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8"/>
  </p:notesMasterIdLst>
  <p:sldIdLst>
    <p:sldId id="300" r:id="rId2"/>
    <p:sldId id="352" r:id="rId3"/>
    <p:sldId id="354" r:id="rId4"/>
    <p:sldId id="353" r:id="rId5"/>
    <p:sldId id="355" r:id="rId6"/>
    <p:sldId id="289"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81" autoAdjust="0"/>
  </p:normalViewPr>
  <p:slideViewPr>
    <p:cSldViewPr snapToGrid="0">
      <p:cViewPr varScale="1">
        <p:scale>
          <a:sx n="76" d="100"/>
          <a:sy n="76" d="100"/>
        </p:scale>
        <p:origin x="198" y="726"/>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16,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16,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16, 2018</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16, 2018</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16,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16, 2018</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16,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Intel/Micron Confidential</a:t>
            </a:r>
          </a:p>
        </p:txBody>
      </p:sp>
      <p:sp>
        <p:nvSpPr>
          <p:cNvPr id="5" name="Slide Number Placeholder 4"/>
          <p:cNvSpPr>
            <a:spLocks noGrp="1"/>
          </p:cNvSpPr>
          <p:nvPr>
            <p:ph type="sldNum" sz="quarter" idx="11"/>
          </p:nvPr>
        </p:nvSpPr>
        <p:spPr/>
        <p:txBody>
          <a:bodyPr/>
          <a:lstStyle>
            <a:lvl1pPr>
              <a:defRPr/>
            </a:lvl1pPr>
          </a:lstStyle>
          <a:p>
            <a:fld id="{A1B212DC-21FF-43F8-B535-CF00ACA2CC02}" type="slidenum">
              <a:rPr lang="en-US"/>
              <a:pPr/>
              <a:t>‹#›</a:t>
            </a:fld>
            <a:endParaRPr lang="en-US"/>
          </a:p>
        </p:txBody>
      </p:sp>
    </p:spTree>
    <p:extLst>
      <p:ext uri="{BB962C8B-B14F-4D97-AF65-F5344CB8AC3E}">
        <p14:creationId xmlns:p14="http://schemas.microsoft.com/office/powerpoint/2010/main" val="156423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16, 2018</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16,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16,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16, 2018</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16,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16, 2018</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16, 2018</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16,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March 16, 2018</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 id="2147483728" r:id="rId16"/>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11076698" cy="1734724"/>
          </a:xfrm>
        </p:spPr>
        <p:txBody>
          <a:bodyPr>
            <a:normAutofit/>
          </a:bodyPr>
          <a:lstStyle/>
          <a:p>
            <a:r>
              <a:rPr lang="en-US" dirty="0"/>
              <a:t>SSM process development update</a:t>
            </a:r>
          </a:p>
        </p:txBody>
      </p:sp>
      <p:sp>
        <p:nvSpPr>
          <p:cNvPr id="4" name="Text Placeholder 3"/>
          <p:cNvSpPr>
            <a:spLocks noGrp="1"/>
          </p:cNvSpPr>
          <p:nvPr>
            <p:ph type="body" sz="quarter" idx="10"/>
          </p:nvPr>
        </p:nvSpPr>
        <p:spPr/>
        <p:txBody>
          <a:bodyPr/>
          <a:lstStyle/>
          <a:p>
            <a:r>
              <a:rPr lang="en-US" dirty="0"/>
              <a:t>ww1811</a:t>
            </a:r>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62A77E-FC1D-481F-BA96-D19BE3A6117A}"/>
              </a:ext>
            </a:extLst>
          </p:cNvPr>
          <p:cNvPicPr>
            <a:picLocks noChangeAspect="1"/>
          </p:cNvPicPr>
          <p:nvPr/>
        </p:nvPicPr>
        <p:blipFill>
          <a:blip r:embed="rId2"/>
          <a:stretch>
            <a:fillRect/>
          </a:stretch>
        </p:blipFill>
        <p:spPr>
          <a:xfrm>
            <a:off x="283371" y="943008"/>
            <a:ext cx="11325225" cy="2695575"/>
          </a:xfrm>
          <a:prstGeom prst="rect">
            <a:avLst/>
          </a:prstGeom>
        </p:spPr>
      </p:pic>
      <p:sp>
        <p:nvSpPr>
          <p:cNvPr id="2" name="Title 1">
            <a:extLst>
              <a:ext uri="{FF2B5EF4-FFF2-40B4-BE49-F238E27FC236}">
                <a16:creationId xmlns:a16="http://schemas.microsoft.com/office/drawing/2014/main" id="{3072A512-0808-45B7-993E-ADB6253986CB}"/>
              </a:ext>
            </a:extLst>
          </p:cNvPr>
          <p:cNvSpPr>
            <a:spLocks noGrp="1"/>
          </p:cNvSpPr>
          <p:nvPr>
            <p:ph type="title"/>
          </p:nvPr>
        </p:nvSpPr>
        <p:spPr/>
        <p:txBody>
          <a:bodyPr/>
          <a:lstStyle/>
          <a:p>
            <a:r>
              <a:rPr lang="en-US" dirty="0"/>
              <a:t>WIP status update</a:t>
            </a:r>
          </a:p>
        </p:txBody>
      </p:sp>
      <p:sp>
        <p:nvSpPr>
          <p:cNvPr id="4" name="Date Placeholder 3">
            <a:extLst>
              <a:ext uri="{FF2B5EF4-FFF2-40B4-BE49-F238E27FC236}">
                <a16:creationId xmlns:a16="http://schemas.microsoft.com/office/drawing/2014/main" id="{656727E6-61F6-43E5-BB46-FEEE402A812F}"/>
              </a:ext>
            </a:extLst>
          </p:cNvPr>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5" name="Slide Number Placeholder 4">
            <a:extLst>
              <a:ext uri="{FF2B5EF4-FFF2-40B4-BE49-F238E27FC236}">
                <a16:creationId xmlns:a16="http://schemas.microsoft.com/office/drawing/2014/main" id="{DAC71B00-2A58-4C5D-90A1-4DF2BEA58982}"/>
              </a:ext>
            </a:extLst>
          </p:cNvPr>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6" name="Footer Placeholder 5">
            <a:extLst>
              <a:ext uri="{FF2B5EF4-FFF2-40B4-BE49-F238E27FC236}">
                <a16:creationId xmlns:a16="http://schemas.microsoft.com/office/drawing/2014/main" id="{55537F93-6851-4C41-9A29-9E20EE9976E6}"/>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8A7EFD09-2AED-419D-A103-F696C35E95BE}"/>
              </a:ext>
            </a:extLst>
          </p:cNvPr>
          <p:cNvSpPr>
            <a:spLocks noGrp="1"/>
          </p:cNvSpPr>
          <p:nvPr>
            <p:ph type="body" sz="quarter" idx="14"/>
          </p:nvPr>
        </p:nvSpPr>
        <p:spPr/>
        <p:txBody>
          <a:bodyPr/>
          <a:lstStyle/>
          <a:p>
            <a:endParaRPr lang="en-US"/>
          </a:p>
        </p:txBody>
      </p:sp>
      <p:sp>
        <p:nvSpPr>
          <p:cNvPr id="9" name="Content Placeholder 2">
            <a:extLst>
              <a:ext uri="{FF2B5EF4-FFF2-40B4-BE49-F238E27FC236}">
                <a16:creationId xmlns:a16="http://schemas.microsoft.com/office/drawing/2014/main" id="{1C5F62B0-195C-4AE1-B0A8-7EDC7101B92D}"/>
              </a:ext>
            </a:extLst>
          </p:cNvPr>
          <p:cNvSpPr>
            <a:spLocks noGrp="1"/>
          </p:cNvSpPr>
          <p:nvPr>
            <p:ph idx="1"/>
          </p:nvPr>
        </p:nvSpPr>
        <p:spPr>
          <a:xfrm>
            <a:off x="474435" y="4193573"/>
            <a:ext cx="11257644" cy="1614587"/>
          </a:xfrm>
        </p:spPr>
        <p:txBody>
          <a:bodyPr/>
          <a:lstStyle/>
          <a:p>
            <a:pPr lvl="2"/>
            <a:r>
              <a:rPr lang="en-US" sz="1600" dirty="0"/>
              <a:t>More emphasis on the structural health and DD in the next 4-5 week starts</a:t>
            </a:r>
          </a:p>
          <a:p>
            <a:pPr lvl="2"/>
            <a:r>
              <a:rPr lang="en-US" sz="1600" dirty="0"/>
              <a:t>Focus on CMP steps, 52 etch and D1 setup</a:t>
            </a:r>
          </a:p>
          <a:p>
            <a:pPr lvl="2"/>
            <a:r>
              <a:rPr lang="en-US" sz="1600" dirty="0"/>
              <a:t>First K* wave3 lot is projected to probe ww13</a:t>
            </a:r>
          </a:p>
          <a:p>
            <a:pPr lvl="2"/>
            <a:endParaRPr lang="en-US" sz="1600" dirty="0"/>
          </a:p>
          <a:p>
            <a:pPr lvl="3"/>
            <a:endParaRPr lang="en-US" sz="1600" dirty="0"/>
          </a:p>
          <a:p>
            <a:pPr lvl="3"/>
            <a:endParaRPr lang="en-US" sz="1600" dirty="0"/>
          </a:p>
          <a:p>
            <a:pPr lvl="3"/>
            <a:endParaRPr lang="en-US" sz="1600" dirty="0"/>
          </a:p>
          <a:p>
            <a:pPr lvl="2"/>
            <a:endParaRPr lang="en-US" sz="1600" dirty="0"/>
          </a:p>
          <a:p>
            <a:endParaRPr lang="en-US" sz="2000" dirty="0"/>
          </a:p>
        </p:txBody>
      </p:sp>
      <p:sp>
        <p:nvSpPr>
          <p:cNvPr id="10" name="Rectangle 9">
            <a:extLst>
              <a:ext uri="{FF2B5EF4-FFF2-40B4-BE49-F238E27FC236}">
                <a16:creationId xmlns:a16="http://schemas.microsoft.com/office/drawing/2014/main" id="{26C3D9FB-9371-4C66-B606-78C649BCF1A8}"/>
              </a:ext>
            </a:extLst>
          </p:cNvPr>
          <p:cNvSpPr/>
          <p:nvPr/>
        </p:nvSpPr>
        <p:spPr>
          <a:xfrm>
            <a:off x="6034884" y="1165291"/>
            <a:ext cx="416716" cy="247329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977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868" y="94942"/>
            <a:ext cx="8790495" cy="563563"/>
          </a:xfrm>
        </p:spPr>
        <p:txBody>
          <a:bodyPr/>
          <a:lstStyle/>
          <a:p>
            <a:r>
              <a:rPr lang="en-US" dirty="0"/>
              <a:t>D1 SSM Deck Setup</a:t>
            </a:r>
          </a:p>
        </p:txBody>
      </p:sp>
      <p:sp>
        <p:nvSpPr>
          <p:cNvPr id="3" name="Content Placeholder 2"/>
          <p:cNvSpPr>
            <a:spLocks noGrp="1"/>
          </p:cNvSpPr>
          <p:nvPr>
            <p:ph idx="1"/>
          </p:nvPr>
        </p:nvSpPr>
        <p:spPr>
          <a:xfrm>
            <a:off x="1594680" y="1054744"/>
            <a:ext cx="9936919" cy="1990114"/>
          </a:xfrm>
        </p:spPr>
        <p:txBody>
          <a:bodyPr>
            <a:normAutofit fontScale="92500" lnSpcReduction="20000"/>
          </a:bodyPr>
          <a:lstStyle/>
          <a:p>
            <a:pPr marL="0" indent="0">
              <a:buNone/>
            </a:pPr>
            <a:endParaRPr lang="en-US" sz="2000" b="1" dirty="0"/>
          </a:p>
          <a:p>
            <a:pPr marL="0" indent="0">
              <a:buNone/>
            </a:pPr>
            <a:r>
              <a:rPr lang="en-US" sz="2000" dirty="0"/>
              <a:t>Lead lot at 64L etch, Expected to reach F4 next week (WW12)</a:t>
            </a:r>
          </a:p>
          <a:p>
            <a:pPr marL="0" indent="0">
              <a:buNone/>
            </a:pPr>
            <a:r>
              <a:rPr lang="en-US" sz="2000" dirty="0"/>
              <a:t>6-8 week cycle time projected for lead lot  +1 week targeting</a:t>
            </a:r>
          </a:p>
          <a:p>
            <a:pPr>
              <a:buFont typeface="Wingdings" panose="05000000000000000000" pitchFamily="2" charset="2"/>
              <a:buChar char="à"/>
            </a:pPr>
            <a:r>
              <a:rPr lang="en-US" sz="2000" dirty="0">
                <a:sym typeface="Wingdings" panose="05000000000000000000" pitchFamily="2" charset="2"/>
              </a:rPr>
              <a:t>Probe WW18-WW20</a:t>
            </a:r>
          </a:p>
          <a:p>
            <a:pPr marL="0" indent="0">
              <a:buNone/>
            </a:pPr>
            <a:r>
              <a:rPr lang="en-US" sz="2000" dirty="0">
                <a:sym typeface="Wingdings" panose="05000000000000000000" pitchFamily="2" charset="2"/>
              </a:rPr>
              <a:t>Plan to include 1</a:t>
            </a:r>
            <a:r>
              <a:rPr lang="en-US" sz="2000" baseline="30000" dirty="0">
                <a:sym typeface="Wingdings" panose="05000000000000000000" pitchFamily="2" charset="2"/>
              </a:rPr>
              <a:t>st</a:t>
            </a:r>
            <a:r>
              <a:rPr lang="en-US" sz="2000" dirty="0">
                <a:sym typeface="Wingdings" panose="05000000000000000000" pitchFamily="2" charset="2"/>
              </a:rPr>
              <a:t> cut polish centering SWR on remaining 13 wafers</a:t>
            </a:r>
            <a:endParaRPr lang="en-US" sz="2000" dirty="0"/>
          </a:p>
          <a:p>
            <a:pPr marL="0" indent="0">
              <a:buNone/>
            </a:pPr>
            <a:endParaRPr lang="en-US" sz="2000" dirty="0"/>
          </a:p>
        </p:txBody>
      </p:sp>
      <p:sp>
        <p:nvSpPr>
          <p:cNvPr id="7" name="TextBox 6"/>
          <p:cNvSpPr txBox="1"/>
          <p:nvPr/>
        </p:nvSpPr>
        <p:spPr>
          <a:xfrm>
            <a:off x="7708943" y="3231706"/>
            <a:ext cx="2283702" cy="369332"/>
          </a:xfrm>
          <a:prstGeom prst="rect">
            <a:avLst/>
          </a:prstGeom>
          <a:noFill/>
        </p:spPr>
        <p:txBody>
          <a:bodyPr wrap="none" rtlCol="0">
            <a:spAutoFit/>
          </a:bodyPr>
          <a:lstStyle/>
          <a:p>
            <a:r>
              <a:rPr lang="en-US" dirty="0"/>
              <a:t>Lead Lot Target plan</a:t>
            </a:r>
          </a:p>
        </p:txBody>
      </p:sp>
      <p:sp>
        <p:nvSpPr>
          <p:cNvPr id="8" name="TextBox 7"/>
          <p:cNvSpPr txBox="1"/>
          <p:nvPr/>
        </p:nvSpPr>
        <p:spPr>
          <a:xfrm>
            <a:off x="1966404" y="3650095"/>
            <a:ext cx="2516010" cy="369332"/>
          </a:xfrm>
          <a:prstGeom prst="rect">
            <a:avLst/>
          </a:prstGeom>
          <a:noFill/>
        </p:spPr>
        <p:txBody>
          <a:bodyPr wrap="none" rtlCol="0">
            <a:spAutoFit/>
          </a:bodyPr>
          <a:lstStyle/>
          <a:p>
            <a:r>
              <a:rPr lang="en-US" dirty="0"/>
              <a:t>Lead DD Lots F2 Status</a:t>
            </a:r>
          </a:p>
        </p:txBody>
      </p:sp>
      <p:pic>
        <p:nvPicPr>
          <p:cNvPr id="9" name="Picture 8"/>
          <p:cNvPicPr>
            <a:picLocks noChangeAspect="1"/>
          </p:cNvPicPr>
          <p:nvPr/>
        </p:nvPicPr>
        <p:blipFill>
          <a:blip r:embed="rId2"/>
          <a:stretch>
            <a:fillRect/>
          </a:stretch>
        </p:blipFill>
        <p:spPr>
          <a:xfrm>
            <a:off x="1594681" y="4088665"/>
            <a:ext cx="3756602" cy="834936"/>
          </a:xfrm>
          <a:prstGeom prst="rect">
            <a:avLst/>
          </a:prstGeom>
        </p:spPr>
      </p:pic>
      <p:pic>
        <p:nvPicPr>
          <p:cNvPr id="12" name="Picture 11"/>
          <p:cNvPicPr>
            <a:picLocks noChangeAspect="1"/>
          </p:cNvPicPr>
          <p:nvPr/>
        </p:nvPicPr>
        <p:blipFill>
          <a:blip r:embed="rId3"/>
          <a:stretch>
            <a:fillRect/>
          </a:stretch>
        </p:blipFill>
        <p:spPr>
          <a:xfrm>
            <a:off x="6717038" y="3650095"/>
            <a:ext cx="4425413" cy="2234281"/>
          </a:xfrm>
          <a:prstGeom prst="rect">
            <a:avLst/>
          </a:prstGeom>
        </p:spPr>
      </p:pic>
      <p:sp>
        <p:nvSpPr>
          <p:cNvPr id="13" name="TextBox 12"/>
          <p:cNvSpPr txBox="1"/>
          <p:nvPr/>
        </p:nvSpPr>
        <p:spPr>
          <a:xfrm>
            <a:off x="1872136" y="5241302"/>
            <a:ext cx="3007806" cy="646331"/>
          </a:xfrm>
          <a:prstGeom prst="rect">
            <a:avLst/>
          </a:prstGeom>
          <a:noFill/>
        </p:spPr>
        <p:txBody>
          <a:bodyPr wrap="square" rtlCol="0">
            <a:spAutoFit/>
          </a:bodyPr>
          <a:lstStyle/>
          <a:p>
            <a:pPr algn="ctr"/>
            <a:r>
              <a:rPr lang="en-US" dirty="0"/>
              <a:t>SSM SR71B reticle edits: 64/C1/65/66/C4</a:t>
            </a:r>
          </a:p>
        </p:txBody>
      </p:sp>
      <p:sp>
        <p:nvSpPr>
          <p:cNvPr id="4" name="Rectangle: Rounded Corners 3">
            <a:extLst>
              <a:ext uri="{FF2B5EF4-FFF2-40B4-BE49-F238E27FC236}">
                <a16:creationId xmlns:a16="http://schemas.microsoft.com/office/drawing/2014/main" id="{A8F261A3-0BBC-4193-994C-0D544D05A121}"/>
              </a:ext>
            </a:extLst>
          </p:cNvPr>
          <p:cNvSpPr/>
          <p:nvPr/>
        </p:nvSpPr>
        <p:spPr>
          <a:xfrm>
            <a:off x="5547192" y="6409044"/>
            <a:ext cx="1169846" cy="3770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latin typeface="Segoe UI" panose="020B0502040204020203" pitchFamily="34" charset="0"/>
                <a:cs typeface="Segoe UI" panose="020B0502040204020203" pitchFamily="34" charset="0"/>
              </a:rPr>
              <a:t>KRITTER</a:t>
            </a:r>
          </a:p>
        </p:txBody>
      </p:sp>
    </p:spTree>
    <p:extLst>
      <p:ext uri="{BB962C8B-B14F-4D97-AF65-F5344CB8AC3E}">
        <p14:creationId xmlns:p14="http://schemas.microsoft.com/office/powerpoint/2010/main" val="2201975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1A41-90C2-4FE8-A01B-74CD9C45F753}"/>
              </a:ext>
            </a:extLst>
          </p:cNvPr>
          <p:cNvSpPr>
            <a:spLocks noGrp="1"/>
          </p:cNvSpPr>
          <p:nvPr>
            <p:ph type="title"/>
          </p:nvPr>
        </p:nvSpPr>
        <p:spPr/>
        <p:txBody>
          <a:bodyPr/>
          <a:lstStyle/>
          <a:p>
            <a:r>
              <a:rPr lang="en-US" dirty="0"/>
              <a:t>51 DE movie x-sections (CR5.3)</a:t>
            </a:r>
          </a:p>
        </p:txBody>
      </p:sp>
      <p:sp>
        <p:nvSpPr>
          <p:cNvPr id="4" name="Date Placeholder 3">
            <a:extLst>
              <a:ext uri="{FF2B5EF4-FFF2-40B4-BE49-F238E27FC236}">
                <a16:creationId xmlns:a16="http://schemas.microsoft.com/office/drawing/2014/main" id="{7BD600EF-B192-4725-8698-9F987415F0FB}"/>
              </a:ext>
            </a:extLst>
          </p:cNvPr>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5" name="Slide Number Placeholder 4">
            <a:extLst>
              <a:ext uri="{FF2B5EF4-FFF2-40B4-BE49-F238E27FC236}">
                <a16:creationId xmlns:a16="http://schemas.microsoft.com/office/drawing/2014/main" id="{5B35A216-84EE-4302-9AC7-4957E401F31B}"/>
              </a:ext>
            </a:extLst>
          </p:cNvPr>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a:extLst>
              <a:ext uri="{FF2B5EF4-FFF2-40B4-BE49-F238E27FC236}">
                <a16:creationId xmlns:a16="http://schemas.microsoft.com/office/drawing/2014/main" id="{075377DB-2DE5-4861-865A-8EA18B9B729B}"/>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D2972A2A-1F83-4718-AD93-23D0C0084445}"/>
              </a:ext>
            </a:extLst>
          </p:cNvPr>
          <p:cNvSpPr>
            <a:spLocks noGrp="1"/>
          </p:cNvSpPr>
          <p:nvPr>
            <p:ph type="body" sz="quarter" idx="14"/>
          </p:nvPr>
        </p:nvSpPr>
        <p:spPr/>
        <p:txBody>
          <a:bodyPr/>
          <a:lstStyle/>
          <a:p>
            <a:endParaRPr lang="en-US"/>
          </a:p>
        </p:txBody>
      </p:sp>
      <p:pic>
        <p:nvPicPr>
          <p:cNvPr id="11" name="Picture 10">
            <a:extLst>
              <a:ext uri="{FF2B5EF4-FFF2-40B4-BE49-F238E27FC236}">
                <a16:creationId xmlns:a16="http://schemas.microsoft.com/office/drawing/2014/main" id="{6F885D8A-0A02-407D-A1AE-8211BD0F953B}"/>
              </a:ext>
            </a:extLst>
          </p:cNvPr>
          <p:cNvPicPr>
            <a:picLocks noChangeAspect="1"/>
          </p:cNvPicPr>
          <p:nvPr/>
        </p:nvPicPr>
        <p:blipFill>
          <a:blip r:embed="rId2"/>
          <a:stretch>
            <a:fillRect/>
          </a:stretch>
        </p:blipFill>
        <p:spPr>
          <a:xfrm>
            <a:off x="754062" y="1444424"/>
            <a:ext cx="7272338" cy="4232968"/>
          </a:xfrm>
          <a:prstGeom prst="rect">
            <a:avLst/>
          </a:prstGeom>
        </p:spPr>
      </p:pic>
      <p:sp>
        <p:nvSpPr>
          <p:cNvPr id="12" name="Rectangle: Rounded Corners 11">
            <a:extLst>
              <a:ext uri="{FF2B5EF4-FFF2-40B4-BE49-F238E27FC236}">
                <a16:creationId xmlns:a16="http://schemas.microsoft.com/office/drawing/2014/main" id="{D0FC124F-9CE1-4A31-B82F-307D5853AABF}"/>
              </a:ext>
            </a:extLst>
          </p:cNvPr>
          <p:cNvSpPr/>
          <p:nvPr/>
        </p:nvSpPr>
        <p:spPr>
          <a:xfrm>
            <a:off x="910984" y="5270500"/>
            <a:ext cx="2949816" cy="2921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Segoe UI" panose="020B0502040204020203" pitchFamily="34" charset="0"/>
                <a:cs typeface="Segoe UI" panose="020B0502040204020203" pitchFamily="34" charset="0"/>
              </a:rPr>
              <a:t>Post 51 FP etch + Liner dep</a:t>
            </a:r>
          </a:p>
        </p:txBody>
      </p:sp>
      <p:sp>
        <p:nvSpPr>
          <p:cNvPr id="13" name="Rectangle: Rounded Corners 12">
            <a:extLst>
              <a:ext uri="{FF2B5EF4-FFF2-40B4-BE49-F238E27FC236}">
                <a16:creationId xmlns:a16="http://schemas.microsoft.com/office/drawing/2014/main" id="{627E9C1F-C4DB-4D91-9629-FFA926A3EC19}"/>
              </a:ext>
            </a:extLst>
          </p:cNvPr>
          <p:cNvSpPr/>
          <p:nvPr/>
        </p:nvSpPr>
        <p:spPr>
          <a:xfrm>
            <a:off x="4659630" y="1643718"/>
            <a:ext cx="2949816" cy="2921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Segoe UI" panose="020B0502040204020203" pitchFamily="34" charset="0"/>
                <a:cs typeface="Segoe UI" panose="020B0502040204020203" pitchFamily="34" charset="0"/>
              </a:rPr>
              <a:t>Post 51 LP etch</a:t>
            </a:r>
          </a:p>
        </p:txBody>
      </p:sp>
      <p:sp>
        <p:nvSpPr>
          <p:cNvPr id="14" name="Content Placeholder 2">
            <a:extLst>
              <a:ext uri="{FF2B5EF4-FFF2-40B4-BE49-F238E27FC236}">
                <a16:creationId xmlns:a16="http://schemas.microsoft.com/office/drawing/2014/main" id="{3D2232DB-587B-4AEF-8E96-8A3E872C9E66}"/>
              </a:ext>
            </a:extLst>
          </p:cNvPr>
          <p:cNvSpPr>
            <a:spLocks noGrp="1"/>
          </p:cNvSpPr>
          <p:nvPr>
            <p:ph idx="1"/>
          </p:nvPr>
        </p:nvSpPr>
        <p:spPr>
          <a:xfrm>
            <a:off x="8157921" y="1444424"/>
            <a:ext cx="3548757" cy="3826076"/>
          </a:xfrm>
        </p:spPr>
        <p:txBody>
          <a:bodyPr/>
          <a:lstStyle/>
          <a:p>
            <a:pPr lvl="2"/>
            <a:r>
              <a:rPr lang="en-US" sz="1600" dirty="0"/>
              <a:t>Tapered SD profile results in liner run out at LP etch</a:t>
            </a:r>
          </a:p>
          <a:p>
            <a:pPr lvl="2"/>
            <a:r>
              <a:rPr lang="en-US" sz="1600" dirty="0"/>
              <a:t>Liner protection remains on SD top (see the dashed line on the image), while SD bottom is narrowed by W etch</a:t>
            </a:r>
          </a:p>
          <a:p>
            <a:pPr lvl="2"/>
            <a:r>
              <a:rPr lang="en-US" sz="1600" dirty="0"/>
              <a:t>Pre-liner DEP SD profile optimization will be required</a:t>
            </a:r>
          </a:p>
          <a:p>
            <a:pPr lvl="2"/>
            <a:endParaRPr lang="en-US" sz="1600" dirty="0"/>
          </a:p>
          <a:p>
            <a:pPr lvl="3"/>
            <a:endParaRPr lang="en-US" sz="1600" dirty="0"/>
          </a:p>
          <a:p>
            <a:pPr lvl="3"/>
            <a:endParaRPr lang="en-US" sz="1600" dirty="0"/>
          </a:p>
          <a:p>
            <a:pPr lvl="3"/>
            <a:endParaRPr lang="en-US" sz="1600" dirty="0"/>
          </a:p>
          <a:p>
            <a:pPr lvl="2"/>
            <a:endParaRPr lang="en-US" sz="1600" dirty="0"/>
          </a:p>
          <a:p>
            <a:endParaRPr lang="en-US" sz="2000" dirty="0"/>
          </a:p>
        </p:txBody>
      </p:sp>
      <p:cxnSp>
        <p:nvCxnSpPr>
          <p:cNvPr id="16" name="Straight Connector 15">
            <a:extLst>
              <a:ext uri="{FF2B5EF4-FFF2-40B4-BE49-F238E27FC236}">
                <a16:creationId xmlns:a16="http://schemas.microsoft.com/office/drawing/2014/main" id="{5D6D44D2-4272-4CA3-9DC3-B80D6E3FF4D2}"/>
              </a:ext>
            </a:extLst>
          </p:cNvPr>
          <p:cNvCxnSpPr/>
          <p:nvPr/>
        </p:nvCxnSpPr>
        <p:spPr>
          <a:xfrm>
            <a:off x="4546600" y="3746500"/>
            <a:ext cx="3327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66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538E-F1EF-44F1-B6E9-81C33B47DB5B}"/>
              </a:ext>
            </a:extLst>
          </p:cNvPr>
          <p:cNvSpPr>
            <a:spLocks noGrp="1"/>
          </p:cNvSpPr>
          <p:nvPr>
            <p:ph type="title"/>
          </p:nvPr>
        </p:nvSpPr>
        <p:spPr/>
        <p:txBody>
          <a:bodyPr/>
          <a:lstStyle/>
          <a:p>
            <a:r>
              <a:rPr lang="en-US" dirty="0"/>
              <a:t>Campaign K* alloy14 (SD.k2 candidate) E1 etch</a:t>
            </a:r>
          </a:p>
        </p:txBody>
      </p:sp>
      <p:sp>
        <p:nvSpPr>
          <p:cNvPr id="4" name="Date Placeholder 3">
            <a:extLst>
              <a:ext uri="{FF2B5EF4-FFF2-40B4-BE49-F238E27FC236}">
                <a16:creationId xmlns:a16="http://schemas.microsoft.com/office/drawing/2014/main" id="{2DAF9973-004B-4D65-8617-5A1CA69CF41A}"/>
              </a:ext>
            </a:extLst>
          </p:cNvPr>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5" name="Slide Number Placeholder 4">
            <a:extLst>
              <a:ext uri="{FF2B5EF4-FFF2-40B4-BE49-F238E27FC236}">
                <a16:creationId xmlns:a16="http://schemas.microsoft.com/office/drawing/2014/main" id="{BA38490A-F742-4CE6-AB6C-A2845AC8CAF4}"/>
              </a:ext>
            </a:extLst>
          </p:cNvPr>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a:extLst>
              <a:ext uri="{FF2B5EF4-FFF2-40B4-BE49-F238E27FC236}">
                <a16:creationId xmlns:a16="http://schemas.microsoft.com/office/drawing/2014/main" id="{A7803680-046B-4FA0-97B7-2CF102EE1728}"/>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86C04CD9-6F85-4598-B7E3-0B397C748055}"/>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0C8980A1-199E-4385-B8A1-AD672A913B93}"/>
              </a:ext>
            </a:extLst>
          </p:cNvPr>
          <p:cNvPicPr>
            <a:picLocks noChangeAspect="1"/>
          </p:cNvPicPr>
          <p:nvPr/>
        </p:nvPicPr>
        <p:blipFill>
          <a:blip r:embed="rId2"/>
          <a:stretch>
            <a:fillRect/>
          </a:stretch>
        </p:blipFill>
        <p:spPr>
          <a:xfrm>
            <a:off x="8064755" y="1146775"/>
            <a:ext cx="3751543" cy="2623030"/>
          </a:xfrm>
          <a:prstGeom prst="rect">
            <a:avLst/>
          </a:prstGeom>
        </p:spPr>
      </p:pic>
      <p:pic>
        <p:nvPicPr>
          <p:cNvPr id="9" name="Picture 8">
            <a:extLst>
              <a:ext uri="{FF2B5EF4-FFF2-40B4-BE49-F238E27FC236}">
                <a16:creationId xmlns:a16="http://schemas.microsoft.com/office/drawing/2014/main" id="{10239C4E-9B4B-4CD3-AE4A-13090C22708F}"/>
              </a:ext>
            </a:extLst>
          </p:cNvPr>
          <p:cNvPicPr>
            <a:picLocks noChangeAspect="1"/>
          </p:cNvPicPr>
          <p:nvPr/>
        </p:nvPicPr>
        <p:blipFill>
          <a:blip r:embed="rId3"/>
          <a:stretch>
            <a:fillRect/>
          </a:stretch>
        </p:blipFill>
        <p:spPr>
          <a:xfrm>
            <a:off x="8090172" y="3867053"/>
            <a:ext cx="3726126" cy="2689114"/>
          </a:xfrm>
          <a:prstGeom prst="rect">
            <a:avLst/>
          </a:prstGeom>
        </p:spPr>
      </p:pic>
      <p:pic>
        <p:nvPicPr>
          <p:cNvPr id="10" name="Picture 9">
            <a:extLst>
              <a:ext uri="{FF2B5EF4-FFF2-40B4-BE49-F238E27FC236}">
                <a16:creationId xmlns:a16="http://schemas.microsoft.com/office/drawing/2014/main" id="{1BA0876F-550F-448E-A7A2-32D4B8D75E6C}"/>
              </a:ext>
            </a:extLst>
          </p:cNvPr>
          <p:cNvPicPr>
            <a:picLocks noChangeAspect="1"/>
          </p:cNvPicPr>
          <p:nvPr/>
        </p:nvPicPr>
        <p:blipFill>
          <a:blip r:embed="rId4"/>
          <a:stretch>
            <a:fillRect/>
          </a:stretch>
        </p:blipFill>
        <p:spPr>
          <a:xfrm>
            <a:off x="4166674" y="1146775"/>
            <a:ext cx="3715960" cy="2684031"/>
          </a:xfrm>
          <a:prstGeom prst="rect">
            <a:avLst/>
          </a:prstGeom>
        </p:spPr>
      </p:pic>
      <p:pic>
        <p:nvPicPr>
          <p:cNvPr id="11" name="Picture 10">
            <a:extLst>
              <a:ext uri="{FF2B5EF4-FFF2-40B4-BE49-F238E27FC236}">
                <a16:creationId xmlns:a16="http://schemas.microsoft.com/office/drawing/2014/main" id="{D4B6DC49-F2E2-4D7F-8AD8-2B6C68C84B57}"/>
              </a:ext>
            </a:extLst>
          </p:cNvPr>
          <p:cNvPicPr>
            <a:picLocks noChangeAspect="1"/>
          </p:cNvPicPr>
          <p:nvPr/>
        </p:nvPicPr>
        <p:blipFill>
          <a:blip r:embed="rId5"/>
          <a:stretch>
            <a:fillRect/>
          </a:stretch>
        </p:blipFill>
        <p:spPr>
          <a:xfrm>
            <a:off x="177093" y="1132188"/>
            <a:ext cx="3807460" cy="2734865"/>
          </a:xfrm>
          <a:prstGeom prst="rect">
            <a:avLst/>
          </a:prstGeom>
        </p:spPr>
      </p:pic>
      <p:pic>
        <p:nvPicPr>
          <p:cNvPr id="12" name="Picture 11">
            <a:extLst>
              <a:ext uri="{FF2B5EF4-FFF2-40B4-BE49-F238E27FC236}">
                <a16:creationId xmlns:a16="http://schemas.microsoft.com/office/drawing/2014/main" id="{16E34205-43C1-4C8A-8B79-6E0C4380C461}"/>
              </a:ext>
            </a:extLst>
          </p:cNvPr>
          <p:cNvPicPr>
            <a:picLocks noChangeAspect="1"/>
          </p:cNvPicPr>
          <p:nvPr/>
        </p:nvPicPr>
        <p:blipFill>
          <a:blip r:embed="rId6"/>
          <a:stretch>
            <a:fillRect/>
          </a:stretch>
        </p:blipFill>
        <p:spPr>
          <a:xfrm>
            <a:off x="184718" y="3901209"/>
            <a:ext cx="3792210" cy="2724698"/>
          </a:xfrm>
          <a:prstGeom prst="rect">
            <a:avLst/>
          </a:prstGeom>
        </p:spPr>
      </p:pic>
      <p:sp>
        <p:nvSpPr>
          <p:cNvPr id="13" name="Rectangle: Rounded Corners 12">
            <a:extLst>
              <a:ext uri="{FF2B5EF4-FFF2-40B4-BE49-F238E27FC236}">
                <a16:creationId xmlns:a16="http://schemas.microsoft.com/office/drawing/2014/main" id="{FA968EF3-D65A-4C4A-9058-B0359E1E0D4A}"/>
              </a:ext>
            </a:extLst>
          </p:cNvPr>
          <p:cNvSpPr/>
          <p:nvPr/>
        </p:nvSpPr>
        <p:spPr>
          <a:xfrm>
            <a:off x="455930" y="1096862"/>
            <a:ext cx="2949816" cy="2921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Segoe UI" panose="020B0502040204020203" pitchFamily="34" charset="0"/>
                <a:cs typeface="Segoe UI" panose="020B0502040204020203" pitchFamily="34" charset="0"/>
              </a:rPr>
              <a:t>SSM POR E1 etch </a:t>
            </a:r>
          </a:p>
        </p:txBody>
      </p:sp>
      <p:sp>
        <p:nvSpPr>
          <p:cNvPr id="14" name="Rectangle: Rounded Corners 13">
            <a:extLst>
              <a:ext uri="{FF2B5EF4-FFF2-40B4-BE49-F238E27FC236}">
                <a16:creationId xmlns:a16="http://schemas.microsoft.com/office/drawing/2014/main" id="{0BEDBBD2-57AE-4365-A076-79C02E20D3ED}"/>
              </a:ext>
            </a:extLst>
          </p:cNvPr>
          <p:cNvSpPr/>
          <p:nvPr/>
        </p:nvSpPr>
        <p:spPr>
          <a:xfrm>
            <a:off x="4549746" y="1088272"/>
            <a:ext cx="3235354" cy="30068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Segoe UI" panose="020B0502040204020203" pitchFamily="34" charset="0"/>
                <a:cs typeface="Segoe UI" panose="020B0502040204020203" pitchFamily="34" charset="0"/>
              </a:rPr>
              <a:t>SSM POR E1 etch  +40% time</a:t>
            </a:r>
          </a:p>
        </p:txBody>
      </p:sp>
      <p:sp>
        <p:nvSpPr>
          <p:cNvPr id="15" name="Rectangle: Rounded Corners 14">
            <a:extLst>
              <a:ext uri="{FF2B5EF4-FFF2-40B4-BE49-F238E27FC236}">
                <a16:creationId xmlns:a16="http://schemas.microsoft.com/office/drawing/2014/main" id="{4E5F91F5-6C5C-49A1-9920-BB1C4590A9A0}"/>
              </a:ext>
            </a:extLst>
          </p:cNvPr>
          <p:cNvSpPr/>
          <p:nvPr/>
        </p:nvSpPr>
        <p:spPr>
          <a:xfrm>
            <a:off x="8064756" y="1083146"/>
            <a:ext cx="3751542" cy="4281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Segoe UI" panose="020B0502040204020203" pitchFamily="34" charset="0"/>
                <a:cs typeface="Segoe UI" panose="020B0502040204020203" pitchFamily="34" charset="0"/>
              </a:rPr>
              <a:t>SSM POR E1 etch  +60% time; </a:t>
            </a:r>
          </a:p>
          <a:p>
            <a:pPr algn="ctr"/>
            <a:r>
              <a:rPr lang="en-US" sz="1400" b="1" dirty="0">
                <a:solidFill>
                  <a:schemeClr val="bg1"/>
                </a:solidFill>
                <a:latin typeface="Segoe UI" panose="020B0502040204020203" pitchFamily="34" charset="0"/>
                <a:cs typeface="Segoe UI" panose="020B0502040204020203" pitchFamily="34" charset="0"/>
              </a:rPr>
              <a:t>Higher </a:t>
            </a:r>
            <a:r>
              <a:rPr lang="en-US" sz="1400" b="1" dirty="0" err="1">
                <a:solidFill>
                  <a:schemeClr val="bg1"/>
                </a:solidFill>
                <a:latin typeface="Segoe UI" panose="020B0502040204020203" pitchFamily="34" charset="0"/>
                <a:cs typeface="Segoe UI" panose="020B0502040204020203" pitchFamily="34" charset="0"/>
              </a:rPr>
              <a:t>Ar</a:t>
            </a:r>
            <a:r>
              <a:rPr lang="en-US" sz="1400" b="1" dirty="0">
                <a:solidFill>
                  <a:schemeClr val="bg1"/>
                </a:solidFill>
                <a:latin typeface="Segoe UI" panose="020B0502040204020203" pitchFamily="34" charset="0"/>
                <a:cs typeface="Segoe UI" panose="020B0502040204020203" pitchFamily="34" charset="0"/>
              </a:rPr>
              <a:t> flow (+sputter)</a:t>
            </a:r>
          </a:p>
        </p:txBody>
      </p:sp>
      <p:sp>
        <p:nvSpPr>
          <p:cNvPr id="16" name="Content Placeholder 2">
            <a:extLst>
              <a:ext uri="{FF2B5EF4-FFF2-40B4-BE49-F238E27FC236}">
                <a16:creationId xmlns:a16="http://schemas.microsoft.com/office/drawing/2014/main" id="{48A8CA17-D5B9-4AF0-BA73-61F313B6CC4F}"/>
              </a:ext>
            </a:extLst>
          </p:cNvPr>
          <p:cNvSpPr>
            <a:spLocks noGrp="1"/>
          </p:cNvSpPr>
          <p:nvPr>
            <p:ph idx="1"/>
          </p:nvPr>
        </p:nvSpPr>
        <p:spPr>
          <a:xfrm>
            <a:off x="3794807" y="3989062"/>
            <a:ext cx="4087827" cy="2215832"/>
          </a:xfrm>
        </p:spPr>
        <p:txBody>
          <a:bodyPr/>
          <a:lstStyle/>
          <a:p>
            <a:pPr marL="571500" lvl="2" indent="0">
              <a:buNone/>
            </a:pPr>
            <a:r>
              <a:rPr lang="en-US" sz="1600" dirty="0"/>
              <a:t>In rich alloys had trouble to clear at E1 etch and significant etch time/conditions adjustment was required;</a:t>
            </a:r>
          </a:p>
          <a:p>
            <a:pPr marL="571500" lvl="2" indent="0">
              <a:buNone/>
            </a:pPr>
            <a:r>
              <a:rPr lang="en-US" sz="1600" dirty="0"/>
              <a:t>Need follow up on C1/C2 etch;</a:t>
            </a:r>
          </a:p>
          <a:p>
            <a:pPr marL="571500" lvl="2" indent="0">
              <a:buNone/>
            </a:pPr>
            <a:r>
              <a:rPr lang="en-US" sz="1600" dirty="0"/>
              <a:t>51-52 etch x-sections are expected from PROD K* lots</a:t>
            </a:r>
          </a:p>
          <a:p>
            <a:pPr lvl="2"/>
            <a:endParaRPr lang="en-US" sz="1600" dirty="0"/>
          </a:p>
          <a:p>
            <a:pPr lvl="3"/>
            <a:endParaRPr lang="en-US" sz="1600" dirty="0"/>
          </a:p>
          <a:p>
            <a:pPr lvl="3"/>
            <a:endParaRPr lang="en-US" sz="1600" dirty="0"/>
          </a:p>
          <a:p>
            <a:pPr lvl="3"/>
            <a:endParaRPr lang="en-US" sz="1600" dirty="0"/>
          </a:p>
          <a:p>
            <a:pPr lvl="2"/>
            <a:endParaRPr lang="en-US" sz="1600" dirty="0"/>
          </a:p>
          <a:p>
            <a:endParaRPr lang="en-US" sz="2000" dirty="0"/>
          </a:p>
        </p:txBody>
      </p:sp>
    </p:spTree>
    <p:extLst>
      <p:ext uri="{BB962C8B-B14F-4D97-AF65-F5344CB8AC3E}">
        <p14:creationId xmlns:p14="http://schemas.microsoft.com/office/powerpoint/2010/main" val="383343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2018</Workyear>
    <Workweek xmlns="470f668d-8261-4ab2-9257-0fb5e77b4895">11</Workweek>
  </documentManagement>
</p:properties>
</file>

<file path=customXml/itemProps1.xml><?xml version="1.0" encoding="utf-8"?>
<ds:datastoreItem xmlns:ds="http://schemas.openxmlformats.org/officeDocument/2006/customXml" ds:itemID="{9A099E67-5F4D-4BD7-85B0-A175750E3561}"/>
</file>

<file path=customXml/itemProps2.xml><?xml version="1.0" encoding="utf-8"?>
<ds:datastoreItem xmlns:ds="http://schemas.openxmlformats.org/officeDocument/2006/customXml" ds:itemID="{382FF106-B2F3-4380-9C45-EFE1B960C892}"/>
</file>

<file path=customXml/itemProps3.xml><?xml version="1.0" encoding="utf-8"?>
<ds:datastoreItem xmlns:ds="http://schemas.openxmlformats.org/officeDocument/2006/customXml" ds:itemID="{A4996E87-49CA-4865-9588-E3A946E63612}"/>
</file>

<file path=docProps/app.xml><?xml version="1.0" encoding="utf-8"?>
<Properties xmlns="http://schemas.openxmlformats.org/officeDocument/2006/extended-properties" xmlns:vt="http://schemas.openxmlformats.org/officeDocument/2006/docPropsVTypes">
  <Template/>
  <TotalTime>0</TotalTime>
  <Words>260</Words>
  <Application>Microsoft Office PowerPoint</Application>
  <PresentationFormat>Widescreen</PresentationFormat>
  <Paragraphs>51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Segoe UI</vt:lpstr>
      <vt:lpstr>Segoe UI Semibold</vt:lpstr>
      <vt:lpstr>Wingdings</vt:lpstr>
      <vt:lpstr>Micron Nov-2015</vt:lpstr>
      <vt:lpstr>SSM process development update</vt:lpstr>
      <vt:lpstr>WIP status update</vt:lpstr>
      <vt:lpstr>D1 SSM Deck Setup</vt:lpstr>
      <vt:lpstr>51 DE movie x-sections (CR5.3)</vt:lpstr>
      <vt:lpstr>Campaign K* alloy14 (SD.k2 candidate) E1 etch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ww1811 -- SSM process development update</dc:title>
  <dc:creator/>
  <cp:lastModifiedBy/>
  <cp:revision>1</cp:revision>
  <dcterms:created xsi:type="dcterms:W3CDTF">2016-10-07T19:30:32Z</dcterms:created>
  <dcterms:modified xsi:type="dcterms:W3CDTF">2018-03-16T14:55:54Z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ies>
</file>