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8"/>
  </p:notesMasterIdLst>
  <p:sldIdLst>
    <p:sldId id="300" r:id="rId6"/>
    <p:sldId id="310" r:id="rId7"/>
    <p:sldId id="313" r:id="rId8"/>
    <p:sldId id="314" r:id="rId9"/>
    <p:sldId id="329" r:id="rId10"/>
    <p:sldId id="315" r:id="rId11"/>
    <p:sldId id="330" r:id="rId12"/>
    <p:sldId id="328" r:id="rId13"/>
    <p:sldId id="325" r:id="rId14"/>
    <p:sldId id="331" r:id="rId15"/>
    <p:sldId id="327" r:id="rId16"/>
    <p:sldId id="289"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4811" autoAdjust="0"/>
  </p:normalViewPr>
  <p:slideViewPr>
    <p:cSldViewPr snapToGrid="0">
      <p:cViewPr varScale="1">
        <p:scale>
          <a:sx n="88" d="100"/>
          <a:sy n="88" d="100"/>
        </p:scale>
        <p:origin x="660" y="90"/>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22" Type="http://schemas.openxmlformats.org/officeDocument/2006/relationships/tableStyles" Target="tableStyles.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3/15/2018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March 15,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15,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15,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5.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a:t>
            </a:r>
            <a:r>
              <a:rPr lang="en-US" dirty="0" err="1"/>
              <a:t>WSiN</a:t>
            </a:r>
            <a:r>
              <a:rPr lang="en-US" dirty="0"/>
              <a:t> elimination lots 0180342.003  and 0178782.013</a:t>
            </a:r>
          </a:p>
        </p:txBody>
      </p:sp>
      <p:sp>
        <p:nvSpPr>
          <p:cNvPr id="4" name="Text Placeholder 3"/>
          <p:cNvSpPr>
            <a:spLocks noGrp="1"/>
          </p:cNvSpPr>
          <p:nvPr>
            <p:ph type="body" sz="quarter" idx="10"/>
          </p:nvPr>
        </p:nvSpPr>
        <p:spPr/>
        <p:txBody>
          <a:bodyPr/>
          <a:lstStyle/>
          <a:p>
            <a:r>
              <a:rPr lang="en-US" dirty="0"/>
              <a:t>2018-Wk11</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Vth window</a:t>
            </a:r>
          </a:p>
        </p:txBody>
      </p:sp>
      <p:sp>
        <p:nvSpPr>
          <p:cNvPr id="3" name="Content Placeholder 2"/>
          <p:cNvSpPr>
            <a:spLocks noGrp="1"/>
          </p:cNvSpPr>
          <p:nvPr>
            <p:ph idx="1"/>
          </p:nvPr>
        </p:nvSpPr>
        <p:spPr>
          <a:xfrm>
            <a:off x="1185304" y="4517572"/>
            <a:ext cx="10375904" cy="1527628"/>
          </a:xfrm>
        </p:spPr>
        <p:txBody>
          <a:bodyPr/>
          <a:lstStyle/>
          <a:p>
            <a:r>
              <a:rPr lang="en-US" dirty="0"/>
              <a:t>No significant modulation Vth window from group 1C to 2E</a:t>
            </a:r>
          </a:p>
          <a:p>
            <a:r>
              <a:rPr lang="en-US" dirty="0"/>
              <a:t>Slight increasing of the positive and negative reading Vth window for no-</a:t>
            </a:r>
            <a:r>
              <a:rPr lang="en-US" dirty="0" err="1"/>
              <a:t>WSiN</a:t>
            </a:r>
            <a:r>
              <a:rPr lang="en-US" dirty="0"/>
              <a:t> group</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910984" y="1273466"/>
            <a:ext cx="5059680" cy="2750820"/>
          </a:xfrm>
          <a:prstGeom prst="rect">
            <a:avLst/>
          </a:prstGeom>
        </p:spPr>
      </p:pic>
      <p:pic>
        <p:nvPicPr>
          <p:cNvPr id="8" name="Picture 7"/>
          <p:cNvPicPr>
            <a:picLocks noChangeAspect="1"/>
          </p:cNvPicPr>
          <p:nvPr/>
        </p:nvPicPr>
        <p:blipFill>
          <a:blip r:embed="rId3"/>
          <a:stretch>
            <a:fillRect/>
          </a:stretch>
        </p:blipFill>
        <p:spPr>
          <a:xfrm>
            <a:off x="6373256" y="1273466"/>
            <a:ext cx="5059680" cy="2750820"/>
          </a:xfrm>
          <a:prstGeom prst="rect">
            <a:avLst/>
          </a:prstGeom>
        </p:spPr>
      </p:pic>
    </p:spTree>
    <p:extLst>
      <p:ext uri="{BB962C8B-B14F-4D97-AF65-F5344CB8AC3E}">
        <p14:creationId xmlns:p14="http://schemas.microsoft.com/office/powerpoint/2010/main" val="690706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programming Vth window</a:t>
            </a:r>
          </a:p>
        </p:txBody>
      </p:sp>
      <p:sp>
        <p:nvSpPr>
          <p:cNvPr id="3" name="Content Placeholder 2"/>
          <p:cNvSpPr>
            <a:spLocks noGrp="1"/>
          </p:cNvSpPr>
          <p:nvPr>
            <p:ph idx="1"/>
          </p:nvPr>
        </p:nvSpPr>
        <p:spPr>
          <a:xfrm>
            <a:off x="1185304" y="5018848"/>
            <a:ext cx="10375904" cy="859007"/>
          </a:xfrm>
        </p:spPr>
        <p:txBody>
          <a:bodyPr/>
          <a:lstStyle/>
          <a:p>
            <a:r>
              <a:rPr lang="en-US" dirty="0"/>
              <a:t>Offset increasing for group 3E, consistent with the higher asymmetry</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11</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910984" y="1571424"/>
            <a:ext cx="5052060" cy="2743200"/>
          </a:xfrm>
          <a:prstGeom prst="rect">
            <a:avLst/>
          </a:prstGeom>
        </p:spPr>
      </p:pic>
      <p:pic>
        <p:nvPicPr>
          <p:cNvPr id="6" name="Picture 5"/>
          <p:cNvPicPr>
            <a:picLocks noChangeAspect="1"/>
          </p:cNvPicPr>
          <p:nvPr/>
        </p:nvPicPr>
        <p:blipFill>
          <a:blip r:embed="rId3"/>
          <a:stretch>
            <a:fillRect/>
          </a:stretch>
        </p:blipFill>
        <p:spPr>
          <a:xfrm>
            <a:off x="6509148" y="1571424"/>
            <a:ext cx="5052060" cy="2743200"/>
          </a:xfrm>
          <a:prstGeom prst="rect">
            <a:avLst/>
          </a:prstGeom>
        </p:spPr>
      </p:pic>
    </p:spTree>
    <p:extLst>
      <p:ext uri="{BB962C8B-B14F-4D97-AF65-F5344CB8AC3E}">
        <p14:creationId xmlns:p14="http://schemas.microsoft.com/office/powerpoint/2010/main" val="2180908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err="1"/>
              <a:t>WSiN</a:t>
            </a:r>
            <a:r>
              <a:rPr lang="en-US" dirty="0"/>
              <a:t> elimination - 0180342.003 and 0178782.013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lots</a:t>
            </a:r>
          </a:p>
          <a:p>
            <a:pPr lvl="1"/>
            <a:r>
              <a:rPr lang="en-US" dirty="0"/>
              <a:t>To explore </a:t>
            </a:r>
            <a:r>
              <a:rPr lang="en-US" dirty="0" err="1"/>
              <a:t>WSiN</a:t>
            </a:r>
            <a:r>
              <a:rPr lang="en-US" dirty="0"/>
              <a:t> removal to increase the selection spike and to make faster the SMM cell seasoning</a:t>
            </a:r>
          </a:p>
          <a:p>
            <a:pPr lvl="1"/>
            <a:r>
              <a:rPr lang="en-US" dirty="0"/>
              <a:t>To evaluate the trade-off with the endurance and other electrical parameters</a:t>
            </a:r>
          </a:p>
          <a:p>
            <a:pPr lvl="1"/>
            <a:r>
              <a:rPr lang="en-US" dirty="0"/>
              <a:t>0180342.003 </a:t>
            </a:r>
          </a:p>
          <a:p>
            <a:pPr lvl="2"/>
            <a:r>
              <a:rPr lang="en-US" sz="1801" dirty="0"/>
              <a:t>Originally planned with 55nm BL W thickness, but processed with </a:t>
            </a:r>
            <a:r>
              <a:rPr lang="en-US" sz="1801" dirty="0" err="1"/>
              <a:t>std</a:t>
            </a:r>
            <a:r>
              <a:rPr lang="en-US" sz="1801" dirty="0"/>
              <a:t> deposition and modified BL etch</a:t>
            </a:r>
          </a:p>
          <a:p>
            <a:pPr lvl="2"/>
            <a:r>
              <a:rPr lang="en-US" sz="1801" dirty="0"/>
              <a:t>Second lot to evaluate pro/con of eliminating </a:t>
            </a:r>
            <a:r>
              <a:rPr lang="en-US" sz="1801" dirty="0" err="1"/>
              <a:t>WSiN</a:t>
            </a:r>
            <a:r>
              <a:rPr lang="en-US" sz="1801" dirty="0"/>
              <a:t> at BL only</a:t>
            </a:r>
          </a:p>
          <a:p>
            <a:pPr lvl="1"/>
            <a:r>
              <a:rPr lang="en-US" dirty="0"/>
              <a:t>0178782.013</a:t>
            </a:r>
            <a:endParaRPr lang="en-US" sz="2000" dirty="0"/>
          </a:p>
          <a:p>
            <a:pPr lvl="2"/>
            <a:r>
              <a:rPr lang="en-US" sz="1801" dirty="0"/>
              <a:t>55nm BL W thickness vs 45nm POR thickness</a:t>
            </a:r>
          </a:p>
          <a:p>
            <a:pPr lvl="2"/>
            <a:r>
              <a:rPr lang="en-US" sz="1801" dirty="0"/>
              <a:t>Third lot to evaluate pro/con of eliminating </a:t>
            </a:r>
            <a:r>
              <a:rPr lang="en-US" sz="1801" dirty="0" err="1"/>
              <a:t>WSiN</a:t>
            </a:r>
            <a:r>
              <a:rPr lang="en-US" sz="1801" dirty="0"/>
              <a:t> at BL only</a:t>
            </a:r>
          </a:p>
          <a:p>
            <a:pPr marL="309480" lvl="1" indent="0">
              <a:buNone/>
            </a:pPr>
            <a:endParaRPr lang="en-US"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3346413166"/>
              </p:ext>
            </p:extLst>
          </p:nvPr>
        </p:nvGraphicFramePr>
        <p:xfrm>
          <a:off x="1185304" y="4432608"/>
          <a:ext cx="10453700" cy="1520557"/>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3974577">
                  <a:extLst>
                    <a:ext uri="{9D8B030D-6E8A-4147-A177-3AD203B41FA5}">
                      <a16:colId xmlns:a16="http://schemas.microsoft.com/office/drawing/2014/main" val="20001"/>
                    </a:ext>
                  </a:extLst>
                </a:gridCol>
                <a:gridCol w="2317238">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Cell stack</a:t>
                      </a:r>
                    </a:p>
                  </a:txBody>
                  <a:tcPr/>
                </a:tc>
                <a:tc>
                  <a:txBody>
                    <a:bodyPr/>
                    <a:lstStyle/>
                    <a:p>
                      <a:pPr algn="ctr"/>
                      <a:r>
                        <a:rPr lang="en-US" sz="1800" dirty="0"/>
                        <a:t>BL W thickness</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t>WSiN</a:t>
                      </a:r>
                      <a:r>
                        <a:rPr lang="en-US" sz="1800" baseline="0" dirty="0"/>
                        <a:t> @ BL</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22nn ver12+2%</a:t>
                      </a:r>
                      <a:r>
                        <a:rPr lang="en-US" sz="1800" baseline="0" dirty="0"/>
                        <a:t> In + T&amp;B </a:t>
                      </a:r>
                      <a:r>
                        <a:rPr lang="en-US" sz="1800" baseline="0" dirty="0" err="1"/>
                        <a:t>AlOx</a:t>
                      </a:r>
                      <a:endParaRPr lang="en-US" sz="1800" dirty="0"/>
                    </a:p>
                  </a:txBody>
                  <a:tcPr anchor="ctr"/>
                </a:tc>
                <a:tc>
                  <a:txBody>
                    <a:bodyPr/>
                    <a:lstStyle/>
                    <a:p>
                      <a:pPr algn="ctr"/>
                      <a:r>
                        <a:rPr lang="en-US" sz="1800" dirty="0"/>
                        <a:t>45nm</a:t>
                      </a:r>
                    </a:p>
                  </a:txBody>
                  <a:tcPr anchor="ctr"/>
                </a:tc>
                <a:tc>
                  <a:txBody>
                    <a:bodyPr/>
                    <a:lstStyle/>
                    <a:p>
                      <a:pPr algn="ctr"/>
                      <a:r>
                        <a:rPr lang="en-US" sz="1800" dirty="0"/>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14,17,20,21</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55nm</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16,22,23,25</a:t>
                      </a: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55nm</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15,18,19,24</a:t>
                      </a:r>
                    </a:p>
                  </a:txBody>
                  <a:tcPr anchor="ct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058506751"/>
              </p:ext>
            </p:extLst>
          </p:nvPr>
        </p:nvGraphicFramePr>
        <p:xfrm>
          <a:off x="1185304" y="1793910"/>
          <a:ext cx="10453700" cy="1520557"/>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4737335">
                  <a:extLst>
                    <a:ext uri="{9D8B030D-6E8A-4147-A177-3AD203B41FA5}">
                      <a16:colId xmlns:a16="http://schemas.microsoft.com/office/drawing/2014/main" val="20001"/>
                    </a:ext>
                  </a:extLst>
                </a:gridCol>
                <a:gridCol w="1554480">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Cell stack</a:t>
                      </a:r>
                    </a:p>
                  </a:txBody>
                  <a:tcPr/>
                </a:tc>
                <a:tc>
                  <a:txBody>
                    <a:bodyPr/>
                    <a:lstStyle/>
                    <a:p>
                      <a:pPr algn="ctr"/>
                      <a:r>
                        <a:rPr lang="en-US" sz="1800" dirty="0"/>
                        <a:t>BL etch</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t>WSiN</a:t>
                      </a:r>
                      <a:r>
                        <a:rPr lang="en-US" sz="1800" baseline="0" dirty="0"/>
                        <a:t> @ BL</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22nn ver12+2%</a:t>
                      </a:r>
                      <a:r>
                        <a:rPr lang="en-US" sz="1800" baseline="0" dirty="0"/>
                        <a:t> In + T&amp;B </a:t>
                      </a:r>
                      <a:r>
                        <a:rPr lang="en-US" sz="1800" baseline="0" dirty="0" err="1"/>
                        <a:t>AlOx</a:t>
                      </a:r>
                      <a:endParaRPr lang="en-US" sz="1800" dirty="0"/>
                    </a:p>
                  </a:txBody>
                  <a:tcPr anchor="ctr"/>
                </a:tc>
                <a:tc>
                  <a:txBody>
                    <a:bodyPr/>
                    <a:lstStyle/>
                    <a:p>
                      <a:pPr algn="ctr"/>
                      <a:r>
                        <a:rPr lang="en-US" sz="1800" dirty="0"/>
                        <a:t>POR</a:t>
                      </a:r>
                    </a:p>
                  </a:txBody>
                  <a:tcPr anchor="ctr"/>
                </a:tc>
                <a:tc>
                  <a:txBody>
                    <a:bodyPr/>
                    <a:lstStyle/>
                    <a:p>
                      <a:pPr algn="ctr"/>
                      <a:r>
                        <a:rPr lang="en-US" sz="1800" dirty="0"/>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14,17,20,21</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As 55nm</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16,22,23,25</a:t>
                      </a: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As 55nm</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15,18,19,24</a:t>
                      </a:r>
                    </a:p>
                  </a:txBody>
                  <a:tcPr anchor="ctr"/>
                </a:tc>
                <a:extLst>
                  <a:ext uri="{0D108BD9-81ED-4DB2-BD59-A6C34878D82A}">
                    <a16:rowId xmlns:a16="http://schemas.microsoft.com/office/drawing/2014/main" val="10003"/>
                  </a:ext>
                </a:extLst>
              </a:tr>
            </a:tbl>
          </a:graphicData>
        </a:graphic>
      </p:graphicFrame>
      <p:sp>
        <p:nvSpPr>
          <p:cNvPr id="3" name="TextBox 2"/>
          <p:cNvSpPr txBox="1"/>
          <p:nvPr/>
        </p:nvSpPr>
        <p:spPr>
          <a:xfrm>
            <a:off x="1280160" y="1260551"/>
            <a:ext cx="2031325" cy="461665"/>
          </a:xfrm>
          <a:prstGeom prst="rect">
            <a:avLst/>
          </a:prstGeom>
          <a:noFill/>
        </p:spPr>
        <p:txBody>
          <a:bodyPr wrap="none" rtlCol="0">
            <a:spAutoFit/>
          </a:bodyPr>
          <a:lstStyle/>
          <a:p>
            <a:r>
              <a:rPr lang="en-US" sz="2400" b="1" dirty="0"/>
              <a:t>0180342.003</a:t>
            </a:r>
            <a:endParaRPr lang="en-US" sz="2400" b="1" dirty="0">
              <a:latin typeface="Segoe UI" panose="020B0502040204020203" pitchFamily="34" charset="0"/>
              <a:cs typeface="Segoe UI" panose="020B0502040204020203" pitchFamily="34" charset="0"/>
            </a:endParaRPr>
          </a:p>
        </p:txBody>
      </p:sp>
      <p:sp>
        <p:nvSpPr>
          <p:cNvPr id="8" name="TextBox 7"/>
          <p:cNvSpPr txBox="1"/>
          <p:nvPr/>
        </p:nvSpPr>
        <p:spPr>
          <a:xfrm>
            <a:off x="1218012" y="3945231"/>
            <a:ext cx="2031325" cy="461665"/>
          </a:xfrm>
          <a:prstGeom prst="rect">
            <a:avLst/>
          </a:prstGeom>
          <a:noFill/>
        </p:spPr>
        <p:txBody>
          <a:bodyPr wrap="none" rtlCol="0">
            <a:spAutoFit/>
          </a:bodyPr>
          <a:lstStyle/>
          <a:p>
            <a:r>
              <a:rPr lang="en-US" sz="2400" b="1" dirty="0"/>
              <a:t>0178782.013</a:t>
            </a:r>
            <a:endParaRPr lang="en-US" sz="2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39" y="3589886"/>
            <a:ext cx="5719565" cy="2151310"/>
          </a:xfrm>
          <a:prstGeom prst="rect">
            <a:avLst/>
          </a:prstGeom>
        </p:spPr>
      </p:pic>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0180342.003</a:t>
            </a:r>
          </a:p>
          <a:p>
            <a:pPr lvl="1"/>
            <a:r>
              <a:rPr lang="en-US" sz="2000" dirty="0"/>
              <a:t>R2R leakage is quite bad on all lot</a:t>
            </a:r>
          </a:p>
          <a:p>
            <a:pPr lvl="1"/>
            <a:endParaRPr lang="it-IT" sz="2000" dirty="0"/>
          </a:p>
          <a:p>
            <a:pPr lvl="1"/>
            <a:endParaRPr lang="it-IT" sz="2000" dirty="0"/>
          </a:p>
          <a:p>
            <a:pPr lvl="1"/>
            <a:endParaRPr lang="it-IT" sz="2000" dirty="0"/>
          </a:p>
          <a:p>
            <a:pPr lvl="1"/>
            <a:endParaRPr lang="en-US" sz="2000" dirty="0"/>
          </a:p>
          <a:p>
            <a:r>
              <a:rPr lang="en-US" sz="2400" dirty="0"/>
              <a:t>0178782.013</a:t>
            </a:r>
          </a:p>
          <a:p>
            <a:pPr lvl="1"/>
            <a:r>
              <a:rPr lang="en-US" sz="2000" dirty="0"/>
              <a:t>R2R leakage is quite bad on all lot</a:t>
            </a:r>
          </a:p>
          <a:p>
            <a:pPr lvl="1"/>
            <a:endParaRPr lang="en-US" sz="24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440" y="1103519"/>
            <a:ext cx="5719565" cy="2151310"/>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693" y="1274111"/>
            <a:ext cx="5719565" cy="215131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693" y="3802975"/>
            <a:ext cx="5719565" cy="2151310"/>
          </a:xfrm>
          <a:prstGeom prst="rect">
            <a:avLst/>
          </a:prstGeom>
        </p:spPr>
      </p:pic>
      <p:sp>
        <p:nvSpPr>
          <p:cNvPr id="9"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0180342.003</a:t>
            </a:r>
          </a:p>
          <a:p>
            <a:pPr lvl="1"/>
            <a:r>
              <a:rPr lang="en-US" sz="2000" dirty="0"/>
              <a:t>C2C leakage is quite bad on all lot</a:t>
            </a:r>
          </a:p>
          <a:p>
            <a:pPr lvl="1"/>
            <a:r>
              <a:rPr lang="it-IT" sz="2000" dirty="0"/>
              <a:t>C2C </a:t>
            </a:r>
            <a:r>
              <a:rPr lang="it-IT" sz="2000" dirty="0" err="1"/>
              <a:t>worsening</a:t>
            </a:r>
            <a:r>
              <a:rPr lang="it-IT" sz="2000" dirty="0"/>
              <a:t> for no-</a:t>
            </a:r>
            <a:r>
              <a:rPr lang="it-IT" sz="2000" dirty="0" err="1"/>
              <a:t>WSiN</a:t>
            </a:r>
            <a:r>
              <a:rPr lang="it-IT" sz="2000" dirty="0"/>
              <a:t> trial</a:t>
            </a:r>
          </a:p>
          <a:p>
            <a:pPr lvl="1"/>
            <a:endParaRPr lang="it-IT" sz="2000" dirty="0"/>
          </a:p>
          <a:p>
            <a:pPr lvl="1"/>
            <a:endParaRPr lang="it-IT" sz="2000" dirty="0"/>
          </a:p>
          <a:p>
            <a:pPr lvl="1"/>
            <a:endParaRPr lang="en-US" sz="2000" dirty="0"/>
          </a:p>
          <a:p>
            <a:r>
              <a:rPr lang="en-US" sz="2400" dirty="0"/>
              <a:t>0178782.013</a:t>
            </a:r>
          </a:p>
          <a:p>
            <a:pPr lvl="1"/>
            <a:r>
              <a:rPr lang="en-US" sz="2000" dirty="0"/>
              <a:t>C2C leakage is quite good on all lot</a:t>
            </a:r>
          </a:p>
          <a:p>
            <a:pPr lvl="1"/>
            <a:r>
              <a:rPr lang="it-IT" sz="2000" dirty="0"/>
              <a:t>C2C </a:t>
            </a:r>
            <a:r>
              <a:rPr lang="it-IT" sz="2000" dirty="0" err="1"/>
              <a:t>worsening</a:t>
            </a:r>
            <a:r>
              <a:rPr lang="it-IT" sz="2000" dirty="0"/>
              <a:t> for no-</a:t>
            </a:r>
            <a:r>
              <a:rPr lang="it-IT" sz="2000" dirty="0" err="1"/>
              <a:t>WSiN</a:t>
            </a:r>
            <a:r>
              <a:rPr lang="it-IT" sz="2000" dirty="0"/>
              <a:t> trial</a:t>
            </a:r>
          </a:p>
          <a:p>
            <a:pPr lvl="1"/>
            <a:endParaRPr lang="en-US" sz="2400" dirty="0"/>
          </a:p>
        </p:txBody>
      </p:sp>
    </p:spTree>
    <p:extLst>
      <p:ext uri="{BB962C8B-B14F-4D97-AF65-F5344CB8AC3E}">
        <p14:creationId xmlns:p14="http://schemas.microsoft.com/office/powerpoint/2010/main" val="3817416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t>
            </a:r>
            <a:r>
              <a:rPr lang="it-IT" dirty="0" err="1"/>
              <a:t>detection</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are good</a:t>
            </a:r>
          </a:p>
          <a:p>
            <a:r>
              <a:rPr lang="it-IT" sz="2000" dirty="0"/>
              <a:t>No </a:t>
            </a:r>
            <a:r>
              <a:rPr lang="it-IT" sz="2000" dirty="0" err="1"/>
              <a:t>toggle</a:t>
            </a:r>
            <a:r>
              <a:rPr lang="en-US" sz="2000" dirty="0"/>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5080" y="1388962"/>
            <a:ext cx="5421034" cy="205936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4013" y="1388962"/>
            <a:ext cx="5405387" cy="2053418"/>
          </a:xfrm>
          <a:prstGeom prst="rect">
            <a:avLst/>
          </a:prstGeom>
        </p:spPr>
      </p:pic>
      <p:sp>
        <p:nvSpPr>
          <p:cNvPr id="10" name="TextBox 9"/>
          <p:cNvSpPr txBox="1"/>
          <p:nvPr/>
        </p:nvSpPr>
        <p:spPr>
          <a:xfrm>
            <a:off x="2099580" y="1024892"/>
            <a:ext cx="2031325" cy="461665"/>
          </a:xfrm>
          <a:prstGeom prst="rect">
            <a:avLst/>
          </a:prstGeom>
          <a:noFill/>
        </p:spPr>
        <p:txBody>
          <a:bodyPr wrap="none" rtlCol="0">
            <a:spAutoFit/>
          </a:bodyPr>
          <a:lstStyle/>
          <a:p>
            <a:r>
              <a:rPr lang="en-US" sz="2400" b="1" dirty="0"/>
              <a:t>0180342.003</a:t>
            </a:r>
            <a:endParaRPr lang="en-US" sz="2400" b="1" dirty="0">
              <a:latin typeface="Segoe UI" panose="020B0502040204020203" pitchFamily="34" charset="0"/>
              <a:cs typeface="Segoe UI" panose="020B0502040204020203" pitchFamily="34" charset="0"/>
            </a:endParaRPr>
          </a:p>
        </p:txBody>
      </p:sp>
      <p:sp>
        <p:nvSpPr>
          <p:cNvPr id="12" name="TextBox 11"/>
          <p:cNvSpPr txBox="1"/>
          <p:nvPr/>
        </p:nvSpPr>
        <p:spPr>
          <a:xfrm>
            <a:off x="7863453" y="1024893"/>
            <a:ext cx="2031325" cy="461665"/>
          </a:xfrm>
          <a:prstGeom prst="rect">
            <a:avLst/>
          </a:prstGeom>
          <a:noFill/>
        </p:spPr>
        <p:txBody>
          <a:bodyPr wrap="none" rtlCol="0">
            <a:spAutoFit/>
          </a:bodyPr>
          <a:lstStyle/>
          <a:p>
            <a:r>
              <a:rPr lang="en-US" sz="2400" b="1" dirty="0"/>
              <a:t>0178782.013</a:t>
            </a:r>
            <a:endParaRPr lang="en-US" sz="2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7406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OCL I-V are good</a:t>
            </a:r>
          </a:p>
          <a:p>
            <a:r>
              <a:rPr lang="it-IT" sz="2000" dirty="0"/>
              <a:t>No </a:t>
            </a:r>
            <a:r>
              <a:rPr lang="it-IT" sz="2000" dirty="0" err="1"/>
              <a:t>toggle</a:t>
            </a:r>
            <a:r>
              <a:rPr lang="en-US" sz="2000" dirty="0"/>
              <a:t> </a:t>
            </a:r>
          </a:p>
        </p:txBody>
      </p:sp>
      <p:pic>
        <p:nvPicPr>
          <p:cNvPr id="8" name="Picture 7"/>
          <p:cNvPicPr>
            <a:picLocks noChangeAspect="1"/>
          </p:cNvPicPr>
          <p:nvPr/>
        </p:nvPicPr>
        <p:blipFill>
          <a:blip r:embed="rId2"/>
          <a:stretch>
            <a:fillRect/>
          </a:stretch>
        </p:blipFill>
        <p:spPr>
          <a:xfrm>
            <a:off x="764873" y="1404009"/>
            <a:ext cx="4860322" cy="3003949"/>
          </a:xfrm>
          <a:prstGeom prst="rect">
            <a:avLst/>
          </a:prstGeom>
        </p:spPr>
      </p:pic>
      <p:pic>
        <p:nvPicPr>
          <p:cNvPr id="3" name="Picture 2"/>
          <p:cNvPicPr>
            <a:picLocks noChangeAspect="1"/>
          </p:cNvPicPr>
          <p:nvPr/>
        </p:nvPicPr>
        <p:blipFill>
          <a:blip r:embed="rId3"/>
          <a:stretch>
            <a:fillRect/>
          </a:stretch>
        </p:blipFill>
        <p:spPr>
          <a:xfrm>
            <a:off x="6467023" y="1404008"/>
            <a:ext cx="4824186" cy="3003949"/>
          </a:xfrm>
          <a:prstGeom prst="rect">
            <a:avLst/>
          </a:prstGeom>
        </p:spPr>
      </p:pic>
      <p:sp>
        <p:nvSpPr>
          <p:cNvPr id="12" name="TextBox 11"/>
          <p:cNvSpPr txBox="1"/>
          <p:nvPr/>
        </p:nvSpPr>
        <p:spPr>
          <a:xfrm>
            <a:off x="2099580" y="1024892"/>
            <a:ext cx="2031325" cy="461665"/>
          </a:xfrm>
          <a:prstGeom prst="rect">
            <a:avLst/>
          </a:prstGeom>
          <a:noFill/>
        </p:spPr>
        <p:txBody>
          <a:bodyPr wrap="none" rtlCol="0">
            <a:spAutoFit/>
          </a:bodyPr>
          <a:lstStyle/>
          <a:p>
            <a:r>
              <a:rPr lang="en-US" sz="2400" b="1" dirty="0"/>
              <a:t>0180342.003</a:t>
            </a:r>
            <a:endParaRPr lang="en-US" sz="2400" b="1" dirty="0">
              <a:latin typeface="Segoe UI" panose="020B0502040204020203" pitchFamily="34" charset="0"/>
              <a:cs typeface="Segoe UI" panose="020B0502040204020203" pitchFamily="34" charset="0"/>
            </a:endParaRPr>
          </a:p>
        </p:txBody>
      </p:sp>
      <p:sp>
        <p:nvSpPr>
          <p:cNvPr id="13" name="TextBox 12"/>
          <p:cNvSpPr txBox="1"/>
          <p:nvPr/>
        </p:nvSpPr>
        <p:spPr>
          <a:xfrm>
            <a:off x="7863453" y="1024893"/>
            <a:ext cx="2031325" cy="461665"/>
          </a:xfrm>
          <a:prstGeom prst="rect">
            <a:avLst/>
          </a:prstGeom>
          <a:noFill/>
        </p:spPr>
        <p:txBody>
          <a:bodyPr wrap="none" rtlCol="0">
            <a:spAutoFit/>
          </a:bodyPr>
          <a:lstStyle/>
          <a:p>
            <a:r>
              <a:rPr lang="en-US" sz="2400" b="1" dirty="0"/>
              <a:t>0178782.013</a:t>
            </a:r>
            <a:endParaRPr lang="en-US" sz="2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57493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8" y="-153165"/>
            <a:ext cx="10375902" cy="932313"/>
          </a:xfrm>
        </p:spPr>
        <p:txBody>
          <a:bodyPr/>
          <a:lstStyle/>
          <a:p>
            <a:r>
              <a:rPr lang="it-IT" dirty="0"/>
              <a:t>BL </a:t>
            </a:r>
            <a:r>
              <a:rPr lang="it-IT" dirty="0" err="1"/>
              <a:t>resistance</a:t>
            </a:r>
            <a:endParaRPr lang="en-US" dirty="0"/>
          </a:p>
        </p:txBody>
      </p:sp>
      <p:sp>
        <p:nvSpPr>
          <p:cNvPr id="4" name="Date Placeholder 3"/>
          <p:cNvSpPr>
            <a:spLocks noGrp="1"/>
          </p:cNvSpPr>
          <p:nvPr>
            <p:ph type="dt" sz="half" idx="2"/>
          </p:nvPr>
        </p:nvSpPr>
        <p:spPr/>
        <p:txBody>
          <a:bodyPr/>
          <a:lstStyle/>
          <a:p>
            <a:r>
              <a:rPr lang="en-US"/>
              <a:t>|  </a:t>
            </a:r>
            <a:fld id="{F55C824C-5440-421F-B1ED-9166A1D48D51}" type="datetime4">
              <a:rPr lang="en-US" smtClean="0"/>
              <a:pPr/>
              <a:t>March 15, 2018</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9799" y="1471750"/>
            <a:ext cx="3371154" cy="2853536"/>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4585" y="1481503"/>
            <a:ext cx="3359631" cy="2843783"/>
          </a:xfrm>
          <a:prstGeom prst="rect">
            <a:avLst/>
          </a:prstGeom>
        </p:spPr>
      </p:pic>
      <p:sp>
        <p:nvSpPr>
          <p:cNvPr id="15" name="Content Placeholder 14"/>
          <p:cNvSpPr>
            <a:spLocks noGrp="1"/>
          </p:cNvSpPr>
          <p:nvPr>
            <p:ph idx="1"/>
          </p:nvPr>
        </p:nvSpPr>
        <p:spPr>
          <a:xfrm>
            <a:off x="915306" y="4604656"/>
            <a:ext cx="10375904" cy="1414179"/>
          </a:xfrm>
        </p:spPr>
        <p:txBody>
          <a:bodyPr/>
          <a:lstStyle/>
          <a:p>
            <a:r>
              <a:rPr lang="en-US" dirty="0" err="1"/>
              <a:t>WSiN</a:t>
            </a:r>
            <a:r>
              <a:rPr lang="en-US" dirty="0"/>
              <a:t> elimination increases the BL resistance of about 40%</a:t>
            </a:r>
          </a:p>
          <a:p>
            <a:r>
              <a:rPr lang="en-US" dirty="0"/>
              <a:t>BL W thickness increasing from 45nm to 55nm reduces the BL resistance of 70% </a:t>
            </a:r>
            <a:r>
              <a:rPr lang="en-US" dirty="0">
                <a:sym typeface="Wingdings" panose="05000000000000000000" pitchFamily="2" charset="2"/>
              </a:rPr>
              <a:t> is there any EOL thickness variation?</a:t>
            </a:r>
            <a:endParaRPr lang="en-US" dirty="0"/>
          </a:p>
        </p:txBody>
      </p:sp>
      <p:pic>
        <p:nvPicPr>
          <p:cNvPr id="16" name="Picture 15"/>
          <p:cNvPicPr>
            <a:picLocks noChangeAspect="1"/>
          </p:cNvPicPr>
          <p:nvPr/>
        </p:nvPicPr>
        <p:blipFill>
          <a:blip r:embed="rId4"/>
          <a:stretch>
            <a:fillRect/>
          </a:stretch>
        </p:blipFill>
        <p:spPr>
          <a:xfrm>
            <a:off x="910984" y="1471750"/>
            <a:ext cx="3224270" cy="2853536"/>
          </a:xfrm>
          <a:prstGeom prst="rect">
            <a:avLst/>
          </a:prstGeom>
        </p:spPr>
      </p:pic>
      <p:sp>
        <p:nvSpPr>
          <p:cNvPr id="17" name="TextBox 16"/>
          <p:cNvSpPr txBox="1"/>
          <p:nvPr/>
        </p:nvSpPr>
        <p:spPr>
          <a:xfrm>
            <a:off x="8983025" y="1019630"/>
            <a:ext cx="1484702"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0178782.013</a:t>
            </a:r>
            <a:endParaRPr lang="en-US" dirty="0" err="1">
              <a:latin typeface="Segoe UI" panose="020B0502040204020203" pitchFamily="34" charset="0"/>
              <a:cs typeface="Segoe UI" panose="020B0502040204020203" pitchFamily="34" charset="0"/>
            </a:endParaRPr>
          </a:p>
        </p:txBody>
      </p:sp>
      <p:sp>
        <p:nvSpPr>
          <p:cNvPr id="18" name="TextBox 17"/>
          <p:cNvSpPr txBox="1"/>
          <p:nvPr/>
        </p:nvSpPr>
        <p:spPr>
          <a:xfrm>
            <a:off x="1521019" y="825419"/>
            <a:ext cx="1901483" cy="646331"/>
          </a:xfrm>
          <a:prstGeom prst="rect">
            <a:avLst/>
          </a:prstGeom>
          <a:noFill/>
        </p:spPr>
        <p:txBody>
          <a:bodyPr wrap="none" rtlCol="0">
            <a:spAutoFit/>
          </a:bodyPr>
          <a:lstStyle/>
          <a:p>
            <a:pPr algn="ctr"/>
            <a:r>
              <a:rPr lang="it-IT" dirty="0">
                <a:latin typeface="Segoe UI" panose="020B0502040204020203" pitchFamily="34" charset="0"/>
                <a:cs typeface="Segoe UI" panose="020B0502040204020203" pitchFamily="34" charset="0"/>
              </a:rPr>
              <a:t>0176312.003</a:t>
            </a:r>
          </a:p>
          <a:p>
            <a:pPr algn="ctr"/>
            <a:r>
              <a:rPr lang="it-IT" dirty="0">
                <a:latin typeface="Segoe UI" panose="020B0502040204020203" pitchFamily="34" charset="0"/>
                <a:cs typeface="Segoe UI" panose="020B0502040204020203" pitchFamily="34" charset="0"/>
              </a:rPr>
              <a:t>First no </a:t>
            </a:r>
            <a:r>
              <a:rPr lang="it-IT" dirty="0" err="1">
                <a:latin typeface="Segoe UI" panose="020B0502040204020203" pitchFamily="34" charset="0"/>
                <a:cs typeface="Segoe UI" panose="020B0502040204020203" pitchFamily="34" charset="0"/>
              </a:rPr>
              <a:t>WSiN</a:t>
            </a:r>
            <a:r>
              <a:rPr lang="it-IT" dirty="0">
                <a:latin typeface="Segoe UI" panose="020B0502040204020203" pitchFamily="34" charset="0"/>
                <a:cs typeface="Segoe UI" panose="020B0502040204020203" pitchFamily="34" charset="0"/>
              </a:rPr>
              <a:t> </a:t>
            </a:r>
            <a:r>
              <a:rPr lang="it-IT" dirty="0" err="1">
                <a:latin typeface="Segoe UI" panose="020B0502040204020203" pitchFamily="34" charset="0"/>
                <a:cs typeface="Segoe UI" panose="020B0502040204020203" pitchFamily="34" charset="0"/>
              </a:rPr>
              <a:t>lot</a:t>
            </a:r>
            <a:endParaRPr lang="en-US" dirty="0" err="1">
              <a:latin typeface="Segoe UI" panose="020B0502040204020203" pitchFamily="34" charset="0"/>
              <a:cs typeface="Segoe UI" panose="020B0502040204020203" pitchFamily="34" charset="0"/>
            </a:endParaRPr>
          </a:p>
        </p:txBody>
      </p:sp>
      <p:sp>
        <p:nvSpPr>
          <p:cNvPr id="19" name="TextBox 18"/>
          <p:cNvSpPr txBox="1"/>
          <p:nvPr/>
        </p:nvSpPr>
        <p:spPr>
          <a:xfrm>
            <a:off x="5360907" y="1019630"/>
            <a:ext cx="1484702"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0180342.003</a:t>
            </a:r>
            <a:endParaRPr lang="en-US" dirty="0" err="1">
              <a:latin typeface="Segoe UI" panose="020B0502040204020203" pitchFamily="34" charset="0"/>
              <a:cs typeface="Segoe UI" panose="020B0502040204020203" pitchFamily="34" charset="0"/>
            </a:endParaRPr>
          </a:p>
        </p:txBody>
      </p:sp>
      <p:cxnSp>
        <p:nvCxnSpPr>
          <p:cNvPr id="8" name="Straight Arrow Connector 7"/>
          <p:cNvCxnSpPr/>
          <p:nvPr/>
        </p:nvCxnSpPr>
        <p:spPr>
          <a:xfrm flipV="1">
            <a:off x="2032000" y="2374900"/>
            <a:ext cx="342900" cy="292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5916076" y="2279152"/>
            <a:ext cx="342900" cy="292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9725376" y="2777924"/>
            <a:ext cx="345724" cy="1205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88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a:t>
            </a:r>
          </a:p>
        </p:txBody>
      </p:sp>
      <p:sp>
        <p:nvSpPr>
          <p:cNvPr id="3" name="Content Placeholder 2"/>
          <p:cNvSpPr>
            <a:spLocks noGrp="1"/>
          </p:cNvSpPr>
          <p:nvPr>
            <p:ph idx="1"/>
          </p:nvPr>
        </p:nvSpPr>
        <p:spPr>
          <a:xfrm>
            <a:off x="1185304" y="4517572"/>
            <a:ext cx="10375904" cy="859007"/>
          </a:xfrm>
        </p:spPr>
        <p:txBody>
          <a:bodyPr/>
          <a:lstStyle/>
          <a:p>
            <a:r>
              <a:rPr lang="en-US" dirty="0"/>
              <a:t>No significant modulation in FF and Vth</a:t>
            </a:r>
          </a:p>
          <a:p>
            <a:pPr marL="309480" lvl="1" indent="0">
              <a:buNone/>
            </a:pP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910984" y="1388962"/>
            <a:ext cx="4610100" cy="2750820"/>
          </a:xfrm>
          <a:prstGeom prst="rect">
            <a:avLst/>
          </a:prstGeom>
        </p:spPr>
      </p:pic>
      <p:pic>
        <p:nvPicPr>
          <p:cNvPr id="6" name="Picture 5"/>
          <p:cNvPicPr>
            <a:picLocks noChangeAspect="1"/>
          </p:cNvPicPr>
          <p:nvPr/>
        </p:nvPicPr>
        <p:blipFill>
          <a:blip r:embed="rId3"/>
          <a:stretch>
            <a:fillRect/>
          </a:stretch>
        </p:blipFill>
        <p:spPr>
          <a:xfrm>
            <a:off x="6373256" y="1388962"/>
            <a:ext cx="461010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41F5E7F-C9A5-4E16-842E-F03E3FC42567}"/>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3C2CC5B8-62D4-4D04-8E9A-FD2A47ACAA8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392</Words>
  <Application>Microsoft Office PowerPoint</Application>
  <PresentationFormat>Widescreen</PresentationFormat>
  <Paragraphs>110</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Segoe UI</vt:lpstr>
      <vt:lpstr>Segoe UI Semibold</vt:lpstr>
      <vt:lpstr>Wingdings</vt:lpstr>
      <vt:lpstr>Micron Nov-2015</vt:lpstr>
      <vt:lpstr>SSM WSiN elimination lots 0180342.003  and 0178782.013</vt:lpstr>
      <vt:lpstr>SSM WSiN elimination - 0180342.003 and 0178782.013 </vt:lpstr>
      <vt:lpstr>Lot trials</vt:lpstr>
      <vt:lpstr>Param testing: R2R</vt:lpstr>
      <vt:lpstr>Param testing: C2C</vt:lpstr>
      <vt:lpstr>FF detection</vt:lpstr>
      <vt:lpstr>OCL I-V curves</vt:lpstr>
      <vt:lpstr>BL resistance</vt:lpstr>
      <vt:lpstr>2xCMOS data: Median Vth</vt:lpstr>
      <vt:lpstr>2xCMOS data: Vth window</vt:lpstr>
      <vt:lpstr>2xCMOS data: programming Vth window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SSM_WSiN_elimination_lots</dc:title>
  <dc:creator/>
  <cp:lastModifiedBy/>
  <cp:revision>1</cp:revision>
  <dcterms:created xsi:type="dcterms:W3CDTF">2015-10-15T20:06:16Z</dcterms:created>
  <dcterms:modified xsi:type="dcterms:W3CDTF">2018-03-16T14:18:05Z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