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28.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77" r:id="rId2"/>
  </p:sldMasterIdLst>
  <p:notesMasterIdLst>
    <p:notesMasterId r:id="rId16"/>
  </p:notesMasterIdLst>
  <p:sldIdLst>
    <p:sldId id="257" r:id="rId3"/>
    <p:sldId id="263" r:id="rId4"/>
    <p:sldId id="272" r:id="rId5"/>
    <p:sldId id="264" r:id="rId6"/>
    <p:sldId id="265" r:id="rId7"/>
    <p:sldId id="266" r:id="rId8"/>
    <p:sldId id="267" r:id="rId9"/>
    <p:sldId id="268" r:id="rId10"/>
    <p:sldId id="269" r:id="rId11"/>
    <p:sldId id="270" r:id="rId12"/>
    <p:sldId id="271" r:id="rId13"/>
    <p:sldId id="273"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33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7C8"/>
    <a:srgbClr val="0090DA"/>
    <a:srgbClr val="00A3E1"/>
    <a:srgbClr val="71C5E8"/>
    <a:srgbClr val="58595B"/>
    <a:srgbClr val="808285"/>
    <a:srgbClr val="A7A9AC"/>
    <a:srgbClr val="D1D3D4"/>
    <a:srgbClr val="B7D433"/>
    <a:srgbClr val="9ACA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0" d="100"/>
          <a:sy n="90" d="100"/>
        </p:scale>
        <p:origin x="576" y="90"/>
      </p:cViewPr>
      <p:guideLst>
        <p:guide orient="horz" pos="3264"/>
        <p:guide pos="3312"/>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customXml" Target="../customXml/item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BF96A-CBBD-4CCF-8C87-6E114B9E4329}" type="datetimeFigureOut">
              <a:rPr lang="en-US" smtClean="0"/>
              <a:t>3/15/2018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rgbClr val="0077C8"/>
                </a:solidFill>
              </a:defRPr>
            </a:lvl1pPr>
          </a:lstStyle>
          <a:p>
            <a:fld id="{2A0FEC12-B697-46B2-AC72-609E1FB7663B}" type="datetime4">
              <a:rPr lang="en-US" smtClean="0"/>
              <a:t>March 15, 2018</a:t>
            </a:fld>
            <a:endParaRPr lang="en-US" dirty="0"/>
          </a:p>
        </p:txBody>
      </p:sp>
      <p:sp>
        <p:nvSpPr>
          <p:cNvPr id="3" name="Footer Placeholder 2"/>
          <p:cNvSpPr>
            <a:spLocks noGrp="1"/>
          </p:cNvSpPr>
          <p:nvPr>
            <p:ph type="ftr" sz="quarter" idx="12"/>
          </p:nvPr>
        </p:nvSpPr>
        <p:spPr/>
        <p:txBody>
          <a:bodyPr/>
          <a:lstStyle>
            <a:lvl1pPr>
              <a:defRPr>
                <a:solidFill>
                  <a:srgbClr val="0077C8"/>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9DBE14A4-9EFF-44B5-B818-FBDED80DC98E}" type="datetime4">
              <a:rPr lang="en-US" smtClean="0"/>
              <a:t>March 15,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C51AED33-5CBD-4F65-8A5D-4E027924D1BC}" type="datetime4">
              <a:rPr lang="en-US" smtClean="0"/>
              <a:t>March 15,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838199" y="362309"/>
            <a:ext cx="5073591"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A7FF47F-D05B-4A3A-B9C2-B7128175C3C3}" type="datetime4">
              <a:rPr lang="en-US" smtClean="0"/>
              <a:t>March 15,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89130DB7-029F-4471-BC7C-E4A29DE3FCB3}" type="datetime4">
              <a:rPr lang="en-US" smtClean="0"/>
              <a:t>March 15,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0C39873D-1173-4B09-AE86-AA178DB45922}" type="datetime4">
              <a:rPr lang="en-US" smtClean="0"/>
              <a:t>March 15,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1AD8B7F-97C2-4888-BF1C-56C0742BA9D7}" type="datetime4">
              <a:rPr lang="en-US" smtClean="0"/>
              <a:t>March 15,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A11099-C84D-4E8D-A396-A4435B145A56}" type="datetime4">
              <a:rPr lang="en-US" smtClean="0"/>
              <a:t>March 15,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0A381F-3503-4BA1-84E7-A4D8C75D4BC4}" type="datetime4">
              <a:rPr lang="en-US" smtClean="0"/>
              <a:t>March 15,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920A13-7C1D-4471-8934-00DDD5048EA1}" type="datetime4">
              <a:rPr lang="en-US" smtClean="0"/>
              <a:t>March 15,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002AD-0B31-491B-8DBE-1CA83D0D9D7D}" type="datetime4">
              <a:rPr lang="en-US" smtClean="0"/>
              <a:t>March 15,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chemeClr val="bg1"/>
                </a:solidFill>
              </a:defRPr>
            </a:lvl1pPr>
          </a:lstStyle>
          <a:p>
            <a:fld id="{0CFB5DD6-B5A9-42D8-8E78-3203A252046E}" type="datetime4">
              <a:rPr lang="en-US" smtClean="0"/>
              <a:pPr/>
              <a:t>March 15, 2018</a:t>
            </a:fld>
            <a:endParaRPr lang="en-US" dirty="0"/>
          </a:p>
        </p:txBody>
      </p:sp>
      <p:sp>
        <p:nvSpPr>
          <p:cNvPr id="3" name="Footer Placeholder 2"/>
          <p:cNvSpPr>
            <a:spLocks noGrp="1"/>
          </p:cNvSpPr>
          <p:nvPr>
            <p:ph type="ftr" sz="quarter" idx="12"/>
          </p:nvPr>
        </p:nvSpPr>
        <p:spPr/>
        <p:txBody>
          <a:bodyPr/>
          <a:lstStyle>
            <a:lvl1pPr>
              <a:defRPr>
                <a:solidFill>
                  <a:schemeClr val="bg1"/>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rgbClr val="0077C8"/>
                </a:solidFill>
              </a:defRPr>
            </a:lvl1pPr>
          </a:lstStyle>
          <a:p>
            <a:fld id="{0CFB5DD6-B5A9-42D8-8E78-3203A252046E}" type="datetime4">
              <a:rPr lang="en-US" smtClean="0"/>
              <a:pPr/>
              <a:t>March 15, 2018</a:t>
            </a:fld>
            <a:endParaRPr lang="en-US" dirty="0"/>
          </a:p>
        </p:txBody>
      </p:sp>
      <p:sp>
        <p:nvSpPr>
          <p:cNvPr id="4" name="Footer Placeholder 3"/>
          <p:cNvSpPr>
            <a:spLocks noGrp="1"/>
          </p:cNvSpPr>
          <p:nvPr>
            <p:ph type="ftr" sz="quarter" idx="11"/>
          </p:nvPr>
        </p:nvSpPr>
        <p:spPr/>
        <p:txBody>
          <a:bodyPr/>
          <a:lstStyle>
            <a:lvl1pPr>
              <a:defRPr>
                <a:solidFill>
                  <a:srgbClr val="0077C8"/>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9913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chemeClr val="bg1"/>
                </a:solidFill>
              </a:defRPr>
            </a:lvl1pPr>
          </a:lstStyle>
          <a:p>
            <a:fld id="{0CFB5DD6-B5A9-42D8-8E78-3203A252046E}" type="datetime4">
              <a:rPr lang="en-US" smtClean="0"/>
              <a:pPr/>
              <a:t>March 15, 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68494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1096738-D422-416D-8C11-6DC2CEAD6704}" type="datetime4">
              <a:rPr lang="en-US" smtClean="0"/>
              <a:t>March 15,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March 15,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5864301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March 15,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March 15, 2018</a:t>
            </a:fld>
            <a:endParaRPr lang="en-US" dirty="0"/>
          </a:p>
        </p:txBody>
      </p:sp>
      <p:sp>
        <p:nvSpPr>
          <p:cNvPr id="4" name="Footer Placeholder 3"/>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March 15,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9270516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March 15,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March 15,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AF2D2701-F78D-4095-A39E-61DF3C4A4C04}"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EAA98F0A-2D28-4A84-9EAB-DBF27057C8F9}"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D5BF9B1-2CD5-4E0A-A036-F8A386770A6F}" type="datetime4">
              <a:rPr lang="en-US" smtClean="0"/>
              <a:t>March 15,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591E8161-C7D8-4E89-83CF-1400BBFEB4E3}" type="datetime4">
              <a:rPr lang="en-US" smtClean="0"/>
              <a:t>March 15,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4FB25FF7-E416-4516-BA11-FC11BBA2AED8}" type="datetime4">
              <a:rPr lang="en-US" smtClean="0"/>
              <a:t>March 15,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AB354393-6454-4F53-97F9-CCABD1DCDDD4}" type="datetime4">
              <a:rPr lang="en-US" smtClean="0"/>
              <a:t>March 15,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455A8A2E-26C9-48CC-BB2E-E40BB5F1017D}" type="datetime4">
              <a:rPr lang="en-US" smtClean="0"/>
              <a:t>March 15,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0CFB5DD6-B5A9-42D8-8E78-3203A252046E}" type="datetime4">
              <a:rPr lang="en-US" smtClean="0"/>
              <a:t>March 15,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4">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8" r:id="rId9"/>
    <p:sldLayoutId id="2147483692" r:id="rId10"/>
    <p:sldLayoutId id="2147483693" r:id="rId11"/>
    <p:sldLayoutId id="2147483695" r:id="rId12"/>
    <p:sldLayoutId id="2147483696" r:id="rId13"/>
    <p:sldLayoutId id="2147483672" r:id="rId14"/>
    <p:sldLayoutId id="2147483652" r:id="rId15"/>
    <p:sldLayoutId id="2147483668" r:id="rId16"/>
    <p:sldLayoutId id="2147483671" r:id="rId17"/>
    <p:sldLayoutId id="2147483654" r:id="rId18"/>
    <p:sldLayoutId id="2147483675" r:id="rId19"/>
    <p:sldLayoutId id="2147483655" r:id="rId20"/>
    <p:sldLayoutId id="2147483674" r:id="rId21"/>
    <p:sldLayoutId id="2147483700" r:id="rId22"/>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7432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C9AA1E17-0D0A-4F25-BF38-BAACE58E556E}" type="datetime4">
              <a:rPr lang="en-US" smtClean="0"/>
              <a:t>March 15,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a:t>Lot 0180342.003</a:t>
            </a:r>
          </a:p>
          <a:p>
            <a:r>
              <a:rPr lang="en-US" dirty="0"/>
              <a:t>Lot 0178782.013</a:t>
            </a:r>
          </a:p>
        </p:txBody>
      </p:sp>
      <p:sp>
        <p:nvSpPr>
          <p:cNvPr id="4" name="Title 3"/>
          <p:cNvSpPr>
            <a:spLocks noGrp="1"/>
          </p:cNvSpPr>
          <p:nvPr>
            <p:ph type="ctrTitle"/>
          </p:nvPr>
        </p:nvSpPr>
        <p:spPr/>
        <p:txBody>
          <a:bodyPr/>
          <a:lstStyle/>
          <a:p>
            <a:r>
              <a:rPr lang="en-US" dirty="0"/>
              <a:t>SR71B – </a:t>
            </a:r>
            <a:r>
              <a:rPr lang="en-US" dirty="0" err="1"/>
              <a:t>WSiN</a:t>
            </a:r>
            <a:r>
              <a:rPr lang="en-US" dirty="0"/>
              <a:t> elimination</a:t>
            </a:r>
          </a:p>
        </p:txBody>
      </p:sp>
      <p:sp>
        <p:nvSpPr>
          <p:cNvPr id="5" name="Footer Placeholder 4"/>
          <p:cNvSpPr>
            <a:spLocks noGrp="1"/>
          </p:cNvSpPr>
          <p:nvPr>
            <p:ph type="ftr" sz="quarter" idx="12"/>
          </p:nvPr>
        </p:nvSpPr>
        <p:spPr/>
        <p:txBody>
          <a:bodyPr/>
          <a:lstStyle/>
          <a:p>
            <a:r>
              <a:rPr lang="en-US" dirty="0"/>
              <a:t>Micron Confidential</a:t>
            </a:r>
          </a:p>
        </p:txBody>
      </p:sp>
      <p:sp>
        <p:nvSpPr>
          <p:cNvPr id="6" name="Slide Number Placeholder 5"/>
          <p:cNvSpPr>
            <a:spLocks noGrp="1"/>
          </p:cNvSpPr>
          <p:nvPr>
            <p:ph type="sldNum" sz="quarter" idx="13"/>
          </p:nvPr>
        </p:nvSpPr>
        <p:spPr/>
        <p:txBody>
          <a:bodyPr/>
          <a:lstStyle/>
          <a:p>
            <a:fld id="{B7E7695C-FCF1-4AA0-9B93-7941FED13DC4}" type="slidenum">
              <a:rPr lang="en-US" smtClean="0"/>
              <a:pPr/>
              <a:t>1</a:t>
            </a:fld>
            <a:endParaRPr lang="en-US" dirty="0"/>
          </a:p>
        </p:txBody>
      </p:sp>
    </p:spTree>
    <p:extLst>
      <p:ext uri="{BB962C8B-B14F-4D97-AF65-F5344CB8AC3E}">
        <p14:creationId xmlns:p14="http://schemas.microsoft.com/office/powerpoint/2010/main" val="1770666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Robust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10</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7458" r="8418"/>
          <a:stretch/>
        </p:blipFill>
        <p:spPr>
          <a:xfrm>
            <a:off x="405049" y="1678428"/>
            <a:ext cx="5337810" cy="4547044"/>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7848" r="7877"/>
          <a:stretch/>
        </p:blipFill>
        <p:spPr>
          <a:xfrm>
            <a:off x="6368991" y="1667795"/>
            <a:ext cx="5821680" cy="4564785"/>
          </a:xfrm>
          <a:prstGeom prst="rect">
            <a:avLst/>
          </a:prstGeom>
        </p:spPr>
      </p:pic>
      <p:sp>
        <p:nvSpPr>
          <p:cNvPr id="9" name="TextBox 8"/>
          <p:cNvSpPr txBox="1"/>
          <p:nvPr/>
        </p:nvSpPr>
        <p:spPr>
          <a:xfrm>
            <a:off x="2569311" y="1546414"/>
            <a:ext cx="1531188" cy="369332"/>
          </a:xfrm>
          <a:prstGeom prst="rect">
            <a:avLst/>
          </a:prstGeom>
          <a:noFill/>
        </p:spPr>
        <p:txBody>
          <a:bodyPr wrap="none" rtlCol="0">
            <a:spAutoFit/>
          </a:bodyPr>
          <a:lstStyle/>
          <a:p>
            <a:r>
              <a:rPr lang="en-US" b="1" dirty="0"/>
              <a:t>0180342.003</a:t>
            </a:r>
          </a:p>
        </p:txBody>
      </p:sp>
      <p:sp>
        <p:nvSpPr>
          <p:cNvPr id="10" name="TextBox 9"/>
          <p:cNvSpPr txBox="1"/>
          <p:nvPr/>
        </p:nvSpPr>
        <p:spPr>
          <a:xfrm>
            <a:off x="8575390" y="1546414"/>
            <a:ext cx="1531188" cy="369332"/>
          </a:xfrm>
          <a:prstGeom prst="rect">
            <a:avLst/>
          </a:prstGeom>
          <a:noFill/>
        </p:spPr>
        <p:txBody>
          <a:bodyPr wrap="none" rtlCol="0">
            <a:spAutoFit/>
          </a:bodyPr>
          <a:lstStyle/>
          <a:p>
            <a:r>
              <a:rPr lang="en-US" b="1" dirty="0"/>
              <a:t>0178782.013</a:t>
            </a:r>
          </a:p>
        </p:txBody>
      </p:sp>
      <p:sp>
        <p:nvSpPr>
          <p:cNvPr id="11" name="TextBox 10"/>
          <p:cNvSpPr txBox="1"/>
          <p:nvPr/>
        </p:nvSpPr>
        <p:spPr>
          <a:xfrm rot="16200000">
            <a:off x="876289" y="5903218"/>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2" name="TextBox 11"/>
          <p:cNvSpPr txBox="1"/>
          <p:nvPr/>
        </p:nvSpPr>
        <p:spPr>
          <a:xfrm rot="16200000">
            <a:off x="1157445" y="5991063"/>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13" name="TextBox 12"/>
          <p:cNvSpPr txBox="1"/>
          <p:nvPr/>
        </p:nvSpPr>
        <p:spPr>
          <a:xfrm rot="16200000">
            <a:off x="1635597" y="5965415"/>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14" name="TextBox 13"/>
          <p:cNvSpPr txBox="1"/>
          <p:nvPr/>
        </p:nvSpPr>
        <p:spPr>
          <a:xfrm rot="16200000">
            <a:off x="6923168" y="591043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5" name="TextBox 14"/>
          <p:cNvSpPr txBox="1"/>
          <p:nvPr/>
        </p:nvSpPr>
        <p:spPr>
          <a:xfrm rot="16200000">
            <a:off x="7204325" y="599827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16" name="TextBox 15"/>
          <p:cNvSpPr txBox="1"/>
          <p:nvPr/>
        </p:nvSpPr>
        <p:spPr>
          <a:xfrm rot="16200000">
            <a:off x="7666286" y="597262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17" name="TextBox 16"/>
          <p:cNvSpPr txBox="1"/>
          <p:nvPr/>
        </p:nvSpPr>
        <p:spPr>
          <a:xfrm rot="16200000">
            <a:off x="2520654" y="5903219"/>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8" name="TextBox 17"/>
          <p:cNvSpPr txBox="1"/>
          <p:nvPr/>
        </p:nvSpPr>
        <p:spPr>
          <a:xfrm rot="16200000">
            <a:off x="2801810" y="5991064"/>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19" name="TextBox 18"/>
          <p:cNvSpPr txBox="1"/>
          <p:nvPr/>
        </p:nvSpPr>
        <p:spPr>
          <a:xfrm rot="16200000">
            <a:off x="3279962" y="5965416"/>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20" name="TextBox 19"/>
          <p:cNvSpPr txBox="1"/>
          <p:nvPr/>
        </p:nvSpPr>
        <p:spPr>
          <a:xfrm rot="16200000">
            <a:off x="4173613" y="5903219"/>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1" name="TextBox 20"/>
          <p:cNvSpPr txBox="1"/>
          <p:nvPr/>
        </p:nvSpPr>
        <p:spPr>
          <a:xfrm rot="16200000">
            <a:off x="4454769" y="5991064"/>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22" name="TextBox 21"/>
          <p:cNvSpPr txBox="1"/>
          <p:nvPr/>
        </p:nvSpPr>
        <p:spPr>
          <a:xfrm rot="16200000">
            <a:off x="4932921" y="5965416"/>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23" name="TextBox 22"/>
          <p:cNvSpPr txBox="1"/>
          <p:nvPr/>
        </p:nvSpPr>
        <p:spPr>
          <a:xfrm rot="16200000">
            <a:off x="8730540" y="591043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4" name="TextBox 23"/>
          <p:cNvSpPr txBox="1"/>
          <p:nvPr/>
        </p:nvSpPr>
        <p:spPr>
          <a:xfrm rot="16200000">
            <a:off x="9011697" y="599827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25" name="TextBox 24"/>
          <p:cNvSpPr txBox="1"/>
          <p:nvPr/>
        </p:nvSpPr>
        <p:spPr>
          <a:xfrm rot="16200000">
            <a:off x="9473658" y="597262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26" name="TextBox 25"/>
          <p:cNvSpPr txBox="1"/>
          <p:nvPr/>
        </p:nvSpPr>
        <p:spPr>
          <a:xfrm rot="16200000">
            <a:off x="10507494" y="591043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7" name="TextBox 26"/>
          <p:cNvSpPr txBox="1"/>
          <p:nvPr/>
        </p:nvSpPr>
        <p:spPr>
          <a:xfrm rot="16200000">
            <a:off x="10788651" y="599827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28" name="TextBox 27"/>
          <p:cNvSpPr txBox="1"/>
          <p:nvPr/>
        </p:nvSpPr>
        <p:spPr>
          <a:xfrm rot="16200000">
            <a:off x="11250612" y="597262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29" name="TextBox 28"/>
          <p:cNvSpPr txBox="1"/>
          <p:nvPr/>
        </p:nvSpPr>
        <p:spPr>
          <a:xfrm>
            <a:off x="1149117" y="1834472"/>
            <a:ext cx="822661" cy="338554"/>
          </a:xfrm>
          <a:prstGeom prst="rect">
            <a:avLst/>
          </a:prstGeom>
          <a:noFill/>
        </p:spPr>
        <p:txBody>
          <a:bodyPr wrap="none" rtlCol="0">
            <a:spAutoFit/>
          </a:bodyPr>
          <a:lstStyle/>
          <a:p>
            <a:r>
              <a:rPr lang="en-US" sz="1600" b="1" dirty="0"/>
              <a:t>1k 1us</a:t>
            </a:r>
          </a:p>
        </p:txBody>
      </p:sp>
      <p:sp>
        <p:nvSpPr>
          <p:cNvPr id="30" name="TextBox 29"/>
          <p:cNvSpPr txBox="1"/>
          <p:nvPr/>
        </p:nvSpPr>
        <p:spPr>
          <a:xfrm>
            <a:off x="2678467" y="1834472"/>
            <a:ext cx="1050288" cy="338554"/>
          </a:xfrm>
          <a:prstGeom prst="rect">
            <a:avLst/>
          </a:prstGeom>
          <a:noFill/>
        </p:spPr>
        <p:txBody>
          <a:bodyPr wrap="none" rtlCol="0">
            <a:spAutoFit/>
          </a:bodyPr>
          <a:lstStyle/>
          <a:p>
            <a:r>
              <a:rPr lang="en-US" sz="1600" b="1" dirty="0"/>
              <a:t>128k 1us</a:t>
            </a:r>
          </a:p>
        </p:txBody>
      </p:sp>
      <p:sp>
        <p:nvSpPr>
          <p:cNvPr id="31" name="TextBox 30"/>
          <p:cNvSpPr txBox="1"/>
          <p:nvPr/>
        </p:nvSpPr>
        <p:spPr>
          <a:xfrm>
            <a:off x="4287654" y="1834472"/>
            <a:ext cx="1039067" cy="338554"/>
          </a:xfrm>
          <a:prstGeom prst="rect">
            <a:avLst/>
          </a:prstGeom>
          <a:noFill/>
        </p:spPr>
        <p:txBody>
          <a:bodyPr wrap="none" rtlCol="0">
            <a:spAutoFit/>
          </a:bodyPr>
          <a:lstStyle/>
          <a:p>
            <a:r>
              <a:rPr lang="en-US" sz="1600" b="1" dirty="0"/>
              <a:t>128k 10s</a:t>
            </a:r>
          </a:p>
        </p:txBody>
      </p:sp>
      <p:sp>
        <p:nvSpPr>
          <p:cNvPr id="32" name="TextBox 31"/>
          <p:cNvSpPr txBox="1"/>
          <p:nvPr/>
        </p:nvSpPr>
        <p:spPr>
          <a:xfrm>
            <a:off x="7182206" y="1834472"/>
            <a:ext cx="822661" cy="338554"/>
          </a:xfrm>
          <a:prstGeom prst="rect">
            <a:avLst/>
          </a:prstGeom>
          <a:noFill/>
        </p:spPr>
        <p:txBody>
          <a:bodyPr wrap="none" rtlCol="0">
            <a:spAutoFit/>
          </a:bodyPr>
          <a:lstStyle/>
          <a:p>
            <a:r>
              <a:rPr lang="en-US" sz="1600" b="1" dirty="0"/>
              <a:t>1k 1us</a:t>
            </a:r>
          </a:p>
        </p:txBody>
      </p:sp>
      <p:sp>
        <p:nvSpPr>
          <p:cNvPr id="33" name="TextBox 32"/>
          <p:cNvSpPr txBox="1"/>
          <p:nvPr/>
        </p:nvSpPr>
        <p:spPr>
          <a:xfrm>
            <a:off x="8849781" y="1834472"/>
            <a:ext cx="1050288" cy="338554"/>
          </a:xfrm>
          <a:prstGeom prst="rect">
            <a:avLst/>
          </a:prstGeom>
          <a:noFill/>
        </p:spPr>
        <p:txBody>
          <a:bodyPr wrap="none" rtlCol="0">
            <a:spAutoFit/>
          </a:bodyPr>
          <a:lstStyle/>
          <a:p>
            <a:r>
              <a:rPr lang="en-US" sz="1600" b="1" dirty="0"/>
              <a:t>128k 1us</a:t>
            </a:r>
          </a:p>
        </p:txBody>
      </p:sp>
      <p:sp>
        <p:nvSpPr>
          <p:cNvPr id="34" name="TextBox 33"/>
          <p:cNvSpPr txBox="1"/>
          <p:nvPr/>
        </p:nvSpPr>
        <p:spPr>
          <a:xfrm>
            <a:off x="10629091" y="1834472"/>
            <a:ext cx="1039067" cy="338554"/>
          </a:xfrm>
          <a:prstGeom prst="rect">
            <a:avLst/>
          </a:prstGeom>
          <a:noFill/>
        </p:spPr>
        <p:txBody>
          <a:bodyPr wrap="none" rtlCol="0">
            <a:spAutoFit/>
          </a:bodyPr>
          <a:lstStyle/>
          <a:p>
            <a:r>
              <a:rPr lang="en-US" sz="1600" b="1" dirty="0"/>
              <a:t>128k 10s</a:t>
            </a:r>
          </a:p>
        </p:txBody>
      </p:sp>
      <p:sp>
        <p:nvSpPr>
          <p:cNvPr id="35" name="TextBox 34"/>
          <p:cNvSpPr txBox="1"/>
          <p:nvPr/>
        </p:nvSpPr>
        <p:spPr>
          <a:xfrm rot="16200000">
            <a:off x="-82319" y="2860159"/>
            <a:ext cx="633507" cy="369332"/>
          </a:xfrm>
          <a:prstGeom prst="rect">
            <a:avLst/>
          </a:prstGeom>
          <a:noFill/>
        </p:spPr>
        <p:txBody>
          <a:bodyPr wrap="none" rtlCol="0">
            <a:spAutoFit/>
          </a:bodyPr>
          <a:lstStyle/>
          <a:p>
            <a:pPr algn="ctr"/>
            <a:r>
              <a:rPr lang="en-US" dirty="0"/>
              <a:t>SET</a:t>
            </a:r>
          </a:p>
        </p:txBody>
      </p:sp>
      <p:sp>
        <p:nvSpPr>
          <p:cNvPr id="36" name="TextBox 35"/>
          <p:cNvSpPr txBox="1"/>
          <p:nvPr/>
        </p:nvSpPr>
        <p:spPr>
          <a:xfrm rot="16200000">
            <a:off x="-242619" y="4543310"/>
            <a:ext cx="954107" cy="369332"/>
          </a:xfrm>
          <a:prstGeom prst="rect">
            <a:avLst/>
          </a:prstGeom>
          <a:noFill/>
        </p:spPr>
        <p:txBody>
          <a:bodyPr wrap="none" rtlCol="0">
            <a:spAutoFit/>
          </a:bodyPr>
          <a:lstStyle/>
          <a:p>
            <a:pPr algn="ctr"/>
            <a:r>
              <a:rPr lang="en-US" dirty="0"/>
              <a:t>RESET</a:t>
            </a:r>
          </a:p>
        </p:txBody>
      </p:sp>
      <p:sp>
        <p:nvSpPr>
          <p:cNvPr id="37" name="TextBox 36"/>
          <p:cNvSpPr txBox="1"/>
          <p:nvPr/>
        </p:nvSpPr>
        <p:spPr>
          <a:xfrm rot="16200000">
            <a:off x="5932379" y="2860160"/>
            <a:ext cx="633507" cy="369332"/>
          </a:xfrm>
          <a:prstGeom prst="rect">
            <a:avLst/>
          </a:prstGeom>
          <a:noFill/>
        </p:spPr>
        <p:txBody>
          <a:bodyPr wrap="none" rtlCol="0">
            <a:spAutoFit/>
          </a:bodyPr>
          <a:lstStyle/>
          <a:p>
            <a:pPr algn="ctr"/>
            <a:r>
              <a:rPr lang="en-US" dirty="0"/>
              <a:t>SET</a:t>
            </a:r>
          </a:p>
        </p:txBody>
      </p:sp>
      <p:sp>
        <p:nvSpPr>
          <p:cNvPr id="38" name="TextBox 37"/>
          <p:cNvSpPr txBox="1"/>
          <p:nvPr/>
        </p:nvSpPr>
        <p:spPr>
          <a:xfrm rot="16200000">
            <a:off x="5772079" y="4543311"/>
            <a:ext cx="954107" cy="369332"/>
          </a:xfrm>
          <a:prstGeom prst="rect">
            <a:avLst/>
          </a:prstGeom>
          <a:noFill/>
        </p:spPr>
        <p:txBody>
          <a:bodyPr wrap="none" rtlCol="0">
            <a:spAutoFit/>
          </a:bodyPr>
          <a:lstStyle/>
          <a:p>
            <a:pPr algn="ctr"/>
            <a:r>
              <a:rPr lang="en-US" dirty="0"/>
              <a:t>RESET</a:t>
            </a:r>
          </a:p>
        </p:txBody>
      </p:sp>
      <p:sp>
        <p:nvSpPr>
          <p:cNvPr id="39" name="TextBox 38"/>
          <p:cNvSpPr txBox="1"/>
          <p:nvPr/>
        </p:nvSpPr>
        <p:spPr>
          <a:xfrm>
            <a:off x="6433799" y="494854"/>
            <a:ext cx="5756873" cy="1200329"/>
          </a:xfrm>
          <a:prstGeom prst="rect">
            <a:avLst/>
          </a:prstGeom>
          <a:noFill/>
        </p:spPr>
        <p:txBody>
          <a:bodyPr wrap="square" rtlCol="0">
            <a:spAutoFit/>
          </a:bodyPr>
          <a:lstStyle/>
          <a:p>
            <a:r>
              <a:rPr lang="en-US" dirty="0"/>
              <a:t>Sigma for no </a:t>
            </a:r>
            <a:r>
              <a:rPr lang="en-US" dirty="0" err="1"/>
              <a:t>WSiN</a:t>
            </a:r>
            <a:r>
              <a:rPr lang="en-US" dirty="0"/>
              <a:t> trials is in line or better than POR, even if BL thickening is worsening the sigma after cycling (same process marginality of low </a:t>
            </a:r>
            <a:r>
              <a:rPr lang="en-US" dirty="0" err="1"/>
              <a:t>Vt</a:t>
            </a:r>
            <a:r>
              <a:rPr lang="en-US" dirty="0"/>
              <a:t> tails?)</a:t>
            </a:r>
          </a:p>
          <a:p>
            <a:endParaRPr lang="en-US" dirty="0"/>
          </a:p>
        </p:txBody>
      </p:sp>
    </p:spTree>
    <p:extLst>
      <p:ext uri="{BB962C8B-B14F-4D97-AF65-F5344CB8AC3E}">
        <p14:creationId xmlns:p14="http://schemas.microsoft.com/office/powerpoint/2010/main" val="261237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Projected window @3.54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11</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6742" t="8222" r="8587" b="4911"/>
          <a:stretch/>
        </p:blipFill>
        <p:spPr>
          <a:xfrm>
            <a:off x="272902" y="2720866"/>
            <a:ext cx="5585638" cy="3240100"/>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8518" t="8024" r="8834" b="5497"/>
          <a:stretch/>
        </p:blipFill>
        <p:spPr>
          <a:xfrm>
            <a:off x="6296795" y="2706329"/>
            <a:ext cx="5494713" cy="3222737"/>
          </a:xfrm>
          <a:prstGeom prst="rect">
            <a:avLst/>
          </a:prstGeom>
        </p:spPr>
      </p:pic>
      <p:sp>
        <p:nvSpPr>
          <p:cNvPr id="9" name="TextBox 8"/>
          <p:cNvSpPr txBox="1"/>
          <p:nvPr/>
        </p:nvSpPr>
        <p:spPr>
          <a:xfrm>
            <a:off x="2569311" y="2482082"/>
            <a:ext cx="1531188" cy="369332"/>
          </a:xfrm>
          <a:prstGeom prst="rect">
            <a:avLst/>
          </a:prstGeom>
          <a:noFill/>
        </p:spPr>
        <p:txBody>
          <a:bodyPr wrap="none" rtlCol="0">
            <a:spAutoFit/>
          </a:bodyPr>
          <a:lstStyle/>
          <a:p>
            <a:r>
              <a:rPr lang="en-US" b="1" dirty="0"/>
              <a:t>0180342.003</a:t>
            </a:r>
          </a:p>
        </p:txBody>
      </p:sp>
      <p:sp>
        <p:nvSpPr>
          <p:cNvPr id="10" name="TextBox 9"/>
          <p:cNvSpPr txBox="1"/>
          <p:nvPr/>
        </p:nvSpPr>
        <p:spPr>
          <a:xfrm>
            <a:off x="8259951" y="2482082"/>
            <a:ext cx="1531188" cy="369332"/>
          </a:xfrm>
          <a:prstGeom prst="rect">
            <a:avLst/>
          </a:prstGeom>
          <a:noFill/>
        </p:spPr>
        <p:txBody>
          <a:bodyPr wrap="none" rtlCol="0">
            <a:spAutoFit/>
          </a:bodyPr>
          <a:lstStyle/>
          <a:p>
            <a:r>
              <a:rPr lang="en-US" b="1" dirty="0"/>
              <a:t>0178782.013</a:t>
            </a:r>
          </a:p>
        </p:txBody>
      </p:sp>
      <p:sp>
        <p:nvSpPr>
          <p:cNvPr id="11" name="TextBox 10"/>
          <p:cNvSpPr txBox="1"/>
          <p:nvPr/>
        </p:nvSpPr>
        <p:spPr>
          <a:xfrm rot="16200000">
            <a:off x="833877" y="5906454"/>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2" name="TextBox 11"/>
          <p:cNvSpPr txBox="1"/>
          <p:nvPr/>
        </p:nvSpPr>
        <p:spPr>
          <a:xfrm rot="16200000">
            <a:off x="1115033" y="5994299"/>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13" name="TextBox 12"/>
          <p:cNvSpPr txBox="1"/>
          <p:nvPr/>
        </p:nvSpPr>
        <p:spPr>
          <a:xfrm rot="16200000">
            <a:off x="1593185" y="5968651"/>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14" name="TextBox 13"/>
          <p:cNvSpPr txBox="1"/>
          <p:nvPr/>
        </p:nvSpPr>
        <p:spPr>
          <a:xfrm rot="16200000">
            <a:off x="6785059" y="589240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5" name="TextBox 14"/>
          <p:cNvSpPr txBox="1"/>
          <p:nvPr/>
        </p:nvSpPr>
        <p:spPr>
          <a:xfrm rot="16200000">
            <a:off x="7066216" y="598024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16" name="TextBox 15"/>
          <p:cNvSpPr txBox="1"/>
          <p:nvPr/>
        </p:nvSpPr>
        <p:spPr>
          <a:xfrm rot="16200000">
            <a:off x="7528177" y="595459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17" name="TextBox 16"/>
          <p:cNvSpPr txBox="1"/>
          <p:nvPr/>
        </p:nvSpPr>
        <p:spPr>
          <a:xfrm rot="16200000">
            <a:off x="2552676" y="5906455"/>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8" name="TextBox 17"/>
          <p:cNvSpPr txBox="1"/>
          <p:nvPr/>
        </p:nvSpPr>
        <p:spPr>
          <a:xfrm rot="16200000">
            <a:off x="2833832" y="5994300"/>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19" name="TextBox 18"/>
          <p:cNvSpPr txBox="1"/>
          <p:nvPr/>
        </p:nvSpPr>
        <p:spPr>
          <a:xfrm rot="16200000">
            <a:off x="3311984" y="5968652"/>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20" name="TextBox 19"/>
          <p:cNvSpPr txBox="1"/>
          <p:nvPr/>
        </p:nvSpPr>
        <p:spPr>
          <a:xfrm rot="16200000">
            <a:off x="4258798" y="5906455"/>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1" name="TextBox 20"/>
          <p:cNvSpPr txBox="1"/>
          <p:nvPr/>
        </p:nvSpPr>
        <p:spPr>
          <a:xfrm rot="16200000">
            <a:off x="4539954" y="5994300"/>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22" name="TextBox 21"/>
          <p:cNvSpPr txBox="1"/>
          <p:nvPr/>
        </p:nvSpPr>
        <p:spPr>
          <a:xfrm rot="16200000">
            <a:off x="5018106" y="5968652"/>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23" name="TextBox 22"/>
          <p:cNvSpPr txBox="1"/>
          <p:nvPr/>
        </p:nvSpPr>
        <p:spPr>
          <a:xfrm rot="16200000">
            <a:off x="8486104" y="589240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4" name="TextBox 23"/>
          <p:cNvSpPr txBox="1"/>
          <p:nvPr/>
        </p:nvSpPr>
        <p:spPr>
          <a:xfrm rot="16200000">
            <a:off x="8767261" y="598024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25" name="TextBox 24"/>
          <p:cNvSpPr txBox="1"/>
          <p:nvPr/>
        </p:nvSpPr>
        <p:spPr>
          <a:xfrm rot="16200000">
            <a:off x="9229222" y="595459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26" name="TextBox 25"/>
          <p:cNvSpPr txBox="1"/>
          <p:nvPr/>
        </p:nvSpPr>
        <p:spPr>
          <a:xfrm rot="16200000">
            <a:off x="10209892" y="589240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7" name="TextBox 26"/>
          <p:cNvSpPr txBox="1"/>
          <p:nvPr/>
        </p:nvSpPr>
        <p:spPr>
          <a:xfrm rot="16200000">
            <a:off x="10491049" y="598024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28" name="TextBox 27"/>
          <p:cNvSpPr txBox="1"/>
          <p:nvPr/>
        </p:nvSpPr>
        <p:spPr>
          <a:xfrm rot="16200000">
            <a:off x="10953010" y="595459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29" name="TextBox 28"/>
          <p:cNvSpPr txBox="1"/>
          <p:nvPr/>
        </p:nvSpPr>
        <p:spPr>
          <a:xfrm>
            <a:off x="659139" y="2768522"/>
            <a:ext cx="822661" cy="338554"/>
          </a:xfrm>
          <a:prstGeom prst="rect">
            <a:avLst/>
          </a:prstGeom>
          <a:noFill/>
        </p:spPr>
        <p:txBody>
          <a:bodyPr wrap="none" rtlCol="0">
            <a:spAutoFit/>
          </a:bodyPr>
          <a:lstStyle/>
          <a:p>
            <a:r>
              <a:rPr lang="en-US" sz="1600" b="1" dirty="0"/>
              <a:t>1k 1us</a:t>
            </a:r>
          </a:p>
        </p:txBody>
      </p:sp>
      <p:sp>
        <p:nvSpPr>
          <p:cNvPr id="30" name="TextBox 29"/>
          <p:cNvSpPr txBox="1"/>
          <p:nvPr/>
        </p:nvSpPr>
        <p:spPr>
          <a:xfrm>
            <a:off x="2345015" y="2768522"/>
            <a:ext cx="1050288" cy="338554"/>
          </a:xfrm>
          <a:prstGeom prst="rect">
            <a:avLst/>
          </a:prstGeom>
          <a:noFill/>
        </p:spPr>
        <p:txBody>
          <a:bodyPr wrap="none" rtlCol="0">
            <a:spAutoFit/>
          </a:bodyPr>
          <a:lstStyle/>
          <a:p>
            <a:r>
              <a:rPr lang="en-US" sz="1600" b="1" dirty="0"/>
              <a:t>128k 1us</a:t>
            </a:r>
          </a:p>
        </p:txBody>
      </p:sp>
      <p:sp>
        <p:nvSpPr>
          <p:cNvPr id="31" name="TextBox 30"/>
          <p:cNvSpPr txBox="1"/>
          <p:nvPr/>
        </p:nvSpPr>
        <p:spPr>
          <a:xfrm>
            <a:off x="4106188" y="2768522"/>
            <a:ext cx="1039067" cy="338554"/>
          </a:xfrm>
          <a:prstGeom prst="rect">
            <a:avLst/>
          </a:prstGeom>
          <a:noFill/>
        </p:spPr>
        <p:txBody>
          <a:bodyPr wrap="none" rtlCol="0">
            <a:spAutoFit/>
          </a:bodyPr>
          <a:lstStyle/>
          <a:p>
            <a:r>
              <a:rPr lang="en-US" sz="1600" b="1" dirty="0"/>
              <a:t>128k 10s</a:t>
            </a:r>
          </a:p>
        </p:txBody>
      </p:sp>
      <p:sp>
        <p:nvSpPr>
          <p:cNvPr id="32" name="TextBox 31"/>
          <p:cNvSpPr txBox="1"/>
          <p:nvPr/>
        </p:nvSpPr>
        <p:spPr>
          <a:xfrm>
            <a:off x="6554274" y="2739772"/>
            <a:ext cx="822661" cy="338554"/>
          </a:xfrm>
          <a:prstGeom prst="rect">
            <a:avLst/>
          </a:prstGeom>
          <a:noFill/>
        </p:spPr>
        <p:txBody>
          <a:bodyPr wrap="none" rtlCol="0">
            <a:spAutoFit/>
          </a:bodyPr>
          <a:lstStyle/>
          <a:p>
            <a:r>
              <a:rPr lang="en-US" sz="1600" b="1" dirty="0"/>
              <a:t>1k 1us</a:t>
            </a:r>
          </a:p>
        </p:txBody>
      </p:sp>
      <p:sp>
        <p:nvSpPr>
          <p:cNvPr id="33" name="TextBox 32"/>
          <p:cNvSpPr txBox="1"/>
          <p:nvPr/>
        </p:nvSpPr>
        <p:spPr>
          <a:xfrm>
            <a:off x="8272047" y="2739772"/>
            <a:ext cx="1050288" cy="338554"/>
          </a:xfrm>
          <a:prstGeom prst="rect">
            <a:avLst/>
          </a:prstGeom>
          <a:noFill/>
        </p:spPr>
        <p:txBody>
          <a:bodyPr wrap="none" rtlCol="0">
            <a:spAutoFit/>
          </a:bodyPr>
          <a:lstStyle/>
          <a:p>
            <a:r>
              <a:rPr lang="en-US" sz="1600" b="1" dirty="0"/>
              <a:t>128k 1us</a:t>
            </a:r>
          </a:p>
        </p:txBody>
      </p:sp>
      <p:sp>
        <p:nvSpPr>
          <p:cNvPr id="34" name="TextBox 33"/>
          <p:cNvSpPr txBox="1"/>
          <p:nvPr/>
        </p:nvSpPr>
        <p:spPr>
          <a:xfrm>
            <a:off x="9969425" y="2739772"/>
            <a:ext cx="1039067" cy="338554"/>
          </a:xfrm>
          <a:prstGeom prst="rect">
            <a:avLst/>
          </a:prstGeom>
          <a:noFill/>
        </p:spPr>
        <p:txBody>
          <a:bodyPr wrap="none" rtlCol="0">
            <a:spAutoFit/>
          </a:bodyPr>
          <a:lstStyle/>
          <a:p>
            <a:r>
              <a:rPr lang="en-US" sz="1600" b="1" dirty="0"/>
              <a:t>128k 10s</a:t>
            </a:r>
          </a:p>
        </p:txBody>
      </p:sp>
      <p:sp>
        <p:nvSpPr>
          <p:cNvPr id="35" name="TextBox 34"/>
          <p:cNvSpPr txBox="1"/>
          <p:nvPr/>
        </p:nvSpPr>
        <p:spPr>
          <a:xfrm>
            <a:off x="6572487" y="1923072"/>
            <a:ext cx="5337545" cy="369332"/>
          </a:xfrm>
          <a:prstGeom prst="rect">
            <a:avLst/>
          </a:prstGeom>
          <a:noFill/>
        </p:spPr>
        <p:txBody>
          <a:bodyPr wrap="square" rtlCol="0">
            <a:spAutoFit/>
          </a:bodyPr>
          <a:lstStyle/>
          <a:p>
            <a:r>
              <a:rPr lang="en-US" dirty="0"/>
              <a:t>No </a:t>
            </a:r>
            <a:r>
              <a:rPr lang="en-US" dirty="0" err="1"/>
              <a:t>WSiN</a:t>
            </a:r>
            <a:r>
              <a:rPr lang="en-US" dirty="0"/>
              <a:t> is best group for projected window</a:t>
            </a:r>
          </a:p>
        </p:txBody>
      </p:sp>
    </p:spTree>
    <p:extLst>
      <p:ext uri="{BB962C8B-B14F-4D97-AF65-F5344CB8AC3E}">
        <p14:creationId xmlns:p14="http://schemas.microsoft.com/office/powerpoint/2010/main" val="3146725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12</a:t>
            </a:fld>
            <a:endParaRPr lang="en-US"/>
          </a:p>
        </p:txBody>
      </p:sp>
      <p:sp>
        <p:nvSpPr>
          <p:cNvPr id="5" name="Content Placeholder 4"/>
          <p:cNvSpPr>
            <a:spLocks noGrp="1"/>
          </p:cNvSpPr>
          <p:nvPr>
            <p:ph sz="half" idx="1"/>
          </p:nvPr>
        </p:nvSpPr>
        <p:spPr/>
        <p:txBody>
          <a:bodyPr/>
          <a:lstStyle/>
          <a:p>
            <a:r>
              <a:rPr lang="en-US" dirty="0" err="1"/>
              <a:t>WSiN</a:t>
            </a:r>
            <a:r>
              <a:rPr lang="en-US" dirty="0"/>
              <a:t> elimination shows (group 3E vs 2E):</a:t>
            </a:r>
          </a:p>
          <a:p>
            <a:pPr lvl="1"/>
            <a:r>
              <a:rPr lang="en-US" dirty="0"/>
              <a:t>Lower </a:t>
            </a:r>
            <a:r>
              <a:rPr lang="en-US" dirty="0" err="1"/>
              <a:t>Vt</a:t>
            </a:r>
            <a:r>
              <a:rPr lang="en-US" dirty="0"/>
              <a:t>, especially in first range of cycling</a:t>
            </a:r>
          </a:p>
          <a:p>
            <a:pPr lvl="1"/>
            <a:r>
              <a:rPr lang="en-US" dirty="0"/>
              <a:t>Smaller </a:t>
            </a:r>
            <a:r>
              <a:rPr lang="en-US" dirty="0" err="1"/>
              <a:t>Vt</a:t>
            </a:r>
            <a:r>
              <a:rPr lang="en-US" dirty="0"/>
              <a:t> evolution 1k</a:t>
            </a:r>
            <a:r>
              <a:rPr lang="en-US" dirty="0">
                <a:sym typeface="Wingdings" panose="05000000000000000000" pitchFamily="2" charset="2"/>
              </a:rPr>
              <a:t>128k cycles</a:t>
            </a:r>
          </a:p>
          <a:p>
            <a:pPr lvl="1"/>
            <a:r>
              <a:rPr lang="en-US" dirty="0">
                <a:sym typeface="Wingdings" panose="05000000000000000000" pitchFamily="2" charset="2"/>
              </a:rPr>
              <a:t>Larger drift, especially for set</a:t>
            </a:r>
          </a:p>
          <a:p>
            <a:pPr lvl="1"/>
            <a:r>
              <a:rPr lang="en-US" dirty="0">
                <a:sym typeface="Wingdings" panose="05000000000000000000" pitchFamily="2" charset="2"/>
              </a:rPr>
              <a:t>Improvement in median window</a:t>
            </a:r>
          </a:p>
          <a:p>
            <a:pPr marL="411480" lvl="1" indent="0">
              <a:buNone/>
            </a:pPr>
            <a:r>
              <a:rPr lang="en-US" dirty="0">
                <a:sym typeface="Wingdings" panose="05000000000000000000" pitchFamily="2" charset="2"/>
              </a:rPr>
              <a:t>Above signals are in line with an increased selection spike, and with a spike-driven </a:t>
            </a:r>
            <a:r>
              <a:rPr lang="en-US" dirty="0" err="1">
                <a:sym typeface="Wingdings" panose="05000000000000000000" pitchFamily="2" charset="2"/>
              </a:rPr>
              <a:t>Vt</a:t>
            </a:r>
            <a:r>
              <a:rPr lang="en-US" dirty="0">
                <a:sym typeface="Wingdings" panose="05000000000000000000" pitchFamily="2" charset="2"/>
              </a:rPr>
              <a:t> evolution</a:t>
            </a:r>
          </a:p>
          <a:p>
            <a:r>
              <a:rPr lang="en-US" dirty="0" err="1">
                <a:sym typeface="Wingdings" panose="05000000000000000000" pitchFamily="2" charset="2"/>
              </a:rPr>
              <a:t>Vt</a:t>
            </a:r>
            <a:r>
              <a:rPr lang="en-US" dirty="0">
                <a:sym typeface="Wingdings" panose="05000000000000000000" pitchFamily="2" charset="2"/>
              </a:rPr>
              <a:t> evolution and drift toggles of BL thickening (group 2E vs 1C) are not clear, and in general not consistent with a spike model (higher C and lower R)</a:t>
            </a:r>
          </a:p>
        </p:txBody>
      </p:sp>
    </p:spTree>
    <p:extLst>
      <p:ext uri="{BB962C8B-B14F-4D97-AF65-F5344CB8AC3E}">
        <p14:creationId xmlns:p14="http://schemas.microsoft.com/office/powerpoint/2010/main" val="906155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Micron Confidential</a:t>
            </a:r>
            <a:endParaRPr lang="en-US" dirty="0"/>
          </a:p>
        </p:txBody>
      </p:sp>
      <p:sp>
        <p:nvSpPr>
          <p:cNvPr id="3" name="Slide Number Placeholder 2"/>
          <p:cNvSpPr>
            <a:spLocks noGrp="1"/>
          </p:cNvSpPr>
          <p:nvPr>
            <p:ph type="sldNum" sz="quarter" idx="12"/>
          </p:nvPr>
        </p:nvSpPr>
        <p:spPr/>
        <p:txBody>
          <a:bodyPr/>
          <a:lstStyle/>
          <a:p>
            <a:fld id="{B7E7695C-FCF1-4AA0-9B93-7941FED13DC4}" type="slidenum">
              <a:rPr lang="en-US" smtClean="0"/>
              <a:pPr/>
              <a:t>13</a:t>
            </a:fld>
            <a:endParaRPr lang="en-US" dirty="0"/>
          </a:p>
        </p:txBody>
      </p:sp>
    </p:spTree>
    <p:extLst>
      <p:ext uri="{BB962C8B-B14F-4D97-AF65-F5344CB8AC3E}">
        <p14:creationId xmlns:p14="http://schemas.microsoft.com/office/powerpoint/2010/main" val="2351387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Split tables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2</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427951248"/>
              </p:ext>
            </p:extLst>
          </p:nvPr>
        </p:nvGraphicFramePr>
        <p:xfrm>
          <a:off x="900100" y="2057295"/>
          <a:ext cx="10453700" cy="1520557"/>
        </p:xfrm>
        <a:graphic>
          <a:graphicData uri="http://schemas.openxmlformats.org/drawingml/2006/table">
            <a:tbl>
              <a:tblPr firstRow="1" bandRow="1">
                <a:tableStyleId>{5C22544A-7EE6-4342-B048-85BDC9FD1C3A}</a:tableStyleId>
              </a:tblPr>
              <a:tblGrid>
                <a:gridCol w="1222744">
                  <a:extLst>
                    <a:ext uri="{9D8B030D-6E8A-4147-A177-3AD203B41FA5}">
                      <a16:colId xmlns:a16="http://schemas.microsoft.com/office/drawing/2014/main" val="20000"/>
                    </a:ext>
                  </a:extLst>
                </a:gridCol>
                <a:gridCol w="4737335">
                  <a:extLst>
                    <a:ext uri="{9D8B030D-6E8A-4147-A177-3AD203B41FA5}">
                      <a16:colId xmlns:a16="http://schemas.microsoft.com/office/drawing/2014/main" val="20001"/>
                    </a:ext>
                  </a:extLst>
                </a:gridCol>
                <a:gridCol w="1554480">
                  <a:extLst>
                    <a:ext uri="{9D8B030D-6E8A-4147-A177-3AD203B41FA5}">
                      <a16:colId xmlns:a16="http://schemas.microsoft.com/office/drawing/2014/main" val="2506403362"/>
                    </a:ext>
                  </a:extLst>
                </a:gridCol>
                <a:gridCol w="1436914">
                  <a:extLst>
                    <a:ext uri="{9D8B030D-6E8A-4147-A177-3AD203B41FA5}">
                      <a16:colId xmlns:a16="http://schemas.microsoft.com/office/drawing/2014/main" val="1213100360"/>
                    </a:ext>
                  </a:extLst>
                </a:gridCol>
                <a:gridCol w="1502227">
                  <a:extLst>
                    <a:ext uri="{9D8B030D-6E8A-4147-A177-3AD203B41FA5}">
                      <a16:colId xmlns:a16="http://schemas.microsoft.com/office/drawing/2014/main" val="20004"/>
                    </a:ext>
                  </a:extLst>
                </a:gridCol>
              </a:tblGrid>
              <a:tr h="350357">
                <a:tc>
                  <a:txBody>
                    <a:bodyPr/>
                    <a:lstStyle/>
                    <a:p>
                      <a:pPr algn="ctr"/>
                      <a:r>
                        <a:rPr lang="en-US" sz="1800" dirty="0">
                          <a:latin typeface="+mn-lt"/>
                        </a:rPr>
                        <a:t>Trial</a:t>
                      </a:r>
                    </a:p>
                  </a:txBody>
                  <a:tcPr/>
                </a:tc>
                <a:tc>
                  <a:txBody>
                    <a:bodyPr/>
                    <a:lstStyle/>
                    <a:p>
                      <a:pPr algn="ctr"/>
                      <a:r>
                        <a:rPr lang="en-US" sz="1800" dirty="0">
                          <a:latin typeface="+mn-lt"/>
                        </a:rPr>
                        <a:t>Cell stack</a:t>
                      </a:r>
                    </a:p>
                  </a:txBody>
                  <a:tcPr/>
                </a:tc>
                <a:tc>
                  <a:txBody>
                    <a:bodyPr/>
                    <a:lstStyle/>
                    <a:p>
                      <a:pPr algn="ctr"/>
                      <a:r>
                        <a:rPr lang="en-US" sz="1800" dirty="0">
                          <a:latin typeface="+mn-lt"/>
                        </a:rPr>
                        <a:t>BL etch</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err="1">
                          <a:latin typeface="+mn-lt"/>
                        </a:rPr>
                        <a:t>WSiN</a:t>
                      </a:r>
                      <a:r>
                        <a:rPr lang="en-US" sz="1800" baseline="0" dirty="0">
                          <a:latin typeface="+mn-lt"/>
                        </a:rPr>
                        <a:t> @ BL</a:t>
                      </a:r>
                      <a:endParaRPr lang="en-US" sz="1800" dirty="0">
                        <a:latin typeface="+mn-lt"/>
                      </a:endParaRPr>
                    </a:p>
                  </a:txBody>
                  <a:tcPr/>
                </a:tc>
                <a:tc>
                  <a:txBody>
                    <a:bodyPr/>
                    <a:lstStyle/>
                    <a:p>
                      <a:pPr algn="ctr"/>
                      <a:r>
                        <a:rPr lang="en-US" sz="1800" dirty="0" err="1">
                          <a:latin typeface="+mn-lt"/>
                        </a:rPr>
                        <a:t>Wf</a:t>
                      </a:r>
                      <a:endParaRPr lang="en-US" sz="1800" dirty="0">
                        <a:latin typeface="+mn-lt"/>
                      </a:endParaRPr>
                    </a:p>
                  </a:txBody>
                  <a:tcPr/>
                </a:tc>
                <a:extLst>
                  <a:ext uri="{0D108BD9-81ED-4DB2-BD59-A6C34878D82A}">
                    <a16:rowId xmlns:a16="http://schemas.microsoft.com/office/drawing/2014/main" val="10000"/>
                  </a:ext>
                </a:extLst>
              </a:tr>
              <a:tr h="376455">
                <a:tc>
                  <a:txBody>
                    <a:bodyPr/>
                    <a:lstStyle/>
                    <a:p>
                      <a:pPr algn="ctr"/>
                      <a:r>
                        <a:rPr lang="en-US" sz="1800" dirty="0">
                          <a:latin typeface="+mn-lt"/>
                        </a:rPr>
                        <a:t>1C</a:t>
                      </a:r>
                    </a:p>
                  </a:txBody>
                  <a:tcPr anchor="ctr"/>
                </a:tc>
                <a:tc>
                  <a:txBody>
                    <a:bodyPr/>
                    <a:lstStyle/>
                    <a:p>
                      <a:pPr algn="ctr"/>
                      <a:r>
                        <a:rPr lang="en-US" sz="1800" dirty="0">
                          <a:latin typeface="+mn-lt"/>
                        </a:rPr>
                        <a:t>22nn ver12+2%</a:t>
                      </a:r>
                      <a:r>
                        <a:rPr lang="en-US" sz="1800" baseline="0" dirty="0">
                          <a:latin typeface="+mn-lt"/>
                        </a:rPr>
                        <a:t> In + T&amp;B </a:t>
                      </a:r>
                      <a:r>
                        <a:rPr lang="en-US" sz="1800" baseline="0" dirty="0" err="1">
                          <a:latin typeface="+mn-lt"/>
                        </a:rPr>
                        <a:t>AlOx</a:t>
                      </a:r>
                      <a:endParaRPr lang="en-US" sz="1800" dirty="0">
                        <a:latin typeface="+mn-lt"/>
                      </a:endParaRPr>
                    </a:p>
                  </a:txBody>
                  <a:tcPr anchor="ctr"/>
                </a:tc>
                <a:tc>
                  <a:txBody>
                    <a:bodyPr/>
                    <a:lstStyle/>
                    <a:p>
                      <a:pPr algn="ctr"/>
                      <a:r>
                        <a:rPr lang="en-US" sz="1800" dirty="0">
                          <a:latin typeface="+mn-lt"/>
                        </a:rPr>
                        <a:t>POR</a:t>
                      </a:r>
                    </a:p>
                  </a:txBody>
                  <a:tcPr anchor="ctr"/>
                </a:tc>
                <a:tc>
                  <a:txBody>
                    <a:bodyPr/>
                    <a:lstStyle/>
                    <a:p>
                      <a:pPr algn="ctr"/>
                      <a:r>
                        <a:rPr lang="en-US" sz="1800" dirty="0">
                          <a:latin typeface="+mn-lt"/>
                        </a:rPr>
                        <a:t>Yes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14,17,20,21</a:t>
                      </a:r>
                    </a:p>
                  </a:txBody>
                  <a:tcPr anchor="ctr"/>
                </a:tc>
                <a:extLst>
                  <a:ext uri="{0D108BD9-81ED-4DB2-BD59-A6C34878D82A}">
                    <a16:rowId xmlns:a16="http://schemas.microsoft.com/office/drawing/2014/main" val="10001"/>
                  </a:ext>
                </a:extLst>
              </a:tr>
              <a:tr h="389171">
                <a:tc>
                  <a:txBody>
                    <a:bodyPr/>
                    <a:lstStyle/>
                    <a:p>
                      <a:pPr algn="ctr"/>
                      <a:r>
                        <a:rPr lang="en-US" sz="18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As 55nm</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16,22,23,25</a:t>
                      </a:r>
                    </a:p>
                  </a:txBody>
                  <a:tcPr anchor="ctr"/>
                </a:tc>
                <a:extLst>
                  <a:ext uri="{0D108BD9-81ED-4DB2-BD59-A6C34878D82A}">
                    <a16:rowId xmlns:a16="http://schemas.microsoft.com/office/drawing/2014/main" val="10002"/>
                  </a:ext>
                </a:extLst>
              </a:tr>
              <a:tr h="389171">
                <a:tc>
                  <a:txBody>
                    <a:bodyPr/>
                    <a:lstStyle/>
                    <a:p>
                      <a:pPr algn="ctr"/>
                      <a:r>
                        <a:rPr lang="en-US" sz="18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As 55nm</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15,18,19,24</a:t>
                      </a:r>
                    </a:p>
                  </a:txBody>
                  <a:tcPr anchor="ctr"/>
                </a:tc>
                <a:extLst>
                  <a:ext uri="{0D108BD9-81ED-4DB2-BD59-A6C34878D82A}">
                    <a16:rowId xmlns:a16="http://schemas.microsoft.com/office/drawing/2014/main" val="10003"/>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512697348"/>
              </p:ext>
            </p:extLst>
          </p:nvPr>
        </p:nvGraphicFramePr>
        <p:xfrm>
          <a:off x="900100" y="4496296"/>
          <a:ext cx="10453700" cy="1520557"/>
        </p:xfrm>
        <a:graphic>
          <a:graphicData uri="http://schemas.openxmlformats.org/drawingml/2006/table">
            <a:tbl>
              <a:tblPr firstRow="1" bandRow="1">
                <a:tableStyleId>{5C22544A-7EE6-4342-B048-85BDC9FD1C3A}</a:tableStyleId>
              </a:tblPr>
              <a:tblGrid>
                <a:gridCol w="1222744">
                  <a:extLst>
                    <a:ext uri="{9D8B030D-6E8A-4147-A177-3AD203B41FA5}">
                      <a16:colId xmlns:a16="http://schemas.microsoft.com/office/drawing/2014/main" val="20000"/>
                    </a:ext>
                  </a:extLst>
                </a:gridCol>
                <a:gridCol w="3974577">
                  <a:extLst>
                    <a:ext uri="{9D8B030D-6E8A-4147-A177-3AD203B41FA5}">
                      <a16:colId xmlns:a16="http://schemas.microsoft.com/office/drawing/2014/main" val="20001"/>
                    </a:ext>
                  </a:extLst>
                </a:gridCol>
                <a:gridCol w="2317238">
                  <a:extLst>
                    <a:ext uri="{9D8B030D-6E8A-4147-A177-3AD203B41FA5}">
                      <a16:colId xmlns:a16="http://schemas.microsoft.com/office/drawing/2014/main" val="2506403362"/>
                    </a:ext>
                  </a:extLst>
                </a:gridCol>
                <a:gridCol w="1436914">
                  <a:extLst>
                    <a:ext uri="{9D8B030D-6E8A-4147-A177-3AD203B41FA5}">
                      <a16:colId xmlns:a16="http://schemas.microsoft.com/office/drawing/2014/main" val="1213100360"/>
                    </a:ext>
                  </a:extLst>
                </a:gridCol>
                <a:gridCol w="1502227">
                  <a:extLst>
                    <a:ext uri="{9D8B030D-6E8A-4147-A177-3AD203B41FA5}">
                      <a16:colId xmlns:a16="http://schemas.microsoft.com/office/drawing/2014/main" val="20004"/>
                    </a:ext>
                  </a:extLst>
                </a:gridCol>
              </a:tblGrid>
              <a:tr h="350357">
                <a:tc>
                  <a:txBody>
                    <a:bodyPr/>
                    <a:lstStyle/>
                    <a:p>
                      <a:pPr algn="ctr"/>
                      <a:r>
                        <a:rPr lang="en-US" sz="1800" dirty="0">
                          <a:latin typeface="+mn-lt"/>
                        </a:rPr>
                        <a:t>Trial</a:t>
                      </a:r>
                    </a:p>
                  </a:txBody>
                  <a:tcPr/>
                </a:tc>
                <a:tc>
                  <a:txBody>
                    <a:bodyPr/>
                    <a:lstStyle/>
                    <a:p>
                      <a:pPr algn="ctr"/>
                      <a:r>
                        <a:rPr lang="en-US" sz="1800" dirty="0">
                          <a:latin typeface="+mn-lt"/>
                        </a:rPr>
                        <a:t>Cell stack</a:t>
                      </a:r>
                    </a:p>
                  </a:txBody>
                  <a:tcPr/>
                </a:tc>
                <a:tc>
                  <a:txBody>
                    <a:bodyPr/>
                    <a:lstStyle/>
                    <a:p>
                      <a:pPr algn="ctr"/>
                      <a:r>
                        <a:rPr lang="en-US" sz="1800" dirty="0">
                          <a:latin typeface="+mn-lt"/>
                        </a:rPr>
                        <a:t>BL W thickness</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err="1">
                          <a:latin typeface="+mn-lt"/>
                        </a:rPr>
                        <a:t>WSiN</a:t>
                      </a:r>
                      <a:r>
                        <a:rPr lang="en-US" sz="1800" baseline="0" dirty="0">
                          <a:latin typeface="+mn-lt"/>
                        </a:rPr>
                        <a:t> @ BL</a:t>
                      </a:r>
                      <a:endParaRPr lang="en-US" sz="1800" dirty="0">
                        <a:latin typeface="+mn-lt"/>
                      </a:endParaRPr>
                    </a:p>
                  </a:txBody>
                  <a:tcPr/>
                </a:tc>
                <a:tc>
                  <a:txBody>
                    <a:bodyPr/>
                    <a:lstStyle/>
                    <a:p>
                      <a:pPr algn="ctr"/>
                      <a:r>
                        <a:rPr lang="en-US" sz="1800" dirty="0" err="1">
                          <a:latin typeface="+mn-lt"/>
                        </a:rPr>
                        <a:t>Wf</a:t>
                      </a:r>
                      <a:endParaRPr lang="en-US" sz="1800" dirty="0">
                        <a:latin typeface="+mn-lt"/>
                      </a:endParaRPr>
                    </a:p>
                  </a:txBody>
                  <a:tcPr/>
                </a:tc>
                <a:extLst>
                  <a:ext uri="{0D108BD9-81ED-4DB2-BD59-A6C34878D82A}">
                    <a16:rowId xmlns:a16="http://schemas.microsoft.com/office/drawing/2014/main" val="10000"/>
                  </a:ext>
                </a:extLst>
              </a:tr>
              <a:tr h="376455">
                <a:tc>
                  <a:txBody>
                    <a:bodyPr/>
                    <a:lstStyle/>
                    <a:p>
                      <a:pPr algn="ctr"/>
                      <a:r>
                        <a:rPr lang="en-US" sz="1800" dirty="0">
                          <a:latin typeface="+mn-lt"/>
                        </a:rPr>
                        <a:t>1C</a:t>
                      </a:r>
                    </a:p>
                  </a:txBody>
                  <a:tcPr anchor="ctr"/>
                </a:tc>
                <a:tc>
                  <a:txBody>
                    <a:bodyPr/>
                    <a:lstStyle/>
                    <a:p>
                      <a:pPr algn="ctr"/>
                      <a:r>
                        <a:rPr lang="en-US" sz="1800" dirty="0">
                          <a:latin typeface="+mn-lt"/>
                        </a:rPr>
                        <a:t>22nn ver12+2%</a:t>
                      </a:r>
                      <a:r>
                        <a:rPr lang="en-US" sz="1800" baseline="0" dirty="0">
                          <a:latin typeface="+mn-lt"/>
                        </a:rPr>
                        <a:t> In + T&amp;B </a:t>
                      </a:r>
                      <a:r>
                        <a:rPr lang="en-US" sz="1800" baseline="0" dirty="0" err="1">
                          <a:latin typeface="+mn-lt"/>
                        </a:rPr>
                        <a:t>AlOx</a:t>
                      </a:r>
                      <a:endParaRPr lang="en-US" sz="1800" dirty="0">
                        <a:latin typeface="+mn-lt"/>
                      </a:endParaRPr>
                    </a:p>
                  </a:txBody>
                  <a:tcPr anchor="ctr"/>
                </a:tc>
                <a:tc>
                  <a:txBody>
                    <a:bodyPr/>
                    <a:lstStyle/>
                    <a:p>
                      <a:pPr algn="ctr"/>
                      <a:r>
                        <a:rPr lang="en-US" sz="1800" dirty="0">
                          <a:latin typeface="+mn-lt"/>
                        </a:rPr>
                        <a:t>45nm</a:t>
                      </a:r>
                    </a:p>
                  </a:txBody>
                  <a:tcPr anchor="ctr"/>
                </a:tc>
                <a:tc>
                  <a:txBody>
                    <a:bodyPr/>
                    <a:lstStyle/>
                    <a:p>
                      <a:pPr algn="ctr"/>
                      <a:r>
                        <a:rPr lang="en-US" sz="1800" dirty="0">
                          <a:latin typeface="+mn-lt"/>
                        </a:rPr>
                        <a:t>Yes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14,17,20,21</a:t>
                      </a:r>
                    </a:p>
                  </a:txBody>
                  <a:tcPr anchor="ctr"/>
                </a:tc>
                <a:extLst>
                  <a:ext uri="{0D108BD9-81ED-4DB2-BD59-A6C34878D82A}">
                    <a16:rowId xmlns:a16="http://schemas.microsoft.com/office/drawing/2014/main" val="10001"/>
                  </a:ext>
                </a:extLst>
              </a:tr>
              <a:tr h="389171">
                <a:tc>
                  <a:txBody>
                    <a:bodyPr/>
                    <a:lstStyle/>
                    <a:p>
                      <a:pPr algn="ctr"/>
                      <a:r>
                        <a:rPr lang="en-US" sz="18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55nm</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16,22,23,25</a:t>
                      </a:r>
                    </a:p>
                  </a:txBody>
                  <a:tcPr anchor="ctr"/>
                </a:tc>
                <a:extLst>
                  <a:ext uri="{0D108BD9-81ED-4DB2-BD59-A6C34878D82A}">
                    <a16:rowId xmlns:a16="http://schemas.microsoft.com/office/drawing/2014/main" val="10002"/>
                  </a:ext>
                </a:extLst>
              </a:tr>
              <a:tr h="389171">
                <a:tc>
                  <a:txBody>
                    <a:bodyPr/>
                    <a:lstStyle/>
                    <a:p>
                      <a:pPr algn="ctr"/>
                      <a:r>
                        <a:rPr lang="en-US" sz="18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55nm</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15,18,19,24</a:t>
                      </a:r>
                    </a:p>
                  </a:txBody>
                  <a:tcPr anchor="ctr"/>
                </a:tc>
                <a:extLst>
                  <a:ext uri="{0D108BD9-81ED-4DB2-BD59-A6C34878D82A}">
                    <a16:rowId xmlns:a16="http://schemas.microsoft.com/office/drawing/2014/main" val="10003"/>
                  </a:ext>
                </a:extLst>
              </a:tr>
            </a:tbl>
          </a:graphicData>
        </a:graphic>
      </p:graphicFrame>
      <p:sp>
        <p:nvSpPr>
          <p:cNvPr id="9" name="TextBox 8"/>
          <p:cNvSpPr txBox="1"/>
          <p:nvPr/>
        </p:nvSpPr>
        <p:spPr>
          <a:xfrm>
            <a:off x="900100" y="1649938"/>
            <a:ext cx="8261236" cy="369332"/>
          </a:xfrm>
          <a:prstGeom prst="rect">
            <a:avLst/>
          </a:prstGeom>
          <a:noFill/>
        </p:spPr>
        <p:txBody>
          <a:bodyPr wrap="none" rtlCol="0">
            <a:spAutoFit/>
          </a:bodyPr>
          <a:lstStyle/>
          <a:p>
            <a:r>
              <a:rPr lang="en-US" b="1" dirty="0"/>
              <a:t>0180342.003 </a:t>
            </a:r>
            <a:r>
              <a:rPr lang="en-US" b="1" dirty="0">
                <a:sym typeface="Wingdings" panose="05000000000000000000" pitchFamily="2" charset="2"/>
              </a:rPr>
              <a:t> some misprocess @BL etch, data to be taken with caution</a:t>
            </a:r>
            <a:endParaRPr lang="en-US" b="1" dirty="0"/>
          </a:p>
        </p:txBody>
      </p:sp>
      <p:sp>
        <p:nvSpPr>
          <p:cNvPr id="10" name="TextBox 9"/>
          <p:cNvSpPr txBox="1"/>
          <p:nvPr/>
        </p:nvSpPr>
        <p:spPr>
          <a:xfrm>
            <a:off x="900100" y="4068340"/>
            <a:ext cx="4450257" cy="369332"/>
          </a:xfrm>
          <a:prstGeom prst="rect">
            <a:avLst/>
          </a:prstGeom>
          <a:noFill/>
        </p:spPr>
        <p:txBody>
          <a:bodyPr wrap="none" rtlCol="0">
            <a:spAutoFit/>
          </a:bodyPr>
          <a:lstStyle/>
          <a:p>
            <a:r>
              <a:rPr lang="en-US" b="1" dirty="0"/>
              <a:t>0178782.013 </a:t>
            </a:r>
            <a:r>
              <a:rPr lang="en-US" b="1" dirty="0">
                <a:sym typeface="Wingdings" panose="05000000000000000000" pitchFamily="2" charset="2"/>
              </a:rPr>
              <a:t> main focus for analysis</a:t>
            </a:r>
            <a:endParaRPr lang="en-US" b="1" dirty="0"/>
          </a:p>
        </p:txBody>
      </p:sp>
    </p:spTree>
    <p:extLst>
      <p:ext uri="{BB962C8B-B14F-4D97-AF65-F5344CB8AC3E}">
        <p14:creationId xmlns:p14="http://schemas.microsoft.com/office/powerpoint/2010/main" val="2419285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 resistance from </a:t>
            </a:r>
            <a:r>
              <a:rPr lang="en-US" dirty="0" err="1"/>
              <a:t>param</a:t>
            </a:r>
            <a:endParaRPr lang="en-US" dirty="0"/>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4123" y="1254685"/>
            <a:ext cx="5449267" cy="4612569"/>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590" y="1270450"/>
            <a:ext cx="5430641" cy="4596804"/>
          </a:xfrm>
          <a:prstGeom prst="rect">
            <a:avLst/>
          </a:prstGeom>
        </p:spPr>
      </p:pic>
      <p:sp>
        <p:nvSpPr>
          <p:cNvPr id="14" name="TextBox 13"/>
          <p:cNvSpPr txBox="1"/>
          <p:nvPr/>
        </p:nvSpPr>
        <p:spPr>
          <a:xfrm>
            <a:off x="8331357" y="983084"/>
            <a:ext cx="1484702"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0178782.013</a:t>
            </a:r>
            <a:endParaRPr lang="en-US" dirty="0" err="1">
              <a:latin typeface="Segoe UI" panose="020B0502040204020203" pitchFamily="34" charset="0"/>
              <a:cs typeface="Segoe UI" panose="020B0502040204020203" pitchFamily="34" charset="0"/>
            </a:endParaRPr>
          </a:p>
        </p:txBody>
      </p:sp>
      <p:sp>
        <p:nvSpPr>
          <p:cNvPr id="15" name="TextBox 14"/>
          <p:cNvSpPr txBox="1"/>
          <p:nvPr/>
        </p:nvSpPr>
        <p:spPr>
          <a:xfrm>
            <a:off x="2387441" y="983084"/>
            <a:ext cx="1484702"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0180342.003</a:t>
            </a:r>
            <a:endParaRPr lang="en-US" dirty="0" err="1">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92352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716" y="365126"/>
            <a:ext cx="10515600" cy="628788"/>
          </a:xfrm>
        </p:spPr>
        <p:txBody>
          <a:bodyPr/>
          <a:lstStyle/>
          <a:p>
            <a:r>
              <a:rPr lang="en-US" dirty="0"/>
              <a:t>Distributions @1k cycles</a:t>
            </a:r>
            <a:br>
              <a:rPr lang="en-US" dirty="0"/>
            </a:br>
            <a:r>
              <a:rPr lang="en-US" dirty="0"/>
              <a:t>1us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4</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0466" t="7378" r="9128" b="4345"/>
          <a:stretch/>
        </p:blipFill>
        <p:spPr>
          <a:xfrm>
            <a:off x="4802371" y="679520"/>
            <a:ext cx="7389629" cy="2869292"/>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10553" t="7969" r="8866" b="4494"/>
          <a:stretch/>
        </p:blipFill>
        <p:spPr>
          <a:xfrm>
            <a:off x="4786342" y="3863206"/>
            <a:ext cx="7405658" cy="2869412"/>
          </a:xfrm>
          <a:prstGeom prst="rect">
            <a:avLst/>
          </a:prstGeom>
        </p:spPr>
      </p:pic>
      <p:sp>
        <p:nvSpPr>
          <p:cNvPr id="9" name="TextBox 8"/>
          <p:cNvSpPr txBox="1"/>
          <p:nvPr/>
        </p:nvSpPr>
        <p:spPr>
          <a:xfrm>
            <a:off x="4958181" y="494854"/>
            <a:ext cx="1531188" cy="369332"/>
          </a:xfrm>
          <a:prstGeom prst="rect">
            <a:avLst/>
          </a:prstGeom>
          <a:noFill/>
        </p:spPr>
        <p:txBody>
          <a:bodyPr wrap="none" rtlCol="0">
            <a:spAutoFit/>
          </a:bodyPr>
          <a:lstStyle/>
          <a:p>
            <a:r>
              <a:rPr lang="en-US" b="1" dirty="0"/>
              <a:t>0180342.003</a:t>
            </a:r>
          </a:p>
        </p:txBody>
      </p:sp>
      <p:sp>
        <p:nvSpPr>
          <p:cNvPr id="10" name="TextBox 9"/>
          <p:cNvSpPr txBox="1"/>
          <p:nvPr/>
        </p:nvSpPr>
        <p:spPr>
          <a:xfrm>
            <a:off x="4958181" y="3644509"/>
            <a:ext cx="1531188" cy="369332"/>
          </a:xfrm>
          <a:prstGeom prst="rect">
            <a:avLst/>
          </a:prstGeom>
          <a:noFill/>
        </p:spPr>
        <p:txBody>
          <a:bodyPr wrap="none" rtlCol="0">
            <a:spAutoFit/>
          </a:bodyPr>
          <a:lstStyle/>
          <a:p>
            <a:r>
              <a:rPr lang="en-US" b="1" dirty="0"/>
              <a:t>0178782.013</a:t>
            </a:r>
          </a:p>
        </p:txBody>
      </p:sp>
      <p:sp>
        <p:nvSpPr>
          <p:cNvPr id="12" name="TextBox 11"/>
          <p:cNvSpPr txBox="1"/>
          <p:nvPr/>
        </p:nvSpPr>
        <p:spPr>
          <a:xfrm>
            <a:off x="6361778" y="2565664"/>
            <a:ext cx="928011" cy="646331"/>
          </a:xfrm>
          <a:prstGeom prst="rect">
            <a:avLst/>
          </a:prstGeom>
          <a:solidFill>
            <a:schemeClr val="bg1"/>
          </a:solidFill>
          <a:ln>
            <a:solidFill>
              <a:schemeClr val="tx1"/>
            </a:solidFill>
          </a:ln>
        </p:spPr>
        <p:txBody>
          <a:bodyPr wrap="none" rtlCol="0">
            <a:spAutoFit/>
          </a:bodyPr>
          <a:lstStyle/>
          <a:p>
            <a:r>
              <a:rPr lang="en-US" sz="1200" dirty="0"/>
              <a:t>POR</a:t>
            </a:r>
          </a:p>
          <a:p>
            <a:r>
              <a:rPr lang="en-US" sz="1200" dirty="0"/>
              <a:t>BL 45nm</a:t>
            </a:r>
          </a:p>
          <a:p>
            <a:r>
              <a:rPr lang="en-US" sz="1200" dirty="0" err="1"/>
              <a:t>WSiN</a:t>
            </a:r>
            <a:r>
              <a:rPr lang="en-US" sz="1200" dirty="0"/>
              <a:t>: </a:t>
            </a:r>
            <a:r>
              <a:rPr lang="en-US" sz="1200" b="1" dirty="0"/>
              <a:t>Yes</a:t>
            </a:r>
          </a:p>
        </p:txBody>
      </p:sp>
      <p:sp>
        <p:nvSpPr>
          <p:cNvPr id="14" name="TextBox 13"/>
          <p:cNvSpPr txBox="1"/>
          <p:nvPr/>
        </p:nvSpPr>
        <p:spPr>
          <a:xfrm>
            <a:off x="8635409" y="2565664"/>
            <a:ext cx="1027845" cy="615553"/>
          </a:xfrm>
          <a:prstGeom prst="rect">
            <a:avLst/>
          </a:prstGeom>
          <a:solidFill>
            <a:schemeClr val="bg1"/>
          </a:solidFill>
          <a:ln>
            <a:solidFill>
              <a:schemeClr val="tx1"/>
            </a:solidFill>
          </a:ln>
        </p:spPr>
        <p:txBody>
          <a:bodyPr wrap="none" rtlCol="0">
            <a:spAutoFit/>
          </a:bodyPr>
          <a:lstStyle/>
          <a:p>
            <a:r>
              <a:rPr lang="en-US" sz="1200" dirty="0"/>
              <a:t>BL 45nm</a:t>
            </a:r>
          </a:p>
          <a:p>
            <a:r>
              <a:rPr lang="en-US" sz="1000" i="1" dirty="0">
                <a:solidFill>
                  <a:srgbClr val="FF0000"/>
                </a:solidFill>
              </a:rPr>
              <a:t>Wrong BL etch</a:t>
            </a:r>
          </a:p>
          <a:p>
            <a:r>
              <a:rPr lang="en-US" sz="1200" dirty="0" err="1"/>
              <a:t>WSiN</a:t>
            </a:r>
            <a:r>
              <a:rPr lang="en-US" sz="1200" dirty="0"/>
              <a:t>: </a:t>
            </a:r>
            <a:r>
              <a:rPr lang="en-US" sz="1200" b="1" dirty="0"/>
              <a:t>Yes</a:t>
            </a:r>
          </a:p>
        </p:txBody>
      </p:sp>
      <p:sp>
        <p:nvSpPr>
          <p:cNvPr id="15" name="TextBox 14"/>
          <p:cNvSpPr txBox="1"/>
          <p:nvPr/>
        </p:nvSpPr>
        <p:spPr>
          <a:xfrm>
            <a:off x="11008874" y="2565664"/>
            <a:ext cx="1027845" cy="615553"/>
          </a:xfrm>
          <a:prstGeom prst="rect">
            <a:avLst/>
          </a:prstGeom>
          <a:solidFill>
            <a:schemeClr val="bg1"/>
          </a:solidFill>
          <a:ln>
            <a:solidFill>
              <a:schemeClr val="tx1"/>
            </a:solidFill>
          </a:ln>
        </p:spPr>
        <p:txBody>
          <a:bodyPr wrap="none" rtlCol="0">
            <a:spAutoFit/>
          </a:bodyPr>
          <a:lstStyle/>
          <a:p>
            <a:r>
              <a:rPr lang="en-US" sz="1200" dirty="0"/>
              <a:t>BL 45nm</a:t>
            </a:r>
          </a:p>
          <a:p>
            <a:r>
              <a:rPr lang="en-US" sz="1000" i="1" dirty="0">
                <a:solidFill>
                  <a:srgbClr val="FF0000"/>
                </a:solidFill>
              </a:rPr>
              <a:t>Wrong BL etch</a:t>
            </a:r>
          </a:p>
          <a:p>
            <a:r>
              <a:rPr lang="en-US" sz="1200" dirty="0" err="1"/>
              <a:t>WSiN</a:t>
            </a:r>
            <a:r>
              <a:rPr lang="en-US" sz="1200" dirty="0"/>
              <a:t>: </a:t>
            </a:r>
            <a:r>
              <a:rPr lang="en-US" sz="1200" b="1" dirty="0"/>
              <a:t>No</a:t>
            </a:r>
          </a:p>
        </p:txBody>
      </p:sp>
      <p:sp>
        <p:nvSpPr>
          <p:cNvPr id="16" name="TextBox 15"/>
          <p:cNvSpPr txBox="1"/>
          <p:nvPr/>
        </p:nvSpPr>
        <p:spPr>
          <a:xfrm>
            <a:off x="6361778" y="5777270"/>
            <a:ext cx="928011" cy="646331"/>
          </a:xfrm>
          <a:prstGeom prst="rect">
            <a:avLst/>
          </a:prstGeom>
          <a:solidFill>
            <a:schemeClr val="bg1"/>
          </a:solidFill>
          <a:ln>
            <a:solidFill>
              <a:schemeClr val="tx1"/>
            </a:solidFill>
          </a:ln>
        </p:spPr>
        <p:txBody>
          <a:bodyPr wrap="none" rtlCol="0">
            <a:spAutoFit/>
          </a:bodyPr>
          <a:lstStyle/>
          <a:p>
            <a:r>
              <a:rPr lang="en-US" sz="1200" dirty="0"/>
              <a:t>POR</a:t>
            </a:r>
          </a:p>
          <a:p>
            <a:r>
              <a:rPr lang="en-US" sz="1200" dirty="0"/>
              <a:t>BL 45nm</a:t>
            </a:r>
          </a:p>
          <a:p>
            <a:r>
              <a:rPr lang="en-US" sz="1200" dirty="0" err="1"/>
              <a:t>WSiN</a:t>
            </a:r>
            <a:r>
              <a:rPr lang="en-US" sz="1200" dirty="0"/>
              <a:t>: </a:t>
            </a:r>
            <a:r>
              <a:rPr lang="en-US" sz="1200" b="1" dirty="0"/>
              <a:t>Yes</a:t>
            </a:r>
          </a:p>
        </p:txBody>
      </p:sp>
      <p:sp>
        <p:nvSpPr>
          <p:cNvPr id="18" name="TextBox 17"/>
          <p:cNvSpPr txBox="1"/>
          <p:nvPr/>
        </p:nvSpPr>
        <p:spPr>
          <a:xfrm>
            <a:off x="8735243" y="5819800"/>
            <a:ext cx="928011" cy="461665"/>
          </a:xfrm>
          <a:prstGeom prst="rect">
            <a:avLst/>
          </a:prstGeom>
          <a:solidFill>
            <a:schemeClr val="bg1"/>
          </a:solidFill>
          <a:ln>
            <a:solidFill>
              <a:schemeClr val="tx1"/>
            </a:solidFill>
          </a:ln>
        </p:spPr>
        <p:txBody>
          <a:bodyPr wrap="none" rtlCol="0">
            <a:spAutoFit/>
          </a:bodyPr>
          <a:lstStyle/>
          <a:p>
            <a:r>
              <a:rPr lang="en-US" sz="1200" dirty="0"/>
              <a:t>BL 55nm</a:t>
            </a:r>
          </a:p>
          <a:p>
            <a:r>
              <a:rPr lang="en-US" sz="1200" dirty="0" err="1"/>
              <a:t>WSiN</a:t>
            </a:r>
            <a:r>
              <a:rPr lang="en-US" sz="1200" dirty="0"/>
              <a:t>: </a:t>
            </a:r>
            <a:r>
              <a:rPr lang="en-US" sz="1200" b="1" dirty="0"/>
              <a:t>Yes</a:t>
            </a:r>
          </a:p>
        </p:txBody>
      </p:sp>
      <p:sp>
        <p:nvSpPr>
          <p:cNvPr id="20" name="TextBox 19"/>
          <p:cNvSpPr txBox="1"/>
          <p:nvPr/>
        </p:nvSpPr>
        <p:spPr>
          <a:xfrm>
            <a:off x="8735242" y="5819800"/>
            <a:ext cx="928011" cy="461665"/>
          </a:xfrm>
          <a:prstGeom prst="rect">
            <a:avLst/>
          </a:prstGeom>
          <a:solidFill>
            <a:schemeClr val="bg1"/>
          </a:solidFill>
          <a:ln>
            <a:solidFill>
              <a:schemeClr val="tx1"/>
            </a:solidFill>
          </a:ln>
        </p:spPr>
        <p:txBody>
          <a:bodyPr wrap="none" rtlCol="0">
            <a:spAutoFit/>
          </a:bodyPr>
          <a:lstStyle/>
          <a:p>
            <a:r>
              <a:rPr lang="en-US" sz="1200" dirty="0"/>
              <a:t>BL 55nm</a:t>
            </a:r>
          </a:p>
          <a:p>
            <a:r>
              <a:rPr lang="en-US" sz="1200" dirty="0" err="1"/>
              <a:t>WSiN</a:t>
            </a:r>
            <a:r>
              <a:rPr lang="en-US" sz="1200" dirty="0"/>
              <a:t>: </a:t>
            </a:r>
            <a:r>
              <a:rPr lang="en-US" sz="1200" b="1" dirty="0"/>
              <a:t>Yes</a:t>
            </a:r>
          </a:p>
        </p:txBody>
      </p:sp>
      <p:sp>
        <p:nvSpPr>
          <p:cNvPr id="21" name="TextBox 20"/>
          <p:cNvSpPr txBox="1"/>
          <p:nvPr/>
        </p:nvSpPr>
        <p:spPr>
          <a:xfrm>
            <a:off x="11108708" y="5819800"/>
            <a:ext cx="869149" cy="461665"/>
          </a:xfrm>
          <a:prstGeom prst="rect">
            <a:avLst/>
          </a:prstGeom>
          <a:solidFill>
            <a:schemeClr val="bg1"/>
          </a:solidFill>
          <a:ln>
            <a:solidFill>
              <a:schemeClr val="tx1"/>
            </a:solidFill>
          </a:ln>
        </p:spPr>
        <p:txBody>
          <a:bodyPr wrap="none" rtlCol="0">
            <a:spAutoFit/>
          </a:bodyPr>
          <a:lstStyle/>
          <a:p>
            <a:r>
              <a:rPr lang="en-US" sz="1200" dirty="0"/>
              <a:t>BL 55nm</a:t>
            </a:r>
          </a:p>
          <a:p>
            <a:r>
              <a:rPr lang="en-US" sz="1200" dirty="0" err="1"/>
              <a:t>WSiN</a:t>
            </a:r>
            <a:r>
              <a:rPr lang="en-US" sz="1200" dirty="0"/>
              <a:t>: </a:t>
            </a:r>
            <a:r>
              <a:rPr lang="en-US" sz="1200" b="1" dirty="0"/>
              <a:t>No</a:t>
            </a:r>
          </a:p>
        </p:txBody>
      </p:sp>
    </p:spTree>
    <p:extLst>
      <p:ext uri="{BB962C8B-B14F-4D97-AF65-F5344CB8AC3E}">
        <p14:creationId xmlns:p14="http://schemas.microsoft.com/office/powerpoint/2010/main" val="2355229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5</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0553" t="7139" r="8954" b="4936"/>
          <a:stretch/>
        </p:blipFill>
        <p:spPr>
          <a:xfrm>
            <a:off x="4746326" y="668788"/>
            <a:ext cx="7445674" cy="2879884"/>
          </a:xfrm>
          <a:prstGeom prst="rect">
            <a:avLst/>
          </a:prstGeom>
        </p:spPr>
      </p:pic>
      <p:pic>
        <p:nvPicPr>
          <p:cNvPr id="10" name="Picture 9"/>
          <p:cNvPicPr>
            <a:picLocks/>
          </p:cNvPicPr>
          <p:nvPr/>
        </p:nvPicPr>
        <p:blipFill rotWithShape="1">
          <a:blip r:embed="rId3">
            <a:extLst>
              <a:ext uri="{28A0092B-C50C-407E-A947-70E740481C1C}">
                <a14:useLocalDpi xmlns:a14="http://schemas.microsoft.com/office/drawing/2010/main" val="0"/>
              </a:ext>
            </a:extLst>
          </a:blip>
          <a:srcRect l="9855" t="7468" r="8954" b="6366"/>
          <a:stretch/>
        </p:blipFill>
        <p:spPr>
          <a:xfrm>
            <a:off x="4707002" y="3841196"/>
            <a:ext cx="7484998" cy="2822270"/>
          </a:xfrm>
          <a:prstGeom prst="rect">
            <a:avLst/>
          </a:prstGeom>
        </p:spPr>
      </p:pic>
      <p:sp>
        <p:nvSpPr>
          <p:cNvPr id="2" name="Title 1"/>
          <p:cNvSpPr>
            <a:spLocks noGrp="1"/>
          </p:cNvSpPr>
          <p:nvPr>
            <p:ph type="title"/>
          </p:nvPr>
        </p:nvSpPr>
        <p:spPr>
          <a:xfrm>
            <a:off x="0" y="365126"/>
            <a:ext cx="10515600" cy="628788"/>
          </a:xfrm>
        </p:spPr>
        <p:txBody>
          <a:bodyPr/>
          <a:lstStyle/>
          <a:p>
            <a:r>
              <a:rPr lang="en-US" dirty="0"/>
              <a:t>Distributions @128k cycles</a:t>
            </a:r>
            <a:br>
              <a:rPr lang="en-US" dirty="0"/>
            </a:br>
            <a:r>
              <a:rPr lang="en-US" dirty="0"/>
              <a:t>1us</a:t>
            </a:r>
            <a:endParaRPr lang="en-US" dirty="0"/>
          </a:p>
        </p:txBody>
      </p:sp>
      <p:sp>
        <p:nvSpPr>
          <p:cNvPr id="11" name="TextBox 10"/>
          <p:cNvSpPr txBox="1"/>
          <p:nvPr/>
        </p:nvSpPr>
        <p:spPr>
          <a:xfrm>
            <a:off x="4958181" y="494854"/>
            <a:ext cx="1531188" cy="369332"/>
          </a:xfrm>
          <a:prstGeom prst="rect">
            <a:avLst/>
          </a:prstGeom>
          <a:noFill/>
        </p:spPr>
        <p:txBody>
          <a:bodyPr wrap="none" rtlCol="0">
            <a:spAutoFit/>
          </a:bodyPr>
          <a:lstStyle/>
          <a:p>
            <a:r>
              <a:rPr lang="en-US" b="1" dirty="0"/>
              <a:t>0180342.003</a:t>
            </a:r>
          </a:p>
        </p:txBody>
      </p:sp>
      <p:sp>
        <p:nvSpPr>
          <p:cNvPr id="12" name="TextBox 11"/>
          <p:cNvSpPr txBox="1"/>
          <p:nvPr/>
        </p:nvSpPr>
        <p:spPr>
          <a:xfrm>
            <a:off x="4958181" y="3644509"/>
            <a:ext cx="1531188" cy="369332"/>
          </a:xfrm>
          <a:prstGeom prst="rect">
            <a:avLst/>
          </a:prstGeom>
          <a:noFill/>
        </p:spPr>
        <p:txBody>
          <a:bodyPr wrap="none" rtlCol="0">
            <a:spAutoFit/>
          </a:bodyPr>
          <a:lstStyle/>
          <a:p>
            <a:r>
              <a:rPr lang="en-US" b="1" dirty="0"/>
              <a:t>0178782.013</a:t>
            </a:r>
          </a:p>
        </p:txBody>
      </p:sp>
      <p:sp>
        <p:nvSpPr>
          <p:cNvPr id="13" name="TextBox 12"/>
          <p:cNvSpPr txBox="1"/>
          <p:nvPr/>
        </p:nvSpPr>
        <p:spPr>
          <a:xfrm>
            <a:off x="6329879" y="2650728"/>
            <a:ext cx="928011" cy="646331"/>
          </a:xfrm>
          <a:prstGeom prst="rect">
            <a:avLst/>
          </a:prstGeom>
          <a:solidFill>
            <a:schemeClr val="bg1"/>
          </a:solidFill>
          <a:ln>
            <a:solidFill>
              <a:schemeClr val="tx1"/>
            </a:solidFill>
          </a:ln>
        </p:spPr>
        <p:txBody>
          <a:bodyPr wrap="none" rtlCol="0">
            <a:spAutoFit/>
          </a:bodyPr>
          <a:lstStyle/>
          <a:p>
            <a:r>
              <a:rPr lang="en-US" sz="1200" dirty="0"/>
              <a:t>POR</a:t>
            </a:r>
          </a:p>
          <a:p>
            <a:r>
              <a:rPr lang="en-US" sz="1200" dirty="0"/>
              <a:t>BL 45nm</a:t>
            </a:r>
          </a:p>
          <a:p>
            <a:r>
              <a:rPr lang="en-US" sz="1200" dirty="0" err="1"/>
              <a:t>WSiN</a:t>
            </a:r>
            <a:r>
              <a:rPr lang="en-US" sz="1200" dirty="0"/>
              <a:t>: </a:t>
            </a:r>
            <a:r>
              <a:rPr lang="en-US" sz="1200" b="1" dirty="0"/>
              <a:t>Yes</a:t>
            </a:r>
          </a:p>
        </p:txBody>
      </p:sp>
      <p:sp>
        <p:nvSpPr>
          <p:cNvPr id="14" name="TextBox 13"/>
          <p:cNvSpPr txBox="1"/>
          <p:nvPr/>
        </p:nvSpPr>
        <p:spPr>
          <a:xfrm>
            <a:off x="8603510" y="2650728"/>
            <a:ext cx="1027845" cy="615553"/>
          </a:xfrm>
          <a:prstGeom prst="rect">
            <a:avLst/>
          </a:prstGeom>
          <a:solidFill>
            <a:schemeClr val="bg1"/>
          </a:solidFill>
          <a:ln>
            <a:solidFill>
              <a:schemeClr val="tx1"/>
            </a:solidFill>
          </a:ln>
        </p:spPr>
        <p:txBody>
          <a:bodyPr wrap="none" rtlCol="0">
            <a:spAutoFit/>
          </a:bodyPr>
          <a:lstStyle/>
          <a:p>
            <a:r>
              <a:rPr lang="en-US" sz="1200" dirty="0"/>
              <a:t>BL 45nm</a:t>
            </a:r>
          </a:p>
          <a:p>
            <a:r>
              <a:rPr lang="en-US" sz="1000" i="1" dirty="0">
                <a:solidFill>
                  <a:srgbClr val="FF0000"/>
                </a:solidFill>
              </a:rPr>
              <a:t>Wrong BL etch</a:t>
            </a:r>
          </a:p>
          <a:p>
            <a:r>
              <a:rPr lang="en-US" sz="1200" dirty="0" err="1"/>
              <a:t>WSiN</a:t>
            </a:r>
            <a:r>
              <a:rPr lang="en-US" sz="1200" dirty="0"/>
              <a:t>: </a:t>
            </a:r>
            <a:r>
              <a:rPr lang="en-US" sz="1200" b="1" dirty="0"/>
              <a:t>Yes</a:t>
            </a:r>
          </a:p>
        </p:txBody>
      </p:sp>
      <p:sp>
        <p:nvSpPr>
          <p:cNvPr id="15" name="TextBox 14"/>
          <p:cNvSpPr txBox="1"/>
          <p:nvPr/>
        </p:nvSpPr>
        <p:spPr>
          <a:xfrm>
            <a:off x="10976975" y="2650728"/>
            <a:ext cx="1027845" cy="615553"/>
          </a:xfrm>
          <a:prstGeom prst="rect">
            <a:avLst/>
          </a:prstGeom>
          <a:solidFill>
            <a:schemeClr val="bg1"/>
          </a:solidFill>
          <a:ln>
            <a:solidFill>
              <a:schemeClr val="tx1"/>
            </a:solidFill>
          </a:ln>
        </p:spPr>
        <p:txBody>
          <a:bodyPr wrap="none" rtlCol="0">
            <a:spAutoFit/>
          </a:bodyPr>
          <a:lstStyle/>
          <a:p>
            <a:r>
              <a:rPr lang="en-US" sz="1200" dirty="0"/>
              <a:t>BL 45nm</a:t>
            </a:r>
          </a:p>
          <a:p>
            <a:r>
              <a:rPr lang="en-US" sz="1000" i="1" dirty="0">
                <a:solidFill>
                  <a:srgbClr val="FF0000"/>
                </a:solidFill>
              </a:rPr>
              <a:t>Wrong BL etch</a:t>
            </a:r>
          </a:p>
          <a:p>
            <a:r>
              <a:rPr lang="en-US" sz="1200" dirty="0" err="1"/>
              <a:t>WSiN</a:t>
            </a:r>
            <a:r>
              <a:rPr lang="en-US" sz="1200" dirty="0"/>
              <a:t>: </a:t>
            </a:r>
            <a:r>
              <a:rPr lang="en-US" sz="1200" b="1" dirty="0"/>
              <a:t>No</a:t>
            </a:r>
          </a:p>
        </p:txBody>
      </p:sp>
      <p:sp>
        <p:nvSpPr>
          <p:cNvPr id="16" name="TextBox 15"/>
          <p:cNvSpPr txBox="1"/>
          <p:nvPr/>
        </p:nvSpPr>
        <p:spPr>
          <a:xfrm>
            <a:off x="6329879" y="5862334"/>
            <a:ext cx="928011" cy="646331"/>
          </a:xfrm>
          <a:prstGeom prst="rect">
            <a:avLst/>
          </a:prstGeom>
          <a:solidFill>
            <a:schemeClr val="bg1"/>
          </a:solidFill>
          <a:ln>
            <a:solidFill>
              <a:schemeClr val="tx1"/>
            </a:solidFill>
          </a:ln>
        </p:spPr>
        <p:txBody>
          <a:bodyPr wrap="none" rtlCol="0">
            <a:spAutoFit/>
          </a:bodyPr>
          <a:lstStyle/>
          <a:p>
            <a:r>
              <a:rPr lang="en-US" sz="1200" dirty="0"/>
              <a:t>POR</a:t>
            </a:r>
          </a:p>
          <a:p>
            <a:r>
              <a:rPr lang="en-US" sz="1200" dirty="0"/>
              <a:t>BL 45nm</a:t>
            </a:r>
          </a:p>
          <a:p>
            <a:r>
              <a:rPr lang="en-US" sz="1200" dirty="0" err="1"/>
              <a:t>WSiN</a:t>
            </a:r>
            <a:r>
              <a:rPr lang="en-US" sz="1200" dirty="0"/>
              <a:t>: </a:t>
            </a:r>
            <a:r>
              <a:rPr lang="en-US" sz="1200" b="1" dirty="0"/>
              <a:t>Yes</a:t>
            </a:r>
          </a:p>
        </p:txBody>
      </p:sp>
      <p:sp>
        <p:nvSpPr>
          <p:cNvPr id="17" name="TextBox 16"/>
          <p:cNvSpPr txBox="1"/>
          <p:nvPr/>
        </p:nvSpPr>
        <p:spPr>
          <a:xfrm>
            <a:off x="8703343" y="5904864"/>
            <a:ext cx="928011" cy="461665"/>
          </a:xfrm>
          <a:prstGeom prst="rect">
            <a:avLst/>
          </a:prstGeom>
          <a:solidFill>
            <a:schemeClr val="bg1"/>
          </a:solidFill>
          <a:ln>
            <a:solidFill>
              <a:schemeClr val="tx1"/>
            </a:solidFill>
          </a:ln>
        </p:spPr>
        <p:txBody>
          <a:bodyPr wrap="none" rtlCol="0">
            <a:spAutoFit/>
          </a:bodyPr>
          <a:lstStyle/>
          <a:p>
            <a:r>
              <a:rPr lang="en-US" sz="1200" dirty="0"/>
              <a:t>BL 55nm</a:t>
            </a:r>
          </a:p>
          <a:p>
            <a:r>
              <a:rPr lang="en-US" sz="1200" dirty="0" err="1"/>
              <a:t>WSiN</a:t>
            </a:r>
            <a:r>
              <a:rPr lang="en-US" sz="1200" dirty="0"/>
              <a:t>: </a:t>
            </a:r>
            <a:r>
              <a:rPr lang="en-US" sz="1200" b="1" dirty="0"/>
              <a:t>Yes</a:t>
            </a:r>
          </a:p>
        </p:txBody>
      </p:sp>
      <p:sp>
        <p:nvSpPr>
          <p:cNvPr id="18" name="TextBox 17"/>
          <p:cNvSpPr txBox="1"/>
          <p:nvPr/>
        </p:nvSpPr>
        <p:spPr>
          <a:xfrm>
            <a:off x="11076809" y="5904864"/>
            <a:ext cx="869149" cy="461665"/>
          </a:xfrm>
          <a:prstGeom prst="rect">
            <a:avLst/>
          </a:prstGeom>
          <a:solidFill>
            <a:schemeClr val="bg1"/>
          </a:solidFill>
          <a:ln>
            <a:solidFill>
              <a:schemeClr val="tx1"/>
            </a:solidFill>
          </a:ln>
        </p:spPr>
        <p:txBody>
          <a:bodyPr wrap="none" rtlCol="0">
            <a:spAutoFit/>
          </a:bodyPr>
          <a:lstStyle/>
          <a:p>
            <a:r>
              <a:rPr lang="en-US" sz="1200" dirty="0"/>
              <a:t>BL 55nm</a:t>
            </a:r>
          </a:p>
          <a:p>
            <a:r>
              <a:rPr lang="en-US" sz="1200" dirty="0" err="1"/>
              <a:t>WSiN</a:t>
            </a:r>
            <a:r>
              <a:rPr lang="en-US" sz="1200" dirty="0"/>
              <a:t>: </a:t>
            </a:r>
            <a:r>
              <a:rPr lang="en-US" sz="1200" b="1" dirty="0"/>
              <a:t>No</a:t>
            </a:r>
          </a:p>
        </p:txBody>
      </p:sp>
      <p:sp>
        <p:nvSpPr>
          <p:cNvPr id="19" name="TextBox 18"/>
          <p:cNvSpPr txBox="1"/>
          <p:nvPr/>
        </p:nvSpPr>
        <p:spPr>
          <a:xfrm>
            <a:off x="178847" y="3928892"/>
            <a:ext cx="4093534" cy="1569660"/>
          </a:xfrm>
          <a:prstGeom prst="rect">
            <a:avLst/>
          </a:prstGeom>
          <a:noFill/>
        </p:spPr>
        <p:txBody>
          <a:bodyPr wrap="square" rtlCol="0">
            <a:spAutoFit/>
          </a:bodyPr>
          <a:lstStyle/>
          <a:p>
            <a:r>
              <a:rPr lang="en-US" sz="1600" dirty="0"/>
              <a:t>Excluding groups that were processed with wrong BL etch, there is however some marginality after cycling with thicker BL, inducing low </a:t>
            </a:r>
            <a:r>
              <a:rPr lang="en-US" sz="1600" dirty="0" err="1"/>
              <a:t>Vt</a:t>
            </a:r>
            <a:r>
              <a:rPr lang="en-US" sz="1600" dirty="0"/>
              <a:t> tails.</a:t>
            </a:r>
          </a:p>
          <a:p>
            <a:r>
              <a:rPr lang="en-US" sz="1600" dirty="0"/>
              <a:t>Probably process related, maybe not complete SD etch @BL?</a:t>
            </a:r>
          </a:p>
        </p:txBody>
      </p:sp>
    </p:spTree>
    <p:extLst>
      <p:ext uri="{BB962C8B-B14F-4D97-AF65-F5344CB8AC3E}">
        <p14:creationId xmlns:p14="http://schemas.microsoft.com/office/powerpoint/2010/main" val="353280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Median </a:t>
            </a:r>
            <a:r>
              <a:rPr lang="en-US" dirty="0" err="1"/>
              <a:t>Vt</a:t>
            </a:r>
            <a:r>
              <a:rPr lang="en-US" dirty="0"/>
              <a:t> 1us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6</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816" y="1759377"/>
            <a:ext cx="5889922" cy="4395354"/>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8816" y="1759377"/>
            <a:ext cx="5889922" cy="4395354"/>
          </a:xfrm>
          <a:prstGeom prst="rect">
            <a:avLst/>
          </a:prstGeom>
        </p:spPr>
      </p:pic>
      <p:sp>
        <p:nvSpPr>
          <p:cNvPr id="11" name="TextBox 10"/>
          <p:cNvSpPr txBox="1"/>
          <p:nvPr/>
        </p:nvSpPr>
        <p:spPr>
          <a:xfrm>
            <a:off x="2665004" y="1877041"/>
            <a:ext cx="1531188" cy="369332"/>
          </a:xfrm>
          <a:prstGeom prst="rect">
            <a:avLst/>
          </a:prstGeom>
          <a:noFill/>
        </p:spPr>
        <p:txBody>
          <a:bodyPr wrap="none" rtlCol="0">
            <a:spAutoFit/>
          </a:bodyPr>
          <a:lstStyle/>
          <a:p>
            <a:r>
              <a:rPr lang="en-US" b="1" dirty="0"/>
              <a:t>0180342.003</a:t>
            </a:r>
          </a:p>
        </p:txBody>
      </p:sp>
      <p:sp>
        <p:nvSpPr>
          <p:cNvPr id="12" name="TextBox 11"/>
          <p:cNvSpPr txBox="1"/>
          <p:nvPr/>
        </p:nvSpPr>
        <p:spPr>
          <a:xfrm>
            <a:off x="8355644" y="1877041"/>
            <a:ext cx="1531188" cy="369332"/>
          </a:xfrm>
          <a:prstGeom prst="rect">
            <a:avLst/>
          </a:prstGeom>
          <a:noFill/>
        </p:spPr>
        <p:txBody>
          <a:bodyPr wrap="none" rtlCol="0">
            <a:spAutoFit/>
          </a:bodyPr>
          <a:lstStyle/>
          <a:p>
            <a:r>
              <a:rPr lang="en-US" b="1" dirty="0"/>
              <a:t>0178782.013</a:t>
            </a:r>
          </a:p>
        </p:txBody>
      </p:sp>
      <p:sp>
        <p:nvSpPr>
          <p:cNvPr id="13" name="TextBox 12"/>
          <p:cNvSpPr txBox="1"/>
          <p:nvPr/>
        </p:nvSpPr>
        <p:spPr>
          <a:xfrm rot="16200000">
            <a:off x="1421714"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16" name="TextBox 15"/>
          <p:cNvSpPr txBox="1"/>
          <p:nvPr/>
        </p:nvSpPr>
        <p:spPr>
          <a:xfrm rot="16200000">
            <a:off x="1782601"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Yes</a:t>
            </a:r>
          </a:p>
        </p:txBody>
      </p:sp>
      <p:sp>
        <p:nvSpPr>
          <p:cNvPr id="17" name="TextBox 16"/>
          <p:cNvSpPr txBox="1"/>
          <p:nvPr/>
        </p:nvSpPr>
        <p:spPr>
          <a:xfrm rot="16200000">
            <a:off x="2388105"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No</a:t>
            </a:r>
          </a:p>
        </p:txBody>
      </p:sp>
      <p:sp>
        <p:nvSpPr>
          <p:cNvPr id="18" name="TextBox 17"/>
          <p:cNvSpPr txBox="1"/>
          <p:nvPr/>
        </p:nvSpPr>
        <p:spPr>
          <a:xfrm rot="16200000">
            <a:off x="3705695"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19" name="TextBox 18"/>
          <p:cNvSpPr txBox="1"/>
          <p:nvPr/>
        </p:nvSpPr>
        <p:spPr>
          <a:xfrm rot="16200000">
            <a:off x="4066582"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Yes</a:t>
            </a:r>
          </a:p>
        </p:txBody>
      </p:sp>
      <p:sp>
        <p:nvSpPr>
          <p:cNvPr id="20" name="TextBox 19"/>
          <p:cNvSpPr txBox="1"/>
          <p:nvPr/>
        </p:nvSpPr>
        <p:spPr>
          <a:xfrm rot="16200000">
            <a:off x="4672086"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No</a:t>
            </a:r>
          </a:p>
        </p:txBody>
      </p:sp>
      <p:sp>
        <p:nvSpPr>
          <p:cNvPr id="21" name="TextBox 20"/>
          <p:cNvSpPr txBox="1"/>
          <p:nvPr/>
        </p:nvSpPr>
        <p:spPr>
          <a:xfrm rot="16200000">
            <a:off x="7157929"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22" name="TextBox 21"/>
          <p:cNvSpPr txBox="1"/>
          <p:nvPr/>
        </p:nvSpPr>
        <p:spPr>
          <a:xfrm rot="16200000">
            <a:off x="7518816"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Yes</a:t>
            </a:r>
          </a:p>
        </p:txBody>
      </p:sp>
      <p:sp>
        <p:nvSpPr>
          <p:cNvPr id="23" name="TextBox 22"/>
          <p:cNvSpPr txBox="1"/>
          <p:nvPr/>
        </p:nvSpPr>
        <p:spPr>
          <a:xfrm rot="16200000">
            <a:off x="8124320"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No</a:t>
            </a:r>
          </a:p>
        </p:txBody>
      </p:sp>
      <p:sp>
        <p:nvSpPr>
          <p:cNvPr id="24" name="TextBox 23"/>
          <p:cNvSpPr txBox="1"/>
          <p:nvPr/>
        </p:nvSpPr>
        <p:spPr>
          <a:xfrm rot="16200000">
            <a:off x="9429075"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25" name="TextBox 24"/>
          <p:cNvSpPr txBox="1"/>
          <p:nvPr/>
        </p:nvSpPr>
        <p:spPr>
          <a:xfrm rot="16200000">
            <a:off x="9789962"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Yes</a:t>
            </a:r>
          </a:p>
        </p:txBody>
      </p:sp>
      <p:sp>
        <p:nvSpPr>
          <p:cNvPr id="26" name="TextBox 25"/>
          <p:cNvSpPr txBox="1"/>
          <p:nvPr/>
        </p:nvSpPr>
        <p:spPr>
          <a:xfrm rot="16200000">
            <a:off x="10395466"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No</a:t>
            </a:r>
          </a:p>
        </p:txBody>
      </p:sp>
      <p:sp>
        <p:nvSpPr>
          <p:cNvPr id="27" name="TextBox 26"/>
          <p:cNvSpPr txBox="1"/>
          <p:nvPr/>
        </p:nvSpPr>
        <p:spPr>
          <a:xfrm>
            <a:off x="6666614" y="993914"/>
            <a:ext cx="4603898" cy="830997"/>
          </a:xfrm>
          <a:prstGeom prst="rect">
            <a:avLst/>
          </a:prstGeom>
          <a:noFill/>
        </p:spPr>
        <p:txBody>
          <a:bodyPr wrap="square" rtlCol="0">
            <a:spAutoFit/>
          </a:bodyPr>
          <a:lstStyle/>
          <a:p>
            <a:r>
              <a:rPr lang="en-US" sz="1600" dirty="0"/>
              <a:t>No </a:t>
            </a:r>
            <a:r>
              <a:rPr lang="en-US" sz="1600" dirty="0" err="1"/>
              <a:t>WSiN</a:t>
            </a:r>
            <a:r>
              <a:rPr lang="en-US" sz="1600" dirty="0"/>
              <a:t> trials show lower </a:t>
            </a:r>
            <a:r>
              <a:rPr lang="en-US" sz="1600" dirty="0" err="1"/>
              <a:t>Vt</a:t>
            </a:r>
            <a:r>
              <a:rPr lang="en-US" sz="1600" dirty="0"/>
              <a:t>, especially at early cycling, in line with a more effective seasoning.</a:t>
            </a:r>
          </a:p>
          <a:p>
            <a:r>
              <a:rPr lang="en-US" sz="1600" dirty="0"/>
              <a:t>Toggle is more evident for Set</a:t>
            </a:r>
          </a:p>
        </p:txBody>
      </p:sp>
      <p:sp>
        <p:nvSpPr>
          <p:cNvPr id="28" name="TextBox 27"/>
          <p:cNvSpPr txBox="1"/>
          <p:nvPr/>
        </p:nvSpPr>
        <p:spPr>
          <a:xfrm>
            <a:off x="1628487" y="1961256"/>
            <a:ext cx="774571" cy="369332"/>
          </a:xfrm>
          <a:prstGeom prst="rect">
            <a:avLst/>
          </a:prstGeom>
          <a:solidFill>
            <a:schemeClr val="bg1"/>
          </a:solidFill>
        </p:spPr>
        <p:txBody>
          <a:bodyPr wrap="none" rtlCol="0">
            <a:spAutoFit/>
          </a:bodyPr>
          <a:lstStyle/>
          <a:p>
            <a:r>
              <a:rPr lang="en-US" dirty="0"/>
              <a:t>1kcyc</a:t>
            </a:r>
          </a:p>
        </p:txBody>
      </p:sp>
      <p:sp>
        <p:nvSpPr>
          <p:cNvPr id="29" name="TextBox 28"/>
          <p:cNvSpPr txBox="1"/>
          <p:nvPr/>
        </p:nvSpPr>
        <p:spPr>
          <a:xfrm>
            <a:off x="4295682" y="1961256"/>
            <a:ext cx="1031051" cy="369332"/>
          </a:xfrm>
          <a:prstGeom prst="rect">
            <a:avLst/>
          </a:prstGeom>
          <a:solidFill>
            <a:schemeClr val="bg1"/>
          </a:solidFill>
        </p:spPr>
        <p:txBody>
          <a:bodyPr wrap="none" rtlCol="0">
            <a:spAutoFit/>
          </a:bodyPr>
          <a:lstStyle/>
          <a:p>
            <a:r>
              <a:rPr lang="en-US" dirty="0"/>
              <a:t>128kcyc</a:t>
            </a:r>
          </a:p>
        </p:txBody>
      </p:sp>
      <p:sp>
        <p:nvSpPr>
          <p:cNvPr id="30" name="TextBox 29"/>
          <p:cNvSpPr txBox="1"/>
          <p:nvPr/>
        </p:nvSpPr>
        <p:spPr>
          <a:xfrm>
            <a:off x="7439084" y="1961256"/>
            <a:ext cx="774571" cy="369332"/>
          </a:xfrm>
          <a:prstGeom prst="rect">
            <a:avLst/>
          </a:prstGeom>
          <a:solidFill>
            <a:schemeClr val="bg1"/>
          </a:solidFill>
        </p:spPr>
        <p:txBody>
          <a:bodyPr wrap="none" rtlCol="0">
            <a:spAutoFit/>
          </a:bodyPr>
          <a:lstStyle/>
          <a:p>
            <a:r>
              <a:rPr lang="en-US" dirty="0"/>
              <a:t>1kcyc</a:t>
            </a:r>
          </a:p>
        </p:txBody>
      </p:sp>
      <p:sp>
        <p:nvSpPr>
          <p:cNvPr id="31" name="TextBox 30"/>
          <p:cNvSpPr txBox="1"/>
          <p:nvPr/>
        </p:nvSpPr>
        <p:spPr>
          <a:xfrm>
            <a:off x="9997401" y="1961256"/>
            <a:ext cx="1031051" cy="369332"/>
          </a:xfrm>
          <a:prstGeom prst="rect">
            <a:avLst/>
          </a:prstGeom>
          <a:solidFill>
            <a:schemeClr val="bg1"/>
          </a:solidFill>
        </p:spPr>
        <p:txBody>
          <a:bodyPr wrap="none" rtlCol="0">
            <a:spAutoFit/>
          </a:bodyPr>
          <a:lstStyle/>
          <a:p>
            <a:r>
              <a:rPr lang="en-US" dirty="0"/>
              <a:t>128kcyc</a:t>
            </a:r>
          </a:p>
        </p:txBody>
      </p:sp>
    </p:spTree>
    <p:extLst>
      <p:ext uri="{BB962C8B-B14F-4D97-AF65-F5344CB8AC3E}">
        <p14:creationId xmlns:p14="http://schemas.microsoft.com/office/powerpoint/2010/main" val="2940014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Vt</a:t>
            </a:r>
            <a:r>
              <a:rPr lang="en-US" dirty="0"/>
              <a:t> shift 1k</a:t>
            </a:r>
            <a:r>
              <a:rPr lang="en-US" dirty="0">
                <a:sym typeface="Wingdings" panose="05000000000000000000" pitchFamily="2" charset="2"/>
              </a:rPr>
              <a:t>128k cycles 1us</a:t>
            </a:r>
            <a:endParaRPr lang="en-US" dirty="0"/>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7</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243" y="1731080"/>
            <a:ext cx="5925324" cy="4421773"/>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731080"/>
            <a:ext cx="5925324" cy="4421773"/>
          </a:xfrm>
          <a:prstGeom prst="rect">
            <a:avLst/>
          </a:prstGeom>
        </p:spPr>
      </p:pic>
      <p:sp>
        <p:nvSpPr>
          <p:cNvPr id="9" name="TextBox 8"/>
          <p:cNvSpPr txBox="1"/>
          <p:nvPr/>
        </p:nvSpPr>
        <p:spPr>
          <a:xfrm>
            <a:off x="2569311" y="1854758"/>
            <a:ext cx="1531188" cy="369332"/>
          </a:xfrm>
          <a:prstGeom prst="rect">
            <a:avLst/>
          </a:prstGeom>
          <a:noFill/>
        </p:spPr>
        <p:txBody>
          <a:bodyPr wrap="none" rtlCol="0">
            <a:spAutoFit/>
          </a:bodyPr>
          <a:lstStyle/>
          <a:p>
            <a:r>
              <a:rPr lang="en-US" b="1" dirty="0"/>
              <a:t>0180342.003</a:t>
            </a:r>
          </a:p>
        </p:txBody>
      </p:sp>
      <p:sp>
        <p:nvSpPr>
          <p:cNvPr id="10" name="TextBox 9"/>
          <p:cNvSpPr txBox="1"/>
          <p:nvPr/>
        </p:nvSpPr>
        <p:spPr>
          <a:xfrm>
            <a:off x="8259951" y="1854758"/>
            <a:ext cx="1531188" cy="369332"/>
          </a:xfrm>
          <a:prstGeom prst="rect">
            <a:avLst/>
          </a:prstGeom>
          <a:noFill/>
        </p:spPr>
        <p:txBody>
          <a:bodyPr wrap="none" rtlCol="0">
            <a:spAutoFit/>
          </a:bodyPr>
          <a:lstStyle/>
          <a:p>
            <a:r>
              <a:rPr lang="en-US" b="1" dirty="0"/>
              <a:t>0178782.013</a:t>
            </a:r>
          </a:p>
        </p:txBody>
      </p:sp>
      <p:sp>
        <p:nvSpPr>
          <p:cNvPr id="11" name="TextBox 10"/>
          <p:cNvSpPr txBox="1"/>
          <p:nvPr/>
        </p:nvSpPr>
        <p:spPr>
          <a:xfrm rot="16200000">
            <a:off x="1421714"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12" name="TextBox 11"/>
          <p:cNvSpPr txBox="1"/>
          <p:nvPr/>
        </p:nvSpPr>
        <p:spPr>
          <a:xfrm rot="16200000">
            <a:off x="1782601"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Yes</a:t>
            </a:r>
          </a:p>
        </p:txBody>
      </p:sp>
      <p:sp>
        <p:nvSpPr>
          <p:cNvPr id="13" name="TextBox 12"/>
          <p:cNvSpPr txBox="1"/>
          <p:nvPr/>
        </p:nvSpPr>
        <p:spPr>
          <a:xfrm rot="16200000">
            <a:off x="2388105"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No</a:t>
            </a:r>
          </a:p>
        </p:txBody>
      </p:sp>
      <p:sp>
        <p:nvSpPr>
          <p:cNvPr id="14" name="TextBox 13"/>
          <p:cNvSpPr txBox="1"/>
          <p:nvPr/>
        </p:nvSpPr>
        <p:spPr>
          <a:xfrm rot="16200000">
            <a:off x="3705695"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15" name="TextBox 14"/>
          <p:cNvSpPr txBox="1"/>
          <p:nvPr/>
        </p:nvSpPr>
        <p:spPr>
          <a:xfrm rot="16200000">
            <a:off x="4066582"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Yes</a:t>
            </a:r>
          </a:p>
        </p:txBody>
      </p:sp>
      <p:sp>
        <p:nvSpPr>
          <p:cNvPr id="16" name="TextBox 15"/>
          <p:cNvSpPr txBox="1"/>
          <p:nvPr/>
        </p:nvSpPr>
        <p:spPr>
          <a:xfrm rot="16200000">
            <a:off x="4672086"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No</a:t>
            </a:r>
          </a:p>
        </p:txBody>
      </p:sp>
      <p:sp>
        <p:nvSpPr>
          <p:cNvPr id="17" name="TextBox 16"/>
          <p:cNvSpPr txBox="1"/>
          <p:nvPr/>
        </p:nvSpPr>
        <p:spPr>
          <a:xfrm rot="16200000">
            <a:off x="7157929"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18" name="TextBox 17"/>
          <p:cNvSpPr txBox="1"/>
          <p:nvPr/>
        </p:nvSpPr>
        <p:spPr>
          <a:xfrm rot="16200000">
            <a:off x="7518816"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Yes</a:t>
            </a:r>
          </a:p>
        </p:txBody>
      </p:sp>
      <p:sp>
        <p:nvSpPr>
          <p:cNvPr id="19" name="TextBox 18"/>
          <p:cNvSpPr txBox="1"/>
          <p:nvPr/>
        </p:nvSpPr>
        <p:spPr>
          <a:xfrm rot="16200000">
            <a:off x="8124320"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No</a:t>
            </a:r>
          </a:p>
        </p:txBody>
      </p:sp>
      <p:sp>
        <p:nvSpPr>
          <p:cNvPr id="20" name="TextBox 19"/>
          <p:cNvSpPr txBox="1"/>
          <p:nvPr/>
        </p:nvSpPr>
        <p:spPr>
          <a:xfrm rot="16200000">
            <a:off x="9429075"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21" name="TextBox 20"/>
          <p:cNvSpPr txBox="1"/>
          <p:nvPr/>
        </p:nvSpPr>
        <p:spPr>
          <a:xfrm rot="16200000">
            <a:off x="9789962"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Yes</a:t>
            </a:r>
          </a:p>
        </p:txBody>
      </p:sp>
      <p:sp>
        <p:nvSpPr>
          <p:cNvPr id="22" name="TextBox 21"/>
          <p:cNvSpPr txBox="1"/>
          <p:nvPr/>
        </p:nvSpPr>
        <p:spPr>
          <a:xfrm rot="16200000">
            <a:off x="10395466"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No</a:t>
            </a:r>
          </a:p>
        </p:txBody>
      </p:sp>
      <p:sp>
        <p:nvSpPr>
          <p:cNvPr id="23" name="TextBox 22"/>
          <p:cNvSpPr txBox="1"/>
          <p:nvPr/>
        </p:nvSpPr>
        <p:spPr>
          <a:xfrm>
            <a:off x="1628487" y="1897458"/>
            <a:ext cx="633507" cy="369332"/>
          </a:xfrm>
          <a:prstGeom prst="rect">
            <a:avLst/>
          </a:prstGeom>
          <a:solidFill>
            <a:schemeClr val="bg1"/>
          </a:solidFill>
        </p:spPr>
        <p:txBody>
          <a:bodyPr wrap="none" rtlCol="0">
            <a:spAutoFit/>
          </a:bodyPr>
          <a:lstStyle/>
          <a:p>
            <a:r>
              <a:rPr lang="en-US" dirty="0"/>
              <a:t>SET</a:t>
            </a:r>
          </a:p>
        </p:txBody>
      </p:sp>
      <p:sp>
        <p:nvSpPr>
          <p:cNvPr id="24" name="TextBox 23"/>
          <p:cNvSpPr txBox="1"/>
          <p:nvPr/>
        </p:nvSpPr>
        <p:spPr>
          <a:xfrm>
            <a:off x="4295682" y="1897458"/>
            <a:ext cx="954107" cy="369332"/>
          </a:xfrm>
          <a:prstGeom prst="rect">
            <a:avLst/>
          </a:prstGeom>
          <a:solidFill>
            <a:schemeClr val="bg1"/>
          </a:solidFill>
        </p:spPr>
        <p:txBody>
          <a:bodyPr wrap="none" rtlCol="0">
            <a:spAutoFit/>
          </a:bodyPr>
          <a:lstStyle/>
          <a:p>
            <a:r>
              <a:rPr lang="en-US" dirty="0"/>
              <a:t>RESET</a:t>
            </a:r>
          </a:p>
        </p:txBody>
      </p:sp>
      <p:sp>
        <p:nvSpPr>
          <p:cNvPr id="25" name="TextBox 24"/>
          <p:cNvSpPr txBox="1"/>
          <p:nvPr/>
        </p:nvSpPr>
        <p:spPr>
          <a:xfrm>
            <a:off x="7402306" y="1897458"/>
            <a:ext cx="633507" cy="369332"/>
          </a:xfrm>
          <a:prstGeom prst="rect">
            <a:avLst/>
          </a:prstGeom>
          <a:solidFill>
            <a:schemeClr val="bg1"/>
          </a:solidFill>
        </p:spPr>
        <p:txBody>
          <a:bodyPr wrap="none" rtlCol="0">
            <a:spAutoFit/>
          </a:bodyPr>
          <a:lstStyle/>
          <a:p>
            <a:r>
              <a:rPr lang="en-US" dirty="0"/>
              <a:t>SET</a:t>
            </a:r>
          </a:p>
        </p:txBody>
      </p:sp>
      <p:sp>
        <p:nvSpPr>
          <p:cNvPr id="26" name="TextBox 25"/>
          <p:cNvSpPr txBox="1"/>
          <p:nvPr/>
        </p:nvSpPr>
        <p:spPr>
          <a:xfrm>
            <a:off x="10069501" y="1897458"/>
            <a:ext cx="954107" cy="369332"/>
          </a:xfrm>
          <a:prstGeom prst="rect">
            <a:avLst/>
          </a:prstGeom>
          <a:solidFill>
            <a:schemeClr val="bg1"/>
          </a:solidFill>
        </p:spPr>
        <p:txBody>
          <a:bodyPr wrap="none" rtlCol="0">
            <a:spAutoFit/>
          </a:bodyPr>
          <a:lstStyle/>
          <a:p>
            <a:r>
              <a:rPr lang="en-US" dirty="0"/>
              <a:t>RESET</a:t>
            </a:r>
          </a:p>
        </p:txBody>
      </p:sp>
      <p:sp>
        <p:nvSpPr>
          <p:cNvPr id="27" name="TextBox 26"/>
          <p:cNvSpPr txBox="1"/>
          <p:nvPr/>
        </p:nvSpPr>
        <p:spPr>
          <a:xfrm>
            <a:off x="6412467" y="1020265"/>
            <a:ext cx="5608857" cy="646331"/>
          </a:xfrm>
          <a:prstGeom prst="rect">
            <a:avLst/>
          </a:prstGeom>
          <a:noFill/>
        </p:spPr>
        <p:txBody>
          <a:bodyPr wrap="square" rtlCol="0">
            <a:spAutoFit/>
          </a:bodyPr>
          <a:lstStyle/>
          <a:p>
            <a:r>
              <a:rPr lang="en-US" dirty="0" err="1"/>
              <a:t>Vt</a:t>
            </a:r>
            <a:r>
              <a:rPr lang="en-US" dirty="0"/>
              <a:t> evolution after 1k cycles slows down if </a:t>
            </a:r>
            <a:r>
              <a:rPr lang="en-US" dirty="0" err="1"/>
              <a:t>WSiN</a:t>
            </a:r>
            <a:r>
              <a:rPr lang="en-US" dirty="0"/>
              <a:t> is eliminated</a:t>
            </a:r>
          </a:p>
        </p:txBody>
      </p:sp>
    </p:spTree>
    <p:extLst>
      <p:ext uri="{BB962C8B-B14F-4D97-AF65-F5344CB8AC3E}">
        <p14:creationId xmlns:p14="http://schemas.microsoft.com/office/powerpoint/2010/main" val="2449572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Drift 128k 1us</a:t>
            </a:r>
            <a:r>
              <a:rPr lang="en-US" dirty="0">
                <a:sym typeface="Wingdings" panose="05000000000000000000" pitchFamily="2" charset="2"/>
              </a:rPr>
              <a:t>10s</a:t>
            </a:r>
            <a:endParaRPr lang="en-US" dirty="0"/>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8</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400" y="1731080"/>
            <a:ext cx="5925324" cy="4421773"/>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731080"/>
            <a:ext cx="5925324" cy="4421773"/>
          </a:xfrm>
          <a:prstGeom prst="rect">
            <a:avLst/>
          </a:prstGeom>
        </p:spPr>
      </p:pic>
      <p:sp>
        <p:nvSpPr>
          <p:cNvPr id="9" name="TextBox 8"/>
          <p:cNvSpPr txBox="1"/>
          <p:nvPr/>
        </p:nvSpPr>
        <p:spPr>
          <a:xfrm>
            <a:off x="2569311" y="1865391"/>
            <a:ext cx="1531188" cy="369332"/>
          </a:xfrm>
          <a:prstGeom prst="rect">
            <a:avLst/>
          </a:prstGeom>
          <a:noFill/>
        </p:spPr>
        <p:txBody>
          <a:bodyPr wrap="none" rtlCol="0">
            <a:spAutoFit/>
          </a:bodyPr>
          <a:lstStyle/>
          <a:p>
            <a:r>
              <a:rPr lang="en-US" b="1" dirty="0"/>
              <a:t>0180342.003</a:t>
            </a:r>
          </a:p>
        </p:txBody>
      </p:sp>
      <p:sp>
        <p:nvSpPr>
          <p:cNvPr id="10" name="TextBox 9"/>
          <p:cNvSpPr txBox="1"/>
          <p:nvPr/>
        </p:nvSpPr>
        <p:spPr>
          <a:xfrm>
            <a:off x="8259951" y="1865391"/>
            <a:ext cx="1531188" cy="369332"/>
          </a:xfrm>
          <a:prstGeom prst="rect">
            <a:avLst/>
          </a:prstGeom>
          <a:noFill/>
        </p:spPr>
        <p:txBody>
          <a:bodyPr wrap="none" rtlCol="0">
            <a:spAutoFit/>
          </a:bodyPr>
          <a:lstStyle/>
          <a:p>
            <a:r>
              <a:rPr lang="en-US" b="1" dirty="0"/>
              <a:t>0178782.013</a:t>
            </a:r>
          </a:p>
        </p:txBody>
      </p:sp>
      <p:sp>
        <p:nvSpPr>
          <p:cNvPr id="13" name="TextBox 12"/>
          <p:cNvSpPr txBox="1"/>
          <p:nvPr/>
        </p:nvSpPr>
        <p:spPr>
          <a:xfrm rot="16200000">
            <a:off x="1421714"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14" name="TextBox 13"/>
          <p:cNvSpPr txBox="1"/>
          <p:nvPr/>
        </p:nvSpPr>
        <p:spPr>
          <a:xfrm rot="16200000">
            <a:off x="1782601"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Yes</a:t>
            </a:r>
          </a:p>
        </p:txBody>
      </p:sp>
      <p:sp>
        <p:nvSpPr>
          <p:cNvPr id="15" name="TextBox 14"/>
          <p:cNvSpPr txBox="1"/>
          <p:nvPr/>
        </p:nvSpPr>
        <p:spPr>
          <a:xfrm rot="16200000">
            <a:off x="2388105"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No</a:t>
            </a:r>
          </a:p>
        </p:txBody>
      </p:sp>
      <p:sp>
        <p:nvSpPr>
          <p:cNvPr id="16" name="TextBox 15"/>
          <p:cNvSpPr txBox="1"/>
          <p:nvPr/>
        </p:nvSpPr>
        <p:spPr>
          <a:xfrm rot="16200000">
            <a:off x="3705695"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17" name="TextBox 16"/>
          <p:cNvSpPr txBox="1"/>
          <p:nvPr/>
        </p:nvSpPr>
        <p:spPr>
          <a:xfrm rot="16200000">
            <a:off x="4066582"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Yes</a:t>
            </a:r>
          </a:p>
        </p:txBody>
      </p:sp>
      <p:sp>
        <p:nvSpPr>
          <p:cNvPr id="18" name="TextBox 17"/>
          <p:cNvSpPr txBox="1"/>
          <p:nvPr/>
        </p:nvSpPr>
        <p:spPr>
          <a:xfrm rot="16200000">
            <a:off x="4672086"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45nm</a:t>
            </a:r>
            <a:r>
              <a:rPr lang="en-US" sz="1200" dirty="0">
                <a:solidFill>
                  <a:srgbClr val="FF0000"/>
                </a:solidFill>
              </a:rPr>
              <a:t>*</a:t>
            </a:r>
          </a:p>
          <a:p>
            <a:pPr algn="r"/>
            <a:r>
              <a:rPr lang="en-US" sz="1200" dirty="0" err="1"/>
              <a:t>WSiN</a:t>
            </a:r>
            <a:r>
              <a:rPr lang="en-US" sz="1200" dirty="0"/>
              <a:t>: </a:t>
            </a:r>
            <a:r>
              <a:rPr lang="en-US" sz="1200" b="1" dirty="0"/>
              <a:t>No</a:t>
            </a:r>
          </a:p>
        </p:txBody>
      </p:sp>
      <p:sp>
        <p:nvSpPr>
          <p:cNvPr id="19" name="TextBox 18"/>
          <p:cNvSpPr txBox="1"/>
          <p:nvPr/>
        </p:nvSpPr>
        <p:spPr>
          <a:xfrm rot="16200000">
            <a:off x="7157929"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20" name="TextBox 19"/>
          <p:cNvSpPr txBox="1"/>
          <p:nvPr/>
        </p:nvSpPr>
        <p:spPr>
          <a:xfrm rot="16200000">
            <a:off x="7518816"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Yes</a:t>
            </a:r>
          </a:p>
        </p:txBody>
      </p:sp>
      <p:sp>
        <p:nvSpPr>
          <p:cNvPr id="21" name="TextBox 20"/>
          <p:cNvSpPr txBox="1"/>
          <p:nvPr/>
        </p:nvSpPr>
        <p:spPr>
          <a:xfrm rot="16200000">
            <a:off x="8124320"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No</a:t>
            </a:r>
          </a:p>
        </p:txBody>
      </p:sp>
      <p:sp>
        <p:nvSpPr>
          <p:cNvPr id="22" name="TextBox 21"/>
          <p:cNvSpPr txBox="1"/>
          <p:nvPr/>
        </p:nvSpPr>
        <p:spPr>
          <a:xfrm rot="16200000">
            <a:off x="9429075" y="5861817"/>
            <a:ext cx="518091" cy="276999"/>
          </a:xfrm>
          <a:prstGeom prst="rect">
            <a:avLst/>
          </a:prstGeom>
          <a:solidFill>
            <a:schemeClr val="accent1">
              <a:lumMod val="20000"/>
              <a:lumOff val="80000"/>
            </a:schemeClr>
          </a:solidFill>
        </p:spPr>
        <p:txBody>
          <a:bodyPr wrap="none" rtlCol="0">
            <a:spAutoFit/>
          </a:bodyPr>
          <a:lstStyle/>
          <a:p>
            <a:pPr algn="r"/>
            <a:r>
              <a:rPr lang="en-US" sz="1200" dirty="0"/>
              <a:t>POR</a:t>
            </a:r>
          </a:p>
        </p:txBody>
      </p:sp>
      <p:sp>
        <p:nvSpPr>
          <p:cNvPr id="23" name="TextBox 22"/>
          <p:cNvSpPr txBox="1"/>
          <p:nvPr/>
        </p:nvSpPr>
        <p:spPr>
          <a:xfrm rot="16200000">
            <a:off x="9789962" y="5974444"/>
            <a:ext cx="928011"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Yes</a:t>
            </a:r>
          </a:p>
        </p:txBody>
      </p:sp>
      <p:sp>
        <p:nvSpPr>
          <p:cNvPr id="24" name="TextBox 23"/>
          <p:cNvSpPr txBox="1"/>
          <p:nvPr/>
        </p:nvSpPr>
        <p:spPr>
          <a:xfrm rot="16200000">
            <a:off x="10395466" y="5945014"/>
            <a:ext cx="869149" cy="461665"/>
          </a:xfrm>
          <a:prstGeom prst="rect">
            <a:avLst/>
          </a:prstGeom>
          <a:solidFill>
            <a:schemeClr val="accent1">
              <a:lumMod val="20000"/>
              <a:lumOff val="80000"/>
            </a:schemeClr>
          </a:solidFill>
        </p:spPr>
        <p:txBody>
          <a:bodyPr wrap="none" rtlCol="0">
            <a:spAutoFit/>
          </a:bodyPr>
          <a:lstStyle/>
          <a:p>
            <a:pPr algn="r"/>
            <a:r>
              <a:rPr lang="en-US" sz="1200" dirty="0"/>
              <a:t>BL 55nm</a:t>
            </a:r>
            <a:endParaRPr lang="en-US" sz="1200" dirty="0">
              <a:solidFill>
                <a:srgbClr val="FF0000"/>
              </a:solidFill>
            </a:endParaRPr>
          </a:p>
          <a:p>
            <a:pPr algn="r"/>
            <a:r>
              <a:rPr lang="en-US" sz="1200" dirty="0" err="1"/>
              <a:t>WSiN</a:t>
            </a:r>
            <a:r>
              <a:rPr lang="en-US" sz="1200" dirty="0"/>
              <a:t>: </a:t>
            </a:r>
            <a:r>
              <a:rPr lang="en-US" sz="1200" b="1" dirty="0"/>
              <a:t>No</a:t>
            </a:r>
          </a:p>
        </p:txBody>
      </p:sp>
      <p:sp>
        <p:nvSpPr>
          <p:cNvPr id="25" name="TextBox 24"/>
          <p:cNvSpPr txBox="1"/>
          <p:nvPr/>
        </p:nvSpPr>
        <p:spPr>
          <a:xfrm>
            <a:off x="1628487" y="1897458"/>
            <a:ext cx="633507" cy="369332"/>
          </a:xfrm>
          <a:prstGeom prst="rect">
            <a:avLst/>
          </a:prstGeom>
          <a:solidFill>
            <a:schemeClr val="bg1"/>
          </a:solidFill>
        </p:spPr>
        <p:txBody>
          <a:bodyPr wrap="none" rtlCol="0">
            <a:spAutoFit/>
          </a:bodyPr>
          <a:lstStyle/>
          <a:p>
            <a:r>
              <a:rPr lang="en-US" dirty="0"/>
              <a:t>SET</a:t>
            </a:r>
          </a:p>
        </p:txBody>
      </p:sp>
      <p:sp>
        <p:nvSpPr>
          <p:cNvPr id="26" name="TextBox 25"/>
          <p:cNvSpPr txBox="1"/>
          <p:nvPr/>
        </p:nvSpPr>
        <p:spPr>
          <a:xfrm>
            <a:off x="4295682" y="1897458"/>
            <a:ext cx="954107" cy="369332"/>
          </a:xfrm>
          <a:prstGeom prst="rect">
            <a:avLst/>
          </a:prstGeom>
          <a:solidFill>
            <a:schemeClr val="bg1"/>
          </a:solidFill>
        </p:spPr>
        <p:txBody>
          <a:bodyPr wrap="none" rtlCol="0">
            <a:spAutoFit/>
          </a:bodyPr>
          <a:lstStyle/>
          <a:p>
            <a:r>
              <a:rPr lang="en-US" dirty="0"/>
              <a:t>RESET</a:t>
            </a:r>
          </a:p>
        </p:txBody>
      </p:sp>
      <p:sp>
        <p:nvSpPr>
          <p:cNvPr id="27" name="TextBox 26"/>
          <p:cNvSpPr txBox="1"/>
          <p:nvPr/>
        </p:nvSpPr>
        <p:spPr>
          <a:xfrm>
            <a:off x="7329966" y="1897458"/>
            <a:ext cx="633507" cy="369332"/>
          </a:xfrm>
          <a:prstGeom prst="rect">
            <a:avLst/>
          </a:prstGeom>
          <a:solidFill>
            <a:schemeClr val="bg1"/>
          </a:solidFill>
        </p:spPr>
        <p:txBody>
          <a:bodyPr wrap="none" rtlCol="0">
            <a:spAutoFit/>
          </a:bodyPr>
          <a:lstStyle/>
          <a:p>
            <a:r>
              <a:rPr lang="en-US" dirty="0"/>
              <a:t>SET</a:t>
            </a:r>
          </a:p>
        </p:txBody>
      </p:sp>
      <p:sp>
        <p:nvSpPr>
          <p:cNvPr id="28" name="TextBox 27"/>
          <p:cNvSpPr txBox="1"/>
          <p:nvPr/>
        </p:nvSpPr>
        <p:spPr>
          <a:xfrm>
            <a:off x="9997161" y="1897458"/>
            <a:ext cx="954107" cy="369332"/>
          </a:xfrm>
          <a:prstGeom prst="rect">
            <a:avLst/>
          </a:prstGeom>
          <a:solidFill>
            <a:schemeClr val="bg1"/>
          </a:solidFill>
        </p:spPr>
        <p:txBody>
          <a:bodyPr wrap="none" rtlCol="0">
            <a:spAutoFit/>
          </a:bodyPr>
          <a:lstStyle/>
          <a:p>
            <a:r>
              <a:rPr lang="en-US" dirty="0"/>
              <a:t>RESET</a:t>
            </a:r>
          </a:p>
        </p:txBody>
      </p:sp>
      <p:sp>
        <p:nvSpPr>
          <p:cNvPr id="29" name="TextBox 28"/>
          <p:cNvSpPr txBox="1"/>
          <p:nvPr/>
        </p:nvSpPr>
        <p:spPr>
          <a:xfrm>
            <a:off x="6023066" y="978240"/>
            <a:ext cx="6071191" cy="646331"/>
          </a:xfrm>
          <a:prstGeom prst="rect">
            <a:avLst/>
          </a:prstGeom>
          <a:noFill/>
        </p:spPr>
        <p:txBody>
          <a:bodyPr wrap="square" rtlCol="0">
            <a:spAutoFit/>
          </a:bodyPr>
          <a:lstStyle/>
          <a:p>
            <a:r>
              <a:rPr lang="en-US" dirty="0"/>
              <a:t>Drift signal points to a larger (set) drift when eliminating </a:t>
            </a:r>
            <a:r>
              <a:rPr lang="en-US" dirty="0" err="1"/>
              <a:t>WSiN</a:t>
            </a:r>
            <a:endParaRPr lang="en-US" dirty="0"/>
          </a:p>
        </p:txBody>
      </p:sp>
    </p:spTree>
    <p:extLst>
      <p:ext uri="{BB962C8B-B14F-4D97-AF65-F5344CB8AC3E}">
        <p14:creationId xmlns:p14="http://schemas.microsoft.com/office/powerpoint/2010/main" val="4244444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Median window</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9</a:t>
            </a:fld>
            <a:endParaRPr lang="en-US"/>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6832" r="8185"/>
          <a:stretch/>
        </p:blipFill>
        <p:spPr>
          <a:xfrm>
            <a:off x="266700" y="1964893"/>
            <a:ext cx="5829300" cy="4234768"/>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6884" r="8119"/>
          <a:stretch/>
        </p:blipFill>
        <p:spPr>
          <a:xfrm>
            <a:off x="6286500" y="1964893"/>
            <a:ext cx="5703570" cy="4234768"/>
          </a:xfrm>
          <a:prstGeom prst="rect">
            <a:avLst/>
          </a:prstGeom>
        </p:spPr>
      </p:pic>
      <p:sp>
        <p:nvSpPr>
          <p:cNvPr id="9" name="TextBox 8"/>
          <p:cNvSpPr txBox="1"/>
          <p:nvPr/>
        </p:nvSpPr>
        <p:spPr>
          <a:xfrm>
            <a:off x="2569311" y="2078048"/>
            <a:ext cx="1531188" cy="369332"/>
          </a:xfrm>
          <a:prstGeom prst="rect">
            <a:avLst/>
          </a:prstGeom>
          <a:noFill/>
        </p:spPr>
        <p:txBody>
          <a:bodyPr wrap="none" rtlCol="0">
            <a:spAutoFit/>
          </a:bodyPr>
          <a:lstStyle/>
          <a:p>
            <a:r>
              <a:rPr lang="en-US" b="1" dirty="0"/>
              <a:t>0180342.003</a:t>
            </a:r>
          </a:p>
        </p:txBody>
      </p:sp>
      <p:sp>
        <p:nvSpPr>
          <p:cNvPr id="10" name="TextBox 9"/>
          <p:cNvSpPr txBox="1"/>
          <p:nvPr/>
        </p:nvSpPr>
        <p:spPr>
          <a:xfrm>
            <a:off x="8477121" y="2078048"/>
            <a:ext cx="1531188" cy="369332"/>
          </a:xfrm>
          <a:prstGeom prst="rect">
            <a:avLst/>
          </a:prstGeom>
          <a:noFill/>
        </p:spPr>
        <p:txBody>
          <a:bodyPr wrap="none" rtlCol="0">
            <a:spAutoFit/>
          </a:bodyPr>
          <a:lstStyle/>
          <a:p>
            <a:r>
              <a:rPr lang="en-US" b="1" dirty="0"/>
              <a:t>0178782.013</a:t>
            </a:r>
          </a:p>
        </p:txBody>
      </p:sp>
      <p:sp>
        <p:nvSpPr>
          <p:cNvPr id="11" name="TextBox 10"/>
          <p:cNvSpPr txBox="1"/>
          <p:nvPr/>
        </p:nvSpPr>
        <p:spPr>
          <a:xfrm rot="16200000">
            <a:off x="876289" y="5903218"/>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2" name="TextBox 11"/>
          <p:cNvSpPr txBox="1"/>
          <p:nvPr/>
        </p:nvSpPr>
        <p:spPr>
          <a:xfrm rot="16200000">
            <a:off x="1157445" y="5991063"/>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13" name="TextBox 12"/>
          <p:cNvSpPr txBox="1"/>
          <p:nvPr/>
        </p:nvSpPr>
        <p:spPr>
          <a:xfrm rot="16200000">
            <a:off x="1635597" y="5965415"/>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17" name="TextBox 16"/>
          <p:cNvSpPr txBox="1"/>
          <p:nvPr/>
        </p:nvSpPr>
        <p:spPr>
          <a:xfrm rot="16200000">
            <a:off x="6880636" y="591043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18" name="TextBox 17"/>
          <p:cNvSpPr txBox="1"/>
          <p:nvPr/>
        </p:nvSpPr>
        <p:spPr>
          <a:xfrm rot="16200000">
            <a:off x="7161793" y="599827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19" name="TextBox 18"/>
          <p:cNvSpPr txBox="1"/>
          <p:nvPr/>
        </p:nvSpPr>
        <p:spPr>
          <a:xfrm rot="16200000">
            <a:off x="7623754" y="597262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23" name="TextBox 22"/>
          <p:cNvSpPr txBox="1"/>
          <p:nvPr/>
        </p:nvSpPr>
        <p:spPr>
          <a:xfrm rot="16200000">
            <a:off x="2658886" y="5903219"/>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4" name="TextBox 23"/>
          <p:cNvSpPr txBox="1"/>
          <p:nvPr/>
        </p:nvSpPr>
        <p:spPr>
          <a:xfrm rot="16200000">
            <a:off x="2940042" y="5991064"/>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25" name="TextBox 24"/>
          <p:cNvSpPr txBox="1"/>
          <p:nvPr/>
        </p:nvSpPr>
        <p:spPr>
          <a:xfrm rot="16200000">
            <a:off x="3418194" y="5965416"/>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26" name="TextBox 25"/>
          <p:cNvSpPr txBox="1"/>
          <p:nvPr/>
        </p:nvSpPr>
        <p:spPr>
          <a:xfrm rot="16200000">
            <a:off x="4428805" y="5903219"/>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27" name="TextBox 26"/>
          <p:cNvSpPr txBox="1"/>
          <p:nvPr/>
        </p:nvSpPr>
        <p:spPr>
          <a:xfrm rot="16200000">
            <a:off x="4709961" y="5991064"/>
            <a:ext cx="748923"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Yes</a:t>
            </a:r>
          </a:p>
        </p:txBody>
      </p:sp>
      <p:sp>
        <p:nvSpPr>
          <p:cNvPr id="28" name="TextBox 27"/>
          <p:cNvSpPr txBox="1"/>
          <p:nvPr/>
        </p:nvSpPr>
        <p:spPr>
          <a:xfrm rot="16200000">
            <a:off x="5188113" y="5965416"/>
            <a:ext cx="697627" cy="369332"/>
          </a:xfrm>
          <a:prstGeom prst="rect">
            <a:avLst/>
          </a:prstGeom>
          <a:solidFill>
            <a:schemeClr val="accent1">
              <a:lumMod val="20000"/>
              <a:lumOff val="80000"/>
            </a:schemeClr>
          </a:solidFill>
        </p:spPr>
        <p:txBody>
          <a:bodyPr wrap="none" rtlCol="0">
            <a:spAutoFit/>
          </a:bodyPr>
          <a:lstStyle/>
          <a:p>
            <a:pPr algn="r"/>
            <a:r>
              <a:rPr lang="en-US" sz="900" dirty="0"/>
              <a:t>BL 45nm</a:t>
            </a:r>
            <a:r>
              <a:rPr lang="en-US" sz="900" dirty="0">
                <a:solidFill>
                  <a:srgbClr val="FF0000"/>
                </a:solidFill>
              </a:rPr>
              <a:t>*</a:t>
            </a:r>
          </a:p>
          <a:p>
            <a:pPr algn="r"/>
            <a:r>
              <a:rPr lang="en-US" sz="900" dirty="0" err="1"/>
              <a:t>WSiN</a:t>
            </a:r>
            <a:r>
              <a:rPr lang="en-US" sz="900" dirty="0"/>
              <a:t>: </a:t>
            </a:r>
            <a:r>
              <a:rPr lang="en-US" sz="900" b="1" dirty="0"/>
              <a:t>No</a:t>
            </a:r>
          </a:p>
        </p:txBody>
      </p:sp>
      <p:sp>
        <p:nvSpPr>
          <p:cNvPr id="29" name="TextBox 28"/>
          <p:cNvSpPr txBox="1"/>
          <p:nvPr/>
        </p:nvSpPr>
        <p:spPr>
          <a:xfrm rot="16200000">
            <a:off x="8624213" y="591043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30" name="TextBox 29"/>
          <p:cNvSpPr txBox="1"/>
          <p:nvPr/>
        </p:nvSpPr>
        <p:spPr>
          <a:xfrm rot="16200000">
            <a:off x="8905370" y="599827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31" name="TextBox 30"/>
          <p:cNvSpPr txBox="1"/>
          <p:nvPr/>
        </p:nvSpPr>
        <p:spPr>
          <a:xfrm rot="16200000">
            <a:off x="9367331" y="597262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32" name="TextBox 31"/>
          <p:cNvSpPr txBox="1"/>
          <p:nvPr/>
        </p:nvSpPr>
        <p:spPr>
          <a:xfrm rot="16200000">
            <a:off x="10369267" y="5910430"/>
            <a:ext cx="434734" cy="230832"/>
          </a:xfrm>
          <a:prstGeom prst="rect">
            <a:avLst/>
          </a:prstGeom>
          <a:solidFill>
            <a:schemeClr val="accent1">
              <a:lumMod val="20000"/>
              <a:lumOff val="80000"/>
            </a:schemeClr>
          </a:solidFill>
        </p:spPr>
        <p:txBody>
          <a:bodyPr wrap="none" rtlCol="0">
            <a:spAutoFit/>
          </a:bodyPr>
          <a:lstStyle/>
          <a:p>
            <a:pPr algn="r"/>
            <a:r>
              <a:rPr lang="en-US" sz="900" dirty="0"/>
              <a:t>POR</a:t>
            </a:r>
          </a:p>
        </p:txBody>
      </p:sp>
      <p:sp>
        <p:nvSpPr>
          <p:cNvPr id="33" name="TextBox 32"/>
          <p:cNvSpPr txBox="1"/>
          <p:nvPr/>
        </p:nvSpPr>
        <p:spPr>
          <a:xfrm rot="16200000">
            <a:off x="10650424" y="5998274"/>
            <a:ext cx="748923"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Yes</a:t>
            </a:r>
          </a:p>
        </p:txBody>
      </p:sp>
      <p:sp>
        <p:nvSpPr>
          <p:cNvPr id="34" name="TextBox 33"/>
          <p:cNvSpPr txBox="1"/>
          <p:nvPr/>
        </p:nvSpPr>
        <p:spPr>
          <a:xfrm rot="16200000">
            <a:off x="11112385" y="5972626"/>
            <a:ext cx="697627" cy="369332"/>
          </a:xfrm>
          <a:prstGeom prst="rect">
            <a:avLst/>
          </a:prstGeom>
          <a:solidFill>
            <a:schemeClr val="accent1">
              <a:lumMod val="20000"/>
              <a:lumOff val="80000"/>
            </a:schemeClr>
          </a:solidFill>
        </p:spPr>
        <p:txBody>
          <a:bodyPr wrap="none" rtlCol="0">
            <a:spAutoFit/>
          </a:bodyPr>
          <a:lstStyle/>
          <a:p>
            <a:pPr algn="r"/>
            <a:r>
              <a:rPr lang="en-US" sz="900" dirty="0"/>
              <a:t>BL 55nm</a:t>
            </a:r>
            <a:endParaRPr lang="en-US" sz="900" dirty="0">
              <a:solidFill>
                <a:srgbClr val="FF0000"/>
              </a:solidFill>
            </a:endParaRPr>
          </a:p>
          <a:p>
            <a:pPr algn="r"/>
            <a:r>
              <a:rPr lang="en-US" sz="900" dirty="0" err="1"/>
              <a:t>WSiN</a:t>
            </a:r>
            <a:r>
              <a:rPr lang="en-US" sz="900" dirty="0"/>
              <a:t>: </a:t>
            </a:r>
            <a:r>
              <a:rPr lang="en-US" sz="900" b="1" dirty="0"/>
              <a:t>No</a:t>
            </a:r>
          </a:p>
        </p:txBody>
      </p:sp>
      <p:sp>
        <p:nvSpPr>
          <p:cNvPr id="35" name="TextBox 34"/>
          <p:cNvSpPr txBox="1"/>
          <p:nvPr/>
        </p:nvSpPr>
        <p:spPr>
          <a:xfrm>
            <a:off x="595344" y="2371060"/>
            <a:ext cx="822661" cy="338554"/>
          </a:xfrm>
          <a:prstGeom prst="rect">
            <a:avLst/>
          </a:prstGeom>
          <a:noFill/>
        </p:spPr>
        <p:txBody>
          <a:bodyPr wrap="none" rtlCol="0">
            <a:spAutoFit/>
          </a:bodyPr>
          <a:lstStyle/>
          <a:p>
            <a:r>
              <a:rPr lang="en-US" sz="1600" b="1" dirty="0"/>
              <a:t>1k 1us</a:t>
            </a:r>
          </a:p>
        </p:txBody>
      </p:sp>
      <p:sp>
        <p:nvSpPr>
          <p:cNvPr id="36" name="TextBox 35"/>
          <p:cNvSpPr txBox="1"/>
          <p:nvPr/>
        </p:nvSpPr>
        <p:spPr>
          <a:xfrm>
            <a:off x="2387547" y="2371060"/>
            <a:ext cx="1050288" cy="338554"/>
          </a:xfrm>
          <a:prstGeom prst="rect">
            <a:avLst/>
          </a:prstGeom>
          <a:noFill/>
        </p:spPr>
        <p:txBody>
          <a:bodyPr wrap="none" rtlCol="0">
            <a:spAutoFit/>
          </a:bodyPr>
          <a:lstStyle/>
          <a:p>
            <a:r>
              <a:rPr lang="en-US" sz="1600" b="1" dirty="0"/>
              <a:t>128k 1us</a:t>
            </a:r>
          </a:p>
        </p:txBody>
      </p:sp>
      <p:sp>
        <p:nvSpPr>
          <p:cNvPr id="37" name="TextBox 36"/>
          <p:cNvSpPr txBox="1"/>
          <p:nvPr/>
        </p:nvSpPr>
        <p:spPr>
          <a:xfrm>
            <a:off x="4191252" y="2371060"/>
            <a:ext cx="1039067" cy="338554"/>
          </a:xfrm>
          <a:prstGeom prst="rect">
            <a:avLst/>
          </a:prstGeom>
          <a:noFill/>
        </p:spPr>
        <p:txBody>
          <a:bodyPr wrap="none" rtlCol="0">
            <a:spAutoFit/>
          </a:bodyPr>
          <a:lstStyle/>
          <a:p>
            <a:r>
              <a:rPr lang="en-US" sz="1600" b="1" dirty="0"/>
              <a:t>128k 10s</a:t>
            </a:r>
          </a:p>
        </p:txBody>
      </p:sp>
      <p:sp>
        <p:nvSpPr>
          <p:cNvPr id="38" name="TextBox 37"/>
          <p:cNvSpPr txBox="1"/>
          <p:nvPr/>
        </p:nvSpPr>
        <p:spPr>
          <a:xfrm>
            <a:off x="6574577" y="2371060"/>
            <a:ext cx="822661" cy="338554"/>
          </a:xfrm>
          <a:prstGeom prst="rect">
            <a:avLst/>
          </a:prstGeom>
          <a:noFill/>
        </p:spPr>
        <p:txBody>
          <a:bodyPr wrap="none" rtlCol="0">
            <a:spAutoFit/>
          </a:bodyPr>
          <a:lstStyle/>
          <a:p>
            <a:r>
              <a:rPr lang="en-US" sz="1600" b="1" dirty="0"/>
              <a:t>1k 1us</a:t>
            </a:r>
          </a:p>
        </p:txBody>
      </p:sp>
      <p:sp>
        <p:nvSpPr>
          <p:cNvPr id="39" name="TextBox 38"/>
          <p:cNvSpPr txBox="1"/>
          <p:nvPr/>
        </p:nvSpPr>
        <p:spPr>
          <a:xfrm>
            <a:off x="8366780" y="2371060"/>
            <a:ext cx="1050288" cy="338554"/>
          </a:xfrm>
          <a:prstGeom prst="rect">
            <a:avLst/>
          </a:prstGeom>
          <a:noFill/>
        </p:spPr>
        <p:txBody>
          <a:bodyPr wrap="none" rtlCol="0">
            <a:spAutoFit/>
          </a:bodyPr>
          <a:lstStyle/>
          <a:p>
            <a:r>
              <a:rPr lang="en-US" sz="1600" b="1" dirty="0"/>
              <a:t>128k 1us</a:t>
            </a:r>
          </a:p>
        </p:txBody>
      </p:sp>
      <p:sp>
        <p:nvSpPr>
          <p:cNvPr id="40" name="TextBox 39"/>
          <p:cNvSpPr txBox="1"/>
          <p:nvPr/>
        </p:nvSpPr>
        <p:spPr>
          <a:xfrm>
            <a:off x="10170485" y="2371060"/>
            <a:ext cx="1039067" cy="338554"/>
          </a:xfrm>
          <a:prstGeom prst="rect">
            <a:avLst/>
          </a:prstGeom>
          <a:noFill/>
        </p:spPr>
        <p:txBody>
          <a:bodyPr wrap="none" rtlCol="0">
            <a:spAutoFit/>
          </a:bodyPr>
          <a:lstStyle/>
          <a:p>
            <a:r>
              <a:rPr lang="en-US" sz="1600" b="1" dirty="0"/>
              <a:t>128k 10s</a:t>
            </a:r>
          </a:p>
        </p:txBody>
      </p:sp>
      <p:sp>
        <p:nvSpPr>
          <p:cNvPr id="41" name="TextBox 40"/>
          <p:cNvSpPr txBox="1"/>
          <p:nvPr/>
        </p:nvSpPr>
        <p:spPr>
          <a:xfrm>
            <a:off x="6000568" y="1076915"/>
            <a:ext cx="6189193" cy="646331"/>
          </a:xfrm>
          <a:prstGeom prst="rect">
            <a:avLst/>
          </a:prstGeom>
          <a:noFill/>
        </p:spPr>
        <p:txBody>
          <a:bodyPr wrap="square" rtlCol="0">
            <a:spAutoFit/>
          </a:bodyPr>
          <a:lstStyle/>
          <a:p>
            <a:r>
              <a:rPr lang="en-US" dirty="0"/>
              <a:t>No </a:t>
            </a:r>
            <a:r>
              <a:rPr lang="en-US" dirty="0" err="1"/>
              <a:t>WSiN</a:t>
            </a:r>
            <a:r>
              <a:rPr lang="en-US" dirty="0"/>
              <a:t> @BL is beneficial for median window. A more moderate improvement is given by the thicker BL</a:t>
            </a:r>
          </a:p>
        </p:txBody>
      </p:sp>
    </p:spTree>
    <p:extLst>
      <p:ext uri="{BB962C8B-B14F-4D97-AF65-F5344CB8AC3E}">
        <p14:creationId xmlns:p14="http://schemas.microsoft.com/office/powerpoint/2010/main" val="2799330262"/>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1ED4F18A-1CAE-436E-9873-C84173CF8A74}"/>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E53362E6-4ECC-432A-82B7-564D69580A6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11</Workweek>
  </documentManagement>
</p:properties>
</file>

<file path=customXml/itemProps1.xml><?xml version="1.0" encoding="utf-8"?>
<ds:datastoreItem xmlns:ds="http://schemas.openxmlformats.org/officeDocument/2006/customXml" ds:itemID="{A7CBCD57-AC77-4141-98B3-D8E6CF7EC690}"/>
</file>

<file path=customXml/itemProps2.xml><?xml version="1.0" encoding="utf-8"?>
<ds:datastoreItem xmlns:ds="http://schemas.openxmlformats.org/officeDocument/2006/customXml" ds:itemID="{0C74E519-5268-4EC8-852B-C1F7F38584BA}"/>
</file>

<file path=customXml/itemProps3.xml><?xml version="1.0" encoding="utf-8"?>
<ds:datastoreItem xmlns:ds="http://schemas.openxmlformats.org/officeDocument/2006/customXml" ds:itemID="{C8AB5612-F418-4A58-8AC4-714089CFAAAD}"/>
</file>

<file path=docProps/app.xml><?xml version="1.0" encoding="utf-8"?>
<Properties xmlns="http://schemas.openxmlformats.org/officeDocument/2006/extended-properties" xmlns:vt="http://schemas.openxmlformats.org/officeDocument/2006/docPropsVTypes">
  <Template>blank</Template>
  <TotalTime>0</TotalTime>
  <Words>950</Words>
  <Application>Microsoft Office PowerPoint</Application>
  <PresentationFormat>Widescreen</PresentationFormat>
  <Paragraphs>334</Paragraphs>
  <Slides>13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Calibri</vt:lpstr>
      <vt:lpstr>Segoe UI</vt:lpstr>
      <vt:lpstr>Verdana</vt:lpstr>
      <vt:lpstr>Wingdings</vt:lpstr>
      <vt:lpstr>Micron Theme 2.0</vt:lpstr>
      <vt:lpstr>CPG Theme 2.0</vt:lpstr>
      <vt:lpstr>SR71B – WSiN elimination</vt:lpstr>
      <vt:lpstr>Split tables</vt:lpstr>
      <vt:lpstr>BL resistance from param</vt:lpstr>
      <vt:lpstr>Distributions @1k cycles 1us</vt:lpstr>
      <vt:lpstr>Distributions @128k cycles 1us</vt:lpstr>
      <vt:lpstr>Median Vt 1us</vt:lpstr>
      <vt:lpstr>Vt shift 1k128k cycles 1us</vt:lpstr>
      <vt:lpstr>Drift 128k 1us10s</vt:lpstr>
      <vt:lpstr>Median window</vt:lpstr>
      <vt:lpstr>Robust sigma</vt:lpstr>
      <vt:lpstr>Projected window @3.54 sigma</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2018-03-15T07:42:07Z</dcterms:created>
  <dcterms:modified xsi:type="dcterms:W3CDTF">2018-03-16T14:32:12Z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ies>
</file>