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11"/>
  </p:notesMasterIdLst>
  <p:sldIdLst>
    <p:sldId id="257" r:id="rId3"/>
    <p:sldId id="263" r:id="rId4"/>
    <p:sldId id="264" r:id="rId5"/>
    <p:sldId id="265" r:id="rId6"/>
    <p:sldId id="267" r:id="rId7"/>
    <p:sldId id="266" r:id="rId8"/>
    <p:sldId id="268"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3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C8"/>
    <a:srgbClr val="0090DA"/>
    <a:srgbClr val="00A3E1"/>
    <a:srgbClr val="71C5E8"/>
    <a:srgbClr val="58595B"/>
    <a:srgbClr val="808285"/>
    <a:srgbClr val="A7A9AC"/>
    <a:srgbClr val="D1D3D4"/>
    <a:srgbClr val="B7D433"/>
    <a:srgbClr val="9AC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08" y="198"/>
      </p:cViewPr>
      <p:guideLst>
        <p:guide orient="horz" pos="3264"/>
        <p:guide pos="3312"/>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BF96A-CBBD-4CCF-8C87-6E114B9E4329}"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rgbClr val="0077C8"/>
                </a:solidFill>
              </a:defRPr>
            </a:lvl1pPr>
          </a:lstStyle>
          <a:p>
            <a:fld id="{2A0FEC12-B697-46B2-AC72-609E1FB7663B}" type="datetime4">
              <a:rPr lang="en-US" smtClean="0"/>
              <a:t>March 6, 2018</a:t>
            </a:fld>
            <a:endParaRPr lang="en-US" dirty="0"/>
          </a:p>
        </p:txBody>
      </p:sp>
      <p:sp>
        <p:nvSpPr>
          <p:cNvPr id="3" name="Footer Placeholder 2"/>
          <p:cNvSpPr>
            <a:spLocks noGrp="1"/>
          </p:cNvSpPr>
          <p:nvPr>
            <p:ph type="ftr" sz="quarter" idx="12"/>
          </p:nvPr>
        </p:nvSpPr>
        <p:spPr/>
        <p:txBody>
          <a:bodyPr/>
          <a:lstStyle>
            <a:lvl1pPr>
              <a:defRPr>
                <a:solidFill>
                  <a:srgbClr val="0077C8"/>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9DBE14A4-9EFF-44B5-B818-FBDED80DC98E}" type="datetime4">
              <a:rPr lang="en-US" smtClean="0"/>
              <a:t>March 6,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C51AED33-5CBD-4F65-8A5D-4E027924D1BC}" type="datetime4">
              <a:rPr lang="en-US" smtClean="0"/>
              <a:t>March 6,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838199" y="362309"/>
            <a:ext cx="5073591"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A7FF47F-D05B-4A3A-B9C2-B7128175C3C3}" type="datetime4">
              <a:rPr lang="en-US" smtClean="0"/>
              <a:t>March 6,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89130DB7-029F-4471-BC7C-E4A29DE3FCB3}" type="datetime4">
              <a:rPr lang="en-US" smtClean="0"/>
              <a:t>March 6,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C39873D-1173-4B09-AE86-AA178DB45922}" type="datetime4">
              <a:rPr lang="en-US" smtClean="0"/>
              <a:t>March 6,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1AD8B7F-97C2-4888-BF1C-56C0742BA9D7}" type="datetime4">
              <a:rPr lang="en-US" smtClean="0"/>
              <a:t>March 6,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11099-C84D-4E8D-A396-A4435B145A56}" type="datetime4">
              <a:rPr lang="en-US" smtClean="0"/>
              <a:t>March 6,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A381F-3503-4BA1-84E7-A4D8C75D4BC4}" type="datetime4">
              <a:rPr lang="en-US" smtClean="0"/>
              <a:t>March 6,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20A13-7C1D-4471-8934-00DDD5048EA1}" type="datetime4">
              <a:rPr lang="en-US" smtClean="0"/>
              <a:t>March 6,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002AD-0B31-491B-8DBE-1CA83D0D9D7D}" type="datetime4">
              <a:rPr lang="en-US" smtClean="0"/>
              <a:t>March 6,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chemeClr val="bg1"/>
                </a:solidFill>
              </a:defRPr>
            </a:lvl1pPr>
          </a:lstStyle>
          <a:p>
            <a:fld id="{0CFB5DD6-B5A9-42D8-8E78-3203A252046E}" type="datetime4">
              <a:rPr lang="en-US" smtClean="0"/>
              <a:pPr/>
              <a:t>March 6, 2018</a:t>
            </a:fld>
            <a:endParaRPr lang="en-US" dirty="0"/>
          </a:p>
        </p:txBody>
      </p:sp>
      <p:sp>
        <p:nvSpPr>
          <p:cNvPr id="3" name="Footer Placeholder 2"/>
          <p:cNvSpPr>
            <a:spLocks noGrp="1"/>
          </p:cNvSpPr>
          <p:nvPr>
            <p:ph type="ftr" sz="quarter" idx="12"/>
          </p:nvPr>
        </p:nvSpPr>
        <p:spPr/>
        <p:txBody>
          <a:bodyPr/>
          <a:lstStyle>
            <a:lvl1pPr>
              <a:defRPr>
                <a:solidFill>
                  <a:schemeClr val="bg1"/>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rgbClr val="0077C8"/>
                </a:solidFill>
              </a:defRPr>
            </a:lvl1pPr>
          </a:lstStyle>
          <a:p>
            <a:fld id="{0CFB5DD6-B5A9-42D8-8E78-3203A252046E}" type="datetime4">
              <a:rPr lang="en-US" smtClean="0"/>
              <a:pPr/>
              <a:t>March 6, 2018</a:t>
            </a:fld>
            <a:endParaRPr lang="en-US" dirty="0"/>
          </a:p>
        </p:txBody>
      </p:sp>
      <p:sp>
        <p:nvSpPr>
          <p:cNvPr id="4" name="Footer Placeholder 3"/>
          <p:cNvSpPr>
            <a:spLocks noGrp="1"/>
          </p:cNvSpPr>
          <p:nvPr>
            <p:ph type="ftr" sz="quarter" idx="11"/>
          </p:nvPr>
        </p:nvSpPr>
        <p:spPr/>
        <p:txBody>
          <a:bodyPr/>
          <a:lstStyle>
            <a:lvl1pPr>
              <a:defRPr>
                <a:solidFill>
                  <a:srgbClr val="0077C8"/>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7991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chemeClr val="bg1"/>
                </a:solidFill>
              </a:defRPr>
            </a:lvl1pPr>
          </a:lstStyle>
          <a:p>
            <a:fld id="{0CFB5DD6-B5A9-42D8-8E78-3203A252046E}" type="datetime4">
              <a:rPr lang="en-US" smtClean="0"/>
              <a:pPr/>
              <a:t>March 6, 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68494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96738-D422-416D-8C11-6DC2CEAD6704}" type="datetime4">
              <a:rPr lang="en-US" smtClean="0"/>
              <a:t>March 6,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p>
            <a:fld id="{C9AA1E17-0D0A-4F25-BF38-BAACE58E556E}" type="datetime4">
              <a:rPr lang="en-US" smtClean="0"/>
              <a:t>March 6, 2018</a:t>
            </a:fld>
            <a:endParaRPr lang="en-US" dirty="0"/>
          </a:p>
        </p:txBody>
      </p:sp>
      <p:sp>
        <p:nvSpPr>
          <p:cNvPr id="3" name="Footer Placeholder 2"/>
          <p:cNvSpPr>
            <a:spLocks noGrp="1"/>
          </p:cNvSpPr>
          <p:nvPr>
            <p:ph type="ftr" sz="quarter" idx="12"/>
          </p:nvPr>
        </p:nvSpPr>
        <p:spPr/>
        <p:txBody>
          <a:bodyPr/>
          <a:lstStyle/>
          <a:p>
            <a:r>
              <a:rPr lang="en-US"/>
              <a:t>Micron Confidential</a:t>
            </a:r>
            <a:endParaRPr lang="en-US" dirty="0"/>
          </a:p>
        </p:txBody>
      </p:sp>
      <p:sp>
        <p:nvSpPr>
          <p:cNvPr id="4" name="Slide Number Placeholder 3"/>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586430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2"/>
          </p:nvPr>
        </p:nvSpPr>
        <p:spPr/>
        <p:txBody>
          <a:bodyPr/>
          <a:lstStyle/>
          <a:p>
            <a:fld id="{C9AA1E17-0D0A-4F25-BF38-BAACE58E556E}" type="datetime4">
              <a:rPr lang="en-US" smtClean="0"/>
              <a:t>March 6, 2018</a:t>
            </a:fld>
            <a:endParaRPr lang="en-US" dirty="0"/>
          </a:p>
        </p:txBody>
      </p:sp>
      <p:sp>
        <p:nvSpPr>
          <p:cNvPr id="3" name="Footer Placeholder 2"/>
          <p:cNvSpPr>
            <a:spLocks noGrp="1"/>
          </p:cNvSpPr>
          <p:nvPr>
            <p:ph type="ftr" sz="quarter" idx="13"/>
          </p:nvPr>
        </p:nvSpPr>
        <p:spPr/>
        <p:txBody>
          <a:bodyPr/>
          <a:lstStyle/>
          <a:p>
            <a:r>
              <a:rPr lang="en-US"/>
              <a:t>Micron Confidential</a:t>
            </a:r>
            <a:endParaRPr lang="en-US" dirty="0"/>
          </a:p>
        </p:txBody>
      </p:sp>
      <p:sp>
        <p:nvSpPr>
          <p:cNvPr id="4" name="Slide Number Placeholder 3"/>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
        <p:nvSpPr>
          <p:cNvPr id="2" name="Date Placeholder 1"/>
          <p:cNvSpPr>
            <a:spLocks noGrp="1"/>
          </p:cNvSpPr>
          <p:nvPr>
            <p:ph type="dt" sz="half" idx="10"/>
          </p:nvPr>
        </p:nvSpPr>
        <p:spPr/>
        <p:txBody>
          <a:bodyPr/>
          <a:lstStyle/>
          <a:p>
            <a:fld id="{C9AA1E17-0D0A-4F25-BF38-BAACE58E556E}" type="datetime4">
              <a:rPr lang="en-US" smtClean="0"/>
              <a:t>March 6, 2018</a:t>
            </a:fld>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p>
            <a:fld id="{C9AA1E17-0D0A-4F25-BF38-BAACE58E556E}" type="datetime4">
              <a:rPr lang="en-US" smtClean="0"/>
              <a:t>March 6, 2018</a:t>
            </a:fld>
            <a:endParaRPr lang="en-US" dirty="0"/>
          </a:p>
        </p:txBody>
      </p:sp>
      <p:sp>
        <p:nvSpPr>
          <p:cNvPr id="3" name="Footer Placeholder 2"/>
          <p:cNvSpPr>
            <a:spLocks noGrp="1"/>
          </p:cNvSpPr>
          <p:nvPr>
            <p:ph type="ftr" sz="quarter" idx="12"/>
          </p:nvPr>
        </p:nvSpPr>
        <p:spPr/>
        <p:txBody>
          <a:bodyPr/>
          <a:lstStyle/>
          <a:p>
            <a:r>
              <a:rPr lang="en-US"/>
              <a:t>Micron Confidential</a:t>
            </a:r>
            <a:endParaRPr lang="en-US" dirty="0"/>
          </a:p>
        </p:txBody>
      </p:sp>
      <p:sp>
        <p:nvSpPr>
          <p:cNvPr id="4" name="Slide Number Placeholder 3"/>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927051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2"/>
          </p:nvPr>
        </p:nvSpPr>
        <p:spPr/>
        <p:txBody>
          <a:bodyPr/>
          <a:lstStyle/>
          <a:p>
            <a:fld id="{C9AA1E17-0D0A-4F25-BF38-BAACE58E556E}" type="datetime4">
              <a:rPr lang="en-US" smtClean="0"/>
              <a:t>March 6, 2018</a:t>
            </a:fld>
            <a:endParaRPr lang="en-US" dirty="0"/>
          </a:p>
        </p:txBody>
      </p:sp>
      <p:sp>
        <p:nvSpPr>
          <p:cNvPr id="3" name="Footer Placeholder 2"/>
          <p:cNvSpPr>
            <a:spLocks noGrp="1"/>
          </p:cNvSpPr>
          <p:nvPr>
            <p:ph type="ftr" sz="quarter" idx="13"/>
          </p:nvPr>
        </p:nvSpPr>
        <p:spPr/>
        <p:txBody>
          <a:bodyPr/>
          <a:lstStyle/>
          <a:p>
            <a:r>
              <a:rPr lang="en-US"/>
              <a:t>Micron Confidential</a:t>
            </a:r>
            <a:endParaRPr lang="en-US" dirty="0"/>
          </a:p>
        </p:txBody>
      </p:sp>
      <p:sp>
        <p:nvSpPr>
          <p:cNvPr id="4" name="Slide Number Placeholder 3"/>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
        <p:nvSpPr>
          <p:cNvPr id="2" name="Date Placeholder 1"/>
          <p:cNvSpPr>
            <a:spLocks noGrp="1"/>
          </p:cNvSpPr>
          <p:nvPr>
            <p:ph type="dt" sz="half" idx="10"/>
          </p:nvPr>
        </p:nvSpPr>
        <p:spPr/>
        <p:txBody>
          <a:bodyPr/>
          <a:lstStyle/>
          <a:p>
            <a:fld id="{C9AA1E17-0D0A-4F25-BF38-BAACE58E556E}" type="datetime4">
              <a:rPr lang="en-US" smtClean="0"/>
              <a:t>March 6,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F2D2701-F78D-4095-A39E-61DF3C4A4C04}" type="datetime4">
              <a:rPr lang="en-US" smtClean="0"/>
              <a:t>March 6,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EAA98F0A-2D28-4A84-9EAB-DBF27057C8F9}" type="datetime4">
              <a:rPr lang="en-US" smtClean="0"/>
              <a:t>March 6,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D5BF9B1-2CD5-4E0A-A036-F8A386770A6F}" type="datetime4">
              <a:rPr lang="en-US" smtClean="0"/>
              <a:t>March 6,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591E8161-C7D8-4E89-83CF-1400BBFEB4E3}" type="datetime4">
              <a:rPr lang="en-US" smtClean="0"/>
              <a:t>March 6,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4FB25FF7-E416-4516-BA11-FC11BBA2AED8}" type="datetime4">
              <a:rPr lang="en-US" smtClean="0"/>
              <a:t>March 6,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AB354393-6454-4F53-97F9-CCABD1DCDDD4}" type="datetime4">
              <a:rPr lang="en-US" smtClean="0"/>
              <a:t>March 6,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455A8A2E-26C9-48CC-BB2E-E40BB5F1017D}" type="datetime4">
              <a:rPr lang="en-US" smtClean="0"/>
              <a:t>March 6,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0CFB5DD6-B5A9-42D8-8E78-3203A252046E}" type="datetime4">
              <a:rPr lang="en-US" smtClean="0"/>
              <a:t>March 6,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8" r:id="rId9"/>
    <p:sldLayoutId id="2147483692" r:id="rId10"/>
    <p:sldLayoutId id="2147483693" r:id="rId11"/>
    <p:sldLayoutId id="2147483695" r:id="rId12"/>
    <p:sldLayoutId id="2147483696" r:id="rId13"/>
    <p:sldLayoutId id="2147483672" r:id="rId14"/>
    <p:sldLayoutId id="2147483652" r:id="rId15"/>
    <p:sldLayoutId id="2147483668" r:id="rId16"/>
    <p:sldLayoutId id="2147483671" r:id="rId17"/>
    <p:sldLayoutId id="2147483654" r:id="rId18"/>
    <p:sldLayoutId id="2147483675" r:id="rId19"/>
    <p:sldLayoutId id="2147483655" r:id="rId20"/>
    <p:sldLayoutId id="2147483674" r:id="rId21"/>
    <p:sldLayoutId id="2147483700" r:id="rId22"/>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7432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C9AA1E17-0D0A-4F25-BF38-BAACE58E556E}" type="datetime4">
              <a:rPr lang="en-US" smtClean="0"/>
              <a:t>March 6,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intelweb.micron.com/sites/sxp/10s/SXPCellArchTeam/30s%20Mat.%20PF/WW04_2018/Science_2017_Reducing_Stocasticity_Crystal_Nucleation_Fast_Crystallization_Rao.pdf" TargetMode="External"/><Relationship Id="rId3" Type="http://schemas.openxmlformats.org/officeDocument/2006/relationships/image" Target="../media/image6.emf"/><Relationship Id="rId7" Type="http://schemas.openxmlformats.org/officeDocument/2006/relationships/hyperlink" Target="https://intelweb.micron.com/sites/sxp/10s/SXPCellArchTeam/30s%20Mat.%20PF/WW04_2018/IMEC_IEDM_2017.pdf" TargetMode="External"/><Relationship Id="rId2" Type="http://schemas.openxmlformats.org/officeDocument/2006/relationships/hyperlink" Target="https://intelweb.micron.com/sites/sxp/10s/SXPCellArchTeam/30s%20Mat.%20PF/WW04_2018/IBM_IEDM_2017.pdf" TargetMode="Externa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intelweb.micron.com/sites/sxp/10s/SXPCellArchTeam/30s%20Mat.%20PF/WW04_2018/Rao_Science_2017_Supporting%20Material.pdf" TargetMode="External"/><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intelweb.micron.com/sites/sxp/10s/SXPCellArchTeam/30s%20Mat.%20PF/WW04_2018/Skelton2013.pdf"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Recent IEDM papers and one Science paper</a:t>
            </a:r>
          </a:p>
        </p:txBody>
      </p:sp>
      <p:sp>
        <p:nvSpPr>
          <p:cNvPr id="3" name="Text Placeholder 2"/>
          <p:cNvSpPr>
            <a:spLocks noGrp="1"/>
          </p:cNvSpPr>
          <p:nvPr>
            <p:ph type="body" sz="quarter" idx="10"/>
          </p:nvPr>
        </p:nvSpPr>
        <p:spPr/>
        <p:txBody>
          <a:bodyPr/>
          <a:lstStyle/>
          <a:p>
            <a:r>
              <a:rPr lang="en-US" dirty="0"/>
              <a:t>Paolo</a:t>
            </a:r>
          </a:p>
        </p:txBody>
      </p:sp>
      <p:sp>
        <p:nvSpPr>
          <p:cNvPr id="4" name="Title 3"/>
          <p:cNvSpPr>
            <a:spLocks noGrp="1"/>
          </p:cNvSpPr>
          <p:nvPr>
            <p:ph type="ctrTitle"/>
          </p:nvPr>
        </p:nvSpPr>
        <p:spPr/>
        <p:txBody>
          <a:bodyPr/>
          <a:lstStyle/>
          <a:p>
            <a:r>
              <a:rPr lang="en-US" dirty="0"/>
              <a:t>Updates from literature</a:t>
            </a:r>
          </a:p>
        </p:txBody>
      </p:sp>
      <p:sp>
        <p:nvSpPr>
          <p:cNvPr id="5" name="Footer Placeholder 4"/>
          <p:cNvSpPr>
            <a:spLocks noGrp="1"/>
          </p:cNvSpPr>
          <p:nvPr>
            <p:ph type="ftr" sz="quarter" idx="12"/>
          </p:nvPr>
        </p:nvSpPr>
        <p:spPr/>
        <p:txBody>
          <a:bodyPr/>
          <a:lstStyle/>
          <a:p>
            <a:r>
              <a:rPr lang="en-US" dirty="0"/>
              <a:t>Micron Confidential</a:t>
            </a:r>
          </a:p>
        </p:txBody>
      </p:sp>
      <p:sp>
        <p:nvSpPr>
          <p:cNvPr id="6" name="Slide Number Placeholder 5"/>
          <p:cNvSpPr>
            <a:spLocks noGrp="1"/>
          </p:cNvSpPr>
          <p:nvPr>
            <p:ph type="sldNum" sz="quarter" idx="13"/>
          </p:nvPr>
        </p:nvSpPr>
        <p:spPr/>
        <p:txBody>
          <a:bodyPr/>
          <a:lstStyle/>
          <a:p>
            <a:fld id="{B7E7695C-FCF1-4AA0-9B93-7941FED13DC4}" type="slidenum">
              <a:rPr lang="en-US" smtClean="0"/>
              <a:pPr/>
              <a:t>1</a:t>
            </a:fld>
            <a:endParaRPr lang="en-US" dirty="0"/>
          </a:p>
        </p:txBody>
      </p:sp>
    </p:spTree>
    <p:extLst>
      <p:ext uri="{BB962C8B-B14F-4D97-AF65-F5344CB8AC3E}">
        <p14:creationId xmlns:p14="http://schemas.microsoft.com/office/powerpoint/2010/main" val="177066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highlights from recent papers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2</a:t>
            </a:fld>
            <a:endParaRPr lang="en-US"/>
          </a:p>
        </p:txBody>
      </p:sp>
      <p:sp>
        <p:nvSpPr>
          <p:cNvPr id="5" name="Text Placeholder 4"/>
          <p:cNvSpPr>
            <a:spLocks noGrp="1"/>
          </p:cNvSpPr>
          <p:nvPr>
            <p:ph type="body" sz="quarter" idx="13"/>
          </p:nvPr>
        </p:nvSpPr>
        <p:spPr>
          <a:xfrm>
            <a:off x="663296" y="1717739"/>
            <a:ext cx="1737220" cy="361950"/>
          </a:xfrm>
        </p:spPr>
        <p:txBody>
          <a:bodyPr/>
          <a:lstStyle/>
          <a:p>
            <a:r>
              <a:rPr lang="en-US" dirty="0">
                <a:hlinkClick r:id="rId2"/>
              </a:rPr>
              <a:t>IEDM 2017</a:t>
            </a:r>
          </a:p>
          <a:p>
            <a:r>
              <a:rPr lang="en-US" sz="1600" dirty="0">
                <a:hlinkClick r:id="rId2"/>
              </a:rPr>
              <a:t>IBM/</a:t>
            </a:r>
            <a:r>
              <a:rPr lang="en-US" sz="1600" dirty="0" err="1">
                <a:hlinkClick r:id="rId2"/>
              </a:rPr>
              <a:t>Macronix</a:t>
            </a:r>
            <a:endParaRPr lang="en-US" sz="1600" dirty="0">
              <a:hlinkClick r:id="rId2"/>
            </a:endParaRPr>
          </a:p>
          <a:p>
            <a:r>
              <a:rPr lang="en-US" sz="1600" dirty="0">
                <a:hlinkClick r:id="rId2"/>
              </a:rPr>
              <a:t>on SD</a:t>
            </a:r>
          </a:p>
        </p:txBody>
      </p:sp>
      <p:pic>
        <p:nvPicPr>
          <p:cNvPr id="8" name="Content Placeholder 7"/>
          <p:cNvPicPr>
            <a:picLocks noGrp="1" noChangeAspect="1"/>
          </p:cNvPicPr>
          <p:nvPr>
            <p:ph sz="half" idx="1"/>
          </p:nvPr>
        </p:nvPicPr>
        <p:blipFill>
          <a:blip r:embed="rId3"/>
          <a:stretch>
            <a:fillRect/>
          </a:stretch>
        </p:blipFill>
        <p:spPr>
          <a:xfrm>
            <a:off x="2465663" y="2657483"/>
            <a:ext cx="7500457" cy="1293626"/>
          </a:xfrm>
          <a:prstGeom prst="rect">
            <a:avLst/>
          </a:prstGeom>
        </p:spPr>
      </p:pic>
      <p:pic>
        <p:nvPicPr>
          <p:cNvPr id="7" name="Picture 6"/>
          <p:cNvPicPr>
            <a:picLocks noChangeAspect="1"/>
          </p:cNvPicPr>
          <p:nvPr/>
        </p:nvPicPr>
        <p:blipFill>
          <a:blip r:embed="rId4"/>
          <a:stretch>
            <a:fillRect/>
          </a:stretch>
        </p:blipFill>
        <p:spPr>
          <a:xfrm>
            <a:off x="2465663" y="1319901"/>
            <a:ext cx="7717872" cy="1267907"/>
          </a:xfrm>
          <a:prstGeom prst="rect">
            <a:avLst/>
          </a:prstGeom>
        </p:spPr>
      </p:pic>
      <p:pic>
        <p:nvPicPr>
          <p:cNvPr id="9" name="Picture 8"/>
          <p:cNvPicPr>
            <a:picLocks noChangeAspect="1"/>
          </p:cNvPicPr>
          <p:nvPr/>
        </p:nvPicPr>
        <p:blipFill>
          <a:blip r:embed="rId5"/>
          <a:stretch>
            <a:fillRect/>
          </a:stretch>
        </p:blipFill>
        <p:spPr>
          <a:xfrm>
            <a:off x="3975680" y="4253113"/>
            <a:ext cx="4866316" cy="1998352"/>
          </a:xfrm>
          <a:prstGeom prst="rect">
            <a:avLst/>
          </a:prstGeom>
        </p:spPr>
      </p:pic>
      <p:pic>
        <p:nvPicPr>
          <p:cNvPr id="10" name="Picture 9"/>
          <p:cNvPicPr>
            <a:picLocks noChangeAspect="1"/>
          </p:cNvPicPr>
          <p:nvPr/>
        </p:nvPicPr>
        <p:blipFill rotWithShape="1">
          <a:blip r:embed="rId6"/>
          <a:srcRect t="-1" b="5800"/>
          <a:stretch/>
        </p:blipFill>
        <p:spPr>
          <a:xfrm>
            <a:off x="2172048" y="4345389"/>
            <a:ext cx="1619776" cy="557789"/>
          </a:xfrm>
          <a:prstGeom prst="rect">
            <a:avLst/>
          </a:prstGeom>
        </p:spPr>
      </p:pic>
      <p:sp>
        <p:nvSpPr>
          <p:cNvPr id="11" name="Rectangle 10"/>
          <p:cNvSpPr/>
          <p:nvPr/>
        </p:nvSpPr>
        <p:spPr>
          <a:xfrm>
            <a:off x="1385396" y="5007463"/>
            <a:ext cx="2406428" cy="246221"/>
          </a:xfrm>
          <a:prstGeom prst="rect">
            <a:avLst/>
          </a:prstGeom>
        </p:spPr>
        <p:txBody>
          <a:bodyPr wrap="none">
            <a:spAutoFit/>
          </a:bodyPr>
          <a:lstStyle/>
          <a:p>
            <a:r>
              <a:rPr lang="fr-FR" sz="1000" dirty="0">
                <a:latin typeface="BentonSansCondensed-Book"/>
              </a:rPr>
              <a:t>F. Rao </a:t>
            </a:r>
            <a:r>
              <a:rPr lang="fr-FR" sz="1000" i="1" dirty="0">
                <a:latin typeface="BentonSansCondensed-BookItalic"/>
              </a:rPr>
              <a:t>et al.</a:t>
            </a:r>
            <a:r>
              <a:rPr lang="fr-FR" sz="1000" dirty="0">
                <a:latin typeface="BentonSansCondensed-Book"/>
              </a:rPr>
              <a:t>, </a:t>
            </a:r>
            <a:r>
              <a:rPr lang="fr-FR" sz="1000" i="1" dirty="0">
                <a:latin typeface="BentonSansCondensed-BookItalic"/>
              </a:rPr>
              <a:t>Science </a:t>
            </a:r>
            <a:r>
              <a:rPr lang="fr-FR" sz="1000" dirty="0">
                <a:latin typeface="BentonSansCondensed-Medium"/>
              </a:rPr>
              <a:t>358</a:t>
            </a:r>
            <a:r>
              <a:rPr lang="fr-FR" sz="1000" dirty="0">
                <a:latin typeface="BentonSansCondensed-Book"/>
              </a:rPr>
              <a:t>, 1423 (2017)</a:t>
            </a:r>
            <a:endParaRPr lang="en-US" sz="1000" dirty="0"/>
          </a:p>
        </p:txBody>
      </p:sp>
      <p:sp>
        <p:nvSpPr>
          <p:cNvPr id="12" name="Text Placeholder 4"/>
          <p:cNvSpPr txBox="1">
            <a:spLocks/>
          </p:cNvSpPr>
          <p:nvPr/>
        </p:nvSpPr>
        <p:spPr>
          <a:xfrm>
            <a:off x="631138" y="3011043"/>
            <a:ext cx="1737220" cy="361950"/>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0077C8"/>
              </a:buClr>
              <a:buFont typeface="Wingdings" panose="05000000000000000000" pitchFamily="2" charset="2"/>
              <a:buNone/>
              <a:defRPr sz="20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7"/>
              </a:rPr>
              <a:t>IEDM 2017</a:t>
            </a:r>
          </a:p>
          <a:p>
            <a:r>
              <a:rPr lang="en-US" sz="1600" dirty="0">
                <a:hlinkClick r:id="rId7"/>
              </a:rPr>
              <a:t>Imec</a:t>
            </a:r>
          </a:p>
          <a:p>
            <a:r>
              <a:rPr lang="en-US" sz="1600" dirty="0">
                <a:hlinkClick r:id="rId7"/>
              </a:rPr>
              <a:t>on SD</a:t>
            </a:r>
            <a:endParaRPr lang="en-US" sz="1600" dirty="0"/>
          </a:p>
        </p:txBody>
      </p:sp>
      <p:sp>
        <p:nvSpPr>
          <p:cNvPr id="13" name="Rectangle 12"/>
          <p:cNvSpPr/>
          <p:nvPr/>
        </p:nvSpPr>
        <p:spPr>
          <a:xfrm>
            <a:off x="2588610" y="5385524"/>
            <a:ext cx="655949" cy="400110"/>
          </a:xfrm>
          <a:prstGeom prst="rect">
            <a:avLst/>
          </a:prstGeom>
        </p:spPr>
        <p:txBody>
          <a:bodyPr wrap="none">
            <a:spAutoFit/>
          </a:bodyPr>
          <a:lstStyle/>
          <a:p>
            <a:r>
              <a:rPr lang="fr-FR" sz="2000" dirty="0">
                <a:latin typeface="BentonSansCondensed-Book"/>
                <a:hlinkClick r:id="rId8"/>
              </a:rPr>
              <a:t>Link</a:t>
            </a:r>
            <a:endParaRPr lang="en-US" sz="2000" dirty="0"/>
          </a:p>
        </p:txBody>
      </p:sp>
    </p:spTree>
    <p:extLst>
      <p:ext uri="{BB962C8B-B14F-4D97-AF65-F5344CB8AC3E}">
        <p14:creationId xmlns:p14="http://schemas.microsoft.com/office/powerpoint/2010/main" val="241928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88565" y="356102"/>
            <a:ext cx="10329644" cy="783639"/>
          </a:xfrm>
          <a:prstGeom prst="rect">
            <a:avLst/>
          </a:prstGeom>
        </p:spPr>
      </p:pic>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a:t>
            </a:fld>
            <a:endParaRPr lang="en-US"/>
          </a:p>
        </p:txBody>
      </p:sp>
      <p:sp>
        <p:nvSpPr>
          <p:cNvPr id="6" name="Content Placeholder 5"/>
          <p:cNvSpPr>
            <a:spLocks noGrp="1"/>
          </p:cNvSpPr>
          <p:nvPr>
            <p:ph sz="half" idx="1"/>
          </p:nvPr>
        </p:nvSpPr>
        <p:spPr>
          <a:xfrm>
            <a:off x="788565" y="1551004"/>
            <a:ext cx="5705213" cy="4548188"/>
          </a:xfrm>
        </p:spPr>
        <p:txBody>
          <a:bodyPr/>
          <a:lstStyle/>
          <a:p>
            <a:r>
              <a:rPr lang="en-US" sz="2000" dirty="0"/>
              <a:t>They characterized the </a:t>
            </a:r>
            <a:r>
              <a:rPr lang="en-US" sz="2000" dirty="0" err="1"/>
              <a:t>TeAsGeSi</a:t>
            </a:r>
            <a:r>
              <a:rPr lang="en-US" sz="2000" dirty="0"/>
              <a:t> (TAGS – </a:t>
            </a:r>
            <a:r>
              <a:rPr lang="en-US" sz="2000" dirty="0" err="1"/>
              <a:t>Ovshinky</a:t>
            </a:r>
            <a:r>
              <a:rPr lang="en-US" sz="2000" dirty="0"/>
              <a:t> glass) also in the Se-doped version</a:t>
            </a:r>
          </a:p>
          <a:p>
            <a:r>
              <a:rPr lang="en-US" sz="2000" dirty="0"/>
              <a:t>Claim: Excellent endurance (&gt;10</a:t>
            </a:r>
            <a:r>
              <a:rPr lang="en-US" sz="2000" baseline="30000" dirty="0"/>
              <a:t>10</a:t>
            </a:r>
            <a:r>
              <a:rPr lang="en-US" sz="2000" dirty="0"/>
              <a:t> with 50ns-pulsed 400uA On-current) </a:t>
            </a:r>
            <a:r>
              <a:rPr lang="en-US" sz="2000" dirty="0">
                <a:sym typeface="Wingdings" panose="05000000000000000000" pitchFamily="2" charset="2"/>
              </a:rPr>
              <a:t> Note: this current for an unconfined device with 350nm as Bottom electrode is nothing  &gt;300 times the area of our 20 nm cell</a:t>
            </a:r>
          </a:p>
          <a:p>
            <a:r>
              <a:rPr lang="en-US" sz="2000" dirty="0">
                <a:sym typeface="Wingdings" panose="05000000000000000000" pitchFamily="2" charset="2"/>
              </a:rPr>
              <a:t>‘Old’ Paper with respect to our knowledge</a:t>
            </a:r>
          </a:p>
          <a:p>
            <a:r>
              <a:rPr lang="en-US" sz="2000" dirty="0">
                <a:sym typeface="Wingdings" panose="05000000000000000000" pitchFamily="2" charset="2"/>
              </a:rPr>
              <a:t>The only significant information comes from the EDX difference between the Virgin and Formed device:</a:t>
            </a:r>
          </a:p>
          <a:p>
            <a:pPr lvl="1"/>
            <a:r>
              <a:rPr lang="en-US" sz="1600" dirty="0">
                <a:sym typeface="Wingdings" panose="05000000000000000000" pitchFamily="2" charset="2"/>
              </a:rPr>
              <a:t>No-segregation</a:t>
            </a:r>
          </a:p>
          <a:p>
            <a:pPr lvl="1"/>
            <a:r>
              <a:rPr lang="en-US" sz="1600" dirty="0">
                <a:sym typeface="Wingdings" panose="05000000000000000000" pitchFamily="2" charset="2"/>
              </a:rPr>
              <a:t>A difference in the density is highlighted </a:t>
            </a:r>
            <a:endParaRPr lang="en-US" sz="1600" dirty="0"/>
          </a:p>
        </p:txBody>
      </p:sp>
      <p:pic>
        <p:nvPicPr>
          <p:cNvPr id="7" name="Picture 6"/>
          <p:cNvPicPr>
            <a:picLocks noChangeAspect="1"/>
          </p:cNvPicPr>
          <p:nvPr/>
        </p:nvPicPr>
        <p:blipFill>
          <a:blip r:embed="rId3"/>
          <a:stretch>
            <a:fillRect/>
          </a:stretch>
        </p:blipFill>
        <p:spPr>
          <a:xfrm>
            <a:off x="6686841" y="2846222"/>
            <a:ext cx="3521137" cy="3672023"/>
          </a:xfrm>
          <a:prstGeom prst="rect">
            <a:avLst/>
          </a:prstGeom>
        </p:spPr>
      </p:pic>
      <p:pic>
        <p:nvPicPr>
          <p:cNvPr id="8" name="Picture 7"/>
          <p:cNvPicPr>
            <a:picLocks noChangeAspect="1"/>
          </p:cNvPicPr>
          <p:nvPr/>
        </p:nvPicPr>
        <p:blipFill>
          <a:blip r:embed="rId4"/>
          <a:stretch>
            <a:fillRect/>
          </a:stretch>
        </p:blipFill>
        <p:spPr>
          <a:xfrm>
            <a:off x="7835319" y="1139741"/>
            <a:ext cx="2589284" cy="2145659"/>
          </a:xfrm>
          <a:prstGeom prst="rect">
            <a:avLst/>
          </a:prstGeom>
        </p:spPr>
      </p:pic>
      <p:sp>
        <p:nvSpPr>
          <p:cNvPr id="13" name="Oval 12"/>
          <p:cNvSpPr/>
          <p:nvPr/>
        </p:nvSpPr>
        <p:spPr>
          <a:xfrm>
            <a:off x="6543005" y="5866543"/>
            <a:ext cx="3737762" cy="81165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96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a:t>
            </a:fld>
            <a:endParaRPr lang="en-US"/>
          </a:p>
        </p:txBody>
      </p:sp>
      <p:sp>
        <p:nvSpPr>
          <p:cNvPr id="6" name="Content Placeholder 5"/>
          <p:cNvSpPr>
            <a:spLocks noGrp="1"/>
          </p:cNvSpPr>
          <p:nvPr>
            <p:ph sz="half" idx="1"/>
          </p:nvPr>
        </p:nvSpPr>
        <p:spPr>
          <a:xfrm>
            <a:off x="827926" y="1772611"/>
            <a:ext cx="5178445" cy="4548188"/>
          </a:xfrm>
        </p:spPr>
        <p:txBody>
          <a:bodyPr/>
          <a:lstStyle/>
          <a:p>
            <a:r>
              <a:rPr lang="en-US" dirty="0"/>
              <a:t>On the </a:t>
            </a:r>
            <a:r>
              <a:rPr lang="en-US" dirty="0" err="1"/>
              <a:t>Ge</a:t>
            </a:r>
            <a:r>
              <a:rPr lang="en-US" baseline="-25000" dirty="0" err="1"/>
              <a:t>x</a:t>
            </a:r>
            <a:r>
              <a:rPr lang="en-US" dirty="0" err="1"/>
              <a:t>Se</a:t>
            </a:r>
            <a:r>
              <a:rPr lang="en-US" baseline="-25000" dirty="0"/>
              <a:t>(1-x)</a:t>
            </a:r>
            <a:r>
              <a:rPr lang="en-US" dirty="0"/>
              <a:t> system:</a:t>
            </a:r>
          </a:p>
          <a:p>
            <a:pPr lvl="1"/>
            <a:r>
              <a:rPr lang="en-US" dirty="0"/>
              <a:t>Mobility gap defects related to </a:t>
            </a:r>
            <a:r>
              <a:rPr lang="en-US" dirty="0" err="1"/>
              <a:t>mis</a:t>
            </a:r>
            <a:r>
              <a:rPr lang="en-US" dirty="0"/>
              <a:t>-coordinated Ge</a:t>
            </a:r>
          </a:p>
          <a:p>
            <a:r>
              <a:rPr lang="en-US" dirty="0"/>
              <a:t>Physics of Switching: Electric field modifies the atomic orbitals tending to localize/de-localize the gap states (Stark effect) and leading to the abrupt increase of the conductivity</a:t>
            </a:r>
          </a:p>
          <a:p>
            <a:pPr marL="0" indent="0">
              <a:buNone/>
            </a:pPr>
            <a:r>
              <a:rPr lang="en-US" dirty="0"/>
              <a:t> </a:t>
            </a:r>
          </a:p>
        </p:txBody>
      </p:sp>
      <p:pic>
        <p:nvPicPr>
          <p:cNvPr id="7" name="Picture 6"/>
          <p:cNvPicPr>
            <a:picLocks noChangeAspect="1"/>
          </p:cNvPicPr>
          <p:nvPr/>
        </p:nvPicPr>
        <p:blipFill>
          <a:blip r:embed="rId2"/>
          <a:stretch>
            <a:fillRect/>
          </a:stretch>
        </p:blipFill>
        <p:spPr>
          <a:xfrm>
            <a:off x="6133672" y="3553794"/>
            <a:ext cx="3005731" cy="3040774"/>
          </a:xfrm>
          <a:prstGeom prst="rect">
            <a:avLst/>
          </a:prstGeom>
        </p:spPr>
      </p:pic>
      <p:pic>
        <p:nvPicPr>
          <p:cNvPr id="8" name="Picture 7"/>
          <p:cNvPicPr>
            <a:picLocks noChangeAspect="1"/>
          </p:cNvPicPr>
          <p:nvPr/>
        </p:nvPicPr>
        <p:blipFill>
          <a:blip r:embed="rId3"/>
          <a:stretch>
            <a:fillRect/>
          </a:stretch>
        </p:blipFill>
        <p:spPr>
          <a:xfrm>
            <a:off x="838199" y="374462"/>
            <a:ext cx="10035117" cy="758312"/>
          </a:xfrm>
          <a:prstGeom prst="rect">
            <a:avLst/>
          </a:prstGeom>
        </p:spPr>
      </p:pic>
      <p:pic>
        <p:nvPicPr>
          <p:cNvPr id="10" name="Picture 9"/>
          <p:cNvPicPr>
            <a:picLocks noChangeAspect="1"/>
          </p:cNvPicPr>
          <p:nvPr/>
        </p:nvPicPr>
        <p:blipFill>
          <a:blip r:embed="rId4"/>
          <a:stretch>
            <a:fillRect/>
          </a:stretch>
        </p:blipFill>
        <p:spPr>
          <a:xfrm>
            <a:off x="9159952" y="3452899"/>
            <a:ext cx="2939580" cy="3072121"/>
          </a:xfrm>
          <a:prstGeom prst="rect">
            <a:avLst/>
          </a:prstGeom>
        </p:spPr>
      </p:pic>
      <p:pic>
        <p:nvPicPr>
          <p:cNvPr id="11" name="Picture 10"/>
          <p:cNvPicPr>
            <a:picLocks noChangeAspect="1"/>
          </p:cNvPicPr>
          <p:nvPr/>
        </p:nvPicPr>
        <p:blipFill>
          <a:blip r:embed="rId5"/>
          <a:stretch>
            <a:fillRect/>
          </a:stretch>
        </p:blipFill>
        <p:spPr>
          <a:xfrm>
            <a:off x="7636537" y="1184646"/>
            <a:ext cx="2832829" cy="2294038"/>
          </a:xfrm>
          <a:prstGeom prst="rect">
            <a:avLst/>
          </a:prstGeom>
        </p:spPr>
      </p:pic>
    </p:spTree>
    <p:extLst>
      <p:ext uri="{BB962C8B-B14F-4D97-AF65-F5344CB8AC3E}">
        <p14:creationId xmlns:p14="http://schemas.microsoft.com/office/powerpoint/2010/main" val="403860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stochasticity of crystal nucleation to enable </a:t>
            </a:r>
            <a:r>
              <a:rPr lang="en-US" dirty="0" err="1"/>
              <a:t>subnanosecond</a:t>
            </a:r>
            <a:r>
              <a:rPr lang="en-US" dirty="0"/>
              <a:t> memory writing (2/2)</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5</a:t>
            </a:fld>
            <a:endParaRPr lang="en-US"/>
          </a:p>
        </p:txBody>
      </p:sp>
      <p:sp>
        <p:nvSpPr>
          <p:cNvPr id="6" name="Content Placeholder 5"/>
          <p:cNvSpPr>
            <a:spLocks noGrp="1"/>
          </p:cNvSpPr>
          <p:nvPr>
            <p:ph sz="half" idx="1"/>
          </p:nvPr>
        </p:nvSpPr>
        <p:spPr>
          <a:xfrm>
            <a:off x="690335" y="1607789"/>
            <a:ext cx="6443964" cy="4548188"/>
          </a:xfrm>
        </p:spPr>
        <p:txBody>
          <a:bodyPr/>
          <a:lstStyle/>
          <a:p>
            <a:r>
              <a:rPr lang="en-US" dirty="0"/>
              <a:t>Sb</a:t>
            </a:r>
            <a:r>
              <a:rPr lang="en-US" baseline="-25000" dirty="0"/>
              <a:t>2</a:t>
            </a:r>
            <a:r>
              <a:rPr lang="en-US" dirty="0"/>
              <a:t>Te</a:t>
            </a:r>
            <a:r>
              <a:rPr lang="en-US" baseline="-25000" dirty="0"/>
              <a:t>3</a:t>
            </a:r>
            <a:r>
              <a:rPr lang="en-US" dirty="0"/>
              <a:t> doped with ~4% Scandium (</a:t>
            </a:r>
            <a:r>
              <a:rPr lang="en-US" dirty="0" err="1"/>
              <a:t>Sc</a:t>
            </a:r>
            <a:r>
              <a:rPr lang="en-US" dirty="0"/>
              <a:t>) is found to improve the SET speed down to ns</a:t>
            </a:r>
          </a:p>
          <a:p>
            <a:r>
              <a:rPr lang="en-US" dirty="0"/>
              <a:t>A very similar methodology to the one we used for Y:GST where the crystallization velocity is related to the presence of stable 4-fold rings in the amorphous phase acting as crystalline precursors:</a:t>
            </a:r>
          </a:p>
          <a:p>
            <a:pPr lvl="1"/>
            <a:r>
              <a:rPr lang="en-US" dirty="0"/>
              <a:t>The larger is the fraction of 4-fold rings the faster is the nucleation</a:t>
            </a:r>
          </a:p>
          <a:p>
            <a:r>
              <a:rPr lang="en-US" dirty="0"/>
              <a:t>Comment: Doubt about the ability to reach the sub-ns scale with a wide test-structure  </a:t>
            </a:r>
          </a:p>
          <a:p>
            <a:endParaRPr lang="en-US" dirty="0"/>
          </a:p>
        </p:txBody>
      </p:sp>
      <p:pic>
        <p:nvPicPr>
          <p:cNvPr id="7" name="Picture 6"/>
          <p:cNvPicPr>
            <a:picLocks noChangeAspect="1"/>
          </p:cNvPicPr>
          <p:nvPr/>
        </p:nvPicPr>
        <p:blipFill>
          <a:blip r:embed="rId2"/>
          <a:stretch>
            <a:fillRect/>
          </a:stretch>
        </p:blipFill>
        <p:spPr>
          <a:xfrm>
            <a:off x="8504860" y="760268"/>
            <a:ext cx="2982866" cy="3121615"/>
          </a:xfrm>
          <a:prstGeom prst="rect">
            <a:avLst/>
          </a:prstGeom>
        </p:spPr>
      </p:pic>
      <p:pic>
        <p:nvPicPr>
          <p:cNvPr id="8" name="Picture 7"/>
          <p:cNvPicPr>
            <a:picLocks noChangeAspect="1"/>
          </p:cNvPicPr>
          <p:nvPr/>
        </p:nvPicPr>
        <p:blipFill rotWithShape="1">
          <a:blip r:embed="rId3"/>
          <a:srcRect l="1794" t="3191" r="1655"/>
          <a:stretch/>
        </p:blipFill>
        <p:spPr>
          <a:xfrm>
            <a:off x="7530957" y="3881883"/>
            <a:ext cx="3595956" cy="2737414"/>
          </a:xfrm>
          <a:prstGeom prst="rect">
            <a:avLst/>
          </a:prstGeom>
        </p:spPr>
      </p:pic>
      <p:pic>
        <p:nvPicPr>
          <p:cNvPr id="9" name="Picture 8" descr="Periodic_table_3.bmp"/>
          <p:cNvPicPr>
            <a:picLocks noChangeAspect="1"/>
          </p:cNvPicPr>
          <p:nvPr/>
        </p:nvPicPr>
        <p:blipFill rotWithShape="1">
          <a:blip r:embed="rId4" cstate="print"/>
          <a:srcRect l="16902" t="29055" r="73417" b="43808"/>
          <a:stretch/>
        </p:blipFill>
        <p:spPr>
          <a:xfrm>
            <a:off x="7301232" y="1504567"/>
            <a:ext cx="889729" cy="1402820"/>
          </a:xfrm>
          <a:prstGeom prst="rect">
            <a:avLst/>
          </a:prstGeom>
        </p:spPr>
      </p:pic>
      <p:sp>
        <p:nvSpPr>
          <p:cNvPr id="10" name="Rectangle 9"/>
          <p:cNvSpPr>
            <a:spLocks noChangeAspect="1"/>
          </p:cNvSpPr>
          <p:nvPr/>
        </p:nvSpPr>
        <p:spPr bwMode="auto">
          <a:xfrm>
            <a:off x="7280511" y="1616198"/>
            <a:ext cx="466233" cy="847624"/>
          </a:xfrm>
          <a:prstGeom prst="rect">
            <a:avLst/>
          </a:prstGeom>
          <a:noFill/>
          <a:ln w="38100" cap="flat" cmpd="sng" algn="ctr">
            <a:solidFill>
              <a:srgbClr val="FF99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cs typeface="Arial" charset="0"/>
            </a:endParaRPr>
          </a:p>
        </p:txBody>
      </p:sp>
    </p:spTree>
    <p:extLst>
      <p:ext uri="{BB962C8B-B14F-4D97-AF65-F5344CB8AC3E}">
        <p14:creationId xmlns:p14="http://schemas.microsoft.com/office/powerpoint/2010/main" val="24348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6494"/>
            <a:ext cx="10515600" cy="628788"/>
          </a:xfrm>
        </p:spPr>
        <p:txBody>
          <a:bodyPr/>
          <a:lstStyle/>
          <a:p>
            <a:r>
              <a:rPr lang="en-US" dirty="0"/>
              <a:t>Reducing the stochasticity of crystal nucleation to enable </a:t>
            </a:r>
            <a:r>
              <a:rPr lang="en-US" dirty="0" err="1"/>
              <a:t>subnanosecond</a:t>
            </a:r>
            <a:r>
              <a:rPr lang="en-US" dirty="0"/>
              <a:t> memory writing (1/2)</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6</a:t>
            </a:fld>
            <a:endParaRPr lang="en-US"/>
          </a:p>
        </p:txBody>
      </p:sp>
      <p:sp>
        <p:nvSpPr>
          <p:cNvPr id="6" name="Content Placeholder 5"/>
          <p:cNvSpPr>
            <a:spLocks noGrp="1"/>
          </p:cNvSpPr>
          <p:nvPr>
            <p:ph sz="half" idx="1"/>
          </p:nvPr>
        </p:nvSpPr>
        <p:spPr>
          <a:xfrm>
            <a:off x="838200" y="1628775"/>
            <a:ext cx="5602250" cy="4548188"/>
          </a:xfrm>
        </p:spPr>
        <p:txBody>
          <a:bodyPr/>
          <a:lstStyle/>
          <a:p>
            <a:r>
              <a:rPr lang="en-US" dirty="0"/>
              <a:t>Authors consider the wide class of TM as dopants  </a:t>
            </a:r>
          </a:p>
          <a:p>
            <a:r>
              <a:rPr lang="en-US" dirty="0"/>
              <a:t>Their screening scorecard based on:</a:t>
            </a:r>
          </a:p>
          <a:p>
            <a:pPr lvl="1"/>
            <a:r>
              <a:rPr lang="en-US" dirty="0"/>
              <a:t>Presence of 4-fold rings in the </a:t>
            </a:r>
            <a:r>
              <a:rPr lang="en-US" dirty="0">
                <a:latin typeface="Symbol" panose="05050102010706020507" pitchFamily="18" charset="2"/>
              </a:rPr>
              <a:t>a</a:t>
            </a:r>
            <a:r>
              <a:rPr lang="en-US" dirty="0"/>
              <a:t>-structure of TMT (TM-tellurides) that geometrically match the rock-salt crystalline Sb2Te3</a:t>
            </a:r>
          </a:p>
          <a:p>
            <a:pPr lvl="1"/>
            <a:r>
              <a:rPr lang="en-US" dirty="0"/>
              <a:t>Strong TM-</a:t>
            </a:r>
            <a:r>
              <a:rPr lang="en-US" dirty="0" err="1"/>
              <a:t>Te</a:t>
            </a:r>
            <a:r>
              <a:rPr lang="en-US" dirty="0"/>
              <a:t> bonds (to get robust crystalline precursors)</a:t>
            </a:r>
          </a:p>
          <a:p>
            <a:pPr lvl="1"/>
            <a:r>
              <a:rPr lang="en-US" dirty="0"/>
              <a:t>Among the class of TM only </a:t>
            </a:r>
            <a:r>
              <a:rPr lang="en-US" dirty="0" err="1"/>
              <a:t>Sc</a:t>
            </a:r>
            <a:r>
              <a:rPr lang="en-US" dirty="0"/>
              <a:t> and Y are found to show chemical bonds of high strength with </a:t>
            </a:r>
            <a:r>
              <a:rPr lang="en-US" dirty="0" err="1"/>
              <a:t>Te</a:t>
            </a:r>
            <a:endParaRPr lang="en-US" dirty="0"/>
          </a:p>
          <a:p>
            <a:pPr lvl="1"/>
            <a:r>
              <a:rPr lang="en-US" dirty="0" err="1"/>
              <a:t>Sc</a:t>
            </a:r>
            <a:r>
              <a:rPr lang="en-US" dirty="0"/>
              <a:t> is found to show a better geometric conformability criterion </a:t>
            </a:r>
            <a:r>
              <a:rPr lang="en-US" dirty="0" err="1"/>
              <a:t>wrt</a:t>
            </a:r>
            <a:r>
              <a:rPr lang="en-US" dirty="0"/>
              <a:t> Y </a:t>
            </a:r>
          </a:p>
          <a:p>
            <a:pPr lvl="1"/>
            <a:endParaRPr lang="en-US" dirty="0"/>
          </a:p>
        </p:txBody>
      </p:sp>
      <p:pic>
        <p:nvPicPr>
          <p:cNvPr id="7" name="Picture 6"/>
          <p:cNvPicPr>
            <a:picLocks noChangeAspect="1"/>
          </p:cNvPicPr>
          <p:nvPr/>
        </p:nvPicPr>
        <p:blipFill>
          <a:blip r:embed="rId2"/>
          <a:stretch>
            <a:fillRect/>
          </a:stretch>
        </p:blipFill>
        <p:spPr>
          <a:xfrm>
            <a:off x="6320483" y="1271262"/>
            <a:ext cx="5631423" cy="3602742"/>
          </a:xfrm>
          <a:prstGeom prst="rect">
            <a:avLst/>
          </a:prstGeom>
        </p:spPr>
      </p:pic>
      <p:sp>
        <p:nvSpPr>
          <p:cNvPr id="9" name="Rectangle 8"/>
          <p:cNvSpPr/>
          <p:nvPr/>
        </p:nvSpPr>
        <p:spPr>
          <a:xfrm>
            <a:off x="6561133" y="1452238"/>
            <a:ext cx="1107347" cy="3245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23810" y="1404060"/>
            <a:ext cx="324858" cy="2433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80267" y="3002710"/>
            <a:ext cx="324858" cy="2433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523809" y="4866462"/>
            <a:ext cx="5061181" cy="923330"/>
          </a:xfrm>
          <a:prstGeom prst="rect">
            <a:avLst/>
          </a:prstGeom>
        </p:spPr>
        <p:txBody>
          <a:bodyPr wrap="square">
            <a:spAutoFit/>
          </a:bodyPr>
          <a:lstStyle/>
          <a:p>
            <a:pPr marL="285750" indent="-285750">
              <a:buFont typeface="Wingdings" panose="05000000000000000000" pitchFamily="2" charset="2"/>
              <a:buChar char="§"/>
            </a:pPr>
            <a:r>
              <a:rPr lang="en-US" dirty="0" err="1"/>
              <a:t>Sc</a:t>
            </a:r>
            <a:r>
              <a:rPr lang="en-US" dirty="0"/>
              <a:t> and Y build similar bonds</a:t>
            </a:r>
          </a:p>
          <a:p>
            <a:pPr marL="285750" indent="-285750">
              <a:buFont typeface="Wingdings" panose="05000000000000000000" pitchFamily="2" charset="2"/>
              <a:buChar char="§"/>
            </a:pPr>
            <a:r>
              <a:rPr lang="en-US" dirty="0" err="1"/>
              <a:t>Sc</a:t>
            </a:r>
            <a:r>
              <a:rPr lang="en-US" dirty="0"/>
              <a:t> appears most appealing since the better geometrical fitting with Sb-</a:t>
            </a:r>
            <a:r>
              <a:rPr lang="en-US" dirty="0" err="1"/>
              <a:t>Te</a:t>
            </a:r>
            <a:r>
              <a:rPr lang="en-US" dirty="0"/>
              <a:t> bond length</a:t>
            </a:r>
          </a:p>
        </p:txBody>
      </p:sp>
      <p:sp>
        <p:nvSpPr>
          <p:cNvPr id="19" name="Rectangle 18"/>
          <p:cNvSpPr/>
          <p:nvPr/>
        </p:nvSpPr>
        <p:spPr>
          <a:xfrm>
            <a:off x="9890708" y="5789792"/>
            <a:ext cx="1951175" cy="400110"/>
          </a:xfrm>
          <a:prstGeom prst="rect">
            <a:avLst/>
          </a:prstGeom>
        </p:spPr>
        <p:txBody>
          <a:bodyPr wrap="none">
            <a:spAutoFit/>
          </a:bodyPr>
          <a:lstStyle/>
          <a:p>
            <a:r>
              <a:rPr lang="fr-FR" sz="2000" dirty="0">
                <a:latin typeface="BentonSansCondensed-Book"/>
                <a:hlinkClick r:id="rId3"/>
              </a:rPr>
              <a:t>Suppl. Info Link</a:t>
            </a:r>
            <a:endParaRPr lang="en-US" sz="2000" dirty="0"/>
          </a:p>
        </p:txBody>
      </p:sp>
    </p:spTree>
    <p:extLst>
      <p:ext uri="{BB962C8B-B14F-4D97-AF65-F5344CB8AC3E}">
        <p14:creationId xmlns:p14="http://schemas.microsoft.com/office/powerpoint/2010/main" val="162110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notes about </a:t>
            </a:r>
            <a:r>
              <a:rPr lang="en-US" dirty="0" err="1"/>
              <a:t>Sc</a:t>
            </a:r>
            <a:r>
              <a:rPr lang="en-US" dirty="0"/>
              <a:t>-GST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7</a:t>
            </a:fld>
            <a:endParaRPr lang="en-US"/>
          </a:p>
        </p:txBody>
      </p:sp>
      <p:sp>
        <p:nvSpPr>
          <p:cNvPr id="6" name="Content Placeholder 5"/>
          <p:cNvSpPr>
            <a:spLocks noGrp="1"/>
          </p:cNvSpPr>
          <p:nvPr>
            <p:ph sz="half" idx="1"/>
          </p:nvPr>
        </p:nvSpPr>
        <p:spPr>
          <a:xfrm>
            <a:off x="838198" y="1020917"/>
            <a:ext cx="6120111" cy="4548188"/>
          </a:xfrm>
        </p:spPr>
        <p:txBody>
          <a:bodyPr/>
          <a:lstStyle/>
          <a:p>
            <a:r>
              <a:rPr lang="en-US" dirty="0" err="1"/>
              <a:t>Sc</a:t>
            </a:r>
            <a:r>
              <a:rPr lang="en-US" dirty="0"/>
              <a:t> and Y are close in the PT - III gr of TM</a:t>
            </a:r>
          </a:p>
          <a:p>
            <a:r>
              <a:rPr lang="en-US" dirty="0"/>
              <a:t>Simulated Partial Density of states (</a:t>
            </a:r>
            <a:r>
              <a:rPr lang="en-US" dirty="0" err="1"/>
              <a:t>Sc</a:t>
            </a:r>
            <a:r>
              <a:rPr lang="en-US" dirty="0"/>
              <a:t> </a:t>
            </a:r>
            <a:r>
              <a:rPr lang="en-US" i="1" dirty="0"/>
              <a:t>d</a:t>
            </a:r>
            <a:r>
              <a:rPr lang="en-US" dirty="0"/>
              <a:t>-states) for </a:t>
            </a:r>
            <a:r>
              <a:rPr lang="en-US" dirty="0" err="1"/>
              <a:t>Sc</a:t>
            </a:r>
            <a:r>
              <a:rPr lang="en-US" dirty="0"/>
              <a:t>-doped Ge</a:t>
            </a:r>
            <a:r>
              <a:rPr lang="en-US" baseline="-25000" dirty="0"/>
              <a:t>2</a:t>
            </a:r>
            <a:r>
              <a:rPr lang="en-US" dirty="0"/>
              <a:t>Sb</a:t>
            </a:r>
            <a:r>
              <a:rPr lang="en-US" baseline="-25000" dirty="0"/>
              <a:t>2</a:t>
            </a:r>
            <a:r>
              <a:rPr lang="en-US" dirty="0"/>
              <a:t>Te</a:t>
            </a:r>
            <a:r>
              <a:rPr lang="en-US" baseline="-25000" dirty="0"/>
              <a:t>5</a:t>
            </a:r>
            <a:r>
              <a:rPr lang="en-US" dirty="0"/>
              <a:t> by Elliott’s group [</a:t>
            </a:r>
            <a:r>
              <a:rPr lang="en-US" dirty="0">
                <a:hlinkClick r:id="rId2"/>
              </a:rPr>
              <a:t>link</a:t>
            </a:r>
            <a:r>
              <a:rPr lang="en-US" dirty="0"/>
              <a:t>]</a:t>
            </a:r>
          </a:p>
          <a:p>
            <a:pPr lvl="1"/>
            <a:r>
              <a:rPr lang="en-US" dirty="0"/>
              <a:t>Dashed-lines </a:t>
            </a:r>
            <a:r>
              <a:rPr lang="en-US" dirty="0">
                <a:sym typeface="Wingdings" panose="05000000000000000000" pitchFamily="2" charset="2"/>
              </a:rPr>
              <a:t> amorphous phase</a:t>
            </a:r>
          </a:p>
          <a:p>
            <a:pPr lvl="1"/>
            <a:r>
              <a:rPr lang="en-US" dirty="0">
                <a:sym typeface="Wingdings" panose="05000000000000000000" pitchFamily="2" charset="2"/>
              </a:rPr>
              <a:t>Solid line  crystalline phase</a:t>
            </a:r>
          </a:p>
          <a:p>
            <a:r>
              <a:rPr lang="en-US" dirty="0"/>
              <a:t>We privileged Y, since calculations on </a:t>
            </a:r>
            <a:r>
              <a:rPr lang="en-US" dirty="0" err="1"/>
              <a:t>Sc</a:t>
            </a:r>
            <a:r>
              <a:rPr lang="en-US" dirty="0"/>
              <a:t>-GST lead to the suspect that </a:t>
            </a:r>
            <a:r>
              <a:rPr lang="en-US" dirty="0" err="1"/>
              <a:t>Sc</a:t>
            </a:r>
            <a:r>
              <a:rPr lang="en-US" dirty="0"/>
              <a:t> could close the BG instead of widening it</a:t>
            </a:r>
          </a:p>
          <a:p>
            <a:r>
              <a:rPr lang="en-US" dirty="0"/>
              <a:t>Thus, we de-prioritized it </a:t>
            </a:r>
            <a:endParaRPr lang="en-US" dirty="0">
              <a:sym typeface="Wingdings" panose="05000000000000000000" pitchFamily="2" charset="2"/>
            </a:endParaRPr>
          </a:p>
          <a:p>
            <a:r>
              <a:rPr lang="en-US" dirty="0">
                <a:sym typeface="Wingdings" panose="05000000000000000000" pitchFamily="2" charset="2"/>
              </a:rPr>
              <a:t>Anyway, at the light of this Science work Bernasconi is going to check the  band-gap thru the </a:t>
            </a:r>
            <a:r>
              <a:rPr lang="en-US" dirty="0" err="1">
                <a:sym typeface="Wingdings" panose="05000000000000000000" pitchFamily="2" charset="2"/>
              </a:rPr>
              <a:t>Tauc</a:t>
            </a:r>
            <a:r>
              <a:rPr lang="en-US" dirty="0">
                <a:sym typeface="Wingdings" panose="05000000000000000000" pitchFamily="2" charset="2"/>
              </a:rPr>
              <a:t> plot also for </a:t>
            </a:r>
            <a:r>
              <a:rPr lang="en-US" dirty="0" err="1">
                <a:sym typeface="Wingdings" panose="05000000000000000000" pitchFamily="2" charset="2"/>
              </a:rPr>
              <a:t>Sc</a:t>
            </a:r>
            <a:r>
              <a:rPr lang="en-US" dirty="0">
                <a:sym typeface="Wingdings" panose="05000000000000000000" pitchFamily="2" charset="2"/>
              </a:rPr>
              <a:t>-GST (Readout ~ wk12) </a:t>
            </a:r>
            <a:endParaRPr lang="en-US" dirty="0"/>
          </a:p>
        </p:txBody>
      </p:sp>
      <p:pic>
        <p:nvPicPr>
          <p:cNvPr id="8" name="Picture 7"/>
          <p:cNvPicPr>
            <a:picLocks noChangeAspect="1"/>
          </p:cNvPicPr>
          <p:nvPr/>
        </p:nvPicPr>
        <p:blipFill rotWithShape="1">
          <a:blip r:embed="rId3"/>
          <a:srcRect r="1778" b="3172"/>
          <a:stretch/>
        </p:blipFill>
        <p:spPr>
          <a:xfrm>
            <a:off x="7315661" y="3041202"/>
            <a:ext cx="4492061" cy="1833616"/>
          </a:xfrm>
          <a:prstGeom prst="rect">
            <a:avLst/>
          </a:prstGeom>
        </p:spPr>
      </p:pic>
      <p:sp>
        <p:nvSpPr>
          <p:cNvPr id="10" name="Rectangle 9"/>
          <p:cNvSpPr/>
          <p:nvPr/>
        </p:nvSpPr>
        <p:spPr>
          <a:xfrm>
            <a:off x="10147091" y="4925978"/>
            <a:ext cx="433132" cy="369332"/>
          </a:xfrm>
          <a:prstGeom prst="rect">
            <a:avLst/>
          </a:prstGeom>
        </p:spPr>
        <p:txBody>
          <a:bodyPr wrap="none">
            <a:spAutoFit/>
          </a:bodyPr>
          <a:lstStyle/>
          <a:p>
            <a:r>
              <a:rPr lang="en-US" dirty="0">
                <a:sym typeface="Wingdings" panose="05000000000000000000" pitchFamily="2" charset="2"/>
              </a:rPr>
              <a:t>E</a:t>
            </a:r>
            <a:r>
              <a:rPr lang="en-US" baseline="-25000" dirty="0">
                <a:sym typeface="Wingdings" panose="05000000000000000000" pitchFamily="2" charset="2"/>
              </a:rPr>
              <a:t>F</a:t>
            </a:r>
            <a:endParaRPr lang="en-US" baseline="-25000" dirty="0"/>
          </a:p>
        </p:txBody>
      </p:sp>
      <p:grpSp>
        <p:nvGrpSpPr>
          <p:cNvPr id="11" name="Group 10"/>
          <p:cNvGrpSpPr/>
          <p:nvPr/>
        </p:nvGrpSpPr>
        <p:grpSpPr>
          <a:xfrm>
            <a:off x="6958309" y="838518"/>
            <a:ext cx="2609892" cy="1402820"/>
            <a:chOff x="3679561" y="2660900"/>
            <a:chExt cx="3582230" cy="1925452"/>
          </a:xfrm>
        </p:grpSpPr>
        <p:pic>
          <p:nvPicPr>
            <p:cNvPr id="12" name="Picture 11" descr="Periodic_table_3.bmp"/>
            <p:cNvPicPr>
              <a:picLocks noChangeAspect="1"/>
            </p:cNvPicPr>
            <p:nvPr/>
          </p:nvPicPr>
          <p:blipFill rotWithShape="1">
            <a:blip r:embed="rId4" cstate="print"/>
            <a:srcRect l="16902" t="29055" r="73417" b="43808"/>
            <a:stretch/>
          </p:blipFill>
          <p:spPr>
            <a:xfrm>
              <a:off x="6040586" y="2660900"/>
              <a:ext cx="1221205" cy="1925452"/>
            </a:xfrm>
            <a:prstGeom prst="rect">
              <a:avLst/>
            </a:prstGeom>
          </p:spPr>
        </p:pic>
        <p:sp>
          <p:nvSpPr>
            <p:cNvPr id="13" name="Rectangle 12"/>
            <p:cNvSpPr>
              <a:spLocks noChangeAspect="1"/>
            </p:cNvSpPr>
            <p:nvPr/>
          </p:nvSpPr>
          <p:spPr bwMode="auto">
            <a:xfrm>
              <a:off x="6012145" y="2814120"/>
              <a:ext cx="639932" cy="1163413"/>
            </a:xfrm>
            <a:prstGeom prst="rect">
              <a:avLst/>
            </a:prstGeom>
            <a:noFill/>
            <a:ln w="38100" cap="flat" cmpd="sng" algn="ctr">
              <a:solidFill>
                <a:srgbClr val="FF99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cs typeface="Arial" charset="0"/>
              </a:endParaRPr>
            </a:p>
          </p:txBody>
        </p:sp>
        <p:cxnSp>
          <p:nvCxnSpPr>
            <p:cNvPr id="14" name="Straight Arrow Connector 13"/>
            <p:cNvCxnSpPr/>
            <p:nvPr/>
          </p:nvCxnSpPr>
          <p:spPr bwMode="auto">
            <a:xfrm flipH="1" flipV="1">
              <a:off x="3679561" y="3197834"/>
              <a:ext cx="2302227" cy="197993"/>
            </a:xfrm>
            <a:prstGeom prst="straightConnector1">
              <a:avLst/>
            </a:prstGeom>
            <a:solidFill>
              <a:schemeClr val="accent1"/>
            </a:solidFill>
            <a:ln w="38100" cap="flat" cmpd="sng" algn="ctr">
              <a:solidFill>
                <a:srgbClr val="FF9900"/>
              </a:solidFill>
              <a:prstDash val="solid"/>
              <a:round/>
              <a:headEnd type="none" w="sm" len="sm"/>
              <a:tailEnd type="arrow" w="lg" len="med"/>
            </a:ln>
            <a:effectLst/>
          </p:spPr>
        </p:cxnSp>
      </p:grpSp>
      <p:sp>
        <p:nvSpPr>
          <p:cNvPr id="17" name="Oval 16"/>
          <p:cNvSpPr/>
          <p:nvPr/>
        </p:nvSpPr>
        <p:spPr>
          <a:xfrm>
            <a:off x="10147091" y="3264327"/>
            <a:ext cx="699585" cy="13873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958309" y="3605048"/>
            <a:ext cx="3188782" cy="136635"/>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1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8</a:t>
            </a:fld>
            <a:endParaRPr lang="en-US" dirty="0"/>
          </a:p>
        </p:txBody>
      </p:sp>
    </p:spTree>
    <p:extLst>
      <p:ext uri="{BB962C8B-B14F-4D97-AF65-F5344CB8AC3E}">
        <p14:creationId xmlns:p14="http://schemas.microsoft.com/office/powerpoint/2010/main" val="1065042997"/>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_Master_PPT_Template_2018.pptx" id="{EEF647EC-56A7-4327-BDFA-FFF2B3C5BED3}" vid="{1ED4F18A-1CAE-436E-9873-C84173CF8A74}"/>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_Master_PPT_Template_2018.pptx" id="{EEF647EC-56A7-4327-BDFA-FFF2B3C5BED3}" vid="{E53362E6-4ECC-432A-82B7-564D69580A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Props1.xml><?xml version="1.0" encoding="utf-8"?>
<ds:datastoreItem xmlns:ds="http://schemas.openxmlformats.org/officeDocument/2006/customXml" ds:itemID="{01DB0C0B-7BA6-4B8F-8A77-4ECE6B6D59D3}"/>
</file>

<file path=customXml/itemProps2.xml><?xml version="1.0" encoding="utf-8"?>
<ds:datastoreItem xmlns:ds="http://schemas.openxmlformats.org/officeDocument/2006/customXml" ds:itemID="{44F1B74B-10AC-4835-8A8B-465795FCF859}"/>
</file>

<file path=customXml/itemProps3.xml><?xml version="1.0" encoding="utf-8"?>
<ds:datastoreItem xmlns:ds="http://schemas.openxmlformats.org/officeDocument/2006/customXml" ds:itemID="{962EB255-06CA-4175-A3A2-341759504F13}"/>
</file>

<file path=docProps/app.xml><?xml version="1.0" encoding="utf-8"?>
<Properties xmlns="http://schemas.openxmlformats.org/officeDocument/2006/extended-properties" xmlns:vt="http://schemas.openxmlformats.org/officeDocument/2006/docPropsVTypes">
  <Template>blank</Template>
  <TotalTime>0</TotalTime>
  <Words>501</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Arial</vt:lpstr>
      <vt:lpstr>BentonSansCondensed-Book</vt:lpstr>
      <vt:lpstr>BentonSansCondensed-BookItalic</vt:lpstr>
      <vt:lpstr>BentonSansCondensed-Medium</vt:lpstr>
      <vt:lpstr>Calibri</vt:lpstr>
      <vt:lpstr>Segoe UI</vt:lpstr>
      <vt:lpstr>Symbol</vt:lpstr>
      <vt:lpstr>Times New Roman</vt:lpstr>
      <vt:lpstr>Verdana</vt:lpstr>
      <vt:lpstr>Wingdings</vt:lpstr>
      <vt:lpstr>Micron Theme 2.0</vt:lpstr>
      <vt:lpstr>CPG Theme 2.0</vt:lpstr>
      <vt:lpstr>Updates from literature</vt:lpstr>
      <vt:lpstr>Some highlights from recent papers</vt:lpstr>
      <vt:lpstr>PowerPoint Presentation</vt:lpstr>
      <vt:lpstr>PowerPoint Presentation</vt:lpstr>
      <vt:lpstr>Reducing the stochasticity of crystal nucleation to enable subnanosecond memory writing (2/2)</vt:lpstr>
      <vt:lpstr>Reducing the stochasticity of crystal nucleation to enable subnanosecond memory writing (1/2)</vt:lpstr>
      <vt:lpstr>Some notes about Sc-GST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2018-01-22T10:56:35Z</dcterms:created>
  <dcterms:modified xsi:type="dcterms:W3CDTF">2018-03-07T15:14:13Z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