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 id="2147483728" r:id="rId2"/>
  </p:sldMasterIdLst>
  <p:notesMasterIdLst>
    <p:notesMasterId r:id="rId12"/>
  </p:notesMasterIdLst>
  <p:sldIdLst>
    <p:sldId id="300" r:id="rId3"/>
    <p:sldId id="352" r:id="rId4"/>
    <p:sldId id="372" r:id="rId5"/>
    <p:sldId id="373" r:id="rId6"/>
    <p:sldId id="370" r:id="rId7"/>
    <p:sldId id="371" r:id="rId8"/>
    <p:sldId id="368" r:id="rId9"/>
    <p:sldId id="369" r:id="rId10"/>
    <p:sldId id="289"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81" autoAdjust="0"/>
  </p:normalViewPr>
  <p:slideViewPr>
    <p:cSldViewPr snapToGrid="0">
      <p:cViewPr varScale="1">
        <p:scale>
          <a:sx n="76" d="100"/>
          <a:sy n="76" d="100"/>
        </p:scale>
        <p:origin x="198" y="726"/>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7,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7,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7,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7,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7,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7,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7,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rgbClr val="0077C8"/>
                </a:solidFill>
              </a:defRPr>
            </a:lvl1pPr>
          </a:lstStyle>
          <a:p>
            <a:fld id="{2A0FEC12-B697-46B2-AC72-609E1FB7663B}" type="datetime4">
              <a:rPr lang="en-US" smtClean="0"/>
              <a:t>March 7, 2018</a:t>
            </a:fld>
            <a:endParaRPr lang="en-US" dirty="0"/>
          </a:p>
        </p:txBody>
      </p:sp>
      <p:sp>
        <p:nvSpPr>
          <p:cNvPr id="3" name="Footer Placeholder 2"/>
          <p:cNvSpPr>
            <a:spLocks noGrp="1"/>
          </p:cNvSpPr>
          <p:nvPr>
            <p:ph type="ftr" sz="quarter" idx="12"/>
          </p:nvPr>
        </p:nvSpPr>
        <p:spPr/>
        <p:txBody>
          <a:bodyPr/>
          <a:lstStyle>
            <a:lvl1pPr>
              <a:defRPr>
                <a:solidFill>
                  <a:srgbClr val="0077C8"/>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58849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chemeClr val="bg1"/>
                </a:solidFill>
              </a:defRPr>
            </a:lvl1pPr>
          </a:lstStyle>
          <a:p>
            <a:fld id="{0CFB5DD6-B5A9-42D8-8E78-3203A252046E}" type="datetime4">
              <a:rPr lang="en-US" smtClean="0"/>
              <a:pPr/>
              <a:t>March 7, 2018</a:t>
            </a:fld>
            <a:endParaRPr lang="en-US" dirty="0"/>
          </a:p>
        </p:txBody>
      </p:sp>
      <p:sp>
        <p:nvSpPr>
          <p:cNvPr id="3" name="Footer Placeholder 2"/>
          <p:cNvSpPr>
            <a:spLocks noGrp="1"/>
          </p:cNvSpPr>
          <p:nvPr>
            <p:ph type="ftr" sz="quarter" idx="12"/>
          </p:nvPr>
        </p:nvSpPr>
        <p:spPr/>
        <p:txBody>
          <a:bodyPr/>
          <a:lstStyle>
            <a:lvl1pPr>
              <a:defRPr>
                <a:solidFill>
                  <a:schemeClr val="bg1"/>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511358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F2D2701-F78D-4095-A39E-61DF3C4A4C04}" type="datetime4">
              <a:rPr lang="en-US" smtClean="0"/>
              <a:t>March 7,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2331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EAA98F0A-2D28-4A84-9EAB-DBF27057C8F9}" type="datetime4">
              <a:rPr lang="en-US" smtClean="0"/>
              <a:t>March 7,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814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7,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D5BF9B1-2CD5-4E0A-A036-F8A386770A6F}" type="datetime4">
              <a:rPr lang="en-US" smtClean="0"/>
              <a:t>March 7,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514989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591E8161-C7D8-4E89-83CF-1400BBFEB4E3}" type="datetime4">
              <a:rPr lang="en-US" smtClean="0"/>
              <a:t>March 7,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11194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4FB25FF7-E416-4516-BA11-FC11BBA2AED8}" type="datetime4">
              <a:rPr lang="en-US" smtClean="0"/>
              <a:t>March 7,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86802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AB354393-6454-4F53-97F9-CCABD1DCDDD4}" type="datetime4">
              <a:rPr lang="en-US" smtClean="0"/>
              <a:t>March 7,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56585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455A8A2E-26C9-48CC-BB2E-E40BB5F1017D}" type="datetime4">
              <a:rPr lang="en-US" smtClean="0"/>
              <a:t>March 7,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2672286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9DBE14A4-9EFF-44B5-B818-FBDED80DC98E}" type="datetime4">
              <a:rPr lang="en-US" smtClean="0"/>
              <a:t>March 7,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32639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C51AED33-5CBD-4F65-8A5D-4E027924D1BC}" type="datetime4">
              <a:rPr lang="en-US" smtClean="0"/>
              <a:t>March 7,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11705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838199" y="362309"/>
            <a:ext cx="5073591"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A7FF47F-D05B-4A3A-B9C2-B7128175C3C3}" type="datetime4">
              <a:rPr lang="en-US" smtClean="0"/>
              <a:t>March 7,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58828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89130DB7-029F-4471-BC7C-E4A29DE3FCB3}" type="datetime4">
              <a:rPr lang="en-US" smtClean="0"/>
              <a:t>March 7,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75615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C39873D-1173-4B09-AE86-AA178DB45922}" type="datetime4">
              <a:rPr lang="en-US" smtClean="0"/>
              <a:t>March 7,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6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7,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1AD8B7F-97C2-4888-BF1C-56C0742BA9D7}" type="datetime4">
              <a:rPr lang="en-US" smtClean="0"/>
              <a:t>March 7,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3029006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11099-C84D-4E8D-A396-A4435B145A56}" type="datetime4">
              <a:rPr lang="en-US" smtClean="0"/>
              <a:t>March 7,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160999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A381F-3503-4BA1-84E7-A4D8C75D4BC4}" type="datetime4">
              <a:rPr lang="en-US" smtClean="0"/>
              <a:t>March 7,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601802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20A13-7C1D-4471-8934-00DDD5048EA1}" type="datetime4">
              <a:rPr lang="en-US" smtClean="0"/>
              <a:t>March 7,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89283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002AD-0B31-491B-8DBE-1CA83D0D9D7D}" type="datetime4">
              <a:rPr lang="en-US" smtClean="0"/>
              <a:t>March 7,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90486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rgbClr val="0077C8"/>
                </a:solidFill>
              </a:defRPr>
            </a:lvl1pPr>
          </a:lstStyle>
          <a:p>
            <a:fld id="{0CFB5DD6-B5A9-42D8-8E78-3203A252046E}" type="datetime4">
              <a:rPr lang="en-US" smtClean="0"/>
              <a:pPr/>
              <a:t>March 7, 2018</a:t>
            </a:fld>
            <a:endParaRPr lang="en-US" dirty="0"/>
          </a:p>
        </p:txBody>
      </p:sp>
      <p:sp>
        <p:nvSpPr>
          <p:cNvPr id="4" name="Footer Placeholder 3"/>
          <p:cNvSpPr>
            <a:spLocks noGrp="1"/>
          </p:cNvSpPr>
          <p:nvPr>
            <p:ph type="ftr" sz="quarter" idx="11"/>
          </p:nvPr>
        </p:nvSpPr>
        <p:spPr/>
        <p:txBody>
          <a:bodyPr/>
          <a:lstStyle>
            <a:lvl1pPr>
              <a:defRPr>
                <a:solidFill>
                  <a:srgbClr val="0077C8"/>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783668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chemeClr val="bg1"/>
                </a:solidFill>
              </a:defRPr>
            </a:lvl1pPr>
          </a:lstStyle>
          <a:p>
            <a:fld id="{0CFB5DD6-B5A9-42D8-8E78-3203A252046E}" type="datetime4">
              <a:rPr lang="en-US" smtClean="0"/>
              <a:pPr/>
              <a:t>March 7, 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362903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96738-D422-416D-8C11-6DC2CEAD6704}" type="datetime4">
              <a:rPr lang="en-US" smtClean="0"/>
              <a:t>March 7,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392892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7,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7,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7,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7, 2018</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7, 2018</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7,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2.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March 7,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0CFB5DD6-B5A9-42D8-8E78-3203A252046E}" type="datetime4">
              <a:rPr lang="en-US" smtClean="0"/>
              <a:t>March 7,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85183921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7432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11076698" cy="1734724"/>
          </a:xfrm>
        </p:spPr>
        <p:txBody>
          <a:bodyPr>
            <a:normAutofit/>
          </a:bodyPr>
          <a:lstStyle/>
          <a:p>
            <a:r>
              <a:rPr lang="en-US" dirty="0"/>
              <a:t>SSM process development update</a:t>
            </a:r>
          </a:p>
        </p:txBody>
      </p:sp>
      <p:sp>
        <p:nvSpPr>
          <p:cNvPr id="4" name="Text Placeholder 3"/>
          <p:cNvSpPr>
            <a:spLocks noGrp="1"/>
          </p:cNvSpPr>
          <p:nvPr>
            <p:ph type="body" sz="quarter" idx="10"/>
          </p:nvPr>
        </p:nvSpPr>
        <p:spPr/>
        <p:txBody>
          <a:bodyPr/>
          <a:lstStyle/>
          <a:p>
            <a:r>
              <a:rPr lang="en-US" dirty="0"/>
              <a:t>ww1810</a:t>
            </a:r>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66EDDF-E5E4-44D0-8FFE-A6F569FBD06E}"/>
              </a:ext>
            </a:extLst>
          </p:cNvPr>
          <p:cNvPicPr>
            <a:picLocks noChangeAspect="1"/>
          </p:cNvPicPr>
          <p:nvPr/>
        </p:nvPicPr>
        <p:blipFill>
          <a:blip r:embed="rId2"/>
          <a:stretch>
            <a:fillRect/>
          </a:stretch>
        </p:blipFill>
        <p:spPr>
          <a:xfrm>
            <a:off x="252412" y="932313"/>
            <a:ext cx="11614032" cy="2471287"/>
          </a:xfrm>
          <a:prstGeom prst="rect">
            <a:avLst/>
          </a:prstGeom>
        </p:spPr>
      </p:pic>
      <p:sp>
        <p:nvSpPr>
          <p:cNvPr id="2" name="Title 1">
            <a:extLst>
              <a:ext uri="{FF2B5EF4-FFF2-40B4-BE49-F238E27FC236}">
                <a16:creationId xmlns:a16="http://schemas.microsoft.com/office/drawing/2014/main" id="{3072A512-0808-45B7-993E-ADB6253986CB}"/>
              </a:ext>
            </a:extLst>
          </p:cNvPr>
          <p:cNvSpPr>
            <a:spLocks noGrp="1"/>
          </p:cNvSpPr>
          <p:nvPr>
            <p:ph type="title"/>
          </p:nvPr>
        </p:nvSpPr>
        <p:spPr/>
        <p:txBody>
          <a:bodyPr/>
          <a:lstStyle/>
          <a:p>
            <a:r>
              <a:rPr lang="en-US" dirty="0"/>
              <a:t>WIP status update</a:t>
            </a:r>
          </a:p>
        </p:txBody>
      </p:sp>
      <p:sp>
        <p:nvSpPr>
          <p:cNvPr id="4" name="Date Placeholder 3">
            <a:extLst>
              <a:ext uri="{FF2B5EF4-FFF2-40B4-BE49-F238E27FC236}">
                <a16:creationId xmlns:a16="http://schemas.microsoft.com/office/drawing/2014/main" id="{656727E6-61F6-43E5-BB46-FEEE402A812F}"/>
              </a:ext>
            </a:extLst>
          </p:cNvPr>
          <p:cNvSpPr>
            <a:spLocks noGrp="1"/>
          </p:cNvSpPr>
          <p:nvPr>
            <p:ph type="dt" sz="half" idx="2"/>
          </p:nvPr>
        </p:nvSpPr>
        <p:spPr/>
        <p:txBody>
          <a:bodyPr/>
          <a:lstStyle/>
          <a:p>
            <a:fld id="{DD0B5AFB-117C-46EA-B643-5FA810A8A3CB}" type="datetime4">
              <a:rPr lang="en-US" smtClean="0"/>
              <a:pPr/>
              <a:t>March 7, 2018</a:t>
            </a:fld>
            <a:endParaRPr lang="en-US" dirty="0"/>
          </a:p>
        </p:txBody>
      </p:sp>
      <p:sp>
        <p:nvSpPr>
          <p:cNvPr id="5" name="Slide Number Placeholder 4">
            <a:extLst>
              <a:ext uri="{FF2B5EF4-FFF2-40B4-BE49-F238E27FC236}">
                <a16:creationId xmlns:a16="http://schemas.microsoft.com/office/drawing/2014/main" id="{DAC71B00-2A58-4C5D-90A1-4DF2BEA58982}"/>
              </a:ext>
            </a:extLst>
          </p:cNvPr>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6" name="Footer Placeholder 5">
            <a:extLst>
              <a:ext uri="{FF2B5EF4-FFF2-40B4-BE49-F238E27FC236}">
                <a16:creationId xmlns:a16="http://schemas.microsoft.com/office/drawing/2014/main" id="{55537F93-6851-4C41-9A29-9E20EE9976E6}"/>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8A7EFD09-2AED-419D-A103-F696C35E95BE}"/>
              </a:ext>
            </a:extLst>
          </p:cNvPr>
          <p:cNvSpPr>
            <a:spLocks noGrp="1"/>
          </p:cNvSpPr>
          <p:nvPr>
            <p:ph type="body" sz="quarter" idx="14"/>
          </p:nvPr>
        </p:nvSpPr>
        <p:spPr/>
        <p:txBody>
          <a:bodyPr/>
          <a:lstStyle/>
          <a:p>
            <a:endParaRPr lang="en-US"/>
          </a:p>
        </p:txBody>
      </p:sp>
      <p:sp>
        <p:nvSpPr>
          <p:cNvPr id="9" name="Content Placeholder 2">
            <a:extLst>
              <a:ext uri="{FF2B5EF4-FFF2-40B4-BE49-F238E27FC236}">
                <a16:creationId xmlns:a16="http://schemas.microsoft.com/office/drawing/2014/main" id="{1C5F62B0-195C-4AE1-B0A8-7EDC7101B92D}"/>
              </a:ext>
            </a:extLst>
          </p:cNvPr>
          <p:cNvSpPr>
            <a:spLocks noGrp="1"/>
          </p:cNvSpPr>
          <p:nvPr>
            <p:ph idx="1"/>
          </p:nvPr>
        </p:nvSpPr>
        <p:spPr>
          <a:xfrm>
            <a:off x="239712" y="3817225"/>
            <a:ext cx="11257644" cy="1614587"/>
          </a:xfrm>
        </p:spPr>
        <p:txBody>
          <a:bodyPr/>
          <a:lstStyle/>
          <a:p>
            <a:pPr lvl="2"/>
            <a:r>
              <a:rPr lang="en-US" sz="1600" dirty="0"/>
              <a:t>5 PROD SWRs are currently active in Fab4 line</a:t>
            </a:r>
          </a:p>
          <a:p>
            <a:pPr lvl="2"/>
            <a:r>
              <a:rPr lang="en-US" sz="1600" dirty="0"/>
              <a:t>Fab2 starts moved to 50wf/week as of ww08; Fab2 RPB inventory is 9 lots with another 5 in Fab4 buffer</a:t>
            </a:r>
          </a:p>
          <a:p>
            <a:pPr lvl="2"/>
            <a:r>
              <a:rPr lang="en-US" sz="1600" dirty="0"/>
              <a:t>DD startup is delayed 2 weeks due to late 64L mask arrival (now 3/12); D1 probe is pushed to mid-May</a:t>
            </a:r>
          </a:p>
          <a:p>
            <a:pPr lvl="3"/>
            <a:endParaRPr lang="en-US" sz="1600" dirty="0"/>
          </a:p>
          <a:p>
            <a:pPr lvl="3"/>
            <a:endParaRPr lang="en-US" sz="1600" dirty="0"/>
          </a:p>
          <a:p>
            <a:pPr lvl="3"/>
            <a:endParaRPr lang="en-US" sz="1600" dirty="0"/>
          </a:p>
          <a:p>
            <a:pPr lvl="2"/>
            <a:endParaRPr lang="en-US" sz="1600" dirty="0"/>
          </a:p>
          <a:p>
            <a:endParaRPr lang="en-US" sz="2000" dirty="0"/>
          </a:p>
        </p:txBody>
      </p:sp>
      <p:sp>
        <p:nvSpPr>
          <p:cNvPr id="10" name="Rectangle 9">
            <a:extLst>
              <a:ext uri="{FF2B5EF4-FFF2-40B4-BE49-F238E27FC236}">
                <a16:creationId xmlns:a16="http://schemas.microsoft.com/office/drawing/2014/main" id="{26C3D9FB-9371-4C66-B606-78C649BCF1A8}"/>
              </a:ext>
            </a:extLst>
          </p:cNvPr>
          <p:cNvSpPr/>
          <p:nvPr/>
        </p:nvSpPr>
        <p:spPr>
          <a:xfrm>
            <a:off x="5895184" y="1165293"/>
            <a:ext cx="495300" cy="225100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977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C09F-0068-4CB4-8039-50C09C2895D5}"/>
              </a:ext>
            </a:extLst>
          </p:cNvPr>
          <p:cNvSpPr>
            <a:spLocks noGrp="1"/>
          </p:cNvSpPr>
          <p:nvPr>
            <p:ph type="title"/>
          </p:nvPr>
        </p:nvSpPr>
        <p:spPr/>
        <p:txBody>
          <a:bodyPr/>
          <a:lstStyle/>
          <a:p>
            <a:r>
              <a:rPr lang="en-US" dirty="0"/>
              <a:t>CR5.3 with and without </a:t>
            </a:r>
            <a:r>
              <a:rPr lang="en-US" dirty="0" err="1"/>
              <a:t>AlOx</a:t>
            </a:r>
            <a:r>
              <a:rPr lang="en-US" dirty="0"/>
              <a:t> lamina (1</a:t>
            </a:r>
            <a:r>
              <a:rPr lang="en-US" baseline="30000" dirty="0"/>
              <a:t>st</a:t>
            </a:r>
            <a:r>
              <a:rPr lang="en-US" dirty="0"/>
              <a:t> cut)</a:t>
            </a:r>
          </a:p>
        </p:txBody>
      </p:sp>
      <p:sp>
        <p:nvSpPr>
          <p:cNvPr id="4" name="Date Placeholder 3">
            <a:extLst>
              <a:ext uri="{FF2B5EF4-FFF2-40B4-BE49-F238E27FC236}">
                <a16:creationId xmlns:a16="http://schemas.microsoft.com/office/drawing/2014/main" id="{52053A75-CD29-4087-A0EA-7AE52F541A1F}"/>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32A10661-3918-4522-A680-CD3452F03276}"/>
              </a:ext>
            </a:extLst>
          </p:cNvPr>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6" name="Footer Placeholder 5">
            <a:extLst>
              <a:ext uri="{FF2B5EF4-FFF2-40B4-BE49-F238E27FC236}">
                <a16:creationId xmlns:a16="http://schemas.microsoft.com/office/drawing/2014/main" id="{4E233BBC-3649-4674-A663-86CC817F875B}"/>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36F4DA19-9E54-4A15-8334-2C9AE117B1D4}"/>
              </a:ext>
            </a:extLst>
          </p:cNvPr>
          <p:cNvSpPr>
            <a:spLocks noGrp="1"/>
          </p:cNvSpPr>
          <p:nvPr>
            <p:ph type="body" sz="quarter" idx="14"/>
          </p:nvPr>
        </p:nvSpPr>
        <p:spPr/>
        <p:txBody>
          <a:bodyPr/>
          <a:lstStyle/>
          <a:p>
            <a:endParaRPr lang="en-US"/>
          </a:p>
        </p:txBody>
      </p:sp>
      <p:pic>
        <p:nvPicPr>
          <p:cNvPr id="10" name="Picture 9">
            <a:extLst>
              <a:ext uri="{FF2B5EF4-FFF2-40B4-BE49-F238E27FC236}">
                <a16:creationId xmlns:a16="http://schemas.microsoft.com/office/drawing/2014/main" id="{DE635731-AD9D-4B20-B024-B2C9D7413B0A}"/>
              </a:ext>
            </a:extLst>
          </p:cNvPr>
          <p:cNvPicPr>
            <a:picLocks noChangeAspect="1"/>
          </p:cNvPicPr>
          <p:nvPr/>
        </p:nvPicPr>
        <p:blipFill>
          <a:blip r:embed="rId2"/>
          <a:stretch>
            <a:fillRect/>
          </a:stretch>
        </p:blipFill>
        <p:spPr>
          <a:xfrm>
            <a:off x="810205" y="936156"/>
            <a:ext cx="2711576" cy="2711576"/>
          </a:xfrm>
          <a:prstGeom prst="rect">
            <a:avLst/>
          </a:prstGeom>
        </p:spPr>
      </p:pic>
      <p:pic>
        <p:nvPicPr>
          <p:cNvPr id="11" name="Picture 10">
            <a:extLst>
              <a:ext uri="{FF2B5EF4-FFF2-40B4-BE49-F238E27FC236}">
                <a16:creationId xmlns:a16="http://schemas.microsoft.com/office/drawing/2014/main" id="{23D3A21B-1C72-4D8C-AD61-557D436486FC}"/>
              </a:ext>
            </a:extLst>
          </p:cNvPr>
          <p:cNvPicPr>
            <a:picLocks noChangeAspect="1"/>
          </p:cNvPicPr>
          <p:nvPr/>
        </p:nvPicPr>
        <p:blipFill>
          <a:blip r:embed="rId3"/>
          <a:stretch>
            <a:fillRect/>
          </a:stretch>
        </p:blipFill>
        <p:spPr>
          <a:xfrm>
            <a:off x="824823" y="3328580"/>
            <a:ext cx="2696958" cy="2711576"/>
          </a:xfrm>
          <a:prstGeom prst="rect">
            <a:avLst/>
          </a:prstGeom>
        </p:spPr>
      </p:pic>
      <p:pic>
        <p:nvPicPr>
          <p:cNvPr id="12" name="Picture 11">
            <a:extLst>
              <a:ext uri="{FF2B5EF4-FFF2-40B4-BE49-F238E27FC236}">
                <a16:creationId xmlns:a16="http://schemas.microsoft.com/office/drawing/2014/main" id="{88F78B61-24EA-45E0-B6D0-7BC8C9523509}"/>
              </a:ext>
            </a:extLst>
          </p:cNvPr>
          <p:cNvPicPr>
            <a:picLocks noChangeAspect="1"/>
          </p:cNvPicPr>
          <p:nvPr/>
        </p:nvPicPr>
        <p:blipFill>
          <a:blip r:embed="rId4"/>
          <a:stretch>
            <a:fillRect/>
          </a:stretch>
        </p:blipFill>
        <p:spPr>
          <a:xfrm>
            <a:off x="6435959" y="1054021"/>
            <a:ext cx="2587957" cy="2274995"/>
          </a:xfrm>
          <a:prstGeom prst="rect">
            <a:avLst/>
          </a:prstGeom>
        </p:spPr>
      </p:pic>
      <p:pic>
        <p:nvPicPr>
          <p:cNvPr id="13" name="Picture 12">
            <a:extLst>
              <a:ext uri="{FF2B5EF4-FFF2-40B4-BE49-F238E27FC236}">
                <a16:creationId xmlns:a16="http://schemas.microsoft.com/office/drawing/2014/main" id="{738CED89-877B-4420-804F-0899F1D6B660}"/>
              </a:ext>
            </a:extLst>
          </p:cNvPr>
          <p:cNvPicPr>
            <a:picLocks noChangeAspect="1"/>
          </p:cNvPicPr>
          <p:nvPr/>
        </p:nvPicPr>
        <p:blipFill>
          <a:blip r:embed="rId5"/>
          <a:stretch>
            <a:fillRect/>
          </a:stretch>
        </p:blipFill>
        <p:spPr>
          <a:xfrm>
            <a:off x="9160195" y="1054021"/>
            <a:ext cx="2581939" cy="2274995"/>
          </a:xfrm>
          <a:prstGeom prst="rect">
            <a:avLst/>
          </a:prstGeom>
        </p:spPr>
      </p:pic>
      <p:pic>
        <p:nvPicPr>
          <p:cNvPr id="14" name="Picture 13">
            <a:extLst>
              <a:ext uri="{FF2B5EF4-FFF2-40B4-BE49-F238E27FC236}">
                <a16:creationId xmlns:a16="http://schemas.microsoft.com/office/drawing/2014/main" id="{75028D7C-6BAA-4EDE-9E27-6086EFC7FB66}"/>
              </a:ext>
            </a:extLst>
          </p:cNvPr>
          <p:cNvPicPr>
            <a:picLocks noChangeAspect="1"/>
          </p:cNvPicPr>
          <p:nvPr/>
        </p:nvPicPr>
        <p:blipFill>
          <a:blip r:embed="rId6"/>
          <a:stretch>
            <a:fillRect/>
          </a:stretch>
        </p:blipFill>
        <p:spPr>
          <a:xfrm>
            <a:off x="9102124" y="3361987"/>
            <a:ext cx="2581939" cy="2281014"/>
          </a:xfrm>
          <a:prstGeom prst="rect">
            <a:avLst/>
          </a:prstGeom>
        </p:spPr>
      </p:pic>
      <p:pic>
        <p:nvPicPr>
          <p:cNvPr id="15" name="Picture 14">
            <a:extLst>
              <a:ext uri="{FF2B5EF4-FFF2-40B4-BE49-F238E27FC236}">
                <a16:creationId xmlns:a16="http://schemas.microsoft.com/office/drawing/2014/main" id="{85969359-D4F8-4A00-AD3E-6039AAC6FFE0}"/>
              </a:ext>
            </a:extLst>
          </p:cNvPr>
          <p:cNvPicPr>
            <a:picLocks noChangeAspect="1"/>
          </p:cNvPicPr>
          <p:nvPr/>
        </p:nvPicPr>
        <p:blipFill>
          <a:blip r:embed="rId7"/>
          <a:stretch>
            <a:fillRect/>
          </a:stretch>
        </p:blipFill>
        <p:spPr>
          <a:xfrm>
            <a:off x="3751267" y="995813"/>
            <a:ext cx="2587957" cy="2274995"/>
          </a:xfrm>
          <a:prstGeom prst="rect">
            <a:avLst/>
          </a:prstGeom>
        </p:spPr>
      </p:pic>
      <p:pic>
        <p:nvPicPr>
          <p:cNvPr id="16" name="Picture 15">
            <a:extLst>
              <a:ext uri="{FF2B5EF4-FFF2-40B4-BE49-F238E27FC236}">
                <a16:creationId xmlns:a16="http://schemas.microsoft.com/office/drawing/2014/main" id="{22D7FE87-2F5F-4AF7-8883-2BFEDAC39B5D}"/>
              </a:ext>
            </a:extLst>
          </p:cNvPr>
          <p:cNvPicPr>
            <a:picLocks noChangeAspect="1"/>
          </p:cNvPicPr>
          <p:nvPr/>
        </p:nvPicPr>
        <p:blipFill>
          <a:blip r:embed="rId8"/>
          <a:stretch>
            <a:fillRect/>
          </a:stretch>
        </p:blipFill>
        <p:spPr>
          <a:xfrm>
            <a:off x="3689479" y="3329017"/>
            <a:ext cx="2581938" cy="2268976"/>
          </a:xfrm>
          <a:prstGeom prst="rect">
            <a:avLst/>
          </a:prstGeom>
        </p:spPr>
      </p:pic>
      <p:pic>
        <p:nvPicPr>
          <p:cNvPr id="17" name="Picture 16">
            <a:extLst>
              <a:ext uri="{FF2B5EF4-FFF2-40B4-BE49-F238E27FC236}">
                <a16:creationId xmlns:a16="http://schemas.microsoft.com/office/drawing/2014/main" id="{A97318C6-A8F1-4C0D-818C-9AFA06142C36}"/>
              </a:ext>
            </a:extLst>
          </p:cNvPr>
          <p:cNvPicPr>
            <a:picLocks noChangeAspect="1"/>
          </p:cNvPicPr>
          <p:nvPr/>
        </p:nvPicPr>
        <p:blipFill>
          <a:blip r:embed="rId9"/>
          <a:stretch>
            <a:fillRect/>
          </a:stretch>
        </p:blipFill>
        <p:spPr>
          <a:xfrm>
            <a:off x="6438968" y="3347072"/>
            <a:ext cx="2581939" cy="2250921"/>
          </a:xfrm>
          <a:prstGeom prst="rect">
            <a:avLst/>
          </a:prstGeom>
        </p:spPr>
      </p:pic>
      <p:sp>
        <p:nvSpPr>
          <p:cNvPr id="18" name="Rectangle: Rounded Corners 17">
            <a:extLst>
              <a:ext uri="{FF2B5EF4-FFF2-40B4-BE49-F238E27FC236}">
                <a16:creationId xmlns:a16="http://schemas.microsoft.com/office/drawing/2014/main" id="{84378FCE-A209-455F-AF73-93E43F47BFE6}"/>
              </a:ext>
            </a:extLst>
          </p:cNvPr>
          <p:cNvSpPr/>
          <p:nvPr/>
        </p:nvSpPr>
        <p:spPr>
          <a:xfrm>
            <a:off x="1185304" y="2994458"/>
            <a:ext cx="2243696" cy="33027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latin typeface="Segoe UI" panose="020B0502040204020203" pitchFamily="34" charset="0"/>
                <a:cs typeface="Segoe UI" panose="020B0502040204020203" pitchFamily="34" charset="0"/>
              </a:rPr>
              <a:t>Wf#1 SSM41 1E (CR5.3 POR)</a:t>
            </a:r>
          </a:p>
        </p:txBody>
      </p:sp>
      <p:sp>
        <p:nvSpPr>
          <p:cNvPr id="19" name="Rectangle: Rounded Corners 18">
            <a:extLst>
              <a:ext uri="{FF2B5EF4-FFF2-40B4-BE49-F238E27FC236}">
                <a16:creationId xmlns:a16="http://schemas.microsoft.com/office/drawing/2014/main" id="{FF6EC653-F454-4905-B3A9-F2B648272A41}"/>
              </a:ext>
            </a:extLst>
          </p:cNvPr>
          <p:cNvSpPr/>
          <p:nvPr/>
        </p:nvSpPr>
        <p:spPr>
          <a:xfrm>
            <a:off x="1066800" y="5552021"/>
            <a:ext cx="2362200" cy="33027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latin typeface="Segoe UI" panose="020B0502040204020203" pitchFamily="34" charset="0"/>
                <a:cs typeface="Segoe UI" panose="020B0502040204020203" pitchFamily="34" charset="0"/>
              </a:rPr>
              <a:t>Wf#6 SSM41 2E (CR5.3 + </a:t>
            </a:r>
            <a:r>
              <a:rPr lang="en-US" sz="1100" b="1" dirty="0" err="1">
                <a:solidFill>
                  <a:schemeClr val="bg1"/>
                </a:solidFill>
                <a:latin typeface="Segoe UI" panose="020B0502040204020203" pitchFamily="34" charset="0"/>
                <a:cs typeface="Segoe UI" panose="020B0502040204020203" pitchFamily="34" charset="0"/>
              </a:rPr>
              <a:t>AlOx</a:t>
            </a:r>
            <a:r>
              <a:rPr lang="en-US" sz="1100" b="1" dirty="0">
                <a:solidFill>
                  <a:schemeClr val="bg1"/>
                </a:solidFill>
                <a:latin typeface="Segoe UI" panose="020B0502040204020203" pitchFamily="34" charset="0"/>
                <a:cs typeface="Segoe UI" panose="020B0502040204020203" pitchFamily="34" charset="0"/>
              </a:rPr>
              <a:t>)</a:t>
            </a:r>
          </a:p>
        </p:txBody>
      </p:sp>
      <p:sp>
        <p:nvSpPr>
          <p:cNvPr id="20" name="TextBox 19">
            <a:extLst>
              <a:ext uri="{FF2B5EF4-FFF2-40B4-BE49-F238E27FC236}">
                <a16:creationId xmlns:a16="http://schemas.microsoft.com/office/drawing/2014/main" id="{FCCE0704-D2ED-4223-85E0-AB166CA7D120}"/>
              </a:ext>
            </a:extLst>
          </p:cNvPr>
          <p:cNvSpPr txBox="1"/>
          <p:nvPr/>
        </p:nvSpPr>
        <p:spPr>
          <a:xfrm>
            <a:off x="3653798" y="5602860"/>
            <a:ext cx="6715749"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TEC and BEC thickness measurement absorbs </a:t>
            </a:r>
            <a:r>
              <a:rPr lang="en-US" dirty="0" err="1">
                <a:latin typeface="Segoe UI" panose="020B0502040204020203" pitchFamily="34" charset="0"/>
                <a:cs typeface="Segoe UI" panose="020B0502040204020203" pitchFamily="34" charset="0"/>
              </a:rPr>
              <a:t>AlOx</a:t>
            </a:r>
            <a:r>
              <a:rPr lang="en-US" dirty="0">
                <a:latin typeface="Segoe UI" panose="020B0502040204020203" pitchFamily="34" charset="0"/>
                <a:cs typeface="Segoe UI" panose="020B0502040204020203" pitchFamily="34" charset="0"/>
              </a:rPr>
              <a:t> lamina</a:t>
            </a:r>
          </a:p>
          <a:p>
            <a:r>
              <a:rPr lang="en-US" dirty="0">
                <a:latin typeface="Segoe UI" panose="020B0502040204020203" pitchFamily="34" charset="0"/>
                <a:cs typeface="Segoe UI" panose="020B0502040204020203" pitchFamily="34" charset="0"/>
              </a:rPr>
              <a:t>Wider Top SD and TEC CDs with lamina, W CDs look comparable</a:t>
            </a:r>
          </a:p>
        </p:txBody>
      </p:sp>
    </p:spTree>
    <p:extLst>
      <p:ext uri="{BB962C8B-B14F-4D97-AF65-F5344CB8AC3E}">
        <p14:creationId xmlns:p14="http://schemas.microsoft.com/office/powerpoint/2010/main" val="12808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7FAA-C696-4749-AAB0-281B75E7FB13}"/>
              </a:ext>
            </a:extLst>
          </p:cNvPr>
          <p:cNvSpPr>
            <a:spLocks noGrp="1"/>
          </p:cNvSpPr>
          <p:nvPr>
            <p:ph type="title"/>
          </p:nvPr>
        </p:nvSpPr>
        <p:spPr/>
        <p:txBody>
          <a:bodyPr/>
          <a:lstStyle/>
          <a:p>
            <a:r>
              <a:rPr lang="en-US" dirty="0"/>
              <a:t>K* high In content – E1 under-etch</a:t>
            </a:r>
          </a:p>
        </p:txBody>
      </p:sp>
      <p:sp>
        <p:nvSpPr>
          <p:cNvPr id="4" name="Date Placeholder 3">
            <a:extLst>
              <a:ext uri="{FF2B5EF4-FFF2-40B4-BE49-F238E27FC236}">
                <a16:creationId xmlns:a16="http://schemas.microsoft.com/office/drawing/2014/main" id="{9168EB96-E309-424B-9423-540FC19C56EA}"/>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AD3A016F-75D9-4A06-AD8F-BC4D1FDB83D5}"/>
              </a:ext>
            </a:extLst>
          </p:cNvPr>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a:extLst>
              <a:ext uri="{FF2B5EF4-FFF2-40B4-BE49-F238E27FC236}">
                <a16:creationId xmlns:a16="http://schemas.microsoft.com/office/drawing/2014/main" id="{5155D419-127B-4170-A03A-39E1C9F66AC8}"/>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B56D03A2-03C9-40B8-AB4F-11FDEB520727}"/>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E983EAAC-65BF-4BBC-B35A-76BFECFDCC96}"/>
              </a:ext>
            </a:extLst>
          </p:cNvPr>
          <p:cNvPicPr>
            <a:picLocks noChangeAspect="1"/>
          </p:cNvPicPr>
          <p:nvPr/>
        </p:nvPicPr>
        <p:blipFill>
          <a:blip r:embed="rId2"/>
          <a:stretch>
            <a:fillRect/>
          </a:stretch>
        </p:blipFill>
        <p:spPr>
          <a:xfrm>
            <a:off x="216807" y="1169988"/>
            <a:ext cx="6335057" cy="2169133"/>
          </a:xfrm>
          <a:prstGeom prst="rect">
            <a:avLst/>
          </a:prstGeom>
        </p:spPr>
      </p:pic>
      <p:pic>
        <p:nvPicPr>
          <p:cNvPr id="9" name="Picture 8">
            <a:extLst>
              <a:ext uri="{FF2B5EF4-FFF2-40B4-BE49-F238E27FC236}">
                <a16:creationId xmlns:a16="http://schemas.microsoft.com/office/drawing/2014/main" id="{C7FF00B9-F191-44F4-98C2-DF295B3453AB}"/>
              </a:ext>
            </a:extLst>
          </p:cNvPr>
          <p:cNvPicPr>
            <a:picLocks noChangeAspect="1"/>
          </p:cNvPicPr>
          <p:nvPr/>
        </p:nvPicPr>
        <p:blipFill>
          <a:blip r:embed="rId3"/>
          <a:stretch>
            <a:fillRect/>
          </a:stretch>
        </p:blipFill>
        <p:spPr>
          <a:xfrm>
            <a:off x="216807" y="3576796"/>
            <a:ext cx="11772900" cy="1619250"/>
          </a:xfrm>
          <a:prstGeom prst="rect">
            <a:avLst/>
          </a:prstGeom>
        </p:spPr>
      </p:pic>
      <p:sp>
        <p:nvSpPr>
          <p:cNvPr id="10" name="TextBox 9">
            <a:extLst>
              <a:ext uri="{FF2B5EF4-FFF2-40B4-BE49-F238E27FC236}">
                <a16:creationId xmlns:a16="http://schemas.microsoft.com/office/drawing/2014/main" id="{2CF6ECE4-36B1-45E3-B0A5-832E2182D096}"/>
              </a:ext>
            </a:extLst>
          </p:cNvPr>
          <p:cNvSpPr txBox="1"/>
          <p:nvPr/>
        </p:nvSpPr>
        <p:spPr>
          <a:xfrm>
            <a:off x="6731000" y="1192700"/>
            <a:ext cx="5258707" cy="1477328"/>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DEV work in progress to intercept following K* lots with fix at E1 etch;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Post WL etch AUTOSTEMs also dropped from K* lot#7 groups 6 and 7E</a:t>
            </a:r>
          </a:p>
        </p:txBody>
      </p:sp>
    </p:spTree>
    <p:extLst>
      <p:ext uri="{BB962C8B-B14F-4D97-AF65-F5344CB8AC3E}">
        <p14:creationId xmlns:p14="http://schemas.microsoft.com/office/powerpoint/2010/main" val="14566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F2C4-4849-4C0F-AE32-9FEB00AD22BB}"/>
              </a:ext>
            </a:extLst>
          </p:cNvPr>
          <p:cNvSpPr>
            <a:spLocks noGrp="1"/>
          </p:cNvSpPr>
          <p:nvPr>
            <p:ph type="title"/>
          </p:nvPr>
        </p:nvSpPr>
        <p:spPr/>
        <p:txBody>
          <a:bodyPr/>
          <a:lstStyle/>
          <a:p>
            <a:r>
              <a:rPr lang="en-US" dirty="0"/>
              <a:t>WW1810 – PI alignment on PROD experiments</a:t>
            </a:r>
          </a:p>
        </p:txBody>
      </p:sp>
      <p:sp>
        <p:nvSpPr>
          <p:cNvPr id="3" name="Footer Placeholder 2">
            <a:extLst>
              <a:ext uri="{FF2B5EF4-FFF2-40B4-BE49-F238E27FC236}">
                <a16:creationId xmlns:a16="http://schemas.microsoft.com/office/drawing/2014/main" id="{EF40D45A-E422-4860-9D58-F152031FED94}"/>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73B6BD75-E64C-43A2-ACB2-4EB998A26CE8}"/>
              </a:ext>
            </a:extLst>
          </p:cNvPr>
          <p:cNvSpPr>
            <a:spLocks noGrp="1"/>
          </p:cNvSpPr>
          <p:nvPr>
            <p:ph type="sldNum" sz="quarter" idx="12"/>
          </p:nvPr>
        </p:nvSpPr>
        <p:spPr/>
        <p:txBody>
          <a:bodyPr/>
          <a:lstStyle/>
          <a:p>
            <a:fld id="{B7E7695C-FCF1-4AA0-9B93-7941FED13DC4}" type="slidenum">
              <a:rPr lang="en-US" smtClean="0"/>
              <a:t>5</a:t>
            </a:fld>
            <a:endParaRPr lang="en-US"/>
          </a:p>
        </p:txBody>
      </p:sp>
      <p:sp>
        <p:nvSpPr>
          <p:cNvPr id="5" name="Content Placeholder 4">
            <a:extLst>
              <a:ext uri="{FF2B5EF4-FFF2-40B4-BE49-F238E27FC236}">
                <a16:creationId xmlns:a16="http://schemas.microsoft.com/office/drawing/2014/main" id="{8FC54168-7AE9-4185-AF03-C21A04AEE622}"/>
              </a:ext>
            </a:extLst>
          </p:cNvPr>
          <p:cNvSpPr>
            <a:spLocks noGrp="1"/>
          </p:cNvSpPr>
          <p:nvPr>
            <p:ph sz="half" idx="1"/>
          </p:nvPr>
        </p:nvSpPr>
        <p:spPr>
          <a:xfrm>
            <a:off x="838199" y="1117600"/>
            <a:ext cx="10515600" cy="5294405"/>
          </a:xfrm>
        </p:spPr>
        <p:txBody>
          <a:bodyPr/>
          <a:lstStyle/>
          <a:p>
            <a:r>
              <a:rPr lang="en-US" sz="2000" dirty="0"/>
              <a:t>Lots out: </a:t>
            </a:r>
          </a:p>
          <a:p>
            <a:pPr lvl="1"/>
            <a:r>
              <a:rPr lang="en-US" sz="1800" dirty="0"/>
              <a:t>SSM40 (SD.k1 vs Alloy6) – end of ww10 </a:t>
            </a:r>
          </a:p>
          <a:p>
            <a:pPr lvl="1"/>
            <a:r>
              <a:rPr lang="en-US" sz="1800" dirty="0"/>
              <a:t>SSM42 (CR5.3 vs CR5.4) – end of ww11; Backup lot released ww10</a:t>
            </a:r>
          </a:p>
          <a:p>
            <a:pPr lvl="1"/>
            <a:r>
              <a:rPr lang="en-US" sz="1800" dirty="0"/>
              <a:t>SSM41 (CR5.3 w/wo </a:t>
            </a:r>
            <a:r>
              <a:rPr lang="en-US" sz="1800" dirty="0" err="1"/>
              <a:t>AlOx</a:t>
            </a:r>
            <a:r>
              <a:rPr lang="en-US" sz="1800" dirty="0"/>
              <a:t>, 45/55nm W at 52, w/wo </a:t>
            </a:r>
            <a:r>
              <a:rPr lang="en-US" sz="1800" dirty="0" err="1"/>
              <a:t>WSiN</a:t>
            </a:r>
            <a:r>
              <a:rPr lang="en-US" sz="1800" dirty="0"/>
              <a:t> at 52) – end of ww11</a:t>
            </a:r>
          </a:p>
          <a:p>
            <a:pPr lvl="1"/>
            <a:r>
              <a:rPr lang="en-US" sz="1800" u="sng" dirty="0"/>
              <a:t>Analysis by ww13 gates conversion to CR5.4 and directions for </a:t>
            </a:r>
            <a:r>
              <a:rPr lang="en-US" sz="1800" u="sng" dirty="0" err="1"/>
              <a:t>AlOx</a:t>
            </a:r>
            <a:r>
              <a:rPr lang="en-US" sz="1800" u="sng" dirty="0"/>
              <a:t> and </a:t>
            </a:r>
            <a:r>
              <a:rPr lang="en-US" sz="1800" u="sng" dirty="0" err="1"/>
              <a:t>WSiN</a:t>
            </a:r>
            <a:endParaRPr lang="en-US" sz="1800" u="sng" dirty="0"/>
          </a:p>
          <a:p>
            <a:r>
              <a:rPr lang="en-US" sz="2000" dirty="0"/>
              <a:t>K* (SSM43-45)</a:t>
            </a:r>
          </a:p>
          <a:p>
            <a:pPr lvl="1"/>
            <a:r>
              <a:rPr lang="en-US" sz="1800" dirty="0"/>
              <a:t>Lot7 (first lot of wave3) – 3-4 weeks to probe</a:t>
            </a:r>
          </a:p>
          <a:p>
            <a:pPr lvl="1"/>
            <a:r>
              <a:rPr lang="en-US" sz="1800" dirty="0"/>
              <a:t>Lot8, Lot9 – release ww11,12; </a:t>
            </a:r>
          </a:p>
          <a:p>
            <a:pPr lvl="1"/>
            <a:r>
              <a:rPr lang="en-US" sz="1800" u="sng" dirty="0"/>
              <a:t>Intercept Lot8,9 with E1 targeting and maybe 52 targeting on DEV (3667463.013)</a:t>
            </a:r>
          </a:p>
          <a:p>
            <a:r>
              <a:rPr lang="en-US" sz="2000" dirty="0"/>
              <a:t>Structural PROD plan (3 lots)</a:t>
            </a:r>
          </a:p>
          <a:p>
            <a:pPr lvl="1"/>
            <a:r>
              <a:rPr lang="en-US" sz="1800" dirty="0"/>
              <a:t>1</a:t>
            </a:r>
            <a:r>
              <a:rPr lang="en-US" sz="1800" baseline="30000" dirty="0"/>
              <a:t>st</a:t>
            </a:r>
            <a:r>
              <a:rPr lang="en-US" sz="1800" dirty="0"/>
              <a:t> cut and 2</a:t>
            </a:r>
            <a:r>
              <a:rPr lang="en-US" sz="1800" baseline="30000" dirty="0"/>
              <a:t>nd</a:t>
            </a:r>
            <a:r>
              <a:rPr lang="en-US" sz="1800" dirty="0"/>
              <a:t> cut DE skews (~ww12 release)</a:t>
            </a:r>
          </a:p>
          <a:p>
            <a:pPr lvl="1"/>
            <a:r>
              <a:rPr lang="en-US" sz="1800" dirty="0"/>
              <a:t>SD thickness segmentation skew</a:t>
            </a:r>
          </a:p>
          <a:p>
            <a:pPr lvl="1"/>
            <a:r>
              <a:rPr lang="en-US" sz="1800" dirty="0"/>
              <a:t>Structural setup post R5.4 (65 CMP FSL slurry, BSOD?, </a:t>
            </a:r>
            <a:r>
              <a:rPr lang="en-US" sz="1800" dirty="0" err="1"/>
              <a:t>CSOD+cure</a:t>
            </a:r>
            <a:r>
              <a:rPr lang="en-US" sz="1800" dirty="0"/>
              <a:t>? 52 CDU)</a:t>
            </a:r>
          </a:p>
          <a:p>
            <a:r>
              <a:rPr lang="en-US" sz="2000" dirty="0"/>
              <a:t>DD</a:t>
            </a:r>
          </a:p>
          <a:p>
            <a:pPr lvl="1"/>
            <a:r>
              <a:rPr lang="en-US" sz="1800" dirty="0"/>
              <a:t>Lead – plan to start at Fab4 ww12 (2 weeks delay from original plan due to 64L)</a:t>
            </a:r>
          </a:p>
          <a:p>
            <a:pPr lvl="1"/>
            <a:r>
              <a:rPr lang="en-US" sz="1800" dirty="0"/>
              <a:t>BU Si SWR plan (at least partially share with Structural PROD plan)</a:t>
            </a:r>
          </a:p>
          <a:p>
            <a:pPr lvl="1"/>
            <a:endParaRPr lang="en-US" sz="1800" dirty="0"/>
          </a:p>
        </p:txBody>
      </p:sp>
    </p:spTree>
    <p:extLst>
      <p:ext uri="{BB962C8B-B14F-4D97-AF65-F5344CB8AC3E}">
        <p14:creationId xmlns:p14="http://schemas.microsoft.com/office/powerpoint/2010/main" val="120229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B436-9F8D-494C-AE41-3423715C0C5F}"/>
              </a:ext>
            </a:extLst>
          </p:cNvPr>
          <p:cNvSpPr>
            <a:spLocks noGrp="1"/>
          </p:cNvSpPr>
          <p:nvPr>
            <p:ph type="title"/>
          </p:nvPr>
        </p:nvSpPr>
        <p:spPr/>
        <p:txBody>
          <a:bodyPr/>
          <a:lstStyle/>
          <a:p>
            <a:r>
              <a:rPr lang="en-US" dirty="0"/>
              <a:t>WW1810 – PI alignment on DEV work</a:t>
            </a:r>
          </a:p>
        </p:txBody>
      </p:sp>
      <p:sp>
        <p:nvSpPr>
          <p:cNvPr id="3" name="Footer Placeholder 2">
            <a:extLst>
              <a:ext uri="{FF2B5EF4-FFF2-40B4-BE49-F238E27FC236}">
                <a16:creationId xmlns:a16="http://schemas.microsoft.com/office/drawing/2014/main" id="{370F28AD-21DA-40DB-AAA1-A0298D695ADB}"/>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C0140C50-2530-4C0C-8AB7-5F570C2335A7}"/>
              </a:ext>
            </a:extLst>
          </p:cNvPr>
          <p:cNvSpPr>
            <a:spLocks noGrp="1"/>
          </p:cNvSpPr>
          <p:nvPr>
            <p:ph type="sldNum" sz="quarter" idx="12"/>
          </p:nvPr>
        </p:nvSpPr>
        <p:spPr/>
        <p:txBody>
          <a:bodyPr/>
          <a:lstStyle/>
          <a:p>
            <a:fld id="{B7E7695C-FCF1-4AA0-9B93-7941FED13DC4}" type="slidenum">
              <a:rPr lang="en-US" smtClean="0"/>
              <a:t>6</a:t>
            </a:fld>
            <a:endParaRPr lang="en-US"/>
          </a:p>
        </p:txBody>
      </p:sp>
      <p:sp>
        <p:nvSpPr>
          <p:cNvPr id="5" name="Content Placeholder 4">
            <a:extLst>
              <a:ext uri="{FF2B5EF4-FFF2-40B4-BE49-F238E27FC236}">
                <a16:creationId xmlns:a16="http://schemas.microsoft.com/office/drawing/2014/main" id="{2BF06707-B59D-407B-AF84-CFFA533A2E36}"/>
              </a:ext>
            </a:extLst>
          </p:cNvPr>
          <p:cNvSpPr>
            <a:spLocks noGrp="1"/>
          </p:cNvSpPr>
          <p:nvPr>
            <p:ph sz="half" idx="1"/>
          </p:nvPr>
        </p:nvSpPr>
        <p:spPr/>
        <p:txBody>
          <a:bodyPr/>
          <a:lstStyle/>
          <a:p>
            <a:r>
              <a:rPr lang="en-US" dirty="0"/>
              <a:t>ww10-12 focus:</a:t>
            </a:r>
          </a:p>
          <a:p>
            <a:pPr lvl="1"/>
            <a:r>
              <a:rPr lang="en-US" dirty="0"/>
              <a:t>Shift from Nitride Cap to FSL slurry and BSOD/</a:t>
            </a:r>
            <a:r>
              <a:rPr lang="en-US" dirty="0" err="1"/>
              <a:t>CSOD+cure</a:t>
            </a:r>
            <a:r>
              <a:rPr lang="en-US" dirty="0"/>
              <a:t> evaluation to match SXP</a:t>
            </a:r>
          </a:p>
          <a:p>
            <a:pPr lvl="1"/>
            <a:r>
              <a:rPr lang="en-US" dirty="0"/>
              <a:t>Fix E1 etch issue on K* In-rich alloys prior to K* wave3 continuation</a:t>
            </a:r>
          </a:p>
          <a:p>
            <a:pPr lvl="1"/>
            <a:r>
              <a:rPr lang="en-US" dirty="0"/>
              <a:t>51, 52 etch structural pre-work </a:t>
            </a:r>
          </a:p>
          <a:p>
            <a:pPr lvl="2"/>
            <a:r>
              <a:rPr lang="en-US" dirty="0"/>
              <a:t>segment high pressure SD etch that lead to </a:t>
            </a:r>
            <a:r>
              <a:rPr lang="en-US" dirty="0" err="1"/>
              <a:t>Vt</a:t>
            </a:r>
            <a:r>
              <a:rPr lang="en-US" dirty="0"/>
              <a:t> window collapse</a:t>
            </a:r>
          </a:p>
          <a:p>
            <a:pPr lvl="2"/>
            <a:r>
              <a:rPr lang="en-US" dirty="0"/>
              <a:t>Separate SD etch alternatives from W etch alternatives at 51 WL etch</a:t>
            </a:r>
          </a:p>
          <a:p>
            <a:pPr lvl="2"/>
            <a:r>
              <a:rPr lang="en-US" dirty="0"/>
              <a:t>Understand partial liner run out evolution and ways to prevent runout</a:t>
            </a:r>
          </a:p>
          <a:p>
            <a:pPr lvl="2"/>
            <a:r>
              <a:rPr lang="en-US" dirty="0"/>
              <a:t>52 etch on In-rich alloys and CDU (edge of the wafer CDs)</a:t>
            </a:r>
          </a:p>
          <a:p>
            <a:r>
              <a:rPr lang="en-US" dirty="0"/>
              <a:t>ww12-14 DEV directions</a:t>
            </a:r>
          </a:p>
          <a:p>
            <a:pPr lvl="1"/>
            <a:r>
              <a:rPr lang="en-US" dirty="0"/>
              <a:t>DD setup (targeting);</a:t>
            </a:r>
          </a:p>
          <a:p>
            <a:pPr lvl="1"/>
            <a:r>
              <a:rPr lang="en-US" dirty="0"/>
              <a:t>Structural finger-print. TEM, XRF movie, MTS validation (on CR5.4?); </a:t>
            </a:r>
          </a:p>
          <a:p>
            <a:pPr lvl="1"/>
            <a:r>
              <a:rPr lang="en-US" dirty="0"/>
              <a:t>SD thickness skew (+/-3nm; -10nm?); CD (-1/-2/-4nm?) skew for scaling proxy.</a:t>
            </a:r>
          </a:p>
          <a:p>
            <a:pPr lvl="1"/>
            <a:endParaRPr lang="en-US" dirty="0"/>
          </a:p>
        </p:txBody>
      </p:sp>
    </p:spTree>
    <p:extLst>
      <p:ext uri="{BB962C8B-B14F-4D97-AF65-F5344CB8AC3E}">
        <p14:creationId xmlns:p14="http://schemas.microsoft.com/office/powerpoint/2010/main" val="343093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9D7E-F4DA-41CF-9C2B-EF1BED9CF847}"/>
              </a:ext>
            </a:extLst>
          </p:cNvPr>
          <p:cNvSpPr>
            <a:spLocks noGrp="1"/>
          </p:cNvSpPr>
          <p:nvPr>
            <p:ph type="title"/>
          </p:nvPr>
        </p:nvSpPr>
        <p:spPr/>
        <p:txBody>
          <a:bodyPr/>
          <a:lstStyle/>
          <a:p>
            <a:r>
              <a:rPr lang="en-US" dirty="0"/>
              <a:t>K* wave3</a:t>
            </a:r>
          </a:p>
        </p:txBody>
      </p:sp>
      <p:sp>
        <p:nvSpPr>
          <p:cNvPr id="4" name="Date Placeholder 3">
            <a:extLst>
              <a:ext uri="{FF2B5EF4-FFF2-40B4-BE49-F238E27FC236}">
                <a16:creationId xmlns:a16="http://schemas.microsoft.com/office/drawing/2014/main" id="{E0C806A5-B082-438F-B2A0-D4DF597EA35F}"/>
              </a:ext>
            </a:extLst>
          </p:cNvPr>
          <p:cNvSpPr>
            <a:spLocks noGrp="1"/>
          </p:cNvSpPr>
          <p:nvPr>
            <p:ph type="dt" sz="half" idx="2"/>
          </p:nvPr>
        </p:nvSpPr>
        <p:spPr/>
        <p:txBody>
          <a:bodyPr/>
          <a:lstStyle/>
          <a:p>
            <a:fld id="{DD0B5AFB-117C-46EA-B643-5FA810A8A3CB}" type="datetime4">
              <a:rPr lang="en-US" smtClean="0"/>
              <a:pPr/>
              <a:t>March 7, 2018</a:t>
            </a:fld>
            <a:endParaRPr lang="en-US" dirty="0"/>
          </a:p>
        </p:txBody>
      </p:sp>
      <p:sp>
        <p:nvSpPr>
          <p:cNvPr id="5" name="Slide Number Placeholder 4">
            <a:extLst>
              <a:ext uri="{FF2B5EF4-FFF2-40B4-BE49-F238E27FC236}">
                <a16:creationId xmlns:a16="http://schemas.microsoft.com/office/drawing/2014/main" id="{6CCFC335-FF70-4E4A-95AF-1E914B648841}"/>
              </a:ext>
            </a:extLst>
          </p:cNvPr>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a:extLst>
              <a:ext uri="{FF2B5EF4-FFF2-40B4-BE49-F238E27FC236}">
                <a16:creationId xmlns:a16="http://schemas.microsoft.com/office/drawing/2014/main" id="{216D0724-F9DC-44DB-A049-F8FC56A3F15B}"/>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79FDDD69-8FD1-4BA9-97D5-D682EC8012F2}"/>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AE107C68-8ED9-41C1-A0F8-77AF1C57AD50}"/>
              </a:ext>
            </a:extLst>
          </p:cNvPr>
          <p:cNvPicPr>
            <a:picLocks noChangeAspect="1"/>
          </p:cNvPicPr>
          <p:nvPr/>
        </p:nvPicPr>
        <p:blipFill>
          <a:blip r:embed="rId2"/>
          <a:stretch>
            <a:fillRect/>
          </a:stretch>
        </p:blipFill>
        <p:spPr>
          <a:xfrm>
            <a:off x="202519" y="932313"/>
            <a:ext cx="11801475" cy="4838700"/>
          </a:xfrm>
          <a:prstGeom prst="rect">
            <a:avLst/>
          </a:prstGeom>
        </p:spPr>
      </p:pic>
    </p:spTree>
    <p:extLst>
      <p:ext uri="{BB962C8B-B14F-4D97-AF65-F5344CB8AC3E}">
        <p14:creationId xmlns:p14="http://schemas.microsoft.com/office/powerpoint/2010/main" val="260935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E2EB4-455F-4EAC-81D8-6CD6C2EEC4FD}"/>
              </a:ext>
            </a:extLst>
          </p:cNvPr>
          <p:cNvSpPr>
            <a:spLocks noGrp="1"/>
          </p:cNvSpPr>
          <p:nvPr>
            <p:ph type="title"/>
          </p:nvPr>
        </p:nvSpPr>
        <p:spPr/>
        <p:txBody>
          <a:bodyPr/>
          <a:lstStyle/>
          <a:p>
            <a:r>
              <a:rPr lang="en-US" dirty="0"/>
              <a:t>SWRs in line</a:t>
            </a:r>
          </a:p>
        </p:txBody>
      </p:sp>
      <p:sp>
        <p:nvSpPr>
          <p:cNvPr id="4" name="Date Placeholder 3">
            <a:extLst>
              <a:ext uri="{FF2B5EF4-FFF2-40B4-BE49-F238E27FC236}">
                <a16:creationId xmlns:a16="http://schemas.microsoft.com/office/drawing/2014/main" id="{B7049DD5-2E08-4DA7-8838-B54A0EC7489C}"/>
              </a:ext>
            </a:extLst>
          </p:cNvPr>
          <p:cNvSpPr>
            <a:spLocks noGrp="1"/>
          </p:cNvSpPr>
          <p:nvPr>
            <p:ph type="dt" sz="half" idx="2"/>
          </p:nvPr>
        </p:nvSpPr>
        <p:spPr/>
        <p:txBody>
          <a:bodyPr/>
          <a:lstStyle/>
          <a:p>
            <a:fld id="{DD0B5AFB-117C-46EA-B643-5FA810A8A3CB}" type="datetime4">
              <a:rPr lang="en-US" smtClean="0"/>
              <a:pPr/>
              <a:t>March 7, 2018</a:t>
            </a:fld>
            <a:endParaRPr lang="en-US" dirty="0"/>
          </a:p>
        </p:txBody>
      </p:sp>
      <p:sp>
        <p:nvSpPr>
          <p:cNvPr id="5" name="Slide Number Placeholder 4">
            <a:extLst>
              <a:ext uri="{FF2B5EF4-FFF2-40B4-BE49-F238E27FC236}">
                <a16:creationId xmlns:a16="http://schemas.microsoft.com/office/drawing/2014/main" id="{3F388032-5EBC-49D9-9395-8C20B5EC3363}"/>
              </a:ext>
            </a:extLst>
          </p:cNvPr>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a:extLst>
              <a:ext uri="{FF2B5EF4-FFF2-40B4-BE49-F238E27FC236}">
                <a16:creationId xmlns:a16="http://schemas.microsoft.com/office/drawing/2014/main" id="{8995A79C-63DC-484D-9F8C-7B6A000AC966}"/>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72BCCC15-AF1F-4158-A730-AAFA6B7A7DDA}"/>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BB1A0133-27D6-48C8-A8E3-C035A1A682D0}"/>
              </a:ext>
            </a:extLst>
          </p:cNvPr>
          <p:cNvPicPr>
            <a:picLocks noChangeAspect="1"/>
          </p:cNvPicPr>
          <p:nvPr/>
        </p:nvPicPr>
        <p:blipFill>
          <a:blip r:embed="rId2"/>
          <a:stretch>
            <a:fillRect/>
          </a:stretch>
        </p:blipFill>
        <p:spPr>
          <a:xfrm>
            <a:off x="216807" y="1289050"/>
            <a:ext cx="11772900" cy="2628900"/>
          </a:xfrm>
          <a:prstGeom prst="rect">
            <a:avLst/>
          </a:prstGeom>
        </p:spPr>
      </p:pic>
    </p:spTree>
    <p:extLst>
      <p:ext uri="{BB962C8B-B14F-4D97-AF65-F5344CB8AC3E}">
        <p14:creationId xmlns:p14="http://schemas.microsoft.com/office/powerpoint/2010/main" val="178322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_Master_PPT_Template_2018.pptx" id="{EEF647EC-56A7-4327-BDFA-FFF2B3C5BED3}" vid="{1ED4F18A-1CAE-436E-9873-C84173CF8A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2018</Workyear>
    <Workweek xmlns="470f668d-8261-4ab2-9257-0fb5e77b4895">10</Workweek>
  </documentManagement>
</p:properties>
</file>

<file path=customXml/itemProps1.xml><?xml version="1.0" encoding="utf-8"?>
<ds:datastoreItem xmlns:ds="http://schemas.openxmlformats.org/officeDocument/2006/customXml" ds:itemID="{31ADA752-7BBC-4353-A1D0-07FE4EB7DA2A}"/>
</file>

<file path=customXml/itemProps2.xml><?xml version="1.0" encoding="utf-8"?>
<ds:datastoreItem xmlns:ds="http://schemas.openxmlformats.org/officeDocument/2006/customXml" ds:itemID="{8F4AA56F-7612-43CE-8AF2-5B512249C3E5}"/>
</file>

<file path=customXml/itemProps3.xml><?xml version="1.0" encoding="utf-8"?>
<ds:datastoreItem xmlns:ds="http://schemas.openxmlformats.org/officeDocument/2006/customXml" ds:itemID="{9C14F590-F105-4944-BCBC-88F7574CA8C4}"/>
</file>

<file path=docProps/app.xml><?xml version="1.0" encoding="utf-8"?>
<Properties xmlns="http://schemas.openxmlformats.org/officeDocument/2006/extended-properties" xmlns:vt="http://schemas.openxmlformats.org/officeDocument/2006/docPropsVTypes">
  <Template/>
  <TotalTime>0</TotalTime>
  <Words>516</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Segoe UI</vt:lpstr>
      <vt:lpstr>Segoe UI Semibold</vt:lpstr>
      <vt:lpstr>Verdana</vt:lpstr>
      <vt:lpstr>Wingdings</vt:lpstr>
      <vt:lpstr>Micron Nov-2015</vt:lpstr>
      <vt:lpstr>Micron Theme 2.0</vt:lpstr>
      <vt:lpstr>SSM process development update</vt:lpstr>
      <vt:lpstr>WIP status update</vt:lpstr>
      <vt:lpstr>CR5.3 with and without AlOx lamina (1st cut)</vt:lpstr>
      <vt:lpstr>K* high In content – E1 under-etch</vt:lpstr>
      <vt:lpstr>WW1810 – PI alignment on PROD experiments</vt:lpstr>
      <vt:lpstr>WW1810 – PI alignment on DEV work</vt:lpstr>
      <vt:lpstr>K* wave3</vt:lpstr>
      <vt:lpstr>SWRs in 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ww1810 -- SSM process development update</dc:title>
  <dc:creator/>
  <cp:lastModifiedBy/>
  <cp:revision>1</cp:revision>
  <dcterms:created xsi:type="dcterms:W3CDTF">2016-10-07T19:30:32Z</dcterms:created>
  <dcterms:modified xsi:type="dcterms:W3CDTF">2018-03-09T15:42:24Z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ies>
</file>