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43"/>
  </p:notesMasterIdLst>
  <p:sldIdLst>
    <p:sldId id="257" r:id="rId6"/>
    <p:sldId id="256" r:id="rId7"/>
    <p:sldId id="281" r:id="rId8"/>
    <p:sldId id="299" r:id="rId9"/>
    <p:sldId id="298" r:id="rId10"/>
    <p:sldId id="302" r:id="rId11"/>
    <p:sldId id="325" r:id="rId12"/>
    <p:sldId id="327" r:id="rId13"/>
    <p:sldId id="314" r:id="rId14"/>
    <p:sldId id="326" r:id="rId15"/>
    <p:sldId id="312" r:id="rId16"/>
    <p:sldId id="333" r:id="rId17"/>
    <p:sldId id="335" r:id="rId18"/>
    <p:sldId id="328" r:id="rId19"/>
    <p:sldId id="329" r:id="rId20"/>
    <p:sldId id="330" r:id="rId21"/>
    <p:sldId id="331" r:id="rId22"/>
    <p:sldId id="268" r:id="rId23"/>
    <p:sldId id="303" r:id="rId24"/>
    <p:sldId id="304" r:id="rId25"/>
    <p:sldId id="305" r:id="rId26"/>
    <p:sldId id="322" r:id="rId27"/>
    <p:sldId id="334" r:id="rId28"/>
    <p:sldId id="318" r:id="rId29"/>
    <p:sldId id="319" r:id="rId30"/>
    <p:sldId id="321" r:id="rId31"/>
    <p:sldId id="315" r:id="rId32"/>
    <p:sldId id="316" r:id="rId33"/>
    <p:sldId id="311" r:id="rId34"/>
    <p:sldId id="320" r:id="rId35"/>
    <p:sldId id="313" r:id="rId36"/>
    <p:sldId id="332" r:id="rId37"/>
    <p:sldId id="276" r:id="rId38"/>
    <p:sldId id="292" r:id="rId39"/>
    <p:sldId id="287" r:id="rId40"/>
    <p:sldId id="288" r:id="rId41"/>
    <p:sldId id="258" r:id="rId4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9028"/>
    <a:srgbClr val="F2AD00"/>
    <a:srgbClr val="B7D433"/>
    <a:srgbClr val="9ACA3C"/>
    <a:srgbClr val="808285"/>
    <a:srgbClr val="A7A9AC"/>
    <a:srgbClr val="71C5E8"/>
    <a:srgbClr val="0077C8"/>
    <a:srgbClr val="0090DA"/>
    <a:srgbClr val="00A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5401" autoAdjust="0"/>
  </p:normalViewPr>
  <p:slideViewPr>
    <p:cSldViewPr snapToGrid="0">
      <p:cViewPr varScale="1">
        <p:scale>
          <a:sx n="82" d="100"/>
          <a:sy n="82" d="100"/>
        </p:scale>
        <p:origin x="96" y="72"/>
      </p:cViewPr>
      <p:guideLst>
        <p:guide orient="horz" pos="3264"/>
        <p:guide pos="5760"/>
      </p:guideLst>
    </p:cSldViewPr>
  </p:slideViewPr>
  <p:notesTextViewPr>
    <p:cViewPr>
      <p:scale>
        <a:sx n="3" d="2"/>
        <a:sy n="3" d="2"/>
      </p:scale>
      <p:origin x="0" y="0"/>
    </p:cViewPr>
  </p:notesTextViewPr>
  <p:sorterViewPr>
    <p:cViewPr>
      <p:scale>
        <a:sx n="112" d="100"/>
        <a:sy n="112" d="100"/>
      </p:scale>
      <p:origin x="0" y="-40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50BF96A-CBBD-4CCF-8C87-6E114B9E4329}" type="datetimeFigureOut">
              <a:rPr lang="en-US" smtClean="0"/>
              <a:t>3/5/2018</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145280" y="0"/>
            <a:ext cx="804672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4EB1424B-7430-471C-83C4-549E510B5395}" type="datetime4">
              <a:rPr lang="en-US" smtClean="0"/>
              <a:t>March 5,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6493103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80216B39-F66D-478D-B884-A0FF9D616316}" type="datetime4">
              <a:rPr lang="en-US" smtClean="0"/>
              <a:t>March 5,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D9C12826-C929-4EC1-A034-DDD33446EFCD}" type="datetime4">
              <a:rPr lang="en-US" smtClean="0"/>
              <a:t>March 5,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12DB95A8-C6B4-4D55-B432-1FF1EC598499}" type="datetime4">
              <a:rPr lang="en-US" smtClean="0"/>
              <a:t>March 5,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310551" y="362309"/>
            <a:ext cx="5601239"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BD81F6B-C008-4C66-BD61-4BBE687FC954}" type="datetime4">
              <a:rPr lang="en-US" smtClean="0"/>
              <a:t>March 5,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FBD81F6B-C008-4C66-BD61-4BBE687FC954}" type="datetime4">
              <a:rPr lang="en-US" smtClean="0"/>
              <a:t>March 5,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4093E5C-7864-407C-B367-5EB9F0C09B04}" type="datetime4">
              <a:rPr lang="en-US" smtClean="0"/>
              <a:t>March 5,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7739F-E5A9-4C4E-9862-98AE093A9D7C}" type="datetime4">
              <a:rPr lang="en-US" smtClean="0"/>
              <a:t>March 5,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2B487-134E-4CC1-93B3-82A2499700CB}" type="datetime4">
              <a:rPr lang="en-US" smtClean="0"/>
              <a:t>March 5,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D5931-D28E-49EC-9CBE-641A4D9DA4F7}" type="datetime4">
              <a:rPr lang="en-US" smtClean="0"/>
              <a:t>March 5,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C7D8E-04EF-4276-93BE-9A54B0F3CC5E}" type="datetime4">
              <a:rPr lang="en-US" smtClean="0"/>
              <a:t>March 5,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1F6B-C008-4C66-BD61-4BBE687FC954}" type="datetime4">
              <a:rPr lang="en-US" smtClean="0"/>
              <a:t>March 5,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1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4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420C9-E3A0-4192-ACC4-920368377286}" type="datetime4">
              <a:rPr lang="en-US" smtClean="0"/>
              <a:t>March 5,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5,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763096783"/>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5,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340969144"/>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March 5,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March 5,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BD81F6B-C008-4C66-BD61-4BBE687FC954}" type="datetime4">
              <a:rPr lang="en-US" smtClean="0"/>
              <a:pPr/>
              <a:t>March 5,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FBD81F6B-C008-4C66-BD61-4BBE687FC954}" type="datetime4">
              <a:rPr lang="en-US" smtClean="0"/>
              <a:t>March 5,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FF8E76A1-C759-4A05-82F0-D02F4D24734F}" type="datetime4">
              <a:rPr lang="en-US" smtClean="0"/>
              <a:t>March 5,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00222DAE-BC52-44EA-BB87-16305683862E}" type="datetime4">
              <a:rPr lang="en-US" smtClean="0"/>
              <a:t>March 5,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0551" y="362309"/>
            <a:ext cx="5601239" cy="6038491"/>
          </a:xfrm>
        </p:spPr>
        <p:txBody>
          <a:bodyPr anchor="ctr">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6363543" y="362310"/>
            <a:ext cx="5552231" cy="6038490"/>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6363543" y="6412007"/>
            <a:ext cx="1710155" cy="365125"/>
          </a:xfrm>
        </p:spPr>
        <p:txBody>
          <a:bodyPr/>
          <a:lstStyle>
            <a:lvl1pPr algn="l">
              <a:defRPr/>
            </a:lvl1pPr>
          </a:lstStyle>
          <a:p>
            <a:fld id="{C2D750BE-7BF8-418F-A307-BC5A93F9A190}" type="datetime4">
              <a:rPr lang="en-US" smtClean="0"/>
              <a:t>March 5, 2018</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32219852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FBD81F6B-C008-4C66-BD61-4BBE687FC954}" type="datetime4">
              <a:rPr lang="en-US" smtClean="0"/>
              <a:t>March 5,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1" r:id="rId9"/>
    <p:sldLayoutId id="2147483697" r:id="rId10"/>
    <p:sldLayoutId id="2147483698" r:id="rId11"/>
    <p:sldLayoutId id="2147483692" r:id="rId12"/>
    <p:sldLayoutId id="2147483693" r:id="rId13"/>
    <p:sldLayoutId id="2147483695" r:id="rId14"/>
    <p:sldLayoutId id="2147483696" r:id="rId15"/>
    <p:sldLayoutId id="2147483672" r:id="rId16"/>
    <p:sldLayoutId id="2147483652" r:id="rId17"/>
    <p:sldLayoutId id="2147483668" r:id="rId18"/>
    <p:sldLayoutId id="2147483671" r:id="rId19"/>
    <p:sldLayoutId id="2147483654" r:id="rId20"/>
    <p:sldLayoutId id="2147483675" r:id="rId21"/>
    <p:sldLayoutId id="2147483655" r:id="rId22"/>
    <p:sldLayoutId id="2147483674" r:id="rId23"/>
    <p:sldLayoutId id="2147483700" r:id="rId24"/>
    <p:sldLayoutId id="2147483702" r:id="rId25"/>
    <p:sldLayoutId id="2147483703" r:id="rId2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March 5,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6.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46.emf"/></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48.emf"/></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0.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5.xml"/><Relationship Id="rId5" Type="http://schemas.openxmlformats.org/officeDocument/2006/relationships/image" Target="../media/image60.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0.xml"/><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A1 reliability data</a:t>
            </a:r>
          </a:p>
        </p:txBody>
      </p:sp>
      <p:sp>
        <p:nvSpPr>
          <p:cNvPr id="3" name="Text Placeholder 2"/>
          <p:cNvSpPr>
            <a:spLocks noGrp="1"/>
          </p:cNvSpPr>
          <p:nvPr>
            <p:ph type="body" sz="quarter" idx="10"/>
          </p:nvPr>
        </p:nvSpPr>
        <p:spPr/>
        <p:txBody>
          <a:bodyPr/>
          <a:lstStyle/>
          <a:p>
            <a:r>
              <a:rPr lang="en-US" dirty="0"/>
              <a:t>Enzo </a:t>
            </a:r>
          </a:p>
        </p:txBody>
      </p:sp>
      <p:sp>
        <p:nvSpPr>
          <p:cNvPr id="4" name="Title 3"/>
          <p:cNvSpPr>
            <a:spLocks noGrp="1"/>
          </p:cNvSpPr>
          <p:nvPr>
            <p:ph type="ctrTitle"/>
          </p:nvPr>
        </p:nvSpPr>
        <p:spPr/>
        <p:txBody>
          <a:bodyPr/>
          <a:lstStyle/>
          <a:p>
            <a:r>
              <a:rPr lang="en-US" dirty="0"/>
              <a:t>Vth evolution by ED</a:t>
            </a:r>
          </a:p>
        </p:txBody>
      </p:sp>
    </p:spTree>
    <p:extLst>
      <p:ext uri="{BB962C8B-B14F-4D97-AF65-F5344CB8AC3E}">
        <p14:creationId xmlns:p14="http://schemas.microsoft.com/office/powerpoint/2010/main" val="17706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C174-DDBE-46F9-B9E8-EC78EE2EC809}"/>
              </a:ext>
            </a:extLst>
          </p:cNvPr>
          <p:cNvSpPr>
            <a:spLocks noGrp="1"/>
          </p:cNvSpPr>
          <p:nvPr>
            <p:ph type="title"/>
          </p:nvPr>
        </p:nvSpPr>
        <p:spPr/>
        <p:txBody>
          <a:bodyPr/>
          <a:lstStyle/>
          <a:p>
            <a:r>
              <a:rPr lang="en-US" dirty="0"/>
              <a:t>Set Robust sigma maps</a:t>
            </a:r>
          </a:p>
        </p:txBody>
      </p:sp>
      <p:sp>
        <p:nvSpPr>
          <p:cNvPr id="4" name="Date Placeholder 3">
            <a:extLst>
              <a:ext uri="{FF2B5EF4-FFF2-40B4-BE49-F238E27FC236}">
                <a16:creationId xmlns:a16="http://schemas.microsoft.com/office/drawing/2014/main" id="{B0726C1B-DCB0-4096-B2B1-B62910347BD4}"/>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2E89D0D7-5EDB-4656-9D8D-9113D6FF3DD3}"/>
              </a:ext>
            </a:extLst>
          </p:cNvPr>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6" name="Footer Placeholder 5">
            <a:extLst>
              <a:ext uri="{FF2B5EF4-FFF2-40B4-BE49-F238E27FC236}">
                <a16:creationId xmlns:a16="http://schemas.microsoft.com/office/drawing/2014/main" id="{30FFB446-BB47-4371-AD72-485E18626D77}"/>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B31E526D-428F-4FC8-9C42-3A2BD3189AB9}"/>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200EA12C-6028-4600-92E5-20A63E2B03F7}"/>
              </a:ext>
            </a:extLst>
          </p:cNvPr>
          <p:cNvPicPr>
            <a:picLocks noChangeAspect="1"/>
          </p:cNvPicPr>
          <p:nvPr/>
        </p:nvPicPr>
        <p:blipFill>
          <a:blip r:embed="rId2"/>
          <a:stretch>
            <a:fillRect/>
          </a:stretch>
        </p:blipFill>
        <p:spPr>
          <a:xfrm>
            <a:off x="115012" y="887631"/>
            <a:ext cx="4629514" cy="2948559"/>
          </a:xfrm>
          <a:prstGeom prst="rect">
            <a:avLst/>
          </a:prstGeom>
        </p:spPr>
      </p:pic>
      <p:pic>
        <p:nvPicPr>
          <p:cNvPr id="9" name="Picture 8">
            <a:extLst>
              <a:ext uri="{FF2B5EF4-FFF2-40B4-BE49-F238E27FC236}">
                <a16:creationId xmlns:a16="http://schemas.microsoft.com/office/drawing/2014/main" id="{6A9DEDC5-807E-411F-9012-DBF62A513F13}"/>
              </a:ext>
            </a:extLst>
          </p:cNvPr>
          <p:cNvPicPr>
            <a:picLocks noChangeAspect="1"/>
          </p:cNvPicPr>
          <p:nvPr/>
        </p:nvPicPr>
        <p:blipFill>
          <a:blip r:embed="rId3"/>
          <a:stretch>
            <a:fillRect/>
          </a:stretch>
        </p:blipFill>
        <p:spPr>
          <a:xfrm>
            <a:off x="4706426" y="896865"/>
            <a:ext cx="4529263" cy="2884709"/>
          </a:xfrm>
          <a:prstGeom prst="rect">
            <a:avLst/>
          </a:prstGeom>
        </p:spPr>
      </p:pic>
      <p:pic>
        <p:nvPicPr>
          <p:cNvPr id="10" name="Picture 9">
            <a:extLst>
              <a:ext uri="{FF2B5EF4-FFF2-40B4-BE49-F238E27FC236}">
                <a16:creationId xmlns:a16="http://schemas.microsoft.com/office/drawing/2014/main" id="{E342980B-6141-4BEA-98FC-407353E85537}"/>
              </a:ext>
            </a:extLst>
          </p:cNvPr>
          <p:cNvPicPr>
            <a:picLocks noChangeAspect="1"/>
          </p:cNvPicPr>
          <p:nvPr/>
        </p:nvPicPr>
        <p:blipFill>
          <a:blip r:embed="rId4"/>
          <a:stretch>
            <a:fillRect/>
          </a:stretch>
        </p:blipFill>
        <p:spPr>
          <a:xfrm>
            <a:off x="4636135" y="3855240"/>
            <a:ext cx="4628864" cy="2948145"/>
          </a:xfrm>
          <a:prstGeom prst="rect">
            <a:avLst/>
          </a:prstGeom>
        </p:spPr>
      </p:pic>
      <p:pic>
        <p:nvPicPr>
          <p:cNvPr id="11" name="Picture 10">
            <a:extLst>
              <a:ext uri="{FF2B5EF4-FFF2-40B4-BE49-F238E27FC236}">
                <a16:creationId xmlns:a16="http://schemas.microsoft.com/office/drawing/2014/main" id="{18516560-7D40-4123-A91F-AD08EBFD2A8E}"/>
              </a:ext>
            </a:extLst>
          </p:cNvPr>
          <p:cNvPicPr>
            <a:picLocks noChangeAspect="1"/>
          </p:cNvPicPr>
          <p:nvPr/>
        </p:nvPicPr>
        <p:blipFill>
          <a:blip r:embed="rId5"/>
          <a:stretch>
            <a:fillRect/>
          </a:stretch>
        </p:blipFill>
        <p:spPr>
          <a:xfrm>
            <a:off x="0" y="3836190"/>
            <a:ext cx="4744526" cy="3021810"/>
          </a:xfrm>
          <a:prstGeom prst="rect">
            <a:avLst/>
          </a:prstGeom>
        </p:spPr>
      </p:pic>
    </p:spTree>
    <p:extLst>
      <p:ext uri="{BB962C8B-B14F-4D97-AF65-F5344CB8AC3E}">
        <p14:creationId xmlns:p14="http://schemas.microsoft.com/office/powerpoint/2010/main" val="2833787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4083-1C57-4F6D-8B5C-CD33A3725F73}"/>
              </a:ext>
            </a:extLst>
          </p:cNvPr>
          <p:cNvSpPr>
            <a:spLocks noGrp="1"/>
          </p:cNvSpPr>
          <p:nvPr>
            <p:ph type="title"/>
          </p:nvPr>
        </p:nvSpPr>
        <p:spPr/>
        <p:txBody>
          <a:bodyPr/>
          <a:lstStyle/>
          <a:p>
            <a:r>
              <a:rPr lang="en-US" dirty="0"/>
              <a:t>Set Robust Sigma by access resistance [</a:t>
            </a:r>
            <a:r>
              <a:rPr lang="en-US" dirty="0" err="1"/>
              <a:t>kOhm</a:t>
            </a:r>
            <a:r>
              <a:rPr lang="en-US" dirty="0"/>
              <a:t>]</a:t>
            </a:r>
          </a:p>
        </p:txBody>
      </p:sp>
      <p:sp>
        <p:nvSpPr>
          <p:cNvPr id="4" name="Date Placeholder 3">
            <a:extLst>
              <a:ext uri="{FF2B5EF4-FFF2-40B4-BE49-F238E27FC236}">
                <a16:creationId xmlns:a16="http://schemas.microsoft.com/office/drawing/2014/main" id="{B7FF15FF-5277-45A4-B773-A57FCFC2BBA6}"/>
              </a:ext>
            </a:extLst>
          </p:cNvPr>
          <p:cNvSpPr>
            <a:spLocks noGrp="1"/>
          </p:cNvSpPr>
          <p:nvPr>
            <p:ph type="dt" sz="half" idx="2"/>
          </p:nvPr>
        </p:nvSpPr>
        <p:spPr/>
        <p:txBody>
          <a:bodyPr/>
          <a:lstStyle/>
          <a:p>
            <a:fld id="{DD0B5AFB-117C-46EA-B643-5FA810A8A3CB}" type="datetime4">
              <a:rPr lang="en-US" smtClean="0"/>
              <a:pPr/>
              <a:t>March 8, 2018</a:t>
            </a:fld>
            <a:endParaRPr lang="en-US" dirty="0"/>
          </a:p>
        </p:txBody>
      </p:sp>
      <p:sp>
        <p:nvSpPr>
          <p:cNvPr id="5" name="Slide Number Placeholder 4">
            <a:extLst>
              <a:ext uri="{FF2B5EF4-FFF2-40B4-BE49-F238E27FC236}">
                <a16:creationId xmlns:a16="http://schemas.microsoft.com/office/drawing/2014/main" id="{781CFC81-28DA-4A2F-87FC-3B79E9A4C2D0}"/>
              </a:ext>
            </a:extLst>
          </p:cNvPr>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6" name="Footer Placeholder 5">
            <a:extLst>
              <a:ext uri="{FF2B5EF4-FFF2-40B4-BE49-F238E27FC236}">
                <a16:creationId xmlns:a16="http://schemas.microsoft.com/office/drawing/2014/main" id="{7AACE274-7968-4974-A025-6D8EA7B295B6}"/>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3151778C-766E-4AE4-A25D-0C2592730A21}"/>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68184C90-1129-4572-BE70-74E8E09A0E00}"/>
              </a:ext>
            </a:extLst>
          </p:cNvPr>
          <p:cNvPicPr>
            <a:picLocks noChangeAspect="1"/>
          </p:cNvPicPr>
          <p:nvPr/>
        </p:nvPicPr>
        <p:blipFill>
          <a:blip r:embed="rId2"/>
          <a:stretch>
            <a:fillRect/>
          </a:stretch>
        </p:blipFill>
        <p:spPr>
          <a:xfrm>
            <a:off x="514065" y="986121"/>
            <a:ext cx="11559384" cy="5491330"/>
          </a:xfrm>
          <a:prstGeom prst="rect">
            <a:avLst/>
          </a:prstGeom>
        </p:spPr>
      </p:pic>
      <p:sp>
        <p:nvSpPr>
          <p:cNvPr id="10" name="TextBox 9">
            <a:extLst>
              <a:ext uri="{FF2B5EF4-FFF2-40B4-BE49-F238E27FC236}">
                <a16:creationId xmlns:a16="http://schemas.microsoft.com/office/drawing/2014/main" id="{1893C38A-DE87-43B2-98F8-15CCDC42D4B0}"/>
              </a:ext>
            </a:extLst>
          </p:cNvPr>
          <p:cNvSpPr txBox="1"/>
          <p:nvPr/>
        </p:nvSpPr>
        <p:spPr>
          <a:xfrm>
            <a:off x="6791325" y="2124075"/>
            <a:ext cx="4608954" cy="369332"/>
          </a:xfrm>
          <a:prstGeom prst="rect">
            <a:avLst/>
          </a:prstGeom>
          <a:noFill/>
        </p:spPr>
        <p:txBody>
          <a:bodyPr wrap="none" rtlCol="0">
            <a:spAutoFit/>
          </a:bodyPr>
          <a:lstStyle/>
          <a:p>
            <a:r>
              <a:rPr lang="en-US" dirty="0"/>
              <a:t>No big trend of robust sigma vs ED pre drift</a:t>
            </a:r>
          </a:p>
        </p:txBody>
      </p:sp>
      <p:sp>
        <p:nvSpPr>
          <p:cNvPr id="11" name="TextBox 10">
            <a:extLst>
              <a:ext uri="{FF2B5EF4-FFF2-40B4-BE49-F238E27FC236}">
                <a16:creationId xmlns:a16="http://schemas.microsoft.com/office/drawing/2014/main" id="{D2E14A4C-8CE9-4557-968A-9AE17A081CE2}"/>
              </a:ext>
            </a:extLst>
          </p:cNvPr>
          <p:cNvSpPr txBox="1"/>
          <p:nvPr/>
        </p:nvSpPr>
        <p:spPr>
          <a:xfrm>
            <a:off x="6246132" y="6210003"/>
            <a:ext cx="761747" cy="307777"/>
          </a:xfrm>
          <a:prstGeom prst="rect">
            <a:avLst/>
          </a:prstGeom>
          <a:solidFill>
            <a:schemeClr val="bg1"/>
          </a:solidFill>
        </p:spPr>
        <p:txBody>
          <a:bodyPr wrap="none" rtlCol="0">
            <a:spAutoFit/>
          </a:bodyPr>
          <a:lstStyle/>
          <a:p>
            <a:r>
              <a:rPr lang="en-US" sz="1400" dirty="0"/>
              <a:t>[</a:t>
            </a:r>
            <a:r>
              <a:rPr lang="en-US" sz="1400" dirty="0" err="1"/>
              <a:t>kOhm</a:t>
            </a:r>
            <a:r>
              <a:rPr lang="en-US" sz="1400" dirty="0"/>
              <a:t>]</a:t>
            </a:r>
          </a:p>
        </p:txBody>
      </p:sp>
    </p:spTree>
    <p:extLst>
      <p:ext uri="{BB962C8B-B14F-4D97-AF65-F5344CB8AC3E}">
        <p14:creationId xmlns:p14="http://schemas.microsoft.com/office/powerpoint/2010/main" val="353121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7578" t="7961" r="8580" b="5300"/>
          <a:stretch/>
        </p:blipFill>
        <p:spPr>
          <a:xfrm>
            <a:off x="6251945" y="3574557"/>
            <a:ext cx="5940056" cy="327430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760" t="7961" r="8540" b="5300"/>
          <a:stretch/>
        </p:blipFill>
        <p:spPr>
          <a:xfrm>
            <a:off x="6251944" y="54092"/>
            <a:ext cx="5940056" cy="3295930"/>
          </a:xfrm>
          <a:prstGeom prst="rect">
            <a:avLst/>
          </a:prstGeom>
        </p:spPr>
      </p:pic>
      <p:sp>
        <p:nvSpPr>
          <p:cNvPr id="2" name="Title 1"/>
          <p:cNvSpPr>
            <a:spLocks noGrp="1"/>
          </p:cNvSpPr>
          <p:nvPr>
            <p:ph type="title"/>
          </p:nvPr>
        </p:nvSpPr>
        <p:spPr>
          <a:xfrm>
            <a:off x="281486" y="365126"/>
            <a:ext cx="10515600" cy="628788"/>
          </a:xfrm>
        </p:spPr>
        <p:txBody>
          <a:bodyPr/>
          <a:lstStyle/>
          <a:p>
            <a:r>
              <a:rPr lang="en-US" dirty="0"/>
              <a:t>Accelerated seasoning trial:</a:t>
            </a:r>
            <a:br>
              <a:rPr lang="en-US" dirty="0"/>
            </a:br>
            <a:r>
              <a:rPr lang="en-US" dirty="0" err="1"/>
              <a:t>WSiN</a:t>
            </a:r>
            <a:r>
              <a:rPr lang="en-US" dirty="0"/>
              <a:t> removal (0176312)</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12</a:t>
            </a:fld>
            <a:endParaRPr lang="en-US"/>
          </a:p>
        </p:txBody>
      </p:sp>
      <p:sp>
        <p:nvSpPr>
          <p:cNvPr id="45" name="TextBox 44"/>
          <p:cNvSpPr txBox="1"/>
          <p:nvPr/>
        </p:nvSpPr>
        <p:spPr>
          <a:xfrm>
            <a:off x="281486" y="1558963"/>
            <a:ext cx="443558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Without </a:t>
            </a:r>
            <a:r>
              <a:rPr lang="en-US" sz="1600" dirty="0" err="1"/>
              <a:t>WSiN</a:t>
            </a:r>
            <a:r>
              <a:rPr lang="en-US" sz="1600" dirty="0"/>
              <a:t> we get lower </a:t>
            </a:r>
            <a:r>
              <a:rPr lang="en-US" sz="1600" dirty="0" err="1"/>
              <a:t>Vts</a:t>
            </a:r>
            <a:r>
              <a:rPr lang="en-US" sz="1600" dirty="0"/>
              <a:t> (faster seasoning). Major toggle is with </a:t>
            </a:r>
            <a:r>
              <a:rPr lang="en-US" sz="1600" dirty="0" err="1"/>
              <a:t>WSiN</a:t>
            </a:r>
            <a:r>
              <a:rPr lang="en-US" sz="1600" dirty="0"/>
              <a:t> @BL</a:t>
            </a:r>
          </a:p>
          <a:p>
            <a:pPr marL="285750" indent="-285750">
              <a:buFont typeface="Arial" panose="020B0604020202020204" pitchFamily="34" charset="0"/>
              <a:buChar char="•"/>
            </a:pPr>
            <a:r>
              <a:rPr lang="en-US" sz="1600" dirty="0" err="1"/>
              <a:t>Vt</a:t>
            </a:r>
            <a:r>
              <a:rPr lang="en-US" sz="1600" dirty="0"/>
              <a:t> shift 1k</a:t>
            </a:r>
            <a:r>
              <a:rPr lang="en-US" sz="1600" dirty="0">
                <a:sym typeface="Wingdings" panose="05000000000000000000" pitchFamily="2" charset="2"/>
              </a:rPr>
              <a:t>128k cycles is much smaller for no </a:t>
            </a:r>
            <a:r>
              <a:rPr lang="en-US" sz="1600" dirty="0" err="1">
                <a:sym typeface="Wingdings" panose="05000000000000000000" pitchFamily="2" charset="2"/>
              </a:rPr>
              <a:t>WSiN</a:t>
            </a:r>
            <a:r>
              <a:rPr lang="en-US" sz="1600" dirty="0">
                <a:sym typeface="Wingdings" panose="05000000000000000000" pitchFamily="2" charset="2"/>
              </a:rPr>
              <a:t> @BL, consistent with a more effective 1k seasoning</a:t>
            </a:r>
            <a:endParaRPr lang="en-US" sz="1600" dirty="0"/>
          </a:p>
        </p:txBody>
      </p:sp>
      <p:sp>
        <p:nvSpPr>
          <p:cNvPr id="43" name="TextBox 42"/>
          <p:cNvSpPr txBox="1"/>
          <p:nvPr/>
        </p:nvSpPr>
        <p:spPr>
          <a:xfrm>
            <a:off x="7959578" y="3366854"/>
            <a:ext cx="2860078" cy="369332"/>
          </a:xfrm>
          <a:prstGeom prst="rect">
            <a:avLst/>
          </a:prstGeom>
          <a:solidFill>
            <a:schemeClr val="bg1"/>
          </a:solidFill>
          <a:ln>
            <a:solidFill>
              <a:schemeClr val="tx2"/>
            </a:solidFill>
          </a:ln>
        </p:spPr>
        <p:txBody>
          <a:bodyPr wrap="none" rtlCol="0">
            <a:spAutoFit/>
          </a:bodyPr>
          <a:lstStyle/>
          <a:p>
            <a:r>
              <a:rPr lang="en-US" b="1" dirty="0" err="1"/>
              <a:t>Vt</a:t>
            </a:r>
            <a:r>
              <a:rPr lang="en-US" b="1" dirty="0"/>
              <a:t> shift 1k</a:t>
            </a:r>
            <a:r>
              <a:rPr lang="en-US" b="1" dirty="0">
                <a:sym typeface="Wingdings" panose="05000000000000000000" pitchFamily="2" charset="2"/>
              </a:rPr>
              <a:t></a:t>
            </a:r>
            <a:r>
              <a:rPr lang="en-US" b="1" dirty="0"/>
              <a:t>128k cycles </a:t>
            </a:r>
          </a:p>
        </p:txBody>
      </p:sp>
      <p:sp>
        <p:nvSpPr>
          <p:cNvPr id="7" name="TextBox 6"/>
          <p:cNvSpPr txBox="1"/>
          <p:nvPr/>
        </p:nvSpPr>
        <p:spPr>
          <a:xfrm>
            <a:off x="6769280" y="3661056"/>
            <a:ext cx="633507" cy="369332"/>
          </a:xfrm>
          <a:prstGeom prst="rect">
            <a:avLst/>
          </a:prstGeom>
          <a:noFill/>
        </p:spPr>
        <p:txBody>
          <a:bodyPr wrap="none" rtlCol="0">
            <a:spAutoFit/>
          </a:bodyPr>
          <a:lstStyle/>
          <a:p>
            <a:r>
              <a:rPr lang="en-US" dirty="0"/>
              <a:t>SET</a:t>
            </a:r>
          </a:p>
        </p:txBody>
      </p:sp>
      <p:sp>
        <p:nvSpPr>
          <p:cNvPr id="8" name="TextBox 7"/>
          <p:cNvSpPr txBox="1"/>
          <p:nvPr/>
        </p:nvSpPr>
        <p:spPr>
          <a:xfrm>
            <a:off x="9473603" y="3718535"/>
            <a:ext cx="954107" cy="369332"/>
          </a:xfrm>
          <a:prstGeom prst="rect">
            <a:avLst/>
          </a:prstGeom>
          <a:noFill/>
        </p:spPr>
        <p:txBody>
          <a:bodyPr wrap="none" rtlCol="0">
            <a:spAutoFit/>
          </a:bodyPr>
          <a:lstStyle/>
          <a:p>
            <a:r>
              <a:rPr lang="en-US" dirty="0"/>
              <a:t>RESET</a:t>
            </a:r>
          </a:p>
        </p:txBody>
      </p:sp>
      <p:sp>
        <p:nvSpPr>
          <p:cNvPr id="50" name="TextBox 49"/>
          <p:cNvSpPr txBox="1"/>
          <p:nvPr/>
        </p:nvSpPr>
        <p:spPr>
          <a:xfrm rot="16200000">
            <a:off x="5344306" y="1374297"/>
            <a:ext cx="1223412" cy="369332"/>
          </a:xfrm>
          <a:prstGeom prst="rect">
            <a:avLst/>
          </a:prstGeom>
          <a:noFill/>
        </p:spPr>
        <p:txBody>
          <a:bodyPr wrap="none" rtlCol="0">
            <a:spAutoFit/>
          </a:bodyPr>
          <a:lstStyle/>
          <a:p>
            <a:r>
              <a:rPr lang="en-US" dirty="0"/>
              <a:t>Median </a:t>
            </a:r>
            <a:r>
              <a:rPr lang="en-US" dirty="0" err="1"/>
              <a:t>Vt</a:t>
            </a:r>
            <a:endParaRPr lang="en-US" dirty="0"/>
          </a:p>
        </p:txBody>
      </p:sp>
      <p:sp>
        <p:nvSpPr>
          <p:cNvPr id="51" name="TextBox 50"/>
          <p:cNvSpPr txBox="1"/>
          <p:nvPr/>
        </p:nvSpPr>
        <p:spPr>
          <a:xfrm>
            <a:off x="7281021" y="1134088"/>
            <a:ext cx="1133644" cy="369332"/>
          </a:xfrm>
          <a:prstGeom prst="rect">
            <a:avLst/>
          </a:prstGeom>
          <a:noFill/>
        </p:spPr>
        <p:txBody>
          <a:bodyPr wrap="none" rtlCol="0">
            <a:spAutoFit/>
          </a:bodyPr>
          <a:lstStyle/>
          <a:p>
            <a:r>
              <a:rPr lang="en-US" dirty="0"/>
              <a:t>1k cycles</a:t>
            </a:r>
          </a:p>
        </p:txBody>
      </p:sp>
      <p:sp>
        <p:nvSpPr>
          <p:cNvPr id="52" name="TextBox 51"/>
          <p:cNvSpPr txBox="1"/>
          <p:nvPr/>
        </p:nvSpPr>
        <p:spPr>
          <a:xfrm>
            <a:off x="10023548" y="1134088"/>
            <a:ext cx="1390124" cy="369332"/>
          </a:xfrm>
          <a:prstGeom prst="rect">
            <a:avLst/>
          </a:prstGeom>
          <a:noFill/>
        </p:spPr>
        <p:txBody>
          <a:bodyPr wrap="none" rtlCol="0">
            <a:spAutoFit/>
          </a:bodyPr>
          <a:lstStyle/>
          <a:p>
            <a:r>
              <a:rPr lang="en-US" dirty="0"/>
              <a:t>128k cycles</a:t>
            </a:r>
          </a:p>
        </p:txBody>
      </p:sp>
      <p:sp>
        <p:nvSpPr>
          <p:cNvPr id="9" name="TextBox 8"/>
          <p:cNvSpPr txBox="1"/>
          <p:nvPr/>
        </p:nvSpPr>
        <p:spPr>
          <a:xfrm>
            <a:off x="7013647" y="3114433"/>
            <a:ext cx="255839" cy="246221"/>
          </a:xfrm>
          <a:prstGeom prst="rect">
            <a:avLst/>
          </a:prstGeom>
          <a:solidFill>
            <a:srgbClr val="FFFF00"/>
          </a:solidFill>
        </p:spPr>
        <p:txBody>
          <a:bodyPr wrap="none" lIns="45720" rIns="45720" rtlCol="0">
            <a:spAutoFit/>
          </a:bodyPr>
          <a:lstStyle/>
          <a:p>
            <a:r>
              <a:rPr lang="en-US" sz="1000" b="1" dirty="0"/>
              <a:t>1C</a:t>
            </a:r>
          </a:p>
        </p:txBody>
      </p:sp>
      <p:sp>
        <p:nvSpPr>
          <p:cNvPr id="53" name="TextBox 52"/>
          <p:cNvSpPr txBox="1"/>
          <p:nvPr/>
        </p:nvSpPr>
        <p:spPr>
          <a:xfrm>
            <a:off x="7568607" y="3114433"/>
            <a:ext cx="247825" cy="246221"/>
          </a:xfrm>
          <a:prstGeom prst="rect">
            <a:avLst/>
          </a:prstGeom>
          <a:solidFill>
            <a:srgbClr val="FFFF00"/>
          </a:solidFill>
        </p:spPr>
        <p:txBody>
          <a:bodyPr wrap="none" lIns="45720" rIns="45720" rtlCol="0">
            <a:spAutoFit/>
          </a:bodyPr>
          <a:lstStyle/>
          <a:p>
            <a:r>
              <a:rPr lang="en-US" sz="1000" b="1" dirty="0"/>
              <a:t>2E</a:t>
            </a:r>
          </a:p>
        </p:txBody>
      </p:sp>
      <p:sp>
        <p:nvSpPr>
          <p:cNvPr id="54" name="TextBox 53"/>
          <p:cNvSpPr txBox="1"/>
          <p:nvPr/>
        </p:nvSpPr>
        <p:spPr>
          <a:xfrm>
            <a:off x="8114714" y="3114433"/>
            <a:ext cx="247825" cy="246221"/>
          </a:xfrm>
          <a:prstGeom prst="rect">
            <a:avLst/>
          </a:prstGeom>
          <a:solidFill>
            <a:srgbClr val="FFFF00"/>
          </a:solidFill>
        </p:spPr>
        <p:txBody>
          <a:bodyPr wrap="none" lIns="45720" rIns="45720" rtlCol="0">
            <a:spAutoFit/>
          </a:bodyPr>
          <a:lstStyle/>
          <a:p>
            <a:r>
              <a:rPr lang="en-US" sz="1000" b="1" dirty="0"/>
              <a:t>3E</a:t>
            </a:r>
          </a:p>
        </p:txBody>
      </p:sp>
      <p:sp>
        <p:nvSpPr>
          <p:cNvPr id="55" name="TextBox 54"/>
          <p:cNvSpPr txBox="1"/>
          <p:nvPr/>
        </p:nvSpPr>
        <p:spPr>
          <a:xfrm>
            <a:off x="8678481" y="3114433"/>
            <a:ext cx="247825" cy="246221"/>
          </a:xfrm>
          <a:prstGeom prst="rect">
            <a:avLst/>
          </a:prstGeom>
          <a:solidFill>
            <a:srgbClr val="FFFF00"/>
          </a:solidFill>
        </p:spPr>
        <p:txBody>
          <a:bodyPr wrap="none" lIns="45720" rIns="45720" rtlCol="0">
            <a:spAutoFit/>
          </a:bodyPr>
          <a:lstStyle/>
          <a:p>
            <a:r>
              <a:rPr lang="en-US" sz="1000" b="1" dirty="0"/>
              <a:t>4E</a:t>
            </a:r>
          </a:p>
        </p:txBody>
      </p:sp>
      <p:graphicFrame>
        <p:nvGraphicFramePr>
          <p:cNvPr id="23" name="Table 22"/>
          <p:cNvGraphicFramePr>
            <a:graphicFrameLocks noGrp="1"/>
          </p:cNvGraphicFramePr>
          <p:nvPr>
            <p:extLst/>
          </p:nvPr>
        </p:nvGraphicFramePr>
        <p:xfrm>
          <a:off x="143263" y="4914791"/>
          <a:ext cx="4995101" cy="1371600"/>
        </p:xfrm>
        <a:graphic>
          <a:graphicData uri="http://schemas.openxmlformats.org/drawingml/2006/table">
            <a:tbl>
              <a:tblPr firstRow="1" bandRow="1">
                <a:tableStyleId>{5C22544A-7EE6-4342-B048-85BDC9FD1C3A}</a:tableStyleId>
              </a:tblPr>
              <a:tblGrid>
                <a:gridCol w="539623">
                  <a:extLst>
                    <a:ext uri="{9D8B030D-6E8A-4147-A177-3AD203B41FA5}">
                      <a16:colId xmlns:a16="http://schemas.microsoft.com/office/drawing/2014/main" val="20000"/>
                    </a:ext>
                  </a:extLst>
                </a:gridCol>
                <a:gridCol w="2295843">
                  <a:extLst>
                    <a:ext uri="{9D8B030D-6E8A-4147-A177-3AD203B41FA5}">
                      <a16:colId xmlns:a16="http://schemas.microsoft.com/office/drawing/2014/main" val="20001"/>
                    </a:ext>
                  </a:extLst>
                </a:gridCol>
                <a:gridCol w="1097280">
                  <a:extLst>
                    <a:ext uri="{9D8B030D-6E8A-4147-A177-3AD203B41FA5}">
                      <a16:colId xmlns:a16="http://schemas.microsoft.com/office/drawing/2014/main" val="2506403362"/>
                    </a:ext>
                  </a:extLst>
                </a:gridCol>
                <a:gridCol w="1062355">
                  <a:extLst>
                    <a:ext uri="{9D8B030D-6E8A-4147-A177-3AD203B41FA5}">
                      <a16:colId xmlns:a16="http://schemas.microsoft.com/office/drawing/2014/main" val="1213100360"/>
                    </a:ext>
                  </a:extLst>
                </a:gridCol>
              </a:tblGrid>
              <a:tr h="0">
                <a:tc>
                  <a:txBody>
                    <a:bodyPr/>
                    <a:lstStyle/>
                    <a:p>
                      <a:pPr algn="ctr"/>
                      <a:r>
                        <a:rPr lang="en-US" sz="1200" dirty="0">
                          <a:latin typeface="+mn-lt"/>
                        </a:rPr>
                        <a:t>Trial</a:t>
                      </a:r>
                    </a:p>
                  </a:txBody>
                  <a:tcPr/>
                </a:tc>
                <a:tc>
                  <a:txBody>
                    <a:bodyPr/>
                    <a:lstStyle/>
                    <a:p>
                      <a:pPr algn="ctr"/>
                      <a:r>
                        <a:rPr lang="en-US" sz="1200" dirty="0">
                          <a:latin typeface="+mn-lt"/>
                        </a:rPr>
                        <a:t>Cell stack</a:t>
                      </a:r>
                    </a:p>
                  </a:txBody>
                  <a:tcPr/>
                </a:tc>
                <a:tc>
                  <a:txBody>
                    <a:bodyPr/>
                    <a:lstStyle/>
                    <a:p>
                      <a:pPr algn="ctr"/>
                      <a:r>
                        <a:rPr lang="en-US" sz="1200" dirty="0" err="1">
                          <a:latin typeface="+mn-lt"/>
                        </a:rPr>
                        <a:t>WSiN</a:t>
                      </a:r>
                      <a:r>
                        <a:rPr lang="en-US" sz="1200" baseline="0" dirty="0">
                          <a:latin typeface="+mn-lt"/>
                        </a:rPr>
                        <a:t> @ WL</a:t>
                      </a:r>
                      <a:endParaRPr lang="en-US" sz="1200" dirty="0">
                        <a:latin typeface="+mn-lt"/>
                      </a:endParaRPr>
                    </a:p>
                  </a:txBody>
                  <a:tcP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en-US" sz="1200" dirty="0" err="1">
                          <a:latin typeface="+mn-lt"/>
                        </a:rPr>
                        <a:t>WSiN</a:t>
                      </a:r>
                      <a:r>
                        <a:rPr lang="en-US" sz="1200" baseline="0" dirty="0">
                          <a:latin typeface="+mn-lt"/>
                        </a:rPr>
                        <a:t> @ BL</a:t>
                      </a:r>
                      <a:endParaRPr lang="en-US" sz="1200" dirty="0">
                        <a:latin typeface="+mn-lt"/>
                      </a:endParaRPr>
                    </a:p>
                  </a:txBody>
                  <a:tcPr/>
                </a:tc>
                <a:extLst>
                  <a:ext uri="{0D108BD9-81ED-4DB2-BD59-A6C34878D82A}">
                    <a16:rowId xmlns:a16="http://schemas.microsoft.com/office/drawing/2014/main" val="10000"/>
                  </a:ext>
                </a:extLst>
              </a:tr>
              <a:tr h="0">
                <a:tc>
                  <a:txBody>
                    <a:bodyPr/>
                    <a:lstStyle/>
                    <a:p>
                      <a:pPr algn="ctr"/>
                      <a:r>
                        <a:rPr lang="en-US" sz="1200" dirty="0">
                          <a:latin typeface="+mn-lt"/>
                        </a:rPr>
                        <a:t>1C</a:t>
                      </a:r>
                    </a:p>
                  </a:txBody>
                  <a:tcPr anchor="ctr"/>
                </a:tc>
                <a:tc>
                  <a:txBody>
                    <a:bodyPr/>
                    <a:lstStyle/>
                    <a:p>
                      <a:pPr algn="ctr"/>
                      <a:r>
                        <a:rPr lang="en-US" sz="1200" dirty="0">
                          <a:latin typeface="+mn-lt"/>
                        </a:rPr>
                        <a:t>22nn ver12+2%</a:t>
                      </a:r>
                      <a:r>
                        <a:rPr lang="en-US" sz="1200" baseline="0" dirty="0">
                          <a:latin typeface="+mn-lt"/>
                        </a:rPr>
                        <a:t> In + T&amp;B </a:t>
                      </a:r>
                      <a:r>
                        <a:rPr lang="en-US" sz="1200" baseline="0" dirty="0" err="1">
                          <a:latin typeface="+mn-lt"/>
                        </a:rPr>
                        <a:t>AlOx</a:t>
                      </a:r>
                      <a:endParaRPr lang="en-US" sz="1200" dirty="0">
                        <a:latin typeface="+mn-lt"/>
                      </a:endParaRPr>
                    </a:p>
                  </a:txBody>
                  <a:tcPr anchor="ctr"/>
                </a:tc>
                <a:tc>
                  <a:txBody>
                    <a:bodyPr/>
                    <a:lstStyle/>
                    <a:p>
                      <a:pPr algn="ctr"/>
                      <a:r>
                        <a:rPr lang="en-US" sz="1200" dirty="0">
                          <a:latin typeface="+mn-lt"/>
                        </a:rPr>
                        <a:t>Yes</a:t>
                      </a:r>
                    </a:p>
                  </a:txBody>
                  <a:tcPr anchor="ctr"/>
                </a:tc>
                <a:tc>
                  <a:txBody>
                    <a:bodyPr/>
                    <a:lstStyle/>
                    <a:p>
                      <a:pPr algn="ctr"/>
                      <a:r>
                        <a:rPr lang="en-US" sz="1200" dirty="0">
                          <a:latin typeface="+mn-lt"/>
                        </a:rPr>
                        <a:t>Yes </a:t>
                      </a:r>
                    </a:p>
                  </a:txBody>
                  <a:tcPr anchor="ctr"/>
                </a:tc>
                <a:extLst>
                  <a:ext uri="{0D108BD9-81ED-4DB2-BD59-A6C34878D82A}">
                    <a16:rowId xmlns:a16="http://schemas.microsoft.com/office/drawing/2014/main" val="10001"/>
                  </a:ext>
                </a:extLst>
              </a:tr>
              <a:tr h="0">
                <a:tc>
                  <a:txBody>
                    <a:bodyPr/>
                    <a:lstStyle/>
                    <a:p>
                      <a:pPr algn="ctr"/>
                      <a:r>
                        <a:rPr lang="en-US" sz="1200" dirty="0">
                          <a:latin typeface="+mn-lt"/>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mn-lt"/>
                          <a:ea typeface="+mn-ea"/>
                          <a:cs typeface="+mn-cs"/>
                        </a:rPr>
                        <a:t>22nn ver12+2% In + T&amp;B </a:t>
                      </a:r>
                      <a:r>
                        <a:rPr kumimoji="0" lang="en-US" sz="1200" b="0" i="0" u="none" strike="noStrike" kern="1200" cap="none" spc="0" normalizeH="0" baseline="0" noProof="0" dirty="0" err="1">
                          <a:ln>
                            <a:noFill/>
                          </a:ln>
                          <a:solidFill>
                            <a:srgbClr val="58595B"/>
                          </a:solidFill>
                          <a:effectLst/>
                          <a:uLnTx/>
                          <a:uFillTx/>
                          <a:latin typeface="+mn-lt"/>
                          <a:ea typeface="+mn-ea"/>
                          <a:cs typeface="+mn-cs"/>
                        </a:rPr>
                        <a:t>AlOx</a:t>
                      </a:r>
                      <a:endParaRPr kumimoji="0" lang="en-US" sz="12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mn-lt"/>
                          <a:ea typeface="+mn-ea"/>
                          <a:cs typeface="+mn-cs"/>
                        </a:rPr>
                        <a:t>No</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mn-lt"/>
                          <a:ea typeface="+mn-ea"/>
                          <a:cs typeface="+mn-cs"/>
                        </a:rPr>
                        <a:t>Yes</a:t>
                      </a:r>
                    </a:p>
                  </a:txBody>
                  <a:tcPr anchor="ctr"/>
                </a:tc>
                <a:extLst>
                  <a:ext uri="{0D108BD9-81ED-4DB2-BD59-A6C34878D82A}">
                    <a16:rowId xmlns:a16="http://schemas.microsoft.com/office/drawing/2014/main" val="10002"/>
                  </a:ext>
                </a:extLst>
              </a:tr>
              <a:tr h="0">
                <a:tc>
                  <a:txBody>
                    <a:bodyPr/>
                    <a:lstStyle/>
                    <a:p>
                      <a:pPr algn="ctr"/>
                      <a:r>
                        <a:rPr lang="en-US" sz="1200" dirty="0">
                          <a:latin typeface="+mn-lt"/>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8595B"/>
                          </a:solidFill>
                          <a:effectLst/>
                          <a:uLnTx/>
                          <a:uFillTx/>
                          <a:latin typeface="+mn-lt"/>
                          <a:ea typeface="+mn-ea"/>
                          <a:cs typeface="+mn-cs"/>
                        </a:rPr>
                        <a:t>22nn ver12+2% In + T&amp;B AlOx</a:t>
                      </a:r>
                      <a:endParaRPr kumimoji="0" lang="en-US" sz="12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mn-lt"/>
                          <a:ea typeface="+mn-ea"/>
                          <a:cs typeface="+mn-cs"/>
                        </a:rPr>
                        <a:t>Yes</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mn-lt"/>
                          <a:ea typeface="+mn-ea"/>
                          <a:cs typeface="+mn-cs"/>
                        </a:rPr>
                        <a:t>No</a:t>
                      </a:r>
                    </a:p>
                  </a:txBody>
                  <a:tcPr anchor="ctr"/>
                </a:tc>
                <a:extLst>
                  <a:ext uri="{0D108BD9-81ED-4DB2-BD59-A6C34878D82A}">
                    <a16:rowId xmlns:a16="http://schemas.microsoft.com/office/drawing/2014/main" val="10003"/>
                  </a:ext>
                </a:extLst>
              </a:tr>
              <a:tr h="0">
                <a:tc>
                  <a:txBody>
                    <a:bodyPr/>
                    <a:lstStyle/>
                    <a:p>
                      <a:pPr algn="ctr"/>
                      <a:r>
                        <a:rPr lang="en-US" sz="1200" dirty="0">
                          <a:latin typeface="+mn-lt"/>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mn-lt"/>
                          <a:ea typeface="+mn-ea"/>
                          <a:cs typeface="+mn-cs"/>
                        </a:rPr>
                        <a:t>22nn ver12+2% In + T&amp;B </a:t>
                      </a:r>
                      <a:r>
                        <a:rPr kumimoji="0" lang="en-US" sz="1200" b="0" i="0" u="none" strike="noStrike" kern="1200" cap="none" spc="0" normalizeH="0" baseline="0" noProof="0" dirty="0" err="1">
                          <a:ln>
                            <a:noFill/>
                          </a:ln>
                          <a:solidFill>
                            <a:srgbClr val="58595B"/>
                          </a:solidFill>
                          <a:effectLst/>
                          <a:uLnTx/>
                          <a:uFillTx/>
                          <a:latin typeface="+mn-lt"/>
                          <a:ea typeface="+mn-ea"/>
                          <a:cs typeface="+mn-cs"/>
                        </a:rPr>
                        <a:t>AlOx</a:t>
                      </a:r>
                      <a:endParaRPr kumimoji="0" lang="en-US" sz="12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en-US" sz="1200" dirty="0">
                          <a:latin typeface="+mn-lt"/>
                        </a:rPr>
                        <a:t>No</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mn-lt"/>
                          <a:ea typeface="+mn-ea"/>
                          <a:cs typeface="+mn-cs"/>
                        </a:rPr>
                        <a:t>No</a:t>
                      </a:r>
                    </a:p>
                  </a:txBody>
                  <a:tcPr anchor="ctr"/>
                </a:tc>
                <a:extLst>
                  <a:ext uri="{0D108BD9-81ED-4DB2-BD59-A6C34878D82A}">
                    <a16:rowId xmlns:a16="http://schemas.microsoft.com/office/drawing/2014/main" val="10004"/>
                  </a:ext>
                </a:extLst>
              </a:tr>
            </a:tbl>
          </a:graphicData>
        </a:graphic>
      </p:graphicFrame>
      <p:sp>
        <p:nvSpPr>
          <p:cNvPr id="28" name="TextBox 27"/>
          <p:cNvSpPr txBox="1"/>
          <p:nvPr/>
        </p:nvSpPr>
        <p:spPr>
          <a:xfrm>
            <a:off x="9767541" y="3114433"/>
            <a:ext cx="255839" cy="246221"/>
          </a:xfrm>
          <a:prstGeom prst="rect">
            <a:avLst/>
          </a:prstGeom>
          <a:solidFill>
            <a:srgbClr val="FFFF00"/>
          </a:solidFill>
        </p:spPr>
        <p:txBody>
          <a:bodyPr wrap="none" lIns="45720" rIns="45720" rtlCol="0">
            <a:spAutoFit/>
          </a:bodyPr>
          <a:lstStyle/>
          <a:p>
            <a:r>
              <a:rPr lang="en-US" sz="1000" b="1" dirty="0"/>
              <a:t>1C</a:t>
            </a:r>
          </a:p>
        </p:txBody>
      </p:sp>
      <p:sp>
        <p:nvSpPr>
          <p:cNvPr id="29" name="TextBox 28"/>
          <p:cNvSpPr txBox="1"/>
          <p:nvPr/>
        </p:nvSpPr>
        <p:spPr>
          <a:xfrm>
            <a:off x="10322501" y="3114433"/>
            <a:ext cx="247825" cy="246221"/>
          </a:xfrm>
          <a:prstGeom prst="rect">
            <a:avLst/>
          </a:prstGeom>
          <a:solidFill>
            <a:srgbClr val="FFFF00"/>
          </a:solidFill>
        </p:spPr>
        <p:txBody>
          <a:bodyPr wrap="none" lIns="45720" rIns="45720" rtlCol="0">
            <a:spAutoFit/>
          </a:bodyPr>
          <a:lstStyle/>
          <a:p>
            <a:r>
              <a:rPr lang="en-US" sz="1000" b="1" dirty="0"/>
              <a:t>2E</a:t>
            </a:r>
          </a:p>
        </p:txBody>
      </p:sp>
      <p:sp>
        <p:nvSpPr>
          <p:cNvPr id="30" name="TextBox 29"/>
          <p:cNvSpPr txBox="1"/>
          <p:nvPr/>
        </p:nvSpPr>
        <p:spPr>
          <a:xfrm>
            <a:off x="10868608" y="3114433"/>
            <a:ext cx="247825" cy="246221"/>
          </a:xfrm>
          <a:prstGeom prst="rect">
            <a:avLst/>
          </a:prstGeom>
          <a:solidFill>
            <a:srgbClr val="FFFF00"/>
          </a:solidFill>
        </p:spPr>
        <p:txBody>
          <a:bodyPr wrap="none" lIns="45720" rIns="45720" rtlCol="0">
            <a:spAutoFit/>
          </a:bodyPr>
          <a:lstStyle/>
          <a:p>
            <a:r>
              <a:rPr lang="en-US" sz="1000" b="1" dirty="0"/>
              <a:t>3E</a:t>
            </a:r>
          </a:p>
        </p:txBody>
      </p:sp>
      <p:sp>
        <p:nvSpPr>
          <p:cNvPr id="31" name="TextBox 30"/>
          <p:cNvSpPr txBox="1"/>
          <p:nvPr/>
        </p:nvSpPr>
        <p:spPr>
          <a:xfrm>
            <a:off x="11432375" y="3114433"/>
            <a:ext cx="247825" cy="246221"/>
          </a:xfrm>
          <a:prstGeom prst="rect">
            <a:avLst/>
          </a:prstGeom>
          <a:solidFill>
            <a:srgbClr val="FFFF00"/>
          </a:solidFill>
        </p:spPr>
        <p:txBody>
          <a:bodyPr wrap="none" lIns="45720" rIns="45720" rtlCol="0">
            <a:spAutoFit/>
          </a:bodyPr>
          <a:lstStyle/>
          <a:p>
            <a:r>
              <a:rPr lang="en-US" sz="1000" b="1" dirty="0"/>
              <a:t>4E</a:t>
            </a:r>
          </a:p>
        </p:txBody>
      </p:sp>
      <p:sp>
        <p:nvSpPr>
          <p:cNvPr id="32" name="TextBox 31"/>
          <p:cNvSpPr txBox="1"/>
          <p:nvPr/>
        </p:nvSpPr>
        <p:spPr>
          <a:xfrm>
            <a:off x="7013647" y="6613207"/>
            <a:ext cx="255839" cy="246221"/>
          </a:xfrm>
          <a:prstGeom prst="rect">
            <a:avLst/>
          </a:prstGeom>
          <a:solidFill>
            <a:srgbClr val="FFFF00"/>
          </a:solidFill>
        </p:spPr>
        <p:txBody>
          <a:bodyPr wrap="none" lIns="45720" rIns="45720" rtlCol="0">
            <a:spAutoFit/>
          </a:bodyPr>
          <a:lstStyle/>
          <a:p>
            <a:r>
              <a:rPr lang="en-US" sz="1000" b="1" dirty="0"/>
              <a:t>1C</a:t>
            </a:r>
          </a:p>
        </p:txBody>
      </p:sp>
      <p:sp>
        <p:nvSpPr>
          <p:cNvPr id="33" name="TextBox 32"/>
          <p:cNvSpPr txBox="1"/>
          <p:nvPr/>
        </p:nvSpPr>
        <p:spPr>
          <a:xfrm>
            <a:off x="7568607" y="6613207"/>
            <a:ext cx="247825" cy="246221"/>
          </a:xfrm>
          <a:prstGeom prst="rect">
            <a:avLst/>
          </a:prstGeom>
          <a:solidFill>
            <a:srgbClr val="FFFF00"/>
          </a:solidFill>
        </p:spPr>
        <p:txBody>
          <a:bodyPr wrap="none" lIns="45720" rIns="45720" rtlCol="0">
            <a:spAutoFit/>
          </a:bodyPr>
          <a:lstStyle/>
          <a:p>
            <a:r>
              <a:rPr lang="en-US" sz="1000" b="1" dirty="0"/>
              <a:t>2E</a:t>
            </a:r>
          </a:p>
        </p:txBody>
      </p:sp>
      <p:sp>
        <p:nvSpPr>
          <p:cNvPr id="34" name="TextBox 33"/>
          <p:cNvSpPr txBox="1"/>
          <p:nvPr/>
        </p:nvSpPr>
        <p:spPr>
          <a:xfrm>
            <a:off x="8114714" y="6613207"/>
            <a:ext cx="247825" cy="246221"/>
          </a:xfrm>
          <a:prstGeom prst="rect">
            <a:avLst/>
          </a:prstGeom>
          <a:solidFill>
            <a:srgbClr val="FFFF00"/>
          </a:solidFill>
        </p:spPr>
        <p:txBody>
          <a:bodyPr wrap="none" lIns="45720" rIns="45720" rtlCol="0">
            <a:spAutoFit/>
          </a:bodyPr>
          <a:lstStyle/>
          <a:p>
            <a:r>
              <a:rPr lang="en-US" sz="1000" b="1" dirty="0"/>
              <a:t>3E</a:t>
            </a:r>
          </a:p>
        </p:txBody>
      </p:sp>
      <p:sp>
        <p:nvSpPr>
          <p:cNvPr id="35" name="TextBox 34"/>
          <p:cNvSpPr txBox="1"/>
          <p:nvPr/>
        </p:nvSpPr>
        <p:spPr>
          <a:xfrm>
            <a:off x="8678481" y="6613207"/>
            <a:ext cx="247825" cy="246221"/>
          </a:xfrm>
          <a:prstGeom prst="rect">
            <a:avLst/>
          </a:prstGeom>
          <a:solidFill>
            <a:srgbClr val="FFFF00"/>
          </a:solidFill>
        </p:spPr>
        <p:txBody>
          <a:bodyPr wrap="none" lIns="45720" rIns="45720" rtlCol="0">
            <a:spAutoFit/>
          </a:bodyPr>
          <a:lstStyle/>
          <a:p>
            <a:r>
              <a:rPr lang="en-US" sz="1000" b="1" dirty="0"/>
              <a:t>4E</a:t>
            </a:r>
          </a:p>
        </p:txBody>
      </p:sp>
      <p:sp>
        <p:nvSpPr>
          <p:cNvPr id="36" name="TextBox 35"/>
          <p:cNvSpPr txBox="1"/>
          <p:nvPr/>
        </p:nvSpPr>
        <p:spPr>
          <a:xfrm>
            <a:off x="9767541" y="6613207"/>
            <a:ext cx="255839" cy="246221"/>
          </a:xfrm>
          <a:prstGeom prst="rect">
            <a:avLst/>
          </a:prstGeom>
          <a:solidFill>
            <a:srgbClr val="FFFF00"/>
          </a:solidFill>
        </p:spPr>
        <p:txBody>
          <a:bodyPr wrap="none" lIns="45720" rIns="45720" rtlCol="0">
            <a:spAutoFit/>
          </a:bodyPr>
          <a:lstStyle/>
          <a:p>
            <a:r>
              <a:rPr lang="en-US" sz="1000" b="1" dirty="0"/>
              <a:t>1C</a:t>
            </a:r>
          </a:p>
        </p:txBody>
      </p:sp>
      <p:sp>
        <p:nvSpPr>
          <p:cNvPr id="37" name="TextBox 36"/>
          <p:cNvSpPr txBox="1"/>
          <p:nvPr/>
        </p:nvSpPr>
        <p:spPr>
          <a:xfrm>
            <a:off x="10322501" y="6613207"/>
            <a:ext cx="247825" cy="246221"/>
          </a:xfrm>
          <a:prstGeom prst="rect">
            <a:avLst/>
          </a:prstGeom>
          <a:solidFill>
            <a:srgbClr val="FFFF00"/>
          </a:solidFill>
        </p:spPr>
        <p:txBody>
          <a:bodyPr wrap="none" lIns="45720" rIns="45720" rtlCol="0">
            <a:spAutoFit/>
          </a:bodyPr>
          <a:lstStyle/>
          <a:p>
            <a:r>
              <a:rPr lang="en-US" sz="1000" b="1" dirty="0"/>
              <a:t>2E</a:t>
            </a:r>
          </a:p>
        </p:txBody>
      </p:sp>
      <p:sp>
        <p:nvSpPr>
          <p:cNvPr id="38" name="TextBox 37"/>
          <p:cNvSpPr txBox="1"/>
          <p:nvPr/>
        </p:nvSpPr>
        <p:spPr>
          <a:xfrm>
            <a:off x="10868608" y="6613207"/>
            <a:ext cx="247825" cy="246221"/>
          </a:xfrm>
          <a:prstGeom prst="rect">
            <a:avLst/>
          </a:prstGeom>
          <a:solidFill>
            <a:srgbClr val="FFFF00"/>
          </a:solidFill>
        </p:spPr>
        <p:txBody>
          <a:bodyPr wrap="none" lIns="45720" rIns="45720" rtlCol="0">
            <a:spAutoFit/>
          </a:bodyPr>
          <a:lstStyle/>
          <a:p>
            <a:r>
              <a:rPr lang="en-US" sz="1000" b="1" dirty="0"/>
              <a:t>3E</a:t>
            </a:r>
          </a:p>
        </p:txBody>
      </p:sp>
      <p:sp>
        <p:nvSpPr>
          <p:cNvPr id="39" name="TextBox 38"/>
          <p:cNvSpPr txBox="1"/>
          <p:nvPr/>
        </p:nvSpPr>
        <p:spPr>
          <a:xfrm>
            <a:off x="11432375" y="6613207"/>
            <a:ext cx="247825" cy="246221"/>
          </a:xfrm>
          <a:prstGeom prst="rect">
            <a:avLst/>
          </a:prstGeom>
          <a:solidFill>
            <a:srgbClr val="FFFF00"/>
          </a:solidFill>
        </p:spPr>
        <p:txBody>
          <a:bodyPr wrap="none" lIns="45720" rIns="45720" rtlCol="0">
            <a:spAutoFit/>
          </a:bodyPr>
          <a:lstStyle/>
          <a:p>
            <a:r>
              <a:rPr lang="en-US" sz="1000" b="1" dirty="0"/>
              <a:t>4E</a:t>
            </a:r>
          </a:p>
        </p:txBody>
      </p:sp>
      <p:cxnSp>
        <p:nvCxnSpPr>
          <p:cNvPr id="6" name="Straight Arrow Connector 5">
            <a:extLst>
              <a:ext uri="{FF2B5EF4-FFF2-40B4-BE49-F238E27FC236}">
                <a16:creationId xmlns:a16="http://schemas.microsoft.com/office/drawing/2014/main" id="{3EBE86A2-4CB0-4203-86D2-26AE395CC6DB}"/>
              </a:ext>
            </a:extLst>
          </p:cNvPr>
          <p:cNvCxnSpPr>
            <a:cxnSpLocks/>
          </p:cNvCxnSpPr>
          <p:nvPr/>
        </p:nvCxnSpPr>
        <p:spPr>
          <a:xfrm flipV="1">
            <a:off x="7262156" y="4375937"/>
            <a:ext cx="612902" cy="1063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4B0E906-2480-4100-A889-C2342BBA94AA}"/>
              </a:ext>
            </a:extLst>
          </p:cNvPr>
          <p:cNvSpPr/>
          <p:nvPr/>
        </p:nvSpPr>
        <p:spPr>
          <a:xfrm>
            <a:off x="141098" y="5709354"/>
            <a:ext cx="4997266" cy="30889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D21301A-ECD7-4760-836B-0EE0419FD26F}"/>
              </a:ext>
            </a:extLst>
          </p:cNvPr>
          <p:cNvSpPr/>
          <p:nvPr/>
        </p:nvSpPr>
        <p:spPr>
          <a:xfrm>
            <a:off x="8033960" y="3978244"/>
            <a:ext cx="455087" cy="61874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17D6086-C869-47CC-90CC-4AB758D71488}"/>
              </a:ext>
            </a:extLst>
          </p:cNvPr>
          <p:cNvSpPr txBox="1"/>
          <p:nvPr/>
        </p:nvSpPr>
        <p:spPr>
          <a:xfrm>
            <a:off x="10305954" y="140591"/>
            <a:ext cx="1620957" cy="369332"/>
          </a:xfrm>
          <a:prstGeom prst="rect">
            <a:avLst/>
          </a:prstGeom>
          <a:noFill/>
        </p:spPr>
        <p:txBody>
          <a:bodyPr wrap="none" rtlCol="0">
            <a:spAutoFit/>
          </a:bodyPr>
          <a:lstStyle/>
          <a:p>
            <a:r>
              <a:rPr lang="en-US" dirty="0"/>
              <a:t>Mattia R. data</a:t>
            </a:r>
          </a:p>
        </p:txBody>
      </p:sp>
    </p:spTree>
    <p:extLst>
      <p:ext uri="{BB962C8B-B14F-4D97-AF65-F5344CB8AC3E}">
        <p14:creationId xmlns:p14="http://schemas.microsoft.com/office/powerpoint/2010/main" val="270438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56896C5F-2B81-4B53-8DCD-A78746258572}"/>
              </a:ext>
            </a:extLst>
          </p:cNvPr>
          <p:cNvPicPr>
            <a:picLocks noChangeAspect="1"/>
          </p:cNvPicPr>
          <p:nvPr/>
        </p:nvPicPr>
        <p:blipFill>
          <a:blip r:embed="rId2"/>
          <a:stretch>
            <a:fillRect/>
          </a:stretch>
        </p:blipFill>
        <p:spPr>
          <a:xfrm>
            <a:off x="4080645" y="1128177"/>
            <a:ext cx="4911312" cy="5147022"/>
          </a:xfrm>
          <a:prstGeom prst="rect">
            <a:avLst/>
          </a:prstGeom>
        </p:spPr>
      </p:pic>
      <p:sp>
        <p:nvSpPr>
          <p:cNvPr id="2" name="Title 1">
            <a:extLst>
              <a:ext uri="{FF2B5EF4-FFF2-40B4-BE49-F238E27FC236}">
                <a16:creationId xmlns:a16="http://schemas.microsoft.com/office/drawing/2014/main" id="{52401705-78C3-4DC9-8568-94D8F662CACC}"/>
              </a:ext>
            </a:extLst>
          </p:cNvPr>
          <p:cNvSpPr>
            <a:spLocks noGrp="1"/>
          </p:cNvSpPr>
          <p:nvPr>
            <p:ph type="title"/>
          </p:nvPr>
        </p:nvSpPr>
        <p:spPr>
          <a:xfrm>
            <a:off x="838199" y="198142"/>
            <a:ext cx="10515600" cy="628788"/>
          </a:xfrm>
        </p:spPr>
        <p:txBody>
          <a:bodyPr/>
          <a:lstStyle/>
          <a:p>
            <a:r>
              <a:rPr lang="en-US" dirty="0"/>
              <a:t>Extended endurance on selected blocks along BL direction (different EDs)</a:t>
            </a:r>
          </a:p>
        </p:txBody>
      </p:sp>
      <p:sp>
        <p:nvSpPr>
          <p:cNvPr id="3" name="Footer Placeholder 2">
            <a:extLst>
              <a:ext uri="{FF2B5EF4-FFF2-40B4-BE49-F238E27FC236}">
                <a16:creationId xmlns:a16="http://schemas.microsoft.com/office/drawing/2014/main" id="{8AC4A3EF-2C4D-45AB-B4A5-9C67E7BAA2C5}"/>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1E2FBB60-72D5-4EE6-8B8D-5D19A81182D9}"/>
              </a:ext>
            </a:extLst>
          </p:cNvPr>
          <p:cNvSpPr>
            <a:spLocks noGrp="1"/>
          </p:cNvSpPr>
          <p:nvPr>
            <p:ph type="sldNum" sz="quarter" idx="12"/>
          </p:nvPr>
        </p:nvSpPr>
        <p:spPr/>
        <p:txBody>
          <a:bodyPr/>
          <a:lstStyle/>
          <a:p>
            <a:fld id="{B7E7695C-FCF1-4AA0-9B93-7941FED13DC4}" type="slidenum">
              <a:rPr lang="en-US" smtClean="0"/>
              <a:t>13</a:t>
            </a:fld>
            <a:endParaRPr lang="en-US"/>
          </a:p>
        </p:txBody>
      </p:sp>
      <p:sp>
        <p:nvSpPr>
          <p:cNvPr id="19" name="Rectangle 18">
            <a:extLst>
              <a:ext uri="{FF2B5EF4-FFF2-40B4-BE49-F238E27FC236}">
                <a16:creationId xmlns:a16="http://schemas.microsoft.com/office/drawing/2014/main" id="{E3E2E656-957F-45CC-9A6E-A5DCC44B9304}"/>
              </a:ext>
            </a:extLst>
          </p:cNvPr>
          <p:cNvSpPr/>
          <p:nvPr/>
        </p:nvSpPr>
        <p:spPr>
          <a:xfrm>
            <a:off x="4087817" y="1504171"/>
            <a:ext cx="304270" cy="2497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3C7180-7349-43B8-B930-66D1B095AFA5}"/>
              </a:ext>
            </a:extLst>
          </p:cNvPr>
          <p:cNvSpPr/>
          <p:nvPr/>
        </p:nvSpPr>
        <p:spPr>
          <a:xfrm>
            <a:off x="4076327" y="3600120"/>
            <a:ext cx="304270" cy="2497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6DD08A-9EE3-41DA-90CD-722917DD7E2A}"/>
              </a:ext>
            </a:extLst>
          </p:cNvPr>
          <p:cNvSpPr/>
          <p:nvPr/>
        </p:nvSpPr>
        <p:spPr>
          <a:xfrm>
            <a:off x="4080645" y="3891976"/>
            <a:ext cx="304270" cy="2497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4C1C6-6E92-49D8-9AD5-9C3958068EF0}"/>
              </a:ext>
            </a:extLst>
          </p:cNvPr>
          <p:cNvSpPr/>
          <p:nvPr/>
        </p:nvSpPr>
        <p:spPr>
          <a:xfrm>
            <a:off x="4080645" y="5953018"/>
            <a:ext cx="288649" cy="30166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A48FCFFD-E03F-40F3-B5D9-E3B0745FF084}"/>
              </a:ext>
            </a:extLst>
          </p:cNvPr>
          <p:cNvCxnSpPr>
            <a:cxnSpLocks/>
            <a:endCxn id="19" idx="1"/>
          </p:cNvCxnSpPr>
          <p:nvPr/>
        </p:nvCxnSpPr>
        <p:spPr>
          <a:xfrm>
            <a:off x="1754155" y="1615381"/>
            <a:ext cx="2333662" cy="13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65D635B-AB16-4318-9D61-A2F351E80215}"/>
              </a:ext>
            </a:extLst>
          </p:cNvPr>
          <p:cNvSpPr txBox="1"/>
          <p:nvPr/>
        </p:nvSpPr>
        <p:spPr>
          <a:xfrm>
            <a:off x="315647" y="1252779"/>
            <a:ext cx="1438508" cy="461665"/>
          </a:xfrm>
          <a:prstGeom prst="rect">
            <a:avLst/>
          </a:prstGeom>
          <a:noFill/>
        </p:spPr>
        <p:txBody>
          <a:bodyPr wrap="square" rtlCol="0">
            <a:spAutoFit/>
          </a:bodyPr>
          <a:lstStyle/>
          <a:p>
            <a:r>
              <a:rPr lang="en-US" sz="1200" b="1" dirty="0"/>
              <a:t>Block 0,0</a:t>
            </a:r>
          </a:p>
          <a:p>
            <a:r>
              <a:rPr lang="en-US" sz="1200" dirty="0"/>
              <a:t>( BL near, WL far)</a:t>
            </a:r>
          </a:p>
        </p:txBody>
      </p:sp>
      <p:cxnSp>
        <p:nvCxnSpPr>
          <p:cNvPr id="27" name="Straight Arrow Connector 26">
            <a:extLst>
              <a:ext uri="{FF2B5EF4-FFF2-40B4-BE49-F238E27FC236}">
                <a16:creationId xmlns:a16="http://schemas.microsoft.com/office/drawing/2014/main" id="{3295005E-D6CA-4F07-BC40-3A3CC8A134C3}"/>
              </a:ext>
            </a:extLst>
          </p:cNvPr>
          <p:cNvCxnSpPr>
            <a:cxnSpLocks/>
            <a:endCxn id="20" idx="1"/>
          </p:cNvCxnSpPr>
          <p:nvPr/>
        </p:nvCxnSpPr>
        <p:spPr>
          <a:xfrm>
            <a:off x="1496602" y="3392975"/>
            <a:ext cx="2579725" cy="332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3DDBAAC-E45C-416F-8399-2C67BA5254FB}"/>
              </a:ext>
            </a:extLst>
          </p:cNvPr>
          <p:cNvSpPr txBox="1"/>
          <p:nvPr/>
        </p:nvSpPr>
        <p:spPr>
          <a:xfrm>
            <a:off x="242945" y="3069183"/>
            <a:ext cx="1438508" cy="461665"/>
          </a:xfrm>
          <a:prstGeom prst="rect">
            <a:avLst/>
          </a:prstGeom>
          <a:noFill/>
        </p:spPr>
        <p:txBody>
          <a:bodyPr wrap="square" rtlCol="0">
            <a:spAutoFit/>
          </a:bodyPr>
          <a:lstStyle/>
          <a:p>
            <a:r>
              <a:rPr lang="en-US" sz="1200" b="1" dirty="0"/>
              <a:t>Block 7,0</a:t>
            </a:r>
          </a:p>
          <a:p>
            <a:r>
              <a:rPr lang="en-US" sz="1200" dirty="0"/>
              <a:t>( BL mid, WL far)</a:t>
            </a:r>
          </a:p>
        </p:txBody>
      </p:sp>
      <p:sp>
        <p:nvSpPr>
          <p:cNvPr id="32" name="TextBox 31">
            <a:extLst>
              <a:ext uri="{FF2B5EF4-FFF2-40B4-BE49-F238E27FC236}">
                <a16:creationId xmlns:a16="http://schemas.microsoft.com/office/drawing/2014/main" id="{0C5143B8-2332-48DC-A8C4-2E5CBF4D9BBC}"/>
              </a:ext>
            </a:extLst>
          </p:cNvPr>
          <p:cNvSpPr txBox="1"/>
          <p:nvPr/>
        </p:nvSpPr>
        <p:spPr>
          <a:xfrm>
            <a:off x="242945" y="4192597"/>
            <a:ext cx="1641839" cy="461665"/>
          </a:xfrm>
          <a:prstGeom prst="rect">
            <a:avLst/>
          </a:prstGeom>
          <a:noFill/>
        </p:spPr>
        <p:txBody>
          <a:bodyPr wrap="square" rtlCol="0">
            <a:spAutoFit/>
          </a:bodyPr>
          <a:lstStyle/>
          <a:p>
            <a:r>
              <a:rPr lang="en-US" sz="1200" b="1" dirty="0"/>
              <a:t>Block 8,0</a:t>
            </a:r>
          </a:p>
          <a:p>
            <a:r>
              <a:rPr lang="en-US" sz="1200" dirty="0"/>
              <a:t>( BL mid, WL near)</a:t>
            </a:r>
          </a:p>
        </p:txBody>
      </p:sp>
      <p:cxnSp>
        <p:nvCxnSpPr>
          <p:cNvPr id="33" name="Straight Arrow Connector 32">
            <a:extLst>
              <a:ext uri="{FF2B5EF4-FFF2-40B4-BE49-F238E27FC236}">
                <a16:creationId xmlns:a16="http://schemas.microsoft.com/office/drawing/2014/main" id="{595FFF9B-8E8B-4170-91F3-A69AEA1C1B72}"/>
              </a:ext>
            </a:extLst>
          </p:cNvPr>
          <p:cNvCxnSpPr>
            <a:cxnSpLocks/>
            <a:endCxn id="21" idx="1"/>
          </p:cNvCxnSpPr>
          <p:nvPr/>
        </p:nvCxnSpPr>
        <p:spPr>
          <a:xfrm flipV="1">
            <a:off x="1531906" y="4016849"/>
            <a:ext cx="2548739" cy="2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25D239D-1F29-4656-A4A8-B8A88B31275D}"/>
              </a:ext>
            </a:extLst>
          </p:cNvPr>
          <p:cNvSpPr txBox="1"/>
          <p:nvPr/>
        </p:nvSpPr>
        <p:spPr>
          <a:xfrm>
            <a:off x="213981" y="5694796"/>
            <a:ext cx="1641839" cy="461665"/>
          </a:xfrm>
          <a:prstGeom prst="rect">
            <a:avLst/>
          </a:prstGeom>
          <a:noFill/>
        </p:spPr>
        <p:txBody>
          <a:bodyPr wrap="square" rtlCol="0">
            <a:spAutoFit/>
          </a:bodyPr>
          <a:lstStyle/>
          <a:p>
            <a:r>
              <a:rPr lang="en-US" sz="1200" b="1" dirty="0"/>
              <a:t>Block 15,0</a:t>
            </a:r>
          </a:p>
          <a:p>
            <a:r>
              <a:rPr lang="en-US" sz="1200" dirty="0"/>
              <a:t>( BL far, WL near)</a:t>
            </a:r>
          </a:p>
        </p:txBody>
      </p:sp>
      <p:cxnSp>
        <p:nvCxnSpPr>
          <p:cNvPr id="38" name="Straight Arrow Connector 37">
            <a:extLst>
              <a:ext uri="{FF2B5EF4-FFF2-40B4-BE49-F238E27FC236}">
                <a16:creationId xmlns:a16="http://schemas.microsoft.com/office/drawing/2014/main" id="{9863FB10-BA8D-4E0C-B8B7-E793505E3614}"/>
              </a:ext>
            </a:extLst>
          </p:cNvPr>
          <p:cNvCxnSpPr>
            <a:cxnSpLocks/>
            <a:endCxn id="22" idx="1"/>
          </p:cNvCxnSpPr>
          <p:nvPr/>
        </p:nvCxnSpPr>
        <p:spPr>
          <a:xfrm>
            <a:off x="1531906" y="6103848"/>
            <a:ext cx="254873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7FFDD62-87ED-48D2-927F-8C47F4F1872A}"/>
              </a:ext>
            </a:extLst>
          </p:cNvPr>
          <p:cNvSpPr/>
          <p:nvPr/>
        </p:nvSpPr>
        <p:spPr>
          <a:xfrm>
            <a:off x="4106845" y="993914"/>
            <a:ext cx="2429456" cy="129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664D041-1068-4F56-8DE5-8EE1CE5592DD}"/>
              </a:ext>
            </a:extLst>
          </p:cNvPr>
          <p:cNvSpPr txBox="1"/>
          <p:nvPr/>
        </p:nvSpPr>
        <p:spPr>
          <a:xfrm>
            <a:off x="4392087" y="689662"/>
            <a:ext cx="1377605" cy="433474"/>
          </a:xfrm>
          <a:prstGeom prst="rect">
            <a:avLst/>
          </a:prstGeom>
          <a:noFill/>
        </p:spPr>
        <p:txBody>
          <a:bodyPr wrap="none" rtlCol="0">
            <a:spAutoFit/>
          </a:bodyPr>
          <a:lstStyle/>
          <a:p>
            <a:r>
              <a:rPr lang="en-US" dirty="0"/>
              <a:t>BL driver</a:t>
            </a:r>
          </a:p>
        </p:txBody>
      </p:sp>
      <p:sp>
        <p:nvSpPr>
          <p:cNvPr id="46" name="Rectangle 45">
            <a:extLst>
              <a:ext uri="{FF2B5EF4-FFF2-40B4-BE49-F238E27FC236}">
                <a16:creationId xmlns:a16="http://schemas.microsoft.com/office/drawing/2014/main" id="{8354DA4E-4F53-47C8-B62E-5499C6FD4B07}"/>
              </a:ext>
            </a:extLst>
          </p:cNvPr>
          <p:cNvSpPr/>
          <p:nvPr/>
        </p:nvSpPr>
        <p:spPr>
          <a:xfrm rot="16200000">
            <a:off x="7911489" y="2596362"/>
            <a:ext cx="2345694" cy="16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6E494E0-4560-42C3-9396-8C52B87CD7D8}"/>
              </a:ext>
            </a:extLst>
          </p:cNvPr>
          <p:cNvSpPr txBox="1"/>
          <p:nvPr/>
        </p:nvSpPr>
        <p:spPr>
          <a:xfrm rot="16200000">
            <a:off x="8725313" y="2080445"/>
            <a:ext cx="1365594" cy="462790"/>
          </a:xfrm>
          <a:prstGeom prst="rect">
            <a:avLst/>
          </a:prstGeom>
          <a:noFill/>
        </p:spPr>
        <p:txBody>
          <a:bodyPr wrap="none" rtlCol="0">
            <a:spAutoFit/>
          </a:bodyPr>
          <a:lstStyle/>
          <a:p>
            <a:r>
              <a:rPr lang="en-US" dirty="0"/>
              <a:t>WL driver</a:t>
            </a:r>
          </a:p>
        </p:txBody>
      </p:sp>
      <p:sp>
        <p:nvSpPr>
          <p:cNvPr id="48" name="Rectangle 47">
            <a:extLst>
              <a:ext uri="{FF2B5EF4-FFF2-40B4-BE49-F238E27FC236}">
                <a16:creationId xmlns:a16="http://schemas.microsoft.com/office/drawing/2014/main" id="{71554462-2175-4F3D-97CC-B06053B3BA99}"/>
              </a:ext>
            </a:extLst>
          </p:cNvPr>
          <p:cNvSpPr/>
          <p:nvPr/>
        </p:nvSpPr>
        <p:spPr>
          <a:xfrm>
            <a:off x="6536301" y="6357433"/>
            <a:ext cx="2455656" cy="173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98470D3-3F2F-4990-B1B6-A285E48F312E}"/>
              </a:ext>
            </a:extLst>
          </p:cNvPr>
          <p:cNvSpPr/>
          <p:nvPr/>
        </p:nvSpPr>
        <p:spPr>
          <a:xfrm rot="16200000">
            <a:off x="2669291" y="4949461"/>
            <a:ext cx="2353518" cy="23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5DC6E19-82B4-46AE-925D-813F1AAA0D37}"/>
              </a:ext>
            </a:extLst>
          </p:cNvPr>
          <p:cNvSpPr txBox="1"/>
          <p:nvPr/>
        </p:nvSpPr>
        <p:spPr>
          <a:xfrm rot="16200000">
            <a:off x="2862183" y="4574732"/>
            <a:ext cx="1365594" cy="462790"/>
          </a:xfrm>
          <a:prstGeom prst="rect">
            <a:avLst/>
          </a:prstGeom>
          <a:noFill/>
        </p:spPr>
        <p:txBody>
          <a:bodyPr wrap="none" rtlCol="0">
            <a:spAutoFit/>
          </a:bodyPr>
          <a:lstStyle/>
          <a:p>
            <a:r>
              <a:rPr lang="en-US" dirty="0"/>
              <a:t>WL driver</a:t>
            </a:r>
          </a:p>
        </p:txBody>
      </p:sp>
      <p:sp>
        <p:nvSpPr>
          <p:cNvPr id="52" name="TextBox 51">
            <a:extLst>
              <a:ext uri="{FF2B5EF4-FFF2-40B4-BE49-F238E27FC236}">
                <a16:creationId xmlns:a16="http://schemas.microsoft.com/office/drawing/2014/main" id="{551CCBA2-9F56-4F8E-9575-561C12D57D53}"/>
              </a:ext>
            </a:extLst>
          </p:cNvPr>
          <p:cNvSpPr txBox="1"/>
          <p:nvPr/>
        </p:nvSpPr>
        <p:spPr>
          <a:xfrm>
            <a:off x="7157059" y="6446454"/>
            <a:ext cx="1377605" cy="433474"/>
          </a:xfrm>
          <a:prstGeom prst="rect">
            <a:avLst/>
          </a:prstGeom>
          <a:noFill/>
        </p:spPr>
        <p:txBody>
          <a:bodyPr wrap="none" rtlCol="0">
            <a:spAutoFit/>
          </a:bodyPr>
          <a:lstStyle/>
          <a:p>
            <a:r>
              <a:rPr lang="en-US" dirty="0"/>
              <a:t>BL driver</a:t>
            </a:r>
          </a:p>
        </p:txBody>
      </p:sp>
      <p:pic>
        <p:nvPicPr>
          <p:cNvPr id="2050" name="Picture 2" descr="image001">
            <a:extLst>
              <a:ext uri="{FF2B5EF4-FFF2-40B4-BE49-F238E27FC236}">
                <a16:creationId xmlns:a16="http://schemas.microsoft.com/office/drawing/2014/main" id="{D37115F1-E469-452E-907B-2798B91B7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470" y="4016848"/>
            <a:ext cx="3126530" cy="27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Arrow Connector 53">
            <a:extLst>
              <a:ext uri="{FF2B5EF4-FFF2-40B4-BE49-F238E27FC236}">
                <a16:creationId xmlns:a16="http://schemas.microsoft.com/office/drawing/2014/main" id="{0AFF716B-3BCD-43B1-9A1F-E1CCBF0C5A1D}"/>
              </a:ext>
            </a:extLst>
          </p:cNvPr>
          <p:cNvCxnSpPr>
            <a:cxnSpLocks/>
          </p:cNvCxnSpPr>
          <p:nvPr/>
        </p:nvCxnSpPr>
        <p:spPr>
          <a:xfrm flipV="1">
            <a:off x="10096500" y="4670641"/>
            <a:ext cx="428625" cy="398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D2C5902-0006-423A-AFF8-BB6E755A34BF}"/>
              </a:ext>
            </a:extLst>
          </p:cNvPr>
          <p:cNvSpPr txBox="1"/>
          <p:nvPr/>
        </p:nvSpPr>
        <p:spPr>
          <a:xfrm>
            <a:off x="9695798" y="3361473"/>
            <a:ext cx="2393012" cy="646331"/>
          </a:xfrm>
          <a:prstGeom prst="rect">
            <a:avLst/>
          </a:prstGeom>
          <a:noFill/>
        </p:spPr>
        <p:txBody>
          <a:bodyPr wrap="square" rtlCol="0">
            <a:spAutoFit/>
          </a:bodyPr>
          <a:lstStyle/>
          <a:p>
            <a:r>
              <a:rPr lang="en-US" dirty="0"/>
              <a:t>+40% increase BL resistance</a:t>
            </a:r>
          </a:p>
        </p:txBody>
      </p:sp>
    </p:spTree>
    <p:extLst>
      <p:ext uri="{BB962C8B-B14F-4D97-AF65-F5344CB8AC3E}">
        <p14:creationId xmlns:p14="http://schemas.microsoft.com/office/powerpoint/2010/main" val="40873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DB76-C763-409B-9397-93B2972ACC28}"/>
              </a:ext>
            </a:extLst>
          </p:cNvPr>
          <p:cNvSpPr>
            <a:spLocks noGrp="1"/>
          </p:cNvSpPr>
          <p:nvPr>
            <p:ph type="title"/>
          </p:nvPr>
        </p:nvSpPr>
        <p:spPr/>
        <p:txBody>
          <a:bodyPr/>
          <a:lstStyle/>
          <a:p>
            <a:r>
              <a:rPr lang="en-US" dirty="0"/>
              <a:t>Extended endurance on split 3E (No </a:t>
            </a:r>
            <a:r>
              <a:rPr lang="en-US" dirty="0" err="1"/>
              <a:t>WSiN</a:t>
            </a:r>
            <a:r>
              <a:rPr lang="en-US" dirty="0"/>
              <a:t> @ BL)</a:t>
            </a:r>
          </a:p>
        </p:txBody>
      </p:sp>
      <p:sp>
        <p:nvSpPr>
          <p:cNvPr id="4" name="Date Placeholder 3">
            <a:extLst>
              <a:ext uri="{FF2B5EF4-FFF2-40B4-BE49-F238E27FC236}">
                <a16:creationId xmlns:a16="http://schemas.microsoft.com/office/drawing/2014/main" id="{97A324AF-89AB-482D-AA95-E9C6A7BB5F92}"/>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40AECB79-039D-42C6-A7FD-3E33DAD0E4F4}"/>
              </a:ext>
            </a:extLst>
          </p:cNvPr>
          <p:cNvSpPr>
            <a:spLocks noGrp="1"/>
          </p:cNvSpPr>
          <p:nvPr>
            <p:ph type="sldNum" sz="quarter" idx="4"/>
          </p:nvPr>
        </p:nvSpPr>
        <p:spPr/>
        <p:txBody>
          <a:bodyPr/>
          <a:lstStyle/>
          <a:p>
            <a:pPr algn="l"/>
            <a:fld id="{0D904593-1668-4B95-BA96-EF3EF43EDF4E}" type="slidenum">
              <a:rPr lang="en-US" smtClean="0"/>
              <a:pPr algn="l"/>
              <a:t>14</a:t>
            </a:fld>
            <a:endParaRPr lang="en-US" dirty="0"/>
          </a:p>
        </p:txBody>
      </p:sp>
      <p:sp>
        <p:nvSpPr>
          <p:cNvPr id="6" name="Footer Placeholder 5">
            <a:extLst>
              <a:ext uri="{FF2B5EF4-FFF2-40B4-BE49-F238E27FC236}">
                <a16:creationId xmlns:a16="http://schemas.microsoft.com/office/drawing/2014/main" id="{6F6A3BBC-F42D-4A1C-8396-185FD192CFD0}"/>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5666B280-70B4-48FB-90A4-78A7F2C77532}"/>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4743EC89-90E1-47DC-973D-74DA971B22B2}"/>
              </a:ext>
            </a:extLst>
          </p:cNvPr>
          <p:cNvPicPr>
            <a:picLocks noChangeAspect="1"/>
          </p:cNvPicPr>
          <p:nvPr/>
        </p:nvPicPr>
        <p:blipFill>
          <a:blip r:embed="rId2"/>
          <a:stretch>
            <a:fillRect/>
          </a:stretch>
        </p:blipFill>
        <p:spPr>
          <a:xfrm>
            <a:off x="105803" y="886541"/>
            <a:ext cx="11858161" cy="5971459"/>
          </a:xfrm>
          <a:prstGeom prst="rect">
            <a:avLst/>
          </a:prstGeom>
        </p:spPr>
      </p:pic>
      <p:sp>
        <p:nvSpPr>
          <p:cNvPr id="9" name="TextBox 8">
            <a:extLst>
              <a:ext uri="{FF2B5EF4-FFF2-40B4-BE49-F238E27FC236}">
                <a16:creationId xmlns:a16="http://schemas.microsoft.com/office/drawing/2014/main" id="{6A10B043-8C4B-4A21-8F8C-50BFA4DB5B48}"/>
              </a:ext>
            </a:extLst>
          </p:cNvPr>
          <p:cNvSpPr txBox="1"/>
          <p:nvPr/>
        </p:nvSpPr>
        <p:spPr>
          <a:xfrm>
            <a:off x="622245" y="1748079"/>
            <a:ext cx="1438508" cy="461665"/>
          </a:xfrm>
          <a:prstGeom prst="rect">
            <a:avLst/>
          </a:prstGeom>
          <a:noFill/>
        </p:spPr>
        <p:txBody>
          <a:bodyPr wrap="square" rtlCol="0">
            <a:spAutoFit/>
          </a:bodyPr>
          <a:lstStyle/>
          <a:p>
            <a:r>
              <a:rPr lang="en-US" sz="1200" b="1" dirty="0"/>
              <a:t>Block 0,0</a:t>
            </a:r>
          </a:p>
          <a:p>
            <a:r>
              <a:rPr lang="en-US" sz="1200" dirty="0"/>
              <a:t>( BL near, WL far)</a:t>
            </a:r>
          </a:p>
        </p:txBody>
      </p:sp>
      <p:sp>
        <p:nvSpPr>
          <p:cNvPr id="10" name="TextBox 9">
            <a:extLst>
              <a:ext uri="{FF2B5EF4-FFF2-40B4-BE49-F238E27FC236}">
                <a16:creationId xmlns:a16="http://schemas.microsoft.com/office/drawing/2014/main" id="{DB0F1DEA-509A-418E-A48E-E3E4680D14DE}"/>
              </a:ext>
            </a:extLst>
          </p:cNvPr>
          <p:cNvSpPr txBox="1"/>
          <p:nvPr/>
        </p:nvSpPr>
        <p:spPr>
          <a:xfrm>
            <a:off x="3287395" y="1768214"/>
            <a:ext cx="1438508" cy="461665"/>
          </a:xfrm>
          <a:prstGeom prst="rect">
            <a:avLst/>
          </a:prstGeom>
          <a:noFill/>
        </p:spPr>
        <p:txBody>
          <a:bodyPr wrap="square" rtlCol="0">
            <a:spAutoFit/>
          </a:bodyPr>
          <a:lstStyle/>
          <a:p>
            <a:r>
              <a:rPr lang="en-US" sz="1200" b="1" dirty="0"/>
              <a:t>Block 7,0</a:t>
            </a:r>
          </a:p>
          <a:p>
            <a:r>
              <a:rPr lang="en-US" sz="1200" dirty="0"/>
              <a:t>( BL mid, WL far)</a:t>
            </a:r>
          </a:p>
        </p:txBody>
      </p:sp>
      <p:sp>
        <p:nvSpPr>
          <p:cNvPr id="11" name="TextBox 10">
            <a:extLst>
              <a:ext uri="{FF2B5EF4-FFF2-40B4-BE49-F238E27FC236}">
                <a16:creationId xmlns:a16="http://schemas.microsoft.com/office/drawing/2014/main" id="{B1D1D940-3F5E-45C0-94F3-4DCD22D260B4}"/>
              </a:ext>
            </a:extLst>
          </p:cNvPr>
          <p:cNvSpPr txBox="1"/>
          <p:nvPr/>
        </p:nvSpPr>
        <p:spPr>
          <a:xfrm>
            <a:off x="5882175" y="1748079"/>
            <a:ext cx="1641839" cy="461665"/>
          </a:xfrm>
          <a:prstGeom prst="rect">
            <a:avLst/>
          </a:prstGeom>
          <a:noFill/>
        </p:spPr>
        <p:txBody>
          <a:bodyPr wrap="square" rtlCol="0">
            <a:spAutoFit/>
          </a:bodyPr>
          <a:lstStyle/>
          <a:p>
            <a:r>
              <a:rPr lang="en-US" sz="1200" b="1" dirty="0"/>
              <a:t>Block 8,0</a:t>
            </a:r>
          </a:p>
          <a:p>
            <a:r>
              <a:rPr lang="en-US" sz="1200" dirty="0"/>
              <a:t>( BL mid, WL near)</a:t>
            </a:r>
          </a:p>
        </p:txBody>
      </p:sp>
      <p:sp>
        <p:nvSpPr>
          <p:cNvPr id="12" name="TextBox 11">
            <a:extLst>
              <a:ext uri="{FF2B5EF4-FFF2-40B4-BE49-F238E27FC236}">
                <a16:creationId xmlns:a16="http://schemas.microsoft.com/office/drawing/2014/main" id="{AC4E5D17-D0D8-4297-A330-F9D203154C68}"/>
              </a:ext>
            </a:extLst>
          </p:cNvPr>
          <p:cNvSpPr txBox="1"/>
          <p:nvPr/>
        </p:nvSpPr>
        <p:spPr>
          <a:xfrm>
            <a:off x="8547325" y="1748078"/>
            <a:ext cx="1641839" cy="461665"/>
          </a:xfrm>
          <a:prstGeom prst="rect">
            <a:avLst/>
          </a:prstGeom>
          <a:noFill/>
        </p:spPr>
        <p:txBody>
          <a:bodyPr wrap="square" rtlCol="0">
            <a:spAutoFit/>
          </a:bodyPr>
          <a:lstStyle/>
          <a:p>
            <a:r>
              <a:rPr lang="en-US" sz="1200" b="1" dirty="0"/>
              <a:t>Block 15,0</a:t>
            </a:r>
          </a:p>
          <a:p>
            <a:r>
              <a:rPr lang="en-US" sz="1200" dirty="0"/>
              <a:t>( BL far, WL near)</a:t>
            </a:r>
          </a:p>
        </p:txBody>
      </p:sp>
      <p:sp>
        <p:nvSpPr>
          <p:cNvPr id="15" name="TextBox 14">
            <a:extLst>
              <a:ext uri="{FF2B5EF4-FFF2-40B4-BE49-F238E27FC236}">
                <a16:creationId xmlns:a16="http://schemas.microsoft.com/office/drawing/2014/main" id="{7943A9ED-C4B8-4EA6-9CC7-4F3FD435D558}"/>
              </a:ext>
            </a:extLst>
          </p:cNvPr>
          <p:cNvSpPr txBox="1"/>
          <p:nvPr/>
        </p:nvSpPr>
        <p:spPr>
          <a:xfrm>
            <a:off x="3429635" y="2470089"/>
            <a:ext cx="1064260" cy="646331"/>
          </a:xfrm>
          <a:prstGeom prst="rect">
            <a:avLst/>
          </a:prstGeom>
          <a:noFill/>
        </p:spPr>
        <p:txBody>
          <a:bodyPr wrap="square" rtlCol="0">
            <a:spAutoFit/>
          </a:bodyPr>
          <a:lstStyle/>
          <a:p>
            <a:r>
              <a:rPr lang="en-US" dirty="0"/>
              <a:t>35k R access</a:t>
            </a:r>
          </a:p>
        </p:txBody>
      </p:sp>
      <p:sp>
        <p:nvSpPr>
          <p:cNvPr id="16" name="TextBox 15">
            <a:extLst>
              <a:ext uri="{FF2B5EF4-FFF2-40B4-BE49-F238E27FC236}">
                <a16:creationId xmlns:a16="http://schemas.microsoft.com/office/drawing/2014/main" id="{A26A1238-E8A8-4174-8345-D8A7F215A6A7}"/>
              </a:ext>
            </a:extLst>
          </p:cNvPr>
          <p:cNvSpPr txBox="1"/>
          <p:nvPr/>
        </p:nvSpPr>
        <p:spPr>
          <a:xfrm>
            <a:off x="910984" y="2470089"/>
            <a:ext cx="1064260" cy="646331"/>
          </a:xfrm>
          <a:prstGeom prst="rect">
            <a:avLst/>
          </a:prstGeom>
          <a:noFill/>
        </p:spPr>
        <p:txBody>
          <a:bodyPr wrap="square" rtlCol="0">
            <a:spAutoFit/>
          </a:bodyPr>
          <a:lstStyle/>
          <a:p>
            <a:r>
              <a:rPr lang="en-US" dirty="0"/>
              <a:t>21k R access</a:t>
            </a:r>
          </a:p>
        </p:txBody>
      </p:sp>
      <p:sp>
        <p:nvSpPr>
          <p:cNvPr id="17" name="TextBox 16">
            <a:extLst>
              <a:ext uri="{FF2B5EF4-FFF2-40B4-BE49-F238E27FC236}">
                <a16:creationId xmlns:a16="http://schemas.microsoft.com/office/drawing/2014/main" id="{1E982BC2-0DD9-4B61-AE07-0DE34BC49BD5}"/>
              </a:ext>
            </a:extLst>
          </p:cNvPr>
          <p:cNvSpPr txBox="1"/>
          <p:nvPr/>
        </p:nvSpPr>
        <p:spPr>
          <a:xfrm>
            <a:off x="5948286" y="2488940"/>
            <a:ext cx="1064260" cy="646331"/>
          </a:xfrm>
          <a:prstGeom prst="rect">
            <a:avLst/>
          </a:prstGeom>
          <a:noFill/>
        </p:spPr>
        <p:txBody>
          <a:bodyPr wrap="square" rtlCol="0">
            <a:spAutoFit/>
          </a:bodyPr>
          <a:lstStyle/>
          <a:p>
            <a:r>
              <a:rPr lang="en-US" dirty="0"/>
              <a:t>21k R access</a:t>
            </a:r>
          </a:p>
        </p:txBody>
      </p:sp>
      <p:sp>
        <p:nvSpPr>
          <p:cNvPr id="18" name="TextBox 17">
            <a:extLst>
              <a:ext uri="{FF2B5EF4-FFF2-40B4-BE49-F238E27FC236}">
                <a16:creationId xmlns:a16="http://schemas.microsoft.com/office/drawing/2014/main" id="{DFB6255D-78FB-414B-9F55-7ED57063D9A7}"/>
              </a:ext>
            </a:extLst>
          </p:cNvPr>
          <p:cNvSpPr txBox="1"/>
          <p:nvPr/>
        </p:nvSpPr>
        <p:spPr>
          <a:xfrm>
            <a:off x="8710536" y="2488940"/>
            <a:ext cx="1064260" cy="646331"/>
          </a:xfrm>
          <a:prstGeom prst="rect">
            <a:avLst/>
          </a:prstGeom>
          <a:noFill/>
        </p:spPr>
        <p:txBody>
          <a:bodyPr wrap="square" rtlCol="0">
            <a:spAutoFit/>
          </a:bodyPr>
          <a:lstStyle/>
          <a:p>
            <a:r>
              <a:rPr lang="en-US" dirty="0"/>
              <a:t>35k R access</a:t>
            </a:r>
          </a:p>
        </p:txBody>
      </p:sp>
      <p:sp>
        <p:nvSpPr>
          <p:cNvPr id="19" name="Rectangle 18">
            <a:extLst>
              <a:ext uri="{FF2B5EF4-FFF2-40B4-BE49-F238E27FC236}">
                <a16:creationId xmlns:a16="http://schemas.microsoft.com/office/drawing/2014/main" id="{C859B2EB-55DA-400B-A151-A41309568714}"/>
              </a:ext>
            </a:extLst>
          </p:cNvPr>
          <p:cNvSpPr/>
          <p:nvPr/>
        </p:nvSpPr>
        <p:spPr>
          <a:xfrm>
            <a:off x="3287395" y="1228725"/>
            <a:ext cx="2389505" cy="562927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D626CC0-9856-4E68-B0B6-E079D7D7529E}"/>
              </a:ext>
            </a:extLst>
          </p:cNvPr>
          <p:cNvSpPr txBox="1"/>
          <p:nvPr/>
        </p:nvSpPr>
        <p:spPr>
          <a:xfrm>
            <a:off x="4239739" y="5358238"/>
            <a:ext cx="1437161" cy="954107"/>
          </a:xfrm>
          <a:prstGeom prst="rect">
            <a:avLst/>
          </a:prstGeom>
          <a:noFill/>
        </p:spPr>
        <p:txBody>
          <a:bodyPr wrap="square" rtlCol="0">
            <a:spAutoFit/>
          </a:bodyPr>
          <a:lstStyle/>
          <a:p>
            <a:r>
              <a:rPr lang="en-US" sz="1400" dirty="0"/>
              <a:t>No tails up to 4M cycles for cells not near to decoders</a:t>
            </a:r>
          </a:p>
        </p:txBody>
      </p:sp>
    </p:spTree>
    <p:extLst>
      <p:ext uri="{BB962C8B-B14F-4D97-AF65-F5344CB8AC3E}">
        <p14:creationId xmlns:p14="http://schemas.microsoft.com/office/powerpoint/2010/main" val="70952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E67F-1264-4996-BB0B-B5531326D40F}"/>
              </a:ext>
            </a:extLst>
          </p:cNvPr>
          <p:cNvSpPr>
            <a:spLocks noGrp="1"/>
          </p:cNvSpPr>
          <p:nvPr>
            <p:ph type="title"/>
          </p:nvPr>
        </p:nvSpPr>
        <p:spPr/>
        <p:txBody>
          <a:bodyPr/>
          <a:lstStyle/>
          <a:p>
            <a:r>
              <a:rPr lang="en-US" dirty="0"/>
              <a:t>Median set and reset Vth and robust sigma evolution</a:t>
            </a:r>
          </a:p>
        </p:txBody>
      </p:sp>
      <p:sp>
        <p:nvSpPr>
          <p:cNvPr id="4" name="Date Placeholder 3">
            <a:extLst>
              <a:ext uri="{FF2B5EF4-FFF2-40B4-BE49-F238E27FC236}">
                <a16:creationId xmlns:a16="http://schemas.microsoft.com/office/drawing/2014/main" id="{7B7B5B35-E6E1-4BE2-A774-F234A593DEBC}"/>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9E65895B-528F-42F8-8F04-85DA0E152AC8}"/>
              </a:ext>
            </a:extLst>
          </p:cNvPr>
          <p:cNvSpPr>
            <a:spLocks noGrp="1"/>
          </p:cNvSpPr>
          <p:nvPr>
            <p:ph type="sldNum" sz="quarter" idx="4"/>
          </p:nvPr>
        </p:nvSpPr>
        <p:spPr/>
        <p:txBody>
          <a:bodyPr/>
          <a:lstStyle/>
          <a:p>
            <a:pPr algn="l"/>
            <a:fld id="{0D904593-1668-4B95-BA96-EF3EF43EDF4E}" type="slidenum">
              <a:rPr lang="en-US" smtClean="0"/>
              <a:pPr algn="l"/>
              <a:t>15</a:t>
            </a:fld>
            <a:endParaRPr lang="en-US" dirty="0"/>
          </a:p>
        </p:txBody>
      </p:sp>
      <p:sp>
        <p:nvSpPr>
          <p:cNvPr id="6" name="Footer Placeholder 5">
            <a:extLst>
              <a:ext uri="{FF2B5EF4-FFF2-40B4-BE49-F238E27FC236}">
                <a16:creationId xmlns:a16="http://schemas.microsoft.com/office/drawing/2014/main" id="{D3753C6A-6D40-416F-A9EF-25BB51CB64E3}"/>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7E11A788-A02F-4784-BD71-9B850E66D429}"/>
              </a:ext>
            </a:extLst>
          </p:cNvPr>
          <p:cNvSpPr>
            <a:spLocks noGrp="1"/>
          </p:cNvSpPr>
          <p:nvPr>
            <p:ph type="body" sz="quarter" idx="14"/>
          </p:nvPr>
        </p:nvSpPr>
        <p:spPr/>
        <p:txBody>
          <a:bodyPr/>
          <a:lstStyle/>
          <a:p>
            <a:endParaRPr lang="en-US"/>
          </a:p>
        </p:txBody>
      </p:sp>
      <p:grpSp>
        <p:nvGrpSpPr>
          <p:cNvPr id="3" name="Group 2">
            <a:extLst>
              <a:ext uri="{FF2B5EF4-FFF2-40B4-BE49-F238E27FC236}">
                <a16:creationId xmlns:a16="http://schemas.microsoft.com/office/drawing/2014/main" id="{D42E9D26-203A-4A44-AAA9-16B073660C58}"/>
              </a:ext>
            </a:extLst>
          </p:cNvPr>
          <p:cNvGrpSpPr/>
          <p:nvPr/>
        </p:nvGrpSpPr>
        <p:grpSpPr>
          <a:xfrm>
            <a:off x="196059" y="1028699"/>
            <a:ext cx="11677650" cy="5738297"/>
            <a:chOff x="0" y="357703"/>
            <a:chExt cx="12192000" cy="6142594"/>
          </a:xfrm>
        </p:grpSpPr>
        <p:pic>
          <p:nvPicPr>
            <p:cNvPr id="8" name="Picture 7">
              <a:extLst>
                <a:ext uri="{FF2B5EF4-FFF2-40B4-BE49-F238E27FC236}">
                  <a16:creationId xmlns:a16="http://schemas.microsoft.com/office/drawing/2014/main" id="{CE84F764-528D-4920-9051-F405C1988238}"/>
                </a:ext>
              </a:extLst>
            </p:cNvPr>
            <p:cNvPicPr>
              <a:picLocks noChangeAspect="1"/>
            </p:cNvPicPr>
            <p:nvPr/>
          </p:nvPicPr>
          <p:blipFill>
            <a:blip r:embed="rId2"/>
            <a:stretch>
              <a:fillRect/>
            </a:stretch>
          </p:blipFill>
          <p:spPr>
            <a:xfrm>
              <a:off x="0" y="357703"/>
              <a:ext cx="12192000" cy="6142594"/>
            </a:xfrm>
            <a:prstGeom prst="rect">
              <a:avLst/>
            </a:prstGeom>
          </p:spPr>
        </p:pic>
        <p:sp>
          <p:nvSpPr>
            <p:cNvPr id="9" name="TextBox 8">
              <a:extLst>
                <a:ext uri="{FF2B5EF4-FFF2-40B4-BE49-F238E27FC236}">
                  <a16:creationId xmlns:a16="http://schemas.microsoft.com/office/drawing/2014/main" id="{D318DD95-16B3-4DC9-8434-8677CBABBF1B}"/>
                </a:ext>
              </a:extLst>
            </p:cNvPr>
            <p:cNvSpPr txBox="1"/>
            <p:nvPr/>
          </p:nvSpPr>
          <p:spPr>
            <a:xfrm>
              <a:off x="984195" y="932313"/>
              <a:ext cx="1438508" cy="461665"/>
            </a:xfrm>
            <a:prstGeom prst="rect">
              <a:avLst/>
            </a:prstGeom>
            <a:noFill/>
          </p:spPr>
          <p:txBody>
            <a:bodyPr wrap="square" rtlCol="0">
              <a:spAutoFit/>
            </a:bodyPr>
            <a:lstStyle/>
            <a:p>
              <a:r>
                <a:rPr lang="en-US" sz="1200" b="1" dirty="0"/>
                <a:t>Block 0,0</a:t>
              </a:r>
            </a:p>
            <a:p>
              <a:r>
                <a:rPr lang="en-US" sz="1200" dirty="0"/>
                <a:t>( BL near, WL far)</a:t>
              </a:r>
            </a:p>
          </p:txBody>
        </p:sp>
        <p:sp>
          <p:nvSpPr>
            <p:cNvPr id="10" name="TextBox 9">
              <a:extLst>
                <a:ext uri="{FF2B5EF4-FFF2-40B4-BE49-F238E27FC236}">
                  <a16:creationId xmlns:a16="http://schemas.microsoft.com/office/drawing/2014/main" id="{23244D33-EE8C-480F-831C-70005A13D72F}"/>
                </a:ext>
              </a:extLst>
            </p:cNvPr>
            <p:cNvSpPr txBox="1"/>
            <p:nvPr/>
          </p:nvSpPr>
          <p:spPr>
            <a:xfrm>
              <a:off x="3649345" y="952448"/>
              <a:ext cx="1438508" cy="461665"/>
            </a:xfrm>
            <a:prstGeom prst="rect">
              <a:avLst/>
            </a:prstGeom>
            <a:noFill/>
          </p:spPr>
          <p:txBody>
            <a:bodyPr wrap="square" rtlCol="0">
              <a:spAutoFit/>
            </a:bodyPr>
            <a:lstStyle/>
            <a:p>
              <a:r>
                <a:rPr lang="en-US" sz="1200" b="1" dirty="0"/>
                <a:t>Block 7,0</a:t>
              </a:r>
            </a:p>
            <a:p>
              <a:r>
                <a:rPr lang="en-US" sz="1200" dirty="0"/>
                <a:t>( BL mid, WL far)</a:t>
              </a:r>
            </a:p>
          </p:txBody>
        </p:sp>
        <p:sp>
          <p:nvSpPr>
            <p:cNvPr id="11" name="TextBox 10">
              <a:extLst>
                <a:ext uri="{FF2B5EF4-FFF2-40B4-BE49-F238E27FC236}">
                  <a16:creationId xmlns:a16="http://schemas.microsoft.com/office/drawing/2014/main" id="{34F4855F-E925-4B6D-A70F-3594E91D2597}"/>
                </a:ext>
              </a:extLst>
            </p:cNvPr>
            <p:cNvSpPr txBox="1"/>
            <p:nvPr/>
          </p:nvSpPr>
          <p:spPr>
            <a:xfrm>
              <a:off x="6244125" y="932313"/>
              <a:ext cx="1641839" cy="461665"/>
            </a:xfrm>
            <a:prstGeom prst="rect">
              <a:avLst/>
            </a:prstGeom>
            <a:noFill/>
          </p:spPr>
          <p:txBody>
            <a:bodyPr wrap="square" rtlCol="0">
              <a:spAutoFit/>
            </a:bodyPr>
            <a:lstStyle/>
            <a:p>
              <a:r>
                <a:rPr lang="en-US" sz="1200" b="1" dirty="0"/>
                <a:t>Block 8,0</a:t>
              </a:r>
            </a:p>
            <a:p>
              <a:r>
                <a:rPr lang="en-US" sz="1200" dirty="0"/>
                <a:t>( BL mid, WL near)</a:t>
              </a:r>
            </a:p>
          </p:txBody>
        </p:sp>
        <p:sp>
          <p:nvSpPr>
            <p:cNvPr id="12" name="TextBox 11">
              <a:extLst>
                <a:ext uri="{FF2B5EF4-FFF2-40B4-BE49-F238E27FC236}">
                  <a16:creationId xmlns:a16="http://schemas.microsoft.com/office/drawing/2014/main" id="{3B73EA56-1500-4559-857C-DDF17D0C19E4}"/>
                </a:ext>
              </a:extLst>
            </p:cNvPr>
            <p:cNvSpPr txBox="1"/>
            <p:nvPr/>
          </p:nvSpPr>
          <p:spPr>
            <a:xfrm>
              <a:off x="8909275" y="932312"/>
              <a:ext cx="1641839" cy="461665"/>
            </a:xfrm>
            <a:prstGeom prst="rect">
              <a:avLst/>
            </a:prstGeom>
            <a:noFill/>
          </p:spPr>
          <p:txBody>
            <a:bodyPr wrap="square" rtlCol="0">
              <a:spAutoFit/>
            </a:bodyPr>
            <a:lstStyle/>
            <a:p>
              <a:r>
                <a:rPr lang="en-US" sz="1200" b="1" dirty="0"/>
                <a:t>Block 15,0</a:t>
              </a:r>
            </a:p>
            <a:p>
              <a:r>
                <a:rPr lang="en-US" sz="1200" dirty="0"/>
                <a:t>( BL far, WL near)</a:t>
              </a:r>
            </a:p>
          </p:txBody>
        </p:sp>
        <p:sp>
          <p:nvSpPr>
            <p:cNvPr id="13" name="TextBox 12">
              <a:extLst>
                <a:ext uri="{FF2B5EF4-FFF2-40B4-BE49-F238E27FC236}">
                  <a16:creationId xmlns:a16="http://schemas.microsoft.com/office/drawing/2014/main" id="{B7190D91-391D-41FD-96F5-C603F82A20C9}"/>
                </a:ext>
              </a:extLst>
            </p:cNvPr>
            <p:cNvSpPr txBox="1"/>
            <p:nvPr/>
          </p:nvSpPr>
          <p:spPr>
            <a:xfrm>
              <a:off x="4226330" y="1506922"/>
              <a:ext cx="1064260" cy="691869"/>
            </a:xfrm>
            <a:prstGeom prst="rect">
              <a:avLst/>
            </a:prstGeom>
            <a:noFill/>
          </p:spPr>
          <p:txBody>
            <a:bodyPr wrap="square" rtlCol="0">
              <a:spAutoFit/>
            </a:bodyPr>
            <a:lstStyle/>
            <a:p>
              <a:r>
                <a:rPr lang="en-US" dirty="0"/>
                <a:t>35k R access</a:t>
              </a:r>
            </a:p>
          </p:txBody>
        </p:sp>
        <p:sp>
          <p:nvSpPr>
            <p:cNvPr id="14" name="TextBox 13">
              <a:extLst>
                <a:ext uri="{FF2B5EF4-FFF2-40B4-BE49-F238E27FC236}">
                  <a16:creationId xmlns:a16="http://schemas.microsoft.com/office/drawing/2014/main" id="{5BA8CEFF-ADC1-48C9-B2A0-B21850F4556B}"/>
                </a:ext>
              </a:extLst>
            </p:cNvPr>
            <p:cNvSpPr txBox="1"/>
            <p:nvPr/>
          </p:nvSpPr>
          <p:spPr>
            <a:xfrm>
              <a:off x="961390" y="1506923"/>
              <a:ext cx="1064260" cy="691869"/>
            </a:xfrm>
            <a:prstGeom prst="rect">
              <a:avLst/>
            </a:prstGeom>
            <a:noFill/>
          </p:spPr>
          <p:txBody>
            <a:bodyPr wrap="square" rtlCol="0">
              <a:spAutoFit/>
            </a:bodyPr>
            <a:lstStyle/>
            <a:p>
              <a:r>
                <a:rPr lang="en-US" dirty="0"/>
                <a:t>21k R access</a:t>
              </a:r>
            </a:p>
          </p:txBody>
        </p:sp>
        <p:sp>
          <p:nvSpPr>
            <p:cNvPr id="15" name="TextBox 14">
              <a:extLst>
                <a:ext uri="{FF2B5EF4-FFF2-40B4-BE49-F238E27FC236}">
                  <a16:creationId xmlns:a16="http://schemas.microsoft.com/office/drawing/2014/main" id="{4AF47DD2-574B-475E-8210-E40B6850B06C}"/>
                </a:ext>
              </a:extLst>
            </p:cNvPr>
            <p:cNvSpPr txBox="1"/>
            <p:nvPr/>
          </p:nvSpPr>
          <p:spPr>
            <a:xfrm>
              <a:off x="6821704" y="1506922"/>
              <a:ext cx="1064260" cy="691869"/>
            </a:xfrm>
            <a:prstGeom prst="rect">
              <a:avLst/>
            </a:prstGeom>
            <a:noFill/>
          </p:spPr>
          <p:txBody>
            <a:bodyPr wrap="square" rtlCol="0">
              <a:spAutoFit/>
            </a:bodyPr>
            <a:lstStyle/>
            <a:p>
              <a:r>
                <a:rPr lang="en-US" dirty="0"/>
                <a:t>21k R access</a:t>
              </a:r>
            </a:p>
          </p:txBody>
        </p:sp>
        <p:sp>
          <p:nvSpPr>
            <p:cNvPr id="16" name="TextBox 15">
              <a:extLst>
                <a:ext uri="{FF2B5EF4-FFF2-40B4-BE49-F238E27FC236}">
                  <a16:creationId xmlns:a16="http://schemas.microsoft.com/office/drawing/2014/main" id="{4C41C7B6-833C-47CB-A19E-3EC4274FC38C}"/>
                </a:ext>
              </a:extLst>
            </p:cNvPr>
            <p:cNvSpPr txBox="1"/>
            <p:nvPr/>
          </p:nvSpPr>
          <p:spPr>
            <a:xfrm>
              <a:off x="8909275" y="2131593"/>
              <a:ext cx="1064260" cy="691869"/>
            </a:xfrm>
            <a:prstGeom prst="rect">
              <a:avLst/>
            </a:prstGeom>
            <a:noFill/>
          </p:spPr>
          <p:txBody>
            <a:bodyPr wrap="square" rtlCol="0">
              <a:spAutoFit/>
            </a:bodyPr>
            <a:lstStyle/>
            <a:p>
              <a:r>
                <a:rPr lang="en-US" dirty="0"/>
                <a:t>35k R access</a:t>
              </a:r>
            </a:p>
          </p:txBody>
        </p:sp>
      </p:grpSp>
    </p:spTree>
    <p:extLst>
      <p:ext uri="{BB962C8B-B14F-4D97-AF65-F5344CB8AC3E}">
        <p14:creationId xmlns:p14="http://schemas.microsoft.com/office/powerpoint/2010/main" val="349213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2216-2958-4064-BBC0-1368677DA7B0}"/>
              </a:ext>
            </a:extLst>
          </p:cNvPr>
          <p:cNvSpPr>
            <a:spLocks noGrp="1"/>
          </p:cNvSpPr>
          <p:nvPr>
            <p:ph type="title"/>
          </p:nvPr>
        </p:nvSpPr>
        <p:spPr/>
        <p:txBody>
          <a:bodyPr/>
          <a:lstStyle/>
          <a:p>
            <a:r>
              <a:rPr lang="en-US" dirty="0"/>
              <a:t>Median delta Vth shift: Reduced turnaround</a:t>
            </a:r>
          </a:p>
        </p:txBody>
      </p:sp>
      <p:sp>
        <p:nvSpPr>
          <p:cNvPr id="4" name="Date Placeholder 3">
            <a:extLst>
              <a:ext uri="{FF2B5EF4-FFF2-40B4-BE49-F238E27FC236}">
                <a16:creationId xmlns:a16="http://schemas.microsoft.com/office/drawing/2014/main" id="{6991DCE2-8A13-42D4-9227-67A60B948811}"/>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428801EE-7926-4188-BCC9-FBC902149E60}"/>
              </a:ext>
            </a:extLst>
          </p:cNvPr>
          <p:cNvSpPr>
            <a:spLocks noGrp="1"/>
          </p:cNvSpPr>
          <p:nvPr>
            <p:ph type="sldNum" sz="quarter" idx="4"/>
          </p:nvPr>
        </p:nvSpPr>
        <p:spPr/>
        <p:txBody>
          <a:bodyPr/>
          <a:lstStyle/>
          <a:p>
            <a:pPr algn="l"/>
            <a:fld id="{0D904593-1668-4B95-BA96-EF3EF43EDF4E}" type="slidenum">
              <a:rPr lang="en-US" smtClean="0"/>
              <a:pPr algn="l"/>
              <a:t>16</a:t>
            </a:fld>
            <a:endParaRPr lang="en-US" dirty="0"/>
          </a:p>
        </p:txBody>
      </p:sp>
      <p:sp>
        <p:nvSpPr>
          <p:cNvPr id="6" name="Footer Placeholder 5">
            <a:extLst>
              <a:ext uri="{FF2B5EF4-FFF2-40B4-BE49-F238E27FC236}">
                <a16:creationId xmlns:a16="http://schemas.microsoft.com/office/drawing/2014/main" id="{AA4BF6F9-6052-4548-B7C0-FC2439E07BD1}"/>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F41A6534-357B-497A-AB83-FFF58E0AA932}"/>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867DDC6B-E254-43BE-9107-3BE55DF90936}"/>
              </a:ext>
            </a:extLst>
          </p:cNvPr>
          <p:cNvPicPr>
            <a:picLocks noChangeAspect="1"/>
          </p:cNvPicPr>
          <p:nvPr/>
        </p:nvPicPr>
        <p:blipFill>
          <a:blip r:embed="rId2"/>
          <a:stretch>
            <a:fillRect/>
          </a:stretch>
        </p:blipFill>
        <p:spPr>
          <a:xfrm>
            <a:off x="0" y="853563"/>
            <a:ext cx="5991075" cy="3781420"/>
          </a:xfrm>
          <a:prstGeom prst="rect">
            <a:avLst/>
          </a:prstGeom>
        </p:spPr>
      </p:pic>
      <p:pic>
        <p:nvPicPr>
          <p:cNvPr id="12" name="Picture 11">
            <a:extLst>
              <a:ext uri="{FF2B5EF4-FFF2-40B4-BE49-F238E27FC236}">
                <a16:creationId xmlns:a16="http://schemas.microsoft.com/office/drawing/2014/main" id="{CD509139-A076-477B-9A2A-033F05DB154E}"/>
              </a:ext>
            </a:extLst>
          </p:cNvPr>
          <p:cNvPicPr>
            <a:picLocks noChangeAspect="1"/>
          </p:cNvPicPr>
          <p:nvPr/>
        </p:nvPicPr>
        <p:blipFill>
          <a:blip r:embed="rId3"/>
          <a:stretch>
            <a:fillRect/>
          </a:stretch>
        </p:blipFill>
        <p:spPr>
          <a:xfrm>
            <a:off x="5991075" y="853561"/>
            <a:ext cx="6194162" cy="3781422"/>
          </a:xfrm>
          <a:prstGeom prst="rect">
            <a:avLst/>
          </a:prstGeom>
        </p:spPr>
      </p:pic>
      <p:pic>
        <p:nvPicPr>
          <p:cNvPr id="3" name="Picture 2">
            <a:extLst>
              <a:ext uri="{FF2B5EF4-FFF2-40B4-BE49-F238E27FC236}">
                <a16:creationId xmlns:a16="http://schemas.microsoft.com/office/drawing/2014/main" id="{56633B1B-EBDA-4A66-94DE-FAB7609718B0}"/>
              </a:ext>
            </a:extLst>
          </p:cNvPr>
          <p:cNvPicPr>
            <a:picLocks noChangeAspect="1"/>
          </p:cNvPicPr>
          <p:nvPr/>
        </p:nvPicPr>
        <p:blipFill>
          <a:blip r:embed="rId4"/>
          <a:stretch>
            <a:fillRect/>
          </a:stretch>
        </p:blipFill>
        <p:spPr>
          <a:xfrm>
            <a:off x="3787129" y="4381500"/>
            <a:ext cx="4642223" cy="2476500"/>
          </a:xfrm>
          <a:prstGeom prst="rect">
            <a:avLst/>
          </a:prstGeom>
        </p:spPr>
      </p:pic>
      <p:sp>
        <p:nvSpPr>
          <p:cNvPr id="14" name="TextBox 13">
            <a:extLst>
              <a:ext uri="{FF2B5EF4-FFF2-40B4-BE49-F238E27FC236}">
                <a16:creationId xmlns:a16="http://schemas.microsoft.com/office/drawing/2014/main" id="{DA86FFFB-D095-4CC5-BBC5-847400946533}"/>
              </a:ext>
            </a:extLst>
          </p:cNvPr>
          <p:cNvSpPr txBox="1"/>
          <p:nvPr/>
        </p:nvSpPr>
        <p:spPr>
          <a:xfrm>
            <a:off x="4971712" y="3512893"/>
            <a:ext cx="1019362" cy="523220"/>
          </a:xfrm>
          <a:prstGeom prst="rect">
            <a:avLst/>
          </a:prstGeom>
          <a:noFill/>
        </p:spPr>
        <p:txBody>
          <a:bodyPr wrap="square" rtlCol="0">
            <a:spAutoFit/>
          </a:bodyPr>
          <a:lstStyle/>
          <a:p>
            <a:r>
              <a:rPr lang="en-US" sz="1400" dirty="0">
                <a:solidFill>
                  <a:srgbClr val="FFC000"/>
                </a:solidFill>
              </a:rPr>
              <a:t>35k R access</a:t>
            </a:r>
          </a:p>
        </p:txBody>
      </p:sp>
      <p:sp>
        <p:nvSpPr>
          <p:cNvPr id="8" name="TextBox 7">
            <a:extLst>
              <a:ext uri="{FF2B5EF4-FFF2-40B4-BE49-F238E27FC236}">
                <a16:creationId xmlns:a16="http://schemas.microsoft.com/office/drawing/2014/main" id="{3FE485BE-370D-4C0C-B71F-4C6B40C5E83C}"/>
              </a:ext>
            </a:extLst>
          </p:cNvPr>
          <p:cNvSpPr txBox="1"/>
          <p:nvPr/>
        </p:nvSpPr>
        <p:spPr>
          <a:xfrm>
            <a:off x="5369723" y="4773016"/>
            <a:ext cx="1710725" cy="369332"/>
          </a:xfrm>
          <a:prstGeom prst="rect">
            <a:avLst/>
          </a:prstGeom>
          <a:noFill/>
        </p:spPr>
        <p:txBody>
          <a:bodyPr wrap="none" rtlCol="0">
            <a:spAutoFit/>
          </a:bodyPr>
          <a:lstStyle/>
          <a:p>
            <a:r>
              <a:rPr lang="en-US" dirty="0"/>
              <a:t>Block 0 old ref</a:t>
            </a:r>
          </a:p>
        </p:txBody>
      </p:sp>
      <p:sp>
        <p:nvSpPr>
          <p:cNvPr id="15" name="TextBox 14">
            <a:extLst>
              <a:ext uri="{FF2B5EF4-FFF2-40B4-BE49-F238E27FC236}">
                <a16:creationId xmlns:a16="http://schemas.microsoft.com/office/drawing/2014/main" id="{77EE5CBA-6E31-4E86-8820-8D4948FCE11C}"/>
              </a:ext>
            </a:extLst>
          </p:cNvPr>
          <p:cNvSpPr txBox="1"/>
          <p:nvPr/>
        </p:nvSpPr>
        <p:spPr>
          <a:xfrm>
            <a:off x="4846379" y="1288903"/>
            <a:ext cx="1019362" cy="523220"/>
          </a:xfrm>
          <a:prstGeom prst="rect">
            <a:avLst/>
          </a:prstGeom>
          <a:noFill/>
        </p:spPr>
        <p:txBody>
          <a:bodyPr wrap="square" rtlCol="0">
            <a:spAutoFit/>
          </a:bodyPr>
          <a:lstStyle/>
          <a:p>
            <a:r>
              <a:rPr lang="en-US" sz="1400" dirty="0">
                <a:solidFill>
                  <a:schemeClr val="accent1"/>
                </a:solidFill>
              </a:rPr>
              <a:t>21k R access</a:t>
            </a:r>
          </a:p>
        </p:txBody>
      </p:sp>
      <p:sp>
        <p:nvSpPr>
          <p:cNvPr id="16" name="Oval 15">
            <a:extLst>
              <a:ext uri="{FF2B5EF4-FFF2-40B4-BE49-F238E27FC236}">
                <a16:creationId xmlns:a16="http://schemas.microsoft.com/office/drawing/2014/main" id="{404C3C6F-7B87-4063-81DA-D82A569E5A3D}"/>
              </a:ext>
            </a:extLst>
          </p:cNvPr>
          <p:cNvSpPr/>
          <p:nvPr/>
        </p:nvSpPr>
        <p:spPr>
          <a:xfrm>
            <a:off x="4636135" y="1666875"/>
            <a:ext cx="335578" cy="800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8B4EB0-2184-4494-A27B-5325A54FC40B}"/>
              </a:ext>
            </a:extLst>
          </p:cNvPr>
          <p:cNvSpPr/>
          <p:nvPr/>
        </p:nvSpPr>
        <p:spPr>
          <a:xfrm>
            <a:off x="4464347" y="2982751"/>
            <a:ext cx="507365" cy="970124"/>
          </a:xfrm>
          <a:prstGeom prst="ellipse">
            <a:avLst/>
          </a:prstGeom>
          <a:noFill/>
          <a:ln>
            <a:solidFill>
              <a:srgbClr val="F2A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1DC8740-255F-4680-BCD8-9A49541F2730}"/>
              </a:ext>
            </a:extLst>
          </p:cNvPr>
          <p:cNvSpPr txBox="1"/>
          <p:nvPr/>
        </p:nvSpPr>
        <p:spPr>
          <a:xfrm>
            <a:off x="2846522" y="1570432"/>
            <a:ext cx="1377821" cy="430887"/>
          </a:xfrm>
          <a:prstGeom prst="rect">
            <a:avLst/>
          </a:prstGeom>
          <a:noFill/>
        </p:spPr>
        <p:txBody>
          <a:bodyPr wrap="square" rtlCol="0">
            <a:spAutoFit/>
          </a:bodyPr>
          <a:lstStyle/>
          <a:p>
            <a:r>
              <a:rPr lang="en-US" sz="1050" b="1" dirty="0">
                <a:solidFill>
                  <a:schemeClr val="accent1"/>
                </a:solidFill>
              </a:rPr>
              <a:t>Block 0,0</a:t>
            </a:r>
          </a:p>
          <a:p>
            <a:r>
              <a:rPr lang="en-US" sz="1050" dirty="0">
                <a:solidFill>
                  <a:schemeClr val="accent1"/>
                </a:solidFill>
              </a:rPr>
              <a:t>( BL near, WL far)</a:t>
            </a:r>
          </a:p>
        </p:txBody>
      </p:sp>
      <p:sp>
        <p:nvSpPr>
          <p:cNvPr id="19" name="TextBox 18">
            <a:extLst>
              <a:ext uri="{FF2B5EF4-FFF2-40B4-BE49-F238E27FC236}">
                <a16:creationId xmlns:a16="http://schemas.microsoft.com/office/drawing/2014/main" id="{9869659F-3B1A-402B-933C-8B39E16D92E0}"/>
              </a:ext>
            </a:extLst>
          </p:cNvPr>
          <p:cNvSpPr txBox="1"/>
          <p:nvPr/>
        </p:nvSpPr>
        <p:spPr>
          <a:xfrm>
            <a:off x="3461410" y="2599164"/>
            <a:ext cx="1377821" cy="400110"/>
          </a:xfrm>
          <a:prstGeom prst="rect">
            <a:avLst/>
          </a:prstGeom>
          <a:noFill/>
        </p:spPr>
        <p:txBody>
          <a:bodyPr wrap="square" rtlCol="0">
            <a:spAutoFit/>
          </a:bodyPr>
          <a:lstStyle/>
          <a:p>
            <a:r>
              <a:rPr lang="en-US" sz="1000" b="1" dirty="0">
                <a:solidFill>
                  <a:srgbClr val="CA9028"/>
                </a:solidFill>
              </a:rPr>
              <a:t>Block 7,0</a:t>
            </a:r>
          </a:p>
          <a:p>
            <a:r>
              <a:rPr lang="en-US" sz="1000" dirty="0">
                <a:solidFill>
                  <a:srgbClr val="CA9028"/>
                </a:solidFill>
              </a:rPr>
              <a:t>( BL mid, WL far)</a:t>
            </a:r>
          </a:p>
        </p:txBody>
      </p:sp>
      <p:sp>
        <p:nvSpPr>
          <p:cNvPr id="20" name="TextBox 19">
            <a:extLst>
              <a:ext uri="{FF2B5EF4-FFF2-40B4-BE49-F238E27FC236}">
                <a16:creationId xmlns:a16="http://schemas.microsoft.com/office/drawing/2014/main" id="{0C9F86DC-EB7F-48CB-AEC7-031CD33C311F}"/>
              </a:ext>
            </a:extLst>
          </p:cNvPr>
          <p:cNvSpPr txBox="1"/>
          <p:nvPr/>
        </p:nvSpPr>
        <p:spPr>
          <a:xfrm>
            <a:off x="3271714" y="2119442"/>
            <a:ext cx="1572574" cy="400110"/>
          </a:xfrm>
          <a:prstGeom prst="rect">
            <a:avLst/>
          </a:prstGeom>
          <a:noFill/>
        </p:spPr>
        <p:txBody>
          <a:bodyPr wrap="square" rtlCol="0">
            <a:spAutoFit/>
          </a:bodyPr>
          <a:lstStyle/>
          <a:p>
            <a:r>
              <a:rPr lang="en-US" sz="1000" b="1" dirty="0">
                <a:solidFill>
                  <a:schemeClr val="bg1">
                    <a:lumMod val="50000"/>
                  </a:schemeClr>
                </a:solidFill>
              </a:rPr>
              <a:t>Block 8,0</a:t>
            </a:r>
          </a:p>
          <a:p>
            <a:r>
              <a:rPr lang="en-US" sz="1000" dirty="0">
                <a:solidFill>
                  <a:schemeClr val="bg1">
                    <a:lumMod val="50000"/>
                  </a:schemeClr>
                </a:solidFill>
              </a:rPr>
              <a:t>( BL mid, WL near)</a:t>
            </a:r>
          </a:p>
        </p:txBody>
      </p:sp>
      <p:sp>
        <p:nvSpPr>
          <p:cNvPr id="21" name="TextBox 20">
            <a:extLst>
              <a:ext uri="{FF2B5EF4-FFF2-40B4-BE49-F238E27FC236}">
                <a16:creationId xmlns:a16="http://schemas.microsoft.com/office/drawing/2014/main" id="{7B291854-904B-42D6-835D-116D7E211F4F}"/>
              </a:ext>
            </a:extLst>
          </p:cNvPr>
          <p:cNvSpPr txBox="1"/>
          <p:nvPr/>
        </p:nvSpPr>
        <p:spPr>
          <a:xfrm>
            <a:off x="2480589" y="3355463"/>
            <a:ext cx="1572574" cy="430887"/>
          </a:xfrm>
          <a:prstGeom prst="rect">
            <a:avLst/>
          </a:prstGeom>
          <a:noFill/>
        </p:spPr>
        <p:txBody>
          <a:bodyPr wrap="square" rtlCol="0">
            <a:spAutoFit/>
          </a:bodyPr>
          <a:lstStyle/>
          <a:p>
            <a:r>
              <a:rPr lang="en-US" sz="1050" b="1" dirty="0">
                <a:solidFill>
                  <a:srgbClr val="FFC000"/>
                </a:solidFill>
              </a:rPr>
              <a:t>Block 15,0</a:t>
            </a:r>
          </a:p>
          <a:p>
            <a:r>
              <a:rPr lang="en-US" sz="1050" dirty="0">
                <a:solidFill>
                  <a:srgbClr val="FFC000"/>
                </a:solidFill>
              </a:rPr>
              <a:t>( BL far, WL near)</a:t>
            </a:r>
          </a:p>
        </p:txBody>
      </p:sp>
      <p:sp>
        <p:nvSpPr>
          <p:cNvPr id="22" name="TextBox 21">
            <a:extLst>
              <a:ext uri="{FF2B5EF4-FFF2-40B4-BE49-F238E27FC236}">
                <a16:creationId xmlns:a16="http://schemas.microsoft.com/office/drawing/2014/main" id="{05F88C9A-1118-4114-94A6-9828773B319B}"/>
              </a:ext>
            </a:extLst>
          </p:cNvPr>
          <p:cNvSpPr txBox="1"/>
          <p:nvPr/>
        </p:nvSpPr>
        <p:spPr>
          <a:xfrm>
            <a:off x="0" y="4753106"/>
            <a:ext cx="378712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Main trend with total access resistance, BL decoder distance show some asymmetry vs WL</a:t>
            </a:r>
          </a:p>
          <a:p>
            <a:pPr marL="285750" indent="-285750">
              <a:buFont typeface="Arial" panose="020B0604020202020204" pitchFamily="34" charset="0"/>
              <a:buChar char="•"/>
            </a:pPr>
            <a:r>
              <a:rPr lang="en-US" dirty="0"/>
              <a:t>Need to decrease line resistance</a:t>
            </a:r>
          </a:p>
        </p:txBody>
      </p:sp>
    </p:spTree>
    <p:extLst>
      <p:ext uri="{BB962C8B-B14F-4D97-AF65-F5344CB8AC3E}">
        <p14:creationId xmlns:p14="http://schemas.microsoft.com/office/powerpoint/2010/main" val="102548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7611-2F5D-4821-9EEE-342077E380F3}"/>
              </a:ext>
            </a:extLst>
          </p:cNvPr>
          <p:cNvSpPr>
            <a:spLocks noGrp="1"/>
          </p:cNvSpPr>
          <p:nvPr>
            <p:ph type="title"/>
          </p:nvPr>
        </p:nvSpPr>
        <p:spPr/>
        <p:txBody>
          <a:bodyPr/>
          <a:lstStyle/>
          <a:p>
            <a:r>
              <a:rPr lang="en-US" dirty="0"/>
              <a:t>Window evolution vs ED</a:t>
            </a:r>
          </a:p>
        </p:txBody>
      </p:sp>
      <p:sp>
        <p:nvSpPr>
          <p:cNvPr id="4" name="Date Placeholder 3">
            <a:extLst>
              <a:ext uri="{FF2B5EF4-FFF2-40B4-BE49-F238E27FC236}">
                <a16:creationId xmlns:a16="http://schemas.microsoft.com/office/drawing/2014/main" id="{0E286051-5DD7-4DE2-8467-8533F0E416F5}"/>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435D4A39-5243-4522-BCAE-147D72C38146}"/>
              </a:ext>
            </a:extLst>
          </p:cNvPr>
          <p:cNvSpPr>
            <a:spLocks noGrp="1"/>
          </p:cNvSpPr>
          <p:nvPr>
            <p:ph type="sldNum" sz="quarter" idx="4"/>
          </p:nvPr>
        </p:nvSpPr>
        <p:spPr/>
        <p:txBody>
          <a:bodyPr/>
          <a:lstStyle/>
          <a:p>
            <a:pPr algn="l"/>
            <a:fld id="{0D904593-1668-4B95-BA96-EF3EF43EDF4E}" type="slidenum">
              <a:rPr lang="en-US" smtClean="0"/>
              <a:pPr algn="l"/>
              <a:t>17</a:t>
            </a:fld>
            <a:endParaRPr lang="en-US" dirty="0"/>
          </a:p>
        </p:txBody>
      </p:sp>
      <p:sp>
        <p:nvSpPr>
          <p:cNvPr id="6" name="Footer Placeholder 5">
            <a:extLst>
              <a:ext uri="{FF2B5EF4-FFF2-40B4-BE49-F238E27FC236}">
                <a16:creationId xmlns:a16="http://schemas.microsoft.com/office/drawing/2014/main" id="{E75BA49C-54D0-4CCA-9A6D-404218957CA7}"/>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E4C34F63-A16A-411B-9398-8FA06DB08E3E}"/>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366716E2-E695-4CB6-BCA0-906E26E30D81}"/>
              </a:ext>
            </a:extLst>
          </p:cNvPr>
          <p:cNvPicPr>
            <a:picLocks noChangeAspect="1"/>
          </p:cNvPicPr>
          <p:nvPr/>
        </p:nvPicPr>
        <p:blipFill>
          <a:blip r:embed="rId2"/>
          <a:stretch>
            <a:fillRect/>
          </a:stretch>
        </p:blipFill>
        <p:spPr>
          <a:xfrm>
            <a:off x="1532092" y="1014827"/>
            <a:ext cx="8863765" cy="5265810"/>
          </a:xfrm>
          <a:prstGeom prst="rect">
            <a:avLst/>
          </a:prstGeom>
        </p:spPr>
      </p:pic>
      <p:sp>
        <p:nvSpPr>
          <p:cNvPr id="3" name="TextBox 2">
            <a:extLst>
              <a:ext uri="{FF2B5EF4-FFF2-40B4-BE49-F238E27FC236}">
                <a16:creationId xmlns:a16="http://schemas.microsoft.com/office/drawing/2014/main" id="{31C6195F-862B-4343-AD29-DFA2378E631B}"/>
              </a:ext>
            </a:extLst>
          </p:cNvPr>
          <p:cNvSpPr txBox="1"/>
          <p:nvPr/>
        </p:nvSpPr>
        <p:spPr>
          <a:xfrm>
            <a:off x="3714069" y="4505325"/>
            <a:ext cx="3419475" cy="646331"/>
          </a:xfrm>
          <a:prstGeom prst="rect">
            <a:avLst/>
          </a:prstGeom>
          <a:noFill/>
        </p:spPr>
        <p:txBody>
          <a:bodyPr wrap="square" rtlCol="0">
            <a:spAutoFit/>
          </a:bodyPr>
          <a:lstStyle/>
          <a:p>
            <a:r>
              <a:rPr lang="en-US" dirty="0"/>
              <a:t>Window evolution strongly dictated by set seasoning</a:t>
            </a:r>
          </a:p>
        </p:txBody>
      </p:sp>
    </p:spTree>
    <p:extLst>
      <p:ext uri="{BB962C8B-B14F-4D97-AF65-F5344CB8AC3E}">
        <p14:creationId xmlns:p14="http://schemas.microsoft.com/office/powerpoint/2010/main" val="232232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18</a:t>
            </a:fld>
            <a:endParaRPr lang="en-US" dirty="0"/>
          </a:p>
        </p:txBody>
      </p:sp>
    </p:spTree>
    <p:extLst>
      <p:ext uri="{BB962C8B-B14F-4D97-AF65-F5344CB8AC3E}">
        <p14:creationId xmlns:p14="http://schemas.microsoft.com/office/powerpoint/2010/main" val="242848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A1EA1B-533C-43EF-9E1D-8AD88962EF56}"/>
              </a:ext>
            </a:extLst>
          </p:cNvPr>
          <p:cNvSpPr>
            <a:spLocks noGrp="1"/>
          </p:cNvSpPr>
          <p:nvPr>
            <p:ph type="dt" sz="half" idx="2"/>
          </p:nvPr>
        </p:nvSpPr>
        <p:spPr/>
        <p:txBody>
          <a:bodyPr/>
          <a:lstStyle/>
          <a:p>
            <a:fld id="{DD0B5AFB-117C-46EA-B643-5FA810A8A3CB}" type="datetime4">
              <a:rPr lang="en-US" smtClean="0"/>
              <a:pPr/>
              <a:t>March 7, 2018</a:t>
            </a:fld>
            <a:endParaRPr lang="en-US" dirty="0"/>
          </a:p>
        </p:txBody>
      </p:sp>
      <p:sp>
        <p:nvSpPr>
          <p:cNvPr id="5" name="Slide Number Placeholder 4">
            <a:extLst>
              <a:ext uri="{FF2B5EF4-FFF2-40B4-BE49-F238E27FC236}">
                <a16:creationId xmlns:a16="http://schemas.microsoft.com/office/drawing/2014/main" id="{5A82DED4-14BB-4306-878D-00D7D17840F2}"/>
              </a:ext>
            </a:extLst>
          </p:cNvPr>
          <p:cNvSpPr>
            <a:spLocks noGrp="1"/>
          </p:cNvSpPr>
          <p:nvPr>
            <p:ph type="sldNum" sz="quarter" idx="4"/>
          </p:nvPr>
        </p:nvSpPr>
        <p:spPr/>
        <p:txBody>
          <a:bodyPr/>
          <a:lstStyle/>
          <a:p>
            <a:pPr algn="l"/>
            <a:fld id="{0D904593-1668-4B95-BA96-EF3EF43EDF4E}" type="slidenum">
              <a:rPr lang="en-US" smtClean="0"/>
              <a:pPr algn="l"/>
              <a:t>19</a:t>
            </a:fld>
            <a:endParaRPr lang="en-US" dirty="0"/>
          </a:p>
        </p:txBody>
      </p:sp>
      <p:sp>
        <p:nvSpPr>
          <p:cNvPr id="6" name="Footer Placeholder 5">
            <a:extLst>
              <a:ext uri="{FF2B5EF4-FFF2-40B4-BE49-F238E27FC236}">
                <a16:creationId xmlns:a16="http://schemas.microsoft.com/office/drawing/2014/main" id="{9690E258-4F50-4F02-B992-F6001FD42B09}"/>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0438A265-9076-4832-9AC0-9D20BED6FF37}"/>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6423257B-1C2B-403B-84F9-659837250D42}"/>
              </a:ext>
            </a:extLst>
          </p:cNvPr>
          <p:cNvPicPr>
            <a:picLocks noChangeAspect="1"/>
          </p:cNvPicPr>
          <p:nvPr/>
        </p:nvPicPr>
        <p:blipFill>
          <a:blip r:embed="rId2"/>
          <a:stretch>
            <a:fillRect/>
          </a:stretch>
        </p:blipFill>
        <p:spPr>
          <a:xfrm>
            <a:off x="-65315" y="0"/>
            <a:ext cx="10646229" cy="6855433"/>
          </a:xfrm>
          <a:prstGeom prst="rect">
            <a:avLst/>
          </a:prstGeom>
        </p:spPr>
      </p:pic>
    </p:spTree>
    <p:extLst>
      <p:ext uri="{BB962C8B-B14F-4D97-AF65-F5344CB8AC3E}">
        <p14:creationId xmlns:p14="http://schemas.microsoft.com/office/powerpoint/2010/main" val="43278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sz="half" idx="1"/>
          </p:nvPr>
        </p:nvSpPr>
        <p:spPr>
          <a:xfrm>
            <a:off x="838200" y="993914"/>
            <a:ext cx="10515600" cy="4729163"/>
          </a:xfrm>
        </p:spPr>
        <p:txBody>
          <a:bodyPr/>
          <a:lstStyle/>
          <a:p>
            <a:r>
              <a:rPr lang="en-US" dirty="0"/>
              <a:t>A1 lot 0173982</a:t>
            </a:r>
          </a:p>
          <a:p>
            <a:r>
              <a:rPr lang="en-US" dirty="0"/>
              <a:t>CD-- straight profile @WL</a:t>
            </a:r>
          </a:p>
          <a:p>
            <a:r>
              <a:rPr lang="en-US" dirty="0"/>
              <a:t>Reliability done on neg reading polarity</a:t>
            </a:r>
          </a:p>
        </p:txBody>
      </p:sp>
      <p:sp>
        <p:nvSpPr>
          <p:cNvPr id="7" name="Footer Placeholder 6"/>
          <p:cNvSpPr>
            <a:spLocks noGrp="1"/>
          </p:cNvSpPr>
          <p:nvPr>
            <p:ph type="ftr" sz="quarter" idx="11"/>
          </p:nvPr>
        </p:nvSpPr>
        <p:spPr/>
        <p:txBody>
          <a:bodyPr/>
          <a:lstStyle/>
          <a:p>
            <a:r>
              <a:rPr lang="en-US"/>
              <a:t>Micron Confidential</a:t>
            </a:r>
          </a:p>
        </p:txBody>
      </p:sp>
      <p:sp>
        <p:nvSpPr>
          <p:cNvPr id="8" name="Slide Number Placeholder 7"/>
          <p:cNvSpPr>
            <a:spLocks noGrp="1"/>
          </p:cNvSpPr>
          <p:nvPr>
            <p:ph type="sldNum" sz="quarter" idx="12"/>
          </p:nvPr>
        </p:nvSpPr>
        <p:spPr/>
        <p:txBody>
          <a:bodyPr/>
          <a:lstStyle/>
          <a:p>
            <a:fld id="{B7E7695C-FCF1-4AA0-9B93-7941FED13DC4}" type="slidenum">
              <a:rPr lang="en-US" smtClean="0"/>
              <a:t>2</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85885378"/>
              </p:ext>
            </p:extLst>
          </p:nvPr>
        </p:nvGraphicFramePr>
        <p:xfrm>
          <a:off x="2107282" y="2858486"/>
          <a:ext cx="9981132" cy="1909728"/>
        </p:xfrm>
        <a:graphic>
          <a:graphicData uri="http://schemas.openxmlformats.org/drawingml/2006/table">
            <a:tbl>
              <a:tblPr firstRow="1" bandRow="1">
                <a:tableStyleId>{5C22544A-7EE6-4342-B048-85BDC9FD1C3A}</a:tableStyleId>
              </a:tblPr>
              <a:tblGrid>
                <a:gridCol w="684188">
                  <a:extLst>
                    <a:ext uri="{9D8B030D-6E8A-4147-A177-3AD203B41FA5}">
                      <a16:colId xmlns:a16="http://schemas.microsoft.com/office/drawing/2014/main" val="20000"/>
                    </a:ext>
                  </a:extLst>
                </a:gridCol>
                <a:gridCol w="1135380">
                  <a:extLst>
                    <a:ext uri="{9D8B030D-6E8A-4147-A177-3AD203B41FA5}">
                      <a16:colId xmlns:a16="http://schemas.microsoft.com/office/drawing/2014/main" val="20001"/>
                    </a:ext>
                  </a:extLst>
                </a:gridCol>
                <a:gridCol w="919938">
                  <a:extLst>
                    <a:ext uri="{9D8B030D-6E8A-4147-A177-3AD203B41FA5}">
                      <a16:colId xmlns:a16="http://schemas.microsoft.com/office/drawing/2014/main" val="20002"/>
                    </a:ext>
                  </a:extLst>
                </a:gridCol>
                <a:gridCol w="1023653">
                  <a:extLst>
                    <a:ext uri="{9D8B030D-6E8A-4147-A177-3AD203B41FA5}">
                      <a16:colId xmlns:a16="http://schemas.microsoft.com/office/drawing/2014/main" val="369110604"/>
                    </a:ext>
                  </a:extLst>
                </a:gridCol>
                <a:gridCol w="1083147">
                  <a:extLst>
                    <a:ext uri="{9D8B030D-6E8A-4147-A177-3AD203B41FA5}">
                      <a16:colId xmlns:a16="http://schemas.microsoft.com/office/drawing/2014/main" val="91596857"/>
                    </a:ext>
                  </a:extLst>
                </a:gridCol>
                <a:gridCol w="1022410">
                  <a:extLst>
                    <a:ext uri="{9D8B030D-6E8A-4147-A177-3AD203B41FA5}">
                      <a16:colId xmlns:a16="http://schemas.microsoft.com/office/drawing/2014/main" val="661927939"/>
                    </a:ext>
                  </a:extLst>
                </a:gridCol>
                <a:gridCol w="1022410">
                  <a:extLst>
                    <a:ext uri="{9D8B030D-6E8A-4147-A177-3AD203B41FA5}">
                      <a16:colId xmlns:a16="http://schemas.microsoft.com/office/drawing/2014/main" val="2506403362"/>
                    </a:ext>
                  </a:extLst>
                </a:gridCol>
                <a:gridCol w="1563184">
                  <a:extLst>
                    <a:ext uri="{9D8B030D-6E8A-4147-A177-3AD203B41FA5}">
                      <a16:colId xmlns:a16="http://schemas.microsoft.com/office/drawing/2014/main" val="1213100360"/>
                    </a:ext>
                  </a:extLst>
                </a:gridCol>
                <a:gridCol w="1526822">
                  <a:extLst>
                    <a:ext uri="{9D8B030D-6E8A-4147-A177-3AD203B41FA5}">
                      <a16:colId xmlns:a16="http://schemas.microsoft.com/office/drawing/2014/main" val="20004"/>
                    </a:ext>
                  </a:extLst>
                </a:gridCol>
              </a:tblGrid>
              <a:tr h="350357">
                <a:tc>
                  <a:txBody>
                    <a:bodyPr/>
                    <a:lstStyle/>
                    <a:p>
                      <a:pPr algn="ctr"/>
                      <a:r>
                        <a:rPr lang="en-US" sz="1800" dirty="0"/>
                        <a:t>Trial</a:t>
                      </a:r>
                    </a:p>
                  </a:txBody>
                  <a:tcPr/>
                </a:tc>
                <a:tc>
                  <a:txBody>
                    <a:bodyPr/>
                    <a:lstStyle/>
                    <a:p>
                      <a:pPr algn="ctr"/>
                      <a:r>
                        <a:rPr lang="en-US" sz="1800" dirty="0"/>
                        <a:t>SD </a:t>
                      </a:r>
                      <a:r>
                        <a:rPr lang="en-US" sz="1800" dirty="0" err="1"/>
                        <a:t>thk</a:t>
                      </a:r>
                      <a:r>
                        <a:rPr lang="en-US" sz="1800" dirty="0"/>
                        <a:t>.</a:t>
                      </a:r>
                    </a:p>
                  </a:txBody>
                  <a:tcPr/>
                </a:tc>
                <a:tc>
                  <a:txBody>
                    <a:bodyPr/>
                    <a:lstStyle/>
                    <a:p>
                      <a:pPr algn="ctr"/>
                      <a:r>
                        <a:rPr lang="it-IT" sz="1800" dirty="0" err="1"/>
                        <a:t>Ge</a:t>
                      </a:r>
                      <a:r>
                        <a:rPr lang="it-IT" sz="1800" dirty="0"/>
                        <a:t>%</a:t>
                      </a:r>
                      <a:endParaRPr lang="en-US" sz="1800" dirty="0"/>
                    </a:p>
                  </a:txBody>
                  <a:tcPr/>
                </a:tc>
                <a:tc>
                  <a:txBody>
                    <a:bodyPr/>
                    <a:lstStyle/>
                    <a:p>
                      <a:pPr algn="ctr"/>
                      <a:r>
                        <a:rPr lang="en-US" sz="1800" dirty="0"/>
                        <a:t>As%</a:t>
                      </a:r>
                    </a:p>
                  </a:txBody>
                  <a:tcPr/>
                </a:tc>
                <a:tc>
                  <a:txBody>
                    <a:bodyPr/>
                    <a:lstStyle/>
                    <a:p>
                      <a:pPr algn="ctr"/>
                      <a:r>
                        <a:rPr lang="it-IT" sz="1800" dirty="0"/>
                        <a:t>Se%</a:t>
                      </a:r>
                      <a:endParaRPr lang="en-US" sz="1800" dirty="0"/>
                    </a:p>
                  </a:txBody>
                  <a:tcPr/>
                </a:tc>
                <a:tc>
                  <a:txBody>
                    <a:bodyPr/>
                    <a:lstStyle/>
                    <a:p>
                      <a:pPr algn="ctr"/>
                      <a:r>
                        <a:rPr lang="it-IT" sz="1800" dirty="0"/>
                        <a:t>In%</a:t>
                      </a:r>
                      <a:endParaRPr lang="en-US" sz="1800" dirty="0"/>
                    </a:p>
                  </a:txBody>
                  <a:tcPr/>
                </a:tc>
                <a:tc>
                  <a:txBody>
                    <a:bodyPr/>
                    <a:lstStyle/>
                    <a:p>
                      <a:pPr algn="ctr"/>
                      <a:r>
                        <a:rPr lang="en-US" sz="1800" dirty="0"/>
                        <a:t>Si%</a:t>
                      </a:r>
                    </a:p>
                  </a:txBody>
                  <a:tcPr/>
                </a:tc>
                <a:tc>
                  <a:txBody>
                    <a:bodyPr/>
                    <a:lstStyle/>
                    <a:p>
                      <a:pPr algn="ctr"/>
                      <a:r>
                        <a:rPr lang="it-IT" sz="1800" dirty="0"/>
                        <a:t>51</a:t>
                      </a:r>
                      <a:r>
                        <a:rPr lang="it-IT" sz="1800" baseline="0" dirty="0"/>
                        <a:t> WL </a:t>
                      </a:r>
                      <a:r>
                        <a:rPr lang="it-IT" sz="1800" baseline="0" dirty="0" err="1"/>
                        <a:t>etch</a:t>
                      </a:r>
                      <a:endParaRPr lang="en-US" sz="1800" dirty="0"/>
                    </a:p>
                  </a:txBody>
                  <a:tcPr/>
                </a:tc>
                <a:tc>
                  <a:txBody>
                    <a:bodyPr/>
                    <a:lstStyle/>
                    <a:p>
                      <a:pPr algn="ctr"/>
                      <a:r>
                        <a:rPr lang="en-US" sz="1800" dirty="0" err="1"/>
                        <a:t>Wf</a:t>
                      </a:r>
                      <a:endParaRPr lang="en-US" sz="1800" dirty="0"/>
                    </a:p>
                  </a:txBody>
                  <a:tcPr/>
                </a:tc>
                <a:extLst>
                  <a:ext uri="{0D108BD9-81ED-4DB2-BD59-A6C34878D82A}">
                    <a16:rowId xmlns:a16="http://schemas.microsoft.com/office/drawing/2014/main" val="10000"/>
                  </a:ext>
                </a:extLst>
              </a:tr>
              <a:tr h="376455">
                <a:tc>
                  <a:txBody>
                    <a:bodyPr/>
                    <a:lstStyle/>
                    <a:p>
                      <a:pPr algn="ctr"/>
                      <a:r>
                        <a:rPr lang="en-US" sz="1800" dirty="0">
                          <a:latin typeface="+mn-lt"/>
                        </a:rPr>
                        <a:t>1C</a:t>
                      </a:r>
                    </a:p>
                  </a:txBody>
                  <a:tcPr anchor="ctr"/>
                </a:tc>
                <a:tc>
                  <a:txBody>
                    <a:bodyPr/>
                    <a:lstStyle/>
                    <a:p>
                      <a:pPr algn="ctr"/>
                      <a:r>
                        <a:rPr lang="en-US" sz="1800" dirty="0">
                          <a:latin typeface="+mn-lt"/>
                        </a:rPr>
                        <a:t>22 ver12</a:t>
                      </a:r>
                    </a:p>
                  </a:txBody>
                  <a:tcPr anchor="ctr"/>
                </a:tc>
                <a:tc>
                  <a:txBody>
                    <a:bodyPr/>
                    <a:lstStyle/>
                    <a:p>
                      <a:pPr algn="ctr"/>
                      <a:r>
                        <a:rPr lang="en-US" sz="1800" dirty="0">
                          <a:latin typeface="+mn-lt"/>
                        </a:rPr>
                        <a:t>13</a:t>
                      </a:r>
                    </a:p>
                  </a:txBody>
                  <a:tcPr anchor="ctr"/>
                </a:tc>
                <a:tc>
                  <a:txBody>
                    <a:bodyPr/>
                    <a:lstStyle/>
                    <a:p>
                      <a:pPr algn="ctr"/>
                      <a:r>
                        <a:rPr lang="en-US" sz="1800" dirty="0">
                          <a:latin typeface="+mn-lt"/>
                        </a:rPr>
                        <a:t>30.4</a:t>
                      </a:r>
                    </a:p>
                  </a:txBody>
                  <a:tcPr anchor="ctr"/>
                </a:tc>
                <a:tc>
                  <a:txBody>
                    <a:bodyPr/>
                    <a:lstStyle/>
                    <a:p>
                      <a:pPr algn="ctr"/>
                      <a:r>
                        <a:rPr lang="it-IT" sz="1800" dirty="0">
                          <a:latin typeface="+mn-lt"/>
                        </a:rPr>
                        <a:t>48.6</a:t>
                      </a:r>
                      <a:endParaRPr lang="en-US" sz="1800" dirty="0">
                        <a:latin typeface="+mn-lt"/>
                      </a:endParaRPr>
                    </a:p>
                  </a:txBody>
                  <a:tcPr anchor="ctr"/>
                </a:tc>
                <a:tc>
                  <a:txBody>
                    <a:bodyPr/>
                    <a:lstStyle/>
                    <a:p>
                      <a:pPr algn="ctr"/>
                      <a:r>
                        <a:rPr lang="it-IT" sz="1800" dirty="0">
                          <a:latin typeface="+mn-lt"/>
                        </a:rPr>
                        <a:t>2</a:t>
                      </a:r>
                      <a:endParaRPr lang="en-US" sz="1800" dirty="0">
                        <a:latin typeface="+mn-lt"/>
                      </a:endParaRPr>
                    </a:p>
                  </a:txBody>
                  <a:tcPr anchor="ctr"/>
                </a:tc>
                <a:tc>
                  <a:txBody>
                    <a:bodyPr/>
                    <a:lstStyle/>
                    <a:p>
                      <a:pPr algn="ctr"/>
                      <a:r>
                        <a:rPr lang="en-US" sz="1800" dirty="0">
                          <a:latin typeface="+mn-lt"/>
                        </a:rPr>
                        <a:t>6</a:t>
                      </a:r>
                    </a:p>
                  </a:txBody>
                  <a:tcPr anchor="ctr"/>
                </a:tc>
                <a:tc>
                  <a:txBody>
                    <a:bodyPr/>
                    <a:lstStyle/>
                    <a:p>
                      <a:pPr algn="ctr"/>
                      <a:r>
                        <a:rPr lang="en-US" sz="1800" dirty="0">
                          <a:latin typeface="+mn-lt"/>
                        </a:rPr>
                        <a:t>CD - - </a:t>
                      </a:r>
                    </a:p>
                  </a:txBody>
                  <a:tcPr anchor="ctr"/>
                </a:tc>
                <a:tc>
                  <a:txBody>
                    <a:bodyPr/>
                    <a:lstStyle/>
                    <a:p>
                      <a:pPr marL="0" algn="ctr" defTabSz="1219080" rtl="0" eaLnBrk="1" latinLnBrk="0" hangingPunct="1"/>
                      <a:r>
                        <a:rPr lang="en-US" sz="1800" kern="1200" dirty="0">
                          <a:solidFill>
                            <a:srgbClr val="FF0000"/>
                          </a:solidFill>
                          <a:latin typeface="+mn-lt"/>
                          <a:ea typeface="+mn-ea"/>
                          <a:cs typeface="+mn-cs"/>
                        </a:rPr>
                        <a:t>13</a:t>
                      </a:r>
                      <a:r>
                        <a:rPr lang="en-US" sz="1800" kern="1200" dirty="0">
                          <a:solidFill>
                            <a:schemeClr val="dk1"/>
                          </a:solidFill>
                          <a:latin typeface="+mn-lt"/>
                          <a:ea typeface="+mn-ea"/>
                          <a:cs typeface="+mn-cs"/>
                        </a:rPr>
                        <a:t>,17,24</a:t>
                      </a:r>
                    </a:p>
                  </a:txBody>
                  <a:tcPr anchor="ctr"/>
                </a:tc>
                <a:extLst>
                  <a:ext uri="{0D108BD9-81ED-4DB2-BD59-A6C34878D82A}">
                    <a16:rowId xmlns:a16="http://schemas.microsoft.com/office/drawing/2014/main" val="10001"/>
                  </a:ext>
                </a:extLst>
              </a:tr>
              <a:tr h="389171">
                <a:tc>
                  <a:txBody>
                    <a:bodyPr/>
                    <a:lstStyle/>
                    <a:p>
                      <a:pPr algn="ctr"/>
                      <a:r>
                        <a:rPr lang="en-US" sz="1800" dirty="0">
                          <a:latin typeface="+mn-lt"/>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22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16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en-US" sz="1800" dirty="0">
                          <a:latin typeface="+mn-lt"/>
                        </a:rPr>
                        <a:t>28.6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800" dirty="0">
                          <a:latin typeface="+mn-lt"/>
                        </a:rPr>
                        <a:t>50.4</a:t>
                      </a:r>
                      <a:endParaRPr lang="en-US" sz="18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5</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0</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8595B"/>
                          </a:solidFill>
                          <a:effectLst/>
                          <a:uLnTx/>
                          <a:uFillTx/>
                          <a:latin typeface="+mn-lt"/>
                          <a:ea typeface="+mn-ea"/>
                          <a:cs typeface="+mn-cs"/>
                        </a:rPr>
                        <a:t>CD - - </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algn="ctr" defTabSz="1219080" rtl="0" eaLnBrk="1" latinLnBrk="0" hangingPunct="1"/>
                      <a:r>
                        <a:rPr lang="en-US" sz="1800" kern="1200" dirty="0">
                          <a:solidFill>
                            <a:schemeClr val="dk1"/>
                          </a:solidFill>
                          <a:latin typeface="+mn-lt"/>
                          <a:ea typeface="+mn-ea"/>
                          <a:cs typeface="+mn-cs"/>
                        </a:rPr>
                        <a:t>18,</a:t>
                      </a:r>
                      <a:r>
                        <a:rPr lang="en-US" sz="1800" kern="1200" dirty="0">
                          <a:solidFill>
                            <a:srgbClr val="FF0000"/>
                          </a:solidFill>
                          <a:latin typeface="+mn-lt"/>
                          <a:ea typeface="+mn-ea"/>
                          <a:cs typeface="+mn-cs"/>
                        </a:rPr>
                        <a:t>20</a:t>
                      </a:r>
                      <a:r>
                        <a:rPr lang="en-US" sz="1800" kern="1200" dirty="0">
                          <a:solidFill>
                            <a:schemeClr val="dk1"/>
                          </a:solidFill>
                          <a:latin typeface="+mn-lt"/>
                          <a:ea typeface="+mn-ea"/>
                          <a:cs typeface="+mn-cs"/>
                        </a:rPr>
                        <a:t>,23</a:t>
                      </a:r>
                      <a:endParaRPr lang="en-US" sz="1800" kern="1200" dirty="0">
                        <a:solidFill>
                          <a:srgbClr val="FF0000"/>
                        </a:solidFill>
                        <a:latin typeface="+mn-lt"/>
                        <a:ea typeface="+mn-ea"/>
                        <a:cs typeface="+mn-cs"/>
                      </a:endParaRPr>
                    </a:p>
                  </a:txBody>
                  <a:tcPr anchor="ctr"/>
                </a:tc>
                <a:extLst>
                  <a:ext uri="{0D108BD9-81ED-4DB2-BD59-A6C34878D82A}">
                    <a16:rowId xmlns:a16="http://schemas.microsoft.com/office/drawing/2014/main" val="10002"/>
                  </a:ext>
                </a:extLst>
              </a:tr>
              <a:tr h="389171">
                <a:tc>
                  <a:txBody>
                    <a:bodyPr/>
                    <a:lstStyle/>
                    <a:p>
                      <a:pPr algn="ctr"/>
                      <a:r>
                        <a:rPr lang="en-US" sz="1800" dirty="0">
                          <a:latin typeface="+mn-lt"/>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22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16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26.6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50.4</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7</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0</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8595B"/>
                          </a:solidFill>
                          <a:effectLst/>
                          <a:uLnTx/>
                          <a:uFillTx/>
                          <a:latin typeface="+mn-lt"/>
                          <a:ea typeface="+mn-ea"/>
                          <a:cs typeface="+mn-cs"/>
                        </a:rPr>
                        <a:t>CD - - </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algn="ctr" defTabSz="1219080" rtl="0" eaLnBrk="1" latinLnBrk="0" hangingPunct="1"/>
                      <a:r>
                        <a:rPr lang="en-US" sz="1800" kern="1200" dirty="0">
                          <a:solidFill>
                            <a:schemeClr val="dk1"/>
                          </a:solidFill>
                          <a:latin typeface="+mn-lt"/>
                          <a:ea typeface="+mn-ea"/>
                          <a:cs typeface="+mn-cs"/>
                        </a:rPr>
                        <a:t>14,</a:t>
                      </a:r>
                      <a:r>
                        <a:rPr lang="en-US" sz="1800" kern="1200" dirty="0">
                          <a:solidFill>
                            <a:srgbClr val="FF0000"/>
                          </a:solidFill>
                          <a:latin typeface="+mn-lt"/>
                          <a:ea typeface="+mn-ea"/>
                          <a:cs typeface="+mn-cs"/>
                        </a:rPr>
                        <a:t>19</a:t>
                      </a:r>
                      <a:r>
                        <a:rPr lang="en-US" sz="1800" kern="1200" dirty="0">
                          <a:solidFill>
                            <a:schemeClr val="dk1"/>
                          </a:solidFill>
                          <a:latin typeface="+mn-lt"/>
                          <a:ea typeface="+mn-ea"/>
                          <a:cs typeface="+mn-cs"/>
                        </a:rPr>
                        <a:t>,22</a:t>
                      </a:r>
                    </a:p>
                  </a:txBody>
                  <a:tcPr anchor="ctr"/>
                </a:tc>
                <a:extLst>
                  <a:ext uri="{0D108BD9-81ED-4DB2-BD59-A6C34878D82A}">
                    <a16:rowId xmlns:a16="http://schemas.microsoft.com/office/drawing/2014/main" val="10003"/>
                  </a:ext>
                </a:extLst>
              </a:tr>
              <a:tr h="389171">
                <a:tc>
                  <a:txBody>
                    <a:bodyPr/>
                    <a:lstStyle/>
                    <a:p>
                      <a:pPr algn="ctr"/>
                      <a:r>
                        <a:rPr lang="en-US" sz="1800" dirty="0">
                          <a:latin typeface="+mn-lt"/>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22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18.5</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25.6</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58595B"/>
                          </a:solidFill>
                          <a:effectLst/>
                          <a:uLnTx/>
                          <a:uFillTx/>
                          <a:latin typeface="+mn-lt"/>
                          <a:ea typeface="+mn-ea"/>
                          <a:cs typeface="+mn-cs"/>
                        </a:rPr>
                        <a:t>48.9</a:t>
                      </a:r>
                      <a:endParaRPr kumimoji="0" lang="en-US" sz="18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800" dirty="0">
                          <a:latin typeface="+mn-lt"/>
                        </a:rPr>
                        <a:t>7</a:t>
                      </a:r>
                      <a:endParaRPr lang="en-US" sz="18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en-US" sz="1800" dirty="0">
                          <a:latin typeface="+mn-lt"/>
                        </a:rPr>
                        <a:t>0</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mn-lt"/>
                          <a:ea typeface="+mn-ea"/>
                          <a:cs typeface="+mn-cs"/>
                        </a:rPr>
                        <a:t>CD - - </a:t>
                      </a:r>
                    </a:p>
                  </a:txBody>
                  <a:tcPr anchor="ctr"/>
                </a:tc>
                <a:tc>
                  <a:txBody>
                    <a:bodyPr/>
                    <a:lstStyle/>
                    <a:p>
                      <a:pPr marL="0" algn="ctr" defTabSz="1219080" rtl="0" eaLnBrk="1" latinLnBrk="0" hangingPunct="1"/>
                      <a:r>
                        <a:rPr lang="en-US" sz="1800" kern="1200" dirty="0">
                          <a:solidFill>
                            <a:srgbClr val="FF0000"/>
                          </a:solidFill>
                          <a:latin typeface="+mn-lt"/>
                          <a:ea typeface="+mn-ea"/>
                          <a:cs typeface="+mn-cs"/>
                        </a:rPr>
                        <a:t>15</a:t>
                      </a:r>
                      <a:r>
                        <a:rPr lang="en-US" sz="1800" kern="1200" dirty="0">
                          <a:solidFill>
                            <a:schemeClr val="dk1"/>
                          </a:solidFill>
                          <a:latin typeface="+mn-lt"/>
                          <a:ea typeface="+mn-ea"/>
                          <a:cs typeface="+mn-cs"/>
                        </a:rPr>
                        <a:t>,16,21,25</a:t>
                      </a:r>
                      <a:endParaRPr lang="en-US" sz="1800" kern="1200" dirty="0">
                        <a:solidFill>
                          <a:srgbClr val="FF0000"/>
                        </a:solidFill>
                        <a:latin typeface="+mn-lt"/>
                        <a:ea typeface="+mn-ea"/>
                        <a:cs typeface="+mn-cs"/>
                      </a:endParaRPr>
                    </a:p>
                  </a:txBody>
                  <a:tcPr anchor="ctr"/>
                </a:tc>
                <a:extLst>
                  <a:ext uri="{0D108BD9-81ED-4DB2-BD59-A6C34878D82A}">
                    <a16:rowId xmlns:a16="http://schemas.microsoft.com/office/drawing/2014/main" val="10004"/>
                  </a:ext>
                </a:extLst>
              </a:tr>
            </a:tbl>
          </a:graphicData>
        </a:graphic>
      </p:graphicFrame>
      <p:sp>
        <p:nvSpPr>
          <p:cNvPr id="9" name="TextBox 8"/>
          <p:cNvSpPr txBox="1"/>
          <p:nvPr/>
        </p:nvSpPr>
        <p:spPr>
          <a:xfrm>
            <a:off x="669600" y="5497930"/>
            <a:ext cx="1685925" cy="369332"/>
          </a:xfrm>
          <a:prstGeom prst="rect">
            <a:avLst/>
          </a:prstGeom>
          <a:noFill/>
        </p:spPr>
        <p:txBody>
          <a:bodyPr wrap="square" rtlCol="0">
            <a:spAutoFit/>
          </a:bodyPr>
          <a:lstStyle/>
          <a:p>
            <a:r>
              <a:rPr lang="en-US" dirty="0"/>
              <a:t>Old POR</a:t>
            </a:r>
          </a:p>
        </p:txBody>
      </p:sp>
      <p:pic>
        <p:nvPicPr>
          <p:cNvPr id="10" name="Picture 9"/>
          <p:cNvPicPr>
            <a:picLocks noChangeAspect="1"/>
          </p:cNvPicPr>
          <p:nvPr/>
        </p:nvPicPr>
        <p:blipFill rotWithShape="1">
          <a:blip r:embed="rId2"/>
          <a:srcRect l="12809" b="70650"/>
          <a:stretch/>
        </p:blipFill>
        <p:spPr>
          <a:xfrm>
            <a:off x="2978589" y="5258203"/>
            <a:ext cx="4119257" cy="646331"/>
          </a:xfrm>
          <a:prstGeom prst="rect">
            <a:avLst/>
          </a:prstGeom>
        </p:spPr>
      </p:pic>
      <p:sp>
        <p:nvSpPr>
          <p:cNvPr id="13" name="Arrow: Notched Right 12"/>
          <p:cNvSpPr/>
          <p:nvPr/>
        </p:nvSpPr>
        <p:spPr>
          <a:xfrm>
            <a:off x="1760428" y="5557049"/>
            <a:ext cx="693707" cy="28575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2E320A-1ECD-42B0-AE43-6ED6D6D627C0}"/>
              </a:ext>
            </a:extLst>
          </p:cNvPr>
          <p:cNvSpPr/>
          <p:nvPr/>
        </p:nvSpPr>
        <p:spPr>
          <a:xfrm>
            <a:off x="2093882" y="4338278"/>
            <a:ext cx="9994532" cy="40957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Notched Right 14">
            <a:extLst>
              <a:ext uri="{FF2B5EF4-FFF2-40B4-BE49-F238E27FC236}">
                <a16:creationId xmlns:a16="http://schemas.microsoft.com/office/drawing/2014/main" id="{C023BD20-2A6F-4CC6-8680-A46F22A96E77}"/>
              </a:ext>
            </a:extLst>
          </p:cNvPr>
          <p:cNvSpPr/>
          <p:nvPr/>
        </p:nvSpPr>
        <p:spPr>
          <a:xfrm>
            <a:off x="1393122" y="4407611"/>
            <a:ext cx="693707" cy="28575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06DA12-DB7E-4782-BB3F-C5C88C25FF15}"/>
              </a:ext>
            </a:extLst>
          </p:cNvPr>
          <p:cNvSpPr txBox="1"/>
          <p:nvPr/>
        </p:nvSpPr>
        <p:spPr>
          <a:xfrm>
            <a:off x="300780" y="4256061"/>
            <a:ext cx="954107" cy="646331"/>
          </a:xfrm>
          <a:prstGeom prst="rect">
            <a:avLst/>
          </a:prstGeom>
          <a:noFill/>
        </p:spPr>
        <p:txBody>
          <a:bodyPr wrap="none" rtlCol="0">
            <a:spAutoFit/>
          </a:bodyPr>
          <a:lstStyle/>
          <a:p>
            <a:r>
              <a:rPr lang="en-US" dirty="0"/>
              <a:t>Best </a:t>
            </a:r>
          </a:p>
          <a:p>
            <a:r>
              <a:rPr lang="en-US" dirty="0"/>
              <a:t>window</a:t>
            </a:r>
          </a:p>
        </p:txBody>
      </p:sp>
    </p:spTree>
    <p:extLst>
      <p:ext uri="{BB962C8B-B14F-4D97-AF65-F5344CB8AC3E}">
        <p14:creationId xmlns:p14="http://schemas.microsoft.com/office/powerpoint/2010/main" val="117376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CAD8-6832-428C-A8C0-94539D10C7EF}"/>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D8C17464-288C-4BD3-A17C-36F153F3AD0D}"/>
              </a:ext>
            </a:extLst>
          </p:cNvPr>
          <p:cNvSpPr>
            <a:spLocks noGrp="1"/>
          </p:cNvSpPr>
          <p:nvPr>
            <p:ph type="dt" sz="half" idx="2"/>
          </p:nvPr>
        </p:nvSpPr>
        <p:spPr/>
        <p:txBody>
          <a:bodyPr/>
          <a:lstStyle/>
          <a:p>
            <a:fld id="{DD0B5AFB-117C-46EA-B643-5FA810A8A3CB}" type="datetime4">
              <a:rPr lang="en-US" smtClean="0"/>
              <a:pPr/>
              <a:t>March 7, 2018</a:t>
            </a:fld>
            <a:endParaRPr lang="en-US" dirty="0"/>
          </a:p>
        </p:txBody>
      </p:sp>
      <p:sp>
        <p:nvSpPr>
          <p:cNvPr id="5" name="Slide Number Placeholder 4">
            <a:extLst>
              <a:ext uri="{FF2B5EF4-FFF2-40B4-BE49-F238E27FC236}">
                <a16:creationId xmlns:a16="http://schemas.microsoft.com/office/drawing/2014/main" id="{F4851FAE-3AF5-4AFE-913F-88AC1FA9FA76}"/>
              </a:ext>
            </a:extLst>
          </p:cNvPr>
          <p:cNvSpPr>
            <a:spLocks noGrp="1"/>
          </p:cNvSpPr>
          <p:nvPr>
            <p:ph type="sldNum" sz="quarter" idx="4"/>
          </p:nvPr>
        </p:nvSpPr>
        <p:spPr/>
        <p:txBody>
          <a:bodyPr/>
          <a:lstStyle/>
          <a:p>
            <a:pPr algn="l"/>
            <a:fld id="{0D904593-1668-4B95-BA96-EF3EF43EDF4E}" type="slidenum">
              <a:rPr lang="en-US" smtClean="0"/>
              <a:pPr algn="l"/>
              <a:t>20</a:t>
            </a:fld>
            <a:endParaRPr lang="en-US" dirty="0"/>
          </a:p>
        </p:txBody>
      </p:sp>
      <p:sp>
        <p:nvSpPr>
          <p:cNvPr id="6" name="Footer Placeholder 5">
            <a:extLst>
              <a:ext uri="{FF2B5EF4-FFF2-40B4-BE49-F238E27FC236}">
                <a16:creationId xmlns:a16="http://schemas.microsoft.com/office/drawing/2014/main" id="{049D3C3D-C054-4AFC-80F5-E9FC9DD366C6}"/>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87E2EC51-8C18-4569-A2B2-B1A048236DD1}"/>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3B7F5D5F-9ED2-4448-8B99-BF458BBC810E}"/>
              </a:ext>
            </a:extLst>
          </p:cNvPr>
          <p:cNvPicPr>
            <a:picLocks noChangeAspect="1"/>
          </p:cNvPicPr>
          <p:nvPr/>
        </p:nvPicPr>
        <p:blipFill>
          <a:blip r:embed="rId2"/>
          <a:stretch>
            <a:fillRect/>
          </a:stretch>
        </p:blipFill>
        <p:spPr>
          <a:xfrm>
            <a:off x="0" y="0"/>
            <a:ext cx="10267518" cy="6858000"/>
          </a:xfrm>
          <a:prstGeom prst="rect">
            <a:avLst/>
          </a:prstGeom>
        </p:spPr>
      </p:pic>
    </p:spTree>
    <p:extLst>
      <p:ext uri="{BB962C8B-B14F-4D97-AF65-F5344CB8AC3E}">
        <p14:creationId xmlns:p14="http://schemas.microsoft.com/office/powerpoint/2010/main" val="795873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E98F5B4-9459-4DC6-A9F4-EE728D8469A6}"/>
              </a:ext>
            </a:extLst>
          </p:cNvPr>
          <p:cNvSpPr>
            <a:spLocks noGrp="1"/>
          </p:cNvSpPr>
          <p:nvPr>
            <p:ph type="dt" sz="half" idx="2"/>
          </p:nvPr>
        </p:nvSpPr>
        <p:spPr/>
        <p:txBody>
          <a:bodyPr/>
          <a:lstStyle/>
          <a:p>
            <a:fld id="{DD0B5AFB-117C-46EA-B643-5FA810A8A3CB}" type="datetime4">
              <a:rPr lang="en-US" smtClean="0"/>
              <a:pPr/>
              <a:t>March 7, 2018</a:t>
            </a:fld>
            <a:endParaRPr lang="en-US" dirty="0"/>
          </a:p>
        </p:txBody>
      </p:sp>
      <p:sp>
        <p:nvSpPr>
          <p:cNvPr id="5" name="Slide Number Placeholder 4">
            <a:extLst>
              <a:ext uri="{FF2B5EF4-FFF2-40B4-BE49-F238E27FC236}">
                <a16:creationId xmlns:a16="http://schemas.microsoft.com/office/drawing/2014/main" id="{37BE8A73-859E-4510-98CF-7A00226C53F3}"/>
              </a:ext>
            </a:extLst>
          </p:cNvPr>
          <p:cNvSpPr>
            <a:spLocks noGrp="1"/>
          </p:cNvSpPr>
          <p:nvPr>
            <p:ph type="sldNum" sz="quarter" idx="4"/>
          </p:nvPr>
        </p:nvSpPr>
        <p:spPr/>
        <p:txBody>
          <a:bodyPr/>
          <a:lstStyle/>
          <a:p>
            <a:pPr algn="l"/>
            <a:fld id="{0D904593-1668-4B95-BA96-EF3EF43EDF4E}" type="slidenum">
              <a:rPr lang="en-US" smtClean="0"/>
              <a:pPr algn="l"/>
              <a:t>21</a:t>
            </a:fld>
            <a:endParaRPr lang="en-US" dirty="0"/>
          </a:p>
        </p:txBody>
      </p:sp>
      <p:sp>
        <p:nvSpPr>
          <p:cNvPr id="6" name="Footer Placeholder 5">
            <a:extLst>
              <a:ext uri="{FF2B5EF4-FFF2-40B4-BE49-F238E27FC236}">
                <a16:creationId xmlns:a16="http://schemas.microsoft.com/office/drawing/2014/main" id="{064D916C-DEAB-4720-89CF-EC5A92440186}"/>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A0D70C9D-0BF0-4760-A240-EEE86C35E5AD}"/>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F67513CB-AF79-4DF1-9F13-0F5753D3AB6A}"/>
              </a:ext>
            </a:extLst>
          </p:cNvPr>
          <p:cNvPicPr>
            <a:picLocks noChangeAspect="1"/>
          </p:cNvPicPr>
          <p:nvPr/>
        </p:nvPicPr>
        <p:blipFill>
          <a:blip r:embed="rId2"/>
          <a:stretch>
            <a:fillRect/>
          </a:stretch>
        </p:blipFill>
        <p:spPr>
          <a:xfrm>
            <a:off x="0" y="0"/>
            <a:ext cx="10273004" cy="6861665"/>
          </a:xfrm>
          <a:prstGeom prst="rect">
            <a:avLst/>
          </a:prstGeom>
        </p:spPr>
      </p:pic>
    </p:spTree>
    <p:extLst>
      <p:ext uri="{BB962C8B-B14F-4D97-AF65-F5344CB8AC3E}">
        <p14:creationId xmlns:p14="http://schemas.microsoft.com/office/powerpoint/2010/main" val="150032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397B-0855-4B66-B19A-0C0DE01579D0}"/>
              </a:ext>
            </a:extLst>
          </p:cNvPr>
          <p:cNvSpPr>
            <a:spLocks noGrp="1"/>
          </p:cNvSpPr>
          <p:nvPr>
            <p:ph type="title"/>
          </p:nvPr>
        </p:nvSpPr>
        <p:spPr/>
        <p:txBody>
          <a:bodyPr/>
          <a:lstStyle/>
          <a:p>
            <a:r>
              <a:rPr lang="en-US" dirty="0"/>
              <a:t>Median Vth [mV] set map</a:t>
            </a:r>
          </a:p>
        </p:txBody>
      </p:sp>
      <p:sp>
        <p:nvSpPr>
          <p:cNvPr id="4" name="Date Placeholder 3">
            <a:extLst>
              <a:ext uri="{FF2B5EF4-FFF2-40B4-BE49-F238E27FC236}">
                <a16:creationId xmlns:a16="http://schemas.microsoft.com/office/drawing/2014/main" id="{AD524B94-EAAA-4647-B79D-BFFC85A8F9B2}"/>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BCCFB56F-1C77-499C-9AC8-D5967B10F434}"/>
              </a:ext>
            </a:extLst>
          </p:cNvPr>
          <p:cNvSpPr>
            <a:spLocks noGrp="1"/>
          </p:cNvSpPr>
          <p:nvPr>
            <p:ph type="sldNum" sz="quarter" idx="4"/>
          </p:nvPr>
        </p:nvSpPr>
        <p:spPr/>
        <p:txBody>
          <a:bodyPr/>
          <a:lstStyle/>
          <a:p>
            <a:pPr algn="l"/>
            <a:fld id="{0D904593-1668-4B95-BA96-EF3EF43EDF4E}" type="slidenum">
              <a:rPr lang="en-US" smtClean="0"/>
              <a:pPr algn="l"/>
              <a:t>22</a:t>
            </a:fld>
            <a:endParaRPr lang="en-US" dirty="0"/>
          </a:p>
        </p:txBody>
      </p:sp>
      <p:sp>
        <p:nvSpPr>
          <p:cNvPr id="6" name="Footer Placeholder 5">
            <a:extLst>
              <a:ext uri="{FF2B5EF4-FFF2-40B4-BE49-F238E27FC236}">
                <a16:creationId xmlns:a16="http://schemas.microsoft.com/office/drawing/2014/main" id="{39A9AA00-2AED-4244-877E-3E8529E765BE}"/>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D6CB0B6D-3FD5-4993-86DF-D04CC24DCD83}"/>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2AC72D14-E415-43BF-B41E-A469A89848F0}"/>
              </a:ext>
            </a:extLst>
          </p:cNvPr>
          <p:cNvPicPr>
            <a:picLocks noChangeAspect="1"/>
          </p:cNvPicPr>
          <p:nvPr/>
        </p:nvPicPr>
        <p:blipFill>
          <a:blip r:embed="rId2"/>
          <a:stretch>
            <a:fillRect/>
          </a:stretch>
        </p:blipFill>
        <p:spPr>
          <a:xfrm>
            <a:off x="5208107" y="4034684"/>
            <a:ext cx="4213077" cy="2743200"/>
          </a:xfrm>
          <a:prstGeom prst="rect">
            <a:avLst/>
          </a:prstGeom>
        </p:spPr>
      </p:pic>
      <p:pic>
        <p:nvPicPr>
          <p:cNvPr id="9" name="Picture 8">
            <a:extLst>
              <a:ext uri="{FF2B5EF4-FFF2-40B4-BE49-F238E27FC236}">
                <a16:creationId xmlns:a16="http://schemas.microsoft.com/office/drawing/2014/main" id="{24A625A6-F03E-40DA-81F2-D00D9B637ACF}"/>
              </a:ext>
            </a:extLst>
          </p:cNvPr>
          <p:cNvPicPr>
            <a:picLocks noChangeAspect="1"/>
          </p:cNvPicPr>
          <p:nvPr/>
        </p:nvPicPr>
        <p:blipFill>
          <a:blip r:embed="rId3"/>
          <a:stretch>
            <a:fillRect/>
          </a:stretch>
        </p:blipFill>
        <p:spPr>
          <a:xfrm>
            <a:off x="530704" y="4034684"/>
            <a:ext cx="4213077" cy="2743200"/>
          </a:xfrm>
          <a:prstGeom prst="rect">
            <a:avLst/>
          </a:prstGeom>
        </p:spPr>
      </p:pic>
      <p:pic>
        <p:nvPicPr>
          <p:cNvPr id="10" name="Picture 9">
            <a:extLst>
              <a:ext uri="{FF2B5EF4-FFF2-40B4-BE49-F238E27FC236}">
                <a16:creationId xmlns:a16="http://schemas.microsoft.com/office/drawing/2014/main" id="{9F9E1208-0CB5-4808-A721-B96593BED826}"/>
              </a:ext>
            </a:extLst>
          </p:cNvPr>
          <p:cNvPicPr>
            <a:picLocks noChangeAspect="1"/>
          </p:cNvPicPr>
          <p:nvPr/>
        </p:nvPicPr>
        <p:blipFill>
          <a:blip r:embed="rId4"/>
          <a:stretch>
            <a:fillRect/>
          </a:stretch>
        </p:blipFill>
        <p:spPr>
          <a:xfrm>
            <a:off x="5208106" y="1201500"/>
            <a:ext cx="4213077" cy="2743200"/>
          </a:xfrm>
          <a:prstGeom prst="rect">
            <a:avLst/>
          </a:prstGeom>
        </p:spPr>
      </p:pic>
      <p:pic>
        <p:nvPicPr>
          <p:cNvPr id="11" name="Picture 10">
            <a:extLst>
              <a:ext uri="{FF2B5EF4-FFF2-40B4-BE49-F238E27FC236}">
                <a16:creationId xmlns:a16="http://schemas.microsoft.com/office/drawing/2014/main" id="{6886E26E-7BDD-4223-81FD-78C2FEC48AFE}"/>
              </a:ext>
            </a:extLst>
          </p:cNvPr>
          <p:cNvPicPr>
            <a:picLocks noChangeAspect="1"/>
          </p:cNvPicPr>
          <p:nvPr/>
        </p:nvPicPr>
        <p:blipFill>
          <a:blip r:embed="rId5"/>
          <a:stretch>
            <a:fillRect/>
          </a:stretch>
        </p:blipFill>
        <p:spPr>
          <a:xfrm>
            <a:off x="616429" y="1201500"/>
            <a:ext cx="4213077" cy="2743200"/>
          </a:xfrm>
          <a:prstGeom prst="rect">
            <a:avLst/>
          </a:prstGeom>
        </p:spPr>
      </p:pic>
    </p:spTree>
    <p:extLst>
      <p:ext uri="{BB962C8B-B14F-4D97-AF65-F5344CB8AC3E}">
        <p14:creationId xmlns:p14="http://schemas.microsoft.com/office/powerpoint/2010/main" val="289294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6D1F-527A-442A-908B-631FA81A3E1A}"/>
              </a:ext>
            </a:extLst>
          </p:cNvPr>
          <p:cNvSpPr>
            <a:spLocks noGrp="1"/>
          </p:cNvSpPr>
          <p:nvPr>
            <p:ph type="title"/>
          </p:nvPr>
        </p:nvSpPr>
        <p:spPr/>
        <p:txBody>
          <a:bodyPr/>
          <a:lstStyle/>
          <a:p>
            <a:r>
              <a:rPr lang="en-US" dirty="0"/>
              <a:t>Vth shift on typical block 0,0</a:t>
            </a:r>
          </a:p>
        </p:txBody>
      </p:sp>
      <p:sp>
        <p:nvSpPr>
          <p:cNvPr id="3" name="Footer Placeholder 2">
            <a:extLst>
              <a:ext uri="{FF2B5EF4-FFF2-40B4-BE49-F238E27FC236}">
                <a16:creationId xmlns:a16="http://schemas.microsoft.com/office/drawing/2014/main" id="{A4B83F69-0021-49FD-A96F-44B4299FEC90}"/>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FECF9A32-4B98-4F7D-9732-EEF35029A934}"/>
              </a:ext>
            </a:extLst>
          </p:cNvPr>
          <p:cNvSpPr>
            <a:spLocks noGrp="1"/>
          </p:cNvSpPr>
          <p:nvPr>
            <p:ph type="sldNum" sz="quarter" idx="12"/>
          </p:nvPr>
        </p:nvSpPr>
        <p:spPr/>
        <p:txBody>
          <a:bodyPr/>
          <a:lstStyle/>
          <a:p>
            <a:fld id="{B7E7695C-FCF1-4AA0-9B93-7941FED13DC4}" type="slidenum">
              <a:rPr lang="en-US" smtClean="0"/>
              <a:t>23</a:t>
            </a:fld>
            <a:endParaRPr lang="en-US"/>
          </a:p>
        </p:txBody>
      </p:sp>
      <p:pic>
        <p:nvPicPr>
          <p:cNvPr id="5" name="Picture 4">
            <a:extLst>
              <a:ext uri="{FF2B5EF4-FFF2-40B4-BE49-F238E27FC236}">
                <a16:creationId xmlns:a16="http://schemas.microsoft.com/office/drawing/2014/main" id="{BB6B15C4-47AD-4286-AD94-B0E62EA0FA40}"/>
              </a:ext>
            </a:extLst>
          </p:cNvPr>
          <p:cNvPicPr>
            <a:picLocks noChangeAspect="1"/>
          </p:cNvPicPr>
          <p:nvPr/>
        </p:nvPicPr>
        <p:blipFill>
          <a:blip r:embed="rId2"/>
          <a:stretch>
            <a:fillRect/>
          </a:stretch>
        </p:blipFill>
        <p:spPr>
          <a:xfrm>
            <a:off x="1" y="1185143"/>
            <a:ext cx="5875020" cy="4282440"/>
          </a:xfrm>
          <a:prstGeom prst="rect">
            <a:avLst/>
          </a:prstGeom>
        </p:spPr>
      </p:pic>
      <p:pic>
        <p:nvPicPr>
          <p:cNvPr id="6" name="Picture 5">
            <a:extLst>
              <a:ext uri="{FF2B5EF4-FFF2-40B4-BE49-F238E27FC236}">
                <a16:creationId xmlns:a16="http://schemas.microsoft.com/office/drawing/2014/main" id="{BAF728FA-6FAA-4DD3-B36D-047BCDED5F99}"/>
              </a:ext>
            </a:extLst>
          </p:cNvPr>
          <p:cNvPicPr>
            <a:picLocks noChangeAspect="1"/>
          </p:cNvPicPr>
          <p:nvPr/>
        </p:nvPicPr>
        <p:blipFill>
          <a:blip r:embed="rId3"/>
          <a:stretch>
            <a:fillRect/>
          </a:stretch>
        </p:blipFill>
        <p:spPr>
          <a:xfrm>
            <a:off x="5948887" y="1185143"/>
            <a:ext cx="5875020" cy="4282440"/>
          </a:xfrm>
          <a:prstGeom prst="rect">
            <a:avLst/>
          </a:prstGeom>
        </p:spPr>
      </p:pic>
      <p:sp>
        <p:nvSpPr>
          <p:cNvPr id="7" name="TextBox 6">
            <a:extLst>
              <a:ext uri="{FF2B5EF4-FFF2-40B4-BE49-F238E27FC236}">
                <a16:creationId xmlns:a16="http://schemas.microsoft.com/office/drawing/2014/main" id="{1197BE9C-4DCF-48BE-869A-7B6A7FDF2DB6}"/>
              </a:ext>
            </a:extLst>
          </p:cNvPr>
          <p:cNvSpPr txBox="1"/>
          <p:nvPr/>
        </p:nvSpPr>
        <p:spPr>
          <a:xfrm>
            <a:off x="550506" y="5666126"/>
            <a:ext cx="6038897" cy="369332"/>
          </a:xfrm>
          <a:prstGeom prst="rect">
            <a:avLst/>
          </a:prstGeom>
          <a:noFill/>
        </p:spPr>
        <p:txBody>
          <a:bodyPr wrap="none" rtlCol="0">
            <a:spAutoFit/>
          </a:bodyPr>
          <a:lstStyle/>
          <a:p>
            <a:pPr marL="285750" indent="-285750">
              <a:buFont typeface="Arial" panose="020B0604020202020204" pitchFamily="34" charset="0"/>
              <a:buChar char="•"/>
            </a:pPr>
            <a:r>
              <a:rPr lang="en-US" dirty="0"/>
              <a:t>Typical shift of 200mV on </a:t>
            </a:r>
            <a:r>
              <a:rPr lang="en-US" dirty="0" err="1"/>
              <a:t>std</a:t>
            </a:r>
            <a:r>
              <a:rPr lang="en-US" dirty="0"/>
              <a:t> block used at probe (0,0)</a:t>
            </a:r>
          </a:p>
        </p:txBody>
      </p:sp>
    </p:spTree>
    <p:extLst>
      <p:ext uri="{BB962C8B-B14F-4D97-AF65-F5344CB8AC3E}">
        <p14:creationId xmlns:p14="http://schemas.microsoft.com/office/powerpoint/2010/main" val="154132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1080-2555-4883-8C79-AE6CBCF21E47}"/>
              </a:ext>
            </a:extLst>
          </p:cNvPr>
          <p:cNvSpPr>
            <a:spLocks noGrp="1"/>
          </p:cNvSpPr>
          <p:nvPr>
            <p:ph type="title"/>
          </p:nvPr>
        </p:nvSpPr>
        <p:spPr/>
        <p:txBody>
          <a:bodyPr/>
          <a:lstStyle/>
          <a:p>
            <a:r>
              <a:rPr lang="en-US" dirty="0"/>
              <a:t>Edge block focus, 1us delay</a:t>
            </a:r>
          </a:p>
        </p:txBody>
      </p:sp>
      <p:sp>
        <p:nvSpPr>
          <p:cNvPr id="4" name="Date Placeholder 3">
            <a:extLst>
              <a:ext uri="{FF2B5EF4-FFF2-40B4-BE49-F238E27FC236}">
                <a16:creationId xmlns:a16="http://schemas.microsoft.com/office/drawing/2014/main" id="{6B948180-BBB6-409D-B522-485D1FD0F1BC}"/>
              </a:ext>
            </a:extLst>
          </p:cNvPr>
          <p:cNvSpPr>
            <a:spLocks noGrp="1"/>
          </p:cNvSpPr>
          <p:nvPr>
            <p:ph type="dt" sz="half" idx="2"/>
          </p:nvPr>
        </p:nvSpPr>
        <p:spPr/>
        <p:txBody>
          <a:bodyPr/>
          <a:lstStyle/>
          <a:p>
            <a:fld id="{DD0B5AFB-117C-46EA-B643-5FA810A8A3CB}" type="datetime4">
              <a:rPr lang="en-US" smtClean="0"/>
              <a:pPr/>
              <a:t>March 8, 2018</a:t>
            </a:fld>
            <a:endParaRPr lang="en-US" dirty="0"/>
          </a:p>
        </p:txBody>
      </p:sp>
      <p:sp>
        <p:nvSpPr>
          <p:cNvPr id="5" name="Slide Number Placeholder 4">
            <a:extLst>
              <a:ext uri="{FF2B5EF4-FFF2-40B4-BE49-F238E27FC236}">
                <a16:creationId xmlns:a16="http://schemas.microsoft.com/office/drawing/2014/main" id="{09EA4DB5-1262-4BC6-9933-A815383C0061}"/>
              </a:ext>
            </a:extLst>
          </p:cNvPr>
          <p:cNvSpPr>
            <a:spLocks noGrp="1"/>
          </p:cNvSpPr>
          <p:nvPr>
            <p:ph type="sldNum" sz="quarter" idx="4"/>
          </p:nvPr>
        </p:nvSpPr>
        <p:spPr/>
        <p:txBody>
          <a:bodyPr/>
          <a:lstStyle/>
          <a:p>
            <a:pPr algn="l"/>
            <a:fld id="{0D904593-1668-4B95-BA96-EF3EF43EDF4E}" type="slidenum">
              <a:rPr lang="en-US" smtClean="0"/>
              <a:pPr algn="l"/>
              <a:t>24</a:t>
            </a:fld>
            <a:endParaRPr lang="en-US" dirty="0"/>
          </a:p>
        </p:txBody>
      </p:sp>
      <p:sp>
        <p:nvSpPr>
          <p:cNvPr id="6" name="Footer Placeholder 5">
            <a:extLst>
              <a:ext uri="{FF2B5EF4-FFF2-40B4-BE49-F238E27FC236}">
                <a16:creationId xmlns:a16="http://schemas.microsoft.com/office/drawing/2014/main" id="{6FBACB52-2B7B-4FFE-9099-7AE76227DFCE}"/>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66FA9DAB-56DE-42E0-8234-49C558737C19}"/>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090AC293-92D8-43E7-B8D7-F395374B2401}"/>
              </a:ext>
            </a:extLst>
          </p:cNvPr>
          <p:cNvPicPr>
            <a:picLocks noChangeAspect="1"/>
          </p:cNvPicPr>
          <p:nvPr/>
        </p:nvPicPr>
        <p:blipFill>
          <a:blip r:embed="rId2"/>
          <a:stretch>
            <a:fillRect/>
          </a:stretch>
        </p:blipFill>
        <p:spPr>
          <a:xfrm>
            <a:off x="68379" y="1507181"/>
            <a:ext cx="6199156" cy="4036367"/>
          </a:xfrm>
          <a:prstGeom prst="rect">
            <a:avLst/>
          </a:prstGeom>
        </p:spPr>
      </p:pic>
      <p:pic>
        <p:nvPicPr>
          <p:cNvPr id="9" name="Picture 8">
            <a:extLst>
              <a:ext uri="{FF2B5EF4-FFF2-40B4-BE49-F238E27FC236}">
                <a16:creationId xmlns:a16="http://schemas.microsoft.com/office/drawing/2014/main" id="{1C2FC978-36CA-4E37-A35A-DB506863690F}"/>
              </a:ext>
            </a:extLst>
          </p:cNvPr>
          <p:cNvPicPr>
            <a:picLocks noChangeAspect="1"/>
          </p:cNvPicPr>
          <p:nvPr/>
        </p:nvPicPr>
        <p:blipFill>
          <a:blip r:embed="rId3"/>
          <a:stretch>
            <a:fillRect/>
          </a:stretch>
        </p:blipFill>
        <p:spPr>
          <a:xfrm>
            <a:off x="5992845" y="1507181"/>
            <a:ext cx="6199156" cy="4036367"/>
          </a:xfrm>
          <a:prstGeom prst="rect">
            <a:avLst/>
          </a:prstGeom>
        </p:spPr>
      </p:pic>
      <p:sp>
        <p:nvSpPr>
          <p:cNvPr id="10" name="TextBox 9">
            <a:extLst>
              <a:ext uri="{FF2B5EF4-FFF2-40B4-BE49-F238E27FC236}">
                <a16:creationId xmlns:a16="http://schemas.microsoft.com/office/drawing/2014/main" id="{7F24AA39-99E0-476E-894B-D7A8B5B87B02}"/>
              </a:ext>
            </a:extLst>
          </p:cNvPr>
          <p:cNvSpPr txBox="1"/>
          <p:nvPr/>
        </p:nvSpPr>
        <p:spPr>
          <a:xfrm>
            <a:off x="762000" y="5749084"/>
            <a:ext cx="9014006" cy="369332"/>
          </a:xfrm>
          <a:prstGeom prst="rect">
            <a:avLst/>
          </a:prstGeom>
          <a:noFill/>
        </p:spPr>
        <p:txBody>
          <a:bodyPr wrap="none" rtlCol="0">
            <a:spAutoFit/>
          </a:bodyPr>
          <a:lstStyle/>
          <a:p>
            <a:r>
              <a:rPr lang="en-US" dirty="0"/>
              <a:t>Small and high EDs maintain +/-150mV delta with respect to median after 128k cycles </a:t>
            </a:r>
          </a:p>
        </p:txBody>
      </p:sp>
    </p:spTree>
    <p:extLst>
      <p:ext uri="{BB962C8B-B14F-4D97-AF65-F5344CB8AC3E}">
        <p14:creationId xmlns:p14="http://schemas.microsoft.com/office/powerpoint/2010/main" val="115160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1080-2555-4883-8C79-AE6CBCF21E47}"/>
              </a:ext>
            </a:extLst>
          </p:cNvPr>
          <p:cNvSpPr>
            <a:spLocks noGrp="1"/>
          </p:cNvSpPr>
          <p:nvPr>
            <p:ph type="title"/>
          </p:nvPr>
        </p:nvSpPr>
        <p:spPr/>
        <p:txBody>
          <a:bodyPr/>
          <a:lstStyle/>
          <a:p>
            <a:r>
              <a:rPr lang="en-US" dirty="0"/>
              <a:t>Edge block focus, 1s delay</a:t>
            </a:r>
          </a:p>
        </p:txBody>
      </p:sp>
      <p:sp>
        <p:nvSpPr>
          <p:cNvPr id="4" name="Date Placeholder 3">
            <a:extLst>
              <a:ext uri="{FF2B5EF4-FFF2-40B4-BE49-F238E27FC236}">
                <a16:creationId xmlns:a16="http://schemas.microsoft.com/office/drawing/2014/main" id="{6B948180-BBB6-409D-B522-485D1FD0F1BC}"/>
              </a:ext>
            </a:extLst>
          </p:cNvPr>
          <p:cNvSpPr>
            <a:spLocks noGrp="1"/>
          </p:cNvSpPr>
          <p:nvPr>
            <p:ph type="dt" sz="half" idx="2"/>
          </p:nvPr>
        </p:nvSpPr>
        <p:spPr/>
        <p:txBody>
          <a:bodyPr/>
          <a:lstStyle/>
          <a:p>
            <a:fld id="{DD0B5AFB-117C-46EA-B643-5FA810A8A3CB}" type="datetime4">
              <a:rPr lang="en-US" smtClean="0"/>
              <a:pPr/>
              <a:t>March 8, 2018</a:t>
            </a:fld>
            <a:endParaRPr lang="en-US" dirty="0"/>
          </a:p>
        </p:txBody>
      </p:sp>
      <p:sp>
        <p:nvSpPr>
          <p:cNvPr id="5" name="Slide Number Placeholder 4">
            <a:extLst>
              <a:ext uri="{FF2B5EF4-FFF2-40B4-BE49-F238E27FC236}">
                <a16:creationId xmlns:a16="http://schemas.microsoft.com/office/drawing/2014/main" id="{09EA4DB5-1262-4BC6-9933-A815383C0061}"/>
              </a:ext>
            </a:extLst>
          </p:cNvPr>
          <p:cNvSpPr>
            <a:spLocks noGrp="1"/>
          </p:cNvSpPr>
          <p:nvPr>
            <p:ph type="sldNum" sz="quarter" idx="4"/>
          </p:nvPr>
        </p:nvSpPr>
        <p:spPr/>
        <p:txBody>
          <a:bodyPr/>
          <a:lstStyle/>
          <a:p>
            <a:pPr algn="l"/>
            <a:fld id="{0D904593-1668-4B95-BA96-EF3EF43EDF4E}" type="slidenum">
              <a:rPr lang="en-US" smtClean="0"/>
              <a:pPr algn="l"/>
              <a:t>25</a:t>
            </a:fld>
            <a:endParaRPr lang="en-US" dirty="0"/>
          </a:p>
        </p:txBody>
      </p:sp>
      <p:sp>
        <p:nvSpPr>
          <p:cNvPr id="6" name="Footer Placeholder 5">
            <a:extLst>
              <a:ext uri="{FF2B5EF4-FFF2-40B4-BE49-F238E27FC236}">
                <a16:creationId xmlns:a16="http://schemas.microsoft.com/office/drawing/2014/main" id="{6FBACB52-2B7B-4FFE-9099-7AE76227DFCE}"/>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66FA9DAB-56DE-42E0-8234-49C558737C19}"/>
              </a:ext>
            </a:extLst>
          </p:cNvPr>
          <p:cNvSpPr>
            <a:spLocks noGrp="1"/>
          </p:cNvSpPr>
          <p:nvPr>
            <p:ph type="body" sz="quarter" idx="14"/>
          </p:nvPr>
        </p:nvSpPr>
        <p:spPr/>
        <p:txBody>
          <a:bodyPr/>
          <a:lstStyle/>
          <a:p>
            <a:endParaRPr lang="en-US"/>
          </a:p>
        </p:txBody>
      </p:sp>
      <p:pic>
        <p:nvPicPr>
          <p:cNvPr id="3" name="Picture 2">
            <a:extLst>
              <a:ext uri="{FF2B5EF4-FFF2-40B4-BE49-F238E27FC236}">
                <a16:creationId xmlns:a16="http://schemas.microsoft.com/office/drawing/2014/main" id="{88FE39FD-2CEE-499E-984A-1BEDB3C0E15D}"/>
              </a:ext>
            </a:extLst>
          </p:cNvPr>
          <p:cNvPicPr>
            <a:picLocks noChangeAspect="1"/>
          </p:cNvPicPr>
          <p:nvPr/>
        </p:nvPicPr>
        <p:blipFill>
          <a:blip r:embed="rId2"/>
          <a:stretch>
            <a:fillRect/>
          </a:stretch>
        </p:blipFill>
        <p:spPr>
          <a:xfrm>
            <a:off x="83657" y="1243858"/>
            <a:ext cx="5725852" cy="3728191"/>
          </a:xfrm>
          <a:prstGeom prst="rect">
            <a:avLst/>
          </a:prstGeom>
        </p:spPr>
      </p:pic>
      <p:pic>
        <p:nvPicPr>
          <p:cNvPr id="11" name="Picture 10">
            <a:extLst>
              <a:ext uri="{FF2B5EF4-FFF2-40B4-BE49-F238E27FC236}">
                <a16:creationId xmlns:a16="http://schemas.microsoft.com/office/drawing/2014/main" id="{4581EC33-649A-4D40-921A-DD0D7B5AD5E0}"/>
              </a:ext>
            </a:extLst>
          </p:cNvPr>
          <p:cNvPicPr>
            <a:picLocks noChangeAspect="1"/>
          </p:cNvPicPr>
          <p:nvPr/>
        </p:nvPicPr>
        <p:blipFill>
          <a:blip r:embed="rId3"/>
          <a:stretch>
            <a:fillRect/>
          </a:stretch>
        </p:blipFill>
        <p:spPr>
          <a:xfrm>
            <a:off x="5809508" y="1243857"/>
            <a:ext cx="5772891" cy="3758819"/>
          </a:xfrm>
          <a:prstGeom prst="rect">
            <a:avLst/>
          </a:prstGeom>
        </p:spPr>
      </p:pic>
    </p:spTree>
    <p:extLst>
      <p:ext uri="{BB962C8B-B14F-4D97-AF65-F5344CB8AC3E}">
        <p14:creationId xmlns:p14="http://schemas.microsoft.com/office/powerpoint/2010/main" val="1270069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C174-DDBE-46F9-B9E8-EC78EE2EC809}"/>
              </a:ext>
            </a:extLst>
          </p:cNvPr>
          <p:cNvSpPr>
            <a:spLocks noGrp="1"/>
          </p:cNvSpPr>
          <p:nvPr>
            <p:ph type="title"/>
          </p:nvPr>
        </p:nvSpPr>
        <p:spPr/>
        <p:txBody>
          <a:bodyPr/>
          <a:lstStyle/>
          <a:p>
            <a:r>
              <a:rPr lang="en-US" dirty="0"/>
              <a:t>Robust sigma maps</a:t>
            </a:r>
          </a:p>
        </p:txBody>
      </p:sp>
      <p:sp>
        <p:nvSpPr>
          <p:cNvPr id="4" name="Date Placeholder 3">
            <a:extLst>
              <a:ext uri="{FF2B5EF4-FFF2-40B4-BE49-F238E27FC236}">
                <a16:creationId xmlns:a16="http://schemas.microsoft.com/office/drawing/2014/main" id="{B0726C1B-DCB0-4096-B2B1-B62910347BD4}"/>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2E89D0D7-5EDB-4656-9D8D-9113D6FF3DD3}"/>
              </a:ext>
            </a:extLst>
          </p:cNvPr>
          <p:cNvSpPr>
            <a:spLocks noGrp="1"/>
          </p:cNvSpPr>
          <p:nvPr>
            <p:ph type="sldNum" sz="quarter" idx="4"/>
          </p:nvPr>
        </p:nvSpPr>
        <p:spPr/>
        <p:txBody>
          <a:bodyPr/>
          <a:lstStyle/>
          <a:p>
            <a:pPr algn="l"/>
            <a:fld id="{0D904593-1668-4B95-BA96-EF3EF43EDF4E}" type="slidenum">
              <a:rPr lang="en-US" smtClean="0"/>
              <a:pPr algn="l"/>
              <a:t>26</a:t>
            </a:fld>
            <a:endParaRPr lang="en-US" dirty="0"/>
          </a:p>
        </p:txBody>
      </p:sp>
      <p:sp>
        <p:nvSpPr>
          <p:cNvPr id="6" name="Footer Placeholder 5">
            <a:extLst>
              <a:ext uri="{FF2B5EF4-FFF2-40B4-BE49-F238E27FC236}">
                <a16:creationId xmlns:a16="http://schemas.microsoft.com/office/drawing/2014/main" id="{30FFB446-BB47-4371-AD72-485E18626D77}"/>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B31E526D-428F-4FC8-9C42-3A2BD3189AB9}"/>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200EA12C-6028-4600-92E5-20A63E2B03F7}"/>
              </a:ext>
            </a:extLst>
          </p:cNvPr>
          <p:cNvPicPr>
            <a:picLocks noChangeAspect="1"/>
          </p:cNvPicPr>
          <p:nvPr/>
        </p:nvPicPr>
        <p:blipFill>
          <a:blip r:embed="rId2"/>
          <a:stretch>
            <a:fillRect/>
          </a:stretch>
        </p:blipFill>
        <p:spPr>
          <a:xfrm>
            <a:off x="115012" y="887631"/>
            <a:ext cx="4629514" cy="2948559"/>
          </a:xfrm>
          <a:prstGeom prst="rect">
            <a:avLst/>
          </a:prstGeom>
        </p:spPr>
      </p:pic>
      <p:pic>
        <p:nvPicPr>
          <p:cNvPr id="9" name="Picture 8">
            <a:extLst>
              <a:ext uri="{FF2B5EF4-FFF2-40B4-BE49-F238E27FC236}">
                <a16:creationId xmlns:a16="http://schemas.microsoft.com/office/drawing/2014/main" id="{6A9DEDC5-807E-411F-9012-DBF62A513F13}"/>
              </a:ext>
            </a:extLst>
          </p:cNvPr>
          <p:cNvPicPr>
            <a:picLocks noChangeAspect="1"/>
          </p:cNvPicPr>
          <p:nvPr/>
        </p:nvPicPr>
        <p:blipFill>
          <a:blip r:embed="rId3"/>
          <a:stretch>
            <a:fillRect/>
          </a:stretch>
        </p:blipFill>
        <p:spPr>
          <a:xfrm>
            <a:off x="4706426" y="896865"/>
            <a:ext cx="4529263" cy="2884709"/>
          </a:xfrm>
          <a:prstGeom prst="rect">
            <a:avLst/>
          </a:prstGeom>
        </p:spPr>
      </p:pic>
      <p:pic>
        <p:nvPicPr>
          <p:cNvPr id="10" name="Picture 9">
            <a:extLst>
              <a:ext uri="{FF2B5EF4-FFF2-40B4-BE49-F238E27FC236}">
                <a16:creationId xmlns:a16="http://schemas.microsoft.com/office/drawing/2014/main" id="{E342980B-6141-4BEA-98FC-407353E85537}"/>
              </a:ext>
            </a:extLst>
          </p:cNvPr>
          <p:cNvPicPr>
            <a:picLocks noChangeAspect="1"/>
          </p:cNvPicPr>
          <p:nvPr/>
        </p:nvPicPr>
        <p:blipFill>
          <a:blip r:embed="rId4"/>
          <a:stretch>
            <a:fillRect/>
          </a:stretch>
        </p:blipFill>
        <p:spPr>
          <a:xfrm>
            <a:off x="4636135" y="3855240"/>
            <a:ext cx="4628864" cy="2948145"/>
          </a:xfrm>
          <a:prstGeom prst="rect">
            <a:avLst/>
          </a:prstGeom>
        </p:spPr>
      </p:pic>
      <p:pic>
        <p:nvPicPr>
          <p:cNvPr id="11" name="Picture 10">
            <a:extLst>
              <a:ext uri="{FF2B5EF4-FFF2-40B4-BE49-F238E27FC236}">
                <a16:creationId xmlns:a16="http://schemas.microsoft.com/office/drawing/2014/main" id="{18516560-7D40-4123-A91F-AD08EBFD2A8E}"/>
              </a:ext>
            </a:extLst>
          </p:cNvPr>
          <p:cNvPicPr>
            <a:picLocks noChangeAspect="1"/>
          </p:cNvPicPr>
          <p:nvPr/>
        </p:nvPicPr>
        <p:blipFill>
          <a:blip r:embed="rId5"/>
          <a:stretch>
            <a:fillRect/>
          </a:stretch>
        </p:blipFill>
        <p:spPr>
          <a:xfrm>
            <a:off x="0" y="3836190"/>
            <a:ext cx="4744526" cy="3021810"/>
          </a:xfrm>
          <a:prstGeom prst="rect">
            <a:avLst/>
          </a:prstGeom>
        </p:spPr>
      </p:pic>
    </p:spTree>
    <p:extLst>
      <p:ext uri="{BB962C8B-B14F-4D97-AF65-F5344CB8AC3E}">
        <p14:creationId xmlns:p14="http://schemas.microsoft.com/office/powerpoint/2010/main" val="997508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FCC8403-8620-40D7-A63B-64CC4966A61A}"/>
              </a:ext>
            </a:extLst>
          </p:cNvPr>
          <p:cNvGrpSpPr/>
          <p:nvPr/>
        </p:nvGrpSpPr>
        <p:grpSpPr>
          <a:xfrm>
            <a:off x="7182956" y="2240833"/>
            <a:ext cx="4599024" cy="4581062"/>
            <a:chOff x="7182956" y="2240833"/>
            <a:chExt cx="4599024" cy="4581062"/>
          </a:xfrm>
        </p:grpSpPr>
        <p:pic>
          <p:nvPicPr>
            <p:cNvPr id="10" name="Picture 9">
              <a:extLst>
                <a:ext uri="{FF2B5EF4-FFF2-40B4-BE49-F238E27FC236}">
                  <a16:creationId xmlns:a16="http://schemas.microsoft.com/office/drawing/2014/main" id="{EDAAB8C0-AE8F-4717-8323-BB7EC32A9736}"/>
                </a:ext>
              </a:extLst>
            </p:cNvPr>
            <p:cNvPicPr>
              <a:picLocks noChangeAspect="1"/>
            </p:cNvPicPr>
            <p:nvPr/>
          </p:nvPicPr>
          <p:blipFill rotWithShape="1">
            <a:blip r:embed="rId2"/>
            <a:srcRect l="54531" t="33800" r="12408" b="7486"/>
            <a:stretch/>
          </p:blipFill>
          <p:spPr>
            <a:xfrm>
              <a:off x="7626824" y="2913290"/>
              <a:ext cx="3594761" cy="3461330"/>
            </a:xfrm>
            <a:prstGeom prst="rect">
              <a:avLst/>
            </a:prstGeom>
          </p:spPr>
        </p:pic>
        <p:sp>
          <p:nvSpPr>
            <p:cNvPr id="11" name="Rectangle 10">
              <a:extLst>
                <a:ext uri="{FF2B5EF4-FFF2-40B4-BE49-F238E27FC236}">
                  <a16:creationId xmlns:a16="http://schemas.microsoft.com/office/drawing/2014/main" id="{5E2DE300-D02E-4B71-B3DC-ED9624C9A8FD}"/>
                </a:ext>
              </a:extLst>
            </p:cNvPr>
            <p:cNvSpPr/>
            <p:nvPr/>
          </p:nvSpPr>
          <p:spPr>
            <a:xfrm>
              <a:off x="7883394" y="2784555"/>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8EC3B1-24C1-465C-A43C-E2AD4EF1F950}"/>
                </a:ext>
              </a:extLst>
            </p:cNvPr>
            <p:cNvSpPr txBox="1"/>
            <p:nvPr/>
          </p:nvSpPr>
          <p:spPr>
            <a:xfrm>
              <a:off x="8104096" y="2479590"/>
              <a:ext cx="1099404" cy="369332"/>
            </a:xfrm>
            <a:prstGeom prst="rect">
              <a:avLst/>
            </a:prstGeom>
            <a:noFill/>
          </p:spPr>
          <p:txBody>
            <a:bodyPr wrap="none" rtlCol="0">
              <a:spAutoFit/>
            </a:bodyPr>
            <a:lstStyle/>
            <a:p>
              <a:r>
                <a:rPr lang="en-US" dirty="0"/>
                <a:t>BL driver</a:t>
              </a:r>
            </a:p>
          </p:txBody>
        </p:sp>
        <p:sp>
          <p:nvSpPr>
            <p:cNvPr id="13" name="Rectangle 12">
              <a:extLst>
                <a:ext uri="{FF2B5EF4-FFF2-40B4-BE49-F238E27FC236}">
                  <a16:creationId xmlns:a16="http://schemas.microsoft.com/office/drawing/2014/main" id="{E97FBA89-7201-4A1D-B125-99556BF429BD}"/>
                </a:ext>
              </a:extLst>
            </p:cNvPr>
            <p:cNvSpPr/>
            <p:nvPr/>
          </p:nvSpPr>
          <p:spPr>
            <a:xfrm rot="16200000">
              <a:off x="10546712" y="3850579"/>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FF6408-1CE7-4DFE-BF83-D8E3718CAC8B}"/>
                </a:ext>
              </a:extLst>
            </p:cNvPr>
            <p:cNvSpPr txBox="1"/>
            <p:nvPr/>
          </p:nvSpPr>
          <p:spPr>
            <a:xfrm rot="16200000">
              <a:off x="11015552" y="3691290"/>
              <a:ext cx="1163524" cy="369332"/>
            </a:xfrm>
            <a:prstGeom prst="rect">
              <a:avLst/>
            </a:prstGeom>
            <a:noFill/>
          </p:spPr>
          <p:txBody>
            <a:bodyPr wrap="none" rtlCol="0">
              <a:spAutoFit/>
            </a:bodyPr>
            <a:lstStyle/>
            <a:p>
              <a:r>
                <a:rPr lang="en-US" dirty="0"/>
                <a:t>WL driver</a:t>
              </a:r>
            </a:p>
          </p:txBody>
        </p:sp>
        <p:cxnSp>
          <p:nvCxnSpPr>
            <p:cNvPr id="15" name="Straight Arrow Connector 14">
              <a:extLst>
                <a:ext uri="{FF2B5EF4-FFF2-40B4-BE49-F238E27FC236}">
                  <a16:creationId xmlns:a16="http://schemas.microsoft.com/office/drawing/2014/main" id="{950B3EE1-6C84-4256-BA73-ED8220B7396C}"/>
                </a:ext>
              </a:extLst>
            </p:cNvPr>
            <p:cNvCxnSpPr/>
            <p:nvPr/>
          </p:nvCxnSpPr>
          <p:spPr>
            <a:xfrm>
              <a:off x="7941755" y="2425499"/>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B82A46-5981-4D35-B89B-47E87290F20C}"/>
                </a:ext>
              </a:extLst>
            </p:cNvPr>
            <p:cNvSpPr txBox="1"/>
            <p:nvPr/>
          </p:nvSpPr>
          <p:spPr>
            <a:xfrm>
              <a:off x="9522116" y="2240833"/>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17" name="Straight Arrow Connector 16">
              <a:extLst>
                <a:ext uri="{FF2B5EF4-FFF2-40B4-BE49-F238E27FC236}">
                  <a16:creationId xmlns:a16="http://schemas.microsoft.com/office/drawing/2014/main" id="{E4EF08C2-CB08-46C9-B379-67B22E1667CE}"/>
                </a:ext>
              </a:extLst>
            </p:cNvPr>
            <p:cNvCxnSpPr/>
            <p:nvPr/>
          </p:nvCxnSpPr>
          <p:spPr>
            <a:xfrm>
              <a:off x="7647820" y="2610165"/>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781A58-4B23-47E8-AF58-0F80BA1FC53A}"/>
                </a:ext>
              </a:extLst>
            </p:cNvPr>
            <p:cNvSpPr txBox="1"/>
            <p:nvPr/>
          </p:nvSpPr>
          <p:spPr>
            <a:xfrm rot="16200000">
              <a:off x="6683781" y="3262076"/>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sp>
          <p:nvSpPr>
            <p:cNvPr id="19" name="Rectangle 18">
              <a:extLst>
                <a:ext uri="{FF2B5EF4-FFF2-40B4-BE49-F238E27FC236}">
                  <a16:creationId xmlns:a16="http://schemas.microsoft.com/office/drawing/2014/main" id="{502464E3-E99A-4A8B-9157-EB99004C5133}"/>
                </a:ext>
              </a:extLst>
            </p:cNvPr>
            <p:cNvSpPr/>
            <p:nvPr/>
          </p:nvSpPr>
          <p:spPr>
            <a:xfrm>
              <a:off x="7873003" y="3216415"/>
              <a:ext cx="231093" cy="154248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6DC02D-1C24-42CA-A8FC-250090646EAA}"/>
                </a:ext>
              </a:extLst>
            </p:cNvPr>
            <p:cNvSpPr/>
            <p:nvPr/>
          </p:nvSpPr>
          <p:spPr>
            <a:xfrm rot="5400000">
              <a:off x="8517941" y="3852642"/>
              <a:ext cx="240328" cy="1572195"/>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93877A-F7D6-42A6-A200-33D8823BDD2B}"/>
                </a:ext>
              </a:extLst>
            </p:cNvPr>
            <p:cNvSpPr/>
            <p:nvPr/>
          </p:nvSpPr>
          <p:spPr>
            <a:xfrm>
              <a:off x="9424203" y="6348716"/>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7BAF7F8-0A1E-448D-86E1-A9B4DD3457D5}"/>
                </a:ext>
              </a:extLst>
            </p:cNvPr>
            <p:cNvSpPr/>
            <p:nvPr/>
          </p:nvSpPr>
          <p:spPr>
            <a:xfrm rot="16200000">
              <a:off x="6889623" y="5410502"/>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A72BAF8-C158-4D5E-ABE2-0CAF78DF6B13}"/>
                </a:ext>
              </a:extLst>
            </p:cNvPr>
            <p:cNvSpPr txBox="1"/>
            <p:nvPr/>
          </p:nvSpPr>
          <p:spPr>
            <a:xfrm>
              <a:off x="9614577" y="6452563"/>
              <a:ext cx="1099404" cy="369332"/>
            </a:xfrm>
            <a:prstGeom prst="rect">
              <a:avLst/>
            </a:prstGeom>
            <a:noFill/>
          </p:spPr>
          <p:txBody>
            <a:bodyPr wrap="none" rtlCol="0">
              <a:spAutoFit/>
            </a:bodyPr>
            <a:lstStyle/>
            <a:p>
              <a:r>
                <a:rPr lang="en-US" dirty="0"/>
                <a:t>BL driver</a:t>
              </a:r>
            </a:p>
          </p:txBody>
        </p:sp>
        <p:sp>
          <p:nvSpPr>
            <p:cNvPr id="40" name="TextBox 39">
              <a:extLst>
                <a:ext uri="{FF2B5EF4-FFF2-40B4-BE49-F238E27FC236}">
                  <a16:creationId xmlns:a16="http://schemas.microsoft.com/office/drawing/2014/main" id="{60B252BE-323A-4FB8-856C-D909BC8535BB}"/>
                </a:ext>
              </a:extLst>
            </p:cNvPr>
            <p:cNvSpPr txBox="1"/>
            <p:nvPr/>
          </p:nvSpPr>
          <p:spPr>
            <a:xfrm rot="16200000">
              <a:off x="6813650" y="5309198"/>
              <a:ext cx="1163524" cy="369332"/>
            </a:xfrm>
            <a:prstGeom prst="rect">
              <a:avLst/>
            </a:prstGeom>
            <a:noFill/>
          </p:spPr>
          <p:txBody>
            <a:bodyPr wrap="none" rtlCol="0">
              <a:spAutoFit/>
            </a:bodyPr>
            <a:lstStyle/>
            <a:p>
              <a:r>
                <a:rPr lang="en-US" dirty="0"/>
                <a:t>WL driver</a:t>
              </a:r>
            </a:p>
          </p:txBody>
        </p:sp>
      </p:grpSp>
      <p:sp>
        <p:nvSpPr>
          <p:cNvPr id="2" name="Title 1">
            <a:extLst>
              <a:ext uri="{FF2B5EF4-FFF2-40B4-BE49-F238E27FC236}">
                <a16:creationId xmlns:a16="http://schemas.microsoft.com/office/drawing/2014/main" id="{CBF39FB9-7DBB-4F04-9816-2536BCCAF253}"/>
              </a:ext>
            </a:extLst>
          </p:cNvPr>
          <p:cNvSpPr>
            <a:spLocks noGrp="1"/>
          </p:cNvSpPr>
          <p:nvPr>
            <p:ph type="title"/>
          </p:nvPr>
        </p:nvSpPr>
        <p:spPr/>
        <p:txBody>
          <a:bodyPr/>
          <a:lstStyle/>
          <a:p>
            <a:r>
              <a:rPr lang="en-US" dirty="0"/>
              <a:t>Set Vth vs BL and WL access resistance (high ED)</a:t>
            </a:r>
          </a:p>
        </p:txBody>
      </p:sp>
      <p:sp>
        <p:nvSpPr>
          <p:cNvPr id="4" name="Date Placeholder 3">
            <a:extLst>
              <a:ext uri="{FF2B5EF4-FFF2-40B4-BE49-F238E27FC236}">
                <a16:creationId xmlns:a16="http://schemas.microsoft.com/office/drawing/2014/main" id="{74D7F770-86BF-4FF1-9055-40EEF2E3F042}"/>
              </a:ext>
            </a:extLst>
          </p:cNvPr>
          <p:cNvSpPr>
            <a:spLocks noGrp="1"/>
          </p:cNvSpPr>
          <p:nvPr>
            <p:ph type="dt" sz="half" idx="2"/>
          </p:nvPr>
        </p:nvSpPr>
        <p:spPr/>
        <p:txBody>
          <a:bodyPr/>
          <a:lstStyle/>
          <a:p>
            <a:fld id="{DD0B5AFB-117C-46EA-B643-5FA810A8A3CB}" type="datetime4">
              <a:rPr lang="en-US" smtClean="0"/>
              <a:pPr/>
              <a:t>March 8, 2018</a:t>
            </a:fld>
            <a:endParaRPr lang="en-US" dirty="0"/>
          </a:p>
        </p:txBody>
      </p:sp>
      <p:sp>
        <p:nvSpPr>
          <p:cNvPr id="5" name="Slide Number Placeholder 4">
            <a:extLst>
              <a:ext uri="{FF2B5EF4-FFF2-40B4-BE49-F238E27FC236}">
                <a16:creationId xmlns:a16="http://schemas.microsoft.com/office/drawing/2014/main" id="{F5988C62-B2B3-4A82-8921-C7F2732D6C4B}"/>
              </a:ext>
            </a:extLst>
          </p:cNvPr>
          <p:cNvSpPr>
            <a:spLocks noGrp="1"/>
          </p:cNvSpPr>
          <p:nvPr>
            <p:ph type="sldNum" sz="quarter" idx="4"/>
          </p:nvPr>
        </p:nvSpPr>
        <p:spPr/>
        <p:txBody>
          <a:bodyPr/>
          <a:lstStyle/>
          <a:p>
            <a:pPr algn="l"/>
            <a:fld id="{0D904593-1668-4B95-BA96-EF3EF43EDF4E}" type="slidenum">
              <a:rPr lang="en-US" smtClean="0"/>
              <a:pPr algn="l"/>
              <a:t>27</a:t>
            </a:fld>
            <a:endParaRPr lang="en-US" dirty="0"/>
          </a:p>
        </p:txBody>
      </p:sp>
      <p:sp>
        <p:nvSpPr>
          <p:cNvPr id="6" name="Footer Placeholder 5">
            <a:extLst>
              <a:ext uri="{FF2B5EF4-FFF2-40B4-BE49-F238E27FC236}">
                <a16:creationId xmlns:a16="http://schemas.microsoft.com/office/drawing/2014/main" id="{E34A1BF8-F246-4BA3-AD93-58587A3EBCBD}"/>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17CF19AD-31FC-4FBD-972F-DD0B06D37530}"/>
              </a:ext>
            </a:extLst>
          </p:cNvPr>
          <p:cNvSpPr>
            <a:spLocks noGrp="1"/>
          </p:cNvSpPr>
          <p:nvPr>
            <p:ph type="body" sz="quarter" idx="14"/>
          </p:nvPr>
        </p:nvSpPr>
        <p:spPr/>
        <p:txBody>
          <a:bodyPr/>
          <a:lstStyle/>
          <a:p>
            <a:endParaRPr lang="en-US"/>
          </a:p>
        </p:txBody>
      </p:sp>
      <p:pic>
        <p:nvPicPr>
          <p:cNvPr id="20" name="Picture 19">
            <a:extLst>
              <a:ext uri="{FF2B5EF4-FFF2-40B4-BE49-F238E27FC236}">
                <a16:creationId xmlns:a16="http://schemas.microsoft.com/office/drawing/2014/main" id="{6E2A5660-FABD-4A7C-9413-F2735F06673E}"/>
              </a:ext>
            </a:extLst>
          </p:cNvPr>
          <p:cNvPicPr>
            <a:picLocks noChangeAspect="1"/>
          </p:cNvPicPr>
          <p:nvPr/>
        </p:nvPicPr>
        <p:blipFill rotWithShape="1">
          <a:blip r:embed="rId3"/>
          <a:srcRect t="3096"/>
          <a:stretch/>
        </p:blipFill>
        <p:spPr>
          <a:xfrm>
            <a:off x="40733" y="3859069"/>
            <a:ext cx="6336615" cy="2981324"/>
          </a:xfrm>
          <a:prstGeom prst="rect">
            <a:avLst/>
          </a:prstGeom>
        </p:spPr>
      </p:pic>
      <p:cxnSp>
        <p:nvCxnSpPr>
          <p:cNvPr id="23" name="Straight Arrow Connector 22">
            <a:extLst>
              <a:ext uri="{FF2B5EF4-FFF2-40B4-BE49-F238E27FC236}">
                <a16:creationId xmlns:a16="http://schemas.microsoft.com/office/drawing/2014/main" id="{B5B63447-98B9-4361-B81C-2733B18EF58C}"/>
              </a:ext>
            </a:extLst>
          </p:cNvPr>
          <p:cNvCxnSpPr>
            <a:cxnSpLocks/>
            <a:endCxn id="19" idx="0"/>
          </p:cNvCxnSpPr>
          <p:nvPr/>
        </p:nvCxnSpPr>
        <p:spPr>
          <a:xfrm>
            <a:off x="5935259" y="1182392"/>
            <a:ext cx="2053291" cy="203402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65B5330-16AE-4F88-8560-E181999F0522}"/>
              </a:ext>
            </a:extLst>
          </p:cNvPr>
          <p:cNvCxnSpPr>
            <a:cxnSpLocks/>
          </p:cNvCxnSpPr>
          <p:nvPr/>
        </p:nvCxnSpPr>
        <p:spPr>
          <a:xfrm flipV="1">
            <a:off x="6299421" y="4857750"/>
            <a:ext cx="2006379" cy="165359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E0B9085-A0C6-4EFE-A2FA-5F630F560F34}"/>
              </a:ext>
            </a:extLst>
          </p:cNvPr>
          <p:cNvSpPr txBox="1"/>
          <p:nvPr/>
        </p:nvSpPr>
        <p:spPr>
          <a:xfrm>
            <a:off x="7724396" y="1152056"/>
            <a:ext cx="3183349" cy="923330"/>
          </a:xfrm>
          <a:prstGeom prst="rect">
            <a:avLst/>
          </a:prstGeom>
          <a:noFill/>
        </p:spPr>
        <p:txBody>
          <a:bodyPr wrap="square" rtlCol="0">
            <a:spAutoFit/>
          </a:bodyPr>
          <a:lstStyle/>
          <a:p>
            <a:pPr marL="285750" indent="-285750">
              <a:buFont typeface="Arial" panose="020B0604020202020204" pitchFamily="34" charset="0"/>
              <a:buChar char="•"/>
            </a:pPr>
            <a:r>
              <a:rPr lang="en-US" dirty="0"/>
              <a:t>Higher sensitivity moving along BL for high total access resistance</a:t>
            </a:r>
          </a:p>
        </p:txBody>
      </p:sp>
      <p:pic>
        <p:nvPicPr>
          <p:cNvPr id="28" name="Picture 27">
            <a:extLst>
              <a:ext uri="{FF2B5EF4-FFF2-40B4-BE49-F238E27FC236}">
                <a16:creationId xmlns:a16="http://schemas.microsoft.com/office/drawing/2014/main" id="{E344D492-DCE7-4863-98AB-F61FBA3421A5}"/>
              </a:ext>
            </a:extLst>
          </p:cNvPr>
          <p:cNvPicPr>
            <a:picLocks noChangeAspect="1"/>
          </p:cNvPicPr>
          <p:nvPr/>
        </p:nvPicPr>
        <p:blipFill>
          <a:blip r:embed="rId4"/>
          <a:stretch>
            <a:fillRect/>
          </a:stretch>
        </p:blipFill>
        <p:spPr>
          <a:xfrm>
            <a:off x="89199" y="872995"/>
            <a:ext cx="6265964" cy="3042272"/>
          </a:xfrm>
          <a:prstGeom prst="rect">
            <a:avLst/>
          </a:prstGeom>
        </p:spPr>
      </p:pic>
      <p:sp>
        <p:nvSpPr>
          <p:cNvPr id="29" name="Rectangle 28">
            <a:extLst>
              <a:ext uri="{FF2B5EF4-FFF2-40B4-BE49-F238E27FC236}">
                <a16:creationId xmlns:a16="http://schemas.microsoft.com/office/drawing/2014/main" id="{60A381AE-0E24-4C17-ABBA-8E12A3DFE5CF}"/>
              </a:ext>
            </a:extLst>
          </p:cNvPr>
          <p:cNvSpPr/>
          <p:nvPr/>
        </p:nvSpPr>
        <p:spPr>
          <a:xfrm>
            <a:off x="128592" y="853204"/>
            <a:ext cx="6219007" cy="302347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2ABE747-0259-495A-9320-6B467352688A}"/>
              </a:ext>
            </a:extLst>
          </p:cNvPr>
          <p:cNvSpPr/>
          <p:nvPr/>
        </p:nvSpPr>
        <p:spPr>
          <a:xfrm rot="5400000">
            <a:off x="1795776" y="2244044"/>
            <a:ext cx="2856454" cy="6262323"/>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574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6C9A2D2E-EA92-4F00-88CE-1334DE34C420}"/>
              </a:ext>
            </a:extLst>
          </p:cNvPr>
          <p:cNvGrpSpPr/>
          <p:nvPr/>
        </p:nvGrpSpPr>
        <p:grpSpPr>
          <a:xfrm>
            <a:off x="7857680" y="2105467"/>
            <a:ext cx="4212188" cy="4231549"/>
            <a:chOff x="7857680" y="2105467"/>
            <a:chExt cx="4212188" cy="4231549"/>
          </a:xfrm>
        </p:grpSpPr>
        <p:pic>
          <p:nvPicPr>
            <p:cNvPr id="9" name="Picture 8">
              <a:extLst>
                <a:ext uri="{FF2B5EF4-FFF2-40B4-BE49-F238E27FC236}">
                  <a16:creationId xmlns:a16="http://schemas.microsoft.com/office/drawing/2014/main" id="{533B6851-9A64-4F79-8C43-BC8034DB5E38}"/>
                </a:ext>
              </a:extLst>
            </p:cNvPr>
            <p:cNvPicPr>
              <a:picLocks noChangeAspect="1"/>
            </p:cNvPicPr>
            <p:nvPr/>
          </p:nvPicPr>
          <p:blipFill rotWithShape="1">
            <a:blip r:embed="rId2"/>
            <a:srcRect l="54531" t="33800" r="12408" b="7486"/>
            <a:stretch/>
          </p:blipFill>
          <p:spPr>
            <a:xfrm>
              <a:off x="7857680" y="2777924"/>
              <a:ext cx="3594761" cy="3461330"/>
            </a:xfrm>
            <a:prstGeom prst="rect">
              <a:avLst/>
            </a:prstGeom>
          </p:spPr>
        </p:pic>
        <p:sp>
          <p:nvSpPr>
            <p:cNvPr id="10" name="Rectangle 9">
              <a:extLst>
                <a:ext uri="{FF2B5EF4-FFF2-40B4-BE49-F238E27FC236}">
                  <a16:creationId xmlns:a16="http://schemas.microsoft.com/office/drawing/2014/main" id="{D898033E-0139-4512-84E9-0175DCE75468}"/>
                </a:ext>
              </a:extLst>
            </p:cNvPr>
            <p:cNvSpPr/>
            <p:nvPr/>
          </p:nvSpPr>
          <p:spPr>
            <a:xfrm>
              <a:off x="8114250" y="2649189"/>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79F12C-E6E7-4CC1-930B-26AEA0E7FE9E}"/>
                </a:ext>
              </a:extLst>
            </p:cNvPr>
            <p:cNvSpPr txBox="1"/>
            <p:nvPr/>
          </p:nvSpPr>
          <p:spPr>
            <a:xfrm>
              <a:off x="8334952" y="2344224"/>
              <a:ext cx="1099404" cy="369332"/>
            </a:xfrm>
            <a:prstGeom prst="rect">
              <a:avLst/>
            </a:prstGeom>
            <a:noFill/>
          </p:spPr>
          <p:txBody>
            <a:bodyPr wrap="none" rtlCol="0">
              <a:spAutoFit/>
            </a:bodyPr>
            <a:lstStyle/>
            <a:p>
              <a:r>
                <a:rPr lang="en-US" dirty="0"/>
                <a:t>BL driver</a:t>
              </a:r>
            </a:p>
          </p:txBody>
        </p:sp>
        <p:sp>
          <p:nvSpPr>
            <p:cNvPr id="12" name="Rectangle 11">
              <a:extLst>
                <a:ext uri="{FF2B5EF4-FFF2-40B4-BE49-F238E27FC236}">
                  <a16:creationId xmlns:a16="http://schemas.microsoft.com/office/drawing/2014/main" id="{BE3CDDD2-B351-4FAB-A2E6-ED124F177AE7}"/>
                </a:ext>
              </a:extLst>
            </p:cNvPr>
            <p:cNvSpPr/>
            <p:nvPr/>
          </p:nvSpPr>
          <p:spPr>
            <a:xfrm rot="16200000">
              <a:off x="10803413" y="3824524"/>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55CD0E1-DC4C-4AC4-AD77-04ACE08E65D3}"/>
                </a:ext>
              </a:extLst>
            </p:cNvPr>
            <p:cNvSpPr txBox="1"/>
            <p:nvPr/>
          </p:nvSpPr>
          <p:spPr>
            <a:xfrm rot="16200000">
              <a:off x="11303440" y="3676120"/>
              <a:ext cx="1163524" cy="369332"/>
            </a:xfrm>
            <a:prstGeom prst="rect">
              <a:avLst/>
            </a:prstGeom>
            <a:noFill/>
          </p:spPr>
          <p:txBody>
            <a:bodyPr wrap="none" rtlCol="0">
              <a:spAutoFit/>
            </a:bodyPr>
            <a:lstStyle/>
            <a:p>
              <a:r>
                <a:rPr lang="en-US" dirty="0"/>
                <a:t>WL driver</a:t>
              </a:r>
            </a:p>
          </p:txBody>
        </p:sp>
        <p:cxnSp>
          <p:nvCxnSpPr>
            <p:cNvPr id="14" name="Straight Arrow Connector 13">
              <a:extLst>
                <a:ext uri="{FF2B5EF4-FFF2-40B4-BE49-F238E27FC236}">
                  <a16:creationId xmlns:a16="http://schemas.microsoft.com/office/drawing/2014/main" id="{1BE01737-7ABA-4406-8F32-DA38D9826483}"/>
                </a:ext>
              </a:extLst>
            </p:cNvPr>
            <p:cNvCxnSpPr/>
            <p:nvPr/>
          </p:nvCxnSpPr>
          <p:spPr>
            <a:xfrm>
              <a:off x="8172611" y="2290133"/>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766DA9-D0ED-44D6-B566-482B33F06ADF}"/>
                </a:ext>
              </a:extLst>
            </p:cNvPr>
            <p:cNvSpPr txBox="1"/>
            <p:nvPr/>
          </p:nvSpPr>
          <p:spPr>
            <a:xfrm>
              <a:off x="9752972" y="2105467"/>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16" name="Straight Arrow Connector 15">
              <a:extLst>
                <a:ext uri="{FF2B5EF4-FFF2-40B4-BE49-F238E27FC236}">
                  <a16:creationId xmlns:a16="http://schemas.microsoft.com/office/drawing/2014/main" id="{FB75C94A-837E-4D98-BEED-B0EA2C2740FB}"/>
                </a:ext>
              </a:extLst>
            </p:cNvPr>
            <p:cNvCxnSpPr/>
            <p:nvPr/>
          </p:nvCxnSpPr>
          <p:spPr>
            <a:xfrm>
              <a:off x="7878676" y="2474799"/>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5EFDEF-C482-465E-8890-5C681461B981}"/>
                </a:ext>
              </a:extLst>
            </p:cNvPr>
            <p:cNvSpPr/>
            <p:nvPr/>
          </p:nvSpPr>
          <p:spPr>
            <a:xfrm>
              <a:off x="9434357" y="3072611"/>
              <a:ext cx="220702" cy="1546086"/>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F4C2D4-0484-49E0-B930-FAA66EDFF8D3}"/>
                </a:ext>
              </a:extLst>
            </p:cNvPr>
            <p:cNvSpPr/>
            <p:nvPr/>
          </p:nvSpPr>
          <p:spPr>
            <a:xfrm rot="5400000">
              <a:off x="8747908" y="2440962"/>
              <a:ext cx="242107" cy="157219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FA73D08-0D0B-442A-ACBF-905D95EE9ED8}"/>
                </a:ext>
              </a:extLst>
            </p:cNvPr>
            <p:cNvSpPr/>
            <p:nvPr/>
          </p:nvSpPr>
          <p:spPr>
            <a:xfrm>
              <a:off x="9655059" y="6208281"/>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8EA5AA2-52BE-48D5-B6E2-FE8F53E08082}"/>
                </a:ext>
              </a:extLst>
            </p:cNvPr>
            <p:cNvSpPr/>
            <p:nvPr/>
          </p:nvSpPr>
          <p:spPr>
            <a:xfrm rot="16200000">
              <a:off x="7155459" y="5301347"/>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1940A97-9171-4898-8B48-2969711A7C5F}"/>
              </a:ext>
            </a:extLst>
          </p:cNvPr>
          <p:cNvSpPr>
            <a:spLocks noGrp="1"/>
          </p:cNvSpPr>
          <p:nvPr>
            <p:ph type="title"/>
          </p:nvPr>
        </p:nvSpPr>
        <p:spPr/>
        <p:txBody>
          <a:bodyPr/>
          <a:lstStyle/>
          <a:p>
            <a:r>
              <a:rPr lang="en-US" dirty="0"/>
              <a:t>Set Vth vs BL and WL access resistance (low ED)</a:t>
            </a:r>
          </a:p>
        </p:txBody>
      </p:sp>
      <p:sp>
        <p:nvSpPr>
          <p:cNvPr id="4" name="Date Placeholder 3">
            <a:extLst>
              <a:ext uri="{FF2B5EF4-FFF2-40B4-BE49-F238E27FC236}">
                <a16:creationId xmlns:a16="http://schemas.microsoft.com/office/drawing/2014/main" id="{DA61EB7D-CCE4-427F-B2D1-47ACE7A49F38}"/>
              </a:ext>
            </a:extLst>
          </p:cNvPr>
          <p:cNvSpPr>
            <a:spLocks noGrp="1"/>
          </p:cNvSpPr>
          <p:nvPr>
            <p:ph type="dt" sz="half" idx="2"/>
          </p:nvPr>
        </p:nvSpPr>
        <p:spPr/>
        <p:txBody>
          <a:bodyPr/>
          <a:lstStyle/>
          <a:p>
            <a:fld id="{DD0B5AFB-117C-46EA-B643-5FA810A8A3CB}" type="datetime4">
              <a:rPr lang="en-US" smtClean="0"/>
              <a:pPr/>
              <a:t>March 8, 2018</a:t>
            </a:fld>
            <a:endParaRPr lang="en-US" dirty="0"/>
          </a:p>
        </p:txBody>
      </p:sp>
      <p:sp>
        <p:nvSpPr>
          <p:cNvPr id="5" name="Slide Number Placeholder 4">
            <a:extLst>
              <a:ext uri="{FF2B5EF4-FFF2-40B4-BE49-F238E27FC236}">
                <a16:creationId xmlns:a16="http://schemas.microsoft.com/office/drawing/2014/main" id="{D4C8507B-9DBE-44A1-8C1D-EFF387C6EC98}"/>
              </a:ext>
            </a:extLst>
          </p:cNvPr>
          <p:cNvSpPr>
            <a:spLocks noGrp="1"/>
          </p:cNvSpPr>
          <p:nvPr>
            <p:ph type="sldNum" sz="quarter" idx="4"/>
          </p:nvPr>
        </p:nvSpPr>
        <p:spPr/>
        <p:txBody>
          <a:bodyPr/>
          <a:lstStyle/>
          <a:p>
            <a:pPr algn="l"/>
            <a:fld id="{0D904593-1668-4B95-BA96-EF3EF43EDF4E}" type="slidenum">
              <a:rPr lang="en-US" smtClean="0"/>
              <a:pPr algn="l"/>
              <a:t>28</a:t>
            </a:fld>
            <a:endParaRPr lang="en-US" dirty="0"/>
          </a:p>
        </p:txBody>
      </p:sp>
      <p:sp>
        <p:nvSpPr>
          <p:cNvPr id="6" name="Footer Placeholder 5">
            <a:extLst>
              <a:ext uri="{FF2B5EF4-FFF2-40B4-BE49-F238E27FC236}">
                <a16:creationId xmlns:a16="http://schemas.microsoft.com/office/drawing/2014/main" id="{D854D55A-F72C-4F4E-8870-D1CB18CE86F9}"/>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3BA4F6B8-7491-4915-BEA5-1624D458EDC8}"/>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67DF3D91-A187-4201-8179-193AEC65F1A8}"/>
              </a:ext>
            </a:extLst>
          </p:cNvPr>
          <p:cNvPicPr>
            <a:picLocks noChangeAspect="1"/>
          </p:cNvPicPr>
          <p:nvPr/>
        </p:nvPicPr>
        <p:blipFill>
          <a:blip r:embed="rId3"/>
          <a:stretch>
            <a:fillRect/>
          </a:stretch>
        </p:blipFill>
        <p:spPr>
          <a:xfrm>
            <a:off x="16511" y="3684415"/>
            <a:ext cx="6391940" cy="3101910"/>
          </a:xfrm>
          <a:prstGeom prst="rect">
            <a:avLst/>
          </a:prstGeom>
        </p:spPr>
      </p:pic>
      <p:sp>
        <p:nvSpPr>
          <p:cNvPr id="17" name="TextBox 16">
            <a:extLst>
              <a:ext uri="{FF2B5EF4-FFF2-40B4-BE49-F238E27FC236}">
                <a16:creationId xmlns:a16="http://schemas.microsoft.com/office/drawing/2014/main" id="{E89D6728-0EE5-4AA8-B28B-F3D1D377BC92}"/>
              </a:ext>
            </a:extLst>
          </p:cNvPr>
          <p:cNvSpPr txBox="1"/>
          <p:nvPr/>
        </p:nvSpPr>
        <p:spPr>
          <a:xfrm rot="16200000">
            <a:off x="6914637" y="3126710"/>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pic>
        <p:nvPicPr>
          <p:cNvPr id="22" name="Picture 21">
            <a:extLst>
              <a:ext uri="{FF2B5EF4-FFF2-40B4-BE49-F238E27FC236}">
                <a16:creationId xmlns:a16="http://schemas.microsoft.com/office/drawing/2014/main" id="{44C0E205-B56A-43E7-8FD4-7B19C88F9817}"/>
              </a:ext>
            </a:extLst>
          </p:cNvPr>
          <p:cNvPicPr>
            <a:picLocks noChangeAspect="1"/>
          </p:cNvPicPr>
          <p:nvPr/>
        </p:nvPicPr>
        <p:blipFill>
          <a:blip r:embed="rId4"/>
          <a:stretch>
            <a:fillRect/>
          </a:stretch>
        </p:blipFill>
        <p:spPr>
          <a:xfrm>
            <a:off x="189064" y="812898"/>
            <a:ext cx="6186436" cy="3003660"/>
          </a:xfrm>
          <a:prstGeom prst="rect">
            <a:avLst/>
          </a:prstGeom>
        </p:spPr>
      </p:pic>
      <p:sp>
        <p:nvSpPr>
          <p:cNvPr id="26" name="TextBox 25">
            <a:extLst>
              <a:ext uri="{FF2B5EF4-FFF2-40B4-BE49-F238E27FC236}">
                <a16:creationId xmlns:a16="http://schemas.microsoft.com/office/drawing/2014/main" id="{88D2FC2B-B5F4-4416-9C48-B339529ED352}"/>
              </a:ext>
            </a:extLst>
          </p:cNvPr>
          <p:cNvSpPr txBox="1"/>
          <p:nvPr/>
        </p:nvSpPr>
        <p:spPr>
          <a:xfrm>
            <a:off x="7990232" y="1055053"/>
            <a:ext cx="3576223" cy="923330"/>
          </a:xfrm>
          <a:prstGeom prst="rect">
            <a:avLst/>
          </a:prstGeom>
          <a:noFill/>
        </p:spPr>
        <p:txBody>
          <a:bodyPr wrap="square" rtlCol="0">
            <a:spAutoFit/>
          </a:bodyPr>
          <a:lstStyle/>
          <a:p>
            <a:pPr marL="285750" indent="-285750">
              <a:buFont typeface="Arial" panose="020B0604020202020204" pitchFamily="34" charset="0"/>
              <a:buChar char="•"/>
            </a:pPr>
            <a:r>
              <a:rPr lang="en-US" dirty="0"/>
              <a:t>Higher sensitivity moving along WL for low total access resistance</a:t>
            </a:r>
          </a:p>
        </p:txBody>
      </p:sp>
      <p:sp>
        <p:nvSpPr>
          <p:cNvPr id="27" name="Rectangle 26">
            <a:extLst>
              <a:ext uri="{FF2B5EF4-FFF2-40B4-BE49-F238E27FC236}">
                <a16:creationId xmlns:a16="http://schemas.microsoft.com/office/drawing/2014/main" id="{995E5529-B1AB-4263-B506-DF1F8EF66740}"/>
              </a:ext>
            </a:extLst>
          </p:cNvPr>
          <p:cNvSpPr/>
          <p:nvPr/>
        </p:nvSpPr>
        <p:spPr>
          <a:xfrm rot="5400000">
            <a:off x="1816110" y="2197333"/>
            <a:ext cx="2856454" cy="6262323"/>
          </a:xfrm>
          <a:prstGeom prst="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3142CA-A392-4909-A382-8F6C8B1046F2}"/>
              </a:ext>
            </a:extLst>
          </p:cNvPr>
          <p:cNvSpPr/>
          <p:nvPr/>
        </p:nvSpPr>
        <p:spPr>
          <a:xfrm>
            <a:off x="128592" y="853204"/>
            <a:ext cx="6219007" cy="302347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9585B376-E31E-49C2-BE96-F2299CC9560C}"/>
              </a:ext>
            </a:extLst>
          </p:cNvPr>
          <p:cNvCxnSpPr>
            <a:cxnSpLocks/>
          </p:cNvCxnSpPr>
          <p:nvPr/>
        </p:nvCxnSpPr>
        <p:spPr>
          <a:xfrm>
            <a:off x="6347599" y="1533415"/>
            <a:ext cx="2032115" cy="15315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2AA387F-8712-42EE-9F4C-61C31CB8FD60}"/>
              </a:ext>
            </a:extLst>
          </p:cNvPr>
          <p:cNvCxnSpPr>
            <a:cxnSpLocks/>
          </p:cNvCxnSpPr>
          <p:nvPr/>
        </p:nvCxnSpPr>
        <p:spPr>
          <a:xfrm flipV="1">
            <a:off x="6375499" y="4686374"/>
            <a:ext cx="2867483" cy="84108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3E7DCC5-0D37-48ED-B834-121A21CB828E}"/>
              </a:ext>
            </a:extLst>
          </p:cNvPr>
          <p:cNvSpPr txBox="1"/>
          <p:nvPr/>
        </p:nvSpPr>
        <p:spPr>
          <a:xfrm>
            <a:off x="9905716" y="6292785"/>
            <a:ext cx="1099404" cy="369332"/>
          </a:xfrm>
          <a:prstGeom prst="rect">
            <a:avLst/>
          </a:prstGeom>
          <a:noFill/>
        </p:spPr>
        <p:txBody>
          <a:bodyPr wrap="none" rtlCol="0">
            <a:spAutoFit/>
          </a:bodyPr>
          <a:lstStyle/>
          <a:p>
            <a:r>
              <a:rPr lang="en-US" dirty="0"/>
              <a:t>BL driver</a:t>
            </a:r>
          </a:p>
        </p:txBody>
      </p:sp>
      <p:sp>
        <p:nvSpPr>
          <p:cNvPr id="55" name="TextBox 54">
            <a:extLst>
              <a:ext uri="{FF2B5EF4-FFF2-40B4-BE49-F238E27FC236}">
                <a16:creationId xmlns:a16="http://schemas.microsoft.com/office/drawing/2014/main" id="{34EC4325-985F-4880-A21A-8D23B0F96B8D}"/>
              </a:ext>
            </a:extLst>
          </p:cNvPr>
          <p:cNvSpPr txBox="1"/>
          <p:nvPr/>
        </p:nvSpPr>
        <p:spPr>
          <a:xfrm rot="16200000">
            <a:off x="7016716" y="5213553"/>
            <a:ext cx="1163524" cy="369332"/>
          </a:xfrm>
          <a:prstGeom prst="rect">
            <a:avLst/>
          </a:prstGeom>
          <a:noFill/>
        </p:spPr>
        <p:txBody>
          <a:bodyPr wrap="none" rtlCol="0">
            <a:spAutoFit/>
          </a:bodyPr>
          <a:lstStyle/>
          <a:p>
            <a:r>
              <a:rPr lang="en-US" dirty="0"/>
              <a:t>WL driver</a:t>
            </a:r>
          </a:p>
        </p:txBody>
      </p:sp>
    </p:spTree>
    <p:extLst>
      <p:ext uri="{BB962C8B-B14F-4D97-AF65-F5344CB8AC3E}">
        <p14:creationId xmlns:p14="http://schemas.microsoft.com/office/powerpoint/2010/main" val="3553709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14B8-4FF1-466D-9D00-DC84B42DEC9E}"/>
              </a:ext>
            </a:extLst>
          </p:cNvPr>
          <p:cNvSpPr>
            <a:spLocks noGrp="1"/>
          </p:cNvSpPr>
          <p:nvPr>
            <p:ph type="title"/>
          </p:nvPr>
        </p:nvSpPr>
        <p:spPr/>
        <p:txBody>
          <a:bodyPr/>
          <a:lstStyle/>
          <a:p>
            <a:r>
              <a:rPr lang="en-US" dirty="0"/>
              <a:t>Median set Vth by ED: drift focus</a:t>
            </a:r>
          </a:p>
        </p:txBody>
      </p:sp>
      <p:sp>
        <p:nvSpPr>
          <p:cNvPr id="4" name="Date Placeholder 3">
            <a:extLst>
              <a:ext uri="{FF2B5EF4-FFF2-40B4-BE49-F238E27FC236}">
                <a16:creationId xmlns:a16="http://schemas.microsoft.com/office/drawing/2014/main" id="{0D176E3E-C184-4DE9-A733-5BC8A8FD3B53}"/>
              </a:ext>
            </a:extLst>
          </p:cNvPr>
          <p:cNvSpPr>
            <a:spLocks noGrp="1"/>
          </p:cNvSpPr>
          <p:nvPr>
            <p:ph type="dt" sz="half" idx="2"/>
          </p:nvPr>
        </p:nvSpPr>
        <p:spPr/>
        <p:txBody>
          <a:bodyPr/>
          <a:lstStyle/>
          <a:p>
            <a:fld id="{DD0B5AFB-117C-46EA-B643-5FA810A8A3CB}" type="datetime4">
              <a:rPr lang="en-US" smtClean="0"/>
              <a:pPr/>
              <a:t>March 8, 2018</a:t>
            </a:fld>
            <a:endParaRPr lang="en-US" dirty="0"/>
          </a:p>
        </p:txBody>
      </p:sp>
      <p:sp>
        <p:nvSpPr>
          <p:cNvPr id="5" name="Slide Number Placeholder 4">
            <a:extLst>
              <a:ext uri="{FF2B5EF4-FFF2-40B4-BE49-F238E27FC236}">
                <a16:creationId xmlns:a16="http://schemas.microsoft.com/office/drawing/2014/main" id="{632F6183-06DA-4562-810E-172104E893DA}"/>
              </a:ext>
            </a:extLst>
          </p:cNvPr>
          <p:cNvSpPr>
            <a:spLocks noGrp="1"/>
          </p:cNvSpPr>
          <p:nvPr>
            <p:ph type="sldNum" sz="quarter" idx="4"/>
          </p:nvPr>
        </p:nvSpPr>
        <p:spPr/>
        <p:txBody>
          <a:bodyPr/>
          <a:lstStyle/>
          <a:p>
            <a:pPr algn="l"/>
            <a:fld id="{0D904593-1668-4B95-BA96-EF3EF43EDF4E}" type="slidenum">
              <a:rPr lang="en-US" smtClean="0"/>
              <a:pPr algn="l"/>
              <a:t>29</a:t>
            </a:fld>
            <a:endParaRPr lang="en-US" dirty="0"/>
          </a:p>
        </p:txBody>
      </p:sp>
      <p:sp>
        <p:nvSpPr>
          <p:cNvPr id="6" name="Footer Placeholder 5">
            <a:extLst>
              <a:ext uri="{FF2B5EF4-FFF2-40B4-BE49-F238E27FC236}">
                <a16:creationId xmlns:a16="http://schemas.microsoft.com/office/drawing/2014/main" id="{D49283D7-931A-4DAE-85B7-EFA6AE97E3E1}"/>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B4399112-297B-4503-8D45-1228F79B553F}"/>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F455C830-4622-432E-8620-2F3F0170C70F}"/>
              </a:ext>
            </a:extLst>
          </p:cNvPr>
          <p:cNvPicPr>
            <a:picLocks noChangeAspect="1"/>
          </p:cNvPicPr>
          <p:nvPr/>
        </p:nvPicPr>
        <p:blipFill>
          <a:blip r:embed="rId2"/>
          <a:stretch>
            <a:fillRect/>
          </a:stretch>
        </p:blipFill>
        <p:spPr>
          <a:xfrm>
            <a:off x="370508" y="1091682"/>
            <a:ext cx="11465497" cy="5766318"/>
          </a:xfrm>
          <a:prstGeom prst="rect">
            <a:avLst/>
          </a:prstGeom>
        </p:spPr>
      </p:pic>
      <p:sp>
        <p:nvSpPr>
          <p:cNvPr id="10" name="TextBox 9">
            <a:extLst>
              <a:ext uri="{FF2B5EF4-FFF2-40B4-BE49-F238E27FC236}">
                <a16:creationId xmlns:a16="http://schemas.microsoft.com/office/drawing/2014/main" id="{F146A21A-B037-4341-92DB-39101FB85862}"/>
              </a:ext>
            </a:extLst>
          </p:cNvPr>
          <p:cNvSpPr txBox="1"/>
          <p:nvPr/>
        </p:nvSpPr>
        <p:spPr>
          <a:xfrm>
            <a:off x="475861" y="325638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3512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2CE8-E4D3-49FA-87FF-1216BFA262E6}"/>
              </a:ext>
            </a:extLst>
          </p:cNvPr>
          <p:cNvSpPr>
            <a:spLocks noGrp="1"/>
          </p:cNvSpPr>
          <p:nvPr>
            <p:ph type="title"/>
          </p:nvPr>
        </p:nvSpPr>
        <p:spPr>
          <a:xfrm>
            <a:off x="167951" y="157469"/>
            <a:ext cx="12024049" cy="628788"/>
          </a:xfrm>
        </p:spPr>
        <p:txBody>
          <a:bodyPr/>
          <a:lstStyle/>
          <a:p>
            <a:r>
              <a:rPr lang="en-US" dirty="0"/>
              <a:t>Best Window budget, ED4 only, 16k cycles: split 4E </a:t>
            </a:r>
            <a:br>
              <a:rPr lang="en-US" dirty="0"/>
            </a:br>
            <a:r>
              <a:rPr lang="en-US" dirty="0"/>
              <a:t>(85C time evolution)</a:t>
            </a:r>
          </a:p>
        </p:txBody>
      </p:sp>
      <p:sp>
        <p:nvSpPr>
          <p:cNvPr id="3" name="Footer Placeholder 2">
            <a:extLst>
              <a:ext uri="{FF2B5EF4-FFF2-40B4-BE49-F238E27FC236}">
                <a16:creationId xmlns:a16="http://schemas.microsoft.com/office/drawing/2014/main" id="{1DD19A11-C83D-4C55-B1BF-A9FC8A6F0FEB}"/>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D6F5A93B-0F7B-43FE-A65E-CE28A1A8AEB2}"/>
              </a:ext>
            </a:extLst>
          </p:cNvPr>
          <p:cNvSpPr>
            <a:spLocks noGrp="1"/>
          </p:cNvSpPr>
          <p:nvPr>
            <p:ph type="sldNum" sz="quarter" idx="12"/>
          </p:nvPr>
        </p:nvSpPr>
        <p:spPr/>
        <p:txBody>
          <a:bodyPr/>
          <a:lstStyle/>
          <a:p>
            <a:fld id="{B7E7695C-FCF1-4AA0-9B93-7941FED13DC4}" type="slidenum">
              <a:rPr lang="en-US" smtClean="0"/>
              <a:t>3</a:t>
            </a:fld>
            <a:endParaRPr lang="en-US"/>
          </a:p>
        </p:txBody>
      </p:sp>
      <p:pic>
        <p:nvPicPr>
          <p:cNvPr id="5" name="Picture 4">
            <a:extLst>
              <a:ext uri="{FF2B5EF4-FFF2-40B4-BE49-F238E27FC236}">
                <a16:creationId xmlns:a16="http://schemas.microsoft.com/office/drawing/2014/main" id="{78C00901-1059-43D0-AAD5-7E95BC694556}"/>
              </a:ext>
            </a:extLst>
          </p:cNvPr>
          <p:cNvPicPr>
            <a:picLocks noChangeAspect="1"/>
          </p:cNvPicPr>
          <p:nvPr/>
        </p:nvPicPr>
        <p:blipFill rotWithShape="1">
          <a:blip r:embed="rId2"/>
          <a:srcRect l="1645" t="1236" r="1366" b="1338"/>
          <a:stretch/>
        </p:blipFill>
        <p:spPr>
          <a:xfrm>
            <a:off x="0" y="885736"/>
            <a:ext cx="8133806" cy="4686882"/>
          </a:xfrm>
          <a:prstGeom prst="rect">
            <a:avLst/>
          </a:prstGeom>
        </p:spPr>
      </p:pic>
      <p:pic>
        <p:nvPicPr>
          <p:cNvPr id="7" name="Picture 6">
            <a:extLst>
              <a:ext uri="{FF2B5EF4-FFF2-40B4-BE49-F238E27FC236}">
                <a16:creationId xmlns:a16="http://schemas.microsoft.com/office/drawing/2014/main" id="{F8C39A61-2B50-41F5-AF56-39EDC55EAE36}"/>
              </a:ext>
            </a:extLst>
          </p:cNvPr>
          <p:cNvPicPr>
            <a:picLocks noChangeAspect="1"/>
          </p:cNvPicPr>
          <p:nvPr/>
        </p:nvPicPr>
        <p:blipFill>
          <a:blip r:embed="rId3"/>
          <a:stretch>
            <a:fillRect/>
          </a:stretch>
        </p:blipFill>
        <p:spPr>
          <a:xfrm>
            <a:off x="7737513" y="4027759"/>
            <a:ext cx="4454487" cy="2749372"/>
          </a:xfrm>
          <a:prstGeom prst="rect">
            <a:avLst/>
          </a:prstGeom>
        </p:spPr>
      </p:pic>
      <p:sp>
        <p:nvSpPr>
          <p:cNvPr id="8" name="TextBox 7">
            <a:extLst>
              <a:ext uri="{FF2B5EF4-FFF2-40B4-BE49-F238E27FC236}">
                <a16:creationId xmlns:a16="http://schemas.microsoft.com/office/drawing/2014/main" id="{75CBCC7B-5FEB-40F3-8D4D-254FCF07D604}"/>
              </a:ext>
            </a:extLst>
          </p:cNvPr>
          <p:cNvSpPr txBox="1"/>
          <p:nvPr/>
        </p:nvSpPr>
        <p:spPr>
          <a:xfrm>
            <a:off x="8510416" y="3757108"/>
            <a:ext cx="2843384" cy="400110"/>
          </a:xfrm>
          <a:prstGeom prst="rect">
            <a:avLst/>
          </a:prstGeom>
          <a:solidFill>
            <a:srgbClr val="FFFF00"/>
          </a:solidFill>
        </p:spPr>
        <p:txBody>
          <a:bodyPr wrap="square" lIns="45720" rIns="45720" rtlCol="0">
            <a:spAutoFit/>
          </a:bodyPr>
          <a:lstStyle/>
          <a:p>
            <a:pPr algn="ctr"/>
            <a:r>
              <a:rPr lang="en-US" sz="2000" b="1" dirty="0"/>
              <a:t>Old POR with lamina</a:t>
            </a:r>
          </a:p>
        </p:txBody>
      </p:sp>
      <p:sp>
        <p:nvSpPr>
          <p:cNvPr id="9" name="TextBox 8">
            <a:extLst>
              <a:ext uri="{FF2B5EF4-FFF2-40B4-BE49-F238E27FC236}">
                <a16:creationId xmlns:a16="http://schemas.microsoft.com/office/drawing/2014/main" id="{4A3F8E5E-5E7F-452C-9912-36F98C0414F1}"/>
              </a:ext>
            </a:extLst>
          </p:cNvPr>
          <p:cNvSpPr txBox="1"/>
          <p:nvPr/>
        </p:nvSpPr>
        <p:spPr>
          <a:xfrm>
            <a:off x="1156027" y="1114414"/>
            <a:ext cx="2843384" cy="400110"/>
          </a:xfrm>
          <a:prstGeom prst="rect">
            <a:avLst/>
          </a:prstGeom>
          <a:solidFill>
            <a:srgbClr val="FFFF00"/>
          </a:solidFill>
        </p:spPr>
        <p:txBody>
          <a:bodyPr wrap="square" lIns="45720" rIns="45720" rtlCol="0">
            <a:spAutoFit/>
          </a:bodyPr>
          <a:lstStyle/>
          <a:p>
            <a:pPr algn="ctr"/>
            <a:r>
              <a:rPr lang="en-US" sz="2000" b="1" dirty="0"/>
              <a:t>Split 4E, k*alloy</a:t>
            </a:r>
          </a:p>
        </p:txBody>
      </p:sp>
      <p:cxnSp>
        <p:nvCxnSpPr>
          <p:cNvPr id="11" name="Straight Connector 10">
            <a:extLst>
              <a:ext uri="{FF2B5EF4-FFF2-40B4-BE49-F238E27FC236}">
                <a16:creationId xmlns:a16="http://schemas.microsoft.com/office/drawing/2014/main" id="{B812F41F-43C1-461D-8863-D40756F69201}"/>
              </a:ext>
            </a:extLst>
          </p:cNvPr>
          <p:cNvCxnSpPr>
            <a:cxnSpLocks/>
          </p:cNvCxnSpPr>
          <p:nvPr/>
        </p:nvCxnSpPr>
        <p:spPr>
          <a:xfrm>
            <a:off x="3657600" y="3229177"/>
            <a:ext cx="3526971"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1F612C2-1799-4354-89A5-40C922060752}"/>
              </a:ext>
            </a:extLst>
          </p:cNvPr>
          <p:cNvSpPr/>
          <p:nvPr/>
        </p:nvSpPr>
        <p:spPr>
          <a:xfrm>
            <a:off x="6811347" y="2855167"/>
            <a:ext cx="606490" cy="5038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7C61CE-F774-411D-B755-835D538F52F7}"/>
              </a:ext>
            </a:extLst>
          </p:cNvPr>
          <p:cNvSpPr txBox="1"/>
          <p:nvPr/>
        </p:nvSpPr>
        <p:spPr>
          <a:xfrm>
            <a:off x="8025206" y="906285"/>
            <a:ext cx="387909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150mV only gap to cover 1us</a:t>
            </a:r>
            <a:r>
              <a:rPr lang="en-US" dirty="0">
                <a:sym typeface="Wingdings" panose="05000000000000000000" pitchFamily="2" charset="2"/>
              </a:rPr>
              <a:t> 3days @85C with single </a:t>
            </a:r>
            <a:r>
              <a:rPr lang="en-US" dirty="0" err="1">
                <a:sym typeface="Wingdings" panose="05000000000000000000" pitchFamily="2" charset="2"/>
              </a:rPr>
              <a:t>Vdm</a:t>
            </a:r>
            <a:r>
              <a:rPr lang="en-US" dirty="0">
                <a:sym typeface="Wingdings" panose="05000000000000000000" pitchFamily="2" charset="2"/>
              </a:rPr>
              <a:t> with 3.54 sigma defectivity</a:t>
            </a:r>
          </a:p>
          <a:p>
            <a:pPr marL="285750" indent="-285750">
              <a:buFont typeface="Arial" panose="020B0604020202020204" pitchFamily="34" charset="0"/>
              <a:buChar char="•"/>
            </a:pPr>
            <a:r>
              <a:rPr lang="en-US" dirty="0">
                <a:sym typeface="Wingdings" panose="05000000000000000000" pitchFamily="2" charset="2"/>
              </a:rPr>
              <a:t>No issue on E1/E4 but need to extend visibility up to 4 sigma</a:t>
            </a:r>
          </a:p>
          <a:p>
            <a:pPr marL="285750" indent="-285750">
              <a:buFont typeface="Arial" panose="020B0604020202020204" pitchFamily="34" charset="0"/>
              <a:buChar char="•"/>
            </a:pPr>
            <a:r>
              <a:rPr lang="en-US" dirty="0">
                <a:sym typeface="Wingdings" panose="05000000000000000000" pitchFamily="2" charset="2"/>
              </a:rPr>
              <a:t>No reset read disturb budget in this calculation but single VDM will improve also reset read disturb</a:t>
            </a:r>
            <a:endParaRPr lang="en-US" dirty="0"/>
          </a:p>
        </p:txBody>
      </p:sp>
      <p:cxnSp>
        <p:nvCxnSpPr>
          <p:cNvPr id="15" name="Straight Arrow Connector 14">
            <a:extLst>
              <a:ext uri="{FF2B5EF4-FFF2-40B4-BE49-F238E27FC236}">
                <a16:creationId xmlns:a16="http://schemas.microsoft.com/office/drawing/2014/main" id="{30C07AFD-9D0A-4BFF-8580-8750AA73FC19}"/>
              </a:ext>
            </a:extLst>
          </p:cNvPr>
          <p:cNvCxnSpPr>
            <a:stCxn id="12" idx="7"/>
          </p:cNvCxnSpPr>
          <p:nvPr/>
        </p:nvCxnSpPr>
        <p:spPr>
          <a:xfrm flipV="1">
            <a:off x="7329019" y="1601374"/>
            <a:ext cx="804787" cy="1327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0A98EE-1F71-448C-AD77-6A1C930BB374}"/>
              </a:ext>
            </a:extLst>
          </p:cNvPr>
          <p:cNvCxnSpPr>
            <a:cxnSpLocks/>
          </p:cNvCxnSpPr>
          <p:nvPr/>
        </p:nvCxnSpPr>
        <p:spPr>
          <a:xfrm>
            <a:off x="5593635" y="2928955"/>
            <a:ext cx="1590936"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FE88CDF-C32E-4A44-A93E-4F1019D45B8C}"/>
              </a:ext>
            </a:extLst>
          </p:cNvPr>
          <p:cNvCxnSpPr>
            <a:cxnSpLocks/>
          </p:cNvCxnSpPr>
          <p:nvPr/>
        </p:nvCxnSpPr>
        <p:spPr>
          <a:xfrm flipV="1">
            <a:off x="6270171" y="2928955"/>
            <a:ext cx="0" cy="300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4312F0D-451D-46B0-BB37-E242FB924969}"/>
              </a:ext>
            </a:extLst>
          </p:cNvPr>
          <p:cNvSpPr txBox="1"/>
          <p:nvPr/>
        </p:nvSpPr>
        <p:spPr>
          <a:xfrm>
            <a:off x="4818491" y="2913934"/>
            <a:ext cx="787395" cy="369332"/>
          </a:xfrm>
          <a:prstGeom prst="rect">
            <a:avLst/>
          </a:prstGeom>
          <a:noFill/>
        </p:spPr>
        <p:txBody>
          <a:bodyPr wrap="none" rtlCol="0">
            <a:spAutoFit/>
          </a:bodyPr>
          <a:lstStyle/>
          <a:p>
            <a:r>
              <a:rPr lang="en-US" dirty="0"/>
              <a:t>Vdm1</a:t>
            </a:r>
          </a:p>
        </p:txBody>
      </p:sp>
      <p:sp>
        <p:nvSpPr>
          <p:cNvPr id="21" name="TextBox 20">
            <a:extLst>
              <a:ext uri="{FF2B5EF4-FFF2-40B4-BE49-F238E27FC236}">
                <a16:creationId xmlns:a16="http://schemas.microsoft.com/office/drawing/2014/main" id="{32AEC233-10AF-499A-93BE-C3B403118E5F}"/>
              </a:ext>
            </a:extLst>
          </p:cNvPr>
          <p:cNvSpPr txBox="1"/>
          <p:nvPr/>
        </p:nvSpPr>
        <p:spPr>
          <a:xfrm>
            <a:off x="6526085" y="2499289"/>
            <a:ext cx="787395" cy="369332"/>
          </a:xfrm>
          <a:prstGeom prst="rect">
            <a:avLst/>
          </a:prstGeom>
          <a:noFill/>
        </p:spPr>
        <p:txBody>
          <a:bodyPr wrap="none" rtlCol="0">
            <a:spAutoFit/>
          </a:bodyPr>
          <a:lstStyle/>
          <a:p>
            <a:r>
              <a:rPr lang="en-US" dirty="0"/>
              <a:t>Vdm2</a:t>
            </a:r>
          </a:p>
        </p:txBody>
      </p:sp>
      <p:sp>
        <p:nvSpPr>
          <p:cNvPr id="24" name="TextBox 23">
            <a:extLst>
              <a:ext uri="{FF2B5EF4-FFF2-40B4-BE49-F238E27FC236}">
                <a16:creationId xmlns:a16="http://schemas.microsoft.com/office/drawing/2014/main" id="{312EB2FE-1C58-454F-B9E9-4FFCF7E79B03}"/>
              </a:ext>
            </a:extLst>
          </p:cNvPr>
          <p:cNvSpPr txBox="1"/>
          <p:nvPr/>
        </p:nvSpPr>
        <p:spPr>
          <a:xfrm>
            <a:off x="4585094" y="4554367"/>
            <a:ext cx="466794" cy="369332"/>
          </a:xfrm>
          <a:prstGeom prst="rect">
            <a:avLst/>
          </a:prstGeom>
          <a:noFill/>
        </p:spPr>
        <p:txBody>
          <a:bodyPr wrap="none" rtlCol="0">
            <a:spAutoFit/>
          </a:bodyPr>
          <a:lstStyle/>
          <a:p>
            <a:r>
              <a:rPr lang="en-US" dirty="0">
                <a:solidFill>
                  <a:schemeClr val="accent2">
                    <a:lumMod val="60000"/>
                    <a:lumOff val="40000"/>
                  </a:schemeClr>
                </a:solidFill>
              </a:rPr>
              <a:t>E1</a:t>
            </a:r>
          </a:p>
        </p:txBody>
      </p:sp>
      <p:sp>
        <p:nvSpPr>
          <p:cNvPr id="25" name="TextBox 24">
            <a:extLst>
              <a:ext uri="{FF2B5EF4-FFF2-40B4-BE49-F238E27FC236}">
                <a16:creationId xmlns:a16="http://schemas.microsoft.com/office/drawing/2014/main" id="{AB2B8682-A513-4086-8847-374C353244D0}"/>
              </a:ext>
            </a:extLst>
          </p:cNvPr>
          <p:cNvSpPr txBox="1"/>
          <p:nvPr/>
        </p:nvSpPr>
        <p:spPr>
          <a:xfrm>
            <a:off x="4229878" y="3344733"/>
            <a:ext cx="466794" cy="369332"/>
          </a:xfrm>
          <a:prstGeom prst="rect">
            <a:avLst/>
          </a:prstGeom>
          <a:noFill/>
        </p:spPr>
        <p:txBody>
          <a:bodyPr wrap="none" rtlCol="0">
            <a:spAutoFit/>
          </a:bodyPr>
          <a:lstStyle/>
          <a:p>
            <a:r>
              <a:rPr lang="en-US" dirty="0">
                <a:solidFill>
                  <a:srgbClr val="92D050"/>
                </a:solidFill>
              </a:rPr>
              <a:t>E2</a:t>
            </a:r>
          </a:p>
        </p:txBody>
      </p:sp>
      <p:sp>
        <p:nvSpPr>
          <p:cNvPr id="26" name="TextBox 25">
            <a:extLst>
              <a:ext uri="{FF2B5EF4-FFF2-40B4-BE49-F238E27FC236}">
                <a16:creationId xmlns:a16="http://schemas.microsoft.com/office/drawing/2014/main" id="{0465A073-FB87-4ECD-9141-CABA139FEA25}"/>
              </a:ext>
            </a:extLst>
          </p:cNvPr>
          <p:cNvSpPr txBox="1"/>
          <p:nvPr/>
        </p:nvSpPr>
        <p:spPr>
          <a:xfrm>
            <a:off x="4223921" y="2525069"/>
            <a:ext cx="466794" cy="369332"/>
          </a:xfrm>
          <a:prstGeom prst="rect">
            <a:avLst/>
          </a:prstGeom>
          <a:noFill/>
        </p:spPr>
        <p:txBody>
          <a:bodyPr wrap="none" rtlCol="0">
            <a:spAutoFit/>
          </a:bodyPr>
          <a:lstStyle/>
          <a:p>
            <a:r>
              <a:rPr lang="en-US" dirty="0">
                <a:solidFill>
                  <a:srgbClr val="7030A0"/>
                </a:solidFill>
              </a:rPr>
              <a:t>E3</a:t>
            </a:r>
          </a:p>
        </p:txBody>
      </p:sp>
      <p:sp>
        <p:nvSpPr>
          <p:cNvPr id="27" name="TextBox 26">
            <a:extLst>
              <a:ext uri="{FF2B5EF4-FFF2-40B4-BE49-F238E27FC236}">
                <a16:creationId xmlns:a16="http://schemas.microsoft.com/office/drawing/2014/main" id="{43F5EAB1-670A-496E-B90F-C19B73803A8F}"/>
              </a:ext>
            </a:extLst>
          </p:cNvPr>
          <p:cNvSpPr txBox="1"/>
          <p:nvPr/>
        </p:nvSpPr>
        <p:spPr>
          <a:xfrm>
            <a:off x="4457318" y="1222772"/>
            <a:ext cx="466794" cy="369332"/>
          </a:xfrm>
          <a:prstGeom prst="rect">
            <a:avLst/>
          </a:prstGeom>
          <a:noFill/>
        </p:spPr>
        <p:txBody>
          <a:bodyPr wrap="none" rtlCol="0">
            <a:spAutoFit/>
          </a:bodyPr>
          <a:lstStyle/>
          <a:p>
            <a:r>
              <a:rPr lang="en-US" dirty="0">
                <a:solidFill>
                  <a:schemeClr val="accent3"/>
                </a:solidFill>
              </a:rPr>
              <a:t>E4</a:t>
            </a:r>
          </a:p>
        </p:txBody>
      </p:sp>
      <p:sp>
        <p:nvSpPr>
          <p:cNvPr id="28" name="TextBox 27">
            <a:extLst>
              <a:ext uri="{FF2B5EF4-FFF2-40B4-BE49-F238E27FC236}">
                <a16:creationId xmlns:a16="http://schemas.microsoft.com/office/drawing/2014/main" id="{038B721E-1F64-4E15-8AEF-168BDADF50F0}"/>
              </a:ext>
            </a:extLst>
          </p:cNvPr>
          <p:cNvSpPr txBox="1"/>
          <p:nvPr/>
        </p:nvSpPr>
        <p:spPr>
          <a:xfrm>
            <a:off x="8248261" y="4153046"/>
            <a:ext cx="2675732" cy="369332"/>
          </a:xfrm>
          <a:prstGeom prst="rect">
            <a:avLst/>
          </a:prstGeom>
          <a:noFill/>
        </p:spPr>
        <p:txBody>
          <a:bodyPr wrap="none" rtlCol="0">
            <a:spAutoFit/>
          </a:bodyPr>
          <a:lstStyle/>
          <a:p>
            <a:r>
              <a:rPr lang="en-US" dirty="0"/>
              <a:t>Window closure @ 100s</a:t>
            </a:r>
          </a:p>
        </p:txBody>
      </p:sp>
      <p:cxnSp>
        <p:nvCxnSpPr>
          <p:cNvPr id="30" name="Straight Connector 29">
            <a:extLst>
              <a:ext uri="{FF2B5EF4-FFF2-40B4-BE49-F238E27FC236}">
                <a16:creationId xmlns:a16="http://schemas.microsoft.com/office/drawing/2014/main" id="{7FF8D01C-BE71-44AC-8A7C-8C135079E636}"/>
              </a:ext>
            </a:extLst>
          </p:cNvPr>
          <p:cNvCxnSpPr>
            <a:cxnSpLocks/>
          </p:cNvCxnSpPr>
          <p:nvPr/>
        </p:nvCxnSpPr>
        <p:spPr>
          <a:xfrm>
            <a:off x="838199" y="3229177"/>
            <a:ext cx="58938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023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DAD3-05B1-4724-B339-CFD99B84DF77}"/>
              </a:ext>
            </a:extLst>
          </p:cNvPr>
          <p:cNvSpPr>
            <a:spLocks noGrp="1"/>
          </p:cNvSpPr>
          <p:nvPr>
            <p:ph type="title"/>
          </p:nvPr>
        </p:nvSpPr>
        <p:spPr/>
        <p:txBody>
          <a:bodyPr/>
          <a:lstStyle/>
          <a:p>
            <a:r>
              <a:rPr lang="en-US" dirty="0"/>
              <a:t>Set robust sigma vs ED: drift focus</a:t>
            </a:r>
          </a:p>
        </p:txBody>
      </p:sp>
      <p:sp>
        <p:nvSpPr>
          <p:cNvPr id="4" name="Date Placeholder 3">
            <a:extLst>
              <a:ext uri="{FF2B5EF4-FFF2-40B4-BE49-F238E27FC236}">
                <a16:creationId xmlns:a16="http://schemas.microsoft.com/office/drawing/2014/main" id="{366DCE3A-BD6A-48D9-AECE-3DBCC21F99CB}"/>
              </a:ext>
            </a:extLst>
          </p:cNvPr>
          <p:cNvSpPr>
            <a:spLocks noGrp="1"/>
          </p:cNvSpPr>
          <p:nvPr>
            <p:ph type="dt" sz="half" idx="2"/>
          </p:nvPr>
        </p:nvSpPr>
        <p:spPr/>
        <p:txBody>
          <a:bodyPr/>
          <a:lstStyle/>
          <a:p>
            <a:fld id="{DD0B5AFB-117C-46EA-B643-5FA810A8A3CB}" type="datetime4">
              <a:rPr lang="en-US" smtClean="0"/>
              <a:pPr/>
              <a:t>March 8, 2018</a:t>
            </a:fld>
            <a:endParaRPr lang="en-US" dirty="0"/>
          </a:p>
        </p:txBody>
      </p:sp>
      <p:sp>
        <p:nvSpPr>
          <p:cNvPr id="5" name="Slide Number Placeholder 4">
            <a:extLst>
              <a:ext uri="{FF2B5EF4-FFF2-40B4-BE49-F238E27FC236}">
                <a16:creationId xmlns:a16="http://schemas.microsoft.com/office/drawing/2014/main" id="{00D0ED88-F58B-4D50-BE9F-F87493CB8F48}"/>
              </a:ext>
            </a:extLst>
          </p:cNvPr>
          <p:cNvSpPr>
            <a:spLocks noGrp="1"/>
          </p:cNvSpPr>
          <p:nvPr>
            <p:ph type="sldNum" sz="quarter" idx="4"/>
          </p:nvPr>
        </p:nvSpPr>
        <p:spPr/>
        <p:txBody>
          <a:bodyPr/>
          <a:lstStyle/>
          <a:p>
            <a:pPr algn="l"/>
            <a:fld id="{0D904593-1668-4B95-BA96-EF3EF43EDF4E}" type="slidenum">
              <a:rPr lang="en-US" smtClean="0"/>
              <a:pPr algn="l"/>
              <a:t>30</a:t>
            </a:fld>
            <a:endParaRPr lang="en-US" dirty="0"/>
          </a:p>
        </p:txBody>
      </p:sp>
      <p:sp>
        <p:nvSpPr>
          <p:cNvPr id="6" name="Footer Placeholder 5">
            <a:extLst>
              <a:ext uri="{FF2B5EF4-FFF2-40B4-BE49-F238E27FC236}">
                <a16:creationId xmlns:a16="http://schemas.microsoft.com/office/drawing/2014/main" id="{6FE989DE-12C4-4E33-BC9B-7113AF28BBE2}"/>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DF1A9F3D-36C1-41EF-A1A0-AE5F8F4E2708}"/>
              </a:ext>
            </a:extLst>
          </p:cNvPr>
          <p:cNvSpPr>
            <a:spLocks noGrp="1"/>
          </p:cNvSpPr>
          <p:nvPr>
            <p:ph type="body" sz="quarter" idx="14"/>
          </p:nvPr>
        </p:nvSpPr>
        <p:spPr/>
        <p:txBody>
          <a:bodyPr/>
          <a:lstStyle/>
          <a:p>
            <a:endParaRPr lang="en-US"/>
          </a:p>
        </p:txBody>
      </p:sp>
      <p:pic>
        <p:nvPicPr>
          <p:cNvPr id="8" name="Content Placeholder 7">
            <a:extLst>
              <a:ext uri="{FF2B5EF4-FFF2-40B4-BE49-F238E27FC236}">
                <a16:creationId xmlns:a16="http://schemas.microsoft.com/office/drawing/2014/main" id="{A4C80BE1-3B49-48D4-8334-228CE4D73C5E}"/>
              </a:ext>
            </a:extLst>
          </p:cNvPr>
          <p:cNvPicPr>
            <a:picLocks noGrp="1" noChangeAspect="1"/>
          </p:cNvPicPr>
          <p:nvPr>
            <p:ph idx="1"/>
          </p:nvPr>
        </p:nvPicPr>
        <p:blipFill>
          <a:blip r:embed="rId2"/>
          <a:stretch>
            <a:fillRect/>
          </a:stretch>
        </p:blipFill>
        <p:spPr>
          <a:xfrm>
            <a:off x="707629" y="1312762"/>
            <a:ext cx="9588896" cy="4828717"/>
          </a:xfrm>
          <a:prstGeom prst="rect">
            <a:avLst/>
          </a:prstGeom>
        </p:spPr>
      </p:pic>
    </p:spTree>
    <p:extLst>
      <p:ext uri="{BB962C8B-B14F-4D97-AF65-F5344CB8AC3E}">
        <p14:creationId xmlns:p14="http://schemas.microsoft.com/office/powerpoint/2010/main" val="99642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4F14-F563-4F1C-AA04-F3D8CADA73DC}"/>
              </a:ext>
            </a:extLst>
          </p:cNvPr>
          <p:cNvSpPr>
            <a:spLocks noGrp="1"/>
          </p:cNvSpPr>
          <p:nvPr>
            <p:ph type="title"/>
          </p:nvPr>
        </p:nvSpPr>
        <p:spPr/>
        <p:txBody>
          <a:bodyPr/>
          <a:lstStyle/>
          <a:p>
            <a:r>
              <a:rPr lang="en-US" dirty="0"/>
              <a:t>Set relative sigma by ED</a:t>
            </a:r>
          </a:p>
        </p:txBody>
      </p:sp>
      <p:sp>
        <p:nvSpPr>
          <p:cNvPr id="4" name="Date Placeholder 3">
            <a:extLst>
              <a:ext uri="{FF2B5EF4-FFF2-40B4-BE49-F238E27FC236}">
                <a16:creationId xmlns:a16="http://schemas.microsoft.com/office/drawing/2014/main" id="{8151917C-7794-4783-BABB-B8068EDE1825}"/>
              </a:ext>
            </a:extLst>
          </p:cNvPr>
          <p:cNvSpPr>
            <a:spLocks noGrp="1"/>
          </p:cNvSpPr>
          <p:nvPr>
            <p:ph type="dt" sz="half" idx="2"/>
          </p:nvPr>
        </p:nvSpPr>
        <p:spPr/>
        <p:txBody>
          <a:bodyPr/>
          <a:lstStyle/>
          <a:p>
            <a:fld id="{DD0B5AFB-117C-46EA-B643-5FA810A8A3CB}" type="datetime4">
              <a:rPr lang="en-US" smtClean="0"/>
              <a:pPr/>
              <a:t>March 8, 2018</a:t>
            </a:fld>
            <a:endParaRPr lang="en-US" dirty="0"/>
          </a:p>
        </p:txBody>
      </p:sp>
      <p:sp>
        <p:nvSpPr>
          <p:cNvPr id="5" name="Slide Number Placeholder 4">
            <a:extLst>
              <a:ext uri="{FF2B5EF4-FFF2-40B4-BE49-F238E27FC236}">
                <a16:creationId xmlns:a16="http://schemas.microsoft.com/office/drawing/2014/main" id="{FB224AF8-02EF-459C-BF93-70C93EC9CF90}"/>
              </a:ext>
            </a:extLst>
          </p:cNvPr>
          <p:cNvSpPr>
            <a:spLocks noGrp="1"/>
          </p:cNvSpPr>
          <p:nvPr>
            <p:ph type="sldNum" sz="quarter" idx="4"/>
          </p:nvPr>
        </p:nvSpPr>
        <p:spPr/>
        <p:txBody>
          <a:bodyPr/>
          <a:lstStyle/>
          <a:p>
            <a:pPr algn="l"/>
            <a:fld id="{0D904593-1668-4B95-BA96-EF3EF43EDF4E}" type="slidenum">
              <a:rPr lang="en-US" smtClean="0"/>
              <a:pPr algn="l"/>
              <a:t>31</a:t>
            </a:fld>
            <a:endParaRPr lang="en-US" dirty="0"/>
          </a:p>
        </p:txBody>
      </p:sp>
      <p:sp>
        <p:nvSpPr>
          <p:cNvPr id="6" name="Footer Placeholder 5">
            <a:extLst>
              <a:ext uri="{FF2B5EF4-FFF2-40B4-BE49-F238E27FC236}">
                <a16:creationId xmlns:a16="http://schemas.microsoft.com/office/drawing/2014/main" id="{456317AC-BD0E-4CE0-83FD-76149C6DC9F5}"/>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DF66BEA8-1900-43E7-B7B2-18423B6040BA}"/>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E679DDDD-9182-4176-AD4B-03A0E822099D}"/>
              </a:ext>
            </a:extLst>
          </p:cNvPr>
          <p:cNvPicPr>
            <a:picLocks noChangeAspect="1"/>
          </p:cNvPicPr>
          <p:nvPr/>
        </p:nvPicPr>
        <p:blipFill>
          <a:blip r:embed="rId2"/>
          <a:stretch>
            <a:fillRect/>
          </a:stretch>
        </p:blipFill>
        <p:spPr>
          <a:xfrm>
            <a:off x="239159" y="951988"/>
            <a:ext cx="11728196" cy="5906012"/>
          </a:xfrm>
          <a:prstGeom prst="rect">
            <a:avLst/>
          </a:prstGeom>
        </p:spPr>
      </p:pic>
    </p:spTree>
    <p:extLst>
      <p:ext uri="{BB962C8B-B14F-4D97-AF65-F5344CB8AC3E}">
        <p14:creationId xmlns:p14="http://schemas.microsoft.com/office/powerpoint/2010/main" val="890815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56627B-5EA8-416D-8586-43239E7A144F}"/>
              </a:ext>
            </a:extLst>
          </p:cNvPr>
          <p:cNvPicPr>
            <a:picLocks noChangeAspect="1"/>
          </p:cNvPicPr>
          <p:nvPr/>
        </p:nvPicPr>
        <p:blipFill rotWithShape="1">
          <a:blip r:embed="rId2"/>
          <a:srcRect l="768" t="1139" r="2128" b="756"/>
          <a:stretch/>
        </p:blipFill>
        <p:spPr>
          <a:xfrm>
            <a:off x="62559" y="1386093"/>
            <a:ext cx="6644442" cy="4262931"/>
          </a:xfrm>
          <a:prstGeom prst="rect">
            <a:avLst/>
          </a:prstGeom>
        </p:spPr>
      </p:pic>
      <p:sp>
        <p:nvSpPr>
          <p:cNvPr id="2" name="Title 1">
            <a:extLst>
              <a:ext uri="{FF2B5EF4-FFF2-40B4-BE49-F238E27FC236}">
                <a16:creationId xmlns:a16="http://schemas.microsoft.com/office/drawing/2014/main" id="{3A2355DA-108D-4726-9FCB-BDF1857A83E4}"/>
              </a:ext>
            </a:extLst>
          </p:cNvPr>
          <p:cNvSpPr>
            <a:spLocks noGrp="1"/>
          </p:cNvSpPr>
          <p:nvPr>
            <p:ph type="title"/>
          </p:nvPr>
        </p:nvSpPr>
        <p:spPr>
          <a:xfrm>
            <a:off x="160953" y="154089"/>
            <a:ext cx="11440886" cy="628788"/>
          </a:xfrm>
        </p:spPr>
        <p:txBody>
          <a:bodyPr/>
          <a:lstStyle/>
          <a:p>
            <a:r>
              <a:rPr lang="en-US" dirty="0"/>
              <a:t>Full tile distributions (All EDs) : die screened from leakage test</a:t>
            </a:r>
          </a:p>
        </p:txBody>
      </p:sp>
      <p:sp>
        <p:nvSpPr>
          <p:cNvPr id="3" name="Footer Placeholder 2">
            <a:extLst>
              <a:ext uri="{FF2B5EF4-FFF2-40B4-BE49-F238E27FC236}">
                <a16:creationId xmlns:a16="http://schemas.microsoft.com/office/drawing/2014/main" id="{96F54393-52BB-4221-B348-66B87969B9E1}"/>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7729B3D2-3F7D-495D-8318-D3C9628A037E}"/>
              </a:ext>
            </a:extLst>
          </p:cNvPr>
          <p:cNvSpPr>
            <a:spLocks noGrp="1"/>
          </p:cNvSpPr>
          <p:nvPr>
            <p:ph type="sldNum" sz="quarter" idx="12"/>
          </p:nvPr>
        </p:nvSpPr>
        <p:spPr/>
        <p:txBody>
          <a:bodyPr/>
          <a:lstStyle/>
          <a:p>
            <a:fld id="{B7E7695C-FCF1-4AA0-9B93-7941FED13DC4}" type="slidenum">
              <a:rPr lang="en-US" smtClean="0"/>
              <a:t>32</a:t>
            </a:fld>
            <a:endParaRPr lang="en-US"/>
          </a:p>
        </p:txBody>
      </p:sp>
      <p:sp>
        <p:nvSpPr>
          <p:cNvPr id="6" name="TextBox 5">
            <a:extLst>
              <a:ext uri="{FF2B5EF4-FFF2-40B4-BE49-F238E27FC236}">
                <a16:creationId xmlns:a16="http://schemas.microsoft.com/office/drawing/2014/main" id="{70154BFE-02B6-4FC2-8988-976AC6CC1E0A}"/>
              </a:ext>
            </a:extLst>
          </p:cNvPr>
          <p:cNvSpPr txBox="1"/>
          <p:nvPr/>
        </p:nvSpPr>
        <p:spPr>
          <a:xfrm>
            <a:off x="487219" y="1047608"/>
            <a:ext cx="4224233" cy="369332"/>
          </a:xfrm>
          <a:prstGeom prst="rect">
            <a:avLst/>
          </a:prstGeom>
          <a:noFill/>
        </p:spPr>
        <p:txBody>
          <a:bodyPr wrap="none" rtlCol="0">
            <a:spAutoFit/>
          </a:bodyPr>
          <a:lstStyle/>
          <a:p>
            <a:r>
              <a:rPr lang="en-US" dirty="0"/>
              <a:t>SSM, 1k cycles, 4.5 sigma max statistic</a:t>
            </a:r>
          </a:p>
        </p:txBody>
      </p:sp>
      <p:sp>
        <p:nvSpPr>
          <p:cNvPr id="8" name="TextBox 7">
            <a:extLst>
              <a:ext uri="{FF2B5EF4-FFF2-40B4-BE49-F238E27FC236}">
                <a16:creationId xmlns:a16="http://schemas.microsoft.com/office/drawing/2014/main" id="{1BDCFC37-54F7-4A40-AF0E-265A75BF6FF4}"/>
              </a:ext>
            </a:extLst>
          </p:cNvPr>
          <p:cNvSpPr txBox="1"/>
          <p:nvPr/>
        </p:nvSpPr>
        <p:spPr>
          <a:xfrm>
            <a:off x="62559" y="5707350"/>
            <a:ext cx="9930527" cy="646331"/>
          </a:xfrm>
          <a:prstGeom prst="rect">
            <a:avLst/>
          </a:prstGeom>
          <a:noFill/>
        </p:spPr>
        <p:txBody>
          <a:bodyPr wrap="square" rtlCol="0">
            <a:spAutoFit/>
          </a:bodyPr>
          <a:lstStyle/>
          <a:p>
            <a:r>
              <a:rPr lang="en-US" dirty="0"/>
              <a:t>Very good gaussian distribution for split 4E, no defectivity tails visible at single bit level. 128mV max sigma pre drift due to all ED convolved together (no dedicated differential seasoning)</a:t>
            </a:r>
          </a:p>
        </p:txBody>
      </p:sp>
      <p:sp>
        <p:nvSpPr>
          <p:cNvPr id="12" name="TextBox 11">
            <a:extLst>
              <a:ext uri="{FF2B5EF4-FFF2-40B4-BE49-F238E27FC236}">
                <a16:creationId xmlns:a16="http://schemas.microsoft.com/office/drawing/2014/main" id="{24FD5D0A-AE82-4F3F-90BD-008A3AD675F3}"/>
              </a:ext>
            </a:extLst>
          </p:cNvPr>
          <p:cNvSpPr txBox="1"/>
          <p:nvPr/>
        </p:nvSpPr>
        <p:spPr>
          <a:xfrm>
            <a:off x="4651371" y="2571612"/>
            <a:ext cx="1387415" cy="523220"/>
          </a:xfrm>
          <a:prstGeom prst="rect">
            <a:avLst/>
          </a:prstGeom>
          <a:solidFill>
            <a:srgbClr val="FFFF00"/>
          </a:solidFill>
        </p:spPr>
        <p:txBody>
          <a:bodyPr wrap="square" lIns="45720" rIns="45720" rtlCol="0">
            <a:spAutoFit/>
          </a:bodyPr>
          <a:lstStyle/>
          <a:p>
            <a:pPr algn="ctr"/>
            <a:r>
              <a:rPr lang="en-US" sz="1400" b="1" dirty="0"/>
              <a:t>Split 4E, SD only</a:t>
            </a:r>
          </a:p>
        </p:txBody>
      </p:sp>
      <p:pic>
        <p:nvPicPr>
          <p:cNvPr id="13" name="Picture 12">
            <a:extLst>
              <a:ext uri="{FF2B5EF4-FFF2-40B4-BE49-F238E27FC236}">
                <a16:creationId xmlns:a16="http://schemas.microsoft.com/office/drawing/2014/main" id="{6B81D553-FC76-48A8-89EA-E9D7CE20B4AF}"/>
              </a:ext>
            </a:extLst>
          </p:cNvPr>
          <p:cNvPicPr>
            <a:picLocks noChangeAspect="1"/>
          </p:cNvPicPr>
          <p:nvPr/>
        </p:nvPicPr>
        <p:blipFill rotWithShape="1">
          <a:blip r:embed="rId3"/>
          <a:srcRect l="5504" t="18896" r="7283" b="501"/>
          <a:stretch/>
        </p:blipFill>
        <p:spPr>
          <a:xfrm>
            <a:off x="6391274" y="1386093"/>
            <a:ext cx="5800725" cy="4271756"/>
          </a:xfrm>
          <a:prstGeom prst="rect">
            <a:avLst/>
          </a:prstGeom>
        </p:spPr>
      </p:pic>
      <p:sp>
        <p:nvSpPr>
          <p:cNvPr id="18" name="TextBox 17">
            <a:extLst>
              <a:ext uri="{FF2B5EF4-FFF2-40B4-BE49-F238E27FC236}">
                <a16:creationId xmlns:a16="http://schemas.microsoft.com/office/drawing/2014/main" id="{2BA6B23B-17C1-4D6B-8D44-BB2049516048}"/>
              </a:ext>
            </a:extLst>
          </p:cNvPr>
          <p:cNvSpPr txBox="1"/>
          <p:nvPr/>
        </p:nvSpPr>
        <p:spPr>
          <a:xfrm>
            <a:off x="10609464" y="2375338"/>
            <a:ext cx="1387415" cy="1323439"/>
          </a:xfrm>
          <a:prstGeom prst="rect">
            <a:avLst/>
          </a:prstGeom>
          <a:solidFill>
            <a:srgbClr val="FFFF00"/>
          </a:solidFill>
        </p:spPr>
        <p:txBody>
          <a:bodyPr wrap="square" lIns="45720" rIns="45720" rtlCol="0">
            <a:spAutoFit/>
          </a:bodyPr>
          <a:lstStyle/>
          <a:p>
            <a:pPr algn="ctr"/>
            <a:r>
              <a:rPr lang="en-US" sz="1600" b="1" dirty="0"/>
              <a:t>S15C, cell rev 7.64. PG1T1 die</a:t>
            </a:r>
          </a:p>
          <a:p>
            <a:pPr algn="ctr"/>
            <a:r>
              <a:rPr lang="en-US" sz="1600" dirty="0"/>
              <a:t>9889922, </a:t>
            </a:r>
            <a:r>
              <a:rPr lang="en-US" sz="1600" dirty="0" err="1"/>
              <a:t>wf</a:t>
            </a:r>
            <a:r>
              <a:rPr lang="en-US" sz="1600" dirty="0"/>
              <a:t> 25, </a:t>
            </a:r>
            <a:endParaRPr lang="en-US" sz="1600" b="1" dirty="0"/>
          </a:p>
        </p:txBody>
      </p:sp>
      <p:sp>
        <p:nvSpPr>
          <p:cNvPr id="21" name="TextBox 20">
            <a:extLst>
              <a:ext uri="{FF2B5EF4-FFF2-40B4-BE49-F238E27FC236}">
                <a16:creationId xmlns:a16="http://schemas.microsoft.com/office/drawing/2014/main" id="{38803872-1311-4427-BCC5-9EE1E5597E82}"/>
              </a:ext>
            </a:extLst>
          </p:cNvPr>
          <p:cNvSpPr txBox="1"/>
          <p:nvPr/>
        </p:nvSpPr>
        <p:spPr>
          <a:xfrm>
            <a:off x="6986585" y="870441"/>
            <a:ext cx="4770427" cy="646331"/>
          </a:xfrm>
          <a:prstGeom prst="rect">
            <a:avLst/>
          </a:prstGeom>
          <a:solidFill>
            <a:schemeClr val="bg1"/>
          </a:solidFill>
        </p:spPr>
        <p:txBody>
          <a:bodyPr wrap="square" rtlCol="0">
            <a:spAutoFit/>
          </a:bodyPr>
          <a:lstStyle/>
          <a:p>
            <a:r>
              <a:rPr lang="en-US" dirty="0"/>
              <a:t>SXP full stack, 1Gbit statistic, full tile distribution after seasoning and after cycling</a:t>
            </a:r>
          </a:p>
        </p:txBody>
      </p:sp>
      <p:sp>
        <p:nvSpPr>
          <p:cNvPr id="24" name="TextBox 23">
            <a:extLst>
              <a:ext uri="{FF2B5EF4-FFF2-40B4-BE49-F238E27FC236}">
                <a16:creationId xmlns:a16="http://schemas.microsoft.com/office/drawing/2014/main" id="{2D790BC4-45AB-42EE-A45A-9B98C1B05620}"/>
              </a:ext>
            </a:extLst>
          </p:cNvPr>
          <p:cNvSpPr txBox="1"/>
          <p:nvPr/>
        </p:nvSpPr>
        <p:spPr>
          <a:xfrm>
            <a:off x="9248972" y="4043930"/>
            <a:ext cx="2465376" cy="923330"/>
          </a:xfrm>
          <a:prstGeom prst="rect">
            <a:avLst/>
          </a:prstGeom>
          <a:noFill/>
        </p:spPr>
        <p:txBody>
          <a:bodyPr wrap="square" rtlCol="0">
            <a:spAutoFit/>
          </a:bodyPr>
          <a:lstStyle/>
          <a:p>
            <a:r>
              <a:rPr lang="en-US" dirty="0"/>
              <a:t>1us interlaced </a:t>
            </a:r>
            <a:r>
              <a:rPr lang="en-US" dirty="0" err="1"/>
              <a:t>histo</a:t>
            </a:r>
            <a:r>
              <a:rPr lang="en-US" dirty="0"/>
              <a:t>, distortion from gaussian</a:t>
            </a:r>
          </a:p>
        </p:txBody>
      </p:sp>
      <p:cxnSp>
        <p:nvCxnSpPr>
          <p:cNvPr id="26" name="Straight Connector 25">
            <a:extLst>
              <a:ext uri="{FF2B5EF4-FFF2-40B4-BE49-F238E27FC236}">
                <a16:creationId xmlns:a16="http://schemas.microsoft.com/office/drawing/2014/main" id="{1AC3B951-459D-4C1E-9D42-A8C832976D1A}"/>
              </a:ext>
            </a:extLst>
          </p:cNvPr>
          <p:cNvCxnSpPr/>
          <p:nvPr/>
        </p:nvCxnSpPr>
        <p:spPr>
          <a:xfrm flipV="1">
            <a:off x="7231224" y="1586204"/>
            <a:ext cx="1408923" cy="29931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108E76-5FD5-4011-903E-D0BF0C65FBEE}"/>
              </a:ext>
            </a:extLst>
          </p:cNvPr>
          <p:cNvCxnSpPr/>
          <p:nvPr/>
        </p:nvCxnSpPr>
        <p:spPr>
          <a:xfrm flipV="1">
            <a:off x="8506213" y="1789749"/>
            <a:ext cx="1408923" cy="2993178"/>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D5B07C7F-0540-40FB-998C-4EE197222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082" y="5410200"/>
            <a:ext cx="1964917" cy="1461407"/>
          </a:xfrm>
          <a:prstGeom prst="rect">
            <a:avLst/>
          </a:prstGeom>
        </p:spPr>
      </p:pic>
      <p:sp>
        <p:nvSpPr>
          <p:cNvPr id="29" name="TextBox 28">
            <a:extLst>
              <a:ext uri="{FF2B5EF4-FFF2-40B4-BE49-F238E27FC236}">
                <a16:creationId xmlns:a16="http://schemas.microsoft.com/office/drawing/2014/main" id="{25D244D3-4317-4D6B-918F-DF2110393FA3}"/>
              </a:ext>
            </a:extLst>
          </p:cNvPr>
          <p:cNvSpPr txBox="1"/>
          <p:nvPr/>
        </p:nvSpPr>
        <p:spPr>
          <a:xfrm>
            <a:off x="10991851" y="5970806"/>
            <a:ext cx="1236358" cy="646331"/>
          </a:xfrm>
          <a:prstGeom prst="rect">
            <a:avLst/>
          </a:prstGeom>
          <a:noFill/>
        </p:spPr>
        <p:txBody>
          <a:bodyPr wrap="square" rtlCol="0">
            <a:spAutoFit/>
          </a:bodyPr>
          <a:lstStyle/>
          <a:p>
            <a:r>
              <a:rPr lang="en-US" sz="1200" dirty="0"/>
              <a:t>125 mV best set sigma pre cycling on SXP</a:t>
            </a:r>
          </a:p>
        </p:txBody>
      </p:sp>
      <p:sp>
        <p:nvSpPr>
          <p:cNvPr id="23" name="TextBox 22">
            <a:extLst>
              <a:ext uri="{FF2B5EF4-FFF2-40B4-BE49-F238E27FC236}">
                <a16:creationId xmlns:a16="http://schemas.microsoft.com/office/drawing/2014/main" id="{FCA44215-4C6B-4665-9E38-A2BABC24B743}"/>
              </a:ext>
            </a:extLst>
          </p:cNvPr>
          <p:cNvSpPr txBox="1"/>
          <p:nvPr/>
        </p:nvSpPr>
        <p:spPr>
          <a:xfrm>
            <a:off x="952849" y="2818280"/>
            <a:ext cx="867747" cy="523220"/>
          </a:xfrm>
          <a:prstGeom prst="rect">
            <a:avLst/>
          </a:prstGeom>
          <a:noFill/>
        </p:spPr>
        <p:txBody>
          <a:bodyPr wrap="square" rtlCol="0">
            <a:spAutoFit/>
          </a:bodyPr>
          <a:lstStyle/>
          <a:p>
            <a:r>
              <a:rPr lang="en-US" sz="1400" b="1" dirty="0">
                <a:solidFill>
                  <a:srgbClr val="808285"/>
                </a:solidFill>
              </a:rPr>
              <a:t>120mV/</a:t>
            </a:r>
          </a:p>
          <a:p>
            <a:r>
              <a:rPr lang="en-US" sz="1400" b="1" dirty="0">
                <a:solidFill>
                  <a:srgbClr val="808285"/>
                </a:solidFill>
              </a:rPr>
              <a:t>sigma</a:t>
            </a:r>
          </a:p>
        </p:txBody>
      </p:sp>
      <p:sp>
        <p:nvSpPr>
          <p:cNvPr id="25" name="TextBox 24">
            <a:extLst>
              <a:ext uri="{FF2B5EF4-FFF2-40B4-BE49-F238E27FC236}">
                <a16:creationId xmlns:a16="http://schemas.microsoft.com/office/drawing/2014/main" id="{3E659034-4962-4262-8275-09C335D81CB8}"/>
              </a:ext>
            </a:extLst>
          </p:cNvPr>
          <p:cNvSpPr txBox="1"/>
          <p:nvPr/>
        </p:nvSpPr>
        <p:spPr>
          <a:xfrm>
            <a:off x="2278979" y="3253115"/>
            <a:ext cx="835870" cy="523220"/>
          </a:xfrm>
          <a:prstGeom prst="rect">
            <a:avLst/>
          </a:prstGeom>
          <a:noFill/>
        </p:spPr>
        <p:txBody>
          <a:bodyPr wrap="square" rtlCol="0">
            <a:spAutoFit/>
          </a:bodyPr>
          <a:lstStyle/>
          <a:p>
            <a:r>
              <a:rPr lang="en-US" sz="1400" dirty="0">
                <a:solidFill>
                  <a:srgbClr val="FFC000"/>
                </a:solidFill>
              </a:rPr>
              <a:t>128mV/sigma</a:t>
            </a:r>
          </a:p>
        </p:txBody>
      </p:sp>
      <p:cxnSp>
        <p:nvCxnSpPr>
          <p:cNvPr id="11" name="Straight Arrow Connector 10">
            <a:extLst>
              <a:ext uri="{FF2B5EF4-FFF2-40B4-BE49-F238E27FC236}">
                <a16:creationId xmlns:a16="http://schemas.microsoft.com/office/drawing/2014/main" id="{E9D63E66-9191-4099-A1A0-610FCC983E6F}"/>
              </a:ext>
            </a:extLst>
          </p:cNvPr>
          <p:cNvCxnSpPr/>
          <p:nvPr/>
        </p:nvCxnSpPr>
        <p:spPr>
          <a:xfrm>
            <a:off x="8010525" y="2571612"/>
            <a:ext cx="495688" cy="246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015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tile distributions (All EDs)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33</a:t>
            </a:fld>
            <a:endParaRPr lang="en-US"/>
          </a:p>
        </p:txBody>
      </p:sp>
      <p:pic>
        <p:nvPicPr>
          <p:cNvPr id="7" name="Picture 6"/>
          <p:cNvPicPr>
            <a:picLocks noChangeAspect="1"/>
          </p:cNvPicPr>
          <p:nvPr/>
        </p:nvPicPr>
        <p:blipFill rotWithShape="1">
          <a:blip r:embed="rId2"/>
          <a:srcRect l="1137" t="960" r="1461" b="2190"/>
          <a:stretch/>
        </p:blipFill>
        <p:spPr>
          <a:xfrm>
            <a:off x="68094" y="1536970"/>
            <a:ext cx="5836595" cy="3803516"/>
          </a:xfrm>
          <a:prstGeom prst="rect">
            <a:avLst/>
          </a:prstGeom>
        </p:spPr>
      </p:pic>
      <p:pic>
        <p:nvPicPr>
          <p:cNvPr id="8" name="Picture 7"/>
          <p:cNvPicPr>
            <a:picLocks noChangeAspect="1"/>
          </p:cNvPicPr>
          <p:nvPr/>
        </p:nvPicPr>
        <p:blipFill>
          <a:blip r:embed="rId3"/>
          <a:stretch>
            <a:fillRect/>
          </a:stretch>
        </p:blipFill>
        <p:spPr>
          <a:xfrm>
            <a:off x="5904689" y="1652997"/>
            <a:ext cx="6127271" cy="3522118"/>
          </a:xfrm>
          <a:prstGeom prst="rect">
            <a:avLst/>
          </a:prstGeom>
        </p:spPr>
      </p:pic>
      <p:sp>
        <p:nvSpPr>
          <p:cNvPr id="9" name="Oval 8"/>
          <p:cNvSpPr/>
          <p:nvPr/>
        </p:nvSpPr>
        <p:spPr>
          <a:xfrm>
            <a:off x="838199" y="4017523"/>
            <a:ext cx="465307" cy="282103"/>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4192" y="2761336"/>
            <a:ext cx="1608133" cy="369332"/>
          </a:xfrm>
          <a:prstGeom prst="rect">
            <a:avLst/>
          </a:prstGeom>
          <a:noFill/>
        </p:spPr>
        <p:txBody>
          <a:bodyPr wrap="none" rtlCol="0">
            <a:spAutoFit/>
          </a:bodyPr>
          <a:lstStyle/>
          <a:p>
            <a:r>
              <a:rPr lang="en-US" dirty="0"/>
              <a:t>Shorts filtered</a:t>
            </a:r>
          </a:p>
        </p:txBody>
      </p:sp>
      <p:cxnSp>
        <p:nvCxnSpPr>
          <p:cNvPr id="12" name="Straight Arrow Connector 11"/>
          <p:cNvCxnSpPr>
            <a:endCxn id="9" idx="0"/>
          </p:cNvCxnSpPr>
          <p:nvPr/>
        </p:nvCxnSpPr>
        <p:spPr>
          <a:xfrm>
            <a:off x="838199" y="3103123"/>
            <a:ext cx="232654"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36475" y="1196788"/>
            <a:ext cx="2843384" cy="400110"/>
          </a:xfrm>
          <a:prstGeom prst="rect">
            <a:avLst/>
          </a:prstGeom>
          <a:solidFill>
            <a:srgbClr val="FFFF00"/>
          </a:solidFill>
        </p:spPr>
        <p:txBody>
          <a:bodyPr wrap="square" lIns="45720" rIns="45720" rtlCol="0">
            <a:spAutoFit/>
          </a:bodyPr>
          <a:lstStyle/>
          <a:p>
            <a:pPr algn="ctr"/>
            <a:r>
              <a:rPr lang="en-US" sz="2000" b="1" dirty="0"/>
              <a:t>Old POR with lamina</a:t>
            </a:r>
          </a:p>
        </p:txBody>
      </p:sp>
      <p:sp>
        <p:nvSpPr>
          <p:cNvPr id="14" name="TextBox 13"/>
          <p:cNvSpPr txBox="1"/>
          <p:nvPr/>
        </p:nvSpPr>
        <p:spPr>
          <a:xfrm>
            <a:off x="68094" y="1185457"/>
            <a:ext cx="1387415" cy="400110"/>
          </a:xfrm>
          <a:prstGeom prst="rect">
            <a:avLst/>
          </a:prstGeom>
          <a:solidFill>
            <a:srgbClr val="FFFF00"/>
          </a:solidFill>
        </p:spPr>
        <p:txBody>
          <a:bodyPr wrap="square" lIns="45720" rIns="45720" rtlCol="0">
            <a:spAutoFit/>
          </a:bodyPr>
          <a:lstStyle/>
          <a:p>
            <a:pPr algn="ctr"/>
            <a:r>
              <a:rPr lang="en-US" sz="2000" b="1" dirty="0"/>
              <a:t>Split 2E</a:t>
            </a:r>
          </a:p>
        </p:txBody>
      </p:sp>
      <p:sp>
        <p:nvSpPr>
          <p:cNvPr id="15" name="TextBox 14"/>
          <p:cNvSpPr txBox="1"/>
          <p:nvPr/>
        </p:nvSpPr>
        <p:spPr>
          <a:xfrm>
            <a:off x="311678" y="5256506"/>
            <a:ext cx="11617808" cy="923330"/>
          </a:xfrm>
          <a:prstGeom prst="rect">
            <a:avLst/>
          </a:prstGeom>
          <a:noFill/>
        </p:spPr>
        <p:txBody>
          <a:bodyPr wrap="square" rtlCol="0">
            <a:spAutoFit/>
          </a:bodyPr>
          <a:lstStyle/>
          <a:p>
            <a:pPr marL="285750" indent="-285750">
              <a:buFont typeface="Arial" panose="020B0604020202020204" pitchFamily="34" charset="0"/>
              <a:buChar char="•"/>
            </a:pPr>
            <a:r>
              <a:rPr lang="en-US" dirty="0"/>
              <a:t>Very good Gaussian shape for full tile map on new POR once shorts are filtered out. Sigma are increased with respect to ED4 block typical values:</a:t>
            </a:r>
          </a:p>
          <a:p>
            <a:pPr marL="285750" indent="-285750">
              <a:buFont typeface="Arial" panose="020B0604020202020204" pitchFamily="34" charset="0"/>
              <a:buChar char="•"/>
            </a:pPr>
            <a:endParaRPr lang="en-US" dirty="0"/>
          </a:p>
        </p:txBody>
      </p:sp>
      <p:sp>
        <p:nvSpPr>
          <p:cNvPr id="16" name="TextBox 15"/>
          <p:cNvSpPr txBox="1"/>
          <p:nvPr/>
        </p:nvSpPr>
        <p:spPr>
          <a:xfrm>
            <a:off x="1645376" y="5883542"/>
            <a:ext cx="6295313" cy="646331"/>
          </a:xfrm>
          <a:prstGeom prst="rect">
            <a:avLst/>
          </a:prstGeom>
          <a:noFill/>
        </p:spPr>
        <p:txBody>
          <a:bodyPr wrap="none" rtlCol="0">
            <a:spAutoFit/>
          </a:bodyPr>
          <a:lstStyle/>
          <a:p>
            <a:pPr marL="285750" indent="-285750">
              <a:buFont typeface="Arial" panose="020B0604020202020204" pitchFamily="34" charset="0"/>
              <a:buChar char="•"/>
            </a:pPr>
            <a:r>
              <a:rPr lang="en-US" dirty="0"/>
              <a:t>115mV/sigma on set (it is 85mV on typical ED4 block)</a:t>
            </a:r>
          </a:p>
          <a:p>
            <a:pPr marL="285750" indent="-285750">
              <a:buFont typeface="Arial" panose="020B0604020202020204" pitchFamily="34" charset="0"/>
              <a:buChar char="•"/>
            </a:pPr>
            <a:r>
              <a:rPr lang="en-US" dirty="0"/>
              <a:t>130mV/sigma on reset (it is 100mV on typical ED4 block)</a:t>
            </a:r>
          </a:p>
        </p:txBody>
      </p:sp>
      <p:sp>
        <p:nvSpPr>
          <p:cNvPr id="17" name="TextBox 16"/>
          <p:cNvSpPr txBox="1"/>
          <p:nvPr/>
        </p:nvSpPr>
        <p:spPr>
          <a:xfrm>
            <a:off x="3628052" y="3438728"/>
            <a:ext cx="915635" cy="646331"/>
          </a:xfrm>
          <a:prstGeom prst="rect">
            <a:avLst/>
          </a:prstGeom>
          <a:noFill/>
        </p:spPr>
        <p:txBody>
          <a:bodyPr wrap="none" rtlCol="0">
            <a:spAutoFit/>
          </a:bodyPr>
          <a:lstStyle/>
          <a:p>
            <a:r>
              <a:rPr lang="en-US" dirty="0"/>
              <a:t>130mV</a:t>
            </a:r>
          </a:p>
          <a:p>
            <a:r>
              <a:rPr lang="en-US" dirty="0"/>
              <a:t>/sigma</a:t>
            </a:r>
          </a:p>
        </p:txBody>
      </p:sp>
      <p:sp>
        <p:nvSpPr>
          <p:cNvPr id="18" name="TextBox 17">
            <a:extLst>
              <a:ext uri="{FF2B5EF4-FFF2-40B4-BE49-F238E27FC236}">
                <a16:creationId xmlns:a16="http://schemas.microsoft.com/office/drawing/2014/main" id="{AF9661EA-66D0-4CE3-902A-E495A50EEB1D}"/>
              </a:ext>
            </a:extLst>
          </p:cNvPr>
          <p:cNvSpPr txBox="1"/>
          <p:nvPr/>
        </p:nvSpPr>
        <p:spPr>
          <a:xfrm>
            <a:off x="2587378" y="2613202"/>
            <a:ext cx="898516" cy="646331"/>
          </a:xfrm>
          <a:prstGeom prst="rect">
            <a:avLst/>
          </a:prstGeom>
          <a:noFill/>
        </p:spPr>
        <p:txBody>
          <a:bodyPr wrap="none" rtlCol="0">
            <a:spAutoFit/>
          </a:bodyPr>
          <a:lstStyle/>
          <a:p>
            <a:r>
              <a:rPr lang="en-US" dirty="0"/>
              <a:t>115mV</a:t>
            </a:r>
          </a:p>
          <a:p>
            <a:r>
              <a:rPr lang="en-US" dirty="0"/>
              <a:t>/sigma</a:t>
            </a:r>
          </a:p>
        </p:txBody>
      </p:sp>
    </p:spTree>
    <p:extLst>
      <p:ext uri="{BB962C8B-B14F-4D97-AF65-F5344CB8AC3E}">
        <p14:creationId xmlns:p14="http://schemas.microsoft.com/office/powerpoint/2010/main" val="428881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41" y="0"/>
            <a:ext cx="11571278" cy="932313"/>
          </a:xfrm>
        </p:spPr>
        <p:txBody>
          <a:bodyPr anchor="t">
            <a:normAutofit/>
          </a:bodyPr>
          <a:lstStyle/>
          <a:p>
            <a:r>
              <a:rPr lang="en-US" dirty="0"/>
              <a:t>Cross tile components vs ED @ 85C (old POR): No spike inhibition</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34</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March 5,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pSp>
        <p:nvGrpSpPr>
          <p:cNvPr id="32" name="Group 31"/>
          <p:cNvGrpSpPr/>
          <p:nvPr/>
        </p:nvGrpSpPr>
        <p:grpSpPr>
          <a:xfrm>
            <a:off x="6008926" y="943319"/>
            <a:ext cx="4149214" cy="5925687"/>
            <a:chOff x="8310079" y="924566"/>
            <a:chExt cx="4149214" cy="5925687"/>
          </a:xfrm>
        </p:grpSpPr>
        <p:pic>
          <p:nvPicPr>
            <p:cNvPr id="25" name="Picture 24"/>
            <p:cNvPicPr>
              <a:picLocks noChangeAspect="1"/>
            </p:cNvPicPr>
            <p:nvPr/>
          </p:nvPicPr>
          <p:blipFill>
            <a:blip r:embed="rId2"/>
            <a:stretch>
              <a:fillRect/>
            </a:stretch>
          </p:blipFill>
          <p:spPr>
            <a:xfrm>
              <a:off x="8310080" y="924566"/>
              <a:ext cx="4149213" cy="3211757"/>
            </a:xfrm>
            <a:prstGeom prst="rect">
              <a:avLst/>
            </a:prstGeom>
          </p:spPr>
        </p:pic>
        <p:pic>
          <p:nvPicPr>
            <p:cNvPr id="26" name="Picture 25"/>
            <p:cNvPicPr>
              <a:picLocks noChangeAspect="1"/>
            </p:cNvPicPr>
            <p:nvPr/>
          </p:nvPicPr>
          <p:blipFill>
            <a:blip r:embed="rId3"/>
            <a:stretch>
              <a:fillRect/>
            </a:stretch>
          </p:blipFill>
          <p:spPr>
            <a:xfrm>
              <a:off x="8310079" y="3648324"/>
              <a:ext cx="4149213" cy="3201929"/>
            </a:xfrm>
            <a:prstGeom prst="rect">
              <a:avLst/>
            </a:prstGeom>
          </p:spPr>
        </p:pic>
      </p:grpSp>
      <p:grpSp>
        <p:nvGrpSpPr>
          <p:cNvPr id="33" name="Group 32"/>
          <p:cNvGrpSpPr/>
          <p:nvPr/>
        </p:nvGrpSpPr>
        <p:grpSpPr>
          <a:xfrm>
            <a:off x="1760793" y="939622"/>
            <a:ext cx="4149778" cy="5918378"/>
            <a:chOff x="6135029" y="931875"/>
            <a:chExt cx="4149778" cy="5918378"/>
          </a:xfrm>
        </p:grpSpPr>
        <p:pic>
          <p:nvPicPr>
            <p:cNvPr id="29" name="Picture 28"/>
            <p:cNvPicPr>
              <a:picLocks noChangeAspect="1"/>
            </p:cNvPicPr>
            <p:nvPr/>
          </p:nvPicPr>
          <p:blipFill>
            <a:blip r:embed="rId4"/>
            <a:stretch>
              <a:fillRect/>
            </a:stretch>
          </p:blipFill>
          <p:spPr>
            <a:xfrm>
              <a:off x="6135029" y="931875"/>
              <a:ext cx="4149778" cy="3212195"/>
            </a:xfrm>
            <a:prstGeom prst="rect">
              <a:avLst/>
            </a:prstGeom>
          </p:spPr>
        </p:pic>
        <p:pic>
          <p:nvPicPr>
            <p:cNvPr id="30" name="Picture 29"/>
            <p:cNvPicPr>
              <a:picLocks noChangeAspect="1"/>
            </p:cNvPicPr>
            <p:nvPr/>
          </p:nvPicPr>
          <p:blipFill>
            <a:blip r:embed="rId5"/>
            <a:stretch>
              <a:fillRect/>
            </a:stretch>
          </p:blipFill>
          <p:spPr>
            <a:xfrm>
              <a:off x="6135029" y="3648092"/>
              <a:ext cx="4149513" cy="3202161"/>
            </a:xfrm>
            <a:prstGeom prst="rect">
              <a:avLst/>
            </a:prstGeom>
          </p:spPr>
        </p:pic>
      </p:grpSp>
      <p:sp>
        <p:nvSpPr>
          <p:cNvPr id="28" name="TextBox 27"/>
          <p:cNvSpPr txBox="1"/>
          <p:nvPr/>
        </p:nvSpPr>
        <p:spPr>
          <a:xfrm>
            <a:off x="3961765" y="5502458"/>
            <a:ext cx="4929555" cy="369332"/>
          </a:xfrm>
          <a:prstGeom prst="rect">
            <a:avLst/>
          </a:prstGeom>
          <a:solidFill>
            <a:schemeClr val="bg1"/>
          </a:solidFill>
        </p:spPr>
        <p:txBody>
          <a:bodyPr wrap="none" rtlCol="0">
            <a:spAutoFit/>
          </a:bodyPr>
          <a:lstStyle/>
          <a:p>
            <a:r>
              <a:rPr lang="en-US" dirty="0"/>
              <a:t>Robust sigma trend by access resistance [mV]</a:t>
            </a:r>
          </a:p>
        </p:txBody>
      </p:sp>
      <p:sp>
        <p:nvSpPr>
          <p:cNvPr id="27" name="TextBox 26"/>
          <p:cNvSpPr txBox="1"/>
          <p:nvPr/>
        </p:nvSpPr>
        <p:spPr>
          <a:xfrm>
            <a:off x="4282491" y="1751200"/>
            <a:ext cx="3801041" cy="369332"/>
          </a:xfrm>
          <a:prstGeom prst="rect">
            <a:avLst/>
          </a:prstGeom>
          <a:solidFill>
            <a:schemeClr val="bg1"/>
          </a:solidFill>
        </p:spPr>
        <p:txBody>
          <a:bodyPr wrap="none" rtlCol="0">
            <a:spAutoFit/>
          </a:bodyPr>
          <a:lstStyle/>
          <a:p>
            <a:r>
              <a:rPr lang="en-US" dirty="0"/>
              <a:t>Vth trend by access resistance[mV]</a:t>
            </a:r>
          </a:p>
        </p:txBody>
      </p:sp>
      <p:sp>
        <p:nvSpPr>
          <p:cNvPr id="34" name="TextBox 33"/>
          <p:cNvSpPr txBox="1"/>
          <p:nvPr/>
        </p:nvSpPr>
        <p:spPr>
          <a:xfrm>
            <a:off x="3559277" y="639097"/>
            <a:ext cx="1133644" cy="369332"/>
          </a:xfrm>
          <a:prstGeom prst="rect">
            <a:avLst/>
          </a:prstGeom>
          <a:noFill/>
        </p:spPr>
        <p:txBody>
          <a:bodyPr wrap="none" rtlCol="0">
            <a:spAutoFit/>
          </a:bodyPr>
          <a:lstStyle/>
          <a:p>
            <a:r>
              <a:rPr lang="en-US" dirty="0"/>
              <a:t>1k cycles</a:t>
            </a:r>
          </a:p>
        </p:txBody>
      </p:sp>
      <p:sp>
        <p:nvSpPr>
          <p:cNvPr id="35" name="TextBox 34"/>
          <p:cNvSpPr txBox="1"/>
          <p:nvPr/>
        </p:nvSpPr>
        <p:spPr>
          <a:xfrm>
            <a:off x="7379898" y="639097"/>
            <a:ext cx="1390124" cy="369332"/>
          </a:xfrm>
          <a:prstGeom prst="rect">
            <a:avLst/>
          </a:prstGeom>
          <a:noFill/>
        </p:spPr>
        <p:txBody>
          <a:bodyPr wrap="none" rtlCol="0">
            <a:spAutoFit/>
          </a:bodyPr>
          <a:lstStyle/>
          <a:p>
            <a:r>
              <a:rPr lang="en-US" dirty="0"/>
              <a:t>128k cycles</a:t>
            </a:r>
          </a:p>
        </p:txBody>
      </p:sp>
    </p:spTree>
    <p:extLst>
      <p:ext uri="{BB962C8B-B14F-4D97-AF65-F5344CB8AC3E}">
        <p14:creationId xmlns:p14="http://schemas.microsoft.com/office/powerpoint/2010/main" val="188409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576B94A-669B-4B77-8A81-BBA7C8D6D544}"/>
              </a:ext>
            </a:extLst>
          </p:cNvPr>
          <p:cNvPicPr>
            <a:picLocks noChangeAspect="1"/>
          </p:cNvPicPr>
          <p:nvPr/>
        </p:nvPicPr>
        <p:blipFill>
          <a:blip r:embed="rId2"/>
          <a:stretch>
            <a:fillRect/>
          </a:stretch>
        </p:blipFill>
        <p:spPr>
          <a:xfrm>
            <a:off x="7681322" y="27198"/>
            <a:ext cx="4510678" cy="3362423"/>
          </a:xfrm>
          <a:prstGeom prst="rect">
            <a:avLst/>
          </a:prstGeom>
        </p:spPr>
      </p:pic>
      <p:sp>
        <p:nvSpPr>
          <p:cNvPr id="2" name="Title 1">
            <a:extLst>
              <a:ext uri="{FF2B5EF4-FFF2-40B4-BE49-F238E27FC236}">
                <a16:creationId xmlns:a16="http://schemas.microsoft.com/office/drawing/2014/main" id="{070FD43F-67AE-4F8C-AAF8-5766B61E36EB}"/>
              </a:ext>
            </a:extLst>
          </p:cNvPr>
          <p:cNvSpPr>
            <a:spLocks noGrp="1"/>
          </p:cNvSpPr>
          <p:nvPr>
            <p:ph type="title"/>
          </p:nvPr>
        </p:nvSpPr>
        <p:spPr>
          <a:xfrm>
            <a:off x="250371" y="184265"/>
            <a:ext cx="10515600" cy="628788"/>
          </a:xfrm>
        </p:spPr>
        <p:txBody>
          <a:bodyPr/>
          <a:lstStyle/>
          <a:p>
            <a:r>
              <a:rPr lang="en-US" dirty="0"/>
              <a:t>High window splits cycling evolution:</a:t>
            </a:r>
            <a:br>
              <a:rPr lang="en-US" dirty="0"/>
            </a:br>
            <a:r>
              <a:rPr lang="en-US" dirty="0"/>
              <a:t> 2E vs 4E (ED4)</a:t>
            </a:r>
          </a:p>
        </p:txBody>
      </p:sp>
      <p:sp>
        <p:nvSpPr>
          <p:cNvPr id="3" name="Footer Placeholder 2">
            <a:extLst>
              <a:ext uri="{FF2B5EF4-FFF2-40B4-BE49-F238E27FC236}">
                <a16:creationId xmlns:a16="http://schemas.microsoft.com/office/drawing/2014/main" id="{51739F49-F5BE-4584-BF2A-2673ED90BC48}"/>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9CA73B35-A004-427D-82D8-E4BA4BAEBF86}"/>
              </a:ext>
            </a:extLst>
          </p:cNvPr>
          <p:cNvSpPr>
            <a:spLocks noGrp="1"/>
          </p:cNvSpPr>
          <p:nvPr>
            <p:ph type="sldNum" sz="quarter" idx="12"/>
          </p:nvPr>
        </p:nvSpPr>
        <p:spPr/>
        <p:txBody>
          <a:bodyPr/>
          <a:lstStyle/>
          <a:p>
            <a:fld id="{B7E7695C-FCF1-4AA0-9B93-7941FED13DC4}" type="slidenum">
              <a:rPr lang="en-US" smtClean="0"/>
              <a:t>35</a:t>
            </a:fld>
            <a:endParaRPr lang="en-US"/>
          </a:p>
        </p:txBody>
      </p:sp>
      <p:pic>
        <p:nvPicPr>
          <p:cNvPr id="8" name="Picture 7">
            <a:extLst>
              <a:ext uri="{FF2B5EF4-FFF2-40B4-BE49-F238E27FC236}">
                <a16:creationId xmlns:a16="http://schemas.microsoft.com/office/drawing/2014/main" id="{822C3901-3B6B-4A96-8C40-E9391959EC9D}"/>
              </a:ext>
            </a:extLst>
          </p:cNvPr>
          <p:cNvPicPr>
            <a:picLocks noChangeAspect="1"/>
          </p:cNvPicPr>
          <p:nvPr/>
        </p:nvPicPr>
        <p:blipFill rotWithShape="1">
          <a:blip r:embed="rId3"/>
          <a:srcRect l="408" t="650" r="659" b="1295"/>
          <a:stretch/>
        </p:blipFill>
        <p:spPr>
          <a:xfrm>
            <a:off x="0" y="993914"/>
            <a:ext cx="7323937" cy="4305874"/>
          </a:xfrm>
          <a:prstGeom prst="rect">
            <a:avLst/>
          </a:prstGeom>
        </p:spPr>
      </p:pic>
      <p:cxnSp>
        <p:nvCxnSpPr>
          <p:cNvPr id="10" name="Straight Arrow Connector 9">
            <a:extLst>
              <a:ext uri="{FF2B5EF4-FFF2-40B4-BE49-F238E27FC236}">
                <a16:creationId xmlns:a16="http://schemas.microsoft.com/office/drawing/2014/main" id="{4B06E883-70FC-4A02-A1DC-3908D0A74C04}"/>
              </a:ext>
            </a:extLst>
          </p:cNvPr>
          <p:cNvCxnSpPr/>
          <p:nvPr/>
        </p:nvCxnSpPr>
        <p:spPr>
          <a:xfrm>
            <a:off x="6316825" y="1800808"/>
            <a:ext cx="298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9512952-E89D-43AF-AA6F-9A39C32DC01F}"/>
              </a:ext>
            </a:extLst>
          </p:cNvPr>
          <p:cNvCxnSpPr/>
          <p:nvPr/>
        </p:nvCxnSpPr>
        <p:spPr>
          <a:xfrm>
            <a:off x="6354148" y="2780522"/>
            <a:ext cx="261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F8B312B-15D6-413A-8F36-E2F6F795CF88}"/>
              </a:ext>
            </a:extLst>
          </p:cNvPr>
          <p:cNvPicPr>
            <a:picLocks noChangeAspect="1"/>
          </p:cNvPicPr>
          <p:nvPr/>
        </p:nvPicPr>
        <p:blipFill>
          <a:blip r:embed="rId4"/>
          <a:stretch>
            <a:fillRect/>
          </a:stretch>
        </p:blipFill>
        <p:spPr>
          <a:xfrm>
            <a:off x="7676845" y="3496355"/>
            <a:ext cx="4497112" cy="3352309"/>
          </a:xfrm>
          <a:prstGeom prst="rect">
            <a:avLst/>
          </a:prstGeom>
        </p:spPr>
      </p:pic>
      <p:sp>
        <p:nvSpPr>
          <p:cNvPr id="14" name="TextBox 13">
            <a:extLst>
              <a:ext uri="{FF2B5EF4-FFF2-40B4-BE49-F238E27FC236}">
                <a16:creationId xmlns:a16="http://schemas.microsoft.com/office/drawing/2014/main" id="{0B9F53FB-6482-4EE2-9071-4694D350EB03}"/>
              </a:ext>
            </a:extLst>
          </p:cNvPr>
          <p:cNvSpPr txBox="1"/>
          <p:nvPr/>
        </p:nvSpPr>
        <p:spPr>
          <a:xfrm>
            <a:off x="8074549" y="160105"/>
            <a:ext cx="1387415" cy="338554"/>
          </a:xfrm>
          <a:prstGeom prst="rect">
            <a:avLst/>
          </a:prstGeom>
          <a:solidFill>
            <a:srgbClr val="FFFF00"/>
          </a:solidFill>
        </p:spPr>
        <p:txBody>
          <a:bodyPr wrap="square" lIns="45720" rIns="45720" rtlCol="0">
            <a:spAutoFit/>
          </a:bodyPr>
          <a:lstStyle/>
          <a:p>
            <a:pPr algn="ctr"/>
            <a:r>
              <a:rPr lang="en-US" sz="1600" b="1" dirty="0"/>
              <a:t>Split 2E</a:t>
            </a:r>
          </a:p>
        </p:txBody>
      </p:sp>
      <p:sp>
        <p:nvSpPr>
          <p:cNvPr id="15" name="TextBox 14">
            <a:extLst>
              <a:ext uri="{FF2B5EF4-FFF2-40B4-BE49-F238E27FC236}">
                <a16:creationId xmlns:a16="http://schemas.microsoft.com/office/drawing/2014/main" id="{9871FCFF-19E8-4D60-97A4-1495333264AB}"/>
              </a:ext>
            </a:extLst>
          </p:cNvPr>
          <p:cNvSpPr txBox="1"/>
          <p:nvPr/>
        </p:nvSpPr>
        <p:spPr>
          <a:xfrm>
            <a:off x="8074549" y="3912826"/>
            <a:ext cx="1387415" cy="338554"/>
          </a:xfrm>
          <a:prstGeom prst="rect">
            <a:avLst/>
          </a:prstGeom>
          <a:solidFill>
            <a:srgbClr val="FFFF00"/>
          </a:solidFill>
        </p:spPr>
        <p:txBody>
          <a:bodyPr wrap="square" lIns="45720" rIns="45720" rtlCol="0">
            <a:spAutoFit/>
          </a:bodyPr>
          <a:lstStyle/>
          <a:p>
            <a:pPr algn="ctr"/>
            <a:r>
              <a:rPr lang="en-US" sz="1600" b="1" dirty="0"/>
              <a:t>Split 4E</a:t>
            </a:r>
          </a:p>
        </p:txBody>
      </p:sp>
      <p:sp>
        <p:nvSpPr>
          <p:cNvPr id="16" name="TextBox 15">
            <a:extLst>
              <a:ext uri="{FF2B5EF4-FFF2-40B4-BE49-F238E27FC236}">
                <a16:creationId xmlns:a16="http://schemas.microsoft.com/office/drawing/2014/main" id="{09BA88EB-2315-455A-9E78-AC4F221030F8}"/>
              </a:ext>
            </a:extLst>
          </p:cNvPr>
          <p:cNvSpPr txBox="1"/>
          <p:nvPr/>
        </p:nvSpPr>
        <p:spPr>
          <a:xfrm>
            <a:off x="7983516" y="6233463"/>
            <a:ext cx="1080745" cy="461665"/>
          </a:xfrm>
          <a:prstGeom prst="rect">
            <a:avLst/>
          </a:prstGeom>
          <a:noFill/>
        </p:spPr>
        <p:txBody>
          <a:bodyPr wrap="none" rtlCol="0">
            <a:spAutoFit/>
          </a:bodyPr>
          <a:lstStyle/>
          <a:p>
            <a:r>
              <a:rPr lang="en-US" sz="1200" b="1" dirty="0"/>
              <a:t>84mV/sigma</a:t>
            </a:r>
          </a:p>
          <a:p>
            <a:r>
              <a:rPr lang="en-US" sz="1200" b="1" dirty="0"/>
              <a:t>EOL</a:t>
            </a:r>
          </a:p>
        </p:txBody>
      </p:sp>
      <p:sp>
        <p:nvSpPr>
          <p:cNvPr id="17" name="TextBox 16">
            <a:extLst>
              <a:ext uri="{FF2B5EF4-FFF2-40B4-BE49-F238E27FC236}">
                <a16:creationId xmlns:a16="http://schemas.microsoft.com/office/drawing/2014/main" id="{C2EC972C-0180-41FF-BA0F-CF03B44CBC3B}"/>
              </a:ext>
            </a:extLst>
          </p:cNvPr>
          <p:cNvSpPr txBox="1"/>
          <p:nvPr/>
        </p:nvSpPr>
        <p:spPr>
          <a:xfrm>
            <a:off x="9614254" y="6261456"/>
            <a:ext cx="1085554" cy="430887"/>
          </a:xfrm>
          <a:prstGeom prst="rect">
            <a:avLst/>
          </a:prstGeom>
          <a:noFill/>
        </p:spPr>
        <p:txBody>
          <a:bodyPr wrap="none" rtlCol="0">
            <a:spAutoFit/>
          </a:bodyPr>
          <a:lstStyle/>
          <a:p>
            <a:r>
              <a:rPr lang="en-US" sz="1100" b="1" dirty="0"/>
              <a:t>105mV/sigma</a:t>
            </a:r>
          </a:p>
          <a:p>
            <a:r>
              <a:rPr lang="en-US" sz="1100" b="1" dirty="0"/>
              <a:t>EOL</a:t>
            </a:r>
          </a:p>
        </p:txBody>
      </p:sp>
      <p:sp>
        <p:nvSpPr>
          <p:cNvPr id="18" name="TextBox 17">
            <a:extLst>
              <a:ext uri="{FF2B5EF4-FFF2-40B4-BE49-F238E27FC236}">
                <a16:creationId xmlns:a16="http://schemas.microsoft.com/office/drawing/2014/main" id="{D4FF7226-A822-4BB9-915E-E7B7E62C12BC}"/>
              </a:ext>
            </a:extLst>
          </p:cNvPr>
          <p:cNvSpPr txBox="1"/>
          <p:nvPr/>
        </p:nvSpPr>
        <p:spPr>
          <a:xfrm>
            <a:off x="578208" y="5845958"/>
            <a:ext cx="6064481" cy="646331"/>
          </a:xfrm>
          <a:prstGeom prst="rect">
            <a:avLst/>
          </a:prstGeom>
          <a:noFill/>
        </p:spPr>
        <p:txBody>
          <a:bodyPr wrap="none" rtlCol="0">
            <a:spAutoFit/>
          </a:bodyPr>
          <a:lstStyle/>
          <a:p>
            <a:pPr marL="285750" indent="-285750">
              <a:buFont typeface="Arial" panose="020B0604020202020204" pitchFamily="34" charset="0"/>
              <a:buChar char="•"/>
            </a:pPr>
            <a:r>
              <a:rPr lang="en-US" dirty="0"/>
              <a:t>No defectivity appears up to 6M cycles also for split 4E</a:t>
            </a:r>
          </a:p>
          <a:p>
            <a:pPr marL="285750" indent="-285750">
              <a:buFont typeface="Arial" panose="020B0604020202020204" pitchFamily="34" charset="0"/>
              <a:buChar char="•"/>
            </a:pPr>
            <a:r>
              <a:rPr lang="en-US" dirty="0"/>
              <a:t>Very good sigma stability after 6M cycles</a:t>
            </a:r>
          </a:p>
        </p:txBody>
      </p:sp>
    </p:spTree>
    <p:extLst>
      <p:ext uri="{BB962C8B-B14F-4D97-AF65-F5344CB8AC3E}">
        <p14:creationId xmlns:p14="http://schemas.microsoft.com/office/powerpoint/2010/main" val="3087594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078A-02A3-4D35-9E57-31C166AC5471}"/>
              </a:ext>
            </a:extLst>
          </p:cNvPr>
          <p:cNvSpPr>
            <a:spLocks noGrp="1"/>
          </p:cNvSpPr>
          <p:nvPr>
            <p:ph type="title"/>
          </p:nvPr>
        </p:nvSpPr>
        <p:spPr/>
        <p:txBody>
          <a:bodyPr/>
          <a:lstStyle/>
          <a:p>
            <a:r>
              <a:rPr lang="en-US" dirty="0"/>
              <a:t>Set / Reset median delta Vth evolution (ED4) </a:t>
            </a:r>
          </a:p>
        </p:txBody>
      </p:sp>
      <p:sp>
        <p:nvSpPr>
          <p:cNvPr id="3" name="Footer Placeholder 2">
            <a:extLst>
              <a:ext uri="{FF2B5EF4-FFF2-40B4-BE49-F238E27FC236}">
                <a16:creationId xmlns:a16="http://schemas.microsoft.com/office/drawing/2014/main" id="{DF6C2337-C700-4FBA-9104-EDDCAA7BE1FF}"/>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BEB597D9-87C3-4651-8D50-A334230159A2}"/>
              </a:ext>
            </a:extLst>
          </p:cNvPr>
          <p:cNvSpPr>
            <a:spLocks noGrp="1"/>
          </p:cNvSpPr>
          <p:nvPr>
            <p:ph type="sldNum" sz="quarter" idx="12"/>
          </p:nvPr>
        </p:nvSpPr>
        <p:spPr/>
        <p:txBody>
          <a:bodyPr/>
          <a:lstStyle/>
          <a:p>
            <a:fld id="{B7E7695C-FCF1-4AA0-9B93-7941FED13DC4}" type="slidenum">
              <a:rPr lang="en-US" smtClean="0"/>
              <a:t>36</a:t>
            </a:fld>
            <a:endParaRPr lang="en-US"/>
          </a:p>
        </p:txBody>
      </p:sp>
      <p:pic>
        <p:nvPicPr>
          <p:cNvPr id="5" name="Picture 4">
            <a:extLst>
              <a:ext uri="{FF2B5EF4-FFF2-40B4-BE49-F238E27FC236}">
                <a16:creationId xmlns:a16="http://schemas.microsoft.com/office/drawing/2014/main" id="{58CDB358-9C76-4ECE-A419-414AF8CD21FF}"/>
              </a:ext>
            </a:extLst>
          </p:cNvPr>
          <p:cNvPicPr>
            <a:picLocks noChangeAspect="1"/>
          </p:cNvPicPr>
          <p:nvPr/>
        </p:nvPicPr>
        <p:blipFill>
          <a:blip r:embed="rId2"/>
          <a:stretch>
            <a:fillRect/>
          </a:stretch>
        </p:blipFill>
        <p:spPr>
          <a:xfrm>
            <a:off x="1" y="1593045"/>
            <a:ext cx="6440602" cy="3884023"/>
          </a:xfrm>
          <a:prstGeom prst="rect">
            <a:avLst/>
          </a:prstGeom>
        </p:spPr>
      </p:pic>
      <p:pic>
        <p:nvPicPr>
          <p:cNvPr id="7" name="Picture 6">
            <a:extLst>
              <a:ext uri="{FF2B5EF4-FFF2-40B4-BE49-F238E27FC236}">
                <a16:creationId xmlns:a16="http://schemas.microsoft.com/office/drawing/2014/main" id="{5726075A-37E2-4FFC-804B-88985BF44AC7}"/>
              </a:ext>
            </a:extLst>
          </p:cNvPr>
          <p:cNvPicPr>
            <a:picLocks noChangeAspect="1"/>
          </p:cNvPicPr>
          <p:nvPr/>
        </p:nvPicPr>
        <p:blipFill>
          <a:blip r:embed="rId3"/>
          <a:stretch>
            <a:fillRect/>
          </a:stretch>
        </p:blipFill>
        <p:spPr>
          <a:xfrm>
            <a:off x="6335486" y="1593044"/>
            <a:ext cx="5856514" cy="3884023"/>
          </a:xfrm>
          <a:prstGeom prst="rect">
            <a:avLst/>
          </a:prstGeom>
        </p:spPr>
      </p:pic>
      <p:sp>
        <p:nvSpPr>
          <p:cNvPr id="8" name="TextBox 7">
            <a:extLst>
              <a:ext uri="{FF2B5EF4-FFF2-40B4-BE49-F238E27FC236}">
                <a16:creationId xmlns:a16="http://schemas.microsoft.com/office/drawing/2014/main" id="{77366BD7-FEF8-4CA3-8C4A-3282E3CED9E3}"/>
              </a:ext>
            </a:extLst>
          </p:cNvPr>
          <p:cNvSpPr txBox="1"/>
          <p:nvPr/>
        </p:nvSpPr>
        <p:spPr>
          <a:xfrm>
            <a:off x="979714" y="5859624"/>
            <a:ext cx="7404591" cy="369332"/>
          </a:xfrm>
          <a:prstGeom prst="rect">
            <a:avLst/>
          </a:prstGeom>
          <a:noFill/>
        </p:spPr>
        <p:txBody>
          <a:bodyPr wrap="none" rtlCol="0">
            <a:spAutoFit/>
          </a:bodyPr>
          <a:lstStyle/>
          <a:p>
            <a:r>
              <a:rPr lang="en-US" dirty="0"/>
              <a:t>Best performances for split 4E in term of window and Vth evolution shift</a:t>
            </a:r>
          </a:p>
        </p:txBody>
      </p:sp>
      <p:cxnSp>
        <p:nvCxnSpPr>
          <p:cNvPr id="10" name="Straight Connector 9">
            <a:extLst>
              <a:ext uri="{FF2B5EF4-FFF2-40B4-BE49-F238E27FC236}">
                <a16:creationId xmlns:a16="http://schemas.microsoft.com/office/drawing/2014/main" id="{C37C23BC-115B-4EFA-8759-C79BCE83C974}"/>
              </a:ext>
            </a:extLst>
          </p:cNvPr>
          <p:cNvCxnSpPr>
            <a:cxnSpLocks/>
          </p:cNvCxnSpPr>
          <p:nvPr/>
        </p:nvCxnSpPr>
        <p:spPr>
          <a:xfrm>
            <a:off x="1968759" y="2640562"/>
            <a:ext cx="33403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4FF1AC-11AC-42E1-A97A-6EFC6B1FF6B7}"/>
              </a:ext>
            </a:extLst>
          </p:cNvPr>
          <p:cNvCxnSpPr>
            <a:cxnSpLocks/>
          </p:cNvCxnSpPr>
          <p:nvPr/>
        </p:nvCxnSpPr>
        <p:spPr>
          <a:xfrm>
            <a:off x="4180113" y="2640562"/>
            <a:ext cx="0" cy="10450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F80FB90-A42A-4FE0-84A6-EA774599F819}"/>
              </a:ext>
            </a:extLst>
          </p:cNvPr>
          <p:cNvSpPr txBox="1"/>
          <p:nvPr/>
        </p:nvSpPr>
        <p:spPr>
          <a:xfrm flipH="1">
            <a:off x="4254759" y="2967136"/>
            <a:ext cx="1353873" cy="369332"/>
          </a:xfrm>
          <a:prstGeom prst="rect">
            <a:avLst/>
          </a:prstGeom>
          <a:noFill/>
        </p:spPr>
        <p:txBody>
          <a:bodyPr wrap="square" rtlCol="0">
            <a:spAutoFit/>
          </a:bodyPr>
          <a:lstStyle/>
          <a:p>
            <a:r>
              <a:rPr lang="en-US" dirty="0"/>
              <a:t>200 mV</a:t>
            </a:r>
          </a:p>
        </p:txBody>
      </p:sp>
    </p:spTree>
    <p:extLst>
      <p:ext uri="{BB962C8B-B14F-4D97-AF65-F5344CB8AC3E}">
        <p14:creationId xmlns:p14="http://schemas.microsoft.com/office/powerpoint/2010/main" val="147753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83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741C-B638-4A6D-B440-335BCDFD8F5F}"/>
              </a:ext>
            </a:extLst>
          </p:cNvPr>
          <p:cNvSpPr>
            <a:spLocks noGrp="1"/>
          </p:cNvSpPr>
          <p:nvPr>
            <p:ph type="title"/>
          </p:nvPr>
        </p:nvSpPr>
        <p:spPr/>
        <p:txBody>
          <a:bodyPr/>
          <a:lstStyle/>
          <a:p>
            <a:r>
              <a:rPr lang="en-US" dirty="0"/>
              <a:t>Full tile endurance (1k vs 128k, 135us IPD) : split 4E (260kb)</a:t>
            </a:r>
          </a:p>
        </p:txBody>
      </p:sp>
      <p:sp>
        <p:nvSpPr>
          <p:cNvPr id="3" name="Footer Placeholder 2">
            <a:extLst>
              <a:ext uri="{FF2B5EF4-FFF2-40B4-BE49-F238E27FC236}">
                <a16:creationId xmlns:a16="http://schemas.microsoft.com/office/drawing/2014/main" id="{6150B669-BF8C-477A-BB58-212C8B4282EB}"/>
              </a:ext>
            </a:extLst>
          </p:cNvPr>
          <p:cNvSpPr>
            <a:spLocks noGrp="1"/>
          </p:cNvSpPr>
          <p:nvPr>
            <p:ph type="ftr" sz="quarter" idx="11"/>
          </p:nvPr>
        </p:nvSpPr>
        <p:spPr/>
        <p:txBody>
          <a:bodyPr/>
          <a:lstStyle/>
          <a:p>
            <a:r>
              <a:rPr lang="en-US"/>
              <a:t>Micron Confidential</a:t>
            </a:r>
          </a:p>
        </p:txBody>
      </p:sp>
      <p:sp>
        <p:nvSpPr>
          <p:cNvPr id="4" name="Slide Number Placeholder 3">
            <a:extLst>
              <a:ext uri="{FF2B5EF4-FFF2-40B4-BE49-F238E27FC236}">
                <a16:creationId xmlns:a16="http://schemas.microsoft.com/office/drawing/2014/main" id="{293ADAD3-733B-4AD3-B2A3-B4D0AA503285}"/>
              </a:ext>
            </a:extLst>
          </p:cNvPr>
          <p:cNvSpPr>
            <a:spLocks noGrp="1"/>
          </p:cNvSpPr>
          <p:nvPr>
            <p:ph type="sldNum" sz="quarter" idx="12"/>
          </p:nvPr>
        </p:nvSpPr>
        <p:spPr/>
        <p:txBody>
          <a:bodyPr/>
          <a:lstStyle/>
          <a:p>
            <a:fld id="{B7E7695C-FCF1-4AA0-9B93-7941FED13DC4}" type="slidenum">
              <a:rPr lang="en-US" smtClean="0"/>
              <a:t>4</a:t>
            </a:fld>
            <a:endParaRPr lang="en-US"/>
          </a:p>
        </p:txBody>
      </p:sp>
      <p:pic>
        <p:nvPicPr>
          <p:cNvPr id="6" name="Picture 5">
            <a:extLst>
              <a:ext uri="{FF2B5EF4-FFF2-40B4-BE49-F238E27FC236}">
                <a16:creationId xmlns:a16="http://schemas.microsoft.com/office/drawing/2014/main" id="{1672D55E-27FB-4A54-8913-EA08F87D603A}"/>
              </a:ext>
            </a:extLst>
          </p:cNvPr>
          <p:cNvPicPr>
            <a:picLocks noChangeAspect="1"/>
          </p:cNvPicPr>
          <p:nvPr/>
        </p:nvPicPr>
        <p:blipFill>
          <a:blip r:embed="rId2"/>
          <a:stretch>
            <a:fillRect/>
          </a:stretch>
        </p:blipFill>
        <p:spPr>
          <a:xfrm>
            <a:off x="0" y="1546563"/>
            <a:ext cx="6364488" cy="3936246"/>
          </a:xfrm>
          <a:prstGeom prst="rect">
            <a:avLst/>
          </a:prstGeom>
        </p:spPr>
      </p:pic>
      <p:pic>
        <p:nvPicPr>
          <p:cNvPr id="7" name="Picture 6">
            <a:extLst>
              <a:ext uri="{FF2B5EF4-FFF2-40B4-BE49-F238E27FC236}">
                <a16:creationId xmlns:a16="http://schemas.microsoft.com/office/drawing/2014/main" id="{683498A2-2B58-4600-AFDA-B1982016ABA4}"/>
              </a:ext>
            </a:extLst>
          </p:cNvPr>
          <p:cNvPicPr>
            <a:picLocks noChangeAspect="1"/>
          </p:cNvPicPr>
          <p:nvPr/>
        </p:nvPicPr>
        <p:blipFill>
          <a:blip r:embed="rId3"/>
          <a:stretch>
            <a:fillRect/>
          </a:stretch>
        </p:blipFill>
        <p:spPr>
          <a:xfrm>
            <a:off x="5827512" y="1546563"/>
            <a:ext cx="6364488" cy="3936246"/>
          </a:xfrm>
          <a:prstGeom prst="rect">
            <a:avLst/>
          </a:prstGeom>
        </p:spPr>
      </p:pic>
      <p:sp>
        <p:nvSpPr>
          <p:cNvPr id="8" name="TextBox 7">
            <a:extLst>
              <a:ext uri="{FF2B5EF4-FFF2-40B4-BE49-F238E27FC236}">
                <a16:creationId xmlns:a16="http://schemas.microsoft.com/office/drawing/2014/main" id="{390148A9-727F-4351-9347-60C5E46E8C97}"/>
              </a:ext>
            </a:extLst>
          </p:cNvPr>
          <p:cNvSpPr txBox="1"/>
          <p:nvPr/>
        </p:nvSpPr>
        <p:spPr>
          <a:xfrm>
            <a:off x="1800808" y="1259638"/>
            <a:ext cx="3377848" cy="369332"/>
          </a:xfrm>
          <a:prstGeom prst="rect">
            <a:avLst/>
          </a:prstGeom>
          <a:noFill/>
        </p:spPr>
        <p:txBody>
          <a:bodyPr wrap="none" rtlCol="0">
            <a:spAutoFit/>
          </a:bodyPr>
          <a:lstStyle/>
          <a:p>
            <a:r>
              <a:rPr lang="en-US" dirty="0"/>
              <a:t>Pre drift distribution (1us delay)</a:t>
            </a:r>
          </a:p>
        </p:txBody>
      </p:sp>
      <p:sp>
        <p:nvSpPr>
          <p:cNvPr id="9" name="TextBox 8">
            <a:extLst>
              <a:ext uri="{FF2B5EF4-FFF2-40B4-BE49-F238E27FC236}">
                <a16:creationId xmlns:a16="http://schemas.microsoft.com/office/drawing/2014/main" id="{CD11B855-AD39-4187-874C-8CD69D28D70C}"/>
              </a:ext>
            </a:extLst>
          </p:cNvPr>
          <p:cNvSpPr txBox="1"/>
          <p:nvPr/>
        </p:nvSpPr>
        <p:spPr>
          <a:xfrm>
            <a:off x="7141029" y="1257692"/>
            <a:ext cx="3480440" cy="369332"/>
          </a:xfrm>
          <a:prstGeom prst="rect">
            <a:avLst/>
          </a:prstGeom>
          <a:noFill/>
        </p:spPr>
        <p:txBody>
          <a:bodyPr wrap="none" rtlCol="0">
            <a:spAutoFit/>
          </a:bodyPr>
          <a:lstStyle/>
          <a:p>
            <a:r>
              <a:rPr lang="en-US" dirty="0"/>
              <a:t>Post drift distribution (1s delay)</a:t>
            </a:r>
          </a:p>
        </p:txBody>
      </p:sp>
      <p:sp>
        <p:nvSpPr>
          <p:cNvPr id="10" name="TextBox 9">
            <a:extLst>
              <a:ext uri="{FF2B5EF4-FFF2-40B4-BE49-F238E27FC236}">
                <a16:creationId xmlns:a16="http://schemas.microsoft.com/office/drawing/2014/main" id="{1608CD4A-CE5B-42F9-8598-EF1509B79C38}"/>
              </a:ext>
            </a:extLst>
          </p:cNvPr>
          <p:cNvSpPr txBox="1"/>
          <p:nvPr/>
        </p:nvSpPr>
        <p:spPr>
          <a:xfrm>
            <a:off x="550506" y="5666126"/>
            <a:ext cx="8193269" cy="646331"/>
          </a:xfrm>
          <a:prstGeom prst="rect">
            <a:avLst/>
          </a:prstGeom>
          <a:noFill/>
        </p:spPr>
        <p:txBody>
          <a:bodyPr wrap="none" rtlCol="0">
            <a:spAutoFit/>
          </a:bodyPr>
          <a:lstStyle/>
          <a:p>
            <a:pPr marL="285750" indent="-285750">
              <a:buFont typeface="Arial" panose="020B0604020202020204" pitchFamily="34" charset="0"/>
              <a:buChar char="•"/>
            </a:pPr>
            <a:r>
              <a:rPr lang="en-US" dirty="0"/>
              <a:t>Some high Vth tail appears (both E2 and E4) after 4 sigma statistic (one bit)</a:t>
            </a:r>
          </a:p>
          <a:p>
            <a:pPr marL="285750" indent="-285750">
              <a:buFont typeface="Arial" panose="020B0604020202020204" pitchFamily="34" charset="0"/>
              <a:buChar char="•"/>
            </a:pPr>
            <a:r>
              <a:rPr lang="en-US" dirty="0"/>
              <a:t>Huge Vth shift on upper part of set distribution non impacting RWB</a:t>
            </a:r>
          </a:p>
        </p:txBody>
      </p:sp>
      <p:cxnSp>
        <p:nvCxnSpPr>
          <p:cNvPr id="12" name="Straight Arrow Connector 11">
            <a:extLst>
              <a:ext uri="{FF2B5EF4-FFF2-40B4-BE49-F238E27FC236}">
                <a16:creationId xmlns:a16="http://schemas.microsoft.com/office/drawing/2014/main" id="{F47F4721-89E9-4C3F-BC8D-7E4603F49D5F}"/>
              </a:ext>
            </a:extLst>
          </p:cNvPr>
          <p:cNvCxnSpPr/>
          <p:nvPr/>
        </p:nvCxnSpPr>
        <p:spPr>
          <a:xfrm>
            <a:off x="2225614" y="2043404"/>
            <a:ext cx="68553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BC3D72-17BC-4E9A-8EFC-113E2209FECA}"/>
              </a:ext>
            </a:extLst>
          </p:cNvPr>
          <p:cNvSpPr txBox="1"/>
          <p:nvPr/>
        </p:nvSpPr>
        <p:spPr>
          <a:xfrm>
            <a:off x="2155372" y="2092505"/>
            <a:ext cx="670376" cy="276999"/>
          </a:xfrm>
          <a:prstGeom prst="rect">
            <a:avLst/>
          </a:prstGeom>
          <a:noFill/>
        </p:spPr>
        <p:txBody>
          <a:bodyPr wrap="none" rtlCol="0">
            <a:spAutoFit/>
          </a:bodyPr>
          <a:lstStyle/>
          <a:p>
            <a:r>
              <a:rPr lang="en-US" sz="1200" dirty="0"/>
              <a:t>400mV</a:t>
            </a:r>
          </a:p>
        </p:txBody>
      </p:sp>
    </p:spTree>
    <p:extLst>
      <p:ext uri="{BB962C8B-B14F-4D97-AF65-F5344CB8AC3E}">
        <p14:creationId xmlns:p14="http://schemas.microsoft.com/office/powerpoint/2010/main" val="370817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Tile map schematic, mean access resistance for each block [</a:t>
            </a:r>
            <a:r>
              <a:rPr lang="en-US" dirty="0" err="1"/>
              <a:t>kOhm</a:t>
            </a:r>
            <a:r>
              <a:rPr lang="en-US" dirty="0"/>
              <a:t>]</a:t>
            </a:r>
          </a:p>
        </p:txBody>
      </p:sp>
      <p:sp>
        <p:nvSpPr>
          <p:cNvPr id="4" name="Date Placeholder 3"/>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17" name="Rectangle 16"/>
          <p:cNvSpPr/>
          <p:nvPr/>
        </p:nvSpPr>
        <p:spPr>
          <a:xfrm>
            <a:off x="4808790" y="5663464"/>
            <a:ext cx="342515" cy="365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10D78DC0-3E65-4D36-90EC-A2CCFAC22C67}"/>
              </a:ext>
            </a:extLst>
          </p:cNvPr>
          <p:cNvSpPr txBox="1"/>
          <p:nvPr/>
        </p:nvSpPr>
        <p:spPr>
          <a:xfrm>
            <a:off x="8026787" y="5234947"/>
            <a:ext cx="4096139" cy="923330"/>
          </a:xfrm>
          <a:prstGeom prst="rect">
            <a:avLst/>
          </a:prstGeom>
          <a:noFill/>
        </p:spPr>
        <p:txBody>
          <a:bodyPr wrap="square" rtlCol="0">
            <a:spAutoFit/>
          </a:bodyPr>
          <a:lstStyle/>
          <a:p>
            <a:r>
              <a:rPr lang="en-US" dirty="0"/>
              <a:t>Block 15 – 11 show E2 / E4 tails related to 1 bit </a:t>
            </a:r>
          </a:p>
          <a:p>
            <a:r>
              <a:rPr lang="en-US" dirty="0"/>
              <a:t>(Low ED but not minimum)</a:t>
            </a:r>
          </a:p>
        </p:txBody>
      </p:sp>
      <p:grpSp>
        <p:nvGrpSpPr>
          <p:cNvPr id="19" name="Group 18">
            <a:extLst>
              <a:ext uri="{FF2B5EF4-FFF2-40B4-BE49-F238E27FC236}">
                <a16:creationId xmlns:a16="http://schemas.microsoft.com/office/drawing/2014/main" id="{4AA79EEC-4D12-4537-9649-62D2880D28F9}"/>
              </a:ext>
            </a:extLst>
          </p:cNvPr>
          <p:cNvGrpSpPr/>
          <p:nvPr/>
        </p:nvGrpSpPr>
        <p:grpSpPr>
          <a:xfrm>
            <a:off x="552281" y="1215093"/>
            <a:ext cx="5762794" cy="5376658"/>
            <a:chOff x="7182956" y="2240833"/>
            <a:chExt cx="4599024" cy="4581062"/>
          </a:xfrm>
        </p:grpSpPr>
        <p:pic>
          <p:nvPicPr>
            <p:cNvPr id="20" name="Picture 19">
              <a:extLst>
                <a:ext uri="{FF2B5EF4-FFF2-40B4-BE49-F238E27FC236}">
                  <a16:creationId xmlns:a16="http://schemas.microsoft.com/office/drawing/2014/main" id="{EC73F7B0-66DE-4502-9A14-70664FBE0E59}"/>
                </a:ext>
              </a:extLst>
            </p:cNvPr>
            <p:cNvPicPr>
              <a:picLocks noChangeAspect="1"/>
            </p:cNvPicPr>
            <p:nvPr/>
          </p:nvPicPr>
          <p:blipFill rotWithShape="1">
            <a:blip r:embed="rId2"/>
            <a:srcRect l="54531" t="33800" r="12408" b="7486"/>
            <a:stretch/>
          </p:blipFill>
          <p:spPr>
            <a:xfrm>
              <a:off x="7626824" y="2913290"/>
              <a:ext cx="3594761" cy="3461330"/>
            </a:xfrm>
            <a:prstGeom prst="rect">
              <a:avLst/>
            </a:prstGeom>
          </p:spPr>
        </p:pic>
        <p:sp>
          <p:nvSpPr>
            <p:cNvPr id="21" name="Rectangle 20">
              <a:extLst>
                <a:ext uri="{FF2B5EF4-FFF2-40B4-BE49-F238E27FC236}">
                  <a16:creationId xmlns:a16="http://schemas.microsoft.com/office/drawing/2014/main" id="{61735A91-6964-4B30-89BF-CF8B01B3735A}"/>
                </a:ext>
              </a:extLst>
            </p:cNvPr>
            <p:cNvSpPr/>
            <p:nvPr/>
          </p:nvSpPr>
          <p:spPr>
            <a:xfrm>
              <a:off x="7883394" y="2784555"/>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AE55F37-30E2-410C-BD8E-2B1DB63119DB}"/>
                </a:ext>
              </a:extLst>
            </p:cNvPr>
            <p:cNvSpPr txBox="1"/>
            <p:nvPr/>
          </p:nvSpPr>
          <p:spPr>
            <a:xfrm>
              <a:off x="8104096" y="2479590"/>
              <a:ext cx="1099404" cy="369332"/>
            </a:xfrm>
            <a:prstGeom prst="rect">
              <a:avLst/>
            </a:prstGeom>
            <a:noFill/>
          </p:spPr>
          <p:txBody>
            <a:bodyPr wrap="none" rtlCol="0">
              <a:spAutoFit/>
            </a:bodyPr>
            <a:lstStyle/>
            <a:p>
              <a:r>
                <a:rPr lang="en-US" dirty="0"/>
                <a:t>BL driver</a:t>
              </a:r>
            </a:p>
          </p:txBody>
        </p:sp>
        <p:sp>
          <p:nvSpPr>
            <p:cNvPr id="23" name="Rectangle 22">
              <a:extLst>
                <a:ext uri="{FF2B5EF4-FFF2-40B4-BE49-F238E27FC236}">
                  <a16:creationId xmlns:a16="http://schemas.microsoft.com/office/drawing/2014/main" id="{C2128EEC-61E7-4ABA-BEF4-62B22BF9B04D}"/>
                </a:ext>
              </a:extLst>
            </p:cNvPr>
            <p:cNvSpPr/>
            <p:nvPr/>
          </p:nvSpPr>
          <p:spPr>
            <a:xfrm rot="16200000">
              <a:off x="10546712" y="3850579"/>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F224E83-6B7B-4285-A5B9-47A949DE5E6E}"/>
                </a:ext>
              </a:extLst>
            </p:cNvPr>
            <p:cNvSpPr txBox="1"/>
            <p:nvPr/>
          </p:nvSpPr>
          <p:spPr>
            <a:xfrm rot="16200000">
              <a:off x="11015552" y="3691290"/>
              <a:ext cx="1163524" cy="369332"/>
            </a:xfrm>
            <a:prstGeom prst="rect">
              <a:avLst/>
            </a:prstGeom>
            <a:noFill/>
          </p:spPr>
          <p:txBody>
            <a:bodyPr wrap="none" rtlCol="0">
              <a:spAutoFit/>
            </a:bodyPr>
            <a:lstStyle/>
            <a:p>
              <a:r>
                <a:rPr lang="en-US" dirty="0"/>
                <a:t>WL driver</a:t>
              </a:r>
            </a:p>
          </p:txBody>
        </p:sp>
        <p:cxnSp>
          <p:nvCxnSpPr>
            <p:cNvPr id="25" name="Straight Arrow Connector 24">
              <a:extLst>
                <a:ext uri="{FF2B5EF4-FFF2-40B4-BE49-F238E27FC236}">
                  <a16:creationId xmlns:a16="http://schemas.microsoft.com/office/drawing/2014/main" id="{B9D2DB85-5ED8-4BAE-993C-8F7E1D787B5A}"/>
                </a:ext>
              </a:extLst>
            </p:cNvPr>
            <p:cNvCxnSpPr/>
            <p:nvPr/>
          </p:nvCxnSpPr>
          <p:spPr>
            <a:xfrm>
              <a:off x="7941755" y="2425499"/>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D97FC63-BC21-454E-BE2A-D1FA522C63B3}"/>
                </a:ext>
              </a:extLst>
            </p:cNvPr>
            <p:cNvSpPr txBox="1"/>
            <p:nvPr/>
          </p:nvSpPr>
          <p:spPr>
            <a:xfrm>
              <a:off x="9522116" y="2240833"/>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27" name="Straight Arrow Connector 26">
              <a:extLst>
                <a:ext uri="{FF2B5EF4-FFF2-40B4-BE49-F238E27FC236}">
                  <a16:creationId xmlns:a16="http://schemas.microsoft.com/office/drawing/2014/main" id="{990870A5-9315-40B7-985C-9E604A9A083F}"/>
                </a:ext>
              </a:extLst>
            </p:cNvPr>
            <p:cNvCxnSpPr/>
            <p:nvPr/>
          </p:nvCxnSpPr>
          <p:spPr>
            <a:xfrm>
              <a:off x="7647820" y="2610165"/>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F7E275-4285-41CF-8A2F-7B6CF46C7F66}"/>
                </a:ext>
              </a:extLst>
            </p:cNvPr>
            <p:cNvSpPr txBox="1"/>
            <p:nvPr/>
          </p:nvSpPr>
          <p:spPr>
            <a:xfrm rot="16200000">
              <a:off x="6683781" y="3262076"/>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sp>
          <p:nvSpPr>
            <p:cNvPr id="31" name="Rectangle 30">
              <a:extLst>
                <a:ext uri="{FF2B5EF4-FFF2-40B4-BE49-F238E27FC236}">
                  <a16:creationId xmlns:a16="http://schemas.microsoft.com/office/drawing/2014/main" id="{FE5B6DC8-9792-4BD9-B79E-89D5E06845D5}"/>
                </a:ext>
              </a:extLst>
            </p:cNvPr>
            <p:cNvSpPr/>
            <p:nvPr/>
          </p:nvSpPr>
          <p:spPr>
            <a:xfrm>
              <a:off x="9424203" y="6348716"/>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6DE6A2D-AF41-4949-8E4D-7DBB84139F5A}"/>
                </a:ext>
              </a:extLst>
            </p:cNvPr>
            <p:cNvSpPr/>
            <p:nvPr/>
          </p:nvSpPr>
          <p:spPr>
            <a:xfrm rot="16200000">
              <a:off x="6889623" y="5410502"/>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012C58A-03C6-44D0-A8D3-19F343F7BE45}"/>
                </a:ext>
              </a:extLst>
            </p:cNvPr>
            <p:cNvSpPr txBox="1"/>
            <p:nvPr/>
          </p:nvSpPr>
          <p:spPr>
            <a:xfrm>
              <a:off x="9614577" y="6452563"/>
              <a:ext cx="1099404" cy="369332"/>
            </a:xfrm>
            <a:prstGeom prst="rect">
              <a:avLst/>
            </a:prstGeom>
            <a:noFill/>
          </p:spPr>
          <p:txBody>
            <a:bodyPr wrap="none" rtlCol="0">
              <a:spAutoFit/>
            </a:bodyPr>
            <a:lstStyle/>
            <a:p>
              <a:r>
                <a:rPr lang="en-US" dirty="0"/>
                <a:t>BL driver</a:t>
              </a:r>
            </a:p>
          </p:txBody>
        </p:sp>
        <p:sp>
          <p:nvSpPr>
            <p:cNvPr id="34" name="TextBox 33">
              <a:extLst>
                <a:ext uri="{FF2B5EF4-FFF2-40B4-BE49-F238E27FC236}">
                  <a16:creationId xmlns:a16="http://schemas.microsoft.com/office/drawing/2014/main" id="{EF7BDB86-8810-463A-A983-E56E92386E13}"/>
                </a:ext>
              </a:extLst>
            </p:cNvPr>
            <p:cNvSpPr txBox="1"/>
            <p:nvPr/>
          </p:nvSpPr>
          <p:spPr>
            <a:xfrm rot="16200000">
              <a:off x="6813650" y="5309198"/>
              <a:ext cx="1163524" cy="369332"/>
            </a:xfrm>
            <a:prstGeom prst="rect">
              <a:avLst/>
            </a:prstGeom>
            <a:noFill/>
          </p:spPr>
          <p:txBody>
            <a:bodyPr wrap="none" rtlCol="0">
              <a:spAutoFit/>
            </a:bodyPr>
            <a:lstStyle/>
            <a:p>
              <a:r>
                <a:rPr lang="en-US" dirty="0"/>
                <a:t>WL driver</a:t>
              </a:r>
            </a:p>
          </p:txBody>
        </p:sp>
      </p:grpSp>
      <p:sp>
        <p:nvSpPr>
          <p:cNvPr id="37" name="Rectangle 36">
            <a:extLst>
              <a:ext uri="{FF2B5EF4-FFF2-40B4-BE49-F238E27FC236}">
                <a16:creationId xmlns:a16="http://schemas.microsoft.com/office/drawing/2014/main" id="{65AD2F99-E636-4B34-891B-11B64BAB275E}"/>
              </a:ext>
            </a:extLst>
          </p:cNvPr>
          <p:cNvSpPr/>
          <p:nvPr/>
        </p:nvSpPr>
        <p:spPr>
          <a:xfrm>
            <a:off x="4124325" y="5663464"/>
            <a:ext cx="201697" cy="2515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ED13BD0-54DF-4F60-ADBE-F22153F4E6DD}"/>
              </a:ext>
            </a:extLst>
          </p:cNvPr>
          <p:cNvCxnSpPr>
            <a:cxnSpLocks/>
          </p:cNvCxnSpPr>
          <p:nvPr/>
        </p:nvCxnSpPr>
        <p:spPr>
          <a:xfrm flipH="1">
            <a:off x="4476751" y="5571984"/>
            <a:ext cx="3550036" cy="257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C7F760-935F-430E-89DB-E620FD8501A8}"/>
              </a:ext>
            </a:extLst>
          </p:cNvPr>
          <p:cNvSpPr/>
          <p:nvPr/>
        </p:nvSpPr>
        <p:spPr>
          <a:xfrm>
            <a:off x="1402243" y="2360105"/>
            <a:ext cx="304270" cy="2497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7D5BF286-F2B1-43D4-8476-08DAC81B745E}"/>
              </a:ext>
            </a:extLst>
          </p:cNvPr>
          <p:cNvCxnSpPr>
            <a:cxnSpLocks/>
          </p:cNvCxnSpPr>
          <p:nvPr/>
        </p:nvCxnSpPr>
        <p:spPr>
          <a:xfrm flipH="1">
            <a:off x="1786348" y="1860476"/>
            <a:ext cx="5528852" cy="449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BA3CE08-46DF-4F57-ABDD-B67681BF5CA8}"/>
              </a:ext>
            </a:extLst>
          </p:cNvPr>
          <p:cNvSpPr txBox="1"/>
          <p:nvPr/>
        </p:nvSpPr>
        <p:spPr>
          <a:xfrm>
            <a:off x="7602859" y="1398811"/>
            <a:ext cx="4096139" cy="369332"/>
          </a:xfrm>
          <a:prstGeom prst="rect">
            <a:avLst/>
          </a:prstGeom>
          <a:noFill/>
        </p:spPr>
        <p:txBody>
          <a:bodyPr wrap="square" rtlCol="0">
            <a:spAutoFit/>
          </a:bodyPr>
          <a:lstStyle/>
          <a:p>
            <a:r>
              <a:rPr lang="en-US" dirty="0"/>
              <a:t>Block 0-0 is the reference for probe</a:t>
            </a:r>
          </a:p>
        </p:txBody>
      </p:sp>
    </p:spTree>
    <p:extLst>
      <p:ext uri="{BB962C8B-B14F-4D97-AF65-F5344CB8AC3E}">
        <p14:creationId xmlns:p14="http://schemas.microsoft.com/office/powerpoint/2010/main" val="363653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0C8A-B9B1-4673-A0C9-A955EEBC8A9A}"/>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C2278774-BA1D-43F2-91FF-3B5E7377C671}"/>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90913FB0-EDBB-4814-8960-BF9D7A937B70}"/>
              </a:ext>
            </a:extLst>
          </p:cNvPr>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a:extLst>
              <a:ext uri="{FF2B5EF4-FFF2-40B4-BE49-F238E27FC236}">
                <a16:creationId xmlns:a16="http://schemas.microsoft.com/office/drawing/2014/main" id="{4D129393-0FA5-4131-8CC0-2915332FDCFE}"/>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1A17FC4C-5C26-4033-BEF7-9CCE87770BE4}"/>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33399451-F48A-4424-BBF7-6D6A2EE2C177}"/>
              </a:ext>
            </a:extLst>
          </p:cNvPr>
          <p:cNvPicPr>
            <a:picLocks noChangeAspect="1"/>
          </p:cNvPicPr>
          <p:nvPr/>
        </p:nvPicPr>
        <p:blipFill>
          <a:blip r:embed="rId2"/>
          <a:stretch>
            <a:fillRect/>
          </a:stretch>
        </p:blipFill>
        <p:spPr>
          <a:xfrm>
            <a:off x="0" y="0"/>
            <a:ext cx="10776857" cy="6858000"/>
          </a:xfrm>
          <a:prstGeom prst="rect">
            <a:avLst/>
          </a:prstGeom>
        </p:spPr>
      </p:pic>
      <p:sp>
        <p:nvSpPr>
          <p:cNvPr id="9" name="Rectangle 8">
            <a:extLst>
              <a:ext uri="{FF2B5EF4-FFF2-40B4-BE49-F238E27FC236}">
                <a16:creationId xmlns:a16="http://schemas.microsoft.com/office/drawing/2014/main" id="{3FD2679E-A2DA-4CCC-B9EC-06991F285D39}"/>
              </a:ext>
            </a:extLst>
          </p:cNvPr>
          <p:cNvSpPr/>
          <p:nvPr/>
        </p:nvSpPr>
        <p:spPr>
          <a:xfrm>
            <a:off x="6838950" y="5768238"/>
            <a:ext cx="590550" cy="44206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54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8AC4-D410-4849-AD28-2D27D0C33A48}"/>
              </a:ext>
            </a:extLst>
          </p:cNvPr>
          <p:cNvSpPr>
            <a:spLocks noGrp="1"/>
          </p:cNvSpPr>
          <p:nvPr>
            <p:ph type="title"/>
          </p:nvPr>
        </p:nvSpPr>
        <p:spPr/>
        <p:txBody>
          <a:bodyPr/>
          <a:lstStyle/>
          <a:p>
            <a:r>
              <a:rPr lang="en-US" dirty="0"/>
              <a:t>Full map @ 1kCycles (median set Vth by block, 1us delay)</a:t>
            </a:r>
          </a:p>
        </p:txBody>
      </p:sp>
      <p:sp>
        <p:nvSpPr>
          <p:cNvPr id="4" name="Date Placeholder 3">
            <a:extLst>
              <a:ext uri="{FF2B5EF4-FFF2-40B4-BE49-F238E27FC236}">
                <a16:creationId xmlns:a16="http://schemas.microsoft.com/office/drawing/2014/main" id="{211C9151-2290-4FD9-9C54-6596E328BF68}"/>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83C67E1D-4FA0-46FE-94EB-61E36CF12D14}"/>
              </a:ext>
            </a:extLst>
          </p:cNvPr>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a:extLst>
              <a:ext uri="{FF2B5EF4-FFF2-40B4-BE49-F238E27FC236}">
                <a16:creationId xmlns:a16="http://schemas.microsoft.com/office/drawing/2014/main" id="{C43BE57E-3012-4391-B692-7CE3C54956C9}"/>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D37FDCC7-3CA7-4203-B49E-33A7384CFAA6}"/>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DECABCFC-79E7-477D-B00E-7FCEC2D6ECC4}"/>
              </a:ext>
            </a:extLst>
          </p:cNvPr>
          <p:cNvPicPr>
            <a:picLocks noChangeAspect="1"/>
          </p:cNvPicPr>
          <p:nvPr/>
        </p:nvPicPr>
        <p:blipFill>
          <a:blip r:embed="rId2"/>
          <a:stretch>
            <a:fillRect/>
          </a:stretch>
        </p:blipFill>
        <p:spPr>
          <a:xfrm>
            <a:off x="-965" y="1273590"/>
            <a:ext cx="7479525" cy="4870035"/>
          </a:xfrm>
          <a:prstGeom prst="rect">
            <a:avLst/>
          </a:prstGeom>
        </p:spPr>
      </p:pic>
      <p:grpSp>
        <p:nvGrpSpPr>
          <p:cNvPr id="11" name="Group 10">
            <a:extLst>
              <a:ext uri="{FF2B5EF4-FFF2-40B4-BE49-F238E27FC236}">
                <a16:creationId xmlns:a16="http://schemas.microsoft.com/office/drawing/2014/main" id="{59662CD6-C797-458E-ADD4-143D258B5B1F}"/>
              </a:ext>
            </a:extLst>
          </p:cNvPr>
          <p:cNvGrpSpPr/>
          <p:nvPr/>
        </p:nvGrpSpPr>
        <p:grpSpPr>
          <a:xfrm>
            <a:off x="7402476" y="1695475"/>
            <a:ext cx="4599024" cy="4581062"/>
            <a:chOff x="7182956" y="2240833"/>
            <a:chExt cx="4599024" cy="4581062"/>
          </a:xfrm>
        </p:grpSpPr>
        <p:pic>
          <p:nvPicPr>
            <p:cNvPr id="12" name="Picture 11">
              <a:extLst>
                <a:ext uri="{FF2B5EF4-FFF2-40B4-BE49-F238E27FC236}">
                  <a16:creationId xmlns:a16="http://schemas.microsoft.com/office/drawing/2014/main" id="{379FB3D5-EF0E-4F49-9C03-D6F4B7B0FBF5}"/>
                </a:ext>
              </a:extLst>
            </p:cNvPr>
            <p:cNvPicPr>
              <a:picLocks noChangeAspect="1"/>
            </p:cNvPicPr>
            <p:nvPr/>
          </p:nvPicPr>
          <p:blipFill rotWithShape="1">
            <a:blip r:embed="rId3"/>
            <a:srcRect l="54531" t="33800" r="12408" b="7486"/>
            <a:stretch/>
          </p:blipFill>
          <p:spPr>
            <a:xfrm>
              <a:off x="7626824" y="2913290"/>
              <a:ext cx="3594761" cy="3461330"/>
            </a:xfrm>
            <a:prstGeom prst="rect">
              <a:avLst/>
            </a:prstGeom>
          </p:spPr>
        </p:pic>
        <p:sp>
          <p:nvSpPr>
            <p:cNvPr id="13" name="Rectangle 12">
              <a:extLst>
                <a:ext uri="{FF2B5EF4-FFF2-40B4-BE49-F238E27FC236}">
                  <a16:creationId xmlns:a16="http://schemas.microsoft.com/office/drawing/2014/main" id="{882B4F80-F97C-4865-B1B9-9179A3457EC7}"/>
                </a:ext>
              </a:extLst>
            </p:cNvPr>
            <p:cNvSpPr/>
            <p:nvPr/>
          </p:nvSpPr>
          <p:spPr>
            <a:xfrm>
              <a:off x="7883394" y="2784555"/>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40D5FE5-755E-4F65-8CD0-B698EB673C91}"/>
                </a:ext>
              </a:extLst>
            </p:cNvPr>
            <p:cNvSpPr txBox="1"/>
            <p:nvPr/>
          </p:nvSpPr>
          <p:spPr>
            <a:xfrm>
              <a:off x="8104096" y="2479590"/>
              <a:ext cx="1099404" cy="369332"/>
            </a:xfrm>
            <a:prstGeom prst="rect">
              <a:avLst/>
            </a:prstGeom>
            <a:noFill/>
          </p:spPr>
          <p:txBody>
            <a:bodyPr wrap="none" rtlCol="0">
              <a:spAutoFit/>
            </a:bodyPr>
            <a:lstStyle/>
            <a:p>
              <a:r>
                <a:rPr lang="en-US" dirty="0"/>
                <a:t>BL driver</a:t>
              </a:r>
            </a:p>
          </p:txBody>
        </p:sp>
        <p:sp>
          <p:nvSpPr>
            <p:cNvPr id="15" name="Rectangle 14">
              <a:extLst>
                <a:ext uri="{FF2B5EF4-FFF2-40B4-BE49-F238E27FC236}">
                  <a16:creationId xmlns:a16="http://schemas.microsoft.com/office/drawing/2014/main" id="{EF346CDD-24B1-4C0A-A9B8-01304648EEBC}"/>
                </a:ext>
              </a:extLst>
            </p:cNvPr>
            <p:cNvSpPr/>
            <p:nvPr/>
          </p:nvSpPr>
          <p:spPr>
            <a:xfrm rot="16200000">
              <a:off x="10546712" y="3850579"/>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6B8F75-4BC6-439D-BA9F-310982EF1FD2}"/>
                </a:ext>
              </a:extLst>
            </p:cNvPr>
            <p:cNvSpPr txBox="1"/>
            <p:nvPr/>
          </p:nvSpPr>
          <p:spPr>
            <a:xfrm rot="16200000">
              <a:off x="11015552" y="3691290"/>
              <a:ext cx="1163524" cy="369332"/>
            </a:xfrm>
            <a:prstGeom prst="rect">
              <a:avLst/>
            </a:prstGeom>
            <a:noFill/>
          </p:spPr>
          <p:txBody>
            <a:bodyPr wrap="none" rtlCol="0">
              <a:spAutoFit/>
            </a:bodyPr>
            <a:lstStyle/>
            <a:p>
              <a:r>
                <a:rPr lang="en-US" dirty="0"/>
                <a:t>WL driver</a:t>
              </a:r>
            </a:p>
          </p:txBody>
        </p:sp>
        <p:cxnSp>
          <p:nvCxnSpPr>
            <p:cNvPr id="17" name="Straight Arrow Connector 16">
              <a:extLst>
                <a:ext uri="{FF2B5EF4-FFF2-40B4-BE49-F238E27FC236}">
                  <a16:creationId xmlns:a16="http://schemas.microsoft.com/office/drawing/2014/main" id="{991C66D8-FC76-427A-AEAF-2C08E2009E3B}"/>
                </a:ext>
              </a:extLst>
            </p:cNvPr>
            <p:cNvCxnSpPr/>
            <p:nvPr/>
          </p:nvCxnSpPr>
          <p:spPr>
            <a:xfrm>
              <a:off x="7941755" y="2425499"/>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F7E937-A948-4FEC-BD8C-1BB7C9E273A9}"/>
                </a:ext>
              </a:extLst>
            </p:cNvPr>
            <p:cNvSpPr txBox="1"/>
            <p:nvPr/>
          </p:nvSpPr>
          <p:spPr>
            <a:xfrm>
              <a:off x="9522116" y="2240833"/>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19" name="Straight Arrow Connector 18">
              <a:extLst>
                <a:ext uri="{FF2B5EF4-FFF2-40B4-BE49-F238E27FC236}">
                  <a16:creationId xmlns:a16="http://schemas.microsoft.com/office/drawing/2014/main" id="{2443B18E-DF91-413E-8BDA-7778C80B1689}"/>
                </a:ext>
              </a:extLst>
            </p:cNvPr>
            <p:cNvCxnSpPr/>
            <p:nvPr/>
          </p:nvCxnSpPr>
          <p:spPr>
            <a:xfrm>
              <a:off x="7647820" y="2610165"/>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5820DB-5FC0-4D16-8CD7-AD7FCCE56F82}"/>
                </a:ext>
              </a:extLst>
            </p:cNvPr>
            <p:cNvSpPr txBox="1"/>
            <p:nvPr/>
          </p:nvSpPr>
          <p:spPr>
            <a:xfrm rot="16200000">
              <a:off x="6683781" y="3262076"/>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sp>
          <p:nvSpPr>
            <p:cNvPr id="23" name="Rectangle 22">
              <a:extLst>
                <a:ext uri="{FF2B5EF4-FFF2-40B4-BE49-F238E27FC236}">
                  <a16:creationId xmlns:a16="http://schemas.microsoft.com/office/drawing/2014/main" id="{58605153-DAA6-4B9E-ADA7-7478182ADE06}"/>
                </a:ext>
              </a:extLst>
            </p:cNvPr>
            <p:cNvSpPr/>
            <p:nvPr/>
          </p:nvSpPr>
          <p:spPr>
            <a:xfrm>
              <a:off x="9424203" y="6348716"/>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8FD3B5F-1BD1-484E-A10C-32355E2EF8FC}"/>
                </a:ext>
              </a:extLst>
            </p:cNvPr>
            <p:cNvSpPr/>
            <p:nvPr/>
          </p:nvSpPr>
          <p:spPr>
            <a:xfrm rot="16200000">
              <a:off x="6889623" y="5410502"/>
              <a:ext cx="1540809" cy="12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7401E8D-BC72-47FE-9B00-D9FF1BEF20CA}"/>
                </a:ext>
              </a:extLst>
            </p:cNvPr>
            <p:cNvSpPr txBox="1"/>
            <p:nvPr/>
          </p:nvSpPr>
          <p:spPr>
            <a:xfrm>
              <a:off x="9614577" y="6452563"/>
              <a:ext cx="1099404" cy="369332"/>
            </a:xfrm>
            <a:prstGeom prst="rect">
              <a:avLst/>
            </a:prstGeom>
            <a:noFill/>
          </p:spPr>
          <p:txBody>
            <a:bodyPr wrap="none" rtlCol="0">
              <a:spAutoFit/>
            </a:bodyPr>
            <a:lstStyle/>
            <a:p>
              <a:r>
                <a:rPr lang="en-US" dirty="0"/>
                <a:t>BL driver</a:t>
              </a:r>
            </a:p>
          </p:txBody>
        </p:sp>
        <p:sp>
          <p:nvSpPr>
            <p:cNvPr id="26" name="TextBox 25">
              <a:extLst>
                <a:ext uri="{FF2B5EF4-FFF2-40B4-BE49-F238E27FC236}">
                  <a16:creationId xmlns:a16="http://schemas.microsoft.com/office/drawing/2014/main" id="{C98D2B69-1EF1-4D5E-AA77-569E2CD3C8C8}"/>
                </a:ext>
              </a:extLst>
            </p:cNvPr>
            <p:cNvSpPr txBox="1"/>
            <p:nvPr/>
          </p:nvSpPr>
          <p:spPr>
            <a:xfrm rot="16200000">
              <a:off x="6813650" y="5309198"/>
              <a:ext cx="1163524" cy="369332"/>
            </a:xfrm>
            <a:prstGeom prst="rect">
              <a:avLst/>
            </a:prstGeom>
            <a:noFill/>
          </p:spPr>
          <p:txBody>
            <a:bodyPr wrap="none" rtlCol="0">
              <a:spAutoFit/>
            </a:bodyPr>
            <a:lstStyle/>
            <a:p>
              <a:r>
                <a:rPr lang="en-US" dirty="0"/>
                <a:t>WL driver</a:t>
              </a:r>
            </a:p>
          </p:txBody>
        </p:sp>
      </p:grpSp>
      <p:sp>
        <p:nvSpPr>
          <p:cNvPr id="27" name="Rectangle 26">
            <a:extLst>
              <a:ext uri="{FF2B5EF4-FFF2-40B4-BE49-F238E27FC236}">
                <a16:creationId xmlns:a16="http://schemas.microsoft.com/office/drawing/2014/main" id="{216CEFE0-D4FB-4B69-9580-C4A4622C3B93}"/>
              </a:ext>
            </a:extLst>
          </p:cNvPr>
          <p:cNvSpPr/>
          <p:nvPr/>
        </p:nvSpPr>
        <p:spPr>
          <a:xfrm>
            <a:off x="3482020" y="5762226"/>
            <a:ext cx="2253002" cy="169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E9BBA34-EE28-4708-903D-5D153D5849EC}"/>
              </a:ext>
            </a:extLst>
          </p:cNvPr>
          <p:cNvSpPr/>
          <p:nvPr/>
        </p:nvSpPr>
        <p:spPr>
          <a:xfrm rot="16200000">
            <a:off x="4880251" y="2655225"/>
            <a:ext cx="1719406" cy="140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6B1FCF7-3AEF-42FA-8B70-609F7578C5B3}"/>
              </a:ext>
            </a:extLst>
          </p:cNvPr>
          <p:cNvSpPr/>
          <p:nvPr/>
        </p:nvSpPr>
        <p:spPr>
          <a:xfrm rot="16200000">
            <a:off x="-414432" y="4486286"/>
            <a:ext cx="1738419" cy="195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603ECD8-AA78-47A4-B8AE-CD7ED098A8F7}"/>
              </a:ext>
            </a:extLst>
          </p:cNvPr>
          <p:cNvSpPr/>
          <p:nvPr/>
        </p:nvSpPr>
        <p:spPr>
          <a:xfrm>
            <a:off x="1185304" y="1695475"/>
            <a:ext cx="2102091" cy="170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11641E7-7892-41F1-8DA2-BAE29615EAA0}"/>
              </a:ext>
            </a:extLst>
          </p:cNvPr>
          <p:cNvSpPr txBox="1"/>
          <p:nvPr/>
        </p:nvSpPr>
        <p:spPr>
          <a:xfrm>
            <a:off x="4058819" y="5907205"/>
            <a:ext cx="1099404" cy="369332"/>
          </a:xfrm>
          <a:prstGeom prst="rect">
            <a:avLst/>
          </a:prstGeom>
          <a:noFill/>
        </p:spPr>
        <p:txBody>
          <a:bodyPr wrap="none" rtlCol="0">
            <a:spAutoFit/>
          </a:bodyPr>
          <a:lstStyle/>
          <a:p>
            <a:r>
              <a:rPr lang="en-US" dirty="0"/>
              <a:t>BL driver</a:t>
            </a:r>
          </a:p>
        </p:txBody>
      </p:sp>
      <p:sp>
        <p:nvSpPr>
          <p:cNvPr id="32" name="TextBox 31">
            <a:extLst>
              <a:ext uri="{FF2B5EF4-FFF2-40B4-BE49-F238E27FC236}">
                <a16:creationId xmlns:a16="http://schemas.microsoft.com/office/drawing/2014/main" id="{20D91A4E-BC2D-44E5-8E3F-7D5DCFA3CDB5}"/>
              </a:ext>
            </a:extLst>
          </p:cNvPr>
          <p:cNvSpPr txBox="1"/>
          <p:nvPr/>
        </p:nvSpPr>
        <p:spPr>
          <a:xfrm rot="16200000">
            <a:off x="-431001" y="4495085"/>
            <a:ext cx="1163524" cy="369332"/>
          </a:xfrm>
          <a:prstGeom prst="rect">
            <a:avLst/>
          </a:prstGeom>
          <a:noFill/>
        </p:spPr>
        <p:txBody>
          <a:bodyPr wrap="none" rtlCol="0">
            <a:spAutoFit/>
          </a:bodyPr>
          <a:lstStyle/>
          <a:p>
            <a:r>
              <a:rPr lang="en-US" dirty="0"/>
              <a:t>WL driver</a:t>
            </a:r>
          </a:p>
        </p:txBody>
      </p:sp>
      <p:sp>
        <p:nvSpPr>
          <p:cNvPr id="3" name="TextBox 2">
            <a:extLst>
              <a:ext uri="{FF2B5EF4-FFF2-40B4-BE49-F238E27FC236}">
                <a16:creationId xmlns:a16="http://schemas.microsoft.com/office/drawing/2014/main" id="{EB0E3A7B-FA19-4560-A20D-C3EE89A54223}"/>
              </a:ext>
            </a:extLst>
          </p:cNvPr>
          <p:cNvSpPr txBox="1"/>
          <p:nvPr/>
        </p:nvSpPr>
        <p:spPr>
          <a:xfrm>
            <a:off x="7747530" y="1235438"/>
            <a:ext cx="4326826" cy="369332"/>
          </a:xfrm>
          <a:prstGeom prst="rect">
            <a:avLst/>
          </a:prstGeom>
          <a:noFill/>
        </p:spPr>
        <p:txBody>
          <a:bodyPr wrap="none" rtlCol="0">
            <a:spAutoFit/>
          </a:bodyPr>
          <a:lstStyle/>
          <a:p>
            <a:r>
              <a:rPr lang="en-US" dirty="0"/>
              <a:t>Good match with access resistance map</a:t>
            </a:r>
          </a:p>
        </p:txBody>
      </p:sp>
    </p:spTree>
    <p:extLst>
      <p:ext uri="{BB962C8B-B14F-4D97-AF65-F5344CB8AC3E}">
        <p14:creationId xmlns:p14="http://schemas.microsoft.com/office/powerpoint/2010/main" val="132691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90BD-21E2-45AE-9515-19C96C00021E}"/>
              </a:ext>
            </a:extLst>
          </p:cNvPr>
          <p:cNvSpPr>
            <a:spLocks noGrp="1"/>
          </p:cNvSpPr>
          <p:nvPr>
            <p:ph type="title"/>
          </p:nvPr>
        </p:nvSpPr>
        <p:spPr/>
        <p:txBody>
          <a:bodyPr/>
          <a:lstStyle/>
          <a:p>
            <a:r>
              <a:rPr lang="en-US" dirty="0"/>
              <a:t>Median Set delta Vth evolution map (1k</a:t>
            </a:r>
            <a:r>
              <a:rPr lang="en-US" dirty="0">
                <a:sym typeface="Wingdings" panose="05000000000000000000" pitchFamily="2" charset="2"/>
              </a:rPr>
              <a:t></a:t>
            </a:r>
            <a:r>
              <a:rPr lang="en-US" dirty="0"/>
              <a:t>128k Vth delta)</a:t>
            </a:r>
          </a:p>
        </p:txBody>
      </p:sp>
      <p:sp>
        <p:nvSpPr>
          <p:cNvPr id="4" name="Date Placeholder 3">
            <a:extLst>
              <a:ext uri="{FF2B5EF4-FFF2-40B4-BE49-F238E27FC236}">
                <a16:creationId xmlns:a16="http://schemas.microsoft.com/office/drawing/2014/main" id="{61260680-3FC9-482A-8A9F-492F7930F160}"/>
              </a:ext>
            </a:extLst>
          </p:cNvPr>
          <p:cNvSpPr>
            <a:spLocks noGrp="1"/>
          </p:cNvSpPr>
          <p:nvPr>
            <p:ph type="dt" sz="half" idx="2"/>
          </p:nvPr>
        </p:nvSpPr>
        <p:spPr/>
        <p:txBody>
          <a:bodyPr/>
          <a:lstStyle/>
          <a:p>
            <a:fld id="{DD0B5AFB-117C-46EA-B643-5FA810A8A3CB}" type="datetime4">
              <a:rPr lang="en-US" smtClean="0"/>
              <a:pPr/>
              <a:t>March 9, 2018</a:t>
            </a:fld>
            <a:endParaRPr lang="en-US" dirty="0"/>
          </a:p>
        </p:txBody>
      </p:sp>
      <p:sp>
        <p:nvSpPr>
          <p:cNvPr id="5" name="Slide Number Placeholder 4">
            <a:extLst>
              <a:ext uri="{FF2B5EF4-FFF2-40B4-BE49-F238E27FC236}">
                <a16:creationId xmlns:a16="http://schemas.microsoft.com/office/drawing/2014/main" id="{E118851D-6CA3-4A2F-A7EF-8D2E23435023}"/>
              </a:ext>
            </a:extLst>
          </p:cNvPr>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a:extLst>
              <a:ext uri="{FF2B5EF4-FFF2-40B4-BE49-F238E27FC236}">
                <a16:creationId xmlns:a16="http://schemas.microsoft.com/office/drawing/2014/main" id="{57A73B09-D9FE-4FC6-A845-9A4B405E8E42}"/>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AC809804-76FC-437D-950B-619DE3CFFB00}"/>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ACCEA175-0A51-4405-8EC0-B9A70C19451C}"/>
              </a:ext>
            </a:extLst>
          </p:cNvPr>
          <p:cNvPicPr>
            <a:picLocks noChangeAspect="1"/>
          </p:cNvPicPr>
          <p:nvPr/>
        </p:nvPicPr>
        <p:blipFill>
          <a:blip r:embed="rId2"/>
          <a:stretch>
            <a:fillRect/>
          </a:stretch>
        </p:blipFill>
        <p:spPr>
          <a:xfrm>
            <a:off x="238125" y="1279614"/>
            <a:ext cx="5791200" cy="3755505"/>
          </a:xfrm>
          <a:prstGeom prst="rect">
            <a:avLst/>
          </a:prstGeom>
        </p:spPr>
      </p:pic>
      <p:cxnSp>
        <p:nvCxnSpPr>
          <p:cNvPr id="18" name="Straight Connector 17">
            <a:extLst>
              <a:ext uri="{FF2B5EF4-FFF2-40B4-BE49-F238E27FC236}">
                <a16:creationId xmlns:a16="http://schemas.microsoft.com/office/drawing/2014/main" id="{A7C19186-D0FF-44F5-BC72-9D73422D5112}"/>
              </a:ext>
            </a:extLst>
          </p:cNvPr>
          <p:cNvCxnSpPr/>
          <p:nvPr/>
        </p:nvCxnSpPr>
        <p:spPr>
          <a:xfrm>
            <a:off x="2838450" y="1025324"/>
            <a:ext cx="0" cy="394335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D36CB2-7EDC-4D73-91F5-7EE886C20CB7}"/>
              </a:ext>
            </a:extLst>
          </p:cNvPr>
          <p:cNvCxnSpPr>
            <a:cxnSpLocks/>
          </p:cNvCxnSpPr>
          <p:nvPr/>
        </p:nvCxnSpPr>
        <p:spPr>
          <a:xfrm>
            <a:off x="452437" y="3035099"/>
            <a:ext cx="425291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6BB345E-8D9E-42F5-A602-63613E692461}"/>
              </a:ext>
            </a:extLst>
          </p:cNvPr>
          <p:cNvPicPr>
            <a:picLocks noChangeAspect="1"/>
          </p:cNvPicPr>
          <p:nvPr/>
        </p:nvPicPr>
        <p:blipFill>
          <a:blip r:embed="rId3"/>
          <a:stretch>
            <a:fillRect/>
          </a:stretch>
        </p:blipFill>
        <p:spPr>
          <a:xfrm>
            <a:off x="5906941" y="1279614"/>
            <a:ext cx="5874069" cy="3863886"/>
          </a:xfrm>
          <a:prstGeom prst="rect">
            <a:avLst/>
          </a:prstGeom>
        </p:spPr>
      </p:pic>
      <p:cxnSp>
        <p:nvCxnSpPr>
          <p:cNvPr id="23" name="Straight Connector 22">
            <a:extLst>
              <a:ext uri="{FF2B5EF4-FFF2-40B4-BE49-F238E27FC236}">
                <a16:creationId xmlns:a16="http://schemas.microsoft.com/office/drawing/2014/main" id="{71CF21FD-88FF-4320-9BAA-0248A2E0CF0D}"/>
              </a:ext>
            </a:extLst>
          </p:cNvPr>
          <p:cNvCxnSpPr/>
          <p:nvPr/>
        </p:nvCxnSpPr>
        <p:spPr>
          <a:xfrm>
            <a:off x="8591550" y="1101524"/>
            <a:ext cx="0" cy="394335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C12FFC0-7CE5-422A-9EAF-6922ACB74923}"/>
              </a:ext>
            </a:extLst>
          </p:cNvPr>
          <p:cNvCxnSpPr>
            <a:cxnSpLocks/>
          </p:cNvCxnSpPr>
          <p:nvPr/>
        </p:nvCxnSpPr>
        <p:spPr>
          <a:xfrm>
            <a:off x="6205537" y="3111299"/>
            <a:ext cx="425291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2D482F5-84DD-4067-9992-C26B5BB3D762}"/>
              </a:ext>
            </a:extLst>
          </p:cNvPr>
          <p:cNvSpPr txBox="1"/>
          <p:nvPr/>
        </p:nvSpPr>
        <p:spPr>
          <a:xfrm>
            <a:off x="910984" y="5610225"/>
            <a:ext cx="10366941" cy="369332"/>
          </a:xfrm>
          <a:prstGeom prst="rect">
            <a:avLst/>
          </a:prstGeom>
          <a:noFill/>
        </p:spPr>
        <p:txBody>
          <a:bodyPr wrap="none" rtlCol="0">
            <a:spAutoFit/>
          </a:bodyPr>
          <a:lstStyle/>
          <a:p>
            <a:r>
              <a:rPr lang="en-US" dirty="0"/>
              <a:t>Some seasoning asymmetry visible at 1us, fully symmetrical at 1s delay following access resistance</a:t>
            </a:r>
          </a:p>
        </p:txBody>
      </p:sp>
    </p:spTree>
    <p:extLst>
      <p:ext uri="{BB962C8B-B14F-4D97-AF65-F5344CB8AC3E}">
        <p14:creationId xmlns:p14="http://schemas.microsoft.com/office/powerpoint/2010/main" val="99267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248F-31B4-4132-AC02-138B30137472}"/>
              </a:ext>
            </a:extLst>
          </p:cNvPr>
          <p:cNvSpPr>
            <a:spLocks noGrp="1"/>
          </p:cNvSpPr>
          <p:nvPr>
            <p:ph type="title"/>
          </p:nvPr>
        </p:nvSpPr>
        <p:spPr/>
        <p:txBody>
          <a:bodyPr/>
          <a:lstStyle/>
          <a:p>
            <a:r>
              <a:rPr lang="en-US" dirty="0"/>
              <a:t>Median Set Vth by access resistance</a:t>
            </a:r>
          </a:p>
        </p:txBody>
      </p:sp>
      <p:sp>
        <p:nvSpPr>
          <p:cNvPr id="4" name="Date Placeholder 3">
            <a:extLst>
              <a:ext uri="{FF2B5EF4-FFF2-40B4-BE49-F238E27FC236}">
                <a16:creationId xmlns:a16="http://schemas.microsoft.com/office/drawing/2014/main" id="{94C7C888-0E7F-428A-8138-30ECB9B85416}"/>
              </a:ext>
            </a:extLst>
          </p:cNvPr>
          <p:cNvSpPr>
            <a:spLocks noGrp="1"/>
          </p:cNvSpPr>
          <p:nvPr>
            <p:ph type="dt" sz="half" idx="2"/>
          </p:nvPr>
        </p:nvSpPr>
        <p:spPr/>
        <p:txBody>
          <a:bodyPr/>
          <a:lstStyle/>
          <a:p>
            <a:fld id="{DD0B5AFB-117C-46EA-B643-5FA810A8A3CB}" type="datetime4">
              <a:rPr lang="en-US" smtClean="0"/>
              <a:pPr/>
              <a:t>March 8, 2018</a:t>
            </a:fld>
            <a:endParaRPr lang="en-US" dirty="0"/>
          </a:p>
        </p:txBody>
      </p:sp>
      <p:sp>
        <p:nvSpPr>
          <p:cNvPr id="5" name="Slide Number Placeholder 4">
            <a:extLst>
              <a:ext uri="{FF2B5EF4-FFF2-40B4-BE49-F238E27FC236}">
                <a16:creationId xmlns:a16="http://schemas.microsoft.com/office/drawing/2014/main" id="{AD928241-5E33-4C11-B2AC-68AA6BB8D188}"/>
              </a:ext>
            </a:extLst>
          </p:cNvPr>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6" name="Footer Placeholder 5">
            <a:extLst>
              <a:ext uri="{FF2B5EF4-FFF2-40B4-BE49-F238E27FC236}">
                <a16:creationId xmlns:a16="http://schemas.microsoft.com/office/drawing/2014/main" id="{3162A54D-65FB-48AE-B561-10842AE118EA}"/>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9F981522-3317-44E6-992E-B0C83F8F7EB3}"/>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8D6F6140-B859-471A-B7AB-706559D4E115}"/>
              </a:ext>
            </a:extLst>
          </p:cNvPr>
          <p:cNvPicPr>
            <a:picLocks noChangeAspect="1"/>
          </p:cNvPicPr>
          <p:nvPr/>
        </p:nvPicPr>
        <p:blipFill rotWithShape="1">
          <a:blip r:embed="rId2"/>
          <a:srcRect t="2963"/>
          <a:stretch/>
        </p:blipFill>
        <p:spPr>
          <a:xfrm>
            <a:off x="65314" y="932313"/>
            <a:ext cx="12126686" cy="5925687"/>
          </a:xfrm>
          <a:prstGeom prst="rect">
            <a:avLst/>
          </a:prstGeom>
        </p:spPr>
      </p:pic>
      <p:sp>
        <p:nvSpPr>
          <p:cNvPr id="9" name="TextBox 8">
            <a:extLst>
              <a:ext uri="{FF2B5EF4-FFF2-40B4-BE49-F238E27FC236}">
                <a16:creationId xmlns:a16="http://schemas.microsoft.com/office/drawing/2014/main" id="{9FBCFE49-18D2-4074-BB41-C840934B3E9D}"/>
              </a:ext>
            </a:extLst>
          </p:cNvPr>
          <p:cNvSpPr txBox="1"/>
          <p:nvPr/>
        </p:nvSpPr>
        <p:spPr>
          <a:xfrm>
            <a:off x="6271533" y="2555158"/>
            <a:ext cx="3482068" cy="646331"/>
          </a:xfrm>
          <a:prstGeom prst="rect">
            <a:avLst/>
          </a:prstGeom>
          <a:noFill/>
        </p:spPr>
        <p:txBody>
          <a:bodyPr wrap="square" rtlCol="0">
            <a:spAutoFit/>
          </a:bodyPr>
          <a:lstStyle/>
          <a:p>
            <a:r>
              <a:rPr lang="en-US" dirty="0"/>
              <a:t>Vth shift after cycling increase with ED</a:t>
            </a:r>
          </a:p>
        </p:txBody>
      </p:sp>
    </p:spTree>
    <p:extLst>
      <p:ext uri="{BB962C8B-B14F-4D97-AF65-F5344CB8AC3E}">
        <p14:creationId xmlns:p14="http://schemas.microsoft.com/office/powerpoint/2010/main" val="3439600387"/>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116D99E-2D2A-42B9-B50C-A1DD1045925C}"/>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2018</Workyear>
    <Workweek xmlns="470f668d-8261-4ab2-9257-0fb5e77b4895">10</Workweek>
  </documentManagement>
</p:properties>
</file>

<file path=customXml/itemProps1.xml><?xml version="1.0" encoding="utf-8"?>
<ds:datastoreItem xmlns:ds="http://schemas.openxmlformats.org/officeDocument/2006/customXml" ds:itemID="{7E1FB35B-D0FD-420D-B7E9-BC43C25A6A68}"/>
</file>

<file path=customXml/itemProps2.xml><?xml version="1.0" encoding="utf-8"?>
<ds:datastoreItem xmlns:ds="http://schemas.openxmlformats.org/officeDocument/2006/customXml" ds:itemID="{5705D4FA-B02C-4F79-B32A-9AEA7075853B}"/>
</file>

<file path=customXml/itemProps3.xml><?xml version="1.0" encoding="utf-8"?>
<ds:datastoreItem xmlns:ds="http://schemas.openxmlformats.org/officeDocument/2006/customXml" ds:itemID="{EA0C77A8-CCAB-4965-B151-113C07840FBA}"/>
</file>

<file path=docProps/app.xml><?xml version="1.0" encoding="utf-8"?>
<Properties xmlns="http://schemas.openxmlformats.org/officeDocument/2006/extended-properties" xmlns:vt="http://schemas.openxmlformats.org/officeDocument/2006/docPropsVTypes">
  <Template>blank</Template>
  <TotalTime>35761</TotalTime>
  <Words>1381</Words>
  <Application>Microsoft Office PowerPoint</Application>
  <PresentationFormat>Widescreen</PresentationFormat>
  <Paragraphs>366</Paragraphs>
  <Slides>37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Segoe UI</vt:lpstr>
      <vt:lpstr>Segoe UI Semibold</vt:lpstr>
      <vt:lpstr>Verdana</vt:lpstr>
      <vt:lpstr>Wingdings</vt:lpstr>
      <vt:lpstr>Micron Theme 2.0</vt:lpstr>
      <vt:lpstr>CPG Theme 2.0</vt:lpstr>
      <vt:lpstr>Vth evolution by ED</vt:lpstr>
      <vt:lpstr>Summary</vt:lpstr>
      <vt:lpstr>Best Window budget, ED4 only, 16k cycles: split 4E  (85C time evolution)</vt:lpstr>
      <vt:lpstr>Full tile endurance (1k vs 128k, 135us IPD) : split 4E (260kb)</vt:lpstr>
      <vt:lpstr>Tile map schematic, mean access resistance for each block [kOhm]</vt:lpstr>
      <vt:lpstr>PowerPoint Presentation</vt:lpstr>
      <vt:lpstr>Full map @ 1kCycles (median set Vth by block, 1us delay)</vt:lpstr>
      <vt:lpstr>Median Set delta Vth evolution map (1k128k Vth delta)</vt:lpstr>
      <vt:lpstr>Median Set Vth by access resistance</vt:lpstr>
      <vt:lpstr>Set Robust sigma maps</vt:lpstr>
      <vt:lpstr>Set Robust Sigma by access resistance [kOhm]</vt:lpstr>
      <vt:lpstr>Accelerated seasoning trial: WSiN removal (0176312)</vt:lpstr>
      <vt:lpstr>Extended endurance on selected blocks along BL direction (different EDs)</vt:lpstr>
      <vt:lpstr>Extended endurance on split 3E (No WSiN @ BL)</vt:lpstr>
      <vt:lpstr>Median set and reset Vth and robust sigma evolution</vt:lpstr>
      <vt:lpstr>Median delta Vth shift: Reduced turnaround</vt:lpstr>
      <vt:lpstr>Window evolution vs ED</vt:lpstr>
      <vt:lpstr>Backup</vt:lpstr>
      <vt:lpstr>PowerPoint Presentation</vt:lpstr>
      <vt:lpstr>PowerPoint Presentation</vt:lpstr>
      <vt:lpstr>PowerPoint Presentation</vt:lpstr>
      <vt:lpstr>Median Vth [mV] set map</vt:lpstr>
      <vt:lpstr>Vth shift on typical block 0,0</vt:lpstr>
      <vt:lpstr>Edge block focus, 1us delay</vt:lpstr>
      <vt:lpstr>Edge block focus, 1s delay</vt:lpstr>
      <vt:lpstr>Robust sigma maps</vt:lpstr>
      <vt:lpstr>Set Vth vs BL and WL access resistance (high ED)</vt:lpstr>
      <vt:lpstr>Set Vth vs BL and WL access resistance (low ED)</vt:lpstr>
      <vt:lpstr>Median set Vth by ED: drift focus</vt:lpstr>
      <vt:lpstr>Set robust sigma vs ED: drift focus</vt:lpstr>
      <vt:lpstr>Set relative sigma by ED</vt:lpstr>
      <vt:lpstr>Full tile distributions (All EDs) : die screened from leakage test</vt:lpstr>
      <vt:lpstr>Full tile distributions (All EDs)</vt:lpstr>
      <vt:lpstr>Cross tile components vs ED @ 85C (old POR): No spike inhibition</vt:lpstr>
      <vt:lpstr>High window splits cycling evolution:  2E vs 4E (ED4)</vt:lpstr>
      <vt:lpstr>Set / Reset median delta Vth evolution (ED4)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Mattia Robustelli (mrobuste)</dc:creator>
  <cp:lastModifiedBy>Innocenzo Tortorelli</cp:lastModifiedBy>
  <cp:revision>285</cp:revision>
  <cp:lastPrinted>2018-01-26T12:53:51Z</cp:lastPrinted>
  <dcterms:created xsi:type="dcterms:W3CDTF">2017-11-20T07:57:13Z</dcterms:created>
  <dcterms:modified xsi:type="dcterms:W3CDTF">2018-03-09T13:24:23Z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y fmtid="{D5CDD505-2E9C-101B-9397-08002B2CF9AE}" pid="3" name="_docset_NoMedatataSyncRequired">
    <vt:lpwstr>False</vt:lpwstr>
  </property>
  <property fmtid="{D5CDD505-2E9C-101B-9397-08002B2CF9AE}" pid="4" name="_dlc_DocIdItemGuid">
    <vt:lpwstr>855584af-b3a7-4921-a33d-e29f0cec6bc0</vt:lpwstr>
  </property>
  <property fmtid="{D5CDD505-2E9C-101B-9397-08002B2CF9AE}" pid="5" name="CRCTerms">
    <vt:lpwstr>26;#Corporate PPTX Template|ba00464a-8f52-4532-b736-ef3f974243a8;#4;#PowerPoint|6c7a520c-04b4-4b96-af69-09fa2e87f67a</vt:lpwstr>
  </property>
</Properties>
</file>