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1"/>
  </p:notesMasterIdLst>
  <p:sldIdLst>
    <p:sldId id="300" r:id="rId6"/>
    <p:sldId id="310" r:id="rId7"/>
    <p:sldId id="314" r:id="rId8"/>
    <p:sldId id="315" r:id="rId9"/>
    <p:sldId id="289"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4811" autoAdjust="0"/>
  </p:normalViewPr>
  <p:slideViewPr>
    <p:cSldViewPr snapToGrid="0">
      <p:cViewPr varScale="1">
        <p:scale>
          <a:sx n="88" d="100"/>
          <a:sy n="88" d="100"/>
        </p:scale>
        <p:origin x="390" y="66"/>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ableStyles" Target="tableStyles.xml"/><Relationship Id="rId10" Type="http://schemas.openxmlformats.org/officeDocument/2006/relationships/slide" Target="slides/slide5.xml"/><Relationship Id="rId14" Type="http://schemas.openxmlformats.org/officeDocument/2006/relationships/theme" Target="theme/theme1.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3/9/2018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March 9,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9,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9,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9,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9,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9,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March 9,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March 9,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FF asymmetry</a:t>
            </a:r>
          </a:p>
        </p:txBody>
      </p:sp>
      <p:sp>
        <p:nvSpPr>
          <p:cNvPr id="4" name="Text Placeholder 3"/>
          <p:cNvSpPr>
            <a:spLocks noGrp="1"/>
          </p:cNvSpPr>
          <p:nvPr>
            <p:ph type="body" sz="quarter" idx="10"/>
          </p:nvPr>
        </p:nvSpPr>
        <p:spPr/>
        <p:txBody>
          <a:bodyPr/>
          <a:lstStyle/>
          <a:p>
            <a:r>
              <a:rPr lang="en-US" dirty="0"/>
              <a:t>2018-Wk10</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a:t>FF asymmetry</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analysis</a:t>
            </a:r>
          </a:p>
          <a:p>
            <a:pPr lvl="1"/>
            <a:r>
              <a:rPr lang="en-US" sz="2000" dirty="0"/>
              <a:t>Recent SR71B array characterization on CR5.3 pointed out an asymmetry in FF depending ion the reading polarity </a:t>
            </a:r>
            <a:r>
              <a:rPr lang="en-US" sz="2000" dirty="0">
                <a:sym typeface="Wingdings" panose="05000000000000000000" pitchFamily="2" charset="2"/>
              </a:rPr>
              <a:t> </a:t>
            </a:r>
            <a:r>
              <a:rPr lang="en-US" sz="2000" dirty="0" err="1">
                <a:sym typeface="Wingdings" panose="05000000000000000000" pitchFamily="2" charset="2"/>
              </a:rPr>
              <a:t>FF_negative_read</a:t>
            </a:r>
            <a:r>
              <a:rPr lang="en-US" sz="2000" dirty="0">
                <a:sym typeface="Wingdings" panose="05000000000000000000" pitchFamily="2" charset="2"/>
              </a:rPr>
              <a:t>&gt;</a:t>
            </a:r>
            <a:r>
              <a:rPr lang="en-US" sz="2000" dirty="0" err="1">
                <a:sym typeface="Wingdings" panose="05000000000000000000" pitchFamily="2" charset="2"/>
              </a:rPr>
              <a:t>FF_positive_read</a:t>
            </a:r>
            <a:endParaRPr lang="en-US" sz="2000" dirty="0">
              <a:sym typeface="Wingdings" panose="05000000000000000000" pitchFamily="2" charset="2"/>
            </a:endParaRPr>
          </a:p>
          <a:p>
            <a:pPr lvl="1"/>
            <a:r>
              <a:rPr lang="en-US" sz="2000" dirty="0">
                <a:sym typeface="Wingdings" panose="05000000000000000000" pitchFamily="2" charset="2"/>
              </a:rPr>
              <a:t>2xCMOS used to confirm this observation  confirmed</a:t>
            </a:r>
          </a:p>
          <a:p>
            <a:pPr lvl="1"/>
            <a:r>
              <a:rPr lang="en-US" sz="2000" dirty="0">
                <a:sym typeface="Wingdings" panose="05000000000000000000" pitchFamily="2" charset="2"/>
              </a:rPr>
              <a:t>2xCMOS used to test the most relevant cell process change to investigate this effect</a:t>
            </a:r>
          </a:p>
          <a:p>
            <a:r>
              <a:rPr lang="en-US" sz="2400" dirty="0">
                <a:sym typeface="Wingdings" panose="05000000000000000000" pitchFamily="2" charset="2"/>
              </a:rPr>
              <a:t>Lots used in the analysis</a:t>
            </a:r>
          </a:p>
          <a:p>
            <a:pPr lvl="1"/>
            <a:r>
              <a:rPr lang="en-US" sz="2000" dirty="0">
                <a:sym typeface="Wingdings" panose="05000000000000000000" pitchFamily="2" charset="2"/>
              </a:rPr>
              <a:t>0104052 (A1 opener): CR4.0 (</a:t>
            </a:r>
            <a:r>
              <a:rPr lang="en-US" sz="2000" dirty="0" err="1">
                <a:sym typeface="Wingdings" panose="05000000000000000000" pitchFamily="2" charset="2"/>
              </a:rPr>
              <a:t>SDd+In+AlOx</a:t>
            </a:r>
            <a:r>
              <a:rPr lang="en-US" sz="2000" dirty="0">
                <a:sym typeface="Wingdings" panose="05000000000000000000" pitchFamily="2" charset="2"/>
              </a:rPr>
              <a:t> lamina with single step etch)</a:t>
            </a:r>
          </a:p>
          <a:p>
            <a:pPr lvl="1"/>
            <a:r>
              <a:rPr lang="en-US" sz="2000" dirty="0">
                <a:sym typeface="Wingdings" panose="05000000000000000000" pitchFamily="2" charset="2"/>
              </a:rPr>
              <a:t>9971352 and 9962362 (Combo 1 and 2) to segment </a:t>
            </a:r>
            <a:r>
              <a:rPr lang="en-US" sz="2000" dirty="0" err="1">
                <a:sym typeface="Wingdings" panose="05000000000000000000" pitchFamily="2" charset="2"/>
              </a:rPr>
              <a:t>SDd</a:t>
            </a:r>
            <a:r>
              <a:rPr lang="en-US" sz="2000" dirty="0">
                <a:sym typeface="Wingdings" panose="05000000000000000000" pitchFamily="2" charset="2"/>
              </a:rPr>
              <a:t>, </a:t>
            </a:r>
            <a:r>
              <a:rPr lang="en-US" sz="2000" dirty="0" err="1">
                <a:sym typeface="Wingdings" panose="05000000000000000000" pitchFamily="2" charset="2"/>
              </a:rPr>
              <a:t>SDd+In</a:t>
            </a:r>
            <a:r>
              <a:rPr lang="en-US" sz="2000" dirty="0">
                <a:sym typeface="Wingdings" panose="05000000000000000000" pitchFamily="2" charset="2"/>
              </a:rPr>
              <a:t>, </a:t>
            </a:r>
            <a:r>
              <a:rPr lang="en-US" sz="2000" dirty="0" err="1">
                <a:sym typeface="Wingdings" panose="05000000000000000000" pitchFamily="2" charset="2"/>
              </a:rPr>
              <a:t>AlOx</a:t>
            </a:r>
            <a:r>
              <a:rPr lang="en-US" sz="2000" dirty="0">
                <a:sym typeface="Wingdings" panose="05000000000000000000" pitchFamily="2" charset="2"/>
              </a:rPr>
              <a:t> lamina, everything with the single step etch</a:t>
            </a:r>
          </a:p>
          <a:p>
            <a:pPr lvl="1"/>
            <a:r>
              <a:rPr lang="en-US" sz="2000" dirty="0">
                <a:sym typeface="Wingdings" panose="05000000000000000000" pitchFamily="2" charset="2"/>
              </a:rPr>
              <a:t>0057102 and 0024692 (K* camp second wave): </a:t>
            </a:r>
            <a:r>
              <a:rPr lang="en-US" sz="2000" dirty="0" err="1">
                <a:sym typeface="Wingdings" panose="05000000000000000000" pitchFamily="2" charset="2"/>
              </a:rPr>
              <a:t>SDd+In</a:t>
            </a:r>
            <a:r>
              <a:rPr lang="en-US" sz="2000" dirty="0">
                <a:sym typeface="Wingdings" panose="05000000000000000000" pitchFamily="2" charset="2"/>
              </a:rPr>
              <a:t> and In-SAG with 2-step etch and liner</a:t>
            </a:r>
            <a:endParaRPr lang="en-US" sz="2000" dirty="0"/>
          </a:p>
          <a:p>
            <a:pPr lvl="1"/>
            <a:endParaRPr lang="en-US" sz="2000" dirty="0"/>
          </a:p>
          <a:p>
            <a:pPr marL="309480" lvl="1" indent="0">
              <a:buNone/>
            </a:pPr>
            <a:endParaRPr lang="en-US"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and </a:t>
            </a:r>
            <a:r>
              <a:rPr lang="it-IT" dirty="0" err="1"/>
              <a:t>Vth</a:t>
            </a:r>
            <a:r>
              <a:rPr lang="it-IT" dirty="0"/>
              <a:t> (</a:t>
            </a:r>
            <a:r>
              <a:rPr lang="it-IT" dirty="0" err="1"/>
              <a:t>pos-pos</a:t>
            </a:r>
            <a:r>
              <a:rPr lang="it-IT" dirty="0"/>
              <a:t>)</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7899861" y="1136493"/>
            <a:ext cx="3391348" cy="1408129"/>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FF difference in </a:t>
            </a:r>
            <a:r>
              <a:rPr lang="en-US" sz="2400" dirty="0" err="1"/>
              <a:t>SDd</a:t>
            </a:r>
            <a:r>
              <a:rPr lang="en-US" sz="2400" dirty="0"/>
              <a:t> was around 150mV</a:t>
            </a:r>
          </a:p>
          <a:p>
            <a:r>
              <a:rPr lang="en-US" sz="2400" dirty="0"/>
              <a:t>FF difference in all alloys with In is 300-700mV</a:t>
            </a:r>
          </a:p>
          <a:p>
            <a:r>
              <a:rPr lang="en-US" sz="2400" dirty="0"/>
              <a:t>Vth </a:t>
            </a:r>
            <a:r>
              <a:rPr lang="en-US" sz="2400" dirty="0" err="1"/>
              <a:t>pos-pos</a:t>
            </a:r>
            <a:r>
              <a:rPr lang="en-US" sz="2400" dirty="0"/>
              <a:t> (after 20kcycles) keeps a small memory of the FF polarity </a:t>
            </a:r>
            <a:r>
              <a:rPr lang="en-US" sz="2400" dirty="0">
                <a:sym typeface="Wingdings" panose="05000000000000000000" pitchFamily="2" charset="2"/>
              </a:rPr>
              <a:t> negative is higher</a:t>
            </a:r>
            <a:endParaRPr lang="it-IT" sz="2000" dirty="0"/>
          </a:p>
        </p:txBody>
      </p:sp>
      <p:pic>
        <p:nvPicPr>
          <p:cNvPr id="3" name="Picture 2"/>
          <p:cNvPicPr>
            <a:picLocks noChangeAspect="1"/>
          </p:cNvPicPr>
          <p:nvPr/>
        </p:nvPicPr>
        <p:blipFill>
          <a:blip r:embed="rId2"/>
          <a:stretch>
            <a:fillRect/>
          </a:stretch>
        </p:blipFill>
        <p:spPr>
          <a:xfrm>
            <a:off x="286358" y="1136493"/>
            <a:ext cx="7028841" cy="4990136"/>
          </a:xfrm>
          <a:prstGeom prst="rect">
            <a:avLst/>
          </a:prstGeom>
        </p:spPr>
      </p:pic>
      <p:sp>
        <p:nvSpPr>
          <p:cNvPr id="4" name="Oval 3"/>
          <p:cNvSpPr/>
          <p:nvPr/>
        </p:nvSpPr>
        <p:spPr>
          <a:xfrm>
            <a:off x="3124200" y="2011680"/>
            <a:ext cx="662940" cy="609600"/>
          </a:xfrm>
          <a:prstGeom prst="ellipse">
            <a:avLst/>
          </a:prstGeom>
          <a:noFill/>
          <a:ln>
            <a:solidFill>
              <a:srgbClr val="92D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
        <p:nvSpPr>
          <p:cNvPr id="11" name="Oval 10"/>
          <p:cNvSpPr/>
          <p:nvPr/>
        </p:nvSpPr>
        <p:spPr>
          <a:xfrm>
            <a:off x="1790700" y="2281298"/>
            <a:ext cx="274320" cy="263324"/>
          </a:xfrm>
          <a:prstGeom prst="ellipse">
            <a:avLst/>
          </a:prstGeom>
          <a:noFill/>
          <a:ln>
            <a:solidFill>
              <a:srgbClr val="92D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565458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Vth</a:t>
            </a:r>
            <a:r>
              <a:rPr lang="it-IT" dirty="0"/>
              <a:t> </a:t>
            </a:r>
            <a:r>
              <a:rPr lang="it-IT" dirty="0" err="1"/>
              <a:t>window</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8822508" y="1134962"/>
            <a:ext cx="3102792"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Consistent difference in the Vth window, with negative reading after positive FF being the best</a:t>
            </a:r>
          </a:p>
          <a:p>
            <a:r>
              <a:rPr lang="en-US" sz="2000" dirty="0"/>
              <a:t>Vth windows are almost independent from the FF polarities for all the “liner” trials (CR5.3) </a:t>
            </a:r>
          </a:p>
          <a:p>
            <a:endParaRPr lang="en-US" sz="2000" dirty="0"/>
          </a:p>
        </p:txBody>
      </p:sp>
      <p:pic>
        <p:nvPicPr>
          <p:cNvPr id="6" name="Picture 5"/>
          <p:cNvPicPr>
            <a:picLocks noChangeAspect="1"/>
          </p:cNvPicPr>
          <p:nvPr/>
        </p:nvPicPr>
        <p:blipFill>
          <a:blip r:embed="rId2"/>
          <a:stretch>
            <a:fillRect/>
          </a:stretch>
        </p:blipFill>
        <p:spPr>
          <a:xfrm>
            <a:off x="471170" y="1134962"/>
            <a:ext cx="7947660" cy="4533900"/>
          </a:xfrm>
          <a:prstGeom prst="rect">
            <a:avLst/>
          </a:prstGeom>
        </p:spPr>
      </p:pic>
      <p:sp>
        <p:nvSpPr>
          <p:cNvPr id="9" name="Oval 8"/>
          <p:cNvSpPr/>
          <p:nvPr/>
        </p:nvSpPr>
        <p:spPr>
          <a:xfrm>
            <a:off x="6692900" y="1841500"/>
            <a:ext cx="1725930" cy="1612899"/>
          </a:xfrm>
          <a:prstGeom prst="ellipse">
            <a:avLst/>
          </a:prstGeom>
          <a:noFill/>
          <a:ln>
            <a:solidFill>
              <a:srgbClr val="92D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bg2"/>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974068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7befb21b-f332-4481-b48b-bc2c81cc1303">KY4XU6CDSCEP-565267409-132</_dlc_DocId>
    <_dlc_DocIdUrl xmlns="7befb21b-f332-4481-b48b-bc2c81cc1303">
      <Url>http://collab.micron.com/mfg/Fab4/sxpmicroncell/_layouts/15/DocIdRedir.aspx?ID=KY4XU6CDSCEP-565267409-132</Url>
      <Description>KY4XU6CDSCEP-565267409-132</Description>
    </_dlc_DocIdUrl>
  </documentManagement>
</p:properties>
</file>

<file path=customXml/itemProps1.xml><?xml version="1.0" encoding="utf-8"?>
<ds:datastoreItem xmlns:ds="http://schemas.openxmlformats.org/officeDocument/2006/customXml" ds:itemID="{469DE0A1-9262-40C8-BCC2-9266D7C2314E}"/>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64266BB0-8DC7-4598-8491-156BD2E43FD2}">
  <ds:schemaRefs>
    <ds:schemaRef ds:uri="http://schemas.microsoft.com/office/2006/metadata/properties"/>
    <ds:schemaRef ds:uri="http://schemas.microsoft.com/office/infopath/2007/PartnerControls"/>
    <ds:schemaRef ds:uri="http://purl.org/dc/dcmitype/"/>
    <ds:schemaRef ds:uri="http://purl.org/dc/elements/1.1/"/>
    <ds:schemaRef ds:uri="http://purl.org/dc/terms/"/>
    <ds:schemaRef ds:uri="http://schemas.microsoft.com/office/2006/documentManagement/types"/>
    <ds:schemaRef ds:uri="http://schemas.openxmlformats.org/package/2006/metadata/core-properties"/>
    <ds:schemaRef ds:uri="7befb21b-f332-4481-b48b-bc2c81cc130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212</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Segoe UI</vt:lpstr>
      <vt:lpstr>Segoe UI Semibold</vt:lpstr>
      <vt:lpstr>Wingdings</vt:lpstr>
      <vt:lpstr>Micron Nov-2015</vt:lpstr>
      <vt:lpstr>SSM FF asymmetry</vt:lpstr>
      <vt:lpstr>SSM FF asymmetry</vt:lpstr>
      <vt:lpstr>FF and Vth (pos-pos)</vt:lpstr>
      <vt:lpstr>Vth window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SSM_FF_asymmetry</dc:title>
  <dc:creator/>
  <cp:lastModifiedBy/>
  <cp:revision>1</cp:revision>
  <dcterms:created xsi:type="dcterms:W3CDTF">2015-10-15T20:06:16Z</dcterms:created>
  <dcterms:modified xsi:type="dcterms:W3CDTF">2018-03-09T14:08:49Z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