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3" r:id="rId6"/>
    <p:sldId id="258" r:id="rId7"/>
    <p:sldId id="265" r:id="rId8"/>
    <p:sldId id="261" r:id="rId9"/>
    <p:sldId id="262" r:id="rId10"/>
    <p:sldId id="264" r:id="rId11"/>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D2"/>
    <a:srgbClr val="0054B0"/>
    <a:srgbClr val="006FEA"/>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1" autoAdjust="0"/>
    <p:restoredTop sz="94660"/>
  </p:normalViewPr>
  <p:slideViewPr>
    <p:cSldViewPr>
      <p:cViewPr varScale="1">
        <p:scale>
          <a:sx n="67" d="100"/>
          <a:sy n="67" d="100"/>
        </p:scale>
        <p:origin x="76" y="164"/>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a:t>Click to edit Master title style</a:t>
            </a:r>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a:t>Click icon to add picture</a:t>
            </a:r>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a:latin typeface="Calibri" pitchFamily="34" charset="0"/>
                <a:cs typeface="Calibri" pitchFamily="34" charset="0"/>
              </a:rPr>
              <a:t>Phases:</a:t>
            </a:r>
            <a:r>
              <a:rPr lang="en-US" sz="1454"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1-Assumption 2-Symptom 3-Speculation</a:t>
            </a:r>
            <a:r>
              <a:rPr lang="en-US" sz="1212" i="1" baseline="0" dirty="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a:t>(Enter Heading for Topic or Problem Statement)</a:t>
            </a:r>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a:latin typeface="Calibri" pitchFamily="34" charset="0"/>
                <a:cs typeface="Calibri" pitchFamily="34" charset="0"/>
              </a:rPr>
              <a:t>Risk:</a:t>
            </a:r>
            <a:r>
              <a:rPr lang="en-US" sz="1454" b="0" u="none" baseline="0" dirty="0">
                <a:latin typeface="Calibri" pitchFamily="34" charset="0"/>
                <a:cs typeface="Calibri" pitchFamily="34" charset="0"/>
              </a:rPr>
              <a:t>       </a:t>
            </a:r>
            <a:r>
              <a:rPr lang="en-US" sz="1454" b="0" u="none" baseline="0" dirty="0">
                <a:solidFill>
                  <a:srgbClr val="FF0000"/>
                </a:solidFill>
                <a:latin typeface="Calibri" pitchFamily="34" charset="0"/>
                <a:cs typeface="Calibri" pitchFamily="34" charset="0"/>
              </a:rPr>
              <a:t>           </a:t>
            </a:r>
            <a:r>
              <a:rPr lang="en-US" sz="1454" b="0" u="none" baseline="0"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1-Showstopper 1.5-High Risk/No Data 2-High Risk</a:t>
            </a:r>
            <a:r>
              <a:rPr lang="en-US" sz="1212" i="1" baseline="0" dirty="0">
                <a:solidFill>
                  <a:schemeClr val="bg1">
                    <a:lumMod val="65000"/>
                  </a:schemeClr>
                </a:solidFill>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2.5-No Data 3-Med Risk 4-Low</a:t>
            </a:r>
            <a:r>
              <a:rPr lang="en-US" sz="1212" i="1" baseline="0" dirty="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Level</a:t>
            </a:r>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a:solidFill>
                  <a:srgbClr val="FF0000"/>
                </a:solidFill>
                <a:latin typeface="Neo Sans Intel Medium" pitchFamily="34" charset="0"/>
              </a:rPr>
              <a:t>Intel-Micron Confidential</a:t>
            </a:r>
          </a:p>
          <a:p>
            <a:pPr algn="r">
              <a:tabLst/>
            </a:pPr>
            <a:r>
              <a:rPr lang="en-US" sz="1454" dirty="0" err="1">
                <a:solidFill>
                  <a:schemeClr val="accent2"/>
                </a:solidFill>
                <a:latin typeface="Neo Sans Intel Medium" pitchFamily="34" charset="0"/>
              </a:rPr>
              <a:t>SxP</a:t>
            </a:r>
            <a:r>
              <a:rPr lang="en-US" sz="1454" dirty="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11453091" y="6534554"/>
            <a:ext cx="637309" cy="316112"/>
          </a:xfrm>
          <a:prstGeom prst="rect">
            <a:avLst/>
          </a:prstGeom>
          <a:noFill/>
        </p:spPr>
        <p:txBody>
          <a:bodyPr wrap="square" rtlCol="0">
            <a:spAutoFit/>
          </a:bodyPr>
          <a:lstStyle/>
          <a:p>
            <a:r>
              <a:rPr lang="en-US" sz="1454" baseline="0" dirty="0">
                <a:latin typeface="Calibri" pitchFamily="34" charset="0"/>
                <a:cs typeface="Calibri" pitchFamily="34" charset="0"/>
              </a:rPr>
              <a:t>3DXP</a:t>
            </a:r>
            <a:endParaRPr lang="en-US" sz="1454" dirty="0">
              <a:latin typeface="Calibri" pitchFamily="34" charset="0"/>
              <a:cs typeface="Calibri"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0054B0"/>
                </a:solidFill>
                <a:latin typeface="Calibri" pitchFamily="34" charset="0"/>
                <a:cs typeface="Calibri" pitchFamily="34" charset="0"/>
              </a:rPr>
              <a:t>Confidential</a:t>
            </a: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SSM Update to JDP COMM</a:t>
            </a:r>
            <a:endParaRPr lang="en-US" dirty="0"/>
          </a:p>
        </p:txBody>
      </p:sp>
      <p:sp>
        <p:nvSpPr>
          <p:cNvPr id="3" name="Subtitle 2"/>
          <p:cNvSpPr>
            <a:spLocks noGrp="1"/>
          </p:cNvSpPr>
          <p:nvPr>
            <p:ph type="subTitle" idx="1"/>
          </p:nvPr>
        </p:nvSpPr>
        <p:spPr/>
        <p:txBody>
          <a:bodyPr/>
          <a:lstStyle/>
          <a:p>
            <a:r>
              <a:rPr lang="en-US" sz="3200" dirty="0"/>
              <a:t>Feb/23/2018</a:t>
            </a:r>
          </a:p>
        </p:txBody>
      </p:sp>
      <p:sp>
        <p:nvSpPr>
          <p:cNvPr id="4" name="Content Placeholder 3"/>
          <p:cNvSpPr>
            <a:spLocks noGrp="1"/>
          </p:cNvSpPr>
          <p:nvPr>
            <p:ph idx="10"/>
          </p:nvPr>
        </p:nvSpPr>
        <p:spPr/>
        <p:txBody>
          <a:bodyPr/>
          <a:lstStyle/>
          <a:p>
            <a:pPr marL="0" indent="0">
              <a:buNone/>
            </a:pPr>
            <a:r>
              <a:rPr lang="en-US" sz="2400" u="sng" dirty="0">
                <a:solidFill>
                  <a:schemeClr val="accent6"/>
                </a:solidFill>
              </a:rPr>
              <a:t>Status and Plan:</a:t>
            </a:r>
            <a:endParaRPr lang="en-US" sz="2400" u="sng" dirty="0">
              <a:solidFill>
                <a:schemeClr val="accent6"/>
              </a:solidFill>
              <a:ea typeface="Cambria Math" panose="02040503050406030204" pitchFamily="18" charset="0"/>
            </a:endParaRPr>
          </a:p>
          <a:p>
            <a:r>
              <a:rPr lang="en-US" sz="2400" dirty="0">
                <a:ea typeface="Cambria Math" panose="02040503050406030204" pitchFamily="18" charset="0"/>
                <a:cs typeface="Browallia New" panose="020B0604020202020204" pitchFamily="34" charset="-34"/>
              </a:rPr>
              <a:t>Successful K* </a:t>
            </a:r>
            <a:r>
              <a:rPr lang="en-US" sz="2400" dirty="0" smtClean="0">
                <a:ea typeface="Cambria Math" panose="02040503050406030204" pitchFamily="18" charset="0"/>
                <a:cs typeface="Browallia New" panose="020B0604020202020204" pitchFamily="34" charset="-34"/>
              </a:rPr>
              <a:t>SWR </a:t>
            </a:r>
            <a:r>
              <a:rPr lang="en-US" sz="2400" dirty="0">
                <a:ea typeface="Cambria Math" panose="02040503050406030204" pitchFamily="18" charset="0"/>
                <a:cs typeface="Browallia New" panose="020B0604020202020204" pitchFamily="34" charset="-34"/>
              </a:rPr>
              <a:t>yields </a:t>
            </a:r>
            <a:r>
              <a:rPr lang="en-US" sz="2400" dirty="0" err="1">
                <a:ea typeface="Cambria Math" panose="02040503050406030204" pitchFamily="18" charset="0"/>
                <a:cs typeface="Browallia New" panose="020B0604020202020204" pitchFamily="34" charset="-34"/>
              </a:rPr>
              <a:t>prePOR</a:t>
            </a:r>
            <a:r>
              <a:rPr lang="en-US" sz="2400" dirty="0">
                <a:ea typeface="Cambria Math" panose="02040503050406030204" pitchFamily="18" charset="0"/>
                <a:cs typeface="Browallia New" panose="020B0604020202020204" pitchFamily="34" charset="-34"/>
              </a:rPr>
              <a:t> candidate (Alloy6/CR5.3) and </a:t>
            </a:r>
            <a:r>
              <a:rPr lang="en-US" sz="2400" dirty="0" smtClean="0">
                <a:ea typeface="Cambria Math" panose="02040503050406030204" pitchFamily="18" charset="0"/>
                <a:cs typeface="Browallia New" panose="020B0604020202020204" pitchFamily="34" charset="-34"/>
              </a:rPr>
              <a:t>solidifies composition tuning direction for switching physics development.</a:t>
            </a:r>
            <a:endParaRPr lang="en-US" sz="2400" dirty="0" smtClean="0">
              <a:ea typeface="Cambria Math" panose="02040503050406030204" pitchFamily="18" charset="0"/>
              <a:cs typeface="Browallia New" panose="020B0604020202020204" pitchFamily="34" charset="-34"/>
            </a:endParaRPr>
          </a:p>
          <a:p>
            <a:r>
              <a:rPr lang="en-US" sz="2400" dirty="0" smtClean="0">
                <a:ea typeface="Cambria Math" panose="02040503050406030204" pitchFamily="18" charset="0"/>
                <a:cs typeface="Browallia New" panose="020B0604020202020204" pitchFamily="34" charset="-34"/>
              </a:rPr>
              <a:t>S24S</a:t>
            </a:r>
            <a:r>
              <a:rPr lang="en-US" sz="2400" dirty="0">
                <a:ea typeface="Cambria Math" panose="02040503050406030204" pitchFamily="18" charset="0"/>
                <a:cs typeface="Browallia New" panose="020B0604020202020204" pitchFamily="34" charset="-34"/>
              </a:rPr>
              <a:t>, 20nm 64Gb SSM vehicle, design started. </a:t>
            </a:r>
            <a:endParaRPr lang="en-US" sz="2400" dirty="0" smtClean="0">
              <a:ea typeface="Cambria Math" panose="02040503050406030204" pitchFamily="18" charset="0"/>
              <a:cs typeface="Browallia New" panose="020B0604020202020204" pitchFamily="34" charset="-34"/>
            </a:endParaRPr>
          </a:p>
          <a:p>
            <a:r>
              <a:rPr lang="en-US" sz="2400" dirty="0" smtClean="0">
                <a:ea typeface="Cambria Math" panose="02040503050406030204" pitchFamily="18" charset="0"/>
                <a:cs typeface="Browallia New" panose="020B0604020202020204" pitchFamily="34" charset="-34"/>
              </a:rPr>
              <a:t>Dual Deck SR71 is being taped out at Fab 4, ECD WW09. Lead silicon probe ECD WW17</a:t>
            </a:r>
          </a:p>
          <a:p>
            <a:pPr marL="0" indent="0">
              <a:buNone/>
            </a:pPr>
            <a:r>
              <a:rPr lang="en-US" sz="2400" u="sng" dirty="0" smtClean="0">
                <a:solidFill>
                  <a:schemeClr val="accent6"/>
                </a:solidFill>
              </a:rPr>
              <a:t>Strategy development to build SSM Alpha Product</a:t>
            </a:r>
            <a:endParaRPr lang="en-US" sz="2400" u="sng" dirty="0">
              <a:solidFill>
                <a:schemeClr val="accent6"/>
              </a:solidFill>
            </a:endParaRPr>
          </a:p>
          <a:p>
            <a:r>
              <a:rPr lang="en-US" sz="2400" dirty="0" smtClean="0"/>
              <a:t>Define </a:t>
            </a:r>
            <a:r>
              <a:rPr lang="en-US" sz="2400" dirty="0"/>
              <a:t>the </a:t>
            </a:r>
            <a:r>
              <a:rPr lang="en-US" sz="2400" dirty="0" smtClean="0"/>
              <a:t>deliverable </a:t>
            </a:r>
            <a:r>
              <a:rPr lang="en-US" sz="2400" dirty="0"/>
              <a:t>to assess “step up” </a:t>
            </a:r>
            <a:r>
              <a:rPr lang="en-US" sz="2400" dirty="0" smtClean="0"/>
              <a:t>for decision</a:t>
            </a:r>
            <a:endParaRPr lang="en-US" sz="4800" dirty="0"/>
          </a:p>
        </p:txBody>
      </p:sp>
    </p:spTree>
    <p:extLst>
      <p:ext uri="{BB962C8B-B14F-4D97-AF65-F5344CB8AC3E}">
        <p14:creationId xmlns:p14="http://schemas.microsoft.com/office/powerpoint/2010/main" val="1467066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43273"/>
            <a:ext cx="8229600" cy="455339"/>
          </a:xfrm>
        </p:spPr>
        <p:txBody>
          <a:bodyPr/>
          <a:lstStyle/>
          <a:p>
            <a:r>
              <a:rPr lang="en-US" sz="3200" dirty="0"/>
              <a:t>K* SD Alloy / CR5.3 Learning</a:t>
            </a:r>
          </a:p>
        </p:txBody>
      </p:sp>
      <p:sp>
        <p:nvSpPr>
          <p:cNvPr id="3" name="Content Placeholder 2"/>
          <p:cNvSpPr>
            <a:spLocks noGrp="1"/>
          </p:cNvSpPr>
          <p:nvPr>
            <p:ph idx="1"/>
          </p:nvPr>
        </p:nvSpPr>
        <p:spPr>
          <a:xfrm>
            <a:off x="304801" y="1071579"/>
            <a:ext cx="4918497" cy="2662221"/>
          </a:xfrm>
        </p:spPr>
        <p:txBody>
          <a:bodyPr/>
          <a:lstStyle/>
          <a:p>
            <a:r>
              <a:rPr lang="en-US" sz="1600" dirty="0" err="1"/>
              <a:t>PrePOR</a:t>
            </a:r>
            <a:r>
              <a:rPr lang="en-US" sz="1600" dirty="0"/>
              <a:t> Alloy6/CR5.3 RWB gap to goal reduced to 650mV (from 1V)</a:t>
            </a:r>
          </a:p>
          <a:p>
            <a:r>
              <a:rPr lang="en-US" sz="1600" dirty="0"/>
              <a:t>CR5.3 yields 50mV or less </a:t>
            </a:r>
            <a:r>
              <a:rPr lang="en-US" sz="1600" dirty="0">
                <a:latin typeface="Cambria Math" panose="02040503050406030204" pitchFamily="18" charset="0"/>
                <a:ea typeface="Cambria Math" panose="02040503050406030204" pitchFamily="18" charset="0"/>
              </a:rPr>
              <a:t>∆</a:t>
            </a:r>
            <a:r>
              <a:rPr lang="en-US" sz="1600" dirty="0"/>
              <a:t>V</a:t>
            </a:r>
            <a:r>
              <a:rPr lang="en-US" sz="1600" baseline="-25000" dirty="0"/>
              <a:t>T</a:t>
            </a:r>
            <a:r>
              <a:rPr lang="en-US" sz="1600" dirty="0"/>
              <a:t> difference on read polarity, positive read higher, without a visible tapering.</a:t>
            </a:r>
            <a:endParaRPr lang="en-US" sz="1600" baseline="-25000" dirty="0"/>
          </a:p>
          <a:p>
            <a:r>
              <a:rPr lang="en-US" sz="1600" dirty="0"/>
              <a:t>Strong modulation on </a:t>
            </a:r>
            <a:r>
              <a:rPr lang="en-US" sz="1600" dirty="0">
                <a:latin typeface="Cambria Math" panose="02040503050406030204" pitchFamily="18" charset="0"/>
                <a:ea typeface="Cambria Math" panose="02040503050406030204" pitchFamily="18" charset="0"/>
              </a:rPr>
              <a:t>∆</a:t>
            </a:r>
            <a:r>
              <a:rPr lang="en-US" sz="1600" dirty="0"/>
              <a:t>V</a:t>
            </a:r>
            <a:r>
              <a:rPr lang="en-US" sz="1600" baseline="-25000" dirty="0"/>
              <a:t>T</a:t>
            </a:r>
            <a:r>
              <a:rPr lang="en-US" sz="1600" dirty="0"/>
              <a:t> and Post seasoning WL leakage with composition </a:t>
            </a:r>
            <a:r>
              <a:rPr lang="en-US" sz="1600" dirty="0" smtClean="0"/>
              <a:t>skew.  Complete </a:t>
            </a:r>
            <a:r>
              <a:rPr lang="en-US" sz="1600" dirty="0"/>
              <a:t>segmentation ECD </a:t>
            </a:r>
            <a:r>
              <a:rPr lang="en-US" sz="1600" dirty="0" smtClean="0"/>
              <a:t>is WW10.  Risk Mitigation plan to be followed.</a:t>
            </a:r>
            <a:endParaRPr lang="en-US" sz="1600" dirty="0"/>
          </a:p>
        </p:txBody>
      </p:sp>
      <p:grpSp>
        <p:nvGrpSpPr>
          <p:cNvPr id="33" name="Group 32"/>
          <p:cNvGrpSpPr/>
          <p:nvPr/>
        </p:nvGrpSpPr>
        <p:grpSpPr>
          <a:xfrm>
            <a:off x="5223298" y="1024663"/>
            <a:ext cx="6746195" cy="2501900"/>
            <a:chOff x="5223298" y="774700"/>
            <a:chExt cx="6746195" cy="2501900"/>
          </a:xfrm>
        </p:grpSpPr>
        <p:pic>
          <p:nvPicPr>
            <p:cNvPr id="27" name="Picture 26">
              <a:extLst>
                <a:ext uri="{FF2B5EF4-FFF2-40B4-BE49-F238E27FC236}">
                  <a16:creationId xmlns:a16="http://schemas.microsoft.com/office/drawing/2014/main" xmlns="" id="{9EF706B8-CE98-45F8-8C88-ED335163F38A}"/>
                </a:ext>
              </a:extLst>
            </p:cNvPr>
            <p:cNvPicPr>
              <a:picLocks noChangeAspect="1"/>
            </p:cNvPicPr>
            <p:nvPr/>
          </p:nvPicPr>
          <p:blipFill>
            <a:blip r:embed="rId2"/>
            <a:stretch>
              <a:fillRect/>
            </a:stretch>
          </p:blipFill>
          <p:spPr>
            <a:xfrm>
              <a:off x="5223298" y="774700"/>
              <a:ext cx="6746195" cy="2501900"/>
            </a:xfrm>
            <a:prstGeom prst="rect">
              <a:avLst/>
            </a:prstGeom>
          </p:spPr>
        </p:pic>
        <p:sp>
          <p:nvSpPr>
            <p:cNvPr id="28" name="TextBox 27">
              <a:extLst>
                <a:ext uri="{FF2B5EF4-FFF2-40B4-BE49-F238E27FC236}">
                  <a16:creationId xmlns:a16="http://schemas.microsoft.com/office/drawing/2014/main" xmlns="" id="{8A7F499C-0C4E-45F0-BAA0-9744EEFD3ECE}"/>
                </a:ext>
              </a:extLst>
            </p:cNvPr>
            <p:cNvSpPr txBox="1"/>
            <p:nvPr/>
          </p:nvSpPr>
          <p:spPr>
            <a:xfrm>
              <a:off x="5324899" y="816837"/>
              <a:ext cx="1990301" cy="646331"/>
            </a:xfrm>
            <a:prstGeom prst="rect">
              <a:avLst/>
            </a:prstGeom>
            <a:solidFill>
              <a:schemeClr val="accent6"/>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en-US" sz="1800" dirty="0">
                  <a:latin typeface="Calibri" panose="020F0502020204030204" pitchFamily="34" charset="0"/>
                </a:rPr>
                <a:t>CR4 Single Etch</a:t>
              </a:r>
            </a:p>
            <a:p>
              <a:r>
                <a:rPr lang="en-US" sz="1800" dirty="0">
                  <a:latin typeface="Calibri" panose="020F0502020204030204" pitchFamily="34" charset="0"/>
                </a:rPr>
                <a:t>V16 / 5Å </a:t>
              </a:r>
              <a:r>
                <a:rPr lang="en-US" sz="1800" dirty="0" err="1">
                  <a:latin typeface="Calibri" panose="020F0502020204030204" pitchFamily="34" charset="0"/>
                </a:rPr>
                <a:t>AlOx</a:t>
              </a:r>
              <a:r>
                <a:rPr lang="en-US" sz="1800" dirty="0">
                  <a:latin typeface="Calibri" panose="020F0502020204030204" pitchFamily="34" charset="0"/>
                </a:rPr>
                <a:t> T&amp;B</a:t>
              </a:r>
            </a:p>
          </p:txBody>
        </p:sp>
        <p:sp>
          <p:nvSpPr>
            <p:cNvPr id="29" name="TextBox 28">
              <a:extLst>
                <a:ext uri="{FF2B5EF4-FFF2-40B4-BE49-F238E27FC236}">
                  <a16:creationId xmlns:a16="http://schemas.microsoft.com/office/drawing/2014/main" xmlns="" id="{9E8DC967-EBF0-4CAA-86F9-3DBFAC9B754F}"/>
                </a:ext>
              </a:extLst>
            </p:cNvPr>
            <p:cNvSpPr txBox="1"/>
            <p:nvPr/>
          </p:nvSpPr>
          <p:spPr>
            <a:xfrm>
              <a:off x="8855499" y="816838"/>
              <a:ext cx="1943096" cy="646331"/>
            </a:xfrm>
            <a:prstGeom prst="rect">
              <a:avLst/>
            </a:prstGeom>
            <a:solidFill>
              <a:schemeClr val="accent2"/>
            </a:solidFill>
          </p:spPr>
          <p:style>
            <a:lnRef idx="0">
              <a:schemeClr val="accent1"/>
            </a:lnRef>
            <a:fillRef idx="3">
              <a:schemeClr val="accent1"/>
            </a:fillRef>
            <a:effectRef idx="3">
              <a:schemeClr val="accent1"/>
            </a:effectRef>
            <a:fontRef idx="minor">
              <a:schemeClr val="lt1"/>
            </a:fontRef>
          </p:style>
          <p:txBody>
            <a:bodyPr wrap="none" rtlCol="0">
              <a:spAutoFit/>
            </a:bodyPr>
            <a:lstStyle/>
            <a:p>
              <a:r>
                <a:rPr lang="en-US" sz="1800" dirty="0">
                  <a:latin typeface="Calibri" panose="020F0502020204030204" pitchFamily="34" charset="0"/>
                </a:rPr>
                <a:t>CR5.3 Partial Etch</a:t>
              </a:r>
            </a:p>
            <a:p>
              <a:r>
                <a:rPr lang="en-US" sz="1800" dirty="0">
                  <a:latin typeface="Calibri" panose="020F0502020204030204" pitchFamily="34" charset="0"/>
                </a:rPr>
                <a:t>Alloy6 / no lamina</a:t>
              </a:r>
            </a:p>
          </p:txBody>
        </p:sp>
        <p:sp>
          <p:nvSpPr>
            <p:cNvPr id="31" name="Rectangle 30"/>
            <p:cNvSpPr/>
            <p:nvPr/>
          </p:nvSpPr>
          <p:spPr>
            <a:xfrm>
              <a:off x="7570803" y="2874237"/>
              <a:ext cx="963597" cy="369332"/>
            </a:xfrm>
            <a:prstGeom prst="rect">
              <a:avLst/>
            </a:prstGeom>
          </p:spPr>
          <p:txBody>
            <a:bodyPr wrap="none">
              <a:spAutoFit/>
            </a:bodyPr>
            <a:lstStyle/>
            <a:p>
              <a:r>
                <a:rPr lang="en-US" sz="1800" b="1" dirty="0">
                  <a:solidFill>
                    <a:srgbClr val="FFFF00"/>
                  </a:solidFill>
                  <a:latin typeface="Calibri" panose="020F0502020204030204" pitchFamily="34" charset="0"/>
                </a:rPr>
                <a:t>(1</a:t>
              </a:r>
              <a:r>
                <a:rPr lang="en-US" sz="1800" b="1" baseline="30000" dirty="0">
                  <a:solidFill>
                    <a:srgbClr val="FFFF00"/>
                  </a:solidFill>
                  <a:latin typeface="Calibri" panose="020F0502020204030204" pitchFamily="34" charset="0"/>
                </a:rPr>
                <a:t>st</a:t>
              </a:r>
              <a:r>
                <a:rPr lang="en-US" sz="1800" b="1" dirty="0">
                  <a:solidFill>
                    <a:srgbClr val="FFFF00"/>
                  </a:solidFill>
                  <a:latin typeface="Calibri" panose="020F0502020204030204" pitchFamily="34" charset="0"/>
                </a:rPr>
                <a:t> cut) </a:t>
              </a:r>
              <a:endParaRPr lang="en-US" sz="1800" b="1" dirty="0">
                <a:solidFill>
                  <a:srgbClr val="FFFF00"/>
                </a:solidFill>
              </a:endParaRPr>
            </a:p>
          </p:txBody>
        </p:sp>
        <p:sp>
          <p:nvSpPr>
            <p:cNvPr id="32" name="Rectangle 31"/>
            <p:cNvSpPr/>
            <p:nvPr/>
          </p:nvSpPr>
          <p:spPr>
            <a:xfrm>
              <a:off x="10999803" y="2881125"/>
              <a:ext cx="963597" cy="369332"/>
            </a:xfrm>
            <a:prstGeom prst="rect">
              <a:avLst/>
            </a:prstGeom>
          </p:spPr>
          <p:txBody>
            <a:bodyPr wrap="none">
              <a:spAutoFit/>
            </a:bodyPr>
            <a:lstStyle/>
            <a:p>
              <a:r>
                <a:rPr lang="en-US" sz="1800" b="1" dirty="0">
                  <a:solidFill>
                    <a:srgbClr val="FFFF00"/>
                  </a:solidFill>
                  <a:latin typeface="Calibri" panose="020F0502020204030204" pitchFamily="34" charset="0"/>
                </a:rPr>
                <a:t>(1</a:t>
              </a:r>
              <a:r>
                <a:rPr lang="en-US" sz="1800" b="1" baseline="30000" dirty="0">
                  <a:solidFill>
                    <a:srgbClr val="FFFF00"/>
                  </a:solidFill>
                  <a:latin typeface="Calibri" panose="020F0502020204030204" pitchFamily="34" charset="0"/>
                </a:rPr>
                <a:t>st</a:t>
              </a:r>
              <a:r>
                <a:rPr lang="en-US" sz="1800" b="1" dirty="0">
                  <a:solidFill>
                    <a:srgbClr val="FFFF00"/>
                  </a:solidFill>
                  <a:latin typeface="Calibri" panose="020F0502020204030204" pitchFamily="34" charset="0"/>
                </a:rPr>
                <a:t> cut) </a:t>
              </a:r>
              <a:endParaRPr lang="en-US" sz="1800" b="1" dirty="0">
                <a:solidFill>
                  <a:srgbClr val="FFFF00"/>
                </a:solidFill>
              </a:endParaRPr>
            </a:p>
          </p:txBody>
        </p:sp>
      </p:grpSp>
      <p:pic>
        <p:nvPicPr>
          <p:cNvPr id="4" name="Picture 3"/>
          <p:cNvPicPr>
            <a:picLocks noChangeAspect="1"/>
          </p:cNvPicPr>
          <p:nvPr/>
        </p:nvPicPr>
        <p:blipFill rotWithShape="1">
          <a:blip r:embed="rId3"/>
          <a:srcRect l="3821" t="1734" r="2511" b="5280"/>
          <a:stretch/>
        </p:blipFill>
        <p:spPr>
          <a:xfrm>
            <a:off x="3429000" y="3733799"/>
            <a:ext cx="4343400" cy="2590801"/>
          </a:xfrm>
          <a:prstGeom prst="rect">
            <a:avLst/>
          </a:prstGeom>
        </p:spPr>
      </p:pic>
      <p:graphicFrame>
        <p:nvGraphicFramePr>
          <p:cNvPr id="35" name="Table 34"/>
          <p:cNvGraphicFramePr>
            <a:graphicFrameLocks noGrp="1"/>
          </p:cNvGraphicFramePr>
          <p:nvPr>
            <p:extLst>
              <p:ext uri="{D42A27DB-BD31-4B8C-83A1-F6EECF244321}">
                <p14:modId xmlns:p14="http://schemas.microsoft.com/office/powerpoint/2010/main" val="19168476"/>
              </p:ext>
            </p:extLst>
          </p:nvPr>
        </p:nvGraphicFramePr>
        <p:xfrm>
          <a:off x="228600" y="3690393"/>
          <a:ext cx="3103880" cy="2781323"/>
        </p:xfrm>
        <a:graphic>
          <a:graphicData uri="http://schemas.openxmlformats.org/drawingml/2006/table">
            <a:tbl>
              <a:tblPr firstRow="1" firstCol="1" bandRow="1">
                <a:tableStyleId>{5C22544A-7EE6-4342-B048-85BDC9FD1C3A}</a:tableStyleId>
              </a:tblPr>
              <a:tblGrid>
                <a:gridCol w="1756410">
                  <a:extLst>
                    <a:ext uri="{9D8B030D-6E8A-4147-A177-3AD203B41FA5}">
                      <a16:colId xmlns:a16="http://schemas.microsoft.com/office/drawing/2014/main" xmlns="" val="20000"/>
                    </a:ext>
                  </a:extLst>
                </a:gridCol>
                <a:gridCol w="737235">
                  <a:extLst>
                    <a:ext uri="{9D8B030D-6E8A-4147-A177-3AD203B41FA5}">
                      <a16:colId xmlns:a16="http://schemas.microsoft.com/office/drawing/2014/main" xmlns="" val="20001"/>
                    </a:ext>
                  </a:extLst>
                </a:gridCol>
                <a:gridCol w="610235">
                  <a:extLst>
                    <a:ext uri="{9D8B030D-6E8A-4147-A177-3AD203B41FA5}">
                      <a16:colId xmlns:a16="http://schemas.microsoft.com/office/drawing/2014/main" xmlns="" val="20002"/>
                    </a:ext>
                  </a:extLst>
                </a:gridCol>
              </a:tblGrid>
              <a:tr h="766161">
                <a:tc>
                  <a:txBody>
                    <a:bodyPr/>
                    <a:lstStyle/>
                    <a:p>
                      <a:pPr marL="0" marR="0" lvl="0" indent="0" algn="ctr" defTabSz="110807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rPr>
                        <a:t> SR71 D0 PG4</a:t>
                      </a:r>
                      <a:r>
                        <a:rPr lang="en-US" sz="1200" baseline="0" dirty="0">
                          <a:effectLst/>
                          <a:latin typeface="Calibri" panose="020F0502020204030204" pitchFamily="34" charset="0"/>
                        </a:rPr>
                        <a:t> </a:t>
                      </a:r>
                      <a:r>
                        <a:rPr lang="en-US" sz="1200" dirty="0">
                          <a:effectLst/>
                          <a:latin typeface="Calibri" panose="020F0502020204030204" pitchFamily="34" charset="0"/>
                        </a:rPr>
                        <a:t>RWB</a:t>
                      </a:r>
                      <a:endParaRPr lang="en-US" sz="1200" baseline="0" dirty="0">
                        <a:effectLst/>
                        <a:latin typeface="Calibri" panose="020F0502020204030204" pitchFamily="34" charset="0"/>
                      </a:endParaRPr>
                    </a:p>
                    <a:p>
                      <a:pPr marL="0" marR="0" lvl="0" indent="0" algn="ctr" defTabSz="1108070" rtl="0" eaLnBrk="1" fontAlgn="auto" latinLnBrk="0" hangingPunct="1">
                        <a:lnSpc>
                          <a:spcPct val="100000"/>
                        </a:lnSpc>
                        <a:spcBef>
                          <a:spcPts val="0"/>
                        </a:spcBef>
                        <a:spcAft>
                          <a:spcPts val="0"/>
                        </a:spcAft>
                        <a:buClrTx/>
                        <a:buSzTx/>
                        <a:buFontTx/>
                        <a:buNone/>
                        <a:tabLst/>
                        <a:defRPr/>
                      </a:pPr>
                      <a:r>
                        <a:rPr lang="en-US" sz="1200" baseline="0" dirty="0">
                          <a:effectLst/>
                          <a:latin typeface="Calibri" panose="020F0502020204030204" pitchFamily="34" charset="0"/>
                        </a:rPr>
                        <a:t>(Piecewise</a:t>
                      </a:r>
                      <a:r>
                        <a:rPr lang="en-US" sz="1200" baseline="0" dirty="0">
                          <a:effectLst/>
                          <a:latin typeface="Calibri" panose="020F0502020204030204" pitchFamily="34" charset="0"/>
                          <a:ea typeface="PMingLiU" panose="02020500000000000000" pitchFamily="18" charset="-120"/>
                          <a:cs typeface="Times New Roman" panose="02020603050405020304" pitchFamily="18" charset="0"/>
                        </a:rPr>
                        <a:t> </a:t>
                      </a:r>
                      <a:r>
                        <a:rPr lang="en-US" sz="1200" baseline="0" dirty="0">
                          <a:effectLst/>
                          <a:latin typeface="Calibri" panose="020F0502020204030204" pitchFamily="34" charset="0"/>
                        </a:rPr>
                        <a:t>Built)</a:t>
                      </a:r>
                    </a:p>
                    <a:p>
                      <a:pPr marL="0" marR="0" lvl="0" indent="0" algn="ctr" defTabSz="1108070" rtl="0" eaLnBrk="1" fontAlgn="auto" latinLnBrk="0" hangingPunct="1">
                        <a:lnSpc>
                          <a:spcPct val="100000"/>
                        </a:lnSpc>
                        <a:spcBef>
                          <a:spcPts val="0"/>
                        </a:spcBef>
                        <a:spcAft>
                          <a:spcPts val="0"/>
                        </a:spcAft>
                        <a:buClrTx/>
                        <a:buSzTx/>
                        <a:buFontTx/>
                        <a:buNone/>
                        <a:tabLst/>
                        <a:defRPr/>
                      </a:pPr>
                      <a:r>
                        <a:rPr lang="en-US" sz="1200" baseline="0" dirty="0">
                          <a:effectLst/>
                          <a:latin typeface="Calibri" panose="020F0502020204030204" pitchFamily="34" charset="0"/>
                          <a:ea typeface="PMingLiU" panose="02020500000000000000" pitchFamily="18" charset="-120"/>
                          <a:cs typeface="Times New Roman" panose="02020603050405020304" pitchFamily="18" charset="0"/>
                        </a:rPr>
                        <a:t>S26A1 silicon (</a:t>
                      </a:r>
                      <a:r>
                        <a:rPr lang="en-US" sz="1200" baseline="0" dirty="0" err="1">
                          <a:effectLst/>
                          <a:latin typeface="Calibri" panose="020F0502020204030204" pitchFamily="34" charset="0"/>
                          <a:ea typeface="PMingLiU" panose="02020500000000000000" pitchFamily="18" charset="-120"/>
                          <a:cs typeface="Times New Roman" panose="02020603050405020304" pitchFamily="18" charset="0"/>
                        </a:rPr>
                        <a:t>Neg</a:t>
                      </a:r>
                      <a:r>
                        <a:rPr lang="en-US" sz="1200" baseline="0" dirty="0">
                          <a:effectLst/>
                          <a:latin typeface="Calibri" panose="020F0502020204030204" pitchFamily="34" charset="0"/>
                          <a:ea typeface="PMingLiU" panose="02020500000000000000" pitchFamily="18" charset="-120"/>
                          <a:cs typeface="Times New Roman" panose="02020603050405020304" pitchFamily="18" charset="0"/>
                        </a:rPr>
                        <a:t> Read)</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Alloy6</a:t>
                      </a:r>
                    </a:p>
                    <a:p>
                      <a:pPr marL="0" marR="0" algn="ctr">
                        <a:spcBef>
                          <a:spcPts val="0"/>
                        </a:spcBef>
                        <a:spcAft>
                          <a:spcPts val="0"/>
                        </a:spcAft>
                      </a:pPr>
                      <a:r>
                        <a:rPr lang="en-US" sz="1200" dirty="0">
                          <a:effectLst/>
                          <a:latin typeface="Calibri" panose="020F0502020204030204" pitchFamily="34" charset="0"/>
                        </a:rPr>
                        <a:t>CR5.3</a:t>
                      </a:r>
                      <a:br>
                        <a:rPr lang="en-US" sz="1200" dirty="0">
                          <a:effectLst/>
                          <a:latin typeface="Calibri" panose="020F0502020204030204" pitchFamily="34" charset="0"/>
                        </a:rPr>
                      </a:br>
                      <a:r>
                        <a:rPr lang="en-US" sz="1200" dirty="0">
                          <a:effectLst/>
                          <a:latin typeface="Calibri" panose="020F0502020204030204" pitchFamily="34" charset="0"/>
                        </a:rPr>
                        <a:t>85C</a:t>
                      </a:r>
                      <a:br>
                        <a:rPr lang="en-US" sz="1200" dirty="0">
                          <a:effectLst/>
                          <a:latin typeface="Calibri" panose="020F0502020204030204" pitchFamily="34" charset="0"/>
                        </a:rPr>
                      </a:br>
                      <a:r>
                        <a:rPr lang="en-US" sz="1200" dirty="0">
                          <a:effectLst/>
                          <a:latin typeface="Calibri" panose="020F0502020204030204" pitchFamily="34" charset="0"/>
                        </a:rPr>
                        <a:t>1us-10s</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Alloy6 CR5.3</a:t>
                      </a:r>
                      <a:br>
                        <a:rPr lang="en-US" sz="1200" dirty="0">
                          <a:effectLst/>
                          <a:latin typeface="Calibri" panose="020F0502020204030204" pitchFamily="34" charset="0"/>
                        </a:rPr>
                      </a:br>
                      <a:r>
                        <a:rPr lang="en-US" sz="1200" dirty="0">
                          <a:effectLst/>
                          <a:latin typeface="Calibri" panose="020F0502020204030204" pitchFamily="34" charset="0"/>
                        </a:rPr>
                        <a:t>85C</a:t>
                      </a:r>
                      <a:br>
                        <a:rPr lang="en-US" sz="1200" dirty="0">
                          <a:effectLst/>
                          <a:latin typeface="Calibri" panose="020F0502020204030204" pitchFamily="34" charset="0"/>
                        </a:rPr>
                      </a:br>
                      <a:r>
                        <a:rPr lang="en-US" sz="1200" dirty="0">
                          <a:effectLst/>
                          <a:latin typeface="Calibri" panose="020F0502020204030204" pitchFamily="34" charset="0"/>
                        </a:rPr>
                        <a:t>3s-2d</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solidFill>
                      <a:schemeClr val="accent2"/>
                    </a:solidFill>
                  </a:tcPr>
                </a:tc>
                <a:extLst>
                  <a:ext uri="{0D108BD9-81ED-4DB2-BD59-A6C34878D82A}">
                    <a16:rowId xmlns:a16="http://schemas.microsoft.com/office/drawing/2014/main" xmlns="" val="10000"/>
                  </a:ext>
                </a:extLst>
              </a:tr>
              <a:tr h="199521">
                <a:tc>
                  <a:txBody>
                    <a:bodyPr/>
                    <a:lstStyle/>
                    <a:p>
                      <a:pPr marL="0" marR="0" algn="r">
                        <a:spcBef>
                          <a:spcPts val="0"/>
                        </a:spcBef>
                        <a:spcAft>
                          <a:spcPts val="0"/>
                        </a:spcAft>
                      </a:pPr>
                      <a:r>
                        <a:rPr lang="en-US" sz="1200" dirty="0">
                          <a:effectLst/>
                          <a:latin typeface="Calibri" panose="020F0502020204030204" pitchFamily="34" charset="0"/>
                        </a:rPr>
                        <a:t>Set </a:t>
                      </a:r>
                      <a:r>
                        <a:rPr lang="en-US" sz="1200" dirty="0" err="1">
                          <a:effectLst/>
                          <a:latin typeface="Calibri" panose="020F0502020204030204" pitchFamily="34" charset="0"/>
                        </a:rPr>
                        <a:t>Vt</a:t>
                      </a:r>
                      <a:r>
                        <a:rPr lang="en-US" sz="1200" dirty="0">
                          <a:effectLst/>
                          <a:latin typeface="Calibri" panose="020F0502020204030204" pitchFamily="34" charset="0"/>
                        </a:rPr>
                        <a:t>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4.41</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latin typeface="Calibri" panose="020F0502020204030204" pitchFamily="34" charset="0"/>
                        </a:rPr>
                        <a:t>4.645</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1"/>
                  </a:ext>
                </a:extLst>
              </a:tr>
              <a:tr h="199521">
                <a:tc>
                  <a:txBody>
                    <a:bodyPr/>
                    <a:lstStyle/>
                    <a:p>
                      <a:pPr marL="0" marR="0" algn="r">
                        <a:spcBef>
                          <a:spcPts val="0"/>
                        </a:spcBef>
                        <a:spcAft>
                          <a:spcPts val="0"/>
                        </a:spcAft>
                      </a:pPr>
                      <a:r>
                        <a:rPr lang="en-US" sz="1200" dirty="0">
                          <a:effectLst/>
                          <a:latin typeface="Calibri" panose="020F0502020204030204" pitchFamily="34" charset="0"/>
                        </a:rPr>
                        <a:t>Delta </a:t>
                      </a:r>
                      <a:r>
                        <a:rPr lang="en-US" sz="1200" dirty="0" err="1">
                          <a:effectLst/>
                          <a:latin typeface="Calibri" panose="020F0502020204030204" pitchFamily="34" charset="0"/>
                        </a:rPr>
                        <a:t>Vt</a:t>
                      </a:r>
                      <a:r>
                        <a:rPr lang="en-US" sz="1200" dirty="0">
                          <a:effectLst/>
                          <a:latin typeface="Calibri" panose="020F0502020204030204" pitchFamily="34" charset="0"/>
                        </a:rPr>
                        <a:t>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0.9</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latin typeface="Calibri" panose="020F0502020204030204" pitchFamily="34" charset="0"/>
                        </a:rPr>
                        <a:t>0.91</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2"/>
                  </a:ext>
                </a:extLst>
              </a:tr>
              <a:tr h="199521">
                <a:tc>
                  <a:txBody>
                    <a:bodyPr/>
                    <a:lstStyle/>
                    <a:p>
                      <a:pPr marL="0" marR="0" algn="r">
                        <a:spcBef>
                          <a:spcPts val="0"/>
                        </a:spcBef>
                        <a:spcAft>
                          <a:spcPts val="0"/>
                        </a:spcAft>
                      </a:pPr>
                      <a:r>
                        <a:rPr lang="en-US" sz="1200" dirty="0">
                          <a:effectLst/>
                          <a:latin typeface="Calibri" panose="020F0502020204030204" pitchFamily="34" charset="0"/>
                        </a:rPr>
                        <a:t>Set </a:t>
                      </a:r>
                      <a:r>
                        <a:rPr lang="en-US" sz="1200" dirty="0" err="1">
                          <a:effectLst/>
                          <a:latin typeface="Calibri" panose="020F0502020204030204" pitchFamily="34" charset="0"/>
                        </a:rPr>
                        <a:t>Vt</a:t>
                      </a:r>
                      <a:r>
                        <a:rPr lang="en-US" sz="1200" dirty="0">
                          <a:effectLst/>
                          <a:latin typeface="Calibri" panose="020F0502020204030204" pitchFamily="34" charset="0"/>
                        </a:rPr>
                        <a:t> sigma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0.08</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latin typeface="Calibri" panose="020F0502020204030204" pitchFamily="34" charset="0"/>
                        </a:rPr>
                        <a:t>0.09</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3"/>
                  </a:ext>
                </a:extLst>
              </a:tr>
              <a:tr h="199521">
                <a:tc>
                  <a:txBody>
                    <a:bodyPr/>
                    <a:lstStyle/>
                    <a:p>
                      <a:pPr marL="0" marR="0" algn="r">
                        <a:spcBef>
                          <a:spcPts val="0"/>
                        </a:spcBef>
                        <a:spcAft>
                          <a:spcPts val="0"/>
                        </a:spcAft>
                      </a:pPr>
                      <a:r>
                        <a:rPr lang="en-US" sz="1200" dirty="0">
                          <a:effectLst/>
                          <a:latin typeface="Calibri" panose="020F0502020204030204" pitchFamily="34" charset="0"/>
                        </a:rPr>
                        <a:t>Reset </a:t>
                      </a:r>
                      <a:r>
                        <a:rPr lang="en-US" sz="1200" dirty="0" err="1">
                          <a:effectLst/>
                          <a:latin typeface="Calibri" panose="020F0502020204030204" pitchFamily="34" charset="0"/>
                        </a:rPr>
                        <a:t>Vt</a:t>
                      </a:r>
                      <a:r>
                        <a:rPr lang="en-US" sz="1200" dirty="0">
                          <a:effectLst/>
                          <a:latin typeface="Calibri" panose="020F0502020204030204" pitchFamily="34" charset="0"/>
                        </a:rPr>
                        <a:t> sigma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0.1</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latin typeface="Calibri" panose="020F0502020204030204" pitchFamily="34" charset="0"/>
                        </a:rPr>
                        <a:t>0.11</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4"/>
                  </a:ext>
                </a:extLst>
              </a:tr>
              <a:tr h="199521">
                <a:tc>
                  <a:txBody>
                    <a:bodyPr/>
                    <a:lstStyle/>
                    <a:p>
                      <a:pPr marL="0" marR="0" algn="r">
                        <a:spcBef>
                          <a:spcPts val="0"/>
                        </a:spcBef>
                        <a:spcAft>
                          <a:spcPts val="0"/>
                        </a:spcAft>
                      </a:pPr>
                      <a:r>
                        <a:rPr lang="en-US" sz="1200" dirty="0">
                          <a:effectLst/>
                          <a:latin typeface="Calibri" panose="020F0502020204030204" pitchFamily="34" charset="0"/>
                        </a:rPr>
                        <a:t>Set drift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a:effectLst/>
                          <a:latin typeface="Calibri" panose="020F0502020204030204" pitchFamily="34" charset="0"/>
                        </a:rPr>
                        <a:t>0.235</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latin typeface="Calibri" panose="020F0502020204030204" pitchFamily="34" charset="0"/>
                        </a:rPr>
                        <a:t>0.288</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5"/>
                  </a:ext>
                </a:extLst>
              </a:tr>
              <a:tr h="199521">
                <a:tc>
                  <a:txBody>
                    <a:bodyPr/>
                    <a:lstStyle/>
                    <a:p>
                      <a:pPr marL="0" marR="0" algn="r">
                        <a:spcBef>
                          <a:spcPts val="0"/>
                        </a:spcBef>
                        <a:spcAft>
                          <a:spcPts val="0"/>
                        </a:spcAft>
                      </a:pPr>
                      <a:r>
                        <a:rPr lang="en-US" sz="1200" dirty="0">
                          <a:effectLst/>
                          <a:latin typeface="Calibri" panose="020F0502020204030204" pitchFamily="34" charset="0"/>
                        </a:rPr>
                        <a:t>Reset drift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0.245</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latin typeface="Calibri" panose="020F0502020204030204" pitchFamily="34" charset="0"/>
                        </a:rPr>
                        <a:t>0.275</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6"/>
                  </a:ext>
                </a:extLst>
              </a:tr>
              <a:tr h="199521">
                <a:tc>
                  <a:txBody>
                    <a:bodyPr/>
                    <a:lstStyle/>
                    <a:p>
                      <a:pPr marL="0" marR="0" algn="r">
                        <a:spcBef>
                          <a:spcPts val="0"/>
                        </a:spcBef>
                        <a:spcAft>
                          <a:spcPts val="0"/>
                        </a:spcAft>
                      </a:pPr>
                      <a:r>
                        <a:rPr lang="en-US" sz="1200" dirty="0">
                          <a:effectLst/>
                          <a:latin typeface="Calibri" panose="020F0502020204030204" pitchFamily="34" charset="0"/>
                        </a:rPr>
                        <a:t>Reset RD margin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dirty="0">
                          <a:effectLst/>
                          <a:latin typeface="Calibri" panose="020F0502020204030204" pitchFamily="34" charset="0"/>
                        </a:rPr>
                        <a:t>0.22</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dirty="0">
                          <a:effectLst/>
                          <a:latin typeface="Calibri" panose="020F0502020204030204" pitchFamily="34" charset="0"/>
                        </a:rPr>
                        <a:t>0.3</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7"/>
                  </a:ext>
                </a:extLst>
              </a:tr>
              <a:tr h="199521">
                <a:tc>
                  <a:txBody>
                    <a:bodyPr/>
                    <a:lstStyle/>
                    <a:p>
                      <a:pPr marL="0" marR="0" algn="r">
                        <a:spcBef>
                          <a:spcPts val="0"/>
                        </a:spcBef>
                        <a:spcAft>
                          <a:spcPts val="0"/>
                        </a:spcAft>
                      </a:pPr>
                      <a:r>
                        <a:rPr lang="en-US" sz="1200" dirty="0">
                          <a:effectLst/>
                          <a:latin typeface="Calibri" panose="020F0502020204030204" pitchFamily="34" charset="0"/>
                        </a:rPr>
                        <a:t>Set </a:t>
                      </a:r>
                      <a:r>
                        <a:rPr lang="en-US" sz="1200" dirty="0" err="1">
                          <a:effectLst/>
                          <a:latin typeface="Calibri" panose="020F0502020204030204" pitchFamily="34" charset="0"/>
                        </a:rPr>
                        <a:t>Vt</a:t>
                      </a:r>
                      <a:r>
                        <a:rPr lang="en-US" sz="1200" dirty="0">
                          <a:effectLst/>
                          <a:latin typeface="Calibri" panose="020F0502020204030204" pitchFamily="34" charset="0"/>
                        </a:rPr>
                        <a:t>-evolution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a:effectLst/>
                          <a:latin typeface="Calibri" panose="020F0502020204030204" pitchFamily="34" charset="0"/>
                        </a:rPr>
                        <a:t>0.15</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dirty="0">
                          <a:effectLst/>
                          <a:latin typeface="Calibri" panose="020F0502020204030204" pitchFamily="34" charset="0"/>
                        </a:rPr>
                        <a:t>0.15</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8"/>
                  </a:ext>
                </a:extLst>
              </a:tr>
              <a:tr h="209497">
                <a:tc>
                  <a:txBody>
                    <a:bodyPr/>
                    <a:lstStyle/>
                    <a:p>
                      <a:pPr marL="0" marR="0" algn="r">
                        <a:spcBef>
                          <a:spcPts val="0"/>
                        </a:spcBef>
                        <a:spcAft>
                          <a:spcPts val="0"/>
                        </a:spcAft>
                      </a:pPr>
                      <a:r>
                        <a:rPr lang="en-US" sz="1200" dirty="0">
                          <a:effectLst/>
                          <a:latin typeface="Calibri" panose="020F0502020204030204" pitchFamily="34" charset="0"/>
                        </a:rPr>
                        <a:t>Reset </a:t>
                      </a:r>
                      <a:r>
                        <a:rPr lang="en-US" sz="1200" dirty="0" err="1">
                          <a:effectLst/>
                          <a:latin typeface="Calibri" panose="020F0502020204030204" pitchFamily="34" charset="0"/>
                        </a:rPr>
                        <a:t>Vt</a:t>
                      </a:r>
                      <a:r>
                        <a:rPr lang="en-US" sz="1200" dirty="0">
                          <a:effectLst/>
                          <a:latin typeface="Calibri" panose="020F0502020204030204" pitchFamily="34" charset="0"/>
                        </a:rPr>
                        <a:t>-evolution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a:effectLst/>
                          <a:latin typeface="Calibri" panose="020F0502020204030204" pitchFamily="34" charset="0"/>
                        </a:rPr>
                        <a:t>0.12</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a:effectLst/>
                          <a:latin typeface="Calibri" panose="020F0502020204030204" pitchFamily="34" charset="0"/>
                        </a:rPr>
                        <a:t>0.12</a:t>
                      </a:r>
                      <a:endParaRPr lang="en-US" sz="120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xmlns="" val="10009"/>
                  </a:ext>
                </a:extLst>
              </a:tr>
              <a:tr h="209497">
                <a:tc>
                  <a:txBody>
                    <a:bodyPr/>
                    <a:lstStyle/>
                    <a:p>
                      <a:pPr marL="0" marR="0" algn="r">
                        <a:spcBef>
                          <a:spcPts val="0"/>
                        </a:spcBef>
                        <a:spcAft>
                          <a:spcPts val="0"/>
                        </a:spcAft>
                      </a:pPr>
                      <a:r>
                        <a:rPr lang="en-US" sz="1200" dirty="0">
                          <a:effectLst/>
                          <a:latin typeface="Calibri" panose="020F0502020204030204" pitchFamily="34" charset="0"/>
                        </a:rPr>
                        <a:t>Gap to goal [V]</a:t>
                      </a:r>
                      <a:endParaRPr lang="en-US" sz="1200" dirty="0">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b">
                    <a:solidFill>
                      <a:schemeClr val="accent2"/>
                    </a:solidFill>
                  </a:tcPr>
                </a:tc>
                <a:tc>
                  <a:txBody>
                    <a:bodyPr/>
                    <a:lstStyle/>
                    <a:p>
                      <a:pPr marL="0" marR="0" algn="ctr">
                        <a:spcBef>
                          <a:spcPts val="0"/>
                        </a:spcBef>
                        <a:spcAft>
                          <a:spcPts val="0"/>
                        </a:spcAft>
                      </a:pPr>
                      <a:r>
                        <a:rPr lang="en-US" sz="1200" b="1" dirty="0">
                          <a:solidFill>
                            <a:srgbClr val="FF0000"/>
                          </a:solidFill>
                          <a:effectLst/>
                          <a:latin typeface="Calibri" panose="020F0502020204030204" pitchFamily="34" charset="0"/>
                        </a:rPr>
                        <a:t>-0.46</a:t>
                      </a:r>
                      <a:endParaRPr lang="en-US" sz="1200" b="1" dirty="0">
                        <a:solidFill>
                          <a:srgbClr val="FF0000"/>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solidFill>
                      <a:srgbClr val="FFFF00"/>
                    </a:solidFill>
                  </a:tcPr>
                </a:tc>
                <a:tc>
                  <a:txBody>
                    <a:bodyPr/>
                    <a:lstStyle/>
                    <a:p>
                      <a:pPr marL="0" marR="0" algn="ctr">
                        <a:spcBef>
                          <a:spcPts val="0"/>
                        </a:spcBef>
                        <a:spcAft>
                          <a:spcPts val="0"/>
                        </a:spcAft>
                      </a:pPr>
                      <a:r>
                        <a:rPr lang="en-US" sz="1200" b="1" dirty="0">
                          <a:solidFill>
                            <a:srgbClr val="FF0000"/>
                          </a:solidFill>
                          <a:effectLst/>
                          <a:latin typeface="Calibri" panose="020F0502020204030204" pitchFamily="34" charset="0"/>
                        </a:rPr>
                        <a:t>-0.65</a:t>
                      </a:r>
                      <a:endParaRPr lang="en-US" sz="1200" b="1" dirty="0">
                        <a:solidFill>
                          <a:srgbClr val="FF0000"/>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68580" marR="68580" marT="0" marB="0" anchor="ctr">
                    <a:solidFill>
                      <a:srgbClr val="FFFF00"/>
                    </a:solidFill>
                  </a:tcPr>
                </a:tc>
                <a:extLst>
                  <a:ext uri="{0D108BD9-81ED-4DB2-BD59-A6C34878D82A}">
                    <a16:rowId xmlns:a16="http://schemas.microsoft.com/office/drawing/2014/main" xmlns="" val="10010"/>
                  </a:ext>
                </a:extLst>
              </a:tr>
            </a:tbl>
          </a:graphicData>
        </a:graphic>
      </p:graphicFrame>
      <p:pic>
        <p:nvPicPr>
          <p:cNvPr id="24" name="Picture 23"/>
          <p:cNvPicPr>
            <a:picLocks noChangeAspect="1"/>
          </p:cNvPicPr>
          <p:nvPr/>
        </p:nvPicPr>
        <p:blipFill rotWithShape="1">
          <a:blip r:embed="rId4"/>
          <a:srcRect l="3417"/>
          <a:stretch/>
        </p:blipFill>
        <p:spPr>
          <a:xfrm>
            <a:off x="7772400" y="3678607"/>
            <a:ext cx="4308512" cy="2797695"/>
          </a:xfrm>
          <a:prstGeom prst="rect">
            <a:avLst/>
          </a:prstGeom>
        </p:spPr>
      </p:pic>
    </p:spTree>
    <p:extLst>
      <p:ext uri="{BB962C8B-B14F-4D97-AF65-F5344CB8AC3E}">
        <p14:creationId xmlns:p14="http://schemas.microsoft.com/office/powerpoint/2010/main" val="276125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914400" y="3886200"/>
            <a:ext cx="10315575" cy="1299730"/>
          </a:xfrm>
          <a:prstGeom prst="rect">
            <a:avLst/>
          </a:prstGeom>
        </p:spPr>
      </p:pic>
      <p:sp>
        <p:nvSpPr>
          <p:cNvPr id="2" name="Title 1"/>
          <p:cNvSpPr>
            <a:spLocks noGrp="1"/>
          </p:cNvSpPr>
          <p:nvPr>
            <p:ph type="title"/>
          </p:nvPr>
        </p:nvSpPr>
        <p:spPr/>
        <p:txBody>
          <a:bodyPr/>
          <a:lstStyle/>
          <a:p>
            <a:r>
              <a:rPr lang="en-US" sz="3200" dirty="0"/>
              <a:t>S24S Design Strategy, Milestone and Gates</a:t>
            </a:r>
          </a:p>
        </p:txBody>
      </p:sp>
      <p:sp>
        <p:nvSpPr>
          <p:cNvPr id="3" name="Content Placeholder 2"/>
          <p:cNvSpPr>
            <a:spLocks noGrp="1"/>
          </p:cNvSpPr>
          <p:nvPr>
            <p:ph idx="1"/>
          </p:nvPr>
        </p:nvSpPr>
        <p:spPr>
          <a:xfrm>
            <a:off x="228599" y="990600"/>
            <a:ext cx="4717417" cy="4800600"/>
          </a:xfrm>
        </p:spPr>
        <p:txBody>
          <a:bodyPr/>
          <a:lstStyle/>
          <a:p>
            <a:pPr marL="0" indent="0">
              <a:buNone/>
            </a:pPr>
            <a:r>
              <a:rPr lang="en-US" sz="2000" dirty="0"/>
              <a:t>Enable path to fast fail or success (S24S) by minimizing non-cell related design risks</a:t>
            </a:r>
            <a:endParaRPr lang="en-US" dirty="0"/>
          </a:p>
          <a:p>
            <a:pPr marL="914400" lvl="1" indent="-430213">
              <a:buNone/>
            </a:pPr>
            <a:r>
              <a:rPr lang="en-US" sz="2000" dirty="0"/>
              <a:t>Inhibit 50% of the array drivers to provide area for new bipolar pre-drivers</a:t>
            </a:r>
          </a:p>
          <a:p>
            <a:pPr marL="914400" lvl="1" indent="-430213">
              <a:buNone/>
            </a:pPr>
            <a:r>
              <a:rPr lang="en-US" sz="2000" dirty="0"/>
              <a:t>Add tile level polarity control and update partition control logic to enable bipolar operation with SSM read/write algorithms</a:t>
            </a:r>
          </a:p>
          <a:p>
            <a:pPr marL="342900" indent="-342900"/>
            <a:endParaRPr lang="en-US" sz="2000" dirty="0"/>
          </a:p>
          <a:p>
            <a:pPr marL="342900" indent="-342900"/>
            <a:endParaRPr lang="en-US" sz="2000" dirty="0"/>
          </a:p>
          <a:p>
            <a:pPr marL="342900" indent="-342900"/>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4159293117"/>
              </p:ext>
            </p:extLst>
          </p:nvPr>
        </p:nvGraphicFramePr>
        <p:xfrm>
          <a:off x="4946017" y="990600"/>
          <a:ext cx="6788783" cy="2684672"/>
        </p:xfrm>
        <a:graphic>
          <a:graphicData uri="http://schemas.openxmlformats.org/drawingml/2006/table">
            <a:tbl>
              <a:tblPr/>
              <a:tblGrid>
                <a:gridCol w="2128829">
                  <a:extLst>
                    <a:ext uri="{9D8B030D-6E8A-4147-A177-3AD203B41FA5}">
                      <a16:colId xmlns:a16="http://schemas.microsoft.com/office/drawing/2014/main" xmlns="" val="20000"/>
                    </a:ext>
                  </a:extLst>
                </a:gridCol>
                <a:gridCol w="2297754">
                  <a:extLst>
                    <a:ext uri="{9D8B030D-6E8A-4147-A177-3AD203B41FA5}">
                      <a16:colId xmlns:a16="http://schemas.microsoft.com/office/drawing/2014/main" xmlns="" val="20001"/>
                    </a:ext>
                  </a:extLst>
                </a:gridCol>
                <a:gridCol w="2362200">
                  <a:extLst>
                    <a:ext uri="{9D8B030D-6E8A-4147-A177-3AD203B41FA5}">
                      <a16:colId xmlns:a16="http://schemas.microsoft.com/office/drawing/2014/main" xmlns="" val="20002"/>
                    </a:ext>
                  </a:extLst>
                </a:gridCol>
              </a:tblGrid>
              <a:tr h="218872">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a:ln>
                            <a:noFill/>
                          </a:ln>
                          <a:solidFill>
                            <a:schemeClr val="bg1"/>
                          </a:solidFill>
                          <a:effectLst/>
                          <a:latin typeface="Arial" pitchFamily="34" charset="0"/>
                          <a:cs typeface="Arial" pitchFamily="34" charset="0"/>
                        </a:rPr>
                        <a:t>Features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S26A</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S24S (Design POR)</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extLst>
                  <a:ext uri="{0D108BD9-81ED-4DB2-BD59-A6C34878D82A}">
                    <a16:rowId xmlns:a16="http://schemas.microsoft.com/office/drawing/2014/main" xmlns="" val="10000"/>
                  </a:ext>
                </a:extLst>
              </a:tr>
              <a:tr h="19698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Density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256Gb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64Gb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1"/>
                  </a:ext>
                </a:extLst>
              </a:tr>
              <a:tr h="19698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Die Size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2"/>
                  </a:ext>
                </a:extLst>
              </a:tr>
              <a:tr h="19698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I/O Performance (Interface)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3"/>
                  </a:ext>
                </a:extLst>
              </a:tr>
              <a:tr h="19698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Latency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4"/>
                  </a:ext>
                </a:extLst>
              </a:tr>
              <a:tr h="19698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Completion Time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240ns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5"/>
                  </a:ext>
                </a:extLst>
              </a:tr>
              <a:tr h="19698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Read/Write Throughput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1600 / 800 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Estimated </a:t>
                      </a:r>
                      <a:r>
                        <a:rPr kumimoji="0" lang="en-US" sz="1200" b="1" i="0" u="none" strike="noStrike" cap="none" normalizeH="0" baseline="0" dirty="0" smtClean="0">
                          <a:ln>
                            <a:noFill/>
                          </a:ln>
                          <a:solidFill>
                            <a:srgbClr val="FF0000"/>
                          </a:solidFill>
                          <a:effectLst/>
                          <a:latin typeface="Arial" pitchFamily="34" charset="0"/>
                          <a:cs typeface="Arial" pitchFamily="34" charset="0"/>
                        </a:rPr>
                        <a:t>731 </a:t>
                      </a:r>
                      <a:r>
                        <a:rPr kumimoji="0" lang="en-US" sz="1200" b="1" i="0" u="none" strike="noStrike" cap="none" normalizeH="0" baseline="0" dirty="0">
                          <a:ln>
                            <a:noFill/>
                          </a:ln>
                          <a:solidFill>
                            <a:srgbClr val="FF0000"/>
                          </a:solidFill>
                          <a:effectLst/>
                          <a:latin typeface="Arial" pitchFamily="34" charset="0"/>
                          <a:cs typeface="Arial" pitchFamily="34" charset="0"/>
                        </a:rPr>
                        <a:t>/ </a:t>
                      </a:r>
                      <a:r>
                        <a:rPr kumimoji="0" lang="en-US" sz="1200" b="1" i="0" u="none" strike="noStrike" cap="none" normalizeH="0" baseline="0" dirty="0" smtClean="0">
                          <a:ln>
                            <a:noFill/>
                          </a:ln>
                          <a:solidFill>
                            <a:srgbClr val="FF0000"/>
                          </a:solidFill>
                          <a:effectLst/>
                          <a:latin typeface="Arial" pitchFamily="34" charset="0"/>
                          <a:cs typeface="Arial" pitchFamily="34" charset="0"/>
                        </a:rPr>
                        <a:t>425 </a:t>
                      </a:r>
                      <a:r>
                        <a:rPr kumimoji="0" lang="en-US" sz="1200" b="1" i="0" u="none" strike="noStrike" cap="none" normalizeH="0" baseline="0" dirty="0">
                          <a:ln>
                            <a:noFill/>
                          </a:ln>
                          <a:solidFill>
                            <a:srgbClr val="FF0000"/>
                          </a:solidFill>
                          <a:effectLst/>
                          <a:latin typeface="Arial" pitchFamily="34" charset="0"/>
                          <a:cs typeface="Arial" pitchFamily="34" charset="0"/>
                        </a:rPr>
                        <a:t>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6"/>
                  </a:ext>
                </a:extLst>
              </a:tr>
              <a:tr h="19698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 Write Energy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52 / 118 </a:t>
                      </a:r>
                      <a:r>
                        <a:rPr kumimoji="0" lang="en-US" sz="1200" b="0" i="0" u="none" strike="noStrike" kern="1200" cap="none" normalizeH="0" baseline="0" dirty="0" err="1">
                          <a:ln>
                            <a:noFill/>
                          </a:ln>
                          <a:solidFill>
                            <a:srgbClr val="000000"/>
                          </a:solidFill>
                          <a:effectLst/>
                          <a:latin typeface="Arial" pitchFamily="34" charset="0"/>
                          <a:ea typeface="+mn-ea"/>
                          <a:cs typeface="Arial" pitchFamily="34" charset="0"/>
                        </a:rPr>
                        <a:t>pJ</a:t>
                      </a: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89 / 179 </a:t>
                      </a:r>
                      <a:r>
                        <a:rPr kumimoji="0" lang="en-US" sz="1200" b="1" i="0" u="none" strike="noStrike" kern="1200" cap="none" normalizeH="0" baseline="0" dirty="0" err="1">
                          <a:ln>
                            <a:noFill/>
                          </a:ln>
                          <a:solidFill>
                            <a:srgbClr val="FF0000"/>
                          </a:solidFill>
                          <a:effectLst/>
                          <a:latin typeface="Arial" pitchFamily="34" charset="0"/>
                          <a:ea typeface="+mn-ea"/>
                          <a:cs typeface="Arial" pitchFamily="34" charset="0"/>
                        </a:rPr>
                        <a:t>pJ</a:t>
                      </a: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7"/>
                  </a:ext>
                </a:extLst>
              </a:tr>
              <a:tr h="459632">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Power Supplies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6506869"/>
              </p:ext>
            </p:extLst>
          </p:nvPr>
        </p:nvGraphicFramePr>
        <p:xfrm>
          <a:off x="2133600" y="5099945"/>
          <a:ext cx="8686800" cy="1219200"/>
        </p:xfrm>
        <a:graphic>
          <a:graphicData uri="http://schemas.openxmlformats.org/drawingml/2006/table">
            <a:tbl>
              <a:tblPr firstRow="1">
                <a:tableStyleId>{72833802-FEF1-4C79-8D5D-14CF1EAF98D9}</a:tableStyleId>
              </a:tblPr>
              <a:tblGrid>
                <a:gridCol w="1464509">
                  <a:extLst>
                    <a:ext uri="{9D8B030D-6E8A-4147-A177-3AD203B41FA5}">
                      <a16:colId xmlns:a16="http://schemas.microsoft.com/office/drawing/2014/main" xmlns="" val="20000"/>
                    </a:ext>
                  </a:extLst>
                </a:gridCol>
                <a:gridCol w="7222291">
                  <a:extLst>
                    <a:ext uri="{9D8B030D-6E8A-4147-A177-3AD203B41FA5}">
                      <a16:colId xmlns:a16="http://schemas.microsoft.com/office/drawing/2014/main" xmlns="" val="20001"/>
                    </a:ext>
                  </a:extLst>
                </a:gridCol>
              </a:tblGrid>
              <a:tr h="225321">
                <a:tc>
                  <a:txBody>
                    <a:bodyPr/>
                    <a:lstStyle/>
                    <a:p>
                      <a:r>
                        <a:rPr lang="en-US" sz="1400" dirty="0"/>
                        <a:t>Milestone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extLst>
                  <a:ext uri="{0D108BD9-81ED-4DB2-BD59-A6C34878D82A}">
                    <a16:rowId xmlns:a16="http://schemas.microsoft.com/office/drawing/2014/main" xmlns="" val="10000"/>
                  </a:ext>
                </a:extLst>
              </a:tr>
              <a:tr h="219919">
                <a:tc>
                  <a:txBody>
                    <a:bodyPr/>
                    <a:lstStyle/>
                    <a:p>
                      <a:r>
                        <a:rPr lang="en-US" altLang="ja-JP" sz="1400" dirty="0"/>
                        <a:t>Rev 2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Sheet level performance validation complete / circuits ready for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25321">
                <a:tc>
                  <a:txBody>
                    <a:bodyPr/>
                    <a:lstStyle/>
                    <a:p>
                      <a:r>
                        <a:rPr lang="en-US" altLang="ja-JP" sz="1400" dirty="0"/>
                        <a:t>Rev 3</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Full chip functional and performance validation of features, specifications and test modes</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25321">
                <a:tc>
                  <a:txBody>
                    <a:bodyPr/>
                    <a:lstStyle/>
                    <a:p>
                      <a:r>
                        <a:rPr lang="en-US" altLang="ja-JP" sz="1400" dirty="0"/>
                        <a:t>DBR</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Database Ready for Manufacturing</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860650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SSM Alpha Product </a:t>
            </a:r>
            <a:r>
              <a:rPr lang="en-US" sz="3600" dirty="0" smtClean="0"/>
              <a:t>Pathfinding and Deliverables</a:t>
            </a:r>
            <a:endParaRPr lang="en-US" sz="3600" dirty="0"/>
          </a:p>
        </p:txBody>
      </p:sp>
      <p:sp>
        <p:nvSpPr>
          <p:cNvPr id="3" name="Content Placeholder 2"/>
          <p:cNvSpPr>
            <a:spLocks noGrp="1"/>
          </p:cNvSpPr>
          <p:nvPr>
            <p:ph idx="1"/>
          </p:nvPr>
        </p:nvSpPr>
        <p:spPr>
          <a:xfrm>
            <a:off x="914400" y="914400"/>
            <a:ext cx="10363200" cy="3048000"/>
          </a:xfrm>
        </p:spPr>
        <p:txBody>
          <a:bodyPr/>
          <a:lstStyle/>
          <a:p>
            <a:pPr marL="0" indent="0">
              <a:buNone/>
            </a:pPr>
            <a:r>
              <a:rPr lang="en-US" sz="2000" dirty="0"/>
              <a:t>The strategy for ‘fast fail or succeed’ is built on ‘stepping-up’</a:t>
            </a:r>
          </a:p>
          <a:p>
            <a:pPr marL="526454" indent="-457200">
              <a:buFont typeface="+mj-lt"/>
              <a:buAutoNum type="arabicPeriod"/>
            </a:pPr>
            <a:r>
              <a:rPr lang="en-US" sz="2000" dirty="0"/>
              <a:t>SR71 – SSM basics, including scaling, symmetry with solid </a:t>
            </a:r>
            <a:r>
              <a:rPr lang="en-US" sz="2000" dirty="0" err="1" smtClean="0"/>
              <a:t>empiricals</a:t>
            </a:r>
            <a:r>
              <a:rPr lang="en-US" sz="2000" dirty="0" smtClean="0"/>
              <a:t> </a:t>
            </a:r>
            <a:r>
              <a:rPr lang="en-US" sz="2000" dirty="0"/>
              <a:t>to support switching mechanism</a:t>
            </a:r>
          </a:p>
          <a:p>
            <a:pPr marL="526454" indent="-457200">
              <a:buFont typeface="+mj-lt"/>
              <a:buAutoNum type="arabicPeriod"/>
            </a:pPr>
            <a:r>
              <a:rPr lang="en-US" sz="2000" dirty="0"/>
              <a:t>S24S – Array feature development with high volume </a:t>
            </a:r>
            <a:r>
              <a:rPr lang="en-US" sz="2000" dirty="0" smtClean="0"/>
              <a:t>statistical </a:t>
            </a:r>
            <a:r>
              <a:rPr lang="en-US" sz="2000" dirty="0"/>
              <a:t>validation with Probe, WLR, </a:t>
            </a:r>
            <a:r>
              <a:rPr lang="en-US" sz="2000" dirty="0" smtClean="0"/>
              <a:t>Burn and ULR </a:t>
            </a:r>
            <a:r>
              <a:rPr lang="en-US" sz="2000" dirty="0"/>
              <a:t>metric.</a:t>
            </a:r>
          </a:p>
          <a:p>
            <a:pPr marL="526454" indent="-457200">
              <a:buFont typeface="+mj-lt"/>
              <a:buAutoNum type="arabicPeriod"/>
            </a:pPr>
            <a:r>
              <a:rPr lang="en-US" sz="2000" dirty="0"/>
              <a:t>Build alpha product – </a:t>
            </a:r>
            <a:r>
              <a:rPr lang="en-US" sz="2000" dirty="0" smtClean="0"/>
              <a:t>Design </a:t>
            </a:r>
            <a:r>
              <a:rPr lang="en-US" sz="2000" dirty="0"/>
              <a:t>and process development in order to pick an array node, assess and develop required CMOS and Design Rules and BEOL, such that all work coherently for die size and performance matching or better than SXP counterpart.</a:t>
            </a:r>
            <a:endParaRPr lang="en-US" sz="3600" dirty="0"/>
          </a:p>
        </p:txBody>
      </p:sp>
      <p:graphicFrame>
        <p:nvGraphicFramePr>
          <p:cNvPr id="4" name="Object 3"/>
          <p:cNvGraphicFramePr>
            <a:graphicFrameLocks noChangeAspect="1"/>
          </p:cNvGraphicFramePr>
          <p:nvPr>
            <p:extLst>
              <p:ext uri="{D42A27DB-BD31-4B8C-83A1-F6EECF244321}">
                <p14:modId xmlns:p14="http://schemas.microsoft.com/office/powerpoint/2010/main" val="1791707287"/>
              </p:ext>
            </p:extLst>
          </p:nvPr>
        </p:nvGraphicFramePr>
        <p:xfrm>
          <a:off x="1936750" y="4076700"/>
          <a:ext cx="8426450" cy="2171700"/>
        </p:xfrm>
        <a:graphic>
          <a:graphicData uri="http://schemas.openxmlformats.org/presentationml/2006/ole">
            <mc:AlternateContent xmlns:mc="http://schemas.openxmlformats.org/markup-compatibility/2006">
              <mc:Choice xmlns:v="urn:schemas-microsoft-com:vml" Requires="v">
                <p:oleObj spid="_x0000_s2069" name="Worksheet" r:id="rId3" imgW="8426616" imgH="2171553" progId="Excel.Sheet.12">
                  <p:embed/>
                </p:oleObj>
              </mc:Choice>
              <mc:Fallback>
                <p:oleObj name="Worksheet" r:id="rId3" imgW="8426616" imgH="2171553" progId="Excel.Sheet.12">
                  <p:embed/>
                  <p:pic>
                    <p:nvPicPr>
                      <p:cNvPr id="0" name=""/>
                      <p:cNvPicPr/>
                      <p:nvPr/>
                    </p:nvPicPr>
                    <p:blipFill>
                      <a:blip r:embed="rId4"/>
                      <a:stretch>
                        <a:fillRect/>
                      </a:stretch>
                    </p:blipFill>
                    <p:spPr>
                      <a:xfrm>
                        <a:off x="1936750" y="4076700"/>
                        <a:ext cx="8426450" cy="2171700"/>
                      </a:xfrm>
                      <a:prstGeom prst="rect">
                        <a:avLst/>
                      </a:prstGeom>
                    </p:spPr>
                  </p:pic>
                </p:oleObj>
              </mc:Fallback>
            </mc:AlternateContent>
          </a:graphicData>
        </a:graphic>
      </p:graphicFrame>
      <p:sp>
        <p:nvSpPr>
          <p:cNvPr id="7" name="TextBox 6"/>
          <p:cNvSpPr txBox="1"/>
          <p:nvPr/>
        </p:nvSpPr>
        <p:spPr>
          <a:xfrm>
            <a:off x="2927350" y="4181475"/>
            <a:ext cx="4503156" cy="427938"/>
          </a:xfrm>
          <a:prstGeom prst="rect">
            <a:avLst/>
          </a:prstGeom>
          <a:noFill/>
        </p:spPr>
        <p:txBody>
          <a:bodyPr wrap="none" rtlCol="0">
            <a:spAutoFit/>
          </a:bodyPr>
          <a:lstStyle/>
          <a:p>
            <a:r>
              <a:rPr lang="en-US" b="1" dirty="0" smtClean="0">
                <a:solidFill>
                  <a:schemeClr val="accent2"/>
                </a:solidFill>
              </a:rPr>
              <a:t>Deliverables for “step up” or not</a:t>
            </a:r>
            <a:endParaRPr lang="en-US" b="1" dirty="0">
              <a:solidFill>
                <a:schemeClr val="accent2"/>
              </a:solidFill>
            </a:endParaRPr>
          </a:p>
        </p:txBody>
      </p:sp>
    </p:spTree>
    <p:extLst>
      <p:ext uri="{BB962C8B-B14F-4D97-AF65-F5344CB8AC3E}">
        <p14:creationId xmlns:p14="http://schemas.microsoft.com/office/powerpoint/2010/main" val="193511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Backup Material</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356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Silicon Horizon in March</a:t>
            </a:r>
          </a:p>
        </p:txBody>
      </p:sp>
      <p:pic>
        <p:nvPicPr>
          <p:cNvPr id="4" name="Picture 3">
            <a:extLst>
              <a:ext uri="{FF2B5EF4-FFF2-40B4-BE49-F238E27FC236}">
                <a16:creationId xmlns:a16="http://schemas.microsoft.com/office/drawing/2014/main" xmlns="" id="{5161DCF4-3471-4B2E-8F43-32BE11389D6A}"/>
              </a:ext>
            </a:extLst>
          </p:cNvPr>
          <p:cNvPicPr>
            <a:picLocks noChangeAspect="1"/>
          </p:cNvPicPr>
          <p:nvPr/>
        </p:nvPicPr>
        <p:blipFill>
          <a:blip r:embed="rId2"/>
          <a:stretch>
            <a:fillRect/>
          </a:stretch>
        </p:blipFill>
        <p:spPr>
          <a:xfrm>
            <a:off x="153987" y="1509712"/>
            <a:ext cx="11844025" cy="1703388"/>
          </a:xfrm>
          <a:prstGeom prst="rect">
            <a:avLst/>
          </a:prstGeom>
        </p:spPr>
      </p:pic>
      <p:sp>
        <p:nvSpPr>
          <p:cNvPr id="5" name="Arrow: Down 7">
            <a:extLst>
              <a:ext uri="{FF2B5EF4-FFF2-40B4-BE49-F238E27FC236}">
                <a16:creationId xmlns:a16="http://schemas.microsoft.com/office/drawing/2014/main" xmlns="" id="{D35AAAAD-BD91-41D5-B984-8062B205EAE6}"/>
              </a:ext>
            </a:extLst>
          </p:cNvPr>
          <p:cNvSpPr/>
          <p:nvPr/>
        </p:nvSpPr>
        <p:spPr>
          <a:xfrm>
            <a:off x="7353300" y="2324100"/>
            <a:ext cx="177800" cy="520700"/>
          </a:xfrm>
          <a:prstGeom prst="down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Down 8">
            <a:extLst>
              <a:ext uri="{FF2B5EF4-FFF2-40B4-BE49-F238E27FC236}">
                <a16:creationId xmlns:a16="http://schemas.microsoft.com/office/drawing/2014/main" xmlns="" id="{B5FB6780-38FA-4C98-B013-9B60D03B9DD5}"/>
              </a:ext>
            </a:extLst>
          </p:cNvPr>
          <p:cNvSpPr/>
          <p:nvPr/>
        </p:nvSpPr>
        <p:spPr>
          <a:xfrm>
            <a:off x="9017000" y="2622550"/>
            <a:ext cx="190500" cy="781050"/>
          </a:xfrm>
          <a:prstGeom prst="down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9">
            <a:extLst>
              <a:ext uri="{FF2B5EF4-FFF2-40B4-BE49-F238E27FC236}">
                <a16:creationId xmlns:a16="http://schemas.microsoft.com/office/drawing/2014/main" xmlns="" id="{299DF2ED-7F91-4800-97F7-7070EA249BD4}"/>
              </a:ext>
            </a:extLst>
          </p:cNvPr>
          <p:cNvSpPr/>
          <p:nvPr/>
        </p:nvSpPr>
        <p:spPr>
          <a:xfrm>
            <a:off x="8750300" y="3403600"/>
            <a:ext cx="914400" cy="342900"/>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CR6?</a:t>
            </a:r>
          </a:p>
        </p:txBody>
      </p:sp>
    </p:spTree>
    <p:extLst>
      <p:ext uri="{BB962C8B-B14F-4D97-AF65-F5344CB8AC3E}">
        <p14:creationId xmlns:p14="http://schemas.microsoft.com/office/powerpoint/2010/main" val="3923495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E8C33012-811F-492A-B6C5-8CFDCAAD938B}"/>
              </a:ext>
            </a:extLst>
          </p:cNvPr>
          <p:cNvPicPr>
            <a:picLocks noChangeAspect="1"/>
          </p:cNvPicPr>
          <p:nvPr/>
        </p:nvPicPr>
        <p:blipFill>
          <a:blip r:embed="rId2"/>
          <a:stretch>
            <a:fillRect/>
          </a:stretch>
        </p:blipFill>
        <p:spPr>
          <a:xfrm>
            <a:off x="39399" y="952500"/>
            <a:ext cx="12032290" cy="4584700"/>
          </a:xfrm>
          <a:prstGeom prst="rect">
            <a:avLst/>
          </a:prstGeom>
        </p:spPr>
      </p:pic>
      <p:sp>
        <p:nvSpPr>
          <p:cNvPr id="2" name="Title 1">
            <a:extLst>
              <a:ext uri="{FF2B5EF4-FFF2-40B4-BE49-F238E27FC236}">
                <a16:creationId xmlns:a16="http://schemas.microsoft.com/office/drawing/2014/main" xmlns="" id="{AE3ACA5C-F2A1-4DF9-A93B-54EAC5CB029F}"/>
              </a:ext>
            </a:extLst>
          </p:cNvPr>
          <p:cNvSpPr>
            <a:spLocks noGrp="1"/>
          </p:cNvSpPr>
          <p:nvPr>
            <p:ph type="title"/>
          </p:nvPr>
        </p:nvSpPr>
        <p:spPr/>
        <p:txBody>
          <a:bodyPr/>
          <a:lstStyle/>
          <a:p>
            <a:r>
              <a:rPr lang="en-US" dirty="0"/>
              <a:t>Gantt Chart</a:t>
            </a:r>
          </a:p>
        </p:txBody>
      </p:sp>
      <p:sp>
        <p:nvSpPr>
          <p:cNvPr id="6" name="Arrow: Down 5">
            <a:extLst>
              <a:ext uri="{FF2B5EF4-FFF2-40B4-BE49-F238E27FC236}">
                <a16:creationId xmlns:a16="http://schemas.microsoft.com/office/drawing/2014/main" xmlns="" id="{D75AD377-075C-4964-839A-5D3FC8EE3DC5}"/>
              </a:ext>
            </a:extLst>
          </p:cNvPr>
          <p:cNvSpPr/>
          <p:nvPr/>
        </p:nvSpPr>
        <p:spPr>
          <a:xfrm>
            <a:off x="8178800" y="2882900"/>
            <a:ext cx="165100" cy="2120900"/>
          </a:xfrm>
          <a:prstGeom prst="down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Down 7">
            <a:extLst>
              <a:ext uri="{FF2B5EF4-FFF2-40B4-BE49-F238E27FC236}">
                <a16:creationId xmlns:a16="http://schemas.microsoft.com/office/drawing/2014/main" xmlns="" id="{64D42AFF-03CF-4D32-A915-F4917B421C8D}"/>
              </a:ext>
            </a:extLst>
          </p:cNvPr>
          <p:cNvSpPr/>
          <p:nvPr/>
        </p:nvSpPr>
        <p:spPr>
          <a:xfrm>
            <a:off x="7924800" y="3517900"/>
            <a:ext cx="165100" cy="889000"/>
          </a:xfrm>
          <a:prstGeom prst="down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xmlns="" id="{691EC5B4-ADF4-4DE0-A659-94A7928643F4}"/>
              </a:ext>
            </a:extLst>
          </p:cNvPr>
          <p:cNvSpPr/>
          <p:nvPr/>
        </p:nvSpPr>
        <p:spPr>
          <a:xfrm>
            <a:off x="8432800" y="4114800"/>
            <a:ext cx="165100" cy="889000"/>
          </a:xfrm>
          <a:prstGeom prst="downArrow">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6848160"/>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jdp comm feb/2018</Agenda>
    <Date xmlns="90b7a245-a7c3-4504-88b2-cf85318e6b78">2018-02-23T00:00:00-08:00</Date>
    <Presenter xmlns="90b7a245-a7c3-4504-88b2-cf85318e6b78">DerChang Kau</Presente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9757D6-16EA-49DF-BF94-FEF25FAF8351}">
  <ds:schemaRefs>
    <ds:schemaRef ds:uri="http://schemas.openxmlformats.org/package/2006/metadata/core-properties"/>
    <ds:schemaRef ds:uri="http://purl.org/dc/terms/"/>
    <ds:schemaRef ds:uri="http://schemas.microsoft.com/office/2006/documentManagement/types"/>
    <ds:schemaRef ds:uri="http://purl.org/dc/dcmitype/"/>
    <ds:schemaRef ds:uri="http://schemas.microsoft.com/office/2006/metadata/properties"/>
    <ds:schemaRef ds:uri="http://purl.org/dc/elements/1.1/"/>
    <ds:schemaRef ds:uri="http://schemas.microsoft.com/office/infopath/2007/PartnerControls"/>
    <ds:schemaRef ds:uri="90b7a245-a7c3-4504-88b2-cf85318e6b78"/>
    <ds:schemaRef ds:uri="http://www.w3.org/XML/1998/namespace"/>
  </ds:schemaRefs>
</ds:datastoreItem>
</file>

<file path=customXml/itemProps2.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3DXP_V2</Template>
  <TotalTime>1541</TotalTime>
  <Words>533</Words>
  <Application>Microsoft Office PowerPoint</Application>
  <PresentationFormat>Widescreen</PresentationFormat>
  <Paragraphs>106</Paragraphs>
  <Slides>7</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7" baseType="lpstr">
      <vt:lpstr>Neo Sans Intel</vt:lpstr>
      <vt:lpstr>Neo Sans Intel Medium</vt:lpstr>
      <vt:lpstr>PMingLiU</vt:lpstr>
      <vt:lpstr>Arial</vt:lpstr>
      <vt:lpstr>Browallia New</vt:lpstr>
      <vt:lpstr>Calibri</vt:lpstr>
      <vt:lpstr>Cambria Math</vt:lpstr>
      <vt:lpstr>Times New Roman</vt:lpstr>
      <vt:lpstr>blank</vt:lpstr>
      <vt:lpstr>Worksheet</vt:lpstr>
      <vt:lpstr>SSM Update to JDP COMM</vt:lpstr>
      <vt:lpstr>K* SD Alloy / CR5.3 Learning</vt:lpstr>
      <vt:lpstr>S24S Design Strategy, Milestone and Gates</vt:lpstr>
      <vt:lpstr>SSM Alpha Product Pathfinding and Deliverables</vt:lpstr>
      <vt:lpstr>Backup Material</vt:lpstr>
      <vt:lpstr>Silicon Horizon in March</vt:lpstr>
      <vt:lpstr>Gantt Chart</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 Update to JDP COMM</dc:title>
  <dc:creator>Kau, Derchang</dc:creator>
  <cp:lastModifiedBy>Kau, Derchang</cp:lastModifiedBy>
  <cp:revision>65</cp:revision>
  <dcterms:created xsi:type="dcterms:W3CDTF">2018-02-21T18:22:59Z</dcterms:created>
  <dcterms:modified xsi:type="dcterms:W3CDTF">2018-02-23T05:04:08Z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