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68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5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27FAA-7DA1-4C7E-9C2F-11F84924190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2948-0B00-4344-B667-3F170758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60689-8202-4FAD-ADBA-6F595BB387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SSM Update to JDP COMM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143000"/>
            <a:ext cx="8534400" cy="533401"/>
          </a:xfrm>
        </p:spPr>
        <p:txBody>
          <a:bodyPr/>
          <a:lstStyle/>
          <a:p>
            <a:r>
              <a:rPr lang="en-US" sz="2800" dirty="0"/>
              <a:t>Apr/4/2018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14400" y="1752600"/>
            <a:ext cx="103632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>
                <a:solidFill>
                  <a:schemeClr val="accent6"/>
                </a:solidFill>
              </a:rPr>
              <a:t>Status and Plan:</a:t>
            </a:r>
            <a:endParaRPr lang="en-US" sz="1600" u="sng" dirty="0">
              <a:solidFill>
                <a:schemeClr val="accent6"/>
              </a:solidFill>
              <a:ea typeface="Cambria Math" panose="02040503050406030204" pitchFamily="18" charset="0"/>
            </a:endParaRPr>
          </a:p>
          <a:p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Improving confidence on composition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t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uning </a:t>
            </a:r>
          </a:p>
          <a:p>
            <a:pPr lvl="1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M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onolithic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target 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(SD.K1) match Alloy6 (POR) expectation (RWB gap to goal 430mV)</a:t>
            </a:r>
            <a:endParaRPr lang="en-US" sz="1600" dirty="0">
              <a:ea typeface="Cambria Math" panose="02040503050406030204" pitchFamily="18" charset="0"/>
              <a:cs typeface="Browallia New" panose="020B0604020202020204" pitchFamily="34" charset="-34"/>
            </a:endParaRPr>
          </a:p>
          <a:p>
            <a:pPr lvl="1"/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Lot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SSM43 (K* campaign expansion) delivered 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400~450mV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median window 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improvement;</a:t>
            </a:r>
            <a:b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</a:b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SD.K2 definition confirmed, detailed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RWB and reliability characterization to be followed. </a:t>
            </a:r>
            <a:endParaRPr lang="en-US" sz="1600" dirty="0" smtClean="0">
              <a:ea typeface="Cambria Math" panose="02040503050406030204" pitchFamily="18" charset="0"/>
              <a:cs typeface="Browallia New" panose="020B0604020202020204" pitchFamily="34" charset="-34"/>
            </a:endParaRPr>
          </a:p>
          <a:p>
            <a:pPr lvl="1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A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dditional first cut module improvement in E1/C1 etch required for robust structure health.</a:t>
            </a:r>
            <a:endParaRPr lang="en-US" sz="1600" dirty="0">
              <a:ea typeface="Cambria Math" panose="02040503050406030204" pitchFamily="18" charset="0"/>
              <a:cs typeface="Browallia New" panose="020B0604020202020204" pitchFamily="34" charset="-34"/>
            </a:endParaRPr>
          </a:p>
          <a:p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Dual Deck lead lot on screamer in D0 array via/CMP module on track to begin D1 targeting for WW14. D0 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probe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WW15. DD probe 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WW18.</a:t>
            </a:r>
            <a:endParaRPr lang="en-US" sz="1600" dirty="0">
              <a:ea typeface="Cambria Math" panose="02040503050406030204" pitchFamily="18" charset="0"/>
              <a:cs typeface="Browallia New" panose="020B0604020202020204" pitchFamily="34" charset="-34"/>
            </a:endParaRPr>
          </a:p>
          <a:p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S24S bipolar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decode and polarity logic 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completed. Initial layout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fits under 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tile, routing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in 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progress.  Overall on </a:t>
            </a: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track to rev2 in WW19 and DBR in </a:t>
            </a:r>
            <a:r>
              <a:rPr lang="en-US" sz="16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WW39</a:t>
            </a:r>
          </a:p>
          <a:p>
            <a:pPr marL="0" indent="0">
              <a:buNone/>
            </a:pPr>
            <a:r>
              <a:rPr lang="en-US" sz="1600" u="sng" dirty="0" smtClean="0">
                <a:solidFill>
                  <a:schemeClr val="accent6"/>
                </a:solidFill>
              </a:rPr>
              <a:t>Stepping-up Strategies and milestones defined to exit pathfinding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 smtClean="0"/>
              <a:t>Solid </a:t>
            </a:r>
            <a:r>
              <a:rPr lang="en-US" sz="1600" dirty="0"/>
              <a:t>fundamental of SSM switching mechanism </a:t>
            </a:r>
            <a:r>
              <a:rPr lang="en-US" sz="1600" dirty="0" smtClean="0"/>
              <a:t>using</a:t>
            </a:r>
            <a:r>
              <a:rPr lang="en-US" sz="1600" dirty="0" smtClean="0"/>
              <a:t> </a:t>
            </a:r>
            <a:r>
              <a:rPr lang="en-US" sz="1600" dirty="0"/>
              <a:t>SR71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 smtClean="0"/>
              <a:t>Statistical </a:t>
            </a:r>
            <a:r>
              <a:rPr lang="en-US" sz="1600" dirty="0"/>
              <a:t>validation with S24S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 smtClean="0"/>
              <a:t>Technology/Design/Collateral </a:t>
            </a:r>
            <a:r>
              <a:rPr lang="en-US" sz="1600" dirty="0"/>
              <a:t>for Alpha product Development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 smtClean="0"/>
              <a:t>Product/Technology </a:t>
            </a:r>
            <a:r>
              <a:rPr lang="en-US" sz="1600" dirty="0"/>
              <a:t>scaling direction beyond Alpha </a:t>
            </a:r>
            <a:r>
              <a:rPr lang="en-US" sz="1600" dirty="0" smtClean="0"/>
              <a:t>product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273"/>
            <a:ext cx="8229600" cy="455339"/>
          </a:xfrm>
        </p:spPr>
        <p:txBody>
          <a:bodyPr/>
          <a:lstStyle/>
          <a:p>
            <a:r>
              <a:rPr lang="en-US" sz="3200" dirty="0"/>
              <a:t>K* SD Alloy / CR5.3 </a:t>
            </a:r>
            <a:r>
              <a:rPr lang="en-US" sz="3200" dirty="0" smtClean="0"/>
              <a:t>Learning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922157"/>
            <a:ext cx="7855121" cy="2560547"/>
          </a:xfrm>
        </p:spPr>
        <p:txBody>
          <a:bodyPr/>
          <a:lstStyle/>
          <a:p>
            <a:r>
              <a:rPr lang="en-US" sz="1800" dirty="0" smtClean="0"/>
              <a:t>Baseline (CR5.3): </a:t>
            </a:r>
            <a:r>
              <a:rPr lang="en-US" sz="1800" b="0" dirty="0" smtClean="0"/>
              <a:t>SD.K1 monolithic target initial results close to expectations (within 20mV from </a:t>
            </a:r>
            <a:r>
              <a:rPr lang="en-US" sz="1800" b="0" dirty="0" smtClean="0"/>
              <a:t>POR Alloy6</a:t>
            </a:r>
            <a:r>
              <a:rPr lang="en-US" sz="1800" b="0" dirty="0" smtClean="0"/>
              <a:t>), despite composition offset (~2%)</a:t>
            </a:r>
          </a:p>
          <a:p>
            <a:pPr lvl="1"/>
            <a:r>
              <a:rPr lang="en-US" sz="1800" dirty="0" smtClean="0"/>
              <a:t>Volume read data populated WW14-15 for lot-to-lot var. components</a:t>
            </a:r>
            <a:endParaRPr lang="en-US" sz="1800" b="0" dirty="0" smtClean="0"/>
          </a:p>
          <a:p>
            <a:r>
              <a:rPr lang="en-US" sz="1800" dirty="0" smtClean="0"/>
              <a:t>Cell Roadmap: </a:t>
            </a:r>
            <a:r>
              <a:rPr lang="en-US" sz="1800" b="0" dirty="0" smtClean="0"/>
              <a:t>K* SWR (SSM43) demoed median </a:t>
            </a:r>
            <a:r>
              <a:rPr lang="en-US" sz="1800" b="0" dirty="0" err="1">
                <a:latin typeface="Symbol" panose="05050102010706020507" pitchFamily="18" charset="2"/>
              </a:rPr>
              <a:t>D</a:t>
            </a:r>
            <a:r>
              <a:rPr lang="en-US" sz="1800" b="0" dirty="0" err="1"/>
              <a:t>Vt</a:t>
            </a:r>
            <a:r>
              <a:rPr lang="en-US" sz="1800" b="0" dirty="0"/>
              <a:t> </a:t>
            </a:r>
            <a:r>
              <a:rPr lang="en-US" sz="1800" b="0" dirty="0" smtClean="0"/>
              <a:t>close </a:t>
            </a:r>
            <a:r>
              <a:rPr lang="en-US" sz="1800" b="0" dirty="0"/>
              <a:t>to </a:t>
            </a:r>
            <a:r>
              <a:rPr lang="en-US" sz="1800" b="0" dirty="0" smtClean="0"/>
              <a:t>DTS.</a:t>
            </a:r>
          </a:p>
          <a:p>
            <a:pPr lvl="1"/>
            <a:r>
              <a:rPr lang="en-US" sz="1800" dirty="0"/>
              <a:t>WLR </a:t>
            </a:r>
            <a:r>
              <a:rPr lang="en-US" sz="1800" dirty="0" smtClean="0"/>
              <a:t>to </a:t>
            </a:r>
            <a:r>
              <a:rPr lang="en-US" sz="1800" dirty="0"/>
              <a:t>vet residual gap &amp; pre-POR </a:t>
            </a:r>
            <a:r>
              <a:rPr lang="en-US" sz="1800" dirty="0" smtClean="0"/>
              <a:t>selection (WW14)</a:t>
            </a:r>
            <a:endParaRPr lang="en-US" sz="1800" dirty="0"/>
          </a:p>
          <a:p>
            <a:r>
              <a:rPr lang="en-US" sz="1800" dirty="0" smtClean="0"/>
              <a:t>Structure Health:</a:t>
            </a:r>
            <a:r>
              <a:rPr lang="en-US" sz="1800" b="0" dirty="0" smtClean="0"/>
              <a:t> K* alloys require additional work </a:t>
            </a:r>
            <a:r>
              <a:rPr lang="en-US" sz="1800" b="0" dirty="0"/>
              <a:t>at E1/C1 etch</a:t>
            </a:r>
            <a:endParaRPr lang="en-US" sz="1800" b="0" dirty="0" smtClean="0"/>
          </a:p>
          <a:p>
            <a:pPr lvl="1"/>
            <a:r>
              <a:rPr lang="en-US" sz="1800" dirty="0"/>
              <a:t>C1 UE fix for structure yield is expected to </a:t>
            </a:r>
            <a:r>
              <a:rPr lang="en-US" sz="1800" dirty="0" smtClean="0"/>
              <a:t>be probed </a:t>
            </a:r>
            <a:r>
              <a:rPr lang="en-US" sz="1800" dirty="0"/>
              <a:t>WW15</a:t>
            </a:r>
          </a:p>
          <a:p>
            <a:pPr lvl="1"/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CR5.3 dual-deck read expected in </a:t>
            </a:r>
            <a:r>
              <a:rPr lang="en-US" sz="1800" dirty="0" smtClean="0"/>
              <a:t>WW18</a:t>
            </a: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55675" y="3629182"/>
            <a:ext cx="3875765" cy="3050292"/>
            <a:chOff x="3931981" y="3714201"/>
            <a:chExt cx="4075517" cy="3143799"/>
          </a:xfrm>
        </p:grpSpPr>
        <p:grpSp>
          <p:nvGrpSpPr>
            <p:cNvPr id="10" name="Group 9"/>
            <p:cNvGrpSpPr/>
            <p:nvPr/>
          </p:nvGrpSpPr>
          <p:grpSpPr>
            <a:xfrm>
              <a:off x="3962402" y="3714201"/>
              <a:ext cx="4045096" cy="3143799"/>
              <a:chOff x="3657600" y="3714201"/>
              <a:chExt cx="4299096" cy="314379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67445507-CCEB-416E-A748-D18050D88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0" y="3714201"/>
                <a:ext cx="4299096" cy="314379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66F84491-20E1-45D7-BC9C-2242DA044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4005330"/>
                <a:ext cx="2895600" cy="178587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7225A640-3A23-4865-82D3-8C353F7BF8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3879" y="4445358"/>
                <a:ext cx="36576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5391556-7825-429C-9D9D-B18822A5D8F1}"/>
                  </a:ext>
                </a:extLst>
              </p:cNvPr>
              <p:cNvSpPr txBox="1"/>
              <p:nvPr/>
            </p:nvSpPr>
            <p:spPr>
              <a:xfrm>
                <a:off x="6941716" y="4172756"/>
                <a:ext cx="824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DTS goal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="" xmlns:a16="http://schemas.microsoft.com/office/drawing/2014/main" id="{BDFD139B-0733-4657-98EE-A5380FF4828F}"/>
                  </a:ext>
                </a:extLst>
              </p:cNvPr>
              <p:cNvCxnSpPr/>
              <p:nvPr/>
            </p:nvCxnSpPr>
            <p:spPr>
              <a:xfrm flipH="1">
                <a:off x="5499279" y="4134118"/>
                <a:ext cx="154546" cy="2446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="" xmlns:a16="http://schemas.microsoft.com/office/drawing/2014/main" id="{ABA1414D-1F63-42E3-960C-13DC59D63DEA}"/>
                  </a:ext>
                </a:extLst>
              </p:cNvPr>
              <p:cNvCxnSpPr/>
              <p:nvPr/>
            </p:nvCxnSpPr>
            <p:spPr>
              <a:xfrm flipH="1">
                <a:off x="6952446" y="5188039"/>
                <a:ext cx="154546" cy="2446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6185E989-3EB3-4567-8136-8BEFE45D2F06}"/>
                  </a:ext>
                </a:extLst>
              </p:cNvPr>
              <p:cNvSpPr txBox="1"/>
              <p:nvPr/>
            </p:nvSpPr>
            <p:spPr>
              <a:xfrm>
                <a:off x="6926689" y="4917585"/>
                <a:ext cx="672157" cy="2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Alloy6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96E8840F-74CE-49C5-9EA5-0EBF6FA9FAB9}"/>
                  </a:ext>
                </a:extLst>
              </p:cNvPr>
              <p:cNvSpPr txBox="1"/>
              <p:nvPr/>
            </p:nvSpPr>
            <p:spPr>
              <a:xfrm>
                <a:off x="5520745" y="3859371"/>
                <a:ext cx="702612" cy="2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SD.K2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="" xmlns:a16="http://schemas.microsoft.com/office/drawing/2014/main" id="{D5CB2998-5DD0-45DA-943A-ED47A177BD0B}"/>
                  </a:ext>
                </a:extLst>
              </p:cNvPr>
              <p:cNvSpPr/>
              <p:nvPr/>
            </p:nvSpPr>
            <p:spPr>
              <a:xfrm>
                <a:off x="6969734" y="5447049"/>
                <a:ext cx="206062" cy="193183"/>
              </a:xfrm>
              <a:prstGeom prst="star5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532E613-78F1-4B03-8207-798D6E97A035}"/>
                  </a:ext>
                </a:extLst>
              </p:cNvPr>
              <p:cNvSpPr txBox="1"/>
              <p:nvPr/>
            </p:nvSpPr>
            <p:spPr>
              <a:xfrm>
                <a:off x="6402488" y="5577217"/>
                <a:ext cx="6190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CR5.3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6185E989-3EB3-4567-8136-8BEFE45D2F06}"/>
                  </a:ext>
                </a:extLst>
              </p:cNvPr>
              <p:cNvSpPr txBox="1"/>
              <p:nvPr/>
            </p:nvSpPr>
            <p:spPr>
              <a:xfrm>
                <a:off x="7114952" y="5307526"/>
                <a:ext cx="702612" cy="2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SD.K1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6200000">
              <a:off x="3177677" y="4886806"/>
              <a:ext cx="18471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Symbol" panose="05050102010706020507" pitchFamily="18" charset="2"/>
                </a:rPr>
                <a:t>D</a:t>
              </a:r>
              <a:r>
                <a:rPr lang="en-US" sz="1600" b="1" dirty="0" err="1">
                  <a:latin typeface="Calibri" panose="020F0502020204030204" pitchFamily="34" charset="0"/>
                </a:rPr>
                <a:t>Vt</a:t>
              </a:r>
              <a:r>
                <a:rPr lang="en-US" sz="1600" b="1" dirty="0">
                  <a:latin typeface="Calibri" panose="020F0502020204030204" pitchFamily="34" charset="0"/>
                </a:rPr>
                <a:t> (1 </a:t>
              </a:r>
              <a:r>
                <a:rPr lang="en-US" sz="1600" b="1" dirty="0" err="1">
                  <a:latin typeface="Symbol" panose="05050102010706020507" pitchFamily="18" charset="2"/>
                </a:rPr>
                <a:t>m</a:t>
              </a:r>
              <a:r>
                <a:rPr lang="en-US" sz="1600" b="1" dirty="0" err="1">
                  <a:latin typeface="Calibri" panose="020F0502020204030204" pitchFamily="34" charset="0"/>
                </a:rPr>
                <a:t>s</a:t>
              </a:r>
              <a:r>
                <a:rPr lang="en-US" sz="1600" b="1" dirty="0" smtClean="0">
                  <a:latin typeface="Calibri" panose="020F0502020204030204" pitchFamily="34" charset="0"/>
                </a:rPr>
                <a:t>)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55823" y="3799266"/>
            <a:ext cx="3647286" cy="2634955"/>
            <a:chOff x="7959038" y="3799266"/>
            <a:chExt cx="4044071" cy="263495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26EF8DE9-D91C-410A-9A63-6D0552ED5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278" y="3799266"/>
              <a:ext cx="3738831" cy="263495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7049560" y="5034150"/>
              <a:ext cx="21267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Normal Quantile [1]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45708" y="3688655"/>
          <a:ext cx="4290278" cy="2635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1285"/>
                <a:gridCol w="707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8800"/>
                <a:gridCol w="957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4954">
                <a:tc grid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 SR71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1D0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Cell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RWB</a:t>
                      </a:r>
                      <a:endParaRPr lang="en-US" sz="1200" baseline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(Piecewise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Built)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S26A1 silicon (</a:t>
                      </a:r>
                      <a:r>
                        <a:rPr lang="en-US" sz="1200" baseline="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Neg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Read)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Alloy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85C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SD.K1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85C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Alloy14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CR5.3-based</a:t>
                      </a:r>
                      <a:b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85C</a:t>
                      </a:r>
                      <a:b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[mV]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521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Vmd1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935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915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1340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521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92</a:t>
                      </a:r>
                      <a:endParaRPr lang="en-US" sz="1200" b="1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521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RST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200" b="1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521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drift (1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s-10 s)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88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E3 GB WE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300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E3 GB RD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Vmd2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Rst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drift (1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s-3 s)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245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245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drift (10 s-48 h)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094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Gap to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goal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-415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-430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&gt; -95 (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prj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287612" y="6297266"/>
            <a:ext cx="21267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VT [mV]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80B854E-1C2D-44F0-8825-2F5EA99E2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789" y="811367"/>
            <a:ext cx="3890413" cy="28855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185E989-3EB3-4567-8136-8BEFE45D2F06}"/>
              </a:ext>
            </a:extLst>
          </p:cNvPr>
          <p:cNvSpPr txBox="1"/>
          <p:nvPr/>
        </p:nvSpPr>
        <p:spPr>
          <a:xfrm>
            <a:off x="9553908" y="5422975"/>
            <a:ext cx="735267" cy="577081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rtlCol="0">
            <a:spAutoFit/>
          </a:bodyPr>
          <a:lstStyle/>
          <a:p>
            <a:r>
              <a:rPr lang="en-US" sz="1050" b="1" dirty="0" smtClean="0">
                <a:latin typeface="Calibri" panose="020F0502020204030204" pitchFamily="34" charset="0"/>
              </a:rPr>
              <a:t>Monolithic</a:t>
            </a:r>
          </a:p>
          <a:p>
            <a:r>
              <a:rPr lang="en-US" sz="1050" b="1" dirty="0" smtClean="0">
                <a:latin typeface="Calibri" panose="020F0502020204030204" pitchFamily="34" charset="0"/>
              </a:rPr>
              <a:t>Target</a:t>
            </a:r>
          </a:p>
          <a:p>
            <a:r>
              <a:rPr lang="en-US" sz="1050" b="1" dirty="0" smtClean="0">
                <a:latin typeface="Calibri" panose="020F0502020204030204" pitchFamily="34" charset="0"/>
              </a:rPr>
              <a:t>SD.K1</a:t>
            </a:r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185E989-3EB3-4567-8136-8BEFE45D2F06}"/>
              </a:ext>
            </a:extLst>
          </p:cNvPr>
          <p:cNvSpPr txBox="1"/>
          <p:nvPr/>
        </p:nvSpPr>
        <p:spPr>
          <a:xfrm>
            <a:off x="11289888" y="5526969"/>
            <a:ext cx="569387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libri" panose="020F0502020204030204" pitchFamily="34" charset="0"/>
              </a:rPr>
              <a:t>POR</a:t>
            </a:r>
          </a:p>
          <a:p>
            <a:r>
              <a:rPr lang="en-US" sz="1050" b="1" dirty="0" smtClean="0">
                <a:latin typeface="Calibri" panose="020F0502020204030204" pitchFamily="34" charset="0"/>
              </a:rPr>
              <a:t>Alloy6 </a:t>
            </a:r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9180816">
            <a:off x="8419518" y="1467389"/>
            <a:ext cx="28392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be</a:t>
            </a: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Revised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9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d:image001.png@01D3BD52.E8AD0F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02" y="988868"/>
            <a:ext cx="4336875" cy="337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17877"/>
          </a:xfrm>
        </p:spPr>
        <p:txBody>
          <a:bodyPr/>
          <a:lstStyle/>
          <a:p>
            <a:r>
              <a:rPr lang="en-US" sz="3200" dirty="0"/>
              <a:t>S24S Design </a:t>
            </a:r>
            <a:r>
              <a:rPr lang="en-US" sz="3200" dirty="0" smtClean="0"/>
              <a:t>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67" y="990600"/>
            <a:ext cx="5934635" cy="3563471"/>
          </a:xfrm>
        </p:spPr>
        <p:txBody>
          <a:bodyPr/>
          <a:lstStyle/>
          <a:p>
            <a:pPr lvl="0"/>
            <a:r>
              <a:rPr lang="en-US" sz="2000" dirty="0"/>
              <a:t>Design of bipolar decode and polarity logic complete / updates to </a:t>
            </a:r>
            <a:r>
              <a:rPr lang="en-US" sz="2000" dirty="0" err="1"/>
              <a:t>ccell</a:t>
            </a:r>
            <a:r>
              <a:rPr lang="en-US" sz="2000" dirty="0"/>
              <a:t> logic complete</a:t>
            </a:r>
          </a:p>
          <a:p>
            <a:pPr lvl="0"/>
            <a:r>
              <a:rPr lang="en-US" sz="2000" dirty="0"/>
              <a:t>Initial layout of new under tile circuitry fits under tile / routing updates in progress</a:t>
            </a:r>
          </a:p>
          <a:p>
            <a:pPr lvl="0"/>
            <a:r>
              <a:rPr lang="en-US" sz="2000" dirty="0"/>
              <a:t>Energy/performance impacts of new circuitry up next</a:t>
            </a:r>
          </a:p>
          <a:p>
            <a:pPr lvl="0"/>
            <a:r>
              <a:rPr lang="en-US" sz="2000" dirty="0"/>
              <a:t>On track to rev2 in WW19 and DBR in </a:t>
            </a:r>
            <a:r>
              <a:rPr lang="en-US" sz="2000" dirty="0" smtClean="0"/>
              <a:t>WW39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/>
            <a:endParaRPr lang="en-US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42565" y="4787155"/>
          <a:ext cx="8686800" cy="1219200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464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2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5321">
                <a:tc>
                  <a:txBody>
                    <a:bodyPr/>
                    <a:lstStyle/>
                    <a:p>
                      <a:r>
                        <a:rPr lang="en-US" sz="1400" dirty="0"/>
                        <a:t>Milestone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/>
                        <a:t>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919"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Rev 2	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/>
                        <a:t>Sheet level performance validation complete / circuits ready for layout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321"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Rev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Full chip functional and performance validation of features, specifications and test modes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321"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DBR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Database Ready for Manufacturing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96026" y="1157375"/>
            <a:ext cx="1241045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Bipolar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Decoder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5725" y="175164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main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4607" y="319495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Partition</a:t>
            </a:r>
          </a:p>
          <a:p>
            <a:r>
              <a:rPr lang="en-US" sz="1600" b="1" i="1" dirty="0" smtClean="0">
                <a:solidFill>
                  <a:schemeClr val="bg1"/>
                </a:solidFill>
              </a:rPr>
              <a:t>Edge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890763" y="3265357"/>
            <a:ext cx="100700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PMOS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513695" y="3265356"/>
            <a:ext cx="100700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706188" y="3273373"/>
            <a:ext cx="102303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NMOS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460683" y="1623607"/>
            <a:ext cx="55816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Gp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853741" y="2457243"/>
            <a:ext cx="55816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85725" y="1739134"/>
            <a:ext cx="28902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Be</a:t>
            </a: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Revise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5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598"/>
          <a:stretch/>
        </p:blipFill>
        <p:spPr>
          <a:xfrm>
            <a:off x="7609075" y="3299970"/>
            <a:ext cx="3357371" cy="287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858" y="1016236"/>
            <a:ext cx="722588" cy="2409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31886" y="2174919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3D-stack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891570" cy="49227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cap="small" dirty="0" smtClean="0"/>
              <a:t>SSM Pathfinding Strategy and Milestones</a:t>
            </a:r>
            <a:endParaRPr lang="en-US" sz="28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882824"/>
            <a:ext cx="8153960" cy="508617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strategy for ‘fast fail or succeed’ is built on ‘stepping-up</a:t>
            </a:r>
            <a:r>
              <a:rPr lang="en-US" sz="1600" dirty="0" smtClean="0"/>
              <a:t>’ is</a:t>
            </a:r>
            <a:endParaRPr lang="en-US" sz="1600" dirty="0"/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SR71 – SSM </a:t>
            </a:r>
            <a:r>
              <a:rPr lang="en-US" sz="1600" dirty="0" smtClean="0"/>
              <a:t>basics switching mechanism and its reliability, symmetry and scalability</a:t>
            </a:r>
            <a:endParaRPr lang="en-US" sz="1600" dirty="0"/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S24S – </a:t>
            </a:r>
            <a:r>
              <a:rPr lang="en-US" sz="1600" dirty="0" smtClean="0"/>
              <a:t>Dual deck array </a:t>
            </a:r>
            <a:r>
              <a:rPr lang="en-US" sz="1600" dirty="0"/>
              <a:t>feature development with high volume statistical </a:t>
            </a:r>
            <a:r>
              <a:rPr lang="en-US" sz="1600" dirty="0" smtClean="0"/>
              <a:t>validation.</a:t>
            </a:r>
            <a:endParaRPr lang="en-US" sz="1600" dirty="0"/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Build alpha product – </a:t>
            </a:r>
            <a:r>
              <a:rPr lang="en-US" sz="1600" dirty="0" smtClean="0"/>
              <a:t>Design, process and collateral </a:t>
            </a:r>
            <a:r>
              <a:rPr lang="en-US" sz="1600" dirty="0" smtClean="0"/>
              <a:t>initial development </a:t>
            </a:r>
            <a:r>
              <a:rPr lang="en-US" sz="1600" dirty="0"/>
              <a:t>in order to pick an array </a:t>
            </a:r>
            <a:r>
              <a:rPr lang="en-US" sz="1600" dirty="0" smtClean="0"/>
              <a:t>node for </a:t>
            </a:r>
            <a:r>
              <a:rPr lang="en-US" sz="1600" dirty="0"/>
              <a:t>die size and performance matching or better than SXP counterpart</a:t>
            </a:r>
            <a:r>
              <a:rPr lang="en-US" sz="1600" dirty="0" smtClean="0"/>
              <a:t>.</a:t>
            </a:r>
          </a:p>
          <a:p>
            <a:pPr marL="526454" indent="-457200">
              <a:buFont typeface="+mj-lt"/>
              <a:buAutoNum type="arabicPeriod"/>
            </a:pPr>
            <a:r>
              <a:rPr lang="en-US" sz="1600" dirty="0" smtClean="0"/>
              <a:t>Develop Scaling </a:t>
            </a:r>
            <a:r>
              <a:rPr lang="en-US" sz="1600" dirty="0" smtClean="0"/>
              <a:t>Roadmap – </a:t>
            </a:r>
            <a:endParaRPr lang="en-US" sz="1600" dirty="0" smtClean="0"/>
          </a:p>
          <a:p>
            <a:pPr lvl="1"/>
            <a:r>
              <a:rPr lang="en-US" sz="1600" b="1" dirty="0"/>
              <a:t>Cost and performance: </a:t>
            </a:r>
            <a:r>
              <a:rPr lang="en-US" sz="1600" b="1" dirty="0" smtClean="0"/>
              <a:t>2X density</a:t>
            </a:r>
            <a:r>
              <a:rPr lang="en-US" sz="1600" b="1" dirty="0"/>
              <a:t> </a:t>
            </a:r>
            <a:r>
              <a:rPr lang="en-US" sz="1600" b="1" dirty="0" smtClean="0"/>
              <a:t>and ½ energy every generation.   </a:t>
            </a:r>
          </a:p>
          <a:p>
            <a:pPr lvl="1"/>
            <a:r>
              <a:rPr lang="en-US" sz="1600" b="1" dirty="0" smtClean="0"/>
              <a:t>Array Architecture: Stack (SXP-like) vs. Tier (3D NAND like)</a:t>
            </a:r>
            <a:endParaRPr lang="en-US" sz="1600" dirty="0" smtClean="0"/>
          </a:p>
          <a:p>
            <a:pPr marL="526454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075273" y="551595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3D-tier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775882"/>
              </p:ext>
            </p:extLst>
          </p:nvPr>
        </p:nvGraphicFramePr>
        <p:xfrm>
          <a:off x="1404067" y="3896039"/>
          <a:ext cx="5718710" cy="1896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5" imgW="8426367" imgH="2794000" progId="Excel.Sheet.12">
                  <p:embed/>
                </p:oleObj>
              </mc:Choice>
              <mc:Fallback>
                <p:oleObj name="Worksheet" r:id="rId5" imgW="8426367" imgH="279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4067" y="3896039"/>
                        <a:ext cx="5718710" cy="1896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2468" y="3956999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Deliverables for “step up” or not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SSM Update</Agenda>
    <Date xmlns="90b7a245-a7c3-4504-88b2-cf85318e6b78">2018-02-23T07:00:00+00:00</Date>
    <Presenter xmlns="90b7a245-a7c3-4504-88b2-cf85318e6b78">Fabio P / DerChang K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0b7a245-a7c3-4504-88b2-cf85318e6b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4948</TotalTime>
  <Words>478</Words>
  <Application>Microsoft Office PowerPoint</Application>
  <PresentationFormat>Widescreen</PresentationFormat>
  <Paragraphs>122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Neo Sans Intel</vt:lpstr>
      <vt:lpstr>Neo Sans Intel Medium</vt:lpstr>
      <vt:lpstr>PMingLiU</vt:lpstr>
      <vt:lpstr>Arial</vt:lpstr>
      <vt:lpstr>Browallia New</vt:lpstr>
      <vt:lpstr>Calibri</vt:lpstr>
      <vt:lpstr>Cambria Math</vt:lpstr>
      <vt:lpstr>Symbol</vt:lpstr>
      <vt:lpstr>Times New Roman</vt:lpstr>
      <vt:lpstr>blank</vt:lpstr>
      <vt:lpstr>Worksheet</vt:lpstr>
      <vt:lpstr>SSM Update to JDP COMM</vt:lpstr>
      <vt:lpstr>K* SD Alloy / CR5.3 Learning</vt:lpstr>
      <vt:lpstr>S24S Design Update</vt:lpstr>
      <vt:lpstr>SSM Pathfinding Strategy and Milestones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Update</dc:title>
  <dc:creator>Kau, Derchang</dc:creator>
  <cp:lastModifiedBy>Kau, Derchang</cp:lastModifiedBy>
  <cp:revision>94</cp:revision>
  <dcterms:created xsi:type="dcterms:W3CDTF">2018-02-21T18:22:59Z</dcterms:created>
  <dcterms:modified xsi:type="dcterms:W3CDTF">2018-04-03T14:38:17Z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