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68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>
        <p:scale>
          <a:sx n="70" d="100"/>
          <a:sy n="70" d="100"/>
        </p:scale>
        <p:origin x="522" y="5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27FAA-7DA1-4C7E-9C2F-11F84924190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2948-0B00-4344-B667-3F170758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60689-8202-4FAD-ADBA-6F595BB387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SSM Update to JDP COMM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143000"/>
            <a:ext cx="8534400" cy="533401"/>
          </a:xfrm>
        </p:spPr>
        <p:txBody>
          <a:bodyPr/>
          <a:lstStyle/>
          <a:p>
            <a:r>
              <a:rPr lang="en-US" sz="2800" dirty="0"/>
              <a:t>Apr/4/2018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14400" y="1752600"/>
            <a:ext cx="103632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>
                <a:solidFill>
                  <a:schemeClr val="accent6"/>
                </a:solidFill>
              </a:rPr>
              <a:t>Status and Plan:</a:t>
            </a:r>
            <a:endParaRPr lang="en-US" sz="1600" u="sng" dirty="0">
              <a:solidFill>
                <a:schemeClr val="accent6"/>
              </a:solidFill>
              <a:ea typeface="Cambria Math" panose="02040503050406030204" pitchFamily="18" charset="0"/>
            </a:endParaRPr>
          </a:p>
          <a:p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Improving confidence on composition tuning </a:t>
            </a:r>
          </a:p>
          <a:p>
            <a:pPr lvl="1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Monolithic target (SD.K1) match Alloy6 (POR) expectation (RWB gap to goal 430mV).</a:t>
            </a:r>
          </a:p>
          <a:p>
            <a:pPr lvl="1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Lot SSM43 (K* campaign expansion) delivered 400~450mV median window improvement;</a:t>
            </a:r>
            <a:b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</a:br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SD.K2 definition confirmed, detailed RWB and reliability characterization to be followed. </a:t>
            </a:r>
          </a:p>
          <a:p>
            <a:pPr lvl="1"/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Additional first cut module improvement in E1/C1 etch required for robust structure health.</a:t>
            </a:r>
          </a:p>
          <a:p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Dual Deck lead lot on screamer in D0 array via/CMP module on track to begin D1 targeting for WW14. D0 probe WW15. DD probe WW18-20.</a:t>
            </a:r>
          </a:p>
          <a:p>
            <a:r>
              <a:rPr lang="en-US" sz="1600" dirty="0">
                <a:ea typeface="Cambria Math" panose="02040503050406030204" pitchFamily="18" charset="0"/>
                <a:cs typeface="Browallia New" panose="020B0604020202020204" pitchFamily="34" charset="-34"/>
              </a:rPr>
              <a:t>S24S bipolar decode and polarity logic completed. Initial layout fits under tile, routing in progress.  Overall on track to rev2 in WW19 and DBR in WW39.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accent6"/>
                </a:solidFill>
              </a:rPr>
              <a:t>Stepping-up Strategies and milestones defined to exit pathfinding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/>
              <a:t>Solid fundamental of SSM switching mechanism using SR71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/>
              <a:t>Statistical validation with S24S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/>
              <a:t>Technology/Design/Collateral for Alpha product Development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1600" dirty="0"/>
              <a:t>Product/Technology scaling direction beyond Alpha product</a:t>
            </a:r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273"/>
            <a:ext cx="8229600" cy="455339"/>
          </a:xfrm>
        </p:spPr>
        <p:txBody>
          <a:bodyPr/>
          <a:lstStyle/>
          <a:p>
            <a:r>
              <a:rPr lang="en-US" sz="3200" dirty="0"/>
              <a:t>K* SD Alloy / CR5.3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621902"/>
            <a:ext cx="7855121" cy="2899220"/>
          </a:xfrm>
        </p:spPr>
        <p:txBody>
          <a:bodyPr/>
          <a:lstStyle/>
          <a:p>
            <a:r>
              <a:rPr lang="en-US" sz="1800" dirty="0"/>
              <a:t>Baseline (CR5.3): </a:t>
            </a:r>
            <a:r>
              <a:rPr lang="en-US" sz="1800" b="0" dirty="0"/>
              <a:t>SD.K1 monolithic target initial results close to expectations (within 20mV from POR Alloy6), despite composition offset (~2%)</a:t>
            </a:r>
          </a:p>
          <a:p>
            <a:pPr lvl="1"/>
            <a:r>
              <a:rPr lang="en-US" sz="1800" dirty="0"/>
              <a:t>Volume read data populated WW14-15 for lot-to-lot var. components</a:t>
            </a:r>
            <a:endParaRPr lang="en-US" sz="1800" b="0" dirty="0"/>
          </a:p>
          <a:p>
            <a:r>
              <a:rPr lang="en-US" sz="1800" dirty="0"/>
              <a:t>Cell Roadmap: </a:t>
            </a:r>
            <a:r>
              <a:rPr lang="en-US" sz="1800" b="0" dirty="0"/>
              <a:t>K* SWR (SSM43) demoed median </a:t>
            </a:r>
            <a:r>
              <a:rPr lang="en-US" sz="1800" b="0" dirty="0" err="1">
                <a:latin typeface="Symbol" panose="05050102010706020507" pitchFamily="18" charset="2"/>
              </a:rPr>
              <a:t>D</a:t>
            </a:r>
            <a:r>
              <a:rPr lang="en-US" sz="1800" b="0" dirty="0" err="1"/>
              <a:t>Vt</a:t>
            </a:r>
            <a:r>
              <a:rPr lang="en-US" sz="1800" b="0" dirty="0"/>
              <a:t> close to DTS.</a:t>
            </a:r>
          </a:p>
          <a:p>
            <a:pPr lvl="1"/>
            <a:r>
              <a:rPr lang="en-US" sz="1800" dirty="0"/>
              <a:t>WLR to vet residual gap &amp; pre-POR selection (WW14)</a:t>
            </a:r>
          </a:p>
          <a:p>
            <a:r>
              <a:rPr lang="en-US" sz="1800" dirty="0"/>
              <a:t>Structure Health:</a:t>
            </a:r>
            <a:r>
              <a:rPr lang="en-US" sz="1800" b="0" dirty="0"/>
              <a:t> K* alloys require additional work at E1/C1 etch</a:t>
            </a:r>
          </a:p>
          <a:p>
            <a:pPr lvl="1"/>
            <a:r>
              <a:rPr lang="en-US" sz="1800" dirty="0"/>
              <a:t>E1 converted to Higher </a:t>
            </a:r>
            <a:r>
              <a:rPr lang="en-US" sz="1800" dirty="0" err="1"/>
              <a:t>Ar</a:t>
            </a:r>
            <a:r>
              <a:rPr lang="en-US" sz="1800" dirty="0"/>
              <a:t> flow (+ sputter)</a:t>
            </a:r>
          </a:p>
          <a:p>
            <a:pPr lvl="1"/>
            <a:r>
              <a:rPr lang="en-US" sz="1800" dirty="0"/>
              <a:t>C1 UE fix for structure yield is expected to be probed WW15</a:t>
            </a:r>
          </a:p>
          <a:p>
            <a:pPr lvl="1"/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CR5.3 Dual-Deck read expected in WW18-20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55675" y="3629182"/>
            <a:ext cx="3875765" cy="3050292"/>
            <a:chOff x="3931981" y="3714201"/>
            <a:chExt cx="4075517" cy="3143799"/>
          </a:xfrm>
        </p:grpSpPr>
        <p:grpSp>
          <p:nvGrpSpPr>
            <p:cNvPr id="10" name="Group 9"/>
            <p:cNvGrpSpPr/>
            <p:nvPr/>
          </p:nvGrpSpPr>
          <p:grpSpPr>
            <a:xfrm>
              <a:off x="3962402" y="3714201"/>
              <a:ext cx="4045096" cy="3143799"/>
              <a:chOff x="3657600" y="3714201"/>
              <a:chExt cx="4299096" cy="314379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7445507-CCEB-416E-A748-D18050D88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0" y="3714201"/>
                <a:ext cx="4299096" cy="3143799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6F84491-20E1-45D7-BC9C-2242DA044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4005330"/>
                <a:ext cx="2895600" cy="178587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225A640-3A23-4865-82D3-8C353F7BF8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3879" y="4445358"/>
                <a:ext cx="36576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391556-7825-429C-9D9D-B18822A5D8F1}"/>
                  </a:ext>
                </a:extLst>
              </p:cNvPr>
              <p:cNvSpPr txBox="1"/>
              <p:nvPr/>
            </p:nvSpPr>
            <p:spPr>
              <a:xfrm>
                <a:off x="6941716" y="4172756"/>
                <a:ext cx="824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DTS goal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DFD139B-0733-4657-98EE-A5380FF4828F}"/>
                  </a:ext>
                </a:extLst>
              </p:cNvPr>
              <p:cNvCxnSpPr/>
              <p:nvPr/>
            </p:nvCxnSpPr>
            <p:spPr>
              <a:xfrm flipH="1">
                <a:off x="5499279" y="4134118"/>
                <a:ext cx="154546" cy="2446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BA1414D-1F63-42E3-960C-13DC59D63DEA}"/>
                  </a:ext>
                </a:extLst>
              </p:cNvPr>
              <p:cNvCxnSpPr/>
              <p:nvPr/>
            </p:nvCxnSpPr>
            <p:spPr>
              <a:xfrm flipH="1">
                <a:off x="6952446" y="5188039"/>
                <a:ext cx="154546" cy="2446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85E989-3EB3-4567-8136-8BEFE45D2F06}"/>
                  </a:ext>
                </a:extLst>
              </p:cNvPr>
              <p:cNvSpPr txBox="1"/>
              <p:nvPr/>
            </p:nvSpPr>
            <p:spPr>
              <a:xfrm>
                <a:off x="6926689" y="4917585"/>
                <a:ext cx="672157" cy="2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Alloy6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E8840F-74CE-49C5-9EA5-0EBF6FA9FAB9}"/>
                  </a:ext>
                </a:extLst>
              </p:cNvPr>
              <p:cNvSpPr txBox="1"/>
              <p:nvPr/>
            </p:nvSpPr>
            <p:spPr>
              <a:xfrm>
                <a:off x="5520745" y="3859371"/>
                <a:ext cx="702612" cy="2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SD.K2</a:t>
                </a:r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D5CB2998-5DD0-45DA-943A-ED47A177BD0B}"/>
                  </a:ext>
                </a:extLst>
              </p:cNvPr>
              <p:cNvSpPr/>
              <p:nvPr/>
            </p:nvSpPr>
            <p:spPr>
              <a:xfrm>
                <a:off x="6969734" y="5447049"/>
                <a:ext cx="206062" cy="193183"/>
              </a:xfrm>
              <a:prstGeom prst="star5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532E613-78F1-4B03-8207-798D6E97A035}"/>
                  </a:ext>
                </a:extLst>
              </p:cNvPr>
              <p:cNvSpPr txBox="1"/>
              <p:nvPr/>
            </p:nvSpPr>
            <p:spPr>
              <a:xfrm>
                <a:off x="6402488" y="5577217"/>
                <a:ext cx="6190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CR5.3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85E989-3EB3-4567-8136-8BEFE45D2F06}"/>
                  </a:ext>
                </a:extLst>
              </p:cNvPr>
              <p:cNvSpPr txBox="1"/>
              <p:nvPr/>
            </p:nvSpPr>
            <p:spPr>
              <a:xfrm>
                <a:off x="7114952" y="5307526"/>
                <a:ext cx="702612" cy="285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SD.K1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6200000">
              <a:off x="3177677" y="4886806"/>
              <a:ext cx="18471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Symbol" panose="05050102010706020507" pitchFamily="18" charset="2"/>
                </a:rPr>
                <a:t>D</a:t>
              </a:r>
              <a:r>
                <a:rPr lang="en-US" sz="1600" b="1" dirty="0" err="1">
                  <a:latin typeface="Calibri" panose="020F0502020204030204" pitchFamily="34" charset="0"/>
                </a:rPr>
                <a:t>Vt</a:t>
              </a:r>
              <a:r>
                <a:rPr lang="en-US" sz="1600" b="1" dirty="0">
                  <a:latin typeface="Calibri" panose="020F0502020204030204" pitchFamily="34" charset="0"/>
                </a:rPr>
                <a:t> (1 </a:t>
              </a:r>
              <a:r>
                <a:rPr lang="en-US" sz="1600" b="1" dirty="0" err="1">
                  <a:latin typeface="Symbol" panose="05050102010706020507" pitchFamily="18" charset="2"/>
                </a:rPr>
                <a:t>m</a:t>
              </a:r>
              <a:r>
                <a:rPr lang="en-US" sz="1600" b="1" dirty="0" err="1">
                  <a:latin typeface="Calibri" panose="020F0502020204030204" pitchFamily="34" charset="0"/>
                </a:rPr>
                <a:t>s</a:t>
              </a:r>
              <a:r>
                <a:rPr lang="en-US" sz="1600" b="1" dirty="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55823" y="3799266"/>
            <a:ext cx="3647286" cy="2634955"/>
            <a:chOff x="7959038" y="3799266"/>
            <a:chExt cx="4044071" cy="26349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EF8DE9-D91C-410A-9A63-6D0552ED5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278" y="3799266"/>
              <a:ext cx="3738831" cy="263495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7049560" y="5034150"/>
              <a:ext cx="21267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Normal Quantile [1]</a:t>
              </a: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45708" y="3688655"/>
          <a:ext cx="4290278" cy="2635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954">
                <a:tc grid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 SR71 1D0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 Cell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RWB</a:t>
                      </a:r>
                      <a:endParaRPr lang="en-US" sz="1200" baseline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(Piecewise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Built)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S26A1 silicon (</a:t>
                      </a:r>
                      <a:r>
                        <a:rPr lang="en-US" sz="1200" baseline="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Neg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Read)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Alloy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85C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SD.K1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85C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Alloy14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CR5.3-based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85C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[mV]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21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Vmd1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935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915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21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521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RST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521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drift (1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s-10 s)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8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E3 GB WE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00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E3 GB RD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Vmd2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drift (1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s-3 s)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drift (10 s-48 h)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Gap to goal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-415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-430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&gt; -95 (</a:t>
                      </a:r>
                      <a:r>
                        <a:rPr lang="en-US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prj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287612" y="6297266"/>
            <a:ext cx="21267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VT [mV]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85E989-3EB3-4567-8136-8BEFE45D2F06}"/>
              </a:ext>
            </a:extLst>
          </p:cNvPr>
          <p:cNvSpPr txBox="1"/>
          <p:nvPr/>
        </p:nvSpPr>
        <p:spPr>
          <a:xfrm>
            <a:off x="9553908" y="5422975"/>
            <a:ext cx="735267" cy="577081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</a:rPr>
              <a:t>Monolithic</a:t>
            </a:r>
          </a:p>
          <a:p>
            <a:r>
              <a:rPr lang="en-US" sz="1050" b="1" dirty="0">
                <a:latin typeface="Calibri" panose="020F0502020204030204" pitchFamily="34" charset="0"/>
              </a:rPr>
              <a:t>Target</a:t>
            </a:r>
          </a:p>
          <a:p>
            <a:r>
              <a:rPr lang="en-US" sz="1050" b="1" dirty="0">
                <a:latin typeface="Calibri" panose="020F0502020204030204" pitchFamily="34" charset="0"/>
              </a:rPr>
              <a:t>SD.K1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85E989-3EB3-4567-8136-8BEFE45D2F06}"/>
              </a:ext>
            </a:extLst>
          </p:cNvPr>
          <p:cNvSpPr txBox="1"/>
          <p:nvPr/>
        </p:nvSpPr>
        <p:spPr>
          <a:xfrm>
            <a:off x="11289888" y="5526969"/>
            <a:ext cx="569387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</a:rPr>
              <a:t>POR</a:t>
            </a:r>
          </a:p>
          <a:p>
            <a:r>
              <a:rPr lang="en-US" sz="1050" b="1" dirty="0">
                <a:latin typeface="Calibri" panose="020F0502020204030204" pitchFamily="34" charset="0"/>
              </a:rPr>
              <a:t>Alloy6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4450C-3209-494F-945D-A8A261F98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877" y="863160"/>
            <a:ext cx="3664914" cy="26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17877"/>
          </a:xfrm>
        </p:spPr>
        <p:txBody>
          <a:bodyPr/>
          <a:lstStyle/>
          <a:p>
            <a:r>
              <a:rPr lang="en-US" sz="3200" dirty="0"/>
              <a:t>S24S Design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67" y="990600"/>
            <a:ext cx="5934635" cy="3563471"/>
          </a:xfrm>
        </p:spPr>
        <p:txBody>
          <a:bodyPr/>
          <a:lstStyle/>
          <a:p>
            <a:pPr lvl="0"/>
            <a:r>
              <a:rPr lang="en-US" sz="2000" dirty="0"/>
              <a:t>Design of bipolar decode and polarity logic complete / updates to </a:t>
            </a:r>
            <a:r>
              <a:rPr lang="en-US" sz="2000" dirty="0" err="1"/>
              <a:t>ccell</a:t>
            </a:r>
            <a:r>
              <a:rPr lang="en-US" sz="2000" dirty="0"/>
              <a:t> logic complete</a:t>
            </a:r>
          </a:p>
          <a:p>
            <a:pPr lvl="0"/>
            <a:r>
              <a:rPr lang="en-US" sz="2000" dirty="0"/>
              <a:t>Initial layout of new under tile circuitry fits under tile / routing updates in progress</a:t>
            </a:r>
          </a:p>
          <a:p>
            <a:pPr lvl="0"/>
            <a:r>
              <a:rPr lang="en-US" sz="2000" dirty="0"/>
              <a:t>Energy/performance impacts of new circuitry up next</a:t>
            </a:r>
          </a:p>
          <a:p>
            <a:pPr lvl="0"/>
            <a:r>
              <a:rPr lang="en-US" sz="2000" dirty="0"/>
              <a:t>On track to rev2 in WW19 and DBR in WW39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/>
            <a:endParaRPr lang="en-US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42565" y="4787155"/>
          <a:ext cx="8686800" cy="1219200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46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321">
                <a:tc>
                  <a:txBody>
                    <a:bodyPr/>
                    <a:lstStyle/>
                    <a:p>
                      <a:r>
                        <a:rPr lang="en-US" sz="1400" dirty="0"/>
                        <a:t>Milestone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/>
                        <a:t>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19"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Rev 2	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/>
                        <a:t>Sheet level performance validation complete / circuits ready for layout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21"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Rev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Full chip functional and performance validation of features, specifications and test modes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321"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DBR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Database Ready for Manufacturing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34" y="757516"/>
            <a:ext cx="3763431" cy="3690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58399" y="1074199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2112" y="1919057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399" y="2941468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72112" y="3715305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6887" y="1092739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0600" y="1937597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6887" y="2960008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0600" y="3733845"/>
            <a:ext cx="54213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B0</a:t>
            </a: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7325056" y="1013537"/>
            <a:ext cx="3282452" cy="3087584"/>
            <a:chOff x="7493726" y="1226603"/>
            <a:chExt cx="3282452" cy="3087584"/>
          </a:xfrm>
        </p:grpSpPr>
        <p:sp>
          <p:nvSpPr>
            <p:cNvPr id="16" name="TextBox 15"/>
            <p:cNvSpPr txBox="1"/>
            <p:nvPr/>
          </p:nvSpPr>
          <p:spPr>
            <a:xfrm>
              <a:off x="10171525" y="1226603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5238" y="2071461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71525" y="3093872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85238" y="3867710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0013" y="1245140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93726" y="2090000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0013" y="3112413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93730" y="3886249"/>
              <a:ext cx="60465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W0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73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598"/>
          <a:stretch/>
        </p:blipFill>
        <p:spPr>
          <a:xfrm>
            <a:off x="7609075" y="3299970"/>
            <a:ext cx="3357371" cy="2870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858" y="1016236"/>
            <a:ext cx="722588" cy="2409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31886" y="2174919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3D-stack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891570" cy="49227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cap="small" dirty="0"/>
              <a:t>SSM Pathfinding Strategy and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882824"/>
            <a:ext cx="8153960" cy="508617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strategy for ‘fast fail or succeed’ is built on ‘stepping-up’ is</a:t>
            </a:r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SR71 – SSM basics switching mechanism and its reliability, symmetry and scalability</a:t>
            </a:r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S24S – Dual deck array feature development with high volume statistical validation.</a:t>
            </a:r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Build alpha product – Design, process and collateral initial development in order to pick an array node for die size and performance matching or better than SXP counterpart.</a:t>
            </a:r>
          </a:p>
          <a:p>
            <a:pPr marL="526454" indent="-457200">
              <a:buFont typeface="+mj-lt"/>
              <a:buAutoNum type="arabicPeriod"/>
            </a:pPr>
            <a:r>
              <a:rPr lang="en-US" sz="1600" dirty="0"/>
              <a:t>Develop Scaling Roadmap – </a:t>
            </a:r>
          </a:p>
          <a:p>
            <a:pPr lvl="1"/>
            <a:r>
              <a:rPr lang="en-US" sz="1600" b="1" dirty="0"/>
              <a:t>Cost and performance: 2X density and ½ energy every generation.   </a:t>
            </a:r>
          </a:p>
          <a:p>
            <a:pPr lvl="1"/>
            <a:r>
              <a:rPr lang="en-US" sz="1600" b="1" dirty="0"/>
              <a:t>Array Architecture: Stack (SXP-like) vs. Tier (3D NAND like)</a:t>
            </a:r>
            <a:endParaRPr lang="en-US" sz="1600" dirty="0"/>
          </a:p>
          <a:p>
            <a:pPr marL="526454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075273" y="551595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3D-tier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404067" y="3896039"/>
          <a:ext cx="5718710" cy="1896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5" imgW="8426367" imgH="2794000" progId="Excel.Sheet.12">
                  <p:embed/>
                </p:oleObj>
              </mc:Choice>
              <mc:Fallback>
                <p:oleObj name="Worksheet" r:id="rId5" imgW="8426367" imgH="279400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4067" y="3896039"/>
                        <a:ext cx="5718710" cy="1896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2468" y="3956999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Deliverables for “step up” or not</a:t>
            </a:r>
          </a:p>
        </p:txBody>
      </p:sp>
    </p:spTree>
    <p:extLst>
      <p:ext uri="{BB962C8B-B14F-4D97-AF65-F5344CB8AC3E}">
        <p14:creationId xmlns:p14="http://schemas.microsoft.com/office/powerpoint/2010/main" val="28616270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year xmlns="470f668d-8261-4ab2-9257-0fb5e77b4895">2012</Workyear>
    <Workweek xmlns="470f668d-8261-4ab2-9257-0fb5e77b489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10 Series Documents" ma:contentTypeID="0x0101006FF2AFC2669BE544ABDBC9272D7E8CD800D9C3B4A25F3C1046893EF16D0CFED9EC" ma:contentTypeVersion="3" ma:contentTypeDescription="" ma:contentTypeScope="" ma:versionID="c5a74ae75d76c2cc48590da5f4a9f2e7">
  <xsd:schema xmlns:xsd="http://www.w3.org/2001/XMLSchema" xmlns:xs="http://www.w3.org/2001/XMLSchema" xmlns:p="http://schemas.microsoft.com/office/2006/metadata/properties" xmlns:ns2="470f668d-8261-4ab2-9257-0fb5e77b4895" targetNamespace="http://schemas.microsoft.com/office/2006/metadata/properties" ma:root="true" ma:fieldsID="c4d176ad70db51291a0bc566f044250b" ns2:_="">
    <xsd:import namespace="470f668d-8261-4ab2-9257-0fb5e77b4895"/>
    <xsd:element name="properties">
      <xsd:complexType>
        <xsd:sequence>
          <xsd:element name="documentManagement">
            <xsd:complexType>
              <xsd:all>
                <xsd:element ref="ns2:Workweek" minOccurs="0"/>
                <xsd:element ref="ns2:Work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f668d-8261-4ab2-9257-0fb5e77b4895" elementFormDefault="qualified">
    <xsd:import namespace="http://schemas.microsoft.com/office/2006/documentManagement/types"/>
    <xsd:import namespace="http://schemas.microsoft.com/office/infopath/2007/PartnerControls"/>
    <xsd:element name="Workweek" ma:index="8" nillable="true" ma:displayName="Workweek" ma:format="Dropdown" ma:internalName="Workweek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  <xsd:enumeration value="32"/>
          <xsd:enumeration value="33"/>
          <xsd:enumeration value="34"/>
          <xsd:enumeration value="35"/>
          <xsd:enumeration value="36"/>
          <xsd:enumeration value="37"/>
          <xsd:enumeration value="38"/>
          <xsd:enumeration value="39"/>
          <xsd:enumeration value="40"/>
          <xsd:enumeration value="41"/>
          <xsd:enumeration value="42"/>
          <xsd:enumeration value="43"/>
          <xsd:enumeration value="44"/>
          <xsd:enumeration value="45"/>
          <xsd:enumeration value="46"/>
          <xsd:enumeration value="47"/>
          <xsd:enumeration value="48"/>
          <xsd:enumeration value="49"/>
          <xsd:enumeration value="50"/>
          <xsd:enumeration value="51"/>
          <xsd:enumeration value="52"/>
          <xsd:enumeration value="53"/>
        </xsd:restriction>
      </xsd:simpleType>
    </xsd:element>
    <xsd:element name="Workyear" ma:index="9" nillable="true" ma:displayName="Workyear" ma:default="2012" ma:format="Dropdown" ma:internalName="Work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schemas.microsoft.com/office/2006/metadata/properties"/>
    <ds:schemaRef ds:uri="470f668d-8261-4ab2-9257-0fb5e77b4895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AD0E3-06CA-4696-A039-C163F20A6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0f668d-8261-4ab2-9257-0fb5e77b4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5189</TotalTime>
  <Words>505</Words>
  <Application>Microsoft Office PowerPoint</Application>
  <PresentationFormat>Widescreen</PresentationFormat>
  <Paragraphs>125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PMingLiU</vt:lpstr>
      <vt:lpstr>Arial</vt:lpstr>
      <vt:lpstr>Browallia New</vt:lpstr>
      <vt:lpstr>Calibri</vt:lpstr>
      <vt:lpstr>Cambria Math</vt:lpstr>
      <vt:lpstr>Neo Sans Intel</vt:lpstr>
      <vt:lpstr>Neo Sans Intel Medium</vt:lpstr>
      <vt:lpstr>Symbol</vt:lpstr>
      <vt:lpstr>Times New Roman</vt:lpstr>
      <vt:lpstr>blank</vt:lpstr>
      <vt:lpstr>Worksheet</vt:lpstr>
      <vt:lpstr>SSM Update to JDP COMM</vt:lpstr>
      <vt:lpstr>K* SD Alloy / CR5.3 Learning</vt:lpstr>
      <vt:lpstr>S24S Design Update</vt:lpstr>
      <vt:lpstr>SSM Pathfinding Strategy and Milestones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Update</dc:title>
  <dc:creator>Kau, Derchang</dc:creator>
  <cp:lastModifiedBy>Fabio Pellizzer (fpellizz)</cp:lastModifiedBy>
  <cp:revision>98</cp:revision>
  <dcterms:created xsi:type="dcterms:W3CDTF">2018-02-21T18:22:59Z</dcterms:created>
  <dcterms:modified xsi:type="dcterms:W3CDTF">2018-04-03T22:12:40Z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0x0101006FF2AFC2669BE544ABDBC9272D7E8CD800D9C3B4A25F3C1046893EF16D0CFED9EC</vt:lpwstr>
  </property>
</Properties>
</file>