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5"/>
  </p:sldMasterIdLst>
  <p:notesMasterIdLst>
    <p:notesMasterId r:id="rId23"/>
  </p:notesMasterIdLst>
  <p:sldIdLst>
    <p:sldId id="300" r:id="rId6"/>
    <p:sldId id="313" r:id="rId7"/>
    <p:sldId id="328" r:id="rId8"/>
    <p:sldId id="330" r:id="rId9"/>
    <p:sldId id="331" r:id="rId10"/>
    <p:sldId id="332" r:id="rId11"/>
    <p:sldId id="334" r:id="rId12"/>
    <p:sldId id="335" r:id="rId13"/>
    <p:sldId id="336" r:id="rId14"/>
    <p:sldId id="333" r:id="rId15"/>
    <p:sldId id="340" r:id="rId16"/>
    <p:sldId id="337" r:id="rId17"/>
    <p:sldId id="341" r:id="rId18"/>
    <p:sldId id="339" r:id="rId19"/>
    <p:sldId id="338" r:id="rId20"/>
    <p:sldId id="289" r:id="rId21"/>
    <p:sldId id="32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5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B4FF"/>
    <a:srgbClr val="00A7E0"/>
    <a:srgbClr val="CC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F27E11B-363D-4B25-BB3B-9A34365119B0}" styleName="Custom Table Style 1">
    <a:tblBg>
      <a:effect>
        <a:effectLst/>
      </a:effect>
    </a:tblBg>
    <a:wholeTbl>
      <a:tcTxStyle b="off" i="off">
        <a:fontRef idx="minor"/>
        <a:schemeClr val="tx1"/>
      </a:tcTxStyle>
      <a:tcStyle>
        <a:tcBdr>
          <a:left>
            <a:ln>
              <a:noFill/>
            </a:ln>
          </a:left>
          <a:right>
            <a:ln>
              <a:noFill/>
            </a:ln>
          </a:right>
          <a:top>
            <a:ln>
              <a:noFill/>
            </a:ln>
          </a:top>
          <a:bottom>
            <a:ln>
              <a:noFill/>
            </a:ln>
          </a:bottom>
          <a:insideH>
            <a:ln>
              <a:noFill/>
            </a:ln>
          </a:insideH>
          <a:insideV>
            <a:ln>
              <a:noFill/>
            </a:ln>
          </a:insideV>
          <a:tl2br>
            <a:ln>
              <a:noFill/>
            </a:ln>
          </a:tl2br>
          <a:tr2bl>
            <a:ln>
              <a:noFill/>
            </a:ln>
          </a:tr2bl>
        </a:tcBdr>
        <a:fill>
          <a:noFill/>
        </a:fill>
      </a:tcStyle>
    </a:wholeTbl>
    <a:band1H>
      <a:tcTxStyle b="off" i="off">
        <a:fontRef idx="minor"/>
        <a:schemeClr val="tx1"/>
      </a:tcTxStyle>
      <a:tcStyle>
        <a:tcBdr/>
        <a:fill>
          <a:noFill/>
        </a:fill>
      </a:tcStyle>
    </a:band1H>
    <a:band2H>
      <a:tcTxStyle b="off" i="off">
        <a:fontRef idx="minor"/>
        <a:schemeClr val="tx1"/>
      </a:tcTxStyle>
      <a:tcStyle>
        <a:tcBdr/>
        <a:fill>
          <a:noFill/>
        </a:fill>
      </a:tcStyle>
    </a:band2H>
    <a:lastCol>
      <a:tcTxStyle b="on" i="off">
        <a:fontRef idx="minor"/>
        <a:schemeClr val="tx1"/>
      </a:tcTxStyle>
      <a:tcStyle>
        <a:tcBdr/>
        <a:fill>
          <a:noFill/>
        </a:fill>
      </a:tcStyle>
    </a:lastCol>
    <a:firstCol>
      <a:tcTxStyle b="on" i="off">
        <a:fontRef idx="minor"/>
        <a:schemeClr val="tx1"/>
      </a:tcTxStyle>
      <a:tcStyle>
        <a:tcBdr/>
        <a:fill>
          <a:noFill/>
        </a:fill>
      </a:tcStyle>
    </a:firstCol>
    <a:lastRow>
      <a:tcTxStyle b="on" i="off">
        <a:fontRef idx="minor"/>
        <a:schemeClr val="tx1"/>
      </a:tcTxStyle>
      <a:tcStyle>
        <a:tcBdr/>
        <a:fill>
          <a:noFill/>
        </a:fill>
      </a:tcStyle>
    </a:lastRow>
    <a:seCell>
      <a:tcTxStyle b="off" i="off">
        <a:fontRef idx="minor"/>
        <a:schemeClr val="tx1"/>
      </a:tcTxStyle>
      <a:tcStyle>
        <a:tcBdr/>
        <a:fill>
          <a:noFill/>
        </a:fill>
      </a:tcStyle>
    </a:seCell>
    <a:swCell>
      <a:tcTxStyle b="off" i="off">
        <a:fontRef idx="minor"/>
        <a:schemeClr val="tx1"/>
      </a:tcTxStyle>
      <a:tcStyle>
        <a:tcBdr/>
        <a:fill>
          <a:noFill/>
        </a:fill>
      </a:tcStyle>
    </a:swCell>
    <a:firstRow>
      <a:tcTxStyle b="on" i="off">
        <a:fontRef idx="minor"/>
        <a:schemeClr val="tx1"/>
      </a:tcTxStyle>
      <a:tcStyle>
        <a:tcBdr/>
        <a:fill>
          <a:noFill/>
        </a:fill>
      </a:tcStyle>
    </a:firstRow>
  </a:tblStyle>
  <a:tblStyle styleId="{88BDCA17-38FB-464D-A60A-9A9724F0CD2D}" styleName="Micron Table Style">
    <a:tblBg>
      <a:effect>
        <a:effectLst/>
      </a:effect>
    </a:tblBg>
    <a:wholeTbl>
      <a:tcTxStyle b="off" i="off">
        <a:fontRef idx="major"/>
        <a:schemeClr val="lt1"/>
      </a:tcTxStyle>
      <a:tcStyle>
        <a:tcBdr>
          <a:left>
            <a:ln>
              <a:noFill/>
            </a:ln>
          </a:left>
          <a:right>
            <a:ln>
              <a:noFill/>
            </a:ln>
          </a:right>
          <a:top>
            <a:ln>
              <a:noFill/>
            </a:ln>
          </a:top>
          <a:bottom>
            <a:ln w="16933" cap="flat" cmpd="sng" algn="ctr">
              <a:solidFill>
                <a:srgbClr val="58595B"/>
              </a:solidFill>
              <a:prstDash val="solid"/>
            </a:ln>
          </a:bottom>
          <a:insideH>
            <a:ln>
              <a:noFill/>
            </a:ln>
          </a:insideH>
          <a:insideV>
            <a:ln>
              <a:noFill/>
            </a:ln>
          </a:insideV>
          <a:tl2br>
            <a:ln>
              <a:noFill/>
            </a:ln>
          </a:tl2br>
          <a:tr2bl>
            <a:ln>
              <a:noFill/>
            </a:ln>
          </a:tr2bl>
        </a:tcBdr>
        <a:fill>
          <a:solidFill>
            <a:schemeClr val="lt1"/>
          </a:solidFill>
        </a:fill>
      </a:tcStyle>
    </a:wholeTbl>
    <a:band1H>
      <a:tcTxStyle b="off" i="off">
        <a:fontRef idx="major"/>
        <a:srgbClr val="58595B"/>
      </a:tcTxStyle>
      <a:tcStyle>
        <a:tcBdr/>
        <a:fill>
          <a:solidFill>
            <a:srgbClr val="DDDEDE"/>
          </a:solidFill>
        </a:fill>
      </a:tcStyle>
    </a:band1H>
    <a:band2H>
      <a:tcTxStyle b="off" i="off">
        <a:fontRef idx="major"/>
        <a:srgbClr val="58595B"/>
      </a:tcTxStyle>
      <a:tcStyle>
        <a:tcBdr/>
        <a:fill>
          <a:solidFill>
            <a:srgbClr val="F2F2F2"/>
          </a:solidFill>
        </a:fill>
      </a:tcStyle>
    </a:band2H>
    <a:firstRow>
      <a:tcTxStyle b="on" i="off">
        <a:fontRef idx="major"/>
        <a:schemeClr val="lt1"/>
      </a:tcTxStyle>
      <a:tcStyle>
        <a:tcBdr/>
        <a:fill>
          <a:solidFill>
            <a:srgbClr val="0077C8"/>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3" autoAdjust="0"/>
    <p:restoredTop sz="94811" autoAdjust="0"/>
  </p:normalViewPr>
  <p:slideViewPr>
    <p:cSldViewPr snapToGrid="0">
      <p:cViewPr varScale="1">
        <p:scale>
          <a:sx n="76" d="100"/>
          <a:sy n="76" d="100"/>
        </p:scale>
        <p:origin x="917" y="53"/>
      </p:cViewPr>
      <p:guideLst>
        <p:guide orient="horz" pos="1176"/>
        <p:guide pos="576"/>
      </p:guideLst>
    </p:cSldViewPr>
  </p:slideViewPr>
  <p:notesTextViewPr>
    <p:cViewPr>
      <p:scale>
        <a:sx n="1" d="1"/>
        <a:sy n="1" d="1"/>
      </p:scale>
      <p:origin x="0" y="0"/>
    </p:cViewPr>
  </p:notesTextViewPr>
  <p:sorterViewPr>
    <p:cViewPr>
      <p:scale>
        <a:sx n="40" d="100"/>
        <a:sy n="40" d="100"/>
      </p:scale>
      <p:origin x="0" y="0"/>
    </p:cViewPr>
  </p:sorterViewPr>
  <p:notesViewPr>
    <p:cSldViewPr snapToGrid="0" showGuides="1">
      <p:cViewPr varScale="1">
        <p:scale>
          <a:sx n="97" d="100"/>
          <a:sy n="97" d="100"/>
        </p:scale>
        <p:origin x="353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0669C-9E7F-40B6-AA24-95609E538717}"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8B81C-4B36-428D-A864-260E234998BA}" type="slidenum">
              <a:rPr lang="en-US" smtClean="0"/>
              <a:t>‹#›</a:t>
            </a:fld>
            <a:endParaRPr lang="en-US"/>
          </a:p>
        </p:txBody>
      </p:sp>
    </p:spTree>
    <p:extLst>
      <p:ext uri="{BB962C8B-B14F-4D97-AF65-F5344CB8AC3E}">
        <p14:creationId xmlns:p14="http://schemas.microsoft.com/office/powerpoint/2010/main" val="164961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8B81C-4B36-428D-A864-260E234998BA}" type="slidenum">
              <a:rPr lang="en-US" smtClean="0"/>
              <a:t>14</a:t>
            </a:fld>
            <a:endParaRPr lang="en-US"/>
          </a:p>
        </p:txBody>
      </p:sp>
    </p:spTree>
    <p:extLst>
      <p:ext uri="{BB962C8B-B14F-4D97-AF65-F5344CB8AC3E}">
        <p14:creationId xmlns:p14="http://schemas.microsoft.com/office/powerpoint/2010/main" val="1865210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5" y="721257"/>
            <a:ext cx="8002915" cy="1734724"/>
          </a:xfrm>
        </p:spPr>
        <p:txBody>
          <a:bodyPr>
            <a:normAutofit/>
          </a:bodyPr>
          <a:lstStyle>
            <a:lvl1pPr algn="l">
              <a:defRPr lang="en-US" sz="44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5" y="2889332"/>
            <a:ext cx="8002915" cy="762000"/>
          </a:xfrm>
        </p:spPr>
        <p:txBody>
          <a:bodyPr>
            <a:normAutofit/>
          </a:bodyPr>
          <a:lstStyle>
            <a:lvl1pPr marL="0" indent="0" algn="l">
              <a:buNone/>
              <a:defRPr lang="en-US" sz="3600" kern="1200" dirty="0">
                <a:solidFill>
                  <a:schemeClr val="bg1"/>
                </a:solidFill>
                <a:latin typeface="Segoe UI" panose="020B0502040204020203" pitchFamily="34" charset="0"/>
                <a:ea typeface="+mn-ea"/>
                <a:cs typeface="Segoe UI" panose="020B0502040204020203" pitchFamily="34" charset="0"/>
              </a:defRPr>
            </a:lvl1pPr>
          </a:lstStyle>
          <a:p>
            <a:pPr lvl="0"/>
            <a:r>
              <a:rPr lang="en-US" dirty="0"/>
              <a:t>Subtitle, only one line</a:t>
            </a:r>
          </a:p>
        </p:txBody>
      </p:sp>
      <p:sp>
        <p:nvSpPr>
          <p:cNvPr id="33" name="Text Placeholder 16"/>
          <p:cNvSpPr>
            <a:spLocks noGrp="1"/>
          </p:cNvSpPr>
          <p:nvPr>
            <p:ph type="body" sz="quarter" idx="12" hasCustomPrompt="1"/>
          </p:nvPr>
        </p:nvSpPr>
        <p:spPr>
          <a:xfrm>
            <a:off x="962905" y="3651338"/>
            <a:ext cx="8002915" cy="1104817"/>
          </a:xfrm>
        </p:spPr>
        <p:txBody>
          <a:bodyPr/>
          <a:lstStyle>
            <a:lvl1pPr marL="0" indent="0" algn="l">
              <a:buNone/>
              <a:defRPr i="1">
                <a:solidFill>
                  <a:schemeClr val="bg1"/>
                </a:solidFill>
              </a:defRPr>
            </a:lvl1pPr>
          </a:lstStyle>
          <a:p>
            <a:pPr lvl="0"/>
            <a:r>
              <a:rPr lang="en-US" dirty="0"/>
              <a:t>Speaker name</a:t>
            </a:r>
            <a:br>
              <a:rPr lang="en-US" dirty="0"/>
            </a:br>
            <a:r>
              <a:rPr lang="en-US" dirty="0"/>
              <a:t>and title</a:t>
            </a:r>
          </a:p>
        </p:txBody>
      </p:sp>
      <p:sp>
        <p:nvSpPr>
          <p:cNvPr id="41" name="TextBox 40"/>
          <p:cNvSpPr txBox="1"/>
          <p:nvPr/>
        </p:nvSpPr>
        <p:spPr bwMode="gray">
          <a:xfrm>
            <a:off x="970348" y="5955215"/>
            <a:ext cx="5764376" cy="538609"/>
          </a:xfrm>
          <a:prstGeom prst="rect">
            <a:avLst/>
          </a:prstGeom>
          <a:noFill/>
        </p:spPr>
        <p:txBody>
          <a:bodyPr wrap="square" lIns="0" tIns="0" rIns="0" bIns="0" rtlCol="0" anchor="b" anchorCtr="0">
            <a:spAutoFit/>
          </a:bodyPr>
          <a:lstStyle/>
          <a:p>
            <a:pPr marL="0" algn="l" defTabSz="1219080" rtl="0" eaLnBrk="1" latinLnBrk="0" hangingPunct="1"/>
            <a:r>
              <a:rPr lang="en-US" sz="700" kern="1200" dirty="0">
                <a:solidFill>
                  <a:schemeClr val="bg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grpSp>
        <p:nvGrpSpPr>
          <p:cNvPr id="19" name="Group 5"/>
          <p:cNvGrpSpPr>
            <a:grpSpLocks noChangeAspect="1"/>
          </p:cNvGrpSpPr>
          <p:nvPr userDrawn="1"/>
        </p:nvGrpSpPr>
        <p:grpSpPr bwMode="auto">
          <a:xfrm>
            <a:off x="970345" y="2642062"/>
            <a:ext cx="11281835"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bg2"/>
                </a:solidFill>
              </a:endParaRPr>
            </a:p>
          </p:txBody>
        </p:sp>
      </p:grpSp>
      <p:sp>
        <p:nvSpPr>
          <p:cNvPr id="18" name="TextBox 17"/>
          <p:cNvSpPr txBox="1"/>
          <p:nvPr userDrawn="1"/>
        </p:nvSpPr>
        <p:spPr>
          <a:xfrm>
            <a:off x="-2087105" y="6304002"/>
            <a:ext cx="1851167" cy="553998"/>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a:t>
            </a:r>
          </a:p>
          <a:p>
            <a:pPr algn="r"/>
            <a:r>
              <a:rPr lang="en-US" sz="1200" dirty="0">
                <a:solidFill>
                  <a:schemeClr val="tx2"/>
                </a:solidFill>
                <a:latin typeface="Segoe UI" panose="020B0502040204020203" pitchFamily="34" charset="0"/>
                <a:cs typeface="Segoe UI" panose="020B0502040204020203" pitchFamily="34" charset="0"/>
              </a:rPr>
              <a:t>Primary design for the first slide in the deck.</a:t>
            </a:r>
          </a:p>
        </p:txBody>
      </p:sp>
      <p:sp>
        <p:nvSpPr>
          <p:cNvPr id="35"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p:txBody>
      </p:sp>
      <p:sp>
        <p:nvSpPr>
          <p:cNvPr id="23"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27, 2018</a:t>
            </a:fld>
            <a:endParaRPr dirty="0"/>
          </a:p>
        </p:txBody>
      </p:sp>
      <p:sp>
        <p:nvSpPr>
          <p:cNvPr id="24"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5"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26" name="Group 25"/>
          <p:cNvGrpSpPr/>
          <p:nvPr userDrawn="1"/>
        </p:nvGrpSpPr>
        <p:grpSpPr>
          <a:xfrm>
            <a:off x="7813685" y="5822206"/>
            <a:ext cx="3937412" cy="825070"/>
            <a:chOff x="5930901" y="4179887"/>
            <a:chExt cx="2727324" cy="762001"/>
          </a:xfrm>
          <a:solidFill>
            <a:schemeClr val="bg1"/>
          </a:solidFill>
        </p:grpSpPr>
        <p:sp>
          <p:nvSpPr>
            <p:cNvPr id="27"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8"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29"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0"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1"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4"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6"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37"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31651484"/>
      </p:ext>
    </p:extLst>
  </p:cSld>
  <p:clrMapOvr>
    <a:masterClrMapping/>
  </p:clrMapOvr>
  <p:extLst mod="1">
    <p:ext uri="{DCECCB84-F9BA-43D5-87BE-67443E8EF086}">
      <p15:sldGuideLst xmlns:p15="http://schemas.microsoft.com/office/powerpoint/2012/main">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Photo with Righ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181600" y="0"/>
            <a:ext cx="7010400" cy="6858000"/>
          </a:xfrm>
          <a:gradFill>
            <a:gsLst>
              <a:gs pos="20000">
                <a:schemeClr val="tx2"/>
              </a:gs>
              <a:gs pos="100000">
                <a:schemeClr val="tx2">
                  <a:alpha val="0"/>
                </a:schemeClr>
              </a:gs>
            </a:gsLst>
            <a:lin ang="10800000" scaled="0"/>
          </a:gradFill>
        </p:spPr>
        <p:txBody>
          <a:bodyPr lIns="0" tIns="914400" rIns="914400"/>
          <a:lstStyle>
            <a:lvl1pPr marL="0" indent="0" algn="r">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2087105" y="6119336"/>
            <a:ext cx="1851167"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Right Text</a:t>
            </a:r>
          </a:p>
          <a:p>
            <a:pPr algn="r"/>
            <a:r>
              <a:rPr lang="en-US" sz="1200" dirty="0">
                <a:solidFill>
                  <a:schemeClr val="tx2"/>
                </a:solidFill>
                <a:latin typeface="Segoe UI" panose="020B0502040204020203" pitchFamily="34" charset="0"/>
                <a:cs typeface="Segoe UI" panose="020B0502040204020203" pitchFamily="34" charset="0"/>
              </a:rPr>
              <a:t>For integrating right-side text and photos.</a:t>
            </a:r>
          </a:p>
        </p:txBody>
      </p:sp>
      <p:sp>
        <p:nvSpPr>
          <p:cNvPr id="9" name="Text Placeholder 8"/>
          <p:cNvSpPr>
            <a:spLocks noGrp="1"/>
          </p:cNvSpPr>
          <p:nvPr>
            <p:ph type="body" sz="quarter" idx="14" hasCustomPrompt="1"/>
          </p:nvPr>
        </p:nvSpPr>
        <p:spPr>
          <a:xfrm>
            <a:off x="-2087105"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27,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129443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Segue ">
    <p:bg>
      <p:bgPr>
        <a:solidFill>
          <a:schemeClr val="accent1"/>
        </a:solidFill>
        <a:effectLst/>
      </p:bgPr>
    </p:bg>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927109" y="2044701"/>
            <a:ext cx="10784609" cy="1773428"/>
          </a:xfrm>
        </p:spPr>
        <p:txBody>
          <a:bodyPr>
            <a:normAutofit/>
          </a:bodyPr>
          <a:lstStyle>
            <a:lvl1pPr>
              <a:defRPr lang="en-US" sz="4400" b="1" kern="1200" baseline="0" dirty="0">
                <a:solidFill>
                  <a:schemeClr val="bg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19" name="Group 5"/>
          <p:cNvGrpSpPr>
            <a:grpSpLocks noChangeAspect="1"/>
          </p:cNvGrpSpPr>
          <p:nvPr userDrawn="1"/>
        </p:nvGrpSpPr>
        <p:grpSpPr bwMode="auto">
          <a:xfrm>
            <a:off x="514473" y="4036866"/>
            <a:ext cx="11677651" cy="40216"/>
            <a:chOff x="2437" y="1611"/>
            <a:chExt cx="5517" cy="19"/>
          </a:xfrm>
        </p:grpSpPr>
        <p:sp>
          <p:nvSpPr>
            <p:cNvPr id="21" name="Oval 20"/>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6" name="Line 7"/>
            <p:cNvSpPr>
              <a:spLocks noChangeShapeType="1"/>
            </p:cNvSpPr>
            <p:nvPr/>
          </p:nvSpPr>
          <p:spPr bwMode="auto">
            <a:xfrm>
              <a:off x="2456" y="1620"/>
              <a:ext cx="5498"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27" name="AutoShape 3"/>
          <p:cNvSpPr>
            <a:spLocks noChangeAspect="1" noChangeArrowheads="1" noTextEdit="1"/>
          </p:cNvSpPr>
          <p:nvPr userDrawn="1"/>
        </p:nvSpPr>
        <p:spPr bwMode="auto">
          <a:xfrm>
            <a:off x="10563228"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4" name="TextBox 23"/>
          <p:cNvSpPr txBox="1"/>
          <p:nvPr userDrawn="1"/>
        </p:nvSpPr>
        <p:spPr>
          <a:xfrm>
            <a:off x="-1635758" y="6673335"/>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Segue </a:t>
            </a:r>
          </a:p>
        </p:txBody>
      </p:sp>
      <p:sp>
        <p:nvSpPr>
          <p:cNvPr id="38"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27, 2018</a:t>
            </a:fld>
            <a:endParaRPr dirty="0"/>
          </a:p>
        </p:txBody>
      </p:sp>
      <p:sp>
        <p:nvSpPr>
          <p:cNvPr id="2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6" name="Group 45"/>
          <p:cNvGrpSpPr/>
          <p:nvPr userDrawn="1"/>
        </p:nvGrpSpPr>
        <p:grpSpPr>
          <a:xfrm>
            <a:off x="10258856" y="6357118"/>
            <a:ext cx="1492241" cy="312694"/>
            <a:chOff x="5930901" y="4179887"/>
            <a:chExt cx="2727324" cy="762001"/>
          </a:xfrm>
          <a:solidFill>
            <a:schemeClr val="bg1"/>
          </a:solidFill>
        </p:grpSpPr>
        <p:sp>
          <p:nvSpPr>
            <p:cNvPr id="47" name="Freeform 46"/>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47"/>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48"/>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Rectangle 49"/>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1" name="Freeform 50"/>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2" name="Freeform 51"/>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3" name="Freeform 52"/>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4" name="Freeform 53"/>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5325331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Seg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7109" y="2044701"/>
            <a:ext cx="10784609" cy="1773428"/>
          </a:xfrm>
        </p:spPr>
        <p:txBody>
          <a:bodyPr>
            <a:normAutofit/>
          </a:bodyPr>
          <a:lstStyle>
            <a:lvl1pPr>
              <a:defRPr lang="en-US" sz="44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Click to Edit Segue Title</a:t>
            </a:r>
          </a:p>
        </p:txBody>
      </p:sp>
      <p:grpSp>
        <p:nvGrpSpPr>
          <p:cNvPr id="22" name="Group 5"/>
          <p:cNvGrpSpPr>
            <a:grpSpLocks noChangeAspect="1"/>
          </p:cNvGrpSpPr>
          <p:nvPr/>
        </p:nvGrpSpPr>
        <p:grpSpPr bwMode="auto">
          <a:xfrm>
            <a:off x="514473" y="4036846"/>
            <a:ext cx="11677651" cy="44449"/>
            <a:chOff x="2437" y="1611"/>
            <a:chExt cx="5517" cy="21"/>
          </a:xfrm>
        </p:grpSpPr>
        <p:sp>
          <p:nvSpPr>
            <p:cNvPr id="23" name="AutoShape 4"/>
            <p:cNvSpPr>
              <a:spLocks noChangeAspect="1" noChangeArrowheads="1" noTextEdit="1"/>
            </p:cNvSpPr>
            <p:nvPr/>
          </p:nvSpPr>
          <p:spPr bwMode="auto">
            <a:xfrm>
              <a:off x="2437" y="1611"/>
              <a:ext cx="886"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4" name="Oval 23"/>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25" name="Line 7"/>
            <p:cNvSpPr>
              <a:spLocks noChangeShapeType="1"/>
            </p:cNvSpPr>
            <p:nvPr/>
          </p:nvSpPr>
          <p:spPr bwMode="auto">
            <a:xfrm>
              <a:off x="2456" y="1620"/>
              <a:ext cx="5498"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5" name="AutoShape 3"/>
          <p:cNvSpPr>
            <a:spLocks noChangeAspect="1" noChangeArrowheads="1" noTextEdit="1"/>
          </p:cNvSpPr>
          <p:nvPr userDrawn="1"/>
        </p:nvSpPr>
        <p:spPr bwMode="auto">
          <a:xfrm>
            <a:off x="10563228" y="6362700"/>
            <a:ext cx="1166813"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0" name="TextBox 19"/>
          <p:cNvSpPr txBox="1"/>
          <p:nvPr userDrawn="1"/>
        </p:nvSpPr>
        <p:spPr>
          <a:xfrm>
            <a:off x="-1635758" y="6673335"/>
            <a:ext cx="1399820"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Segue</a:t>
            </a:r>
            <a:endParaRPr lang="en-US" sz="1200" dirty="0">
              <a:solidFill>
                <a:schemeClr val="tx2"/>
              </a:solidFill>
              <a:latin typeface="Segoe UI" panose="020B0502040204020203" pitchFamily="34" charset="0"/>
              <a:cs typeface="Segoe UI" panose="020B0502040204020203" pitchFamily="34" charset="0"/>
            </a:endParaRPr>
          </a:p>
        </p:txBody>
      </p:sp>
      <p:sp>
        <p:nvSpPr>
          <p:cNvPr id="27"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9"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27, 2018</a:t>
            </a:fld>
            <a:endParaRPr dirty="0"/>
          </a:p>
        </p:txBody>
      </p:sp>
      <p:sp>
        <p:nvSpPr>
          <p:cNvPr id="21"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2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6" name="Group 45"/>
          <p:cNvGrpSpPr>
            <a:grpSpLocks noChangeAspect="1"/>
          </p:cNvGrpSpPr>
          <p:nvPr userDrawn="1"/>
        </p:nvGrpSpPr>
        <p:grpSpPr>
          <a:xfrm>
            <a:off x="10253472" y="6355080"/>
            <a:ext cx="1483659" cy="310896"/>
            <a:chOff x="5930901" y="4179887"/>
            <a:chExt cx="2727324" cy="762001"/>
          </a:xfrm>
          <a:solidFill>
            <a:schemeClr val="accent1"/>
          </a:solidFill>
        </p:grpSpPr>
        <p:sp>
          <p:nvSpPr>
            <p:cNvPr id="47"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48"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49"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0"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1"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2"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3"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4"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2203482531"/>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White Ending Slide">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443680" y="3660990"/>
            <a:ext cx="2296584" cy="40216"/>
            <a:chOff x="2437" y="1611"/>
            <a:chExt cx="1085" cy="19"/>
          </a:xfrm>
        </p:grpSpPr>
        <p:sp>
          <p:nvSpPr>
            <p:cNvPr id="5" name="Oval 4"/>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6"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8" name="Group 7"/>
          <p:cNvGrpSpPr>
            <a:grpSpLocks noChangeAspect="1"/>
          </p:cNvGrpSpPr>
          <p:nvPr/>
        </p:nvGrpSpPr>
        <p:grpSpPr bwMode="auto">
          <a:xfrm flipH="1">
            <a:off x="9471403" y="3660959"/>
            <a:ext cx="2296584" cy="40216"/>
            <a:chOff x="2437" y="1611"/>
            <a:chExt cx="1085" cy="19"/>
          </a:xfrm>
        </p:grpSpPr>
        <p:sp>
          <p:nvSpPr>
            <p:cNvPr id="9" name="Oval 8"/>
            <p:cNvSpPr>
              <a:spLocks noChangeArrowheads="1"/>
            </p:cNvSpPr>
            <p:nvPr/>
          </p:nvSpPr>
          <p:spPr bwMode="auto">
            <a:xfrm>
              <a:off x="2437" y="1611"/>
              <a:ext cx="19" cy="19"/>
            </a:xfrm>
            <a:prstGeom prst="ellipse">
              <a:avLst/>
            </a:prstGeom>
            <a:noFill/>
            <a:ln w="7938" cap="flat">
              <a:solidFill>
                <a:srgbClr val="58595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0" name="Line 7"/>
            <p:cNvSpPr>
              <a:spLocks noChangeShapeType="1"/>
            </p:cNvSpPr>
            <p:nvPr/>
          </p:nvSpPr>
          <p:spPr bwMode="auto">
            <a:xfrm>
              <a:off x="2456" y="1620"/>
              <a:ext cx="1066" cy="0"/>
            </a:xfrm>
            <a:prstGeom prst="line">
              <a:avLst/>
            </a:prstGeom>
            <a:noFill/>
            <a:ln w="7938" cap="flat">
              <a:solidFill>
                <a:srgbClr val="58595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14" name="TextBox 13"/>
          <p:cNvSpPr txBox="1"/>
          <p:nvPr userDrawn="1"/>
        </p:nvSpPr>
        <p:spPr>
          <a:xfrm>
            <a:off x="-2087105" y="6673335"/>
            <a:ext cx="1851168"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White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7" name="Text Placeholder 8"/>
          <p:cNvSpPr>
            <a:spLocks noGrp="1"/>
          </p:cNvSpPr>
          <p:nvPr>
            <p:ph type="body" sz="quarter" idx="14" hasCustomPrompt="1"/>
          </p:nvPr>
        </p:nvSpPr>
        <p:spPr>
          <a:xfrm>
            <a:off x="-2087106" y="7"/>
            <a:ext cx="1850569"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27, 2018</a:t>
            </a:fld>
            <a:endParaRPr dirty="0"/>
          </a:p>
        </p:txBody>
      </p:sp>
      <p:sp>
        <p:nvSpPr>
          <p:cNvPr id="12"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3"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25" name="Group 24"/>
          <p:cNvGrpSpPr>
            <a:grpSpLocks noChangeAspect="1"/>
          </p:cNvGrpSpPr>
          <p:nvPr userDrawn="1"/>
        </p:nvGrpSpPr>
        <p:grpSpPr>
          <a:xfrm>
            <a:off x="2669683" y="2768186"/>
            <a:ext cx="6945612" cy="1455429"/>
            <a:chOff x="5930901" y="4179887"/>
            <a:chExt cx="2727324" cy="762001"/>
          </a:xfrm>
          <a:solidFill>
            <a:schemeClr val="accent1"/>
          </a:solidFill>
        </p:grpSpPr>
        <p:sp>
          <p:nvSpPr>
            <p:cNvPr id="26"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7"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8"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9"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0"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1"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2"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3"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211394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Ending Slide">
    <p:bg>
      <p:bgPr>
        <a:solidFill>
          <a:schemeClr val="accent1"/>
        </a:solidFill>
        <a:effectLst/>
      </p:bgPr>
    </p:bg>
    <p:spTree>
      <p:nvGrpSpPr>
        <p:cNvPr id="1" name=""/>
        <p:cNvGrpSpPr/>
        <p:nvPr/>
      </p:nvGrpSpPr>
      <p:grpSpPr>
        <a:xfrm>
          <a:off x="0" y="0"/>
          <a:ext cx="0" cy="0"/>
          <a:chOff x="0" y="0"/>
          <a:chExt cx="0" cy="0"/>
        </a:xfrm>
      </p:grpSpPr>
      <p:grpSp>
        <p:nvGrpSpPr>
          <p:cNvPr id="12" name="Group 11"/>
          <p:cNvGrpSpPr>
            <a:grpSpLocks noChangeAspect="1"/>
          </p:cNvGrpSpPr>
          <p:nvPr/>
        </p:nvGrpSpPr>
        <p:grpSpPr bwMode="auto">
          <a:xfrm>
            <a:off x="443680" y="3660990"/>
            <a:ext cx="2296584" cy="40216"/>
            <a:chOff x="2437" y="1611"/>
            <a:chExt cx="1085" cy="19"/>
          </a:xfrm>
        </p:grpSpPr>
        <p:sp>
          <p:nvSpPr>
            <p:cNvPr id="14" name="Oval 13"/>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5"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a:grpSpLocks noChangeAspect="1"/>
          </p:cNvGrpSpPr>
          <p:nvPr/>
        </p:nvGrpSpPr>
        <p:grpSpPr bwMode="auto">
          <a:xfrm flipH="1">
            <a:off x="9471403" y="3660959"/>
            <a:ext cx="2296584" cy="40216"/>
            <a:chOff x="2437" y="1611"/>
            <a:chExt cx="1085" cy="19"/>
          </a:xfrm>
        </p:grpSpPr>
        <p:sp>
          <p:nvSpPr>
            <p:cNvPr id="17" name="Oval 16"/>
            <p:cNvSpPr>
              <a:spLocks noChangeArrowheads="1"/>
            </p:cNvSpPr>
            <p:nvPr/>
          </p:nvSpPr>
          <p:spPr bwMode="auto">
            <a:xfrm>
              <a:off x="2437" y="1611"/>
              <a:ext cx="19" cy="19"/>
            </a:xfrm>
            <a:prstGeom prst="ellipse">
              <a:avLst/>
            </a:pr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p>
          </p:txBody>
        </p:sp>
        <p:sp>
          <p:nvSpPr>
            <p:cNvPr id="18" name="Line 7"/>
            <p:cNvSpPr>
              <a:spLocks noChangeShapeType="1"/>
            </p:cNvSpPr>
            <p:nvPr/>
          </p:nvSpPr>
          <p:spPr bwMode="auto">
            <a:xfrm>
              <a:off x="2456" y="1620"/>
              <a:ext cx="1066" cy="0"/>
            </a:xfrm>
            <a:prstGeom prst="line">
              <a:avLst/>
            </a:prstGeom>
            <a:noFill/>
            <a:ln w="7938"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p>
          </p:txBody>
        </p:sp>
      </p:grpSp>
      <p:sp>
        <p:nvSpPr>
          <p:cNvPr id="30" name="TextBox 29"/>
          <p:cNvSpPr txBox="1"/>
          <p:nvPr userDrawn="1"/>
        </p:nvSpPr>
        <p:spPr>
          <a:xfrm>
            <a:off x="-2087105" y="6673335"/>
            <a:ext cx="1851167" cy="18466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Blue Ending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33"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28"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27, 2018</a:t>
            </a:fld>
            <a:endParaRPr dirty="0"/>
          </a:p>
        </p:txBody>
      </p:sp>
      <p:sp>
        <p:nvSpPr>
          <p:cNvPr id="29"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1"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2" name="Group 41"/>
          <p:cNvGrpSpPr/>
          <p:nvPr userDrawn="1"/>
        </p:nvGrpSpPr>
        <p:grpSpPr>
          <a:xfrm>
            <a:off x="2670049" y="2770633"/>
            <a:ext cx="6945612" cy="1455429"/>
            <a:chOff x="5930901" y="4179887"/>
            <a:chExt cx="2727324" cy="762001"/>
          </a:xfrm>
          <a:solidFill>
            <a:schemeClr val="bg1"/>
          </a:solidFill>
        </p:grpSpPr>
        <p:sp>
          <p:nvSpPr>
            <p:cNvPr id="43" name="Freeform 42"/>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4" name="Freeform 43"/>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5" name="Freeform 44"/>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6" name="Rectangle 45"/>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7" name="Freeform 46"/>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8" name="Freeform 47"/>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49" name="Freeform 48"/>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sp>
          <p:nvSpPr>
            <p:cNvPr id="50" name="Freeform 49"/>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3856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7" y="0"/>
            <a:ext cx="10375902" cy="932313"/>
          </a:xfrm>
        </p:spPr>
        <p:txBody>
          <a:bodyPr bIns="45720" anchor="b">
            <a:normAutofit/>
          </a:bodyPr>
          <a:lstStyle>
            <a:lvl1pPr algn="l" defTabSz="1218787" rtl="0" eaLnBrk="1" latinLnBrk="0" hangingPunct="1">
              <a:spcBef>
                <a:spcPct val="0"/>
              </a:spcBef>
              <a:buNone/>
              <a:defRPr lang="en-US" sz="3199"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6" y="1600201"/>
            <a:ext cx="10375904" cy="4418635"/>
          </a:xfrm>
        </p:spPr>
        <p:txBody>
          <a:bodyPr>
            <a:noAutofit/>
          </a:bodyPr>
          <a:lstStyle>
            <a:lvl1pPr marL="228539" indent="-228539">
              <a:spcBef>
                <a:spcPts val="1600"/>
              </a:spcBef>
              <a:spcAft>
                <a:spcPts val="800"/>
              </a:spcAft>
              <a:tabLst/>
              <a:defRPr sz="2399">
                <a:solidFill>
                  <a:schemeClr val="tx1"/>
                </a:solidFill>
              </a:defRPr>
            </a:lvl1pPr>
            <a:lvl2pPr marL="571349" indent="-261869">
              <a:spcBef>
                <a:spcPts val="0"/>
              </a:spcBef>
              <a:spcAft>
                <a:spcPts val="800"/>
              </a:spcAft>
              <a:defRPr sz="1999">
                <a:solidFill>
                  <a:schemeClr val="tx1"/>
                </a:solidFill>
              </a:defRPr>
            </a:lvl2pPr>
            <a:lvl3pPr marL="799889" indent="-228539">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Date Placeholder 3"/>
          <p:cNvSpPr>
            <a:spLocks noGrp="1"/>
          </p:cNvSpPr>
          <p:nvPr>
            <p:ph type="dt" sz="half" idx="2"/>
          </p:nvPr>
        </p:nvSpPr>
        <p:spPr>
          <a:xfrm>
            <a:off x="4645660" y="6363151"/>
            <a:ext cx="1348741" cy="228600"/>
          </a:xfrm>
          <a:prstGeom prst="rect">
            <a:avLst/>
          </a:prstGeom>
        </p:spPr>
        <p:txBody>
          <a:bodyPr lIns="0" tIns="0" rIns="0" bIns="0"/>
          <a:lstStyle>
            <a:lvl1pPr>
              <a:defRPr lang="en-US" sz="1099" kern="1200" smtClean="0">
                <a:solidFill>
                  <a:schemeClr val="tx1"/>
                </a:solidFill>
                <a:latin typeface="Segoe UI" panose="020B0502040204020203" pitchFamily="34" charset="0"/>
                <a:ea typeface="+mn-ea"/>
                <a:cs typeface="Segoe UI" panose="020B0502040204020203" pitchFamily="34" charset="0"/>
              </a:defRPr>
            </a:lvl1pPr>
          </a:lstStyle>
          <a:p>
            <a:r>
              <a:rPr lang="en-US" dirty="0"/>
              <a:t>|  </a:t>
            </a:r>
            <a:fld id="{F55C824C-5440-421F-B1ED-9166A1D48D51}" type="datetime4">
              <a:rPr lang="en-US" smtClean="0"/>
              <a:pPr/>
              <a:t>March 27, 2018</a:t>
            </a:fld>
            <a:endParaRPr dirty="0"/>
          </a:p>
        </p:txBody>
      </p:sp>
      <p:sp>
        <p:nvSpPr>
          <p:cNvPr id="16" name="Slide Number Placeholder 5"/>
          <p:cNvSpPr>
            <a:spLocks noGrp="1"/>
          </p:cNvSpPr>
          <p:nvPr>
            <p:ph type="sldNum" sz="quarter" idx="4"/>
          </p:nvPr>
        </p:nvSpPr>
        <p:spPr>
          <a:xfrm>
            <a:off x="910984" y="6363151"/>
            <a:ext cx="274320" cy="228600"/>
          </a:xfrm>
          <a:prstGeom prst="rect">
            <a:avLst/>
          </a:prstGeom>
          <a:noFill/>
        </p:spPr>
        <p:txBody>
          <a:bodyPr/>
          <a:lstStyle>
            <a:lvl1pPr algn="ctr">
              <a:defRPr lang="en-US" sz="1099"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17" name="Footer Placeholder 3"/>
          <p:cNvSpPr>
            <a:spLocks noGrp="1"/>
          </p:cNvSpPr>
          <p:nvPr>
            <p:ph type="ftr" sz="quarter" idx="12"/>
          </p:nvPr>
        </p:nvSpPr>
        <p:spPr>
          <a:xfrm>
            <a:off x="3237231" y="6363151"/>
            <a:ext cx="1397000" cy="228600"/>
          </a:xfrm>
          <a:prstGeom prst="rect">
            <a:avLst/>
          </a:prstGeom>
        </p:spPr>
        <p:txBody>
          <a:bodyPr lIns="0" tIns="0" rIns="0" bIns="0" anchor="ctr" anchorCtr="0"/>
          <a:lstStyle>
            <a:lvl1pPr>
              <a:defRPr sz="1099">
                <a:latin typeface="Segoe UI" panose="020B0502040204020203" pitchFamily="34" charset="0"/>
                <a:cs typeface="Segoe UI" panose="020B0502040204020203" pitchFamily="34" charset="0"/>
              </a:defRPr>
            </a:lvl1pPr>
          </a:lstStyle>
          <a:p>
            <a:r>
              <a:rPr lang="en-US" dirty="0"/>
              <a:t>|  Micron Confidential</a:t>
            </a:r>
          </a:p>
        </p:txBody>
      </p:sp>
      <p:sp>
        <p:nvSpPr>
          <p:cNvPr id="4" name="TextBox 3"/>
          <p:cNvSpPr txBox="1"/>
          <p:nvPr userDrawn="1"/>
        </p:nvSpPr>
        <p:spPr>
          <a:xfrm>
            <a:off x="-1676400" y="5565339"/>
            <a:ext cx="1440461" cy="1292662"/>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1676400" y="1"/>
            <a:ext cx="1439862" cy="2777923"/>
          </a:xfrm>
        </p:spPr>
        <p:txBody>
          <a:bodyPr>
            <a:noAutofit/>
          </a:bodyPr>
          <a:lstStyle>
            <a:lvl1pPr marL="0" indent="0">
              <a:buNone/>
              <a:defRPr sz="1099" b="1">
                <a:solidFill>
                  <a:schemeClr val="accent1"/>
                </a:solidFill>
              </a:defRPr>
            </a:lvl1pPr>
            <a:lvl2pPr marL="231713" indent="-231713" algn="l">
              <a:buFont typeface="+mj-lt"/>
              <a:buAutoNum type="arabicPeriod"/>
              <a:defRPr sz="1099">
                <a:solidFill>
                  <a:schemeClr val="accent1"/>
                </a:solidFill>
              </a:defRPr>
            </a:lvl2pPr>
          </a:lstStyle>
          <a:p>
            <a:pPr lvl="0"/>
            <a:r>
              <a:rPr lang="en-US" dirty="0"/>
              <a:t>Slide Notes</a:t>
            </a:r>
          </a:p>
          <a:p>
            <a:pPr lvl="1"/>
            <a:r>
              <a:rPr lang="en-US" dirty="0"/>
              <a:t>Numbered steps</a:t>
            </a:r>
          </a:p>
        </p:txBody>
      </p:sp>
    </p:spTree>
    <p:extLst>
      <p:ext uri="{BB962C8B-B14F-4D97-AF65-F5344CB8AC3E}">
        <p14:creationId xmlns:p14="http://schemas.microsoft.com/office/powerpoint/2010/main" val="393544428"/>
      </p:ext>
    </p:extLst>
  </p:cSld>
  <p:clrMapOvr>
    <a:masterClrMapping/>
  </p:clrMapOvr>
  <p:hf hdr="0"/>
  <p:extLst mod="1">
    <p:ext uri="{DCECCB84-F9BA-43D5-87BE-67443E8EF086}">
      <p15:sldGuideLst xmlns:p15="http://schemas.microsoft.com/office/powerpoint/2012/main">
        <p15:guide id="1" orient="horz" pos="1008">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906" y="721257"/>
            <a:ext cx="7838989" cy="1734724"/>
          </a:xfrm>
        </p:spPr>
        <p:txBody>
          <a:bodyPr>
            <a:normAutofit/>
          </a:bodyPr>
          <a:lstStyle>
            <a:lvl1pPr algn="l">
              <a:defRPr lang="en-US" sz="4400" b="1" kern="1200" baseline="0" dirty="0">
                <a:solidFill>
                  <a:schemeClr val="tx1"/>
                </a:solidFill>
                <a:latin typeface="Segoe UI" panose="020B0502040204020203" pitchFamily="34" charset="0"/>
                <a:ea typeface="+mn-ea"/>
                <a:cs typeface="Segoe UI" panose="020B0502040204020203" pitchFamily="34" charset="0"/>
              </a:defRPr>
            </a:lvl1pPr>
          </a:lstStyle>
          <a:p>
            <a:r>
              <a:rPr lang="en-US" dirty="0"/>
              <a:t>Title of Presentation:</a:t>
            </a:r>
            <a:br>
              <a:rPr lang="en-US" dirty="0"/>
            </a:br>
            <a:r>
              <a:rPr lang="en-US" dirty="0"/>
              <a:t>Should fill two lines</a:t>
            </a:r>
          </a:p>
        </p:txBody>
      </p:sp>
      <p:sp>
        <p:nvSpPr>
          <p:cNvPr id="32" name="Text Placeholder 17"/>
          <p:cNvSpPr>
            <a:spLocks noGrp="1"/>
          </p:cNvSpPr>
          <p:nvPr>
            <p:ph type="body" sz="quarter" idx="10" hasCustomPrompt="1"/>
          </p:nvPr>
        </p:nvSpPr>
        <p:spPr>
          <a:xfrm>
            <a:off x="962906" y="2889332"/>
            <a:ext cx="7838989" cy="762000"/>
          </a:xfrm>
        </p:spPr>
        <p:txBody>
          <a:bodyPr>
            <a:normAutofit/>
          </a:bodyPr>
          <a:lstStyle>
            <a:lvl1pPr marL="0" indent="0" algn="l">
              <a:buNone/>
              <a:defRPr lang="en-US" sz="3600" kern="1200" dirty="0">
                <a:solidFill>
                  <a:schemeClr val="accent1"/>
                </a:solidFill>
                <a:latin typeface="Segoe UI" panose="020B0502040204020203" pitchFamily="34" charset="0"/>
                <a:ea typeface="+mn-ea"/>
                <a:cs typeface="Segoe UI" panose="020B0502040204020203" pitchFamily="34" charset="0"/>
              </a:defRPr>
            </a:lvl1pPr>
          </a:lstStyle>
          <a:p>
            <a:pPr lvl="0"/>
            <a:r>
              <a:rPr lang="en-US" dirty="0"/>
              <a:t>Subtitle, only one lines</a:t>
            </a:r>
          </a:p>
        </p:txBody>
      </p:sp>
      <p:sp>
        <p:nvSpPr>
          <p:cNvPr id="33" name="Text Placeholder 16"/>
          <p:cNvSpPr>
            <a:spLocks noGrp="1"/>
          </p:cNvSpPr>
          <p:nvPr>
            <p:ph type="body" sz="quarter" idx="12" hasCustomPrompt="1"/>
          </p:nvPr>
        </p:nvSpPr>
        <p:spPr>
          <a:xfrm>
            <a:off x="962906" y="3651338"/>
            <a:ext cx="7838989" cy="1104817"/>
          </a:xfrm>
        </p:spPr>
        <p:txBody>
          <a:bodyPr/>
          <a:lstStyle>
            <a:lvl1pPr marL="0" indent="0" algn="l">
              <a:buNone/>
              <a:defRPr i="1">
                <a:solidFill>
                  <a:schemeClr val="tx1"/>
                </a:solidFill>
              </a:defRPr>
            </a:lvl1pPr>
          </a:lstStyle>
          <a:p>
            <a:pPr lvl="0"/>
            <a:r>
              <a:rPr lang="en-US" dirty="0"/>
              <a:t>Speaker name</a:t>
            </a:r>
            <a:br>
              <a:rPr lang="en-US" dirty="0"/>
            </a:br>
            <a:r>
              <a:rPr lang="en-US" dirty="0"/>
              <a:t>and title</a:t>
            </a:r>
          </a:p>
        </p:txBody>
      </p:sp>
      <p:grpSp>
        <p:nvGrpSpPr>
          <p:cNvPr id="19" name="Group 5"/>
          <p:cNvGrpSpPr>
            <a:grpSpLocks noChangeAspect="1"/>
          </p:cNvGrpSpPr>
          <p:nvPr userDrawn="1"/>
        </p:nvGrpSpPr>
        <p:grpSpPr bwMode="auto">
          <a:xfrm>
            <a:off x="970345" y="2642062"/>
            <a:ext cx="11281835" cy="40216"/>
            <a:chOff x="2437" y="1611"/>
            <a:chExt cx="5330" cy="19"/>
          </a:xfrm>
        </p:grpSpPr>
        <p:sp>
          <p:nvSpPr>
            <p:cNvPr id="21" name="Oval 20"/>
            <p:cNvSpPr>
              <a:spLocks noChangeArrowheads="1"/>
            </p:cNvSpPr>
            <p:nvPr/>
          </p:nvSpPr>
          <p:spPr bwMode="auto">
            <a:xfrm>
              <a:off x="2437" y="1611"/>
              <a:ext cx="19" cy="19"/>
            </a:xfrm>
            <a:prstGeom prst="ellipse">
              <a:avLst/>
            </a:prstGeom>
            <a:noFill/>
            <a:ln w="7938"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22" name="Line 7"/>
            <p:cNvSpPr>
              <a:spLocks noChangeShapeType="1"/>
            </p:cNvSpPr>
            <p:nvPr/>
          </p:nvSpPr>
          <p:spPr bwMode="auto">
            <a:xfrm>
              <a:off x="2456" y="1620"/>
              <a:ext cx="5311" cy="0"/>
            </a:xfrm>
            <a:prstGeom prst="line">
              <a:avLst/>
            </a:prstGeom>
            <a:noFill/>
            <a:ln w="7938"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18" name="TextBox 17"/>
          <p:cNvSpPr txBox="1"/>
          <p:nvPr userDrawn="1"/>
        </p:nvSpPr>
        <p:spPr>
          <a:xfrm>
            <a:off x="-2087105" y="6119336"/>
            <a:ext cx="1851167"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Slide - White</a:t>
            </a:r>
          </a:p>
          <a:p>
            <a:pPr algn="r"/>
            <a:r>
              <a:rPr lang="en-US" sz="1200" dirty="0">
                <a:solidFill>
                  <a:schemeClr val="tx2"/>
                </a:solidFill>
                <a:latin typeface="Segoe UI" panose="020B0502040204020203" pitchFamily="34" charset="0"/>
                <a:cs typeface="Segoe UI" panose="020B0502040204020203" pitchFamily="34" charset="0"/>
              </a:rPr>
              <a:t>Alternate layout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for first slide </a:t>
            </a:r>
            <a:br>
              <a:rPr lang="en-US" sz="1200" dirty="0">
                <a:solidFill>
                  <a:schemeClr val="tx2"/>
                </a:solidFill>
                <a:latin typeface="Segoe UI" panose="020B0502040204020203" pitchFamily="34" charset="0"/>
                <a:cs typeface="Segoe UI" panose="020B0502040204020203" pitchFamily="34" charset="0"/>
              </a:rPr>
            </a:br>
            <a:r>
              <a:rPr lang="en-US" sz="1200" dirty="0">
                <a:solidFill>
                  <a:schemeClr val="tx2"/>
                </a:solidFill>
                <a:latin typeface="Segoe UI" panose="020B0502040204020203" pitchFamily="34" charset="0"/>
                <a:cs typeface="Segoe UI" panose="020B0502040204020203" pitchFamily="34" charset="0"/>
              </a:rPr>
              <a:t>in</a:t>
            </a:r>
            <a:r>
              <a:rPr lang="en-US" sz="1200" baseline="0" dirty="0">
                <a:solidFill>
                  <a:schemeClr val="tx2"/>
                </a:solidFill>
                <a:latin typeface="Segoe UI" panose="020B0502040204020203" pitchFamily="34" charset="0"/>
                <a:cs typeface="Segoe UI" panose="020B0502040204020203" pitchFamily="34" charset="0"/>
              </a:rPr>
              <a:t> the deck.</a:t>
            </a:r>
            <a:endParaRPr lang="en-US" sz="1200" dirty="0">
              <a:solidFill>
                <a:schemeClr val="tx2"/>
              </a:solidFill>
              <a:latin typeface="Segoe UI" panose="020B0502040204020203" pitchFamily="34" charset="0"/>
              <a:cs typeface="Segoe UI" panose="020B0502040204020203" pitchFamily="34" charset="0"/>
            </a:endParaRPr>
          </a:p>
        </p:txBody>
      </p:sp>
      <p:sp>
        <p:nvSpPr>
          <p:cNvPr id="23" name="TextBox 22"/>
          <p:cNvSpPr txBox="1"/>
          <p:nvPr userDrawn="1"/>
        </p:nvSpPr>
        <p:spPr bwMode="gray">
          <a:xfrm>
            <a:off x="970349" y="5947332"/>
            <a:ext cx="5662927" cy="538609"/>
          </a:xfrm>
          <a:prstGeom prst="rect">
            <a:avLst/>
          </a:prstGeom>
          <a:noFill/>
        </p:spPr>
        <p:txBody>
          <a:bodyPr wrap="square" lIns="0" tIns="0" rIns="0" bIns="0" rtlCol="0" anchor="b" anchorCtr="0">
            <a:spAutoFit/>
          </a:bodyPr>
          <a:lstStyle/>
          <a:p>
            <a:pPr marL="0" algn="l" defTabSz="1219080" rtl="0" eaLnBrk="1" latinLnBrk="0" hangingPunct="1"/>
            <a:r>
              <a:rPr lang="en-US" sz="700" kern="1200" dirty="0">
                <a:solidFill>
                  <a:schemeClr val="tx1"/>
                </a:solidFill>
                <a:latin typeface="Segoe UI" panose="020B0502040204020203" pitchFamily="34" charset="0"/>
                <a:ea typeface="+mn-ea"/>
                <a:cs typeface="Segoe UI" panose="020B0502040204020203" pitchFamily="34" charset="0"/>
              </a:rPr>
              <a:t>©2016 Micron Technology, Inc. All rights reserved. Information, products, and/or specifications are subject to change without notice.  All information is provided on an “AS IS” basis without warranties of any kind. Statements regarding products, including regarding their features, availability, functionality, or compatibility, are provided for informational purposes only and do not modify the warranty, if any, applicable to any product. Drawings may not be to scale. Micron, the Micron logo, and all other Micron trademarks are the property of Micron Technology, Inc. All other trademarks are the property of their respective owners.</a:t>
            </a:r>
          </a:p>
        </p:txBody>
      </p:sp>
      <p:sp>
        <p:nvSpPr>
          <p:cNvPr id="37"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p:txBody>
      </p:sp>
      <p:sp>
        <p:nvSpPr>
          <p:cNvPr id="20"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27, 2018</a:t>
            </a:fld>
            <a:endParaRPr dirty="0"/>
          </a:p>
        </p:txBody>
      </p:sp>
      <p:sp>
        <p:nvSpPr>
          <p:cNvPr id="35"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36"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grpSp>
        <p:nvGrpSpPr>
          <p:cNvPr id="47" name="Group 46"/>
          <p:cNvGrpSpPr>
            <a:grpSpLocks noChangeAspect="1"/>
          </p:cNvGrpSpPr>
          <p:nvPr userDrawn="1"/>
        </p:nvGrpSpPr>
        <p:grpSpPr>
          <a:xfrm>
            <a:off x="7815073" y="5824729"/>
            <a:ext cx="3960836" cy="829979"/>
            <a:chOff x="5930901" y="4179887"/>
            <a:chExt cx="2727324" cy="762001"/>
          </a:xfrm>
          <a:solidFill>
            <a:schemeClr val="accent1"/>
          </a:solidFill>
        </p:grpSpPr>
        <p:sp>
          <p:nvSpPr>
            <p:cNvPr id="48"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49"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0"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1"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2"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3"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4"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55"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Tree>
    <p:extLst>
      <p:ext uri="{BB962C8B-B14F-4D97-AF65-F5344CB8AC3E}">
        <p14:creationId xmlns:p14="http://schemas.microsoft.com/office/powerpoint/2010/main" val="3989121533"/>
      </p:ext>
    </p:extLst>
  </p:cSld>
  <p:clrMapOvr>
    <a:masterClrMapping/>
  </p:clrMapOvr>
  <p:extLst mod="1">
    <p:ext uri="{DCECCB84-F9BA-43D5-87BE-67443E8EF086}">
      <p15:sldGuideLst xmlns:p15="http://schemas.microsoft.com/office/powerpoint/2012/main">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804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600206"/>
            <a:ext cx="10375904" cy="4418635"/>
          </a:xfrm>
        </p:spPr>
        <p:txBody>
          <a:bodyPr>
            <a:noAutofit/>
          </a:bodyPr>
          <a:lstStyle>
            <a:lvl1pPr marL="228594" indent="-228594">
              <a:spcBef>
                <a:spcPts val="1600"/>
              </a:spcBef>
              <a:spcAft>
                <a:spcPts val="800"/>
              </a:spcAft>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4" name="TextBox 3"/>
          <p:cNvSpPr txBox="1"/>
          <p:nvPr userDrawn="1"/>
        </p:nvSpPr>
        <p:spPr>
          <a:xfrm>
            <a:off x="-2087105" y="5750007"/>
            <a:ext cx="1851167"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and Content</a:t>
            </a:r>
          </a:p>
          <a:p>
            <a:pPr algn="r"/>
            <a:r>
              <a:rPr lang="en-US" sz="1200" dirty="0">
                <a:solidFill>
                  <a:schemeClr val="tx2"/>
                </a:solidFill>
                <a:latin typeface="Segoe UI" panose="020B0502040204020203" pitchFamily="34" charset="0"/>
                <a:cs typeface="Segoe UI" panose="020B0502040204020203" pitchFamily="34" charset="0"/>
              </a:rPr>
              <a:t>The primary layout used</a:t>
            </a:r>
            <a:r>
              <a:rPr lang="en-US" sz="1200" baseline="0" dirty="0">
                <a:solidFill>
                  <a:schemeClr val="tx2"/>
                </a:solidFill>
                <a:latin typeface="Segoe UI" panose="020B0502040204020203" pitchFamily="34" charset="0"/>
                <a:cs typeface="Segoe UI" panose="020B0502040204020203" pitchFamily="34" charset="0"/>
              </a:rPr>
              <a:t> for standard slides. The placeholder can be used to create text, tables, or charts.</a:t>
            </a:r>
            <a:endParaRPr lang="en-US" sz="1200" dirty="0">
              <a:solidFill>
                <a:schemeClr val="tx2"/>
              </a:solidFill>
              <a:latin typeface="Segoe UI" panose="020B0502040204020203" pitchFamily="34" charset="0"/>
              <a:cs typeface="Segoe UI" panose="020B0502040204020203" pitchFamily="34" charset="0"/>
            </a:endParaRPr>
          </a:p>
        </p:txBody>
      </p:sp>
      <p:sp>
        <p:nvSpPr>
          <p:cNvPr id="13"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9"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27, 2018</a:t>
            </a:fld>
            <a:endParaRPr lang="en-US" dirty="0"/>
          </a:p>
        </p:txBody>
      </p:sp>
      <p:sp>
        <p:nvSpPr>
          <p:cNvPr id="10"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11"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712119355"/>
      </p:ext>
    </p:extLst>
  </p:cSld>
  <p:clrMapOvr>
    <a:masterClrMapping/>
  </p:clrMapOvr>
  <p:hf hdr="0"/>
  <p:extLst mod="1">
    <p:ext uri="{DCECCB84-F9BA-43D5-87BE-67443E8EF086}">
      <p15:sldGuideLst xmlns:p15="http://schemas.microsoft.com/office/powerpoint/2012/main">
        <p15:guide id="2" pos="8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5" y="1862940"/>
            <a:ext cx="10375904" cy="4155899"/>
          </a:xfrm>
        </p:spPr>
        <p:txBody>
          <a:bodyPr>
            <a:noAutofit/>
          </a:bodyPr>
          <a:lstStyle>
            <a:lvl1pPr marL="228594" indent="-228594">
              <a:spcBef>
                <a:spcPts val="1600"/>
              </a:spcBef>
              <a:spcAft>
                <a:spcPts val="800"/>
              </a:spcAft>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18"/>
          <p:cNvSpPr>
            <a:spLocks noGrp="1"/>
          </p:cNvSpPr>
          <p:nvPr>
            <p:ph type="body" sz="quarter" idx="11" hasCustomPrompt="1"/>
          </p:nvPr>
        </p:nvSpPr>
        <p:spPr>
          <a:xfrm>
            <a:off x="915309" y="871696"/>
            <a:ext cx="10375903"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9" name="TextBox 8"/>
          <p:cNvSpPr txBox="1"/>
          <p:nvPr userDrawn="1"/>
        </p:nvSpPr>
        <p:spPr>
          <a:xfrm>
            <a:off x="-2087105" y="5750007"/>
            <a:ext cx="1851167" cy="1107996"/>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Title/Subtitle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and Content</a:t>
            </a:r>
          </a:p>
          <a:p>
            <a:pPr algn="r"/>
            <a:r>
              <a:rPr lang="en-US" sz="1200" dirty="0">
                <a:solidFill>
                  <a:schemeClr val="tx2"/>
                </a:solidFill>
                <a:latin typeface="Segoe UI" panose="020B0502040204020203" pitchFamily="34" charset="0"/>
                <a:cs typeface="Segoe UI" panose="020B0502040204020203" pitchFamily="34" charset="0"/>
              </a:rPr>
              <a:t>Identical to main layout but</a:t>
            </a:r>
            <a:r>
              <a:rPr lang="en-US" sz="1200" baseline="0" dirty="0">
                <a:solidFill>
                  <a:schemeClr val="tx2"/>
                </a:solidFill>
                <a:latin typeface="Segoe UI" panose="020B0502040204020203" pitchFamily="34" charset="0"/>
                <a:cs typeface="Segoe UI" panose="020B0502040204020203" pitchFamily="34" charset="0"/>
              </a:rPr>
              <a:t> includes the addition of a subtitle directly below the title</a:t>
            </a:r>
            <a:r>
              <a:rPr lang="en-US" sz="1200" dirty="0">
                <a:solidFill>
                  <a:schemeClr val="tx2"/>
                </a:solidFill>
                <a:latin typeface="Segoe UI" panose="020B0502040204020203" pitchFamily="34" charset="0"/>
                <a:cs typeface="Segoe UI" panose="020B0502040204020203" pitchFamily="34" charset="0"/>
              </a:rPr>
              <a:t>.</a:t>
            </a:r>
          </a:p>
        </p:txBody>
      </p:sp>
      <p:sp>
        <p:nvSpPr>
          <p:cNvPr id="13"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2"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27, 2018</a:t>
            </a:fld>
            <a:endParaRPr lang="en-US" dirty="0"/>
          </a:p>
        </p:txBody>
      </p:sp>
      <p:sp>
        <p:nvSpPr>
          <p:cNvPr id="14"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15"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3514546609"/>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5" name="Text Placeholder 18"/>
          <p:cNvSpPr>
            <a:spLocks noGrp="1"/>
          </p:cNvSpPr>
          <p:nvPr>
            <p:ph type="body" sz="quarter" idx="11" hasCustomPrompt="1"/>
          </p:nvPr>
        </p:nvSpPr>
        <p:spPr>
          <a:xfrm>
            <a:off x="915309" y="871696"/>
            <a:ext cx="10375903"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7" name="TextBox 6"/>
          <p:cNvSpPr txBox="1"/>
          <p:nvPr userDrawn="1"/>
        </p:nvSpPr>
        <p:spPr>
          <a:xfrm>
            <a:off x="-2087105" y="5934671"/>
            <a:ext cx="1851167" cy="923330"/>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Title Only</a:t>
            </a:r>
          </a:p>
          <a:p>
            <a:pPr algn="r"/>
            <a:r>
              <a:rPr lang="en-US" sz="1200" dirty="0">
                <a:solidFill>
                  <a:schemeClr val="tx2"/>
                </a:solidFill>
                <a:latin typeface="Segoe UI" panose="020B0502040204020203" pitchFamily="34" charset="0"/>
                <a:cs typeface="Segoe UI" panose="020B0502040204020203" pitchFamily="34" charset="0"/>
              </a:rPr>
              <a:t>Includes only the title and subtitle, with a large open</a:t>
            </a:r>
            <a:r>
              <a:rPr lang="en-US" sz="1200" baseline="0" dirty="0">
                <a:solidFill>
                  <a:schemeClr val="tx2"/>
                </a:solidFill>
                <a:latin typeface="Segoe UI" panose="020B0502040204020203" pitchFamily="34" charset="0"/>
                <a:cs typeface="Segoe UI" panose="020B0502040204020203" pitchFamily="34" charset="0"/>
              </a:rPr>
              <a:t> space in the middle of the slide.</a:t>
            </a:r>
            <a:endParaRPr lang="en-US" sz="1200" dirty="0">
              <a:solidFill>
                <a:schemeClr val="tx2"/>
              </a:solidFill>
              <a:latin typeface="Segoe UI" panose="020B0502040204020203" pitchFamily="34" charset="0"/>
              <a:cs typeface="Segoe UI" panose="020B0502040204020203" pitchFamily="34" charset="0"/>
            </a:endParaRPr>
          </a:p>
        </p:txBody>
      </p:sp>
      <p:sp>
        <p:nvSpPr>
          <p:cNvPr id="12"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1"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27, 2018</a:t>
            </a:fld>
            <a:endParaRPr lang="en-US" dirty="0"/>
          </a:p>
        </p:txBody>
      </p:sp>
      <p:sp>
        <p:nvSpPr>
          <p:cNvPr id="13"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14"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1596348695"/>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Enter Agenda Title</a:t>
            </a:r>
          </a:p>
        </p:txBody>
      </p:sp>
      <p:sp>
        <p:nvSpPr>
          <p:cNvPr id="3" name="Content Placeholder 2"/>
          <p:cNvSpPr>
            <a:spLocks noGrp="1"/>
          </p:cNvSpPr>
          <p:nvPr>
            <p:ph idx="1" hasCustomPrompt="1"/>
          </p:nvPr>
        </p:nvSpPr>
        <p:spPr>
          <a:xfrm>
            <a:off x="915305" y="1600206"/>
            <a:ext cx="4114800" cy="4418635"/>
          </a:xfrm>
        </p:spPr>
        <p:txBody>
          <a:bodyPr>
            <a:noAutofit/>
          </a:bodyPr>
          <a:lstStyle>
            <a:lvl1pPr marL="287338" indent="-287338">
              <a:spcBef>
                <a:spcPts val="1600"/>
              </a:spcBef>
              <a:spcAft>
                <a:spcPts val="800"/>
              </a:spcAft>
              <a:buFont typeface="Wingdings" panose="05000000000000000000" pitchFamily="2" charset="2"/>
              <a:buChar char="§"/>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9" name="Content Placeholder 2"/>
          <p:cNvSpPr>
            <a:spLocks noGrp="1"/>
          </p:cNvSpPr>
          <p:nvPr>
            <p:ph idx="13" hasCustomPrompt="1"/>
          </p:nvPr>
        </p:nvSpPr>
        <p:spPr>
          <a:xfrm>
            <a:off x="5744165" y="1600201"/>
            <a:ext cx="4114800" cy="4418634"/>
          </a:xfrm>
        </p:spPr>
        <p:txBody>
          <a:bodyPr>
            <a:noAutofit/>
          </a:bodyPr>
          <a:lstStyle>
            <a:lvl1pPr marL="287338" indent="-287338">
              <a:spcBef>
                <a:spcPts val="1600"/>
              </a:spcBef>
              <a:spcAft>
                <a:spcPts val="800"/>
              </a:spcAft>
              <a:buFont typeface="Wingdings" panose="05000000000000000000" pitchFamily="2" charset="2"/>
              <a:buChar char="§"/>
              <a:tabLst/>
              <a:defRPr sz="2400">
                <a:solidFill>
                  <a:schemeClr val="tx1"/>
                </a:solidFill>
              </a:defRPr>
            </a:lvl1pPr>
            <a:lvl2pPr marL="571486" indent="-261932">
              <a:spcBef>
                <a:spcPts val="0"/>
              </a:spcBef>
              <a:spcAft>
                <a:spcPts val="800"/>
              </a:spcAft>
              <a:defRPr sz="20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Agenda Items</a:t>
            </a:r>
          </a:p>
        </p:txBody>
      </p:sp>
      <p:sp>
        <p:nvSpPr>
          <p:cNvPr id="12" name="TextBox 11"/>
          <p:cNvSpPr txBox="1"/>
          <p:nvPr userDrawn="1"/>
        </p:nvSpPr>
        <p:spPr>
          <a:xfrm>
            <a:off x="-2087105" y="6119337"/>
            <a:ext cx="1851167"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Agenda</a:t>
            </a:r>
          </a:p>
          <a:p>
            <a:pPr algn="r"/>
            <a:r>
              <a:rPr lang="en-US" sz="1200" dirty="0">
                <a:solidFill>
                  <a:schemeClr val="tx2"/>
                </a:solidFill>
                <a:latin typeface="Segoe UI" panose="020B0502040204020203" pitchFamily="34" charset="0"/>
                <a:cs typeface="Segoe UI" panose="020B0502040204020203" pitchFamily="34" charset="0"/>
              </a:rPr>
              <a:t>Two-column</a:t>
            </a:r>
            <a:r>
              <a:rPr lang="en-US" sz="1200" baseline="0" dirty="0">
                <a:solidFill>
                  <a:schemeClr val="tx2"/>
                </a:solidFill>
                <a:latin typeface="Segoe UI" panose="020B0502040204020203" pitchFamily="34" charset="0"/>
                <a:cs typeface="Segoe UI" panose="020B0502040204020203" pitchFamily="34" charset="0"/>
              </a:rPr>
              <a:t> layout, to be used with any number of items.</a:t>
            </a:r>
            <a:endParaRPr lang="en-US" sz="1200" dirty="0">
              <a:solidFill>
                <a:schemeClr val="tx2"/>
              </a:solidFill>
              <a:latin typeface="Segoe UI" panose="020B0502040204020203" pitchFamily="34" charset="0"/>
              <a:cs typeface="Segoe UI" panose="020B0502040204020203" pitchFamily="34" charset="0"/>
            </a:endParaRPr>
          </a:p>
        </p:txBody>
      </p:sp>
      <p:sp>
        <p:nvSpPr>
          <p:cNvPr id="15"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3"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27, 2018</a:t>
            </a:fld>
            <a:endParaRPr lang="en-US" dirty="0"/>
          </a:p>
        </p:txBody>
      </p:sp>
      <p:sp>
        <p:nvSpPr>
          <p:cNvPr id="14"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17"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1898619046"/>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p:nvPr>
        </p:nvSpPr>
        <p:spPr>
          <a:xfrm>
            <a:off x="915309" y="2431610"/>
            <a:ext cx="4808487" cy="3587231"/>
          </a:xfrm>
        </p:spPr>
        <p:txBody>
          <a:bodyPr lIns="137160" tIns="228600">
            <a:noAutofit/>
          </a:bodyPr>
          <a:lstStyle>
            <a:lvl1pPr marL="228594" indent="-228594">
              <a:spcBef>
                <a:spcPts val="1600"/>
              </a:spcBef>
              <a:spcAft>
                <a:spcPts val="0"/>
              </a:spcAft>
              <a:tabLst/>
              <a:defRPr sz="2000">
                <a:solidFill>
                  <a:schemeClr val="tx1"/>
                </a:solidFill>
              </a:defRPr>
            </a:lvl1pPr>
            <a:lvl2pPr marL="571486" indent="-261932">
              <a:spcBef>
                <a:spcPts val="0"/>
              </a:spcBef>
              <a:spcAft>
                <a:spcPts val="200"/>
              </a:spcAft>
              <a:defRPr sz="18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p:txBody>
      </p:sp>
      <p:sp>
        <p:nvSpPr>
          <p:cNvPr id="5" name="Text Placeholder 18"/>
          <p:cNvSpPr>
            <a:spLocks noGrp="1"/>
          </p:cNvSpPr>
          <p:nvPr>
            <p:ph type="body" sz="quarter" idx="11" hasCustomPrompt="1"/>
          </p:nvPr>
        </p:nvSpPr>
        <p:spPr>
          <a:xfrm>
            <a:off x="915309" y="871696"/>
            <a:ext cx="10375903"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9" name="Text Placeholder 8"/>
          <p:cNvSpPr>
            <a:spLocks noGrp="1"/>
          </p:cNvSpPr>
          <p:nvPr>
            <p:ph type="body" sz="quarter" idx="15" hasCustomPrompt="1"/>
          </p:nvPr>
        </p:nvSpPr>
        <p:spPr>
          <a:xfrm>
            <a:off x="910984" y="1859069"/>
            <a:ext cx="4812808" cy="572536"/>
          </a:xfrm>
          <a:solidFill>
            <a:schemeClr val="accent1"/>
          </a:solidFill>
        </p:spPr>
        <p:txBody>
          <a:bodyPr lIns="137160" rIns="137160" anchor="ctr" anchorCtr="0">
            <a:normAutofit/>
          </a:bodyPr>
          <a:lstStyle>
            <a:lvl1pPr marL="0" indent="0" algn="ctr">
              <a:buNone/>
              <a:defRPr sz="2200" b="1" baseline="0">
                <a:solidFill>
                  <a:schemeClr val="bg1"/>
                </a:solidFill>
              </a:defRPr>
            </a:lvl1pPr>
          </a:lstStyle>
          <a:p>
            <a:r>
              <a:rPr lang="en-US" dirty="0"/>
              <a:t>Column Heading</a:t>
            </a:r>
          </a:p>
        </p:txBody>
      </p:sp>
      <p:sp>
        <p:nvSpPr>
          <p:cNvPr id="10" name="Content Placeholder 2"/>
          <p:cNvSpPr>
            <a:spLocks noGrp="1"/>
          </p:cNvSpPr>
          <p:nvPr>
            <p:ph idx="16"/>
          </p:nvPr>
        </p:nvSpPr>
        <p:spPr>
          <a:xfrm>
            <a:off x="6482725" y="2431609"/>
            <a:ext cx="4808487" cy="3587231"/>
          </a:xfrm>
        </p:spPr>
        <p:txBody>
          <a:bodyPr lIns="137160" tIns="228600">
            <a:noAutofit/>
          </a:bodyPr>
          <a:lstStyle>
            <a:lvl1pPr marL="228594" indent="-228594">
              <a:spcBef>
                <a:spcPts val="1600"/>
              </a:spcBef>
              <a:spcAft>
                <a:spcPts val="0"/>
              </a:spcAft>
              <a:tabLst/>
              <a:defRPr sz="2000">
                <a:solidFill>
                  <a:schemeClr val="tx1"/>
                </a:solidFill>
              </a:defRPr>
            </a:lvl1pPr>
            <a:lvl2pPr marL="571486" indent="-261932">
              <a:spcBef>
                <a:spcPts val="0"/>
              </a:spcBef>
              <a:spcAft>
                <a:spcPts val="200"/>
              </a:spcAft>
              <a:defRPr sz="18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Master text styles</a:t>
            </a:r>
          </a:p>
          <a:p>
            <a:pPr lvl="1"/>
            <a:r>
              <a:rPr lang="en-US" dirty="0"/>
              <a:t>Second level</a:t>
            </a:r>
          </a:p>
        </p:txBody>
      </p:sp>
      <p:sp>
        <p:nvSpPr>
          <p:cNvPr id="11" name="Text Placeholder 8"/>
          <p:cNvSpPr>
            <a:spLocks noGrp="1"/>
          </p:cNvSpPr>
          <p:nvPr>
            <p:ph type="body" sz="quarter" idx="17" hasCustomPrompt="1"/>
          </p:nvPr>
        </p:nvSpPr>
        <p:spPr>
          <a:xfrm>
            <a:off x="6478400" y="1859068"/>
            <a:ext cx="4812808" cy="572536"/>
          </a:xfrm>
          <a:solidFill>
            <a:schemeClr val="accent1"/>
          </a:solidFill>
        </p:spPr>
        <p:txBody>
          <a:bodyPr lIns="137160" rIns="137160" anchor="ctr" anchorCtr="0">
            <a:normAutofit/>
          </a:bodyPr>
          <a:lstStyle>
            <a:lvl1pPr marL="0" indent="0" algn="ctr">
              <a:buNone/>
              <a:defRPr sz="2200" b="1" baseline="0">
                <a:solidFill>
                  <a:schemeClr val="bg1"/>
                </a:solidFill>
              </a:defRPr>
            </a:lvl1pPr>
          </a:lstStyle>
          <a:p>
            <a:r>
              <a:rPr lang="en-US" dirty="0"/>
              <a:t>Column Heading</a:t>
            </a:r>
          </a:p>
        </p:txBody>
      </p:sp>
      <p:sp>
        <p:nvSpPr>
          <p:cNvPr id="14" name="TextBox 13"/>
          <p:cNvSpPr txBox="1"/>
          <p:nvPr userDrawn="1"/>
        </p:nvSpPr>
        <p:spPr>
          <a:xfrm>
            <a:off x="-2087106" y="6304003"/>
            <a:ext cx="1851169" cy="553998"/>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Two-Column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19" name="Text Placeholder 8"/>
          <p:cNvSpPr>
            <a:spLocks noGrp="1"/>
          </p:cNvSpPr>
          <p:nvPr>
            <p:ph type="body" sz="quarter" idx="14" hasCustomPrompt="1"/>
          </p:nvPr>
        </p:nvSpPr>
        <p:spPr>
          <a:xfrm>
            <a:off x="-2087107" y="7"/>
            <a:ext cx="1850571"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7"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27, 2018</a:t>
            </a:fld>
            <a:endParaRPr lang="en-US" dirty="0"/>
          </a:p>
        </p:txBody>
      </p:sp>
      <p:sp>
        <p:nvSpPr>
          <p:cNvPr id="18"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20"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2956528988"/>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5309" y="1"/>
            <a:ext cx="10375903" cy="932313"/>
          </a:xfrm>
        </p:spPr>
        <p:txBody>
          <a:bodyPr bIns="45720" anchor="b">
            <a:normAutofit/>
          </a:bodyPr>
          <a:lst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a:lstStyle>
          <a:p>
            <a:r>
              <a:rPr lang="en-US" dirty="0"/>
              <a:t>Click to edit Title</a:t>
            </a:r>
          </a:p>
        </p:txBody>
      </p:sp>
      <p:sp>
        <p:nvSpPr>
          <p:cNvPr id="3" name="Content Placeholder 2"/>
          <p:cNvSpPr>
            <a:spLocks noGrp="1"/>
          </p:cNvSpPr>
          <p:nvPr>
            <p:ph idx="1" hasCustomPrompt="1"/>
          </p:nvPr>
        </p:nvSpPr>
        <p:spPr>
          <a:xfrm>
            <a:off x="915305" y="2518728"/>
            <a:ext cx="3200400" cy="3500113"/>
          </a:xfrm>
        </p:spPr>
        <p:txBody>
          <a:bodyPr lIns="137160" tIns="228600">
            <a:noAutofit/>
          </a:bodyPr>
          <a:lstStyle>
            <a:lvl1pPr marL="228594" indent="-228594">
              <a:spcBef>
                <a:spcPts val="1600"/>
              </a:spcBef>
              <a:spcAft>
                <a:spcPts val="0"/>
              </a:spcAft>
              <a:tabLst/>
              <a:defRPr sz="1800">
                <a:solidFill>
                  <a:schemeClr val="tx1"/>
                </a:solidFill>
              </a:defRPr>
            </a:lvl1pPr>
            <a:lvl2pPr marL="571486" indent="-261932">
              <a:spcBef>
                <a:spcPts val="0"/>
              </a:spcBef>
              <a:spcAft>
                <a:spcPts val="200"/>
              </a:spcAft>
              <a:defRPr sz="16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text</a:t>
            </a:r>
          </a:p>
          <a:p>
            <a:pPr lvl="1"/>
            <a:r>
              <a:rPr lang="en-US" dirty="0"/>
              <a:t>Second level</a:t>
            </a:r>
          </a:p>
        </p:txBody>
      </p:sp>
      <p:sp>
        <p:nvSpPr>
          <p:cNvPr id="5" name="Text Placeholder 18"/>
          <p:cNvSpPr>
            <a:spLocks noGrp="1"/>
          </p:cNvSpPr>
          <p:nvPr>
            <p:ph type="body" sz="quarter" idx="11" hasCustomPrompt="1"/>
          </p:nvPr>
        </p:nvSpPr>
        <p:spPr>
          <a:xfrm>
            <a:off x="915309" y="871696"/>
            <a:ext cx="10375903" cy="597900"/>
          </a:xfrm>
        </p:spPr>
        <p:txBody>
          <a:bodyPr tIns="45720">
            <a:noAutofit/>
          </a:bodyPr>
          <a:lstStyle>
            <a:lvl1pPr marL="0" indent="0" algn="l" defTabSz="1219080" rtl="0" eaLnBrk="1" latinLnBrk="0" hangingPunct="1">
              <a:buNone/>
              <a:defRPr lang="en-US" sz="2000" b="0" kern="1200" cap="all" baseline="0" dirty="0">
                <a:solidFill>
                  <a:schemeClr val="tx1"/>
                </a:solidFill>
                <a:latin typeface="Segoe UI" panose="020B0502040204020203" pitchFamily="34" charset="0"/>
                <a:ea typeface="+mn-ea"/>
                <a:cs typeface="Segoe UI" panose="020B0502040204020203" pitchFamily="34" charset="0"/>
              </a:defRPr>
            </a:lvl1pPr>
          </a:lstStyle>
          <a:p>
            <a:pPr lvl="0"/>
            <a:r>
              <a:rPr lang="en-US" dirty="0"/>
              <a:t>SUBTITLE</a:t>
            </a:r>
          </a:p>
        </p:txBody>
      </p:sp>
      <p:sp>
        <p:nvSpPr>
          <p:cNvPr id="9" name="Text Placeholder 8"/>
          <p:cNvSpPr>
            <a:spLocks noGrp="1"/>
          </p:cNvSpPr>
          <p:nvPr>
            <p:ph type="body" sz="quarter" idx="15" hasCustomPrompt="1"/>
          </p:nvPr>
        </p:nvSpPr>
        <p:spPr>
          <a:xfrm>
            <a:off x="910984" y="1804009"/>
            <a:ext cx="3200400" cy="714466"/>
          </a:xfrm>
          <a:solidFill>
            <a:schemeClr val="accent1"/>
          </a:solidFill>
        </p:spPr>
        <p:txBody>
          <a:bodyPr lIns="137160" rIns="137160" anchor="ctr" anchorCtr="0">
            <a:noAutofit/>
          </a:bodyPr>
          <a:lstStyle>
            <a:lvl1pPr marL="0" indent="0" algn="ctr">
              <a:buNone/>
              <a:defRPr sz="2000" b="1" baseline="0">
                <a:solidFill>
                  <a:schemeClr val="bg1"/>
                </a:solidFill>
              </a:defRPr>
            </a:lvl1pPr>
          </a:lstStyle>
          <a:p>
            <a:r>
              <a:rPr lang="en-US" dirty="0"/>
              <a:t>Column Heading</a:t>
            </a:r>
          </a:p>
        </p:txBody>
      </p:sp>
      <p:sp>
        <p:nvSpPr>
          <p:cNvPr id="10" name="Content Placeholder 2"/>
          <p:cNvSpPr>
            <a:spLocks noGrp="1"/>
          </p:cNvSpPr>
          <p:nvPr>
            <p:ph idx="16" hasCustomPrompt="1"/>
          </p:nvPr>
        </p:nvSpPr>
        <p:spPr>
          <a:xfrm>
            <a:off x="4503056" y="2508582"/>
            <a:ext cx="3200400" cy="3510253"/>
          </a:xfrm>
        </p:spPr>
        <p:txBody>
          <a:bodyPr lIns="137160" tIns="228600">
            <a:noAutofit/>
          </a:bodyPr>
          <a:lstStyle>
            <a:lvl1pPr marL="228594" indent="-228594">
              <a:spcBef>
                <a:spcPts val="1600"/>
              </a:spcBef>
              <a:spcAft>
                <a:spcPts val="0"/>
              </a:spcAft>
              <a:tabLst/>
              <a:defRPr sz="1800">
                <a:solidFill>
                  <a:schemeClr val="tx1"/>
                </a:solidFill>
              </a:defRPr>
            </a:lvl1pPr>
            <a:lvl2pPr marL="571486" indent="-261932">
              <a:spcBef>
                <a:spcPts val="0"/>
              </a:spcBef>
              <a:spcAft>
                <a:spcPts val="200"/>
              </a:spcAft>
              <a:defRPr sz="16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text</a:t>
            </a:r>
          </a:p>
          <a:p>
            <a:pPr lvl="1"/>
            <a:r>
              <a:rPr lang="en-US" dirty="0"/>
              <a:t>Second level</a:t>
            </a:r>
          </a:p>
        </p:txBody>
      </p:sp>
      <p:sp>
        <p:nvSpPr>
          <p:cNvPr id="11" name="Text Placeholder 8"/>
          <p:cNvSpPr>
            <a:spLocks noGrp="1"/>
          </p:cNvSpPr>
          <p:nvPr>
            <p:ph type="body" sz="quarter" idx="17" hasCustomPrompt="1"/>
          </p:nvPr>
        </p:nvSpPr>
        <p:spPr>
          <a:xfrm>
            <a:off x="4500896" y="1804009"/>
            <a:ext cx="3200400" cy="714466"/>
          </a:xfrm>
          <a:solidFill>
            <a:schemeClr val="accent1"/>
          </a:solidFill>
        </p:spPr>
        <p:txBody>
          <a:bodyPr lIns="137160" rIns="137160" anchor="ctr" anchorCtr="0">
            <a:noAutofit/>
          </a:bodyPr>
          <a:lstStyle>
            <a:lvl1pPr marL="0" indent="0" algn="ctr">
              <a:buNone/>
              <a:defRPr sz="2000" b="1" baseline="0">
                <a:solidFill>
                  <a:schemeClr val="bg1"/>
                </a:solidFill>
              </a:defRPr>
            </a:lvl1pPr>
          </a:lstStyle>
          <a:p>
            <a:r>
              <a:rPr lang="en-US" dirty="0"/>
              <a:t>Column Heading</a:t>
            </a:r>
          </a:p>
        </p:txBody>
      </p:sp>
      <p:sp>
        <p:nvSpPr>
          <p:cNvPr id="12" name="Text Placeholder 8"/>
          <p:cNvSpPr>
            <a:spLocks noGrp="1"/>
          </p:cNvSpPr>
          <p:nvPr>
            <p:ph type="body" sz="quarter" idx="18" hasCustomPrompt="1"/>
          </p:nvPr>
        </p:nvSpPr>
        <p:spPr>
          <a:xfrm>
            <a:off x="8090808" y="1804009"/>
            <a:ext cx="3200400" cy="714466"/>
          </a:xfrm>
          <a:solidFill>
            <a:schemeClr val="accent1"/>
          </a:solidFill>
        </p:spPr>
        <p:txBody>
          <a:bodyPr lIns="137160" rIns="137160" anchor="ctr" anchorCtr="0">
            <a:noAutofit/>
          </a:bodyPr>
          <a:lstStyle>
            <a:lvl1pPr marL="0" indent="0" algn="ctr">
              <a:buNone/>
              <a:defRPr sz="2000" b="1" baseline="0">
                <a:solidFill>
                  <a:schemeClr val="bg1"/>
                </a:solidFill>
              </a:defRPr>
            </a:lvl1pPr>
          </a:lstStyle>
          <a:p>
            <a:r>
              <a:rPr lang="en-US" dirty="0"/>
              <a:t>Column Heading</a:t>
            </a:r>
          </a:p>
        </p:txBody>
      </p:sp>
      <p:sp>
        <p:nvSpPr>
          <p:cNvPr id="13" name="Content Placeholder 2"/>
          <p:cNvSpPr>
            <a:spLocks noGrp="1"/>
          </p:cNvSpPr>
          <p:nvPr>
            <p:ph idx="19" hasCustomPrompt="1"/>
          </p:nvPr>
        </p:nvSpPr>
        <p:spPr>
          <a:xfrm>
            <a:off x="8090808" y="2518476"/>
            <a:ext cx="3200400" cy="3489971"/>
          </a:xfrm>
        </p:spPr>
        <p:txBody>
          <a:bodyPr lIns="137160" tIns="228600">
            <a:noAutofit/>
          </a:bodyPr>
          <a:lstStyle>
            <a:lvl1pPr marL="228594" indent="-228594">
              <a:spcBef>
                <a:spcPts val="1600"/>
              </a:spcBef>
              <a:spcAft>
                <a:spcPts val="0"/>
              </a:spcAft>
              <a:tabLst/>
              <a:defRPr sz="1800">
                <a:solidFill>
                  <a:schemeClr val="tx1"/>
                </a:solidFill>
              </a:defRPr>
            </a:lvl1pPr>
            <a:lvl2pPr marL="571486" indent="-261932">
              <a:spcBef>
                <a:spcPts val="0"/>
              </a:spcBef>
              <a:spcAft>
                <a:spcPts val="200"/>
              </a:spcAft>
              <a:defRPr sz="1800">
                <a:solidFill>
                  <a:schemeClr val="tx1"/>
                </a:solidFill>
              </a:defRPr>
            </a:lvl2pPr>
            <a:lvl3pPr marL="800080" indent="-228594">
              <a:spcBef>
                <a:spcPts val="0"/>
              </a:spcBef>
              <a:spcAft>
                <a:spcPts val="800"/>
              </a:spcAft>
              <a:defRPr sz="1800">
                <a:solidFill>
                  <a:schemeClr val="tx1"/>
                </a:solidFill>
              </a:defRPr>
            </a:lvl3pPr>
            <a:lvl4pPr>
              <a:spcBef>
                <a:spcPts val="0"/>
              </a:spcBef>
              <a:spcAft>
                <a:spcPts val="800"/>
              </a:spcAft>
              <a:buClr>
                <a:schemeClr val="accent1"/>
              </a:buClr>
              <a:defRPr sz="1800">
                <a:solidFill>
                  <a:schemeClr val="tx1"/>
                </a:solidFill>
              </a:defRPr>
            </a:lvl4pPr>
            <a:lvl5pPr>
              <a:spcBef>
                <a:spcPts val="0"/>
              </a:spcBef>
              <a:spcAft>
                <a:spcPts val="800"/>
              </a:spcAft>
              <a:buClr>
                <a:schemeClr val="accent1"/>
              </a:buClr>
              <a:defRPr sz="1800">
                <a:solidFill>
                  <a:schemeClr val="tx1"/>
                </a:solidFill>
              </a:defRPr>
            </a:lvl5pPr>
          </a:lstStyle>
          <a:p>
            <a:pPr lvl="0"/>
            <a:r>
              <a:rPr lang="en-US" dirty="0"/>
              <a:t>Click to edit text</a:t>
            </a:r>
          </a:p>
          <a:p>
            <a:pPr lvl="1"/>
            <a:r>
              <a:rPr lang="en-US" dirty="0"/>
              <a:t>Second level</a:t>
            </a:r>
          </a:p>
        </p:txBody>
      </p:sp>
      <p:sp>
        <p:nvSpPr>
          <p:cNvPr id="18" name="TextBox 17"/>
          <p:cNvSpPr txBox="1"/>
          <p:nvPr userDrawn="1"/>
        </p:nvSpPr>
        <p:spPr>
          <a:xfrm>
            <a:off x="-2087105" y="6304003"/>
            <a:ext cx="1851167" cy="553998"/>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Three-Column Content</a:t>
            </a:r>
          </a:p>
          <a:p>
            <a:pPr algn="r"/>
            <a:r>
              <a:rPr lang="en-US" sz="1200" dirty="0">
                <a:solidFill>
                  <a:schemeClr val="tx2"/>
                </a:solidFill>
                <a:latin typeface="Segoe UI" panose="020B0502040204020203" pitchFamily="34" charset="0"/>
                <a:cs typeface="Segoe UI" panose="020B0502040204020203" pitchFamily="34" charset="0"/>
              </a:rPr>
              <a:t>With optional column headings.</a:t>
            </a:r>
          </a:p>
        </p:txBody>
      </p:sp>
      <p:sp>
        <p:nvSpPr>
          <p:cNvPr id="21"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17" name="Date Placeholder 3"/>
          <p:cNvSpPr>
            <a:spLocks noGrp="1"/>
          </p:cNvSpPr>
          <p:nvPr>
            <p:ph type="dt" sz="half" idx="2"/>
          </p:nvPr>
        </p:nvSpPr>
        <p:spPr>
          <a:xfrm>
            <a:off x="4077760" y="6360770"/>
            <a:ext cx="1798320" cy="228600"/>
          </a:xfrm>
          <a:prstGeom prst="rect">
            <a:avLst/>
          </a:prstGeom>
        </p:spPr>
        <p:txBody>
          <a:bodyPr lIns="0" tIns="0" rIns="0" bIns="0"/>
          <a:lstStyle>
            <a:lvl1pPr algn="ctr">
              <a:defRPr lang="en-US" sz="1100" kern="1200" smtClean="0">
                <a:solidFill>
                  <a:schemeClr val="tx1"/>
                </a:solidFill>
                <a:latin typeface="Segoe UI" panose="020B0502040204020203" pitchFamily="34" charset="0"/>
                <a:ea typeface="+mn-ea"/>
                <a:cs typeface="Segoe UI" panose="020B0502040204020203" pitchFamily="34" charset="0"/>
              </a:defRPr>
            </a:lvl1pPr>
          </a:lstStyle>
          <a:p>
            <a:fld id="{DD0B5AFB-117C-46EA-B643-5FA810A8A3CB}" type="datetime4">
              <a:rPr lang="en-US" smtClean="0"/>
              <a:pPr/>
              <a:t>March 27, 2018</a:t>
            </a:fld>
            <a:endParaRPr lang="en-US" dirty="0"/>
          </a:p>
        </p:txBody>
      </p:sp>
      <p:sp>
        <p:nvSpPr>
          <p:cNvPr id="20" name="Footer Placeholder 3"/>
          <p:cNvSpPr>
            <a:spLocks noGrp="1"/>
          </p:cNvSpPr>
          <p:nvPr>
            <p:ph type="ftr" sz="quarter" idx="12"/>
          </p:nvPr>
        </p:nvSpPr>
        <p:spPr>
          <a:xfrm>
            <a:off x="5878412" y="6360770"/>
            <a:ext cx="1862667" cy="228600"/>
          </a:xfrm>
          <a:prstGeom prst="rect">
            <a:avLst/>
          </a:prstGeom>
        </p:spPr>
        <p:txBody>
          <a:bodyPr lIns="0" tIns="0" rIns="0" bIns="0" anchor="ctr" anchorCtr="0"/>
          <a:lstStyle>
            <a:lvl1pPr>
              <a:defRPr sz="1100">
                <a:latin typeface="Segoe UI" panose="020B0502040204020203" pitchFamily="34" charset="0"/>
                <a:cs typeface="Segoe UI" panose="020B0502040204020203" pitchFamily="34" charset="0"/>
              </a:defRPr>
            </a:lvl1pPr>
          </a:lstStyle>
          <a:p>
            <a:r>
              <a:rPr lang="en-US" dirty="0"/>
              <a:t>|  Micron Confidential</a:t>
            </a:r>
          </a:p>
        </p:txBody>
      </p:sp>
      <p:sp>
        <p:nvSpPr>
          <p:cNvPr id="22" name="Slide Number Placeholder 5"/>
          <p:cNvSpPr txBox="1">
            <a:spLocks/>
          </p:cNvSpPr>
          <p:nvPr userDrawn="1"/>
        </p:nvSpPr>
        <p:spPr>
          <a:xfrm>
            <a:off x="914400" y="6373529"/>
            <a:ext cx="365760" cy="228600"/>
          </a:xfrm>
          <a:prstGeom prst="rect">
            <a:avLst/>
          </a:prstGeom>
          <a:noFill/>
          <a:ln>
            <a:noFill/>
          </a:ln>
        </p:spPr>
        <p:txBody>
          <a:bodyPr wrap="none" lIns="0" tIns="0" rIns="0" bIns="0" anchor="ctr" anchorCtr="0"/>
          <a:lstStyle>
            <a:defPPr>
              <a:defRPr lang="ru-RU"/>
            </a:defPPr>
            <a:lvl1pPr marL="0" algn="l" defTabSz="914400" rtl="0" eaLnBrk="1" latinLnBrk="0" hangingPunct="1">
              <a:defRPr lang="en-US" sz="1100" b="1" kern="1200" smtClean="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904593-1668-4B95-BA96-EF3EF43EDF4E}" type="slidenum">
              <a:rPr lang="en-US" sz="1100" smtClean="0"/>
              <a:pPr/>
              <a:t>‹#›</a:t>
            </a:fld>
            <a:endParaRPr lang="en-US" sz="1100" dirty="0"/>
          </a:p>
        </p:txBody>
      </p:sp>
    </p:spTree>
    <p:extLst>
      <p:ext uri="{BB962C8B-B14F-4D97-AF65-F5344CB8AC3E}">
        <p14:creationId xmlns:p14="http://schemas.microsoft.com/office/powerpoint/2010/main" val="3475664230"/>
      </p:ext>
    </p:extLst>
  </p:cSld>
  <p:clrMapOvr>
    <a:masterClrMapping/>
  </p:clrMapOvr>
  <p:hf hdr="0"/>
  <p:extLst mod="1">
    <p:ext uri="{DCECCB84-F9BA-43D5-87BE-67443E8EF086}">
      <p15:sldGuideLst xmlns:p15="http://schemas.microsoft.com/office/powerpoint/2012/main">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Photo with Left Text">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0" y="0"/>
            <a:ext cx="7010400" cy="6858000"/>
          </a:xfrm>
          <a:gradFill>
            <a:gsLst>
              <a:gs pos="20000">
                <a:schemeClr val="tx2"/>
              </a:gs>
              <a:gs pos="100000">
                <a:schemeClr val="tx2">
                  <a:alpha val="0"/>
                </a:schemeClr>
              </a:gs>
            </a:gsLst>
            <a:lin ang="0" scaled="0"/>
          </a:gradFill>
        </p:spPr>
        <p:txBody>
          <a:bodyPr lIns="914400" tIns="914400"/>
          <a:lstStyle>
            <a:lvl1pPr marL="0" indent="0">
              <a:spcBef>
                <a:spcPts val="2400"/>
              </a:spcBef>
              <a:spcAft>
                <a:spcPts val="0"/>
              </a:spcAft>
              <a:buNone/>
              <a:defRPr b="1">
                <a:solidFill>
                  <a:schemeClr val="bg1"/>
                </a:solidFill>
              </a:defRPr>
            </a:lvl1pPr>
          </a:lstStyle>
          <a:p>
            <a:pPr lvl="0"/>
            <a:r>
              <a:rPr lang="en-US" dirty="0"/>
              <a:t>Simple text over photo</a:t>
            </a:r>
          </a:p>
        </p:txBody>
      </p:sp>
      <p:sp>
        <p:nvSpPr>
          <p:cNvPr id="6" name="TextBox 5"/>
          <p:cNvSpPr txBox="1"/>
          <p:nvPr userDrawn="1"/>
        </p:nvSpPr>
        <p:spPr>
          <a:xfrm>
            <a:off x="-2087105" y="6119337"/>
            <a:ext cx="1851167" cy="738664"/>
          </a:xfrm>
          <a:prstGeom prst="rect">
            <a:avLst/>
          </a:prstGeom>
          <a:noFill/>
        </p:spPr>
        <p:txBody>
          <a:bodyPr wrap="square" lIns="0" tIns="0" rIns="0" bIns="0" rtlCol="0" anchor="b" anchorCtr="0">
            <a:spAutoFit/>
          </a:bodyPr>
          <a:lstStyle/>
          <a:p>
            <a:pPr algn="r"/>
            <a:r>
              <a:rPr lang="en-US" sz="1200" b="1" dirty="0">
                <a:solidFill>
                  <a:schemeClr val="tx2"/>
                </a:solidFill>
                <a:latin typeface="Segoe UI" panose="020B0502040204020203" pitchFamily="34" charset="0"/>
                <a:cs typeface="Segoe UI" panose="020B0502040204020203" pitchFamily="34" charset="0"/>
              </a:rPr>
              <a:t>Full Photo </a:t>
            </a:r>
            <a:br>
              <a:rPr lang="en-US" sz="1200" b="1" dirty="0">
                <a:solidFill>
                  <a:schemeClr val="tx2"/>
                </a:solidFill>
                <a:latin typeface="Segoe UI" panose="020B0502040204020203" pitchFamily="34" charset="0"/>
                <a:cs typeface="Segoe UI" panose="020B0502040204020203" pitchFamily="34" charset="0"/>
              </a:rPr>
            </a:br>
            <a:r>
              <a:rPr lang="en-US" sz="1200" b="1" dirty="0">
                <a:solidFill>
                  <a:schemeClr val="tx2"/>
                </a:solidFill>
                <a:latin typeface="Segoe UI" panose="020B0502040204020203" pitchFamily="34" charset="0"/>
                <a:cs typeface="Segoe UI" panose="020B0502040204020203" pitchFamily="34" charset="0"/>
              </a:rPr>
              <a:t>with Left Text</a:t>
            </a:r>
          </a:p>
          <a:p>
            <a:pPr algn="r"/>
            <a:r>
              <a:rPr lang="en-US" sz="1200" dirty="0">
                <a:solidFill>
                  <a:schemeClr val="tx2"/>
                </a:solidFill>
                <a:latin typeface="Segoe UI" panose="020B0502040204020203" pitchFamily="34" charset="0"/>
                <a:cs typeface="Segoe UI" panose="020B0502040204020203" pitchFamily="34" charset="0"/>
              </a:rPr>
              <a:t>For integrating text and photos.</a:t>
            </a:r>
          </a:p>
        </p:txBody>
      </p:sp>
      <p:sp>
        <p:nvSpPr>
          <p:cNvPr id="9" name="Text Placeholder 8"/>
          <p:cNvSpPr>
            <a:spLocks noGrp="1"/>
          </p:cNvSpPr>
          <p:nvPr>
            <p:ph type="body" sz="quarter" idx="14" hasCustomPrompt="1"/>
          </p:nvPr>
        </p:nvSpPr>
        <p:spPr>
          <a:xfrm>
            <a:off x="-2087104" y="7"/>
            <a:ext cx="1850568" cy="2777923"/>
          </a:xfrm>
        </p:spPr>
        <p:txBody>
          <a:bodyPr>
            <a:noAutofit/>
          </a:bodyPr>
          <a:lstStyle>
            <a:lvl1pPr marL="0" indent="0">
              <a:buNone/>
              <a:defRPr sz="1100" b="1">
                <a:solidFill>
                  <a:schemeClr val="accent1"/>
                </a:solidFill>
              </a:defRPr>
            </a:lvl1pPr>
            <a:lvl2pPr marL="231769" indent="-231769" algn="l">
              <a:buFont typeface="+mj-lt"/>
              <a:buAutoNum type="arabicPeriod"/>
              <a:defRPr sz="1100">
                <a:solidFill>
                  <a:schemeClr val="accent1"/>
                </a:solidFill>
              </a:defRPr>
            </a:lvl2pPr>
          </a:lstStyle>
          <a:p>
            <a:pPr lvl="0"/>
            <a:r>
              <a:rPr lang="en-US" dirty="0"/>
              <a:t>Slide Notes</a:t>
            </a:r>
          </a:p>
          <a:p>
            <a:pPr lvl="1"/>
            <a:r>
              <a:rPr lang="en-US" dirty="0"/>
              <a:t>Numbered steps</a:t>
            </a:r>
          </a:p>
        </p:txBody>
      </p:sp>
      <p:sp>
        <p:nvSpPr>
          <p:cNvPr id="5" name="Date Placeholder 3"/>
          <p:cNvSpPr>
            <a:spLocks noGrp="1"/>
          </p:cNvSpPr>
          <p:nvPr>
            <p:ph type="dt" sz="half" idx="2"/>
          </p:nvPr>
        </p:nvSpPr>
        <p:spPr>
          <a:xfrm>
            <a:off x="12585457" y="5853279"/>
            <a:ext cx="274320" cy="228600"/>
          </a:xfrm>
          <a:prstGeom prst="rect">
            <a:avLst/>
          </a:prstGeom>
        </p:spPr>
        <p:txBody>
          <a:bodyPr lIns="0" tIns="0" rIns="0" bIns="0"/>
          <a:lstStyle>
            <a:lvl1pPr>
              <a:defRPr lang="en-US" sz="133" kern="1200" smtClean="0">
                <a:solidFill>
                  <a:schemeClr val="tx1"/>
                </a:solidFill>
                <a:latin typeface="Segoe UI" panose="020B0502040204020203" pitchFamily="34" charset="0"/>
                <a:ea typeface="+mn-ea"/>
                <a:cs typeface="Segoe UI" panose="020B0502040204020203" pitchFamily="34" charset="0"/>
              </a:defRPr>
            </a:lvl1pPr>
          </a:lstStyle>
          <a:p>
            <a:r>
              <a:rPr lang="en-US"/>
              <a:t>|  </a:t>
            </a:r>
            <a:fld id="{F55C824C-5440-421F-B1ED-9166A1D48D51}" type="datetime4">
              <a:rPr lang="en-US" smtClean="0"/>
              <a:pPr/>
              <a:t>March 27, 2018</a:t>
            </a:fld>
            <a:endParaRPr dirty="0"/>
          </a:p>
        </p:txBody>
      </p:sp>
      <p:sp>
        <p:nvSpPr>
          <p:cNvPr id="7" name="Slide Number Placeholder 5"/>
          <p:cNvSpPr>
            <a:spLocks noGrp="1"/>
          </p:cNvSpPr>
          <p:nvPr>
            <p:ph type="sldNum" sz="quarter" idx="4"/>
          </p:nvPr>
        </p:nvSpPr>
        <p:spPr>
          <a:xfrm>
            <a:off x="12585457" y="6629400"/>
            <a:ext cx="274320" cy="228600"/>
          </a:xfrm>
          <a:prstGeom prst="rect">
            <a:avLst/>
          </a:prstGeom>
          <a:noFill/>
        </p:spPr>
        <p:txBody>
          <a:bodyPr/>
          <a:lstStyle>
            <a:lvl1pPr algn="ctr">
              <a:defRPr lang="en-US" sz="133" b="1" kern="1200" smtClean="0">
                <a:solidFill>
                  <a:schemeClr val="tx1"/>
                </a:solidFill>
                <a:latin typeface="Segoe UI" panose="020B0502040204020203" pitchFamily="34" charset="0"/>
                <a:ea typeface="+mn-ea"/>
                <a:cs typeface="Segoe UI" panose="020B0502040204020203" pitchFamily="34" charset="0"/>
              </a:defRPr>
            </a:lvl1pPr>
          </a:lstStyle>
          <a:p>
            <a:pPr algn="l"/>
            <a:fld id="{0D904593-1668-4B95-BA96-EF3EF43EDF4E}" type="slidenum">
              <a:rPr lang="en-US" smtClean="0"/>
              <a:pPr algn="l"/>
              <a:t>‹#›</a:t>
            </a:fld>
            <a:endParaRPr lang="en-US" dirty="0"/>
          </a:p>
        </p:txBody>
      </p:sp>
      <p:sp>
        <p:nvSpPr>
          <p:cNvPr id="8" name="Footer Placeholder 3"/>
          <p:cNvSpPr>
            <a:spLocks noGrp="1"/>
          </p:cNvSpPr>
          <p:nvPr>
            <p:ph type="ftr" sz="quarter" idx="15"/>
          </p:nvPr>
        </p:nvSpPr>
        <p:spPr>
          <a:xfrm>
            <a:off x="12585457" y="6210300"/>
            <a:ext cx="274320" cy="228600"/>
          </a:xfrm>
          <a:prstGeom prst="rect">
            <a:avLst/>
          </a:prstGeom>
        </p:spPr>
        <p:txBody>
          <a:bodyPr lIns="0" tIns="0" rIns="0" bIns="0" anchor="ctr" anchorCtr="0"/>
          <a:lstStyle>
            <a:lvl1pPr>
              <a:defRPr sz="133">
                <a:latin typeface="Segoe UI" panose="020B0502040204020203" pitchFamily="34" charset="0"/>
                <a:cs typeface="Segoe UI" panose="020B0502040204020203" pitchFamily="34" charset="0"/>
              </a:defRPr>
            </a:lvl1pPr>
          </a:lstStyle>
          <a:p>
            <a:r>
              <a:rPr lang="en-US"/>
              <a:t>|  Micron Confidential</a:t>
            </a:r>
            <a:endParaRPr lang="en-US" dirty="0"/>
          </a:p>
        </p:txBody>
      </p:sp>
    </p:spTree>
    <p:extLst>
      <p:ext uri="{BB962C8B-B14F-4D97-AF65-F5344CB8AC3E}">
        <p14:creationId xmlns:p14="http://schemas.microsoft.com/office/powerpoint/2010/main" val="20477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
            <a:ext cx="10363200" cy="842773"/>
          </a:xfrm>
          <a:prstGeom prst="rect">
            <a:avLst/>
          </a:prstGeom>
        </p:spPr>
        <p:txBody>
          <a:bodyPr vert="horz" lIns="0" tIns="0" rIns="0" bIns="0" rtlCol="0" anchor="b">
            <a:normAutofit/>
          </a:bodyPr>
          <a:lstStyle/>
          <a:p>
            <a:r>
              <a:rPr lang="en-US" dirty="0"/>
              <a:t>Click to edit Master title style</a:t>
            </a:r>
          </a:p>
        </p:txBody>
      </p:sp>
      <p:sp>
        <p:nvSpPr>
          <p:cNvPr id="3" name="Text Placeholder 2"/>
          <p:cNvSpPr>
            <a:spLocks noGrp="1"/>
          </p:cNvSpPr>
          <p:nvPr>
            <p:ph type="body" idx="1"/>
          </p:nvPr>
        </p:nvSpPr>
        <p:spPr>
          <a:xfrm>
            <a:off x="914400" y="1753932"/>
            <a:ext cx="10363200" cy="437223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rot="10800000">
            <a:off x="918242" y="6260015"/>
            <a:ext cx="10375903" cy="40216"/>
            <a:chOff x="915306" y="911360"/>
            <a:chExt cx="10375902" cy="40216"/>
          </a:xfrm>
        </p:grpSpPr>
        <p:sp>
          <p:nvSpPr>
            <p:cNvPr id="21" name="Oval 20"/>
            <p:cNvSpPr>
              <a:spLocks noChangeArrowheads="1"/>
            </p:cNvSpPr>
            <p:nvPr/>
          </p:nvSpPr>
          <p:spPr bwMode="auto">
            <a:xfrm rot="10800000">
              <a:off x="11250991" y="911360"/>
              <a:ext cx="40217" cy="40216"/>
            </a:xfrm>
            <a:prstGeom prst="ellipse">
              <a:avLst/>
            </a:pr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22" name="Line 7"/>
            <p:cNvSpPr>
              <a:spLocks noChangeShapeType="1"/>
            </p:cNvSpPr>
            <p:nvPr userDrawn="1"/>
          </p:nvSpPr>
          <p:spPr bwMode="auto">
            <a:xfrm rot="10800000">
              <a:off x="915306" y="932527"/>
              <a:ext cx="10335685" cy="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28" name="Top Circuit Line (Hidden)" hidden="1"/>
          <p:cNvGrpSpPr/>
          <p:nvPr userDrawn="1"/>
        </p:nvGrpSpPr>
        <p:grpSpPr>
          <a:xfrm>
            <a:off x="915309" y="911360"/>
            <a:ext cx="10375903" cy="40216"/>
            <a:chOff x="915306" y="911360"/>
            <a:chExt cx="10375902" cy="40216"/>
          </a:xfrm>
        </p:grpSpPr>
        <p:sp>
          <p:nvSpPr>
            <p:cNvPr id="29" name="Oval 28"/>
            <p:cNvSpPr>
              <a:spLocks noChangeArrowheads="1"/>
            </p:cNvSpPr>
            <p:nvPr/>
          </p:nvSpPr>
          <p:spPr bwMode="auto">
            <a:xfrm rot="10800000">
              <a:off x="11250991" y="911360"/>
              <a:ext cx="40217" cy="40216"/>
            </a:xfrm>
            <a:prstGeom prst="ellipse">
              <a:avLst/>
            </a:prstGeom>
            <a:noFill/>
            <a:ln w="952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sp>
          <p:nvSpPr>
            <p:cNvPr id="30" name="Line 7"/>
            <p:cNvSpPr>
              <a:spLocks noChangeShapeType="1"/>
            </p:cNvSpPr>
            <p:nvPr userDrawn="1"/>
          </p:nvSpPr>
          <p:spPr bwMode="auto">
            <a:xfrm rot="10800000">
              <a:off x="915306" y="932527"/>
              <a:ext cx="10335685" cy="0"/>
            </a:xfrm>
            <a:prstGeom prst="line">
              <a:avLst/>
            </a:prstGeom>
            <a:noFill/>
            <a:ln w="952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a:solidFill>
                  <a:srgbClr val="58595B"/>
                </a:solidFill>
              </a:endParaRPr>
            </a:p>
          </p:txBody>
        </p:sp>
      </p:grpSp>
      <p:grpSp>
        <p:nvGrpSpPr>
          <p:cNvPr id="31" name="Group 30"/>
          <p:cNvGrpSpPr/>
          <p:nvPr userDrawn="1"/>
        </p:nvGrpSpPr>
        <p:grpSpPr>
          <a:xfrm>
            <a:off x="10073978" y="6365113"/>
            <a:ext cx="1246295" cy="261157"/>
            <a:chOff x="5930901" y="4179887"/>
            <a:chExt cx="2727324" cy="762001"/>
          </a:xfrm>
          <a:solidFill>
            <a:schemeClr val="accent1"/>
          </a:solidFill>
        </p:grpSpPr>
        <p:sp>
          <p:nvSpPr>
            <p:cNvPr id="32" name="Freeform 5"/>
            <p:cNvSpPr>
              <a:spLocks/>
            </p:cNvSpPr>
            <p:nvPr/>
          </p:nvSpPr>
          <p:spPr bwMode="auto">
            <a:xfrm>
              <a:off x="7002463" y="4456113"/>
              <a:ext cx="390525" cy="330200"/>
            </a:xfrm>
            <a:custGeom>
              <a:avLst/>
              <a:gdLst>
                <a:gd name="T0" fmla="*/ 113 w 191"/>
                <a:gd name="T1" fmla="*/ 162 h 162"/>
                <a:gd name="T2" fmla="*/ 0 w 191"/>
                <a:gd name="T3" fmla="*/ 81 h 162"/>
                <a:gd name="T4" fmla="*/ 114 w 191"/>
                <a:gd name="T5" fmla="*/ 0 h 162"/>
                <a:gd name="T6" fmla="*/ 190 w 191"/>
                <a:gd name="T7" fmla="*/ 22 h 162"/>
                <a:gd name="T8" fmla="*/ 172 w 191"/>
                <a:gd name="T9" fmla="*/ 46 h 162"/>
                <a:gd name="T10" fmla="*/ 114 w 191"/>
                <a:gd name="T11" fmla="*/ 32 h 162"/>
                <a:gd name="T12" fmla="*/ 59 w 191"/>
                <a:gd name="T13" fmla="*/ 81 h 162"/>
                <a:gd name="T14" fmla="*/ 114 w 191"/>
                <a:gd name="T15" fmla="*/ 130 h 162"/>
                <a:gd name="T16" fmla="*/ 172 w 191"/>
                <a:gd name="T17" fmla="*/ 118 h 162"/>
                <a:gd name="T18" fmla="*/ 191 w 191"/>
                <a:gd name="T19" fmla="*/ 143 h 162"/>
                <a:gd name="T20" fmla="*/ 113 w 191"/>
                <a:gd name="T21"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1" h="162">
                  <a:moveTo>
                    <a:pt x="113" y="162"/>
                  </a:moveTo>
                  <a:cubicBezTo>
                    <a:pt x="54" y="162"/>
                    <a:pt x="0" y="128"/>
                    <a:pt x="0" y="81"/>
                  </a:cubicBezTo>
                  <a:cubicBezTo>
                    <a:pt x="0" y="34"/>
                    <a:pt x="54" y="0"/>
                    <a:pt x="114" y="0"/>
                  </a:cubicBezTo>
                  <a:cubicBezTo>
                    <a:pt x="140" y="0"/>
                    <a:pt x="164" y="7"/>
                    <a:pt x="190" y="22"/>
                  </a:cubicBezTo>
                  <a:cubicBezTo>
                    <a:pt x="172" y="46"/>
                    <a:pt x="172" y="46"/>
                    <a:pt x="172" y="46"/>
                  </a:cubicBezTo>
                  <a:cubicBezTo>
                    <a:pt x="155" y="37"/>
                    <a:pt x="135" y="32"/>
                    <a:pt x="114" y="32"/>
                  </a:cubicBezTo>
                  <a:cubicBezTo>
                    <a:pt x="88" y="32"/>
                    <a:pt x="59" y="47"/>
                    <a:pt x="59" y="81"/>
                  </a:cubicBezTo>
                  <a:cubicBezTo>
                    <a:pt x="59" y="116"/>
                    <a:pt x="88" y="130"/>
                    <a:pt x="114" y="130"/>
                  </a:cubicBezTo>
                  <a:cubicBezTo>
                    <a:pt x="135" y="130"/>
                    <a:pt x="155" y="126"/>
                    <a:pt x="172" y="118"/>
                  </a:cubicBezTo>
                  <a:cubicBezTo>
                    <a:pt x="191" y="143"/>
                    <a:pt x="191" y="143"/>
                    <a:pt x="191" y="143"/>
                  </a:cubicBezTo>
                  <a:cubicBezTo>
                    <a:pt x="169" y="155"/>
                    <a:pt x="142"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3" name="Freeform 6"/>
            <p:cNvSpPr>
              <a:spLocks noEditPoints="1"/>
            </p:cNvSpPr>
            <p:nvPr/>
          </p:nvSpPr>
          <p:spPr bwMode="auto">
            <a:xfrm>
              <a:off x="7696200" y="4456113"/>
              <a:ext cx="461962" cy="330200"/>
            </a:xfrm>
            <a:custGeom>
              <a:avLst/>
              <a:gdLst>
                <a:gd name="T0" fmla="*/ 167 w 226"/>
                <a:gd name="T1" fmla="*/ 81 h 162"/>
                <a:gd name="T2" fmla="*/ 113 w 226"/>
                <a:gd name="T3" fmla="*/ 129 h 162"/>
                <a:gd name="T4" fmla="*/ 59 w 226"/>
                <a:gd name="T5" fmla="*/ 81 h 162"/>
                <a:gd name="T6" fmla="*/ 113 w 226"/>
                <a:gd name="T7" fmla="*/ 32 h 162"/>
                <a:gd name="T8" fmla="*/ 167 w 226"/>
                <a:gd name="T9" fmla="*/ 81 h 162"/>
                <a:gd name="T10" fmla="*/ 113 w 226"/>
                <a:gd name="T11" fmla="*/ 162 h 162"/>
                <a:gd name="T12" fmla="*/ 226 w 226"/>
                <a:gd name="T13" fmla="*/ 81 h 162"/>
                <a:gd name="T14" fmla="*/ 113 w 226"/>
                <a:gd name="T15" fmla="*/ 0 h 162"/>
                <a:gd name="T16" fmla="*/ 0 w 226"/>
                <a:gd name="T17" fmla="*/ 81 h 162"/>
                <a:gd name="T18" fmla="*/ 113 w 226"/>
                <a:gd name="T19"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162">
                  <a:moveTo>
                    <a:pt x="167" y="81"/>
                  </a:moveTo>
                  <a:cubicBezTo>
                    <a:pt x="167" y="115"/>
                    <a:pt x="138" y="129"/>
                    <a:pt x="113" y="129"/>
                  </a:cubicBezTo>
                  <a:cubicBezTo>
                    <a:pt x="88" y="129"/>
                    <a:pt x="59" y="115"/>
                    <a:pt x="59" y="81"/>
                  </a:cubicBezTo>
                  <a:cubicBezTo>
                    <a:pt x="59" y="46"/>
                    <a:pt x="88" y="32"/>
                    <a:pt x="113" y="32"/>
                  </a:cubicBezTo>
                  <a:cubicBezTo>
                    <a:pt x="138" y="32"/>
                    <a:pt x="167" y="46"/>
                    <a:pt x="167" y="81"/>
                  </a:cubicBezTo>
                  <a:close/>
                  <a:moveTo>
                    <a:pt x="113" y="162"/>
                  </a:moveTo>
                  <a:cubicBezTo>
                    <a:pt x="173" y="162"/>
                    <a:pt x="226" y="128"/>
                    <a:pt x="226" y="81"/>
                  </a:cubicBezTo>
                  <a:cubicBezTo>
                    <a:pt x="226" y="33"/>
                    <a:pt x="173" y="0"/>
                    <a:pt x="113" y="0"/>
                  </a:cubicBezTo>
                  <a:cubicBezTo>
                    <a:pt x="54" y="0"/>
                    <a:pt x="0" y="33"/>
                    <a:pt x="0" y="81"/>
                  </a:cubicBezTo>
                  <a:cubicBezTo>
                    <a:pt x="0" y="128"/>
                    <a:pt x="54" y="162"/>
                    <a:pt x="113" y="16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4" name="Freeform 7"/>
            <p:cNvSpPr>
              <a:spLocks/>
            </p:cNvSpPr>
            <p:nvPr/>
          </p:nvSpPr>
          <p:spPr bwMode="auto">
            <a:xfrm>
              <a:off x="8207375" y="4449763"/>
              <a:ext cx="336550" cy="328613"/>
            </a:xfrm>
            <a:custGeom>
              <a:avLst/>
              <a:gdLst>
                <a:gd name="T0" fmla="*/ 0 w 165"/>
                <a:gd name="T1" fmla="*/ 161 h 161"/>
                <a:gd name="T2" fmla="*/ 56 w 165"/>
                <a:gd name="T3" fmla="*/ 161 h 161"/>
                <a:gd name="T4" fmla="*/ 56 w 165"/>
                <a:gd name="T5" fmla="*/ 64 h 161"/>
                <a:gd name="T6" fmla="*/ 85 w 165"/>
                <a:gd name="T7" fmla="*/ 36 h 161"/>
                <a:gd name="T8" fmla="*/ 109 w 165"/>
                <a:gd name="T9" fmla="*/ 56 h 161"/>
                <a:gd name="T10" fmla="*/ 109 w 165"/>
                <a:gd name="T11" fmla="*/ 161 h 161"/>
                <a:gd name="T12" fmla="*/ 165 w 165"/>
                <a:gd name="T13" fmla="*/ 161 h 161"/>
                <a:gd name="T14" fmla="*/ 165 w 165"/>
                <a:gd name="T15" fmla="*/ 53 h 161"/>
                <a:gd name="T16" fmla="*/ 98 w 165"/>
                <a:gd name="T17" fmla="*/ 0 h 161"/>
                <a:gd name="T18" fmla="*/ 97 w 165"/>
                <a:gd name="T19" fmla="*/ 0 h 161"/>
                <a:gd name="T20" fmla="*/ 96 w 165"/>
                <a:gd name="T21" fmla="*/ 0 h 161"/>
                <a:gd name="T22" fmla="*/ 55 w 165"/>
                <a:gd name="T23" fmla="*/ 12 h 161"/>
                <a:gd name="T24" fmla="*/ 0 w 165"/>
                <a:gd name="T25" fmla="*/ 1 h 161"/>
                <a:gd name="T26" fmla="*/ 0 w 165"/>
                <a:gd name="T2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0" y="161"/>
                  </a:moveTo>
                  <a:cubicBezTo>
                    <a:pt x="56" y="161"/>
                    <a:pt x="56" y="161"/>
                    <a:pt x="56" y="161"/>
                  </a:cubicBezTo>
                  <a:cubicBezTo>
                    <a:pt x="56" y="64"/>
                    <a:pt x="56" y="64"/>
                    <a:pt x="56" y="64"/>
                  </a:cubicBezTo>
                  <a:cubicBezTo>
                    <a:pt x="56" y="51"/>
                    <a:pt x="66" y="36"/>
                    <a:pt x="85" y="36"/>
                  </a:cubicBezTo>
                  <a:cubicBezTo>
                    <a:pt x="97" y="36"/>
                    <a:pt x="109" y="45"/>
                    <a:pt x="109" y="56"/>
                  </a:cubicBezTo>
                  <a:cubicBezTo>
                    <a:pt x="109" y="161"/>
                    <a:pt x="109" y="161"/>
                    <a:pt x="109" y="161"/>
                  </a:cubicBezTo>
                  <a:cubicBezTo>
                    <a:pt x="165" y="161"/>
                    <a:pt x="165" y="161"/>
                    <a:pt x="165" y="161"/>
                  </a:cubicBezTo>
                  <a:cubicBezTo>
                    <a:pt x="165" y="53"/>
                    <a:pt x="165" y="53"/>
                    <a:pt x="165" y="53"/>
                  </a:cubicBezTo>
                  <a:cubicBezTo>
                    <a:pt x="165" y="24"/>
                    <a:pt x="135" y="0"/>
                    <a:pt x="98" y="0"/>
                  </a:cubicBezTo>
                  <a:cubicBezTo>
                    <a:pt x="98" y="0"/>
                    <a:pt x="98" y="0"/>
                    <a:pt x="97" y="0"/>
                  </a:cubicBezTo>
                  <a:cubicBezTo>
                    <a:pt x="97" y="0"/>
                    <a:pt x="97" y="0"/>
                    <a:pt x="96" y="0"/>
                  </a:cubicBezTo>
                  <a:cubicBezTo>
                    <a:pt x="81" y="0"/>
                    <a:pt x="67" y="5"/>
                    <a:pt x="55" y="12"/>
                  </a:cubicBezTo>
                  <a:cubicBezTo>
                    <a:pt x="55" y="12"/>
                    <a:pt x="52" y="1"/>
                    <a:pt x="0" y="1"/>
                  </a:cubicBezTo>
                  <a:lnTo>
                    <a:pt x="0" y="161"/>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5" name="Rectangle 8"/>
            <p:cNvSpPr>
              <a:spLocks noChangeArrowheads="1"/>
            </p:cNvSpPr>
            <p:nvPr/>
          </p:nvSpPr>
          <p:spPr bwMode="auto">
            <a:xfrm>
              <a:off x="6837363" y="4464050"/>
              <a:ext cx="112712" cy="314325"/>
            </a:xfrm>
            <a:prstGeom prst="rect">
              <a:avLst/>
            </a:pr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6" name="Freeform 9"/>
            <p:cNvSpPr>
              <a:spLocks/>
            </p:cNvSpPr>
            <p:nvPr/>
          </p:nvSpPr>
          <p:spPr bwMode="auto">
            <a:xfrm>
              <a:off x="7446963" y="4457700"/>
              <a:ext cx="236537" cy="320675"/>
            </a:xfrm>
            <a:custGeom>
              <a:avLst/>
              <a:gdLst>
                <a:gd name="T0" fmla="*/ 0 w 116"/>
                <a:gd name="T1" fmla="*/ 157 h 157"/>
                <a:gd name="T2" fmla="*/ 55 w 116"/>
                <a:gd name="T3" fmla="*/ 157 h 157"/>
                <a:gd name="T4" fmla="*/ 55 w 116"/>
                <a:gd name="T5" fmla="*/ 63 h 157"/>
                <a:gd name="T6" fmla="*/ 91 w 116"/>
                <a:gd name="T7" fmla="*/ 37 h 157"/>
                <a:gd name="T8" fmla="*/ 116 w 116"/>
                <a:gd name="T9" fmla="*/ 42 h 157"/>
                <a:gd name="T10" fmla="*/ 116 w 116"/>
                <a:gd name="T11" fmla="*/ 42 h 157"/>
                <a:gd name="T12" fmla="*/ 116 w 116"/>
                <a:gd name="T13" fmla="*/ 1 h 157"/>
                <a:gd name="T14" fmla="*/ 96 w 116"/>
                <a:gd name="T15" fmla="*/ 0 h 157"/>
                <a:gd name="T16" fmla="*/ 55 w 116"/>
                <a:gd name="T17" fmla="*/ 11 h 157"/>
                <a:gd name="T18" fmla="*/ 0 w 116"/>
                <a:gd name="T19" fmla="*/ 1 h 157"/>
                <a:gd name="T20" fmla="*/ 0 w 116"/>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57">
                  <a:moveTo>
                    <a:pt x="0" y="157"/>
                  </a:moveTo>
                  <a:cubicBezTo>
                    <a:pt x="55" y="157"/>
                    <a:pt x="55" y="157"/>
                    <a:pt x="55" y="157"/>
                  </a:cubicBezTo>
                  <a:cubicBezTo>
                    <a:pt x="55" y="63"/>
                    <a:pt x="55" y="63"/>
                    <a:pt x="55" y="63"/>
                  </a:cubicBezTo>
                  <a:cubicBezTo>
                    <a:pt x="55" y="49"/>
                    <a:pt x="72" y="37"/>
                    <a:pt x="91" y="37"/>
                  </a:cubicBezTo>
                  <a:cubicBezTo>
                    <a:pt x="100" y="37"/>
                    <a:pt x="109" y="39"/>
                    <a:pt x="116" y="42"/>
                  </a:cubicBezTo>
                  <a:cubicBezTo>
                    <a:pt x="116" y="42"/>
                    <a:pt x="116" y="42"/>
                    <a:pt x="116" y="42"/>
                  </a:cubicBezTo>
                  <a:cubicBezTo>
                    <a:pt x="116" y="1"/>
                    <a:pt x="116" y="1"/>
                    <a:pt x="116" y="1"/>
                  </a:cubicBezTo>
                  <a:cubicBezTo>
                    <a:pt x="109" y="0"/>
                    <a:pt x="102" y="0"/>
                    <a:pt x="96" y="0"/>
                  </a:cubicBezTo>
                  <a:cubicBezTo>
                    <a:pt x="82" y="0"/>
                    <a:pt x="67" y="4"/>
                    <a:pt x="55" y="11"/>
                  </a:cubicBezTo>
                  <a:cubicBezTo>
                    <a:pt x="54" y="9"/>
                    <a:pt x="47" y="1"/>
                    <a:pt x="0" y="1"/>
                  </a:cubicBezTo>
                  <a:lnTo>
                    <a:pt x="0"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7" name="Freeform 10"/>
            <p:cNvSpPr>
              <a:spLocks/>
            </p:cNvSpPr>
            <p:nvPr/>
          </p:nvSpPr>
          <p:spPr bwMode="auto">
            <a:xfrm>
              <a:off x="6397625" y="4179887"/>
              <a:ext cx="519112" cy="622300"/>
            </a:xfrm>
            <a:custGeom>
              <a:avLst/>
              <a:gdLst>
                <a:gd name="T0" fmla="*/ 234 w 254"/>
                <a:gd name="T1" fmla="*/ 29 h 305"/>
                <a:gd name="T2" fmla="*/ 65 w 254"/>
                <a:gd name="T3" fmla="*/ 56 h 305"/>
                <a:gd name="T4" fmla="*/ 55 w 254"/>
                <a:gd name="T5" fmla="*/ 61 h 305"/>
                <a:gd name="T6" fmla="*/ 57 w 254"/>
                <a:gd name="T7" fmla="*/ 65 h 305"/>
                <a:gd name="T8" fmla="*/ 67 w 254"/>
                <a:gd name="T9" fmla="*/ 61 h 305"/>
                <a:gd name="T10" fmla="*/ 198 w 254"/>
                <a:gd name="T11" fmla="*/ 46 h 305"/>
                <a:gd name="T12" fmla="*/ 64 w 254"/>
                <a:gd name="T13" fmla="*/ 258 h 305"/>
                <a:gd name="T14" fmla="*/ 15 w 254"/>
                <a:gd name="T15" fmla="*/ 292 h 305"/>
                <a:gd name="T16" fmla="*/ 12 w 254"/>
                <a:gd name="T17" fmla="*/ 293 h 305"/>
                <a:gd name="T18" fmla="*/ 3 w 254"/>
                <a:gd name="T19" fmla="*/ 300 h 305"/>
                <a:gd name="T20" fmla="*/ 5 w 254"/>
                <a:gd name="T21" fmla="*/ 303 h 305"/>
                <a:gd name="T22" fmla="*/ 15 w 254"/>
                <a:gd name="T23" fmla="*/ 298 h 305"/>
                <a:gd name="T24" fmla="*/ 18 w 254"/>
                <a:gd name="T25" fmla="*/ 296 h 305"/>
                <a:gd name="T26" fmla="*/ 72 w 254"/>
                <a:gd name="T27" fmla="*/ 260 h 305"/>
                <a:gd name="T28" fmla="*/ 111 w 254"/>
                <a:gd name="T29" fmla="*/ 231 h 305"/>
                <a:gd name="T30" fmla="*/ 111 w 254"/>
                <a:gd name="T31" fmla="*/ 293 h 305"/>
                <a:gd name="T32" fmla="*/ 167 w 254"/>
                <a:gd name="T33" fmla="*/ 293 h 305"/>
                <a:gd name="T34" fmla="*/ 167 w 254"/>
                <a:gd name="T35" fmla="*/ 181 h 305"/>
                <a:gd name="T36" fmla="*/ 234 w 254"/>
                <a:gd name="T37" fmla="*/ 2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4" h="305">
                  <a:moveTo>
                    <a:pt x="234" y="29"/>
                  </a:moveTo>
                  <a:cubicBezTo>
                    <a:pt x="213" y="0"/>
                    <a:pt x="149" y="12"/>
                    <a:pt x="65" y="56"/>
                  </a:cubicBezTo>
                  <a:cubicBezTo>
                    <a:pt x="61" y="58"/>
                    <a:pt x="58" y="60"/>
                    <a:pt x="55" y="61"/>
                  </a:cubicBezTo>
                  <a:cubicBezTo>
                    <a:pt x="51" y="64"/>
                    <a:pt x="54" y="66"/>
                    <a:pt x="57" y="65"/>
                  </a:cubicBezTo>
                  <a:cubicBezTo>
                    <a:pt x="60" y="64"/>
                    <a:pt x="63" y="63"/>
                    <a:pt x="67" y="61"/>
                  </a:cubicBezTo>
                  <a:cubicBezTo>
                    <a:pt x="130" y="31"/>
                    <a:pt x="179" y="26"/>
                    <a:pt x="198" y="46"/>
                  </a:cubicBezTo>
                  <a:cubicBezTo>
                    <a:pt x="227" y="78"/>
                    <a:pt x="167" y="181"/>
                    <a:pt x="64" y="258"/>
                  </a:cubicBezTo>
                  <a:cubicBezTo>
                    <a:pt x="50" y="268"/>
                    <a:pt x="29" y="283"/>
                    <a:pt x="15" y="292"/>
                  </a:cubicBezTo>
                  <a:cubicBezTo>
                    <a:pt x="14" y="292"/>
                    <a:pt x="13" y="293"/>
                    <a:pt x="12" y="293"/>
                  </a:cubicBezTo>
                  <a:cubicBezTo>
                    <a:pt x="9" y="296"/>
                    <a:pt x="6" y="298"/>
                    <a:pt x="3" y="300"/>
                  </a:cubicBezTo>
                  <a:cubicBezTo>
                    <a:pt x="0" y="302"/>
                    <a:pt x="1" y="305"/>
                    <a:pt x="5" y="303"/>
                  </a:cubicBezTo>
                  <a:cubicBezTo>
                    <a:pt x="8" y="302"/>
                    <a:pt x="12" y="300"/>
                    <a:pt x="15" y="298"/>
                  </a:cubicBezTo>
                  <a:cubicBezTo>
                    <a:pt x="16" y="297"/>
                    <a:pt x="17" y="297"/>
                    <a:pt x="18" y="296"/>
                  </a:cubicBezTo>
                  <a:cubicBezTo>
                    <a:pt x="33" y="287"/>
                    <a:pt x="56" y="271"/>
                    <a:pt x="72" y="260"/>
                  </a:cubicBezTo>
                  <a:cubicBezTo>
                    <a:pt x="86" y="251"/>
                    <a:pt x="98" y="241"/>
                    <a:pt x="111" y="231"/>
                  </a:cubicBezTo>
                  <a:cubicBezTo>
                    <a:pt x="111" y="293"/>
                    <a:pt x="111" y="293"/>
                    <a:pt x="111" y="293"/>
                  </a:cubicBezTo>
                  <a:cubicBezTo>
                    <a:pt x="167" y="293"/>
                    <a:pt x="167" y="293"/>
                    <a:pt x="167" y="293"/>
                  </a:cubicBezTo>
                  <a:cubicBezTo>
                    <a:pt x="167" y="181"/>
                    <a:pt x="167" y="181"/>
                    <a:pt x="167" y="181"/>
                  </a:cubicBezTo>
                  <a:cubicBezTo>
                    <a:pt x="228" y="117"/>
                    <a:pt x="254" y="58"/>
                    <a:pt x="234"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8" name="Freeform 11"/>
            <p:cNvSpPr>
              <a:spLocks/>
            </p:cNvSpPr>
            <p:nvPr/>
          </p:nvSpPr>
          <p:spPr bwMode="auto">
            <a:xfrm>
              <a:off x="5930901" y="4330700"/>
              <a:ext cx="798512" cy="611188"/>
            </a:xfrm>
            <a:custGeom>
              <a:avLst/>
              <a:gdLst>
                <a:gd name="T0" fmla="*/ 120 w 391"/>
                <a:gd name="T1" fmla="*/ 299 h 299"/>
                <a:gd name="T2" fmla="*/ 177 w 391"/>
                <a:gd name="T3" fmla="*/ 299 h 299"/>
                <a:gd name="T4" fmla="*/ 177 w 391"/>
                <a:gd name="T5" fmla="*/ 240 h 299"/>
                <a:gd name="T6" fmla="*/ 223 w 391"/>
                <a:gd name="T7" fmla="*/ 211 h 299"/>
                <a:gd name="T8" fmla="*/ 231 w 391"/>
                <a:gd name="T9" fmla="*/ 204 h 299"/>
                <a:gd name="T10" fmla="*/ 229 w 391"/>
                <a:gd name="T11" fmla="*/ 201 h 299"/>
                <a:gd name="T12" fmla="*/ 219 w 391"/>
                <a:gd name="T13" fmla="*/ 207 h 299"/>
                <a:gd name="T14" fmla="*/ 53 w 391"/>
                <a:gd name="T15" fmla="*/ 250 h 299"/>
                <a:gd name="T16" fmla="*/ 120 w 391"/>
                <a:gd name="T17" fmla="*/ 120 h 299"/>
                <a:gd name="T18" fmla="*/ 120 w 391"/>
                <a:gd name="T19" fmla="*/ 249 h 299"/>
                <a:gd name="T20" fmla="*/ 177 w 391"/>
                <a:gd name="T21" fmla="*/ 223 h 299"/>
                <a:gd name="T22" fmla="*/ 177 w 391"/>
                <a:gd name="T23" fmla="*/ 103 h 299"/>
                <a:gd name="T24" fmla="*/ 189 w 391"/>
                <a:gd name="T25" fmla="*/ 129 h 299"/>
                <a:gd name="T26" fmla="*/ 258 w 391"/>
                <a:gd name="T27" fmla="*/ 176 h 299"/>
                <a:gd name="T28" fmla="*/ 327 w 391"/>
                <a:gd name="T29" fmla="*/ 129 h 299"/>
                <a:gd name="T30" fmla="*/ 340 w 391"/>
                <a:gd name="T31" fmla="*/ 103 h 299"/>
                <a:gd name="T32" fmla="*/ 340 w 391"/>
                <a:gd name="T33" fmla="*/ 134 h 299"/>
                <a:gd name="T34" fmla="*/ 390 w 391"/>
                <a:gd name="T35" fmla="*/ 76 h 299"/>
                <a:gd name="T36" fmla="*/ 390 w 391"/>
                <a:gd name="T37" fmla="*/ 69 h 299"/>
                <a:gd name="T38" fmla="*/ 342 w 391"/>
                <a:gd name="T39" fmla="*/ 39 h 299"/>
                <a:gd name="T40" fmla="*/ 294 w 391"/>
                <a:gd name="T41" fmla="*/ 69 h 299"/>
                <a:gd name="T42" fmla="*/ 270 w 391"/>
                <a:gd name="T43" fmla="*/ 119 h 299"/>
                <a:gd name="T44" fmla="*/ 258 w 391"/>
                <a:gd name="T45" fmla="*/ 126 h 299"/>
                <a:gd name="T46" fmla="*/ 246 w 391"/>
                <a:gd name="T47" fmla="*/ 119 h 299"/>
                <a:gd name="T48" fmla="*/ 222 w 391"/>
                <a:gd name="T49" fmla="*/ 69 h 299"/>
                <a:gd name="T50" fmla="*/ 203 w 391"/>
                <a:gd name="T51" fmla="*/ 47 h 299"/>
                <a:gd name="T52" fmla="*/ 253 w 391"/>
                <a:gd name="T53" fmla="*/ 11 h 299"/>
                <a:gd name="T54" fmla="*/ 262 w 391"/>
                <a:gd name="T55" fmla="*/ 5 h 299"/>
                <a:gd name="T56" fmla="*/ 260 w 391"/>
                <a:gd name="T57" fmla="*/ 2 h 299"/>
                <a:gd name="T58" fmla="*/ 250 w 391"/>
                <a:gd name="T59" fmla="*/ 7 h 299"/>
                <a:gd name="T60" fmla="*/ 199 w 391"/>
                <a:gd name="T61" fmla="*/ 39 h 299"/>
                <a:gd name="T62" fmla="*/ 194 w 391"/>
                <a:gd name="T63" fmla="*/ 43 h 299"/>
                <a:gd name="T64" fmla="*/ 174 w 391"/>
                <a:gd name="T65" fmla="*/ 39 h 299"/>
                <a:gd name="T66" fmla="*/ 120 w 391"/>
                <a:gd name="T67" fmla="*/ 93 h 299"/>
                <a:gd name="T68" fmla="*/ 120 w 391"/>
                <a:gd name="T69" fmla="*/ 100 h 299"/>
                <a:gd name="T70" fmla="*/ 22 w 391"/>
                <a:gd name="T71" fmla="*/ 272 h 299"/>
                <a:gd name="T72" fmla="*/ 120 w 391"/>
                <a:gd name="T73" fmla="*/ 270 h 299"/>
                <a:gd name="T74" fmla="*/ 120 w 391"/>
                <a:gd name="T75"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299">
                  <a:moveTo>
                    <a:pt x="120" y="299"/>
                  </a:moveTo>
                  <a:cubicBezTo>
                    <a:pt x="177" y="299"/>
                    <a:pt x="177" y="299"/>
                    <a:pt x="177" y="299"/>
                  </a:cubicBezTo>
                  <a:cubicBezTo>
                    <a:pt x="177" y="240"/>
                    <a:pt x="177" y="240"/>
                    <a:pt x="177" y="240"/>
                  </a:cubicBezTo>
                  <a:cubicBezTo>
                    <a:pt x="192" y="231"/>
                    <a:pt x="207" y="222"/>
                    <a:pt x="223" y="211"/>
                  </a:cubicBezTo>
                  <a:cubicBezTo>
                    <a:pt x="226" y="209"/>
                    <a:pt x="229" y="206"/>
                    <a:pt x="231" y="204"/>
                  </a:cubicBezTo>
                  <a:cubicBezTo>
                    <a:pt x="235" y="201"/>
                    <a:pt x="232" y="199"/>
                    <a:pt x="229" y="201"/>
                  </a:cubicBezTo>
                  <a:cubicBezTo>
                    <a:pt x="227" y="202"/>
                    <a:pt x="223" y="204"/>
                    <a:pt x="219" y="207"/>
                  </a:cubicBezTo>
                  <a:cubicBezTo>
                    <a:pt x="133" y="262"/>
                    <a:pt x="74" y="279"/>
                    <a:pt x="53" y="250"/>
                  </a:cubicBezTo>
                  <a:cubicBezTo>
                    <a:pt x="34" y="224"/>
                    <a:pt x="65" y="175"/>
                    <a:pt x="120" y="120"/>
                  </a:cubicBezTo>
                  <a:cubicBezTo>
                    <a:pt x="120" y="249"/>
                    <a:pt x="120" y="249"/>
                    <a:pt x="120" y="249"/>
                  </a:cubicBezTo>
                  <a:cubicBezTo>
                    <a:pt x="136" y="243"/>
                    <a:pt x="155" y="235"/>
                    <a:pt x="177" y="223"/>
                  </a:cubicBezTo>
                  <a:cubicBezTo>
                    <a:pt x="177" y="103"/>
                    <a:pt x="177" y="103"/>
                    <a:pt x="177" y="103"/>
                  </a:cubicBezTo>
                  <a:cubicBezTo>
                    <a:pt x="189" y="129"/>
                    <a:pt x="189" y="129"/>
                    <a:pt x="189" y="129"/>
                  </a:cubicBezTo>
                  <a:cubicBezTo>
                    <a:pt x="202" y="158"/>
                    <a:pt x="227" y="176"/>
                    <a:pt x="258" y="176"/>
                  </a:cubicBezTo>
                  <a:cubicBezTo>
                    <a:pt x="289" y="176"/>
                    <a:pt x="314" y="158"/>
                    <a:pt x="327" y="129"/>
                  </a:cubicBezTo>
                  <a:cubicBezTo>
                    <a:pt x="340" y="103"/>
                    <a:pt x="340" y="103"/>
                    <a:pt x="340" y="103"/>
                  </a:cubicBezTo>
                  <a:cubicBezTo>
                    <a:pt x="340" y="134"/>
                    <a:pt x="340" y="134"/>
                    <a:pt x="340" y="134"/>
                  </a:cubicBezTo>
                  <a:cubicBezTo>
                    <a:pt x="360" y="114"/>
                    <a:pt x="377" y="95"/>
                    <a:pt x="390" y="76"/>
                  </a:cubicBezTo>
                  <a:cubicBezTo>
                    <a:pt x="391" y="74"/>
                    <a:pt x="391" y="72"/>
                    <a:pt x="390" y="69"/>
                  </a:cubicBezTo>
                  <a:cubicBezTo>
                    <a:pt x="382" y="51"/>
                    <a:pt x="363" y="39"/>
                    <a:pt x="342" y="39"/>
                  </a:cubicBezTo>
                  <a:cubicBezTo>
                    <a:pt x="321" y="39"/>
                    <a:pt x="302" y="51"/>
                    <a:pt x="294" y="69"/>
                  </a:cubicBezTo>
                  <a:cubicBezTo>
                    <a:pt x="270" y="119"/>
                    <a:pt x="270" y="119"/>
                    <a:pt x="270" y="119"/>
                  </a:cubicBezTo>
                  <a:cubicBezTo>
                    <a:pt x="268" y="124"/>
                    <a:pt x="263" y="126"/>
                    <a:pt x="258" y="126"/>
                  </a:cubicBezTo>
                  <a:cubicBezTo>
                    <a:pt x="253" y="126"/>
                    <a:pt x="248" y="124"/>
                    <a:pt x="246" y="119"/>
                  </a:cubicBezTo>
                  <a:cubicBezTo>
                    <a:pt x="222" y="69"/>
                    <a:pt x="222" y="69"/>
                    <a:pt x="222" y="69"/>
                  </a:cubicBezTo>
                  <a:cubicBezTo>
                    <a:pt x="218" y="60"/>
                    <a:pt x="211" y="52"/>
                    <a:pt x="203" y="47"/>
                  </a:cubicBezTo>
                  <a:cubicBezTo>
                    <a:pt x="220" y="33"/>
                    <a:pt x="236" y="21"/>
                    <a:pt x="253" y="11"/>
                  </a:cubicBezTo>
                  <a:cubicBezTo>
                    <a:pt x="256" y="9"/>
                    <a:pt x="260" y="7"/>
                    <a:pt x="262" y="5"/>
                  </a:cubicBezTo>
                  <a:cubicBezTo>
                    <a:pt x="265" y="3"/>
                    <a:pt x="264" y="0"/>
                    <a:pt x="260" y="2"/>
                  </a:cubicBezTo>
                  <a:cubicBezTo>
                    <a:pt x="257" y="3"/>
                    <a:pt x="253" y="5"/>
                    <a:pt x="250" y="7"/>
                  </a:cubicBezTo>
                  <a:cubicBezTo>
                    <a:pt x="233" y="17"/>
                    <a:pt x="216" y="27"/>
                    <a:pt x="199" y="39"/>
                  </a:cubicBezTo>
                  <a:cubicBezTo>
                    <a:pt x="198" y="40"/>
                    <a:pt x="196" y="41"/>
                    <a:pt x="194" y="43"/>
                  </a:cubicBezTo>
                  <a:cubicBezTo>
                    <a:pt x="188" y="40"/>
                    <a:pt x="181" y="39"/>
                    <a:pt x="174" y="39"/>
                  </a:cubicBezTo>
                  <a:cubicBezTo>
                    <a:pt x="144" y="39"/>
                    <a:pt x="120" y="63"/>
                    <a:pt x="120" y="93"/>
                  </a:cubicBezTo>
                  <a:cubicBezTo>
                    <a:pt x="120" y="100"/>
                    <a:pt x="120" y="100"/>
                    <a:pt x="120" y="100"/>
                  </a:cubicBezTo>
                  <a:cubicBezTo>
                    <a:pt x="41" y="171"/>
                    <a:pt x="0" y="241"/>
                    <a:pt x="22" y="272"/>
                  </a:cubicBezTo>
                  <a:cubicBezTo>
                    <a:pt x="37" y="294"/>
                    <a:pt x="75" y="289"/>
                    <a:pt x="120" y="270"/>
                  </a:cubicBezTo>
                  <a:lnTo>
                    <a:pt x="120" y="299"/>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sp>
          <p:nvSpPr>
            <p:cNvPr id="39" name="Freeform 12"/>
            <p:cNvSpPr>
              <a:spLocks noEditPoints="1"/>
            </p:cNvSpPr>
            <p:nvPr/>
          </p:nvSpPr>
          <p:spPr bwMode="auto">
            <a:xfrm>
              <a:off x="8593138" y="4449763"/>
              <a:ext cx="65087" cy="63500"/>
            </a:xfrm>
            <a:custGeom>
              <a:avLst/>
              <a:gdLst>
                <a:gd name="T0" fmla="*/ 0 w 32"/>
                <a:gd name="T1" fmla="*/ 16 h 31"/>
                <a:gd name="T2" fmla="*/ 16 w 32"/>
                <a:gd name="T3" fmla="*/ 0 h 31"/>
                <a:gd name="T4" fmla="*/ 32 w 32"/>
                <a:gd name="T5" fmla="*/ 16 h 31"/>
                <a:gd name="T6" fmla="*/ 16 w 32"/>
                <a:gd name="T7" fmla="*/ 31 h 31"/>
                <a:gd name="T8" fmla="*/ 0 w 32"/>
                <a:gd name="T9" fmla="*/ 16 h 31"/>
                <a:gd name="T10" fmla="*/ 28 w 32"/>
                <a:gd name="T11" fmla="*/ 16 h 31"/>
                <a:gd name="T12" fmla="*/ 16 w 32"/>
                <a:gd name="T13" fmla="*/ 3 h 31"/>
                <a:gd name="T14" fmla="*/ 4 w 32"/>
                <a:gd name="T15" fmla="*/ 16 h 31"/>
                <a:gd name="T16" fmla="*/ 16 w 32"/>
                <a:gd name="T17" fmla="*/ 28 h 31"/>
                <a:gd name="T18" fmla="*/ 28 w 32"/>
                <a:gd name="T19" fmla="*/ 16 h 31"/>
                <a:gd name="T20" fmla="*/ 10 w 32"/>
                <a:gd name="T21" fmla="*/ 7 h 31"/>
                <a:gd name="T22" fmla="*/ 17 w 32"/>
                <a:gd name="T23" fmla="*/ 7 h 31"/>
                <a:gd name="T24" fmla="*/ 23 w 32"/>
                <a:gd name="T25" fmla="*/ 12 h 31"/>
                <a:gd name="T26" fmla="*/ 19 w 32"/>
                <a:gd name="T27" fmla="*/ 17 h 31"/>
                <a:gd name="T28" fmla="*/ 24 w 32"/>
                <a:gd name="T29" fmla="*/ 24 h 31"/>
                <a:gd name="T30" fmla="*/ 20 w 32"/>
                <a:gd name="T31" fmla="*/ 24 h 31"/>
                <a:gd name="T32" fmla="*/ 15 w 32"/>
                <a:gd name="T33" fmla="*/ 17 h 31"/>
                <a:gd name="T34" fmla="*/ 13 w 32"/>
                <a:gd name="T35" fmla="*/ 17 h 31"/>
                <a:gd name="T36" fmla="*/ 13 w 32"/>
                <a:gd name="T37" fmla="*/ 24 h 31"/>
                <a:gd name="T38" fmla="*/ 10 w 32"/>
                <a:gd name="T39" fmla="*/ 24 h 31"/>
                <a:gd name="T40" fmla="*/ 10 w 32"/>
                <a:gd name="T41" fmla="*/ 7 h 31"/>
                <a:gd name="T42" fmla="*/ 13 w 32"/>
                <a:gd name="T43" fmla="*/ 14 h 31"/>
                <a:gd name="T44" fmla="*/ 16 w 32"/>
                <a:gd name="T45" fmla="*/ 14 h 31"/>
                <a:gd name="T46" fmla="*/ 20 w 32"/>
                <a:gd name="T47" fmla="*/ 12 h 31"/>
                <a:gd name="T48" fmla="*/ 16 w 32"/>
                <a:gd name="T49" fmla="*/ 9 h 31"/>
                <a:gd name="T50" fmla="*/ 13 w 32"/>
                <a:gd name="T51" fmla="*/ 9 h 31"/>
                <a:gd name="T52" fmla="*/ 13 w 32"/>
                <a:gd name="T53"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 h="31">
                  <a:moveTo>
                    <a:pt x="0" y="16"/>
                  </a:moveTo>
                  <a:cubicBezTo>
                    <a:pt x="0" y="7"/>
                    <a:pt x="7" y="0"/>
                    <a:pt x="16" y="0"/>
                  </a:cubicBezTo>
                  <a:cubicBezTo>
                    <a:pt x="25" y="0"/>
                    <a:pt x="32" y="7"/>
                    <a:pt x="32" y="16"/>
                  </a:cubicBezTo>
                  <a:cubicBezTo>
                    <a:pt x="32" y="24"/>
                    <a:pt x="25" y="31"/>
                    <a:pt x="16" y="31"/>
                  </a:cubicBezTo>
                  <a:cubicBezTo>
                    <a:pt x="7" y="31"/>
                    <a:pt x="0" y="24"/>
                    <a:pt x="0" y="16"/>
                  </a:cubicBezTo>
                  <a:close/>
                  <a:moveTo>
                    <a:pt x="28" y="16"/>
                  </a:moveTo>
                  <a:cubicBezTo>
                    <a:pt x="28" y="8"/>
                    <a:pt x="23" y="3"/>
                    <a:pt x="16" y="3"/>
                  </a:cubicBezTo>
                  <a:cubicBezTo>
                    <a:pt x="10" y="3"/>
                    <a:pt x="4" y="8"/>
                    <a:pt x="4" y="16"/>
                  </a:cubicBezTo>
                  <a:cubicBezTo>
                    <a:pt x="4" y="23"/>
                    <a:pt x="10" y="28"/>
                    <a:pt x="16" y="28"/>
                  </a:cubicBezTo>
                  <a:cubicBezTo>
                    <a:pt x="23" y="28"/>
                    <a:pt x="28" y="23"/>
                    <a:pt x="28" y="16"/>
                  </a:cubicBezTo>
                  <a:close/>
                  <a:moveTo>
                    <a:pt x="10" y="7"/>
                  </a:moveTo>
                  <a:cubicBezTo>
                    <a:pt x="17" y="7"/>
                    <a:pt x="17" y="7"/>
                    <a:pt x="17" y="7"/>
                  </a:cubicBezTo>
                  <a:cubicBezTo>
                    <a:pt x="21" y="7"/>
                    <a:pt x="23" y="8"/>
                    <a:pt x="23" y="12"/>
                  </a:cubicBezTo>
                  <a:cubicBezTo>
                    <a:pt x="23" y="15"/>
                    <a:pt x="22" y="16"/>
                    <a:pt x="19" y="17"/>
                  </a:cubicBezTo>
                  <a:cubicBezTo>
                    <a:pt x="24" y="24"/>
                    <a:pt x="24" y="24"/>
                    <a:pt x="24" y="24"/>
                  </a:cubicBezTo>
                  <a:cubicBezTo>
                    <a:pt x="20" y="24"/>
                    <a:pt x="20" y="24"/>
                    <a:pt x="20" y="24"/>
                  </a:cubicBezTo>
                  <a:cubicBezTo>
                    <a:pt x="15" y="17"/>
                    <a:pt x="15" y="17"/>
                    <a:pt x="15" y="17"/>
                  </a:cubicBezTo>
                  <a:cubicBezTo>
                    <a:pt x="13" y="17"/>
                    <a:pt x="13" y="17"/>
                    <a:pt x="13" y="17"/>
                  </a:cubicBezTo>
                  <a:cubicBezTo>
                    <a:pt x="13" y="24"/>
                    <a:pt x="13" y="24"/>
                    <a:pt x="13" y="24"/>
                  </a:cubicBezTo>
                  <a:cubicBezTo>
                    <a:pt x="10" y="24"/>
                    <a:pt x="10" y="24"/>
                    <a:pt x="10" y="24"/>
                  </a:cubicBezTo>
                  <a:lnTo>
                    <a:pt x="10" y="7"/>
                  </a:lnTo>
                  <a:close/>
                  <a:moveTo>
                    <a:pt x="13" y="14"/>
                  </a:moveTo>
                  <a:cubicBezTo>
                    <a:pt x="16" y="14"/>
                    <a:pt x="16" y="14"/>
                    <a:pt x="16" y="14"/>
                  </a:cubicBezTo>
                  <a:cubicBezTo>
                    <a:pt x="18" y="14"/>
                    <a:pt x="20" y="14"/>
                    <a:pt x="20" y="12"/>
                  </a:cubicBezTo>
                  <a:cubicBezTo>
                    <a:pt x="20" y="9"/>
                    <a:pt x="18" y="9"/>
                    <a:pt x="16" y="9"/>
                  </a:cubicBezTo>
                  <a:cubicBezTo>
                    <a:pt x="13" y="9"/>
                    <a:pt x="13" y="9"/>
                    <a:pt x="13" y="9"/>
                  </a:cubicBezTo>
                  <a:lnTo>
                    <a:pt x="13" y="14"/>
                  </a:lnTo>
                  <a:close/>
                </a:path>
              </a:pathLst>
            </a:custGeom>
            <a:grpFill/>
            <a:ln>
              <a:noFill/>
            </a:ln>
          </p:spPr>
          <p:txBody>
            <a:bodyPr vert="horz" wrap="square" lIns="91440" tIns="45720" rIns="91440" bIns="45720" numCol="1" anchor="t" anchorCtr="0" compatLnSpc="1">
              <a:prstTxWarp prst="textNoShape">
                <a:avLst/>
              </a:prstTxWarp>
            </a:bodyPr>
            <a:lstStyle/>
            <a:p>
              <a:endParaRPr lang="en-US" sz="2400">
                <a:solidFill>
                  <a:schemeClr val="tx1"/>
                </a:solidFill>
              </a:endParaRPr>
            </a:p>
          </p:txBody>
        </p:sp>
      </p:grpSp>
      <p:sp>
        <p:nvSpPr>
          <p:cNvPr id="25" name="TextBox 24"/>
          <p:cNvSpPr txBox="1"/>
          <p:nvPr userDrawn="1"/>
        </p:nvSpPr>
        <p:spPr>
          <a:xfrm>
            <a:off x="1280161" y="6358607"/>
            <a:ext cx="2786881" cy="228600"/>
          </a:xfrm>
          <a:prstGeom prst="rect">
            <a:avLst/>
          </a:prstGeom>
          <a:noFill/>
        </p:spPr>
        <p:txBody>
          <a:bodyPr wrap="none" lIns="0" tIns="0" rIns="0" bIns="0" rtlCol="0" anchor="ctr" anchorCtr="0">
            <a:noAutofit/>
          </a:bodyPr>
          <a:lstStyle/>
          <a:p>
            <a:r>
              <a:rPr lang="en-US" sz="1100" dirty="0">
                <a:latin typeface="Segoe UI" panose="020B0502040204020203" pitchFamily="34" charset="0"/>
                <a:cs typeface="Segoe UI" panose="020B0502040204020203" pitchFamily="34" charset="0"/>
              </a:rPr>
              <a:t>© 2016 Micron Technology,</a:t>
            </a:r>
            <a:r>
              <a:rPr lang="en-US" sz="1100" baseline="0" dirty="0">
                <a:latin typeface="Segoe UI" panose="020B0502040204020203" pitchFamily="34" charset="0"/>
                <a:cs typeface="Segoe UI" panose="020B0502040204020203" pitchFamily="34" charset="0"/>
              </a:rPr>
              <a:t> Inc.   |  Confidential</a:t>
            </a:r>
            <a:endParaRPr lang="en-US" sz="1100" dirty="0"/>
          </a:p>
        </p:txBody>
      </p:sp>
    </p:spTree>
    <p:extLst>
      <p:ext uri="{BB962C8B-B14F-4D97-AF65-F5344CB8AC3E}">
        <p14:creationId xmlns:p14="http://schemas.microsoft.com/office/powerpoint/2010/main" val="340260819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660" r:id="rId3"/>
    <p:sldLayoutId id="2147483723" r:id="rId4"/>
    <p:sldLayoutId id="2147483721" r:id="rId5"/>
    <p:sldLayoutId id="2147483718" r:id="rId6"/>
    <p:sldLayoutId id="2147483719" r:id="rId7"/>
    <p:sldLayoutId id="2147483722" r:id="rId8"/>
    <p:sldLayoutId id="2147483714" r:id="rId9"/>
    <p:sldLayoutId id="2147483720" r:id="rId10"/>
    <p:sldLayoutId id="2147483686" r:id="rId11"/>
    <p:sldLayoutId id="2147483687" r:id="rId12"/>
    <p:sldLayoutId id="2147483690" r:id="rId13"/>
    <p:sldLayoutId id="2147483691" r:id="rId14"/>
    <p:sldLayoutId id="2147483727" r:id="rId15"/>
  </p:sldLayoutIdLst>
  <p:hf hdr="0"/>
  <p:txStyles>
    <p:titleStyle>
      <a:lvl1pPr algn="l" defTabSz="1219080" rtl="0" eaLnBrk="1" latinLnBrk="0" hangingPunct="1">
        <a:spcBef>
          <a:spcPct val="0"/>
        </a:spcBef>
        <a:buNone/>
        <a:defRPr lang="en-US" sz="3200" kern="1200" dirty="0">
          <a:solidFill>
            <a:schemeClr val="tx1"/>
          </a:solidFill>
          <a:latin typeface="Segoe UI Semibold" panose="020B0702040204020203" pitchFamily="34" charset="0"/>
          <a:ea typeface="+mj-ea"/>
          <a:cs typeface="Segoe UI Semibold" panose="020B0702040204020203" pitchFamily="34" charset="0"/>
        </a:defRPr>
      </a:lvl1pPr>
    </p:titleStyle>
    <p:bodyStyle>
      <a:lvl1pPr marL="309003" indent="-309003" algn="l" defTabSz="1219080" rtl="0" eaLnBrk="1" latinLnBrk="0" hangingPunct="1">
        <a:spcBef>
          <a:spcPct val="20000"/>
        </a:spcBef>
        <a:spcAft>
          <a:spcPts val="800"/>
        </a:spcAft>
        <a:buClr>
          <a:schemeClr val="accent1"/>
        </a:buClr>
        <a:buFont typeface="Wingdings" panose="05000000000000000000" pitchFamily="2" charset="2"/>
        <a:buChar char="§"/>
        <a:tabLst>
          <a:tab pos="74077" algn="l"/>
        </a:tabLst>
        <a:defRPr lang="en-US" sz="2400" kern="1200" dirty="0" smtClean="0">
          <a:solidFill>
            <a:schemeClr val="tx1"/>
          </a:solidFill>
          <a:latin typeface="Segoe UI" panose="020B0502040204020203" pitchFamily="34" charset="0"/>
          <a:ea typeface="+mn-ea"/>
          <a:cs typeface="Segoe UI" panose="020B0502040204020203" pitchFamily="34" charset="0"/>
        </a:defRPr>
      </a:lvl1pPr>
      <a:lvl2pPr marL="759809" indent="-450803" algn="l" defTabSz="1219080" rtl="0" eaLnBrk="1" latinLnBrk="0" hangingPunct="1">
        <a:spcBef>
          <a:spcPct val="20000"/>
        </a:spcBef>
        <a:spcAft>
          <a:spcPts val="800"/>
        </a:spcAft>
        <a:buClr>
          <a:schemeClr val="accent1"/>
        </a:buClr>
        <a:buFont typeface="Arial" panose="020B0604020202020204" pitchFamily="34" charset="0"/>
        <a:buChar char="–"/>
        <a:defRPr lang="en-US" sz="2000" kern="1200" dirty="0" smtClean="0">
          <a:solidFill>
            <a:schemeClr val="tx1"/>
          </a:solidFill>
          <a:latin typeface="Segoe UI" panose="020B0502040204020203" pitchFamily="34" charset="0"/>
          <a:ea typeface="+mn-ea"/>
          <a:cs typeface="Segoe UI" panose="020B0502040204020203" pitchFamily="34" charset="0"/>
        </a:defRPr>
      </a:lvl2pPr>
      <a:lvl3pPr marL="1219080" indent="-385196" algn="l" defTabSz="1219080" rtl="0" eaLnBrk="1" latinLnBrk="0" hangingPunct="1">
        <a:spcBef>
          <a:spcPts val="0"/>
        </a:spcBef>
        <a:spcAft>
          <a:spcPts val="800"/>
        </a:spcAft>
        <a:buClr>
          <a:schemeClr val="accent1"/>
        </a:buClr>
        <a:buFont typeface="Wingdings" panose="05000000000000000000" pitchFamily="2" charset="2"/>
        <a:buChar char="§"/>
        <a:tabLst>
          <a:tab pos="1293156" algn="l"/>
        </a:tabLst>
        <a:defRPr sz="1800" kern="1200">
          <a:solidFill>
            <a:schemeClr val="tx1"/>
          </a:solidFill>
          <a:latin typeface="Segoe UI" panose="020B0502040204020203" pitchFamily="34" charset="0"/>
          <a:ea typeface="+mn-ea"/>
          <a:cs typeface="Segoe UI" panose="020B0502040204020203" pitchFamily="34" charset="0"/>
        </a:defRPr>
      </a:lvl3pPr>
      <a:lvl4pPr marL="1546148" indent="-292086"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1828709" indent="-227002" algn="l" defTabSz="1219080" rtl="0" eaLnBrk="1" latinLnBrk="0" hangingPunct="1">
        <a:spcBef>
          <a:spcPts val="0"/>
        </a:spcBef>
        <a:spcAft>
          <a:spcPts val="800"/>
        </a:spcAft>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335246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005"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544"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082" indent="-304768" algn="l" defTabSz="121908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080" rtl="0" eaLnBrk="1" latinLnBrk="0" hangingPunct="1">
        <a:defRPr sz="2400" kern="1200">
          <a:solidFill>
            <a:schemeClr val="tx1"/>
          </a:solidFill>
          <a:latin typeface="+mn-lt"/>
          <a:ea typeface="+mn-ea"/>
          <a:cs typeface="+mn-cs"/>
        </a:defRPr>
      </a:lvl1pPr>
      <a:lvl2pPr marL="609539" algn="l" defTabSz="1219080" rtl="0" eaLnBrk="1" latinLnBrk="0" hangingPunct="1">
        <a:defRPr sz="2400" kern="1200">
          <a:solidFill>
            <a:schemeClr val="tx1"/>
          </a:solidFill>
          <a:latin typeface="+mn-lt"/>
          <a:ea typeface="+mn-ea"/>
          <a:cs typeface="+mn-cs"/>
        </a:defRPr>
      </a:lvl2pPr>
      <a:lvl3pPr marL="1219080" algn="l" defTabSz="1219080" rtl="0" eaLnBrk="1" latinLnBrk="0" hangingPunct="1">
        <a:defRPr sz="2400" kern="1200">
          <a:solidFill>
            <a:schemeClr val="tx1"/>
          </a:solidFill>
          <a:latin typeface="+mn-lt"/>
          <a:ea typeface="+mn-ea"/>
          <a:cs typeface="+mn-cs"/>
        </a:defRPr>
      </a:lvl3pPr>
      <a:lvl4pPr marL="1828618" algn="l" defTabSz="1219080" rtl="0" eaLnBrk="1" latinLnBrk="0" hangingPunct="1">
        <a:defRPr sz="2400" kern="1200">
          <a:solidFill>
            <a:schemeClr val="tx1"/>
          </a:solidFill>
          <a:latin typeface="+mn-lt"/>
          <a:ea typeface="+mn-ea"/>
          <a:cs typeface="+mn-cs"/>
        </a:defRPr>
      </a:lvl4pPr>
      <a:lvl5pPr marL="2438158" algn="l" defTabSz="1219080" rtl="0" eaLnBrk="1" latinLnBrk="0" hangingPunct="1">
        <a:defRPr sz="2400" kern="1200">
          <a:solidFill>
            <a:schemeClr val="tx1"/>
          </a:solidFill>
          <a:latin typeface="+mn-lt"/>
          <a:ea typeface="+mn-ea"/>
          <a:cs typeface="+mn-cs"/>
        </a:defRPr>
      </a:lvl5pPr>
      <a:lvl6pPr marL="3047696" algn="l" defTabSz="1219080" rtl="0" eaLnBrk="1" latinLnBrk="0" hangingPunct="1">
        <a:defRPr sz="2400" kern="1200">
          <a:solidFill>
            <a:schemeClr val="tx1"/>
          </a:solidFill>
          <a:latin typeface="+mn-lt"/>
          <a:ea typeface="+mn-ea"/>
          <a:cs typeface="+mn-cs"/>
        </a:defRPr>
      </a:lvl6pPr>
      <a:lvl7pPr marL="3657235" algn="l" defTabSz="1219080" rtl="0" eaLnBrk="1" latinLnBrk="0" hangingPunct="1">
        <a:defRPr sz="2400" kern="1200">
          <a:solidFill>
            <a:schemeClr val="tx1"/>
          </a:solidFill>
          <a:latin typeface="+mn-lt"/>
          <a:ea typeface="+mn-ea"/>
          <a:cs typeface="+mn-cs"/>
        </a:defRPr>
      </a:lvl7pPr>
      <a:lvl8pPr marL="4266773" algn="l" defTabSz="1219080" rtl="0" eaLnBrk="1" latinLnBrk="0" hangingPunct="1">
        <a:defRPr sz="2400" kern="1200">
          <a:solidFill>
            <a:schemeClr val="tx1"/>
          </a:solidFill>
          <a:latin typeface="+mn-lt"/>
          <a:ea typeface="+mn-ea"/>
          <a:cs typeface="+mn-cs"/>
        </a:defRPr>
      </a:lvl8pPr>
      <a:lvl9pPr marL="4876313" algn="l" defTabSz="121908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3840" userDrawn="1">
          <p15:clr>
            <a:srgbClr val="F26B43"/>
          </p15:clr>
        </p15:guide>
        <p15:guide id="3"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906" y="721257"/>
            <a:ext cx="10339503" cy="1734724"/>
          </a:xfrm>
        </p:spPr>
        <p:txBody>
          <a:bodyPr/>
          <a:lstStyle/>
          <a:p>
            <a:r>
              <a:rPr lang="en-US" dirty="0"/>
              <a:t>SSM41 CR5.3 , lot 0185552.013</a:t>
            </a:r>
            <a:br>
              <a:rPr lang="en-US" dirty="0"/>
            </a:br>
            <a:r>
              <a:rPr lang="en-US" dirty="0"/>
              <a:t>PRG rev 2.0</a:t>
            </a:r>
          </a:p>
        </p:txBody>
      </p:sp>
      <p:sp>
        <p:nvSpPr>
          <p:cNvPr id="4" name="Text Placeholder 3"/>
          <p:cNvSpPr>
            <a:spLocks noGrp="1"/>
          </p:cNvSpPr>
          <p:nvPr>
            <p:ph type="body" sz="quarter" idx="10"/>
          </p:nvPr>
        </p:nvSpPr>
        <p:spPr/>
        <p:txBody>
          <a:bodyPr/>
          <a:lstStyle/>
          <a:p>
            <a:r>
              <a:rPr lang="en-US" dirty="0"/>
              <a:t>2018-Wk13</a:t>
            </a:r>
          </a:p>
        </p:txBody>
      </p:sp>
      <p:sp>
        <p:nvSpPr>
          <p:cNvPr id="8" name="Text Placeholder 7"/>
          <p:cNvSpPr>
            <a:spLocks noGrp="1"/>
          </p:cNvSpPr>
          <p:nvPr>
            <p:ph type="body" sz="quarter" idx="14"/>
          </p:nvPr>
        </p:nvSpPr>
        <p:spPr/>
        <p:txBody>
          <a:bodyPr/>
          <a:lstStyle/>
          <a:p>
            <a:endParaRPr lang="en-US"/>
          </a:p>
        </p:txBody>
      </p:sp>
      <p:sp>
        <p:nvSpPr>
          <p:cNvPr id="3" name="Text Placeholder 2"/>
          <p:cNvSpPr>
            <a:spLocks noGrp="1"/>
          </p:cNvSpPr>
          <p:nvPr>
            <p:ph type="body" sz="quarter" idx="12"/>
          </p:nvPr>
        </p:nvSpPr>
        <p:spPr/>
        <p:txBody>
          <a:bodyPr/>
          <a:lstStyle/>
          <a:p>
            <a:r>
              <a:rPr lang="en-US" dirty="0"/>
              <a:t>Enzo</a:t>
            </a:r>
          </a:p>
        </p:txBody>
      </p:sp>
    </p:spTree>
    <p:extLst>
      <p:ext uri="{BB962C8B-B14F-4D97-AF65-F5344CB8AC3E}">
        <p14:creationId xmlns:p14="http://schemas.microsoft.com/office/powerpoint/2010/main" val="243057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2429-AB27-4187-9133-2A6BCA234483}"/>
              </a:ext>
            </a:extLst>
          </p:cNvPr>
          <p:cNvSpPr>
            <a:spLocks noGrp="1"/>
          </p:cNvSpPr>
          <p:nvPr>
            <p:ph type="title"/>
          </p:nvPr>
        </p:nvSpPr>
        <p:spPr>
          <a:xfrm>
            <a:off x="6632" y="0"/>
            <a:ext cx="10375902" cy="932313"/>
          </a:xfrm>
        </p:spPr>
        <p:txBody>
          <a:bodyPr>
            <a:normAutofit/>
          </a:bodyPr>
          <a:lstStyle/>
          <a:p>
            <a:r>
              <a:rPr lang="en-US" sz="2800" dirty="0"/>
              <a:t>Median and Projected window @ 3.54 sigma</a:t>
            </a:r>
          </a:p>
        </p:txBody>
      </p:sp>
      <p:pic>
        <p:nvPicPr>
          <p:cNvPr id="8" name="Content Placeholder 7">
            <a:extLst>
              <a:ext uri="{FF2B5EF4-FFF2-40B4-BE49-F238E27FC236}">
                <a16:creationId xmlns:a16="http://schemas.microsoft.com/office/drawing/2014/main" id="{4BBB8EA0-B301-4CF0-A926-E54188F81580}"/>
              </a:ext>
            </a:extLst>
          </p:cNvPr>
          <p:cNvPicPr>
            <a:picLocks noGrp="1" noChangeAspect="1"/>
          </p:cNvPicPr>
          <p:nvPr>
            <p:ph idx="1"/>
          </p:nvPr>
        </p:nvPicPr>
        <p:blipFill>
          <a:blip r:embed="rId2"/>
          <a:stretch>
            <a:fillRect/>
          </a:stretch>
        </p:blipFill>
        <p:spPr>
          <a:xfrm>
            <a:off x="5970731" y="1666302"/>
            <a:ext cx="6221269" cy="3927999"/>
          </a:xfrm>
          <a:prstGeom prst="rect">
            <a:avLst/>
          </a:prstGeom>
        </p:spPr>
      </p:pic>
      <p:sp>
        <p:nvSpPr>
          <p:cNvPr id="4" name="Date Placeholder 3">
            <a:extLst>
              <a:ext uri="{FF2B5EF4-FFF2-40B4-BE49-F238E27FC236}">
                <a16:creationId xmlns:a16="http://schemas.microsoft.com/office/drawing/2014/main" id="{1AEB212B-D613-4108-8F0F-F6AFCCCFD55C}"/>
              </a:ext>
            </a:extLst>
          </p:cNvPr>
          <p:cNvSpPr>
            <a:spLocks noGrp="1"/>
          </p:cNvSpPr>
          <p:nvPr>
            <p:ph type="dt" sz="half" idx="2"/>
          </p:nvPr>
        </p:nvSpPr>
        <p:spPr/>
        <p:txBody>
          <a:bodyPr/>
          <a:lstStyle/>
          <a:p>
            <a:r>
              <a:rPr lang="en-US"/>
              <a:t>|  </a:t>
            </a:r>
            <a:fld id="{F55C824C-5440-421F-B1ED-9166A1D48D51}" type="datetime4">
              <a:rPr lang="en-US" smtClean="0"/>
              <a:pPr/>
              <a:t>March 28, 2018</a:t>
            </a:fld>
            <a:endParaRPr dirty="0"/>
          </a:p>
        </p:txBody>
      </p:sp>
      <p:sp>
        <p:nvSpPr>
          <p:cNvPr id="5" name="Slide Number Placeholder 4">
            <a:extLst>
              <a:ext uri="{FF2B5EF4-FFF2-40B4-BE49-F238E27FC236}">
                <a16:creationId xmlns:a16="http://schemas.microsoft.com/office/drawing/2014/main" id="{41590FFF-8A01-4432-A8C5-9DDC3BDA340A}"/>
              </a:ext>
            </a:extLst>
          </p:cNvPr>
          <p:cNvSpPr>
            <a:spLocks noGrp="1"/>
          </p:cNvSpPr>
          <p:nvPr>
            <p:ph type="sldNum" sz="quarter" idx="4"/>
          </p:nvPr>
        </p:nvSpPr>
        <p:spPr/>
        <p:txBody>
          <a:bodyPr/>
          <a:lstStyle/>
          <a:p>
            <a:pPr algn="l"/>
            <a:fld id="{0D904593-1668-4B95-BA96-EF3EF43EDF4E}" type="slidenum">
              <a:rPr lang="en-US" smtClean="0"/>
              <a:pPr algn="l"/>
              <a:t>10</a:t>
            </a:fld>
            <a:endParaRPr lang="en-US" dirty="0"/>
          </a:p>
        </p:txBody>
      </p:sp>
      <p:sp>
        <p:nvSpPr>
          <p:cNvPr id="6" name="Footer Placeholder 5">
            <a:extLst>
              <a:ext uri="{FF2B5EF4-FFF2-40B4-BE49-F238E27FC236}">
                <a16:creationId xmlns:a16="http://schemas.microsoft.com/office/drawing/2014/main" id="{8DBF7D72-6102-4B82-8048-D51AE73F619F}"/>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6F9EC405-9F55-40FF-8A1A-0CE6EDFD4529}"/>
              </a:ext>
            </a:extLst>
          </p:cNvPr>
          <p:cNvSpPr>
            <a:spLocks noGrp="1"/>
          </p:cNvSpPr>
          <p:nvPr>
            <p:ph type="body" sz="quarter" idx="14"/>
          </p:nvPr>
        </p:nvSpPr>
        <p:spPr/>
        <p:txBody>
          <a:bodyPr/>
          <a:lstStyle/>
          <a:p>
            <a:endParaRPr lang="en-US"/>
          </a:p>
        </p:txBody>
      </p:sp>
      <p:pic>
        <p:nvPicPr>
          <p:cNvPr id="9" name="Picture 8" descr="image003">
            <a:extLst>
              <a:ext uri="{FF2B5EF4-FFF2-40B4-BE49-F238E27FC236}">
                <a16:creationId xmlns:a16="http://schemas.microsoft.com/office/drawing/2014/main" id="{9E853313-5EAD-4231-BC6D-9E64189C1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68155"/>
            <a:ext cx="465613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526F5BC-AEAC-4743-BA73-3E0F4687A3E1}"/>
              </a:ext>
            </a:extLst>
          </p:cNvPr>
          <p:cNvPicPr>
            <a:picLocks noChangeAspect="1"/>
          </p:cNvPicPr>
          <p:nvPr/>
        </p:nvPicPr>
        <p:blipFill>
          <a:blip r:embed="rId4"/>
          <a:stretch>
            <a:fillRect/>
          </a:stretch>
        </p:blipFill>
        <p:spPr>
          <a:xfrm>
            <a:off x="113277" y="1666303"/>
            <a:ext cx="5795154" cy="3927999"/>
          </a:xfrm>
          <a:prstGeom prst="rect">
            <a:avLst/>
          </a:prstGeom>
        </p:spPr>
      </p:pic>
      <p:sp>
        <p:nvSpPr>
          <p:cNvPr id="11" name="TextBox 10">
            <a:extLst>
              <a:ext uri="{FF2B5EF4-FFF2-40B4-BE49-F238E27FC236}">
                <a16:creationId xmlns:a16="http://schemas.microsoft.com/office/drawing/2014/main" id="{881EAB75-F683-462A-8F23-0D96D3B0FF95}"/>
              </a:ext>
            </a:extLst>
          </p:cNvPr>
          <p:cNvSpPr txBox="1"/>
          <p:nvPr/>
        </p:nvSpPr>
        <p:spPr>
          <a:xfrm>
            <a:off x="1304148" y="1296970"/>
            <a:ext cx="234551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Median window [mV]</a:t>
            </a:r>
          </a:p>
        </p:txBody>
      </p:sp>
      <p:sp>
        <p:nvSpPr>
          <p:cNvPr id="12" name="TextBox 11">
            <a:extLst>
              <a:ext uri="{FF2B5EF4-FFF2-40B4-BE49-F238E27FC236}">
                <a16:creationId xmlns:a16="http://schemas.microsoft.com/office/drawing/2014/main" id="{7CAE1792-F211-48A3-B535-A689A940250B}"/>
              </a:ext>
            </a:extLst>
          </p:cNvPr>
          <p:cNvSpPr txBox="1"/>
          <p:nvPr/>
        </p:nvSpPr>
        <p:spPr>
          <a:xfrm>
            <a:off x="7158524" y="1296970"/>
            <a:ext cx="3977371"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Projected window [mV] @ 3.54 sigma</a:t>
            </a:r>
          </a:p>
        </p:txBody>
      </p:sp>
      <p:sp>
        <p:nvSpPr>
          <p:cNvPr id="13" name="TextBox 12">
            <a:extLst>
              <a:ext uri="{FF2B5EF4-FFF2-40B4-BE49-F238E27FC236}">
                <a16:creationId xmlns:a16="http://schemas.microsoft.com/office/drawing/2014/main" id="{6B26A4D0-E77E-44C6-AE72-F3009F8E5F3F}"/>
              </a:ext>
            </a:extLst>
          </p:cNvPr>
          <p:cNvSpPr txBox="1"/>
          <p:nvPr/>
        </p:nvSpPr>
        <p:spPr>
          <a:xfrm>
            <a:off x="433716" y="5609393"/>
            <a:ext cx="10403489" cy="646331"/>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Very interesting result for split 5E (55nm W +No-</a:t>
            </a:r>
            <a:r>
              <a:rPr lang="en-US" dirty="0" err="1">
                <a:latin typeface="Segoe UI" panose="020B0502040204020203" pitchFamily="34" charset="0"/>
                <a:cs typeface="Segoe UI" panose="020B0502040204020203" pitchFamily="34" charset="0"/>
              </a:rPr>
              <a:t>WSiN</a:t>
            </a:r>
            <a:r>
              <a:rPr lang="en-US" dirty="0">
                <a:latin typeface="Segoe UI" panose="020B0502040204020203" pitchFamily="34" charset="0"/>
                <a:cs typeface="Segoe UI" panose="020B0502040204020203" pitchFamily="34" charset="0"/>
              </a:rPr>
              <a:t> + lamina) </a:t>
            </a:r>
            <a:r>
              <a:rPr lang="en-US" dirty="0" err="1">
                <a:latin typeface="Segoe UI" panose="020B0502040204020203" pitchFamily="34" charset="0"/>
                <a:cs typeface="Segoe UI" panose="020B0502040204020203" pitchFamily="34" charset="0"/>
              </a:rPr>
              <a:t>interm</a:t>
            </a:r>
            <a:r>
              <a:rPr lang="en-US" dirty="0">
                <a:latin typeface="Segoe UI" panose="020B0502040204020203" pitchFamily="34" charset="0"/>
                <a:cs typeface="Segoe UI" panose="020B0502040204020203" pitchFamily="34" charset="0"/>
              </a:rPr>
              <a:t> of Vth stability and sigma</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Worth to try a full map test on split 5E</a:t>
            </a:r>
          </a:p>
        </p:txBody>
      </p:sp>
    </p:spTree>
    <p:extLst>
      <p:ext uri="{BB962C8B-B14F-4D97-AF65-F5344CB8AC3E}">
        <p14:creationId xmlns:p14="http://schemas.microsoft.com/office/powerpoint/2010/main" val="84108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D44D-4BFE-4636-865F-6FFE71BC9504}"/>
              </a:ext>
            </a:extLst>
          </p:cNvPr>
          <p:cNvSpPr>
            <a:spLocks noGrp="1"/>
          </p:cNvSpPr>
          <p:nvPr>
            <p:ph type="title"/>
          </p:nvPr>
        </p:nvSpPr>
        <p:spPr>
          <a:xfrm>
            <a:off x="915307" y="0"/>
            <a:ext cx="6309458" cy="932313"/>
          </a:xfrm>
        </p:spPr>
        <p:txBody>
          <a:bodyPr>
            <a:normAutofit fontScale="90000"/>
          </a:bodyPr>
          <a:lstStyle/>
          <a:p>
            <a:r>
              <a:rPr lang="en-US" dirty="0"/>
              <a:t>Extended endurance: all distributions by split/cycles</a:t>
            </a:r>
          </a:p>
        </p:txBody>
      </p:sp>
      <p:sp>
        <p:nvSpPr>
          <p:cNvPr id="4" name="Date Placeholder 3">
            <a:extLst>
              <a:ext uri="{FF2B5EF4-FFF2-40B4-BE49-F238E27FC236}">
                <a16:creationId xmlns:a16="http://schemas.microsoft.com/office/drawing/2014/main" id="{4E333E52-DBCC-407C-B35A-4C9435245067}"/>
              </a:ext>
            </a:extLst>
          </p:cNvPr>
          <p:cNvSpPr>
            <a:spLocks noGrp="1"/>
          </p:cNvSpPr>
          <p:nvPr>
            <p:ph type="dt" sz="half" idx="2"/>
          </p:nvPr>
        </p:nvSpPr>
        <p:spPr/>
        <p:txBody>
          <a:bodyPr/>
          <a:lstStyle/>
          <a:p>
            <a:r>
              <a:rPr lang="en-US"/>
              <a:t>|  </a:t>
            </a:r>
            <a:fld id="{F55C824C-5440-421F-B1ED-9166A1D48D51}" type="datetime4">
              <a:rPr lang="en-US" smtClean="0"/>
              <a:pPr/>
              <a:t>March 29, 2018</a:t>
            </a:fld>
            <a:endParaRPr dirty="0"/>
          </a:p>
        </p:txBody>
      </p:sp>
      <p:sp>
        <p:nvSpPr>
          <p:cNvPr id="5" name="Slide Number Placeholder 4">
            <a:extLst>
              <a:ext uri="{FF2B5EF4-FFF2-40B4-BE49-F238E27FC236}">
                <a16:creationId xmlns:a16="http://schemas.microsoft.com/office/drawing/2014/main" id="{3F751B47-6425-474E-9C4C-0D2D73DC0E13}"/>
              </a:ext>
            </a:extLst>
          </p:cNvPr>
          <p:cNvSpPr>
            <a:spLocks noGrp="1"/>
          </p:cNvSpPr>
          <p:nvPr>
            <p:ph type="sldNum" sz="quarter" idx="4"/>
          </p:nvPr>
        </p:nvSpPr>
        <p:spPr/>
        <p:txBody>
          <a:bodyPr/>
          <a:lstStyle/>
          <a:p>
            <a:pPr algn="l"/>
            <a:fld id="{0D904593-1668-4B95-BA96-EF3EF43EDF4E}" type="slidenum">
              <a:rPr lang="en-US" smtClean="0"/>
              <a:pPr algn="l"/>
              <a:t>11</a:t>
            </a:fld>
            <a:endParaRPr lang="en-US" dirty="0"/>
          </a:p>
        </p:txBody>
      </p:sp>
      <p:sp>
        <p:nvSpPr>
          <p:cNvPr id="6" name="Footer Placeholder 5">
            <a:extLst>
              <a:ext uri="{FF2B5EF4-FFF2-40B4-BE49-F238E27FC236}">
                <a16:creationId xmlns:a16="http://schemas.microsoft.com/office/drawing/2014/main" id="{5C40C961-2EA4-45FF-A7A4-13ADCD23DAC7}"/>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5C7842CC-67CB-447C-B44E-EF21970A1E2C}"/>
              </a:ext>
            </a:extLst>
          </p:cNvPr>
          <p:cNvSpPr>
            <a:spLocks noGrp="1"/>
          </p:cNvSpPr>
          <p:nvPr>
            <p:ph type="body" sz="quarter" idx="14"/>
          </p:nvPr>
        </p:nvSpPr>
        <p:spPr/>
        <p:txBody>
          <a:bodyPr/>
          <a:lstStyle/>
          <a:p>
            <a:endParaRPr lang="en-US"/>
          </a:p>
        </p:txBody>
      </p:sp>
      <p:pic>
        <p:nvPicPr>
          <p:cNvPr id="11" name="Content Placeholder 10">
            <a:extLst>
              <a:ext uri="{FF2B5EF4-FFF2-40B4-BE49-F238E27FC236}">
                <a16:creationId xmlns:a16="http://schemas.microsoft.com/office/drawing/2014/main" id="{DA2505B3-934E-4FB7-958D-906D8AA86EEB}"/>
              </a:ext>
            </a:extLst>
          </p:cNvPr>
          <p:cNvPicPr>
            <a:picLocks noGrp="1" noChangeAspect="1"/>
          </p:cNvPicPr>
          <p:nvPr>
            <p:ph idx="1"/>
          </p:nvPr>
        </p:nvPicPr>
        <p:blipFill rotWithShape="1">
          <a:blip r:embed="rId2"/>
          <a:srcRect t="3535"/>
          <a:stretch/>
        </p:blipFill>
        <p:spPr>
          <a:xfrm>
            <a:off x="-1" y="932313"/>
            <a:ext cx="12198441" cy="5925687"/>
          </a:xfrm>
          <a:prstGeom prst="rect">
            <a:avLst/>
          </a:prstGeom>
        </p:spPr>
      </p:pic>
      <p:pic>
        <p:nvPicPr>
          <p:cNvPr id="12" name="Picture 11" descr="image003">
            <a:extLst>
              <a:ext uri="{FF2B5EF4-FFF2-40B4-BE49-F238E27FC236}">
                <a16:creationId xmlns:a16="http://schemas.microsoft.com/office/drawing/2014/main" id="{E380F7EB-F376-4EEB-A97F-5AF4ABE3B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569" y="0"/>
            <a:ext cx="4384430" cy="10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a:extLst>
              <a:ext uri="{FF2B5EF4-FFF2-40B4-BE49-F238E27FC236}">
                <a16:creationId xmlns:a16="http://schemas.microsoft.com/office/drawing/2014/main" id="{A023CC8A-DCA2-43D7-AEDE-3B25F430843F}"/>
              </a:ext>
            </a:extLst>
          </p:cNvPr>
          <p:cNvSpPr/>
          <p:nvPr/>
        </p:nvSpPr>
        <p:spPr>
          <a:xfrm>
            <a:off x="10359851" y="2321169"/>
            <a:ext cx="401934" cy="311499"/>
          </a:xfrm>
          <a:prstGeom prst="ellipse">
            <a:avLst/>
          </a:prstGeom>
          <a:noFill/>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0377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FC25-6CF1-4747-9843-C5394A59DB1C}"/>
              </a:ext>
            </a:extLst>
          </p:cNvPr>
          <p:cNvSpPr>
            <a:spLocks noGrp="1"/>
          </p:cNvSpPr>
          <p:nvPr>
            <p:ph type="title"/>
          </p:nvPr>
        </p:nvSpPr>
        <p:spPr/>
        <p:txBody>
          <a:bodyPr>
            <a:normAutofit fontScale="90000"/>
          </a:bodyPr>
          <a:lstStyle/>
          <a:p>
            <a:r>
              <a:rPr lang="en-US" dirty="0"/>
              <a:t>Extended endurance: Vth median and +/- 1 sigma evolution</a:t>
            </a:r>
          </a:p>
        </p:txBody>
      </p:sp>
      <p:sp>
        <p:nvSpPr>
          <p:cNvPr id="4" name="Date Placeholder 3">
            <a:extLst>
              <a:ext uri="{FF2B5EF4-FFF2-40B4-BE49-F238E27FC236}">
                <a16:creationId xmlns:a16="http://schemas.microsoft.com/office/drawing/2014/main" id="{94D51340-4DF3-4824-BA89-17DCAFBF2425}"/>
              </a:ext>
            </a:extLst>
          </p:cNvPr>
          <p:cNvSpPr>
            <a:spLocks noGrp="1"/>
          </p:cNvSpPr>
          <p:nvPr>
            <p:ph type="dt" sz="half" idx="2"/>
          </p:nvPr>
        </p:nvSpPr>
        <p:spPr/>
        <p:txBody>
          <a:bodyPr/>
          <a:lstStyle/>
          <a:p>
            <a:r>
              <a:rPr lang="en-US"/>
              <a:t>|  </a:t>
            </a:r>
            <a:fld id="{F55C824C-5440-421F-B1ED-9166A1D48D51}" type="datetime4">
              <a:rPr lang="en-US" smtClean="0"/>
              <a:pPr/>
              <a:t>March 29, 2018</a:t>
            </a:fld>
            <a:endParaRPr dirty="0"/>
          </a:p>
        </p:txBody>
      </p:sp>
      <p:sp>
        <p:nvSpPr>
          <p:cNvPr id="5" name="Slide Number Placeholder 4">
            <a:extLst>
              <a:ext uri="{FF2B5EF4-FFF2-40B4-BE49-F238E27FC236}">
                <a16:creationId xmlns:a16="http://schemas.microsoft.com/office/drawing/2014/main" id="{F0323FD4-7FAF-4258-BC67-1B7C98DAF888}"/>
              </a:ext>
            </a:extLst>
          </p:cNvPr>
          <p:cNvSpPr>
            <a:spLocks noGrp="1"/>
          </p:cNvSpPr>
          <p:nvPr>
            <p:ph type="sldNum" sz="quarter" idx="4"/>
          </p:nvPr>
        </p:nvSpPr>
        <p:spPr/>
        <p:txBody>
          <a:bodyPr/>
          <a:lstStyle/>
          <a:p>
            <a:pPr algn="l"/>
            <a:fld id="{0D904593-1668-4B95-BA96-EF3EF43EDF4E}" type="slidenum">
              <a:rPr lang="en-US" smtClean="0"/>
              <a:pPr algn="l"/>
              <a:t>12</a:t>
            </a:fld>
            <a:endParaRPr lang="en-US" dirty="0"/>
          </a:p>
        </p:txBody>
      </p:sp>
      <p:sp>
        <p:nvSpPr>
          <p:cNvPr id="6" name="Footer Placeholder 5">
            <a:extLst>
              <a:ext uri="{FF2B5EF4-FFF2-40B4-BE49-F238E27FC236}">
                <a16:creationId xmlns:a16="http://schemas.microsoft.com/office/drawing/2014/main" id="{06954A47-589E-4FDD-A068-1B89D04F75B7}"/>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5BCA60D4-B061-43BC-9172-2AFC48F8E374}"/>
              </a:ext>
            </a:extLst>
          </p:cNvPr>
          <p:cNvSpPr>
            <a:spLocks noGrp="1"/>
          </p:cNvSpPr>
          <p:nvPr>
            <p:ph type="body" sz="quarter" idx="14"/>
          </p:nvPr>
        </p:nvSpPr>
        <p:spPr/>
        <p:txBody>
          <a:bodyPr/>
          <a:lstStyle/>
          <a:p>
            <a:endParaRPr lang="en-US"/>
          </a:p>
        </p:txBody>
      </p:sp>
      <p:sp>
        <p:nvSpPr>
          <p:cNvPr id="10" name="Content Placeholder 9">
            <a:extLst>
              <a:ext uri="{FF2B5EF4-FFF2-40B4-BE49-F238E27FC236}">
                <a16:creationId xmlns:a16="http://schemas.microsoft.com/office/drawing/2014/main" id="{92BABEA8-EFFB-478B-B574-E07EC4003CAF}"/>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id="{39E0FB09-871B-4797-A605-554512E24BA2}"/>
              </a:ext>
            </a:extLst>
          </p:cNvPr>
          <p:cNvPicPr>
            <a:picLocks noChangeAspect="1"/>
          </p:cNvPicPr>
          <p:nvPr/>
        </p:nvPicPr>
        <p:blipFill>
          <a:blip r:embed="rId2"/>
          <a:stretch>
            <a:fillRect/>
          </a:stretch>
        </p:blipFill>
        <p:spPr>
          <a:xfrm>
            <a:off x="208899" y="932314"/>
            <a:ext cx="9779163" cy="4924530"/>
          </a:xfrm>
          <a:prstGeom prst="rect">
            <a:avLst/>
          </a:prstGeom>
        </p:spPr>
      </p:pic>
      <p:pic>
        <p:nvPicPr>
          <p:cNvPr id="12" name="Picture 11" descr="image003">
            <a:extLst>
              <a:ext uri="{FF2B5EF4-FFF2-40B4-BE49-F238E27FC236}">
                <a16:creationId xmlns:a16="http://schemas.microsoft.com/office/drawing/2014/main" id="{5E281891-9829-4203-BC0A-17EA31F94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5442" y="5681392"/>
            <a:ext cx="4826558" cy="117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329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9098-EC57-4E18-93BD-8058955A7F7F}"/>
              </a:ext>
            </a:extLst>
          </p:cNvPr>
          <p:cNvSpPr>
            <a:spLocks noGrp="1"/>
          </p:cNvSpPr>
          <p:nvPr>
            <p:ph type="title"/>
          </p:nvPr>
        </p:nvSpPr>
        <p:spPr/>
        <p:txBody>
          <a:bodyPr/>
          <a:lstStyle/>
          <a:p>
            <a:r>
              <a:rPr lang="en-US" dirty="0"/>
              <a:t>Delta Vth evolution through cycling by split</a:t>
            </a:r>
          </a:p>
        </p:txBody>
      </p:sp>
      <p:pic>
        <p:nvPicPr>
          <p:cNvPr id="8" name="Content Placeholder 7">
            <a:extLst>
              <a:ext uri="{FF2B5EF4-FFF2-40B4-BE49-F238E27FC236}">
                <a16:creationId xmlns:a16="http://schemas.microsoft.com/office/drawing/2014/main" id="{FC782776-E54C-4C9F-B3E0-1E0B2AD82298}"/>
              </a:ext>
            </a:extLst>
          </p:cNvPr>
          <p:cNvPicPr>
            <a:picLocks noGrp="1" noChangeAspect="1"/>
          </p:cNvPicPr>
          <p:nvPr>
            <p:ph idx="1"/>
          </p:nvPr>
        </p:nvPicPr>
        <p:blipFill>
          <a:blip r:embed="rId2"/>
          <a:stretch>
            <a:fillRect/>
          </a:stretch>
        </p:blipFill>
        <p:spPr>
          <a:xfrm>
            <a:off x="6284907" y="1726349"/>
            <a:ext cx="5907093" cy="3458599"/>
          </a:xfrm>
          <a:prstGeom prst="rect">
            <a:avLst/>
          </a:prstGeom>
        </p:spPr>
      </p:pic>
      <p:sp>
        <p:nvSpPr>
          <p:cNvPr id="4" name="Date Placeholder 3">
            <a:extLst>
              <a:ext uri="{FF2B5EF4-FFF2-40B4-BE49-F238E27FC236}">
                <a16:creationId xmlns:a16="http://schemas.microsoft.com/office/drawing/2014/main" id="{CA007F47-A24E-4C1B-AD62-A1924824EC6E}"/>
              </a:ext>
            </a:extLst>
          </p:cNvPr>
          <p:cNvSpPr>
            <a:spLocks noGrp="1"/>
          </p:cNvSpPr>
          <p:nvPr>
            <p:ph type="dt" sz="half" idx="2"/>
          </p:nvPr>
        </p:nvSpPr>
        <p:spPr/>
        <p:txBody>
          <a:bodyPr/>
          <a:lstStyle/>
          <a:p>
            <a:r>
              <a:rPr lang="en-US"/>
              <a:t>|  </a:t>
            </a:r>
            <a:fld id="{F55C824C-5440-421F-B1ED-9166A1D48D51}" type="datetime4">
              <a:rPr lang="en-US" smtClean="0"/>
              <a:pPr/>
              <a:t>March 29, 2018</a:t>
            </a:fld>
            <a:endParaRPr dirty="0"/>
          </a:p>
        </p:txBody>
      </p:sp>
      <p:sp>
        <p:nvSpPr>
          <p:cNvPr id="5" name="Slide Number Placeholder 4">
            <a:extLst>
              <a:ext uri="{FF2B5EF4-FFF2-40B4-BE49-F238E27FC236}">
                <a16:creationId xmlns:a16="http://schemas.microsoft.com/office/drawing/2014/main" id="{7A33081C-5367-44BF-8F69-FC19924D6B7F}"/>
              </a:ext>
            </a:extLst>
          </p:cNvPr>
          <p:cNvSpPr>
            <a:spLocks noGrp="1"/>
          </p:cNvSpPr>
          <p:nvPr>
            <p:ph type="sldNum" sz="quarter" idx="4"/>
          </p:nvPr>
        </p:nvSpPr>
        <p:spPr/>
        <p:txBody>
          <a:bodyPr/>
          <a:lstStyle/>
          <a:p>
            <a:pPr algn="l"/>
            <a:fld id="{0D904593-1668-4B95-BA96-EF3EF43EDF4E}" type="slidenum">
              <a:rPr lang="en-US" smtClean="0"/>
              <a:pPr algn="l"/>
              <a:t>13</a:t>
            </a:fld>
            <a:endParaRPr lang="en-US" dirty="0"/>
          </a:p>
        </p:txBody>
      </p:sp>
      <p:sp>
        <p:nvSpPr>
          <p:cNvPr id="6" name="Footer Placeholder 5">
            <a:extLst>
              <a:ext uri="{FF2B5EF4-FFF2-40B4-BE49-F238E27FC236}">
                <a16:creationId xmlns:a16="http://schemas.microsoft.com/office/drawing/2014/main" id="{0201E52C-98FF-4C9A-95E6-BD251D60B681}"/>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77969BF0-69F5-4851-992B-0E67F3969BE8}"/>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2A9DBD9C-DA89-410C-A1F6-9879688DC095}"/>
              </a:ext>
            </a:extLst>
          </p:cNvPr>
          <p:cNvPicPr>
            <a:picLocks noChangeAspect="1"/>
          </p:cNvPicPr>
          <p:nvPr/>
        </p:nvPicPr>
        <p:blipFill>
          <a:blip r:embed="rId3"/>
          <a:stretch>
            <a:fillRect/>
          </a:stretch>
        </p:blipFill>
        <p:spPr>
          <a:xfrm>
            <a:off x="70813" y="1726349"/>
            <a:ext cx="5923587" cy="3468256"/>
          </a:xfrm>
          <a:prstGeom prst="rect">
            <a:avLst/>
          </a:prstGeom>
        </p:spPr>
      </p:pic>
      <p:sp>
        <p:nvSpPr>
          <p:cNvPr id="10" name="TextBox 9">
            <a:extLst>
              <a:ext uri="{FF2B5EF4-FFF2-40B4-BE49-F238E27FC236}">
                <a16:creationId xmlns:a16="http://schemas.microsoft.com/office/drawing/2014/main" id="{83C345FE-A687-4C4E-B72E-BCBB10AB1C8C}"/>
              </a:ext>
            </a:extLst>
          </p:cNvPr>
          <p:cNvSpPr txBox="1"/>
          <p:nvPr/>
        </p:nvSpPr>
        <p:spPr>
          <a:xfrm>
            <a:off x="1185304" y="5596932"/>
            <a:ext cx="4571188"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5E has the minimum evolution for all cycles</a:t>
            </a:r>
          </a:p>
        </p:txBody>
      </p:sp>
      <p:pic>
        <p:nvPicPr>
          <p:cNvPr id="11" name="Picture 10" descr="image003">
            <a:extLst>
              <a:ext uri="{FF2B5EF4-FFF2-40B4-BE49-F238E27FC236}">
                <a16:creationId xmlns:a16="http://schemas.microsoft.com/office/drawing/2014/main" id="{3620B661-301F-4351-BEAD-74B1331B0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442" y="5681392"/>
            <a:ext cx="4826558" cy="1176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771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4066-986A-4DC0-8790-F739B4A900E5}"/>
              </a:ext>
            </a:extLst>
          </p:cNvPr>
          <p:cNvSpPr>
            <a:spLocks noGrp="1"/>
          </p:cNvSpPr>
          <p:nvPr>
            <p:ph type="title"/>
          </p:nvPr>
        </p:nvSpPr>
        <p:spPr>
          <a:xfrm>
            <a:off x="915307" y="0"/>
            <a:ext cx="4762012" cy="932313"/>
          </a:xfrm>
        </p:spPr>
        <p:txBody>
          <a:bodyPr>
            <a:normAutofit fontScale="90000"/>
          </a:bodyPr>
          <a:lstStyle/>
          <a:p>
            <a:r>
              <a:rPr lang="en-US" dirty="0"/>
              <a:t>Absolute and relative robust sigma evolution by split</a:t>
            </a:r>
          </a:p>
        </p:txBody>
      </p:sp>
      <p:sp>
        <p:nvSpPr>
          <p:cNvPr id="4" name="Date Placeholder 3">
            <a:extLst>
              <a:ext uri="{FF2B5EF4-FFF2-40B4-BE49-F238E27FC236}">
                <a16:creationId xmlns:a16="http://schemas.microsoft.com/office/drawing/2014/main" id="{DB5FA81C-EDDF-4DA8-A00A-2FF3751605B7}"/>
              </a:ext>
            </a:extLst>
          </p:cNvPr>
          <p:cNvSpPr>
            <a:spLocks noGrp="1"/>
          </p:cNvSpPr>
          <p:nvPr>
            <p:ph type="dt" sz="half" idx="2"/>
          </p:nvPr>
        </p:nvSpPr>
        <p:spPr/>
        <p:txBody>
          <a:bodyPr/>
          <a:lstStyle/>
          <a:p>
            <a:r>
              <a:rPr lang="en-US"/>
              <a:t>|  </a:t>
            </a:r>
            <a:fld id="{F55C824C-5440-421F-B1ED-9166A1D48D51}" type="datetime4">
              <a:rPr lang="en-US" smtClean="0"/>
              <a:pPr/>
              <a:t>March 29, 2018</a:t>
            </a:fld>
            <a:endParaRPr dirty="0"/>
          </a:p>
        </p:txBody>
      </p:sp>
      <p:sp>
        <p:nvSpPr>
          <p:cNvPr id="5" name="Slide Number Placeholder 4">
            <a:extLst>
              <a:ext uri="{FF2B5EF4-FFF2-40B4-BE49-F238E27FC236}">
                <a16:creationId xmlns:a16="http://schemas.microsoft.com/office/drawing/2014/main" id="{B31E24C0-6801-4CDE-AA83-F21111C00EBE}"/>
              </a:ext>
            </a:extLst>
          </p:cNvPr>
          <p:cNvSpPr>
            <a:spLocks noGrp="1"/>
          </p:cNvSpPr>
          <p:nvPr>
            <p:ph type="sldNum" sz="quarter" idx="4"/>
          </p:nvPr>
        </p:nvSpPr>
        <p:spPr/>
        <p:txBody>
          <a:bodyPr/>
          <a:lstStyle/>
          <a:p>
            <a:pPr algn="l"/>
            <a:fld id="{0D904593-1668-4B95-BA96-EF3EF43EDF4E}" type="slidenum">
              <a:rPr lang="en-US" smtClean="0"/>
              <a:pPr algn="l"/>
              <a:t>14</a:t>
            </a:fld>
            <a:endParaRPr lang="en-US" dirty="0"/>
          </a:p>
        </p:txBody>
      </p:sp>
      <p:sp>
        <p:nvSpPr>
          <p:cNvPr id="6" name="Footer Placeholder 5">
            <a:extLst>
              <a:ext uri="{FF2B5EF4-FFF2-40B4-BE49-F238E27FC236}">
                <a16:creationId xmlns:a16="http://schemas.microsoft.com/office/drawing/2014/main" id="{EE9971B9-F9F4-4C49-81F6-A5C58E27F824}"/>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BFDE0ABA-42D2-4B61-B132-7D98194D6498}"/>
              </a:ext>
            </a:extLst>
          </p:cNvPr>
          <p:cNvSpPr>
            <a:spLocks noGrp="1"/>
          </p:cNvSpPr>
          <p:nvPr>
            <p:ph type="body" sz="quarter" idx="14"/>
          </p:nvPr>
        </p:nvSpPr>
        <p:spPr/>
        <p:txBody>
          <a:bodyPr/>
          <a:lstStyle/>
          <a:p>
            <a:endParaRPr lang="en-US"/>
          </a:p>
        </p:txBody>
      </p:sp>
      <p:pic>
        <p:nvPicPr>
          <p:cNvPr id="9" name="Picture 8">
            <a:extLst>
              <a:ext uri="{FF2B5EF4-FFF2-40B4-BE49-F238E27FC236}">
                <a16:creationId xmlns:a16="http://schemas.microsoft.com/office/drawing/2014/main" id="{3F68DEEF-4395-44AD-80CC-F43F8B4489A7}"/>
              </a:ext>
            </a:extLst>
          </p:cNvPr>
          <p:cNvPicPr>
            <a:picLocks noChangeAspect="1"/>
          </p:cNvPicPr>
          <p:nvPr/>
        </p:nvPicPr>
        <p:blipFill rotWithShape="1">
          <a:blip r:embed="rId3"/>
          <a:srcRect t="3151"/>
          <a:stretch/>
        </p:blipFill>
        <p:spPr>
          <a:xfrm>
            <a:off x="26922" y="1014884"/>
            <a:ext cx="11980858" cy="5843116"/>
          </a:xfrm>
          <a:prstGeom prst="rect">
            <a:avLst/>
          </a:prstGeom>
        </p:spPr>
      </p:pic>
      <p:pic>
        <p:nvPicPr>
          <p:cNvPr id="12" name="Picture 11">
            <a:extLst>
              <a:ext uri="{FF2B5EF4-FFF2-40B4-BE49-F238E27FC236}">
                <a16:creationId xmlns:a16="http://schemas.microsoft.com/office/drawing/2014/main" id="{B10B2223-4A61-4C1C-A932-8DB82670543E}"/>
              </a:ext>
            </a:extLst>
          </p:cNvPr>
          <p:cNvPicPr>
            <a:picLocks noChangeAspect="1"/>
          </p:cNvPicPr>
          <p:nvPr/>
        </p:nvPicPr>
        <p:blipFill rotWithShape="1">
          <a:blip r:embed="rId3"/>
          <a:srcRect l="92757" t="6620" r="349" b="86051"/>
          <a:stretch/>
        </p:blipFill>
        <p:spPr>
          <a:xfrm>
            <a:off x="10512933" y="1238506"/>
            <a:ext cx="1679067" cy="898776"/>
          </a:xfrm>
          <a:prstGeom prst="rect">
            <a:avLst/>
          </a:prstGeom>
        </p:spPr>
      </p:pic>
      <p:pic>
        <p:nvPicPr>
          <p:cNvPr id="13" name="Picture 12" descr="image003">
            <a:extLst>
              <a:ext uri="{FF2B5EF4-FFF2-40B4-BE49-F238E27FC236}">
                <a16:creationId xmlns:a16="http://schemas.microsoft.com/office/drawing/2014/main" id="{2B56F9C8-2FD9-40FD-A8FF-40CE1DB54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1530" y="0"/>
            <a:ext cx="5080470" cy="123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75A8008-7077-433B-AAEE-47C3CD4B0F3C}"/>
              </a:ext>
            </a:extLst>
          </p:cNvPr>
          <p:cNvSpPr txBox="1"/>
          <p:nvPr/>
        </p:nvSpPr>
        <p:spPr>
          <a:xfrm>
            <a:off x="6953032" y="4128309"/>
            <a:ext cx="4582476"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No </a:t>
            </a:r>
            <a:r>
              <a:rPr lang="en-US" dirty="0" err="1">
                <a:latin typeface="Segoe UI" panose="020B0502040204020203" pitchFamily="34" charset="0"/>
                <a:cs typeface="Segoe UI" panose="020B0502040204020203" pitchFamily="34" charset="0"/>
              </a:rPr>
              <a:t>WSiN</a:t>
            </a:r>
            <a:r>
              <a:rPr lang="en-US" dirty="0">
                <a:latin typeface="Segoe UI" panose="020B0502040204020203" pitchFamily="34" charset="0"/>
                <a:cs typeface="Segoe UI" panose="020B0502040204020203" pitchFamily="34" charset="0"/>
              </a:rPr>
              <a:t> split (4E/5E) have best sigma through all cycles</a:t>
            </a:r>
          </a:p>
        </p:txBody>
      </p:sp>
    </p:spTree>
    <p:extLst>
      <p:ext uri="{BB962C8B-B14F-4D97-AF65-F5344CB8AC3E}">
        <p14:creationId xmlns:p14="http://schemas.microsoft.com/office/powerpoint/2010/main" val="2798769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DBBF-C507-47ED-AEBC-E645E24ABCC8}"/>
              </a:ext>
            </a:extLst>
          </p:cNvPr>
          <p:cNvSpPr>
            <a:spLocks noGrp="1"/>
          </p:cNvSpPr>
          <p:nvPr>
            <p:ph type="title"/>
          </p:nvPr>
        </p:nvSpPr>
        <p:spPr/>
        <p:txBody>
          <a:bodyPr/>
          <a:lstStyle/>
          <a:p>
            <a:r>
              <a:rPr lang="en-US" dirty="0"/>
              <a:t>Read disturb (8k)</a:t>
            </a:r>
          </a:p>
        </p:txBody>
      </p:sp>
      <p:pic>
        <p:nvPicPr>
          <p:cNvPr id="8" name="Content Placeholder 7">
            <a:extLst>
              <a:ext uri="{FF2B5EF4-FFF2-40B4-BE49-F238E27FC236}">
                <a16:creationId xmlns:a16="http://schemas.microsoft.com/office/drawing/2014/main" id="{00DAE44C-36F2-431E-B37F-6370F1F1C0B4}"/>
              </a:ext>
            </a:extLst>
          </p:cNvPr>
          <p:cNvPicPr>
            <a:picLocks noGrp="1" noChangeAspect="1"/>
          </p:cNvPicPr>
          <p:nvPr>
            <p:ph idx="1"/>
          </p:nvPr>
        </p:nvPicPr>
        <p:blipFill>
          <a:blip r:embed="rId2"/>
          <a:stretch>
            <a:fillRect/>
          </a:stretch>
        </p:blipFill>
        <p:spPr>
          <a:xfrm>
            <a:off x="0" y="856621"/>
            <a:ext cx="7887956" cy="4724806"/>
          </a:xfrm>
          <a:prstGeom prst="rect">
            <a:avLst/>
          </a:prstGeom>
        </p:spPr>
      </p:pic>
      <p:sp>
        <p:nvSpPr>
          <p:cNvPr id="4" name="Date Placeholder 3">
            <a:extLst>
              <a:ext uri="{FF2B5EF4-FFF2-40B4-BE49-F238E27FC236}">
                <a16:creationId xmlns:a16="http://schemas.microsoft.com/office/drawing/2014/main" id="{0710708A-9BB9-4050-9CC1-DA66D10F5C0E}"/>
              </a:ext>
            </a:extLst>
          </p:cNvPr>
          <p:cNvSpPr>
            <a:spLocks noGrp="1"/>
          </p:cNvSpPr>
          <p:nvPr>
            <p:ph type="dt" sz="half" idx="2"/>
          </p:nvPr>
        </p:nvSpPr>
        <p:spPr/>
        <p:txBody>
          <a:bodyPr/>
          <a:lstStyle/>
          <a:p>
            <a:r>
              <a:rPr lang="en-US"/>
              <a:t>|  </a:t>
            </a:r>
            <a:fld id="{F55C824C-5440-421F-B1ED-9166A1D48D51}" type="datetime4">
              <a:rPr lang="en-US" smtClean="0"/>
              <a:pPr/>
              <a:t>March 29, 2018</a:t>
            </a:fld>
            <a:endParaRPr dirty="0"/>
          </a:p>
        </p:txBody>
      </p:sp>
      <p:sp>
        <p:nvSpPr>
          <p:cNvPr id="5" name="Slide Number Placeholder 4">
            <a:extLst>
              <a:ext uri="{FF2B5EF4-FFF2-40B4-BE49-F238E27FC236}">
                <a16:creationId xmlns:a16="http://schemas.microsoft.com/office/drawing/2014/main" id="{2EFE33CD-4208-4467-B4BD-E4C7B3361270}"/>
              </a:ext>
            </a:extLst>
          </p:cNvPr>
          <p:cNvSpPr>
            <a:spLocks noGrp="1"/>
          </p:cNvSpPr>
          <p:nvPr>
            <p:ph type="sldNum" sz="quarter" idx="4"/>
          </p:nvPr>
        </p:nvSpPr>
        <p:spPr/>
        <p:txBody>
          <a:bodyPr/>
          <a:lstStyle/>
          <a:p>
            <a:pPr algn="l"/>
            <a:fld id="{0D904593-1668-4B95-BA96-EF3EF43EDF4E}" type="slidenum">
              <a:rPr lang="en-US" smtClean="0"/>
              <a:pPr algn="l"/>
              <a:t>15</a:t>
            </a:fld>
            <a:endParaRPr lang="en-US" dirty="0"/>
          </a:p>
        </p:txBody>
      </p:sp>
      <p:sp>
        <p:nvSpPr>
          <p:cNvPr id="6" name="Footer Placeholder 5">
            <a:extLst>
              <a:ext uri="{FF2B5EF4-FFF2-40B4-BE49-F238E27FC236}">
                <a16:creationId xmlns:a16="http://schemas.microsoft.com/office/drawing/2014/main" id="{0226B4A2-FFD1-4635-95E1-ACFEA4385200}"/>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E0311622-241B-47C2-8FA1-CBAB3D4D1A35}"/>
              </a:ext>
            </a:extLst>
          </p:cNvPr>
          <p:cNvSpPr>
            <a:spLocks noGrp="1"/>
          </p:cNvSpPr>
          <p:nvPr>
            <p:ph type="body" sz="quarter" idx="14"/>
          </p:nvPr>
        </p:nvSpPr>
        <p:spPr/>
        <p:txBody>
          <a:bodyPr/>
          <a:lstStyle/>
          <a:p>
            <a:endParaRPr lang="en-US"/>
          </a:p>
        </p:txBody>
      </p:sp>
      <p:sp>
        <p:nvSpPr>
          <p:cNvPr id="9" name="TextBox 8">
            <a:extLst>
              <a:ext uri="{FF2B5EF4-FFF2-40B4-BE49-F238E27FC236}">
                <a16:creationId xmlns:a16="http://schemas.microsoft.com/office/drawing/2014/main" id="{23A99BD0-1D00-454D-B423-ACA23463F84E}"/>
              </a:ext>
            </a:extLst>
          </p:cNvPr>
          <p:cNvSpPr txBox="1"/>
          <p:nvPr/>
        </p:nvSpPr>
        <p:spPr>
          <a:xfrm>
            <a:off x="910984" y="5757479"/>
            <a:ext cx="4711483"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Test worked correctly only for split 3E and 5E</a:t>
            </a:r>
          </a:p>
        </p:txBody>
      </p:sp>
      <p:sp>
        <p:nvSpPr>
          <p:cNvPr id="10" name="TextBox 9">
            <a:extLst>
              <a:ext uri="{FF2B5EF4-FFF2-40B4-BE49-F238E27FC236}">
                <a16:creationId xmlns:a16="http://schemas.microsoft.com/office/drawing/2014/main" id="{3DEA3771-0739-4729-AEE7-3EEE253656BC}"/>
              </a:ext>
            </a:extLst>
          </p:cNvPr>
          <p:cNvSpPr txBox="1"/>
          <p:nvPr/>
        </p:nvSpPr>
        <p:spPr>
          <a:xfrm>
            <a:off x="8420519" y="1507252"/>
            <a:ext cx="3136564" cy="1477328"/>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Margin required for 8k reads:</a:t>
            </a:r>
          </a:p>
          <a:p>
            <a:r>
              <a:rPr lang="en-US" dirty="0">
                <a:latin typeface="Segoe UI" panose="020B0502040204020203" pitchFamily="34" charset="0"/>
                <a:cs typeface="Segoe UI" panose="020B0502040204020203" pitchFamily="34" charset="0"/>
              </a:rPr>
              <a:t>Split 3E=280mV</a:t>
            </a:r>
          </a:p>
          <a:p>
            <a:r>
              <a:rPr lang="en-US" dirty="0">
                <a:latin typeface="Segoe UI" panose="020B0502040204020203" pitchFamily="34" charset="0"/>
                <a:cs typeface="Segoe UI" panose="020B0502040204020203" pitchFamily="34" charset="0"/>
              </a:rPr>
              <a:t>Split 5E=220mV</a:t>
            </a:r>
          </a:p>
          <a:p>
            <a:endParaRPr lang="en-US" dirty="0">
              <a:latin typeface="Segoe UI" panose="020B0502040204020203" pitchFamily="34" charset="0"/>
              <a:cs typeface="Segoe UI" panose="020B0502040204020203" pitchFamily="34" charset="0"/>
            </a:endParaRPr>
          </a:p>
          <a:p>
            <a:endParaRPr lang="en-US" dirty="0" err="1">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E11CA498-B4AA-4C34-A6FF-C8B26115DE80}"/>
              </a:ext>
            </a:extLst>
          </p:cNvPr>
          <p:cNvSpPr txBox="1"/>
          <p:nvPr/>
        </p:nvSpPr>
        <p:spPr>
          <a:xfrm>
            <a:off x="8420519" y="3104941"/>
            <a:ext cx="3771481"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Need some more test to understand repeatability</a:t>
            </a:r>
          </a:p>
        </p:txBody>
      </p:sp>
    </p:spTree>
    <p:extLst>
      <p:ext uri="{BB962C8B-B14F-4D97-AF65-F5344CB8AC3E}">
        <p14:creationId xmlns:p14="http://schemas.microsoft.com/office/powerpoint/2010/main" val="420532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81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3D841-C4C3-4299-836A-BE43E829BE05}"/>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4FFA24B9-4CE8-42D7-9F26-E28CE6FE23FB}"/>
              </a:ext>
            </a:extLst>
          </p:cNvPr>
          <p:cNvPicPr>
            <a:picLocks noGrp="1" noChangeAspect="1"/>
          </p:cNvPicPr>
          <p:nvPr>
            <p:ph idx="1"/>
          </p:nvPr>
        </p:nvPicPr>
        <p:blipFill>
          <a:blip r:embed="rId2"/>
          <a:stretch>
            <a:fillRect/>
          </a:stretch>
        </p:blipFill>
        <p:spPr>
          <a:xfrm>
            <a:off x="174536" y="174650"/>
            <a:ext cx="11639730" cy="6495759"/>
          </a:xfrm>
          <a:prstGeom prst="rect">
            <a:avLst/>
          </a:prstGeom>
        </p:spPr>
      </p:pic>
      <p:sp>
        <p:nvSpPr>
          <p:cNvPr id="4" name="Date Placeholder 3">
            <a:extLst>
              <a:ext uri="{FF2B5EF4-FFF2-40B4-BE49-F238E27FC236}">
                <a16:creationId xmlns:a16="http://schemas.microsoft.com/office/drawing/2014/main" id="{9EC5E196-7EDB-4EAD-80B9-53C122B56A1B}"/>
              </a:ext>
            </a:extLst>
          </p:cNvPr>
          <p:cNvSpPr>
            <a:spLocks noGrp="1"/>
          </p:cNvSpPr>
          <p:nvPr>
            <p:ph type="dt" sz="half" idx="2"/>
          </p:nvPr>
        </p:nvSpPr>
        <p:spPr/>
        <p:txBody>
          <a:bodyPr/>
          <a:lstStyle/>
          <a:p>
            <a:r>
              <a:rPr lang="en-US"/>
              <a:t>|  </a:t>
            </a:r>
            <a:fld id="{F55C824C-5440-421F-B1ED-9166A1D48D51}" type="datetime4">
              <a:rPr lang="en-US" smtClean="0"/>
              <a:pPr/>
              <a:t>March 27, 2018</a:t>
            </a:fld>
            <a:endParaRPr dirty="0"/>
          </a:p>
        </p:txBody>
      </p:sp>
      <p:sp>
        <p:nvSpPr>
          <p:cNvPr id="5" name="Slide Number Placeholder 4">
            <a:extLst>
              <a:ext uri="{FF2B5EF4-FFF2-40B4-BE49-F238E27FC236}">
                <a16:creationId xmlns:a16="http://schemas.microsoft.com/office/drawing/2014/main" id="{A0E2EDE1-BC8A-4288-AA05-1A3ED58FC064}"/>
              </a:ext>
            </a:extLst>
          </p:cNvPr>
          <p:cNvSpPr>
            <a:spLocks noGrp="1"/>
          </p:cNvSpPr>
          <p:nvPr>
            <p:ph type="sldNum" sz="quarter" idx="4"/>
          </p:nvPr>
        </p:nvSpPr>
        <p:spPr/>
        <p:txBody>
          <a:bodyPr/>
          <a:lstStyle/>
          <a:p>
            <a:pPr algn="l"/>
            <a:fld id="{0D904593-1668-4B95-BA96-EF3EF43EDF4E}" type="slidenum">
              <a:rPr lang="en-US" smtClean="0"/>
              <a:pPr algn="l"/>
              <a:t>17</a:t>
            </a:fld>
            <a:endParaRPr lang="en-US" dirty="0"/>
          </a:p>
        </p:txBody>
      </p:sp>
      <p:sp>
        <p:nvSpPr>
          <p:cNvPr id="6" name="Footer Placeholder 5">
            <a:extLst>
              <a:ext uri="{FF2B5EF4-FFF2-40B4-BE49-F238E27FC236}">
                <a16:creationId xmlns:a16="http://schemas.microsoft.com/office/drawing/2014/main" id="{2E85D4B5-1556-4743-AE8A-EDEF9053F4ED}"/>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E0DE441B-67DD-4BBB-9F0E-1FE876F922E2}"/>
              </a:ext>
            </a:extLst>
          </p:cNvPr>
          <p:cNvSpPr>
            <a:spLocks noGrp="1"/>
          </p:cNvSpPr>
          <p:nvPr>
            <p:ph type="body" sz="quarter" idx="14"/>
          </p:nvPr>
        </p:nvSpPr>
        <p:spPr/>
        <p:txBody>
          <a:bodyPr/>
          <a:lstStyle/>
          <a:p>
            <a:endParaRPr lang="en-US"/>
          </a:p>
        </p:txBody>
      </p:sp>
      <p:sp>
        <p:nvSpPr>
          <p:cNvPr id="9" name="TextBox 8">
            <a:extLst>
              <a:ext uri="{FF2B5EF4-FFF2-40B4-BE49-F238E27FC236}">
                <a16:creationId xmlns:a16="http://schemas.microsoft.com/office/drawing/2014/main" id="{AE47DB26-1034-4863-929B-5731D05A699B}"/>
              </a:ext>
            </a:extLst>
          </p:cNvPr>
          <p:cNvSpPr txBox="1"/>
          <p:nvPr/>
        </p:nvSpPr>
        <p:spPr>
          <a:xfrm>
            <a:off x="8298426" y="4336026"/>
            <a:ext cx="2589170"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Data by split and by die</a:t>
            </a:r>
          </a:p>
        </p:txBody>
      </p:sp>
    </p:spTree>
    <p:extLst>
      <p:ext uri="{BB962C8B-B14F-4D97-AF65-F5344CB8AC3E}">
        <p14:creationId xmlns:p14="http://schemas.microsoft.com/office/powerpoint/2010/main" val="218782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Lot trial</a:t>
            </a:r>
          </a:p>
        </p:txBody>
      </p:sp>
      <p:sp>
        <p:nvSpPr>
          <p:cNvPr id="5" name="Slide Number Placeholder 4"/>
          <p:cNvSpPr>
            <a:spLocks noGrp="1"/>
          </p:cNvSpPr>
          <p:nvPr>
            <p:ph type="sldNum" sz="quarter" idx="4"/>
          </p:nvPr>
        </p:nvSpPr>
        <p:spPr/>
        <p:txBody>
          <a:bodyPr/>
          <a:lstStyle/>
          <a:p>
            <a:pPr algn="l"/>
            <a:fld id="{0D904593-1668-4B95-BA96-EF3EF43EDF4E}" type="slidenum">
              <a:rPr lang="en-US" smtClean="0"/>
              <a:pPr algn="l"/>
              <a:t>2</a:t>
            </a:fld>
            <a:endParaRPr lang="en-US" dirty="0"/>
          </a:p>
        </p:txBody>
      </p:sp>
      <p:sp>
        <p:nvSpPr>
          <p:cNvPr id="7" name="Text Placeholder 6"/>
          <p:cNvSpPr>
            <a:spLocks noGrp="1"/>
          </p:cNvSpPr>
          <p:nvPr>
            <p:ph type="body" sz="quarter" idx="14"/>
          </p:nvPr>
        </p:nvSpPr>
        <p:spPr/>
        <p:txBody>
          <a:bodyPr/>
          <a:lstStyle/>
          <a:p>
            <a:endParaRPr lang="en-US"/>
          </a:p>
        </p:txBody>
      </p:sp>
      <p:pic>
        <p:nvPicPr>
          <p:cNvPr id="8" name="Picture 7" descr="image003">
            <a:extLst>
              <a:ext uri="{FF2B5EF4-FFF2-40B4-BE49-F238E27FC236}">
                <a16:creationId xmlns:a16="http://schemas.microsoft.com/office/drawing/2014/main" id="{A72F58FE-3FC3-40CC-AACA-5AF0CB6648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35" y="1219978"/>
            <a:ext cx="9051315" cy="2206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3F56455-B202-47F1-ADEE-225566EE8281}"/>
              </a:ext>
            </a:extLst>
          </p:cNvPr>
          <p:cNvSpPr txBox="1"/>
          <p:nvPr/>
        </p:nvSpPr>
        <p:spPr>
          <a:xfrm>
            <a:off x="469134" y="3523234"/>
            <a:ext cx="10822075" cy="2585323"/>
          </a:xfrm>
          <a:prstGeom prst="rect">
            <a:avLst/>
          </a:prstGeom>
          <a:noFill/>
        </p:spPr>
        <p:txBody>
          <a:bodyPr wrap="square" rtlCol="0">
            <a:spAutoFit/>
          </a:bodyPr>
          <a:lstStyle/>
          <a:p>
            <a:r>
              <a:rPr lang="en-US" u="sng" dirty="0">
                <a:latin typeface="Segoe UI" panose="020B0502040204020203" pitchFamily="34" charset="0"/>
                <a:cs typeface="Segoe UI" panose="020B0502040204020203" pitchFamily="34" charset="0"/>
              </a:rPr>
              <a:t>Main messages</a:t>
            </a:r>
            <a:r>
              <a:rPr lang="en-US" dirty="0">
                <a:latin typeface="Segoe UI" panose="020B0502040204020203" pitchFamily="34" charset="0"/>
                <a:cs typeface="Segoe UI" panose="020B0502040204020203" pitchFamily="34" charset="0"/>
              </a:rPr>
              <a:t>:</a:t>
            </a:r>
          </a:p>
          <a:p>
            <a:endParaRPr lang="en-US" dirty="0">
              <a:latin typeface="Segoe UI" panose="020B0502040204020203" pitchFamily="34" charset="0"/>
              <a:cs typeface="Segoe UI" panose="020B0502040204020203" pitchFamily="34" charset="0"/>
            </a:endParaRPr>
          </a:p>
          <a:p>
            <a:pPr marL="342900" indent="-342900">
              <a:buAutoNum type="arabicParenR"/>
            </a:pPr>
            <a:r>
              <a:rPr lang="en-US" dirty="0" err="1">
                <a:latin typeface="Segoe UI" panose="020B0502040204020203" pitchFamily="34" charset="0"/>
                <a:cs typeface="Segoe UI" panose="020B0502040204020203" pitchFamily="34" charset="0"/>
              </a:rPr>
              <a:t>Allumina</a:t>
            </a:r>
            <a:r>
              <a:rPr lang="en-US" dirty="0">
                <a:latin typeface="Segoe UI" panose="020B0502040204020203" pitchFamily="34" charset="0"/>
                <a:cs typeface="Segoe UI" panose="020B0502040204020203" pitchFamily="34" charset="0"/>
              </a:rPr>
              <a:t> lamina increase Vth and </a:t>
            </a:r>
            <a:r>
              <a:rPr lang="en-US" dirty="0" err="1">
                <a:latin typeface="Segoe UI" panose="020B0502040204020203" pitchFamily="34" charset="0"/>
                <a:cs typeface="Segoe UI" panose="020B0502040204020203" pitchFamily="34" charset="0"/>
              </a:rPr>
              <a:t>sigmas</a:t>
            </a:r>
            <a:r>
              <a:rPr lang="en-US" dirty="0">
                <a:latin typeface="Segoe UI" panose="020B0502040204020203" pitchFamily="34" charset="0"/>
                <a:cs typeface="Segoe UI" panose="020B0502040204020203" pitchFamily="34" charset="0"/>
              </a:rPr>
              <a:t> with very small intrinsic window improvement (&lt; 50mV). Some tails appears during cycling (not true for all dice)</a:t>
            </a:r>
          </a:p>
          <a:p>
            <a:pPr marL="342900" indent="-342900">
              <a:buAutoNum type="arabicParenR"/>
            </a:pPr>
            <a:r>
              <a:rPr lang="en-US" dirty="0">
                <a:latin typeface="Segoe UI" panose="020B0502040204020203" pitchFamily="34" charset="0"/>
                <a:cs typeface="Segoe UI" panose="020B0502040204020203" pitchFamily="34" charset="0"/>
              </a:rPr>
              <a:t>55nm W pretty transparent on cell performances (cross tile to be checked) but more defectivity visible at time zero for split 3E (BL etch marginality)</a:t>
            </a:r>
          </a:p>
          <a:p>
            <a:pPr marL="342900" indent="-342900">
              <a:buAutoNum type="arabicParenR"/>
            </a:pPr>
            <a:r>
              <a:rPr lang="en-US" dirty="0">
                <a:latin typeface="Segoe UI" panose="020B0502040204020203" pitchFamily="34" charset="0"/>
                <a:cs typeface="Segoe UI" panose="020B0502040204020203" pitchFamily="34" charset="0"/>
              </a:rPr>
              <a:t>No </a:t>
            </a:r>
            <a:r>
              <a:rPr lang="en-US" dirty="0" err="1">
                <a:latin typeface="Segoe UI" panose="020B0502040204020203" pitchFamily="34" charset="0"/>
                <a:cs typeface="Segoe UI" panose="020B0502040204020203" pitchFamily="34" charset="0"/>
              </a:rPr>
              <a:t>WSiN</a:t>
            </a:r>
            <a:r>
              <a:rPr lang="en-US" dirty="0">
                <a:latin typeface="Segoe UI" panose="020B0502040204020203" pitchFamily="34" charset="0"/>
                <a:cs typeface="Segoe UI" panose="020B0502040204020203" pitchFamily="34" charset="0"/>
              </a:rPr>
              <a:t> confirm accelerated Vth seasoning and  strong sigma improvement through cycling</a:t>
            </a:r>
          </a:p>
          <a:p>
            <a:pPr marL="342900" indent="-342900">
              <a:buAutoNum type="arabicParenR"/>
            </a:pPr>
            <a:r>
              <a:rPr lang="en-US" dirty="0">
                <a:latin typeface="Segoe UI" panose="020B0502040204020203" pitchFamily="34" charset="0"/>
                <a:cs typeface="Segoe UI" panose="020B0502040204020203" pitchFamily="34" charset="0"/>
              </a:rPr>
              <a:t>Coupling no-</a:t>
            </a:r>
            <a:r>
              <a:rPr lang="en-US" dirty="0" err="1">
                <a:latin typeface="Segoe UI" panose="020B0502040204020203" pitchFamily="34" charset="0"/>
                <a:cs typeface="Segoe UI" panose="020B0502040204020203" pitchFamily="34" charset="0"/>
              </a:rPr>
              <a:t>WSiN</a:t>
            </a:r>
            <a:r>
              <a:rPr lang="en-US" dirty="0">
                <a:latin typeface="Segoe UI" panose="020B0502040204020203" pitchFamily="34" charset="0"/>
                <a:cs typeface="Segoe UI" panose="020B0502040204020203" pitchFamily="34" charset="0"/>
              </a:rPr>
              <a:t> flow with lamina show a maximum projected window with minimum Vth shift through cycling. Need full tile testing for final assessment.</a:t>
            </a:r>
          </a:p>
        </p:txBody>
      </p:sp>
    </p:spTree>
    <p:extLst>
      <p:ext uri="{BB962C8B-B14F-4D97-AF65-F5344CB8AC3E}">
        <p14:creationId xmlns:p14="http://schemas.microsoft.com/office/powerpoint/2010/main" val="21693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1BF41-7973-4E5D-9FE0-433C27134AC9}"/>
              </a:ext>
            </a:extLst>
          </p:cNvPr>
          <p:cNvSpPr>
            <a:spLocks noGrp="1"/>
          </p:cNvSpPr>
          <p:nvPr>
            <p:ph type="title"/>
          </p:nvPr>
        </p:nvSpPr>
        <p:spPr/>
        <p:txBody>
          <a:bodyPr/>
          <a:lstStyle/>
          <a:p>
            <a:r>
              <a:rPr lang="en-US" dirty="0"/>
              <a:t>1k cycles distributions (1us)</a:t>
            </a:r>
          </a:p>
        </p:txBody>
      </p:sp>
      <p:pic>
        <p:nvPicPr>
          <p:cNvPr id="8" name="Content Placeholder 7">
            <a:extLst>
              <a:ext uri="{FF2B5EF4-FFF2-40B4-BE49-F238E27FC236}">
                <a16:creationId xmlns:a16="http://schemas.microsoft.com/office/drawing/2014/main" id="{5ED1F7AA-A403-4E96-B2BD-499FA6CB9304}"/>
              </a:ext>
            </a:extLst>
          </p:cNvPr>
          <p:cNvPicPr>
            <a:picLocks noGrp="1" noChangeAspect="1"/>
          </p:cNvPicPr>
          <p:nvPr>
            <p:ph idx="1"/>
          </p:nvPr>
        </p:nvPicPr>
        <p:blipFill>
          <a:blip r:embed="rId2"/>
          <a:stretch>
            <a:fillRect/>
          </a:stretch>
        </p:blipFill>
        <p:spPr>
          <a:xfrm>
            <a:off x="0" y="1022761"/>
            <a:ext cx="7855974" cy="4975862"/>
          </a:xfrm>
          <a:prstGeom prst="rect">
            <a:avLst/>
          </a:prstGeom>
        </p:spPr>
      </p:pic>
      <p:sp>
        <p:nvSpPr>
          <p:cNvPr id="4" name="Date Placeholder 3">
            <a:extLst>
              <a:ext uri="{FF2B5EF4-FFF2-40B4-BE49-F238E27FC236}">
                <a16:creationId xmlns:a16="http://schemas.microsoft.com/office/drawing/2014/main" id="{40B9FB55-D8CB-4A3B-8724-FD111D380332}"/>
              </a:ext>
            </a:extLst>
          </p:cNvPr>
          <p:cNvSpPr>
            <a:spLocks noGrp="1"/>
          </p:cNvSpPr>
          <p:nvPr>
            <p:ph type="dt" sz="half" idx="2"/>
          </p:nvPr>
        </p:nvSpPr>
        <p:spPr/>
        <p:txBody>
          <a:bodyPr/>
          <a:lstStyle/>
          <a:p>
            <a:r>
              <a:rPr lang="en-US"/>
              <a:t>|  </a:t>
            </a:r>
            <a:fld id="{F55C824C-5440-421F-B1ED-9166A1D48D51}" type="datetime4">
              <a:rPr lang="en-US" smtClean="0"/>
              <a:pPr/>
              <a:t>March 28, 2018</a:t>
            </a:fld>
            <a:endParaRPr dirty="0"/>
          </a:p>
        </p:txBody>
      </p:sp>
      <p:sp>
        <p:nvSpPr>
          <p:cNvPr id="5" name="Slide Number Placeholder 4">
            <a:extLst>
              <a:ext uri="{FF2B5EF4-FFF2-40B4-BE49-F238E27FC236}">
                <a16:creationId xmlns:a16="http://schemas.microsoft.com/office/drawing/2014/main" id="{523C424F-3EA2-4806-84C9-347018200678}"/>
              </a:ext>
            </a:extLst>
          </p:cNvPr>
          <p:cNvSpPr>
            <a:spLocks noGrp="1"/>
          </p:cNvSpPr>
          <p:nvPr>
            <p:ph type="sldNum" sz="quarter" idx="4"/>
          </p:nvPr>
        </p:nvSpPr>
        <p:spPr/>
        <p:txBody>
          <a:bodyPr/>
          <a:lstStyle/>
          <a:p>
            <a:pPr algn="l"/>
            <a:fld id="{0D904593-1668-4B95-BA96-EF3EF43EDF4E}" type="slidenum">
              <a:rPr lang="en-US" smtClean="0"/>
              <a:pPr algn="l"/>
              <a:t>3</a:t>
            </a:fld>
            <a:endParaRPr lang="en-US" dirty="0"/>
          </a:p>
        </p:txBody>
      </p:sp>
      <p:sp>
        <p:nvSpPr>
          <p:cNvPr id="6" name="Footer Placeholder 5">
            <a:extLst>
              <a:ext uri="{FF2B5EF4-FFF2-40B4-BE49-F238E27FC236}">
                <a16:creationId xmlns:a16="http://schemas.microsoft.com/office/drawing/2014/main" id="{BAFE246D-D7CE-464B-A3A2-F070C1CB146D}"/>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DF57864C-FFAF-4A76-A23B-0E5C482404C0}"/>
              </a:ext>
            </a:extLst>
          </p:cNvPr>
          <p:cNvSpPr>
            <a:spLocks noGrp="1"/>
          </p:cNvSpPr>
          <p:nvPr>
            <p:ph type="body" sz="quarter" idx="14"/>
          </p:nvPr>
        </p:nvSpPr>
        <p:spPr/>
        <p:txBody>
          <a:bodyPr/>
          <a:lstStyle/>
          <a:p>
            <a:endParaRPr lang="en-US"/>
          </a:p>
        </p:txBody>
      </p:sp>
      <p:sp>
        <p:nvSpPr>
          <p:cNvPr id="10" name="Rectangle 9">
            <a:extLst>
              <a:ext uri="{FF2B5EF4-FFF2-40B4-BE49-F238E27FC236}">
                <a16:creationId xmlns:a16="http://schemas.microsoft.com/office/drawing/2014/main" id="{5AC0BADB-13E2-4C0A-ADDA-29B928A3EE64}"/>
              </a:ext>
            </a:extLst>
          </p:cNvPr>
          <p:cNvSpPr/>
          <p:nvPr/>
        </p:nvSpPr>
        <p:spPr>
          <a:xfrm>
            <a:off x="290320" y="3145133"/>
            <a:ext cx="6361687" cy="8641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1" name="TextBox 10">
            <a:extLst>
              <a:ext uri="{FF2B5EF4-FFF2-40B4-BE49-F238E27FC236}">
                <a16:creationId xmlns:a16="http://schemas.microsoft.com/office/drawing/2014/main" id="{58566C23-AF69-4DE2-86DE-D6A3071EB4A5}"/>
              </a:ext>
            </a:extLst>
          </p:cNvPr>
          <p:cNvSpPr txBox="1"/>
          <p:nvPr/>
        </p:nvSpPr>
        <p:spPr>
          <a:xfrm>
            <a:off x="7033846" y="3254046"/>
            <a:ext cx="4029389"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Split 3E show some marginality at time zero also on same </a:t>
            </a:r>
            <a:r>
              <a:rPr lang="en-US" dirty="0" err="1">
                <a:latin typeface="Segoe UI" panose="020B0502040204020203" pitchFamily="34" charset="0"/>
                <a:cs typeface="Segoe UI" panose="020B0502040204020203" pitchFamily="34" charset="0"/>
              </a:rPr>
              <a:t>wf</a:t>
            </a:r>
            <a:r>
              <a:rPr lang="en-US" dirty="0">
                <a:latin typeface="Segoe UI" panose="020B0502040204020203" pitchFamily="34" charset="0"/>
                <a:cs typeface="Segoe UI" panose="020B0502040204020203" pitchFamily="34" charset="0"/>
              </a:rPr>
              <a:t> zone with respect to other split</a:t>
            </a:r>
          </a:p>
        </p:txBody>
      </p:sp>
      <p:pic>
        <p:nvPicPr>
          <p:cNvPr id="12" name="Picture 11" descr="image003">
            <a:extLst>
              <a:ext uri="{FF2B5EF4-FFF2-40B4-BE49-F238E27FC236}">
                <a16:creationId xmlns:a16="http://schemas.microsoft.com/office/drawing/2014/main" id="{706EA64D-FB8B-4F43-8FB8-E7EF55819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033" y="30092"/>
            <a:ext cx="5131967" cy="124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99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9833-1336-4391-A6E0-EBC6FAAFD42A}"/>
              </a:ext>
            </a:extLst>
          </p:cNvPr>
          <p:cNvSpPr>
            <a:spLocks noGrp="1"/>
          </p:cNvSpPr>
          <p:nvPr>
            <p:ph type="title"/>
          </p:nvPr>
        </p:nvSpPr>
        <p:spPr>
          <a:xfrm>
            <a:off x="340119" y="202750"/>
            <a:ext cx="6414641" cy="932313"/>
          </a:xfrm>
        </p:spPr>
        <p:txBody>
          <a:bodyPr>
            <a:normAutofit fontScale="90000"/>
          </a:bodyPr>
          <a:lstStyle/>
          <a:p>
            <a:r>
              <a:rPr lang="en-US" dirty="0"/>
              <a:t>Distribution summary: </a:t>
            </a:r>
            <a:br>
              <a:rPr lang="en-US" dirty="0"/>
            </a:br>
            <a:r>
              <a:rPr lang="en-US" dirty="0"/>
              <a:t>1k vs 128k cycles, 1us delay</a:t>
            </a:r>
          </a:p>
        </p:txBody>
      </p:sp>
      <p:sp>
        <p:nvSpPr>
          <p:cNvPr id="4" name="Date Placeholder 3">
            <a:extLst>
              <a:ext uri="{FF2B5EF4-FFF2-40B4-BE49-F238E27FC236}">
                <a16:creationId xmlns:a16="http://schemas.microsoft.com/office/drawing/2014/main" id="{7278A0AC-D138-4CF9-9843-45814768E442}"/>
              </a:ext>
            </a:extLst>
          </p:cNvPr>
          <p:cNvSpPr>
            <a:spLocks noGrp="1"/>
          </p:cNvSpPr>
          <p:nvPr>
            <p:ph type="dt" sz="half" idx="2"/>
          </p:nvPr>
        </p:nvSpPr>
        <p:spPr/>
        <p:txBody>
          <a:bodyPr/>
          <a:lstStyle/>
          <a:p>
            <a:r>
              <a:rPr lang="en-US"/>
              <a:t>|  </a:t>
            </a:r>
            <a:fld id="{F55C824C-5440-421F-B1ED-9166A1D48D51}" type="datetime4">
              <a:rPr lang="en-US" smtClean="0"/>
              <a:pPr/>
              <a:t>March 28, 2018</a:t>
            </a:fld>
            <a:endParaRPr dirty="0"/>
          </a:p>
        </p:txBody>
      </p:sp>
      <p:sp>
        <p:nvSpPr>
          <p:cNvPr id="5" name="Slide Number Placeholder 4">
            <a:extLst>
              <a:ext uri="{FF2B5EF4-FFF2-40B4-BE49-F238E27FC236}">
                <a16:creationId xmlns:a16="http://schemas.microsoft.com/office/drawing/2014/main" id="{B22C5FE0-EFA5-46A1-B195-51B05D0B9DDC}"/>
              </a:ext>
            </a:extLst>
          </p:cNvPr>
          <p:cNvSpPr>
            <a:spLocks noGrp="1"/>
          </p:cNvSpPr>
          <p:nvPr>
            <p:ph type="sldNum" sz="quarter" idx="4"/>
          </p:nvPr>
        </p:nvSpPr>
        <p:spPr/>
        <p:txBody>
          <a:bodyPr/>
          <a:lstStyle/>
          <a:p>
            <a:pPr algn="l"/>
            <a:fld id="{0D904593-1668-4B95-BA96-EF3EF43EDF4E}" type="slidenum">
              <a:rPr lang="en-US" smtClean="0"/>
              <a:pPr algn="l"/>
              <a:t>4</a:t>
            </a:fld>
            <a:endParaRPr lang="en-US" dirty="0"/>
          </a:p>
        </p:txBody>
      </p:sp>
      <p:sp>
        <p:nvSpPr>
          <p:cNvPr id="6" name="Footer Placeholder 5">
            <a:extLst>
              <a:ext uri="{FF2B5EF4-FFF2-40B4-BE49-F238E27FC236}">
                <a16:creationId xmlns:a16="http://schemas.microsoft.com/office/drawing/2014/main" id="{6B5245D1-76BB-4EB9-A9F1-37C7CE337898}"/>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E1CE87F5-1C94-420D-8C21-751CBC712794}"/>
              </a:ext>
            </a:extLst>
          </p:cNvPr>
          <p:cNvSpPr>
            <a:spLocks noGrp="1"/>
          </p:cNvSpPr>
          <p:nvPr>
            <p:ph type="body" sz="quarter" idx="14"/>
          </p:nvPr>
        </p:nvSpPr>
        <p:spPr/>
        <p:txBody>
          <a:bodyPr/>
          <a:lstStyle/>
          <a:p>
            <a:endParaRPr lang="en-US"/>
          </a:p>
        </p:txBody>
      </p:sp>
      <p:pic>
        <p:nvPicPr>
          <p:cNvPr id="14" name="Picture 13">
            <a:extLst>
              <a:ext uri="{FF2B5EF4-FFF2-40B4-BE49-F238E27FC236}">
                <a16:creationId xmlns:a16="http://schemas.microsoft.com/office/drawing/2014/main" id="{5594AFF8-9C26-4188-902A-22B3F6E93DB7}"/>
              </a:ext>
            </a:extLst>
          </p:cNvPr>
          <p:cNvPicPr>
            <a:picLocks noChangeAspect="1"/>
          </p:cNvPicPr>
          <p:nvPr/>
        </p:nvPicPr>
        <p:blipFill rotWithShape="1">
          <a:blip r:embed="rId2"/>
          <a:srcRect t="5523"/>
          <a:stretch/>
        </p:blipFill>
        <p:spPr>
          <a:xfrm>
            <a:off x="10052" y="1473113"/>
            <a:ext cx="11149559" cy="5304503"/>
          </a:xfrm>
          <a:prstGeom prst="rect">
            <a:avLst/>
          </a:prstGeom>
        </p:spPr>
      </p:pic>
      <p:pic>
        <p:nvPicPr>
          <p:cNvPr id="1026" name="Picture 8" descr="image003">
            <a:extLst>
              <a:ext uri="{FF2B5EF4-FFF2-40B4-BE49-F238E27FC236}">
                <a16:creationId xmlns:a16="http://schemas.microsoft.com/office/drawing/2014/main" id="{A4BC5ED3-59AD-4627-9246-936D0942F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863" y="0"/>
            <a:ext cx="465613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600F795-9C3B-4AED-AC42-61640C8BC03F}"/>
              </a:ext>
            </a:extLst>
          </p:cNvPr>
          <p:cNvSpPr/>
          <p:nvPr/>
        </p:nvSpPr>
        <p:spPr>
          <a:xfrm>
            <a:off x="2601446" y="1806761"/>
            <a:ext cx="2094271" cy="12978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66E59854-2862-4676-85FC-B8116A6AEC83}"/>
              </a:ext>
            </a:extLst>
          </p:cNvPr>
          <p:cNvSpPr txBox="1"/>
          <p:nvPr/>
        </p:nvSpPr>
        <p:spPr>
          <a:xfrm>
            <a:off x="2551228" y="1089058"/>
            <a:ext cx="2492740" cy="584775"/>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Tails appears after cycling for split 2E on one die</a:t>
            </a:r>
          </a:p>
        </p:txBody>
      </p:sp>
      <p:sp>
        <p:nvSpPr>
          <p:cNvPr id="18" name="Rectangle 17">
            <a:extLst>
              <a:ext uri="{FF2B5EF4-FFF2-40B4-BE49-F238E27FC236}">
                <a16:creationId xmlns:a16="http://schemas.microsoft.com/office/drawing/2014/main" id="{45226CA2-D35B-43CA-8D45-3562F26E8152}"/>
              </a:ext>
            </a:extLst>
          </p:cNvPr>
          <p:cNvSpPr/>
          <p:nvPr/>
        </p:nvSpPr>
        <p:spPr>
          <a:xfrm>
            <a:off x="8963723" y="1748141"/>
            <a:ext cx="2094271" cy="43512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2"/>
              </a:solidFill>
              <a:latin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A3272C6D-27E2-42DB-8943-AFB3391DF192}"/>
              </a:ext>
            </a:extLst>
          </p:cNvPr>
          <p:cNvSpPr txBox="1"/>
          <p:nvPr/>
        </p:nvSpPr>
        <p:spPr>
          <a:xfrm>
            <a:off x="8917449" y="1061541"/>
            <a:ext cx="2966940" cy="584775"/>
          </a:xfrm>
          <a:prstGeom prst="rect">
            <a:avLst/>
          </a:prstGeom>
          <a:noFill/>
        </p:spPr>
        <p:txBody>
          <a:bodyPr wrap="square" rtlCol="0">
            <a:spAutoFit/>
          </a:bodyPr>
          <a:lstStyle/>
          <a:p>
            <a:r>
              <a:rPr lang="en-US" sz="1600" dirty="0">
                <a:latin typeface="Segoe UI" panose="020B0502040204020203" pitchFamily="34" charset="0"/>
                <a:cs typeface="Segoe UI" panose="020B0502040204020203" pitchFamily="34" charset="0"/>
              </a:rPr>
              <a:t>Very strong Vth stabilization of Lamina + no </a:t>
            </a:r>
            <a:r>
              <a:rPr lang="en-US" sz="1600" dirty="0" err="1">
                <a:latin typeface="Segoe UI" panose="020B0502040204020203" pitchFamily="34" charset="0"/>
                <a:cs typeface="Segoe UI" panose="020B0502040204020203" pitchFamily="34" charset="0"/>
              </a:rPr>
              <a:t>WSiN</a:t>
            </a:r>
            <a:r>
              <a:rPr lang="en-US" sz="1600" dirty="0">
                <a:latin typeface="Segoe UI" panose="020B0502040204020203" pitchFamily="34" charset="0"/>
                <a:cs typeface="Segoe UI" panose="020B0502040204020203" pitchFamily="34" charset="0"/>
              </a:rPr>
              <a:t> split</a:t>
            </a:r>
          </a:p>
        </p:txBody>
      </p:sp>
      <p:cxnSp>
        <p:nvCxnSpPr>
          <p:cNvPr id="20" name="Straight Connector 19">
            <a:extLst>
              <a:ext uri="{FF2B5EF4-FFF2-40B4-BE49-F238E27FC236}">
                <a16:creationId xmlns:a16="http://schemas.microsoft.com/office/drawing/2014/main" id="{439EA352-81E8-429C-8A20-11933B622623}"/>
              </a:ext>
            </a:extLst>
          </p:cNvPr>
          <p:cNvCxnSpPr/>
          <p:nvPr/>
        </p:nvCxnSpPr>
        <p:spPr>
          <a:xfrm>
            <a:off x="2572378" y="1673837"/>
            <a:ext cx="0" cy="461643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53CF23-24F2-48F0-B042-F5780FF314AD}"/>
              </a:ext>
            </a:extLst>
          </p:cNvPr>
          <p:cNvCxnSpPr/>
          <p:nvPr/>
        </p:nvCxnSpPr>
        <p:spPr>
          <a:xfrm>
            <a:off x="4694257" y="1673833"/>
            <a:ext cx="0" cy="461643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1DF9CF0-28FA-481E-89C4-0385549EED7D}"/>
              </a:ext>
            </a:extLst>
          </p:cNvPr>
          <p:cNvCxnSpPr/>
          <p:nvPr/>
        </p:nvCxnSpPr>
        <p:spPr>
          <a:xfrm>
            <a:off x="6826182" y="1673833"/>
            <a:ext cx="0" cy="461643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568EB5-D061-4417-8473-D879E27DF62C}"/>
              </a:ext>
            </a:extLst>
          </p:cNvPr>
          <p:cNvCxnSpPr/>
          <p:nvPr/>
        </p:nvCxnSpPr>
        <p:spPr>
          <a:xfrm>
            <a:off x="8942572" y="1673833"/>
            <a:ext cx="0" cy="4616431"/>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3DDE3864-D09C-4BA1-8352-930AFDE5C3B8}"/>
              </a:ext>
            </a:extLst>
          </p:cNvPr>
          <p:cNvPicPr>
            <a:picLocks noChangeAspect="1"/>
          </p:cNvPicPr>
          <p:nvPr/>
        </p:nvPicPr>
        <p:blipFill rotWithShape="1">
          <a:blip r:embed="rId2"/>
          <a:srcRect l="42988" t="95002" r="12685" b="1416"/>
          <a:stretch/>
        </p:blipFill>
        <p:spPr>
          <a:xfrm>
            <a:off x="1434853" y="6482525"/>
            <a:ext cx="9108451" cy="370752"/>
          </a:xfrm>
          <a:prstGeom prst="rect">
            <a:avLst/>
          </a:prstGeom>
        </p:spPr>
      </p:pic>
    </p:spTree>
    <p:extLst>
      <p:ext uri="{BB962C8B-B14F-4D97-AF65-F5344CB8AC3E}">
        <p14:creationId xmlns:p14="http://schemas.microsoft.com/office/powerpoint/2010/main" val="38429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734E-AD6B-4F18-BA25-7B520AD99058}"/>
              </a:ext>
            </a:extLst>
          </p:cNvPr>
          <p:cNvSpPr>
            <a:spLocks noGrp="1"/>
          </p:cNvSpPr>
          <p:nvPr>
            <p:ph type="title"/>
          </p:nvPr>
        </p:nvSpPr>
        <p:spPr/>
        <p:txBody>
          <a:bodyPr/>
          <a:lstStyle/>
          <a:p>
            <a:r>
              <a:rPr lang="en-US" dirty="0"/>
              <a:t>Median Vth trend and shift through cycling</a:t>
            </a:r>
          </a:p>
        </p:txBody>
      </p:sp>
      <p:sp>
        <p:nvSpPr>
          <p:cNvPr id="4" name="Date Placeholder 3">
            <a:extLst>
              <a:ext uri="{FF2B5EF4-FFF2-40B4-BE49-F238E27FC236}">
                <a16:creationId xmlns:a16="http://schemas.microsoft.com/office/drawing/2014/main" id="{048729E0-2B1B-460B-94C5-11E9910A071C}"/>
              </a:ext>
            </a:extLst>
          </p:cNvPr>
          <p:cNvSpPr>
            <a:spLocks noGrp="1"/>
          </p:cNvSpPr>
          <p:nvPr>
            <p:ph type="dt" sz="half" idx="2"/>
          </p:nvPr>
        </p:nvSpPr>
        <p:spPr/>
        <p:txBody>
          <a:bodyPr/>
          <a:lstStyle/>
          <a:p>
            <a:r>
              <a:rPr lang="en-US"/>
              <a:t>|  </a:t>
            </a:r>
            <a:fld id="{F55C824C-5440-421F-B1ED-9166A1D48D51}" type="datetime4">
              <a:rPr lang="en-US" smtClean="0"/>
              <a:pPr/>
              <a:t>March 27, 2018</a:t>
            </a:fld>
            <a:endParaRPr dirty="0"/>
          </a:p>
        </p:txBody>
      </p:sp>
      <p:sp>
        <p:nvSpPr>
          <p:cNvPr id="5" name="Slide Number Placeholder 4">
            <a:extLst>
              <a:ext uri="{FF2B5EF4-FFF2-40B4-BE49-F238E27FC236}">
                <a16:creationId xmlns:a16="http://schemas.microsoft.com/office/drawing/2014/main" id="{7DEA6348-BF92-4776-8E0E-7522A7158FA8}"/>
              </a:ext>
            </a:extLst>
          </p:cNvPr>
          <p:cNvSpPr>
            <a:spLocks noGrp="1"/>
          </p:cNvSpPr>
          <p:nvPr>
            <p:ph type="sldNum" sz="quarter" idx="4"/>
          </p:nvPr>
        </p:nvSpPr>
        <p:spPr/>
        <p:txBody>
          <a:bodyPr/>
          <a:lstStyle/>
          <a:p>
            <a:pPr algn="l"/>
            <a:fld id="{0D904593-1668-4B95-BA96-EF3EF43EDF4E}" type="slidenum">
              <a:rPr lang="en-US" smtClean="0"/>
              <a:pPr algn="l"/>
              <a:t>5</a:t>
            </a:fld>
            <a:endParaRPr lang="en-US" dirty="0"/>
          </a:p>
        </p:txBody>
      </p:sp>
      <p:sp>
        <p:nvSpPr>
          <p:cNvPr id="6" name="Footer Placeholder 5">
            <a:extLst>
              <a:ext uri="{FF2B5EF4-FFF2-40B4-BE49-F238E27FC236}">
                <a16:creationId xmlns:a16="http://schemas.microsoft.com/office/drawing/2014/main" id="{F4ADD03E-2CD1-4ADA-9349-CF6BC5E5CB73}"/>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28479D62-9895-40C1-85CF-5F406BC8E638}"/>
              </a:ext>
            </a:extLst>
          </p:cNvPr>
          <p:cNvSpPr>
            <a:spLocks noGrp="1"/>
          </p:cNvSpPr>
          <p:nvPr>
            <p:ph type="body" sz="quarter" idx="14"/>
          </p:nvPr>
        </p:nvSpPr>
        <p:spPr/>
        <p:txBody>
          <a:bodyPr/>
          <a:lstStyle/>
          <a:p>
            <a:endParaRPr lang="en-US"/>
          </a:p>
        </p:txBody>
      </p:sp>
      <p:sp>
        <p:nvSpPr>
          <p:cNvPr id="10" name="TextBox 9">
            <a:extLst>
              <a:ext uri="{FF2B5EF4-FFF2-40B4-BE49-F238E27FC236}">
                <a16:creationId xmlns:a16="http://schemas.microsoft.com/office/drawing/2014/main" id="{053BDFE6-7F4A-4CC0-AEF4-638F3BF0B6C9}"/>
              </a:ext>
            </a:extLst>
          </p:cNvPr>
          <p:cNvSpPr txBox="1"/>
          <p:nvPr/>
        </p:nvSpPr>
        <p:spPr>
          <a:xfrm>
            <a:off x="5643341" y="1065530"/>
            <a:ext cx="649107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Median delta Vth shift through cycling (post 128k-pre 1k) [mV]</a:t>
            </a:r>
          </a:p>
        </p:txBody>
      </p:sp>
      <p:pic>
        <p:nvPicPr>
          <p:cNvPr id="14" name="Picture 13" descr="image003">
            <a:extLst>
              <a:ext uri="{FF2B5EF4-FFF2-40B4-BE49-F238E27FC236}">
                <a16:creationId xmlns:a16="http://schemas.microsoft.com/office/drawing/2014/main" id="{E4D4FF2E-E5AF-4132-8A64-3404ADFFB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3943" y="5558801"/>
            <a:ext cx="5080470" cy="123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61071DF0-EA7D-440C-A84A-80B419F4C93C}"/>
              </a:ext>
            </a:extLst>
          </p:cNvPr>
          <p:cNvSpPr txBox="1"/>
          <p:nvPr/>
        </p:nvSpPr>
        <p:spPr>
          <a:xfrm>
            <a:off x="599767" y="1036186"/>
            <a:ext cx="3046027"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Set / Reset median Vth [mV]</a:t>
            </a:r>
          </a:p>
        </p:txBody>
      </p:sp>
      <p:pic>
        <p:nvPicPr>
          <p:cNvPr id="18" name="Picture 17">
            <a:extLst>
              <a:ext uri="{FF2B5EF4-FFF2-40B4-BE49-F238E27FC236}">
                <a16:creationId xmlns:a16="http://schemas.microsoft.com/office/drawing/2014/main" id="{CDCE2484-EA2D-4058-93DA-F7FA99884DEF}"/>
              </a:ext>
            </a:extLst>
          </p:cNvPr>
          <p:cNvPicPr>
            <a:picLocks noChangeAspect="1"/>
          </p:cNvPicPr>
          <p:nvPr/>
        </p:nvPicPr>
        <p:blipFill>
          <a:blip r:embed="rId3"/>
          <a:stretch>
            <a:fillRect/>
          </a:stretch>
        </p:blipFill>
        <p:spPr>
          <a:xfrm>
            <a:off x="165225" y="1479292"/>
            <a:ext cx="6340389" cy="3863675"/>
          </a:xfrm>
          <a:prstGeom prst="rect">
            <a:avLst/>
          </a:prstGeom>
        </p:spPr>
      </p:pic>
      <p:pic>
        <p:nvPicPr>
          <p:cNvPr id="19" name="Picture 18">
            <a:extLst>
              <a:ext uri="{FF2B5EF4-FFF2-40B4-BE49-F238E27FC236}">
                <a16:creationId xmlns:a16="http://schemas.microsoft.com/office/drawing/2014/main" id="{D02A0E33-E60E-4245-88FF-F8362EF9BBDC}"/>
              </a:ext>
            </a:extLst>
          </p:cNvPr>
          <p:cNvPicPr>
            <a:picLocks noChangeAspect="1"/>
          </p:cNvPicPr>
          <p:nvPr/>
        </p:nvPicPr>
        <p:blipFill>
          <a:blip r:embed="rId4"/>
          <a:stretch>
            <a:fillRect/>
          </a:stretch>
        </p:blipFill>
        <p:spPr>
          <a:xfrm>
            <a:off x="6313633" y="1479291"/>
            <a:ext cx="5684838" cy="3937450"/>
          </a:xfrm>
          <a:prstGeom prst="rect">
            <a:avLst/>
          </a:prstGeom>
        </p:spPr>
      </p:pic>
      <p:sp>
        <p:nvSpPr>
          <p:cNvPr id="20" name="TextBox 19">
            <a:extLst>
              <a:ext uri="{FF2B5EF4-FFF2-40B4-BE49-F238E27FC236}">
                <a16:creationId xmlns:a16="http://schemas.microsoft.com/office/drawing/2014/main" id="{34F1195E-281A-4A19-8D74-CE3A46EB5C01}"/>
              </a:ext>
            </a:extLst>
          </p:cNvPr>
          <p:cNvSpPr txBox="1"/>
          <p:nvPr/>
        </p:nvSpPr>
        <p:spPr>
          <a:xfrm>
            <a:off x="165225" y="5490515"/>
            <a:ext cx="6888718" cy="120032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Lamina increase absolute Vth but reduce delta Vth shift through cycling</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No </a:t>
            </a:r>
            <a:r>
              <a:rPr lang="en-US" dirty="0" err="1">
                <a:latin typeface="Segoe UI" panose="020B0502040204020203" pitchFamily="34" charset="0"/>
                <a:cs typeface="Segoe UI" panose="020B0502040204020203" pitchFamily="34" charset="0"/>
              </a:rPr>
              <a:t>WSiN</a:t>
            </a:r>
            <a:r>
              <a:rPr lang="en-US" dirty="0">
                <a:latin typeface="Segoe UI" panose="020B0502040204020203" pitchFamily="34" charset="0"/>
                <a:cs typeface="Segoe UI" panose="020B0502040204020203" pitchFamily="34" charset="0"/>
              </a:rPr>
              <a:t> confirmed to further reduce Vth shift through cycling (accelerated seasoning)</a:t>
            </a:r>
          </a:p>
        </p:txBody>
      </p:sp>
    </p:spTree>
    <p:extLst>
      <p:ext uri="{BB962C8B-B14F-4D97-AF65-F5344CB8AC3E}">
        <p14:creationId xmlns:p14="http://schemas.microsoft.com/office/powerpoint/2010/main" val="239133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316C-9161-4421-B4D0-D7FF1168E56F}"/>
              </a:ext>
            </a:extLst>
          </p:cNvPr>
          <p:cNvSpPr>
            <a:spLocks noGrp="1"/>
          </p:cNvSpPr>
          <p:nvPr>
            <p:ph type="title"/>
          </p:nvPr>
        </p:nvSpPr>
        <p:spPr/>
        <p:txBody>
          <a:bodyPr/>
          <a:lstStyle/>
          <a:p>
            <a:r>
              <a:rPr lang="en-US" dirty="0"/>
              <a:t>Robust </a:t>
            </a:r>
            <a:r>
              <a:rPr lang="en-US" dirty="0" err="1"/>
              <a:t>Sigmas</a:t>
            </a:r>
            <a:endParaRPr lang="en-US" dirty="0"/>
          </a:p>
        </p:txBody>
      </p:sp>
      <p:sp>
        <p:nvSpPr>
          <p:cNvPr id="4" name="Date Placeholder 3">
            <a:extLst>
              <a:ext uri="{FF2B5EF4-FFF2-40B4-BE49-F238E27FC236}">
                <a16:creationId xmlns:a16="http://schemas.microsoft.com/office/drawing/2014/main" id="{4A442C3A-3468-458C-9759-2ADA00083B77}"/>
              </a:ext>
            </a:extLst>
          </p:cNvPr>
          <p:cNvSpPr>
            <a:spLocks noGrp="1"/>
          </p:cNvSpPr>
          <p:nvPr>
            <p:ph type="dt" sz="half" idx="2"/>
          </p:nvPr>
        </p:nvSpPr>
        <p:spPr/>
        <p:txBody>
          <a:bodyPr/>
          <a:lstStyle/>
          <a:p>
            <a:r>
              <a:rPr lang="en-US"/>
              <a:t>|  </a:t>
            </a:r>
            <a:fld id="{F55C824C-5440-421F-B1ED-9166A1D48D51}" type="datetime4">
              <a:rPr lang="en-US" smtClean="0"/>
              <a:pPr/>
              <a:t>March 28, 2018</a:t>
            </a:fld>
            <a:endParaRPr dirty="0"/>
          </a:p>
        </p:txBody>
      </p:sp>
      <p:sp>
        <p:nvSpPr>
          <p:cNvPr id="5" name="Slide Number Placeholder 4">
            <a:extLst>
              <a:ext uri="{FF2B5EF4-FFF2-40B4-BE49-F238E27FC236}">
                <a16:creationId xmlns:a16="http://schemas.microsoft.com/office/drawing/2014/main" id="{8734CD00-CB8B-49CF-90B6-B45D855FE183}"/>
              </a:ext>
            </a:extLst>
          </p:cNvPr>
          <p:cNvSpPr>
            <a:spLocks noGrp="1"/>
          </p:cNvSpPr>
          <p:nvPr>
            <p:ph type="sldNum" sz="quarter" idx="4"/>
          </p:nvPr>
        </p:nvSpPr>
        <p:spPr/>
        <p:txBody>
          <a:bodyPr/>
          <a:lstStyle/>
          <a:p>
            <a:pPr algn="l"/>
            <a:fld id="{0D904593-1668-4B95-BA96-EF3EF43EDF4E}" type="slidenum">
              <a:rPr lang="en-US" smtClean="0"/>
              <a:pPr algn="l"/>
              <a:t>6</a:t>
            </a:fld>
            <a:endParaRPr lang="en-US" dirty="0"/>
          </a:p>
        </p:txBody>
      </p:sp>
      <p:sp>
        <p:nvSpPr>
          <p:cNvPr id="6" name="Footer Placeholder 5">
            <a:extLst>
              <a:ext uri="{FF2B5EF4-FFF2-40B4-BE49-F238E27FC236}">
                <a16:creationId xmlns:a16="http://schemas.microsoft.com/office/drawing/2014/main" id="{01EB71CA-2CE1-4AB9-8EA1-76D84E3A5EEF}"/>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7893B100-8623-4084-A9F8-39387C16D9E5}"/>
              </a:ext>
            </a:extLst>
          </p:cNvPr>
          <p:cNvSpPr>
            <a:spLocks noGrp="1"/>
          </p:cNvSpPr>
          <p:nvPr>
            <p:ph type="body" sz="quarter" idx="14"/>
          </p:nvPr>
        </p:nvSpPr>
        <p:spPr/>
        <p:txBody>
          <a:bodyPr/>
          <a:lstStyle/>
          <a:p>
            <a:endParaRPr lang="en-US"/>
          </a:p>
        </p:txBody>
      </p:sp>
      <p:pic>
        <p:nvPicPr>
          <p:cNvPr id="9" name="Picture 8" descr="image003">
            <a:extLst>
              <a:ext uri="{FF2B5EF4-FFF2-40B4-BE49-F238E27FC236}">
                <a16:creationId xmlns:a16="http://schemas.microsoft.com/office/drawing/2014/main" id="{9CE1A508-3E9B-4199-AD2B-0533BF7DA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3617" y="5516545"/>
            <a:ext cx="5190484" cy="12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7F2296D-480D-4F71-97E4-A7E742C5929B}"/>
              </a:ext>
            </a:extLst>
          </p:cNvPr>
          <p:cNvSpPr txBox="1"/>
          <p:nvPr/>
        </p:nvSpPr>
        <p:spPr>
          <a:xfrm>
            <a:off x="251927" y="1404950"/>
            <a:ext cx="2941831" cy="369332"/>
          </a:xfrm>
          <a:prstGeom prst="rect">
            <a:avLst/>
          </a:prstGeom>
          <a:noFill/>
        </p:spPr>
        <p:txBody>
          <a:bodyPr wrap="none" rtlCol="0">
            <a:spAutoFit/>
          </a:bodyPr>
          <a:lstStyle/>
          <a:p>
            <a:r>
              <a:rPr lang="en-US" dirty="0">
                <a:solidFill>
                  <a:srgbClr val="0070C0"/>
                </a:solidFill>
                <a:latin typeface="Segoe UI" panose="020B0502040204020203" pitchFamily="34" charset="0"/>
                <a:cs typeface="Segoe UI" panose="020B0502040204020203" pitchFamily="34" charset="0"/>
              </a:rPr>
              <a:t>Set</a:t>
            </a:r>
            <a:r>
              <a:rPr lang="en-US" dirty="0">
                <a:latin typeface="Segoe UI" panose="020B0502040204020203" pitchFamily="34" charset="0"/>
                <a:cs typeface="Segoe UI" panose="020B0502040204020203" pitchFamily="34" charset="0"/>
              </a:rPr>
              <a:t>/</a:t>
            </a:r>
            <a:r>
              <a:rPr lang="en-US" dirty="0">
                <a:solidFill>
                  <a:srgbClr val="FF0000"/>
                </a:solidFill>
                <a:latin typeface="Segoe UI" panose="020B0502040204020203" pitchFamily="34" charset="0"/>
                <a:cs typeface="Segoe UI" panose="020B0502040204020203" pitchFamily="34" charset="0"/>
              </a:rPr>
              <a:t>Reset</a:t>
            </a:r>
            <a:r>
              <a:rPr lang="en-US" dirty="0">
                <a:latin typeface="Segoe UI" panose="020B0502040204020203" pitchFamily="34" charset="0"/>
                <a:cs typeface="Segoe UI" panose="020B0502040204020203" pitchFamily="34" charset="0"/>
              </a:rPr>
              <a:t> sigma @ 1k [mV]</a:t>
            </a:r>
          </a:p>
        </p:txBody>
      </p:sp>
      <p:pic>
        <p:nvPicPr>
          <p:cNvPr id="17" name="Picture 16">
            <a:extLst>
              <a:ext uri="{FF2B5EF4-FFF2-40B4-BE49-F238E27FC236}">
                <a16:creationId xmlns:a16="http://schemas.microsoft.com/office/drawing/2014/main" id="{34DCA66C-C070-4A6A-B396-2F45BDA82BD3}"/>
              </a:ext>
            </a:extLst>
          </p:cNvPr>
          <p:cNvPicPr>
            <a:picLocks noChangeAspect="1"/>
          </p:cNvPicPr>
          <p:nvPr/>
        </p:nvPicPr>
        <p:blipFill>
          <a:blip r:embed="rId3"/>
          <a:stretch>
            <a:fillRect/>
          </a:stretch>
        </p:blipFill>
        <p:spPr>
          <a:xfrm>
            <a:off x="2" y="1804425"/>
            <a:ext cx="4496724" cy="2968540"/>
          </a:xfrm>
          <a:prstGeom prst="rect">
            <a:avLst/>
          </a:prstGeom>
        </p:spPr>
      </p:pic>
      <p:pic>
        <p:nvPicPr>
          <p:cNvPr id="18" name="Picture 17">
            <a:extLst>
              <a:ext uri="{FF2B5EF4-FFF2-40B4-BE49-F238E27FC236}">
                <a16:creationId xmlns:a16="http://schemas.microsoft.com/office/drawing/2014/main" id="{5A8CB791-72CB-415E-A77F-B68E768B1736}"/>
              </a:ext>
            </a:extLst>
          </p:cNvPr>
          <p:cNvPicPr>
            <a:picLocks noChangeAspect="1"/>
          </p:cNvPicPr>
          <p:nvPr/>
        </p:nvPicPr>
        <p:blipFill>
          <a:blip r:embed="rId4"/>
          <a:stretch>
            <a:fillRect/>
          </a:stretch>
        </p:blipFill>
        <p:spPr>
          <a:xfrm>
            <a:off x="3844328" y="1794577"/>
            <a:ext cx="4547390" cy="2948244"/>
          </a:xfrm>
          <a:prstGeom prst="rect">
            <a:avLst/>
          </a:prstGeom>
        </p:spPr>
      </p:pic>
      <p:sp>
        <p:nvSpPr>
          <p:cNvPr id="20" name="TextBox 19">
            <a:extLst>
              <a:ext uri="{FF2B5EF4-FFF2-40B4-BE49-F238E27FC236}">
                <a16:creationId xmlns:a16="http://schemas.microsoft.com/office/drawing/2014/main" id="{D016D021-59E9-4900-B26A-8CE43B440C9D}"/>
              </a:ext>
            </a:extLst>
          </p:cNvPr>
          <p:cNvSpPr txBox="1"/>
          <p:nvPr/>
        </p:nvSpPr>
        <p:spPr>
          <a:xfrm>
            <a:off x="3935731" y="1394803"/>
            <a:ext cx="3191899" cy="369332"/>
          </a:xfrm>
          <a:prstGeom prst="rect">
            <a:avLst/>
          </a:prstGeom>
          <a:noFill/>
        </p:spPr>
        <p:txBody>
          <a:bodyPr wrap="none" rtlCol="0">
            <a:spAutoFit/>
          </a:bodyPr>
          <a:lstStyle/>
          <a:p>
            <a:r>
              <a:rPr lang="en-US" dirty="0">
                <a:solidFill>
                  <a:srgbClr val="0070C0"/>
                </a:solidFill>
                <a:latin typeface="Segoe UI" panose="020B0502040204020203" pitchFamily="34" charset="0"/>
                <a:cs typeface="Segoe UI" panose="020B0502040204020203" pitchFamily="34" charset="0"/>
              </a:rPr>
              <a:t>Set</a:t>
            </a:r>
            <a:r>
              <a:rPr lang="en-US" dirty="0">
                <a:latin typeface="Segoe UI" panose="020B0502040204020203" pitchFamily="34" charset="0"/>
                <a:cs typeface="Segoe UI" panose="020B0502040204020203" pitchFamily="34" charset="0"/>
              </a:rPr>
              <a:t>/</a:t>
            </a:r>
            <a:r>
              <a:rPr lang="en-US" dirty="0">
                <a:solidFill>
                  <a:srgbClr val="FF0000"/>
                </a:solidFill>
                <a:latin typeface="Segoe UI" panose="020B0502040204020203" pitchFamily="34" charset="0"/>
                <a:cs typeface="Segoe UI" panose="020B0502040204020203" pitchFamily="34" charset="0"/>
              </a:rPr>
              <a:t>Reset</a:t>
            </a:r>
            <a:r>
              <a:rPr lang="en-US" dirty="0">
                <a:latin typeface="Segoe UI" panose="020B0502040204020203" pitchFamily="34" charset="0"/>
                <a:cs typeface="Segoe UI" panose="020B0502040204020203" pitchFamily="34" charset="0"/>
              </a:rPr>
              <a:t> sigma @ 128k [mV]</a:t>
            </a:r>
          </a:p>
        </p:txBody>
      </p:sp>
      <p:sp>
        <p:nvSpPr>
          <p:cNvPr id="22" name="TextBox 21">
            <a:extLst>
              <a:ext uri="{FF2B5EF4-FFF2-40B4-BE49-F238E27FC236}">
                <a16:creationId xmlns:a16="http://schemas.microsoft.com/office/drawing/2014/main" id="{E7E652B9-CED6-45E8-8DE7-05C57288AF86}"/>
              </a:ext>
            </a:extLst>
          </p:cNvPr>
          <p:cNvSpPr txBox="1"/>
          <p:nvPr/>
        </p:nvSpPr>
        <p:spPr>
          <a:xfrm>
            <a:off x="322521" y="5010148"/>
            <a:ext cx="10968688"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Lamina increase absolute (and relative) set sigma while No-</a:t>
            </a:r>
            <a:r>
              <a:rPr lang="en-US" dirty="0" err="1">
                <a:latin typeface="Segoe UI" panose="020B0502040204020203" pitchFamily="34" charset="0"/>
                <a:cs typeface="Segoe UI" panose="020B0502040204020203" pitchFamily="34" charset="0"/>
              </a:rPr>
              <a:t>WSiN</a:t>
            </a:r>
            <a:r>
              <a:rPr lang="en-US" dirty="0">
                <a:latin typeface="Segoe UI" panose="020B0502040204020203" pitchFamily="34" charset="0"/>
                <a:cs typeface="Segoe UI" panose="020B0502040204020203" pitchFamily="34" charset="0"/>
              </a:rPr>
              <a:t> reduce it (accelerated seasoning)</a:t>
            </a:r>
          </a:p>
        </p:txBody>
      </p:sp>
      <p:pic>
        <p:nvPicPr>
          <p:cNvPr id="23" name="Content Placeholder 7">
            <a:extLst>
              <a:ext uri="{FF2B5EF4-FFF2-40B4-BE49-F238E27FC236}">
                <a16:creationId xmlns:a16="http://schemas.microsoft.com/office/drawing/2014/main" id="{296A7F29-C0C5-4DDE-94E6-DB3A42F9AE43}"/>
              </a:ext>
            </a:extLst>
          </p:cNvPr>
          <p:cNvPicPr>
            <a:picLocks noGrp="1" noChangeAspect="1"/>
          </p:cNvPicPr>
          <p:nvPr>
            <p:ph idx="1"/>
          </p:nvPr>
        </p:nvPicPr>
        <p:blipFill>
          <a:blip r:embed="rId5"/>
          <a:stretch>
            <a:fillRect/>
          </a:stretch>
        </p:blipFill>
        <p:spPr>
          <a:xfrm>
            <a:off x="7523335" y="1804424"/>
            <a:ext cx="4650958" cy="2988639"/>
          </a:xfrm>
          <a:prstGeom prst="rect">
            <a:avLst/>
          </a:prstGeom>
        </p:spPr>
      </p:pic>
      <p:sp>
        <p:nvSpPr>
          <p:cNvPr id="24" name="TextBox 23">
            <a:extLst>
              <a:ext uri="{FF2B5EF4-FFF2-40B4-BE49-F238E27FC236}">
                <a16:creationId xmlns:a16="http://schemas.microsoft.com/office/drawing/2014/main" id="{838AAA43-3824-4394-9EF4-2882F73C1D3F}"/>
              </a:ext>
            </a:extLst>
          </p:cNvPr>
          <p:cNvSpPr txBox="1"/>
          <p:nvPr/>
        </p:nvSpPr>
        <p:spPr>
          <a:xfrm>
            <a:off x="8577592" y="1381106"/>
            <a:ext cx="1893724"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Relative sigma %</a:t>
            </a:r>
          </a:p>
        </p:txBody>
      </p:sp>
      <p:pic>
        <p:nvPicPr>
          <p:cNvPr id="25" name="Content Placeholder 7">
            <a:extLst>
              <a:ext uri="{FF2B5EF4-FFF2-40B4-BE49-F238E27FC236}">
                <a16:creationId xmlns:a16="http://schemas.microsoft.com/office/drawing/2014/main" id="{F538EAF4-48A1-4CE1-BDF3-9F8182C7E0A4}"/>
              </a:ext>
            </a:extLst>
          </p:cNvPr>
          <p:cNvPicPr>
            <a:picLocks noChangeAspect="1"/>
          </p:cNvPicPr>
          <p:nvPr/>
        </p:nvPicPr>
        <p:blipFill rotWithShape="1">
          <a:blip r:embed="rId5"/>
          <a:srcRect l="70041" t="11401" r="2874" b="74814"/>
          <a:stretch/>
        </p:blipFill>
        <p:spPr>
          <a:xfrm>
            <a:off x="9656093" y="1967524"/>
            <a:ext cx="2478007" cy="810400"/>
          </a:xfrm>
          <a:prstGeom prst="rect">
            <a:avLst/>
          </a:prstGeom>
        </p:spPr>
      </p:pic>
    </p:spTree>
    <p:extLst>
      <p:ext uri="{BB962C8B-B14F-4D97-AF65-F5344CB8AC3E}">
        <p14:creationId xmlns:p14="http://schemas.microsoft.com/office/powerpoint/2010/main" val="278815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9302-C87D-4B78-8870-88C49C739E17}"/>
              </a:ext>
            </a:extLst>
          </p:cNvPr>
          <p:cNvSpPr>
            <a:spLocks noGrp="1"/>
          </p:cNvSpPr>
          <p:nvPr>
            <p:ph type="title"/>
          </p:nvPr>
        </p:nvSpPr>
        <p:spPr/>
        <p:txBody>
          <a:bodyPr/>
          <a:lstStyle/>
          <a:p>
            <a:r>
              <a:rPr lang="en-US" dirty="0"/>
              <a:t>Drift 1us </a:t>
            </a:r>
            <a:r>
              <a:rPr lang="en-US" dirty="0">
                <a:sym typeface="Wingdings" panose="05000000000000000000" pitchFamily="2" charset="2"/>
              </a:rPr>
              <a:t>10s @ 85C (after 128k cycles)</a:t>
            </a:r>
            <a:endParaRPr lang="en-US" dirty="0"/>
          </a:p>
        </p:txBody>
      </p:sp>
      <p:sp>
        <p:nvSpPr>
          <p:cNvPr id="4" name="Date Placeholder 3">
            <a:extLst>
              <a:ext uri="{FF2B5EF4-FFF2-40B4-BE49-F238E27FC236}">
                <a16:creationId xmlns:a16="http://schemas.microsoft.com/office/drawing/2014/main" id="{0E51E666-F31A-412D-A075-7E54F9FBD755}"/>
              </a:ext>
            </a:extLst>
          </p:cNvPr>
          <p:cNvSpPr>
            <a:spLocks noGrp="1"/>
          </p:cNvSpPr>
          <p:nvPr>
            <p:ph type="dt" sz="half" idx="2"/>
          </p:nvPr>
        </p:nvSpPr>
        <p:spPr/>
        <p:txBody>
          <a:bodyPr/>
          <a:lstStyle/>
          <a:p>
            <a:r>
              <a:rPr lang="en-US"/>
              <a:t>|  </a:t>
            </a:r>
            <a:fld id="{F55C824C-5440-421F-B1ED-9166A1D48D51}" type="datetime4">
              <a:rPr lang="en-US" smtClean="0"/>
              <a:pPr/>
              <a:t>March 29, 2018</a:t>
            </a:fld>
            <a:endParaRPr dirty="0"/>
          </a:p>
        </p:txBody>
      </p:sp>
      <p:sp>
        <p:nvSpPr>
          <p:cNvPr id="5" name="Slide Number Placeholder 4">
            <a:extLst>
              <a:ext uri="{FF2B5EF4-FFF2-40B4-BE49-F238E27FC236}">
                <a16:creationId xmlns:a16="http://schemas.microsoft.com/office/drawing/2014/main" id="{867835F5-B6FC-4307-B60A-160E463A5B9A}"/>
              </a:ext>
            </a:extLst>
          </p:cNvPr>
          <p:cNvSpPr>
            <a:spLocks noGrp="1"/>
          </p:cNvSpPr>
          <p:nvPr>
            <p:ph type="sldNum" sz="quarter" idx="4"/>
          </p:nvPr>
        </p:nvSpPr>
        <p:spPr/>
        <p:txBody>
          <a:bodyPr/>
          <a:lstStyle/>
          <a:p>
            <a:pPr algn="l"/>
            <a:fld id="{0D904593-1668-4B95-BA96-EF3EF43EDF4E}" type="slidenum">
              <a:rPr lang="en-US" smtClean="0"/>
              <a:pPr algn="l"/>
              <a:t>7</a:t>
            </a:fld>
            <a:endParaRPr lang="en-US" dirty="0"/>
          </a:p>
        </p:txBody>
      </p:sp>
      <p:sp>
        <p:nvSpPr>
          <p:cNvPr id="6" name="Footer Placeholder 5">
            <a:extLst>
              <a:ext uri="{FF2B5EF4-FFF2-40B4-BE49-F238E27FC236}">
                <a16:creationId xmlns:a16="http://schemas.microsoft.com/office/drawing/2014/main" id="{40EED440-7C4D-4846-8422-A5DD99DD400D}"/>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ADA3DF13-E839-4C8A-B928-2C237C88D3CD}"/>
              </a:ext>
            </a:extLst>
          </p:cNvPr>
          <p:cNvSpPr>
            <a:spLocks noGrp="1"/>
          </p:cNvSpPr>
          <p:nvPr>
            <p:ph type="body" sz="quarter" idx="14"/>
          </p:nvPr>
        </p:nvSpPr>
        <p:spPr/>
        <p:txBody>
          <a:bodyPr/>
          <a:lstStyle/>
          <a:p>
            <a:endParaRPr lang="en-US"/>
          </a:p>
        </p:txBody>
      </p:sp>
      <p:sp>
        <p:nvSpPr>
          <p:cNvPr id="9" name="TextBox 8">
            <a:extLst>
              <a:ext uri="{FF2B5EF4-FFF2-40B4-BE49-F238E27FC236}">
                <a16:creationId xmlns:a16="http://schemas.microsoft.com/office/drawing/2014/main" id="{E34E7110-C033-4BBC-8CD4-624FFC0846D0}"/>
              </a:ext>
            </a:extLst>
          </p:cNvPr>
          <p:cNvSpPr txBox="1"/>
          <p:nvPr/>
        </p:nvSpPr>
        <p:spPr>
          <a:xfrm>
            <a:off x="166087" y="5621303"/>
            <a:ext cx="6284955" cy="9233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Split 5E has best balance between set and reset sigma (no window expansion through drift but better E4 margin)</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Sigma trend between split after drift the same of pre drift</a:t>
            </a:r>
          </a:p>
        </p:txBody>
      </p:sp>
      <p:pic>
        <p:nvPicPr>
          <p:cNvPr id="10" name="Picture 9">
            <a:extLst>
              <a:ext uri="{FF2B5EF4-FFF2-40B4-BE49-F238E27FC236}">
                <a16:creationId xmlns:a16="http://schemas.microsoft.com/office/drawing/2014/main" id="{05C4EF97-DF0C-4086-BD38-409EC8362EAA}"/>
              </a:ext>
            </a:extLst>
          </p:cNvPr>
          <p:cNvPicPr>
            <a:picLocks noChangeAspect="1"/>
          </p:cNvPicPr>
          <p:nvPr/>
        </p:nvPicPr>
        <p:blipFill>
          <a:blip r:embed="rId2"/>
          <a:stretch>
            <a:fillRect/>
          </a:stretch>
        </p:blipFill>
        <p:spPr>
          <a:xfrm>
            <a:off x="139538" y="1248813"/>
            <a:ext cx="5854863" cy="4210518"/>
          </a:xfrm>
          <a:prstGeom prst="rect">
            <a:avLst/>
          </a:prstGeom>
        </p:spPr>
      </p:pic>
      <p:pic>
        <p:nvPicPr>
          <p:cNvPr id="13" name="Picture 12">
            <a:extLst>
              <a:ext uri="{FF2B5EF4-FFF2-40B4-BE49-F238E27FC236}">
                <a16:creationId xmlns:a16="http://schemas.microsoft.com/office/drawing/2014/main" id="{3F80FD04-626A-4456-B6F9-1BBAF74712AD}"/>
              </a:ext>
            </a:extLst>
          </p:cNvPr>
          <p:cNvPicPr>
            <a:picLocks noChangeAspect="1"/>
          </p:cNvPicPr>
          <p:nvPr/>
        </p:nvPicPr>
        <p:blipFill>
          <a:blip r:embed="rId3"/>
          <a:stretch>
            <a:fillRect/>
          </a:stretch>
        </p:blipFill>
        <p:spPr>
          <a:xfrm>
            <a:off x="5727560" y="1278951"/>
            <a:ext cx="6464440" cy="4159934"/>
          </a:xfrm>
          <a:prstGeom prst="rect">
            <a:avLst/>
          </a:prstGeom>
        </p:spPr>
      </p:pic>
      <p:sp>
        <p:nvSpPr>
          <p:cNvPr id="14" name="TextBox 13">
            <a:extLst>
              <a:ext uri="{FF2B5EF4-FFF2-40B4-BE49-F238E27FC236}">
                <a16:creationId xmlns:a16="http://schemas.microsoft.com/office/drawing/2014/main" id="{63981A2B-F804-466F-BDE2-336644CEC411}"/>
              </a:ext>
            </a:extLst>
          </p:cNvPr>
          <p:cNvSpPr txBox="1"/>
          <p:nvPr/>
        </p:nvSpPr>
        <p:spPr>
          <a:xfrm>
            <a:off x="1372430" y="972506"/>
            <a:ext cx="2979662"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Median </a:t>
            </a:r>
            <a:r>
              <a:rPr lang="en-US" dirty="0" err="1">
                <a:latin typeface="Segoe UI" panose="020B0502040204020203" pitchFamily="34" charset="0"/>
                <a:cs typeface="Segoe UI" panose="020B0502040204020203" pitchFamily="34" charset="0"/>
              </a:rPr>
              <a:t>drift:Delta</a:t>
            </a:r>
            <a:r>
              <a:rPr lang="en-US" dirty="0">
                <a:latin typeface="Segoe UI" panose="020B0502040204020203" pitchFamily="34" charset="0"/>
                <a:cs typeface="Segoe UI" panose="020B0502040204020203" pitchFamily="34" charset="0"/>
              </a:rPr>
              <a:t> Vth [mV]</a:t>
            </a:r>
          </a:p>
        </p:txBody>
      </p:sp>
      <p:sp>
        <p:nvSpPr>
          <p:cNvPr id="15" name="TextBox 14">
            <a:extLst>
              <a:ext uri="{FF2B5EF4-FFF2-40B4-BE49-F238E27FC236}">
                <a16:creationId xmlns:a16="http://schemas.microsoft.com/office/drawing/2014/main" id="{E5A99AB7-25D1-4E1B-9D5E-DBC04A0449D1}"/>
              </a:ext>
            </a:extLst>
          </p:cNvPr>
          <p:cNvSpPr txBox="1"/>
          <p:nvPr/>
        </p:nvSpPr>
        <p:spPr>
          <a:xfrm>
            <a:off x="6679635" y="932313"/>
            <a:ext cx="2765629" cy="369332"/>
          </a:xfrm>
          <a:prstGeom prst="rect">
            <a:avLst/>
          </a:prstGeom>
          <a:noFill/>
        </p:spPr>
        <p:txBody>
          <a:bodyPr wrap="none" rtlCol="0">
            <a:spAutoFit/>
          </a:bodyPr>
          <a:lstStyle/>
          <a:p>
            <a:r>
              <a:rPr lang="en-US" dirty="0">
                <a:latin typeface="Segoe UI" panose="020B0502040204020203" pitchFamily="34" charset="0"/>
                <a:cs typeface="Segoe UI" panose="020B0502040204020203" pitchFamily="34" charset="0"/>
              </a:rPr>
              <a:t>Set Sigma after drift [mV]</a:t>
            </a:r>
          </a:p>
        </p:txBody>
      </p:sp>
      <p:pic>
        <p:nvPicPr>
          <p:cNvPr id="16" name="Picture 15" descr="image003">
            <a:extLst>
              <a:ext uri="{FF2B5EF4-FFF2-40B4-BE49-F238E27FC236}">
                <a16:creationId xmlns:a16="http://schemas.microsoft.com/office/drawing/2014/main" id="{56DA589A-8264-4798-A1E3-FCE28F8A7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1387" y="5619494"/>
            <a:ext cx="5080470" cy="123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735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9D4C-01C3-468A-A237-DDF6AA489784}"/>
              </a:ext>
            </a:extLst>
          </p:cNvPr>
          <p:cNvSpPr>
            <a:spLocks noGrp="1"/>
          </p:cNvSpPr>
          <p:nvPr>
            <p:ph type="title"/>
          </p:nvPr>
        </p:nvSpPr>
        <p:spPr/>
        <p:txBody>
          <a:bodyPr/>
          <a:lstStyle/>
          <a:p>
            <a:r>
              <a:rPr lang="en-US" dirty="0"/>
              <a:t>Relative sigma (all together) [%]</a:t>
            </a:r>
          </a:p>
        </p:txBody>
      </p:sp>
      <p:sp>
        <p:nvSpPr>
          <p:cNvPr id="4" name="Date Placeholder 3">
            <a:extLst>
              <a:ext uri="{FF2B5EF4-FFF2-40B4-BE49-F238E27FC236}">
                <a16:creationId xmlns:a16="http://schemas.microsoft.com/office/drawing/2014/main" id="{4F4358F6-15F4-48DF-AC79-25A5909ADCDE}"/>
              </a:ext>
            </a:extLst>
          </p:cNvPr>
          <p:cNvSpPr>
            <a:spLocks noGrp="1"/>
          </p:cNvSpPr>
          <p:nvPr>
            <p:ph type="dt" sz="half" idx="2"/>
          </p:nvPr>
        </p:nvSpPr>
        <p:spPr/>
        <p:txBody>
          <a:bodyPr/>
          <a:lstStyle/>
          <a:p>
            <a:r>
              <a:rPr lang="en-US"/>
              <a:t>|  </a:t>
            </a:r>
            <a:fld id="{F55C824C-5440-421F-B1ED-9166A1D48D51}" type="datetime4">
              <a:rPr lang="en-US" smtClean="0"/>
              <a:pPr/>
              <a:t>March 29, 2018</a:t>
            </a:fld>
            <a:endParaRPr dirty="0"/>
          </a:p>
        </p:txBody>
      </p:sp>
      <p:sp>
        <p:nvSpPr>
          <p:cNvPr id="5" name="Slide Number Placeholder 4">
            <a:extLst>
              <a:ext uri="{FF2B5EF4-FFF2-40B4-BE49-F238E27FC236}">
                <a16:creationId xmlns:a16="http://schemas.microsoft.com/office/drawing/2014/main" id="{91C0DE0A-B1AB-43E9-A314-757CC5F064EF}"/>
              </a:ext>
            </a:extLst>
          </p:cNvPr>
          <p:cNvSpPr>
            <a:spLocks noGrp="1"/>
          </p:cNvSpPr>
          <p:nvPr>
            <p:ph type="sldNum" sz="quarter" idx="4"/>
          </p:nvPr>
        </p:nvSpPr>
        <p:spPr/>
        <p:txBody>
          <a:bodyPr/>
          <a:lstStyle/>
          <a:p>
            <a:pPr algn="l"/>
            <a:fld id="{0D904593-1668-4B95-BA96-EF3EF43EDF4E}" type="slidenum">
              <a:rPr lang="en-US" smtClean="0"/>
              <a:pPr algn="l"/>
              <a:t>8</a:t>
            </a:fld>
            <a:endParaRPr lang="en-US" dirty="0"/>
          </a:p>
        </p:txBody>
      </p:sp>
      <p:sp>
        <p:nvSpPr>
          <p:cNvPr id="6" name="Footer Placeholder 5">
            <a:extLst>
              <a:ext uri="{FF2B5EF4-FFF2-40B4-BE49-F238E27FC236}">
                <a16:creationId xmlns:a16="http://schemas.microsoft.com/office/drawing/2014/main" id="{12F4C000-DC2A-46F6-848F-46B22D7D5927}"/>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473931D2-3D78-45FF-9D96-F9777E8F9850}"/>
              </a:ext>
            </a:extLst>
          </p:cNvPr>
          <p:cNvSpPr>
            <a:spLocks noGrp="1"/>
          </p:cNvSpPr>
          <p:nvPr>
            <p:ph type="body" sz="quarter" idx="14"/>
          </p:nvPr>
        </p:nvSpPr>
        <p:spPr/>
        <p:txBody>
          <a:bodyPr/>
          <a:lstStyle/>
          <a:p>
            <a:endParaRPr lang="en-US"/>
          </a:p>
        </p:txBody>
      </p:sp>
      <p:pic>
        <p:nvPicPr>
          <p:cNvPr id="8" name="Content Placeholder 7">
            <a:extLst>
              <a:ext uri="{FF2B5EF4-FFF2-40B4-BE49-F238E27FC236}">
                <a16:creationId xmlns:a16="http://schemas.microsoft.com/office/drawing/2014/main" id="{4D769626-8A19-45F8-8BC9-4AB0EE92AB2F}"/>
              </a:ext>
            </a:extLst>
          </p:cNvPr>
          <p:cNvPicPr>
            <a:picLocks noGrp="1" noChangeAspect="1"/>
          </p:cNvPicPr>
          <p:nvPr>
            <p:ph idx="1"/>
          </p:nvPr>
        </p:nvPicPr>
        <p:blipFill>
          <a:blip r:embed="rId2"/>
          <a:stretch>
            <a:fillRect/>
          </a:stretch>
        </p:blipFill>
        <p:spPr>
          <a:xfrm>
            <a:off x="910984" y="918529"/>
            <a:ext cx="9529253" cy="5942597"/>
          </a:xfrm>
          <a:prstGeom prst="rect">
            <a:avLst/>
          </a:prstGeom>
          <a:solidFill>
            <a:schemeClr val="bg1"/>
          </a:solidFill>
        </p:spPr>
      </p:pic>
      <p:sp>
        <p:nvSpPr>
          <p:cNvPr id="9" name="TextBox 8">
            <a:extLst>
              <a:ext uri="{FF2B5EF4-FFF2-40B4-BE49-F238E27FC236}">
                <a16:creationId xmlns:a16="http://schemas.microsoft.com/office/drawing/2014/main" id="{880FCC1C-2C27-4A81-94F1-F8BF80E23AE1}"/>
              </a:ext>
            </a:extLst>
          </p:cNvPr>
          <p:cNvSpPr txBox="1"/>
          <p:nvPr/>
        </p:nvSpPr>
        <p:spPr>
          <a:xfrm>
            <a:off x="7777424" y="4401177"/>
            <a:ext cx="3346101" cy="646331"/>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No </a:t>
            </a:r>
            <a:r>
              <a:rPr lang="en-US" dirty="0" err="1">
                <a:latin typeface="Segoe UI" panose="020B0502040204020203" pitchFamily="34" charset="0"/>
                <a:cs typeface="Segoe UI" panose="020B0502040204020203" pitchFamily="34" charset="0"/>
              </a:rPr>
              <a:t>WSiN</a:t>
            </a:r>
            <a:r>
              <a:rPr lang="en-US" dirty="0">
                <a:latin typeface="Segoe UI" panose="020B0502040204020203" pitchFamily="34" charset="0"/>
                <a:cs typeface="Segoe UI" panose="020B0502040204020203" pitchFamily="34" charset="0"/>
              </a:rPr>
              <a:t> is main knob to reduce relative sigma</a:t>
            </a:r>
          </a:p>
        </p:txBody>
      </p:sp>
      <p:pic>
        <p:nvPicPr>
          <p:cNvPr id="10" name="Picture 9" descr="image003">
            <a:extLst>
              <a:ext uri="{FF2B5EF4-FFF2-40B4-BE49-F238E27FC236}">
                <a16:creationId xmlns:a16="http://schemas.microsoft.com/office/drawing/2014/main" id="{E41493D0-39E1-46E2-A459-B362AA789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530" y="5619494"/>
            <a:ext cx="5080470" cy="123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5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FDFA-1808-42EB-B4FE-C2BD4A952E87}"/>
              </a:ext>
            </a:extLst>
          </p:cNvPr>
          <p:cNvSpPr>
            <a:spLocks noGrp="1"/>
          </p:cNvSpPr>
          <p:nvPr>
            <p:ph type="title"/>
          </p:nvPr>
        </p:nvSpPr>
        <p:spPr/>
        <p:txBody>
          <a:bodyPr/>
          <a:lstStyle/>
          <a:p>
            <a:r>
              <a:rPr lang="en-US" dirty="0"/>
              <a:t>Long time drift after 32k cycles (10s</a:t>
            </a:r>
            <a:r>
              <a:rPr lang="en-US" dirty="0">
                <a:sym typeface="Wingdings" panose="05000000000000000000" pitchFamily="2" charset="2"/>
              </a:rPr>
              <a:t>2h @85C)</a:t>
            </a:r>
            <a:endParaRPr lang="en-US" dirty="0"/>
          </a:p>
        </p:txBody>
      </p:sp>
      <p:sp>
        <p:nvSpPr>
          <p:cNvPr id="4" name="Date Placeholder 3">
            <a:extLst>
              <a:ext uri="{FF2B5EF4-FFF2-40B4-BE49-F238E27FC236}">
                <a16:creationId xmlns:a16="http://schemas.microsoft.com/office/drawing/2014/main" id="{9B6B3908-6455-4B0D-982B-EF2D62F831F6}"/>
              </a:ext>
            </a:extLst>
          </p:cNvPr>
          <p:cNvSpPr>
            <a:spLocks noGrp="1"/>
          </p:cNvSpPr>
          <p:nvPr>
            <p:ph type="dt" sz="half" idx="2"/>
          </p:nvPr>
        </p:nvSpPr>
        <p:spPr/>
        <p:txBody>
          <a:bodyPr/>
          <a:lstStyle/>
          <a:p>
            <a:r>
              <a:rPr lang="en-US"/>
              <a:t>|  </a:t>
            </a:r>
            <a:fld id="{F55C824C-5440-421F-B1ED-9166A1D48D51}" type="datetime4">
              <a:rPr lang="en-US" smtClean="0"/>
              <a:pPr/>
              <a:t>March 29, 2018</a:t>
            </a:fld>
            <a:endParaRPr dirty="0"/>
          </a:p>
        </p:txBody>
      </p:sp>
      <p:sp>
        <p:nvSpPr>
          <p:cNvPr id="5" name="Slide Number Placeholder 4">
            <a:extLst>
              <a:ext uri="{FF2B5EF4-FFF2-40B4-BE49-F238E27FC236}">
                <a16:creationId xmlns:a16="http://schemas.microsoft.com/office/drawing/2014/main" id="{8F39656B-4DED-4FD5-8275-D2E86DA9B6A7}"/>
              </a:ext>
            </a:extLst>
          </p:cNvPr>
          <p:cNvSpPr>
            <a:spLocks noGrp="1"/>
          </p:cNvSpPr>
          <p:nvPr>
            <p:ph type="sldNum" sz="quarter" idx="4"/>
          </p:nvPr>
        </p:nvSpPr>
        <p:spPr/>
        <p:txBody>
          <a:bodyPr/>
          <a:lstStyle/>
          <a:p>
            <a:pPr algn="l"/>
            <a:fld id="{0D904593-1668-4B95-BA96-EF3EF43EDF4E}" type="slidenum">
              <a:rPr lang="en-US" smtClean="0"/>
              <a:pPr algn="l"/>
              <a:t>9</a:t>
            </a:fld>
            <a:endParaRPr lang="en-US" dirty="0"/>
          </a:p>
        </p:txBody>
      </p:sp>
      <p:sp>
        <p:nvSpPr>
          <p:cNvPr id="6" name="Footer Placeholder 5">
            <a:extLst>
              <a:ext uri="{FF2B5EF4-FFF2-40B4-BE49-F238E27FC236}">
                <a16:creationId xmlns:a16="http://schemas.microsoft.com/office/drawing/2014/main" id="{0D26EE9C-1638-4784-BB20-A99E71C89488}"/>
              </a:ext>
            </a:extLst>
          </p:cNvPr>
          <p:cNvSpPr>
            <a:spLocks noGrp="1"/>
          </p:cNvSpPr>
          <p:nvPr>
            <p:ph type="ftr" sz="quarter" idx="12"/>
          </p:nvPr>
        </p:nvSpPr>
        <p:spPr/>
        <p:txBody>
          <a:bodyPr/>
          <a:lstStyle/>
          <a:p>
            <a:r>
              <a:rPr lang="en-US"/>
              <a:t>|  Micron Confidential</a:t>
            </a:r>
            <a:endParaRPr lang="en-US" dirty="0"/>
          </a:p>
        </p:txBody>
      </p:sp>
      <p:sp>
        <p:nvSpPr>
          <p:cNvPr id="7" name="Text Placeholder 6">
            <a:extLst>
              <a:ext uri="{FF2B5EF4-FFF2-40B4-BE49-F238E27FC236}">
                <a16:creationId xmlns:a16="http://schemas.microsoft.com/office/drawing/2014/main" id="{1E0EDE96-34A8-4A9F-9CF9-0A7C889DA2AD}"/>
              </a:ext>
            </a:extLst>
          </p:cNvPr>
          <p:cNvSpPr>
            <a:spLocks noGrp="1"/>
          </p:cNvSpPr>
          <p:nvPr>
            <p:ph type="body" sz="quarter" idx="14"/>
          </p:nvPr>
        </p:nvSpPr>
        <p:spPr/>
        <p:txBody>
          <a:bodyPr/>
          <a:lstStyle/>
          <a:p>
            <a:endParaRPr lang="en-US"/>
          </a:p>
        </p:txBody>
      </p:sp>
      <p:pic>
        <p:nvPicPr>
          <p:cNvPr id="8" name="Content Placeholder 7">
            <a:extLst>
              <a:ext uri="{FF2B5EF4-FFF2-40B4-BE49-F238E27FC236}">
                <a16:creationId xmlns:a16="http://schemas.microsoft.com/office/drawing/2014/main" id="{9BA0F546-7EB1-4763-A814-FEAFEF7B2AD2}"/>
              </a:ext>
            </a:extLst>
          </p:cNvPr>
          <p:cNvPicPr>
            <a:picLocks noGrp="1" noChangeAspect="1"/>
          </p:cNvPicPr>
          <p:nvPr>
            <p:ph idx="1"/>
          </p:nvPr>
        </p:nvPicPr>
        <p:blipFill>
          <a:blip r:embed="rId2"/>
          <a:stretch>
            <a:fillRect/>
          </a:stretch>
        </p:blipFill>
        <p:spPr>
          <a:xfrm>
            <a:off x="267847" y="932313"/>
            <a:ext cx="8970698" cy="5900573"/>
          </a:xfrm>
          <a:prstGeom prst="rect">
            <a:avLst/>
          </a:prstGeom>
        </p:spPr>
      </p:pic>
      <p:sp>
        <p:nvSpPr>
          <p:cNvPr id="9" name="TextBox 8">
            <a:extLst>
              <a:ext uri="{FF2B5EF4-FFF2-40B4-BE49-F238E27FC236}">
                <a16:creationId xmlns:a16="http://schemas.microsoft.com/office/drawing/2014/main" id="{ACA7C66D-1ADD-47F6-8DBF-6FCDEDDFAD58}"/>
              </a:ext>
            </a:extLst>
          </p:cNvPr>
          <p:cNvSpPr txBox="1"/>
          <p:nvPr/>
        </p:nvSpPr>
        <p:spPr>
          <a:xfrm>
            <a:off x="8551149" y="4099626"/>
            <a:ext cx="3195373"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Split 4E has the minimum reset drift but no toggle on set, hence window is closing with drift time</a:t>
            </a: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No big split signals on set</a:t>
            </a:r>
          </a:p>
        </p:txBody>
      </p:sp>
      <p:sp>
        <p:nvSpPr>
          <p:cNvPr id="10" name="TextBox 9">
            <a:extLst>
              <a:ext uri="{FF2B5EF4-FFF2-40B4-BE49-F238E27FC236}">
                <a16:creationId xmlns:a16="http://schemas.microsoft.com/office/drawing/2014/main" id="{00024B2C-EC99-4922-90C8-69980216C353}"/>
              </a:ext>
            </a:extLst>
          </p:cNvPr>
          <p:cNvSpPr txBox="1"/>
          <p:nvPr/>
        </p:nvSpPr>
        <p:spPr>
          <a:xfrm>
            <a:off x="9821351" y="2025301"/>
            <a:ext cx="2095995" cy="923330"/>
          </a:xfrm>
          <a:prstGeom prst="rect">
            <a:avLst/>
          </a:prstGeom>
          <a:noFill/>
        </p:spPr>
        <p:txBody>
          <a:bodyPr wrap="square" rtlCol="0">
            <a:spAutoFit/>
          </a:bodyPr>
          <a:lstStyle/>
          <a:p>
            <a:r>
              <a:rPr lang="en-US" dirty="0">
                <a:latin typeface="Segoe UI" panose="020B0502040204020203" pitchFamily="34" charset="0"/>
                <a:cs typeface="Segoe UI" panose="020B0502040204020203" pitchFamily="34" charset="0"/>
              </a:rPr>
              <a:t>Measured bake time [s] for each split</a:t>
            </a:r>
          </a:p>
        </p:txBody>
      </p:sp>
      <p:sp>
        <p:nvSpPr>
          <p:cNvPr id="11" name="Left Brace 10">
            <a:extLst>
              <a:ext uri="{FF2B5EF4-FFF2-40B4-BE49-F238E27FC236}">
                <a16:creationId xmlns:a16="http://schemas.microsoft.com/office/drawing/2014/main" id="{67B6C04B-9AC7-455C-A3FA-04A8553C236D}"/>
              </a:ext>
            </a:extLst>
          </p:cNvPr>
          <p:cNvSpPr/>
          <p:nvPr/>
        </p:nvSpPr>
        <p:spPr>
          <a:xfrm rot="10800000">
            <a:off x="9238544" y="1587639"/>
            <a:ext cx="504385" cy="17986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2" name="Picture 11" descr="image003">
            <a:extLst>
              <a:ext uri="{FF2B5EF4-FFF2-40B4-BE49-F238E27FC236}">
                <a16:creationId xmlns:a16="http://schemas.microsoft.com/office/drawing/2014/main" id="{F07D8B56-27B6-453B-A9C5-379EC01C1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0498" y="5655809"/>
            <a:ext cx="4931502" cy="120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171378"/>
      </p:ext>
    </p:extLst>
  </p:cSld>
  <p:clrMapOvr>
    <a:masterClrMapping/>
  </p:clrMapOvr>
</p:sld>
</file>

<file path=ppt/theme/theme1.xml><?xml version="1.0" encoding="utf-8"?>
<a:theme xmlns:a="http://schemas.openxmlformats.org/drawingml/2006/main" name="Micron Nov-2015">
  <a:themeElements>
    <a:clrScheme name="Micron - Template">
      <a:dk1>
        <a:srgbClr val="58595B"/>
      </a:dk1>
      <a:lt1>
        <a:srgbClr val="FFFFFF"/>
      </a:lt1>
      <a:dk2>
        <a:srgbClr val="2C2C2E"/>
      </a:dk2>
      <a:lt2>
        <a:srgbClr val="9A9B9D"/>
      </a:lt2>
      <a:accent1>
        <a:srgbClr val="0077C8"/>
      </a:accent1>
      <a:accent2>
        <a:srgbClr val="629D37"/>
      </a:accent2>
      <a:accent3>
        <a:srgbClr val="EE7623"/>
      </a:accent3>
      <a:accent4>
        <a:srgbClr val="00A7E0"/>
      </a:accent4>
      <a:accent5>
        <a:srgbClr val="CFDD3A"/>
      </a:accent5>
      <a:accent6>
        <a:srgbClr val="FFCF01"/>
      </a:accent6>
      <a:hlink>
        <a:srgbClr val="0077C8"/>
      </a:hlink>
      <a:folHlink>
        <a:srgbClr val="71C5E8"/>
      </a:folHlink>
    </a:clrScheme>
    <a:fontScheme name="Micron">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2"/>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rporate (16x9 aspect ratio).potx" id="{1E87929D-3B4D-4C68-B1D8-F2DF55D47466}" vid="{98D62B80-7A8C-47B1-BC07-BEFA0CD407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4F914D575F72541862017C283C1A683" ma:contentTypeVersion="0" ma:contentTypeDescription="Create a new document." ma:contentTypeScope="" ma:versionID="fcf3eee288866f8e15376f02ab29015f">
  <xsd:schema xmlns:xsd="http://www.w3.org/2001/XMLSchema" xmlns:xs="http://www.w3.org/2001/XMLSchema" xmlns:p="http://schemas.microsoft.com/office/2006/metadata/properties" xmlns:ns2="7befb21b-f332-4481-b48b-bc2c81cc1303" targetNamespace="http://schemas.microsoft.com/office/2006/metadata/properties" ma:root="true" ma:fieldsID="d45deb9382f7010d65fefdf87e252db7" ns2:_="">
    <xsd:import namespace="7befb21b-f332-4481-b48b-bc2c81cc1303"/>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efb21b-f332-4481-b48b-bc2c81cc130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befb21b-f332-4481-b48b-bc2c81cc1303">KY4XU6CDSCEP-565267409-132</_dlc_DocId>
    <_dlc_DocIdUrl xmlns="7befb21b-f332-4481-b48b-bc2c81cc1303">
      <Url>http://collab.micron.com/mfg/Fab4/sxpmicroncell/_layouts/15/DocIdRedir.aspx?ID=KY4XU6CDSCEP-565267409-132</Url>
      <Description>KY4XU6CDSCEP-565267409-132</Description>
    </_dlc_DocIdUrl>
  </documentManagement>
</p:properties>
</file>

<file path=customXml/itemProps1.xml><?xml version="1.0" encoding="utf-8"?>
<ds:datastoreItem xmlns:ds="http://schemas.openxmlformats.org/officeDocument/2006/customXml" ds:itemID="{3C2CC5B8-62D4-4D04-8E9A-FD2A47ACAA8A}">
  <ds:schemaRefs>
    <ds:schemaRef ds:uri="http://schemas.microsoft.com/sharepoint/events"/>
  </ds:schemaRefs>
</ds:datastoreItem>
</file>

<file path=customXml/itemProps2.xml><?xml version="1.0" encoding="utf-8"?>
<ds:datastoreItem xmlns:ds="http://schemas.openxmlformats.org/officeDocument/2006/customXml" ds:itemID="{C6DC58E4-EFBB-4933-B8DF-F1F649041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efb21b-f332-4481-b48b-bc2c81cc1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C0E4E1-7E65-4368-B444-391905638176}">
  <ds:schemaRefs>
    <ds:schemaRef ds:uri="http://schemas.microsoft.com/sharepoint/v3/contenttype/forms"/>
  </ds:schemaRefs>
</ds:datastoreItem>
</file>

<file path=customXml/itemProps4.xml><?xml version="1.0" encoding="utf-8"?>
<ds:datastoreItem xmlns:ds="http://schemas.openxmlformats.org/officeDocument/2006/customXml" ds:itemID="{64266BB0-8DC7-4598-8491-156BD2E43FD2}">
  <ds:schemaRefs>
    <ds:schemaRef ds:uri="http://schemas.microsoft.com/office/2006/metadata/properties"/>
    <ds:schemaRef ds:uri="7befb21b-f332-4481-b48b-bc2c81cc1303"/>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Corporate (16x9 aspect ratio)</Template>
  <TotalTime>0</TotalTime>
  <Words>601</Words>
  <Application>Microsoft Office PowerPoint</Application>
  <PresentationFormat>Widescreen</PresentationFormat>
  <Paragraphs>98</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Segoe UI</vt:lpstr>
      <vt:lpstr>Segoe UI Semibold</vt:lpstr>
      <vt:lpstr>Wingdings</vt:lpstr>
      <vt:lpstr>Micron Nov-2015</vt:lpstr>
      <vt:lpstr>SSM41 CR5.3 , lot 0185552.013 PRG rev 2.0</vt:lpstr>
      <vt:lpstr>Lot trial</vt:lpstr>
      <vt:lpstr>1k cycles distributions (1us)</vt:lpstr>
      <vt:lpstr>Distribution summary:  1k vs 128k cycles, 1us delay</vt:lpstr>
      <vt:lpstr>Median Vth trend and shift through cycling</vt:lpstr>
      <vt:lpstr>Robust Sigmas</vt:lpstr>
      <vt:lpstr>Drift 1us 10s @ 85C (after 128k cycles)</vt:lpstr>
      <vt:lpstr>Relative sigma (all together) [%]</vt:lpstr>
      <vt:lpstr>Long time drift after 32k cycles (10s2h @85C)</vt:lpstr>
      <vt:lpstr>Median and Projected window @ 3.54 sigma</vt:lpstr>
      <vt:lpstr>Extended endurance: all distributions by split/cycles</vt:lpstr>
      <vt:lpstr>Extended endurance: Vth median and +/- 1 sigma evolution</vt:lpstr>
      <vt:lpstr>Delta Vth evolution through cycling by split</vt:lpstr>
      <vt:lpstr>Absolute and relative robust sigma evolution by split</vt:lpstr>
      <vt:lpstr>Read disturb (8k)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4x3 PPT Template</dc:title>
  <dc:creator/>
  <cp:lastModifiedBy/>
  <cp:revision>1</cp:revision>
  <dcterms:created xsi:type="dcterms:W3CDTF">2015-10-15T20:06:16Z</dcterms:created>
  <dcterms:modified xsi:type="dcterms:W3CDTF">2018-03-29T16:06:51Z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0x010100E4F914D575F72541862017C283C1A683</vt:lpwstr>
  </property>
  <property fmtid="{D5CDD505-2E9C-101B-9397-08002B2CF9AE}" pid="3" name="_dlc_DocIdItemGuid">
    <vt:lpwstr>6e04d748-1d7a-4e92-85d9-cc60e1f970b4</vt:lpwstr>
  </property>
  <property fmtid="{D5CDD505-2E9C-101B-9397-08002B2CF9AE}" pid="4" name="CRCTerms">
    <vt:lpwstr>26;#Corporate PPTX Template|ba00464a-8f52-4532-b736-ef3f974243a8</vt:lpwstr>
  </property>
</Properties>
</file>