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2"/>
  </p:notesMasterIdLst>
  <p:sldIdLst>
    <p:sldId id="258" r:id="rId5"/>
    <p:sldId id="259" r:id="rId6"/>
    <p:sldId id="260" r:id="rId7"/>
    <p:sldId id="261" r:id="rId8"/>
    <p:sldId id="262" r:id="rId9"/>
    <p:sldId id="291" r:id="rId10"/>
    <p:sldId id="265" r:id="rId11"/>
    <p:sldId id="292" r:id="rId12"/>
    <p:sldId id="271" r:id="rId13"/>
    <p:sldId id="341" r:id="rId14"/>
    <p:sldId id="349" r:id="rId15"/>
    <p:sldId id="312" r:id="rId16"/>
    <p:sldId id="278" r:id="rId17"/>
    <p:sldId id="316" r:id="rId18"/>
    <p:sldId id="313" r:id="rId19"/>
    <p:sldId id="315" r:id="rId20"/>
    <p:sldId id="301" r:id="rId21"/>
    <p:sldId id="353" r:id="rId22"/>
    <p:sldId id="354" r:id="rId23"/>
    <p:sldId id="355" r:id="rId24"/>
    <p:sldId id="295" r:id="rId25"/>
    <p:sldId id="317" r:id="rId26"/>
    <p:sldId id="318" r:id="rId27"/>
    <p:sldId id="319" r:id="rId28"/>
    <p:sldId id="320" r:id="rId29"/>
    <p:sldId id="321" r:id="rId30"/>
    <p:sldId id="352" r:id="rId31"/>
  </p:sldIdLst>
  <p:sldSz cx="12192000" cy="6858000"/>
  <p:notesSz cx="6858000" cy="9144000"/>
  <p:defaultTextStyle>
    <a:defPPr>
      <a:defRPr lang="en-US"/>
    </a:defPPr>
    <a:lvl1pPr marL="0" algn="l" defTabSz="1108161" rtl="0" eaLnBrk="1" latinLnBrk="0" hangingPunct="1">
      <a:defRPr sz="2181" kern="1200">
        <a:solidFill>
          <a:schemeClr val="tx1"/>
        </a:solidFill>
        <a:latin typeface="+mn-lt"/>
        <a:ea typeface="+mn-ea"/>
        <a:cs typeface="+mn-cs"/>
      </a:defRPr>
    </a:lvl1pPr>
    <a:lvl2pPr marL="554081" algn="l" defTabSz="1108161" rtl="0" eaLnBrk="1" latinLnBrk="0" hangingPunct="1">
      <a:defRPr sz="2181" kern="1200">
        <a:solidFill>
          <a:schemeClr val="tx1"/>
        </a:solidFill>
        <a:latin typeface="+mn-lt"/>
        <a:ea typeface="+mn-ea"/>
        <a:cs typeface="+mn-cs"/>
      </a:defRPr>
    </a:lvl2pPr>
    <a:lvl3pPr marL="1108161" algn="l" defTabSz="1108161" rtl="0" eaLnBrk="1" latinLnBrk="0" hangingPunct="1">
      <a:defRPr sz="2181" kern="1200">
        <a:solidFill>
          <a:schemeClr val="tx1"/>
        </a:solidFill>
        <a:latin typeface="+mn-lt"/>
        <a:ea typeface="+mn-ea"/>
        <a:cs typeface="+mn-cs"/>
      </a:defRPr>
    </a:lvl3pPr>
    <a:lvl4pPr marL="1662242" algn="l" defTabSz="1108161" rtl="0" eaLnBrk="1" latinLnBrk="0" hangingPunct="1">
      <a:defRPr sz="2181" kern="1200">
        <a:solidFill>
          <a:schemeClr val="tx1"/>
        </a:solidFill>
        <a:latin typeface="+mn-lt"/>
        <a:ea typeface="+mn-ea"/>
        <a:cs typeface="+mn-cs"/>
      </a:defRPr>
    </a:lvl4pPr>
    <a:lvl5pPr marL="2216323" algn="l" defTabSz="1108161" rtl="0" eaLnBrk="1" latinLnBrk="0" hangingPunct="1">
      <a:defRPr sz="2181" kern="1200">
        <a:solidFill>
          <a:schemeClr val="tx1"/>
        </a:solidFill>
        <a:latin typeface="+mn-lt"/>
        <a:ea typeface="+mn-ea"/>
        <a:cs typeface="+mn-cs"/>
      </a:defRPr>
    </a:lvl5pPr>
    <a:lvl6pPr marL="2770403" algn="l" defTabSz="1108161" rtl="0" eaLnBrk="1" latinLnBrk="0" hangingPunct="1">
      <a:defRPr sz="2181" kern="1200">
        <a:solidFill>
          <a:schemeClr val="tx1"/>
        </a:solidFill>
        <a:latin typeface="+mn-lt"/>
        <a:ea typeface="+mn-ea"/>
        <a:cs typeface="+mn-cs"/>
      </a:defRPr>
    </a:lvl6pPr>
    <a:lvl7pPr marL="3324484" algn="l" defTabSz="1108161" rtl="0" eaLnBrk="1" latinLnBrk="0" hangingPunct="1">
      <a:defRPr sz="2181" kern="1200">
        <a:solidFill>
          <a:schemeClr val="tx1"/>
        </a:solidFill>
        <a:latin typeface="+mn-lt"/>
        <a:ea typeface="+mn-ea"/>
        <a:cs typeface="+mn-cs"/>
      </a:defRPr>
    </a:lvl7pPr>
    <a:lvl8pPr marL="3878565" algn="l" defTabSz="1108161" rtl="0" eaLnBrk="1" latinLnBrk="0" hangingPunct="1">
      <a:defRPr sz="2181" kern="1200">
        <a:solidFill>
          <a:schemeClr val="tx1"/>
        </a:solidFill>
        <a:latin typeface="+mn-lt"/>
        <a:ea typeface="+mn-ea"/>
        <a:cs typeface="+mn-cs"/>
      </a:defRPr>
    </a:lvl8pPr>
    <a:lvl9pPr marL="4432645" algn="l" defTabSz="1108161" rtl="0" eaLnBrk="1" latinLnBrk="0" hangingPunct="1">
      <a:defRPr sz="218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ond, Joseph R" initials="BJR" lastIdx="2" clrIdx="0">
    <p:extLst>
      <p:ext uri="{19B8F6BF-5375-455C-9EA6-DF929625EA0E}">
        <p15:presenceInfo xmlns:p15="http://schemas.microsoft.com/office/powerpoint/2012/main" userId="S-1-5-21-725345543-602162358-527237240-28211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D050"/>
    <a:srgbClr val="0071EE"/>
    <a:srgbClr val="0150ED"/>
    <a:srgbClr val="1E69FE"/>
    <a:srgbClr val="004DBF"/>
    <a:srgbClr val="C00000"/>
    <a:srgbClr val="0064D2"/>
    <a:srgbClr val="0054B0"/>
    <a:srgbClr val="006FEA"/>
    <a:srgbClr val="0E5E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90" autoAdjust="0"/>
    <p:restoredTop sz="94660"/>
  </p:normalViewPr>
  <p:slideViewPr>
    <p:cSldViewPr snapToGrid="0">
      <p:cViewPr varScale="1">
        <p:scale>
          <a:sx n="74" d="100"/>
          <a:sy n="74" d="100"/>
        </p:scale>
        <p:origin x="294" y="30"/>
      </p:cViewPr>
      <p:guideLst>
        <p:guide orient="horz" pos="2161"/>
        <p:guide pos="3840"/>
      </p:guideLst>
    </p:cSldViewPr>
  </p:slideViewPr>
  <p:notesTextViewPr>
    <p:cViewPr>
      <p:scale>
        <a:sx n="1" d="1"/>
        <a:sy n="1" d="1"/>
      </p:scale>
      <p:origin x="0" y="0"/>
    </p:cViewPr>
  </p:notesTextViewPr>
  <p:sorterViewPr>
    <p:cViewPr>
      <p:scale>
        <a:sx n="200" d="100"/>
        <a:sy n="200" d="100"/>
      </p:scale>
      <p:origin x="0" y="5256"/>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F159AA-5BA0-4662-9531-BE03AF12E1CC}" type="datetimeFigureOut">
              <a:rPr lang="en-US" smtClean="0"/>
              <a:t>4/3/2018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B0E3F7-A870-4787-8DBF-CD5AF57C1770}" type="slidenum">
              <a:rPr lang="en-US" smtClean="0"/>
              <a:t>‹#›</a:t>
            </a:fld>
            <a:endParaRPr lang="en-US"/>
          </a:p>
        </p:txBody>
      </p:sp>
    </p:spTree>
    <p:extLst>
      <p:ext uri="{BB962C8B-B14F-4D97-AF65-F5344CB8AC3E}">
        <p14:creationId xmlns:p14="http://schemas.microsoft.com/office/powerpoint/2010/main" val="2477829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2</a:t>
            </a:fld>
            <a:endParaRPr lang="en-US"/>
          </a:p>
        </p:txBody>
      </p:sp>
    </p:spTree>
    <p:extLst>
      <p:ext uri="{BB962C8B-B14F-4D97-AF65-F5344CB8AC3E}">
        <p14:creationId xmlns:p14="http://schemas.microsoft.com/office/powerpoint/2010/main" val="16672698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62" name="Rectangle 7"/>
          <p:cNvSpPr txBox="1">
            <a:spLocks noGrp="1" noChangeArrowheads="1"/>
          </p:cNvSpPr>
          <p:nvPr/>
        </p:nvSpPr>
        <p:spPr bwMode="auto">
          <a:xfrm>
            <a:off x="3971927" y="8831265"/>
            <a:ext cx="3038475" cy="465137"/>
          </a:xfrm>
          <a:prstGeom prst="rect">
            <a:avLst/>
          </a:prstGeom>
          <a:noFill/>
          <a:ln w="9525">
            <a:noFill/>
            <a:miter lim="800000"/>
            <a:headEnd/>
            <a:tailEnd/>
          </a:ln>
        </p:spPr>
        <p:txBody>
          <a:bodyPr lIns="94919" tIns="47459" rIns="94919" bIns="47459" anchor="b"/>
          <a:lstStyle/>
          <a:p>
            <a:pPr algn="r" defTabSz="949568" eaLnBrk="0" hangingPunct="0"/>
            <a:fld id="{B6C6FD08-5974-4FD9-ABB0-CCEEC477EC2E}" type="slidenum">
              <a:rPr lang="en-US" sz="1200">
                <a:latin typeface="Times New Roman" pitchFamily="18" charset="0"/>
              </a:rPr>
              <a:pPr algn="r" defTabSz="949568" eaLnBrk="0" hangingPunct="0"/>
              <a:t>3</a:t>
            </a:fld>
            <a:endParaRPr lang="en-US" sz="1200">
              <a:latin typeface="Times New Roman" pitchFamily="18" charset="0"/>
            </a:endParaRPr>
          </a:p>
        </p:txBody>
      </p:sp>
      <p:sp>
        <p:nvSpPr>
          <p:cNvPr id="1218563" name="Rectangle 2"/>
          <p:cNvSpPr>
            <a:spLocks noGrp="1" noRot="1" noChangeAspect="1" noChangeArrowheads="1" noTextEdit="1"/>
          </p:cNvSpPr>
          <p:nvPr>
            <p:ph type="sldImg"/>
          </p:nvPr>
        </p:nvSpPr>
        <p:spPr>
          <a:ln/>
        </p:spPr>
      </p:sp>
      <p:sp>
        <p:nvSpPr>
          <p:cNvPr id="1218564"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11250301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a:noFill/>
        </p:spPr>
        <p:txBody>
          <a:bodyPr/>
          <a:lstStyle/>
          <a:p>
            <a:fld id="{A601168E-3B15-4469-9CF9-1C754F648B19}" type="slidenum">
              <a:rPr lang="en-US"/>
              <a:pPr/>
              <a:t>5</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964728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B0E3F7-A870-4787-8DBF-CD5AF57C1770}" type="slidenum">
              <a:rPr lang="en-US" smtClean="0"/>
              <a:t>14</a:t>
            </a:fld>
            <a:endParaRPr lang="en-US"/>
          </a:p>
        </p:txBody>
      </p:sp>
    </p:spTree>
    <p:extLst>
      <p:ext uri="{BB962C8B-B14F-4D97-AF65-F5344CB8AC3E}">
        <p14:creationId xmlns:p14="http://schemas.microsoft.com/office/powerpoint/2010/main" val="7094295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B0E3F7-A870-4787-8DBF-CD5AF57C1770}" type="slidenum">
              <a:rPr lang="en-US" smtClean="0"/>
              <a:t>19</a:t>
            </a:fld>
            <a:endParaRPr lang="en-US"/>
          </a:p>
        </p:txBody>
      </p:sp>
    </p:spTree>
    <p:extLst>
      <p:ext uri="{BB962C8B-B14F-4D97-AF65-F5344CB8AC3E}">
        <p14:creationId xmlns:p14="http://schemas.microsoft.com/office/powerpoint/2010/main" val="34104065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B0E3F7-A870-4787-8DBF-CD5AF57C1770}" type="slidenum">
              <a:rPr lang="en-US" smtClean="0"/>
              <a:t>20</a:t>
            </a:fld>
            <a:endParaRPr lang="en-US"/>
          </a:p>
        </p:txBody>
      </p:sp>
    </p:spTree>
    <p:extLst>
      <p:ext uri="{BB962C8B-B14F-4D97-AF65-F5344CB8AC3E}">
        <p14:creationId xmlns:p14="http://schemas.microsoft.com/office/powerpoint/2010/main" val="1219535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06379"/>
            <a:ext cx="10363200" cy="1012825"/>
          </a:xfrm>
        </p:spPr>
        <p:txBody>
          <a:bodyPr/>
          <a:lstStyle>
            <a:lvl1pPr>
              <a:defRPr sz="4847"/>
            </a:lvl1pPr>
          </a:lstStyle>
          <a:p>
            <a:r>
              <a:rPr lang="en-US"/>
              <a:t>Click to edit Master title style</a:t>
            </a:r>
            <a:endParaRPr lang="en-US" dirty="0"/>
          </a:p>
        </p:txBody>
      </p:sp>
      <p:sp>
        <p:nvSpPr>
          <p:cNvPr id="3" name="Subtitle 2"/>
          <p:cNvSpPr>
            <a:spLocks noGrp="1"/>
          </p:cNvSpPr>
          <p:nvPr>
            <p:ph type="subTitle" idx="1"/>
          </p:nvPr>
        </p:nvSpPr>
        <p:spPr>
          <a:xfrm>
            <a:off x="1828800" y="1371600"/>
            <a:ext cx="8534400" cy="533401"/>
          </a:xfrm>
        </p:spPr>
        <p:txBody>
          <a:bodyPr/>
          <a:lstStyle>
            <a:lvl1pPr marL="0" indent="0" algn="ctr">
              <a:buFont typeface="Arial" pitchFamily="34" charset="0"/>
              <a:buNone/>
              <a:defRPr sz="2908" b="1"/>
            </a:lvl1pPr>
            <a:lvl2pPr marL="0" indent="0" algn="ctr">
              <a:buNone/>
              <a:defRPr sz="3878" baseline="30000"/>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pPr lvl="0"/>
            <a:r>
              <a:rPr lang="en-US"/>
              <a:t>Click to edit Master subtitle style</a:t>
            </a:r>
            <a:endParaRPr lang="en-US" dirty="0"/>
          </a:p>
        </p:txBody>
      </p:sp>
      <p:sp>
        <p:nvSpPr>
          <p:cNvPr id="4" name="Content Placeholder 2"/>
          <p:cNvSpPr>
            <a:spLocks noGrp="1"/>
          </p:cNvSpPr>
          <p:nvPr>
            <p:ph idx="10"/>
          </p:nvPr>
        </p:nvSpPr>
        <p:spPr>
          <a:xfrm>
            <a:off x="914400" y="2133600"/>
            <a:ext cx="10363200" cy="4267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5" y="273050"/>
            <a:ext cx="4011084" cy="1162051"/>
          </a:xfrm>
        </p:spPr>
        <p:txBody>
          <a:bodyPr anchor="b"/>
          <a:lstStyle>
            <a:lvl1pPr algn="l">
              <a:defRPr sz="2424" b="1"/>
            </a:lvl1pPr>
          </a:lstStyle>
          <a:p>
            <a:r>
              <a:rPr lang="en-US"/>
              <a:t>Click to edit Master title style</a:t>
            </a:r>
          </a:p>
        </p:txBody>
      </p:sp>
      <p:sp>
        <p:nvSpPr>
          <p:cNvPr id="3" name="Content Placeholder 2"/>
          <p:cNvSpPr>
            <a:spLocks noGrp="1"/>
          </p:cNvSpPr>
          <p:nvPr>
            <p:ph idx="1"/>
          </p:nvPr>
        </p:nvSpPr>
        <p:spPr>
          <a:xfrm>
            <a:off x="4766734" y="273054"/>
            <a:ext cx="6815667" cy="5853112"/>
          </a:xfrm>
        </p:spPr>
        <p:txBody>
          <a:bodyPr/>
          <a:lstStyle>
            <a:lvl1pPr>
              <a:defRPr sz="3878"/>
            </a:lvl1pPr>
            <a:lvl2pPr>
              <a:defRPr sz="3393"/>
            </a:lvl2pPr>
            <a:lvl3pPr>
              <a:defRPr sz="2908"/>
            </a:lvl3pPr>
            <a:lvl4pPr>
              <a:defRPr sz="2424"/>
            </a:lvl4pPr>
            <a:lvl5pPr>
              <a:defRPr sz="2424"/>
            </a:lvl5pPr>
            <a:lvl6pPr>
              <a:defRPr sz="2424"/>
            </a:lvl6pPr>
            <a:lvl7pPr>
              <a:defRPr sz="2424"/>
            </a:lvl7pPr>
            <a:lvl8pPr>
              <a:defRPr sz="2424"/>
            </a:lvl8pPr>
            <a:lvl9pPr>
              <a:defRPr sz="242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5" y="1435104"/>
            <a:ext cx="4011084" cy="4691063"/>
          </a:xfrm>
        </p:spPr>
        <p:txBody>
          <a:bodyPr/>
          <a:lstStyle>
            <a:lvl1pPr marL="0" indent="0">
              <a:buNone/>
              <a:defRPr sz="1697"/>
            </a:lvl1pPr>
            <a:lvl2pPr marL="554035" indent="0">
              <a:buNone/>
              <a:defRPr sz="1454"/>
            </a:lvl2pPr>
            <a:lvl3pPr marL="1108070" indent="0">
              <a:buNone/>
              <a:defRPr sz="1212"/>
            </a:lvl3pPr>
            <a:lvl4pPr marL="1662105" indent="0">
              <a:buNone/>
              <a:defRPr sz="1091"/>
            </a:lvl4pPr>
            <a:lvl5pPr marL="2216140" indent="0">
              <a:buNone/>
              <a:defRPr sz="1091"/>
            </a:lvl5pPr>
            <a:lvl6pPr marL="2770175" indent="0">
              <a:buNone/>
              <a:defRPr sz="1091"/>
            </a:lvl6pPr>
            <a:lvl7pPr marL="3324210" indent="0">
              <a:buNone/>
              <a:defRPr sz="1091"/>
            </a:lvl7pPr>
            <a:lvl8pPr marL="3878245" indent="0">
              <a:buNone/>
              <a:defRPr sz="1091"/>
            </a:lvl8pPr>
            <a:lvl9pPr marL="4432280" indent="0">
              <a:buNone/>
              <a:defRPr sz="1091"/>
            </a:lvl9pPr>
          </a:lstStyle>
          <a:p>
            <a:pPr lvl="0"/>
            <a:r>
              <a:rPr lang="en-US"/>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1"/>
            <a:ext cx="7315200" cy="566739"/>
          </a:xfrm>
        </p:spPr>
        <p:txBody>
          <a:bodyPr anchor="b"/>
          <a:lstStyle>
            <a:lvl1pPr algn="l">
              <a:defRPr sz="2424" b="1"/>
            </a:lvl1pPr>
          </a:lstStyle>
          <a:p>
            <a:r>
              <a:rPr lang="en-US"/>
              <a:t>Click to edit Master title style</a:t>
            </a:r>
            <a:endParaRPr lang="en-US" dirty="0"/>
          </a:p>
        </p:txBody>
      </p:sp>
      <p:sp>
        <p:nvSpPr>
          <p:cNvPr id="3" name="Picture Placeholder 2"/>
          <p:cNvSpPr>
            <a:spLocks noGrp="1"/>
          </p:cNvSpPr>
          <p:nvPr>
            <p:ph type="pic" idx="1"/>
          </p:nvPr>
        </p:nvSpPr>
        <p:spPr>
          <a:xfrm>
            <a:off x="2389718" y="612775"/>
            <a:ext cx="7315200" cy="4114800"/>
          </a:xfrm>
        </p:spPr>
        <p:txBody>
          <a:bodyPr/>
          <a:lstStyle>
            <a:lvl1pPr marL="0" indent="0">
              <a:buNone/>
              <a:defRPr sz="3878"/>
            </a:lvl1pPr>
            <a:lvl2pPr marL="554035" indent="0">
              <a:buNone/>
              <a:defRPr sz="3393"/>
            </a:lvl2pPr>
            <a:lvl3pPr marL="1108070" indent="0">
              <a:buNone/>
              <a:defRPr sz="2908"/>
            </a:lvl3pPr>
            <a:lvl4pPr marL="1662105" indent="0">
              <a:buNone/>
              <a:defRPr sz="2424"/>
            </a:lvl4pPr>
            <a:lvl5pPr marL="2216140" indent="0">
              <a:buNone/>
              <a:defRPr sz="2424"/>
            </a:lvl5pPr>
            <a:lvl6pPr marL="2770175" indent="0">
              <a:buNone/>
              <a:defRPr sz="2424"/>
            </a:lvl6pPr>
            <a:lvl7pPr marL="3324210" indent="0">
              <a:buNone/>
              <a:defRPr sz="2424"/>
            </a:lvl7pPr>
            <a:lvl8pPr marL="3878245" indent="0">
              <a:buNone/>
              <a:defRPr sz="2424"/>
            </a:lvl8pPr>
            <a:lvl9pPr marL="4432280" indent="0">
              <a:buNone/>
              <a:defRPr sz="2424"/>
            </a:lvl9pPr>
          </a:lstStyle>
          <a:p>
            <a:r>
              <a:rPr lang="en-US"/>
              <a:t>Click icon to add picture</a:t>
            </a:r>
          </a:p>
        </p:txBody>
      </p:sp>
      <p:sp>
        <p:nvSpPr>
          <p:cNvPr id="4" name="Text Placeholder 3"/>
          <p:cNvSpPr>
            <a:spLocks noGrp="1"/>
          </p:cNvSpPr>
          <p:nvPr>
            <p:ph type="body" sz="half" idx="2"/>
          </p:nvPr>
        </p:nvSpPr>
        <p:spPr>
          <a:xfrm>
            <a:off x="2389718" y="5367339"/>
            <a:ext cx="7315200" cy="804863"/>
          </a:xfrm>
        </p:spPr>
        <p:txBody>
          <a:bodyPr/>
          <a:lstStyle>
            <a:lvl1pPr marL="0" indent="0">
              <a:buNone/>
              <a:defRPr sz="1697"/>
            </a:lvl1pPr>
            <a:lvl2pPr marL="554035" indent="0">
              <a:buNone/>
              <a:defRPr sz="1454"/>
            </a:lvl2pPr>
            <a:lvl3pPr marL="1108070" indent="0">
              <a:buNone/>
              <a:defRPr sz="1212"/>
            </a:lvl3pPr>
            <a:lvl4pPr marL="1662105" indent="0">
              <a:buNone/>
              <a:defRPr sz="1091"/>
            </a:lvl4pPr>
            <a:lvl5pPr marL="2216140" indent="0">
              <a:buNone/>
              <a:defRPr sz="1091"/>
            </a:lvl5pPr>
            <a:lvl6pPr marL="2770175" indent="0">
              <a:buNone/>
              <a:defRPr sz="1091"/>
            </a:lvl6pPr>
            <a:lvl7pPr marL="3324210" indent="0">
              <a:buNone/>
              <a:defRPr sz="1091"/>
            </a:lvl7pPr>
            <a:lvl8pPr marL="3878245" indent="0">
              <a:buNone/>
              <a:defRPr sz="1091"/>
            </a:lvl8pPr>
            <a:lvl9pPr marL="4432280" indent="0">
              <a:buNone/>
              <a:defRPr sz="1091"/>
            </a:lvl9pPr>
          </a:lstStyle>
          <a:p>
            <a:pPr lvl="0"/>
            <a:r>
              <a:rPr lang="en-US"/>
              <a:t>Click to edit Master text styles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152399"/>
            <a:ext cx="2590800" cy="5943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152399"/>
            <a:ext cx="7569200" cy="5943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4" name="Rectangle 23"/>
          <p:cNvSpPr/>
          <p:nvPr userDrawn="1"/>
        </p:nvSpPr>
        <p:spPr>
          <a:xfrm>
            <a:off x="120073" y="776330"/>
            <a:ext cx="10871200" cy="316112"/>
          </a:xfrm>
          <a:prstGeom prst="rect">
            <a:avLst/>
          </a:prstGeom>
        </p:spPr>
        <p:txBody>
          <a:bodyPr wrap="square">
            <a:spAutoFit/>
          </a:bodyPr>
          <a:lstStyle/>
          <a:p>
            <a:pPr fontAlgn="t"/>
            <a:r>
              <a:rPr lang="en-US" sz="1454" b="1" u="sng" dirty="0">
                <a:latin typeface="Calibri" pitchFamily="34" charset="0"/>
                <a:cs typeface="Calibri" pitchFamily="34" charset="0"/>
              </a:rPr>
              <a:t>Phases:</a:t>
            </a:r>
            <a:r>
              <a:rPr lang="en-US" sz="1454" dirty="0">
                <a:latin typeface="Calibri" pitchFamily="34" charset="0"/>
                <a:cs typeface="Calibri" pitchFamily="34" charset="0"/>
              </a:rPr>
              <a:t>                        </a:t>
            </a:r>
            <a:r>
              <a:rPr lang="en-US" sz="1212" i="1" dirty="0">
                <a:solidFill>
                  <a:schemeClr val="bg1">
                    <a:lumMod val="65000"/>
                  </a:schemeClr>
                </a:solidFill>
                <a:latin typeface="Calibri" pitchFamily="34" charset="0"/>
                <a:cs typeface="Calibri" pitchFamily="34" charset="0"/>
              </a:rPr>
              <a:t>1-Assumption 2-Symptom 3-Speculation</a:t>
            </a:r>
            <a:r>
              <a:rPr lang="en-US" sz="1212" i="1" baseline="0" dirty="0">
                <a:solidFill>
                  <a:schemeClr val="bg1">
                    <a:lumMod val="65000"/>
                  </a:schemeClr>
                </a:solidFill>
                <a:latin typeface="Calibri" pitchFamily="34" charset="0"/>
                <a:cs typeface="Calibri" pitchFamily="34" charset="0"/>
              </a:rPr>
              <a:t> with limited data 4-Segmentation 5-ID’d 6-Containment deployed 7-Root cause validated</a:t>
            </a:r>
            <a:endParaRPr lang="en-US" sz="1454" dirty="0">
              <a:latin typeface="Calibri" pitchFamily="34" charset="0"/>
              <a:cs typeface="Calibri" pitchFamily="34" charset="0"/>
            </a:endParaRPr>
          </a:p>
        </p:txBody>
      </p:sp>
      <p:sp>
        <p:nvSpPr>
          <p:cNvPr id="2" name="Title 1"/>
          <p:cNvSpPr>
            <a:spLocks noGrp="1"/>
          </p:cNvSpPr>
          <p:nvPr>
            <p:ph type="title" hasCustomPrompt="1"/>
          </p:nvPr>
        </p:nvSpPr>
        <p:spPr>
          <a:xfrm>
            <a:off x="92364" y="62728"/>
            <a:ext cx="9882909" cy="457200"/>
          </a:xfrm>
        </p:spPr>
        <p:txBody>
          <a:bodyPr/>
          <a:lstStyle>
            <a:lvl1pPr algn="l">
              <a:defRPr sz="3393" baseline="0"/>
            </a:lvl1pPr>
          </a:lstStyle>
          <a:p>
            <a:r>
              <a:rPr lang="en-US" dirty="0"/>
              <a:t>(Enter Heading for Topic or Problem Statement)</a:t>
            </a:r>
          </a:p>
        </p:txBody>
      </p:sp>
      <p:sp>
        <p:nvSpPr>
          <p:cNvPr id="20" name="Rectangle 19"/>
          <p:cNvSpPr/>
          <p:nvPr userDrawn="1"/>
        </p:nvSpPr>
        <p:spPr>
          <a:xfrm>
            <a:off x="120073" y="519928"/>
            <a:ext cx="8534400" cy="316112"/>
          </a:xfrm>
          <a:prstGeom prst="rect">
            <a:avLst/>
          </a:prstGeom>
        </p:spPr>
        <p:txBody>
          <a:bodyPr wrap="square">
            <a:spAutoFit/>
          </a:bodyPr>
          <a:lstStyle/>
          <a:p>
            <a:pPr fontAlgn="t"/>
            <a:r>
              <a:rPr lang="en-US" sz="1454" b="1" u="sng" dirty="0">
                <a:latin typeface="Calibri" pitchFamily="34" charset="0"/>
                <a:cs typeface="Calibri" pitchFamily="34" charset="0"/>
              </a:rPr>
              <a:t>Risk:</a:t>
            </a:r>
            <a:r>
              <a:rPr lang="en-US" sz="1454" b="0" u="none" baseline="0" dirty="0">
                <a:latin typeface="Calibri" pitchFamily="34" charset="0"/>
                <a:cs typeface="Calibri" pitchFamily="34" charset="0"/>
              </a:rPr>
              <a:t>       </a:t>
            </a:r>
            <a:r>
              <a:rPr lang="en-US" sz="1454" b="0" u="none" baseline="0" dirty="0">
                <a:solidFill>
                  <a:srgbClr val="FF0000"/>
                </a:solidFill>
                <a:latin typeface="Calibri" pitchFamily="34" charset="0"/>
                <a:cs typeface="Calibri" pitchFamily="34" charset="0"/>
              </a:rPr>
              <a:t>           </a:t>
            </a:r>
            <a:r>
              <a:rPr lang="en-US" sz="1454" b="0" u="none" baseline="0" dirty="0">
                <a:latin typeface="Calibri" pitchFamily="34" charset="0"/>
                <a:cs typeface="Calibri" pitchFamily="34" charset="0"/>
              </a:rPr>
              <a:t>           </a:t>
            </a:r>
            <a:r>
              <a:rPr lang="en-US" sz="1212" i="1" dirty="0">
                <a:solidFill>
                  <a:schemeClr val="bg1">
                    <a:lumMod val="65000"/>
                  </a:schemeClr>
                </a:solidFill>
                <a:latin typeface="Calibri" pitchFamily="34" charset="0"/>
                <a:cs typeface="Calibri" pitchFamily="34" charset="0"/>
              </a:rPr>
              <a:t>1-Showstopper 1.5-High Risk/No Data 2-High Risk</a:t>
            </a:r>
            <a:r>
              <a:rPr lang="en-US" sz="1212" i="1" baseline="0" dirty="0">
                <a:solidFill>
                  <a:schemeClr val="bg1">
                    <a:lumMod val="65000"/>
                  </a:schemeClr>
                </a:solidFill>
                <a:latin typeface="Calibri" pitchFamily="34" charset="0"/>
                <a:cs typeface="Calibri" pitchFamily="34" charset="0"/>
              </a:rPr>
              <a:t> </a:t>
            </a:r>
            <a:r>
              <a:rPr lang="en-US" sz="1212" i="1" dirty="0">
                <a:solidFill>
                  <a:schemeClr val="bg1">
                    <a:lumMod val="65000"/>
                  </a:schemeClr>
                </a:solidFill>
                <a:latin typeface="Calibri" pitchFamily="34" charset="0"/>
                <a:cs typeface="Calibri" pitchFamily="34" charset="0"/>
              </a:rPr>
              <a:t>2.5-No Data 3-Med Risk 4-Low</a:t>
            </a:r>
            <a:r>
              <a:rPr lang="en-US" sz="1212" i="1" baseline="0" dirty="0">
                <a:solidFill>
                  <a:schemeClr val="bg1">
                    <a:lumMod val="65000"/>
                  </a:schemeClr>
                </a:solidFill>
                <a:latin typeface="Calibri" pitchFamily="34" charset="0"/>
                <a:cs typeface="Calibri" pitchFamily="34" charset="0"/>
              </a:rPr>
              <a:t> risk 5-cert.</a:t>
            </a:r>
            <a:endParaRPr lang="en-US" sz="1454" dirty="0">
              <a:latin typeface="Calibri" pitchFamily="34" charset="0"/>
              <a:cs typeface="Calibri" pitchFamily="34" charset="0"/>
            </a:endParaRPr>
          </a:p>
        </p:txBody>
      </p:sp>
      <p:sp>
        <p:nvSpPr>
          <p:cNvPr id="22" name="Subtitle 2"/>
          <p:cNvSpPr>
            <a:spLocks noGrp="1"/>
          </p:cNvSpPr>
          <p:nvPr>
            <p:ph type="subTitle" idx="20" hasCustomPrompt="1"/>
          </p:nvPr>
        </p:nvSpPr>
        <p:spPr>
          <a:xfrm>
            <a:off x="757382" y="566531"/>
            <a:ext cx="812800" cy="239797"/>
          </a:xfrm>
        </p:spPr>
        <p:txBody>
          <a:bodyPr anchor="ctr" anchorCtr="0"/>
          <a:lstStyle>
            <a:lvl1pPr marL="0" indent="0" algn="l">
              <a:buFont typeface="Arial" pitchFamily="34" charset="0"/>
              <a:buNone/>
              <a:defRPr sz="1454" b="1" baseline="0">
                <a:solidFill>
                  <a:srgbClr val="FF0000"/>
                </a:solidFill>
              </a:defRPr>
            </a:lvl1pPr>
            <a:lvl2pPr marL="0" indent="0" algn="ctr">
              <a:buNone/>
              <a:defRPr sz="3878" baseline="30000"/>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pPr lvl="0"/>
            <a:r>
              <a:rPr lang="en-US" dirty="0"/>
              <a:t>Level</a:t>
            </a:r>
          </a:p>
        </p:txBody>
      </p:sp>
      <p:sp>
        <p:nvSpPr>
          <p:cNvPr id="21" name="Text Placeholder 2"/>
          <p:cNvSpPr>
            <a:spLocks noGrp="1"/>
          </p:cNvSpPr>
          <p:nvPr>
            <p:ph type="body" idx="21" hasCustomPrompt="1"/>
          </p:nvPr>
        </p:nvSpPr>
        <p:spPr>
          <a:xfrm>
            <a:off x="757382" y="776331"/>
            <a:ext cx="812800" cy="244752"/>
          </a:xfrm>
        </p:spPr>
        <p:txBody>
          <a:bodyPr anchor="t" anchorCtr="0"/>
          <a:lstStyle>
            <a:lvl1pPr marL="0" indent="0" algn="l">
              <a:buNone/>
              <a:defRPr sz="1454" b="1" baseline="0">
                <a:solidFill>
                  <a:srgbClr val="FF0000"/>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Stage</a:t>
            </a:r>
          </a:p>
        </p:txBody>
      </p:sp>
      <p:sp>
        <p:nvSpPr>
          <p:cNvPr id="23" name="Text Placeholder 2"/>
          <p:cNvSpPr>
            <a:spLocks noGrp="1"/>
          </p:cNvSpPr>
          <p:nvPr>
            <p:ph type="body" idx="22" hasCustomPrompt="1"/>
          </p:nvPr>
        </p:nvSpPr>
        <p:spPr>
          <a:xfrm>
            <a:off x="9652001" y="573668"/>
            <a:ext cx="2435412" cy="281922"/>
          </a:xfrm>
        </p:spPr>
        <p:txBody>
          <a:bodyPr anchor="b"/>
          <a:lstStyle>
            <a:lvl1pPr marL="0" indent="0" algn="r">
              <a:buNone/>
              <a:defRPr sz="1454" b="1" baseline="0">
                <a:solidFill>
                  <a:schemeClr val="accent2"/>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Date </a:t>
            </a:r>
          </a:p>
        </p:txBody>
      </p:sp>
      <p:sp>
        <p:nvSpPr>
          <p:cNvPr id="3" name="TextBox 2"/>
          <p:cNvSpPr txBox="1"/>
          <p:nvPr userDrawn="1"/>
        </p:nvSpPr>
        <p:spPr>
          <a:xfrm>
            <a:off x="9605818" y="12505"/>
            <a:ext cx="2493818" cy="539891"/>
          </a:xfrm>
          <a:prstGeom prst="rect">
            <a:avLst/>
          </a:prstGeom>
          <a:noFill/>
        </p:spPr>
        <p:txBody>
          <a:bodyPr wrap="square" rtlCol="0">
            <a:spAutoFit/>
          </a:bodyPr>
          <a:lstStyle/>
          <a:p>
            <a:pPr algn="r"/>
            <a:r>
              <a:rPr lang="en-US" sz="1454" dirty="0">
                <a:solidFill>
                  <a:srgbClr val="FF0000"/>
                </a:solidFill>
                <a:latin typeface="Neo Sans Intel Medium" pitchFamily="34" charset="0"/>
              </a:rPr>
              <a:t>Intel-Micron Confidential</a:t>
            </a:r>
          </a:p>
          <a:p>
            <a:pPr algn="r">
              <a:tabLst/>
            </a:pPr>
            <a:r>
              <a:rPr lang="en-US" sz="1454" dirty="0" err="1">
                <a:solidFill>
                  <a:schemeClr val="accent2"/>
                </a:solidFill>
                <a:latin typeface="Neo Sans Intel Medium" pitchFamily="34" charset="0"/>
              </a:rPr>
              <a:t>SxP</a:t>
            </a:r>
            <a:r>
              <a:rPr lang="en-US" sz="1454" dirty="0">
                <a:solidFill>
                  <a:schemeClr val="accent2"/>
                </a:solidFill>
                <a:latin typeface="Neo Sans Intel Medium" pitchFamily="34" charset="0"/>
              </a:rPr>
              <a:t> JDP</a:t>
            </a:r>
          </a:p>
        </p:txBody>
      </p:sp>
      <p:sp>
        <p:nvSpPr>
          <p:cNvPr id="28" name="Rectangle 5"/>
          <p:cNvSpPr>
            <a:spLocks noChangeArrowheads="1"/>
          </p:cNvSpPr>
          <p:nvPr userDrawn="1"/>
        </p:nvSpPr>
        <p:spPr bwMode="auto">
          <a:xfrm>
            <a:off x="10714182" y="843545"/>
            <a:ext cx="1246909" cy="223779"/>
          </a:xfrm>
          <a:prstGeom prst="rect">
            <a:avLst/>
          </a:prstGeom>
          <a:noFill/>
          <a:ln w="9525">
            <a:noFill/>
            <a:miter lim="800000"/>
            <a:headEnd/>
            <a:tailEnd/>
          </a:ln>
          <a:effectLst/>
        </p:spPr>
        <p:txBody>
          <a:bodyPr wrap="square" lIns="0" tIns="0" rIns="0" bIns="0">
            <a:spAutoFit/>
          </a:bodyPr>
          <a:lstStyle/>
          <a:p>
            <a:pPr algn="r" eaLnBrk="0" hangingPunct="0">
              <a:spcBef>
                <a:spcPct val="50000"/>
              </a:spcBef>
              <a:tabLst>
                <a:tab pos="4432280" algn="ctr"/>
                <a:tab pos="9839892" algn="r"/>
              </a:tabLst>
            </a:pPr>
            <a:r>
              <a:rPr lang="en-US" sz="1454" b="1" dirty="0">
                <a:solidFill>
                  <a:schemeClr val="accent2"/>
                </a:solidFill>
                <a:latin typeface="Calibri" pitchFamily="34" charset="0"/>
                <a:cs typeface="Calibri" pitchFamily="34" charset="0"/>
              </a:rPr>
              <a:t>Slide </a:t>
            </a:r>
            <a:fld id="{3CBE715E-4167-445E-8F25-69DFD044E05F}" type="slidenum">
              <a:rPr lang="en-US" sz="1454" b="1" smtClean="0">
                <a:solidFill>
                  <a:schemeClr val="accent2"/>
                </a:solidFill>
                <a:latin typeface="Calibri" pitchFamily="34" charset="0"/>
                <a:cs typeface="Calibri" pitchFamily="34" charset="0"/>
              </a:rPr>
              <a:pPr algn="r" eaLnBrk="0" hangingPunct="0">
                <a:spcBef>
                  <a:spcPct val="50000"/>
                </a:spcBef>
                <a:tabLst>
                  <a:tab pos="4432280" algn="ctr"/>
                  <a:tab pos="9839892" algn="r"/>
                </a:tabLst>
              </a:pPr>
              <a:t>‹#›</a:t>
            </a:fld>
            <a:endParaRPr lang="en-US" sz="1454" b="1" dirty="0">
              <a:solidFill>
                <a:schemeClr val="accent2"/>
              </a:solidFill>
              <a:latin typeface="Neo Sans Intel" pitchFamily="34" charset="0"/>
            </a:endParaRPr>
          </a:p>
        </p:txBody>
      </p:sp>
      <p:sp>
        <p:nvSpPr>
          <p:cNvPr id="5" name="Rectangle 4"/>
          <p:cNvSpPr/>
          <p:nvPr userDrawn="1"/>
        </p:nvSpPr>
        <p:spPr>
          <a:xfrm>
            <a:off x="92364" y="6463641"/>
            <a:ext cx="12007273" cy="3818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43"/>
          </a:p>
        </p:txBody>
      </p:sp>
      <p:sp>
        <p:nvSpPr>
          <p:cNvPr id="6" name="Content Placeholder 3"/>
          <p:cNvSpPr>
            <a:spLocks noGrp="1"/>
          </p:cNvSpPr>
          <p:nvPr>
            <p:ph sz="half" idx="2"/>
          </p:nvPr>
        </p:nvSpPr>
        <p:spPr>
          <a:xfrm>
            <a:off x="2032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3"/>
          <p:cNvSpPr>
            <a:spLocks noGrp="1"/>
          </p:cNvSpPr>
          <p:nvPr>
            <p:ph sz="half" idx="11"/>
          </p:nvPr>
        </p:nvSpPr>
        <p:spPr>
          <a:xfrm>
            <a:off x="41656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half" idx="13"/>
          </p:nvPr>
        </p:nvSpPr>
        <p:spPr>
          <a:xfrm>
            <a:off x="81280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3"/>
          <p:cNvSpPr>
            <a:spLocks noGrp="1"/>
          </p:cNvSpPr>
          <p:nvPr>
            <p:ph sz="half" idx="15"/>
          </p:nvPr>
        </p:nvSpPr>
        <p:spPr>
          <a:xfrm>
            <a:off x="2032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3"/>
          <p:cNvSpPr>
            <a:spLocks noGrp="1"/>
          </p:cNvSpPr>
          <p:nvPr>
            <p:ph sz="half" idx="17"/>
          </p:nvPr>
        </p:nvSpPr>
        <p:spPr>
          <a:xfrm>
            <a:off x="41656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19"/>
          </p:nvPr>
        </p:nvSpPr>
        <p:spPr>
          <a:xfrm>
            <a:off x="81280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1" name="Text Placeholder 2"/>
          <p:cNvSpPr>
            <a:spLocks noGrp="1"/>
          </p:cNvSpPr>
          <p:nvPr>
            <p:ph type="body" idx="1" hasCustomPrompt="1"/>
          </p:nvPr>
        </p:nvSpPr>
        <p:spPr>
          <a:xfrm>
            <a:off x="554182"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Goal vs. Gap)</a:t>
            </a:r>
          </a:p>
        </p:txBody>
      </p:sp>
      <p:sp>
        <p:nvSpPr>
          <p:cNvPr id="25" name="Text Placeholder 2"/>
          <p:cNvSpPr>
            <a:spLocks noGrp="1"/>
          </p:cNvSpPr>
          <p:nvPr>
            <p:ph type="body" idx="23" hasCustomPrompt="1"/>
          </p:nvPr>
        </p:nvSpPr>
        <p:spPr>
          <a:xfrm>
            <a:off x="4525818"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Model)</a:t>
            </a:r>
          </a:p>
        </p:txBody>
      </p:sp>
      <p:sp>
        <p:nvSpPr>
          <p:cNvPr id="32" name="Text Placeholder 2"/>
          <p:cNvSpPr>
            <a:spLocks noGrp="1"/>
          </p:cNvSpPr>
          <p:nvPr>
            <p:ph type="body" idx="24" hasCustomPrompt="1"/>
          </p:nvPr>
        </p:nvSpPr>
        <p:spPr>
          <a:xfrm>
            <a:off x="8497454"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Supporting Results)</a:t>
            </a:r>
          </a:p>
        </p:txBody>
      </p:sp>
      <p:sp>
        <p:nvSpPr>
          <p:cNvPr id="33" name="Text Placeholder 2"/>
          <p:cNvSpPr>
            <a:spLocks noGrp="1"/>
          </p:cNvSpPr>
          <p:nvPr>
            <p:ph type="body" idx="25" hasCustomPrompt="1"/>
          </p:nvPr>
        </p:nvSpPr>
        <p:spPr>
          <a:xfrm>
            <a:off x="8497454" y="3983026"/>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Plan and Projection)</a:t>
            </a:r>
          </a:p>
        </p:txBody>
      </p:sp>
      <p:sp>
        <p:nvSpPr>
          <p:cNvPr id="34" name="Text Placeholder 2"/>
          <p:cNvSpPr>
            <a:spLocks noGrp="1"/>
          </p:cNvSpPr>
          <p:nvPr>
            <p:ph type="body" idx="26" hasCustomPrompt="1"/>
          </p:nvPr>
        </p:nvSpPr>
        <p:spPr>
          <a:xfrm>
            <a:off x="4525818" y="3970522"/>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Strategy)</a:t>
            </a:r>
          </a:p>
        </p:txBody>
      </p:sp>
      <p:sp>
        <p:nvSpPr>
          <p:cNvPr id="35" name="Text Placeholder 2"/>
          <p:cNvSpPr>
            <a:spLocks noGrp="1"/>
          </p:cNvSpPr>
          <p:nvPr>
            <p:ph type="body" idx="27" hasCustomPrompt="1"/>
          </p:nvPr>
        </p:nvSpPr>
        <p:spPr>
          <a:xfrm>
            <a:off x="554182" y="3970522"/>
            <a:ext cx="3140364" cy="265363"/>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Owners &amp; Status)</a:t>
            </a:r>
          </a:p>
        </p:txBody>
      </p:sp>
    </p:spTree>
    <p:extLst>
      <p:ext uri="{BB962C8B-B14F-4D97-AF65-F5344CB8AC3E}">
        <p14:creationId xmlns:p14="http://schemas.microsoft.com/office/powerpoint/2010/main" val="2468831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7"/>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1"/>
            <a:ext cx="8534400" cy="1752600"/>
          </a:xfrm>
        </p:spPr>
        <p:txBody>
          <a:bodyPr/>
          <a:lstStyle>
            <a:lvl1pPr marL="0" indent="0" algn="ctr">
              <a:buNone/>
              <a:defRPr/>
            </a:lvl1pPr>
            <a:lvl2pPr marL="554035" indent="0" algn="ctr">
              <a:buNone/>
              <a:defRPr/>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r>
              <a:rPr lang="en-US"/>
              <a:t>Click to edit Master subtitle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6"/>
          </a:xfrm>
        </p:spPr>
        <p:txBody>
          <a:bodyPr anchor="t"/>
          <a:lstStyle>
            <a:lvl1pPr algn="l">
              <a:defRPr sz="4847" b="1" cap="small" baseline="0"/>
            </a:lvl1pPr>
          </a:lstStyle>
          <a:p>
            <a:r>
              <a:rPr lang="en-US"/>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424"/>
            </a:lvl1pPr>
            <a:lvl2pPr marL="554035" indent="0">
              <a:buNone/>
              <a:defRPr sz="2181"/>
            </a:lvl2pPr>
            <a:lvl3pPr marL="1108070" indent="0">
              <a:buNone/>
              <a:defRPr sz="1939"/>
            </a:lvl3pPr>
            <a:lvl4pPr marL="1662105" indent="0">
              <a:buNone/>
              <a:defRPr sz="1697"/>
            </a:lvl4pPr>
            <a:lvl5pPr marL="2216140" indent="0">
              <a:buNone/>
              <a:defRPr sz="1697"/>
            </a:lvl5pPr>
            <a:lvl6pPr marL="2770175" indent="0">
              <a:buNone/>
              <a:defRPr sz="1697"/>
            </a:lvl6pPr>
            <a:lvl7pPr marL="3324210" indent="0">
              <a:buNone/>
              <a:defRPr sz="1697"/>
            </a:lvl7pPr>
            <a:lvl8pPr marL="3878245" indent="0">
              <a:buNone/>
              <a:defRPr sz="1697"/>
            </a:lvl8pPr>
            <a:lvl9pPr marL="4432280" indent="0">
              <a:buNone/>
              <a:defRPr sz="1697"/>
            </a:lvl9pPr>
          </a:lstStyle>
          <a:p>
            <a:pPr lvl="0"/>
            <a:r>
              <a:rPr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219200"/>
            <a:ext cx="5080000" cy="4876800"/>
          </a:xfrm>
        </p:spPr>
        <p:txBody>
          <a:bodyPr/>
          <a:lstStyle>
            <a:lvl1pPr>
              <a:defRPr sz="3393"/>
            </a:lvl1pPr>
            <a:lvl2pPr>
              <a:defRPr sz="2908"/>
            </a:lvl2pPr>
            <a:lvl3pPr>
              <a:defRPr sz="2424"/>
            </a:lvl3pPr>
            <a:lvl4pPr>
              <a:defRPr sz="2181"/>
            </a:lvl4pPr>
            <a:lvl5pPr>
              <a:defRPr sz="2181"/>
            </a:lvl5pPr>
            <a:lvl6pPr>
              <a:defRPr sz="2181"/>
            </a:lvl6pPr>
            <a:lvl7pPr>
              <a:defRPr sz="2181"/>
            </a:lvl7pPr>
            <a:lvl8pPr>
              <a:defRPr sz="2181"/>
            </a:lvl8pPr>
            <a:lvl9pPr>
              <a:defRPr sz="218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219200"/>
            <a:ext cx="5080000" cy="4876800"/>
          </a:xfrm>
        </p:spPr>
        <p:txBody>
          <a:bodyPr/>
          <a:lstStyle>
            <a:lvl1pPr>
              <a:defRPr sz="3393"/>
            </a:lvl1pPr>
            <a:lvl2pPr>
              <a:defRPr sz="2908"/>
            </a:lvl2pPr>
            <a:lvl3pPr>
              <a:defRPr sz="2424"/>
            </a:lvl3pPr>
            <a:lvl4pPr>
              <a:defRPr sz="2181"/>
            </a:lvl4pPr>
            <a:lvl5pPr>
              <a:defRPr sz="2181"/>
            </a:lvl5pPr>
            <a:lvl6pPr>
              <a:defRPr sz="2181"/>
            </a:lvl6pPr>
            <a:lvl7pPr>
              <a:defRPr sz="2181"/>
            </a:lvl7pPr>
            <a:lvl8pPr>
              <a:defRPr sz="2181"/>
            </a:lvl8pPr>
            <a:lvl9pPr>
              <a:defRPr sz="218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4"/>
            <a:ext cx="5386918" cy="639763"/>
          </a:xfrm>
        </p:spPr>
        <p:txBody>
          <a:bodyPr anchor="b"/>
          <a:lstStyle>
            <a:lvl1pPr marL="0" indent="0">
              <a:buNone/>
              <a:defRPr sz="2908" b="1"/>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a:t>Click to edit Master text styles</a:t>
            </a:r>
          </a:p>
        </p:txBody>
      </p:sp>
      <p:sp>
        <p:nvSpPr>
          <p:cNvPr id="4" name="Content Placeholder 3"/>
          <p:cNvSpPr>
            <a:spLocks noGrp="1"/>
          </p:cNvSpPr>
          <p:nvPr>
            <p:ph sz="half" idx="2"/>
          </p:nvPr>
        </p:nvSpPr>
        <p:spPr>
          <a:xfrm>
            <a:off x="609600" y="2174874"/>
            <a:ext cx="5386918" cy="3951289"/>
          </a:xfrm>
        </p:spPr>
        <p:txBody>
          <a:bodyPr/>
          <a:lstStyle>
            <a:lvl1pPr>
              <a:defRPr sz="2908"/>
            </a:lvl1pPr>
            <a:lvl2pPr>
              <a:defRPr sz="2424"/>
            </a:lvl2pPr>
            <a:lvl3pPr>
              <a:defRPr sz="2181"/>
            </a:lvl3pPr>
            <a:lvl4pPr>
              <a:defRPr sz="1939"/>
            </a:lvl4pPr>
            <a:lvl5pPr>
              <a:defRPr sz="1939"/>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1" y="1535114"/>
            <a:ext cx="5389034" cy="639763"/>
          </a:xfrm>
        </p:spPr>
        <p:txBody>
          <a:bodyPr anchor="b"/>
          <a:lstStyle>
            <a:lvl1pPr marL="0" indent="0">
              <a:buNone/>
              <a:defRPr sz="2908" b="1"/>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a:t>Click to edit Master text styles</a:t>
            </a:r>
          </a:p>
        </p:txBody>
      </p:sp>
      <p:sp>
        <p:nvSpPr>
          <p:cNvPr id="6" name="Content Placeholder 5"/>
          <p:cNvSpPr>
            <a:spLocks noGrp="1"/>
          </p:cNvSpPr>
          <p:nvPr>
            <p:ph sz="quarter" idx="4"/>
          </p:nvPr>
        </p:nvSpPr>
        <p:spPr>
          <a:xfrm>
            <a:off x="6193371" y="2174874"/>
            <a:ext cx="5389034" cy="3951289"/>
          </a:xfrm>
        </p:spPr>
        <p:txBody>
          <a:bodyPr/>
          <a:lstStyle>
            <a:lvl1pPr>
              <a:defRPr sz="2908"/>
            </a:lvl1pPr>
            <a:lvl2pPr>
              <a:defRPr sz="2424"/>
            </a:lvl2pPr>
            <a:lvl3pPr>
              <a:defRPr sz="2181"/>
            </a:lvl3pPr>
            <a:lvl4pPr>
              <a:defRPr sz="1939"/>
            </a:lvl4pPr>
            <a:lvl5pPr>
              <a:defRPr sz="1939"/>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gi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914400" y="152400"/>
            <a:ext cx="10363200" cy="838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endParaRPr lang="en-US" dirty="0"/>
          </a:p>
        </p:txBody>
      </p:sp>
      <p:sp>
        <p:nvSpPr>
          <p:cNvPr id="8195" name="Rectangle 3"/>
          <p:cNvSpPr>
            <a:spLocks noGrp="1" noChangeArrowheads="1"/>
          </p:cNvSpPr>
          <p:nvPr>
            <p:ph type="body" idx="1"/>
          </p:nvPr>
        </p:nvSpPr>
        <p:spPr bwMode="auto">
          <a:xfrm>
            <a:off x="914400" y="1219200"/>
            <a:ext cx="10363200" cy="4876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8613" name="Rectangle 5"/>
          <p:cNvSpPr>
            <a:spLocks noChangeArrowheads="1"/>
          </p:cNvSpPr>
          <p:nvPr/>
        </p:nvSpPr>
        <p:spPr bwMode="auto">
          <a:xfrm>
            <a:off x="5080000" y="6621722"/>
            <a:ext cx="2133600" cy="223779"/>
          </a:xfrm>
          <a:prstGeom prst="rect">
            <a:avLst/>
          </a:prstGeom>
          <a:noFill/>
          <a:ln w="9525">
            <a:noFill/>
            <a:miter lim="800000"/>
            <a:headEnd/>
            <a:tailEnd/>
          </a:ln>
          <a:effectLst/>
        </p:spPr>
        <p:txBody>
          <a:bodyPr wrap="square" lIns="0" tIns="0" rIns="0" bIns="0">
            <a:spAutoFit/>
          </a:bodyPr>
          <a:lstStyle/>
          <a:p>
            <a:pPr algn="ctr" eaLnBrk="0" hangingPunct="0">
              <a:spcBef>
                <a:spcPct val="50000"/>
              </a:spcBef>
              <a:tabLst>
                <a:tab pos="4432280" algn="ctr"/>
                <a:tab pos="9839892" algn="r"/>
              </a:tabLst>
            </a:pPr>
            <a:fld id="{3CBE715E-4167-445E-8F25-69DFD044E05F}" type="slidenum">
              <a:rPr lang="en-US" sz="1454" b="0" smtClean="0">
                <a:latin typeface="Calibri" pitchFamily="34" charset="0"/>
                <a:cs typeface="Calibri" pitchFamily="34" charset="0"/>
              </a:rPr>
              <a:pPr algn="ctr" eaLnBrk="0" hangingPunct="0">
                <a:spcBef>
                  <a:spcPct val="50000"/>
                </a:spcBef>
                <a:tabLst>
                  <a:tab pos="4432280" algn="ctr"/>
                  <a:tab pos="9839892" algn="r"/>
                </a:tabLst>
              </a:pPr>
              <a:t>‹#›</a:t>
            </a:fld>
            <a:endParaRPr lang="en-US" sz="1454" b="1" dirty="0">
              <a:latin typeface="Neo Sans Intel" pitchFamily="34" charset="0"/>
            </a:endParaRPr>
          </a:p>
        </p:txBody>
      </p:sp>
      <p:sp>
        <p:nvSpPr>
          <p:cNvPr id="10" name="Rectangle 4"/>
          <p:cNvSpPr>
            <a:spLocks noChangeArrowheads="1"/>
          </p:cNvSpPr>
          <p:nvPr/>
        </p:nvSpPr>
        <p:spPr bwMode="auto">
          <a:xfrm>
            <a:off x="1413164" y="6471760"/>
            <a:ext cx="1727200" cy="373827"/>
          </a:xfrm>
          <a:prstGeom prst="rect">
            <a:avLst/>
          </a:prstGeom>
          <a:noFill/>
          <a:ln w="9525">
            <a:noFill/>
            <a:miter lim="800000"/>
            <a:headEnd/>
            <a:tailEnd/>
          </a:ln>
          <a:effectLst/>
        </p:spPr>
        <p:txBody>
          <a:bodyPr wrap="square" lIns="111575" tIns="55788" rIns="111575" bIns="55788">
            <a:spAutoFit/>
          </a:bodyPr>
          <a:lstStyle/>
          <a:p>
            <a:pPr algn="ctr" eaLnBrk="0" hangingPunct="0">
              <a:defRPr/>
            </a:pPr>
            <a:r>
              <a:rPr lang="en-US" sz="1697" b="1" dirty="0">
                <a:solidFill>
                  <a:srgbClr val="0054B0"/>
                </a:solidFill>
                <a:latin typeface="Calibri" pitchFamily="34" charset="0"/>
                <a:cs typeface="Calibri" pitchFamily="34" charset="0"/>
              </a:rPr>
              <a:t>Confidential</a:t>
            </a:r>
          </a:p>
        </p:txBody>
      </p:sp>
      <p:pic>
        <p:nvPicPr>
          <p:cNvPr id="11" name="Picture 10" descr="logo_micron.gif"/>
          <p:cNvPicPr>
            <a:picLocks noChangeAspect="1"/>
          </p:cNvPicPr>
          <p:nvPr/>
        </p:nvPicPr>
        <p:blipFill>
          <a:blip r:embed="rId15" cstate="screen"/>
          <a:srcRect l="6194" b="19231"/>
          <a:stretch>
            <a:fillRect/>
          </a:stretch>
        </p:blipFill>
        <p:spPr>
          <a:xfrm>
            <a:off x="798945" y="6534555"/>
            <a:ext cx="863600" cy="187095"/>
          </a:xfrm>
          <a:prstGeom prst="rect">
            <a:avLst/>
          </a:prstGeom>
        </p:spPr>
      </p:pic>
      <p:pic>
        <p:nvPicPr>
          <p:cNvPr id="12" name="Picture 6"/>
          <p:cNvPicPr>
            <a:picLocks noChangeAspect="1" noChangeArrowheads="1"/>
          </p:cNvPicPr>
          <p:nvPr/>
        </p:nvPicPr>
        <p:blipFill>
          <a:blip r:embed="rId16" cstate="screen"/>
          <a:srcRect/>
          <a:stretch>
            <a:fillRect/>
          </a:stretch>
        </p:blipFill>
        <p:spPr bwMode="auto">
          <a:xfrm>
            <a:off x="92364" y="6477003"/>
            <a:ext cx="691098" cy="330655"/>
          </a:xfrm>
          <a:prstGeom prst="rect">
            <a:avLst/>
          </a:prstGeom>
          <a:noFill/>
          <a:ln w="1">
            <a:noFill/>
            <a:miter lim="800000"/>
            <a:headEnd/>
            <a:tailEnd/>
          </a:ln>
        </p:spPr>
      </p:pic>
      <p:sp>
        <p:nvSpPr>
          <p:cNvPr id="9" name="TextBox 8"/>
          <p:cNvSpPr txBox="1"/>
          <p:nvPr userDrawn="1"/>
        </p:nvSpPr>
        <p:spPr>
          <a:xfrm>
            <a:off x="7577667" y="6550223"/>
            <a:ext cx="4614333" cy="307777"/>
          </a:xfrm>
          <a:prstGeom prst="rect">
            <a:avLst/>
          </a:prstGeom>
          <a:noFill/>
        </p:spPr>
        <p:txBody>
          <a:bodyPr wrap="square" lIns="0" r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dirty="0">
                <a:latin typeface="Calibri" panose="020F0502020204030204" pitchFamily="34" charset="0"/>
              </a:rPr>
              <a:t>Self-Select</a:t>
            </a:r>
            <a:r>
              <a:rPr lang="en-US" sz="1400" b="0" baseline="0" dirty="0">
                <a:latin typeface="Calibri" panose="020F0502020204030204" pitchFamily="34" charset="0"/>
              </a:rPr>
              <a:t> Memory</a:t>
            </a:r>
            <a:r>
              <a:rPr lang="en-US" sz="1400" b="0" dirty="0">
                <a:latin typeface="Calibri" panose="020F0502020204030204" pitchFamily="34" charset="0"/>
              </a:rPr>
              <a:t> Path-finding SOW Version 2.0   </a:t>
            </a:r>
            <a:r>
              <a:rPr lang="en-US" sz="1400" b="0" baseline="0" dirty="0">
                <a:latin typeface="Calibri" panose="020F0502020204030204" pitchFamily="34" charset="0"/>
              </a:rPr>
              <a:t>April</a:t>
            </a:r>
            <a:r>
              <a:rPr lang="en-US" sz="1400" baseline="0" dirty="0">
                <a:latin typeface="Calibri" pitchFamily="34" charset="0"/>
                <a:cs typeface="Calibri" pitchFamily="34" charset="0"/>
              </a:rPr>
              <a:t>/2018</a:t>
            </a:r>
          </a:p>
        </p:txBody>
      </p:sp>
    </p:spTree>
  </p:cSld>
  <p:clrMap bg1="lt1" tx1="dk1" bg2="lt2" tx2="dk2" accent1="accent1" accent2="accent2" accent3="accent3" accent4="accent4" accent5="accent5" accent6="accent6" hlink="hlink" folHlink="folHlink"/>
  <p:sldLayoutIdLst>
    <p:sldLayoutId id="2147483661" r:id="rId1"/>
    <p:sldLayoutId id="2147483663" r:id="rId2"/>
    <p:sldLayoutId id="2147483673" r:id="rId3"/>
    <p:sldLayoutId id="2147483662"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Lst>
  <p:txStyles>
    <p:titleStyle>
      <a:lvl1pPr algn="ctr" rtl="0" eaLnBrk="1" fontAlgn="base" hangingPunct="1">
        <a:spcBef>
          <a:spcPct val="0"/>
        </a:spcBef>
        <a:spcAft>
          <a:spcPct val="0"/>
        </a:spcAft>
        <a:defRPr sz="4847" b="1">
          <a:solidFill>
            <a:schemeClr val="accent2"/>
          </a:solidFill>
          <a:latin typeface="Calibri" pitchFamily="34" charset="0"/>
          <a:ea typeface="+mj-ea"/>
          <a:cs typeface="Calibri" pitchFamily="34" charset="0"/>
        </a:defRPr>
      </a:lvl1pPr>
      <a:lvl2pPr algn="ctr" rtl="0" eaLnBrk="1" fontAlgn="base" hangingPunct="1">
        <a:spcBef>
          <a:spcPct val="0"/>
        </a:spcBef>
        <a:spcAft>
          <a:spcPct val="0"/>
        </a:spcAft>
        <a:defRPr sz="4847" b="1">
          <a:solidFill>
            <a:schemeClr val="accent2"/>
          </a:solidFill>
          <a:latin typeface="Neo Sans Intel Medium" pitchFamily="34" charset="0"/>
        </a:defRPr>
      </a:lvl2pPr>
      <a:lvl3pPr algn="ctr" rtl="0" eaLnBrk="1" fontAlgn="base" hangingPunct="1">
        <a:spcBef>
          <a:spcPct val="0"/>
        </a:spcBef>
        <a:spcAft>
          <a:spcPct val="0"/>
        </a:spcAft>
        <a:defRPr sz="4847" b="1">
          <a:solidFill>
            <a:schemeClr val="accent2"/>
          </a:solidFill>
          <a:latin typeface="Neo Sans Intel Medium" pitchFamily="34" charset="0"/>
        </a:defRPr>
      </a:lvl3pPr>
      <a:lvl4pPr algn="ctr" rtl="0" eaLnBrk="1" fontAlgn="base" hangingPunct="1">
        <a:spcBef>
          <a:spcPct val="0"/>
        </a:spcBef>
        <a:spcAft>
          <a:spcPct val="0"/>
        </a:spcAft>
        <a:defRPr sz="4847" b="1">
          <a:solidFill>
            <a:schemeClr val="accent2"/>
          </a:solidFill>
          <a:latin typeface="Neo Sans Intel Medium" pitchFamily="34" charset="0"/>
        </a:defRPr>
      </a:lvl4pPr>
      <a:lvl5pPr algn="ctr" rtl="0" eaLnBrk="1" fontAlgn="base" hangingPunct="1">
        <a:spcBef>
          <a:spcPct val="0"/>
        </a:spcBef>
        <a:spcAft>
          <a:spcPct val="0"/>
        </a:spcAft>
        <a:defRPr sz="4847" b="1">
          <a:solidFill>
            <a:schemeClr val="accent2"/>
          </a:solidFill>
          <a:latin typeface="Neo Sans Intel Medium" pitchFamily="34" charset="0"/>
        </a:defRPr>
      </a:lvl5pPr>
      <a:lvl6pPr marL="554035" algn="ctr" rtl="0" eaLnBrk="1" fontAlgn="base" hangingPunct="1">
        <a:spcBef>
          <a:spcPct val="0"/>
        </a:spcBef>
        <a:spcAft>
          <a:spcPct val="0"/>
        </a:spcAft>
        <a:defRPr sz="4847" b="1">
          <a:solidFill>
            <a:schemeClr val="accent2"/>
          </a:solidFill>
          <a:latin typeface="Neo Sans Intel Medium" pitchFamily="34" charset="0"/>
        </a:defRPr>
      </a:lvl6pPr>
      <a:lvl7pPr marL="1108070" algn="ctr" rtl="0" eaLnBrk="1" fontAlgn="base" hangingPunct="1">
        <a:spcBef>
          <a:spcPct val="0"/>
        </a:spcBef>
        <a:spcAft>
          <a:spcPct val="0"/>
        </a:spcAft>
        <a:defRPr sz="4847" b="1">
          <a:solidFill>
            <a:schemeClr val="accent2"/>
          </a:solidFill>
          <a:latin typeface="Neo Sans Intel Medium" pitchFamily="34" charset="0"/>
        </a:defRPr>
      </a:lvl7pPr>
      <a:lvl8pPr marL="1662105" algn="ctr" rtl="0" eaLnBrk="1" fontAlgn="base" hangingPunct="1">
        <a:spcBef>
          <a:spcPct val="0"/>
        </a:spcBef>
        <a:spcAft>
          <a:spcPct val="0"/>
        </a:spcAft>
        <a:defRPr sz="4847" b="1">
          <a:solidFill>
            <a:schemeClr val="accent2"/>
          </a:solidFill>
          <a:latin typeface="Neo Sans Intel Medium" pitchFamily="34" charset="0"/>
        </a:defRPr>
      </a:lvl8pPr>
      <a:lvl9pPr marL="2216140" algn="ctr" rtl="0" eaLnBrk="1" fontAlgn="base" hangingPunct="1">
        <a:spcBef>
          <a:spcPct val="0"/>
        </a:spcBef>
        <a:spcAft>
          <a:spcPct val="0"/>
        </a:spcAft>
        <a:defRPr sz="4847" b="1">
          <a:solidFill>
            <a:schemeClr val="accent2"/>
          </a:solidFill>
          <a:latin typeface="Neo Sans Intel Medium" pitchFamily="34" charset="0"/>
        </a:defRPr>
      </a:lvl9pPr>
    </p:titleStyle>
    <p:body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p:bodyStyle>
    <p:otherStyle>
      <a:defPPr>
        <a:defRPr lang="en-US"/>
      </a:defPPr>
      <a:lvl1pPr marL="0" algn="l" defTabSz="1108070" rtl="0" eaLnBrk="1" latinLnBrk="0" hangingPunct="1">
        <a:defRPr sz="2181" kern="1200">
          <a:solidFill>
            <a:schemeClr val="tx1"/>
          </a:solidFill>
          <a:latin typeface="+mn-lt"/>
          <a:ea typeface="+mn-ea"/>
          <a:cs typeface="+mn-cs"/>
        </a:defRPr>
      </a:lvl1pPr>
      <a:lvl2pPr marL="554035" algn="l" defTabSz="1108070" rtl="0" eaLnBrk="1" latinLnBrk="0" hangingPunct="1">
        <a:defRPr sz="2181" kern="1200">
          <a:solidFill>
            <a:schemeClr val="tx1"/>
          </a:solidFill>
          <a:latin typeface="+mn-lt"/>
          <a:ea typeface="+mn-ea"/>
          <a:cs typeface="+mn-cs"/>
        </a:defRPr>
      </a:lvl2pPr>
      <a:lvl3pPr marL="1108070" algn="l" defTabSz="1108070" rtl="0" eaLnBrk="1" latinLnBrk="0" hangingPunct="1">
        <a:defRPr sz="2181" kern="1200">
          <a:solidFill>
            <a:schemeClr val="tx1"/>
          </a:solidFill>
          <a:latin typeface="+mn-lt"/>
          <a:ea typeface="+mn-ea"/>
          <a:cs typeface="+mn-cs"/>
        </a:defRPr>
      </a:lvl3pPr>
      <a:lvl4pPr marL="1662105" algn="l" defTabSz="1108070" rtl="0" eaLnBrk="1" latinLnBrk="0" hangingPunct="1">
        <a:defRPr sz="2181" kern="1200">
          <a:solidFill>
            <a:schemeClr val="tx1"/>
          </a:solidFill>
          <a:latin typeface="+mn-lt"/>
          <a:ea typeface="+mn-ea"/>
          <a:cs typeface="+mn-cs"/>
        </a:defRPr>
      </a:lvl4pPr>
      <a:lvl5pPr marL="2216140" algn="l" defTabSz="1108070" rtl="0" eaLnBrk="1" latinLnBrk="0" hangingPunct="1">
        <a:defRPr sz="2181" kern="1200">
          <a:solidFill>
            <a:schemeClr val="tx1"/>
          </a:solidFill>
          <a:latin typeface="+mn-lt"/>
          <a:ea typeface="+mn-ea"/>
          <a:cs typeface="+mn-cs"/>
        </a:defRPr>
      </a:lvl5pPr>
      <a:lvl6pPr marL="2770175" algn="l" defTabSz="1108070" rtl="0" eaLnBrk="1" latinLnBrk="0" hangingPunct="1">
        <a:defRPr sz="2181" kern="1200">
          <a:solidFill>
            <a:schemeClr val="tx1"/>
          </a:solidFill>
          <a:latin typeface="+mn-lt"/>
          <a:ea typeface="+mn-ea"/>
          <a:cs typeface="+mn-cs"/>
        </a:defRPr>
      </a:lvl6pPr>
      <a:lvl7pPr marL="3324210" algn="l" defTabSz="1108070" rtl="0" eaLnBrk="1" latinLnBrk="0" hangingPunct="1">
        <a:defRPr sz="2181" kern="1200">
          <a:solidFill>
            <a:schemeClr val="tx1"/>
          </a:solidFill>
          <a:latin typeface="+mn-lt"/>
          <a:ea typeface="+mn-ea"/>
          <a:cs typeface="+mn-cs"/>
        </a:defRPr>
      </a:lvl7pPr>
      <a:lvl8pPr marL="3878245" algn="l" defTabSz="1108070" rtl="0" eaLnBrk="1" latinLnBrk="0" hangingPunct="1">
        <a:defRPr sz="2181" kern="1200">
          <a:solidFill>
            <a:schemeClr val="tx1"/>
          </a:solidFill>
          <a:latin typeface="+mn-lt"/>
          <a:ea typeface="+mn-ea"/>
          <a:cs typeface="+mn-cs"/>
        </a:defRPr>
      </a:lvl8pPr>
      <a:lvl9pPr marL="4432280" algn="l" defTabSz="1108070" rtl="0" eaLnBrk="1" latinLnBrk="0" hangingPunct="1">
        <a:defRPr sz="218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7.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wmf"/><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Self-Select Memory Path-Finding</a:t>
            </a:r>
            <a:br>
              <a:rPr lang="en-US" dirty="0"/>
            </a:br>
            <a:r>
              <a:rPr lang="en-US" dirty="0"/>
              <a:t>IM JDP SOW </a:t>
            </a:r>
          </a:p>
        </p:txBody>
      </p:sp>
      <p:sp>
        <p:nvSpPr>
          <p:cNvPr id="6" name="Subtitle 5"/>
          <p:cNvSpPr>
            <a:spLocks noGrp="1"/>
          </p:cNvSpPr>
          <p:nvPr>
            <p:ph type="subTitle" idx="1"/>
          </p:nvPr>
        </p:nvSpPr>
        <p:spPr/>
        <p:txBody>
          <a:bodyPr/>
          <a:lstStyle/>
          <a:p>
            <a:r>
              <a:rPr lang="en-US" dirty="0"/>
              <a:t>Version 2.0</a:t>
            </a:r>
          </a:p>
          <a:p>
            <a:r>
              <a:rPr lang="en-US" dirty="0"/>
              <a:t>April 2, 2018</a:t>
            </a:r>
          </a:p>
        </p:txBody>
      </p:sp>
    </p:spTree>
    <p:extLst>
      <p:ext uri="{BB962C8B-B14F-4D97-AF65-F5344CB8AC3E}">
        <p14:creationId xmlns:p14="http://schemas.microsoft.com/office/powerpoint/2010/main" val="3895400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9195515" y="745067"/>
            <a:ext cx="1449316" cy="4833158"/>
          </a:xfrm>
          <a:prstGeom prst="rect">
            <a:avLst/>
          </a:prstGeom>
        </p:spPr>
      </p:pic>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2.0 Strategy</a:t>
            </a:r>
          </a:p>
        </p:txBody>
      </p:sp>
      <p:sp>
        <p:nvSpPr>
          <p:cNvPr id="3" name="Content Placeholder 2"/>
          <p:cNvSpPr>
            <a:spLocks noGrp="1"/>
          </p:cNvSpPr>
          <p:nvPr>
            <p:ph idx="1"/>
          </p:nvPr>
        </p:nvSpPr>
        <p:spPr>
          <a:xfrm>
            <a:off x="695400" y="882824"/>
            <a:ext cx="7034667" cy="5086176"/>
          </a:xfrm>
        </p:spPr>
        <p:txBody>
          <a:bodyPr/>
          <a:lstStyle/>
          <a:p>
            <a:pPr marL="0" indent="0">
              <a:buNone/>
            </a:pPr>
            <a:r>
              <a:rPr lang="en-US" sz="1800" dirty="0"/>
              <a:t>The strategy for ‘fast fail or succeed’ is built on ‘stepping-up’</a:t>
            </a:r>
          </a:p>
          <a:p>
            <a:pPr marL="526454" indent="-457200">
              <a:buFont typeface="+mj-lt"/>
              <a:buAutoNum type="arabicPeriod"/>
            </a:pPr>
            <a:r>
              <a:rPr lang="en-US" sz="1800" dirty="0"/>
              <a:t>SR71 – SSM basics, including scaling, symmetry with solid </a:t>
            </a:r>
            <a:r>
              <a:rPr lang="en-US" sz="1800" dirty="0" err="1"/>
              <a:t>empiricals</a:t>
            </a:r>
            <a:r>
              <a:rPr lang="en-US" sz="1800" dirty="0"/>
              <a:t> to support switching mechanism</a:t>
            </a:r>
          </a:p>
          <a:p>
            <a:pPr marL="526454" indent="-457200">
              <a:buFont typeface="+mj-lt"/>
              <a:buAutoNum type="arabicPeriod"/>
            </a:pPr>
            <a:r>
              <a:rPr lang="en-US" sz="1800" dirty="0"/>
              <a:t>S24S – Array feature development with high volume statistical validation with Probe, WLR, Burn and ULR metric.</a:t>
            </a:r>
          </a:p>
          <a:p>
            <a:pPr marL="526454" indent="-457200">
              <a:buFont typeface="+mj-lt"/>
              <a:buAutoNum type="arabicPeriod"/>
            </a:pPr>
            <a:r>
              <a:rPr lang="en-US" sz="1800" dirty="0"/>
              <a:t>Build alpha product – Design and process development in order to pick an array node, assess and develop required CMOS and Design Rules and BEOL, such that all work coherently for die size and performance matching or better than SXP counterpart.</a:t>
            </a:r>
          </a:p>
          <a:p>
            <a:pPr marL="526454" indent="-457200">
              <a:buFont typeface="+mj-lt"/>
              <a:buAutoNum type="arabicPeriod"/>
            </a:pPr>
            <a:r>
              <a:rPr lang="en-US" sz="1800" dirty="0"/>
              <a:t>Develop Scaling roadmap – Follow the general scaling expectation for cost and energy reduction</a:t>
            </a:r>
          </a:p>
          <a:p>
            <a:pPr lvl="1">
              <a:buFont typeface="Arial" panose="020B0604020202020204" pitchFamily="34" charset="0"/>
              <a:buChar char="•"/>
            </a:pPr>
            <a:r>
              <a:rPr lang="en-US" sz="1800" b="1" dirty="0"/>
              <a:t>Density: doubling every generation</a:t>
            </a:r>
          </a:p>
          <a:p>
            <a:pPr lvl="1">
              <a:buFont typeface="Arial" panose="020B0604020202020204" pitchFamily="34" charset="0"/>
              <a:buChar char="•"/>
            </a:pPr>
            <a:r>
              <a:rPr lang="en-US" sz="1800" b="1" dirty="0"/>
              <a:t>Latency: equal or reduce</a:t>
            </a:r>
          </a:p>
          <a:p>
            <a:pPr lvl="1">
              <a:buFont typeface="Arial" panose="020B0604020202020204" pitchFamily="34" charset="0"/>
              <a:buChar char="•"/>
            </a:pPr>
            <a:r>
              <a:rPr lang="en-US" sz="1800" b="1" dirty="0"/>
              <a:t>Bandwidth/GB: Equal or improve</a:t>
            </a:r>
          </a:p>
        </p:txBody>
      </p:sp>
    </p:spTree>
    <p:extLst>
      <p:ext uri="{BB962C8B-B14F-4D97-AF65-F5344CB8AC3E}">
        <p14:creationId xmlns:p14="http://schemas.microsoft.com/office/powerpoint/2010/main" val="42432185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extLst>
              <p:ext uri="{D42A27DB-BD31-4B8C-83A1-F6EECF244321}">
                <p14:modId xmlns:p14="http://schemas.microsoft.com/office/powerpoint/2010/main" val="2294232550"/>
              </p:ext>
            </p:extLst>
          </p:nvPr>
        </p:nvGraphicFramePr>
        <p:xfrm>
          <a:off x="1882775" y="1835680"/>
          <a:ext cx="8426450" cy="2794000"/>
        </p:xfrm>
        <a:graphic>
          <a:graphicData uri="http://schemas.openxmlformats.org/presentationml/2006/ole">
            <mc:AlternateContent xmlns:mc="http://schemas.openxmlformats.org/markup-compatibility/2006">
              <mc:Choice xmlns:v="urn:schemas-microsoft-com:vml" Requires="v">
                <p:oleObj spid="_x0000_s1057" name="Worksheet" r:id="rId3" imgW="8426367" imgH="2794000" progId="Excel.Sheet.12">
                  <p:embed/>
                </p:oleObj>
              </mc:Choice>
              <mc:Fallback>
                <p:oleObj name="Worksheet" r:id="rId3" imgW="8426367" imgH="2794000" progId="Excel.Sheet.12">
                  <p:embed/>
                  <p:pic>
                    <p:nvPicPr>
                      <p:cNvPr id="0" name=""/>
                      <p:cNvPicPr/>
                      <p:nvPr/>
                    </p:nvPicPr>
                    <p:blipFill>
                      <a:blip r:embed="rId4"/>
                      <a:stretch>
                        <a:fillRect/>
                      </a:stretch>
                    </p:blipFill>
                    <p:spPr>
                      <a:xfrm>
                        <a:off x="1882775" y="1835680"/>
                        <a:ext cx="8426450" cy="2794000"/>
                      </a:xfrm>
                      <a:prstGeom prst="rect">
                        <a:avLst/>
                      </a:prstGeom>
                    </p:spPr>
                  </p:pic>
                </p:oleObj>
              </mc:Fallback>
            </mc:AlternateContent>
          </a:graphicData>
        </a:graphic>
      </p:graphicFrame>
      <p:sp>
        <p:nvSpPr>
          <p:cNvPr id="4" name="Title 3"/>
          <p:cNvSpPr>
            <a:spLocks noGrp="1"/>
          </p:cNvSpPr>
          <p:nvPr>
            <p:ph type="title"/>
          </p:nvPr>
        </p:nvSpPr>
        <p:spPr>
          <a:xfrm>
            <a:off x="623392" y="152400"/>
            <a:ext cx="10654208" cy="838200"/>
          </a:xfrm>
        </p:spPr>
        <p:txBody>
          <a:bodyPr/>
          <a:lstStyle/>
          <a:p>
            <a:pPr marL="576263" indent="-576263" algn="l"/>
            <a:r>
              <a:rPr lang="en-US" sz="2800" cap="small" dirty="0"/>
              <a:t>3.0 Milestones</a:t>
            </a:r>
          </a:p>
        </p:txBody>
      </p:sp>
      <p:sp>
        <p:nvSpPr>
          <p:cNvPr id="15" name="TextBox 14"/>
          <p:cNvSpPr txBox="1"/>
          <p:nvPr/>
        </p:nvSpPr>
        <p:spPr>
          <a:xfrm>
            <a:off x="6943308" y="2415973"/>
            <a:ext cx="4673842" cy="338554"/>
          </a:xfrm>
          <a:prstGeom prst="rect">
            <a:avLst/>
          </a:prstGeom>
          <a:noFill/>
        </p:spPr>
        <p:txBody>
          <a:bodyPr wrap="square" rtlCol="0">
            <a:spAutoFit/>
          </a:bodyPr>
          <a:lstStyle/>
          <a:p>
            <a:endParaRPr lang="en-US" sz="1600" b="1" dirty="0">
              <a:latin typeface="Calibri" panose="020F0502020204030204" pitchFamily="34" charset="0"/>
            </a:endParaRPr>
          </a:p>
        </p:txBody>
      </p:sp>
      <p:sp>
        <p:nvSpPr>
          <p:cNvPr id="13" name="TextBox 12"/>
          <p:cNvSpPr txBox="1"/>
          <p:nvPr/>
        </p:nvSpPr>
        <p:spPr>
          <a:xfrm>
            <a:off x="2440152" y="1911858"/>
            <a:ext cx="4503156" cy="427938"/>
          </a:xfrm>
          <a:prstGeom prst="rect">
            <a:avLst/>
          </a:prstGeom>
          <a:noFill/>
        </p:spPr>
        <p:txBody>
          <a:bodyPr wrap="none" rtlCol="0">
            <a:spAutoFit/>
          </a:bodyPr>
          <a:lstStyle/>
          <a:p>
            <a:r>
              <a:rPr lang="en-US" b="1" dirty="0">
                <a:solidFill>
                  <a:schemeClr val="accent2"/>
                </a:solidFill>
              </a:rPr>
              <a:t>Deliverables for “step up” or not</a:t>
            </a:r>
          </a:p>
        </p:txBody>
      </p:sp>
      <p:sp>
        <p:nvSpPr>
          <p:cNvPr id="3" name="Rectangle 2"/>
          <p:cNvSpPr/>
          <p:nvPr/>
        </p:nvSpPr>
        <p:spPr>
          <a:xfrm>
            <a:off x="4213225" y="4782035"/>
            <a:ext cx="6096000" cy="1169551"/>
          </a:xfrm>
          <a:prstGeom prst="rect">
            <a:avLst/>
          </a:prstGeom>
        </p:spPr>
        <p:txBody>
          <a:bodyPr>
            <a:spAutoFit/>
          </a:bodyPr>
          <a:lstStyle/>
          <a:p>
            <a:r>
              <a:rPr lang="en-US" sz="1400" b="1" dirty="0">
                <a:latin typeface="Calibri" panose="020F0502020204030204" pitchFamily="34" charset="0"/>
              </a:rPr>
              <a:t>*Lead Product Path-Finding</a:t>
            </a:r>
            <a:r>
              <a:rPr lang="en-US" sz="1400" dirty="0">
                <a:latin typeface="Calibri" panose="020F0502020204030204" pitchFamily="34" charset="0"/>
              </a:rPr>
              <a:t> are the development in design and process in order to pick an array node.  The key activities are assessing and developing required CMOS and Design Rules and BEOL.  The success criteria are die size, cost and performance (energy, power, latency and intrinsic reliability) matching or better than SXP counterpart.</a:t>
            </a:r>
          </a:p>
        </p:txBody>
      </p:sp>
    </p:spTree>
    <p:extLst>
      <p:ext uri="{BB962C8B-B14F-4D97-AF65-F5344CB8AC3E}">
        <p14:creationId xmlns:p14="http://schemas.microsoft.com/office/powerpoint/2010/main" val="5601942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4.0 Cost Analysis</a:t>
            </a:r>
          </a:p>
        </p:txBody>
      </p:sp>
      <p:sp>
        <p:nvSpPr>
          <p:cNvPr id="3" name="Content Placeholder 2"/>
          <p:cNvSpPr>
            <a:spLocks noGrp="1"/>
          </p:cNvSpPr>
          <p:nvPr>
            <p:ph idx="1"/>
          </p:nvPr>
        </p:nvSpPr>
        <p:spPr>
          <a:xfrm>
            <a:off x="695400" y="1026840"/>
            <a:ext cx="11305256" cy="5354488"/>
          </a:xfrm>
        </p:spPr>
        <p:txBody>
          <a:bodyPr/>
          <a:lstStyle/>
          <a:p>
            <a:pPr marL="457200" indent="-457200">
              <a:buNone/>
            </a:pPr>
            <a:r>
              <a:rPr lang="en-US" sz="2000" dirty="0"/>
              <a:t>Using S26S as a proxy SSM alpha product, the die size is the same as S26A </a:t>
            </a:r>
          </a:p>
          <a:p>
            <a:pPr marL="1108070" lvl="1" indent="-554035">
              <a:buNone/>
            </a:pPr>
            <a:r>
              <a:rPr lang="en-US" sz="2000" dirty="0"/>
              <a:t>Bipolar decoders size should be equal or better than SXP counterpart.</a:t>
            </a:r>
          </a:p>
          <a:p>
            <a:pPr marL="457200" indent="-457200">
              <a:buNone/>
            </a:pPr>
            <a:r>
              <a:rPr lang="en-US" sz="2000" dirty="0"/>
              <a:t>Lower cost due to process simplification from partial etch architecture to single etch scheme.</a:t>
            </a:r>
          </a:p>
          <a:p>
            <a:pPr marL="457200" indent="-457200">
              <a:buNone/>
            </a:pPr>
            <a:r>
              <a:rPr lang="en-US" sz="2000" dirty="0"/>
              <a:t>Preliminary green-field analysis has been performed for cost-of-transition and cost-per-wafer</a:t>
            </a:r>
          </a:p>
          <a:p>
            <a:pPr marL="1108070" lvl="1" indent="-554035">
              <a:buNone/>
            </a:pPr>
            <a:r>
              <a:rPr lang="en-US" sz="2000" dirty="0"/>
              <a:t>Based assumptions for the etch simplification of 20 series SXP technology </a:t>
            </a:r>
          </a:p>
          <a:p>
            <a:pPr marL="1108070" lvl="1" indent="-554035">
              <a:buNone/>
            </a:pPr>
            <a:endParaRPr lang="en-US" sz="2000" dirty="0"/>
          </a:p>
          <a:p>
            <a:pPr marL="1108070" lvl="1" indent="-554035">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457200" indent="-457200">
              <a:buNone/>
            </a:pPr>
            <a:r>
              <a:rPr lang="en-US" sz="2000" dirty="0"/>
              <a:t>Higher yield expected due to SSM potentially overcoming several SXP issues, including</a:t>
            </a:r>
          </a:p>
          <a:p>
            <a:pPr marL="1108070" lvl="1" indent="-554035">
              <a:buNone/>
            </a:pPr>
            <a:r>
              <a:rPr lang="en-US" sz="2000" dirty="0"/>
              <a:t>No cross-contamination between PM and SD</a:t>
            </a:r>
          </a:p>
          <a:p>
            <a:pPr marL="1108070" lvl="1" indent="-554035">
              <a:buNone/>
            </a:pPr>
            <a:r>
              <a:rPr lang="en-US" sz="2000" dirty="0"/>
              <a:t>Lower cell aspect-ratio for etch and fill</a:t>
            </a:r>
          </a:p>
          <a:p>
            <a:pPr marL="1108070" lvl="1" indent="-554035">
              <a:buNone/>
            </a:pPr>
            <a:r>
              <a:rPr lang="en-US" sz="2000" dirty="0"/>
              <a:t>Lower programming current </a:t>
            </a:r>
            <a:r>
              <a:rPr lang="en-US" sz="2000" dirty="0">
                <a:sym typeface="Wingdings" panose="05000000000000000000" pitchFamily="2" charset="2"/>
              </a:rPr>
              <a:t></a:t>
            </a:r>
            <a:r>
              <a:rPr lang="en-US" sz="2000" dirty="0"/>
              <a:t> Additional relaxation to metal (WL/BL) requirements for scaling</a:t>
            </a:r>
          </a:p>
        </p:txBody>
      </p:sp>
      <p:graphicFrame>
        <p:nvGraphicFramePr>
          <p:cNvPr id="4" name="Table 3"/>
          <p:cNvGraphicFramePr>
            <a:graphicFrameLocks noGrp="1"/>
          </p:cNvGraphicFramePr>
          <p:nvPr>
            <p:extLst>
              <p:ext uri="{D42A27DB-BD31-4B8C-83A1-F6EECF244321}">
                <p14:modId xmlns:p14="http://schemas.microsoft.com/office/powerpoint/2010/main" val="955083318"/>
              </p:ext>
            </p:extLst>
          </p:nvPr>
        </p:nvGraphicFramePr>
        <p:xfrm>
          <a:off x="1307468" y="2960948"/>
          <a:ext cx="8725129" cy="1854200"/>
        </p:xfrm>
        <a:graphic>
          <a:graphicData uri="http://schemas.openxmlformats.org/drawingml/2006/table">
            <a:tbl>
              <a:tblPr firstRow="1" bandRow="1">
                <a:tableStyleId>{5C22544A-7EE6-4342-B048-85BDC9FD1C3A}</a:tableStyleId>
              </a:tblPr>
              <a:tblGrid>
                <a:gridCol w="2472974">
                  <a:extLst>
                    <a:ext uri="{9D8B030D-6E8A-4147-A177-3AD203B41FA5}">
                      <a16:colId xmlns:a16="http://schemas.microsoft.com/office/drawing/2014/main" val="1150436085"/>
                    </a:ext>
                  </a:extLst>
                </a:gridCol>
                <a:gridCol w="1484948">
                  <a:extLst>
                    <a:ext uri="{9D8B030D-6E8A-4147-A177-3AD203B41FA5}">
                      <a16:colId xmlns:a16="http://schemas.microsoft.com/office/drawing/2014/main" val="1236752599"/>
                    </a:ext>
                  </a:extLst>
                </a:gridCol>
                <a:gridCol w="1599248">
                  <a:extLst>
                    <a:ext uri="{9D8B030D-6E8A-4147-A177-3AD203B41FA5}">
                      <a16:colId xmlns:a16="http://schemas.microsoft.com/office/drawing/2014/main" val="3205389408"/>
                    </a:ext>
                  </a:extLst>
                </a:gridCol>
                <a:gridCol w="1511775">
                  <a:extLst>
                    <a:ext uri="{9D8B030D-6E8A-4147-A177-3AD203B41FA5}">
                      <a16:colId xmlns:a16="http://schemas.microsoft.com/office/drawing/2014/main" val="3044647357"/>
                    </a:ext>
                  </a:extLst>
                </a:gridCol>
                <a:gridCol w="1656184">
                  <a:extLst>
                    <a:ext uri="{9D8B030D-6E8A-4147-A177-3AD203B41FA5}">
                      <a16:colId xmlns:a16="http://schemas.microsoft.com/office/drawing/2014/main" val="3969869116"/>
                    </a:ext>
                  </a:extLst>
                </a:gridCol>
              </a:tblGrid>
              <a:tr h="370840">
                <a:tc>
                  <a:txBody>
                    <a:bodyPr/>
                    <a:lstStyle/>
                    <a:p>
                      <a:endParaRPr lang="en-US" sz="1400" dirty="0">
                        <a:solidFill>
                          <a:schemeClr val="bg1"/>
                        </a:solidFill>
                        <a:effectLst/>
                        <a:latin typeface="Times New Roman" panose="02020603050405020304" pitchFamily="18" charset="0"/>
                      </a:endParaRPr>
                    </a:p>
                  </a:txBody>
                  <a:tcPr marL="68580" marR="68580" marT="0" marB="0" anchor="ctr">
                    <a:solidFill>
                      <a:schemeClr val="accent6"/>
                    </a:solidFill>
                  </a:tcPr>
                </a:tc>
                <a:tc>
                  <a:txBody>
                    <a:bodyPr/>
                    <a:lstStyle/>
                    <a:p>
                      <a:pPr marL="0" marR="0" algn="ctr">
                        <a:spcBef>
                          <a:spcPts val="0"/>
                        </a:spcBef>
                        <a:spcAft>
                          <a:spcPts val="0"/>
                        </a:spcAft>
                      </a:pPr>
                      <a:r>
                        <a:rPr lang="en-US" sz="1800" dirty="0" err="1">
                          <a:solidFill>
                            <a:schemeClr val="bg1"/>
                          </a:solidFill>
                          <a:effectLst/>
                          <a:latin typeface="Calibri" panose="020F0502020204030204" pitchFamily="34" charset="0"/>
                        </a:rPr>
                        <a:t>CoT</a:t>
                      </a:r>
                      <a:r>
                        <a:rPr lang="en-US" sz="1800" dirty="0">
                          <a:solidFill>
                            <a:schemeClr val="bg1"/>
                          </a:solidFill>
                          <a:effectLst/>
                          <a:latin typeface="Calibri" panose="020F0502020204030204" pitchFamily="34" charset="0"/>
                        </a:rPr>
                        <a:t> ($M/1k)</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solidFill>
                  </a:tcPr>
                </a:tc>
                <a:tc>
                  <a:txBody>
                    <a:bodyPr/>
                    <a:lstStyle/>
                    <a:p>
                      <a:pPr marL="0" marR="0" algn="ctr">
                        <a:spcBef>
                          <a:spcPts val="0"/>
                        </a:spcBef>
                        <a:spcAft>
                          <a:spcPts val="0"/>
                        </a:spcAft>
                      </a:pPr>
                      <a:r>
                        <a:rPr lang="en-US" sz="1800" dirty="0">
                          <a:solidFill>
                            <a:schemeClr val="bg1"/>
                          </a:solidFill>
                          <a:effectLst/>
                          <a:latin typeface="Calibri" panose="020F0502020204030204" pitchFamily="34" charset="0"/>
                        </a:rPr>
                        <a:t>Delta ($M/1k)</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solidFill>
                  </a:tcPr>
                </a:tc>
                <a:tc>
                  <a:txBody>
                    <a:bodyPr/>
                    <a:lstStyle/>
                    <a:p>
                      <a:pPr marL="0" marR="0" algn="ctr">
                        <a:spcBef>
                          <a:spcPts val="0"/>
                        </a:spcBef>
                        <a:spcAft>
                          <a:spcPts val="0"/>
                        </a:spcAft>
                      </a:pPr>
                      <a:r>
                        <a:rPr lang="en-US" sz="1800" dirty="0">
                          <a:solidFill>
                            <a:schemeClr val="bg1"/>
                          </a:solidFill>
                          <a:effectLst/>
                          <a:latin typeface="Calibri" panose="020F0502020204030204" pitchFamily="34" charset="0"/>
                        </a:rPr>
                        <a:t>CPW</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solidFill>
                  </a:tcPr>
                </a:tc>
                <a:tc>
                  <a:txBody>
                    <a:bodyPr/>
                    <a:lstStyle/>
                    <a:p>
                      <a:pPr marL="0" marR="0" algn="ctr">
                        <a:spcBef>
                          <a:spcPts val="0"/>
                        </a:spcBef>
                        <a:spcAft>
                          <a:spcPts val="0"/>
                        </a:spcAft>
                      </a:pPr>
                      <a:r>
                        <a:rPr lang="en-US" sz="1800" dirty="0">
                          <a:solidFill>
                            <a:schemeClr val="bg1"/>
                          </a:solidFill>
                          <a:effectLst/>
                          <a:latin typeface="Calibri" panose="020F0502020204030204" pitchFamily="34" charset="0"/>
                        </a:rPr>
                        <a:t>Delta</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solidFill>
                  </a:tcPr>
                </a:tc>
                <a:extLst>
                  <a:ext uri="{0D108BD9-81ED-4DB2-BD59-A6C34878D82A}">
                    <a16:rowId xmlns:a16="http://schemas.microsoft.com/office/drawing/2014/main" val="2445765812"/>
                  </a:ext>
                </a:extLst>
              </a:tr>
              <a:tr h="370840">
                <a:tc>
                  <a:txBody>
                    <a:bodyPr/>
                    <a:lstStyle/>
                    <a:p>
                      <a:pPr marL="0" marR="0">
                        <a:spcBef>
                          <a:spcPts val="0"/>
                        </a:spcBef>
                        <a:spcAft>
                          <a:spcPts val="0"/>
                        </a:spcAft>
                      </a:pPr>
                      <a:r>
                        <a:rPr lang="en-US" sz="1800" b="1" dirty="0">
                          <a:effectLst/>
                          <a:latin typeface="Calibri" panose="020F0502020204030204" pitchFamily="34" charset="0"/>
                        </a:rPr>
                        <a:t>10s -&gt; 20s MOR</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a:effectLst/>
                          <a:latin typeface="Calibri" panose="020F0502020204030204" pitchFamily="34" charset="0"/>
                        </a:rPr>
                        <a:t>144.9</a:t>
                      </a:r>
                      <a:endParaRPr lang="en-US" sz="1800" b="0" kern="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a:effectLst/>
                          <a:latin typeface="Calibri" panose="020F0502020204030204" pitchFamily="34" charset="0"/>
                        </a:rPr>
                        <a:t> </a:t>
                      </a:r>
                      <a:endParaRPr lang="en-US" sz="1800" b="0" kern="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effectLst/>
                          <a:latin typeface="Calibri" panose="020F0502020204030204" pitchFamily="34" charset="0"/>
                        </a:rPr>
                        <a:t>$2,274.00 </a:t>
                      </a:r>
                      <a:endParaRPr lang="en-US" sz="1800" b="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800">
                          <a:effectLst/>
                          <a:latin typeface="Calibri" panose="020F0502020204030204" pitchFamily="34" charset="0"/>
                        </a:rPr>
                        <a:t> </a:t>
                      </a:r>
                      <a:endParaRPr lang="en-US" sz="1800" b="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58300387"/>
                  </a:ext>
                </a:extLst>
              </a:tr>
              <a:tr h="370840">
                <a:tc>
                  <a:txBody>
                    <a:bodyPr/>
                    <a:lstStyle/>
                    <a:p>
                      <a:pPr marL="0" marR="0">
                        <a:spcBef>
                          <a:spcPts val="0"/>
                        </a:spcBef>
                        <a:spcAft>
                          <a:spcPts val="0"/>
                        </a:spcAft>
                      </a:pPr>
                      <a:r>
                        <a:rPr lang="en-US" sz="1800" b="1" dirty="0">
                          <a:effectLst/>
                          <a:latin typeface="Calibri" panose="020F0502020204030204" pitchFamily="34" charset="0"/>
                        </a:rPr>
                        <a:t>10s -&gt; 4 Deck SSM</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dirty="0">
                          <a:effectLst/>
                          <a:latin typeface="Calibri" panose="020F0502020204030204" pitchFamily="34" charset="0"/>
                        </a:rPr>
                        <a:t>114.8</a:t>
                      </a:r>
                      <a:endParaRPr lang="en-US" sz="1800" b="0" kern="12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b="1" kern="1200" dirty="0">
                          <a:solidFill>
                            <a:schemeClr val="tx2"/>
                          </a:solidFill>
                          <a:effectLst/>
                          <a:latin typeface="Calibri" panose="020F0502020204030204" pitchFamily="34" charset="0"/>
                        </a:rPr>
                        <a:t>-30.1</a:t>
                      </a:r>
                      <a:endParaRPr lang="en-US" sz="1800" b="1" kern="12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effectLst/>
                          <a:latin typeface="Calibri" panose="020F0502020204030204" pitchFamily="34" charset="0"/>
                        </a:rPr>
                        <a:t>$2,040.00 </a:t>
                      </a:r>
                      <a:endParaRPr lang="en-US" sz="1800" b="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Calibri" panose="020F0502020204030204" pitchFamily="34" charset="0"/>
                        </a:rPr>
                        <a:t>($234.00)</a:t>
                      </a:r>
                      <a:endParaRPr lang="en-US" sz="18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70068831"/>
                  </a:ext>
                </a:extLst>
              </a:tr>
              <a:tr h="370840">
                <a:tc>
                  <a:txBody>
                    <a:bodyPr/>
                    <a:lstStyle/>
                    <a:p>
                      <a:pPr marL="0" marR="0">
                        <a:spcBef>
                          <a:spcPts val="0"/>
                        </a:spcBef>
                        <a:spcAft>
                          <a:spcPts val="0"/>
                        </a:spcAft>
                      </a:pPr>
                      <a:r>
                        <a:rPr lang="en-US" sz="1800" b="1" dirty="0">
                          <a:effectLst/>
                          <a:latin typeface="Calibri" panose="020F0502020204030204" pitchFamily="34" charset="0"/>
                        </a:rPr>
                        <a:t>10s -&gt; 20s 2 Deck MOR</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a:effectLst/>
                          <a:latin typeface="Calibri" panose="020F0502020204030204" pitchFamily="34" charset="0"/>
                        </a:rPr>
                        <a:t>26.1</a:t>
                      </a:r>
                      <a:endParaRPr lang="en-US" sz="1800" b="0" kern="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dirty="0">
                          <a:effectLst/>
                          <a:latin typeface="Calibri" panose="020F0502020204030204" pitchFamily="34" charset="0"/>
                        </a:rPr>
                        <a:t> </a:t>
                      </a:r>
                      <a:endParaRPr lang="en-US" sz="1800" b="0" kern="12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effectLst/>
                          <a:latin typeface="Calibri" panose="020F0502020204030204" pitchFamily="34" charset="0"/>
                        </a:rPr>
                        <a:t>$1,559.29 </a:t>
                      </a:r>
                      <a:endParaRPr lang="en-US" sz="1800" b="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latin typeface="Calibri" panose="020F0502020204030204" pitchFamily="34" charset="0"/>
                        </a:rPr>
                        <a:t> </a:t>
                      </a:r>
                      <a:endParaRPr lang="en-US" sz="1800" b="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843655843"/>
                  </a:ext>
                </a:extLst>
              </a:tr>
              <a:tr h="370840">
                <a:tc>
                  <a:txBody>
                    <a:bodyPr/>
                    <a:lstStyle/>
                    <a:p>
                      <a:pPr marL="0" marR="0">
                        <a:spcBef>
                          <a:spcPts val="0"/>
                        </a:spcBef>
                        <a:spcAft>
                          <a:spcPts val="0"/>
                        </a:spcAft>
                      </a:pPr>
                      <a:r>
                        <a:rPr lang="en-US" sz="1800" b="1" dirty="0">
                          <a:effectLst/>
                          <a:latin typeface="Calibri" panose="020F0502020204030204" pitchFamily="34" charset="0"/>
                        </a:rPr>
                        <a:t>10s -&gt; 2 Deck SSM</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dirty="0">
                          <a:effectLst/>
                          <a:latin typeface="Calibri" panose="020F0502020204030204" pitchFamily="34" charset="0"/>
                        </a:rPr>
                        <a:t>25</a:t>
                      </a:r>
                      <a:endParaRPr lang="en-US" sz="1800" b="0" kern="12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b="1" kern="1200" dirty="0">
                          <a:effectLst/>
                          <a:latin typeface="Calibri" panose="020F0502020204030204" pitchFamily="34" charset="0"/>
                        </a:rPr>
                        <a:t>-1.1</a:t>
                      </a:r>
                      <a:endParaRPr lang="en-US" sz="1800" b="1" kern="12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effectLst/>
                          <a:latin typeface="Calibri" panose="020F0502020204030204" pitchFamily="34" charset="0"/>
                        </a:rPr>
                        <a:t>$1,438.25 </a:t>
                      </a:r>
                      <a:endParaRPr lang="en-US" sz="1800" b="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Calibri" panose="020F0502020204030204" pitchFamily="34" charset="0"/>
                        </a:rPr>
                        <a:t>($121.04)</a:t>
                      </a:r>
                      <a:endParaRPr lang="en-US" sz="18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00240852"/>
                  </a:ext>
                </a:extLst>
              </a:tr>
            </a:tbl>
          </a:graphicData>
        </a:graphic>
      </p:graphicFrame>
    </p:spTree>
    <p:extLst>
      <p:ext uri="{BB962C8B-B14F-4D97-AF65-F5344CB8AC3E}">
        <p14:creationId xmlns:p14="http://schemas.microsoft.com/office/powerpoint/2010/main" val="2767275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5</a:t>
            </a:r>
            <a:r>
              <a:rPr lang="en-US" cap="small" dirty="0"/>
              <a:t>.0 Process Development</a:t>
            </a:r>
            <a:endParaRPr lang="en-US" dirty="0"/>
          </a:p>
        </p:txBody>
      </p:sp>
      <p:sp>
        <p:nvSpPr>
          <p:cNvPr id="5" name="Text Placeholder 4"/>
          <p:cNvSpPr>
            <a:spLocks noGrp="1"/>
          </p:cNvSpPr>
          <p:nvPr>
            <p:ph type="body" idx="1"/>
          </p:nvPr>
        </p:nvSpPr>
        <p:spPr/>
        <p:txBody>
          <a:bodyPr/>
          <a:lstStyle/>
          <a:p>
            <a:r>
              <a:rPr lang="en-US" dirty="0"/>
              <a:t>Challenge, Cell definition and Process Architecture</a:t>
            </a:r>
          </a:p>
        </p:txBody>
      </p:sp>
    </p:spTree>
    <p:extLst>
      <p:ext uri="{BB962C8B-B14F-4D97-AF65-F5344CB8AC3E}">
        <p14:creationId xmlns:p14="http://schemas.microsoft.com/office/powerpoint/2010/main" val="1931462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5.1 Known Risks and Mitigation Strategy</a:t>
            </a:r>
          </a:p>
        </p:txBody>
      </p:sp>
      <p:sp>
        <p:nvSpPr>
          <p:cNvPr id="3" name="Content Placeholder 2"/>
          <p:cNvSpPr>
            <a:spLocks noGrp="1"/>
          </p:cNvSpPr>
          <p:nvPr>
            <p:ph idx="1"/>
          </p:nvPr>
        </p:nvSpPr>
        <p:spPr>
          <a:xfrm>
            <a:off x="695400" y="1026840"/>
            <a:ext cx="10910428" cy="637964"/>
          </a:xfrm>
        </p:spPr>
        <p:txBody>
          <a:bodyPr/>
          <a:lstStyle/>
          <a:p>
            <a:pPr marL="0" indent="0">
              <a:buNone/>
            </a:pPr>
            <a:endParaRPr lang="en-US" sz="2000" dirty="0"/>
          </a:p>
          <a:p>
            <a:pPr marL="1108070" lvl="1" indent="-554035">
              <a:buNone/>
            </a:pPr>
            <a:endParaRPr lang="en-US" sz="2000" dirty="0"/>
          </a:p>
          <a:p>
            <a:pPr marL="1108070" lvl="1" indent="-554035">
              <a:buNone/>
            </a:pPr>
            <a:endParaRPr lang="en-US" sz="2000" dirty="0"/>
          </a:p>
          <a:p>
            <a:pPr marL="0" indent="0">
              <a:buNone/>
            </a:pPr>
            <a:endParaRPr lang="en-US" sz="2000" dirty="0"/>
          </a:p>
          <a:p>
            <a:pPr marL="1108070" lvl="1" indent="-554035">
              <a:buNone/>
            </a:pPr>
            <a:endParaRPr lang="en-US" sz="2000" dirty="0"/>
          </a:p>
          <a:p>
            <a:pPr marL="1108070" lvl="1" indent="-554035">
              <a:buNone/>
            </a:pPr>
            <a:endParaRPr lang="en-US" sz="2000" dirty="0"/>
          </a:p>
          <a:p>
            <a:pPr marL="1108070" lvl="1" indent="-554035">
              <a:buNone/>
            </a:pPr>
            <a:endParaRPr lang="en-US" sz="2000" dirty="0"/>
          </a:p>
          <a:p>
            <a:pPr marL="0" indent="0">
              <a:buNone/>
            </a:pPr>
            <a:endParaRPr lang="en-US" sz="2000" dirty="0"/>
          </a:p>
        </p:txBody>
      </p:sp>
      <p:graphicFrame>
        <p:nvGraphicFramePr>
          <p:cNvPr id="4" name="Table 3"/>
          <p:cNvGraphicFramePr>
            <a:graphicFrameLocks noGrp="1"/>
          </p:cNvGraphicFramePr>
          <p:nvPr>
            <p:extLst>
              <p:ext uri="{D42A27DB-BD31-4B8C-83A1-F6EECF244321}">
                <p14:modId xmlns:p14="http://schemas.microsoft.com/office/powerpoint/2010/main" val="3585874807"/>
              </p:ext>
            </p:extLst>
          </p:nvPr>
        </p:nvGraphicFramePr>
        <p:xfrm>
          <a:off x="695400" y="1268760"/>
          <a:ext cx="11057594" cy="4541520"/>
        </p:xfrm>
        <a:graphic>
          <a:graphicData uri="http://schemas.openxmlformats.org/drawingml/2006/table">
            <a:tbl>
              <a:tblPr firstRow="1" bandRow="1">
                <a:tableStyleId>{5C22544A-7EE6-4342-B048-85BDC9FD1C3A}</a:tableStyleId>
              </a:tblPr>
              <a:tblGrid>
                <a:gridCol w="1722112">
                  <a:extLst>
                    <a:ext uri="{9D8B030D-6E8A-4147-A177-3AD203B41FA5}">
                      <a16:colId xmlns:a16="http://schemas.microsoft.com/office/drawing/2014/main" val="20000"/>
                    </a:ext>
                  </a:extLst>
                </a:gridCol>
                <a:gridCol w="5005597">
                  <a:extLst>
                    <a:ext uri="{9D8B030D-6E8A-4147-A177-3AD203B41FA5}">
                      <a16:colId xmlns:a16="http://schemas.microsoft.com/office/drawing/2014/main" val="20001"/>
                    </a:ext>
                  </a:extLst>
                </a:gridCol>
                <a:gridCol w="4329885">
                  <a:extLst>
                    <a:ext uri="{9D8B030D-6E8A-4147-A177-3AD203B41FA5}">
                      <a16:colId xmlns:a16="http://schemas.microsoft.com/office/drawing/2014/main" val="20002"/>
                    </a:ext>
                  </a:extLst>
                </a:gridCol>
              </a:tblGrid>
              <a:tr h="609600">
                <a:tc>
                  <a:txBody>
                    <a:bodyPr/>
                    <a:lstStyle/>
                    <a:p>
                      <a:r>
                        <a:rPr lang="en-US" sz="2000" dirty="0">
                          <a:latin typeface="Calibri" panose="020F0502020204030204" pitchFamily="34" charset="0"/>
                        </a:rPr>
                        <a:t>Area</a:t>
                      </a:r>
                    </a:p>
                  </a:txBody>
                  <a:tcPr>
                    <a:solidFill>
                      <a:schemeClr val="accent2"/>
                    </a:solidFill>
                  </a:tcPr>
                </a:tc>
                <a:tc>
                  <a:txBody>
                    <a:bodyPr/>
                    <a:lstStyle/>
                    <a:p>
                      <a:r>
                        <a:rPr lang="en-US" sz="2000" dirty="0">
                          <a:latin typeface="Calibri" panose="020F0502020204030204" pitchFamily="34" charset="0"/>
                        </a:rPr>
                        <a:t>Issue</a:t>
                      </a:r>
                    </a:p>
                  </a:txBody>
                  <a:tcPr>
                    <a:solidFill>
                      <a:schemeClr val="accent2"/>
                    </a:solidFill>
                  </a:tcPr>
                </a:tc>
                <a:tc>
                  <a:txBody>
                    <a:bodyPr/>
                    <a:lstStyle/>
                    <a:p>
                      <a:r>
                        <a:rPr lang="en-US" sz="2000" dirty="0">
                          <a:latin typeface="Calibri" panose="020F0502020204030204" pitchFamily="34" charset="0"/>
                        </a:rPr>
                        <a:t>Mitigation Strategy</a:t>
                      </a:r>
                    </a:p>
                  </a:txBody>
                  <a:tcPr>
                    <a:solidFill>
                      <a:schemeClr val="accent2"/>
                    </a:solidFill>
                  </a:tcPr>
                </a:tc>
                <a:extLst>
                  <a:ext uri="{0D108BD9-81ED-4DB2-BD59-A6C34878D82A}">
                    <a16:rowId xmlns:a16="http://schemas.microsoft.com/office/drawing/2014/main" val="10000"/>
                  </a:ext>
                </a:extLst>
              </a:tr>
              <a:tr h="370840">
                <a:tc>
                  <a:txBody>
                    <a:bodyPr/>
                    <a:lstStyle/>
                    <a:p>
                      <a:r>
                        <a:rPr lang="en-US" sz="1600" dirty="0">
                          <a:latin typeface="Calibri" panose="020F0502020204030204" pitchFamily="34" charset="0"/>
                        </a:rPr>
                        <a:t>Memory</a:t>
                      </a:r>
                      <a:r>
                        <a:rPr lang="en-US" sz="1600" baseline="0" dirty="0">
                          <a:latin typeface="Calibri" panose="020F0502020204030204" pitchFamily="34" charset="0"/>
                        </a:rPr>
                        <a:t> Switching Mechanism</a:t>
                      </a:r>
                      <a:endParaRPr lang="en-US" sz="1600" dirty="0">
                        <a:latin typeface="Calibri" panose="020F0502020204030204" pitchFamily="34" charset="0"/>
                      </a:endParaRPr>
                    </a:p>
                  </a:txBody>
                  <a:tcPr/>
                </a:tc>
                <a:tc>
                  <a:txBody>
                    <a:bodyPr/>
                    <a:lstStyle/>
                    <a:p>
                      <a:r>
                        <a:rPr lang="en-US" sz="1600" dirty="0">
                          <a:latin typeface="Calibri" panose="020F0502020204030204" pitchFamily="34" charset="0"/>
                        </a:rPr>
                        <a:t>The best known mechanism is mass transport due to</a:t>
                      </a:r>
                      <a:r>
                        <a:rPr lang="en-US" sz="1600" baseline="0" dirty="0">
                          <a:latin typeface="Calibri" panose="020F0502020204030204" pitchFamily="34" charset="0"/>
                        </a:rPr>
                        <a:t> polarity.  There are three risks associate with the mechanism</a:t>
                      </a:r>
                    </a:p>
                    <a:p>
                      <a:pPr marL="233363" indent="-233363">
                        <a:buAutoNum type="arabicPeriod"/>
                      </a:pPr>
                      <a:r>
                        <a:rPr lang="en-US" sz="1600" baseline="0" dirty="0">
                          <a:latin typeface="Calibri" panose="020F0502020204030204" pitchFamily="34" charset="0"/>
                        </a:rPr>
                        <a:t>What elements accountable for memory switching and process control/tuning of memory window</a:t>
                      </a:r>
                    </a:p>
                    <a:p>
                      <a:pPr marL="233363" indent="-233363">
                        <a:buAutoNum type="arabicPeriod"/>
                      </a:pPr>
                      <a:r>
                        <a:rPr lang="en-US" sz="1600" dirty="0">
                          <a:latin typeface="Calibri" panose="020F0502020204030204" pitchFamily="34" charset="0"/>
                        </a:rPr>
                        <a:t>Unable to quantify memory</a:t>
                      </a:r>
                      <a:r>
                        <a:rPr lang="en-US" sz="1600" baseline="0" dirty="0">
                          <a:latin typeface="Calibri" panose="020F0502020204030204" pitchFamily="34" charset="0"/>
                        </a:rPr>
                        <a:t> window subject to </a:t>
                      </a:r>
                      <a:r>
                        <a:rPr lang="en-US" sz="1600" dirty="0">
                          <a:latin typeface="Calibri" panose="020F0502020204030204" pitchFamily="34" charset="0"/>
                        </a:rPr>
                        <a:t>read polarity</a:t>
                      </a:r>
                    </a:p>
                    <a:p>
                      <a:pPr marL="233363" indent="-233363">
                        <a:buAutoNum type="arabicPeriod"/>
                      </a:pPr>
                      <a:r>
                        <a:rPr lang="en-US" sz="1600" dirty="0">
                          <a:latin typeface="Calibri" panose="020F0502020204030204" pitchFamily="34" charset="0"/>
                        </a:rPr>
                        <a:t>VT vs. PA/PW results not matching expectation (window expansion/saturation) </a:t>
                      </a:r>
                    </a:p>
                  </a:txBody>
                  <a:tcPr/>
                </a:tc>
                <a:tc>
                  <a:txBody>
                    <a:bodyPr/>
                    <a:lstStyle/>
                    <a:p>
                      <a:pPr marL="233363" indent="-233363">
                        <a:buAutoNum type="arabicPeriod"/>
                      </a:pPr>
                      <a:r>
                        <a:rPr lang="en-US" sz="1600" dirty="0">
                          <a:latin typeface="Calibri" panose="020F0502020204030204" pitchFamily="34" charset="0"/>
                        </a:rPr>
                        <a:t>Composition skew</a:t>
                      </a:r>
                      <a:r>
                        <a:rPr lang="en-US" sz="1600" baseline="0" dirty="0">
                          <a:latin typeface="Calibri" panose="020F0502020204030204" pitchFamily="34" charset="0"/>
                        </a:rPr>
                        <a:t> and contamination control (including ambient).</a:t>
                      </a:r>
                    </a:p>
                    <a:p>
                      <a:pPr marL="233363" indent="-233363">
                        <a:buAutoNum type="arabicPeriod"/>
                      </a:pPr>
                      <a:r>
                        <a:rPr lang="en-US" sz="1600" baseline="0" dirty="0">
                          <a:latin typeface="Calibri" panose="020F0502020204030204" pitchFamily="34" charset="0"/>
                        </a:rPr>
                        <a:t>Cell morphology</a:t>
                      </a:r>
                      <a:r>
                        <a:rPr lang="en-US" sz="1600" u="none" baseline="0" dirty="0">
                          <a:solidFill>
                            <a:schemeClr val="tx1"/>
                          </a:solidFill>
                          <a:latin typeface="Calibri" panose="020F0502020204030204" pitchFamily="34" charset="0"/>
                        </a:rPr>
                        <a:t> segmentation,</a:t>
                      </a:r>
                      <a:r>
                        <a:rPr lang="en-US" sz="1600" baseline="0" dirty="0">
                          <a:latin typeface="Calibri" panose="020F0502020204030204" pitchFamily="34" charset="0"/>
                        </a:rPr>
                        <a:t> including building two-deck SSM</a:t>
                      </a:r>
                    </a:p>
                  </a:txBody>
                  <a:tcPr/>
                </a:tc>
                <a:extLst>
                  <a:ext uri="{0D108BD9-81ED-4DB2-BD59-A6C34878D82A}">
                    <a16:rowId xmlns:a16="http://schemas.microsoft.com/office/drawing/2014/main" val="10001"/>
                  </a:ext>
                </a:extLst>
              </a:tr>
              <a:tr h="370840">
                <a:tc>
                  <a:txBody>
                    <a:bodyPr/>
                    <a:lstStyle/>
                    <a:p>
                      <a:r>
                        <a:rPr lang="en-US" sz="1600" dirty="0" err="1">
                          <a:latin typeface="Calibri" panose="020F0502020204030204" pitchFamily="34" charset="0"/>
                        </a:rPr>
                        <a:t>Vt</a:t>
                      </a:r>
                      <a:r>
                        <a:rPr lang="en-US" sz="1600" dirty="0">
                          <a:latin typeface="Calibri" panose="020F0502020204030204" pitchFamily="34" charset="0"/>
                        </a:rPr>
                        <a:t> drift</a:t>
                      </a:r>
                    </a:p>
                  </a:txBody>
                  <a:tcPr/>
                </a:tc>
                <a:tc>
                  <a:txBody>
                    <a:bodyPr/>
                    <a:lstStyle/>
                    <a:p>
                      <a:r>
                        <a:rPr lang="en-US" sz="1600" dirty="0">
                          <a:latin typeface="Calibri" panose="020F0502020204030204" pitchFamily="34" charset="0"/>
                        </a:rPr>
                        <a:t>Set drift is similar to SXP; however, reset drift is ½ of Set’s .</a:t>
                      </a:r>
                    </a:p>
                    <a:p>
                      <a:r>
                        <a:rPr lang="en-US" sz="1600" dirty="0">
                          <a:latin typeface="Calibri" panose="020F0502020204030204" pitchFamily="34" charset="0"/>
                        </a:rPr>
                        <a:t>No window expansion post drift.</a:t>
                      </a:r>
                    </a:p>
                  </a:txBody>
                  <a:tcPr/>
                </a:tc>
                <a:tc>
                  <a:txBody>
                    <a:bodyPr/>
                    <a:lstStyle/>
                    <a:p>
                      <a:pPr marL="233363" indent="-233363">
                        <a:buAutoNum type="arabicPeriod"/>
                      </a:pPr>
                      <a:r>
                        <a:rPr lang="en-US" sz="1600" dirty="0">
                          <a:latin typeface="Calibri" panose="020F0502020204030204" pitchFamily="34" charset="0"/>
                        </a:rPr>
                        <a:t>Wider</a:t>
                      </a:r>
                      <a:r>
                        <a:rPr lang="en-US" sz="1600" baseline="0" dirty="0">
                          <a:latin typeface="Calibri" panose="020F0502020204030204" pitchFamily="34" charset="0"/>
                        </a:rPr>
                        <a:t> time-0 window to support single V</a:t>
                      </a:r>
                      <a:r>
                        <a:rPr lang="en-US" sz="1600" baseline="-25000" dirty="0">
                          <a:latin typeface="Calibri" panose="020F0502020204030204" pitchFamily="34" charset="0"/>
                        </a:rPr>
                        <a:t>DM</a:t>
                      </a:r>
                      <a:r>
                        <a:rPr lang="en-US" sz="1600" baseline="0" dirty="0">
                          <a:latin typeface="Calibri" panose="020F0502020204030204" pitchFamily="34" charset="0"/>
                        </a:rPr>
                        <a:t> strategy</a:t>
                      </a:r>
                    </a:p>
                    <a:p>
                      <a:pPr marL="233363" indent="-233363">
                        <a:buAutoNum type="arabicPeriod"/>
                      </a:pPr>
                      <a:r>
                        <a:rPr lang="en-US" sz="1600" baseline="0" dirty="0">
                          <a:latin typeface="Calibri" panose="020F0502020204030204" pitchFamily="34" charset="0"/>
                        </a:rPr>
                        <a:t>True spec reset drift for alternative dual V</a:t>
                      </a:r>
                      <a:r>
                        <a:rPr lang="en-US" sz="1600" baseline="-25000" dirty="0">
                          <a:latin typeface="Calibri" panose="020F0502020204030204" pitchFamily="34" charset="0"/>
                        </a:rPr>
                        <a:t>DM</a:t>
                      </a:r>
                      <a:r>
                        <a:rPr lang="en-US" sz="1600" baseline="0" dirty="0">
                          <a:latin typeface="Calibri" panose="020F0502020204030204" pitchFamily="34" charset="0"/>
                        </a:rPr>
                        <a:t> strategy</a:t>
                      </a:r>
                      <a:endParaRPr lang="en-US" sz="1600" baseline="-25000" dirty="0">
                        <a:latin typeface="Calibri" panose="020F0502020204030204" pitchFamily="34" charset="0"/>
                      </a:endParaRPr>
                    </a:p>
                  </a:txBody>
                  <a:tcPr/>
                </a:tc>
                <a:extLst>
                  <a:ext uri="{0D108BD9-81ED-4DB2-BD59-A6C34878D82A}">
                    <a16:rowId xmlns:a16="http://schemas.microsoft.com/office/drawing/2014/main" val="10002"/>
                  </a:ext>
                </a:extLst>
              </a:tr>
              <a:tr h="370840">
                <a:tc>
                  <a:txBody>
                    <a:bodyPr/>
                    <a:lstStyle/>
                    <a:p>
                      <a:r>
                        <a:rPr lang="en-US" sz="1600" dirty="0">
                          <a:latin typeface="Calibri" panose="020F0502020204030204" pitchFamily="34" charset="0"/>
                        </a:rPr>
                        <a:t>Reset Read</a:t>
                      </a:r>
                      <a:r>
                        <a:rPr lang="en-US" sz="1600" baseline="0" dirty="0">
                          <a:latin typeface="Calibri" panose="020F0502020204030204" pitchFamily="34" charset="0"/>
                        </a:rPr>
                        <a:t> Disturb</a:t>
                      </a:r>
                      <a:endParaRPr lang="en-US" sz="1600" dirty="0">
                        <a:latin typeface="Calibri" panose="020F0502020204030204" pitchFamily="34" charset="0"/>
                      </a:endParaRPr>
                    </a:p>
                  </a:txBody>
                  <a:tcPr/>
                </a:tc>
                <a:tc>
                  <a:txBody>
                    <a:bodyPr/>
                    <a:lstStyle/>
                    <a:p>
                      <a:r>
                        <a:rPr lang="en-US" sz="1600" dirty="0">
                          <a:latin typeface="Calibri" panose="020F0502020204030204" pitchFamily="34" charset="0"/>
                        </a:rPr>
                        <a:t>300mV of Reset V</a:t>
                      </a:r>
                      <a:r>
                        <a:rPr lang="en-US" sz="1600" baseline="-25000" dirty="0">
                          <a:latin typeface="Calibri" panose="020F0502020204030204" pitchFamily="34" charset="0"/>
                        </a:rPr>
                        <a:t>T</a:t>
                      </a:r>
                      <a:r>
                        <a:rPr lang="en-US" sz="1600" dirty="0">
                          <a:latin typeface="Calibri" panose="020F0502020204030204" pitchFamily="34" charset="0"/>
                        </a:rPr>
                        <a:t> reduction is observed</a:t>
                      </a:r>
                      <a:r>
                        <a:rPr lang="en-US" sz="1600" baseline="0" dirty="0">
                          <a:latin typeface="Calibri" panose="020F0502020204030204" pitchFamily="34" charset="0"/>
                        </a:rPr>
                        <a:t> after 20K Read cycles</a:t>
                      </a:r>
                      <a:endParaRPr lang="en-US" sz="1600" dirty="0">
                        <a:latin typeface="Calibri" panose="020F0502020204030204" pitchFamily="34" charset="0"/>
                      </a:endParaRPr>
                    </a:p>
                  </a:txBody>
                  <a:tcPr/>
                </a:tc>
                <a:tc>
                  <a:txBody>
                    <a:bodyPr/>
                    <a:lstStyle/>
                    <a:p>
                      <a:pPr marL="233363" indent="-233363">
                        <a:buAutoNum type="arabicPeriod"/>
                      </a:pPr>
                      <a:r>
                        <a:rPr lang="en-US" sz="1600" dirty="0">
                          <a:latin typeface="Calibri" panose="020F0502020204030204" pitchFamily="34" charset="0"/>
                        </a:rPr>
                        <a:t>Segment Reset V</a:t>
                      </a:r>
                      <a:r>
                        <a:rPr lang="en-US" sz="1600" baseline="-25000" dirty="0">
                          <a:latin typeface="Calibri" panose="020F0502020204030204" pitchFamily="34" charset="0"/>
                        </a:rPr>
                        <a:t>T</a:t>
                      </a:r>
                      <a:r>
                        <a:rPr lang="en-US" sz="1600" baseline="0" dirty="0">
                          <a:latin typeface="Calibri" panose="020F0502020204030204" pitchFamily="34" charset="0"/>
                        </a:rPr>
                        <a:t> shift mechanism</a:t>
                      </a: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432562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5.2 Cell Definition</a:t>
            </a:r>
          </a:p>
        </p:txBody>
      </p:sp>
      <p:sp>
        <p:nvSpPr>
          <p:cNvPr id="3" name="Content Placeholder 2"/>
          <p:cNvSpPr>
            <a:spLocks noGrp="1"/>
          </p:cNvSpPr>
          <p:nvPr>
            <p:ph idx="1"/>
          </p:nvPr>
        </p:nvSpPr>
        <p:spPr>
          <a:xfrm>
            <a:off x="695400" y="764704"/>
            <a:ext cx="11233248" cy="1790092"/>
          </a:xfrm>
        </p:spPr>
        <p:txBody>
          <a:bodyPr/>
          <a:lstStyle/>
          <a:p>
            <a:pPr marL="0" indent="0">
              <a:buNone/>
            </a:pPr>
            <a:r>
              <a:rPr lang="en-US" sz="2000" dirty="0"/>
              <a:t>Initial cell development will be done on SR71B in S26A mask set, for both first and second deck.</a:t>
            </a:r>
          </a:p>
          <a:p>
            <a:pPr marL="1108070" lvl="1" indent="-554035">
              <a:buNone/>
            </a:pPr>
            <a:r>
              <a:rPr lang="en-US" sz="2000" dirty="0"/>
              <a:t>The result will be S24S startup MTS</a:t>
            </a:r>
          </a:p>
          <a:p>
            <a:pPr marL="1108070" lvl="1" indent="-554035">
              <a:buNone/>
            </a:pPr>
            <a:r>
              <a:rPr lang="en-US" sz="2000" dirty="0"/>
              <a:t>Write performance (write current and pulse width) and Read Window Budget must enable S24S </a:t>
            </a:r>
            <a:r>
              <a:rPr lang="en-US" sz="2000" dirty="0" err="1"/>
              <a:t>qual</a:t>
            </a:r>
            <a:endParaRPr lang="en-US" sz="2000" dirty="0"/>
          </a:p>
          <a:p>
            <a:pPr marL="0" indent="0">
              <a:buNone/>
            </a:pPr>
            <a:r>
              <a:rPr lang="en-US" sz="2000" dirty="0"/>
              <a:t>S24S validation</a:t>
            </a:r>
          </a:p>
          <a:p>
            <a:pPr marL="1108070" lvl="1" indent="-554035">
              <a:buNone/>
            </a:pPr>
            <a:r>
              <a:rPr lang="en-US" sz="2000" dirty="0"/>
              <a:t>S24S array experiment and characterization enables SSM optimization for qual.</a:t>
            </a:r>
          </a:p>
          <a:p>
            <a:pPr marL="1108070" lvl="1" indent="-554035">
              <a:buNone/>
            </a:pPr>
            <a:endParaRPr lang="en-US" sz="2000" dirty="0"/>
          </a:p>
          <a:p>
            <a:pPr marL="0" indent="0">
              <a:buNone/>
            </a:pPr>
            <a:endParaRPr lang="en-US" sz="2000" dirty="0"/>
          </a:p>
        </p:txBody>
      </p:sp>
      <p:graphicFrame>
        <p:nvGraphicFramePr>
          <p:cNvPr id="4" name="Table Placeholder 5"/>
          <p:cNvGraphicFramePr>
            <a:graphicFrameLocks/>
          </p:cNvGraphicFramePr>
          <p:nvPr>
            <p:extLst>
              <p:ext uri="{D42A27DB-BD31-4B8C-83A1-F6EECF244321}">
                <p14:modId xmlns:p14="http://schemas.microsoft.com/office/powerpoint/2010/main" val="1628263572"/>
              </p:ext>
            </p:extLst>
          </p:nvPr>
        </p:nvGraphicFramePr>
        <p:xfrm>
          <a:off x="1296532" y="2554796"/>
          <a:ext cx="10116535" cy="3627120"/>
        </p:xfrm>
        <a:graphic>
          <a:graphicData uri="http://schemas.openxmlformats.org/drawingml/2006/table">
            <a:tbl>
              <a:tblPr firstRow="1" bandRow="1">
                <a:tableStyleId>{5C22544A-7EE6-4342-B048-85BDC9FD1C3A}</a:tableStyleId>
              </a:tblPr>
              <a:tblGrid>
                <a:gridCol w="1276668">
                  <a:extLst>
                    <a:ext uri="{9D8B030D-6E8A-4147-A177-3AD203B41FA5}">
                      <a16:colId xmlns:a16="http://schemas.microsoft.com/office/drawing/2014/main" val="20000"/>
                    </a:ext>
                  </a:extLst>
                </a:gridCol>
                <a:gridCol w="8839867">
                  <a:extLst>
                    <a:ext uri="{9D8B030D-6E8A-4147-A177-3AD203B41FA5}">
                      <a16:colId xmlns:a16="http://schemas.microsoft.com/office/drawing/2014/main" val="20002"/>
                    </a:ext>
                  </a:extLst>
                </a:gridCol>
              </a:tblGrid>
              <a:tr h="141250">
                <a:tc>
                  <a:txBody>
                    <a:bodyPr/>
                    <a:lstStyle/>
                    <a:p>
                      <a:r>
                        <a:rPr lang="en-US" sz="1400" b="1" dirty="0">
                          <a:latin typeface="Calibri" panose="020F0502020204030204" pitchFamily="34" charset="0"/>
                        </a:rPr>
                        <a:t>Item</a:t>
                      </a:r>
                    </a:p>
                  </a:txBody>
                  <a:tcPr>
                    <a:solidFill>
                      <a:schemeClr val="accent6"/>
                    </a:solidFill>
                  </a:tcPr>
                </a:tc>
                <a:tc>
                  <a:txBody>
                    <a:bodyPr/>
                    <a:lstStyle/>
                    <a:p>
                      <a:r>
                        <a:rPr lang="en-US" sz="1400" b="1" dirty="0">
                          <a:latin typeface="Calibri" panose="020F0502020204030204" pitchFamily="34" charset="0"/>
                        </a:rPr>
                        <a:t>Strategy / Key Enabling Factors</a:t>
                      </a:r>
                    </a:p>
                  </a:txBody>
                  <a:tcPr>
                    <a:solidFill>
                      <a:schemeClr val="accent6"/>
                    </a:solidFill>
                  </a:tcPr>
                </a:tc>
                <a:extLst>
                  <a:ext uri="{0D108BD9-81ED-4DB2-BD59-A6C34878D82A}">
                    <a16:rowId xmlns:a16="http://schemas.microsoft.com/office/drawing/2014/main" val="10000"/>
                  </a:ext>
                </a:extLst>
              </a:tr>
              <a:tr h="504591">
                <a:tc>
                  <a:txBody>
                    <a:bodyPr/>
                    <a:lstStyle/>
                    <a:p>
                      <a:pPr algn="l"/>
                      <a:r>
                        <a:rPr lang="en-US" sz="1400" dirty="0">
                          <a:latin typeface="Calibri" panose="020F0502020204030204" pitchFamily="34" charset="0"/>
                        </a:rPr>
                        <a:t>SD exploration</a:t>
                      </a:r>
                    </a:p>
                    <a:p>
                      <a:pPr algn="l"/>
                      <a:endParaRPr lang="en-US" sz="1400" dirty="0">
                        <a:latin typeface="Calibri" panose="020F0502020204030204" pitchFamily="34" charset="0"/>
                      </a:endParaRPr>
                    </a:p>
                  </a:txBody>
                  <a:tcPr>
                    <a:solidFill>
                      <a:schemeClr val="accent5">
                        <a:lumMod val="90000"/>
                      </a:schemeClr>
                    </a:solidFill>
                  </a:tcPr>
                </a:tc>
                <a:tc>
                  <a:txBody>
                    <a:bodyPr/>
                    <a:lstStyle/>
                    <a:p>
                      <a:pPr marL="228600" indent="-228600" algn="l">
                        <a:buFont typeface="+mj-lt"/>
                        <a:buAutoNum type="arabicPeriod"/>
                      </a:pPr>
                      <a:r>
                        <a:rPr lang="en-US" sz="1400" dirty="0">
                          <a:latin typeface="Calibri" panose="020F0502020204030204" pitchFamily="34" charset="0"/>
                        </a:rPr>
                        <a:t>Explore</a:t>
                      </a:r>
                      <a:r>
                        <a:rPr lang="en-US" sz="1400" baseline="0" dirty="0">
                          <a:latin typeface="Calibri" panose="020F0502020204030204" pitchFamily="34" charset="0"/>
                        </a:rPr>
                        <a:t> composition skew on the class of SD1, SD2 and alternative chalcogenide alloy</a:t>
                      </a:r>
                    </a:p>
                    <a:p>
                      <a:pPr marL="228600" indent="-228600" algn="l">
                        <a:buFont typeface="+mj-lt"/>
                        <a:buAutoNum type="arabicPeriod"/>
                      </a:pPr>
                      <a:r>
                        <a:rPr lang="en-US" sz="1400" baseline="0" dirty="0">
                          <a:latin typeface="Calibri" panose="020F0502020204030204" pitchFamily="34" charset="0"/>
                        </a:rPr>
                        <a:t>Deploy 3DXP material exploration BKM, including </a:t>
                      </a:r>
                    </a:p>
                    <a:p>
                      <a:pPr marL="782635" lvl="1" indent="-228600" algn="l">
                        <a:buFont typeface="+mj-lt"/>
                        <a:buAutoNum type="arabicPeriod"/>
                      </a:pPr>
                      <a:r>
                        <a:rPr lang="en-US" sz="1400" baseline="0" dirty="0">
                          <a:latin typeface="Calibri" panose="020F0502020204030204" pitchFamily="34" charset="0"/>
                        </a:rPr>
                        <a:t>L0 thin film characterization </a:t>
                      </a:r>
                    </a:p>
                    <a:p>
                      <a:pPr marL="782635" lvl="1" indent="-228600" algn="l">
                        <a:buFont typeface="+mj-lt"/>
                        <a:buAutoNum type="arabicPeriod"/>
                      </a:pPr>
                      <a:r>
                        <a:rPr lang="en-US" sz="1400" baseline="0" dirty="0">
                          <a:latin typeface="Calibri" panose="020F0502020204030204" pitchFamily="34" charset="0"/>
                        </a:rPr>
                        <a:t>L1 Cantilever process and characterization</a:t>
                      </a:r>
                    </a:p>
                    <a:p>
                      <a:pPr marL="782635" lvl="1" indent="-228600" algn="l">
                        <a:buFont typeface="+mj-lt"/>
                        <a:buAutoNum type="arabicPeriod"/>
                      </a:pPr>
                      <a:r>
                        <a:rPr lang="en-US" sz="1400" baseline="0" dirty="0">
                          <a:latin typeface="Calibri" panose="020F0502020204030204" pitchFamily="34" charset="0"/>
                        </a:rPr>
                        <a:t>L1D on pitch process development and inline characterization</a:t>
                      </a:r>
                    </a:p>
                    <a:p>
                      <a:pPr marL="782635" lvl="1" indent="-228600" algn="l">
                        <a:buFont typeface="+mj-lt"/>
                        <a:buAutoNum type="arabicPeriod"/>
                      </a:pPr>
                      <a:r>
                        <a:rPr lang="en-US" sz="1400" baseline="0" dirty="0">
                          <a:latin typeface="Calibri" panose="020F0502020204030204" pitchFamily="34" charset="0"/>
                        </a:rPr>
                        <a:t>L3 full loop process with physical and electrical assessment</a:t>
                      </a:r>
                    </a:p>
                  </a:txBody>
                  <a:tcPr>
                    <a:solidFill>
                      <a:schemeClr val="accent5">
                        <a:lumMod val="90000"/>
                      </a:schemeClr>
                    </a:solidFill>
                  </a:tcPr>
                </a:tc>
                <a:extLst>
                  <a:ext uri="{0D108BD9-81ED-4DB2-BD59-A6C34878D82A}">
                    <a16:rowId xmlns:a16="http://schemas.microsoft.com/office/drawing/2014/main" val="10001"/>
                  </a:ext>
                </a:extLst>
              </a:tr>
              <a:tr h="122388">
                <a:tc>
                  <a:txBody>
                    <a:bodyPr/>
                    <a:lstStyle/>
                    <a:p>
                      <a:pPr algn="l"/>
                      <a:r>
                        <a:rPr lang="en-US" sz="1400" dirty="0">
                          <a:latin typeface="Calibri" panose="020F0502020204030204" pitchFamily="34" charset="0"/>
                        </a:rPr>
                        <a:t>Laminas</a:t>
                      </a:r>
                    </a:p>
                  </a:txBody>
                  <a:tcPr/>
                </a:tc>
                <a:tc>
                  <a:txBody>
                    <a:bodyPr/>
                    <a:lstStyle/>
                    <a:p>
                      <a:pPr marL="0" indent="0" algn="l">
                        <a:buFont typeface="Arial" panose="020B0604020202020204" pitchFamily="34" charset="0"/>
                        <a:buNone/>
                      </a:pPr>
                      <a:r>
                        <a:rPr lang="en-US" sz="1400" baseline="0" dirty="0">
                          <a:latin typeface="Calibri" panose="020F0502020204030204" pitchFamily="34" charset="0"/>
                        </a:rPr>
                        <a:t>L1D and L3 for assessment</a:t>
                      </a:r>
                    </a:p>
                  </a:txBody>
                  <a:tcPr/>
                </a:tc>
                <a:extLst>
                  <a:ext uri="{0D108BD9-81ED-4DB2-BD59-A6C34878D82A}">
                    <a16:rowId xmlns:a16="http://schemas.microsoft.com/office/drawing/2014/main" val="10002"/>
                  </a:ext>
                </a:extLst>
              </a:tr>
              <a:tr h="190623">
                <a:tc>
                  <a:txBody>
                    <a:bodyPr/>
                    <a:lstStyle/>
                    <a:p>
                      <a:pPr algn="l"/>
                      <a:r>
                        <a:rPr lang="en-US" sz="1400" dirty="0">
                          <a:latin typeface="Calibri" panose="020F0502020204030204" pitchFamily="34" charset="0"/>
                        </a:rPr>
                        <a:t>Electrodes</a:t>
                      </a:r>
                    </a:p>
                  </a:txBody>
                  <a:tcPr>
                    <a:solidFill>
                      <a:schemeClr val="accent5">
                        <a:lumMod val="90000"/>
                      </a:schemeClr>
                    </a:solidFill>
                  </a:tcPr>
                </a:tc>
                <a:tc>
                  <a:txBody>
                    <a:bodyPr/>
                    <a:lstStyle/>
                    <a:p>
                      <a:pPr marL="233363" indent="-233363" algn="l">
                        <a:buFont typeface="Arial" panose="020B0604020202020204" pitchFamily="34" charset="0"/>
                        <a:buAutoNum type="arabicPeriod"/>
                      </a:pPr>
                      <a:r>
                        <a:rPr lang="en-US" sz="1400" dirty="0">
                          <a:latin typeface="Calibri" panose="020F0502020204030204" pitchFamily="34" charset="0"/>
                        </a:rPr>
                        <a:t>Synergize with SXP counterpart</a:t>
                      </a:r>
                    </a:p>
                    <a:p>
                      <a:pPr marL="233363" indent="-233363" algn="l">
                        <a:buFont typeface="Arial" panose="020B0604020202020204" pitchFamily="34" charset="0"/>
                        <a:buAutoNum type="arabicPeriod"/>
                      </a:pPr>
                      <a:r>
                        <a:rPr lang="en-US" sz="1400" dirty="0">
                          <a:latin typeface="Calibri" panose="020F0502020204030204" pitchFamily="34" charset="0"/>
                        </a:rPr>
                        <a:t>Further</a:t>
                      </a:r>
                      <a:r>
                        <a:rPr lang="en-US" sz="1400" baseline="0" dirty="0">
                          <a:latin typeface="Calibri" panose="020F0502020204030204" pitchFamily="34" charset="0"/>
                        </a:rPr>
                        <a:t> o</a:t>
                      </a:r>
                      <a:r>
                        <a:rPr lang="en-US" sz="1400" dirty="0">
                          <a:latin typeface="Calibri" panose="020F0502020204030204" pitchFamily="34" charset="0"/>
                        </a:rPr>
                        <a:t>ptimization</a:t>
                      </a:r>
                      <a:r>
                        <a:rPr lang="en-US" sz="1400" baseline="0" dirty="0">
                          <a:latin typeface="Calibri" panose="020F0502020204030204" pitchFamily="34" charset="0"/>
                        </a:rPr>
                        <a:t> with L1D and L3 if needed</a:t>
                      </a:r>
                      <a:endParaRPr lang="en-US" sz="1400" dirty="0">
                        <a:latin typeface="Calibri" panose="020F0502020204030204" pitchFamily="34" charset="0"/>
                      </a:endParaRPr>
                    </a:p>
                  </a:txBody>
                  <a:tcPr>
                    <a:solidFill>
                      <a:schemeClr val="accent5">
                        <a:lumMod val="90000"/>
                      </a:schemeClr>
                    </a:solidFill>
                  </a:tcPr>
                </a:tc>
                <a:extLst>
                  <a:ext uri="{0D108BD9-81ED-4DB2-BD59-A6C34878D82A}">
                    <a16:rowId xmlns:a16="http://schemas.microsoft.com/office/drawing/2014/main" val="10003"/>
                  </a:ext>
                </a:extLst>
              </a:tr>
              <a:tr h="190623">
                <a:tc>
                  <a:txBody>
                    <a:bodyPr/>
                    <a:lstStyle/>
                    <a:p>
                      <a:pPr algn="l"/>
                      <a:r>
                        <a:rPr lang="en-US" sz="1400" dirty="0">
                          <a:latin typeface="Calibri" panose="020F0502020204030204" pitchFamily="34" charset="0"/>
                        </a:rPr>
                        <a:t>WL/BL metals</a:t>
                      </a:r>
                    </a:p>
                  </a:txBody>
                  <a:tcPr/>
                </a:tc>
                <a:tc>
                  <a:txBody>
                    <a:bodyPr/>
                    <a:lstStyle/>
                    <a:p>
                      <a:pPr marL="233363" indent="-233363" algn="l">
                        <a:buFont typeface="Arial" panose="020B0604020202020204" pitchFamily="34" charset="0"/>
                        <a:buAutoNum type="arabicPeriod"/>
                      </a:pPr>
                      <a:r>
                        <a:rPr lang="en-US" sz="1400" dirty="0">
                          <a:latin typeface="Calibri" panose="020F0502020204030204" pitchFamily="34" charset="0"/>
                        </a:rPr>
                        <a:t>Synergize with SXP counterpart</a:t>
                      </a:r>
                    </a:p>
                    <a:p>
                      <a:pPr marL="233363" indent="-233363" algn="l">
                        <a:buFont typeface="Arial" panose="020B0604020202020204" pitchFamily="34" charset="0"/>
                        <a:buAutoNum type="arabicPeriod"/>
                      </a:pPr>
                      <a:r>
                        <a:rPr lang="en-US" sz="1400" dirty="0">
                          <a:latin typeface="Calibri" panose="020F0502020204030204" pitchFamily="34" charset="0"/>
                        </a:rPr>
                        <a:t>Further</a:t>
                      </a:r>
                      <a:r>
                        <a:rPr lang="en-US" sz="1400" baseline="0" dirty="0">
                          <a:latin typeface="Calibri" panose="020F0502020204030204" pitchFamily="34" charset="0"/>
                        </a:rPr>
                        <a:t> o</a:t>
                      </a:r>
                      <a:r>
                        <a:rPr lang="en-US" sz="1400" dirty="0">
                          <a:latin typeface="Calibri" panose="020F0502020204030204" pitchFamily="34" charset="0"/>
                        </a:rPr>
                        <a:t>ptimization with L1D and L3 </a:t>
                      </a:r>
                      <a:r>
                        <a:rPr lang="en-US" sz="1400" baseline="0" dirty="0">
                          <a:latin typeface="Calibri" panose="020F0502020204030204" pitchFamily="34" charset="0"/>
                        </a:rPr>
                        <a:t> if needed</a:t>
                      </a:r>
                      <a:endParaRPr lang="en-US" sz="1400" dirty="0">
                        <a:latin typeface="Calibri" panose="020F0502020204030204" pitchFamily="34" charset="0"/>
                      </a:endParaRPr>
                    </a:p>
                  </a:txBody>
                  <a:tcPr/>
                </a:tc>
                <a:extLst>
                  <a:ext uri="{0D108BD9-81ED-4DB2-BD59-A6C34878D82A}">
                    <a16:rowId xmlns:a16="http://schemas.microsoft.com/office/drawing/2014/main" val="10004"/>
                  </a:ext>
                </a:extLst>
              </a:tr>
              <a:tr h="0">
                <a:tc>
                  <a:txBody>
                    <a:bodyPr/>
                    <a:lstStyle/>
                    <a:p>
                      <a:pPr algn="l"/>
                      <a:r>
                        <a:rPr lang="en-US" sz="1400" dirty="0">
                          <a:latin typeface="Calibri" panose="020F0502020204030204" pitchFamily="34" charset="0"/>
                        </a:rPr>
                        <a:t>Etch</a:t>
                      </a:r>
                      <a:r>
                        <a:rPr lang="en-US" sz="1400" baseline="0" dirty="0">
                          <a:latin typeface="Calibri" panose="020F0502020204030204" pitchFamily="34" charset="0"/>
                        </a:rPr>
                        <a:t> Profile</a:t>
                      </a:r>
                      <a:endParaRPr lang="en-US" sz="1400" dirty="0">
                        <a:latin typeface="Calibri" panose="020F0502020204030204" pitchFamily="34" charset="0"/>
                      </a:endParaRPr>
                    </a:p>
                  </a:txBody>
                  <a:tcPr/>
                </a:tc>
                <a:tc>
                  <a:txBody>
                    <a:bodyPr/>
                    <a:lstStyle/>
                    <a:p>
                      <a:pPr marL="233363" indent="-233363" algn="l">
                        <a:buFont typeface="Arial" panose="020B0604020202020204" pitchFamily="34" charset="0"/>
                        <a:buAutoNum type="arabicPeriod"/>
                      </a:pPr>
                      <a:r>
                        <a:rPr lang="en-US" sz="1400" dirty="0">
                          <a:latin typeface="Calibri" panose="020F0502020204030204" pitchFamily="34" charset="0"/>
                        </a:rPr>
                        <a:t>L1D and</a:t>
                      </a:r>
                      <a:r>
                        <a:rPr lang="en-US" sz="1400" baseline="0" dirty="0">
                          <a:latin typeface="Calibri" panose="020F0502020204030204" pitchFamily="34" charset="0"/>
                        </a:rPr>
                        <a:t> L3 with etch experiment</a:t>
                      </a:r>
                      <a:endParaRPr lang="en-US" sz="1400" dirty="0">
                        <a:latin typeface="Calibri" panose="020F0502020204030204" pitchFamily="34" charset="0"/>
                      </a:endParaRPr>
                    </a:p>
                  </a:txBody>
                  <a:tcPr/>
                </a:tc>
                <a:extLst>
                  <a:ext uri="{0D108BD9-81ED-4DB2-BD59-A6C34878D82A}">
                    <a16:rowId xmlns:a16="http://schemas.microsoft.com/office/drawing/2014/main" val="10005"/>
                  </a:ext>
                </a:extLst>
              </a:tr>
              <a:tr h="0">
                <a:tc>
                  <a:txBody>
                    <a:bodyPr/>
                    <a:lstStyle/>
                    <a:p>
                      <a:pPr algn="l"/>
                      <a:r>
                        <a:rPr lang="en-US" sz="1400" dirty="0">
                          <a:latin typeface="Calibri" panose="020F0502020204030204" pitchFamily="34" charset="0"/>
                        </a:rPr>
                        <a:t>Seal/fill</a:t>
                      </a:r>
                    </a:p>
                  </a:txBody>
                  <a:tcPr/>
                </a:tc>
                <a:tc>
                  <a:txBody>
                    <a:bodyPr/>
                    <a:lstStyle/>
                    <a:p>
                      <a:pPr marL="0" indent="0" algn="l">
                        <a:buFont typeface="Arial" panose="020B0604020202020204" pitchFamily="34" charset="0"/>
                        <a:buNone/>
                      </a:pPr>
                      <a:r>
                        <a:rPr lang="en-US" sz="1400" dirty="0">
                          <a:latin typeface="Calibri" panose="020F0502020204030204" pitchFamily="34" charset="0"/>
                        </a:rPr>
                        <a:t>L1D and L3 including partial liner for</a:t>
                      </a:r>
                      <a:r>
                        <a:rPr lang="en-US" sz="1400" baseline="0" dirty="0">
                          <a:latin typeface="Calibri" panose="020F0502020204030204" pitchFamily="34" charset="0"/>
                        </a:rPr>
                        <a:t> profile engineering and transfer function tuning and contamination control</a:t>
                      </a:r>
                      <a:endParaRPr lang="en-US" sz="1400" dirty="0">
                        <a:latin typeface="Calibri" panose="020F0502020204030204" pitchFamily="34" charset="0"/>
                      </a:endParaRP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8301453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5.3 Process Architecture</a:t>
            </a:r>
          </a:p>
        </p:txBody>
      </p:sp>
      <p:sp>
        <p:nvSpPr>
          <p:cNvPr id="3" name="Content Placeholder 2"/>
          <p:cNvSpPr>
            <a:spLocks noGrp="1"/>
          </p:cNvSpPr>
          <p:nvPr>
            <p:ph idx="1"/>
          </p:nvPr>
        </p:nvSpPr>
        <p:spPr>
          <a:xfrm>
            <a:off x="695400" y="908720"/>
            <a:ext cx="10910428" cy="2114128"/>
          </a:xfrm>
        </p:spPr>
        <p:txBody>
          <a:bodyPr/>
          <a:lstStyle/>
          <a:p>
            <a:pPr marL="0" indent="0">
              <a:buNone/>
            </a:pPr>
            <a:r>
              <a:rPr lang="en-US" sz="2000" dirty="0"/>
              <a:t>CMOS and BEOL</a:t>
            </a:r>
          </a:p>
          <a:p>
            <a:pPr marL="1108070" lvl="1" indent="-554035">
              <a:buNone/>
            </a:pPr>
            <a:r>
              <a:rPr lang="en-US" sz="2000" dirty="0"/>
              <a:t>High level of synergy to S26A</a:t>
            </a:r>
          </a:p>
          <a:p>
            <a:pPr marL="0" indent="0">
              <a:buNone/>
            </a:pPr>
            <a:r>
              <a:rPr lang="en-US" sz="2000" dirty="0"/>
              <a:t>Array Process</a:t>
            </a:r>
          </a:p>
          <a:p>
            <a:pPr marL="1108070" lvl="1" indent="-554035">
              <a:buNone/>
            </a:pPr>
            <a:r>
              <a:rPr lang="en-US" sz="2000" dirty="0"/>
              <a:t>Structural yield on wafer will be evaluated and improved on S26A main array, 1-and 2-deck structural yield (now), may be extended to 4 decks before S24S TO (if needed)</a:t>
            </a:r>
          </a:p>
          <a:p>
            <a:pPr marL="1108070" lvl="1" indent="-554035">
              <a:buNone/>
            </a:pPr>
            <a:endParaRPr lang="en-US" sz="2000" dirty="0"/>
          </a:p>
          <a:p>
            <a:pPr marL="1108070" lvl="1" indent="-554035">
              <a:buNone/>
            </a:pPr>
            <a:endParaRPr lang="en-US" sz="2000" dirty="0"/>
          </a:p>
          <a:p>
            <a:pPr marL="1108070" lvl="1" indent="-554035">
              <a:buNone/>
            </a:pPr>
            <a:endParaRPr lang="en-US" sz="2000" dirty="0"/>
          </a:p>
          <a:p>
            <a:pPr marL="0" indent="0">
              <a:buNone/>
            </a:pPr>
            <a:endParaRPr lang="en-US" sz="2000" dirty="0"/>
          </a:p>
        </p:txBody>
      </p:sp>
      <p:graphicFrame>
        <p:nvGraphicFramePr>
          <p:cNvPr id="4" name="Table 3"/>
          <p:cNvGraphicFramePr>
            <a:graphicFrameLocks noGrp="1"/>
          </p:cNvGraphicFramePr>
          <p:nvPr>
            <p:extLst>
              <p:ext uri="{D42A27DB-BD31-4B8C-83A1-F6EECF244321}">
                <p14:modId xmlns:p14="http://schemas.microsoft.com/office/powerpoint/2010/main" val="257879030"/>
              </p:ext>
            </p:extLst>
          </p:nvPr>
        </p:nvGraphicFramePr>
        <p:xfrm>
          <a:off x="700603" y="3068960"/>
          <a:ext cx="10563081" cy="2956560"/>
        </p:xfrm>
        <a:graphic>
          <a:graphicData uri="http://schemas.openxmlformats.org/drawingml/2006/table">
            <a:tbl>
              <a:tblPr firstRow="1" bandRow="1">
                <a:tableStyleId>{5C22544A-7EE6-4342-B048-85BDC9FD1C3A}</a:tableStyleId>
              </a:tblPr>
              <a:tblGrid>
                <a:gridCol w="1309099">
                  <a:extLst>
                    <a:ext uri="{9D8B030D-6E8A-4147-A177-3AD203B41FA5}">
                      <a16:colId xmlns:a16="http://schemas.microsoft.com/office/drawing/2014/main" val="20000"/>
                    </a:ext>
                  </a:extLst>
                </a:gridCol>
                <a:gridCol w="2347351">
                  <a:extLst>
                    <a:ext uri="{9D8B030D-6E8A-4147-A177-3AD203B41FA5}">
                      <a16:colId xmlns:a16="http://schemas.microsoft.com/office/drawing/2014/main" val="20001"/>
                    </a:ext>
                  </a:extLst>
                </a:gridCol>
                <a:gridCol w="2437634">
                  <a:extLst>
                    <a:ext uri="{9D8B030D-6E8A-4147-A177-3AD203B41FA5}">
                      <a16:colId xmlns:a16="http://schemas.microsoft.com/office/drawing/2014/main" val="20002"/>
                    </a:ext>
                  </a:extLst>
                </a:gridCol>
                <a:gridCol w="4468997">
                  <a:extLst>
                    <a:ext uri="{9D8B030D-6E8A-4147-A177-3AD203B41FA5}">
                      <a16:colId xmlns:a16="http://schemas.microsoft.com/office/drawing/2014/main" val="20003"/>
                    </a:ext>
                  </a:extLst>
                </a:gridCol>
              </a:tblGrid>
              <a:tr h="549432">
                <a:tc>
                  <a:txBody>
                    <a:bodyPr/>
                    <a:lstStyle/>
                    <a:p>
                      <a:pPr algn="l" fontAlgn="b"/>
                      <a:endParaRPr lang="en-US" sz="1400" b="0" i="0" u="none" strike="noStrike" dirty="0">
                        <a:solidFill>
                          <a:schemeClr val="bg1"/>
                        </a:solidFill>
                        <a:effectLst/>
                        <a:latin typeface="Calibri" panose="020F0502020204030204" pitchFamily="34" charset="0"/>
                      </a:endParaRPr>
                    </a:p>
                  </a:txBody>
                  <a:tcPr marL="36576" marR="36576" marT="18288" marB="18288">
                    <a:solidFill>
                      <a:schemeClr val="bg1"/>
                    </a:solidFill>
                  </a:tcPr>
                </a:tc>
                <a:tc>
                  <a:txBody>
                    <a:bodyPr/>
                    <a:lstStyle/>
                    <a:p>
                      <a:pPr marL="0" marR="0" lvl="0" indent="0" algn="l" defTabSz="1108070" rtl="0" eaLnBrk="1" fontAlgn="b" latinLnBrk="0" hangingPunct="1">
                        <a:lnSpc>
                          <a:spcPct val="100000"/>
                        </a:lnSpc>
                        <a:spcBef>
                          <a:spcPts val="0"/>
                        </a:spcBef>
                        <a:spcAft>
                          <a:spcPts val="0"/>
                        </a:spcAft>
                        <a:buClrTx/>
                        <a:buSzTx/>
                        <a:buFontTx/>
                        <a:buNone/>
                        <a:tabLst/>
                        <a:defRPr/>
                      </a:pPr>
                      <a:r>
                        <a:rPr lang="en-US" sz="1400" b="1" i="0" u="none" strike="noStrike" dirty="0">
                          <a:solidFill>
                            <a:schemeClr val="bg1"/>
                          </a:solidFill>
                          <a:effectLst/>
                          <a:latin typeface="Calibri" panose="020F0502020204030204" pitchFamily="34" charset="0"/>
                        </a:rPr>
                        <a:t>S15C</a:t>
                      </a:r>
                    </a:p>
                    <a:p>
                      <a:pPr algn="l" fontAlgn="b"/>
                      <a:r>
                        <a:rPr lang="en-US" sz="1400" b="1" i="0" u="none" strike="noStrike" dirty="0">
                          <a:solidFill>
                            <a:schemeClr val="bg1"/>
                          </a:solidFill>
                          <a:effectLst/>
                          <a:latin typeface="Calibri" panose="020F0502020204030204" pitchFamily="34" charset="0"/>
                        </a:rPr>
                        <a:t>41nm pitch / 2-deck</a:t>
                      </a:r>
                    </a:p>
                    <a:p>
                      <a:pPr algn="l" fontAlgn="b"/>
                      <a:r>
                        <a:rPr lang="en-US" sz="1400" b="0" i="0" u="none" strike="noStrike" dirty="0">
                          <a:solidFill>
                            <a:schemeClr val="bg1"/>
                          </a:solidFill>
                          <a:effectLst/>
                          <a:latin typeface="Calibri" panose="020F0502020204030204" pitchFamily="34" charset="0"/>
                        </a:rPr>
                        <a:t>2Kx4K Tile</a:t>
                      </a:r>
                    </a:p>
                  </a:txBody>
                  <a:tcPr marL="36576" marR="36576" marT="18288" marB="18288">
                    <a:solidFill>
                      <a:schemeClr val="accent6"/>
                    </a:solidFill>
                  </a:tcPr>
                </a:tc>
                <a:tc>
                  <a:txBody>
                    <a:bodyPr/>
                    <a:lstStyle/>
                    <a:p>
                      <a:pPr algn="l" fontAlgn="b"/>
                      <a:r>
                        <a:rPr lang="en-US" sz="1400" b="1" i="0" u="none" strike="noStrike" kern="1200" dirty="0">
                          <a:solidFill>
                            <a:schemeClr val="bg1"/>
                          </a:solidFill>
                          <a:effectLst/>
                          <a:latin typeface="Calibri" panose="020F0502020204030204" pitchFamily="34" charset="0"/>
                          <a:ea typeface="+mn-ea"/>
                          <a:cs typeface="+mn-cs"/>
                        </a:rPr>
                        <a:t>S26A</a:t>
                      </a:r>
                    </a:p>
                    <a:p>
                      <a:pPr algn="l" fontAlgn="b"/>
                      <a:r>
                        <a:rPr lang="en-US" sz="1400" b="1" i="0" u="none" strike="noStrike" kern="1200" dirty="0">
                          <a:solidFill>
                            <a:schemeClr val="bg1"/>
                          </a:solidFill>
                          <a:effectLst/>
                          <a:latin typeface="Calibri" panose="020F0502020204030204" pitchFamily="34" charset="0"/>
                          <a:ea typeface="+mn-ea"/>
                          <a:cs typeface="+mn-cs"/>
                        </a:rPr>
                        <a:t>41nm pitch / 4-deck</a:t>
                      </a:r>
                    </a:p>
                    <a:p>
                      <a:pPr algn="l" fontAlgn="b"/>
                      <a:r>
                        <a:rPr lang="en-US" sz="1400" b="0" i="0" u="none" strike="noStrike" kern="1200" dirty="0">
                          <a:solidFill>
                            <a:schemeClr val="bg1"/>
                          </a:solidFill>
                          <a:effectLst/>
                          <a:latin typeface="Calibri" panose="020F0502020204030204" pitchFamily="34" charset="0"/>
                          <a:ea typeface="+mn-ea"/>
                          <a:cs typeface="+mn-cs"/>
                        </a:rPr>
                        <a:t>4Kx4K Tile</a:t>
                      </a:r>
                    </a:p>
                  </a:txBody>
                  <a:tcPr marL="36576" marR="36576" marT="18288" marB="18288">
                    <a:solidFill>
                      <a:schemeClr val="accent6"/>
                    </a:solidFill>
                  </a:tcPr>
                </a:tc>
                <a:tc>
                  <a:txBody>
                    <a:bodyPr/>
                    <a:lstStyle/>
                    <a:p>
                      <a:pPr algn="l" fontAlgn="b"/>
                      <a:r>
                        <a:rPr lang="en-US" sz="1400" b="1" i="0" u="none" strike="noStrike" kern="1200" dirty="0">
                          <a:solidFill>
                            <a:schemeClr val="bg1"/>
                          </a:solidFill>
                          <a:effectLst/>
                          <a:latin typeface="Calibri" panose="020F0502020204030204" pitchFamily="34" charset="0"/>
                          <a:ea typeface="+mn-ea"/>
                          <a:cs typeface="+mn-cs"/>
                        </a:rPr>
                        <a:t>S24S </a:t>
                      </a:r>
                    </a:p>
                    <a:p>
                      <a:pPr algn="l" fontAlgn="b"/>
                      <a:r>
                        <a:rPr lang="en-US" sz="1400" b="1" i="0" u="none" strike="noStrike" kern="1200" dirty="0">
                          <a:solidFill>
                            <a:schemeClr val="bg1"/>
                          </a:solidFill>
                          <a:effectLst/>
                          <a:latin typeface="Calibri" panose="020F0502020204030204" pitchFamily="34" charset="0"/>
                          <a:ea typeface="+mn-ea"/>
                          <a:cs typeface="+mn-cs"/>
                        </a:rPr>
                        <a:t>41nm pitch / 4-deck</a:t>
                      </a:r>
                    </a:p>
                    <a:p>
                      <a:pPr algn="l" fontAlgn="b"/>
                      <a:r>
                        <a:rPr lang="en-US" sz="1400" b="0" i="0" u="none" strike="noStrike" kern="1200" dirty="0">
                          <a:solidFill>
                            <a:schemeClr val="bg1"/>
                          </a:solidFill>
                          <a:effectLst/>
                          <a:latin typeface="Calibri" panose="020F0502020204030204" pitchFamily="34" charset="0"/>
                          <a:ea typeface="+mn-ea"/>
                          <a:cs typeface="+mn-cs"/>
                        </a:rPr>
                        <a:t>2Kx2K Tile in</a:t>
                      </a:r>
                      <a:r>
                        <a:rPr lang="en-US" sz="1400" b="0" i="0" u="none" strike="noStrike" kern="1200" baseline="0" dirty="0">
                          <a:solidFill>
                            <a:schemeClr val="bg1"/>
                          </a:solidFill>
                          <a:effectLst/>
                          <a:latin typeface="Calibri" panose="020F0502020204030204" pitchFamily="34" charset="0"/>
                          <a:ea typeface="+mn-ea"/>
                          <a:cs typeface="+mn-cs"/>
                        </a:rPr>
                        <a:t> the footprint of S26A Tile</a:t>
                      </a:r>
                      <a:endParaRPr lang="en-US" sz="1400" b="0" i="0" u="none" strike="noStrike" kern="1200" dirty="0">
                        <a:solidFill>
                          <a:schemeClr val="bg1"/>
                        </a:solidFill>
                        <a:effectLst/>
                        <a:latin typeface="Calibri" panose="020F0502020204030204" pitchFamily="34" charset="0"/>
                        <a:ea typeface="+mn-ea"/>
                        <a:cs typeface="+mn-cs"/>
                      </a:endParaRPr>
                    </a:p>
                  </a:txBody>
                  <a:tcPr marL="36576" marR="36576" marT="18288" marB="18288">
                    <a:solidFill>
                      <a:schemeClr val="accent6"/>
                    </a:solidFill>
                  </a:tcPr>
                </a:tc>
                <a:extLst>
                  <a:ext uri="{0D108BD9-81ED-4DB2-BD59-A6C34878D82A}">
                    <a16:rowId xmlns:a16="http://schemas.microsoft.com/office/drawing/2014/main" val="10000"/>
                  </a:ext>
                </a:extLst>
              </a:tr>
              <a:tr h="368443">
                <a:tc>
                  <a:txBody>
                    <a:bodyPr/>
                    <a:lstStyle/>
                    <a:p>
                      <a:pPr algn="l" fontAlgn="b"/>
                      <a:r>
                        <a:rPr lang="en-US" sz="1400" b="0" i="0" u="none" strike="noStrike" dirty="0">
                          <a:solidFill>
                            <a:srgbClr val="000000"/>
                          </a:solidFill>
                          <a:effectLst/>
                          <a:latin typeface="Calibri" panose="020F0502020204030204" pitchFamily="34" charset="0"/>
                        </a:rPr>
                        <a:t>CMOS</a:t>
                      </a:r>
                    </a:p>
                  </a:txBody>
                  <a:tcPr marL="36576" marR="36576" marT="18288" marB="18288">
                    <a:solidFill>
                      <a:schemeClr val="bg1">
                        <a:lumMod val="95000"/>
                      </a:schemeClr>
                    </a:solidFill>
                  </a:tcPr>
                </a:tc>
                <a:tc>
                  <a:txBody>
                    <a:bodyPr/>
                    <a:lstStyle/>
                    <a:p>
                      <a:pPr algn="l" fontAlgn="b"/>
                      <a:r>
                        <a:rPr lang="en-US" sz="1400" b="0" i="0" u="none" strike="noStrike" dirty="0">
                          <a:solidFill>
                            <a:srgbClr val="000000"/>
                          </a:solidFill>
                          <a:effectLst/>
                          <a:latin typeface="Calibri" panose="020F0502020204030204" pitchFamily="34" charset="0"/>
                        </a:rPr>
                        <a:t>19 mask levels</a:t>
                      </a:r>
                    </a:p>
                    <a:p>
                      <a:pPr algn="l" fontAlgn="b"/>
                      <a:r>
                        <a:rPr lang="en-US" sz="1400" b="0" i="0" u="none" strike="noStrike" dirty="0">
                          <a:solidFill>
                            <a:srgbClr val="000000"/>
                          </a:solidFill>
                          <a:effectLst/>
                          <a:latin typeface="Calibri" panose="020F0502020204030204" pitchFamily="34" charset="0"/>
                        </a:rPr>
                        <a:t>Dual</a:t>
                      </a:r>
                      <a:r>
                        <a:rPr lang="en-US" sz="1400" b="0" i="0" u="none" strike="noStrike" baseline="0" dirty="0">
                          <a:solidFill>
                            <a:srgbClr val="000000"/>
                          </a:solidFill>
                          <a:effectLst/>
                          <a:latin typeface="Calibri" panose="020F0502020204030204" pitchFamily="34" charset="0"/>
                        </a:rPr>
                        <a:t> gate CMOS (23A/110A)</a:t>
                      </a:r>
                      <a:endParaRPr lang="en-US" sz="1400" b="0" i="0" u="none" strike="noStrike" dirty="0">
                        <a:solidFill>
                          <a:srgbClr val="000000"/>
                        </a:solidFill>
                        <a:effectLst/>
                        <a:latin typeface="Calibri" panose="020F0502020204030204" pitchFamily="34" charset="0"/>
                      </a:endParaRPr>
                    </a:p>
                  </a:txBody>
                  <a:tcPr marL="36576" marR="36576" marT="18288" marB="18288"/>
                </a:tc>
                <a:tc>
                  <a:txBody>
                    <a:bodyPr/>
                    <a:lstStyle/>
                    <a:p>
                      <a:pPr algn="l" fontAlgn="b"/>
                      <a:r>
                        <a:rPr lang="en-US" sz="1400" b="0" i="0" u="none" strike="noStrike" dirty="0">
                          <a:solidFill>
                            <a:srgbClr val="000000"/>
                          </a:solidFill>
                          <a:effectLst/>
                          <a:latin typeface="Calibri" panose="020F0502020204030204" pitchFamily="34" charset="0"/>
                        </a:rPr>
                        <a:t>No change from 10s</a:t>
                      </a:r>
                    </a:p>
                    <a:p>
                      <a:pPr algn="l" fontAlgn="b"/>
                      <a:r>
                        <a:rPr lang="en-US" sz="1400" b="0" i="0" u="none" strike="noStrike" dirty="0">
                          <a:solidFill>
                            <a:srgbClr val="000000"/>
                          </a:solidFill>
                          <a:effectLst/>
                          <a:latin typeface="Calibri" panose="020F0502020204030204" pitchFamily="34" charset="0"/>
                        </a:rPr>
                        <a:t>HV CMOS width scaling</a:t>
                      </a:r>
                    </a:p>
                  </a:txBody>
                  <a:tcPr marL="36576" marR="36576" marT="18288" marB="18288"/>
                </a:tc>
                <a:tc>
                  <a:txBody>
                    <a:bodyPr/>
                    <a:lstStyle/>
                    <a:p>
                      <a:pPr algn="l" fontAlgn="b"/>
                      <a:r>
                        <a:rPr lang="en-US" sz="1400" b="0" i="0" u="none" strike="noStrike" dirty="0">
                          <a:solidFill>
                            <a:srgbClr val="000000"/>
                          </a:solidFill>
                          <a:effectLst/>
                          <a:latin typeface="Calibri" panose="020F0502020204030204" pitchFamily="34" charset="0"/>
                        </a:rPr>
                        <a:t>Same as</a:t>
                      </a:r>
                      <a:r>
                        <a:rPr lang="en-US" sz="1400" b="0" i="0" u="none" strike="noStrike" baseline="0" dirty="0">
                          <a:solidFill>
                            <a:srgbClr val="000000"/>
                          </a:solidFill>
                          <a:effectLst/>
                          <a:latin typeface="Calibri" panose="020F0502020204030204" pitchFamily="34" charset="0"/>
                        </a:rPr>
                        <a:t> </a:t>
                      </a:r>
                      <a:r>
                        <a:rPr lang="en-US" sz="1400" b="0" i="0" u="none" strike="noStrike" dirty="0">
                          <a:solidFill>
                            <a:srgbClr val="000000"/>
                          </a:solidFill>
                          <a:effectLst/>
                          <a:latin typeface="Calibri" panose="020F0502020204030204" pitchFamily="34" charset="0"/>
                        </a:rPr>
                        <a:t>S26A</a:t>
                      </a:r>
                    </a:p>
                  </a:txBody>
                  <a:tcPr marL="36576" marR="36576" marT="18288" marB="18288"/>
                </a:tc>
                <a:extLst>
                  <a:ext uri="{0D108BD9-81ED-4DB2-BD59-A6C34878D82A}">
                    <a16:rowId xmlns:a16="http://schemas.microsoft.com/office/drawing/2014/main" val="10001"/>
                  </a:ext>
                </a:extLst>
              </a:tr>
              <a:tr h="264204">
                <a:tc>
                  <a:txBody>
                    <a:bodyPr/>
                    <a:lstStyle/>
                    <a:p>
                      <a:pPr algn="l" fontAlgn="b"/>
                      <a:r>
                        <a:rPr lang="en-US" sz="1400" b="0" i="0" u="none" strike="noStrike" dirty="0">
                          <a:solidFill>
                            <a:srgbClr val="000000"/>
                          </a:solidFill>
                          <a:effectLst/>
                          <a:latin typeface="Calibri" panose="020F0502020204030204" pitchFamily="34" charset="0"/>
                        </a:rPr>
                        <a:t>M1-M4 (Cu)</a:t>
                      </a:r>
                    </a:p>
                  </a:txBody>
                  <a:tcPr marL="36576" marR="36576" marT="18288" marB="18288">
                    <a:solidFill>
                      <a:schemeClr val="accent5">
                        <a:lumMod val="90000"/>
                      </a:schemeClr>
                    </a:solidFill>
                  </a:tcPr>
                </a:tc>
                <a:tc>
                  <a:txBody>
                    <a:bodyPr/>
                    <a:lstStyle/>
                    <a:p>
                      <a:pPr algn="l" fontAlgn="b"/>
                      <a:r>
                        <a:rPr lang="en-US" sz="1400" b="0" i="0" u="none" strike="noStrike" dirty="0">
                          <a:solidFill>
                            <a:srgbClr val="000000"/>
                          </a:solidFill>
                          <a:effectLst/>
                          <a:latin typeface="Calibri" panose="020F0502020204030204" pitchFamily="34" charset="0"/>
                        </a:rPr>
                        <a:t>M1 single-damascene Cu</a:t>
                      </a:r>
                    </a:p>
                    <a:p>
                      <a:pPr algn="l" fontAlgn="b"/>
                      <a:r>
                        <a:rPr lang="en-US" sz="1400" b="0" i="0" u="none" strike="noStrike" dirty="0">
                          <a:solidFill>
                            <a:srgbClr val="000000"/>
                          </a:solidFill>
                          <a:effectLst/>
                          <a:latin typeface="Calibri" panose="020F0502020204030204" pitchFamily="34" charset="0"/>
                        </a:rPr>
                        <a:t>M2-M4 dual-damascene Cu</a:t>
                      </a:r>
                    </a:p>
                    <a:p>
                      <a:pPr algn="l" fontAlgn="b"/>
                      <a:r>
                        <a:rPr lang="en-US" sz="1400" b="0" i="0" u="none" strike="noStrike" kern="1200" dirty="0">
                          <a:solidFill>
                            <a:srgbClr val="000000"/>
                          </a:solidFill>
                          <a:effectLst/>
                          <a:latin typeface="Calibri" panose="020F0502020204030204" pitchFamily="34" charset="0"/>
                          <a:ea typeface="+mn-ea"/>
                          <a:cs typeface="+mn-cs"/>
                        </a:rPr>
                        <a:t>All 193-dry levels</a:t>
                      </a:r>
                      <a:endParaRPr lang="en-US" sz="1400" b="0" i="0" u="none" strike="noStrike" dirty="0">
                        <a:solidFill>
                          <a:srgbClr val="000000"/>
                        </a:solidFill>
                        <a:effectLst/>
                        <a:latin typeface="Calibri" panose="020F0502020204030204" pitchFamily="34" charset="0"/>
                      </a:endParaRPr>
                    </a:p>
                  </a:txBody>
                  <a:tcPr marL="36576" marR="36576" marT="18288" marB="18288">
                    <a:solidFill>
                      <a:schemeClr val="accent5">
                        <a:lumMod val="90000"/>
                      </a:schemeClr>
                    </a:solidFill>
                  </a:tcPr>
                </a:tc>
                <a:tc>
                  <a:txBody>
                    <a:bodyPr/>
                    <a:lstStyle/>
                    <a:p>
                      <a:pPr algn="l" fontAlgn="b"/>
                      <a:r>
                        <a:rPr lang="en-US" sz="1400" b="0" i="0" u="none" strike="noStrike" dirty="0">
                          <a:solidFill>
                            <a:srgbClr val="000000"/>
                          </a:solidFill>
                          <a:effectLst/>
                          <a:latin typeface="Calibri" panose="020F0502020204030204" pitchFamily="34" charset="0"/>
                        </a:rPr>
                        <a:t>M1,</a:t>
                      </a:r>
                      <a:r>
                        <a:rPr lang="en-US" sz="1400" b="0" i="0" u="none" strike="noStrike" baseline="0" dirty="0">
                          <a:solidFill>
                            <a:srgbClr val="000000"/>
                          </a:solidFill>
                          <a:effectLst/>
                          <a:latin typeface="Calibri" panose="020F0502020204030204" pitchFamily="34" charset="0"/>
                        </a:rPr>
                        <a:t> M4 single damascene Cu</a:t>
                      </a:r>
                    </a:p>
                    <a:p>
                      <a:pPr marL="0" marR="0" indent="0" algn="l" defTabSz="914400" rtl="0" eaLnBrk="1" fontAlgn="b" latinLnBrk="0" hangingPunct="1">
                        <a:lnSpc>
                          <a:spcPct val="100000"/>
                        </a:lnSpc>
                        <a:spcBef>
                          <a:spcPts val="0"/>
                        </a:spcBef>
                        <a:spcAft>
                          <a:spcPts val="0"/>
                        </a:spcAft>
                        <a:buClrTx/>
                        <a:buSzTx/>
                        <a:buFontTx/>
                        <a:buNone/>
                        <a:tabLst/>
                        <a:defRPr/>
                      </a:pPr>
                      <a:r>
                        <a:rPr lang="en-US" sz="1400" b="0" i="0" u="none" strike="noStrike" baseline="0" dirty="0">
                          <a:solidFill>
                            <a:srgbClr val="000000"/>
                          </a:solidFill>
                          <a:effectLst/>
                          <a:latin typeface="Calibri" panose="020F0502020204030204" pitchFamily="34" charset="0"/>
                        </a:rPr>
                        <a:t>M2-M3 </a:t>
                      </a:r>
                      <a:r>
                        <a:rPr lang="en-US" sz="1400" b="0" i="0" u="none" strike="noStrike" kern="1200" baseline="0" dirty="0">
                          <a:solidFill>
                            <a:srgbClr val="000000"/>
                          </a:solidFill>
                          <a:effectLst/>
                          <a:latin typeface="Calibri" panose="020F0502020204030204" pitchFamily="34" charset="0"/>
                          <a:ea typeface="+mn-ea"/>
                          <a:cs typeface="+mn-cs"/>
                        </a:rPr>
                        <a:t>dual damascene Cu</a:t>
                      </a:r>
                      <a:endParaRPr lang="en-US" sz="1400" b="0" i="0" u="none" strike="noStrike" kern="1200" dirty="0">
                        <a:solidFill>
                          <a:srgbClr val="000000"/>
                        </a:solidFill>
                        <a:effectLst/>
                        <a:latin typeface="Calibri" panose="020F0502020204030204" pitchFamily="34" charset="0"/>
                        <a:ea typeface="+mn-ea"/>
                        <a:cs typeface="+mn-cs"/>
                      </a:endParaRPr>
                    </a:p>
                    <a:p>
                      <a:pPr algn="l" fontAlgn="b"/>
                      <a:r>
                        <a:rPr lang="en-US" sz="1400" b="0" i="0" u="none" strike="noStrike" kern="1200" dirty="0">
                          <a:solidFill>
                            <a:srgbClr val="000000"/>
                          </a:solidFill>
                          <a:effectLst/>
                          <a:latin typeface="Calibri" panose="020F0502020204030204" pitchFamily="34" charset="0"/>
                          <a:ea typeface="+mn-ea"/>
                          <a:cs typeface="+mn-cs"/>
                        </a:rPr>
                        <a:t>V3 and M4 goes 193i (+2)</a:t>
                      </a:r>
                    </a:p>
                  </a:txBody>
                  <a:tcPr marL="36576" marR="36576" marT="18288" marB="18288">
                    <a:solidFill>
                      <a:schemeClr val="accent5">
                        <a:lumMod val="90000"/>
                      </a:schemeClr>
                    </a:solidFill>
                  </a:tcPr>
                </a:tc>
                <a:tc>
                  <a:txBody>
                    <a:bodyPr/>
                    <a:lstStyle/>
                    <a:p>
                      <a:pPr algn="l" fontAlgn="b"/>
                      <a:r>
                        <a:rPr lang="en-US" sz="1400" b="0" i="0" u="none" strike="noStrike" dirty="0">
                          <a:solidFill>
                            <a:srgbClr val="000000"/>
                          </a:solidFill>
                          <a:effectLst/>
                          <a:latin typeface="Calibri" panose="020F0502020204030204" pitchFamily="34" charset="0"/>
                        </a:rPr>
                        <a:t>Same as S26A</a:t>
                      </a:r>
                      <a:endParaRPr lang="en-US" sz="1400" b="0" i="0" u="none" strike="noStrike" kern="1200" dirty="0">
                        <a:solidFill>
                          <a:srgbClr val="000000"/>
                        </a:solidFill>
                        <a:effectLst/>
                        <a:latin typeface="Calibri" panose="020F0502020204030204" pitchFamily="34" charset="0"/>
                        <a:ea typeface="+mn-ea"/>
                        <a:cs typeface="+mn-cs"/>
                      </a:endParaRPr>
                    </a:p>
                  </a:txBody>
                  <a:tcPr marL="36576" marR="36576" marT="18288" marB="18288">
                    <a:solidFill>
                      <a:schemeClr val="accent5">
                        <a:lumMod val="90000"/>
                      </a:schemeClr>
                    </a:solidFill>
                  </a:tcPr>
                </a:tc>
                <a:extLst>
                  <a:ext uri="{0D108BD9-81ED-4DB2-BD59-A6C34878D82A}">
                    <a16:rowId xmlns:a16="http://schemas.microsoft.com/office/drawing/2014/main" val="10002"/>
                  </a:ext>
                </a:extLst>
              </a:tr>
              <a:tr h="549432">
                <a:tc>
                  <a:txBody>
                    <a:bodyPr/>
                    <a:lstStyle/>
                    <a:p>
                      <a:pPr algn="l" fontAlgn="b"/>
                      <a:r>
                        <a:rPr lang="en-US" sz="1400" b="0" i="0" u="none" strike="noStrike" dirty="0">
                          <a:solidFill>
                            <a:srgbClr val="000000"/>
                          </a:solidFill>
                          <a:effectLst/>
                          <a:latin typeface="Calibri" panose="020F0502020204030204" pitchFamily="34" charset="0"/>
                        </a:rPr>
                        <a:t>Array levels</a:t>
                      </a:r>
                    </a:p>
                  </a:txBody>
                  <a:tcPr marL="36576" marR="36576" marT="18288" marB="18288"/>
                </a:tc>
                <a:tc>
                  <a:txBody>
                    <a:bodyPr/>
                    <a:lstStyle/>
                    <a:p>
                      <a:pPr algn="l" fontAlgn="b"/>
                      <a:r>
                        <a:rPr lang="en-US" sz="1400" b="0" i="0" u="none" strike="noStrike" dirty="0">
                          <a:solidFill>
                            <a:srgbClr val="000000"/>
                          </a:solidFill>
                          <a:effectLst/>
                          <a:latin typeface="Calibri" panose="020F0502020204030204" pitchFamily="34" charset="0"/>
                        </a:rPr>
                        <a:t>2 decks </a:t>
                      </a:r>
                      <a:r>
                        <a:rPr lang="en-US" sz="1400" b="0" i="0" u="none" strike="noStrike" dirty="0">
                          <a:solidFill>
                            <a:srgbClr val="000000"/>
                          </a:solidFill>
                          <a:effectLst/>
                          <a:latin typeface="Calibri" panose="020F0502020204030204" pitchFamily="34" charset="0"/>
                          <a:sym typeface="Wingdings" panose="05000000000000000000" pitchFamily="2" charset="2"/>
                        </a:rPr>
                        <a:t> </a:t>
                      </a:r>
                      <a:r>
                        <a:rPr lang="en-US" sz="1400" b="0" i="0" u="none" strike="noStrike" dirty="0">
                          <a:solidFill>
                            <a:srgbClr val="000000"/>
                          </a:solidFill>
                          <a:effectLst/>
                          <a:latin typeface="Calibri" panose="020F0502020204030204" pitchFamily="34" charset="0"/>
                        </a:rPr>
                        <a:t>4 PD levels</a:t>
                      </a:r>
                      <a:br>
                        <a:rPr lang="en-US" sz="1400" b="0" i="0" u="none" strike="noStrike" dirty="0">
                          <a:solidFill>
                            <a:srgbClr val="000000"/>
                          </a:solidFill>
                          <a:effectLst/>
                          <a:latin typeface="Calibri" panose="020F0502020204030204" pitchFamily="34" charset="0"/>
                        </a:rPr>
                      </a:br>
                      <a:r>
                        <a:rPr lang="en-US" sz="1400" b="0" i="0" u="none" strike="noStrike" dirty="0">
                          <a:solidFill>
                            <a:srgbClr val="000000"/>
                          </a:solidFill>
                          <a:effectLst/>
                          <a:latin typeface="Calibri" panose="020F0502020204030204" pitchFamily="34" charset="0"/>
                        </a:rPr>
                        <a:t>3 OPV levels</a:t>
                      </a:r>
                      <a:br>
                        <a:rPr lang="en-US" sz="1400" b="0" i="0" u="none" strike="noStrike" dirty="0">
                          <a:solidFill>
                            <a:srgbClr val="000000"/>
                          </a:solidFill>
                          <a:effectLst/>
                          <a:latin typeface="Calibri" panose="020F0502020204030204" pitchFamily="34" charset="0"/>
                        </a:rPr>
                      </a:br>
                      <a:r>
                        <a:rPr lang="en-US" sz="1400" b="0" i="0" u="none" strike="noStrike" dirty="0">
                          <a:solidFill>
                            <a:srgbClr val="000000"/>
                          </a:solidFill>
                          <a:effectLst/>
                          <a:latin typeface="Calibri" panose="020F0502020204030204" pitchFamily="34" charset="0"/>
                        </a:rPr>
                        <a:t>7 193i levels for array</a:t>
                      </a:r>
                    </a:p>
                  </a:txBody>
                  <a:tcPr marL="36576" marR="36576" marT="18288" marB="18288"/>
                </a:tc>
                <a:tc>
                  <a:txBody>
                    <a:bodyPr/>
                    <a:lstStyle/>
                    <a:p>
                      <a:pPr algn="l" fontAlgn="b"/>
                      <a:r>
                        <a:rPr lang="en-US" sz="1400" b="0" i="0" u="none" strike="noStrike" dirty="0">
                          <a:solidFill>
                            <a:srgbClr val="000000"/>
                          </a:solidFill>
                          <a:effectLst/>
                          <a:latin typeface="Calibri" panose="020F0502020204030204" pitchFamily="34" charset="0"/>
                        </a:rPr>
                        <a:t>4 decks </a:t>
                      </a:r>
                      <a:r>
                        <a:rPr lang="en-US" sz="1400" b="0" i="0" u="none" strike="noStrike" dirty="0">
                          <a:solidFill>
                            <a:srgbClr val="000000"/>
                          </a:solidFill>
                          <a:effectLst/>
                          <a:latin typeface="Calibri" panose="020F0502020204030204" pitchFamily="34" charset="0"/>
                          <a:sym typeface="Wingdings" panose="05000000000000000000" pitchFamily="2" charset="2"/>
                        </a:rPr>
                        <a:t> </a:t>
                      </a:r>
                      <a:r>
                        <a:rPr lang="en-US" sz="1400" b="0" i="0" u="none" strike="noStrike" dirty="0">
                          <a:solidFill>
                            <a:srgbClr val="000000"/>
                          </a:solidFill>
                          <a:effectLst/>
                          <a:latin typeface="Calibri" panose="020F0502020204030204" pitchFamily="34" charset="0"/>
                        </a:rPr>
                        <a:t>8 PD levels</a:t>
                      </a:r>
                      <a:br>
                        <a:rPr lang="en-US" sz="1400" b="0" i="0" u="none" strike="noStrike" dirty="0">
                          <a:solidFill>
                            <a:srgbClr val="000000"/>
                          </a:solidFill>
                          <a:effectLst/>
                          <a:latin typeface="Calibri" panose="020F0502020204030204" pitchFamily="34" charset="0"/>
                        </a:rPr>
                      </a:br>
                      <a:r>
                        <a:rPr lang="en-US" sz="1400" b="0" i="0" u="none" strike="noStrike" dirty="0">
                          <a:solidFill>
                            <a:srgbClr val="000000"/>
                          </a:solidFill>
                          <a:effectLst/>
                          <a:latin typeface="Calibri" panose="020F0502020204030204" pitchFamily="34" charset="0"/>
                        </a:rPr>
                        <a:t>5 OPV levels</a:t>
                      </a:r>
                      <a:br>
                        <a:rPr lang="en-US" sz="1400" b="0" i="0" u="none" strike="noStrike" dirty="0">
                          <a:solidFill>
                            <a:srgbClr val="000000"/>
                          </a:solidFill>
                          <a:effectLst/>
                          <a:latin typeface="Calibri" panose="020F0502020204030204" pitchFamily="34" charset="0"/>
                        </a:rPr>
                      </a:br>
                      <a:r>
                        <a:rPr lang="en-US" sz="1400" b="0" i="0" u="none" strike="noStrike" dirty="0">
                          <a:solidFill>
                            <a:srgbClr val="000000"/>
                          </a:solidFill>
                          <a:effectLst/>
                          <a:latin typeface="Calibri" panose="020F0502020204030204" pitchFamily="34" charset="0"/>
                        </a:rPr>
                        <a:t>13 193i levels for array</a:t>
                      </a:r>
                    </a:p>
                  </a:txBody>
                  <a:tcPr marL="36576" marR="36576" marT="18288" marB="18288"/>
                </a:tc>
                <a:tc>
                  <a:txBody>
                    <a:bodyPr/>
                    <a:lstStyle/>
                    <a:p>
                      <a:pPr algn="l" fontAlgn="b"/>
                      <a:r>
                        <a:rPr lang="en-US" sz="1400" b="0" i="0" u="none" strike="noStrike" dirty="0">
                          <a:solidFill>
                            <a:srgbClr val="000000"/>
                          </a:solidFill>
                          <a:effectLst/>
                          <a:latin typeface="Calibri" panose="020F0502020204030204" pitchFamily="34" charset="0"/>
                        </a:rPr>
                        <a:t>Copy from S26A</a:t>
                      </a:r>
                    </a:p>
                    <a:p>
                      <a:pPr algn="l" fontAlgn="b"/>
                      <a:r>
                        <a:rPr lang="en-US" sz="1400" b="0" i="0" u="none" strike="noStrike" dirty="0">
                          <a:solidFill>
                            <a:srgbClr val="000000"/>
                          </a:solidFill>
                          <a:effectLst/>
                          <a:latin typeface="Calibri" panose="020F0502020204030204" pitchFamily="34" charset="0"/>
                        </a:rPr>
                        <a:t>simplified cell stack and BL</a:t>
                      </a:r>
                      <a:r>
                        <a:rPr lang="en-US" sz="1400" b="0" i="0" u="none" strike="noStrike" baseline="0" dirty="0">
                          <a:solidFill>
                            <a:srgbClr val="000000"/>
                          </a:solidFill>
                          <a:effectLst/>
                          <a:latin typeface="Calibri" panose="020F0502020204030204" pitchFamily="34" charset="0"/>
                        </a:rPr>
                        <a:t>/WL patterning scheme</a:t>
                      </a:r>
                      <a:endParaRPr lang="en-US" sz="1400" b="0" i="0" u="none" strike="noStrike" dirty="0">
                        <a:solidFill>
                          <a:srgbClr val="000000"/>
                        </a:solidFill>
                        <a:effectLst/>
                        <a:latin typeface="Calibri" panose="020F0502020204030204" pitchFamily="34" charset="0"/>
                      </a:endParaRPr>
                    </a:p>
                  </a:txBody>
                  <a:tcPr marL="36576" marR="36576" marT="18288" marB="18288"/>
                </a:tc>
                <a:extLst>
                  <a:ext uri="{0D108BD9-81ED-4DB2-BD59-A6C34878D82A}">
                    <a16:rowId xmlns:a16="http://schemas.microsoft.com/office/drawing/2014/main" val="10003"/>
                  </a:ext>
                </a:extLst>
              </a:tr>
              <a:tr h="439546">
                <a:tc>
                  <a:txBody>
                    <a:bodyPr/>
                    <a:lstStyle/>
                    <a:p>
                      <a:r>
                        <a:rPr lang="en-US" sz="1400" dirty="0">
                          <a:latin typeface="Calibri" panose="020F0502020204030204" pitchFamily="34" charset="0"/>
                        </a:rPr>
                        <a:t>Top Metal /</a:t>
                      </a:r>
                      <a:r>
                        <a:rPr lang="en-US" sz="1400" baseline="0" dirty="0">
                          <a:latin typeface="Calibri" panose="020F0502020204030204" pitchFamily="34" charset="0"/>
                        </a:rPr>
                        <a:t> </a:t>
                      </a:r>
                    </a:p>
                    <a:p>
                      <a:r>
                        <a:rPr lang="en-US" sz="1400" baseline="0" dirty="0">
                          <a:latin typeface="Calibri" panose="020F0502020204030204" pitchFamily="34" charset="0"/>
                        </a:rPr>
                        <a:t>Passivation</a:t>
                      </a:r>
                      <a:endParaRPr lang="en-US" sz="1400" dirty="0">
                        <a:latin typeface="Calibri" panose="020F0502020204030204" pitchFamily="34" charset="0"/>
                      </a:endParaRPr>
                    </a:p>
                  </a:txBody>
                  <a:tcPr marL="36576" marR="36576" marT="18288" marB="18288">
                    <a:solidFill>
                      <a:schemeClr val="accent5">
                        <a:lumMod val="90000"/>
                      </a:schemeClr>
                    </a:solidFill>
                  </a:tcPr>
                </a:tc>
                <a:tc>
                  <a:txBody>
                    <a:bodyPr/>
                    <a:lstStyle/>
                    <a:p>
                      <a:r>
                        <a:rPr lang="en-US" sz="1400" dirty="0">
                          <a:latin typeface="Calibri" panose="020F0502020204030204" pitchFamily="34" charset="0"/>
                        </a:rPr>
                        <a:t>Thick</a:t>
                      </a:r>
                      <a:r>
                        <a:rPr lang="en-US" sz="1400" baseline="0" dirty="0">
                          <a:latin typeface="Calibri" panose="020F0502020204030204" pitchFamily="34" charset="0"/>
                        </a:rPr>
                        <a:t> Al, SiO2+SiON Passivation, Polyimide</a:t>
                      </a:r>
                      <a:endParaRPr lang="en-US" sz="1400" dirty="0">
                        <a:latin typeface="Calibri" panose="020F0502020204030204" pitchFamily="34" charset="0"/>
                      </a:endParaRPr>
                    </a:p>
                  </a:txBody>
                  <a:tcPr marL="36576" marR="36576" marT="18288" marB="18288">
                    <a:solidFill>
                      <a:schemeClr val="accent5">
                        <a:lumMod val="90000"/>
                      </a:schemeClr>
                    </a:solidFill>
                  </a:tcPr>
                </a:tc>
                <a:tc>
                  <a:txBody>
                    <a:bodyPr/>
                    <a:lstStyle/>
                    <a:p>
                      <a:r>
                        <a:rPr lang="en-US" sz="1400" dirty="0">
                          <a:latin typeface="Calibri" panose="020F0502020204030204" pitchFamily="34" charset="0"/>
                        </a:rPr>
                        <a:t>No Change</a:t>
                      </a:r>
                    </a:p>
                  </a:txBody>
                  <a:tcPr marL="36576" marR="36576" marT="18288" marB="18288">
                    <a:solidFill>
                      <a:schemeClr val="accent5">
                        <a:lumMod val="90000"/>
                      </a:schemeClr>
                    </a:solidFill>
                  </a:tcPr>
                </a:tc>
                <a:tc>
                  <a:txBody>
                    <a:bodyPr/>
                    <a:lstStyle/>
                    <a:p>
                      <a:r>
                        <a:rPr lang="en-US" sz="1400" dirty="0">
                          <a:latin typeface="Calibri" panose="020F0502020204030204" pitchFamily="34" charset="0"/>
                        </a:rPr>
                        <a:t>No Change</a:t>
                      </a:r>
                    </a:p>
                  </a:txBody>
                  <a:tcPr marL="36576" marR="36576" marT="18288" marB="18288">
                    <a:solidFill>
                      <a:schemeClr val="accent5">
                        <a:lumMod val="90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8975643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6.0 </a:t>
            </a:r>
            <a:r>
              <a:rPr lang="en-US" cap="small" dirty="0"/>
              <a:t>Design SOW</a:t>
            </a:r>
            <a:endParaRPr lang="en-US" dirty="0"/>
          </a:p>
        </p:txBody>
      </p:sp>
      <p:sp>
        <p:nvSpPr>
          <p:cNvPr id="2" name="Text Placeholder 1"/>
          <p:cNvSpPr>
            <a:spLocks noGrp="1"/>
          </p:cNvSpPr>
          <p:nvPr>
            <p:ph type="body" idx="1"/>
          </p:nvPr>
        </p:nvSpPr>
        <p:spPr/>
        <p:txBody>
          <a:bodyPr/>
          <a:lstStyle/>
          <a:p>
            <a:endParaRPr lang="en-US"/>
          </a:p>
        </p:txBody>
      </p:sp>
    </p:spTree>
    <p:extLst>
      <p:ext uri="{BB962C8B-B14F-4D97-AF65-F5344CB8AC3E}">
        <p14:creationId xmlns:p14="http://schemas.microsoft.com/office/powerpoint/2010/main" val="5877664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6.1 Design Strategy</a:t>
            </a:r>
          </a:p>
        </p:txBody>
      </p:sp>
      <p:sp>
        <p:nvSpPr>
          <p:cNvPr id="3" name="Content Placeholder 2"/>
          <p:cNvSpPr>
            <a:spLocks noGrp="1"/>
          </p:cNvSpPr>
          <p:nvPr>
            <p:ph idx="1"/>
          </p:nvPr>
        </p:nvSpPr>
        <p:spPr>
          <a:xfrm>
            <a:off x="695400" y="1026840"/>
            <a:ext cx="10910428" cy="5066456"/>
          </a:xfrm>
        </p:spPr>
        <p:txBody>
          <a:bodyPr/>
          <a:lstStyle/>
          <a:p>
            <a:pPr marL="342900" indent="-342900"/>
            <a:r>
              <a:rPr lang="en-US" sz="2000" dirty="0"/>
              <a:t>Enable path to fast fail or success (S24S) by minimizing non-cell related design risks</a:t>
            </a:r>
          </a:p>
          <a:p>
            <a:pPr lvl="1"/>
            <a:r>
              <a:rPr lang="en-US" sz="2000" dirty="0"/>
              <a:t>Fork S26A3 database and disposition each post silicon issue’s impact on S24S ability to enable SSM learning</a:t>
            </a:r>
          </a:p>
          <a:p>
            <a:pPr lvl="1"/>
            <a:r>
              <a:rPr lang="en-US" sz="2000" dirty="0"/>
              <a:t>No changes to periphery or high speed IO circuits</a:t>
            </a:r>
          </a:p>
          <a:p>
            <a:pPr lvl="1"/>
            <a:r>
              <a:rPr lang="en-US" sz="2000" dirty="0"/>
              <a:t>No changes in die size, pad positions, or externally supplied voltage rails</a:t>
            </a:r>
          </a:p>
          <a:p>
            <a:pPr lvl="1"/>
            <a:r>
              <a:rPr lang="en-US" sz="2000" dirty="0"/>
              <a:t>Focused changes in address path and partition control logic to enable bidirectional operation</a:t>
            </a:r>
          </a:p>
        </p:txBody>
      </p:sp>
      <p:sp>
        <p:nvSpPr>
          <p:cNvPr id="4" name="Content Placeholder 2"/>
          <p:cNvSpPr txBox="1">
            <a:spLocks/>
          </p:cNvSpPr>
          <p:nvPr/>
        </p:nvSpPr>
        <p:spPr bwMode="auto">
          <a:xfrm>
            <a:off x="695400" y="3104964"/>
            <a:ext cx="7576534" cy="3243064"/>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a:lstStyle>
          <a:p>
            <a:pPr marL="342900" indent="-342900" defTabSz="914400"/>
            <a:r>
              <a:rPr lang="en-US" sz="2000" kern="0" dirty="0"/>
              <a:t>S24S (Design POR):</a:t>
            </a:r>
          </a:p>
          <a:p>
            <a:pPr marL="827681" lvl="1" indent="-342900" defTabSz="914400"/>
            <a:r>
              <a:rPr lang="en-US" sz="2000" kern="0" dirty="0"/>
              <a:t>Inhibit 50% of the array drivers to provide area for new bipolar </a:t>
            </a:r>
            <a:r>
              <a:rPr lang="en-US" sz="2000" kern="0" dirty="0" err="1"/>
              <a:t>predrivers</a:t>
            </a:r>
            <a:endParaRPr lang="en-US" sz="2000" dirty="0"/>
          </a:p>
          <a:p>
            <a:pPr marL="1108070" lvl="1" indent="-554035">
              <a:buNone/>
            </a:pPr>
            <a:endParaRPr lang="en-US" sz="2000" dirty="0"/>
          </a:p>
          <a:p>
            <a:pPr marL="1108070" lvl="1" indent="-554035">
              <a:buNone/>
            </a:pPr>
            <a:endParaRPr lang="en-US" sz="2000" dirty="0"/>
          </a:p>
          <a:p>
            <a:pPr marL="457200" indent="-457200">
              <a:buNone/>
            </a:pPr>
            <a:r>
              <a:rPr lang="en-US" sz="2000" dirty="0"/>
              <a:t> </a:t>
            </a:r>
          </a:p>
          <a:p>
            <a:pPr marL="1108070" lvl="1" indent="-554035" defTabSz="914400">
              <a:buFontTx/>
              <a:buNone/>
            </a:pPr>
            <a:endParaRPr lang="en-US" sz="2000" kern="0" dirty="0"/>
          </a:p>
          <a:p>
            <a:pPr marL="457200" indent="-457200" defTabSz="914400">
              <a:buFontTx/>
              <a:buNone/>
            </a:pPr>
            <a:endParaRPr lang="en-US" sz="2000" kern="0" dirty="0"/>
          </a:p>
          <a:p>
            <a:pPr marL="457200" indent="-457200" defTabSz="914400">
              <a:buFontTx/>
              <a:buNone/>
            </a:pPr>
            <a:endParaRPr lang="en-US" sz="2000" kern="0" dirty="0"/>
          </a:p>
          <a:p>
            <a:pPr marL="1108070" lvl="1" indent="-554035" defTabSz="914400">
              <a:buFontTx/>
              <a:buNone/>
            </a:pPr>
            <a:endParaRPr lang="en-US" sz="2000" kern="0" dirty="0"/>
          </a:p>
        </p:txBody>
      </p:sp>
      <p:pic>
        <p:nvPicPr>
          <p:cNvPr id="5" name="Picture 4"/>
          <p:cNvPicPr>
            <a:picLocks noChangeAspect="1"/>
          </p:cNvPicPr>
          <p:nvPr/>
        </p:nvPicPr>
        <p:blipFill>
          <a:blip r:embed="rId2"/>
          <a:stretch>
            <a:fillRect/>
          </a:stretch>
        </p:blipFill>
        <p:spPr>
          <a:xfrm>
            <a:off x="7927962" y="4128860"/>
            <a:ext cx="2237312" cy="2150396"/>
          </a:xfrm>
          <a:prstGeom prst="rect">
            <a:avLst/>
          </a:prstGeom>
        </p:spPr>
      </p:pic>
      <p:sp>
        <p:nvSpPr>
          <p:cNvPr id="7" name="Content Placeholder 2"/>
          <p:cNvSpPr txBox="1">
            <a:spLocks/>
          </p:cNvSpPr>
          <p:nvPr/>
        </p:nvSpPr>
        <p:spPr bwMode="auto">
          <a:xfrm>
            <a:off x="695399" y="4128860"/>
            <a:ext cx="6966934" cy="162018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a:lstStyle>
          <a:p>
            <a:pPr marL="827681" lvl="1" indent="-342900" defTabSz="914400"/>
            <a:r>
              <a:rPr lang="en-US" sz="2000" kern="0" dirty="0"/>
              <a:t>Add tile level polarity control and update partition control logic to enable bipolar operation with SSM read/write algorithms</a:t>
            </a:r>
            <a:endParaRPr lang="en-US" sz="2000" dirty="0"/>
          </a:p>
          <a:p>
            <a:pPr marL="1108070" lvl="1" indent="-554035">
              <a:buNone/>
            </a:pPr>
            <a:endParaRPr lang="en-US" sz="2000" dirty="0"/>
          </a:p>
          <a:p>
            <a:pPr marL="1108070" lvl="1" indent="-554035">
              <a:buNone/>
            </a:pPr>
            <a:endParaRPr lang="en-US" sz="2000" dirty="0"/>
          </a:p>
          <a:p>
            <a:pPr marL="457200" indent="-457200">
              <a:buNone/>
            </a:pPr>
            <a:r>
              <a:rPr lang="en-US" sz="2000" dirty="0"/>
              <a:t> </a:t>
            </a:r>
          </a:p>
          <a:p>
            <a:pPr marL="1108070" lvl="1" indent="-554035" defTabSz="914400">
              <a:buFontTx/>
              <a:buNone/>
            </a:pPr>
            <a:endParaRPr lang="en-US" sz="2000" kern="0" dirty="0"/>
          </a:p>
          <a:p>
            <a:pPr marL="457200" indent="-457200" defTabSz="914400">
              <a:buFontTx/>
              <a:buNone/>
            </a:pPr>
            <a:endParaRPr lang="en-US" sz="2000" kern="0" dirty="0"/>
          </a:p>
          <a:p>
            <a:pPr marL="457200" indent="-457200" defTabSz="914400">
              <a:buFontTx/>
              <a:buNone/>
            </a:pPr>
            <a:endParaRPr lang="en-US" sz="2000" kern="0" dirty="0"/>
          </a:p>
          <a:p>
            <a:pPr marL="1108070" lvl="1" indent="-554035" defTabSz="914400">
              <a:buFontTx/>
              <a:buNone/>
            </a:pPr>
            <a:endParaRPr lang="en-US" sz="2000" kern="0" dirty="0"/>
          </a:p>
        </p:txBody>
      </p:sp>
    </p:spTree>
    <p:extLst>
      <p:ext uri="{BB962C8B-B14F-4D97-AF65-F5344CB8AC3E}">
        <p14:creationId xmlns:p14="http://schemas.microsoft.com/office/powerpoint/2010/main" val="11621403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6.2 Key Specifications &amp; Features</a:t>
            </a:r>
          </a:p>
        </p:txBody>
      </p:sp>
      <p:sp>
        <p:nvSpPr>
          <p:cNvPr id="3" name="Content Placeholder 2"/>
          <p:cNvSpPr>
            <a:spLocks noGrp="1"/>
          </p:cNvSpPr>
          <p:nvPr>
            <p:ph idx="1"/>
          </p:nvPr>
        </p:nvSpPr>
        <p:spPr>
          <a:xfrm>
            <a:off x="695400" y="1026840"/>
            <a:ext cx="10910428" cy="5066456"/>
          </a:xfrm>
        </p:spPr>
        <p:txBody>
          <a:bodyPr/>
          <a:lstStyle/>
          <a:p>
            <a:pPr marL="457200" indent="-457200">
              <a:buNone/>
            </a:pPr>
            <a:r>
              <a:rPr lang="en-US" sz="2000" dirty="0"/>
              <a:t> </a:t>
            </a:r>
          </a:p>
          <a:p>
            <a:pPr marL="1108070" lvl="1" indent="-554035">
              <a:buNone/>
            </a:pPr>
            <a:endParaRPr lang="en-US" sz="2000" dirty="0"/>
          </a:p>
          <a:p>
            <a:pPr marL="457200" indent="-457200">
              <a:buNone/>
            </a:pPr>
            <a:r>
              <a:rPr lang="en-US" sz="2000" dirty="0"/>
              <a:t> </a:t>
            </a:r>
          </a:p>
          <a:p>
            <a:pPr marL="1108070" lvl="1" indent="-554035">
              <a:buNone/>
            </a:pPr>
            <a:endParaRPr lang="en-US" sz="2000" dirty="0"/>
          </a:p>
          <a:p>
            <a:pPr marL="457200" indent="-457200">
              <a:buNone/>
            </a:pPr>
            <a:r>
              <a:rPr lang="en-US" sz="2000" dirty="0"/>
              <a:t> </a:t>
            </a:r>
          </a:p>
          <a:p>
            <a:pPr marL="1108070" lvl="1" indent="-554035">
              <a:buNone/>
            </a:pPr>
            <a:endParaRPr lang="en-US" sz="2000" dirty="0"/>
          </a:p>
          <a:p>
            <a:pPr marL="457200" indent="-457200">
              <a:buNone/>
            </a:pPr>
            <a:r>
              <a:rPr lang="en-US" sz="2000" dirty="0"/>
              <a:t> </a:t>
            </a:r>
          </a:p>
          <a:p>
            <a:pPr marL="1108070" lvl="1" indent="-554035">
              <a:buNone/>
            </a:pPr>
            <a:endParaRPr lang="en-US" sz="2000" dirty="0"/>
          </a:p>
          <a:p>
            <a:pPr marL="0" indent="0">
              <a:buNone/>
            </a:pPr>
            <a:endParaRPr lang="en-US" sz="2000" dirty="0"/>
          </a:p>
        </p:txBody>
      </p:sp>
      <p:sp>
        <p:nvSpPr>
          <p:cNvPr id="4" name="Content Placeholder 2"/>
          <p:cNvSpPr txBox="1">
            <a:spLocks/>
          </p:cNvSpPr>
          <p:nvPr/>
        </p:nvSpPr>
        <p:spPr bwMode="auto">
          <a:xfrm>
            <a:off x="227348" y="4424234"/>
            <a:ext cx="11845316" cy="1669062"/>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a:lstStyle>
          <a:p>
            <a:pPr defTabSz="914400">
              <a:spcBef>
                <a:spcPts val="600"/>
              </a:spcBef>
            </a:pPr>
            <a:r>
              <a:rPr lang="en-US" sz="2000" kern="0" dirty="0"/>
              <a:t>S24S density reduced by 75% to provide area to support bipolar decoders without any design rule changes</a:t>
            </a:r>
          </a:p>
          <a:p>
            <a:pPr defTabSz="914400">
              <a:spcBef>
                <a:spcPts val="600"/>
              </a:spcBef>
            </a:pPr>
            <a:r>
              <a:rPr lang="en-US" sz="2000" kern="0" dirty="0"/>
              <a:t>Write completion time reduction based on proposed SSM write functionality</a:t>
            </a:r>
          </a:p>
          <a:p>
            <a:pPr defTabSz="914400">
              <a:spcBef>
                <a:spcPts val="600"/>
              </a:spcBef>
            </a:pPr>
            <a:r>
              <a:rPr lang="en-US" sz="2000" kern="0" dirty="0"/>
              <a:t>Bipolar decoder functionality projected to increase read/write energy by 71%/51%</a:t>
            </a:r>
          </a:p>
          <a:p>
            <a:pPr defTabSz="914400">
              <a:spcBef>
                <a:spcPts val="600"/>
              </a:spcBef>
            </a:pPr>
            <a:r>
              <a:rPr lang="en-US" sz="2000" kern="0" dirty="0"/>
              <a:t>Read/write bandwidth aligned to match S26A equivalent power envelope</a:t>
            </a:r>
          </a:p>
        </p:txBody>
      </p:sp>
      <p:graphicFrame>
        <p:nvGraphicFramePr>
          <p:cNvPr id="5" name="Table 4"/>
          <p:cNvGraphicFramePr>
            <a:graphicFrameLocks noGrp="1"/>
          </p:cNvGraphicFramePr>
          <p:nvPr>
            <p:extLst>
              <p:ext uri="{D42A27DB-BD31-4B8C-83A1-F6EECF244321}">
                <p14:modId xmlns:p14="http://schemas.microsoft.com/office/powerpoint/2010/main" val="4187490593"/>
              </p:ext>
            </p:extLst>
          </p:nvPr>
        </p:nvGraphicFramePr>
        <p:xfrm>
          <a:off x="3004535" y="1140014"/>
          <a:ext cx="6290941" cy="2865120"/>
        </p:xfrm>
        <a:graphic>
          <a:graphicData uri="http://schemas.openxmlformats.org/drawingml/2006/table">
            <a:tbl>
              <a:tblPr/>
              <a:tblGrid>
                <a:gridCol w="2128829">
                  <a:extLst>
                    <a:ext uri="{9D8B030D-6E8A-4147-A177-3AD203B41FA5}">
                      <a16:colId xmlns:a16="http://schemas.microsoft.com/office/drawing/2014/main" val="20000"/>
                    </a:ext>
                  </a:extLst>
                </a:gridCol>
                <a:gridCol w="2081056">
                  <a:extLst>
                    <a:ext uri="{9D8B030D-6E8A-4147-A177-3AD203B41FA5}">
                      <a16:colId xmlns:a16="http://schemas.microsoft.com/office/drawing/2014/main" val="20001"/>
                    </a:ext>
                  </a:extLst>
                </a:gridCol>
                <a:gridCol w="2081056">
                  <a:extLst>
                    <a:ext uri="{9D8B030D-6E8A-4147-A177-3AD203B41FA5}">
                      <a16:colId xmlns:a16="http://schemas.microsoft.com/office/drawing/2014/main" val="20002"/>
                    </a:ext>
                  </a:extLst>
                </a:gridCol>
              </a:tblGrid>
              <a:tr h="159176">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defRPr/>
                      </a:pPr>
                      <a:r>
                        <a:rPr kumimoji="0" lang="en-US" sz="1400" b="1" i="0" u="none" strike="noStrike" cap="none" normalizeH="0" baseline="0" dirty="0">
                          <a:ln>
                            <a:noFill/>
                          </a:ln>
                          <a:solidFill>
                            <a:schemeClr val="bg1"/>
                          </a:solidFill>
                          <a:effectLst/>
                          <a:latin typeface="Arial" pitchFamily="34" charset="0"/>
                          <a:cs typeface="Arial" pitchFamily="34" charset="0"/>
                        </a:rPr>
                        <a:t>Features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solidFill>
                      <a:srgbClr val="0000FF"/>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400" b="1" i="0" u="none" strike="noStrike" kern="1200" cap="none" normalizeH="0" baseline="0" dirty="0">
                          <a:ln>
                            <a:noFill/>
                          </a:ln>
                          <a:solidFill>
                            <a:schemeClr val="bg1"/>
                          </a:solidFill>
                          <a:effectLst/>
                          <a:latin typeface="Arial" pitchFamily="34" charset="0"/>
                          <a:ea typeface="+mn-ea"/>
                          <a:cs typeface="Arial" pitchFamily="34" charset="0"/>
                        </a:rPr>
                        <a:t>S26A</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00FF"/>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400" b="1" i="0" u="none" strike="noStrike" kern="1200" cap="none" normalizeH="0" baseline="0" dirty="0">
                          <a:ln>
                            <a:noFill/>
                          </a:ln>
                          <a:solidFill>
                            <a:schemeClr val="bg1"/>
                          </a:solidFill>
                          <a:effectLst/>
                          <a:latin typeface="Arial" pitchFamily="34" charset="0"/>
                          <a:ea typeface="+mn-ea"/>
                          <a:cs typeface="Arial" pitchFamily="34" charset="0"/>
                        </a:rPr>
                        <a:t>S24S (Design POR)</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00FF"/>
                    </a:solidFill>
                  </a:tcPr>
                </a:tc>
                <a:extLst>
                  <a:ext uri="{0D108BD9-81ED-4DB2-BD59-A6C34878D82A}">
                    <a16:rowId xmlns:a16="http://schemas.microsoft.com/office/drawing/2014/main" val="10000"/>
                  </a:ext>
                </a:extLst>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Density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256Gb</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1" i="0" u="none" strike="noStrike" cap="none" normalizeH="0" baseline="0" dirty="0">
                          <a:ln>
                            <a:noFill/>
                          </a:ln>
                          <a:solidFill>
                            <a:srgbClr val="FF0000"/>
                          </a:solidFill>
                          <a:effectLst/>
                          <a:latin typeface="Arial" pitchFamily="34" charset="0"/>
                          <a:cs typeface="Arial" pitchFamily="34" charset="0"/>
                        </a:rPr>
                        <a:t>64Gb</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FF00"/>
                    </a:solidFill>
                  </a:tcPr>
                </a:tc>
                <a:extLst>
                  <a:ext uri="{0D108BD9-81ED-4DB2-BD59-A6C34878D82A}">
                    <a16:rowId xmlns:a16="http://schemas.microsoft.com/office/drawing/2014/main" val="10001"/>
                  </a:ext>
                </a:extLst>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Die Size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197mm</a:t>
                      </a:r>
                      <a:r>
                        <a:rPr kumimoji="0" lang="en-US" sz="1200" b="0" i="0" u="none" strike="noStrike" cap="none" normalizeH="0" baseline="30000" dirty="0">
                          <a:ln>
                            <a:noFill/>
                          </a:ln>
                          <a:solidFill>
                            <a:srgbClr val="000000"/>
                          </a:solidFill>
                          <a:effectLst/>
                          <a:latin typeface="Arial" pitchFamily="34" charset="0"/>
                          <a:cs typeface="Arial" pitchFamily="34" charset="0"/>
                        </a:rPr>
                        <a:t>2</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197mm</a:t>
                      </a:r>
                      <a:r>
                        <a:rPr kumimoji="0" lang="en-US" sz="1200" b="0" i="0" u="none" strike="noStrike" cap="none" normalizeH="0" baseline="30000" dirty="0">
                          <a:ln>
                            <a:noFill/>
                          </a:ln>
                          <a:solidFill>
                            <a:srgbClr val="000000"/>
                          </a:solidFill>
                          <a:effectLst/>
                          <a:latin typeface="Arial" pitchFamily="34" charset="0"/>
                          <a:cs typeface="Arial" pitchFamily="34" charset="0"/>
                        </a:rPr>
                        <a:t>2</a:t>
                      </a:r>
                      <a:endParaRPr kumimoji="0" lang="en-US" sz="1200" b="0" i="0" u="none" strike="noStrike" cap="none" normalizeH="0" baseline="0" dirty="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I/O Performance (Interface)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kern="1200" cap="none" normalizeH="0" baseline="0" dirty="0">
                          <a:ln>
                            <a:noFill/>
                          </a:ln>
                          <a:solidFill>
                            <a:srgbClr val="000000"/>
                          </a:solidFill>
                          <a:effectLst/>
                          <a:latin typeface="Arial" pitchFamily="34" charset="0"/>
                          <a:ea typeface="+mn-ea"/>
                          <a:cs typeface="Arial" pitchFamily="34" charset="0"/>
                        </a:rPr>
                        <a:t>1600MT/s/pin (DDR4)</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kern="1200" cap="none" normalizeH="0" baseline="0" dirty="0">
                          <a:ln>
                            <a:noFill/>
                          </a:ln>
                          <a:solidFill>
                            <a:srgbClr val="000000"/>
                          </a:solidFill>
                          <a:effectLst/>
                          <a:latin typeface="Arial" pitchFamily="34" charset="0"/>
                          <a:ea typeface="+mn-ea"/>
                          <a:cs typeface="Arial" pitchFamily="34" charset="0"/>
                        </a:rPr>
                        <a:t>1600MT/s/pin (DDR4)</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Read Latency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95ns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95ns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Write Completion Time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475ns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1" i="0" u="none" strike="noStrike" cap="none" normalizeH="0" baseline="0" dirty="0">
                          <a:ln>
                            <a:noFill/>
                          </a:ln>
                          <a:solidFill>
                            <a:srgbClr val="FF0000"/>
                          </a:solidFill>
                          <a:effectLst/>
                          <a:latin typeface="Arial" pitchFamily="34" charset="0"/>
                          <a:cs typeface="Arial" pitchFamily="34" charset="0"/>
                        </a:rPr>
                        <a:t>240ns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FF00"/>
                    </a:solidFill>
                  </a:tcPr>
                </a:tc>
                <a:extLst>
                  <a:ext uri="{0D108BD9-81ED-4DB2-BD59-A6C34878D82A}">
                    <a16:rowId xmlns:a16="http://schemas.microsoft.com/office/drawing/2014/main" val="10005"/>
                  </a:ext>
                </a:extLst>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Read/Write Throughput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1600 / 800 MB/s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1" i="0" u="none" strike="noStrike" cap="none" normalizeH="0" baseline="0" dirty="0">
                          <a:ln>
                            <a:noFill/>
                          </a:ln>
                          <a:solidFill>
                            <a:srgbClr val="FF0000"/>
                          </a:solidFill>
                          <a:effectLst/>
                          <a:latin typeface="Arial" pitchFamily="34" charset="0"/>
                          <a:cs typeface="Arial" pitchFamily="34" charset="0"/>
                        </a:rPr>
                        <a:t>930 / 527 MB/s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FF00"/>
                    </a:solidFill>
                  </a:tcPr>
                </a:tc>
                <a:extLst>
                  <a:ext uri="{0D108BD9-81ED-4DB2-BD59-A6C34878D82A}">
                    <a16:rowId xmlns:a16="http://schemas.microsoft.com/office/drawing/2014/main" val="10006"/>
                  </a:ext>
                </a:extLst>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Read / Write Energy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200" b="0" i="0" u="none" strike="noStrike" kern="1200" cap="none" normalizeH="0" baseline="0" dirty="0">
                          <a:ln>
                            <a:noFill/>
                          </a:ln>
                          <a:solidFill>
                            <a:srgbClr val="000000"/>
                          </a:solidFill>
                          <a:effectLst/>
                          <a:latin typeface="Arial" pitchFamily="34" charset="0"/>
                          <a:ea typeface="+mn-ea"/>
                          <a:cs typeface="Arial" pitchFamily="34" charset="0"/>
                        </a:rPr>
                        <a:t>52 / 118 </a:t>
                      </a:r>
                      <a:r>
                        <a:rPr kumimoji="0" lang="en-US" sz="1200" b="0" i="0" u="none" strike="noStrike" kern="1200" cap="none" normalizeH="0" baseline="0" dirty="0" err="1">
                          <a:ln>
                            <a:noFill/>
                          </a:ln>
                          <a:solidFill>
                            <a:srgbClr val="000000"/>
                          </a:solidFill>
                          <a:effectLst/>
                          <a:latin typeface="Arial" pitchFamily="34" charset="0"/>
                          <a:ea typeface="+mn-ea"/>
                          <a:cs typeface="Arial" pitchFamily="34" charset="0"/>
                        </a:rPr>
                        <a:t>pJ</a:t>
                      </a:r>
                      <a:r>
                        <a:rPr kumimoji="0" lang="en-US" sz="1200" b="0" i="0" u="none" strike="noStrike" kern="1200" cap="none" normalizeH="0" baseline="0" dirty="0">
                          <a:ln>
                            <a:noFill/>
                          </a:ln>
                          <a:solidFill>
                            <a:srgbClr val="000000"/>
                          </a:solidFill>
                          <a:effectLst/>
                          <a:latin typeface="Arial" pitchFamily="34" charset="0"/>
                          <a:ea typeface="+mn-ea"/>
                          <a:cs typeface="Arial" pitchFamily="34" charset="0"/>
                        </a:rPr>
                        <a:t>/b</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200" b="1" i="0" u="none" strike="noStrike" kern="1200" cap="none" normalizeH="0" baseline="0" dirty="0">
                          <a:ln>
                            <a:noFill/>
                          </a:ln>
                          <a:solidFill>
                            <a:srgbClr val="FF0000"/>
                          </a:solidFill>
                          <a:effectLst/>
                          <a:latin typeface="Arial" pitchFamily="34" charset="0"/>
                          <a:ea typeface="+mn-ea"/>
                          <a:cs typeface="Arial" pitchFamily="34" charset="0"/>
                        </a:rPr>
                        <a:t>89 / 179 </a:t>
                      </a:r>
                      <a:r>
                        <a:rPr kumimoji="0" lang="en-US" sz="1200" b="1" i="0" u="none" strike="noStrike" kern="1200" cap="none" normalizeH="0" baseline="0" dirty="0" err="1">
                          <a:ln>
                            <a:noFill/>
                          </a:ln>
                          <a:solidFill>
                            <a:srgbClr val="FF0000"/>
                          </a:solidFill>
                          <a:effectLst/>
                          <a:latin typeface="Arial" pitchFamily="34" charset="0"/>
                          <a:ea typeface="+mn-ea"/>
                          <a:cs typeface="Arial" pitchFamily="34" charset="0"/>
                        </a:rPr>
                        <a:t>pJ</a:t>
                      </a:r>
                      <a:r>
                        <a:rPr kumimoji="0" lang="en-US" sz="1200" b="1" i="0" u="none" strike="noStrike" kern="1200" cap="none" normalizeH="0" baseline="0" dirty="0">
                          <a:ln>
                            <a:noFill/>
                          </a:ln>
                          <a:solidFill>
                            <a:srgbClr val="FF0000"/>
                          </a:solidFill>
                          <a:effectLst/>
                          <a:latin typeface="Arial" pitchFamily="34" charset="0"/>
                          <a:ea typeface="+mn-ea"/>
                          <a:cs typeface="Arial" pitchFamily="34" charset="0"/>
                        </a:rPr>
                        <a:t>/b</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FF00"/>
                    </a:solidFill>
                  </a:tcPr>
                </a:tc>
                <a:extLst>
                  <a:ext uri="{0D108BD9-81ED-4DB2-BD59-A6C34878D82A}">
                    <a16:rowId xmlns:a16="http://schemas.microsoft.com/office/drawing/2014/main" val="10007"/>
                  </a:ext>
                </a:extLst>
              </a:tr>
              <a:tr h="429775">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Power Supplies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a:ln>
                            <a:noFill/>
                          </a:ln>
                          <a:solidFill>
                            <a:srgbClr val="000000"/>
                          </a:solidFill>
                          <a:effectLst/>
                          <a:latin typeface="Arial" pitchFamily="34" charset="0"/>
                          <a:cs typeface="Arial" pitchFamily="34" charset="0"/>
                        </a:rPr>
                        <a:t>Vdd</a:t>
                      </a:r>
                      <a:r>
                        <a:rPr kumimoji="0" lang="en-US" sz="1200" b="0" i="0" u="none" strike="noStrike" cap="none" normalizeH="0" baseline="0" dirty="0">
                          <a:ln>
                            <a:noFill/>
                          </a:ln>
                          <a:solidFill>
                            <a:srgbClr val="000000"/>
                          </a:solidFill>
                          <a:effectLst/>
                          <a:latin typeface="Arial" pitchFamily="34" charset="0"/>
                          <a:cs typeface="Arial" pitchFamily="34" charset="0"/>
                        </a:rPr>
                        <a:t>=</a:t>
                      </a:r>
                      <a:r>
                        <a:rPr kumimoji="0" lang="en-US" sz="1200" b="0" i="0" u="none" strike="noStrike" cap="none" normalizeH="0" baseline="0" dirty="0" err="1">
                          <a:ln>
                            <a:noFill/>
                          </a:ln>
                          <a:solidFill>
                            <a:srgbClr val="000000"/>
                          </a:solidFill>
                          <a:effectLst/>
                          <a:latin typeface="Arial" pitchFamily="34" charset="0"/>
                          <a:cs typeface="Arial" pitchFamily="34" charset="0"/>
                        </a:rPr>
                        <a:t>Vddq</a:t>
                      </a:r>
                      <a:r>
                        <a:rPr kumimoji="0" lang="en-US" sz="1200" b="0" i="0" u="none" strike="noStrike" cap="none" normalizeH="0" baseline="0" dirty="0">
                          <a:ln>
                            <a:noFill/>
                          </a:ln>
                          <a:solidFill>
                            <a:srgbClr val="000000"/>
                          </a:solidFill>
                          <a:effectLst/>
                          <a:latin typeface="Arial" pitchFamily="34" charset="0"/>
                          <a:cs typeface="Arial" pitchFamily="34" charset="0"/>
                        </a:rPr>
                        <a:t>=1.2V</a:t>
                      </a:r>
                    </a:p>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a:ln>
                            <a:noFill/>
                          </a:ln>
                          <a:solidFill>
                            <a:srgbClr val="000000"/>
                          </a:solidFill>
                          <a:effectLst/>
                          <a:latin typeface="Arial" pitchFamily="34" charset="0"/>
                          <a:cs typeface="Arial" pitchFamily="34" charset="0"/>
                        </a:rPr>
                        <a:t>Vhh</a:t>
                      </a:r>
                      <a:r>
                        <a:rPr kumimoji="0" lang="en-US" sz="1200" b="0" i="0" u="none" strike="noStrike" cap="none" normalizeH="0" baseline="0" dirty="0">
                          <a:ln>
                            <a:noFill/>
                          </a:ln>
                          <a:solidFill>
                            <a:srgbClr val="000000"/>
                          </a:solidFill>
                          <a:effectLst/>
                          <a:latin typeface="Arial" pitchFamily="34" charset="0"/>
                          <a:cs typeface="Arial" pitchFamily="34" charset="0"/>
                        </a:rPr>
                        <a:t>=3.3, </a:t>
                      </a:r>
                      <a:r>
                        <a:rPr kumimoji="0" lang="en-US" sz="1200" b="0" i="0" u="none" strike="noStrike" cap="none" normalizeH="0" baseline="0" dirty="0" err="1">
                          <a:ln>
                            <a:noFill/>
                          </a:ln>
                          <a:solidFill>
                            <a:srgbClr val="000000"/>
                          </a:solidFill>
                          <a:effectLst/>
                          <a:latin typeface="Arial" pitchFamily="34" charset="0"/>
                          <a:cs typeface="Arial" pitchFamily="34" charset="0"/>
                        </a:rPr>
                        <a:t>Vpp</a:t>
                      </a:r>
                      <a:r>
                        <a:rPr kumimoji="0" lang="en-US" sz="1200" b="0" i="0" u="none" strike="noStrike" cap="none" normalizeH="0" baseline="0" dirty="0">
                          <a:ln>
                            <a:noFill/>
                          </a:ln>
                          <a:solidFill>
                            <a:srgbClr val="000000"/>
                          </a:solidFill>
                          <a:effectLst/>
                          <a:latin typeface="Arial" pitchFamily="34" charset="0"/>
                          <a:cs typeface="Arial" pitchFamily="34" charset="0"/>
                        </a:rPr>
                        <a:t>=5.3, </a:t>
                      </a:r>
                      <a:r>
                        <a:rPr kumimoji="0" lang="en-US" sz="1200" b="0" i="0" u="none" strike="noStrike" cap="none" normalizeH="0" baseline="0" dirty="0" err="1">
                          <a:ln>
                            <a:noFill/>
                          </a:ln>
                          <a:solidFill>
                            <a:srgbClr val="000000"/>
                          </a:solidFill>
                          <a:effectLst/>
                          <a:latin typeface="Arial" pitchFamily="34" charset="0"/>
                          <a:cs typeface="Arial" pitchFamily="34" charset="0"/>
                        </a:rPr>
                        <a:t>Vnn</a:t>
                      </a:r>
                      <a:r>
                        <a:rPr kumimoji="0" lang="en-US" sz="1200" b="0" i="0" u="none" strike="noStrike" cap="none" normalizeH="0" baseline="0" dirty="0">
                          <a:ln>
                            <a:noFill/>
                          </a:ln>
                          <a:solidFill>
                            <a:srgbClr val="000000"/>
                          </a:solidFill>
                          <a:effectLst/>
                          <a:latin typeface="Arial" pitchFamily="34" charset="0"/>
                          <a:cs typeface="Arial" pitchFamily="34" charset="0"/>
                        </a:rPr>
                        <a:t>=-4.7V</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a:ln>
                            <a:noFill/>
                          </a:ln>
                          <a:solidFill>
                            <a:srgbClr val="000000"/>
                          </a:solidFill>
                          <a:effectLst/>
                          <a:latin typeface="Arial" pitchFamily="34" charset="0"/>
                          <a:cs typeface="Arial" pitchFamily="34" charset="0"/>
                        </a:rPr>
                        <a:t>Vdd</a:t>
                      </a:r>
                      <a:r>
                        <a:rPr kumimoji="0" lang="en-US" sz="1200" b="0" i="0" u="none" strike="noStrike" cap="none" normalizeH="0" baseline="0" dirty="0">
                          <a:ln>
                            <a:noFill/>
                          </a:ln>
                          <a:solidFill>
                            <a:srgbClr val="000000"/>
                          </a:solidFill>
                          <a:effectLst/>
                          <a:latin typeface="Arial" pitchFamily="34" charset="0"/>
                          <a:cs typeface="Arial" pitchFamily="34" charset="0"/>
                        </a:rPr>
                        <a:t>=</a:t>
                      </a:r>
                      <a:r>
                        <a:rPr kumimoji="0" lang="en-US" sz="1200" b="0" i="0" u="none" strike="noStrike" cap="none" normalizeH="0" baseline="0" dirty="0" err="1">
                          <a:ln>
                            <a:noFill/>
                          </a:ln>
                          <a:solidFill>
                            <a:srgbClr val="000000"/>
                          </a:solidFill>
                          <a:effectLst/>
                          <a:latin typeface="Arial" pitchFamily="34" charset="0"/>
                          <a:cs typeface="Arial" pitchFamily="34" charset="0"/>
                        </a:rPr>
                        <a:t>Vddq</a:t>
                      </a:r>
                      <a:r>
                        <a:rPr kumimoji="0" lang="en-US" sz="1200" b="0" i="0" u="none" strike="noStrike" cap="none" normalizeH="0" baseline="0" dirty="0">
                          <a:ln>
                            <a:noFill/>
                          </a:ln>
                          <a:solidFill>
                            <a:srgbClr val="000000"/>
                          </a:solidFill>
                          <a:effectLst/>
                          <a:latin typeface="Arial" pitchFamily="34" charset="0"/>
                          <a:cs typeface="Arial" pitchFamily="34" charset="0"/>
                        </a:rPr>
                        <a:t>=1.2V</a:t>
                      </a:r>
                    </a:p>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a:ln>
                            <a:noFill/>
                          </a:ln>
                          <a:solidFill>
                            <a:srgbClr val="000000"/>
                          </a:solidFill>
                          <a:effectLst/>
                          <a:latin typeface="Arial" pitchFamily="34" charset="0"/>
                          <a:cs typeface="Arial" pitchFamily="34" charset="0"/>
                        </a:rPr>
                        <a:t>Vhh</a:t>
                      </a:r>
                      <a:r>
                        <a:rPr kumimoji="0" lang="en-US" sz="1200" b="0" i="0" u="none" strike="noStrike" cap="none" normalizeH="0" baseline="0" dirty="0">
                          <a:ln>
                            <a:noFill/>
                          </a:ln>
                          <a:solidFill>
                            <a:srgbClr val="000000"/>
                          </a:solidFill>
                          <a:effectLst/>
                          <a:latin typeface="Arial" pitchFamily="34" charset="0"/>
                          <a:cs typeface="Arial" pitchFamily="34" charset="0"/>
                        </a:rPr>
                        <a:t>=3.3, </a:t>
                      </a:r>
                      <a:r>
                        <a:rPr kumimoji="0" lang="en-US" sz="1200" b="0" i="0" u="none" strike="noStrike" cap="none" normalizeH="0" baseline="0" dirty="0" err="1">
                          <a:ln>
                            <a:noFill/>
                          </a:ln>
                          <a:solidFill>
                            <a:srgbClr val="000000"/>
                          </a:solidFill>
                          <a:effectLst/>
                          <a:latin typeface="Arial" pitchFamily="34" charset="0"/>
                          <a:cs typeface="Arial" pitchFamily="34" charset="0"/>
                        </a:rPr>
                        <a:t>Vpp</a:t>
                      </a:r>
                      <a:r>
                        <a:rPr kumimoji="0" lang="en-US" sz="1200" b="0" i="0" u="none" strike="noStrike" cap="none" normalizeH="0" baseline="0" dirty="0">
                          <a:ln>
                            <a:noFill/>
                          </a:ln>
                          <a:solidFill>
                            <a:srgbClr val="000000"/>
                          </a:solidFill>
                          <a:effectLst/>
                          <a:latin typeface="Arial" pitchFamily="34" charset="0"/>
                          <a:cs typeface="Arial" pitchFamily="34" charset="0"/>
                        </a:rPr>
                        <a:t>=5.3, </a:t>
                      </a:r>
                      <a:r>
                        <a:rPr kumimoji="0" lang="en-US" sz="1200" b="0" i="0" u="none" strike="noStrike" cap="none" normalizeH="0" baseline="0" dirty="0" err="1">
                          <a:ln>
                            <a:noFill/>
                          </a:ln>
                          <a:solidFill>
                            <a:srgbClr val="000000"/>
                          </a:solidFill>
                          <a:effectLst/>
                          <a:latin typeface="Arial" pitchFamily="34" charset="0"/>
                          <a:cs typeface="Arial" pitchFamily="34" charset="0"/>
                        </a:rPr>
                        <a:t>Vnn</a:t>
                      </a:r>
                      <a:r>
                        <a:rPr kumimoji="0" lang="en-US" sz="1200" b="0" i="0" u="none" strike="noStrike" cap="none" normalizeH="0" baseline="0" dirty="0">
                          <a:ln>
                            <a:noFill/>
                          </a:ln>
                          <a:solidFill>
                            <a:srgbClr val="000000"/>
                          </a:solidFill>
                          <a:effectLst/>
                          <a:latin typeface="Arial" pitchFamily="34" charset="0"/>
                          <a:cs typeface="Arial" pitchFamily="34" charset="0"/>
                        </a:rPr>
                        <a:t>=-4.7V</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311635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2"/>
          <p:cNvSpPr>
            <a:spLocks noGrp="1" noChangeArrowheads="1"/>
          </p:cNvSpPr>
          <p:nvPr>
            <p:ph type="title"/>
          </p:nvPr>
        </p:nvSpPr>
        <p:spPr>
          <a:xfrm>
            <a:off x="1981201" y="-1"/>
            <a:ext cx="8229600" cy="1143001"/>
          </a:xfrm>
        </p:spPr>
        <p:txBody>
          <a:bodyPr/>
          <a:lstStyle/>
          <a:p>
            <a:pPr eaLnBrk="1" hangingPunct="1"/>
            <a:r>
              <a:rPr lang="en-US"/>
              <a:t>Signature Page</a:t>
            </a:r>
          </a:p>
        </p:txBody>
      </p:sp>
      <p:sp>
        <p:nvSpPr>
          <p:cNvPr id="67589" name="Rectangle 3"/>
          <p:cNvSpPr>
            <a:spLocks noChangeArrowheads="1"/>
          </p:cNvSpPr>
          <p:nvPr/>
        </p:nvSpPr>
        <p:spPr bwMode="auto">
          <a:xfrm>
            <a:off x="1639801" y="1321843"/>
            <a:ext cx="8912399" cy="2862322"/>
          </a:xfrm>
          <a:prstGeom prst="rect">
            <a:avLst/>
          </a:prstGeom>
          <a:noFill/>
          <a:ln w="9525" algn="ctr">
            <a:noFill/>
            <a:miter lim="800000"/>
            <a:headEnd/>
            <a:tailEnd/>
          </a:ln>
        </p:spPr>
        <p:txBody>
          <a:bodyPr wrap="square">
            <a:spAutoFit/>
          </a:bodyPr>
          <a:lstStyle/>
          <a:p>
            <a:pPr eaLnBrk="0" hangingPunct="0"/>
            <a:r>
              <a:rPr lang="en-US" sz="1800" b="1" dirty="0">
                <a:latin typeface="Lucida Sans Unicode" panose="020B0602030504020204" pitchFamily="34" charset="0"/>
                <a:cs typeface="Lucida Sans Unicode" panose="020B0602030504020204" pitchFamily="34" charset="0"/>
              </a:rPr>
              <a:t>This 3DXP Joint Development Program Statement of  Work Rev 2.0 (“Self-Select Memory Pathfinding SOW”), having been approved by the JDP Committee is hereby approved by Intel and Micron respectively effective as of April 2, 2018, and shall terminate upon the earliest to occur of (i) completion of the purpose, objectives and/or milestones defined herein, or (ii) July 2, 2018 unless extended by mutual agreement of the Parties, as signified by the signature of each company’s authorized representative below.  It is understood and agreed that this JDP SOW may be amended in due course in accordance with the procedures set forth in the  Joint Development Program Agreement.</a:t>
            </a:r>
          </a:p>
        </p:txBody>
      </p:sp>
      <p:graphicFrame>
        <p:nvGraphicFramePr>
          <p:cNvPr id="2" name="Table 1"/>
          <p:cNvGraphicFramePr>
            <a:graphicFrameLocks noGrp="1"/>
          </p:cNvGraphicFramePr>
          <p:nvPr>
            <p:extLst>
              <p:ext uri="{D42A27DB-BD31-4B8C-83A1-F6EECF244321}">
                <p14:modId xmlns:p14="http://schemas.microsoft.com/office/powerpoint/2010/main" val="895824546"/>
              </p:ext>
            </p:extLst>
          </p:nvPr>
        </p:nvGraphicFramePr>
        <p:xfrm>
          <a:off x="1681772" y="4222083"/>
          <a:ext cx="8802569" cy="1662424"/>
        </p:xfrm>
        <a:graphic>
          <a:graphicData uri="http://schemas.openxmlformats.org/drawingml/2006/table">
            <a:tbl>
              <a:tblPr firstRow="1" bandRow="1">
                <a:tableStyleId>{5C22544A-7EE6-4342-B048-85BDC9FD1C3A}</a:tableStyleId>
              </a:tblPr>
              <a:tblGrid>
                <a:gridCol w="1114209">
                  <a:extLst>
                    <a:ext uri="{9D8B030D-6E8A-4147-A177-3AD203B41FA5}">
                      <a16:colId xmlns:a16="http://schemas.microsoft.com/office/drawing/2014/main" val="20000"/>
                    </a:ext>
                  </a:extLst>
                </a:gridCol>
                <a:gridCol w="3139851">
                  <a:extLst>
                    <a:ext uri="{9D8B030D-6E8A-4147-A177-3AD203B41FA5}">
                      <a16:colId xmlns:a16="http://schemas.microsoft.com/office/drawing/2014/main" val="20001"/>
                    </a:ext>
                  </a:extLst>
                </a:gridCol>
                <a:gridCol w="277013">
                  <a:extLst>
                    <a:ext uri="{9D8B030D-6E8A-4147-A177-3AD203B41FA5}">
                      <a16:colId xmlns:a16="http://schemas.microsoft.com/office/drawing/2014/main" val="20002"/>
                    </a:ext>
                  </a:extLst>
                </a:gridCol>
                <a:gridCol w="1114209">
                  <a:extLst>
                    <a:ext uri="{9D8B030D-6E8A-4147-A177-3AD203B41FA5}">
                      <a16:colId xmlns:a16="http://schemas.microsoft.com/office/drawing/2014/main" val="20003"/>
                    </a:ext>
                  </a:extLst>
                </a:gridCol>
                <a:gridCol w="3157287">
                  <a:extLst>
                    <a:ext uri="{9D8B030D-6E8A-4147-A177-3AD203B41FA5}">
                      <a16:colId xmlns:a16="http://schemas.microsoft.com/office/drawing/2014/main" val="20004"/>
                    </a:ext>
                  </a:extLst>
                </a:gridCol>
              </a:tblGrid>
              <a:tr h="158117">
                <a:tc gridSpan="2">
                  <a:txBody>
                    <a:bodyPr/>
                    <a:lstStyle/>
                    <a:p>
                      <a:pPr algn="ctr"/>
                      <a:r>
                        <a:rPr lang="en-US" sz="1800" dirty="0">
                          <a:solidFill>
                            <a:schemeClr val="tx1"/>
                          </a:solidFill>
                        </a:rPr>
                        <a:t>MICRON TECHNOLOGY, INC</a:t>
                      </a:r>
                      <a:endParaRPr lang="en-US" sz="2000" dirty="0">
                        <a:solidFill>
                          <a:schemeClr val="tx1"/>
                        </a:solidFill>
                      </a:endParaRPr>
                    </a:p>
                  </a:txBody>
                  <a:tcPr marL="110805" marR="110805" marT="55403" marB="55403">
                    <a:noFill/>
                  </a:tcPr>
                </a:tc>
                <a:tc hMerge="1">
                  <a:txBody>
                    <a:bodyPr/>
                    <a:lstStyle/>
                    <a:p>
                      <a:endParaRPr lang="en-US" dirty="0"/>
                    </a:p>
                  </a:txBody>
                  <a:tcPr/>
                </a:tc>
                <a:tc>
                  <a:txBody>
                    <a:bodyPr/>
                    <a:lstStyle/>
                    <a:p>
                      <a:endParaRPr lang="en-US" sz="2000" dirty="0">
                        <a:solidFill>
                          <a:schemeClr val="tx1"/>
                        </a:solidFill>
                      </a:endParaRPr>
                    </a:p>
                  </a:txBody>
                  <a:tcPr marL="110805" marR="110805" marT="55403" marB="55403">
                    <a:noFill/>
                  </a:tcPr>
                </a:tc>
                <a:tc gridSpan="2">
                  <a:txBody>
                    <a:bodyPr/>
                    <a:lstStyle/>
                    <a:p>
                      <a:pPr algn="ctr"/>
                      <a:r>
                        <a:rPr lang="en-US" sz="1800" dirty="0">
                          <a:solidFill>
                            <a:schemeClr val="tx1"/>
                          </a:solidFill>
                        </a:rPr>
                        <a:t>INTEL CORPORATION</a:t>
                      </a:r>
                      <a:endParaRPr lang="en-US" sz="2000" dirty="0">
                        <a:solidFill>
                          <a:schemeClr val="tx1"/>
                        </a:solidFill>
                      </a:endParaRPr>
                    </a:p>
                  </a:txBody>
                  <a:tcPr marL="110805" marR="110805" marT="55403" marB="55403">
                    <a:noFill/>
                  </a:tcPr>
                </a:tc>
                <a:tc hMerge="1">
                  <a:txBody>
                    <a:bodyPr/>
                    <a:lstStyle/>
                    <a:p>
                      <a:endParaRPr lang="en-US" dirty="0"/>
                    </a:p>
                  </a:txBody>
                  <a:tcPr/>
                </a:tc>
                <a:extLst>
                  <a:ext uri="{0D108BD9-81ED-4DB2-BD59-A6C34878D82A}">
                    <a16:rowId xmlns:a16="http://schemas.microsoft.com/office/drawing/2014/main" val="10000"/>
                  </a:ext>
                </a:extLst>
              </a:tr>
              <a:tr h="154836">
                <a:tc>
                  <a:txBody>
                    <a:bodyPr/>
                    <a:lstStyle/>
                    <a:p>
                      <a:r>
                        <a:rPr lang="en-US" sz="2000" dirty="0"/>
                        <a:t>By:</a:t>
                      </a:r>
                    </a:p>
                  </a:txBody>
                  <a:tcPr marL="110805" marR="110805" marT="55403" marB="55403">
                    <a:noFill/>
                  </a:tcPr>
                </a:tc>
                <a:tc>
                  <a:txBody>
                    <a:bodyPr/>
                    <a:lstStyle/>
                    <a:p>
                      <a:endParaRPr lang="en-US" sz="2000" dirty="0"/>
                    </a:p>
                  </a:txBody>
                  <a:tcPr marL="110805" marR="110805" marT="55403" marB="55403">
                    <a:lnB w="12700" cap="flat" cmpd="sng" algn="ctr">
                      <a:solidFill>
                        <a:schemeClr val="tx1"/>
                      </a:solidFill>
                      <a:prstDash val="solid"/>
                      <a:round/>
                      <a:headEnd type="none" w="med" len="med"/>
                      <a:tailEnd type="none" w="med" len="med"/>
                    </a:lnB>
                    <a:noFill/>
                  </a:tcPr>
                </a:tc>
                <a:tc>
                  <a:txBody>
                    <a:bodyPr/>
                    <a:lstStyle/>
                    <a:p>
                      <a:endParaRPr lang="en-US" sz="2000" dirty="0"/>
                    </a:p>
                  </a:txBody>
                  <a:tcPr marL="110805" marR="110805" marT="55403" marB="55403">
                    <a:noFill/>
                  </a:tcPr>
                </a:tc>
                <a:tc>
                  <a:txBody>
                    <a:bodyPr/>
                    <a:lstStyle/>
                    <a:p>
                      <a:r>
                        <a:rPr lang="en-US" sz="2000" dirty="0"/>
                        <a:t>By:</a:t>
                      </a:r>
                    </a:p>
                  </a:txBody>
                  <a:tcPr marL="110805" marR="110805" marT="55403" marB="55403">
                    <a:noFill/>
                  </a:tcPr>
                </a:tc>
                <a:tc>
                  <a:txBody>
                    <a:bodyPr/>
                    <a:lstStyle/>
                    <a:p>
                      <a:endParaRPr lang="en-US" sz="2000" dirty="0"/>
                    </a:p>
                  </a:txBody>
                  <a:tcPr marL="110805" marR="110805" marT="55403" marB="55403">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276265">
                <a:tc>
                  <a:txBody>
                    <a:bodyPr/>
                    <a:lstStyle/>
                    <a:p>
                      <a:r>
                        <a:rPr lang="en-US" sz="2000" dirty="0"/>
                        <a:t>Name:</a:t>
                      </a:r>
                    </a:p>
                  </a:txBody>
                  <a:tcPr marL="110805" marR="110805" marT="55403" marB="55403">
                    <a:noFill/>
                  </a:tcPr>
                </a:tc>
                <a:tc>
                  <a:txBody>
                    <a:bodyPr/>
                    <a:lstStyle/>
                    <a:p>
                      <a:endParaRPr lang="en-US" sz="2000" b="1"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2000" dirty="0"/>
                    </a:p>
                  </a:txBody>
                  <a:tcPr marL="110805" marR="110805" marT="55403" marB="55403">
                    <a:noFill/>
                  </a:tcPr>
                </a:tc>
                <a:tc>
                  <a:txBody>
                    <a:bodyPr/>
                    <a:lstStyle/>
                    <a:p>
                      <a:r>
                        <a:rPr lang="en-US" sz="2000" dirty="0"/>
                        <a:t>Name:</a:t>
                      </a:r>
                    </a:p>
                  </a:txBody>
                  <a:tcPr marL="110805" marR="110805" marT="55403" marB="55403">
                    <a:noFill/>
                  </a:tcPr>
                </a:tc>
                <a:tc>
                  <a:txBody>
                    <a:bodyPr/>
                    <a:lstStyle/>
                    <a:p>
                      <a:endParaRPr lang="en-US" sz="2000"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54836">
                <a:tc>
                  <a:txBody>
                    <a:bodyPr/>
                    <a:lstStyle/>
                    <a:p>
                      <a:r>
                        <a:rPr lang="en-US" sz="2000" dirty="0"/>
                        <a:t>Date:</a:t>
                      </a:r>
                    </a:p>
                  </a:txBody>
                  <a:tcPr marL="110805" marR="110805" marT="55403" marB="55403">
                    <a:noFill/>
                  </a:tcPr>
                </a:tc>
                <a:tc>
                  <a:txBody>
                    <a:bodyPr/>
                    <a:lstStyle/>
                    <a:p>
                      <a:endParaRPr lang="en-US" sz="2000"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2000" dirty="0"/>
                    </a:p>
                  </a:txBody>
                  <a:tcPr marL="110805" marR="110805" marT="55403" marB="55403">
                    <a:noFill/>
                  </a:tcPr>
                </a:tc>
                <a:tc>
                  <a:txBody>
                    <a:bodyPr/>
                    <a:lstStyle/>
                    <a:p>
                      <a:r>
                        <a:rPr lang="en-US" sz="2000" dirty="0"/>
                        <a:t>Date:</a:t>
                      </a:r>
                    </a:p>
                  </a:txBody>
                  <a:tcPr marL="110805" marR="110805" marT="55403" marB="55403">
                    <a:noFill/>
                  </a:tcPr>
                </a:tc>
                <a:tc>
                  <a:txBody>
                    <a:bodyPr/>
                    <a:lstStyle/>
                    <a:p>
                      <a:endParaRPr lang="en-US" sz="2000"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79052555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lnSpc>
                <a:spcPct val="110000"/>
              </a:lnSpc>
            </a:pPr>
            <a:r>
              <a:rPr lang="en-US" sz="2800" cap="small" dirty="0"/>
              <a:t>6.3 Design Milestones &amp; Gates to Execution</a:t>
            </a:r>
          </a:p>
        </p:txBody>
      </p:sp>
      <p:sp>
        <p:nvSpPr>
          <p:cNvPr id="3" name="Content Placeholder 2"/>
          <p:cNvSpPr>
            <a:spLocks noGrp="1"/>
          </p:cNvSpPr>
          <p:nvPr>
            <p:ph idx="1"/>
          </p:nvPr>
        </p:nvSpPr>
        <p:spPr>
          <a:xfrm>
            <a:off x="1136693" y="4725144"/>
            <a:ext cx="10363200" cy="1476164"/>
          </a:xfrm>
        </p:spPr>
        <p:txBody>
          <a:bodyPr/>
          <a:lstStyle/>
          <a:p>
            <a:pPr>
              <a:spcBef>
                <a:spcPts val="600"/>
              </a:spcBef>
            </a:pPr>
            <a:r>
              <a:rPr lang="en-US" sz="2000" dirty="0"/>
              <a:t>Limited scope of change enables a direct path to Rev2 without requiring Rev1 alignment</a:t>
            </a:r>
          </a:p>
          <a:p>
            <a:pPr>
              <a:spcBef>
                <a:spcPts val="600"/>
              </a:spcBef>
            </a:pPr>
            <a:r>
              <a:rPr lang="en-US" sz="2000" dirty="0"/>
              <a:t>Very little design overlap between S24S and S26S / </a:t>
            </a:r>
            <a:r>
              <a:rPr lang="en-US" sz="2000" dirty="0" err="1"/>
              <a:t>replan</a:t>
            </a:r>
            <a:r>
              <a:rPr lang="en-US" sz="2000" dirty="0"/>
              <a:t> required</a:t>
            </a:r>
          </a:p>
          <a:p>
            <a:pPr marL="457200" indent="-457200">
              <a:buNone/>
            </a:pPr>
            <a:r>
              <a:rPr lang="en-US" sz="2000" dirty="0"/>
              <a:t> </a:t>
            </a:r>
          </a:p>
          <a:p>
            <a:pPr marL="1108070" lvl="1" indent="-554035">
              <a:buNone/>
            </a:pPr>
            <a:endParaRPr lang="en-US" sz="2000" dirty="0"/>
          </a:p>
          <a:p>
            <a:pPr marL="457200" indent="-457200">
              <a:buNone/>
            </a:pPr>
            <a:r>
              <a:rPr lang="en-US" sz="2000" dirty="0"/>
              <a:t> </a:t>
            </a:r>
          </a:p>
          <a:p>
            <a:pPr marL="1108070" lvl="1" indent="-554035">
              <a:buNone/>
            </a:pPr>
            <a:endParaRPr lang="en-US" sz="2000" dirty="0"/>
          </a:p>
          <a:p>
            <a:pPr marL="0" indent="0">
              <a:buNone/>
            </a:pPr>
            <a:endParaRPr lang="en-US" sz="2000" dirty="0"/>
          </a:p>
        </p:txBody>
      </p:sp>
      <p:graphicFrame>
        <p:nvGraphicFramePr>
          <p:cNvPr id="4" name="Table 3"/>
          <p:cNvGraphicFramePr>
            <a:graphicFrameLocks noGrp="1"/>
          </p:cNvGraphicFramePr>
          <p:nvPr>
            <p:extLst/>
          </p:nvPr>
        </p:nvGraphicFramePr>
        <p:xfrm>
          <a:off x="1739516" y="2915469"/>
          <a:ext cx="9325036" cy="1474470"/>
        </p:xfrm>
        <a:graphic>
          <a:graphicData uri="http://schemas.openxmlformats.org/drawingml/2006/table">
            <a:tbl>
              <a:tblPr firstRow="1">
                <a:tableStyleId>{72833802-FEF1-4C79-8D5D-14CF1EAF98D9}</a:tableStyleId>
              </a:tblPr>
              <a:tblGrid>
                <a:gridCol w="1572110">
                  <a:extLst>
                    <a:ext uri="{9D8B030D-6E8A-4147-A177-3AD203B41FA5}">
                      <a16:colId xmlns:a16="http://schemas.microsoft.com/office/drawing/2014/main" val="20000"/>
                    </a:ext>
                  </a:extLst>
                </a:gridCol>
                <a:gridCol w="7752926">
                  <a:extLst>
                    <a:ext uri="{9D8B030D-6E8A-4147-A177-3AD203B41FA5}">
                      <a16:colId xmlns:a16="http://schemas.microsoft.com/office/drawing/2014/main" val="20001"/>
                    </a:ext>
                  </a:extLst>
                </a:gridCol>
              </a:tblGrid>
              <a:tr h="370840">
                <a:tc>
                  <a:txBody>
                    <a:bodyPr/>
                    <a:lstStyle/>
                    <a:p>
                      <a:r>
                        <a:rPr lang="en-US" sz="1400" dirty="0"/>
                        <a:t>Milestone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a:t>Criteria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extLst>
                  <a:ext uri="{0D108BD9-81ED-4DB2-BD59-A6C34878D82A}">
                    <a16:rowId xmlns:a16="http://schemas.microsoft.com/office/drawing/2014/main" val="10000"/>
                  </a:ext>
                </a:extLst>
              </a:tr>
              <a:tr h="361950">
                <a:tc>
                  <a:txBody>
                    <a:bodyPr/>
                    <a:lstStyle/>
                    <a:p>
                      <a:r>
                        <a:rPr lang="en-US" altLang="ja-JP" sz="1400" dirty="0"/>
                        <a:t>Rev 2	</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a:t>Sheet level performance validation complete / circuits ready for layout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r>
                        <a:rPr lang="en-US" altLang="ja-JP" sz="1400" dirty="0"/>
                        <a:t>Rev 3</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ja-JP" sz="1400" dirty="0"/>
                        <a:t>Full chip functional and performance validation of features, specifications and test modes</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r>
                        <a:rPr lang="en-US" altLang="ja-JP" sz="1400" dirty="0"/>
                        <a:t>DBR</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ja-JP" sz="1400" dirty="0"/>
                        <a:t>Database Ready for Manufacturing</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pic>
        <p:nvPicPr>
          <p:cNvPr id="7" name="Picture 6"/>
          <p:cNvPicPr>
            <a:picLocks noChangeAspect="1"/>
          </p:cNvPicPr>
          <p:nvPr/>
        </p:nvPicPr>
        <p:blipFill>
          <a:blip r:embed="rId3"/>
          <a:stretch>
            <a:fillRect/>
          </a:stretch>
        </p:blipFill>
        <p:spPr>
          <a:xfrm>
            <a:off x="123825" y="1200559"/>
            <a:ext cx="11944350" cy="1504950"/>
          </a:xfrm>
          <a:prstGeom prst="rect">
            <a:avLst/>
          </a:prstGeom>
        </p:spPr>
      </p:pic>
    </p:spTree>
    <p:extLst>
      <p:ext uri="{BB962C8B-B14F-4D97-AF65-F5344CB8AC3E}">
        <p14:creationId xmlns:p14="http://schemas.microsoft.com/office/powerpoint/2010/main" val="18511653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7.0 Product/Test Development</a:t>
            </a:r>
          </a:p>
        </p:txBody>
      </p:sp>
      <p:sp>
        <p:nvSpPr>
          <p:cNvPr id="5" name="Text Placeholder 4"/>
          <p:cNvSpPr>
            <a:spLocks noGrp="1"/>
          </p:cNvSpPr>
          <p:nvPr>
            <p:ph type="body" idx="1"/>
          </p:nvPr>
        </p:nvSpPr>
        <p:spPr/>
        <p:txBody>
          <a:bodyPr/>
          <a:lstStyle/>
          <a:p>
            <a:r>
              <a:rPr lang="en-US" dirty="0"/>
              <a:t>Array, Product and Wafer/Package Tests development  </a:t>
            </a:r>
          </a:p>
        </p:txBody>
      </p:sp>
    </p:spTree>
    <p:extLst>
      <p:ext uri="{BB962C8B-B14F-4D97-AF65-F5344CB8AC3E}">
        <p14:creationId xmlns:p14="http://schemas.microsoft.com/office/powerpoint/2010/main" val="9738495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7.1 Array Development Strategy</a:t>
            </a:r>
          </a:p>
        </p:txBody>
      </p:sp>
      <p:sp>
        <p:nvSpPr>
          <p:cNvPr id="3" name="Content Placeholder 2"/>
          <p:cNvSpPr>
            <a:spLocks noGrp="1"/>
          </p:cNvSpPr>
          <p:nvPr>
            <p:ph idx="1"/>
          </p:nvPr>
        </p:nvSpPr>
        <p:spPr>
          <a:xfrm>
            <a:off x="695400" y="1026840"/>
            <a:ext cx="10910428" cy="5066456"/>
          </a:xfrm>
        </p:spPr>
        <p:txBody>
          <a:bodyPr/>
          <a:lstStyle/>
          <a:p>
            <a:pPr marL="457200" indent="-457200">
              <a:buNone/>
            </a:pPr>
            <a:r>
              <a:rPr lang="en-US" sz="2000" dirty="0"/>
              <a:t>Array development through both SR71 and S24S including algorithms and trims for bipolar operation for technical risk assessment meeting product requirements and support the technology go or no go decision.</a:t>
            </a:r>
          </a:p>
          <a:p>
            <a:pPr marL="457200" indent="-457200">
              <a:buNone/>
            </a:pPr>
            <a:r>
              <a:rPr lang="en-US" sz="2000" dirty="0"/>
              <a:t>JDP Reliability teams will jointly support development of volume and bench level reliability data collection to enable technology and Product development.</a:t>
            </a:r>
          </a:p>
          <a:p>
            <a:pPr marL="457200" indent="-457200">
              <a:buNone/>
            </a:pPr>
            <a:r>
              <a:rPr lang="en-US" sz="2000" dirty="0"/>
              <a:t> </a:t>
            </a:r>
          </a:p>
          <a:p>
            <a:pPr marL="1108070" lvl="1" indent="-554035">
              <a:buNone/>
            </a:pPr>
            <a:endParaRPr lang="en-US" sz="2000" dirty="0"/>
          </a:p>
          <a:p>
            <a:pPr marL="0" indent="0">
              <a:buNone/>
            </a:pPr>
            <a:endParaRPr lang="en-US" sz="2000" dirty="0"/>
          </a:p>
        </p:txBody>
      </p:sp>
    </p:spTree>
    <p:extLst>
      <p:ext uri="{BB962C8B-B14F-4D97-AF65-F5344CB8AC3E}">
        <p14:creationId xmlns:p14="http://schemas.microsoft.com/office/powerpoint/2010/main" val="22555576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7.2 Product Development Strategy</a:t>
            </a:r>
          </a:p>
        </p:txBody>
      </p:sp>
      <p:sp>
        <p:nvSpPr>
          <p:cNvPr id="3" name="Content Placeholder 2"/>
          <p:cNvSpPr>
            <a:spLocks noGrp="1"/>
          </p:cNvSpPr>
          <p:nvPr>
            <p:ph idx="1"/>
          </p:nvPr>
        </p:nvSpPr>
        <p:spPr>
          <a:xfrm>
            <a:off x="695400" y="1026840"/>
            <a:ext cx="10910428" cy="5066456"/>
          </a:xfrm>
        </p:spPr>
        <p:txBody>
          <a:bodyPr/>
          <a:lstStyle/>
          <a:p>
            <a:pPr marL="457200" indent="-457200">
              <a:buNone/>
            </a:pPr>
            <a:r>
              <a:rPr lang="en-US" sz="2000" dirty="0"/>
              <a:t>JDP PE teams will jointly support product design validation, characterization, and debug.</a:t>
            </a:r>
          </a:p>
          <a:p>
            <a:pPr marL="457200" indent="-457200">
              <a:buNone/>
            </a:pPr>
            <a:r>
              <a:rPr lang="en-US" sz="2000" dirty="0"/>
              <a:t>JDP PE teams will jointly support definition and implementation of all wafer and package test flows.</a:t>
            </a:r>
          </a:p>
          <a:p>
            <a:pPr marL="457200" indent="-457200">
              <a:buNone/>
            </a:pPr>
            <a:r>
              <a:rPr lang="en-US" sz="2000" dirty="0"/>
              <a:t>JDP PE teams will jointly develop all H/W and S/W capabilities needed to support:</a:t>
            </a:r>
          </a:p>
          <a:p>
            <a:pPr marL="1108070" lvl="1" indent="-554035">
              <a:buNone/>
            </a:pPr>
            <a:r>
              <a:rPr lang="en-US" sz="2000" dirty="0"/>
              <a:t>µProbe / Wafer debug and EFA</a:t>
            </a:r>
          </a:p>
          <a:p>
            <a:pPr marL="1108070" lvl="1" indent="-554035">
              <a:buNone/>
            </a:pPr>
            <a:r>
              <a:rPr lang="en-US" sz="2000" dirty="0"/>
              <a:t>Interface Validation/Characterization</a:t>
            </a:r>
          </a:p>
          <a:p>
            <a:pPr marL="1108070" lvl="1" indent="-554035">
              <a:buNone/>
            </a:pPr>
            <a:r>
              <a:rPr lang="en-US" sz="2000" dirty="0"/>
              <a:t>Array Characterization</a:t>
            </a:r>
          </a:p>
          <a:p>
            <a:pPr marL="1108070" lvl="1" indent="-554035">
              <a:buNone/>
            </a:pPr>
            <a:r>
              <a:rPr lang="en-US" sz="2000" dirty="0"/>
              <a:t>Package EFA</a:t>
            </a:r>
          </a:p>
          <a:p>
            <a:pPr marL="457200" indent="-457200">
              <a:buNone/>
            </a:pPr>
            <a:r>
              <a:rPr lang="en-US" sz="2000" dirty="0"/>
              <a:t>JDP PE teams will jointly support product and test flow optimization to enable technology development, product qualification, and HVM.</a:t>
            </a:r>
          </a:p>
          <a:p>
            <a:pPr marL="457200" indent="-457200">
              <a:buNone/>
            </a:pPr>
            <a:r>
              <a:rPr lang="en-US" sz="2000" dirty="0"/>
              <a:t>JDP Reliability teams will jointly develop wafer and package test reliability flows and development line sampling plans for both intrinsic and extrinsic CMOS and array reliability issues.</a:t>
            </a:r>
          </a:p>
          <a:p>
            <a:pPr marL="1108070" lvl="1" indent="-554035">
              <a:buNone/>
            </a:pPr>
            <a:endParaRPr lang="en-US" sz="2000" dirty="0"/>
          </a:p>
          <a:p>
            <a:pPr marL="0" indent="0">
              <a:buNone/>
            </a:pPr>
            <a:endParaRPr lang="en-US" sz="2000" dirty="0"/>
          </a:p>
        </p:txBody>
      </p:sp>
    </p:spTree>
    <p:extLst>
      <p:ext uri="{BB962C8B-B14F-4D97-AF65-F5344CB8AC3E}">
        <p14:creationId xmlns:p14="http://schemas.microsoft.com/office/powerpoint/2010/main" val="33608487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7.3 Wafer Test Strategy</a:t>
            </a:r>
          </a:p>
        </p:txBody>
      </p:sp>
      <p:sp>
        <p:nvSpPr>
          <p:cNvPr id="3" name="Content Placeholder 2"/>
          <p:cNvSpPr>
            <a:spLocks noGrp="1"/>
          </p:cNvSpPr>
          <p:nvPr>
            <p:ph idx="1"/>
          </p:nvPr>
        </p:nvSpPr>
        <p:spPr>
          <a:xfrm>
            <a:off x="695400" y="1026840"/>
            <a:ext cx="10910428" cy="5066456"/>
          </a:xfrm>
        </p:spPr>
        <p:txBody>
          <a:bodyPr/>
          <a:lstStyle/>
          <a:p>
            <a:pPr marL="457200" indent="-457200">
              <a:buNone/>
            </a:pPr>
            <a:r>
              <a:rPr lang="en-US" sz="2000" dirty="0"/>
              <a:t>JDP Probe teams will jointly develop all wafer test capability required to support the technology development and the full product specification.  The required test flows are defined by the Product Engineering team.  Flows may include:</a:t>
            </a:r>
          </a:p>
          <a:p>
            <a:pPr marL="1108070" lvl="1" indent="-554035">
              <a:buNone/>
            </a:pPr>
            <a:r>
              <a:rPr lang="en-US" sz="2000" dirty="0"/>
              <a:t>Wafer Test Flow</a:t>
            </a:r>
          </a:p>
          <a:p>
            <a:pPr marL="1108070" lvl="1" indent="-554035">
              <a:buNone/>
            </a:pPr>
            <a:r>
              <a:rPr lang="en-US" sz="2000" dirty="0"/>
              <a:t>Wafer Speed Binning Flow</a:t>
            </a:r>
          </a:p>
          <a:p>
            <a:pPr marL="1108070" lvl="1" indent="-554035">
              <a:buNone/>
            </a:pPr>
            <a:r>
              <a:rPr lang="en-US" sz="2000" dirty="0"/>
              <a:t>WLR / ICF / ECF Flows</a:t>
            </a:r>
          </a:p>
          <a:p>
            <a:pPr marL="1108070" lvl="1" indent="-554035">
              <a:buNone/>
            </a:pPr>
            <a:r>
              <a:rPr lang="en-US" sz="2000" dirty="0"/>
              <a:t>Wafer Level SR71 volume testing </a:t>
            </a:r>
          </a:p>
          <a:p>
            <a:pPr marL="457200" indent="-457200">
              <a:buNone/>
            </a:pPr>
            <a:r>
              <a:rPr lang="en-US" sz="2000" dirty="0"/>
              <a:t>JDP and IMFT Probe teams will jointly develop all H/W and S/W required to support the wafer test flows.</a:t>
            </a:r>
          </a:p>
          <a:p>
            <a:pPr marL="457200" indent="-457200">
              <a:buNone/>
            </a:pPr>
            <a:endParaRPr lang="en-US" sz="2000" dirty="0"/>
          </a:p>
          <a:p>
            <a:pPr marL="1108070" lvl="1" indent="-554035">
              <a:buNone/>
            </a:pPr>
            <a:endParaRPr lang="en-US" sz="2000" dirty="0"/>
          </a:p>
          <a:p>
            <a:pPr marL="0" indent="0">
              <a:buNone/>
            </a:pPr>
            <a:endParaRPr lang="en-US" sz="2000" dirty="0"/>
          </a:p>
        </p:txBody>
      </p:sp>
    </p:spTree>
    <p:extLst>
      <p:ext uri="{BB962C8B-B14F-4D97-AF65-F5344CB8AC3E}">
        <p14:creationId xmlns:p14="http://schemas.microsoft.com/office/powerpoint/2010/main" val="38615535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7.4 Package Test Strategy</a:t>
            </a:r>
          </a:p>
        </p:txBody>
      </p:sp>
      <p:sp>
        <p:nvSpPr>
          <p:cNvPr id="3" name="Content Placeholder 2"/>
          <p:cNvSpPr>
            <a:spLocks noGrp="1"/>
          </p:cNvSpPr>
          <p:nvPr>
            <p:ph idx="1"/>
          </p:nvPr>
        </p:nvSpPr>
        <p:spPr>
          <a:xfrm>
            <a:off x="695400" y="1026840"/>
            <a:ext cx="10910428" cy="5066456"/>
          </a:xfrm>
        </p:spPr>
        <p:txBody>
          <a:bodyPr/>
          <a:lstStyle/>
          <a:p>
            <a:pPr marL="457200" indent="-457200">
              <a:buNone/>
            </a:pPr>
            <a:r>
              <a:rPr lang="en-US" sz="2000" dirty="0"/>
              <a:t>JDP Test teams will jointly develop all package test capability required to support the technology development and the full product specification (S24S).  Required test flows are defined by the Product Engineering team.  Flows may include:</a:t>
            </a:r>
          </a:p>
          <a:p>
            <a:pPr marL="1108070" lvl="1" indent="-554035">
              <a:buNone/>
            </a:pPr>
            <a:r>
              <a:rPr lang="en-US" sz="2000" dirty="0"/>
              <a:t>PGSRT</a:t>
            </a:r>
          </a:p>
          <a:p>
            <a:pPr marL="1108070" lvl="1" indent="-554035">
              <a:buNone/>
            </a:pPr>
            <a:r>
              <a:rPr lang="en-US" sz="2000" dirty="0"/>
              <a:t>Hot Sort</a:t>
            </a:r>
          </a:p>
          <a:p>
            <a:pPr marL="1108070" lvl="1" indent="-554035">
              <a:buNone/>
            </a:pPr>
            <a:r>
              <a:rPr lang="en-US" sz="2000" dirty="0"/>
              <a:t>Cold Final</a:t>
            </a:r>
          </a:p>
          <a:p>
            <a:pPr marL="1108070" lvl="1" indent="-554035">
              <a:buNone/>
            </a:pPr>
            <a:r>
              <a:rPr lang="en-US" sz="2000" dirty="0"/>
              <a:t>Burn-in</a:t>
            </a:r>
          </a:p>
          <a:p>
            <a:pPr marL="457200" indent="-457200">
              <a:buNone/>
            </a:pPr>
            <a:r>
              <a:rPr lang="en-US" sz="2000" dirty="0"/>
              <a:t>JDP teams will jointly identify package test platforms which meet the technology development and product requirements.</a:t>
            </a:r>
          </a:p>
          <a:p>
            <a:pPr marL="457200" indent="-457200">
              <a:buNone/>
            </a:pPr>
            <a:r>
              <a:rPr lang="en-US" sz="2000" dirty="0"/>
              <a:t>JDP Test teams will jointly develop all H/W and S/W required to support the package test flows.</a:t>
            </a:r>
          </a:p>
          <a:p>
            <a:pPr marL="1108070" lvl="1" indent="-554035">
              <a:buNone/>
            </a:pPr>
            <a:endParaRPr lang="en-US" sz="2000" dirty="0"/>
          </a:p>
          <a:p>
            <a:pPr marL="0" indent="0">
              <a:buNone/>
            </a:pPr>
            <a:endParaRPr lang="en-US" sz="2000" dirty="0"/>
          </a:p>
        </p:txBody>
      </p:sp>
    </p:spTree>
    <p:extLst>
      <p:ext uri="{BB962C8B-B14F-4D97-AF65-F5344CB8AC3E}">
        <p14:creationId xmlns:p14="http://schemas.microsoft.com/office/powerpoint/2010/main" val="38931972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8.0 Budget</a:t>
            </a:r>
          </a:p>
        </p:txBody>
      </p:sp>
      <p:sp>
        <p:nvSpPr>
          <p:cNvPr id="3" name="Content Placeholder 2"/>
          <p:cNvSpPr>
            <a:spLocks noGrp="1"/>
          </p:cNvSpPr>
          <p:nvPr>
            <p:ph idx="1"/>
          </p:nvPr>
        </p:nvSpPr>
        <p:spPr>
          <a:xfrm>
            <a:off x="695400" y="1026840"/>
            <a:ext cx="10910428" cy="5066456"/>
          </a:xfrm>
        </p:spPr>
        <p:txBody>
          <a:bodyPr/>
          <a:lstStyle/>
          <a:p>
            <a:pPr marL="461963" indent="-461963">
              <a:buNone/>
            </a:pPr>
            <a:r>
              <a:rPr lang="en-US" sz="2000" dirty="0"/>
              <a:t>This SOW project scope and activities for 2018 are to be consistent with the 2018 SXP JDP budget.</a:t>
            </a:r>
          </a:p>
          <a:p>
            <a:pPr marL="461963" indent="-461963">
              <a:buNone/>
            </a:pPr>
            <a:r>
              <a:rPr lang="en-US" sz="2000" dirty="0"/>
              <a:t>Budgets for subsequent years of this SOW will be adopted on a yearly basis, as part of the overall SXP JDP budget.</a:t>
            </a:r>
          </a:p>
          <a:p>
            <a:pPr marL="0" indent="0">
              <a:buNone/>
            </a:pPr>
            <a:endParaRPr lang="en-US" sz="2000" dirty="0"/>
          </a:p>
          <a:p>
            <a:pPr marL="1108070" lvl="1" indent="-554035">
              <a:buNone/>
            </a:pPr>
            <a:endParaRPr lang="en-US" sz="2000" dirty="0"/>
          </a:p>
          <a:p>
            <a:pPr marL="0" indent="0">
              <a:buNone/>
            </a:pPr>
            <a:endParaRPr lang="en-US" sz="2000" dirty="0"/>
          </a:p>
        </p:txBody>
      </p:sp>
    </p:spTree>
    <p:extLst>
      <p:ext uri="{BB962C8B-B14F-4D97-AF65-F5344CB8AC3E}">
        <p14:creationId xmlns:p14="http://schemas.microsoft.com/office/powerpoint/2010/main" val="8588686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8.0 Budget</a:t>
            </a:r>
          </a:p>
        </p:txBody>
      </p:sp>
      <p:sp>
        <p:nvSpPr>
          <p:cNvPr id="3" name="Content Placeholder 2"/>
          <p:cNvSpPr>
            <a:spLocks noGrp="1"/>
          </p:cNvSpPr>
          <p:nvPr>
            <p:ph idx="1"/>
          </p:nvPr>
        </p:nvSpPr>
        <p:spPr>
          <a:xfrm>
            <a:off x="695400" y="1026840"/>
            <a:ext cx="10910428" cy="5066456"/>
          </a:xfrm>
        </p:spPr>
        <p:txBody>
          <a:bodyPr/>
          <a:lstStyle/>
          <a:p>
            <a:pPr marL="461963" indent="-461963">
              <a:buNone/>
            </a:pPr>
            <a:r>
              <a:rPr lang="en-US" sz="2000" dirty="0"/>
              <a:t>This SOW project scope and activities for 2018 are to be consistent with the 2018 SXP JDP budget.</a:t>
            </a:r>
          </a:p>
          <a:p>
            <a:pPr marL="461963" indent="-461963">
              <a:buNone/>
            </a:pPr>
            <a:r>
              <a:rPr lang="en-US" sz="2000" dirty="0"/>
              <a:t>Budgets for subsequent years of this SOW will be adopted on a yearly basis, as part of the overall SXP JDP budget.</a:t>
            </a:r>
          </a:p>
          <a:p>
            <a:pPr marL="461963" indent="-461963">
              <a:buNone/>
            </a:pPr>
            <a:r>
              <a:rPr lang="en-US" sz="2000" dirty="0"/>
              <a:t>20nm SSM Starts Plan</a:t>
            </a:r>
          </a:p>
          <a:p>
            <a:pPr marL="0" indent="0">
              <a:buNone/>
            </a:pPr>
            <a:endParaRPr lang="en-US" sz="2000" dirty="0"/>
          </a:p>
          <a:p>
            <a:pPr marL="1108070" lvl="1" indent="-554035">
              <a:buNone/>
            </a:pPr>
            <a:endParaRPr lang="en-US" sz="2000" dirty="0"/>
          </a:p>
          <a:p>
            <a:pPr marL="0" indent="0">
              <a:buNone/>
            </a:pPr>
            <a:endParaRPr lang="en-US" sz="2000" dirty="0"/>
          </a:p>
        </p:txBody>
      </p:sp>
      <p:pic>
        <p:nvPicPr>
          <p:cNvPr id="4" name="Picture 3">
            <a:extLst>
              <a:ext uri="{FF2B5EF4-FFF2-40B4-BE49-F238E27FC236}">
                <a16:creationId xmlns:a16="http://schemas.microsoft.com/office/drawing/2014/main" id="{D15F2EA9-5102-4B91-9114-36EE679AB362}"/>
              </a:ext>
            </a:extLst>
          </p:cNvPr>
          <p:cNvPicPr>
            <a:picLocks noChangeAspect="1"/>
          </p:cNvPicPr>
          <p:nvPr/>
        </p:nvPicPr>
        <p:blipFill>
          <a:blip r:embed="rId2"/>
          <a:stretch>
            <a:fillRect/>
          </a:stretch>
        </p:blipFill>
        <p:spPr>
          <a:xfrm>
            <a:off x="339602" y="2644953"/>
            <a:ext cx="11622024" cy="3817678"/>
          </a:xfrm>
          <a:prstGeom prst="rect">
            <a:avLst/>
          </a:prstGeom>
        </p:spPr>
      </p:pic>
    </p:spTree>
    <p:extLst>
      <p:ext uri="{BB962C8B-B14F-4D97-AF65-F5344CB8AC3E}">
        <p14:creationId xmlns:p14="http://schemas.microsoft.com/office/powerpoint/2010/main" val="3736233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7541" name="Rectangle 4"/>
          <p:cNvSpPr>
            <a:spLocks noGrp="1" noChangeArrowheads="1"/>
          </p:cNvSpPr>
          <p:nvPr>
            <p:ph type="title" idx="4294967295"/>
          </p:nvPr>
        </p:nvSpPr>
        <p:spPr>
          <a:xfrm>
            <a:off x="1981201" y="274638"/>
            <a:ext cx="8229600" cy="685800"/>
          </a:xfrm>
        </p:spPr>
        <p:txBody>
          <a:bodyPr/>
          <a:lstStyle/>
          <a:p>
            <a:pPr eaLnBrk="1" hangingPunct="1"/>
            <a:r>
              <a:rPr lang="en-US" dirty="0"/>
              <a:t>Revision Page</a:t>
            </a:r>
          </a:p>
        </p:txBody>
      </p:sp>
      <p:graphicFrame>
        <p:nvGraphicFramePr>
          <p:cNvPr id="1217666" name="Group 130"/>
          <p:cNvGraphicFramePr>
            <a:graphicFrameLocks noGrp="1"/>
          </p:cNvGraphicFramePr>
          <p:nvPr>
            <p:extLst>
              <p:ext uri="{D42A27DB-BD31-4B8C-83A1-F6EECF244321}">
                <p14:modId xmlns:p14="http://schemas.microsoft.com/office/powerpoint/2010/main" val="4073678432"/>
              </p:ext>
            </p:extLst>
          </p:nvPr>
        </p:nvGraphicFramePr>
        <p:xfrm>
          <a:off x="740413" y="1311312"/>
          <a:ext cx="10308575" cy="3423478"/>
        </p:xfrm>
        <a:graphic>
          <a:graphicData uri="http://schemas.openxmlformats.org/drawingml/2006/table">
            <a:tbl>
              <a:tblPr/>
              <a:tblGrid>
                <a:gridCol w="1544613">
                  <a:extLst>
                    <a:ext uri="{9D8B030D-6E8A-4147-A177-3AD203B41FA5}">
                      <a16:colId xmlns:a16="http://schemas.microsoft.com/office/drawing/2014/main" val="20000"/>
                    </a:ext>
                  </a:extLst>
                </a:gridCol>
                <a:gridCol w="565057">
                  <a:extLst>
                    <a:ext uri="{9D8B030D-6E8A-4147-A177-3AD203B41FA5}">
                      <a16:colId xmlns:a16="http://schemas.microsoft.com/office/drawing/2014/main" val="20001"/>
                    </a:ext>
                  </a:extLst>
                </a:gridCol>
                <a:gridCol w="1587364">
                  <a:extLst>
                    <a:ext uri="{9D8B030D-6E8A-4147-A177-3AD203B41FA5}">
                      <a16:colId xmlns:a16="http://schemas.microsoft.com/office/drawing/2014/main" val="20002"/>
                    </a:ext>
                  </a:extLst>
                </a:gridCol>
                <a:gridCol w="1836435">
                  <a:extLst>
                    <a:ext uri="{9D8B030D-6E8A-4147-A177-3AD203B41FA5}">
                      <a16:colId xmlns:a16="http://schemas.microsoft.com/office/drawing/2014/main" val="20003"/>
                    </a:ext>
                  </a:extLst>
                </a:gridCol>
                <a:gridCol w="1838295">
                  <a:extLst>
                    <a:ext uri="{9D8B030D-6E8A-4147-A177-3AD203B41FA5}">
                      <a16:colId xmlns:a16="http://schemas.microsoft.com/office/drawing/2014/main" val="20004"/>
                    </a:ext>
                  </a:extLst>
                </a:gridCol>
                <a:gridCol w="2936811">
                  <a:extLst>
                    <a:ext uri="{9D8B030D-6E8A-4147-A177-3AD203B41FA5}">
                      <a16:colId xmlns:a16="http://schemas.microsoft.com/office/drawing/2014/main" val="20005"/>
                    </a:ext>
                  </a:extLst>
                </a:gridCol>
              </a:tblGrid>
              <a:tr h="294584">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bg1"/>
                          </a:solidFill>
                          <a:effectLst/>
                          <a:latin typeface="Calibri" panose="020F0502020204030204" pitchFamily="34" charset="0"/>
                        </a:rPr>
                        <a:t>Approval Date</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bg1"/>
                          </a:solidFill>
                          <a:effectLst/>
                          <a:latin typeface="Calibri" panose="020F0502020204030204" pitchFamily="34" charset="0"/>
                        </a:rPr>
                        <a:t>REV</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bg1"/>
                          </a:solidFill>
                          <a:effectLst/>
                          <a:latin typeface="Calibri" panose="020F0502020204030204" pitchFamily="34" charset="0"/>
                        </a:rPr>
                        <a:t>Pages Affected</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bg1"/>
                          </a:solidFill>
                          <a:effectLst/>
                          <a:latin typeface="Calibri" panose="020F0502020204030204" pitchFamily="34" charset="0"/>
                        </a:rPr>
                        <a:t>Was</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bg1"/>
                          </a:solidFill>
                          <a:effectLst/>
                          <a:latin typeface="Calibri" panose="020F0502020204030204" pitchFamily="34" charset="0"/>
                        </a:rPr>
                        <a:t>Is</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bg1"/>
                          </a:solidFill>
                          <a:effectLst/>
                          <a:latin typeface="Calibri" panose="020F0502020204030204" pitchFamily="34" charset="0"/>
                        </a:rPr>
                        <a:t>Comments</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extLst>
                  <a:ext uri="{0D108BD9-81ED-4DB2-BD59-A6C34878D82A}">
                    <a16:rowId xmlns:a16="http://schemas.microsoft.com/office/drawing/2014/main" val="10000"/>
                  </a:ext>
                </a:extLst>
              </a:tr>
              <a:tr h="14670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tx1"/>
                          </a:solidFill>
                          <a:effectLst/>
                          <a:latin typeface="Calibri" panose="020F0502020204030204" pitchFamily="34" charset="0"/>
                        </a:rPr>
                        <a:t>Jan-20-2016</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tx1"/>
                          </a:solidFill>
                          <a:effectLst/>
                          <a:latin typeface="Calibri" panose="020F0502020204030204" pitchFamily="34" charset="0"/>
                        </a:rPr>
                        <a:t>1.0</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tx1"/>
                          </a:solidFill>
                          <a:effectLst/>
                          <a:latin typeface="Calibri" panose="020F0502020204030204" pitchFamily="34" charset="0"/>
                        </a:rPr>
                        <a:t>ALL</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tx1"/>
                          </a:solidFill>
                          <a:effectLst/>
                          <a:latin typeface="Calibri" panose="020F0502020204030204" pitchFamily="34" charset="0"/>
                        </a:rPr>
                        <a:t>Initial Self-Select Memory Research SOW</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tx1"/>
                          </a:solidFill>
                          <a:effectLst/>
                          <a:latin typeface="Calibri" panose="020F0502020204030204" pitchFamily="34" charset="0"/>
                        </a:rPr>
                        <a:t>April-2-2018</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tx1"/>
                          </a:solidFill>
                          <a:effectLst/>
                          <a:latin typeface="Calibri" panose="020F0502020204030204" pitchFamily="34" charset="0"/>
                        </a:rPr>
                        <a:t>2.0</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tx1"/>
                          </a:solidFill>
                          <a:effectLst/>
                          <a:latin typeface="Calibri" panose="020F0502020204030204" pitchFamily="34" charset="0"/>
                        </a:rPr>
                        <a:t>ALL</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tx1"/>
                          </a:solidFill>
                          <a:effectLst/>
                          <a:latin typeface="Calibri" panose="020F0502020204030204" pitchFamily="34" charset="0"/>
                        </a:rPr>
                        <a:t>SSM Path-Finding SOW</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3909117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SOW Contacts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84103964"/>
              </p:ext>
            </p:extLst>
          </p:nvPr>
        </p:nvGraphicFramePr>
        <p:xfrm>
          <a:off x="915469" y="1219627"/>
          <a:ext cx="10514531" cy="4547996"/>
        </p:xfrm>
        <a:graphic>
          <a:graphicData uri="http://schemas.openxmlformats.org/drawingml/2006/table">
            <a:tbl>
              <a:tblPr firstRow="1" bandRow="1">
                <a:tableStyleId>{5C22544A-7EE6-4342-B048-85BDC9FD1C3A}</a:tableStyleId>
              </a:tblPr>
              <a:tblGrid>
                <a:gridCol w="2948283">
                  <a:extLst>
                    <a:ext uri="{9D8B030D-6E8A-4147-A177-3AD203B41FA5}">
                      <a16:colId xmlns:a16="http://schemas.microsoft.com/office/drawing/2014/main" val="20000"/>
                    </a:ext>
                  </a:extLst>
                </a:gridCol>
                <a:gridCol w="5889848">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tblGrid>
              <a:tr h="513552">
                <a:tc>
                  <a:txBody>
                    <a:bodyPr/>
                    <a:lstStyle/>
                    <a:p>
                      <a:r>
                        <a:rPr lang="en-US" sz="2400" dirty="0"/>
                        <a:t>Name</a:t>
                      </a:r>
                    </a:p>
                  </a:txBody>
                  <a:tcPr marL="110805" marR="110805" marT="55403" marB="55403">
                    <a:solidFill>
                      <a:schemeClr val="accent2"/>
                    </a:solidFill>
                  </a:tcPr>
                </a:tc>
                <a:tc>
                  <a:txBody>
                    <a:bodyPr/>
                    <a:lstStyle/>
                    <a:p>
                      <a:r>
                        <a:rPr lang="en-US" sz="2400" dirty="0"/>
                        <a:t>Function</a:t>
                      </a:r>
                    </a:p>
                  </a:txBody>
                  <a:tcPr marL="110805" marR="110805" marT="55403" marB="55403">
                    <a:solidFill>
                      <a:schemeClr val="accent2"/>
                    </a:solidFill>
                  </a:tcPr>
                </a:tc>
                <a:tc>
                  <a:txBody>
                    <a:bodyPr/>
                    <a:lstStyle/>
                    <a:p>
                      <a:r>
                        <a:rPr lang="en-US" sz="2400" dirty="0"/>
                        <a:t>Company</a:t>
                      </a:r>
                    </a:p>
                  </a:txBody>
                  <a:tcPr marL="110805" marR="110805" marT="55403" marB="55403">
                    <a:solidFill>
                      <a:schemeClr val="accent2"/>
                    </a:solidFill>
                  </a:tcPr>
                </a:tc>
                <a:extLst>
                  <a:ext uri="{0D108BD9-81ED-4DB2-BD59-A6C34878D82A}">
                    <a16:rowId xmlns:a16="http://schemas.microsoft.com/office/drawing/2014/main" val="10000"/>
                  </a:ext>
                </a:extLst>
              </a:tr>
              <a:tr h="513552">
                <a:tc>
                  <a:txBody>
                    <a:bodyPr/>
                    <a:lstStyle/>
                    <a:p>
                      <a:r>
                        <a:rPr lang="en-US" sz="2400" dirty="0"/>
                        <a:t>Russ Meyer</a:t>
                      </a:r>
                    </a:p>
                  </a:txBody>
                  <a:tcPr marL="110805" marR="110805" marT="55403" marB="55403"/>
                </a:tc>
                <a:tc>
                  <a:txBody>
                    <a:bodyPr/>
                    <a:lstStyle/>
                    <a:p>
                      <a:r>
                        <a:rPr lang="en-US" sz="2400" dirty="0"/>
                        <a:t>JDP co-manager</a:t>
                      </a:r>
                    </a:p>
                  </a:txBody>
                  <a:tcPr marL="110805" marR="110805" marT="55403" marB="55403"/>
                </a:tc>
                <a:tc>
                  <a:txBody>
                    <a:bodyPr/>
                    <a:lstStyle/>
                    <a:p>
                      <a:r>
                        <a:rPr lang="en-US" sz="2400" dirty="0"/>
                        <a:t>Micron</a:t>
                      </a:r>
                    </a:p>
                  </a:txBody>
                  <a:tcPr marL="110805" marR="110805" marT="55403" marB="55403"/>
                </a:tc>
                <a:extLst>
                  <a:ext uri="{0D108BD9-81ED-4DB2-BD59-A6C34878D82A}">
                    <a16:rowId xmlns:a16="http://schemas.microsoft.com/office/drawing/2014/main" val="10001"/>
                  </a:ext>
                </a:extLst>
              </a:tr>
              <a:tr h="513552">
                <a:tc>
                  <a:txBody>
                    <a:bodyPr/>
                    <a:lstStyle/>
                    <a:p>
                      <a:r>
                        <a:rPr lang="en-US" sz="2400" dirty="0"/>
                        <a:t>Al</a:t>
                      </a:r>
                      <a:r>
                        <a:rPr lang="en-US" sz="2400" baseline="0" dirty="0"/>
                        <a:t> Fazio</a:t>
                      </a:r>
                      <a:endParaRPr lang="en-US" sz="2400" dirty="0"/>
                    </a:p>
                  </a:txBody>
                  <a:tcPr marL="110805" marR="110805" marT="55403" marB="5540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a:t>JDP co-manager</a:t>
                      </a:r>
                    </a:p>
                  </a:txBody>
                  <a:tcPr marL="110805" marR="110805" marT="55403" marB="55403"/>
                </a:tc>
                <a:tc>
                  <a:txBody>
                    <a:bodyPr/>
                    <a:lstStyle/>
                    <a:p>
                      <a:r>
                        <a:rPr lang="en-US" sz="2400" dirty="0"/>
                        <a:t>Intel</a:t>
                      </a:r>
                    </a:p>
                  </a:txBody>
                  <a:tcPr marL="110805" marR="110805" marT="55403" marB="55403"/>
                </a:tc>
                <a:extLst>
                  <a:ext uri="{0D108BD9-81ED-4DB2-BD59-A6C34878D82A}">
                    <a16:rowId xmlns:a16="http://schemas.microsoft.com/office/drawing/2014/main" val="10002"/>
                  </a:ext>
                </a:extLst>
              </a:tr>
              <a:tr h="513552">
                <a:tc>
                  <a:txBody>
                    <a:bodyPr/>
                    <a:lstStyle/>
                    <a:p>
                      <a:r>
                        <a:rPr lang="en-US" sz="2400" baseline="0" dirty="0"/>
                        <a:t>Mark Helm</a:t>
                      </a:r>
                      <a:endParaRPr lang="en-US" sz="2400" dirty="0"/>
                    </a:p>
                  </a:txBody>
                  <a:tcPr marL="110805" marR="110805" marT="55403" marB="55403"/>
                </a:tc>
                <a:tc>
                  <a:txBody>
                    <a:bodyPr/>
                    <a:lstStyle/>
                    <a:p>
                      <a:r>
                        <a:rPr lang="en-US" sz="2400" dirty="0"/>
                        <a:t>Design</a:t>
                      </a:r>
                    </a:p>
                  </a:txBody>
                  <a:tcPr marL="110805" marR="110805" marT="55403" marB="55403"/>
                </a:tc>
                <a:tc>
                  <a:txBody>
                    <a:bodyPr/>
                    <a:lstStyle/>
                    <a:p>
                      <a:r>
                        <a:rPr lang="en-US" sz="2400" dirty="0"/>
                        <a:t>Micron</a:t>
                      </a:r>
                    </a:p>
                  </a:txBody>
                  <a:tcPr marL="110805" marR="110805" marT="55403" marB="55403"/>
                </a:tc>
                <a:extLst>
                  <a:ext uri="{0D108BD9-81ED-4DB2-BD59-A6C34878D82A}">
                    <a16:rowId xmlns:a16="http://schemas.microsoft.com/office/drawing/2014/main" val="10003"/>
                  </a:ext>
                </a:extLst>
              </a:tr>
              <a:tr h="513552">
                <a:tc>
                  <a:txBody>
                    <a:bodyPr/>
                    <a:lstStyle/>
                    <a:p>
                      <a:r>
                        <a:rPr lang="en-US" sz="2400" u="none" dirty="0"/>
                        <a:t>Matt Goldman</a:t>
                      </a:r>
                    </a:p>
                  </a:txBody>
                  <a:tcPr marL="110805" marR="110805" marT="55403" marB="55403"/>
                </a:tc>
                <a:tc>
                  <a:txBody>
                    <a:bodyPr/>
                    <a:lstStyle/>
                    <a:p>
                      <a:r>
                        <a:rPr lang="en-US" sz="2400" dirty="0"/>
                        <a:t>Design</a:t>
                      </a:r>
                    </a:p>
                  </a:txBody>
                  <a:tcPr marL="110805" marR="110805" marT="55403" marB="55403"/>
                </a:tc>
                <a:tc>
                  <a:txBody>
                    <a:bodyPr/>
                    <a:lstStyle/>
                    <a:p>
                      <a:r>
                        <a:rPr lang="en-US" sz="2400" dirty="0"/>
                        <a:t>Intel</a:t>
                      </a:r>
                    </a:p>
                  </a:txBody>
                  <a:tcPr marL="110805" marR="110805" marT="55403" marB="55403"/>
                </a:tc>
                <a:extLst>
                  <a:ext uri="{0D108BD9-81ED-4DB2-BD59-A6C34878D82A}">
                    <a16:rowId xmlns:a16="http://schemas.microsoft.com/office/drawing/2014/main" val="10004"/>
                  </a:ext>
                </a:extLst>
              </a:tr>
              <a:tr h="0">
                <a:tc>
                  <a:txBody>
                    <a:bodyPr/>
                    <a:lstStyle/>
                    <a:p>
                      <a:r>
                        <a:rPr lang="en-US" sz="2400" dirty="0"/>
                        <a:t>Geetha Jayaraman</a:t>
                      </a:r>
                    </a:p>
                  </a:txBody>
                  <a:tcPr marL="110805" marR="110805" marT="55403" marB="55403"/>
                </a:tc>
                <a:tc>
                  <a:txBody>
                    <a:bodyPr/>
                    <a:lstStyle/>
                    <a:p>
                      <a:r>
                        <a:rPr lang="en-US" sz="2400" baseline="0" dirty="0"/>
                        <a:t>Product/Test Development</a:t>
                      </a:r>
                      <a:endParaRPr lang="en-US" sz="2400" dirty="0"/>
                    </a:p>
                  </a:txBody>
                  <a:tcPr marL="110805" marR="110805" marT="55403" marB="55403"/>
                </a:tc>
                <a:tc>
                  <a:txBody>
                    <a:bodyPr/>
                    <a:lstStyle/>
                    <a:p>
                      <a:r>
                        <a:rPr lang="en-US" sz="2400" dirty="0"/>
                        <a:t>Intel</a:t>
                      </a:r>
                    </a:p>
                  </a:txBody>
                  <a:tcPr marL="110805" marR="110805" marT="55403" marB="55403"/>
                </a:tc>
                <a:extLst>
                  <a:ext uri="{0D108BD9-81ED-4DB2-BD59-A6C34878D82A}">
                    <a16:rowId xmlns:a16="http://schemas.microsoft.com/office/drawing/2014/main" val="10005"/>
                  </a:ext>
                </a:extLst>
              </a:tr>
              <a:tr h="0">
                <a:tc>
                  <a:txBody>
                    <a:bodyPr/>
                    <a:lstStyle/>
                    <a:p>
                      <a:r>
                        <a:rPr lang="en-US" sz="2400" dirty="0"/>
                        <a:t>Kiran Pangal</a:t>
                      </a:r>
                    </a:p>
                  </a:txBody>
                  <a:tcPr marL="110805" marR="110805" marT="55403" marB="55403"/>
                </a:tc>
                <a:tc>
                  <a:txBody>
                    <a:bodyPr/>
                    <a:lstStyle/>
                    <a:p>
                      <a:r>
                        <a:rPr lang="en-US" sz="2400" dirty="0"/>
                        <a:t>Array</a:t>
                      </a:r>
                      <a:r>
                        <a:rPr lang="en-US" sz="2400" baseline="0" dirty="0"/>
                        <a:t> Development</a:t>
                      </a:r>
                      <a:endParaRPr lang="en-US" sz="2400" dirty="0"/>
                    </a:p>
                  </a:txBody>
                  <a:tcPr marL="110805" marR="110805" marT="55403" marB="55403"/>
                </a:tc>
                <a:tc>
                  <a:txBody>
                    <a:bodyPr/>
                    <a:lstStyle/>
                    <a:p>
                      <a:r>
                        <a:rPr lang="en-US" sz="2400" dirty="0"/>
                        <a:t>Intel</a:t>
                      </a:r>
                    </a:p>
                  </a:txBody>
                  <a:tcPr marL="110805" marR="110805" marT="55403" marB="55403"/>
                </a:tc>
                <a:extLst>
                  <a:ext uri="{0D108BD9-81ED-4DB2-BD59-A6C34878D82A}">
                    <a16:rowId xmlns:a16="http://schemas.microsoft.com/office/drawing/2014/main" val="10006"/>
                  </a:ext>
                </a:extLst>
              </a:tr>
              <a:tr h="513552">
                <a:tc>
                  <a:txBody>
                    <a:bodyPr/>
                    <a:lstStyle/>
                    <a:p>
                      <a:r>
                        <a:rPr lang="en-US" sz="2400" dirty="0"/>
                        <a:t>Fabio Pellizzer</a:t>
                      </a:r>
                    </a:p>
                  </a:txBody>
                  <a:tcPr marL="110805" marR="110805" marT="55403" marB="55403"/>
                </a:tc>
                <a:tc>
                  <a:txBody>
                    <a:bodyPr/>
                    <a:lstStyle/>
                    <a:p>
                      <a:r>
                        <a:rPr lang="en-US" sz="2400" dirty="0"/>
                        <a:t>Technology Development</a:t>
                      </a:r>
                    </a:p>
                  </a:txBody>
                  <a:tcPr marL="110805" marR="110805" marT="55403" marB="55403"/>
                </a:tc>
                <a:tc>
                  <a:txBody>
                    <a:bodyPr/>
                    <a:lstStyle/>
                    <a:p>
                      <a:r>
                        <a:rPr lang="en-US" sz="2400" dirty="0"/>
                        <a:t>Micron</a:t>
                      </a:r>
                    </a:p>
                  </a:txBody>
                  <a:tcPr marL="110805" marR="110805" marT="55403" marB="55403"/>
                </a:tc>
                <a:extLst>
                  <a:ext uri="{0D108BD9-81ED-4DB2-BD59-A6C34878D82A}">
                    <a16:rowId xmlns:a16="http://schemas.microsoft.com/office/drawing/2014/main" val="10007"/>
                  </a:ext>
                </a:extLst>
              </a:tr>
              <a:tr h="513552">
                <a:tc>
                  <a:txBody>
                    <a:bodyPr/>
                    <a:lstStyle/>
                    <a:p>
                      <a:r>
                        <a:rPr lang="en-US" sz="2400" dirty="0"/>
                        <a:t>DerChang Kau</a:t>
                      </a:r>
                    </a:p>
                  </a:txBody>
                  <a:tcPr marL="110805" marR="110805" marT="55403" marB="55403"/>
                </a:tc>
                <a:tc>
                  <a:txBody>
                    <a:bodyPr/>
                    <a:lstStyle/>
                    <a:p>
                      <a:r>
                        <a:rPr lang="en-US" sz="2400" dirty="0"/>
                        <a:t>Technology Development</a:t>
                      </a:r>
                    </a:p>
                  </a:txBody>
                  <a:tcPr marL="110805" marR="110805" marT="55403" marB="55403"/>
                </a:tc>
                <a:tc>
                  <a:txBody>
                    <a:bodyPr/>
                    <a:lstStyle/>
                    <a:p>
                      <a:r>
                        <a:rPr lang="en-US" sz="2400" dirty="0"/>
                        <a:t>Intel</a:t>
                      </a:r>
                    </a:p>
                  </a:txBody>
                  <a:tcPr marL="110805" marR="110805" marT="55403" marB="55403"/>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444365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Grp="1" noChangeArrowheads="1"/>
          </p:cNvSpPr>
          <p:nvPr>
            <p:ph type="title"/>
          </p:nvPr>
        </p:nvSpPr>
        <p:spPr/>
        <p:txBody>
          <a:bodyPr/>
          <a:lstStyle/>
          <a:p>
            <a:pPr eaLnBrk="1" hangingPunct="1"/>
            <a:r>
              <a:rPr lang="en-US" dirty="0"/>
              <a:t>SOW Contents</a:t>
            </a:r>
          </a:p>
        </p:txBody>
      </p:sp>
      <p:sp>
        <p:nvSpPr>
          <p:cNvPr id="2" name="Content Placeholder 1"/>
          <p:cNvSpPr>
            <a:spLocks noGrp="1"/>
          </p:cNvSpPr>
          <p:nvPr>
            <p:ph sz="half" idx="1"/>
          </p:nvPr>
        </p:nvSpPr>
        <p:spPr>
          <a:xfrm>
            <a:off x="914400" y="980728"/>
            <a:ext cx="5080000" cy="5544616"/>
          </a:xfrm>
        </p:spPr>
        <p:txBody>
          <a:bodyPr/>
          <a:lstStyle/>
          <a:p>
            <a:pPr marL="552450" indent="-552450">
              <a:lnSpc>
                <a:spcPct val="110000"/>
              </a:lnSpc>
              <a:buNone/>
            </a:pPr>
            <a:r>
              <a:rPr lang="en-US" sz="2000" cap="small" dirty="0"/>
              <a:t>0.0 	Purpose</a:t>
            </a:r>
          </a:p>
          <a:p>
            <a:pPr marL="554035" indent="-554035">
              <a:lnSpc>
                <a:spcPct val="110000"/>
              </a:lnSpc>
              <a:buNone/>
            </a:pPr>
            <a:r>
              <a:rPr lang="en-US" sz="2000" cap="small" dirty="0"/>
              <a:t>1.0 	Introduction</a:t>
            </a:r>
          </a:p>
          <a:p>
            <a:pPr marL="1089025" indent="-514350">
              <a:lnSpc>
                <a:spcPct val="110000"/>
              </a:lnSpc>
              <a:spcBef>
                <a:spcPts val="0"/>
              </a:spcBef>
              <a:buNone/>
            </a:pPr>
            <a:r>
              <a:rPr lang="en-US" sz="2000" cap="small" dirty="0"/>
              <a:t>1.1 Background</a:t>
            </a:r>
          </a:p>
          <a:p>
            <a:pPr marL="1089025" indent="-514350">
              <a:lnSpc>
                <a:spcPct val="110000"/>
              </a:lnSpc>
              <a:spcBef>
                <a:spcPts val="0"/>
              </a:spcBef>
              <a:buNone/>
            </a:pPr>
            <a:r>
              <a:rPr lang="en-US" sz="2000" cap="small" dirty="0"/>
              <a:t>1.2 Mission and Scope</a:t>
            </a:r>
          </a:p>
          <a:p>
            <a:pPr marL="554035" indent="-554035">
              <a:lnSpc>
                <a:spcPct val="110000"/>
              </a:lnSpc>
              <a:buNone/>
            </a:pPr>
            <a:r>
              <a:rPr lang="en-US" sz="2000" cap="small" dirty="0"/>
              <a:t>2.0 Strategy</a:t>
            </a:r>
          </a:p>
          <a:p>
            <a:pPr marL="554035" indent="-554035">
              <a:lnSpc>
                <a:spcPct val="110000"/>
              </a:lnSpc>
              <a:buNone/>
            </a:pPr>
            <a:r>
              <a:rPr lang="en-US" sz="2000" cap="small" dirty="0"/>
              <a:t>3.0 Milestones</a:t>
            </a:r>
          </a:p>
          <a:p>
            <a:pPr marL="554035" indent="-554035">
              <a:lnSpc>
                <a:spcPct val="110000"/>
              </a:lnSpc>
              <a:buNone/>
            </a:pPr>
            <a:r>
              <a:rPr lang="en-US" sz="2000" dirty="0"/>
              <a:t>4.0 Cost analysis</a:t>
            </a:r>
          </a:p>
          <a:p>
            <a:pPr marL="554035" indent="-554035">
              <a:lnSpc>
                <a:spcPct val="110000"/>
              </a:lnSpc>
              <a:buNone/>
            </a:pPr>
            <a:r>
              <a:rPr lang="en-US" sz="2000" cap="small" dirty="0"/>
              <a:t>5.0 Process Development</a:t>
            </a:r>
          </a:p>
          <a:p>
            <a:pPr marL="1089025" indent="-514350">
              <a:lnSpc>
                <a:spcPct val="110000"/>
              </a:lnSpc>
              <a:spcBef>
                <a:spcPts val="0"/>
              </a:spcBef>
              <a:buNone/>
            </a:pPr>
            <a:r>
              <a:rPr lang="en-US" sz="2000" cap="small" dirty="0"/>
              <a:t>5.1 Risks </a:t>
            </a:r>
          </a:p>
          <a:p>
            <a:pPr marL="1089025" indent="-514350">
              <a:lnSpc>
                <a:spcPct val="110000"/>
              </a:lnSpc>
              <a:spcBef>
                <a:spcPts val="0"/>
              </a:spcBef>
              <a:buNone/>
            </a:pPr>
            <a:r>
              <a:rPr lang="en-US" sz="2000" cap="small" dirty="0"/>
              <a:t>5.2 Cell Stack Definition</a:t>
            </a:r>
          </a:p>
          <a:p>
            <a:pPr marL="1089025" indent="-514350">
              <a:lnSpc>
                <a:spcPct val="110000"/>
              </a:lnSpc>
              <a:spcBef>
                <a:spcPts val="0"/>
              </a:spcBef>
              <a:buNone/>
            </a:pPr>
            <a:r>
              <a:rPr lang="en-US" sz="2000" cap="small" dirty="0"/>
              <a:t>5.3 Process Architecture</a:t>
            </a:r>
          </a:p>
          <a:p>
            <a:pPr marL="554035" indent="-554035">
              <a:lnSpc>
                <a:spcPct val="110000"/>
              </a:lnSpc>
              <a:buNone/>
            </a:pPr>
            <a:endParaRPr lang="en-US" sz="2000" cap="small" dirty="0"/>
          </a:p>
        </p:txBody>
      </p:sp>
      <p:sp>
        <p:nvSpPr>
          <p:cNvPr id="3" name="Content Placeholder 2"/>
          <p:cNvSpPr>
            <a:spLocks noGrp="1"/>
          </p:cNvSpPr>
          <p:nvPr>
            <p:ph sz="half" idx="2"/>
          </p:nvPr>
        </p:nvSpPr>
        <p:spPr>
          <a:xfrm>
            <a:off x="6197600" y="980728"/>
            <a:ext cx="5587032" cy="5472608"/>
          </a:xfrm>
        </p:spPr>
        <p:txBody>
          <a:bodyPr/>
          <a:lstStyle/>
          <a:p>
            <a:pPr marL="554035" indent="-554035">
              <a:lnSpc>
                <a:spcPct val="110000"/>
              </a:lnSpc>
              <a:buNone/>
            </a:pPr>
            <a:r>
              <a:rPr lang="en-US" sz="2000" cap="small" dirty="0"/>
              <a:t>6.0 Design SOW</a:t>
            </a:r>
            <a:br>
              <a:rPr lang="en-US" sz="2000" cap="small" dirty="0"/>
            </a:br>
            <a:r>
              <a:rPr lang="en-US" sz="2000" cap="small" dirty="0"/>
              <a:t>6.1 Design Strategy</a:t>
            </a:r>
            <a:br>
              <a:rPr lang="en-US" sz="2000" cap="small" dirty="0"/>
            </a:br>
            <a:r>
              <a:rPr lang="en-US" sz="2000" cap="small" dirty="0"/>
              <a:t>6.2 Key Specifications &amp; Features</a:t>
            </a:r>
            <a:br>
              <a:rPr lang="en-US" sz="2000" cap="small" dirty="0"/>
            </a:br>
            <a:r>
              <a:rPr lang="en-US" sz="2000" cap="small" dirty="0"/>
              <a:t>6.3 Design Milestones &amp; Gates to Execution</a:t>
            </a:r>
          </a:p>
          <a:p>
            <a:pPr marL="554035" indent="-554035">
              <a:lnSpc>
                <a:spcPct val="110000"/>
              </a:lnSpc>
              <a:buNone/>
            </a:pPr>
            <a:r>
              <a:rPr lang="en-US" sz="2000" cap="small" dirty="0"/>
              <a:t>7.0 Product/Test Development SOW</a:t>
            </a:r>
          </a:p>
          <a:p>
            <a:pPr marL="1089025" indent="-514350">
              <a:lnSpc>
                <a:spcPct val="110000"/>
              </a:lnSpc>
              <a:spcBef>
                <a:spcPts val="0"/>
              </a:spcBef>
              <a:buNone/>
            </a:pPr>
            <a:r>
              <a:rPr lang="en-US" sz="2000" cap="small" dirty="0"/>
              <a:t>7.1 Array Development Strategy</a:t>
            </a:r>
          </a:p>
          <a:p>
            <a:pPr marL="1089025" indent="-514350">
              <a:lnSpc>
                <a:spcPct val="110000"/>
              </a:lnSpc>
              <a:spcBef>
                <a:spcPts val="0"/>
              </a:spcBef>
              <a:buNone/>
            </a:pPr>
            <a:r>
              <a:rPr lang="en-US" sz="2000" cap="small" dirty="0"/>
              <a:t>7.2 Product Development Strategy</a:t>
            </a:r>
          </a:p>
          <a:p>
            <a:pPr marL="1089025" indent="-514350">
              <a:lnSpc>
                <a:spcPct val="110000"/>
              </a:lnSpc>
              <a:spcBef>
                <a:spcPts val="0"/>
              </a:spcBef>
              <a:buNone/>
            </a:pPr>
            <a:r>
              <a:rPr lang="en-US" sz="2000" cap="small" dirty="0"/>
              <a:t>7.3 Wafer Test Strategy</a:t>
            </a:r>
          </a:p>
          <a:p>
            <a:pPr marL="1089025" indent="-514350">
              <a:lnSpc>
                <a:spcPct val="110000"/>
              </a:lnSpc>
              <a:spcBef>
                <a:spcPts val="0"/>
              </a:spcBef>
              <a:buNone/>
            </a:pPr>
            <a:r>
              <a:rPr lang="en-US" sz="2000" cap="small" dirty="0"/>
              <a:t>7.4 Package Test Strategy</a:t>
            </a:r>
          </a:p>
          <a:p>
            <a:pPr marL="554035" indent="-554035">
              <a:lnSpc>
                <a:spcPct val="110000"/>
              </a:lnSpc>
              <a:buNone/>
            </a:pPr>
            <a:r>
              <a:rPr lang="en-US" sz="2000" cap="small" dirty="0"/>
              <a:t>8.0 Budget</a:t>
            </a:r>
          </a:p>
        </p:txBody>
      </p:sp>
    </p:spTree>
    <p:extLst>
      <p:ext uri="{BB962C8B-B14F-4D97-AF65-F5344CB8AC3E}">
        <p14:creationId xmlns:p14="http://schemas.microsoft.com/office/powerpoint/2010/main" val="2262030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10363200" cy="838200"/>
          </a:xfrm>
        </p:spPr>
        <p:txBody>
          <a:bodyPr/>
          <a:lstStyle/>
          <a:p>
            <a:pPr algn="l"/>
            <a:r>
              <a:rPr lang="en-US" sz="2800" dirty="0"/>
              <a:t>0.0 Purpose</a:t>
            </a:r>
          </a:p>
        </p:txBody>
      </p:sp>
      <p:sp>
        <p:nvSpPr>
          <p:cNvPr id="3" name="Content Placeholder 2"/>
          <p:cNvSpPr>
            <a:spLocks noGrp="1"/>
          </p:cNvSpPr>
          <p:nvPr>
            <p:ph idx="1"/>
          </p:nvPr>
        </p:nvSpPr>
        <p:spPr/>
        <p:txBody>
          <a:bodyPr/>
          <a:lstStyle/>
          <a:p>
            <a:pPr marL="461963" indent="-461963">
              <a:buNone/>
            </a:pPr>
            <a:r>
              <a:rPr lang="en-US" sz="2000" dirty="0"/>
              <a:t>The goal of the work is to validate </a:t>
            </a:r>
            <a:r>
              <a:rPr lang="en-US" sz="2000" u="sng" dirty="0"/>
              <a:t>S</a:t>
            </a:r>
            <a:r>
              <a:rPr lang="en-US" sz="2000" dirty="0"/>
              <a:t>elf-</a:t>
            </a:r>
            <a:r>
              <a:rPr lang="en-US" sz="2000" u="sng" dirty="0"/>
              <a:t>S</a:t>
            </a:r>
            <a:r>
              <a:rPr lang="en-US" sz="2000" dirty="0"/>
              <a:t>elect </a:t>
            </a:r>
            <a:r>
              <a:rPr lang="en-US" sz="2000" u="sng" dirty="0"/>
              <a:t>M</a:t>
            </a:r>
            <a:r>
              <a:rPr lang="en-US" sz="2000" dirty="0"/>
              <a:t>emory, SSM, fundamentals for a Go/No-Go decision fast. </a:t>
            </a:r>
          </a:p>
          <a:p>
            <a:pPr marL="461963" indent="-461963">
              <a:buNone/>
            </a:pPr>
            <a:r>
              <a:rPr lang="en-US" sz="2000" dirty="0"/>
              <a:t>The  intent and purpose of the document are –  </a:t>
            </a:r>
          </a:p>
          <a:p>
            <a:pPr marL="1027113" indent="-552450">
              <a:buNone/>
            </a:pPr>
            <a:r>
              <a:rPr lang="en-US" sz="2000" dirty="0"/>
              <a:t>To introduce SSM and alpha product for technology demonstration</a:t>
            </a:r>
          </a:p>
          <a:p>
            <a:pPr marL="1027113" indent="-552450">
              <a:buNone/>
            </a:pPr>
            <a:r>
              <a:rPr lang="en-US" sz="2000" dirty="0"/>
              <a:t>To illustrate the strategy for “fast fail or succeed” with an alpha product </a:t>
            </a:r>
          </a:p>
          <a:p>
            <a:pPr marL="1027113" indent="-552450">
              <a:buNone/>
            </a:pPr>
            <a:r>
              <a:rPr lang="en-US" sz="2000" dirty="0"/>
              <a:t>To establish milestones and incremental fail check based on the strategy</a:t>
            </a:r>
          </a:p>
          <a:p>
            <a:pPr marL="1027113" indent="-552450">
              <a:buNone/>
            </a:pPr>
            <a:r>
              <a:rPr lang="en-US" sz="2000" dirty="0"/>
              <a:t>To define key activities and deliverables through the milestones</a:t>
            </a:r>
          </a:p>
          <a:p>
            <a:pPr marL="1027113" indent="-552450">
              <a:buNone/>
            </a:pPr>
            <a:r>
              <a:rPr lang="en-US" sz="2000" dirty="0"/>
              <a:t>To define the resources and the budget to achieve the targeted deliverables</a:t>
            </a:r>
          </a:p>
          <a:p>
            <a:endParaRPr lang="en-US" sz="2000" dirty="0"/>
          </a:p>
        </p:txBody>
      </p:sp>
    </p:spTree>
    <p:extLst>
      <p:ext uri="{BB962C8B-B14F-4D97-AF65-F5344CB8AC3E}">
        <p14:creationId xmlns:p14="http://schemas.microsoft.com/office/powerpoint/2010/main" val="132152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1.0 </a:t>
            </a:r>
            <a:r>
              <a:rPr lang="en-US" cap="small" dirty="0"/>
              <a:t>Introduction </a:t>
            </a:r>
          </a:p>
        </p:txBody>
      </p:sp>
      <p:sp>
        <p:nvSpPr>
          <p:cNvPr id="4" name="Text Placeholder 3"/>
          <p:cNvSpPr>
            <a:spLocks noGrp="1"/>
          </p:cNvSpPr>
          <p:nvPr>
            <p:ph type="body" idx="1"/>
          </p:nvPr>
        </p:nvSpPr>
        <p:spPr/>
        <p:txBody>
          <a:bodyPr/>
          <a:lstStyle/>
          <a:p>
            <a:r>
              <a:rPr lang="en-US" dirty="0"/>
              <a:t>Background, Mission and Scope</a:t>
            </a:r>
          </a:p>
        </p:txBody>
      </p:sp>
    </p:spTree>
    <p:extLst>
      <p:ext uri="{BB962C8B-B14F-4D97-AF65-F5344CB8AC3E}">
        <p14:creationId xmlns:p14="http://schemas.microsoft.com/office/powerpoint/2010/main" val="31348140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 name="Group 42"/>
          <p:cNvGrpSpPr/>
          <p:nvPr/>
        </p:nvGrpSpPr>
        <p:grpSpPr>
          <a:xfrm>
            <a:off x="3007308" y="1119439"/>
            <a:ext cx="4771901" cy="2734747"/>
            <a:chOff x="310433" y="751993"/>
            <a:chExt cx="5305410" cy="3171200"/>
          </a:xfrm>
        </p:grpSpPr>
        <p:pic>
          <p:nvPicPr>
            <p:cNvPr id="24" name="Picture 23"/>
            <p:cNvPicPr>
              <a:picLocks noChangeAspect="1"/>
            </p:cNvPicPr>
            <p:nvPr/>
          </p:nvPicPr>
          <p:blipFill>
            <a:blip r:embed="rId2"/>
            <a:stretch>
              <a:fillRect/>
            </a:stretch>
          </p:blipFill>
          <p:spPr>
            <a:xfrm>
              <a:off x="310433" y="751993"/>
              <a:ext cx="4075494" cy="3171200"/>
            </a:xfrm>
            <a:prstGeom prst="rect">
              <a:avLst/>
            </a:prstGeom>
          </p:spPr>
        </p:pic>
        <p:sp>
          <p:nvSpPr>
            <p:cNvPr id="25" name="TextBox 24"/>
            <p:cNvSpPr txBox="1"/>
            <p:nvPr/>
          </p:nvSpPr>
          <p:spPr>
            <a:xfrm>
              <a:off x="1684198" y="1336591"/>
              <a:ext cx="602748" cy="303362"/>
            </a:xfrm>
            <a:prstGeom prst="rect">
              <a:avLst/>
            </a:prstGeom>
            <a:noFill/>
          </p:spPr>
          <p:txBody>
            <a:bodyPr wrap="none" rtlCol="0">
              <a:spAutoFit/>
            </a:bodyPr>
            <a:lstStyle/>
            <a:p>
              <a:r>
                <a:rPr lang="it-IT" sz="1100" dirty="0">
                  <a:latin typeface="Segoe UI" panose="020B0502040204020203" pitchFamily="34" charset="0"/>
                  <a:cs typeface="Segoe UI" panose="020B0502040204020203" pitchFamily="34" charset="0"/>
                </a:rPr>
                <a:t>V</a:t>
              </a:r>
              <a:r>
                <a:rPr lang="it-IT" sz="1100" baseline="-25000" dirty="0">
                  <a:latin typeface="Segoe UI" panose="020B0502040204020203" pitchFamily="34" charset="0"/>
                  <a:cs typeface="Segoe UI" panose="020B0502040204020203" pitchFamily="34" charset="0"/>
                </a:rPr>
                <a:t>T,High</a:t>
              </a:r>
              <a:endParaRPr lang="en-US" sz="1100" baseline="-25000" dirty="0" err="1">
                <a:latin typeface="Segoe UI" panose="020B0502040204020203" pitchFamily="34" charset="0"/>
                <a:cs typeface="Segoe UI" panose="020B0502040204020203" pitchFamily="34" charset="0"/>
              </a:endParaRPr>
            </a:p>
          </p:txBody>
        </p:sp>
        <p:sp>
          <p:nvSpPr>
            <p:cNvPr id="26" name="TextBox 25"/>
            <p:cNvSpPr txBox="1"/>
            <p:nvPr/>
          </p:nvSpPr>
          <p:spPr>
            <a:xfrm>
              <a:off x="1729163" y="2477543"/>
              <a:ext cx="567104" cy="303362"/>
            </a:xfrm>
            <a:prstGeom prst="rect">
              <a:avLst/>
            </a:prstGeom>
            <a:noFill/>
          </p:spPr>
          <p:txBody>
            <a:bodyPr wrap="none" rtlCol="0">
              <a:spAutoFit/>
            </a:bodyPr>
            <a:lstStyle/>
            <a:p>
              <a:r>
                <a:rPr lang="it-IT" sz="1100" dirty="0">
                  <a:latin typeface="Segoe UI" panose="020B0502040204020203" pitchFamily="34" charset="0"/>
                  <a:cs typeface="Segoe UI" panose="020B0502040204020203" pitchFamily="34" charset="0"/>
                </a:rPr>
                <a:t>V</a:t>
              </a:r>
              <a:r>
                <a:rPr lang="it-IT" sz="1100" baseline="-25000" dirty="0">
                  <a:latin typeface="Segoe UI" panose="020B0502040204020203" pitchFamily="34" charset="0"/>
                  <a:cs typeface="Segoe UI" panose="020B0502040204020203" pitchFamily="34" charset="0"/>
                </a:rPr>
                <a:t>T,Low</a:t>
              </a:r>
              <a:endParaRPr lang="en-US" sz="1100" baseline="-25000" dirty="0" err="1">
                <a:latin typeface="Segoe UI" panose="020B0502040204020203" pitchFamily="34" charset="0"/>
                <a:cs typeface="Segoe UI" panose="020B0502040204020203" pitchFamily="34" charset="0"/>
              </a:endParaRPr>
            </a:p>
          </p:txBody>
        </p:sp>
        <p:sp>
          <p:nvSpPr>
            <p:cNvPr id="27" name="TextBox 26"/>
            <p:cNvSpPr txBox="1"/>
            <p:nvPr/>
          </p:nvSpPr>
          <p:spPr>
            <a:xfrm>
              <a:off x="1125959" y="912634"/>
              <a:ext cx="3194098" cy="303362"/>
            </a:xfrm>
            <a:prstGeom prst="rect">
              <a:avLst/>
            </a:prstGeom>
            <a:noFill/>
          </p:spPr>
          <p:txBody>
            <a:bodyPr wrap="none" rtlCol="0">
              <a:spAutoFit/>
            </a:bodyPr>
            <a:lstStyle/>
            <a:p>
              <a:r>
                <a:rPr lang="it-IT" sz="1100" dirty="0">
                  <a:solidFill>
                    <a:schemeClr val="tx1">
                      <a:lumMod val="50000"/>
                    </a:schemeClr>
                  </a:solidFill>
                  <a:latin typeface="Segoe UI" panose="020B0502040204020203" pitchFamily="34" charset="0"/>
                  <a:cs typeface="Segoe UI" panose="020B0502040204020203" pitchFamily="34" charset="0"/>
                </a:rPr>
                <a:t>S15B SD-</a:t>
              </a:r>
              <a:r>
                <a:rPr lang="it-IT" sz="1100" dirty="0" err="1">
                  <a:solidFill>
                    <a:schemeClr val="tx1">
                      <a:lumMod val="50000"/>
                    </a:schemeClr>
                  </a:solidFill>
                  <a:latin typeface="Segoe UI" panose="020B0502040204020203" pitchFamily="34" charset="0"/>
                  <a:cs typeface="Segoe UI" panose="020B0502040204020203" pitchFamily="34" charset="0"/>
                </a:rPr>
                <a:t>only</a:t>
              </a:r>
              <a:r>
                <a:rPr lang="it-IT" sz="1100" dirty="0">
                  <a:solidFill>
                    <a:schemeClr val="tx1">
                      <a:lumMod val="50000"/>
                    </a:schemeClr>
                  </a:solidFill>
                  <a:latin typeface="Segoe UI" panose="020B0502040204020203" pitchFamily="34" charset="0"/>
                  <a:cs typeface="Segoe UI" panose="020B0502040204020203" pitchFamily="34" charset="0"/>
                </a:rPr>
                <a:t>, </a:t>
              </a:r>
              <a:r>
                <a:rPr lang="it-IT" sz="1100" dirty="0" err="1">
                  <a:solidFill>
                    <a:schemeClr val="tx1">
                      <a:lumMod val="50000"/>
                    </a:schemeClr>
                  </a:solidFill>
                  <a:latin typeface="Segoe UI" panose="020B0502040204020203" pitchFamily="34" charset="0"/>
                  <a:cs typeface="Segoe UI" panose="020B0502040204020203" pitchFamily="34" charset="0"/>
                </a:rPr>
                <a:t>lot</a:t>
              </a:r>
              <a:r>
                <a:rPr lang="it-IT" sz="1100" dirty="0">
                  <a:solidFill>
                    <a:schemeClr val="tx1">
                      <a:lumMod val="50000"/>
                    </a:schemeClr>
                  </a:solidFill>
                  <a:latin typeface="Segoe UI" panose="020B0502040204020203" pitchFamily="34" charset="0"/>
                  <a:cs typeface="Segoe UI" panose="020B0502040204020203" pitchFamily="34" charset="0"/>
                </a:rPr>
                <a:t> 8792062, 18nm </a:t>
              </a:r>
              <a:r>
                <a:rPr lang="it-IT" sz="1100" dirty="0" err="1">
                  <a:solidFill>
                    <a:schemeClr val="tx1">
                      <a:lumMod val="50000"/>
                    </a:schemeClr>
                  </a:solidFill>
                  <a:latin typeface="Segoe UI" panose="020B0502040204020203" pitchFamily="34" charset="0"/>
                  <a:cs typeface="Segoe UI" panose="020B0502040204020203" pitchFamily="34" charset="0"/>
                </a:rPr>
                <a:t>SD</a:t>
              </a:r>
              <a:r>
                <a:rPr lang="it-IT" sz="1100" dirty="0" err="1">
                  <a:solidFill>
                    <a:schemeClr val="tx1">
                      <a:lumMod val="50000"/>
                    </a:schemeClr>
                  </a:solidFill>
                  <a:latin typeface="Symbol" panose="05050102010706020507" pitchFamily="18" charset="2"/>
                  <a:cs typeface="Segoe UI" panose="020B0502040204020203" pitchFamily="34" charset="0"/>
                </a:rPr>
                <a:t>d</a:t>
              </a:r>
              <a:r>
                <a:rPr lang="it-IT" sz="1100" dirty="0">
                  <a:solidFill>
                    <a:schemeClr val="tx1">
                      <a:lumMod val="50000"/>
                    </a:schemeClr>
                  </a:solidFill>
                  <a:latin typeface="Segoe UI" panose="020B0502040204020203" pitchFamily="34" charset="0"/>
                  <a:cs typeface="Segoe UI" panose="020B0502040204020203" pitchFamily="34" charset="0"/>
                </a:rPr>
                <a:t> ver 4</a:t>
              </a:r>
              <a:endParaRPr lang="en-US" sz="1100" dirty="0">
                <a:solidFill>
                  <a:schemeClr val="tx1">
                    <a:lumMod val="50000"/>
                  </a:schemeClr>
                </a:solidFill>
                <a:latin typeface="Segoe UI" panose="020B0502040204020203" pitchFamily="34" charset="0"/>
                <a:cs typeface="Segoe UI" panose="020B0502040204020203" pitchFamily="34" charset="0"/>
              </a:endParaRPr>
            </a:p>
          </p:txBody>
        </p:sp>
        <p:cxnSp>
          <p:nvCxnSpPr>
            <p:cNvPr id="4" name="Straight Connector 3"/>
            <p:cNvCxnSpPr/>
            <p:nvPr/>
          </p:nvCxnSpPr>
          <p:spPr>
            <a:xfrm>
              <a:off x="4322123" y="1684873"/>
              <a:ext cx="282893" cy="0"/>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5" name="Straight Connector 4"/>
            <p:cNvCxnSpPr/>
            <p:nvPr/>
          </p:nvCxnSpPr>
          <p:spPr>
            <a:xfrm flipV="1">
              <a:off x="4916197" y="1686719"/>
              <a:ext cx="635526" cy="7584"/>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4614445" y="1156807"/>
              <a:ext cx="282893" cy="0"/>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4614445" y="1166237"/>
              <a:ext cx="0" cy="518636"/>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4909911" y="1169380"/>
              <a:ext cx="0" cy="518636"/>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5187523" y="1694303"/>
              <a:ext cx="0" cy="289179"/>
            </a:xfrm>
            <a:prstGeom prst="line">
              <a:avLst/>
            </a:prstGeom>
            <a:ln w="28575" cap="rnd" cmpd="sng">
              <a:solidFill>
                <a:schemeClr val="tx2"/>
              </a:solidFill>
              <a:prstDash val="sysDash"/>
            </a:ln>
            <a:effectLst/>
          </p:spPr>
          <p:style>
            <a:lnRef idx="2">
              <a:schemeClr val="accent1"/>
            </a:lnRef>
            <a:fillRef idx="0">
              <a:schemeClr val="accent1"/>
            </a:fillRef>
            <a:effectRef idx="1">
              <a:schemeClr val="accent1"/>
            </a:effectRef>
            <a:fontRef idx="minor">
              <a:schemeClr val="tx1"/>
            </a:fontRef>
          </p:style>
        </p:cxnSp>
        <p:sp>
          <p:nvSpPr>
            <p:cNvPr id="10" name="Oval 9"/>
            <p:cNvSpPr/>
            <p:nvPr/>
          </p:nvSpPr>
          <p:spPr>
            <a:xfrm>
              <a:off x="5128123" y="1988731"/>
              <a:ext cx="118800" cy="118800"/>
            </a:xfrm>
            <a:prstGeom prst="ellipse">
              <a:avLst/>
            </a:prstGeom>
            <a:ln w="28575" cmpd="sng">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1100"/>
            </a:p>
          </p:txBody>
        </p:sp>
        <p:sp>
          <p:nvSpPr>
            <p:cNvPr id="11" name="TextBox 10"/>
            <p:cNvSpPr txBox="1"/>
            <p:nvPr/>
          </p:nvSpPr>
          <p:spPr>
            <a:xfrm>
              <a:off x="4245853" y="1305720"/>
              <a:ext cx="326146" cy="249828"/>
            </a:xfrm>
            <a:prstGeom prst="rect">
              <a:avLst/>
            </a:prstGeom>
            <a:noFill/>
          </p:spPr>
          <p:txBody>
            <a:bodyPr wrap="none" lIns="0" tIns="0" rIns="0" bIns="0" rtlCol="0">
              <a:spAutoFit/>
            </a:bodyPr>
            <a:lstStyle/>
            <a:p>
              <a:pPr algn="r"/>
              <a:r>
                <a:rPr lang="it-IT" sz="700" b="1" dirty="0">
                  <a:latin typeface="Calibri"/>
                  <a:cs typeface="Calibri"/>
                </a:rPr>
                <a:t>Positive</a:t>
              </a:r>
            </a:p>
            <a:p>
              <a:pPr algn="r"/>
              <a:r>
                <a:rPr lang="it-IT" sz="700" b="1" dirty="0">
                  <a:latin typeface="Calibri"/>
                  <a:cs typeface="Calibri"/>
                </a:rPr>
                <a:t>Write</a:t>
              </a:r>
              <a:endParaRPr lang="en-US" sz="700" b="1" dirty="0">
                <a:latin typeface="Calibri"/>
                <a:cs typeface="Calibri"/>
              </a:endParaRPr>
            </a:p>
          </p:txBody>
        </p:sp>
        <p:sp>
          <p:nvSpPr>
            <p:cNvPr id="23" name="Left Arrow 22"/>
            <p:cNvSpPr/>
            <p:nvPr/>
          </p:nvSpPr>
          <p:spPr>
            <a:xfrm>
              <a:off x="3733800" y="1534319"/>
              <a:ext cx="374327" cy="228600"/>
            </a:xfrm>
            <a:prstGeom prst="leftArrow">
              <a:avLst>
                <a:gd name="adj1" fmla="val 40839"/>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endParaRPr lang="en-US" sz="1100" dirty="0">
                <a:solidFill>
                  <a:schemeClr val="bg2"/>
                </a:solidFill>
                <a:latin typeface="Segoe UI" panose="020B0502040204020203" pitchFamily="34" charset="0"/>
                <a:cs typeface="Segoe UI" panose="020B0502040204020203" pitchFamily="34" charset="0"/>
              </a:endParaRPr>
            </a:p>
          </p:txBody>
        </p:sp>
        <p:sp>
          <p:nvSpPr>
            <p:cNvPr id="38" name="TextBox 37"/>
            <p:cNvSpPr txBox="1"/>
            <p:nvPr/>
          </p:nvSpPr>
          <p:spPr>
            <a:xfrm>
              <a:off x="5246923" y="1762919"/>
              <a:ext cx="368920" cy="249828"/>
            </a:xfrm>
            <a:prstGeom prst="rect">
              <a:avLst/>
            </a:prstGeom>
            <a:noFill/>
          </p:spPr>
          <p:txBody>
            <a:bodyPr wrap="none" lIns="0" tIns="0" rIns="0" bIns="0" rtlCol="0">
              <a:spAutoFit/>
            </a:bodyPr>
            <a:lstStyle/>
            <a:p>
              <a:r>
                <a:rPr lang="it-IT" sz="700" b="1" dirty="0">
                  <a:latin typeface="Calibri"/>
                  <a:cs typeface="Calibri"/>
                </a:rPr>
                <a:t>Negative</a:t>
              </a:r>
            </a:p>
            <a:p>
              <a:r>
                <a:rPr lang="it-IT" sz="700" b="1" dirty="0">
                  <a:latin typeface="Calibri"/>
                  <a:cs typeface="Calibri"/>
                </a:rPr>
                <a:t> read</a:t>
              </a:r>
              <a:r>
                <a:rPr lang="it-IT" sz="700" b="1" dirty="0">
                  <a:latin typeface="Calibri"/>
                  <a:cs typeface="Calibri"/>
                  <a:sym typeface="Wingdings" pitchFamily="2" charset="2"/>
                </a:rPr>
                <a:t> </a:t>
              </a:r>
            </a:p>
          </p:txBody>
        </p:sp>
        <p:cxnSp>
          <p:nvCxnSpPr>
            <p:cNvPr id="13" name="Straight Connector 12"/>
            <p:cNvCxnSpPr/>
            <p:nvPr/>
          </p:nvCxnSpPr>
          <p:spPr>
            <a:xfrm>
              <a:off x="4320808" y="2584457"/>
              <a:ext cx="282893" cy="0"/>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4914882" y="2593887"/>
              <a:ext cx="636841" cy="7232"/>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4613130" y="3117495"/>
              <a:ext cx="282893" cy="0"/>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4600557" y="2590086"/>
              <a:ext cx="0" cy="518636"/>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4896023" y="2593230"/>
              <a:ext cx="0" cy="518636"/>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flipH="1">
              <a:off x="5186208" y="2593887"/>
              <a:ext cx="0" cy="289179"/>
            </a:xfrm>
            <a:prstGeom prst="line">
              <a:avLst/>
            </a:prstGeom>
            <a:ln w="28575" cap="rnd" cmpd="sng">
              <a:solidFill>
                <a:schemeClr val="tx2"/>
              </a:solidFill>
              <a:prstDash val="sysDash"/>
            </a:ln>
            <a:effectLst/>
          </p:spPr>
          <p:style>
            <a:lnRef idx="2">
              <a:schemeClr val="accent1"/>
            </a:lnRef>
            <a:fillRef idx="0">
              <a:schemeClr val="accent1"/>
            </a:fillRef>
            <a:effectRef idx="1">
              <a:schemeClr val="accent1"/>
            </a:effectRef>
            <a:fontRef idx="minor">
              <a:schemeClr val="tx1"/>
            </a:fontRef>
          </p:style>
        </p:cxnSp>
        <p:sp>
          <p:nvSpPr>
            <p:cNvPr id="19" name="Oval 18"/>
            <p:cNvSpPr/>
            <p:nvPr/>
          </p:nvSpPr>
          <p:spPr>
            <a:xfrm>
              <a:off x="5126808" y="2888315"/>
              <a:ext cx="118800" cy="118800"/>
            </a:xfrm>
            <a:prstGeom prst="ellipse">
              <a:avLst/>
            </a:prstGeom>
            <a:ln w="28575" cmpd="sng">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1100"/>
            </a:p>
          </p:txBody>
        </p:sp>
        <p:sp>
          <p:nvSpPr>
            <p:cNvPr id="20" name="TextBox 19"/>
            <p:cNvSpPr txBox="1"/>
            <p:nvPr/>
          </p:nvSpPr>
          <p:spPr>
            <a:xfrm>
              <a:off x="4213957" y="2677318"/>
              <a:ext cx="368919" cy="249828"/>
            </a:xfrm>
            <a:prstGeom prst="rect">
              <a:avLst/>
            </a:prstGeom>
            <a:noFill/>
          </p:spPr>
          <p:txBody>
            <a:bodyPr wrap="none" lIns="0" tIns="0" rIns="0" bIns="0" rtlCol="0">
              <a:spAutoFit/>
            </a:bodyPr>
            <a:lstStyle/>
            <a:p>
              <a:pPr algn="r"/>
              <a:r>
                <a:rPr lang="it-IT" sz="700" b="1" dirty="0">
                  <a:latin typeface="Calibri"/>
                  <a:cs typeface="Calibri"/>
                </a:rPr>
                <a:t>Negative</a:t>
              </a:r>
            </a:p>
            <a:p>
              <a:pPr algn="r"/>
              <a:r>
                <a:rPr lang="it-IT" sz="700" b="1" dirty="0">
                  <a:latin typeface="Calibri"/>
                  <a:cs typeface="Calibri"/>
                </a:rPr>
                <a:t>Write</a:t>
              </a:r>
              <a:endParaRPr lang="en-US" sz="700" b="1" dirty="0">
                <a:latin typeface="Calibri"/>
                <a:cs typeface="Calibri"/>
              </a:endParaRPr>
            </a:p>
          </p:txBody>
        </p:sp>
        <p:sp>
          <p:nvSpPr>
            <p:cNvPr id="22" name="Left Arrow 21"/>
            <p:cNvSpPr/>
            <p:nvPr/>
          </p:nvSpPr>
          <p:spPr>
            <a:xfrm>
              <a:off x="3733800" y="2738478"/>
              <a:ext cx="374326" cy="243641"/>
            </a:xfrm>
            <a:prstGeom prst="lef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endParaRPr lang="en-US" sz="1100" dirty="0">
                <a:solidFill>
                  <a:schemeClr val="bg2"/>
                </a:solidFill>
                <a:latin typeface="Segoe UI" panose="020B0502040204020203" pitchFamily="34" charset="0"/>
                <a:cs typeface="Segoe UI" panose="020B0502040204020203" pitchFamily="34" charset="0"/>
              </a:endParaRPr>
            </a:p>
          </p:txBody>
        </p:sp>
        <p:sp>
          <p:nvSpPr>
            <p:cNvPr id="39" name="TextBox 38"/>
            <p:cNvSpPr txBox="1"/>
            <p:nvPr/>
          </p:nvSpPr>
          <p:spPr>
            <a:xfrm>
              <a:off x="5246923" y="2677318"/>
              <a:ext cx="368920" cy="249828"/>
            </a:xfrm>
            <a:prstGeom prst="rect">
              <a:avLst/>
            </a:prstGeom>
            <a:noFill/>
          </p:spPr>
          <p:txBody>
            <a:bodyPr wrap="none" lIns="0" tIns="0" rIns="0" bIns="0" rtlCol="0">
              <a:spAutoFit/>
            </a:bodyPr>
            <a:lstStyle/>
            <a:p>
              <a:r>
                <a:rPr lang="it-IT" sz="700" b="1" dirty="0">
                  <a:latin typeface="Calibri"/>
                  <a:cs typeface="Calibri"/>
                </a:rPr>
                <a:t>Negative</a:t>
              </a:r>
            </a:p>
            <a:p>
              <a:r>
                <a:rPr lang="it-IT" sz="700" b="1" dirty="0">
                  <a:latin typeface="Calibri"/>
                  <a:cs typeface="Calibri"/>
                </a:rPr>
                <a:t> read</a:t>
              </a:r>
              <a:r>
                <a:rPr lang="it-IT" sz="700" b="1" dirty="0">
                  <a:latin typeface="Calibri"/>
                  <a:cs typeface="Calibri"/>
                  <a:sym typeface="Wingdings" pitchFamily="2" charset="2"/>
                </a:rPr>
                <a:t> </a:t>
              </a:r>
            </a:p>
          </p:txBody>
        </p:sp>
      </p:grpSp>
      <p:sp>
        <p:nvSpPr>
          <p:cNvPr id="2" name="Title 1"/>
          <p:cNvSpPr>
            <a:spLocks noGrp="1"/>
          </p:cNvSpPr>
          <p:nvPr>
            <p:ph type="title"/>
          </p:nvPr>
        </p:nvSpPr>
        <p:spPr>
          <a:xfrm>
            <a:off x="648074" y="152400"/>
            <a:ext cx="10629526" cy="838200"/>
          </a:xfrm>
        </p:spPr>
        <p:txBody>
          <a:bodyPr/>
          <a:lstStyle/>
          <a:p>
            <a:pPr algn="l"/>
            <a:r>
              <a:rPr lang="it-IT" sz="2800" dirty="0"/>
              <a:t>1.1 Background</a:t>
            </a:r>
            <a:endParaRPr lang="en-US" sz="2800" dirty="0"/>
          </a:p>
        </p:txBody>
      </p:sp>
      <p:grpSp>
        <p:nvGrpSpPr>
          <p:cNvPr id="28" name="Group 27"/>
          <p:cNvGrpSpPr/>
          <p:nvPr/>
        </p:nvGrpSpPr>
        <p:grpSpPr>
          <a:xfrm>
            <a:off x="1018300" y="1760547"/>
            <a:ext cx="2047606" cy="1742154"/>
            <a:chOff x="6248400" y="962599"/>
            <a:chExt cx="3124200" cy="2923601"/>
          </a:xfrm>
        </p:grpSpPr>
        <p:pic>
          <p:nvPicPr>
            <p:cNvPr id="29" name="Picture 28"/>
            <p:cNvPicPr>
              <a:picLocks noChangeAspect="1"/>
            </p:cNvPicPr>
            <p:nvPr/>
          </p:nvPicPr>
          <p:blipFill rotWithShape="1">
            <a:blip r:embed="rId3"/>
            <a:srcRect t="49610" b="-1"/>
            <a:stretch/>
          </p:blipFill>
          <p:spPr>
            <a:xfrm>
              <a:off x="6248400" y="962599"/>
              <a:ext cx="3124200" cy="2630408"/>
            </a:xfrm>
            <a:prstGeom prst="rect">
              <a:avLst/>
            </a:prstGeom>
          </p:spPr>
        </p:pic>
        <p:cxnSp>
          <p:nvCxnSpPr>
            <p:cNvPr id="30" name="Straight Connector 29"/>
            <p:cNvCxnSpPr/>
            <p:nvPr/>
          </p:nvCxnSpPr>
          <p:spPr>
            <a:xfrm flipH="1">
              <a:off x="6477000" y="3429000"/>
              <a:ext cx="685800" cy="15240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6477000" y="3581400"/>
              <a:ext cx="0" cy="15240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Isosceles Triangle 31"/>
            <p:cNvSpPr/>
            <p:nvPr/>
          </p:nvSpPr>
          <p:spPr>
            <a:xfrm flipV="1">
              <a:off x="6400800" y="3733800"/>
              <a:ext cx="152400" cy="152400"/>
            </a:xfrm>
            <a:prstGeom prst="triangl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33" name="TextBox 32"/>
            <p:cNvSpPr txBox="1"/>
            <p:nvPr/>
          </p:nvSpPr>
          <p:spPr>
            <a:xfrm>
              <a:off x="6744853" y="1314880"/>
              <a:ext cx="1433145" cy="284073"/>
            </a:xfrm>
            <a:prstGeom prst="rect">
              <a:avLst/>
            </a:prstGeom>
            <a:noFill/>
          </p:spPr>
          <p:txBody>
            <a:bodyPr wrap="square" lIns="0" tIns="0" rIns="0" bIns="0" rtlCol="0">
              <a:spAutoFit/>
            </a:bodyPr>
            <a:lstStyle/>
            <a:p>
              <a:r>
                <a:rPr lang="en-US" sz="1100" dirty="0"/>
                <a:t>Pulse Polarity</a:t>
              </a:r>
            </a:p>
          </p:txBody>
        </p:sp>
        <p:sp>
          <p:nvSpPr>
            <p:cNvPr id="34" name="TextBox 33"/>
            <p:cNvSpPr txBox="1"/>
            <p:nvPr/>
          </p:nvSpPr>
          <p:spPr>
            <a:xfrm>
              <a:off x="8566356" y="2129426"/>
              <a:ext cx="438913" cy="284073"/>
            </a:xfrm>
            <a:prstGeom prst="rect">
              <a:avLst/>
            </a:prstGeom>
            <a:noFill/>
          </p:spPr>
          <p:txBody>
            <a:bodyPr wrap="square" lIns="0" tIns="0" rIns="0" bIns="0" rtlCol="0">
              <a:spAutoFit/>
            </a:bodyPr>
            <a:lstStyle/>
            <a:p>
              <a:r>
                <a:rPr lang="en-US" sz="1100" dirty="0">
                  <a:solidFill>
                    <a:schemeClr val="bg1"/>
                  </a:solidFill>
                </a:rPr>
                <a:t>TE</a:t>
              </a:r>
            </a:p>
          </p:txBody>
        </p:sp>
        <p:sp>
          <p:nvSpPr>
            <p:cNvPr id="35" name="TextBox 34"/>
            <p:cNvSpPr txBox="1"/>
            <p:nvPr/>
          </p:nvSpPr>
          <p:spPr>
            <a:xfrm>
              <a:off x="8566356" y="2923625"/>
              <a:ext cx="438913" cy="284073"/>
            </a:xfrm>
            <a:prstGeom prst="rect">
              <a:avLst/>
            </a:prstGeom>
            <a:noFill/>
          </p:spPr>
          <p:txBody>
            <a:bodyPr wrap="square" lIns="0" tIns="0" rIns="0" bIns="0" rtlCol="0">
              <a:spAutoFit/>
            </a:bodyPr>
            <a:lstStyle/>
            <a:p>
              <a:r>
                <a:rPr lang="en-US" sz="1100" dirty="0">
                  <a:solidFill>
                    <a:schemeClr val="bg1"/>
                  </a:solidFill>
                </a:rPr>
                <a:t>BE</a:t>
              </a:r>
            </a:p>
          </p:txBody>
        </p:sp>
        <p:sp>
          <p:nvSpPr>
            <p:cNvPr id="36" name="TextBox 35"/>
            <p:cNvSpPr txBox="1"/>
            <p:nvPr/>
          </p:nvSpPr>
          <p:spPr>
            <a:xfrm>
              <a:off x="8566356" y="2495186"/>
              <a:ext cx="438913" cy="284073"/>
            </a:xfrm>
            <a:prstGeom prst="rect">
              <a:avLst/>
            </a:prstGeom>
            <a:noFill/>
          </p:spPr>
          <p:txBody>
            <a:bodyPr wrap="square" lIns="0" tIns="0" rIns="0" bIns="0" rtlCol="0">
              <a:spAutoFit/>
            </a:bodyPr>
            <a:lstStyle/>
            <a:p>
              <a:r>
                <a:rPr lang="en-US" sz="1100" dirty="0">
                  <a:solidFill>
                    <a:schemeClr val="bg1"/>
                  </a:solidFill>
                </a:rPr>
                <a:t>SD</a:t>
              </a:r>
            </a:p>
          </p:txBody>
        </p:sp>
      </p:grpSp>
      <p:sp>
        <p:nvSpPr>
          <p:cNvPr id="3" name="Content Placeholder 2"/>
          <p:cNvSpPr>
            <a:spLocks noGrp="1"/>
          </p:cNvSpPr>
          <p:nvPr>
            <p:ph idx="1"/>
          </p:nvPr>
        </p:nvSpPr>
        <p:spPr>
          <a:xfrm>
            <a:off x="648074" y="3983026"/>
            <a:ext cx="10905086" cy="2297649"/>
          </a:xfrm>
        </p:spPr>
        <p:txBody>
          <a:bodyPr/>
          <a:lstStyle/>
          <a:p>
            <a:r>
              <a:rPr lang="it-IT" sz="1697" dirty="0"/>
              <a:t>Fundamentally, it is a 3DXP technology.</a:t>
            </a:r>
          </a:p>
          <a:p>
            <a:pPr lvl="1"/>
            <a:r>
              <a:rPr lang="it-IT" sz="1697" dirty="0"/>
              <a:t>Physical construction of SSM array is BEOL 3D stackable X-Y cross point compatible with mainstream CMOS.</a:t>
            </a:r>
          </a:p>
          <a:p>
            <a:pPr lvl="1"/>
            <a:r>
              <a:rPr lang="it-IT" sz="1697" dirty="0"/>
              <a:t>Read/write is to threshold a cell in a tile while the rest of cells are inhibited in subthreshold bias.</a:t>
            </a:r>
          </a:p>
          <a:p>
            <a:r>
              <a:rPr lang="it-IT" sz="1697" dirty="0"/>
              <a:t>A V</a:t>
            </a:r>
            <a:r>
              <a:rPr lang="it-IT" sz="1697" baseline="-25000" dirty="0"/>
              <a:t>T</a:t>
            </a:r>
            <a:r>
              <a:rPr lang="it-IT" sz="1697" dirty="0"/>
              <a:t> window (</a:t>
            </a:r>
            <a:r>
              <a:rPr lang="en-US" sz="1697" dirty="0"/>
              <a:t>∆V</a:t>
            </a:r>
            <a:r>
              <a:rPr lang="en-US" sz="1697" baseline="-25000" dirty="0"/>
              <a:t>T</a:t>
            </a:r>
            <a:r>
              <a:rPr lang="it-IT" sz="1697" dirty="0"/>
              <a:t>) has been observed by applying programming pulses with opposite polarity.  </a:t>
            </a:r>
            <a:br>
              <a:rPr lang="it-IT" sz="1697" dirty="0"/>
            </a:br>
            <a:r>
              <a:rPr lang="it-IT" sz="1697" dirty="0"/>
              <a:t>The </a:t>
            </a:r>
            <a:r>
              <a:rPr lang="en-US" sz="1697" dirty="0"/>
              <a:t>best known ∆V</a:t>
            </a:r>
            <a:r>
              <a:rPr lang="en-US" sz="1697" baseline="-25000" dirty="0"/>
              <a:t>T</a:t>
            </a:r>
            <a:r>
              <a:rPr lang="en-US" sz="1697" dirty="0"/>
              <a:t> physics is an electrochemical potential modulation by polarity.</a:t>
            </a:r>
          </a:p>
          <a:p>
            <a:pPr marL="896459" lvl="1" indent="-336654"/>
            <a:r>
              <a:rPr lang="en-US" sz="1697" dirty="0">
                <a:sym typeface="Wingdings" panose="05000000000000000000" pitchFamily="2" charset="2"/>
              </a:rPr>
              <a:t>Write – Band offset switching subject to mass transport (memory effects)</a:t>
            </a:r>
          </a:p>
          <a:p>
            <a:pPr marL="896459" lvl="1" indent="-336654"/>
            <a:r>
              <a:rPr lang="en-US" sz="1697" dirty="0">
                <a:sym typeface="Wingdings" panose="05000000000000000000" pitchFamily="2" charset="2"/>
              </a:rPr>
              <a:t>Read  – Space Charge modulation resulting in voltage shift (memory window)</a:t>
            </a:r>
          </a:p>
        </p:txBody>
      </p:sp>
      <p:grpSp>
        <p:nvGrpSpPr>
          <p:cNvPr id="60" name="Group 59"/>
          <p:cNvGrpSpPr/>
          <p:nvPr/>
        </p:nvGrpSpPr>
        <p:grpSpPr>
          <a:xfrm>
            <a:off x="7844560" y="1005150"/>
            <a:ext cx="3306043" cy="3114903"/>
            <a:chOff x="7828794" y="1123394"/>
            <a:chExt cx="3306043" cy="3114903"/>
          </a:xfrm>
        </p:grpSpPr>
        <p:grpSp>
          <p:nvGrpSpPr>
            <p:cNvPr id="41" name="Group 40"/>
            <p:cNvGrpSpPr/>
            <p:nvPr/>
          </p:nvGrpSpPr>
          <p:grpSpPr>
            <a:xfrm>
              <a:off x="7828794" y="1123394"/>
              <a:ext cx="3306043" cy="2975445"/>
              <a:chOff x="5715000" y="1447799"/>
              <a:chExt cx="3810000" cy="3429001"/>
            </a:xfrm>
          </p:grpSpPr>
          <p:pic>
            <p:nvPicPr>
              <p:cNvPr id="46" name="Picture 45"/>
              <p:cNvPicPr>
                <a:picLocks noChangeAspect="1"/>
              </p:cNvPicPr>
              <p:nvPr/>
            </p:nvPicPr>
            <p:blipFill rotWithShape="1">
              <a:blip r:embed="rId4">
                <a:extLst>
                  <a:ext uri="{28A0092B-C50C-407E-A947-70E740481C1C}">
                    <a14:useLocalDpi xmlns:a14="http://schemas.microsoft.com/office/drawing/2010/main" val="0"/>
                  </a:ext>
                </a:extLst>
              </a:blip>
              <a:srcRect l="9648" t="9011" r="67788" b="48903"/>
              <a:stretch/>
            </p:blipFill>
            <p:spPr>
              <a:xfrm>
                <a:off x="5746089" y="1447799"/>
                <a:ext cx="3778911" cy="3278540"/>
              </a:xfrm>
              <a:prstGeom prst="rect">
                <a:avLst/>
              </a:prstGeom>
            </p:spPr>
          </p:pic>
          <p:pic>
            <p:nvPicPr>
              <p:cNvPr id="47" name="Picture 46"/>
              <p:cNvPicPr>
                <a:picLocks noChangeAspect="1"/>
              </p:cNvPicPr>
              <p:nvPr/>
            </p:nvPicPr>
            <p:blipFill rotWithShape="1">
              <a:blip r:embed="rId4">
                <a:extLst>
                  <a:ext uri="{28A0092B-C50C-407E-A947-70E740481C1C}">
                    <a14:useLocalDpi xmlns:a14="http://schemas.microsoft.com/office/drawing/2010/main" val="0"/>
                  </a:ext>
                </a:extLst>
              </a:blip>
              <a:srcRect l="9291" t="90497" r="68145" b="7098"/>
              <a:stretch/>
            </p:blipFill>
            <p:spPr>
              <a:xfrm>
                <a:off x="5715000" y="4689433"/>
                <a:ext cx="3778911" cy="187367"/>
              </a:xfrm>
              <a:prstGeom prst="rect">
                <a:avLst/>
              </a:prstGeom>
            </p:spPr>
          </p:pic>
          <p:sp>
            <p:nvSpPr>
              <p:cNvPr id="48" name="TextBox 47"/>
              <p:cNvSpPr txBox="1"/>
              <p:nvPr/>
            </p:nvSpPr>
            <p:spPr>
              <a:xfrm>
                <a:off x="7000000" y="1881712"/>
                <a:ext cx="604456" cy="354693"/>
              </a:xfrm>
              <a:prstGeom prst="rect">
                <a:avLst/>
              </a:prstGeom>
              <a:noFill/>
            </p:spPr>
            <p:txBody>
              <a:bodyPr wrap="none" rtlCol="0">
                <a:spAutoFit/>
              </a:bodyPr>
              <a:lstStyle/>
              <a:p>
                <a:r>
                  <a:rPr lang="en-US" sz="1400" b="1" dirty="0">
                    <a:solidFill>
                      <a:srgbClr val="00B050"/>
                    </a:solidFill>
                    <a:latin typeface="Cambria Math" panose="02040503050406030204" pitchFamily="18" charset="0"/>
                    <a:ea typeface="Cambria Math" panose="02040503050406030204" pitchFamily="18" charset="0"/>
                  </a:rPr>
                  <a:t>−</a:t>
                </a:r>
                <a:r>
                  <a:rPr lang="en-US" sz="1400" b="1" dirty="0">
                    <a:solidFill>
                      <a:srgbClr val="00B050"/>
                    </a:solidFill>
                    <a:latin typeface="Calibri" panose="020F0502020204030204" pitchFamily="34" charset="0"/>
                  </a:rPr>
                  <a:t>/</a:t>
                </a:r>
                <a:r>
                  <a:rPr lang="en-US" sz="1400" b="1" dirty="0">
                    <a:solidFill>
                      <a:srgbClr val="00B050"/>
                    </a:solidFill>
                    <a:latin typeface="Cambria Math" panose="02040503050406030204" pitchFamily="18" charset="0"/>
                    <a:ea typeface="Cambria Math" panose="02040503050406030204" pitchFamily="18" charset="0"/>
                  </a:rPr>
                  <a:t>−</a:t>
                </a:r>
                <a:endParaRPr lang="en-US" sz="1400" b="1" dirty="0">
                  <a:solidFill>
                    <a:srgbClr val="00B050"/>
                  </a:solidFill>
                  <a:latin typeface="Calibri" panose="020F0502020204030204" pitchFamily="34" charset="0"/>
                </a:endParaRPr>
              </a:p>
            </p:txBody>
          </p:sp>
          <p:sp>
            <p:nvSpPr>
              <p:cNvPr id="49" name="TextBox 48"/>
              <p:cNvSpPr txBox="1"/>
              <p:nvPr/>
            </p:nvSpPr>
            <p:spPr>
              <a:xfrm>
                <a:off x="8714942" y="1881713"/>
                <a:ext cx="604456" cy="354693"/>
              </a:xfrm>
              <a:prstGeom prst="rect">
                <a:avLst/>
              </a:prstGeom>
              <a:noFill/>
            </p:spPr>
            <p:txBody>
              <a:bodyPr wrap="none" rtlCol="0">
                <a:spAutoFit/>
              </a:bodyPr>
              <a:lstStyle/>
              <a:p>
                <a:r>
                  <a:rPr lang="en-US" sz="1400" b="1" dirty="0">
                    <a:solidFill>
                      <a:srgbClr val="7030A0"/>
                    </a:solidFill>
                    <a:latin typeface="Cambria Math" panose="02040503050406030204" pitchFamily="18" charset="0"/>
                    <a:ea typeface="Cambria Math" panose="02040503050406030204" pitchFamily="18" charset="0"/>
                  </a:rPr>
                  <a:t>+</a:t>
                </a:r>
                <a:r>
                  <a:rPr lang="en-US" sz="1400" b="1" dirty="0">
                    <a:solidFill>
                      <a:srgbClr val="7030A0"/>
                    </a:solidFill>
                    <a:latin typeface="Calibri" panose="020F0502020204030204" pitchFamily="34" charset="0"/>
                    <a:ea typeface="Cambria Math" panose="02040503050406030204" pitchFamily="18" charset="0"/>
                  </a:rPr>
                  <a:t>/</a:t>
                </a:r>
                <a:r>
                  <a:rPr lang="en-US" sz="1400" b="1" dirty="0">
                    <a:solidFill>
                      <a:srgbClr val="7030A0"/>
                    </a:solidFill>
                    <a:latin typeface="Cambria Math" panose="02040503050406030204" pitchFamily="18" charset="0"/>
                    <a:ea typeface="Cambria Math" panose="02040503050406030204" pitchFamily="18" charset="0"/>
                  </a:rPr>
                  <a:t>−</a:t>
                </a:r>
                <a:endParaRPr lang="en-US" sz="1400" b="1" dirty="0">
                  <a:solidFill>
                    <a:srgbClr val="7030A0"/>
                  </a:solidFill>
                  <a:latin typeface="Calibri" panose="020F0502020204030204" pitchFamily="34" charset="0"/>
                </a:endParaRPr>
              </a:p>
            </p:txBody>
          </p:sp>
          <p:sp>
            <p:nvSpPr>
              <p:cNvPr id="50" name="TextBox 49"/>
              <p:cNvSpPr txBox="1"/>
              <p:nvPr/>
            </p:nvSpPr>
            <p:spPr>
              <a:xfrm>
                <a:off x="6196457" y="1727528"/>
                <a:ext cx="1185042" cy="532038"/>
              </a:xfrm>
              <a:prstGeom prst="rect">
                <a:avLst/>
              </a:prstGeom>
              <a:noFill/>
            </p:spPr>
            <p:txBody>
              <a:bodyPr wrap="none" rtlCol="0">
                <a:spAutoFit/>
              </a:bodyPr>
              <a:lstStyle/>
              <a:p>
                <a:pPr algn="ctr"/>
                <a:r>
                  <a:rPr lang="en-US" sz="1200" b="1" dirty="0"/>
                  <a:t>Write/Read </a:t>
                </a:r>
              </a:p>
              <a:p>
                <a:r>
                  <a:rPr lang="en-US" sz="1200" b="1" dirty="0"/>
                  <a:t>Polarity</a:t>
                </a:r>
              </a:p>
            </p:txBody>
          </p:sp>
          <p:cxnSp>
            <p:nvCxnSpPr>
              <p:cNvPr id="53" name="Straight Arrow Connector 52"/>
              <p:cNvCxnSpPr/>
              <p:nvPr/>
            </p:nvCxnSpPr>
            <p:spPr>
              <a:xfrm>
                <a:off x="7315200" y="3124200"/>
                <a:ext cx="990600" cy="0"/>
              </a:xfrm>
              <a:prstGeom prst="straightConnector1">
                <a:avLst/>
              </a:prstGeom>
              <a:ln w="38100">
                <a:solidFill>
                  <a:schemeClr val="tx2"/>
                </a:solidFill>
                <a:prstDash val="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7363644" y="3124200"/>
                <a:ext cx="818749" cy="354693"/>
              </a:xfrm>
              <a:prstGeom prst="rect">
                <a:avLst/>
              </a:prstGeom>
              <a:noFill/>
            </p:spPr>
            <p:txBody>
              <a:bodyPr wrap="none" rtlCol="0">
                <a:spAutoFit/>
              </a:bodyPr>
              <a:lstStyle/>
              <a:p>
                <a:pPr algn="ctr"/>
                <a:r>
                  <a:rPr lang="en-US" sz="1400" b="1" u="sng" dirty="0">
                    <a:latin typeface="Calibri" panose="020F0502020204030204" pitchFamily="34" charset="0"/>
                  </a:rPr>
                  <a:t>900mV</a:t>
                </a:r>
              </a:p>
            </p:txBody>
          </p:sp>
        </p:grpSp>
        <p:sp>
          <p:nvSpPr>
            <p:cNvPr id="42" name="TextBox 41"/>
            <p:cNvSpPr txBox="1"/>
            <p:nvPr/>
          </p:nvSpPr>
          <p:spPr>
            <a:xfrm>
              <a:off x="9481816" y="1192141"/>
              <a:ext cx="433132" cy="307777"/>
            </a:xfrm>
            <a:prstGeom prst="rect">
              <a:avLst/>
            </a:prstGeom>
            <a:noFill/>
          </p:spPr>
          <p:txBody>
            <a:bodyPr wrap="none" rtlCol="0">
              <a:spAutoFit/>
            </a:bodyPr>
            <a:lstStyle/>
            <a:p>
              <a:r>
                <a:rPr lang="en-US" sz="1400" dirty="0">
                  <a:solidFill>
                    <a:schemeClr val="accent6">
                      <a:lumMod val="50000"/>
                    </a:schemeClr>
                  </a:solidFill>
                  <a:latin typeface="Calibri" panose="020F0502020204030204" pitchFamily="34" charset="0"/>
                  <a:ea typeface="Cambria Math" panose="02040503050406030204" pitchFamily="18" charset="0"/>
                </a:rPr>
                <a:t>+/+</a:t>
              </a:r>
              <a:endParaRPr lang="en-US" sz="1400" dirty="0">
                <a:solidFill>
                  <a:srgbClr val="0054B0"/>
                </a:solidFill>
                <a:latin typeface="Calibri" panose="020F0502020204030204" pitchFamily="34" charset="0"/>
              </a:endParaRPr>
            </a:p>
          </p:txBody>
        </p:sp>
        <p:sp>
          <p:nvSpPr>
            <p:cNvPr id="45" name="TextBox 44"/>
            <p:cNvSpPr txBox="1"/>
            <p:nvPr/>
          </p:nvSpPr>
          <p:spPr>
            <a:xfrm>
              <a:off x="10047498" y="1192141"/>
              <a:ext cx="478016" cy="307777"/>
            </a:xfrm>
            <a:prstGeom prst="rect">
              <a:avLst/>
            </a:prstGeom>
            <a:noFill/>
          </p:spPr>
          <p:txBody>
            <a:bodyPr wrap="none" rtlCol="0">
              <a:spAutoFit/>
            </a:bodyPr>
            <a:lstStyle/>
            <a:p>
              <a:r>
                <a:rPr lang="en-US" sz="1400" dirty="0">
                  <a:solidFill>
                    <a:srgbClr val="FF0000"/>
                  </a:solidFill>
                  <a:latin typeface="Calibri" panose="020F0502020204030204" pitchFamily="34" charset="0"/>
                  <a:ea typeface="Cambria Math" panose="02040503050406030204" pitchFamily="18" charset="0"/>
                </a:rPr>
                <a:t>−</a:t>
              </a:r>
              <a:r>
                <a:rPr lang="en-US" sz="1400" dirty="0">
                  <a:solidFill>
                    <a:srgbClr val="FF0000"/>
                  </a:solidFill>
                  <a:latin typeface="Calibri" panose="020F0502020204030204" pitchFamily="34" charset="0"/>
                </a:rPr>
                <a:t>/</a:t>
              </a:r>
              <a:r>
                <a:rPr lang="en-US" sz="1400" dirty="0">
                  <a:solidFill>
                    <a:srgbClr val="FF0000"/>
                  </a:solidFill>
                  <a:latin typeface="Cambria Math" panose="02040503050406030204" pitchFamily="18" charset="0"/>
                  <a:ea typeface="Cambria Math" panose="02040503050406030204" pitchFamily="18" charset="0"/>
                </a:rPr>
                <a:t>+</a:t>
              </a:r>
              <a:endParaRPr lang="en-US" sz="1400" dirty="0">
                <a:solidFill>
                  <a:srgbClr val="FF0000"/>
                </a:solidFill>
                <a:latin typeface="Calibri" panose="020F0502020204030204" pitchFamily="34" charset="0"/>
              </a:endParaRPr>
            </a:p>
          </p:txBody>
        </p:sp>
        <p:cxnSp>
          <p:nvCxnSpPr>
            <p:cNvPr id="21" name="Straight Connector 20"/>
            <p:cNvCxnSpPr/>
            <p:nvPr/>
          </p:nvCxnSpPr>
          <p:spPr>
            <a:xfrm>
              <a:off x="11134837" y="1193310"/>
              <a:ext cx="0" cy="27043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10596228" y="4053631"/>
              <a:ext cx="538609" cy="184666"/>
            </a:xfrm>
            <a:prstGeom prst="rect">
              <a:avLst/>
            </a:prstGeom>
            <a:noFill/>
          </p:spPr>
          <p:txBody>
            <a:bodyPr wrap="none" lIns="0" tIns="0" rIns="0" bIns="0" rtlCol="0">
              <a:spAutoFit/>
            </a:bodyPr>
            <a:lstStyle/>
            <a:p>
              <a:r>
                <a:rPr lang="en-US" sz="1200" dirty="0">
                  <a:latin typeface="Calibri" panose="020F0502020204030204" pitchFamily="34" charset="0"/>
                </a:rPr>
                <a:t>V</a:t>
              </a:r>
              <a:r>
                <a:rPr lang="en-US" sz="1200" baseline="-25000" dirty="0">
                  <a:latin typeface="Calibri" panose="020F0502020204030204" pitchFamily="34" charset="0"/>
                </a:rPr>
                <a:t>TH</a:t>
              </a:r>
              <a:r>
                <a:rPr lang="en-US" sz="1200" dirty="0">
                  <a:latin typeface="Calibri" panose="020F0502020204030204" pitchFamily="34" charset="0"/>
                </a:rPr>
                <a:t> [mV]</a:t>
              </a:r>
            </a:p>
          </p:txBody>
        </p:sp>
        <p:sp>
          <p:nvSpPr>
            <p:cNvPr id="59" name="TextBox 58"/>
            <p:cNvSpPr txBox="1"/>
            <p:nvPr/>
          </p:nvSpPr>
          <p:spPr>
            <a:xfrm rot="16200000">
              <a:off x="7427246" y="1673631"/>
              <a:ext cx="1245406" cy="184666"/>
            </a:xfrm>
            <a:prstGeom prst="rect">
              <a:avLst/>
            </a:prstGeom>
            <a:noFill/>
          </p:spPr>
          <p:txBody>
            <a:bodyPr wrap="none" lIns="0" tIns="0" rIns="0" bIns="0" rtlCol="0">
              <a:spAutoFit/>
            </a:bodyPr>
            <a:lstStyle/>
            <a:p>
              <a:r>
                <a:rPr lang="en-US" sz="1200" dirty="0">
                  <a:latin typeface="Calibri" panose="020F0502020204030204" pitchFamily="34" charset="0"/>
                </a:rPr>
                <a:t> </a:t>
              </a:r>
              <a:r>
                <a:rPr lang="el-GR" sz="1200" dirty="0">
                  <a:latin typeface="Cambria Math" panose="02040503050406030204" pitchFamily="18" charset="0"/>
                  <a:ea typeface="Cambria Math" panose="02040503050406030204" pitchFamily="18" charset="0"/>
                </a:rPr>
                <a:t>σ</a:t>
              </a:r>
              <a:r>
                <a:rPr lang="en-US" sz="1200" dirty="0">
                  <a:latin typeface="Cambria Math" panose="02040503050406030204" pitchFamily="18" charset="0"/>
                  <a:ea typeface="Cambria Math" panose="02040503050406030204" pitchFamily="18" charset="0"/>
                </a:rPr>
                <a:t> </a:t>
              </a:r>
              <a:r>
                <a:rPr lang="en-US" sz="1200" dirty="0">
                  <a:latin typeface="Calibri" panose="020F0502020204030204" pitchFamily="34" charset="0"/>
                </a:rPr>
                <a:t>of bit distribution</a:t>
              </a:r>
            </a:p>
          </p:txBody>
        </p:sp>
      </p:grpSp>
    </p:spTree>
    <p:extLst>
      <p:ext uri="{BB962C8B-B14F-4D97-AF65-F5344CB8AC3E}">
        <p14:creationId xmlns:p14="http://schemas.microsoft.com/office/powerpoint/2010/main" val="3140845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3392" y="152400"/>
            <a:ext cx="10654208" cy="838200"/>
          </a:xfrm>
        </p:spPr>
        <p:txBody>
          <a:bodyPr/>
          <a:lstStyle/>
          <a:p>
            <a:pPr algn="l"/>
            <a:r>
              <a:rPr lang="en-US" sz="2800" cap="small" dirty="0"/>
              <a:t>1.2 Mission &amp; Scope</a:t>
            </a:r>
          </a:p>
        </p:txBody>
      </p:sp>
      <p:sp>
        <p:nvSpPr>
          <p:cNvPr id="5" name="Content Placeholder 4"/>
          <p:cNvSpPr>
            <a:spLocks noGrp="1"/>
          </p:cNvSpPr>
          <p:nvPr>
            <p:ph idx="1"/>
          </p:nvPr>
        </p:nvSpPr>
        <p:spPr>
          <a:xfrm>
            <a:off x="623392" y="1397571"/>
            <a:ext cx="11233248" cy="4876800"/>
          </a:xfrm>
        </p:spPr>
        <p:txBody>
          <a:bodyPr/>
          <a:lstStyle/>
          <a:p>
            <a:pPr marL="0" indent="0">
              <a:buNone/>
            </a:pPr>
            <a:r>
              <a:rPr lang="en-US" sz="2181" u="sng" dirty="0"/>
              <a:t>Mission</a:t>
            </a:r>
            <a:endParaRPr lang="en-US" sz="2181" dirty="0"/>
          </a:p>
          <a:p>
            <a:pPr marL="1108070" lvl="1" indent="-554035">
              <a:buNone/>
            </a:pPr>
            <a:r>
              <a:rPr lang="en-US" sz="2181" dirty="0"/>
              <a:t>Scalability and Roadmap Development of 3D </a:t>
            </a:r>
            <a:r>
              <a:rPr lang="en-US" sz="2181" dirty="0" err="1"/>
              <a:t>XPoint</a:t>
            </a:r>
            <a:r>
              <a:rPr lang="en-US" sz="2400" dirty="0"/>
              <a:t>™</a:t>
            </a:r>
            <a:r>
              <a:rPr lang="en-US" sz="2181" dirty="0"/>
              <a:t> Technology </a:t>
            </a:r>
            <a:endParaRPr lang="en-US" sz="2181" u="sng" dirty="0"/>
          </a:p>
          <a:p>
            <a:pPr marL="0" indent="0">
              <a:buNone/>
            </a:pPr>
            <a:r>
              <a:rPr lang="en-US" sz="2181" u="sng" dirty="0"/>
              <a:t>Scope</a:t>
            </a:r>
            <a:endParaRPr lang="en-US" sz="2181" dirty="0"/>
          </a:p>
          <a:p>
            <a:pPr marL="1108070" lvl="1" indent="-554035">
              <a:buNone/>
            </a:pPr>
            <a:r>
              <a:rPr lang="en-US" sz="2181" dirty="0"/>
              <a:t>Seek for fundamental understandings of non-volatility of bipolar operation of SSM by demonstrating reliable Read Window Budget.</a:t>
            </a:r>
          </a:p>
          <a:p>
            <a:pPr marL="1108070" lvl="1" indent="-554035">
              <a:buNone/>
            </a:pPr>
            <a:r>
              <a:rPr lang="en-US" sz="2181" dirty="0"/>
              <a:t>Validate bipolar decoder and power supply scheme with a multi-deck product by benchmarking density, energy and latency against the incumbent.</a:t>
            </a:r>
          </a:p>
          <a:p>
            <a:pPr marL="1108070" lvl="1" indent="-554035">
              <a:buNone/>
            </a:pPr>
            <a:r>
              <a:rPr lang="en-US" sz="2181" dirty="0"/>
              <a:t>Develop world leading 3D </a:t>
            </a:r>
            <a:r>
              <a:rPr lang="en-US" sz="2181" dirty="0" err="1"/>
              <a:t>XPoint</a:t>
            </a:r>
            <a:r>
              <a:rPr lang="en-US" sz="2181" dirty="0"/>
              <a:t> product roadmap based on SSM physics,  low cost process enablers and high efficiency decoding scheme. </a:t>
            </a:r>
          </a:p>
        </p:txBody>
      </p:sp>
    </p:spTree>
    <p:extLst>
      <p:ext uri="{BB962C8B-B14F-4D97-AF65-F5344CB8AC3E}">
        <p14:creationId xmlns:p14="http://schemas.microsoft.com/office/powerpoint/2010/main" val="1006944212"/>
      </p:ext>
    </p:extLst>
  </p:cSld>
  <p:clrMapOvr>
    <a:masterClrMapping/>
  </p:clrMapOvr>
</p:sld>
</file>

<file path=ppt/theme/theme1.xml><?xml version="1.0" encoding="utf-8"?>
<a:theme xmlns:a="http://schemas.openxmlformats.org/drawingml/2006/main" name="blank">
  <a:themeElements>
    <a:clrScheme name="Custom 2">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C00000"/>
      </a:hlink>
      <a:folHlink>
        <a:srgbClr val="0066FF"/>
      </a:folHlink>
    </a:clrScheme>
    <a:fontScheme name="Analog Elements Learning">
      <a:majorFont>
        <a:latin typeface="Neo Sans Intel Medium"/>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nalog Elements Learnin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nalog Elements Learning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nalog Elements Learnin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nalog Elements Learning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nalog Elements Learn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nalog Elements Learn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nalog Elements Learn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FE7DFCF2-4DE3-453B-9AF4-088A004F8FF2}" vid="{B74B212F-A0BB-4234-8094-F2519B0A661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D9C3B4A25F3C1046893EF16D0CFED9EC" ma:contentTypeVersion="3" ma:contentTypeDescription="" ma:contentTypeScope="" ma:versionID="c5a74ae75d76c2cc48590da5f4a9f2e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D35FF68-462D-47F6-AA35-E60F92A5374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70f668d-8261-4ab2-9257-0fb5e77b489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A9757D6-16EA-49DF-BF94-FEF25FAF8351}">
  <ds:schemaRefs>
    <ds:schemaRef ds:uri="http://purl.org/dc/elements/1.1/"/>
    <ds:schemaRef ds:uri="http://schemas.microsoft.com/office/2006/documentManagement/types"/>
    <ds:schemaRef ds:uri="http://schemas.microsoft.com/office/2006/metadata/properties"/>
    <ds:schemaRef ds:uri="http://purl.org/dc/dcmitype/"/>
    <ds:schemaRef ds:uri="470f668d-8261-4ab2-9257-0fb5e77b4895"/>
    <ds:schemaRef ds:uri="http://purl.org/dc/terms/"/>
    <ds:schemaRef ds:uri="http://www.w3.org/XML/1998/namespace"/>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E723BD8A-0332-458A-BADF-7C67442761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3DXP_V2</Template>
  <TotalTime>7542</TotalTime>
  <Words>2126</Words>
  <Application>Microsoft Office PowerPoint</Application>
  <PresentationFormat>Widescreen</PresentationFormat>
  <Paragraphs>390</Paragraphs>
  <Slides>27</Slides>
  <Notes>6</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9" baseType="lpstr">
      <vt:lpstr>Arial</vt:lpstr>
      <vt:lpstr>Calibri</vt:lpstr>
      <vt:lpstr>Cambria Math</vt:lpstr>
      <vt:lpstr>Lucida Sans Unicode</vt:lpstr>
      <vt:lpstr>Neo Sans Intel</vt:lpstr>
      <vt:lpstr>Neo Sans Intel Medium</vt:lpstr>
      <vt:lpstr>Segoe UI</vt:lpstr>
      <vt:lpstr>Symbol</vt:lpstr>
      <vt:lpstr>Times New Roman</vt:lpstr>
      <vt:lpstr>Wingdings</vt:lpstr>
      <vt:lpstr>blank</vt:lpstr>
      <vt:lpstr>Worksheet</vt:lpstr>
      <vt:lpstr>Self-Select Memory Path-Finding IM JDP SOW </vt:lpstr>
      <vt:lpstr>Signature Page</vt:lpstr>
      <vt:lpstr>Revision Page</vt:lpstr>
      <vt:lpstr>SOW Contacts</vt:lpstr>
      <vt:lpstr>SOW Contents</vt:lpstr>
      <vt:lpstr>0.0 Purpose</vt:lpstr>
      <vt:lpstr>1.0 Introduction </vt:lpstr>
      <vt:lpstr>1.1 Background</vt:lpstr>
      <vt:lpstr>1.2 Mission &amp; Scope</vt:lpstr>
      <vt:lpstr>2.0 Strategy</vt:lpstr>
      <vt:lpstr>3.0 Milestones</vt:lpstr>
      <vt:lpstr>4.0 Cost Analysis</vt:lpstr>
      <vt:lpstr>5.0 Process Development</vt:lpstr>
      <vt:lpstr>5.1 Known Risks and Mitigation Strategy</vt:lpstr>
      <vt:lpstr>5.2 Cell Definition</vt:lpstr>
      <vt:lpstr>5.3 Process Architecture</vt:lpstr>
      <vt:lpstr>6.0 Design SOW</vt:lpstr>
      <vt:lpstr>6.1 Design Strategy</vt:lpstr>
      <vt:lpstr>6.2 Key Specifications &amp; Features</vt:lpstr>
      <vt:lpstr>6.3 Design Milestones &amp; Gates to Execution</vt:lpstr>
      <vt:lpstr>7.0 Product/Test Development</vt:lpstr>
      <vt:lpstr>7.1 Array Development Strategy</vt:lpstr>
      <vt:lpstr>7.2 Product Development Strategy</vt:lpstr>
      <vt:lpstr>7.3 Wafer Test Strategy</vt:lpstr>
      <vt:lpstr>7.4 Package Test Strategy</vt:lpstr>
      <vt:lpstr>8.0 Budget</vt:lpstr>
      <vt:lpstr>8.0 Budget</vt:lpstr>
    </vt:vector>
  </TitlesOfParts>
  <Company>Intel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Self-Select Memory IM JDP SOW</dc:title>
  <dc:creator>Kau, Derchang</dc:creator>
  <cp:keywords>CTPClassification=CTP_NT</cp:keywords>
  <cp:lastModifiedBy>Fabio Pellizzer (fpellizz)</cp:lastModifiedBy>
  <cp:revision>403</cp:revision>
  <dcterms:created xsi:type="dcterms:W3CDTF">2018-01-05T00:12:31Z</dcterms:created>
  <dcterms:modified xsi:type="dcterms:W3CDTF">2018-04-04T05:30:25Z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0x0101006FF2AFC2669BE544ABDBC9272D7E8CD800D9C3B4A25F3C1046893EF16D0CFED9EC</vt:lpwstr>
  </property>
  <property fmtid="{D5CDD505-2E9C-101B-9397-08002B2CF9AE}" pid="3" name="TitusGUID">
    <vt:lpwstr>ad959b34-4013-4afe-852a-57be599356e8</vt:lpwstr>
  </property>
  <property fmtid="{D5CDD505-2E9C-101B-9397-08002B2CF9AE}" pid="4" name="CTP_TimeStamp">
    <vt:lpwstr>2018-04-02 14:57:29Z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ies>
</file>