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8" r:id="rId5"/>
    <p:sldId id="259" r:id="rId6"/>
    <p:sldId id="260" r:id="rId7"/>
    <p:sldId id="261" r:id="rId8"/>
    <p:sldId id="262" r:id="rId9"/>
    <p:sldId id="291" r:id="rId10"/>
    <p:sldId id="265" r:id="rId11"/>
    <p:sldId id="292" r:id="rId12"/>
    <p:sldId id="271" r:id="rId13"/>
    <p:sldId id="340" r:id="rId14"/>
    <p:sldId id="341" r:id="rId15"/>
    <p:sldId id="358" r:id="rId16"/>
    <p:sldId id="343" r:id="rId17"/>
    <p:sldId id="349" r:id="rId18"/>
    <p:sldId id="312" r:id="rId19"/>
    <p:sldId id="278" r:id="rId20"/>
    <p:sldId id="316" r:id="rId21"/>
    <p:sldId id="313" r:id="rId22"/>
    <p:sldId id="315" r:id="rId23"/>
    <p:sldId id="301" r:id="rId24"/>
    <p:sldId id="353" r:id="rId25"/>
    <p:sldId id="354" r:id="rId26"/>
    <p:sldId id="355" r:id="rId27"/>
    <p:sldId id="295" r:id="rId28"/>
    <p:sldId id="317" r:id="rId29"/>
    <p:sldId id="318" r:id="rId30"/>
    <p:sldId id="319" r:id="rId31"/>
    <p:sldId id="320" r:id="rId32"/>
    <p:sldId id="321" r:id="rId33"/>
    <p:sldId id="352" r:id="rId34"/>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71EE"/>
    <a:srgbClr val="0150ED"/>
    <a:srgbClr val="1E69FE"/>
    <a:srgbClr val="004DBF"/>
    <a:srgbClr val="C00000"/>
    <a:srgbClr val="0064D2"/>
    <a:srgbClr val="0054B0"/>
    <a:srgbClr val="006FEA"/>
    <a:srgbClr val="0E5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0" autoAdjust="0"/>
    <p:restoredTop sz="94660"/>
  </p:normalViewPr>
  <p:slideViewPr>
    <p:cSldViewPr snapToGrid="0">
      <p:cViewPr varScale="1">
        <p:scale>
          <a:sx n="75" d="100"/>
          <a:sy n="75" d="100"/>
        </p:scale>
        <p:origin x="36" y="476"/>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59AA-5BA0-4662-9531-BE03AF12E1CC}"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E3F7-A870-4787-8DBF-CD5AF57C1770}" type="slidenum">
              <a:rPr lang="en-US" smtClean="0"/>
              <a:t>‹#›</a:t>
            </a:fld>
            <a:endParaRPr lang="en-US"/>
          </a:p>
        </p:txBody>
      </p:sp>
    </p:spTree>
    <p:extLst>
      <p:ext uri="{BB962C8B-B14F-4D97-AF65-F5344CB8AC3E}">
        <p14:creationId xmlns:p14="http://schemas.microsoft.com/office/powerpoint/2010/main" val="24778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B2BF6-C943-4F8A-A206-FA01BADA9EB9}" type="slidenum">
              <a:rPr lang="en-US" smtClean="0"/>
              <a:pPr>
                <a:defRPr/>
              </a:pPr>
              <a:t>2</a:t>
            </a:fld>
            <a:endParaRPr lang="en-US"/>
          </a:p>
        </p:txBody>
      </p:sp>
    </p:spTree>
    <p:extLst>
      <p:ext uri="{BB962C8B-B14F-4D97-AF65-F5344CB8AC3E}">
        <p14:creationId xmlns:p14="http://schemas.microsoft.com/office/powerpoint/2010/main" val="166726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txBox="1">
            <a:spLocks noGrp="1" noChangeArrowheads="1"/>
          </p:cNvSpPr>
          <p:nvPr/>
        </p:nvSpPr>
        <p:spPr bwMode="auto">
          <a:xfrm>
            <a:off x="3971927" y="8831265"/>
            <a:ext cx="3038475" cy="465137"/>
          </a:xfrm>
          <a:prstGeom prst="rect">
            <a:avLst/>
          </a:prstGeom>
          <a:noFill/>
          <a:ln w="9525">
            <a:noFill/>
            <a:miter lim="800000"/>
            <a:headEnd/>
            <a:tailEnd/>
          </a:ln>
        </p:spPr>
        <p:txBody>
          <a:bodyPr lIns="94919" tIns="47459" rIns="94919" bIns="47459" anchor="b"/>
          <a:lstStyle/>
          <a:p>
            <a:pPr algn="r" defTabSz="949568" eaLnBrk="0" hangingPunct="0"/>
            <a:fld id="{B6C6FD08-5974-4FD9-ABB0-CCEEC477EC2E}" type="slidenum">
              <a:rPr lang="en-US" sz="1200">
                <a:latin typeface="Times New Roman" pitchFamily="18" charset="0"/>
              </a:rPr>
              <a:pPr algn="r" defTabSz="949568" eaLnBrk="0" hangingPunct="0"/>
              <a:t>3</a:t>
            </a:fld>
            <a:endParaRPr lang="en-US" sz="1200">
              <a:latin typeface="Times New Roman" pitchFamily="18" charset="0"/>
            </a:endParaRPr>
          </a:p>
        </p:txBody>
      </p:sp>
      <p:sp>
        <p:nvSpPr>
          <p:cNvPr id="1218563" name="Rectangle 2"/>
          <p:cNvSpPr>
            <a:spLocks noGrp="1" noRot="1" noChangeAspect="1" noChangeArrowheads="1" noTextEdit="1"/>
          </p:cNvSpPr>
          <p:nvPr>
            <p:ph type="sldImg"/>
          </p:nvPr>
        </p:nvSpPr>
        <p:spPr>
          <a:ln/>
        </p:spPr>
      </p:sp>
      <p:sp>
        <p:nvSpPr>
          <p:cNvPr id="121856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250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601168E-3B15-4469-9CF9-1C754F648B19}"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647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22</a:t>
            </a:fld>
            <a:endParaRPr lang="en-US"/>
          </a:p>
        </p:txBody>
      </p:sp>
    </p:spTree>
    <p:extLst>
      <p:ext uri="{BB962C8B-B14F-4D97-AF65-F5344CB8AC3E}">
        <p14:creationId xmlns:p14="http://schemas.microsoft.com/office/powerpoint/2010/main" val="341040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23</a:t>
            </a:fld>
            <a:endParaRPr lang="en-US"/>
          </a:p>
        </p:txBody>
      </p:sp>
    </p:spTree>
    <p:extLst>
      <p:ext uri="{BB962C8B-B14F-4D97-AF65-F5344CB8AC3E}">
        <p14:creationId xmlns:p14="http://schemas.microsoft.com/office/powerpoint/2010/main" val="121953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smtClean="0"/>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smtClean="0"/>
              <a:t>Click icon to add picture</a:t>
            </a:r>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smtClean="0">
                <a:latin typeface="Calibri" pitchFamily="34" charset="0"/>
                <a:cs typeface="Calibri" pitchFamily="34" charset="0"/>
              </a:rPr>
              <a:t>Phases:</a:t>
            </a:r>
            <a:r>
              <a:rPr lang="en-US" sz="1454"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1-Assumption 2-Symptom 3-Speculation</a:t>
            </a:r>
            <a:r>
              <a:rPr lang="en-US" sz="1212"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smtClean="0"/>
              <a:t>(Enter Heading for Topic or Problem Statement)</a:t>
            </a:r>
            <a:endParaRPr lang="en-US" dirty="0"/>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smtClean="0">
                <a:latin typeface="Calibri" pitchFamily="34" charset="0"/>
                <a:cs typeface="Calibri" pitchFamily="34" charset="0"/>
              </a:rPr>
              <a:t>Risk:</a:t>
            </a:r>
            <a:r>
              <a:rPr lang="en-US" sz="1454" b="0" u="none" baseline="0" dirty="0" smtClean="0">
                <a:latin typeface="Calibri" pitchFamily="34" charset="0"/>
                <a:cs typeface="Calibri" pitchFamily="34" charset="0"/>
              </a:rPr>
              <a:t>       </a:t>
            </a:r>
            <a:r>
              <a:rPr lang="en-US" sz="1454" b="0" u="none" baseline="0" dirty="0" smtClean="0">
                <a:solidFill>
                  <a:srgbClr val="FF0000"/>
                </a:solidFill>
                <a:latin typeface="Calibri" pitchFamily="34" charset="0"/>
                <a:cs typeface="Calibri" pitchFamily="34" charset="0"/>
              </a:rPr>
              <a:t>           </a:t>
            </a:r>
            <a:r>
              <a:rPr lang="en-US" sz="1454" b="0" u="none" baseline="0"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1-Showstopper 1.5-High Risk/No Data 2-High Risk</a:t>
            </a:r>
            <a:r>
              <a:rPr lang="en-US" sz="1212" i="1" baseline="0" dirty="0" smtClean="0">
                <a:solidFill>
                  <a:schemeClr val="bg1">
                    <a:lumMod val="65000"/>
                  </a:schemeClr>
                </a:solidFill>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2.5-No Data 3-Med Risk 4-Low</a:t>
            </a:r>
            <a:r>
              <a:rPr lang="en-US" sz="1212" i="1" baseline="0" dirty="0" smtClean="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smtClean="0">
                <a:solidFill>
                  <a:srgbClr val="FF0000"/>
                </a:solidFill>
                <a:latin typeface="Neo Sans Intel Medium" pitchFamily="34" charset="0"/>
              </a:rPr>
              <a:t>Intel-Micron Confidential</a:t>
            </a:r>
          </a:p>
          <a:p>
            <a:pPr algn="r">
              <a:tabLst/>
            </a:pPr>
            <a:r>
              <a:rPr lang="en-US" sz="1454" dirty="0" err="1" smtClean="0">
                <a:solidFill>
                  <a:schemeClr val="accent2"/>
                </a:solidFill>
                <a:latin typeface="Neo Sans Intel Medium" pitchFamily="34" charset="0"/>
              </a:rPr>
              <a:t>SxP</a:t>
            </a:r>
            <a:r>
              <a:rPr lang="en-US" sz="1454"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smtClean="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smtClean="0">
                <a:solidFill>
                  <a:srgbClr val="0054B0"/>
                </a:solidFill>
                <a:latin typeface="Calibri" pitchFamily="34" charset="0"/>
                <a:cs typeface="Calibri" pitchFamily="34" charset="0"/>
              </a:rPr>
              <a:t>Confidential</a:t>
            </a:r>
            <a:endParaRPr lang="en-US" sz="1697"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15"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6" cstate="screen"/>
          <a:srcRect/>
          <a:stretch>
            <a:fillRect/>
          </a:stretch>
        </p:blipFill>
        <p:spPr bwMode="auto">
          <a:xfrm>
            <a:off x="92364" y="6477003"/>
            <a:ext cx="691098" cy="330655"/>
          </a:xfrm>
          <a:prstGeom prst="rect">
            <a:avLst/>
          </a:prstGeom>
          <a:noFill/>
          <a:ln w="1">
            <a:noFill/>
            <a:miter lim="800000"/>
            <a:headEnd/>
            <a:tailEnd/>
          </a:ln>
        </p:spPr>
      </p:pic>
      <p:sp>
        <p:nvSpPr>
          <p:cNvPr id="9" name="TextBox 8"/>
          <p:cNvSpPr txBox="1"/>
          <p:nvPr userDrawn="1"/>
        </p:nvSpPr>
        <p:spPr>
          <a:xfrm>
            <a:off x="8458200" y="6550223"/>
            <a:ext cx="3733800" cy="307777"/>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Self-Select</a:t>
            </a:r>
            <a:r>
              <a:rPr lang="en-US" sz="1400" b="0" baseline="0" dirty="0" smtClean="0">
                <a:latin typeface="Calibri" panose="020F0502020204030204" pitchFamily="34" charset="0"/>
              </a:rPr>
              <a:t> Memory</a:t>
            </a:r>
            <a:r>
              <a:rPr lang="en-US" sz="1400" b="0" dirty="0" smtClean="0">
                <a:latin typeface="Calibri" panose="020F0502020204030204" pitchFamily="34" charset="0"/>
              </a:rPr>
              <a:t> SOW Version 2.0   </a:t>
            </a:r>
            <a:r>
              <a:rPr lang="en-US" sz="1400" b="0" baseline="0" dirty="0" smtClean="0">
                <a:latin typeface="Calibri" panose="020F0502020204030204" pitchFamily="34" charset="0"/>
              </a:rPr>
              <a:t>Feb</a:t>
            </a:r>
            <a:r>
              <a:rPr lang="en-US" sz="1400" baseline="0" dirty="0" smtClean="0">
                <a:latin typeface="Calibri" pitchFamily="34" charset="0"/>
                <a:cs typeface="Calibri" pitchFamily="34" charset="0"/>
              </a:rPr>
              <a:t>/23/2018</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Self-Select Memory IM JDP SOW </a:t>
            </a:r>
            <a:endParaRPr lang="en-US" dirty="0"/>
          </a:p>
        </p:txBody>
      </p:sp>
      <p:sp>
        <p:nvSpPr>
          <p:cNvPr id="6" name="Subtitle 5"/>
          <p:cNvSpPr>
            <a:spLocks noGrp="1"/>
          </p:cNvSpPr>
          <p:nvPr>
            <p:ph type="subTitle" idx="1"/>
          </p:nvPr>
        </p:nvSpPr>
        <p:spPr/>
        <p:txBody>
          <a:bodyPr/>
          <a:lstStyle/>
          <a:p>
            <a:r>
              <a:rPr lang="en-US" dirty="0" smtClean="0"/>
              <a:t>Version 2.0</a:t>
            </a:r>
          </a:p>
          <a:p>
            <a:r>
              <a:rPr lang="en-US" dirty="0" smtClean="0"/>
              <a:t>February 23, 2018</a:t>
            </a:r>
            <a:endParaRPr lang="en-US" dirty="0"/>
          </a:p>
        </p:txBody>
      </p:sp>
    </p:spTree>
    <p:extLst>
      <p:ext uri="{BB962C8B-B14F-4D97-AF65-F5344CB8AC3E}">
        <p14:creationId xmlns:p14="http://schemas.microsoft.com/office/powerpoint/2010/main" val="38954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.0 </a:t>
            </a:r>
            <a:r>
              <a:rPr lang="en-US" cap="small" dirty="0" smtClean="0"/>
              <a:t>Strategy</a:t>
            </a:r>
            <a:endParaRPr lang="en-US" dirty="0"/>
          </a:p>
        </p:txBody>
      </p:sp>
      <p:sp>
        <p:nvSpPr>
          <p:cNvPr id="5" name="Text Placeholder 4"/>
          <p:cNvSpPr>
            <a:spLocks noGrp="1"/>
          </p:cNvSpPr>
          <p:nvPr>
            <p:ph type="body" idx="1"/>
          </p:nvPr>
        </p:nvSpPr>
        <p:spPr/>
        <p:txBody>
          <a:bodyPr/>
          <a:lstStyle/>
          <a:p>
            <a:r>
              <a:rPr lang="en-US" dirty="0" smtClean="0"/>
              <a:t>Overview</a:t>
            </a:r>
            <a:r>
              <a:rPr lang="en-US" dirty="0"/>
              <a:t> </a:t>
            </a:r>
            <a:r>
              <a:rPr lang="en-US" dirty="0" smtClean="0"/>
              <a:t>&amp; Scaling</a:t>
            </a:r>
            <a:endParaRPr lang="en-US" dirty="0"/>
          </a:p>
        </p:txBody>
      </p:sp>
    </p:spTree>
    <p:extLst>
      <p:ext uri="{BB962C8B-B14F-4D97-AF65-F5344CB8AC3E}">
        <p14:creationId xmlns:p14="http://schemas.microsoft.com/office/powerpoint/2010/main" val="1974422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.1 Strategy Overview</a:t>
            </a:r>
            <a:endParaRPr lang="en-US" sz="2800" cap="small" dirty="0"/>
          </a:p>
        </p:txBody>
      </p:sp>
      <p:sp>
        <p:nvSpPr>
          <p:cNvPr id="3" name="Content Placeholder 2"/>
          <p:cNvSpPr>
            <a:spLocks noGrp="1"/>
          </p:cNvSpPr>
          <p:nvPr>
            <p:ph idx="1"/>
          </p:nvPr>
        </p:nvSpPr>
        <p:spPr>
          <a:xfrm>
            <a:off x="695400" y="882824"/>
            <a:ext cx="10910428" cy="2402160"/>
          </a:xfrm>
        </p:spPr>
        <p:txBody>
          <a:bodyPr/>
          <a:lstStyle/>
          <a:p>
            <a:pPr marL="0" indent="0">
              <a:buNone/>
            </a:pPr>
            <a:r>
              <a:rPr lang="en-US" sz="2000" dirty="0" smtClean="0"/>
              <a:t>“Fast fail </a:t>
            </a:r>
            <a:r>
              <a:rPr lang="en-US" sz="2000" dirty="0"/>
              <a:t>or succeed” by building a </a:t>
            </a:r>
            <a:r>
              <a:rPr lang="en-US" sz="2000" dirty="0" smtClean="0"/>
              <a:t>3DXP product </a:t>
            </a:r>
            <a:r>
              <a:rPr lang="en-US" sz="2000" dirty="0"/>
              <a:t>for SSM</a:t>
            </a:r>
          </a:p>
          <a:p>
            <a:pPr marL="1108070" lvl="1" indent="-554035">
              <a:buNone/>
            </a:pPr>
            <a:r>
              <a:rPr lang="en-US" sz="2000" dirty="0"/>
              <a:t>Test complete array in high volume and validate product worthiness by building </a:t>
            </a:r>
            <a:r>
              <a:rPr lang="en-US" sz="2000" dirty="0" smtClean="0"/>
              <a:t>prototypes</a:t>
            </a:r>
          </a:p>
          <a:p>
            <a:pPr marL="1108070" lvl="1" indent="-554035">
              <a:buNone/>
            </a:pPr>
            <a:r>
              <a:rPr lang="en-US" sz="2000" dirty="0"/>
              <a:t>To minimize additional cell development beyond SSM pathfinding, the SSM process flow developed on S26A mask set will be exploited for alpha product demonstration.</a:t>
            </a:r>
          </a:p>
          <a:p>
            <a:pPr marL="0" indent="0">
              <a:buNone/>
            </a:pPr>
            <a:r>
              <a:rPr lang="en-US" sz="2000" dirty="0"/>
              <a:t>Leverage </a:t>
            </a:r>
            <a:r>
              <a:rPr lang="en-US" sz="2000" dirty="0" smtClean="0"/>
              <a:t>20’s </a:t>
            </a:r>
            <a:r>
              <a:rPr lang="en-US" sz="2000" dirty="0"/>
              <a:t>infrastructure and synergy for </a:t>
            </a:r>
            <a:r>
              <a:rPr lang="en-US" sz="2000" dirty="0" smtClean="0"/>
              <a:t>high velocity development.</a:t>
            </a:r>
            <a:endParaRPr lang="en-US" sz="2000" dirty="0"/>
          </a:p>
        </p:txBody>
      </p:sp>
      <p:grpSp>
        <p:nvGrpSpPr>
          <p:cNvPr id="4" name="Group 3"/>
          <p:cNvGrpSpPr/>
          <p:nvPr/>
        </p:nvGrpSpPr>
        <p:grpSpPr>
          <a:xfrm>
            <a:off x="800708" y="2749859"/>
            <a:ext cx="10947920" cy="3703477"/>
            <a:chOff x="407368" y="2442491"/>
            <a:chExt cx="10947920" cy="3703477"/>
          </a:xfrm>
        </p:grpSpPr>
        <p:sp>
          <p:nvSpPr>
            <p:cNvPr id="9" name="Rounded Rectangle 8"/>
            <p:cNvSpPr/>
            <p:nvPr/>
          </p:nvSpPr>
          <p:spPr>
            <a:xfrm>
              <a:off x="407368" y="2442491"/>
              <a:ext cx="4536504" cy="1725896"/>
            </a:xfrm>
            <a:prstGeom prst="roundRect">
              <a:avLst>
                <a:gd name="adj" fmla="val 817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Bipolar Decoder </a:t>
              </a:r>
              <a:r>
                <a:rPr lang="en-US" sz="1600" b="1" u="sng" dirty="0">
                  <a:solidFill>
                    <a:schemeClr val="tx1"/>
                  </a:solidFill>
                  <a:latin typeface="Calibri" panose="020F0502020204030204" pitchFamily="34" charset="0"/>
                </a:rPr>
                <a:t>D</a:t>
              </a:r>
              <a:r>
                <a:rPr lang="en-US" sz="1600" b="1" u="sng" dirty="0" smtClean="0">
                  <a:solidFill>
                    <a:schemeClr val="tx1"/>
                  </a:solidFill>
                  <a:latin typeface="Calibri" panose="020F0502020204030204" pitchFamily="34" charset="0"/>
                </a:rPr>
                <a:t>esign</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Fast implementation: based on S26A </a:t>
              </a:r>
              <a:r>
                <a:rPr lang="en-US" sz="1400" dirty="0">
                  <a:solidFill>
                    <a:schemeClr val="tx1"/>
                  </a:solidFill>
                  <a:latin typeface="Calibri" panose="020F0502020204030204" pitchFamily="34" charset="0"/>
                </a:rPr>
                <a:t>floor </a:t>
              </a:r>
              <a:r>
                <a:rPr lang="en-US" sz="1400" dirty="0" smtClean="0">
                  <a:solidFill>
                    <a:schemeClr val="tx1"/>
                  </a:solidFill>
                  <a:latin typeface="Calibri" panose="020F0502020204030204" pitchFamily="34" charset="0"/>
                </a:rPr>
                <a:t>plan, </a:t>
              </a:r>
              <a:r>
                <a:rPr lang="en-US" sz="1400" dirty="0" err="1" smtClean="0">
                  <a:solidFill>
                    <a:schemeClr val="tx1"/>
                  </a:solidFill>
                  <a:latin typeface="Calibri" panose="020F0502020204030204" pitchFamily="34" charset="0"/>
                </a:rPr>
                <a:t>inc.</a:t>
              </a:r>
              <a:r>
                <a:rPr lang="en-US" sz="1400" dirty="0" smtClean="0">
                  <a:solidFill>
                    <a:schemeClr val="tx1"/>
                  </a:solidFill>
                  <a:latin typeface="Calibri" panose="020F0502020204030204" pitchFamily="34" charset="0"/>
                </a:rPr>
                <a:t> Pad</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Low risk execution: S26A based CMOS technology &amp; collateral @ minimum augmentation required</a:t>
              </a:r>
            </a:p>
            <a:p>
              <a:pPr marL="285750" indent="-285750">
                <a:buFont typeface="Arial" panose="020B0604020202020204" pitchFamily="34" charset="0"/>
                <a:buChar char="•"/>
              </a:pPr>
              <a:r>
                <a:rPr lang="en-US" sz="1400" dirty="0" err="1" smtClean="0">
                  <a:solidFill>
                    <a:schemeClr val="tx1"/>
                  </a:solidFill>
                  <a:latin typeface="Calibri" panose="020F0502020204030204" pitchFamily="34" charset="0"/>
                </a:rPr>
                <a:t>Algo</a:t>
              </a:r>
              <a:r>
                <a:rPr lang="en-US" sz="1400" dirty="0" smtClean="0">
                  <a:solidFill>
                    <a:schemeClr val="tx1"/>
                  </a:solidFill>
                  <a:latin typeface="Calibri" panose="020F0502020204030204" pitchFamily="34" charset="0"/>
                </a:rPr>
                <a:t> </a:t>
              </a:r>
              <a:r>
                <a:rPr lang="en-US" sz="1400" dirty="0">
                  <a:solidFill>
                    <a:schemeClr val="tx1"/>
                  </a:solidFill>
                  <a:latin typeface="Calibri" panose="020F0502020204030204" pitchFamily="34" charset="0"/>
                </a:rPr>
                <a:t>development leverage by reusing S26 test </a:t>
              </a:r>
              <a:r>
                <a:rPr lang="en-US" sz="1400" dirty="0" smtClean="0">
                  <a:solidFill>
                    <a:schemeClr val="tx1"/>
                  </a:solidFill>
                  <a:latin typeface="Calibri" panose="020F0502020204030204" pitchFamily="34" charset="0"/>
                </a:rPr>
                <a:t>infrastructure</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Enable probe synergy with S26 PG1 specs at shorter write completion time</a:t>
              </a:r>
              <a:endParaRPr lang="en-US" sz="1400" dirty="0">
                <a:solidFill>
                  <a:schemeClr val="tx1"/>
                </a:solidFill>
                <a:latin typeface="Calibri" panose="020F0502020204030204" pitchFamily="34" charset="0"/>
              </a:endParaRPr>
            </a:p>
          </p:txBody>
        </p:sp>
        <p:sp>
          <p:nvSpPr>
            <p:cNvPr id="10" name="Rounded Rectangle 9"/>
            <p:cNvSpPr/>
            <p:nvPr/>
          </p:nvSpPr>
          <p:spPr>
            <a:xfrm>
              <a:off x="428328" y="4422711"/>
              <a:ext cx="4536504" cy="11056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SSM </a:t>
              </a:r>
              <a:r>
                <a:rPr lang="en-US" sz="1600" b="1" u="sng" dirty="0">
                  <a:solidFill>
                    <a:schemeClr val="tx1"/>
                  </a:solidFill>
                  <a:latin typeface="Calibri" panose="020F0502020204030204" pitchFamily="34" charset="0"/>
                </a:rPr>
                <a:t>Switching P</a:t>
              </a:r>
              <a:r>
                <a:rPr lang="en-US" sz="1600" b="1" u="sng" dirty="0" smtClean="0">
                  <a:solidFill>
                    <a:schemeClr val="tx1"/>
                  </a:solidFill>
                  <a:latin typeface="Calibri" panose="020F0502020204030204" pitchFamily="34" charset="0"/>
                </a:rPr>
                <a:t>hysics w/ 20nm Cell</a:t>
              </a:r>
              <a:r>
                <a:rPr lang="en-US" sz="1600" b="1" dirty="0" smtClean="0">
                  <a:solidFill>
                    <a:schemeClr val="tx1"/>
                  </a:solidFill>
                  <a:latin typeface="Calibri" panose="020F0502020204030204" pitchFamily="34" charset="0"/>
                </a:rPr>
                <a:t> </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Cell development (DTS/MTS) based </a:t>
              </a:r>
              <a:r>
                <a:rPr lang="en-US" sz="1400" dirty="0">
                  <a:solidFill>
                    <a:schemeClr val="tx1"/>
                  </a:solidFill>
                  <a:latin typeface="Calibri" panose="020F0502020204030204" pitchFamily="34" charset="0"/>
                </a:rPr>
                <a:t>on </a:t>
              </a:r>
              <a:r>
                <a:rPr lang="en-US" sz="1400" dirty="0" smtClean="0">
                  <a:solidFill>
                    <a:schemeClr val="tx1"/>
                  </a:solidFill>
                  <a:latin typeface="Calibri" panose="020F0502020204030204" pitchFamily="34" charset="0"/>
                </a:rPr>
                <a:t>S26A </a:t>
              </a:r>
              <a:r>
                <a:rPr lang="en-US" sz="1400" dirty="0">
                  <a:solidFill>
                    <a:schemeClr val="tx1"/>
                  </a:solidFill>
                  <a:latin typeface="Calibri" panose="020F0502020204030204" pitchFamily="34" charset="0"/>
                </a:rPr>
                <a:t>scribe </a:t>
              </a:r>
              <a:r>
                <a:rPr lang="en-US" sz="1400" dirty="0" smtClean="0">
                  <a:solidFill>
                    <a:schemeClr val="tx1"/>
                  </a:solidFill>
                  <a:latin typeface="Calibri" panose="020F0502020204030204" pitchFamily="34" charset="0"/>
                </a:rPr>
                <a:t>mini array and single cell structures (SR71, QTT, 2XCMOS)</a:t>
              </a:r>
            </a:p>
            <a:p>
              <a:pPr marL="285750" indent="-285750">
                <a:buFont typeface="Arial" panose="020B0604020202020204" pitchFamily="34" charset="0"/>
                <a:buChar char="•"/>
              </a:pPr>
              <a:r>
                <a:rPr lang="en-US" sz="1400" dirty="0">
                  <a:solidFill>
                    <a:schemeClr val="tx1"/>
                  </a:solidFill>
                  <a:latin typeface="Calibri" panose="020F0502020204030204" pitchFamily="34" charset="0"/>
                </a:rPr>
                <a:t>D</a:t>
              </a:r>
              <a:r>
                <a:rPr lang="en-US" sz="1400" dirty="0" smtClean="0">
                  <a:solidFill>
                    <a:schemeClr val="tx1"/>
                  </a:solidFill>
                  <a:latin typeface="Calibri" panose="020F0502020204030204" pitchFamily="34" charset="0"/>
                </a:rPr>
                <a:t>evelop </a:t>
              </a:r>
              <a:r>
                <a:rPr lang="en-US" sz="1400" dirty="0">
                  <a:solidFill>
                    <a:schemeClr val="tx1"/>
                  </a:solidFill>
                  <a:latin typeface="Calibri" panose="020F0502020204030204" pitchFamily="34" charset="0"/>
                </a:rPr>
                <a:t>fundamental understanding of switching </a:t>
              </a:r>
              <a:r>
                <a:rPr lang="en-US" sz="1400" dirty="0" smtClean="0">
                  <a:solidFill>
                    <a:schemeClr val="tx1"/>
                  </a:solidFill>
                  <a:latin typeface="Calibri" panose="020F0502020204030204" pitchFamily="34" charset="0"/>
                </a:rPr>
                <a:t>mechanism for tuning window and reducing distribution</a:t>
              </a:r>
            </a:p>
          </p:txBody>
        </p:sp>
        <p:sp>
          <p:nvSpPr>
            <p:cNvPr id="11" name="Rounded Rectangle 10"/>
            <p:cNvSpPr/>
            <p:nvPr/>
          </p:nvSpPr>
          <p:spPr>
            <a:xfrm>
              <a:off x="5123892" y="5466827"/>
              <a:ext cx="4392488" cy="679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SSM Structure Yield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Establish S26A SSM-flow baseline and change control</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Leverage with S26A </a:t>
              </a:r>
              <a:r>
                <a:rPr lang="en-US" sz="1400" dirty="0">
                  <a:solidFill>
                    <a:schemeClr val="tx1"/>
                  </a:solidFill>
                  <a:latin typeface="Calibri" panose="020F0502020204030204" pitchFamily="34" charset="0"/>
                </a:rPr>
                <a:t>y</a:t>
              </a:r>
              <a:r>
                <a:rPr lang="en-US" sz="1400" dirty="0" smtClean="0">
                  <a:solidFill>
                    <a:schemeClr val="tx1"/>
                  </a:solidFill>
                  <a:latin typeface="Calibri" panose="020F0502020204030204" pitchFamily="34" charset="0"/>
                </a:rPr>
                <a:t>ield improvement </a:t>
              </a:r>
            </a:p>
          </p:txBody>
        </p:sp>
        <p:sp>
          <p:nvSpPr>
            <p:cNvPr id="12" name="Rounded Rectangle 11"/>
            <p:cNvSpPr/>
            <p:nvPr/>
          </p:nvSpPr>
          <p:spPr>
            <a:xfrm>
              <a:off x="5715000" y="4386707"/>
              <a:ext cx="3319393" cy="6369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Startup Flow Defined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a:solidFill>
                    <a:schemeClr val="tx1"/>
                  </a:solidFill>
                  <a:latin typeface="Calibri" panose="020F0502020204030204" pitchFamily="34" charset="0"/>
                </a:rPr>
                <a:t>Structure </a:t>
              </a:r>
              <a:r>
                <a:rPr lang="en-US" sz="1400" dirty="0" smtClean="0">
                  <a:solidFill>
                    <a:schemeClr val="tx1"/>
                  </a:solidFill>
                  <a:latin typeface="Calibri" panose="020F0502020204030204" pitchFamily="34" charset="0"/>
                </a:rPr>
                <a:t>and RWB demonstrated yield</a:t>
              </a:r>
              <a:endParaRPr lang="en-US" sz="1400" dirty="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DTS/MTS/RWB are consistent</a:t>
              </a:r>
            </a:p>
          </p:txBody>
        </p:sp>
        <p:sp>
          <p:nvSpPr>
            <p:cNvPr id="13" name="Rounded Rectangle 12"/>
            <p:cNvSpPr/>
            <p:nvPr/>
          </p:nvSpPr>
          <p:spPr>
            <a:xfrm>
              <a:off x="5715000" y="2509563"/>
              <a:ext cx="3319393" cy="1040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400" b="1" u="sng" dirty="0" smtClean="0">
                  <a:solidFill>
                    <a:schemeClr val="tx1"/>
                  </a:solidFill>
                  <a:latin typeface="Calibri" panose="020F0502020204030204" pitchFamily="34" charset="0"/>
                </a:rPr>
                <a:t>S26S </a:t>
              </a:r>
              <a:r>
                <a:rPr lang="en-US" sz="1400" b="1" u="sng" dirty="0" err="1" smtClean="0">
                  <a:solidFill>
                    <a:schemeClr val="tx1"/>
                  </a:solidFill>
                  <a:latin typeface="Calibri" panose="020F0502020204030204" pitchFamily="34" charset="0"/>
                </a:rPr>
                <a:t>Tapeout</a:t>
              </a:r>
              <a:endParaRPr lang="en-US" sz="14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Product vehicle: 256Gb in 197mm</a:t>
              </a:r>
              <a:r>
                <a:rPr lang="en-US" sz="1400" baseline="30000" dirty="0" smtClean="0">
                  <a:solidFill>
                    <a:schemeClr val="tx1"/>
                  </a:solidFill>
                  <a:latin typeface="Calibri" panose="020F0502020204030204" pitchFamily="34" charset="0"/>
                </a:rPr>
                <a:t>2</a:t>
              </a:r>
              <a:r>
                <a:rPr lang="en-US" sz="1400" baseline="-25000" dirty="0" smtClean="0">
                  <a:solidFill>
                    <a:schemeClr val="tx1"/>
                  </a:solidFill>
                  <a:latin typeface="Calibri" panose="020F0502020204030204" pitchFamily="34" charset="0"/>
                </a:rPr>
                <a:t> </a:t>
              </a:r>
              <a:r>
                <a:rPr lang="en-US" sz="1400" dirty="0" smtClean="0">
                  <a:solidFill>
                    <a:schemeClr val="tx1"/>
                  </a:solidFill>
                  <a:latin typeface="Calibri" panose="020F0502020204030204" pitchFamily="34" charset="0"/>
                </a:rPr>
                <a:t>@S26A Spec, plus</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Power delivery for @ 240ns write completion testable</a:t>
              </a:r>
            </a:p>
          </p:txBody>
        </p:sp>
        <p:sp>
          <p:nvSpPr>
            <p:cNvPr id="14" name="Notched Right Arrow 13"/>
            <p:cNvSpPr/>
            <p:nvPr/>
          </p:nvSpPr>
          <p:spPr>
            <a:xfrm>
              <a:off x="5005400" y="4555413"/>
              <a:ext cx="648072" cy="299502"/>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5" name="Notched Right Arrow 14"/>
            <p:cNvSpPr/>
            <p:nvPr/>
          </p:nvSpPr>
          <p:spPr>
            <a:xfrm>
              <a:off x="5005400" y="2913996"/>
              <a:ext cx="648072" cy="324036"/>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6" name="Notched Right Arrow 15"/>
            <p:cNvSpPr/>
            <p:nvPr/>
          </p:nvSpPr>
          <p:spPr>
            <a:xfrm rot="16200000" flipV="1">
              <a:off x="7186139" y="4948631"/>
              <a:ext cx="374588" cy="618893"/>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7" name="Rounded Rectangle 16"/>
            <p:cNvSpPr/>
            <p:nvPr/>
          </p:nvSpPr>
          <p:spPr>
            <a:xfrm>
              <a:off x="9588388" y="3628155"/>
              <a:ext cx="1766900" cy="540232"/>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Fail or Succeed</a:t>
              </a:r>
            </a:p>
          </p:txBody>
        </p:sp>
        <p:grpSp>
          <p:nvGrpSpPr>
            <p:cNvPr id="18" name="Group 17"/>
            <p:cNvGrpSpPr/>
            <p:nvPr/>
          </p:nvGrpSpPr>
          <p:grpSpPr>
            <a:xfrm>
              <a:off x="7315199" y="3594619"/>
              <a:ext cx="2201181" cy="748616"/>
              <a:chOff x="7315199" y="4122665"/>
              <a:chExt cx="2201181" cy="748616"/>
            </a:xfrm>
          </p:grpSpPr>
          <p:sp>
            <p:nvSpPr>
              <p:cNvPr id="22" name="Notched Right Arrow 21"/>
              <p:cNvSpPr/>
              <p:nvPr/>
            </p:nvSpPr>
            <p:spPr>
              <a:xfrm>
                <a:off x="8508268" y="4236368"/>
                <a:ext cx="1008112" cy="5131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23" name="Bent Arrow 22"/>
              <p:cNvSpPr/>
              <p:nvPr/>
            </p:nvSpPr>
            <p:spPr>
              <a:xfrm>
                <a:off x="7315199" y="4363033"/>
                <a:ext cx="1371600" cy="508248"/>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4" name="Bent Arrow 23"/>
              <p:cNvSpPr/>
              <p:nvPr/>
            </p:nvSpPr>
            <p:spPr>
              <a:xfrm flipV="1">
                <a:off x="7315199" y="4122665"/>
                <a:ext cx="1371600" cy="494927"/>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25" name="Rounded Rectangle 24"/>
            <p:cNvSpPr/>
            <p:nvPr/>
          </p:nvSpPr>
          <p:spPr>
            <a:xfrm>
              <a:off x="9588388" y="4274581"/>
              <a:ext cx="1766900" cy="832206"/>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Scaling Roadmap</a:t>
              </a:r>
            </a:p>
            <a:p>
              <a:pPr marL="174625" indent="-174625"/>
              <a:r>
                <a:rPr lang="en-US" sz="1400" dirty="0" smtClean="0">
                  <a:solidFill>
                    <a:schemeClr val="tx1"/>
                  </a:solidFill>
                  <a:latin typeface="Calibri" panose="020F0502020204030204" pitchFamily="34" charset="0"/>
                </a:rPr>
                <a:t>Process architecture</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Stack (S26A like) vs.</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Tier (3DNAND-like)</a:t>
              </a:r>
            </a:p>
          </p:txBody>
        </p:sp>
        <p:sp>
          <p:nvSpPr>
            <p:cNvPr id="26" name="Notched Right Arrow 25"/>
            <p:cNvSpPr/>
            <p:nvPr/>
          </p:nvSpPr>
          <p:spPr>
            <a:xfrm>
              <a:off x="9139808" y="4501019"/>
              <a:ext cx="376572" cy="3273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spTree>
    <p:extLst>
      <p:ext uri="{BB962C8B-B14F-4D97-AF65-F5344CB8AC3E}">
        <p14:creationId xmlns:p14="http://schemas.microsoft.com/office/powerpoint/2010/main" val="424321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2.2 Low Energy Bipolar Decoder Architecture</a:t>
            </a:r>
            <a:endParaRPr lang="en-US" sz="2800" cap="small" dirty="0"/>
          </a:p>
        </p:txBody>
      </p:sp>
      <p:sp>
        <p:nvSpPr>
          <p:cNvPr id="3" name="Content Placeholder 2"/>
          <p:cNvSpPr>
            <a:spLocks noGrp="1"/>
          </p:cNvSpPr>
          <p:nvPr>
            <p:ph idx="1"/>
          </p:nvPr>
        </p:nvSpPr>
        <p:spPr>
          <a:xfrm>
            <a:off x="695399" y="1132885"/>
            <a:ext cx="11208733" cy="3036650"/>
          </a:xfrm>
        </p:spPr>
        <p:txBody>
          <a:bodyPr/>
          <a:lstStyle/>
          <a:p>
            <a:pPr marL="457200" indent="-457200">
              <a:buNone/>
            </a:pPr>
            <a:r>
              <a:rPr lang="en-US" sz="2000" dirty="0"/>
              <a:t>T</a:t>
            </a:r>
            <a:r>
              <a:rPr lang="en-US" sz="2000" dirty="0" smtClean="0"/>
              <a:t>o meet energy spec of S26A, SSM requires </a:t>
            </a:r>
            <a:r>
              <a:rPr lang="en-US" sz="2000" u="sng" dirty="0" smtClean="0"/>
              <a:t>T</a:t>
            </a:r>
            <a:r>
              <a:rPr lang="en-US" sz="2000" dirty="0" smtClean="0"/>
              <a:t>hick </a:t>
            </a:r>
            <a:r>
              <a:rPr lang="en-US" sz="2000" u="sng" dirty="0" smtClean="0"/>
              <a:t>G</a:t>
            </a:r>
            <a:r>
              <a:rPr lang="en-US" sz="2000" dirty="0" smtClean="0"/>
              <a:t>ate </a:t>
            </a:r>
            <a:r>
              <a:rPr lang="en-US" sz="2000" u="sng" dirty="0" err="1" smtClean="0"/>
              <a:t>nMOS</a:t>
            </a:r>
            <a:r>
              <a:rPr lang="en-US" sz="2000" dirty="0" smtClean="0"/>
              <a:t> </a:t>
            </a:r>
            <a:r>
              <a:rPr lang="en-US" sz="2000" u="sng" dirty="0" smtClean="0"/>
              <a:t>T</a:t>
            </a:r>
            <a:r>
              <a:rPr lang="en-US" sz="2000" dirty="0" smtClean="0"/>
              <a:t>ransistor (</a:t>
            </a:r>
            <a:r>
              <a:rPr lang="en-US" sz="2000" dirty="0" err="1" smtClean="0"/>
              <a:t>TGnMOST</a:t>
            </a:r>
            <a:r>
              <a:rPr lang="en-US" sz="2000" dirty="0" smtClean="0"/>
              <a:t>) development. </a:t>
            </a:r>
            <a:endParaRPr lang="en-US" sz="2000" dirty="0"/>
          </a:p>
          <a:p>
            <a:pPr marL="1108070" lvl="1" indent="-554035">
              <a:buNone/>
            </a:pPr>
            <a:r>
              <a:rPr lang="en-US" sz="2000" dirty="0" smtClean="0">
                <a:sym typeface="Wingdings" panose="05000000000000000000" pitchFamily="2" charset="2"/>
              </a:rPr>
              <a:t>To </a:t>
            </a:r>
            <a:r>
              <a:rPr lang="en-US" sz="2000" dirty="0">
                <a:sym typeface="Wingdings" panose="05000000000000000000" pitchFamily="2" charset="2"/>
              </a:rPr>
              <a:t>fit </a:t>
            </a:r>
            <a:r>
              <a:rPr lang="en-US" sz="2000" dirty="0" err="1" smtClean="0">
                <a:sym typeface="Wingdings" panose="05000000000000000000" pitchFamily="2" charset="2"/>
              </a:rPr>
              <a:t>TGnMOST</a:t>
            </a:r>
            <a:r>
              <a:rPr lang="en-US" sz="2000" dirty="0" smtClean="0">
                <a:sym typeface="Wingdings" panose="05000000000000000000" pitchFamily="2" charset="2"/>
              </a:rPr>
              <a:t> bipolar decoders under tile, tighter DR will be needed.</a:t>
            </a:r>
            <a:endParaRPr lang="en-US" sz="2000" dirty="0" smtClean="0"/>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939349803"/>
              </p:ext>
            </p:extLst>
          </p:nvPr>
        </p:nvGraphicFramePr>
        <p:xfrm>
          <a:off x="1391384" y="1998318"/>
          <a:ext cx="8263092" cy="1676400"/>
        </p:xfrm>
        <a:graphic>
          <a:graphicData uri="http://schemas.openxmlformats.org/drawingml/2006/table">
            <a:tbl>
              <a:tblPr/>
              <a:tblGrid>
                <a:gridCol w="1958935"/>
                <a:gridCol w="2023626"/>
                <a:gridCol w="2023626"/>
                <a:gridCol w="2256905"/>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S24S (Design POR)</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256Gb</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64Gb</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256Gb</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Decoder</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Unipolar</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Bipolar with CMOS Pair</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Bipolar with </a:t>
                      </a:r>
                      <a:r>
                        <a:rPr kumimoji="0" lang="en-US" sz="1200" b="1" i="0" u="none" strike="noStrike" cap="none" normalizeH="0" baseline="0" dirty="0" err="1" smtClean="0">
                          <a:ln>
                            <a:noFill/>
                          </a:ln>
                          <a:solidFill>
                            <a:srgbClr val="FF0000"/>
                          </a:solidFill>
                          <a:effectLst/>
                          <a:latin typeface="Arial" pitchFamily="34" charset="0"/>
                          <a:cs typeface="Arial" pitchFamily="34" charset="0"/>
                        </a:rPr>
                        <a:t>TGnMOST</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Design Rule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S26A</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S26A</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To Be developed</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1600 / 800 MB/s</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930 / 527 MB/s</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1600 / 800 MB/s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52 / 118 </a:t>
                      </a:r>
                      <a:r>
                        <a:rPr kumimoji="0" lang="en-US" sz="1200" b="1" i="0" u="none" strike="noStrike" kern="1200" cap="none" normalizeH="0" baseline="0" dirty="0" err="1" smtClean="0">
                          <a:ln>
                            <a:noFill/>
                          </a:ln>
                          <a:solidFill>
                            <a:schemeClr val="tx1"/>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/b</a:t>
                      </a:r>
                      <a:endParaRPr kumimoji="0" lang="en-US"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89 / 179 </a:t>
                      </a:r>
                      <a:r>
                        <a:rPr kumimoji="0" lang="en-US" sz="1200" b="1" i="0" u="none" strike="noStrike" kern="1200" cap="none" normalizeH="0" baseline="0" dirty="0" err="1" smtClean="0">
                          <a:ln>
                            <a:noFill/>
                          </a:ln>
                          <a:solidFill>
                            <a:schemeClr val="tx1"/>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/b</a:t>
                      </a:r>
                      <a:endParaRPr kumimoji="0" lang="en-US"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52 / 118 </a:t>
                      </a:r>
                      <a:r>
                        <a:rPr kumimoji="0" lang="en-US" sz="1200" b="1" i="0" u="none" strike="noStrike" kern="1200" cap="none" normalizeH="0" baseline="0" dirty="0" err="1" smtClean="0">
                          <a:ln>
                            <a:noFill/>
                          </a:ln>
                          <a:solidFill>
                            <a:srgbClr val="FF0000"/>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/b</a:t>
                      </a:r>
                      <a:endParaRPr kumimoji="0" lang="en-US" sz="1200" b="1" i="0" u="none" strike="noStrike" kern="1200" cap="none" normalizeH="0" baseline="0" dirty="0">
                        <a:ln>
                          <a:noFill/>
                        </a:ln>
                        <a:solidFill>
                          <a:srgbClr val="FF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bl>
          </a:graphicData>
        </a:graphic>
      </p:graphicFrame>
    </p:spTree>
    <p:extLst>
      <p:ext uri="{BB962C8B-B14F-4D97-AF65-F5344CB8AC3E}">
        <p14:creationId xmlns:p14="http://schemas.microsoft.com/office/powerpoint/2010/main" val="2595763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598"/>
          <a:stretch/>
        </p:blipFill>
        <p:spPr>
          <a:xfrm>
            <a:off x="7320136" y="2950765"/>
            <a:ext cx="4223094" cy="3611229"/>
          </a:xfrm>
          <a:prstGeom prst="rect">
            <a:avLst/>
          </a:prstGeom>
        </p:spPr>
      </p:pic>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2.2 Scaling Strategy</a:t>
            </a:r>
            <a:endParaRPr lang="en-US" sz="2800" cap="small" dirty="0"/>
          </a:p>
        </p:txBody>
      </p:sp>
      <p:sp>
        <p:nvSpPr>
          <p:cNvPr id="3" name="Content Placeholder 2"/>
          <p:cNvSpPr>
            <a:spLocks noGrp="1"/>
          </p:cNvSpPr>
          <p:nvPr>
            <p:ph idx="1"/>
          </p:nvPr>
        </p:nvSpPr>
        <p:spPr>
          <a:xfrm>
            <a:off x="695400" y="914400"/>
            <a:ext cx="7020780" cy="5545337"/>
          </a:xfrm>
        </p:spPr>
        <p:txBody>
          <a:bodyPr/>
          <a:lstStyle/>
          <a:p>
            <a:pPr marL="0" indent="0">
              <a:buNone/>
            </a:pPr>
            <a:r>
              <a:rPr lang="en-US" sz="2000" dirty="0" smtClean="0"/>
              <a:t>Scaling Expectation</a:t>
            </a:r>
            <a:endParaRPr lang="en-US" sz="2000" dirty="0"/>
          </a:p>
          <a:p>
            <a:pPr marL="1108070" lvl="1" indent="-554035">
              <a:buNone/>
            </a:pPr>
            <a:r>
              <a:rPr lang="en-US" sz="2000" dirty="0"/>
              <a:t>Density: doubling every generation</a:t>
            </a:r>
          </a:p>
          <a:p>
            <a:pPr marL="1108070" lvl="1" indent="-554035">
              <a:buNone/>
            </a:pPr>
            <a:r>
              <a:rPr lang="en-US" sz="2000" dirty="0"/>
              <a:t>Latency: equal or reduce</a:t>
            </a:r>
          </a:p>
          <a:p>
            <a:pPr marL="1108070" lvl="1" indent="-554035">
              <a:buNone/>
            </a:pPr>
            <a:r>
              <a:rPr lang="en-US" sz="2000" dirty="0"/>
              <a:t>Bandwidth/GB: Equal or improve</a:t>
            </a:r>
          </a:p>
          <a:p>
            <a:pPr marL="0" indent="0">
              <a:buNone/>
            </a:pPr>
            <a:r>
              <a:rPr lang="en-US" sz="2000" cap="small" dirty="0" smtClean="0"/>
              <a:t>Expected Roadmap</a:t>
            </a:r>
            <a:endParaRPr lang="en-US" sz="2000" cap="small" dirty="0" smtClean="0"/>
          </a:p>
          <a:p>
            <a:pPr marL="0" indent="0">
              <a:buNone/>
            </a:pPr>
            <a:endParaRPr lang="en-US" sz="2000" cap="small" dirty="0"/>
          </a:p>
          <a:p>
            <a:pPr marL="0" indent="0">
              <a:buNone/>
            </a:pPr>
            <a:endParaRPr lang="en-US" sz="2000" cap="small" dirty="0" smtClean="0"/>
          </a:p>
          <a:p>
            <a:pPr marL="0" indent="0">
              <a:buNone/>
            </a:pPr>
            <a:endParaRPr lang="en-US" sz="2000" cap="small" dirty="0"/>
          </a:p>
          <a:p>
            <a:pPr marL="0" indent="0">
              <a:buNone/>
            </a:pPr>
            <a:endParaRPr lang="en-US" sz="2000" cap="small" dirty="0" smtClean="0"/>
          </a:p>
          <a:p>
            <a:pPr marL="1108070" lvl="1" indent="-554035">
              <a:buNone/>
            </a:pPr>
            <a:endParaRPr lang="en-US" sz="2000" dirty="0" smtClean="0"/>
          </a:p>
          <a:p>
            <a:pPr marL="0" indent="0">
              <a:buNone/>
            </a:pPr>
            <a:r>
              <a:rPr lang="en-US" sz="2000" dirty="0" smtClean="0"/>
              <a:t>Beyond Gen3</a:t>
            </a:r>
            <a:endParaRPr lang="en-US" sz="2000" dirty="0"/>
          </a:p>
          <a:p>
            <a:pPr marL="1108070" lvl="1" indent="-554035">
              <a:buNone/>
            </a:pPr>
            <a:r>
              <a:rPr lang="en-US" sz="2000" dirty="0"/>
              <a:t>Reference architecture: SXP stack vs. 3D-NAND tier </a:t>
            </a:r>
            <a:endParaRPr lang="en-US" sz="2000" dirty="0" smtClean="0"/>
          </a:p>
          <a:p>
            <a:pPr marL="1108070" lvl="1" indent="-554035">
              <a:buNone/>
            </a:pPr>
            <a:r>
              <a:rPr lang="en-US" sz="2000" dirty="0" smtClean="0"/>
              <a:t>Scalable architecture development starts when </a:t>
            </a:r>
            <a:br>
              <a:rPr lang="en-US" sz="2000" dirty="0" smtClean="0"/>
            </a:br>
            <a:r>
              <a:rPr lang="en-US" sz="2000" dirty="0" smtClean="0"/>
              <a:t>1. </a:t>
            </a:r>
            <a:r>
              <a:rPr lang="en-US" sz="2000" dirty="0"/>
              <a:t>S</a:t>
            </a:r>
            <a:r>
              <a:rPr lang="en-US" sz="2000" dirty="0" smtClean="0"/>
              <a:t>witching mechanism is manageable and </a:t>
            </a:r>
            <a:r>
              <a:rPr lang="en-US" sz="2000" dirty="0"/>
              <a:t/>
            </a:r>
            <a:br>
              <a:rPr lang="en-US" sz="2000" dirty="0"/>
            </a:br>
            <a:r>
              <a:rPr lang="en-US" sz="2000" dirty="0" smtClean="0"/>
              <a:t>2. 20nm Product Vehicle is </a:t>
            </a:r>
            <a:r>
              <a:rPr lang="en-US" sz="2000" dirty="0" err="1" smtClean="0"/>
              <a:t>DBR’d</a:t>
            </a:r>
            <a:endParaRPr lang="en-US" sz="2000" dirty="0"/>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9922243" y="188640"/>
            <a:ext cx="889444" cy="2966103"/>
          </a:xfrm>
          <a:prstGeom prst="rect">
            <a:avLst/>
          </a:prstGeom>
        </p:spPr>
      </p:pic>
      <p:sp>
        <p:nvSpPr>
          <p:cNvPr id="8" name="Rectangle 7"/>
          <p:cNvSpPr/>
          <p:nvPr/>
        </p:nvSpPr>
        <p:spPr>
          <a:xfrm>
            <a:off x="7786556" y="5733256"/>
            <a:ext cx="1058303" cy="461665"/>
          </a:xfrm>
          <a:prstGeom prst="rect">
            <a:avLst/>
          </a:prstGeom>
        </p:spPr>
        <p:txBody>
          <a:bodyPr wrap="none">
            <a:spAutoFit/>
          </a:bodyPr>
          <a:lstStyle/>
          <a:p>
            <a:r>
              <a:rPr lang="en-US" sz="2400" dirty="0" smtClean="0">
                <a:latin typeface="Calibri" panose="020F0502020204030204" pitchFamily="34" charset="0"/>
              </a:rPr>
              <a:t>3D-tier</a:t>
            </a:r>
            <a:endParaRPr lang="en-US" dirty="0">
              <a:latin typeface="Calibri" panose="020F0502020204030204" pitchFamily="34" charset="0"/>
            </a:endParaRPr>
          </a:p>
        </p:txBody>
      </p:sp>
      <p:sp>
        <p:nvSpPr>
          <p:cNvPr id="9" name="Rectangle 8"/>
          <p:cNvSpPr/>
          <p:nvPr/>
        </p:nvSpPr>
        <p:spPr>
          <a:xfrm>
            <a:off x="8503766" y="1757970"/>
            <a:ext cx="1256241" cy="461665"/>
          </a:xfrm>
          <a:prstGeom prst="rect">
            <a:avLst/>
          </a:prstGeom>
        </p:spPr>
        <p:txBody>
          <a:bodyPr wrap="none">
            <a:spAutoFit/>
          </a:bodyPr>
          <a:lstStyle/>
          <a:p>
            <a:r>
              <a:rPr lang="en-US" sz="2400" dirty="0" smtClean="0">
                <a:latin typeface="Calibri" panose="020F0502020204030204" pitchFamily="34" charset="0"/>
              </a:rPr>
              <a:t>3D-stack</a:t>
            </a:r>
            <a:endParaRPr lang="en-US"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254474016"/>
              </p:ext>
            </p:extLst>
          </p:nvPr>
        </p:nvGraphicFramePr>
        <p:xfrm>
          <a:off x="841056" y="2749884"/>
          <a:ext cx="6179343" cy="1749552"/>
        </p:xfrm>
        <a:graphic>
          <a:graphicData uri="http://schemas.openxmlformats.org/drawingml/2006/table">
            <a:tbl>
              <a:tblPr>
                <a:tableStyleId>{5C22544A-7EE6-4342-B048-85BDC9FD1C3A}</a:tableStyleId>
              </a:tblPr>
              <a:tblGrid>
                <a:gridCol w="1683639">
                  <a:extLst>
                    <a:ext uri="{9D8B030D-6E8A-4147-A177-3AD203B41FA5}">
                      <a16:colId xmlns="" xmlns:a16="http://schemas.microsoft.com/office/drawing/2014/main" val="20000"/>
                    </a:ext>
                  </a:extLst>
                </a:gridCol>
                <a:gridCol w="1498568">
                  <a:extLst>
                    <a:ext uri="{9D8B030D-6E8A-4147-A177-3AD203B41FA5}">
                      <a16:colId xmlns="" xmlns:a16="http://schemas.microsoft.com/office/drawing/2014/main" val="20003"/>
                    </a:ext>
                  </a:extLst>
                </a:gridCol>
                <a:gridCol w="1498568">
                  <a:extLst>
                    <a:ext uri="{9D8B030D-6E8A-4147-A177-3AD203B41FA5}">
                      <a16:colId xmlns="" xmlns:a16="http://schemas.microsoft.com/office/drawing/2014/main" val="20005"/>
                    </a:ext>
                  </a:extLst>
                </a:gridCol>
                <a:gridCol w="1498568">
                  <a:extLst>
                    <a:ext uri="{9D8B030D-6E8A-4147-A177-3AD203B41FA5}">
                      <a16:colId xmlns="" xmlns:a16="http://schemas.microsoft.com/office/drawing/2014/main" val="20006"/>
                    </a:ext>
                  </a:extLst>
                </a:gridCol>
              </a:tblGrid>
              <a:tr h="0">
                <a:tc>
                  <a:txBody>
                    <a:bodyPr/>
                    <a:lstStyle/>
                    <a:p>
                      <a:pPr algn="r" fontAlgn="b"/>
                      <a:r>
                        <a:rPr lang="en-US" sz="1400" u="none" strike="noStrike" dirty="0">
                          <a:solidFill>
                            <a:schemeClr val="bg1"/>
                          </a:solidFill>
                          <a:effectLst/>
                          <a:latin typeface="Calibri" panose="020F0502020204030204" pitchFamily="34" charset="0"/>
                        </a:rPr>
                        <a:t> </a:t>
                      </a:r>
                      <a:endParaRPr lang="en-US" sz="1400" b="0" i="0" u="none" strike="noStrike" dirty="0">
                        <a:solidFill>
                          <a:schemeClr val="bg1"/>
                        </a:solidFill>
                        <a:effectLst/>
                        <a:latin typeface="Calibri" panose="020F0502020204030204" pitchFamily="34" charset="0"/>
                      </a:endParaRPr>
                    </a:p>
                  </a:txBody>
                  <a:tcPr marL="36576" marR="36576" marT="18288" marB="18288" anchor="b">
                    <a:noFill/>
                  </a:tcPr>
                </a:tc>
                <a:tc>
                  <a:txBody>
                    <a:bodyPr/>
                    <a:lstStyle/>
                    <a:p>
                      <a:pPr algn="ctr" fontAlgn="b"/>
                      <a:r>
                        <a:rPr lang="en-US" sz="1400" b="1" u="none" strike="noStrike" dirty="0">
                          <a:solidFill>
                            <a:schemeClr val="bg1"/>
                          </a:solidFill>
                          <a:effectLst/>
                          <a:latin typeface="Calibri" panose="020F0502020204030204" pitchFamily="34" charset="0"/>
                        </a:rPr>
                        <a:t>S26S</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smtClean="0">
                          <a:solidFill>
                            <a:schemeClr val="bg1"/>
                          </a:solidFill>
                          <a:effectLst/>
                          <a:latin typeface="Calibri" panose="020F0502020204030204" pitchFamily="34" charset="0"/>
                        </a:rPr>
                        <a:t>Gen2</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smtClean="0">
                          <a:solidFill>
                            <a:schemeClr val="bg1"/>
                          </a:solidFill>
                          <a:effectLst/>
                          <a:latin typeface="Calibri" panose="020F0502020204030204" pitchFamily="34" charset="0"/>
                        </a:rPr>
                        <a:t>Gen3</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extLst>
                  <a:ext uri="{0D108BD9-81ED-4DB2-BD59-A6C34878D82A}">
                    <a16:rowId xmlns="" xmlns:a16="http://schemas.microsoft.com/office/drawing/2014/main" val="10000"/>
                  </a:ext>
                </a:extLst>
              </a:tr>
              <a:tr h="184150">
                <a:tc>
                  <a:txBody>
                    <a:bodyPr/>
                    <a:lstStyle/>
                    <a:p>
                      <a:pPr algn="r" fontAlgn="b"/>
                      <a:r>
                        <a:rPr lang="en-US" sz="1400" b="1" u="none" strike="noStrike" dirty="0">
                          <a:solidFill>
                            <a:schemeClr val="bg1"/>
                          </a:solidFill>
                          <a:effectLst/>
                          <a:latin typeface="Calibri" panose="020F0502020204030204" pitchFamily="34" charset="0"/>
                        </a:rPr>
                        <a:t>Density/Die Size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512Gb / 195mm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1Tb /&lt;200mm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 xmlns:a16="http://schemas.microsoft.com/office/drawing/2014/main" val="10001"/>
                  </a:ext>
                </a:extLst>
              </a:tr>
              <a:tr h="184150">
                <a:tc>
                  <a:txBody>
                    <a:bodyPr/>
                    <a:lstStyle/>
                    <a:p>
                      <a:pPr algn="r" fontAlgn="b"/>
                      <a:r>
                        <a:rPr lang="en-US" sz="1400" b="1" u="none" strike="noStrike" dirty="0">
                          <a:solidFill>
                            <a:schemeClr val="bg1"/>
                          </a:solidFill>
                          <a:effectLst/>
                          <a:latin typeface="Calibri" panose="020F0502020204030204" pitchFamily="34" charset="0"/>
                        </a:rPr>
                        <a:t>half pitch</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20.5nm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10.25nm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 xmlns:a16="http://schemas.microsoft.com/office/drawing/2014/main" val="10002"/>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Latency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95/240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80/240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80/80~120 </a:t>
                      </a:r>
                      <a:r>
                        <a:rPr lang="en-US" sz="1400" u="none" strike="noStrike" dirty="0">
                          <a:effectLst/>
                          <a:latin typeface="Calibri" panose="020F0502020204030204" pitchFamily="34" charset="0"/>
                        </a:rPr>
                        <a:t>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 xmlns:a16="http://schemas.microsoft.com/office/drawing/2014/main" val="10005"/>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Energy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26/59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13/30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 xmlns:a16="http://schemas.microsoft.com/office/drawing/2014/main" val="10006"/>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a:t>
                      </a:r>
                      <a:r>
                        <a:rPr lang="en-US" sz="1400" b="1" u="none" strike="noStrike" dirty="0" err="1">
                          <a:solidFill>
                            <a:schemeClr val="bg1"/>
                          </a:solidFill>
                          <a:effectLst/>
                          <a:latin typeface="Calibri" panose="020F0502020204030204" pitchFamily="34" charset="0"/>
                        </a:rPr>
                        <a:t>Thruput</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3200/1600 </a:t>
                      </a:r>
                      <a:r>
                        <a:rPr lang="en-US" sz="1400" u="none" strike="noStrike" dirty="0">
                          <a:effectLst/>
                          <a:latin typeface="Calibri" panose="020F0502020204030204" pitchFamily="34" charset="0"/>
                        </a:rPr>
                        <a:t>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6400/3200 </a:t>
                      </a:r>
                      <a:r>
                        <a:rPr lang="en-US" sz="1400" u="none" strike="noStrike" dirty="0">
                          <a:effectLst/>
                          <a:latin typeface="Calibri" panose="020F0502020204030204" pitchFamily="34" charset="0"/>
                        </a:rPr>
                        <a:t>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 xmlns:a16="http://schemas.microsoft.com/office/drawing/2014/main" val="10007"/>
                  </a:ext>
                </a:extLst>
              </a:tr>
              <a:tr h="190500">
                <a:tc>
                  <a:txBody>
                    <a:bodyPr/>
                    <a:lstStyle/>
                    <a:p>
                      <a:pPr algn="r" fontAlgn="b"/>
                      <a:r>
                        <a:rPr lang="en-US" sz="1400" b="1" u="none" strike="noStrike" dirty="0">
                          <a:solidFill>
                            <a:schemeClr val="bg1"/>
                          </a:solidFill>
                          <a:effectLst/>
                          <a:latin typeface="Calibri" panose="020F0502020204030204" pitchFamily="34" charset="0"/>
                        </a:rPr>
                        <a:t>I/O and Transfer Rate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DDR4 1600MT/s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DDR5 3200MT/s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DDR5 </a:t>
                      </a:r>
                      <a:r>
                        <a:rPr lang="en-US" sz="1400" u="none" strike="noStrike" dirty="0" smtClean="0">
                          <a:effectLst/>
                          <a:latin typeface="Calibri" panose="020F0502020204030204" pitchFamily="34" charset="0"/>
                        </a:rPr>
                        <a:t>6400MT/s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 xmlns:a16="http://schemas.microsoft.com/office/drawing/2014/main" val="10008"/>
                  </a:ext>
                </a:extLst>
              </a:tr>
            </a:tbl>
          </a:graphicData>
        </a:graphic>
      </p:graphicFrame>
      <p:sp>
        <p:nvSpPr>
          <p:cNvPr id="18" name="Rounded Rectangle 17"/>
          <p:cNvSpPr/>
          <p:nvPr/>
        </p:nvSpPr>
        <p:spPr>
          <a:xfrm>
            <a:off x="831456" y="2728356"/>
            <a:ext cx="6188943" cy="1749552"/>
          </a:xfrm>
          <a:prstGeom prst="roundRect">
            <a:avLst>
              <a:gd name="adj" fmla="val 5121"/>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940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marL="576263" indent="-576263" algn="l"/>
            <a:r>
              <a:rPr lang="en-US" sz="2800" cap="small" dirty="0" smtClean="0"/>
              <a:t>3.0 Milestones</a:t>
            </a:r>
            <a:endParaRPr lang="en-US" sz="2800" cap="small" dirty="0"/>
          </a:p>
        </p:txBody>
      </p:sp>
      <p:graphicFrame>
        <p:nvGraphicFramePr>
          <p:cNvPr id="2" name="Table 1"/>
          <p:cNvGraphicFramePr>
            <a:graphicFrameLocks noGrp="1"/>
          </p:cNvGraphicFramePr>
          <p:nvPr>
            <p:extLst>
              <p:ext uri="{D42A27DB-BD31-4B8C-83A1-F6EECF244321}">
                <p14:modId xmlns:p14="http://schemas.microsoft.com/office/powerpoint/2010/main" val="494503662"/>
              </p:ext>
            </p:extLst>
          </p:nvPr>
        </p:nvGraphicFramePr>
        <p:xfrm>
          <a:off x="2379434" y="1756278"/>
          <a:ext cx="7732646" cy="3108960"/>
        </p:xfrm>
        <a:graphic>
          <a:graphicData uri="http://schemas.openxmlformats.org/drawingml/2006/table">
            <a:tbl>
              <a:tblPr/>
              <a:tblGrid>
                <a:gridCol w="315832"/>
                <a:gridCol w="4264342"/>
                <a:gridCol w="394059"/>
                <a:gridCol w="394059"/>
                <a:gridCol w="394059"/>
                <a:gridCol w="394059"/>
                <a:gridCol w="394059"/>
                <a:gridCol w="394059"/>
                <a:gridCol w="394059"/>
                <a:gridCol w="394059"/>
              </a:tblGrid>
              <a:tr h="184150">
                <a:tc rowSpan="2">
                  <a:txBody>
                    <a:bodyPr/>
                    <a:lstStyle/>
                    <a:p>
                      <a:pPr algn="l" fontAlgn="b"/>
                      <a:r>
                        <a:rPr lang="en-US" sz="1800" b="0" i="0" u="none" strike="noStrike" dirty="0">
                          <a:solidFill>
                            <a:srgbClr val="000000"/>
                          </a:solidFill>
                          <a:effectLst/>
                          <a:latin typeface="Calibri" panose="020F0502020204030204" pitchFamily="34" charset="0"/>
                        </a:rPr>
                        <a:t> </a:t>
                      </a:r>
                    </a:p>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r" fontAlgn="b"/>
                      <a:r>
                        <a:rPr lang="en-US" sz="1800" b="0" i="0" u="none" strike="noStrike" dirty="0">
                          <a:solidFill>
                            <a:srgbClr val="000000"/>
                          </a:solidFill>
                          <a:effectLst/>
                          <a:latin typeface="Calibri" panose="020F0502020204030204" pitchFamily="34" charset="0"/>
                        </a:rPr>
                        <a:t> </a:t>
                      </a:r>
                    </a:p>
                    <a:p>
                      <a:pPr algn="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800" b="1" i="0" u="none" strike="noStrike" dirty="0">
                          <a:solidFill>
                            <a:schemeClr val="bg1"/>
                          </a:solidFill>
                          <a:effectLst/>
                          <a:latin typeface="Calibri" panose="020F0502020204030204" pitchFamily="34" charset="0"/>
                        </a:rPr>
                        <a:t>2018</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2019</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150">
                <a:tc vMerge="1">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84150">
                <a:tc rowSpan="4">
                  <a:txBody>
                    <a:bodyPr/>
                    <a:lstStyle/>
                    <a:p>
                      <a:pPr algn="ctr" fontAlgn="ctr"/>
                      <a:r>
                        <a:rPr lang="en-US" sz="1800" b="1" i="0" u="none" strike="noStrike" dirty="0" smtClean="0">
                          <a:solidFill>
                            <a:schemeClr val="bg1"/>
                          </a:solidFill>
                          <a:effectLst/>
                          <a:latin typeface="Calibri" panose="020F0502020204030204" pitchFamily="34" charset="0"/>
                        </a:rPr>
                        <a:t>S24S</a:t>
                      </a:r>
                      <a:endParaRPr lang="en-US" sz="1800" b="1" i="0" u="none" strike="noStrike" dirty="0">
                        <a:solidFill>
                          <a:schemeClr val="bg1"/>
                        </a:solidFill>
                        <a:effectLst/>
                        <a:latin typeface="Calibri" panose="020F0502020204030204" pitchFamily="34" charset="0"/>
                      </a:endParaRP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a:solidFill>
                            <a:schemeClr val="bg1"/>
                          </a:solidFill>
                          <a:effectLst/>
                          <a:latin typeface="Calibri" panose="020F0502020204030204" pitchFamily="34" charset="0"/>
                        </a:rPr>
                        <a:t>SSM RWB demonstrated on Dual Deck SR71</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S24S 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PG4 RWB Demonstrated</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PG1 RWB Demonstrated</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84150">
                <a:tc rowSpan="3">
                  <a:txBody>
                    <a:bodyPr/>
                    <a:lstStyle/>
                    <a:p>
                      <a:pPr algn="ctr" fontAlgn="ctr"/>
                      <a:r>
                        <a:rPr lang="en-US" sz="1800" b="1" i="0" u="none" strike="noStrike" dirty="0" smtClean="0">
                          <a:solidFill>
                            <a:schemeClr val="bg1"/>
                          </a:solidFill>
                          <a:effectLst/>
                          <a:latin typeface="Calibri" panose="020F0502020204030204" pitchFamily="34" charset="0"/>
                        </a:rPr>
                        <a:t>S26S</a:t>
                      </a:r>
                      <a:endParaRPr lang="en-US" sz="1800" b="1" i="0" u="none" strike="noStrike" dirty="0">
                        <a:solidFill>
                          <a:schemeClr val="bg1"/>
                        </a:solidFill>
                        <a:effectLst/>
                        <a:latin typeface="Calibri" panose="020F0502020204030204" pitchFamily="34" charset="0"/>
                      </a:endParaRP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smtClean="0">
                          <a:solidFill>
                            <a:schemeClr val="bg1"/>
                          </a:solidFill>
                          <a:effectLst/>
                          <a:latin typeface="Calibri" panose="020F0502020204030204" pitchFamily="34" charset="0"/>
                        </a:rPr>
                        <a:t>SSM</a:t>
                      </a:r>
                      <a:r>
                        <a:rPr lang="en-US" sz="1800" b="0" i="0" u="none" strike="noStrike" baseline="0" dirty="0" smtClean="0">
                          <a:solidFill>
                            <a:schemeClr val="bg1"/>
                          </a:solidFill>
                          <a:effectLst/>
                          <a:latin typeface="Calibri" panose="020F0502020204030204" pitchFamily="34" charset="0"/>
                        </a:rPr>
                        <a:t> Collateral Release (</a:t>
                      </a:r>
                      <a:r>
                        <a:rPr lang="en-US" sz="1800" b="0" i="0" u="none" strike="noStrike" baseline="0" dirty="0" err="1" smtClean="0">
                          <a:solidFill>
                            <a:schemeClr val="bg1"/>
                          </a:solidFill>
                          <a:effectLst/>
                          <a:latin typeface="Calibri" panose="020F0502020204030204" pitchFamily="34" charset="0"/>
                        </a:rPr>
                        <a:t>TGnMOST</a:t>
                      </a:r>
                      <a:r>
                        <a:rPr lang="en-US" sz="1800" b="0" i="0" u="none" strike="noStrike" baseline="0" dirty="0" smtClean="0">
                          <a:solidFill>
                            <a:schemeClr val="bg1"/>
                          </a:solidFill>
                          <a:effectLst/>
                          <a:latin typeface="Calibri" panose="020F0502020204030204" pitchFamily="34" charset="0"/>
                        </a:rPr>
                        <a:t>, DR)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S26S 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20000"/>
                        <a:lumOff val="80000"/>
                      </a:schemeClr>
                    </a:solidFill>
                  </a:tcPr>
                </a:tc>
              </a:tr>
              <a:tr h="184150">
                <a:tc vMerge="1">
                  <a:txBody>
                    <a:bodyPr/>
                    <a:lstStyle/>
                    <a:p>
                      <a:endParaRPr lang="en-US"/>
                    </a:p>
                  </a:txBody>
                  <a:tcPr/>
                </a:tc>
                <a:tc>
                  <a:txBody>
                    <a:bodyPr/>
                    <a:lstStyle/>
                    <a:p>
                      <a:pPr algn="r" fontAlgn="b"/>
                      <a:r>
                        <a:rPr lang="en-US" sz="1800" b="0" i="0" u="none" strike="noStrike" dirty="0" err="1" smtClean="0">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r>
              <a:tr h="190500">
                <a:tc gridSpan="2">
                  <a:txBody>
                    <a:bodyPr/>
                    <a:lstStyle/>
                    <a:p>
                      <a:pPr algn="r" fontAlgn="b"/>
                      <a:r>
                        <a:rPr lang="en-US" sz="1800" b="0" i="0" u="none" strike="noStrike" dirty="0">
                          <a:solidFill>
                            <a:schemeClr val="bg1"/>
                          </a:solidFill>
                          <a:effectLst/>
                          <a:latin typeface="Calibri" panose="020F0502020204030204" pitchFamily="34" charset="0"/>
                        </a:rPr>
                        <a:t>Scaling </a:t>
                      </a:r>
                      <a:r>
                        <a:rPr lang="en-US" sz="1800" b="0" i="0" u="none" strike="noStrike" dirty="0" smtClean="0">
                          <a:solidFill>
                            <a:schemeClr val="bg1"/>
                          </a:solidFill>
                          <a:effectLst/>
                          <a:latin typeface="Calibri" panose="020F0502020204030204" pitchFamily="34" charset="0"/>
                        </a:rPr>
                        <a:t>Roadmap </a:t>
                      </a:r>
                      <a:r>
                        <a:rPr lang="en-US" sz="1800" b="0" i="0" u="none" strike="noStrike" dirty="0">
                          <a:solidFill>
                            <a:schemeClr val="bg1"/>
                          </a:solidFill>
                          <a:effectLst/>
                          <a:latin typeface="Calibri" panose="020F0502020204030204" pitchFamily="34" charset="0"/>
                        </a:rPr>
                        <a:t>Pathfinding Starts</a:t>
                      </a:r>
                    </a:p>
                  </a:txBody>
                  <a:tcPr marL="36576" marR="36576" marT="18288" marB="18288"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r" fontAlgn="b"/>
                      <a:endParaRPr lang="en-US" sz="1800" b="1"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rgbClr val="004DBF"/>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8" name="Freeform 7"/>
          <p:cNvSpPr/>
          <p:nvPr/>
        </p:nvSpPr>
        <p:spPr>
          <a:xfrm>
            <a:off x="7589880" y="2695099"/>
            <a:ext cx="437418" cy="1715061"/>
          </a:xfrm>
          <a:custGeom>
            <a:avLst/>
            <a:gdLst>
              <a:gd name="connsiteX0" fmla="*/ 0 w 524933"/>
              <a:gd name="connsiteY0" fmla="*/ 0 h 1380067"/>
              <a:gd name="connsiteX1" fmla="*/ 93133 w 524933"/>
              <a:gd name="connsiteY1" fmla="*/ 1007533 h 1380067"/>
              <a:gd name="connsiteX2" fmla="*/ 524933 w 524933"/>
              <a:gd name="connsiteY2" fmla="*/ 1380067 h 1380067"/>
            </a:gdLst>
            <a:ahLst/>
            <a:cxnLst>
              <a:cxn ang="0">
                <a:pos x="connsiteX0" y="connsiteY0"/>
              </a:cxn>
              <a:cxn ang="0">
                <a:pos x="connsiteX1" y="connsiteY1"/>
              </a:cxn>
              <a:cxn ang="0">
                <a:pos x="connsiteX2" y="connsiteY2"/>
              </a:cxn>
            </a:cxnLst>
            <a:rect l="l" t="t" r="r" b="b"/>
            <a:pathLst>
              <a:path w="524933" h="1380067">
                <a:moveTo>
                  <a:pt x="0" y="0"/>
                </a:moveTo>
                <a:cubicBezTo>
                  <a:pt x="2822" y="388761"/>
                  <a:pt x="5644" y="777522"/>
                  <a:pt x="93133" y="1007533"/>
                </a:cubicBezTo>
                <a:cubicBezTo>
                  <a:pt x="180622" y="1237544"/>
                  <a:pt x="352777" y="1308805"/>
                  <a:pt x="524933" y="1380067"/>
                </a:cubicBezTo>
              </a:path>
            </a:pathLst>
          </a:cu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895572" y="3016830"/>
            <a:ext cx="261198" cy="1555171"/>
          </a:xfrm>
          <a:custGeom>
            <a:avLst/>
            <a:gdLst>
              <a:gd name="connsiteX0" fmla="*/ 7573 w 210773"/>
              <a:gd name="connsiteY0" fmla="*/ 0 h 804334"/>
              <a:gd name="connsiteX1" fmla="*/ 24506 w 210773"/>
              <a:gd name="connsiteY1" fmla="*/ 609600 h 804334"/>
              <a:gd name="connsiteX2" fmla="*/ 210773 w 210773"/>
              <a:gd name="connsiteY2" fmla="*/ 804334 h 804334"/>
            </a:gdLst>
            <a:ahLst/>
            <a:cxnLst>
              <a:cxn ang="0">
                <a:pos x="connsiteX0" y="connsiteY0"/>
              </a:cxn>
              <a:cxn ang="0">
                <a:pos x="connsiteX1" y="connsiteY1"/>
              </a:cxn>
              <a:cxn ang="0">
                <a:pos x="connsiteX2" y="connsiteY2"/>
              </a:cxn>
            </a:cxnLst>
            <a:rect l="l" t="t" r="r" b="b"/>
            <a:pathLst>
              <a:path w="210773" h="804334">
                <a:moveTo>
                  <a:pt x="7573" y="0"/>
                </a:moveTo>
                <a:cubicBezTo>
                  <a:pt x="-894" y="237772"/>
                  <a:pt x="-9361" y="475544"/>
                  <a:pt x="24506" y="609600"/>
                </a:cubicBezTo>
                <a:cubicBezTo>
                  <a:pt x="58373" y="743656"/>
                  <a:pt x="182551" y="771878"/>
                  <a:pt x="210773" y="804334"/>
                </a:cubicBezTo>
              </a:path>
            </a:pathLst>
          </a:custGeom>
          <a:noFill/>
          <a:ln>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8542268" y="4865238"/>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08589" y="5323418"/>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S26A PG1 PRQ</a:t>
            </a:r>
          </a:p>
        </p:txBody>
      </p:sp>
      <p:sp>
        <p:nvSpPr>
          <p:cNvPr id="15" name="TextBox 14"/>
          <p:cNvSpPr txBox="1"/>
          <p:nvPr/>
        </p:nvSpPr>
        <p:spPr>
          <a:xfrm>
            <a:off x="6943308" y="2415973"/>
            <a:ext cx="4673842" cy="338554"/>
          </a:xfrm>
          <a:prstGeom prst="rect">
            <a:avLst/>
          </a:prstGeom>
          <a:noFill/>
        </p:spPr>
        <p:txBody>
          <a:bodyPr wrap="square" rtlCol="0">
            <a:spAutoFit/>
          </a:bodyPr>
          <a:lstStyle/>
          <a:p>
            <a:endParaRPr lang="en-US" sz="1600" b="1" dirty="0" smtClean="0">
              <a:latin typeface="Calibri" panose="020F0502020204030204" pitchFamily="34" charset="0"/>
            </a:endParaRPr>
          </a:p>
        </p:txBody>
      </p:sp>
    </p:spTree>
    <p:extLst>
      <p:ext uri="{BB962C8B-B14F-4D97-AF65-F5344CB8AC3E}">
        <p14:creationId xmlns:p14="http://schemas.microsoft.com/office/powerpoint/2010/main" val="56019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4</a:t>
            </a:r>
            <a:r>
              <a:rPr lang="en-US" sz="2800" cap="small" dirty="0" smtClean="0"/>
              <a:t>.0 Cost Analysis</a:t>
            </a:r>
            <a:endParaRPr lang="en-US" sz="2800" cap="small" dirty="0"/>
          </a:p>
        </p:txBody>
      </p:sp>
      <p:sp>
        <p:nvSpPr>
          <p:cNvPr id="3" name="Content Placeholder 2"/>
          <p:cNvSpPr>
            <a:spLocks noGrp="1"/>
          </p:cNvSpPr>
          <p:nvPr>
            <p:ph idx="1"/>
          </p:nvPr>
        </p:nvSpPr>
        <p:spPr>
          <a:xfrm>
            <a:off x="695400" y="1026840"/>
            <a:ext cx="11305256" cy="5354488"/>
          </a:xfrm>
        </p:spPr>
        <p:txBody>
          <a:bodyPr/>
          <a:lstStyle/>
          <a:p>
            <a:pPr marL="457200" indent="-457200">
              <a:buNone/>
            </a:pPr>
            <a:r>
              <a:rPr lang="en-US" sz="2000" dirty="0" smtClean="0"/>
              <a:t>S26S </a:t>
            </a:r>
            <a:r>
              <a:rPr lang="en-US" sz="2000" dirty="0"/>
              <a:t>Die size </a:t>
            </a:r>
            <a:r>
              <a:rPr lang="en-US" sz="2000" dirty="0" smtClean="0"/>
              <a:t>is the same as </a:t>
            </a:r>
            <a:r>
              <a:rPr lang="en-US" sz="2000" dirty="0"/>
              <a:t>S26A </a:t>
            </a:r>
            <a:endParaRPr lang="en-US" sz="2000" dirty="0" smtClean="0"/>
          </a:p>
          <a:p>
            <a:pPr marL="1108070" lvl="1" indent="-554035">
              <a:buNone/>
            </a:pPr>
            <a:r>
              <a:rPr lang="en-US" sz="2000" dirty="0" smtClean="0"/>
              <a:t>Bipolar decoders size should be equal or better than SXP counterpart.</a:t>
            </a:r>
            <a:endParaRPr lang="en-US" sz="2000" dirty="0"/>
          </a:p>
          <a:p>
            <a:pPr marL="457200" indent="-457200">
              <a:buNone/>
            </a:pPr>
            <a:r>
              <a:rPr lang="en-US" sz="2000" dirty="0"/>
              <a:t>Lower cost due to </a:t>
            </a:r>
            <a:r>
              <a:rPr lang="en-US" sz="2000" dirty="0" smtClean="0"/>
              <a:t>process simplification from </a:t>
            </a:r>
            <a:r>
              <a:rPr lang="en-US" sz="2000" dirty="0"/>
              <a:t>partial etch architecture to single etch </a:t>
            </a:r>
            <a:r>
              <a:rPr lang="en-US" sz="2000" dirty="0" smtClean="0"/>
              <a:t>scheme.</a:t>
            </a:r>
            <a:endParaRPr lang="en-US" sz="2000" dirty="0"/>
          </a:p>
          <a:p>
            <a:pPr marL="457200" indent="-457200">
              <a:buNone/>
            </a:pPr>
            <a:r>
              <a:rPr lang="en-US" sz="2000" dirty="0" smtClean="0"/>
              <a:t>Preliminary </a:t>
            </a:r>
            <a:r>
              <a:rPr lang="en-US" sz="2000" dirty="0"/>
              <a:t>green-field analysis has been performed for cost-of-transition and cost-per-wafer</a:t>
            </a:r>
          </a:p>
          <a:p>
            <a:pPr marL="1108070" lvl="1" indent="-554035">
              <a:buNone/>
            </a:pPr>
            <a:r>
              <a:rPr lang="en-US" sz="2000" dirty="0"/>
              <a:t>Based </a:t>
            </a:r>
            <a:r>
              <a:rPr lang="en-US" sz="2000" dirty="0" smtClean="0"/>
              <a:t>assumptions </a:t>
            </a:r>
            <a:r>
              <a:rPr lang="en-US" sz="2000" dirty="0"/>
              <a:t>for the </a:t>
            </a:r>
            <a:r>
              <a:rPr lang="en-US" sz="2000" dirty="0" smtClean="0"/>
              <a:t>etch simplification of 20 series SXP technology </a:t>
            </a:r>
            <a:endParaRPr lang="en-US" sz="2000" dirty="0"/>
          </a:p>
          <a:p>
            <a:pPr marL="1108070" lvl="1" indent="-554035">
              <a:buNone/>
            </a:pPr>
            <a:endParaRPr lang="en-US" sz="2000" dirty="0" smtClean="0"/>
          </a:p>
          <a:p>
            <a:pPr marL="1108070" lvl="1" indent="-554035">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457200" indent="-457200">
              <a:buNone/>
            </a:pPr>
            <a:r>
              <a:rPr lang="en-US" sz="2000" dirty="0"/>
              <a:t>Higher yield expected due to SSM potentially overcoming several SXP issues, including</a:t>
            </a:r>
          </a:p>
          <a:p>
            <a:pPr marL="1108070" lvl="1" indent="-554035">
              <a:buNone/>
            </a:pPr>
            <a:r>
              <a:rPr lang="en-US" sz="2000" dirty="0"/>
              <a:t>No cross-contamination between PM and SD</a:t>
            </a:r>
          </a:p>
          <a:p>
            <a:pPr marL="1108070" lvl="1" indent="-554035">
              <a:buNone/>
            </a:pPr>
            <a:r>
              <a:rPr lang="en-US" sz="2000" dirty="0"/>
              <a:t>Lower cell aspect-ratio for etch and fill</a:t>
            </a:r>
          </a:p>
          <a:p>
            <a:pPr marL="1108070" lvl="1" indent="-554035">
              <a:buNone/>
            </a:pPr>
            <a:r>
              <a:rPr lang="en-US" sz="2000" dirty="0"/>
              <a:t>Lower programming current </a:t>
            </a:r>
            <a:r>
              <a:rPr lang="en-US" sz="2000" dirty="0">
                <a:sym typeface="Wingdings" panose="05000000000000000000" pitchFamily="2" charset="2"/>
              </a:rPr>
              <a:t></a:t>
            </a:r>
            <a:r>
              <a:rPr lang="en-US" sz="2000" dirty="0"/>
              <a:t> Additional relaxation to metal (WL/BL) requirements for scaling</a:t>
            </a:r>
          </a:p>
        </p:txBody>
      </p:sp>
      <p:graphicFrame>
        <p:nvGraphicFramePr>
          <p:cNvPr id="4" name="Table 3"/>
          <p:cNvGraphicFramePr>
            <a:graphicFrameLocks noGrp="1"/>
          </p:cNvGraphicFramePr>
          <p:nvPr>
            <p:extLst>
              <p:ext uri="{D42A27DB-BD31-4B8C-83A1-F6EECF244321}">
                <p14:modId xmlns:p14="http://schemas.microsoft.com/office/powerpoint/2010/main" val="955083318"/>
              </p:ext>
            </p:extLst>
          </p:nvPr>
        </p:nvGraphicFramePr>
        <p:xfrm>
          <a:off x="1307468" y="2960948"/>
          <a:ext cx="8725129" cy="1854200"/>
        </p:xfrm>
        <a:graphic>
          <a:graphicData uri="http://schemas.openxmlformats.org/drawingml/2006/table">
            <a:tbl>
              <a:tblPr firstRow="1" bandRow="1">
                <a:tableStyleId>{5C22544A-7EE6-4342-B048-85BDC9FD1C3A}</a:tableStyleId>
              </a:tblPr>
              <a:tblGrid>
                <a:gridCol w="2472974">
                  <a:extLst>
                    <a:ext uri="{9D8B030D-6E8A-4147-A177-3AD203B41FA5}">
                      <a16:colId xmlns:a16="http://schemas.microsoft.com/office/drawing/2014/main" xmlns="" val="1150436085"/>
                    </a:ext>
                  </a:extLst>
                </a:gridCol>
                <a:gridCol w="1484948">
                  <a:extLst>
                    <a:ext uri="{9D8B030D-6E8A-4147-A177-3AD203B41FA5}">
                      <a16:colId xmlns:a16="http://schemas.microsoft.com/office/drawing/2014/main" xmlns="" val="1236752599"/>
                    </a:ext>
                  </a:extLst>
                </a:gridCol>
                <a:gridCol w="1599248">
                  <a:extLst>
                    <a:ext uri="{9D8B030D-6E8A-4147-A177-3AD203B41FA5}">
                      <a16:colId xmlns:a16="http://schemas.microsoft.com/office/drawing/2014/main" xmlns="" val="3205389408"/>
                    </a:ext>
                  </a:extLst>
                </a:gridCol>
                <a:gridCol w="1511775">
                  <a:extLst>
                    <a:ext uri="{9D8B030D-6E8A-4147-A177-3AD203B41FA5}">
                      <a16:colId xmlns:a16="http://schemas.microsoft.com/office/drawing/2014/main" xmlns="" val="3044647357"/>
                    </a:ext>
                  </a:extLst>
                </a:gridCol>
                <a:gridCol w="1656184">
                  <a:extLst>
                    <a:ext uri="{9D8B030D-6E8A-4147-A177-3AD203B41FA5}">
                      <a16:colId xmlns:a16="http://schemas.microsoft.com/office/drawing/2014/main" xmlns="" val="3969869116"/>
                    </a:ext>
                  </a:extLst>
                </a:gridCol>
              </a:tblGrid>
              <a:tr h="370840">
                <a:tc>
                  <a:txBody>
                    <a:bodyPr/>
                    <a:lstStyle/>
                    <a:p>
                      <a:endParaRPr lang="en-US" sz="1400" dirty="0">
                        <a:solidFill>
                          <a:schemeClr val="bg1"/>
                        </a:solidFill>
                        <a:effectLst/>
                        <a:latin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err="1">
                          <a:solidFill>
                            <a:schemeClr val="bg1"/>
                          </a:solidFill>
                          <a:effectLst/>
                          <a:latin typeface="Calibri" panose="020F0502020204030204" pitchFamily="34" charset="0"/>
                        </a:rPr>
                        <a:t>CoT</a:t>
                      </a:r>
                      <a:r>
                        <a:rPr lang="en-US" sz="1800" dirty="0">
                          <a:solidFill>
                            <a:schemeClr val="bg1"/>
                          </a:solidFill>
                          <a:effectLst/>
                          <a:latin typeface="Calibri" panose="020F0502020204030204" pitchFamily="34" charset="0"/>
                        </a:rPr>
                        <a:t>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CPW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xmlns="" val="2445765812"/>
                  </a:ext>
                </a:extLst>
              </a:tr>
              <a:tr h="370840">
                <a:tc>
                  <a:txBody>
                    <a:bodyPr/>
                    <a:lstStyle/>
                    <a:p>
                      <a:pPr marL="0" marR="0">
                        <a:spcBef>
                          <a:spcPts val="0"/>
                        </a:spcBef>
                        <a:spcAft>
                          <a:spcPts val="0"/>
                        </a:spcAft>
                      </a:pPr>
                      <a:r>
                        <a:rPr lang="en-US" sz="1800" b="1" dirty="0">
                          <a:effectLst/>
                          <a:latin typeface="Calibri" panose="020F0502020204030204" pitchFamily="34" charset="0"/>
                        </a:rPr>
                        <a:t>10s -&gt; 20s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144.9</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 </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$2,274.00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8300387"/>
                  </a:ext>
                </a:extLst>
              </a:tr>
              <a:tr h="370840">
                <a:tc>
                  <a:txBody>
                    <a:bodyPr/>
                    <a:lstStyle/>
                    <a:p>
                      <a:pPr marL="0" marR="0">
                        <a:spcBef>
                          <a:spcPts val="0"/>
                        </a:spcBef>
                        <a:spcAft>
                          <a:spcPts val="0"/>
                        </a:spcAft>
                      </a:pPr>
                      <a:r>
                        <a:rPr lang="en-US" sz="1800" b="1" dirty="0">
                          <a:effectLst/>
                          <a:latin typeface="Calibri" panose="020F0502020204030204" pitchFamily="34" charset="0"/>
                        </a:rPr>
                        <a:t>10s -&gt; 4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114.8</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solidFill>
                            <a:schemeClr val="tx2"/>
                          </a:solidFill>
                          <a:effectLst/>
                          <a:latin typeface="Calibri" panose="020F0502020204030204" pitchFamily="34" charset="0"/>
                        </a:rPr>
                        <a:t>-30.1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$2,040.00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($234.00)</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70068831"/>
                  </a:ext>
                </a:extLst>
              </a:tr>
              <a:tr h="370840">
                <a:tc>
                  <a:txBody>
                    <a:bodyPr/>
                    <a:lstStyle/>
                    <a:p>
                      <a:pPr marL="0" marR="0">
                        <a:spcBef>
                          <a:spcPts val="0"/>
                        </a:spcBef>
                        <a:spcAft>
                          <a:spcPts val="0"/>
                        </a:spcAft>
                      </a:pPr>
                      <a:r>
                        <a:rPr lang="en-US" sz="1800" b="1" dirty="0">
                          <a:effectLst/>
                          <a:latin typeface="Calibri" panose="020F0502020204030204" pitchFamily="34" charset="0"/>
                        </a:rPr>
                        <a:t>10s -&gt; 20s 2 Deck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26.1</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 </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$1,559.29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43655843"/>
                  </a:ext>
                </a:extLst>
              </a:tr>
              <a:tr h="370840">
                <a:tc>
                  <a:txBody>
                    <a:bodyPr/>
                    <a:lstStyle/>
                    <a:p>
                      <a:pPr marL="0" marR="0">
                        <a:spcBef>
                          <a:spcPts val="0"/>
                        </a:spcBef>
                        <a:spcAft>
                          <a:spcPts val="0"/>
                        </a:spcAft>
                      </a:pPr>
                      <a:r>
                        <a:rPr lang="en-US" sz="1800" b="1" dirty="0">
                          <a:effectLst/>
                          <a:latin typeface="Calibri" panose="020F0502020204030204" pitchFamily="34" charset="0"/>
                        </a:rPr>
                        <a:t>10s -&gt; 2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25</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effectLst/>
                          <a:latin typeface="Calibri" panose="020F0502020204030204" pitchFamily="34" charset="0"/>
                        </a:rPr>
                        <a:t>-1.1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$1,438.25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($121.04)</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0240852"/>
                  </a:ext>
                </a:extLst>
              </a:tr>
            </a:tbl>
          </a:graphicData>
        </a:graphic>
      </p:graphicFrame>
    </p:spTree>
    <p:extLst>
      <p:ext uri="{BB962C8B-B14F-4D97-AF65-F5344CB8AC3E}">
        <p14:creationId xmlns:p14="http://schemas.microsoft.com/office/powerpoint/2010/main" val="276727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5</a:t>
            </a:r>
            <a:r>
              <a:rPr lang="en-US" cap="small" dirty="0" smtClean="0"/>
              <a:t>.0 Process Development</a:t>
            </a:r>
            <a:endParaRPr lang="en-US" dirty="0"/>
          </a:p>
        </p:txBody>
      </p:sp>
      <p:sp>
        <p:nvSpPr>
          <p:cNvPr id="5" name="Text Placeholder 4"/>
          <p:cNvSpPr>
            <a:spLocks noGrp="1"/>
          </p:cNvSpPr>
          <p:nvPr>
            <p:ph type="body" idx="1"/>
          </p:nvPr>
        </p:nvSpPr>
        <p:spPr/>
        <p:txBody>
          <a:bodyPr/>
          <a:lstStyle/>
          <a:p>
            <a:r>
              <a:rPr lang="en-US" dirty="0" smtClean="0"/>
              <a:t>Challenge, Cell definition and Process Architecture</a:t>
            </a:r>
            <a:endParaRPr lang="en-US" dirty="0"/>
          </a:p>
        </p:txBody>
      </p:sp>
    </p:spTree>
    <p:extLst>
      <p:ext uri="{BB962C8B-B14F-4D97-AF65-F5344CB8AC3E}">
        <p14:creationId xmlns:p14="http://schemas.microsoft.com/office/powerpoint/2010/main" val="1931462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.1 Known Risks and Mitigation Strategy</a:t>
            </a:r>
            <a:endParaRPr lang="en-US" sz="2800" cap="small" dirty="0"/>
          </a:p>
        </p:txBody>
      </p:sp>
      <p:sp>
        <p:nvSpPr>
          <p:cNvPr id="3" name="Content Placeholder 2"/>
          <p:cNvSpPr>
            <a:spLocks noGrp="1"/>
          </p:cNvSpPr>
          <p:nvPr>
            <p:ph idx="1"/>
          </p:nvPr>
        </p:nvSpPr>
        <p:spPr>
          <a:xfrm>
            <a:off x="695400" y="1026840"/>
            <a:ext cx="10910428" cy="637964"/>
          </a:xfrm>
        </p:spPr>
        <p:txBody>
          <a:bodyPr/>
          <a:lstStyle/>
          <a:p>
            <a:pPr marL="0" indent="0">
              <a:buNone/>
            </a:pPr>
            <a:endParaRPr lang="en-US" sz="2000" dirty="0" smtClean="0"/>
          </a:p>
          <a:p>
            <a:pPr marL="1108070" lvl="1" indent="-554035">
              <a:buNone/>
            </a:pPr>
            <a:endParaRPr lang="en-US" sz="2000" dirty="0" smtClean="0"/>
          </a:p>
          <a:p>
            <a:pPr marL="1108070" lvl="1" indent="-554035">
              <a:buNone/>
            </a:pPr>
            <a:endParaRPr lang="en-US" sz="2000" dirty="0" smtClean="0"/>
          </a:p>
          <a:p>
            <a:pPr marL="0" indent="0">
              <a:buNone/>
            </a:pPr>
            <a:endParaRPr lang="en-US" sz="2000" dirty="0"/>
          </a:p>
          <a:p>
            <a:pPr marL="1108070" lvl="1" indent="-554035">
              <a:buNone/>
            </a:pPr>
            <a:endParaRPr lang="en-US" sz="2000" dirty="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96141409"/>
              </p:ext>
            </p:extLst>
          </p:nvPr>
        </p:nvGraphicFramePr>
        <p:xfrm>
          <a:off x="695400" y="1268760"/>
          <a:ext cx="11057594" cy="4541520"/>
        </p:xfrm>
        <a:graphic>
          <a:graphicData uri="http://schemas.openxmlformats.org/drawingml/2006/table">
            <a:tbl>
              <a:tblPr firstRow="1" bandRow="1">
                <a:tableStyleId>{5C22544A-7EE6-4342-B048-85BDC9FD1C3A}</a:tableStyleId>
              </a:tblPr>
              <a:tblGrid>
                <a:gridCol w="1722112"/>
                <a:gridCol w="5005597"/>
                <a:gridCol w="4329885"/>
              </a:tblGrid>
              <a:tr h="609600">
                <a:tc>
                  <a:txBody>
                    <a:bodyPr/>
                    <a:lstStyle/>
                    <a:p>
                      <a:r>
                        <a:rPr lang="en-US" sz="2000" dirty="0" smtClean="0">
                          <a:latin typeface="Calibri" panose="020F0502020204030204" pitchFamily="34" charset="0"/>
                        </a:rPr>
                        <a:t>Area</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Issue</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Mitigation Strategy</a:t>
                      </a:r>
                      <a:endParaRPr lang="en-US" sz="2000" dirty="0">
                        <a:latin typeface="Calibri" panose="020F0502020204030204" pitchFamily="34" charset="0"/>
                      </a:endParaRPr>
                    </a:p>
                  </a:txBody>
                  <a:tcPr>
                    <a:solidFill>
                      <a:schemeClr val="accent2"/>
                    </a:solidFill>
                  </a:tcPr>
                </a:tc>
              </a:tr>
              <a:tr h="370840">
                <a:tc>
                  <a:txBody>
                    <a:bodyPr/>
                    <a:lstStyle/>
                    <a:p>
                      <a:r>
                        <a:rPr lang="en-US" sz="1600" dirty="0" smtClean="0">
                          <a:latin typeface="Calibri" panose="020F0502020204030204" pitchFamily="34" charset="0"/>
                        </a:rPr>
                        <a:t>Memory</a:t>
                      </a:r>
                      <a:r>
                        <a:rPr lang="en-US" sz="1600" baseline="0" dirty="0" smtClean="0">
                          <a:latin typeface="Calibri" panose="020F0502020204030204" pitchFamily="34" charset="0"/>
                        </a:rPr>
                        <a:t> Switching Mechanism</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The best known mechanism is mass transport due to</a:t>
                      </a:r>
                      <a:r>
                        <a:rPr lang="en-US" sz="1600" baseline="0" dirty="0" smtClean="0">
                          <a:latin typeface="Calibri" panose="020F0502020204030204" pitchFamily="34" charset="0"/>
                        </a:rPr>
                        <a:t> polarity.  There are three risks associate with the mechanism</a:t>
                      </a:r>
                    </a:p>
                    <a:p>
                      <a:pPr marL="233363" indent="-233363">
                        <a:buAutoNum type="arabicPeriod"/>
                      </a:pPr>
                      <a:r>
                        <a:rPr lang="en-US" sz="1600" baseline="0" dirty="0" smtClean="0">
                          <a:latin typeface="Calibri" panose="020F0502020204030204" pitchFamily="34" charset="0"/>
                        </a:rPr>
                        <a:t>What elements accountable for memory switching and process control/tuning of memory window</a:t>
                      </a:r>
                    </a:p>
                    <a:p>
                      <a:pPr marL="233363" indent="-233363">
                        <a:buAutoNum type="arabicPeriod"/>
                      </a:pPr>
                      <a:r>
                        <a:rPr lang="en-US" sz="1600" dirty="0" smtClean="0">
                          <a:latin typeface="Calibri" panose="020F0502020204030204" pitchFamily="34" charset="0"/>
                        </a:rPr>
                        <a:t>Unable to quantify memory</a:t>
                      </a:r>
                      <a:r>
                        <a:rPr lang="en-US" sz="1600" baseline="0" dirty="0" smtClean="0">
                          <a:latin typeface="Calibri" panose="020F0502020204030204" pitchFamily="34" charset="0"/>
                        </a:rPr>
                        <a:t> window subject to </a:t>
                      </a:r>
                      <a:r>
                        <a:rPr lang="en-US" sz="1600" dirty="0" smtClean="0">
                          <a:latin typeface="Calibri" panose="020F0502020204030204" pitchFamily="34" charset="0"/>
                        </a:rPr>
                        <a:t>read polarity</a:t>
                      </a:r>
                    </a:p>
                    <a:p>
                      <a:pPr marL="233363" indent="-233363">
                        <a:buAutoNum type="arabicPeriod"/>
                      </a:pPr>
                      <a:r>
                        <a:rPr lang="en-US" sz="1600" dirty="0" smtClean="0">
                          <a:latin typeface="Calibri" panose="020F0502020204030204" pitchFamily="34" charset="0"/>
                        </a:rPr>
                        <a:t>VT vs. PA/PW results not matching expectation (window expansion/saturation) </a:t>
                      </a:r>
                    </a:p>
                  </a:txBody>
                  <a:tcPr/>
                </a:tc>
                <a:tc>
                  <a:txBody>
                    <a:bodyPr/>
                    <a:lstStyle/>
                    <a:p>
                      <a:pPr marL="233363" indent="-233363">
                        <a:buAutoNum type="arabicPeriod"/>
                      </a:pPr>
                      <a:r>
                        <a:rPr lang="en-US" sz="1600" dirty="0" smtClean="0">
                          <a:latin typeface="Calibri" panose="020F0502020204030204" pitchFamily="34" charset="0"/>
                        </a:rPr>
                        <a:t>Composition skew</a:t>
                      </a:r>
                      <a:r>
                        <a:rPr lang="en-US" sz="1600" baseline="0" dirty="0" smtClean="0">
                          <a:latin typeface="Calibri" panose="020F0502020204030204" pitchFamily="34" charset="0"/>
                        </a:rPr>
                        <a:t> and contamination control (including ambient).</a:t>
                      </a:r>
                    </a:p>
                    <a:p>
                      <a:pPr marL="233363" indent="-233363">
                        <a:buAutoNum type="arabicPeriod"/>
                      </a:pPr>
                      <a:r>
                        <a:rPr lang="en-US" sz="1600" baseline="0" dirty="0" smtClean="0">
                          <a:latin typeface="Calibri" panose="020F0502020204030204" pitchFamily="34" charset="0"/>
                        </a:rPr>
                        <a:t>Cell morphology </a:t>
                      </a:r>
                      <a:r>
                        <a:rPr lang="en-US" sz="1600" baseline="0" dirty="0" err="1" smtClean="0">
                          <a:latin typeface="Calibri" panose="020F0502020204030204" pitchFamily="34" charset="0"/>
                        </a:rPr>
                        <a:t>segmenation</a:t>
                      </a:r>
                      <a:r>
                        <a:rPr lang="en-US" sz="1600" baseline="0" dirty="0" smtClean="0">
                          <a:latin typeface="Calibri" panose="020F0502020204030204" pitchFamily="34" charset="0"/>
                        </a:rPr>
                        <a:t>, including building two-deck SSM</a:t>
                      </a:r>
                    </a:p>
                  </a:txBody>
                  <a:tcPr/>
                </a:tc>
              </a:tr>
              <a:tr h="370840">
                <a:tc>
                  <a:txBody>
                    <a:bodyPr/>
                    <a:lstStyle/>
                    <a:p>
                      <a:r>
                        <a:rPr lang="en-US" sz="1600" dirty="0" err="1" smtClean="0">
                          <a:latin typeface="Calibri" panose="020F0502020204030204" pitchFamily="34" charset="0"/>
                        </a:rPr>
                        <a:t>Vt</a:t>
                      </a:r>
                      <a:r>
                        <a:rPr lang="en-US" sz="1600" dirty="0" smtClean="0">
                          <a:latin typeface="Calibri" panose="020F0502020204030204" pitchFamily="34" charset="0"/>
                        </a:rPr>
                        <a:t> drift</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Set drift is similar to SXP; however, reset drift is ½ of Set’s .</a:t>
                      </a:r>
                    </a:p>
                    <a:p>
                      <a:r>
                        <a:rPr lang="en-US" sz="1600" dirty="0" smtClean="0">
                          <a:latin typeface="Calibri" panose="020F0502020204030204" pitchFamily="34" charset="0"/>
                        </a:rPr>
                        <a:t>No window expansion post drift.</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Wider</a:t>
                      </a:r>
                      <a:r>
                        <a:rPr lang="en-US" sz="1600" baseline="0" dirty="0" smtClean="0">
                          <a:latin typeface="Calibri" panose="020F0502020204030204" pitchFamily="34" charset="0"/>
                        </a:rPr>
                        <a:t> time-0 window to support single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0" dirty="0">
                        <a:latin typeface="Calibri" panose="020F0502020204030204" pitchFamily="34" charset="0"/>
                      </a:endParaRPr>
                    </a:p>
                    <a:p>
                      <a:pPr marL="233363" indent="-233363">
                        <a:buAutoNum type="arabicPeriod"/>
                      </a:pPr>
                      <a:r>
                        <a:rPr lang="en-US" sz="1600" baseline="0" dirty="0" smtClean="0">
                          <a:latin typeface="Calibri" panose="020F0502020204030204" pitchFamily="34" charset="0"/>
                        </a:rPr>
                        <a:t>True spec reset drift for alternative dual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25000" dirty="0" smtClean="0">
                        <a:latin typeface="Calibri" panose="020F0502020204030204" pitchFamily="34" charset="0"/>
                      </a:endParaRPr>
                    </a:p>
                  </a:txBody>
                  <a:tcPr/>
                </a:tc>
              </a:tr>
              <a:tr h="370840">
                <a:tc>
                  <a:txBody>
                    <a:bodyPr/>
                    <a:lstStyle/>
                    <a:p>
                      <a:r>
                        <a:rPr lang="en-US" sz="1600" dirty="0" smtClean="0">
                          <a:latin typeface="Calibri" panose="020F0502020204030204" pitchFamily="34" charset="0"/>
                        </a:rPr>
                        <a:t>Reset Read</a:t>
                      </a:r>
                      <a:r>
                        <a:rPr lang="en-US" sz="1600" baseline="0" dirty="0" smtClean="0">
                          <a:latin typeface="Calibri" panose="020F0502020204030204" pitchFamily="34" charset="0"/>
                        </a:rPr>
                        <a:t> Disturb</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300mV of Reset V</a:t>
                      </a:r>
                      <a:r>
                        <a:rPr lang="en-US" sz="1600" baseline="-25000" dirty="0" smtClean="0">
                          <a:latin typeface="Calibri" panose="020F0502020204030204" pitchFamily="34" charset="0"/>
                        </a:rPr>
                        <a:t>T</a:t>
                      </a:r>
                      <a:r>
                        <a:rPr lang="en-US" sz="1600" dirty="0" smtClean="0">
                          <a:latin typeface="Calibri" panose="020F0502020204030204" pitchFamily="34" charset="0"/>
                        </a:rPr>
                        <a:t> reduction is observed</a:t>
                      </a:r>
                      <a:r>
                        <a:rPr lang="en-US" sz="1600" baseline="0" dirty="0" smtClean="0">
                          <a:latin typeface="Calibri" panose="020F0502020204030204" pitchFamily="34" charset="0"/>
                        </a:rPr>
                        <a:t> after 20K Read cycles</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Segment Reset V</a:t>
                      </a:r>
                      <a:r>
                        <a:rPr lang="en-US" sz="1600" baseline="-25000" dirty="0" smtClean="0">
                          <a:latin typeface="Calibri" panose="020F0502020204030204" pitchFamily="34" charset="0"/>
                        </a:rPr>
                        <a:t>T</a:t>
                      </a:r>
                      <a:r>
                        <a:rPr lang="en-US" sz="1600" baseline="0" dirty="0" smtClean="0">
                          <a:latin typeface="Calibri" panose="020F0502020204030204" pitchFamily="34" charset="0"/>
                        </a:rPr>
                        <a:t> shift mechanism</a:t>
                      </a:r>
                    </a:p>
                  </a:txBody>
                  <a:tcPr/>
                </a:tc>
              </a:tr>
            </a:tbl>
          </a:graphicData>
        </a:graphic>
      </p:graphicFrame>
    </p:spTree>
    <p:extLst>
      <p:ext uri="{BB962C8B-B14F-4D97-AF65-F5344CB8AC3E}">
        <p14:creationId xmlns:p14="http://schemas.microsoft.com/office/powerpoint/2010/main" val="2432562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.2 Cell Definition</a:t>
            </a:r>
            <a:endParaRPr lang="en-US" sz="2800" cap="small" dirty="0"/>
          </a:p>
        </p:txBody>
      </p:sp>
      <p:sp>
        <p:nvSpPr>
          <p:cNvPr id="3" name="Content Placeholder 2"/>
          <p:cNvSpPr>
            <a:spLocks noGrp="1"/>
          </p:cNvSpPr>
          <p:nvPr>
            <p:ph idx="1"/>
          </p:nvPr>
        </p:nvSpPr>
        <p:spPr>
          <a:xfrm>
            <a:off x="695400" y="764704"/>
            <a:ext cx="11233248" cy="1790092"/>
          </a:xfrm>
        </p:spPr>
        <p:txBody>
          <a:bodyPr/>
          <a:lstStyle/>
          <a:p>
            <a:pPr marL="0" indent="0">
              <a:buNone/>
            </a:pPr>
            <a:r>
              <a:rPr lang="en-US" sz="2000" dirty="0" smtClean="0"/>
              <a:t>Initial cell </a:t>
            </a:r>
            <a:r>
              <a:rPr lang="en-US" sz="2000" dirty="0"/>
              <a:t>development </a:t>
            </a:r>
            <a:r>
              <a:rPr lang="en-US" sz="2000" dirty="0" smtClean="0"/>
              <a:t>will </a:t>
            </a:r>
            <a:r>
              <a:rPr lang="en-US" sz="2000" dirty="0"/>
              <a:t>be done on SR71B in </a:t>
            </a:r>
            <a:r>
              <a:rPr lang="en-US" sz="2000" dirty="0" smtClean="0"/>
              <a:t>S26A mask </a:t>
            </a:r>
            <a:r>
              <a:rPr lang="en-US" sz="2000" dirty="0"/>
              <a:t>set, for both first and second </a:t>
            </a:r>
            <a:r>
              <a:rPr lang="en-US" sz="2000" dirty="0" smtClean="0"/>
              <a:t>deck.</a:t>
            </a:r>
            <a:endParaRPr lang="en-US" sz="2000" dirty="0"/>
          </a:p>
          <a:p>
            <a:pPr marL="1108070" lvl="1" indent="-554035">
              <a:buNone/>
            </a:pPr>
            <a:r>
              <a:rPr lang="en-US" sz="2000" dirty="0" smtClean="0"/>
              <a:t>The result will be S26S startup MTS</a:t>
            </a:r>
            <a:endParaRPr lang="en-US" sz="2000" dirty="0"/>
          </a:p>
          <a:p>
            <a:pPr marL="1108070" lvl="1" indent="-554035">
              <a:buNone/>
            </a:pPr>
            <a:r>
              <a:rPr lang="en-US" sz="2000" dirty="0" smtClean="0"/>
              <a:t>Write performance (write current and pulse width) and Read Window Budget must enable S26S </a:t>
            </a:r>
            <a:r>
              <a:rPr lang="en-US" sz="2000" dirty="0" err="1" smtClean="0"/>
              <a:t>qual</a:t>
            </a:r>
            <a:endParaRPr lang="en-US" sz="2000" dirty="0"/>
          </a:p>
          <a:p>
            <a:pPr marL="0" indent="0">
              <a:buNone/>
            </a:pPr>
            <a:r>
              <a:rPr lang="en-US" sz="2000" dirty="0" smtClean="0"/>
              <a:t>Product validation</a:t>
            </a:r>
            <a:endParaRPr lang="en-US" sz="2000" dirty="0"/>
          </a:p>
          <a:p>
            <a:pPr marL="1108070" lvl="1" indent="-554035">
              <a:buNone/>
            </a:pPr>
            <a:r>
              <a:rPr lang="en-US" sz="2000" dirty="0" smtClean="0"/>
              <a:t>S26S array experiment and characterization enables SSM optimization for S26A qual.</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Placeholder 5"/>
          <p:cNvGraphicFramePr>
            <a:graphicFrameLocks/>
          </p:cNvGraphicFramePr>
          <p:nvPr>
            <p:extLst>
              <p:ext uri="{D42A27DB-BD31-4B8C-83A1-F6EECF244321}">
                <p14:modId xmlns:p14="http://schemas.microsoft.com/office/powerpoint/2010/main" val="570323510"/>
              </p:ext>
            </p:extLst>
          </p:nvPr>
        </p:nvGraphicFramePr>
        <p:xfrm>
          <a:off x="695400" y="2541828"/>
          <a:ext cx="10910428" cy="3947512"/>
        </p:xfrm>
        <a:graphic>
          <a:graphicData uri="http://schemas.openxmlformats.org/drawingml/2006/table">
            <a:tbl>
              <a:tblPr firstRow="1" bandRow="1">
                <a:tableStyleId>{5C22544A-7EE6-4342-B048-85BDC9FD1C3A}</a:tableStyleId>
              </a:tblPr>
              <a:tblGrid>
                <a:gridCol w="1717812">
                  <a:extLst>
                    <a:ext uri="{9D8B030D-6E8A-4147-A177-3AD203B41FA5}">
                      <a16:colId xmlns:a16="http://schemas.microsoft.com/office/drawing/2014/main" xmlns="" val="20000"/>
                    </a:ext>
                  </a:extLst>
                </a:gridCol>
                <a:gridCol w="3354580">
                  <a:extLst>
                    <a:ext uri="{9D8B030D-6E8A-4147-A177-3AD203B41FA5}">
                      <a16:colId xmlns:a16="http://schemas.microsoft.com/office/drawing/2014/main" xmlns="" val="20001"/>
                    </a:ext>
                  </a:extLst>
                </a:gridCol>
                <a:gridCol w="5838036">
                  <a:extLst>
                    <a:ext uri="{9D8B030D-6E8A-4147-A177-3AD203B41FA5}">
                      <a16:colId xmlns:a16="http://schemas.microsoft.com/office/drawing/2014/main" xmlns="" val="20002"/>
                    </a:ext>
                  </a:extLst>
                </a:gridCol>
              </a:tblGrid>
              <a:tr h="383952">
                <a:tc>
                  <a:txBody>
                    <a:bodyPr/>
                    <a:lstStyle/>
                    <a:p>
                      <a:r>
                        <a:rPr lang="en-US" sz="1400" b="1" dirty="0">
                          <a:latin typeface="Calibri" panose="020F0502020204030204" pitchFamily="34" charset="0"/>
                        </a:rPr>
                        <a:t>Item</a:t>
                      </a:r>
                    </a:p>
                  </a:txBody>
                  <a:tcPr>
                    <a:solidFill>
                      <a:schemeClr val="accent6"/>
                    </a:solidFill>
                  </a:tcPr>
                </a:tc>
                <a:tc>
                  <a:txBody>
                    <a:bodyPr/>
                    <a:lstStyle/>
                    <a:p>
                      <a:pPr marL="0" indent="0">
                        <a:buFont typeface="Arial" panose="020B0604020202020204" pitchFamily="34" charset="0"/>
                        <a:buNone/>
                      </a:pPr>
                      <a:r>
                        <a:rPr lang="en-US" sz="1400" b="1" dirty="0">
                          <a:latin typeface="Calibri" panose="020F0502020204030204" pitchFamily="34" charset="0"/>
                        </a:rPr>
                        <a:t>Working</a:t>
                      </a:r>
                      <a:r>
                        <a:rPr lang="en-US" sz="1400" b="1" baseline="0" dirty="0">
                          <a:latin typeface="Calibri" panose="020F0502020204030204" pitchFamily="34" charset="0"/>
                        </a:rPr>
                        <a:t> Assumption / Status</a:t>
                      </a:r>
                      <a:endParaRPr lang="en-US" sz="1400" b="1" dirty="0">
                        <a:latin typeface="Calibri" panose="020F0502020204030204" pitchFamily="34" charset="0"/>
                      </a:endParaRPr>
                    </a:p>
                  </a:txBody>
                  <a:tcPr>
                    <a:solidFill>
                      <a:schemeClr val="accent6"/>
                    </a:solidFill>
                  </a:tcPr>
                </a:tc>
                <a:tc>
                  <a:txBody>
                    <a:bodyPr/>
                    <a:lstStyle/>
                    <a:p>
                      <a:r>
                        <a:rPr lang="en-US" sz="1400" b="1" dirty="0">
                          <a:latin typeface="Calibri" panose="020F0502020204030204" pitchFamily="34" charset="0"/>
                        </a:rPr>
                        <a:t>Strategy / Key Enabling Factors</a:t>
                      </a:r>
                    </a:p>
                  </a:txBody>
                  <a:tcPr>
                    <a:solidFill>
                      <a:schemeClr val="accent6"/>
                    </a:solidFill>
                  </a:tcPr>
                </a:tc>
                <a:extLst>
                  <a:ext uri="{0D108BD9-81ED-4DB2-BD59-A6C34878D82A}">
                    <a16:rowId xmlns:a16="http://schemas.microsoft.com/office/drawing/2014/main" xmlns="" val="10000"/>
                  </a:ext>
                </a:extLst>
              </a:tr>
              <a:tr h="624160">
                <a:tc>
                  <a:txBody>
                    <a:bodyPr/>
                    <a:lstStyle/>
                    <a:p>
                      <a:pPr algn="l"/>
                      <a:r>
                        <a:rPr lang="en-US" sz="1400" dirty="0" smtClean="0">
                          <a:latin typeface="Calibri" panose="020F0502020204030204" pitchFamily="34" charset="0"/>
                        </a:rPr>
                        <a:t>SD exploration</a:t>
                      </a:r>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 is SD2V16</a:t>
                      </a:r>
                      <a:endParaRPr lang="en-US" sz="1400" baseline="0" dirty="0">
                        <a:latin typeface="Calibri" panose="020F0502020204030204" pitchFamily="34" charset="0"/>
                      </a:endParaRPr>
                    </a:p>
                    <a:p>
                      <a:pPr algn="l"/>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marL="228600" indent="-228600" algn="l">
                        <a:buFont typeface="+mj-lt"/>
                        <a:buAutoNum type="arabicPeriod"/>
                      </a:pPr>
                      <a:r>
                        <a:rPr lang="en-US" sz="1400" dirty="0" smtClean="0">
                          <a:latin typeface="Calibri" panose="020F0502020204030204" pitchFamily="34" charset="0"/>
                        </a:rPr>
                        <a:t>Explore</a:t>
                      </a:r>
                      <a:r>
                        <a:rPr lang="en-US" sz="1400" baseline="0" dirty="0" smtClean="0">
                          <a:latin typeface="Calibri" panose="020F0502020204030204" pitchFamily="34" charset="0"/>
                        </a:rPr>
                        <a:t> composition skew on the class of SD1 and SD2</a:t>
                      </a:r>
                    </a:p>
                    <a:p>
                      <a:pPr marL="228600" indent="-228600" algn="l">
                        <a:buFont typeface="+mj-lt"/>
                        <a:buAutoNum type="arabicPeriod"/>
                      </a:pPr>
                      <a:r>
                        <a:rPr lang="en-US" sz="1400" baseline="0" dirty="0" smtClean="0">
                          <a:latin typeface="Calibri" panose="020F0502020204030204" pitchFamily="34" charset="0"/>
                        </a:rPr>
                        <a:t>Deploy 3DXP material exploration BKM, including </a:t>
                      </a:r>
                    </a:p>
                    <a:p>
                      <a:pPr marL="782635" lvl="1" indent="-228600" algn="l">
                        <a:buFont typeface="+mj-lt"/>
                        <a:buAutoNum type="arabicPeriod"/>
                      </a:pPr>
                      <a:r>
                        <a:rPr lang="en-US" sz="1400" baseline="0" dirty="0" smtClean="0">
                          <a:latin typeface="Calibri" panose="020F0502020204030204" pitchFamily="34" charset="0"/>
                        </a:rPr>
                        <a:t>L0 thin film characterization </a:t>
                      </a:r>
                    </a:p>
                    <a:p>
                      <a:pPr marL="782635" lvl="1" indent="-228600" algn="l">
                        <a:buFont typeface="+mj-lt"/>
                        <a:buAutoNum type="arabicPeriod"/>
                      </a:pPr>
                      <a:r>
                        <a:rPr lang="en-US" sz="1400" baseline="0" dirty="0" smtClean="0">
                          <a:latin typeface="Calibri" panose="020F0502020204030204" pitchFamily="34" charset="0"/>
                        </a:rPr>
                        <a:t>L1 Cantilever process and characterization</a:t>
                      </a:r>
                    </a:p>
                    <a:p>
                      <a:pPr marL="782635" lvl="1" indent="-228600" algn="l">
                        <a:buFont typeface="+mj-lt"/>
                        <a:buAutoNum type="arabicPeriod"/>
                      </a:pPr>
                      <a:r>
                        <a:rPr lang="en-US" sz="1400" baseline="0" dirty="0" smtClean="0">
                          <a:latin typeface="Calibri" panose="020F0502020204030204" pitchFamily="34" charset="0"/>
                        </a:rPr>
                        <a:t>L1D on pitch process development and inline characterization</a:t>
                      </a:r>
                    </a:p>
                    <a:p>
                      <a:pPr marL="782635" lvl="1" indent="-228600" algn="l">
                        <a:buFont typeface="+mj-lt"/>
                        <a:buAutoNum type="arabicPeriod"/>
                      </a:pPr>
                      <a:r>
                        <a:rPr lang="en-US" sz="1400" baseline="0" dirty="0" smtClean="0">
                          <a:latin typeface="Calibri" panose="020F0502020204030204" pitchFamily="34" charset="0"/>
                        </a:rPr>
                        <a:t>L2 full loop process with physical and electrical assessment</a:t>
                      </a:r>
                      <a:endParaRPr lang="en-US" sz="1400" baseline="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1"/>
                  </a:ext>
                </a:extLst>
              </a:tr>
              <a:tr h="332680">
                <a:tc>
                  <a:txBody>
                    <a:bodyPr/>
                    <a:lstStyle/>
                    <a:p>
                      <a:pPr algn="l"/>
                      <a:r>
                        <a:rPr lang="en-US" sz="1400" dirty="0" smtClean="0">
                          <a:latin typeface="Calibri" panose="020F0502020204030204" pitchFamily="34" charset="0"/>
                        </a:rPr>
                        <a:t>Laminas</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POR is 5Å Al</a:t>
                      </a:r>
                      <a:r>
                        <a:rPr lang="en-US" sz="1400" baseline="-25000" dirty="0" smtClean="0">
                          <a:latin typeface="Calibri" panose="020F0502020204030204" pitchFamily="34" charset="0"/>
                        </a:rPr>
                        <a:t>2</a:t>
                      </a:r>
                      <a:r>
                        <a:rPr lang="en-US" sz="1400" baseline="0" dirty="0" smtClean="0">
                          <a:latin typeface="Calibri" panose="020F0502020204030204" pitchFamily="34" charset="0"/>
                        </a:rPr>
                        <a:t>O</a:t>
                      </a:r>
                      <a:r>
                        <a:rPr lang="en-US" sz="1400" baseline="-25000" dirty="0" smtClean="0">
                          <a:latin typeface="Calibri" panose="020F0502020204030204" pitchFamily="34" charset="0"/>
                        </a:rPr>
                        <a:t>3</a:t>
                      </a:r>
                      <a:r>
                        <a:rPr lang="en-US" sz="1400" baseline="0" dirty="0" smtClean="0">
                          <a:latin typeface="Calibri" panose="020F0502020204030204" pitchFamily="34" charset="0"/>
                        </a:rPr>
                        <a:t> sandwich SD</a:t>
                      </a:r>
                      <a:endParaRPr lang="en-US" sz="1400" baseline="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L1D and L2 for assessment</a:t>
                      </a:r>
                      <a:endParaRPr lang="en-US" sz="1400" baseline="0" dirty="0">
                        <a:latin typeface="Calibri" panose="020F0502020204030204" pitchFamily="34" charset="0"/>
                      </a:endParaRPr>
                    </a:p>
                  </a:txBody>
                  <a:tcPr/>
                </a:tc>
                <a:extLst>
                  <a:ext uri="{0D108BD9-81ED-4DB2-BD59-A6C34878D82A}">
                    <a16:rowId xmlns:a16="http://schemas.microsoft.com/office/drawing/2014/main" xmlns="" val="10002"/>
                  </a:ext>
                </a:extLst>
              </a:tr>
              <a:tr h="272939">
                <a:tc>
                  <a:txBody>
                    <a:bodyPr/>
                    <a:lstStyle/>
                    <a:p>
                      <a:pPr algn="l"/>
                      <a:r>
                        <a:rPr lang="en-US" sz="1400" dirty="0" smtClean="0">
                          <a:latin typeface="Calibri" panose="020F0502020204030204" pitchFamily="34" charset="0"/>
                        </a:rPr>
                        <a:t>Electrodes</a:t>
                      </a:r>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 TE and BE</a:t>
                      </a:r>
                      <a:endParaRPr lang="en-US" sz="1400" dirty="0">
                        <a:latin typeface="Calibri" panose="020F0502020204030204" pitchFamily="34" charset="0"/>
                      </a:endParaRPr>
                    </a:p>
                  </a:txBody>
                  <a:tcPr>
                    <a:solidFill>
                      <a:schemeClr val="accent5">
                        <a:lumMod val="90000"/>
                      </a:schemeClr>
                    </a:solidFill>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a:t>
                      </a:r>
                      <a:r>
                        <a:rPr lang="en-US" sz="1400" baseline="0" dirty="0" smtClean="0">
                          <a:latin typeface="Calibri" panose="020F0502020204030204" pitchFamily="34" charset="0"/>
                        </a:rPr>
                        <a:t> with L1D and L2 if needed</a:t>
                      </a:r>
                      <a:endParaRPr lang="en-US" sz="140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3"/>
                  </a:ext>
                </a:extLst>
              </a:tr>
              <a:tr h="129912">
                <a:tc>
                  <a:txBody>
                    <a:bodyPr/>
                    <a:lstStyle/>
                    <a:p>
                      <a:pPr algn="l"/>
                      <a:r>
                        <a:rPr lang="en-US" sz="1400" dirty="0" smtClean="0">
                          <a:latin typeface="Calibri" panose="020F0502020204030204" pitchFamily="34" charset="0"/>
                        </a:rPr>
                        <a:t>WL/BL metals</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 with L1D and L2 </a:t>
                      </a:r>
                      <a:r>
                        <a:rPr lang="en-US" sz="1400" baseline="0" dirty="0" smtClean="0">
                          <a:latin typeface="Calibri" panose="020F0502020204030204" pitchFamily="34" charset="0"/>
                        </a:rPr>
                        <a:t> if needed</a:t>
                      </a:r>
                      <a:endParaRPr lang="en-US" sz="1400" dirty="0" smtClean="0">
                        <a:latin typeface="Calibri" panose="020F0502020204030204" pitchFamily="34" charset="0"/>
                      </a:endParaRPr>
                    </a:p>
                  </a:txBody>
                  <a:tcPr/>
                </a:tc>
                <a:extLst>
                  <a:ext uri="{0D108BD9-81ED-4DB2-BD59-A6C34878D82A}">
                    <a16:rowId xmlns:a16="http://schemas.microsoft.com/office/drawing/2014/main" xmlns="" val="10004"/>
                  </a:ext>
                </a:extLst>
              </a:tr>
              <a:tr h="129912">
                <a:tc>
                  <a:txBody>
                    <a:bodyPr/>
                    <a:lstStyle/>
                    <a:p>
                      <a:pPr algn="l"/>
                      <a:r>
                        <a:rPr lang="en-US" sz="1400" dirty="0" smtClean="0">
                          <a:latin typeface="Calibri" panose="020F0502020204030204" pitchFamily="34" charset="0"/>
                        </a:rPr>
                        <a:t>Etch</a:t>
                      </a:r>
                      <a:r>
                        <a:rPr lang="en-US" sz="1400" baseline="0" dirty="0" smtClean="0">
                          <a:latin typeface="Calibri" panose="020F0502020204030204" pitchFamily="34" charset="0"/>
                        </a:rPr>
                        <a:t> Profile</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89</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L1D and</a:t>
                      </a:r>
                      <a:r>
                        <a:rPr lang="en-US" sz="1400" baseline="0" dirty="0" smtClean="0">
                          <a:latin typeface="Calibri" panose="020F0502020204030204" pitchFamily="34" charset="0"/>
                        </a:rPr>
                        <a:t> L2 with etch experiment</a:t>
                      </a:r>
                      <a:endParaRPr lang="en-US" sz="1400" dirty="0" smtClean="0">
                        <a:latin typeface="Calibri" panose="020F0502020204030204" pitchFamily="34" charset="0"/>
                      </a:endParaRPr>
                    </a:p>
                  </a:txBody>
                  <a:tcPr/>
                </a:tc>
              </a:tr>
              <a:tr h="129912">
                <a:tc>
                  <a:txBody>
                    <a:bodyPr/>
                    <a:lstStyle/>
                    <a:p>
                      <a:pPr algn="l"/>
                      <a:r>
                        <a:rPr lang="en-US" sz="1400" dirty="0" smtClean="0">
                          <a:latin typeface="Calibri" panose="020F0502020204030204" pitchFamily="34" charset="0"/>
                        </a:rPr>
                        <a:t>Seal/fill</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(no liner)</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dirty="0" smtClean="0">
                          <a:latin typeface="Calibri" panose="020F0502020204030204" pitchFamily="34" charset="0"/>
                        </a:rPr>
                        <a:t>L1D and L2 including partial liner for</a:t>
                      </a:r>
                      <a:r>
                        <a:rPr lang="en-US" sz="1400" baseline="0" dirty="0" smtClean="0">
                          <a:latin typeface="Calibri" panose="020F0502020204030204" pitchFamily="34" charset="0"/>
                        </a:rPr>
                        <a:t> profile engineering and transfer function tuning and contamination control</a:t>
                      </a:r>
                      <a:endParaRPr lang="en-US" sz="14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830145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.3 Process Architecture</a:t>
            </a:r>
            <a:endParaRPr lang="en-US" sz="2800" cap="small" dirty="0"/>
          </a:p>
        </p:txBody>
      </p:sp>
      <p:sp>
        <p:nvSpPr>
          <p:cNvPr id="3" name="Content Placeholder 2"/>
          <p:cNvSpPr>
            <a:spLocks noGrp="1"/>
          </p:cNvSpPr>
          <p:nvPr>
            <p:ph idx="1"/>
          </p:nvPr>
        </p:nvSpPr>
        <p:spPr>
          <a:xfrm>
            <a:off x="695400" y="908720"/>
            <a:ext cx="10910428" cy="2114128"/>
          </a:xfrm>
        </p:spPr>
        <p:txBody>
          <a:bodyPr/>
          <a:lstStyle/>
          <a:p>
            <a:pPr marL="0" indent="0">
              <a:buNone/>
            </a:pPr>
            <a:r>
              <a:rPr lang="en-US" sz="2000" dirty="0" smtClean="0"/>
              <a:t>CMOS and BEOL</a:t>
            </a:r>
          </a:p>
          <a:p>
            <a:pPr marL="1108070" lvl="1" indent="-554035">
              <a:buNone/>
            </a:pPr>
            <a:r>
              <a:rPr lang="en-US" sz="2000" dirty="0" smtClean="0"/>
              <a:t>High level of synergy to S26A</a:t>
            </a:r>
          </a:p>
          <a:p>
            <a:pPr marL="1108070" lvl="1" indent="-554035">
              <a:buNone/>
            </a:pPr>
            <a:r>
              <a:rPr lang="en-US" sz="2000" dirty="0" smtClean="0"/>
              <a:t>Adding Thick Gate </a:t>
            </a:r>
            <a:r>
              <a:rPr lang="en-US" sz="2000" dirty="0" err="1" smtClean="0"/>
              <a:t>nMOS</a:t>
            </a:r>
            <a:r>
              <a:rPr lang="en-US" sz="2000" dirty="0" smtClean="0"/>
              <a:t> Transistor for decoder, process and collateral development required.</a:t>
            </a:r>
          </a:p>
          <a:p>
            <a:pPr marL="0" indent="0">
              <a:buNone/>
            </a:pPr>
            <a:r>
              <a:rPr lang="en-US" sz="2000" dirty="0" smtClean="0"/>
              <a:t>Array Process</a:t>
            </a:r>
          </a:p>
          <a:p>
            <a:pPr marL="1108070" lvl="1" indent="-554035">
              <a:buNone/>
            </a:pPr>
            <a:r>
              <a:rPr lang="en-US" sz="2000" dirty="0"/>
              <a:t>Structural yield on wafer </a:t>
            </a:r>
            <a:r>
              <a:rPr lang="en-US" sz="2000" dirty="0" smtClean="0"/>
              <a:t>will be evaluated </a:t>
            </a:r>
            <a:r>
              <a:rPr lang="en-US" sz="2000" dirty="0"/>
              <a:t>and improved on S26A main </a:t>
            </a:r>
            <a:r>
              <a:rPr lang="en-US" sz="2000" dirty="0" smtClean="0"/>
              <a:t>array, 1-and 2-deck </a:t>
            </a:r>
            <a:r>
              <a:rPr lang="en-US" sz="2000" dirty="0"/>
              <a:t>structural </a:t>
            </a:r>
            <a:r>
              <a:rPr lang="en-US" sz="2000" dirty="0" smtClean="0"/>
              <a:t>yield (now), </a:t>
            </a:r>
            <a:r>
              <a:rPr lang="en-US" sz="2000" dirty="0"/>
              <a:t>may be extended to 4 decks </a:t>
            </a:r>
            <a:r>
              <a:rPr lang="en-US" sz="2000" dirty="0" smtClean="0"/>
              <a:t>before S26S TO (if needed)</a:t>
            </a:r>
            <a:endParaRPr lang="en-US" sz="2000" dirty="0"/>
          </a:p>
          <a:p>
            <a:pPr marL="1108070" lvl="1" indent="-554035">
              <a:buNone/>
            </a:pPr>
            <a:endParaRPr lang="en-US" sz="2000" dirty="0" smtClean="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021772758"/>
              </p:ext>
            </p:extLst>
          </p:nvPr>
        </p:nvGraphicFramePr>
        <p:xfrm>
          <a:off x="700603" y="3068960"/>
          <a:ext cx="10563081" cy="2956560"/>
        </p:xfrm>
        <a:graphic>
          <a:graphicData uri="http://schemas.openxmlformats.org/drawingml/2006/table">
            <a:tbl>
              <a:tblPr firstRow="1" bandRow="1">
                <a:tableStyleId>{5C22544A-7EE6-4342-B048-85BDC9FD1C3A}</a:tableStyleId>
              </a:tblPr>
              <a:tblGrid>
                <a:gridCol w="1309099">
                  <a:extLst>
                    <a:ext uri="{9D8B030D-6E8A-4147-A177-3AD203B41FA5}">
                      <a16:colId xmlns:a16="http://schemas.microsoft.com/office/drawing/2014/main" xmlns="" val="20000"/>
                    </a:ext>
                  </a:extLst>
                </a:gridCol>
                <a:gridCol w="2347351">
                  <a:extLst>
                    <a:ext uri="{9D8B030D-6E8A-4147-A177-3AD203B41FA5}">
                      <a16:colId xmlns:a16="http://schemas.microsoft.com/office/drawing/2014/main" xmlns="" val="20001"/>
                    </a:ext>
                  </a:extLst>
                </a:gridCol>
                <a:gridCol w="2437634">
                  <a:extLst>
                    <a:ext uri="{9D8B030D-6E8A-4147-A177-3AD203B41FA5}">
                      <a16:colId xmlns:a16="http://schemas.microsoft.com/office/drawing/2014/main" xmlns="" val="20002"/>
                    </a:ext>
                  </a:extLst>
                </a:gridCol>
                <a:gridCol w="4468997">
                  <a:extLst>
                    <a:ext uri="{9D8B030D-6E8A-4147-A177-3AD203B41FA5}">
                      <a16:colId xmlns:a16="http://schemas.microsoft.com/office/drawing/2014/main" xmlns="" val="20003"/>
                    </a:ext>
                  </a:extLst>
                </a:gridCol>
              </a:tblGrid>
              <a:tr h="549432">
                <a:tc>
                  <a:txBody>
                    <a:bodyPr/>
                    <a:lstStyle/>
                    <a:p>
                      <a:pPr algn="l" fontAlgn="b"/>
                      <a:endParaRPr lang="en-US" sz="1400" b="0" i="0" u="none" strike="noStrike" dirty="0">
                        <a:solidFill>
                          <a:schemeClr val="bg1"/>
                        </a:solidFill>
                        <a:effectLst/>
                        <a:latin typeface="Calibri" panose="020F0502020204030204" pitchFamily="34" charset="0"/>
                      </a:endParaRPr>
                    </a:p>
                  </a:txBody>
                  <a:tcPr marL="36576" marR="36576" marT="18288" marB="18288">
                    <a:solidFill>
                      <a:schemeClr val="bg1"/>
                    </a:solidFill>
                  </a:tcP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Calibri" panose="020F0502020204030204" pitchFamily="34" charset="0"/>
                        </a:rPr>
                        <a:t>S15C</a:t>
                      </a:r>
                    </a:p>
                    <a:p>
                      <a:pPr algn="l" fontAlgn="b"/>
                      <a:r>
                        <a:rPr lang="en-US" sz="1400" b="1" i="0" u="none" strike="noStrike" dirty="0" smtClean="0">
                          <a:solidFill>
                            <a:schemeClr val="bg1"/>
                          </a:solidFill>
                          <a:effectLst/>
                          <a:latin typeface="Calibri" panose="020F0502020204030204" pitchFamily="34" charset="0"/>
                        </a:rPr>
                        <a:t>41nm </a:t>
                      </a:r>
                      <a:r>
                        <a:rPr lang="en-US" sz="1400" b="1" i="0" u="none" strike="noStrike" dirty="0">
                          <a:solidFill>
                            <a:schemeClr val="bg1"/>
                          </a:solidFill>
                          <a:effectLst/>
                          <a:latin typeface="Calibri" panose="020F0502020204030204" pitchFamily="34" charset="0"/>
                        </a:rPr>
                        <a:t>pitch / 2-deck</a:t>
                      </a:r>
                    </a:p>
                    <a:p>
                      <a:pPr algn="l" fontAlgn="b"/>
                      <a:r>
                        <a:rPr lang="en-US" sz="1400" b="0" i="0" u="none" strike="noStrike" dirty="0" smtClean="0">
                          <a:solidFill>
                            <a:schemeClr val="bg1"/>
                          </a:solidFill>
                          <a:effectLst/>
                          <a:latin typeface="Calibri" panose="020F0502020204030204" pitchFamily="34" charset="0"/>
                        </a:rPr>
                        <a:t>2Kx4K </a:t>
                      </a:r>
                      <a:r>
                        <a:rPr lang="en-US" sz="1400" b="0" i="0" u="none" strike="noStrike" dirty="0">
                          <a:solidFill>
                            <a:schemeClr val="bg1"/>
                          </a:solidFill>
                          <a:effectLst/>
                          <a:latin typeface="Calibri" panose="020F0502020204030204" pitchFamily="34" charset="0"/>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S26A</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0" i="0" u="none" strike="noStrike" kern="1200" dirty="0" smtClean="0">
                          <a:solidFill>
                            <a:schemeClr val="bg1"/>
                          </a:solidFill>
                          <a:effectLst/>
                          <a:latin typeface="Calibri" panose="020F0502020204030204" pitchFamily="34" charset="0"/>
                          <a:ea typeface="+mn-ea"/>
                          <a:cs typeface="+mn-cs"/>
                        </a:rPr>
                        <a:t>4Kx4K </a:t>
                      </a:r>
                      <a:r>
                        <a:rPr lang="en-US" sz="1400" b="0" i="0" u="none" strike="noStrike" kern="1200" dirty="0">
                          <a:solidFill>
                            <a:schemeClr val="bg1"/>
                          </a:solidFill>
                          <a:effectLst/>
                          <a:latin typeface="Calibri" panose="020F0502020204030204" pitchFamily="34" charset="0"/>
                          <a:ea typeface="+mn-ea"/>
                          <a:cs typeface="+mn-cs"/>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S26S </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a:t>
                      </a:r>
                      <a:r>
                        <a:rPr lang="en-US" sz="1400" b="1" i="0" u="none" strike="noStrike" kern="1200" dirty="0" smtClean="0">
                          <a:solidFill>
                            <a:schemeClr val="bg1"/>
                          </a:solidFill>
                          <a:effectLst/>
                          <a:latin typeface="Calibri" panose="020F0502020204030204" pitchFamily="34" charset="0"/>
                          <a:ea typeface="+mn-ea"/>
                          <a:cs typeface="+mn-cs"/>
                        </a:rPr>
                        <a:t>4-deck</a:t>
                      </a:r>
                      <a:endParaRPr lang="en-US" sz="1400" b="1" i="0" u="none" strike="noStrike" kern="1200" dirty="0">
                        <a:solidFill>
                          <a:schemeClr val="bg1"/>
                        </a:solidFill>
                        <a:effectLst/>
                        <a:latin typeface="Calibri" panose="020F0502020204030204" pitchFamily="34" charset="0"/>
                        <a:ea typeface="+mn-ea"/>
                        <a:cs typeface="+mn-cs"/>
                      </a:endParaRPr>
                    </a:p>
                    <a:p>
                      <a:pPr algn="l" fontAlgn="b"/>
                      <a:r>
                        <a:rPr lang="en-US" sz="1400" b="0" i="0" u="none" strike="noStrike" kern="1200" dirty="0">
                          <a:solidFill>
                            <a:schemeClr val="bg1"/>
                          </a:solidFill>
                          <a:effectLst/>
                          <a:latin typeface="Calibri" panose="020F0502020204030204" pitchFamily="34" charset="0"/>
                          <a:ea typeface="+mn-ea"/>
                          <a:cs typeface="+mn-cs"/>
                        </a:rPr>
                        <a:t>4Kx4K Tile</a:t>
                      </a:r>
                    </a:p>
                  </a:txBody>
                  <a:tcPr marL="36576" marR="36576" marT="18288" marB="18288">
                    <a:solidFill>
                      <a:schemeClr val="accent6"/>
                    </a:solidFill>
                  </a:tcPr>
                </a:tc>
                <a:extLst>
                  <a:ext uri="{0D108BD9-81ED-4DB2-BD59-A6C34878D82A}">
                    <a16:rowId xmlns:a16="http://schemas.microsoft.com/office/drawing/2014/main" xmlns="" val="10000"/>
                  </a:ext>
                </a:extLst>
              </a:tr>
              <a:tr h="368443">
                <a:tc>
                  <a:txBody>
                    <a:bodyPr/>
                    <a:lstStyle/>
                    <a:p>
                      <a:pPr algn="l" fontAlgn="b"/>
                      <a:r>
                        <a:rPr lang="en-US" sz="1400" b="0" i="0" u="none" strike="noStrike" dirty="0">
                          <a:solidFill>
                            <a:srgbClr val="000000"/>
                          </a:solidFill>
                          <a:effectLst/>
                          <a:latin typeface="Calibri" panose="020F0502020204030204" pitchFamily="34" charset="0"/>
                        </a:rPr>
                        <a:t>CMOS</a:t>
                      </a:r>
                    </a:p>
                  </a:txBody>
                  <a:tcPr marL="36576" marR="36576" marT="18288" marB="18288">
                    <a:solidFill>
                      <a:schemeClr val="bg1">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19 mask levels</a:t>
                      </a:r>
                    </a:p>
                    <a:p>
                      <a:pPr algn="l" fontAlgn="b"/>
                      <a:r>
                        <a:rPr lang="en-US" sz="1400" b="0" i="0" u="none" strike="noStrike" dirty="0">
                          <a:solidFill>
                            <a:srgbClr val="000000"/>
                          </a:solidFill>
                          <a:effectLst/>
                          <a:latin typeface="Calibri" panose="020F0502020204030204" pitchFamily="34" charset="0"/>
                        </a:rPr>
                        <a:t>Dual</a:t>
                      </a:r>
                      <a:r>
                        <a:rPr lang="en-US" sz="1400" b="0" i="0" u="none" strike="noStrike" baseline="0" dirty="0">
                          <a:solidFill>
                            <a:srgbClr val="000000"/>
                          </a:solidFill>
                          <a:effectLst/>
                          <a:latin typeface="Calibri" panose="020F0502020204030204" pitchFamily="34" charset="0"/>
                        </a:rPr>
                        <a:t> gate CMOS (23A/110A)</a:t>
                      </a:r>
                      <a:endParaRPr lang="en-US" sz="1400" b="0" i="0" u="none" strike="noStrike" dirty="0">
                        <a:solidFill>
                          <a:srgbClr val="000000"/>
                        </a:solidFill>
                        <a:effectLst/>
                        <a:latin typeface="Calibri" panose="020F0502020204030204" pitchFamily="34" charset="0"/>
                      </a:endParaRP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No change from 10s</a:t>
                      </a:r>
                    </a:p>
                    <a:p>
                      <a:pPr algn="l" fontAlgn="b"/>
                      <a:r>
                        <a:rPr lang="en-US" sz="1400" b="0" i="0" u="none" strike="noStrike" dirty="0">
                          <a:solidFill>
                            <a:srgbClr val="000000"/>
                          </a:solidFill>
                          <a:effectLst/>
                          <a:latin typeface="Calibri" panose="020F0502020204030204" pitchFamily="34" charset="0"/>
                        </a:rPr>
                        <a:t>HV CMOS width scaling</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endParaRPr lang="en-US" sz="1400" b="0" i="0" u="none" strike="noStrike" dirty="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Adding Thick gate</a:t>
                      </a:r>
                      <a:r>
                        <a:rPr lang="en-US" sz="1400" b="0" i="0" u="none" strike="noStrike" baseline="0" dirty="0" smtClean="0">
                          <a:solidFill>
                            <a:srgbClr val="000000"/>
                          </a:solidFill>
                          <a:effectLst/>
                          <a:latin typeface="Calibri" panose="020F0502020204030204" pitchFamily="34" charset="0"/>
                        </a:rPr>
                        <a:t> </a:t>
                      </a:r>
                      <a:r>
                        <a:rPr lang="en-US" sz="1400" b="0" i="0" u="none" strike="noStrike" baseline="0" dirty="0" err="1" smtClean="0">
                          <a:solidFill>
                            <a:srgbClr val="000000"/>
                          </a:solidFill>
                          <a:effectLst/>
                          <a:latin typeface="Calibri" panose="020F0502020204030204" pitchFamily="34" charset="0"/>
                        </a:rPr>
                        <a:t>nMOS</a:t>
                      </a:r>
                      <a:r>
                        <a:rPr lang="en-US" sz="1400" b="0" i="0" u="none" strike="noStrike" baseline="0" dirty="0" smtClean="0">
                          <a:solidFill>
                            <a:srgbClr val="000000"/>
                          </a:solidFill>
                          <a:effectLst/>
                          <a:latin typeface="Calibri" panose="020F0502020204030204" pitchFamily="34" charset="0"/>
                        </a:rPr>
                        <a:t> Transistor for S26S</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1"/>
                  </a:ext>
                </a:extLst>
              </a:tr>
              <a:tr h="264204">
                <a:tc>
                  <a:txBody>
                    <a:bodyPr/>
                    <a:lstStyle/>
                    <a:p>
                      <a:pPr algn="l" fontAlgn="b"/>
                      <a:r>
                        <a:rPr lang="en-US" sz="1400" b="0" i="0" u="none" strike="noStrike" dirty="0">
                          <a:solidFill>
                            <a:srgbClr val="000000"/>
                          </a:solidFill>
                          <a:effectLst/>
                          <a:latin typeface="Calibri" panose="020F0502020204030204" pitchFamily="34" charset="0"/>
                        </a:rPr>
                        <a:t>M1-M4 (Cu)</a:t>
                      </a: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 single-damascene Cu</a:t>
                      </a:r>
                    </a:p>
                    <a:p>
                      <a:pPr algn="l" fontAlgn="b"/>
                      <a:r>
                        <a:rPr lang="en-US" sz="1400" b="0" i="0" u="none" strike="noStrike" dirty="0">
                          <a:solidFill>
                            <a:srgbClr val="000000"/>
                          </a:solidFill>
                          <a:effectLst/>
                          <a:latin typeface="Calibri" panose="020F0502020204030204" pitchFamily="34" charset="0"/>
                        </a:rPr>
                        <a:t>M2-M4 dual-damascene Cu</a:t>
                      </a:r>
                    </a:p>
                    <a:p>
                      <a:pPr algn="l" fontAlgn="b"/>
                      <a:r>
                        <a:rPr lang="en-US" sz="1400" b="0" i="0" u="none" strike="noStrike" kern="1200" dirty="0" smtClean="0">
                          <a:solidFill>
                            <a:srgbClr val="000000"/>
                          </a:solidFill>
                          <a:effectLst/>
                          <a:latin typeface="Calibri" panose="020F0502020204030204" pitchFamily="34" charset="0"/>
                          <a:ea typeface="+mn-ea"/>
                          <a:cs typeface="+mn-cs"/>
                        </a:rPr>
                        <a:t>All </a:t>
                      </a:r>
                      <a:r>
                        <a:rPr lang="en-US" sz="1400" b="0" i="0" u="none" strike="noStrike" kern="1200" dirty="0">
                          <a:solidFill>
                            <a:srgbClr val="000000"/>
                          </a:solidFill>
                          <a:effectLst/>
                          <a:latin typeface="Calibri" panose="020F0502020204030204" pitchFamily="34" charset="0"/>
                          <a:ea typeface="+mn-ea"/>
                          <a:cs typeface="+mn-cs"/>
                        </a:rPr>
                        <a:t>193-dry levels</a:t>
                      </a:r>
                      <a:endParaRPr lang="en-US" sz="1400" b="0" i="0" u="none" strike="noStrike" dirty="0">
                        <a:solidFill>
                          <a:srgbClr val="000000"/>
                        </a:solidFill>
                        <a:effectLst/>
                        <a:latin typeface="Calibri" panose="020F0502020204030204" pitchFamily="34" charset="0"/>
                      </a:endParaRP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a:t>
                      </a:r>
                      <a:r>
                        <a:rPr lang="en-US" sz="1400" b="0" i="0" u="none" strike="noStrike" baseline="0" dirty="0">
                          <a:solidFill>
                            <a:srgbClr val="000000"/>
                          </a:solidFill>
                          <a:effectLst/>
                          <a:latin typeface="Calibri" panose="020F0502020204030204" pitchFamily="34" charset="0"/>
                        </a:rPr>
                        <a:t> M4 single damascene Cu</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Calibri" panose="020F0502020204030204" pitchFamily="34" charset="0"/>
                        </a:rPr>
                        <a:t>M2-M3 </a:t>
                      </a:r>
                      <a:r>
                        <a:rPr lang="en-US" sz="1400" b="0" i="0" u="none" strike="noStrike" kern="1200" baseline="0" dirty="0">
                          <a:solidFill>
                            <a:srgbClr val="000000"/>
                          </a:solidFill>
                          <a:effectLst/>
                          <a:latin typeface="Calibri" panose="020F0502020204030204" pitchFamily="34" charset="0"/>
                          <a:ea typeface="+mn-ea"/>
                          <a:cs typeface="+mn-cs"/>
                        </a:rPr>
                        <a:t>dual damascene </a:t>
                      </a:r>
                      <a:r>
                        <a:rPr lang="en-US" sz="1400" b="0" i="0" u="none" strike="noStrike" kern="1200" baseline="0" dirty="0" smtClean="0">
                          <a:solidFill>
                            <a:srgbClr val="000000"/>
                          </a:solidFill>
                          <a:effectLst/>
                          <a:latin typeface="Calibri" panose="020F0502020204030204" pitchFamily="34" charset="0"/>
                          <a:ea typeface="+mn-ea"/>
                          <a:cs typeface="+mn-cs"/>
                        </a:rPr>
                        <a:t>Cu</a:t>
                      </a:r>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V3 and M4 goes 193i (+2</a:t>
                      </a:r>
                      <a:r>
                        <a:rPr lang="en-US" sz="1400" b="0" i="0" u="none" strike="noStrike" kern="1200" dirty="0" smtClean="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tc>
                  <a:txBody>
                    <a:bodyPr/>
                    <a:lstStyle/>
                    <a:p>
                      <a:pPr algn="l" fontAlgn="b"/>
                      <a:r>
                        <a:rPr lang="en-US" sz="1400" b="0" i="0" u="none" strike="noStrike" dirty="0" smtClean="0">
                          <a:solidFill>
                            <a:srgbClr val="000000"/>
                          </a:solidFill>
                          <a:effectLst/>
                          <a:latin typeface="Calibri" panose="020F0502020204030204" pitchFamily="34" charset="0"/>
                        </a:rPr>
                        <a:t>Same as S26A</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extLst>
                  <a:ext uri="{0D108BD9-81ED-4DB2-BD59-A6C34878D82A}">
                    <a16:rowId xmlns:a16="http://schemas.microsoft.com/office/drawing/2014/main" xmlns="" val="10002"/>
                  </a:ext>
                </a:extLst>
              </a:tr>
              <a:tr h="549432">
                <a:tc>
                  <a:txBody>
                    <a:bodyPr/>
                    <a:lstStyle/>
                    <a:p>
                      <a:pPr algn="l" fontAlgn="b"/>
                      <a:r>
                        <a:rPr lang="en-US" sz="1400" b="0" i="0" u="none" strike="noStrike" dirty="0">
                          <a:solidFill>
                            <a:srgbClr val="000000"/>
                          </a:solidFill>
                          <a:effectLst/>
                          <a:latin typeface="Calibri" panose="020F0502020204030204" pitchFamily="34" charset="0"/>
                        </a:rPr>
                        <a:t>Array levels</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2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4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7 193i levels for array</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4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8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5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13 193i levels for array</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p>
                    <a:p>
                      <a:pPr algn="l" fontAlgn="b"/>
                      <a:r>
                        <a:rPr lang="en-US" sz="1400" b="0" i="0" u="none" strike="noStrike" dirty="0" smtClean="0">
                          <a:solidFill>
                            <a:srgbClr val="000000"/>
                          </a:solidFill>
                          <a:effectLst/>
                          <a:latin typeface="Calibri" panose="020F0502020204030204" pitchFamily="34" charset="0"/>
                        </a:rPr>
                        <a:t>simplified cell stack and BL</a:t>
                      </a:r>
                      <a:r>
                        <a:rPr lang="en-US" sz="1400" b="0" i="0" u="none" strike="noStrike" baseline="0" dirty="0" smtClean="0">
                          <a:solidFill>
                            <a:srgbClr val="000000"/>
                          </a:solidFill>
                          <a:effectLst/>
                          <a:latin typeface="Calibri" panose="020F0502020204030204" pitchFamily="34" charset="0"/>
                        </a:rPr>
                        <a:t>/WL patterning scheme</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3"/>
                  </a:ext>
                </a:extLst>
              </a:tr>
              <a:tr h="439546">
                <a:tc>
                  <a:txBody>
                    <a:bodyPr/>
                    <a:lstStyle/>
                    <a:p>
                      <a:r>
                        <a:rPr lang="en-US" sz="1400" dirty="0">
                          <a:latin typeface="Calibri" panose="020F0502020204030204" pitchFamily="34" charset="0"/>
                        </a:rPr>
                        <a:t>Top Metal /</a:t>
                      </a:r>
                      <a:r>
                        <a:rPr lang="en-US" sz="1400" baseline="0" dirty="0">
                          <a:latin typeface="Calibri" panose="020F0502020204030204" pitchFamily="34" charset="0"/>
                        </a:rPr>
                        <a:t> </a:t>
                      </a:r>
                    </a:p>
                    <a:p>
                      <a:r>
                        <a:rPr lang="en-US" sz="1400" baseline="0" dirty="0">
                          <a:latin typeface="Calibri" panose="020F0502020204030204" pitchFamily="34" charset="0"/>
                        </a:rPr>
                        <a:t>Passivation</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Thick</a:t>
                      </a:r>
                      <a:r>
                        <a:rPr lang="en-US" sz="1400" baseline="0" dirty="0">
                          <a:latin typeface="Calibri" panose="020F0502020204030204" pitchFamily="34" charset="0"/>
                        </a:rPr>
                        <a:t> Al, SiO2+SiON Passivation, Polyimide</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97564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981201" y="-1"/>
            <a:ext cx="8229600" cy="1143001"/>
          </a:xfrm>
        </p:spPr>
        <p:txBody>
          <a:bodyPr/>
          <a:lstStyle/>
          <a:p>
            <a:pPr eaLnBrk="1" hangingPunct="1"/>
            <a:r>
              <a:rPr lang="en-US" smtClean="0"/>
              <a:t>Signature Page</a:t>
            </a:r>
          </a:p>
        </p:txBody>
      </p:sp>
      <p:sp>
        <p:nvSpPr>
          <p:cNvPr id="67589" name="Rectangle 3"/>
          <p:cNvSpPr>
            <a:spLocks noChangeArrowheads="1"/>
          </p:cNvSpPr>
          <p:nvPr/>
        </p:nvSpPr>
        <p:spPr bwMode="auto">
          <a:xfrm>
            <a:off x="1639801" y="1321843"/>
            <a:ext cx="8912399" cy="2031325"/>
          </a:xfrm>
          <a:prstGeom prst="rect">
            <a:avLst/>
          </a:prstGeom>
          <a:noFill/>
          <a:ln w="9525" algn="ctr">
            <a:noFill/>
            <a:miter lim="800000"/>
            <a:headEnd/>
            <a:tailEnd/>
          </a:ln>
        </p:spPr>
        <p:txBody>
          <a:bodyPr wrap="square">
            <a:spAutoFit/>
          </a:bodyPr>
          <a:lstStyle/>
          <a:p>
            <a:pPr eaLnBrk="0" hangingPunct="0"/>
            <a:r>
              <a:rPr lang="en-US" sz="1800" b="1" dirty="0">
                <a:latin typeface="Lucida Sans Unicode" panose="020B0602030504020204" pitchFamily="34" charset="0"/>
                <a:cs typeface="Lucida Sans Unicode" panose="020B0602030504020204" pitchFamily="34" charset="0"/>
              </a:rPr>
              <a:t>This 3DXP Joint Development Program Statement of  Work Rev 2.0 (“Self-Select Memory SOW”), having been approved by the JDP Committee is hereby approved by Intel and Micron respectively </a:t>
            </a:r>
            <a:r>
              <a:rPr lang="en-US" sz="1800" b="1" u="sng" dirty="0">
                <a:latin typeface="Lucida Sans Unicode" panose="020B0602030504020204" pitchFamily="34" charset="0"/>
                <a:cs typeface="Lucida Sans Unicode" panose="020B0602030504020204" pitchFamily="34" charset="0"/>
              </a:rPr>
              <a:t>effective as of </a:t>
            </a:r>
            <a:r>
              <a:rPr lang="en-US" sz="1800" b="1" u="sng" dirty="0" smtClean="0">
                <a:latin typeface="Lucida Sans Unicode" panose="020B0602030504020204" pitchFamily="34" charset="0"/>
                <a:cs typeface="Lucida Sans Unicode" panose="020B0602030504020204" pitchFamily="34" charset="0"/>
              </a:rPr>
              <a:t>Feb 23, </a:t>
            </a:r>
            <a:r>
              <a:rPr lang="en-US" sz="1800" b="1" u="sng" dirty="0">
                <a:latin typeface="Lucida Sans Unicode" panose="020B0602030504020204" pitchFamily="34" charset="0"/>
                <a:cs typeface="Lucida Sans Unicode" panose="020B0602030504020204" pitchFamily="34" charset="0"/>
              </a:rPr>
              <a:t>2018</a:t>
            </a:r>
            <a:r>
              <a:rPr lang="en-US" sz="1800" b="1" dirty="0">
                <a:latin typeface="Lucida Sans Unicode" panose="020B0602030504020204" pitchFamily="34" charset="0"/>
                <a:cs typeface="Lucida Sans Unicode" panose="020B0602030504020204" pitchFamily="34" charset="0"/>
              </a:rPr>
              <a:t>, as signified by the signature of each company’s authorized representative below.  It is understood and agreed that this JDP SOW may be amended in due course in accordance with the procedures set forth in the  Joint Development Program Agreement.</a:t>
            </a:r>
          </a:p>
        </p:txBody>
      </p:sp>
      <p:graphicFrame>
        <p:nvGraphicFramePr>
          <p:cNvPr id="2" name="Table 1"/>
          <p:cNvGraphicFramePr>
            <a:graphicFrameLocks noGrp="1"/>
          </p:cNvGraphicFramePr>
          <p:nvPr>
            <p:extLst>
              <p:ext uri="{D42A27DB-BD31-4B8C-83A1-F6EECF244321}">
                <p14:modId xmlns:p14="http://schemas.microsoft.com/office/powerpoint/2010/main" val="2429597860"/>
              </p:ext>
            </p:extLst>
          </p:nvPr>
        </p:nvGraphicFramePr>
        <p:xfrm>
          <a:off x="1681772" y="3827945"/>
          <a:ext cx="8802569" cy="1662424"/>
        </p:xfrm>
        <a:graphic>
          <a:graphicData uri="http://schemas.openxmlformats.org/drawingml/2006/table">
            <a:tbl>
              <a:tblPr firstRow="1" bandRow="1">
                <a:tableStyleId>{5C22544A-7EE6-4342-B048-85BDC9FD1C3A}</a:tableStyleId>
              </a:tblPr>
              <a:tblGrid>
                <a:gridCol w="1114209"/>
                <a:gridCol w="3139851"/>
                <a:gridCol w="277013"/>
                <a:gridCol w="1114209"/>
                <a:gridCol w="3157287"/>
              </a:tblGrid>
              <a:tr h="158117">
                <a:tc gridSpan="2">
                  <a:txBody>
                    <a:bodyPr/>
                    <a:lstStyle/>
                    <a:p>
                      <a:pPr algn="ctr"/>
                      <a:r>
                        <a:rPr lang="en-US" sz="1800" dirty="0" smtClean="0">
                          <a:solidFill>
                            <a:schemeClr val="tx1"/>
                          </a:solidFill>
                        </a:rPr>
                        <a:t>MICRON TECHNOLOGY, INC</a:t>
                      </a:r>
                      <a:endParaRPr lang="en-US" sz="2000" dirty="0">
                        <a:solidFill>
                          <a:schemeClr val="tx1"/>
                        </a:solidFill>
                      </a:endParaRPr>
                    </a:p>
                  </a:txBody>
                  <a:tcPr marL="110805" marR="110805" marT="55403" marB="55403">
                    <a:noFill/>
                  </a:tcPr>
                </a:tc>
                <a:tc hMerge="1">
                  <a:txBody>
                    <a:bodyPr/>
                    <a:lstStyle/>
                    <a:p>
                      <a:endParaRPr lang="en-US" dirty="0"/>
                    </a:p>
                  </a:txBody>
                  <a:tcPr/>
                </a:tc>
                <a:tc>
                  <a:txBody>
                    <a:bodyPr/>
                    <a:lstStyle/>
                    <a:p>
                      <a:endParaRPr lang="en-US" sz="2000" dirty="0">
                        <a:solidFill>
                          <a:schemeClr val="tx1"/>
                        </a:solidFill>
                      </a:endParaRPr>
                    </a:p>
                  </a:txBody>
                  <a:tcPr marL="110805" marR="110805" marT="55403" marB="55403">
                    <a:noFill/>
                  </a:tcPr>
                </a:tc>
                <a:tc gridSpan="2">
                  <a:txBody>
                    <a:bodyPr/>
                    <a:lstStyle/>
                    <a:p>
                      <a:pPr algn="ctr"/>
                      <a:r>
                        <a:rPr lang="en-US" sz="1800" dirty="0" smtClean="0">
                          <a:solidFill>
                            <a:schemeClr val="tx1"/>
                          </a:solidFill>
                        </a:rPr>
                        <a:t>INTEL CORPORATION</a:t>
                      </a:r>
                      <a:endParaRPr lang="en-US" sz="2000" dirty="0">
                        <a:solidFill>
                          <a:schemeClr val="tx1"/>
                        </a:solidFill>
                      </a:endParaRPr>
                    </a:p>
                  </a:txBody>
                  <a:tcPr marL="110805" marR="110805" marT="55403" marB="55403">
                    <a:noFill/>
                  </a:tcPr>
                </a:tc>
                <a:tc hMerge="1">
                  <a:txBody>
                    <a:bodyPr/>
                    <a:lstStyle/>
                    <a:p>
                      <a:endParaRPr lang="en-US" dirty="0"/>
                    </a:p>
                  </a:txBody>
                  <a:tcPr/>
                </a:tc>
              </a:tr>
              <a:tr h="154836">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r>
              <a:tr h="276265">
                <a:tc>
                  <a:txBody>
                    <a:bodyPr/>
                    <a:lstStyle/>
                    <a:p>
                      <a:r>
                        <a:rPr lang="en-US" sz="2000" dirty="0" smtClean="0"/>
                        <a:t>Name:</a:t>
                      </a:r>
                      <a:endParaRPr lang="en-US" sz="2000" dirty="0"/>
                    </a:p>
                  </a:txBody>
                  <a:tcPr marL="110805" marR="110805" marT="55403" marB="55403">
                    <a:noFill/>
                  </a:tcPr>
                </a:tc>
                <a:tc>
                  <a:txBody>
                    <a:bodyPr/>
                    <a:lstStyle/>
                    <a:p>
                      <a:endParaRPr lang="en-US" sz="2000" b="1"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Name: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836">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052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6</a:t>
            </a:r>
            <a:r>
              <a:rPr lang="en-US" dirty="0" smtClean="0"/>
              <a:t>.0 </a:t>
            </a:r>
            <a:r>
              <a:rPr lang="en-US" cap="small" dirty="0" smtClean="0"/>
              <a:t>Design SOW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8776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6.1 </a:t>
            </a:r>
            <a:r>
              <a:rPr lang="en-US" sz="2800" cap="small" dirty="0"/>
              <a:t>Design </a:t>
            </a:r>
            <a:r>
              <a:rPr lang="en-US" sz="2800" cap="small" dirty="0" smtClean="0"/>
              <a:t>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342900" indent="-342900"/>
            <a:r>
              <a:rPr lang="en-US" sz="2000" dirty="0" smtClean="0"/>
              <a:t>Enable path to fast fail or success (</a:t>
            </a:r>
            <a:r>
              <a:rPr lang="en-US" sz="2000" dirty="0" smtClean="0"/>
              <a:t>S24S) </a:t>
            </a:r>
            <a:r>
              <a:rPr lang="en-US" sz="2000" dirty="0" smtClean="0"/>
              <a:t>by minimizing non-cell related design risks</a:t>
            </a:r>
          </a:p>
          <a:p>
            <a:pPr lvl="1"/>
            <a:r>
              <a:rPr lang="en-US" sz="2000" dirty="0" smtClean="0"/>
              <a:t>Fork S26A3 database and disposition each post silicon issue’s impact on </a:t>
            </a:r>
            <a:r>
              <a:rPr lang="en-US" sz="2000" dirty="0" smtClean="0"/>
              <a:t>S24S </a:t>
            </a:r>
            <a:r>
              <a:rPr lang="en-US" sz="2000" dirty="0" smtClean="0"/>
              <a:t>ability to enable SSM learning</a:t>
            </a:r>
          </a:p>
          <a:p>
            <a:pPr lvl="1"/>
            <a:r>
              <a:rPr lang="en-US" sz="2000" dirty="0" smtClean="0"/>
              <a:t>No changes to periphery or high speed IO circuits</a:t>
            </a:r>
          </a:p>
          <a:p>
            <a:pPr lvl="1"/>
            <a:r>
              <a:rPr lang="en-US" sz="2000" dirty="0" smtClean="0"/>
              <a:t>No changes in die size, pad positions, or externally supplied voltage rails</a:t>
            </a:r>
          </a:p>
          <a:p>
            <a:pPr lvl="1"/>
            <a:r>
              <a:rPr lang="en-US" sz="2000" dirty="0" smtClean="0"/>
              <a:t>Focused changes in address path and partition control logic to enable bidirectional operation</a:t>
            </a:r>
          </a:p>
        </p:txBody>
      </p:sp>
      <p:sp>
        <p:nvSpPr>
          <p:cNvPr id="4" name="Content Placeholder 2"/>
          <p:cNvSpPr txBox="1">
            <a:spLocks/>
          </p:cNvSpPr>
          <p:nvPr/>
        </p:nvSpPr>
        <p:spPr bwMode="auto">
          <a:xfrm>
            <a:off x="695400" y="3104964"/>
            <a:ext cx="7576534" cy="324306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r>
              <a:rPr lang="en-US" sz="2000" kern="0" dirty="0" smtClean="0"/>
              <a:t>S24S (Design POR):</a:t>
            </a:r>
          </a:p>
          <a:p>
            <a:pPr marL="827681" lvl="1" indent="-342900" defTabSz="914400"/>
            <a:r>
              <a:rPr lang="en-US" sz="2000" kern="0" dirty="0" smtClean="0"/>
              <a:t>Inhibit 50% of the array drivers to provide area for new bipolar </a:t>
            </a:r>
            <a:r>
              <a:rPr lang="en-US" sz="2000" kern="0" dirty="0" err="1" smtClean="0"/>
              <a:t>predrivers</a:t>
            </a: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a:p>
            <a:pPr marL="1108070" lvl="1" indent="-554035" defTabSz="914400">
              <a:buFontTx/>
              <a:buNone/>
            </a:pPr>
            <a:endParaRPr lang="en-US" sz="2000" kern="0" dirty="0" smtClean="0"/>
          </a:p>
          <a:p>
            <a:pPr marL="457200" indent="-457200" defTabSz="914400">
              <a:buFontTx/>
              <a:buNone/>
            </a:pPr>
            <a:endParaRPr lang="en-US" sz="2000" kern="0" dirty="0" smtClean="0"/>
          </a:p>
          <a:p>
            <a:pPr marL="457200" indent="-457200" defTabSz="914400">
              <a:buFontTx/>
              <a:buNone/>
            </a:pPr>
            <a:endParaRPr lang="en-US" sz="2000" kern="0" dirty="0" smtClean="0"/>
          </a:p>
          <a:p>
            <a:pPr marL="1108070" lvl="1" indent="-554035" defTabSz="914400">
              <a:buFontTx/>
              <a:buNone/>
            </a:pPr>
            <a:endParaRPr lang="en-US" sz="2000" kern="0" dirty="0"/>
          </a:p>
        </p:txBody>
      </p:sp>
      <p:pic>
        <p:nvPicPr>
          <p:cNvPr id="5" name="Picture 4"/>
          <p:cNvPicPr>
            <a:picLocks noChangeAspect="1"/>
          </p:cNvPicPr>
          <p:nvPr/>
        </p:nvPicPr>
        <p:blipFill>
          <a:blip r:embed="rId2"/>
          <a:stretch>
            <a:fillRect/>
          </a:stretch>
        </p:blipFill>
        <p:spPr>
          <a:xfrm>
            <a:off x="7927962" y="4128860"/>
            <a:ext cx="2237312" cy="2150396"/>
          </a:xfrm>
          <a:prstGeom prst="rect">
            <a:avLst/>
          </a:prstGeom>
        </p:spPr>
      </p:pic>
      <p:sp>
        <p:nvSpPr>
          <p:cNvPr id="7" name="Content Placeholder 2"/>
          <p:cNvSpPr txBox="1">
            <a:spLocks/>
          </p:cNvSpPr>
          <p:nvPr/>
        </p:nvSpPr>
        <p:spPr bwMode="auto">
          <a:xfrm>
            <a:off x="695399" y="4128860"/>
            <a:ext cx="6966934" cy="16201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827681" lvl="1" indent="-342900" defTabSz="914400"/>
            <a:r>
              <a:rPr lang="en-US" sz="2000" kern="0" dirty="0" smtClean="0"/>
              <a:t>Add tile level polarity control and update partition control logic to enable bipolar operation with SSM read/write algorithms</a:t>
            </a: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a:p>
            <a:pPr marL="1108070" lvl="1" indent="-554035" defTabSz="914400">
              <a:buFontTx/>
              <a:buNone/>
            </a:pPr>
            <a:endParaRPr lang="en-US" sz="2000" kern="0" dirty="0" smtClean="0"/>
          </a:p>
          <a:p>
            <a:pPr marL="457200" indent="-457200" defTabSz="914400">
              <a:buFontTx/>
              <a:buNone/>
            </a:pPr>
            <a:endParaRPr lang="en-US" sz="2000" kern="0" dirty="0" smtClean="0"/>
          </a:p>
          <a:p>
            <a:pPr marL="457200" indent="-457200" defTabSz="914400">
              <a:buFontTx/>
              <a:buNone/>
            </a:pPr>
            <a:endParaRPr lang="en-US" sz="2000" kern="0" dirty="0" smtClean="0"/>
          </a:p>
          <a:p>
            <a:pPr marL="1108070" lvl="1" indent="-554035" defTabSz="914400">
              <a:buFontTx/>
              <a:buNone/>
            </a:pPr>
            <a:endParaRPr lang="en-US" sz="2000" kern="0" dirty="0"/>
          </a:p>
        </p:txBody>
      </p:sp>
    </p:spTree>
    <p:extLst>
      <p:ext uri="{BB962C8B-B14F-4D97-AF65-F5344CB8AC3E}">
        <p14:creationId xmlns:p14="http://schemas.microsoft.com/office/powerpoint/2010/main" val="1162140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6.2 Key Specifications &amp; Features</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
        <p:nvSpPr>
          <p:cNvPr id="4" name="Content Placeholder 2"/>
          <p:cNvSpPr txBox="1">
            <a:spLocks/>
          </p:cNvSpPr>
          <p:nvPr/>
        </p:nvSpPr>
        <p:spPr bwMode="auto">
          <a:xfrm>
            <a:off x="227348" y="4424234"/>
            <a:ext cx="11845316" cy="16690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defTabSz="914400">
              <a:spcBef>
                <a:spcPts val="600"/>
              </a:spcBef>
            </a:pPr>
            <a:r>
              <a:rPr lang="en-US" sz="2000" kern="0" dirty="0" smtClean="0"/>
              <a:t>S24S density reduced by 75% to provide area to support bipolar decoders without any design rule changes</a:t>
            </a:r>
          </a:p>
          <a:p>
            <a:pPr defTabSz="914400">
              <a:spcBef>
                <a:spcPts val="600"/>
              </a:spcBef>
            </a:pPr>
            <a:r>
              <a:rPr lang="en-US" sz="2000" kern="0" dirty="0" smtClean="0"/>
              <a:t>Write completion time reduction based on proposed SSM write functionality</a:t>
            </a:r>
          </a:p>
          <a:p>
            <a:pPr defTabSz="914400">
              <a:spcBef>
                <a:spcPts val="600"/>
              </a:spcBef>
            </a:pPr>
            <a:r>
              <a:rPr lang="en-US" sz="2000" kern="0" dirty="0" smtClean="0"/>
              <a:t>Bipolar decoder functionality projected to increase read/write energy by 71%/51%</a:t>
            </a:r>
          </a:p>
          <a:p>
            <a:pPr defTabSz="914400">
              <a:spcBef>
                <a:spcPts val="600"/>
              </a:spcBef>
            </a:pPr>
            <a:r>
              <a:rPr lang="en-US" sz="2000" kern="0" dirty="0" smtClean="0"/>
              <a:t>Read/write bandwidth aligned to match S26A equivalent power envelope</a:t>
            </a:r>
            <a:endParaRPr lang="en-US" sz="2000" kern="0" dirty="0"/>
          </a:p>
        </p:txBody>
      </p:sp>
      <p:graphicFrame>
        <p:nvGraphicFramePr>
          <p:cNvPr id="5" name="Table 4"/>
          <p:cNvGraphicFramePr>
            <a:graphicFrameLocks noGrp="1"/>
          </p:cNvGraphicFramePr>
          <p:nvPr>
            <p:extLst>
              <p:ext uri="{D42A27DB-BD31-4B8C-83A1-F6EECF244321}">
                <p14:modId xmlns:p14="http://schemas.microsoft.com/office/powerpoint/2010/main" val="4187490593"/>
              </p:ext>
            </p:extLst>
          </p:nvPr>
        </p:nvGraphicFramePr>
        <p:xfrm>
          <a:off x="3004535" y="1140014"/>
          <a:ext cx="6290941" cy="2865120"/>
        </p:xfrm>
        <a:graphic>
          <a:graphicData uri="http://schemas.openxmlformats.org/drawingml/2006/table">
            <a:tbl>
              <a:tblPr/>
              <a:tblGrid>
                <a:gridCol w="2128829"/>
                <a:gridCol w="2081056"/>
                <a:gridCol w="2081056"/>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S24S (Design POR)</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64Gb</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930 / 527 MB/s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89 / 179 </a:t>
                      </a:r>
                      <a:r>
                        <a:rPr kumimoji="0" lang="en-US" sz="1200" b="1" i="0" u="none" strike="noStrike" kern="1200" cap="none" normalizeH="0" baseline="0" dirty="0" err="1" smtClean="0">
                          <a:ln>
                            <a:noFill/>
                          </a:ln>
                          <a:solidFill>
                            <a:srgbClr val="FF0000"/>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/b</a:t>
                      </a:r>
                      <a:endParaRPr kumimoji="0" lang="en-US" sz="1200" b="1" i="0" u="none" strike="noStrike" kern="1200" cap="none" normalizeH="0" baseline="0" dirty="0">
                        <a:ln>
                          <a:noFill/>
                        </a:ln>
                        <a:solidFill>
                          <a:srgbClr val="FF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11635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10000"/>
              </a:lnSpc>
            </a:pPr>
            <a:r>
              <a:rPr lang="en-US" sz="2800" cap="small" dirty="0" smtClean="0"/>
              <a:t>6.3 </a:t>
            </a:r>
            <a:r>
              <a:rPr lang="en-US" sz="2800" cap="small" dirty="0"/>
              <a:t>Design Milestones &amp; Gates to Execution</a:t>
            </a:r>
          </a:p>
        </p:txBody>
      </p:sp>
      <p:sp>
        <p:nvSpPr>
          <p:cNvPr id="3" name="Content Placeholder 2"/>
          <p:cNvSpPr>
            <a:spLocks noGrp="1"/>
          </p:cNvSpPr>
          <p:nvPr>
            <p:ph idx="1"/>
          </p:nvPr>
        </p:nvSpPr>
        <p:spPr>
          <a:xfrm>
            <a:off x="1136693" y="4725144"/>
            <a:ext cx="10363200" cy="1476164"/>
          </a:xfrm>
        </p:spPr>
        <p:txBody>
          <a:bodyPr/>
          <a:lstStyle/>
          <a:p>
            <a:pPr>
              <a:spcBef>
                <a:spcPts val="600"/>
              </a:spcBef>
            </a:pPr>
            <a:r>
              <a:rPr lang="en-US" sz="2000" dirty="0" smtClean="0"/>
              <a:t>Limited scope of change enables a direct path to Rev2 without requiring Rev1 alignment</a:t>
            </a:r>
          </a:p>
          <a:p>
            <a:pPr>
              <a:spcBef>
                <a:spcPts val="600"/>
              </a:spcBef>
            </a:pPr>
            <a:r>
              <a:rPr lang="en-US" sz="2000" dirty="0" smtClean="0"/>
              <a:t>Very </a:t>
            </a:r>
            <a:r>
              <a:rPr lang="en-US" sz="2000" dirty="0" smtClean="0"/>
              <a:t>little design overlap between </a:t>
            </a:r>
            <a:r>
              <a:rPr lang="en-US" sz="2000" dirty="0" smtClean="0"/>
              <a:t>S24S </a:t>
            </a:r>
            <a:r>
              <a:rPr lang="en-US" sz="2000" dirty="0" smtClean="0"/>
              <a:t>and S26S / </a:t>
            </a:r>
            <a:r>
              <a:rPr lang="en-US" sz="2000" dirty="0" err="1" smtClean="0"/>
              <a:t>replan</a:t>
            </a:r>
            <a:r>
              <a:rPr lang="en-US" sz="2000" dirty="0" smtClean="0"/>
              <a:t> required</a:t>
            </a: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graphicFrame>
        <p:nvGraphicFramePr>
          <p:cNvPr id="4" name="Table 3"/>
          <p:cNvGraphicFramePr>
            <a:graphicFrameLocks noGrp="1"/>
          </p:cNvGraphicFramePr>
          <p:nvPr>
            <p:extLst/>
          </p:nvPr>
        </p:nvGraphicFramePr>
        <p:xfrm>
          <a:off x="1739516" y="2915469"/>
          <a:ext cx="9325036" cy="1474470"/>
        </p:xfrm>
        <a:graphic>
          <a:graphicData uri="http://schemas.openxmlformats.org/drawingml/2006/table">
            <a:tbl>
              <a:tblPr firstRow="1">
                <a:tableStyleId>{72833802-FEF1-4C79-8D5D-14CF1EAF98D9}</a:tableStyleId>
              </a:tblPr>
              <a:tblGrid>
                <a:gridCol w="1572110"/>
                <a:gridCol w="7752926"/>
              </a:tblGrid>
              <a:tr h="370840">
                <a:tc>
                  <a:txBody>
                    <a:bodyPr/>
                    <a:lstStyle/>
                    <a:p>
                      <a:r>
                        <a:rPr lang="en-US" sz="1400" dirty="0" smtClean="0"/>
                        <a:t>Milestone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361950">
                <a:tc>
                  <a:txBody>
                    <a:bodyPr/>
                    <a:lstStyle/>
                    <a:p>
                      <a:r>
                        <a:rPr lang="en-US" altLang="ja-JP" sz="1400" dirty="0" smtClean="0"/>
                        <a:t>Rev 2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Sheet level performance validation complete / circuits ready for layout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ja-JP" sz="1400" dirty="0" smtClean="0"/>
                        <a:t>Rev 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dirty="0" smtClean="0"/>
                        <a:t>Full chip functional and performance validation of features, specifications and test modes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ja-JP" sz="1400" dirty="0" smtClean="0"/>
                        <a:t>DBR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dirty="0" smtClean="0"/>
                        <a:t>Database Ready for Manufacturing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a:stretch>
            <a:fillRect/>
          </a:stretch>
        </p:blipFill>
        <p:spPr>
          <a:xfrm>
            <a:off x="123825" y="1200559"/>
            <a:ext cx="11944350" cy="1504950"/>
          </a:xfrm>
          <a:prstGeom prst="rect">
            <a:avLst/>
          </a:prstGeom>
        </p:spPr>
      </p:pic>
    </p:spTree>
    <p:extLst>
      <p:ext uri="{BB962C8B-B14F-4D97-AF65-F5344CB8AC3E}">
        <p14:creationId xmlns:p14="http://schemas.microsoft.com/office/powerpoint/2010/main" val="1851165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a:t>
            </a:r>
            <a:r>
              <a:rPr lang="en-US" dirty="0" smtClean="0"/>
              <a:t>.0 Product/Test Development</a:t>
            </a:r>
            <a:endParaRPr lang="en-US" dirty="0"/>
          </a:p>
        </p:txBody>
      </p:sp>
      <p:sp>
        <p:nvSpPr>
          <p:cNvPr id="5" name="Text Placeholder 4"/>
          <p:cNvSpPr>
            <a:spLocks noGrp="1"/>
          </p:cNvSpPr>
          <p:nvPr>
            <p:ph type="body" idx="1"/>
          </p:nvPr>
        </p:nvSpPr>
        <p:spPr/>
        <p:txBody>
          <a:bodyPr/>
          <a:lstStyle/>
          <a:p>
            <a:r>
              <a:rPr lang="en-US" dirty="0" smtClean="0"/>
              <a:t>Array, Product and Wafer/Package Tests development  </a:t>
            </a:r>
            <a:endParaRPr lang="en-US" dirty="0"/>
          </a:p>
        </p:txBody>
      </p:sp>
    </p:spTree>
    <p:extLst>
      <p:ext uri="{BB962C8B-B14F-4D97-AF65-F5344CB8AC3E}">
        <p14:creationId xmlns:p14="http://schemas.microsoft.com/office/powerpoint/2010/main" val="973849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.1 Array Development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Array development through </a:t>
            </a:r>
            <a:r>
              <a:rPr lang="en-US" sz="2000" dirty="0" smtClean="0"/>
              <a:t>both </a:t>
            </a:r>
            <a:r>
              <a:rPr lang="en-US" sz="2000" dirty="0"/>
              <a:t>SR71 and S26S including algorithms and trims for bipolar operation for technical risk assessment meeting product requirements and support the technology go or no go decision</a:t>
            </a:r>
            <a:r>
              <a:rPr lang="en-US" sz="2000" dirty="0" smtClean="0"/>
              <a:t>.</a:t>
            </a:r>
          </a:p>
          <a:p>
            <a:pPr marL="457200" indent="-457200">
              <a:buNone/>
            </a:pPr>
            <a:r>
              <a:rPr lang="en-US" sz="2000" dirty="0"/>
              <a:t>JDP Reliability teams will jointly support development of volume and bench level reliability data collection to enable technology and Product development.</a:t>
            </a:r>
          </a:p>
          <a:p>
            <a:pPr marL="457200" indent="-457200">
              <a:buNone/>
            </a:pPr>
            <a:r>
              <a:rPr lang="en-US" sz="2000" dirty="0" smtClean="0"/>
              <a:t> </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2255557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.2 </a:t>
            </a:r>
            <a:r>
              <a:rPr lang="en-US" sz="2800" cap="small" dirty="0"/>
              <a:t>Product Development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PE teams will jointly support product design validation, characterization, and debug.</a:t>
            </a:r>
          </a:p>
          <a:p>
            <a:pPr marL="457200" indent="-457200">
              <a:buNone/>
            </a:pPr>
            <a:r>
              <a:rPr lang="en-US" sz="2000" dirty="0"/>
              <a:t>JDP PE teams will jointly support definition and implementation of all wafer and package test flows.</a:t>
            </a:r>
          </a:p>
          <a:p>
            <a:pPr marL="457200" indent="-457200">
              <a:buNone/>
            </a:pPr>
            <a:r>
              <a:rPr lang="en-US" sz="2000" dirty="0"/>
              <a:t>JDP PE teams will jointly develop all H/W and S/W capabilities needed to support</a:t>
            </a:r>
            <a:r>
              <a:rPr lang="en-US" sz="2000" dirty="0" smtClean="0"/>
              <a:t>:</a:t>
            </a:r>
            <a:endParaRPr lang="en-US" sz="2000" dirty="0"/>
          </a:p>
          <a:p>
            <a:pPr marL="1108070" lvl="1" indent="-554035">
              <a:buNone/>
            </a:pPr>
            <a:r>
              <a:rPr lang="en-US" sz="2000" dirty="0"/>
              <a:t>µProbe / Wafer debug and EFA</a:t>
            </a:r>
          </a:p>
          <a:p>
            <a:pPr marL="1108070" lvl="1" indent="-554035">
              <a:buNone/>
            </a:pPr>
            <a:r>
              <a:rPr lang="en-US" sz="2000" dirty="0"/>
              <a:t>Interface Validation/Characterization</a:t>
            </a:r>
          </a:p>
          <a:p>
            <a:pPr marL="1108070" lvl="1" indent="-554035">
              <a:buNone/>
            </a:pPr>
            <a:r>
              <a:rPr lang="en-US" sz="2000" dirty="0"/>
              <a:t>Array Characterization</a:t>
            </a:r>
          </a:p>
          <a:p>
            <a:pPr marL="1108070" lvl="1" indent="-554035">
              <a:buNone/>
            </a:pPr>
            <a:r>
              <a:rPr lang="en-US" sz="2000" dirty="0"/>
              <a:t>Package </a:t>
            </a:r>
            <a:r>
              <a:rPr lang="en-US" sz="2000" dirty="0" smtClean="0"/>
              <a:t>EFA</a:t>
            </a:r>
            <a:endParaRPr lang="en-US" sz="2000" dirty="0"/>
          </a:p>
          <a:p>
            <a:pPr marL="457200" indent="-457200">
              <a:buNone/>
            </a:pPr>
            <a:r>
              <a:rPr lang="en-US" sz="2000" dirty="0" smtClean="0"/>
              <a:t>JDP </a:t>
            </a:r>
            <a:r>
              <a:rPr lang="en-US" sz="2000" dirty="0"/>
              <a:t>PE teams will jointly support product and test flow optimization to enable technology development, product qualification, and HVM</a:t>
            </a:r>
            <a:r>
              <a:rPr lang="en-US" sz="2000" dirty="0" smtClean="0"/>
              <a:t>.</a:t>
            </a:r>
          </a:p>
          <a:p>
            <a:pPr marL="457200" indent="-457200">
              <a:buNone/>
            </a:pPr>
            <a:r>
              <a:rPr lang="en-US" sz="2000" dirty="0"/>
              <a:t>JDP Reliability teams will jointly develop wafer and package test reliability flows and development line sampling plans for both intrinsic and extrinsic CMOS and array reliability issues.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360848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.3 </a:t>
            </a:r>
            <a:r>
              <a:rPr lang="en-US" sz="2800" cap="small" dirty="0"/>
              <a:t>Wafer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smtClean="0"/>
              <a:t>JDP </a:t>
            </a:r>
            <a:r>
              <a:rPr lang="en-US" sz="2000" dirty="0"/>
              <a:t>Probe teams will jointly develop all wafer test capability required to support the technology development and the full product specification.  The required test flows are defined by the Product Engineering team.  Flows may include</a:t>
            </a:r>
            <a:r>
              <a:rPr lang="en-US" sz="2000" dirty="0" smtClean="0"/>
              <a:t>:</a:t>
            </a:r>
            <a:endParaRPr lang="en-US" sz="2000" dirty="0"/>
          </a:p>
          <a:p>
            <a:pPr marL="1108070" lvl="1" indent="-554035">
              <a:buNone/>
            </a:pPr>
            <a:r>
              <a:rPr lang="en-US" sz="2000" dirty="0"/>
              <a:t>Wafer Test Flow</a:t>
            </a:r>
          </a:p>
          <a:p>
            <a:pPr marL="1108070" lvl="1" indent="-554035">
              <a:buNone/>
            </a:pPr>
            <a:r>
              <a:rPr lang="en-US" sz="2000" dirty="0"/>
              <a:t>Wafer Speed Binning Flow</a:t>
            </a:r>
          </a:p>
          <a:p>
            <a:pPr marL="1108070" lvl="1" indent="-554035">
              <a:buNone/>
            </a:pPr>
            <a:r>
              <a:rPr lang="en-US" sz="2000" dirty="0"/>
              <a:t>WLR / ICF / ECF </a:t>
            </a:r>
            <a:r>
              <a:rPr lang="en-US" sz="2000" dirty="0" smtClean="0"/>
              <a:t>Flows</a:t>
            </a:r>
          </a:p>
          <a:p>
            <a:pPr marL="1108070" lvl="1" indent="-554035">
              <a:buNone/>
            </a:pPr>
            <a:r>
              <a:rPr lang="en-US" sz="2000" dirty="0"/>
              <a:t>Wafer Level SR71 volume testing </a:t>
            </a:r>
          </a:p>
          <a:p>
            <a:pPr marL="457200" indent="-457200">
              <a:buNone/>
            </a:pPr>
            <a:r>
              <a:rPr lang="en-US" sz="2000" dirty="0"/>
              <a:t>JDP and IMFT Probe teams will jointly develop all H/W and S/W required to support the wafer test flows</a:t>
            </a:r>
            <a:r>
              <a:rPr lang="en-US" sz="2000" dirty="0" smtClean="0"/>
              <a:t>.</a:t>
            </a:r>
          </a:p>
          <a:p>
            <a:pPr marL="457200" indent="-45720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61553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.4 </a:t>
            </a:r>
            <a:r>
              <a:rPr lang="en-US" sz="2800" cap="small" dirty="0"/>
              <a:t>Package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Test teams will jointly develop all package test capability required to support the technology development and the full product </a:t>
            </a:r>
            <a:r>
              <a:rPr lang="en-US" sz="2000" dirty="0" smtClean="0"/>
              <a:t>specification (S26S).  </a:t>
            </a:r>
            <a:r>
              <a:rPr lang="en-US" sz="2000" dirty="0"/>
              <a:t>Required test flows are defined by the Product Engineering team</a:t>
            </a:r>
            <a:r>
              <a:rPr lang="en-US" sz="2000" dirty="0" smtClean="0"/>
              <a:t>.  </a:t>
            </a:r>
            <a:r>
              <a:rPr lang="en-US" sz="2000" dirty="0"/>
              <a:t>Flows may include</a:t>
            </a:r>
            <a:r>
              <a:rPr lang="en-US" sz="2000" dirty="0" smtClean="0"/>
              <a:t>:</a:t>
            </a:r>
            <a:endParaRPr lang="en-US" sz="2000" dirty="0"/>
          </a:p>
          <a:p>
            <a:pPr marL="1108070" lvl="1" indent="-554035">
              <a:buNone/>
            </a:pPr>
            <a:r>
              <a:rPr lang="en-US" sz="2000" dirty="0"/>
              <a:t>PGSRT</a:t>
            </a:r>
          </a:p>
          <a:p>
            <a:pPr marL="1108070" lvl="1" indent="-554035">
              <a:buNone/>
            </a:pPr>
            <a:r>
              <a:rPr lang="en-US" sz="2000" dirty="0"/>
              <a:t>Hot Sort</a:t>
            </a:r>
          </a:p>
          <a:p>
            <a:pPr marL="1108070" lvl="1" indent="-554035">
              <a:buNone/>
            </a:pPr>
            <a:r>
              <a:rPr lang="en-US" sz="2000" dirty="0"/>
              <a:t>Cold Final</a:t>
            </a:r>
          </a:p>
          <a:p>
            <a:pPr marL="1108070" lvl="1" indent="-554035">
              <a:buNone/>
            </a:pPr>
            <a:r>
              <a:rPr lang="en-US" sz="2000" dirty="0" smtClean="0"/>
              <a:t>Burn-in</a:t>
            </a:r>
            <a:endParaRPr lang="en-US" sz="2000" dirty="0"/>
          </a:p>
          <a:p>
            <a:pPr marL="457200" indent="-457200">
              <a:buNone/>
            </a:pPr>
            <a:r>
              <a:rPr lang="en-US" sz="2000" dirty="0" smtClean="0"/>
              <a:t>JDP </a:t>
            </a:r>
            <a:r>
              <a:rPr lang="en-US" sz="2000" dirty="0"/>
              <a:t>teams will jointly identify package test platforms which meet the technology development and product requirements.</a:t>
            </a:r>
          </a:p>
          <a:p>
            <a:pPr marL="457200" indent="-457200">
              <a:buNone/>
            </a:pPr>
            <a:r>
              <a:rPr lang="en-US" sz="2000" dirty="0"/>
              <a:t>JDP Test teams will jointly develop all H/W and S/W required to support the package test flows</a:t>
            </a:r>
            <a:r>
              <a:rPr lang="en-US" sz="2000" dirty="0" smtClean="0"/>
              <a:t>.</a:t>
            </a: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93197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p>
          <a:p>
            <a:pPr marL="0" indent="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85886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1" name="Rectangle 4"/>
          <p:cNvSpPr>
            <a:spLocks noGrp="1" noChangeArrowheads="1"/>
          </p:cNvSpPr>
          <p:nvPr>
            <p:ph type="title" idx="4294967295"/>
          </p:nvPr>
        </p:nvSpPr>
        <p:spPr>
          <a:xfrm>
            <a:off x="1981201" y="274638"/>
            <a:ext cx="8229600" cy="685800"/>
          </a:xfrm>
        </p:spPr>
        <p:txBody>
          <a:bodyPr/>
          <a:lstStyle/>
          <a:p>
            <a:pPr eaLnBrk="1" hangingPunct="1"/>
            <a:r>
              <a:rPr lang="en-US" dirty="0" smtClean="0"/>
              <a:t>Revision Page</a:t>
            </a:r>
          </a:p>
        </p:txBody>
      </p:sp>
      <p:graphicFrame>
        <p:nvGraphicFramePr>
          <p:cNvPr id="1217666" name="Group 130"/>
          <p:cNvGraphicFramePr>
            <a:graphicFrameLocks noGrp="1"/>
          </p:cNvGraphicFramePr>
          <p:nvPr>
            <p:extLst>
              <p:ext uri="{D42A27DB-BD31-4B8C-83A1-F6EECF244321}">
                <p14:modId xmlns:p14="http://schemas.microsoft.com/office/powerpoint/2010/main" val="451052232"/>
              </p:ext>
            </p:extLst>
          </p:nvPr>
        </p:nvGraphicFramePr>
        <p:xfrm>
          <a:off x="740413" y="1311312"/>
          <a:ext cx="10308575" cy="3621598"/>
        </p:xfrm>
        <a:graphic>
          <a:graphicData uri="http://schemas.openxmlformats.org/drawingml/2006/table">
            <a:tbl>
              <a:tblPr/>
              <a:tblGrid>
                <a:gridCol w="1544613"/>
                <a:gridCol w="565057"/>
                <a:gridCol w="1587364"/>
                <a:gridCol w="1836435"/>
                <a:gridCol w="1838295"/>
                <a:gridCol w="2936811"/>
              </a:tblGrid>
              <a:tr h="2945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Approval Date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REV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Pages Affected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Was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Comments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146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Jan-20-2016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1.0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Initial Self-Select Memory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Feb-23-2018</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SSM technology and product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11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r>
              <a:rPr lang="en-US" sz="2000" dirty="0" smtClean="0"/>
              <a:t>.</a:t>
            </a:r>
          </a:p>
          <a:p>
            <a:pPr marL="461963" indent="-461963">
              <a:buNone/>
            </a:pPr>
            <a:r>
              <a:rPr lang="en-US" sz="2000" dirty="0" smtClean="0"/>
              <a:t>20nm SSM Starts Plan</a:t>
            </a:r>
            <a:endParaRPr lang="en-US" sz="2000" dirty="0"/>
          </a:p>
          <a:p>
            <a:pPr marL="0" indent="0">
              <a:buNone/>
            </a:pPr>
            <a:endParaRPr lang="en-US" sz="2000" dirty="0"/>
          </a:p>
          <a:p>
            <a:pPr marL="1108070" lvl="1" indent="-554035">
              <a:buNone/>
            </a:pPr>
            <a:endParaRPr lang="en-US" sz="2000" dirty="0" smtClean="0"/>
          </a:p>
          <a:p>
            <a:pPr marL="0" indent="0">
              <a:buNone/>
            </a:pPr>
            <a:endParaRPr lang="en-US" sz="2000" dirty="0"/>
          </a:p>
        </p:txBody>
      </p:sp>
      <p:pic>
        <p:nvPicPr>
          <p:cNvPr id="4" name="Picture 3">
            <a:extLst>
              <a:ext uri="{FF2B5EF4-FFF2-40B4-BE49-F238E27FC236}">
                <a16:creationId xmlns="" xmlns:a16="http://schemas.microsoft.com/office/drawing/2014/main" xmlns:lc="http://schemas.openxmlformats.org/drawingml/2006/lockedCanvas" id="{D15F2EA9-5102-4B91-9114-36EE679AB362}"/>
              </a:ext>
            </a:extLst>
          </p:cNvPr>
          <p:cNvPicPr>
            <a:picLocks noChangeAspect="1"/>
          </p:cNvPicPr>
          <p:nvPr/>
        </p:nvPicPr>
        <p:blipFill>
          <a:blip r:embed="rId2"/>
          <a:stretch>
            <a:fillRect/>
          </a:stretch>
        </p:blipFill>
        <p:spPr>
          <a:xfrm>
            <a:off x="339602" y="2644953"/>
            <a:ext cx="11622024" cy="3817678"/>
          </a:xfrm>
          <a:prstGeom prst="rect">
            <a:avLst/>
          </a:prstGeom>
        </p:spPr>
      </p:pic>
    </p:spTree>
    <p:extLst>
      <p:ext uri="{BB962C8B-B14F-4D97-AF65-F5344CB8AC3E}">
        <p14:creationId xmlns:p14="http://schemas.microsoft.com/office/powerpoint/2010/main" val="3736233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103964"/>
              </p:ext>
            </p:extLst>
          </p:nvPr>
        </p:nvGraphicFramePr>
        <p:xfrm>
          <a:off x="915469" y="1219627"/>
          <a:ext cx="10514531" cy="4547996"/>
        </p:xfrm>
        <a:graphic>
          <a:graphicData uri="http://schemas.openxmlformats.org/drawingml/2006/table">
            <a:tbl>
              <a:tblPr firstRow="1" bandRow="1">
                <a:tableStyleId>{5C22544A-7EE6-4342-B048-85BDC9FD1C3A}</a:tableStyleId>
              </a:tblPr>
              <a:tblGrid>
                <a:gridCol w="2948283"/>
                <a:gridCol w="5889848"/>
                <a:gridCol w="1676400"/>
              </a:tblGrid>
              <a:tr h="513552">
                <a:tc>
                  <a:txBody>
                    <a:bodyPr/>
                    <a:lstStyle/>
                    <a:p>
                      <a:r>
                        <a:rPr lang="en-US" sz="2400" dirty="0" smtClean="0"/>
                        <a:t>Name</a:t>
                      </a:r>
                      <a:endParaRPr lang="en-US" sz="2400" dirty="0"/>
                    </a:p>
                  </a:txBody>
                  <a:tcPr marL="110805" marR="110805" marT="55403" marB="55403">
                    <a:solidFill>
                      <a:schemeClr val="accent2"/>
                    </a:solidFill>
                  </a:tcPr>
                </a:tc>
                <a:tc>
                  <a:txBody>
                    <a:bodyPr/>
                    <a:lstStyle/>
                    <a:p>
                      <a:r>
                        <a:rPr lang="en-US" sz="2400" dirty="0" smtClean="0"/>
                        <a:t>Function</a:t>
                      </a:r>
                      <a:endParaRPr lang="en-US" sz="2400" dirty="0"/>
                    </a:p>
                  </a:txBody>
                  <a:tcPr marL="110805" marR="110805" marT="55403" marB="55403">
                    <a:solidFill>
                      <a:schemeClr val="accent2"/>
                    </a:solidFill>
                  </a:tcPr>
                </a:tc>
                <a:tc>
                  <a:txBody>
                    <a:bodyPr/>
                    <a:lstStyle/>
                    <a:p>
                      <a:r>
                        <a:rPr lang="en-US" sz="2400" dirty="0" smtClean="0"/>
                        <a:t>Company</a:t>
                      </a:r>
                      <a:endParaRPr lang="en-US" sz="2400" dirty="0"/>
                    </a:p>
                  </a:txBody>
                  <a:tcPr marL="110805" marR="110805" marT="55403" marB="55403">
                    <a:solidFill>
                      <a:schemeClr val="accent2"/>
                    </a:solidFill>
                  </a:tcPr>
                </a:tc>
              </a:tr>
              <a:tr h="513552">
                <a:tc>
                  <a:txBody>
                    <a:bodyPr/>
                    <a:lstStyle/>
                    <a:p>
                      <a:r>
                        <a:rPr lang="en-US" sz="2400" dirty="0" smtClean="0"/>
                        <a:t>Russ Meyer</a:t>
                      </a:r>
                      <a:endParaRPr lang="en-US" sz="2400" dirty="0"/>
                    </a:p>
                  </a:txBody>
                  <a:tcPr marL="110805" marR="110805" marT="55403" marB="55403"/>
                </a:tc>
                <a:tc>
                  <a:txBody>
                    <a:bodyPr/>
                    <a:lstStyle/>
                    <a:p>
                      <a:r>
                        <a:rPr lang="en-US" sz="2400" dirty="0" smtClean="0"/>
                        <a:t>JDP co-manager</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Al</a:t>
                      </a:r>
                      <a:r>
                        <a:rPr lang="en-US" sz="2400" baseline="0" dirty="0" smtClean="0"/>
                        <a:t> Fazio</a:t>
                      </a:r>
                      <a:endParaRPr lang="en-US" sz="2400" dirty="0"/>
                    </a:p>
                  </a:txBody>
                  <a:tcPr marL="110805" marR="110805" marT="55403" marB="554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JDP co-manager</a:t>
                      </a:r>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baseline="0" dirty="0" smtClean="0"/>
                        <a:t>Mark Helm</a:t>
                      </a:r>
                      <a:endParaRPr lang="en-US" sz="2400"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u="none" dirty="0" smtClean="0"/>
                        <a:t>Matt Goldman</a:t>
                      </a:r>
                      <a:endParaRPr lang="en-US" sz="2400" u="none"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Geetha Jayaraman</a:t>
                      </a:r>
                      <a:endParaRPr lang="en-US" sz="2400" dirty="0"/>
                    </a:p>
                  </a:txBody>
                  <a:tcPr marL="110805" marR="110805" marT="55403" marB="55403"/>
                </a:tc>
                <a:tc>
                  <a:txBody>
                    <a:bodyPr/>
                    <a:lstStyle/>
                    <a:p>
                      <a:r>
                        <a:rPr lang="en-US" sz="2400" baseline="0" dirty="0" smtClean="0"/>
                        <a:t>Product/Test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Kiran Pangal</a:t>
                      </a:r>
                      <a:endParaRPr lang="en-US" sz="2400" dirty="0"/>
                    </a:p>
                  </a:txBody>
                  <a:tcPr marL="110805" marR="110805" marT="55403" marB="55403"/>
                </a:tc>
                <a:tc>
                  <a:txBody>
                    <a:bodyPr/>
                    <a:lstStyle/>
                    <a:p>
                      <a:r>
                        <a:rPr lang="en-US" sz="2400" dirty="0" smtClean="0"/>
                        <a:t>Array</a:t>
                      </a:r>
                      <a:r>
                        <a:rPr lang="en-US" sz="2400" baseline="0" dirty="0" smtClean="0"/>
                        <a: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dirty="0" smtClean="0"/>
                        <a:t>Fabio Pellizzer</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DerChang Kau</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bl>
          </a:graphicData>
        </a:graphic>
      </p:graphicFrame>
    </p:spTree>
    <p:extLst>
      <p:ext uri="{BB962C8B-B14F-4D97-AF65-F5344CB8AC3E}">
        <p14:creationId xmlns:p14="http://schemas.microsoft.com/office/powerpoint/2010/main" val="44436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dirty="0" smtClean="0"/>
              <a:t>SOW Contents</a:t>
            </a:r>
          </a:p>
        </p:txBody>
      </p:sp>
      <p:sp>
        <p:nvSpPr>
          <p:cNvPr id="2" name="Content Placeholder 1"/>
          <p:cNvSpPr>
            <a:spLocks noGrp="1"/>
          </p:cNvSpPr>
          <p:nvPr>
            <p:ph sz="half" idx="1"/>
          </p:nvPr>
        </p:nvSpPr>
        <p:spPr>
          <a:xfrm>
            <a:off x="914400" y="980728"/>
            <a:ext cx="5080000" cy="5544616"/>
          </a:xfrm>
        </p:spPr>
        <p:txBody>
          <a:bodyPr/>
          <a:lstStyle/>
          <a:p>
            <a:pPr marL="552450" indent="-552450">
              <a:lnSpc>
                <a:spcPct val="110000"/>
              </a:lnSpc>
              <a:buNone/>
            </a:pPr>
            <a:r>
              <a:rPr lang="en-US" sz="1800" cap="small" dirty="0" smtClean="0"/>
              <a:t>0.0 	Purpose</a:t>
            </a:r>
          </a:p>
          <a:p>
            <a:pPr marL="554035" indent="-554035">
              <a:lnSpc>
                <a:spcPct val="110000"/>
              </a:lnSpc>
              <a:buNone/>
            </a:pPr>
            <a:r>
              <a:rPr lang="en-US" sz="1800" cap="small" dirty="0" smtClean="0"/>
              <a:t>1.0 	Introduction</a:t>
            </a:r>
          </a:p>
          <a:p>
            <a:pPr marL="1089025" indent="-514350">
              <a:lnSpc>
                <a:spcPct val="110000"/>
              </a:lnSpc>
              <a:spcBef>
                <a:spcPts val="0"/>
              </a:spcBef>
              <a:buNone/>
            </a:pPr>
            <a:r>
              <a:rPr lang="en-US" sz="1800" cap="small" dirty="0"/>
              <a:t>1.1 </a:t>
            </a:r>
            <a:r>
              <a:rPr lang="en-US" sz="1800" cap="small" dirty="0" smtClean="0"/>
              <a:t>Background</a:t>
            </a:r>
          </a:p>
          <a:p>
            <a:pPr marL="1089025" indent="-514350">
              <a:lnSpc>
                <a:spcPct val="110000"/>
              </a:lnSpc>
              <a:spcBef>
                <a:spcPts val="0"/>
              </a:spcBef>
              <a:buNone/>
            </a:pPr>
            <a:r>
              <a:rPr lang="en-US" sz="1800" cap="small" dirty="0" smtClean="0"/>
              <a:t>1.2 Mission and Scope</a:t>
            </a:r>
            <a:endParaRPr lang="en-US" sz="1800" cap="small" dirty="0"/>
          </a:p>
          <a:p>
            <a:pPr marL="554035" indent="-554035">
              <a:lnSpc>
                <a:spcPct val="110000"/>
              </a:lnSpc>
              <a:buNone/>
            </a:pPr>
            <a:r>
              <a:rPr lang="en-US" sz="1800" cap="small" dirty="0"/>
              <a:t>2</a:t>
            </a:r>
            <a:r>
              <a:rPr lang="en-US" sz="1800" cap="small" dirty="0" smtClean="0"/>
              <a:t>.0 Strategy</a:t>
            </a:r>
          </a:p>
          <a:p>
            <a:pPr marL="1089025" indent="-514350">
              <a:lnSpc>
                <a:spcPct val="110000"/>
              </a:lnSpc>
              <a:spcBef>
                <a:spcPts val="0"/>
              </a:spcBef>
              <a:buNone/>
            </a:pPr>
            <a:r>
              <a:rPr lang="en-US" sz="1800" cap="small" dirty="0"/>
              <a:t>2</a:t>
            </a:r>
            <a:r>
              <a:rPr lang="en-US" sz="1800" cap="small" dirty="0" smtClean="0"/>
              <a:t>.1 Strategy Overview</a:t>
            </a:r>
          </a:p>
          <a:p>
            <a:pPr marL="1089025" indent="-514350">
              <a:lnSpc>
                <a:spcPct val="110000"/>
              </a:lnSpc>
              <a:spcBef>
                <a:spcPts val="0"/>
              </a:spcBef>
              <a:buNone/>
            </a:pPr>
            <a:r>
              <a:rPr lang="en-US" sz="1800" cap="small" dirty="0" smtClean="0"/>
              <a:t>2.2 Bipolar Decoder Architecture</a:t>
            </a:r>
          </a:p>
          <a:p>
            <a:pPr marL="1089025" indent="-514350">
              <a:lnSpc>
                <a:spcPct val="110000"/>
              </a:lnSpc>
              <a:spcBef>
                <a:spcPts val="0"/>
              </a:spcBef>
              <a:buNone/>
            </a:pPr>
            <a:r>
              <a:rPr lang="en-US" sz="1800" cap="small" dirty="0" smtClean="0"/>
              <a:t>2.2 Scaling Strategy</a:t>
            </a:r>
            <a:endParaRPr lang="en-US" sz="1800" cap="small" dirty="0"/>
          </a:p>
          <a:p>
            <a:pPr marL="554035" indent="-554035">
              <a:lnSpc>
                <a:spcPct val="110000"/>
              </a:lnSpc>
              <a:buNone/>
            </a:pPr>
            <a:r>
              <a:rPr lang="en-US" sz="1800" cap="small" dirty="0" smtClean="0"/>
              <a:t>3.0 </a:t>
            </a:r>
            <a:r>
              <a:rPr lang="en-US" sz="1800" cap="small" dirty="0"/>
              <a:t>Milestones</a:t>
            </a:r>
          </a:p>
          <a:p>
            <a:pPr marL="554035" indent="-554035">
              <a:lnSpc>
                <a:spcPct val="110000"/>
              </a:lnSpc>
              <a:buNone/>
            </a:pPr>
            <a:r>
              <a:rPr lang="en-US" sz="1800" dirty="0" smtClean="0"/>
              <a:t>4.0 </a:t>
            </a:r>
            <a:r>
              <a:rPr lang="en-US" sz="1800" dirty="0"/>
              <a:t>Cost </a:t>
            </a:r>
            <a:r>
              <a:rPr lang="en-US" sz="1800" dirty="0" smtClean="0"/>
              <a:t>analysis</a:t>
            </a:r>
          </a:p>
          <a:p>
            <a:pPr marL="554035" indent="-554035">
              <a:lnSpc>
                <a:spcPct val="110000"/>
              </a:lnSpc>
              <a:buNone/>
            </a:pPr>
            <a:r>
              <a:rPr lang="en-US" sz="1800" cap="small" dirty="0"/>
              <a:t>5.0 Process Development</a:t>
            </a:r>
          </a:p>
          <a:p>
            <a:pPr marL="1089025" indent="-514350">
              <a:lnSpc>
                <a:spcPct val="110000"/>
              </a:lnSpc>
              <a:spcBef>
                <a:spcPts val="0"/>
              </a:spcBef>
              <a:buNone/>
            </a:pPr>
            <a:r>
              <a:rPr lang="en-US" sz="1800" cap="small" dirty="0"/>
              <a:t>5.1 Risks </a:t>
            </a:r>
          </a:p>
          <a:p>
            <a:pPr marL="1089025" indent="-514350">
              <a:lnSpc>
                <a:spcPct val="110000"/>
              </a:lnSpc>
              <a:spcBef>
                <a:spcPts val="0"/>
              </a:spcBef>
              <a:buNone/>
            </a:pPr>
            <a:r>
              <a:rPr lang="en-US" sz="1800" cap="small" dirty="0"/>
              <a:t>5.2 Cell Stack Definition</a:t>
            </a:r>
          </a:p>
          <a:p>
            <a:pPr marL="1089025" indent="-514350">
              <a:lnSpc>
                <a:spcPct val="110000"/>
              </a:lnSpc>
              <a:spcBef>
                <a:spcPts val="0"/>
              </a:spcBef>
              <a:buNone/>
            </a:pPr>
            <a:r>
              <a:rPr lang="en-US" sz="1800" cap="small" dirty="0"/>
              <a:t>5.3 Process Architecture</a:t>
            </a:r>
          </a:p>
          <a:p>
            <a:pPr marL="554035" indent="-554035">
              <a:lnSpc>
                <a:spcPct val="110000"/>
              </a:lnSpc>
              <a:buNone/>
            </a:pPr>
            <a:endParaRPr lang="en-US" sz="1800" cap="small" dirty="0" smtClean="0"/>
          </a:p>
        </p:txBody>
      </p:sp>
      <p:sp>
        <p:nvSpPr>
          <p:cNvPr id="3" name="Content Placeholder 2"/>
          <p:cNvSpPr>
            <a:spLocks noGrp="1"/>
          </p:cNvSpPr>
          <p:nvPr>
            <p:ph sz="half" idx="2"/>
          </p:nvPr>
        </p:nvSpPr>
        <p:spPr>
          <a:xfrm>
            <a:off x="6197600" y="980728"/>
            <a:ext cx="5587032" cy="5472608"/>
          </a:xfrm>
        </p:spPr>
        <p:txBody>
          <a:bodyPr/>
          <a:lstStyle/>
          <a:p>
            <a:pPr marL="554035" indent="-554035">
              <a:lnSpc>
                <a:spcPct val="110000"/>
              </a:lnSpc>
              <a:buNone/>
            </a:pPr>
            <a:r>
              <a:rPr lang="en-US" sz="1800" cap="small" dirty="0" smtClean="0"/>
              <a:t>6.0 Design SOW</a:t>
            </a:r>
            <a:br>
              <a:rPr lang="en-US" sz="1800" cap="small" dirty="0" smtClean="0"/>
            </a:br>
            <a:r>
              <a:rPr lang="en-US" sz="1800" cap="small" dirty="0" smtClean="0"/>
              <a:t>6.1 </a:t>
            </a:r>
            <a:r>
              <a:rPr lang="en-US" sz="1800" cap="small" dirty="0"/>
              <a:t>Design Strategy</a:t>
            </a:r>
            <a:r>
              <a:rPr lang="en-US" sz="1800" cap="small" dirty="0" smtClean="0"/>
              <a:t/>
            </a:r>
            <a:br>
              <a:rPr lang="en-US" sz="1800" cap="small" dirty="0" smtClean="0"/>
            </a:br>
            <a:r>
              <a:rPr lang="en-US" sz="1800" cap="small" dirty="0" smtClean="0"/>
              <a:t>6.2 </a:t>
            </a:r>
            <a:r>
              <a:rPr lang="en-US" sz="1800" cap="small" dirty="0"/>
              <a:t>Key Specifications &amp; Features</a:t>
            </a:r>
            <a:r>
              <a:rPr lang="en-US" sz="1800" cap="small" dirty="0" smtClean="0"/>
              <a:t/>
            </a:r>
            <a:br>
              <a:rPr lang="en-US" sz="1800" cap="small" dirty="0" smtClean="0"/>
            </a:br>
            <a:r>
              <a:rPr lang="en-US" sz="1800" cap="small" dirty="0" smtClean="0"/>
              <a:t>6.3 </a:t>
            </a:r>
            <a:r>
              <a:rPr lang="en-US" sz="1800" cap="small" dirty="0"/>
              <a:t>Design Milestones &amp; Gates to </a:t>
            </a:r>
            <a:r>
              <a:rPr lang="en-US" sz="1800" cap="small" dirty="0" smtClean="0"/>
              <a:t>Execution</a:t>
            </a:r>
          </a:p>
          <a:p>
            <a:pPr marL="554035" indent="-554035">
              <a:lnSpc>
                <a:spcPct val="110000"/>
              </a:lnSpc>
              <a:buNone/>
            </a:pPr>
            <a:r>
              <a:rPr lang="en-US" sz="1800" cap="small" dirty="0" smtClean="0"/>
              <a:t>7.0 Product/Test Development SOW</a:t>
            </a:r>
          </a:p>
          <a:p>
            <a:pPr marL="1089025" indent="-514350">
              <a:lnSpc>
                <a:spcPct val="110000"/>
              </a:lnSpc>
              <a:spcBef>
                <a:spcPts val="0"/>
              </a:spcBef>
              <a:buNone/>
            </a:pPr>
            <a:r>
              <a:rPr lang="en-US" sz="1800" cap="small" dirty="0" smtClean="0"/>
              <a:t>7.1 Array Development Strategy</a:t>
            </a:r>
          </a:p>
          <a:p>
            <a:pPr marL="1089025" indent="-514350">
              <a:lnSpc>
                <a:spcPct val="110000"/>
              </a:lnSpc>
              <a:spcBef>
                <a:spcPts val="0"/>
              </a:spcBef>
              <a:buNone/>
            </a:pPr>
            <a:r>
              <a:rPr lang="en-US" sz="1800" cap="small" dirty="0"/>
              <a:t>7</a:t>
            </a:r>
            <a:r>
              <a:rPr lang="en-US" sz="1800" cap="small" dirty="0" smtClean="0"/>
              <a:t>.2 Product </a:t>
            </a:r>
            <a:r>
              <a:rPr lang="en-US" sz="1800" cap="small" dirty="0"/>
              <a:t>Development Strategy</a:t>
            </a:r>
          </a:p>
          <a:p>
            <a:pPr marL="1089025" indent="-514350">
              <a:lnSpc>
                <a:spcPct val="110000"/>
              </a:lnSpc>
              <a:spcBef>
                <a:spcPts val="0"/>
              </a:spcBef>
              <a:buNone/>
            </a:pPr>
            <a:r>
              <a:rPr lang="en-US" sz="1800" cap="small" dirty="0"/>
              <a:t>7</a:t>
            </a:r>
            <a:r>
              <a:rPr lang="en-US" sz="1800" cap="small" dirty="0" smtClean="0"/>
              <a:t>.3 </a:t>
            </a:r>
            <a:r>
              <a:rPr lang="en-US" sz="1800" cap="small" dirty="0"/>
              <a:t>Wafer Test </a:t>
            </a:r>
            <a:r>
              <a:rPr lang="en-US" sz="1800" cap="small" dirty="0" smtClean="0"/>
              <a:t>Strategy</a:t>
            </a:r>
          </a:p>
          <a:p>
            <a:pPr marL="1089025" indent="-514350">
              <a:lnSpc>
                <a:spcPct val="110000"/>
              </a:lnSpc>
              <a:spcBef>
                <a:spcPts val="0"/>
              </a:spcBef>
              <a:buNone/>
            </a:pPr>
            <a:r>
              <a:rPr lang="en-US" sz="1800" cap="small" dirty="0"/>
              <a:t>7</a:t>
            </a:r>
            <a:r>
              <a:rPr lang="en-US" sz="1800" cap="small" dirty="0" smtClean="0"/>
              <a:t>.4 </a:t>
            </a:r>
            <a:r>
              <a:rPr lang="en-US" sz="1800" cap="small" dirty="0"/>
              <a:t>Package Test </a:t>
            </a:r>
            <a:r>
              <a:rPr lang="en-US" sz="1800" cap="small" dirty="0" smtClean="0"/>
              <a:t>Strategy</a:t>
            </a:r>
          </a:p>
          <a:p>
            <a:pPr marL="554035" indent="-554035">
              <a:lnSpc>
                <a:spcPct val="110000"/>
              </a:lnSpc>
              <a:buNone/>
            </a:pPr>
            <a:r>
              <a:rPr lang="en-US" sz="1800" cap="small" dirty="0"/>
              <a:t>8</a:t>
            </a:r>
            <a:r>
              <a:rPr lang="en-US" sz="1800" cap="small" dirty="0" smtClean="0"/>
              <a:t>.0 Budget</a:t>
            </a:r>
            <a:endParaRPr lang="en-US" sz="1800" cap="small" dirty="0"/>
          </a:p>
        </p:txBody>
      </p:sp>
    </p:spTree>
    <p:extLst>
      <p:ext uri="{BB962C8B-B14F-4D97-AF65-F5344CB8AC3E}">
        <p14:creationId xmlns:p14="http://schemas.microsoft.com/office/powerpoint/2010/main" val="226203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pPr algn="l"/>
            <a:r>
              <a:rPr lang="en-US" sz="2800" dirty="0"/>
              <a:t>0.0 </a:t>
            </a:r>
            <a:r>
              <a:rPr lang="en-US" sz="2800" dirty="0" smtClean="0"/>
              <a:t>Purpose</a:t>
            </a:r>
            <a:endParaRPr lang="en-US" sz="2800" dirty="0"/>
          </a:p>
        </p:txBody>
      </p:sp>
      <p:sp>
        <p:nvSpPr>
          <p:cNvPr id="3" name="Content Placeholder 2"/>
          <p:cNvSpPr>
            <a:spLocks noGrp="1"/>
          </p:cNvSpPr>
          <p:nvPr>
            <p:ph idx="1"/>
          </p:nvPr>
        </p:nvSpPr>
        <p:spPr/>
        <p:txBody>
          <a:bodyPr/>
          <a:lstStyle/>
          <a:p>
            <a:pPr marL="461963" indent="-461963">
              <a:buNone/>
            </a:pPr>
            <a:r>
              <a:rPr lang="en-US" sz="2000" dirty="0"/>
              <a:t>The goal of the work is to validate </a:t>
            </a:r>
            <a:r>
              <a:rPr lang="en-US" sz="2000" u="sng" dirty="0"/>
              <a:t>S</a:t>
            </a:r>
            <a:r>
              <a:rPr lang="en-US" sz="2000" dirty="0"/>
              <a:t>elf-</a:t>
            </a:r>
            <a:r>
              <a:rPr lang="en-US" sz="2000" u="sng" dirty="0"/>
              <a:t>S</a:t>
            </a:r>
            <a:r>
              <a:rPr lang="en-US" sz="2000" dirty="0"/>
              <a:t>elect </a:t>
            </a:r>
            <a:r>
              <a:rPr lang="en-US" sz="2000" u="sng" dirty="0"/>
              <a:t>M</a:t>
            </a:r>
            <a:r>
              <a:rPr lang="en-US" sz="2000" dirty="0"/>
              <a:t>emory, SSM, fundamentals for a Go/No-Go decision fast. </a:t>
            </a:r>
          </a:p>
          <a:p>
            <a:pPr marL="461963" indent="-461963">
              <a:buNone/>
            </a:pPr>
            <a:r>
              <a:rPr lang="en-US" sz="2000" dirty="0"/>
              <a:t>The  intent and purpose of the document are –  </a:t>
            </a:r>
          </a:p>
          <a:p>
            <a:pPr marL="1027113" indent="-552450">
              <a:buNone/>
            </a:pPr>
            <a:r>
              <a:rPr lang="en-US" sz="2000" dirty="0"/>
              <a:t>To introduce </a:t>
            </a:r>
            <a:r>
              <a:rPr lang="en-US" sz="2000" dirty="0" smtClean="0"/>
              <a:t>SSM and </a:t>
            </a:r>
            <a:r>
              <a:rPr lang="en-US" sz="2000" dirty="0"/>
              <a:t>a</a:t>
            </a:r>
            <a:r>
              <a:rPr lang="en-US" sz="2000" dirty="0" smtClean="0"/>
              <a:t>lpha product for technology demonstration</a:t>
            </a:r>
          </a:p>
          <a:p>
            <a:pPr marL="1027113" indent="-552450">
              <a:buNone/>
            </a:pPr>
            <a:r>
              <a:rPr lang="en-US" sz="2000" dirty="0"/>
              <a:t>To illustrate the strategy for “fast fail or succeed” with an alpha product </a:t>
            </a:r>
          </a:p>
          <a:p>
            <a:pPr marL="1027113" indent="-552450">
              <a:buNone/>
            </a:pPr>
            <a:r>
              <a:rPr lang="en-US" sz="2000" dirty="0"/>
              <a:t>To establish m</a:t>
            </a:r>
            <a:r>
              <a:rPr lang="en-US" sz="2000" dirty="0" smtClean="0"/>
              <a:t>ilestones and incremental fail check based </a:t>
            </a:r>
            <a:r>
              <a:rPr lang="en-US" sz="2000" dirty="0"/>
              <a:t>on the strategy</a:t>
            </a:r>
          </a:p>
          <a:p>
            <a:pPr marL="1027113" indent="-552450">
              <a:buNone/>
            </a:pPr>
            <a:r>
              <a:rPr lang="en-US" sz="2000" dirty="0"/>
              <a:t>To define key activities and deliverables through the </a:t>
            </a:r>
            <a:r>
              <a:rPr lang="en-US" sz="2000" dirty="0" smtClean="0"/>
              <a:t>milestones</a:t>
            </a:r>
            <a:endParaRPr lang="en-US" sz="2000" dirty="0"/>
          </a:p>
          <a:p>
            <a:pPr marL="1027113" indent="-552450">
              <a:buNone/>
            </a:pPr>
            <a:r>
              <a:rPr lang="en-US" sz="2000" dirty="0"/>
              <a:t>To define the </a:t>
            </a:r>
            <a:r>
              <a:rPr lang="en-US" sz="2000" dirty="0" smtClean="0"/>
              <a:t>resources </a:t>
            </a:r>
            <a:r>
              <a:rPr lang="en-US" sz="2000" dirty="0"/>
              <a:t>and the budget to achieve the targeted deliverables</a:t>
            </a:r>
          </a:p>
          <a:p>
            <a:endParaRPr lang="en-US" sz="2000" dirty="0"/>
          </a:p>
        </p:txBody>
      </p:sp>
    </p:spTree>
    <p:extLst>
      <p:ext uri="{BB962C8B-B14F-4D97-AF65-F5344CB8AC3E}">
        <p14:creationId xmlns:p14="http://schemas.microsoft.com/office/powerpoint/2010/main" val="13215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cap="small" dirty="0" smtClean="0"/>
              <a:t>Introduction </a:t>
            </a:r>
            <a:endParaRPr lang="en-US" cap="small" dirty="0"/>
          </a:p>
        </p:txBody>
      </p:sp>
      <p:sp>
        <p:nvSpPr>
          <p:cNvPr id="4" name="Text Placeholder 3"/>
          <p:cNvSpPr>
            <a:spLocks noGrp="1"/>
          </p:cNvSpPr>
          <p:nvPr>
            <p:ph type="body" idx="1"/>
          </p:nvPr>
        </p:nvSpPr>
        <p:spPr/>
        <p:txBody>
          <a:bodyPr/>
          <a:lstStyle/>
          <a:p>
            <a:r>
              <a:rPr lang="en-US" dirty="0" smtClean="0"/>
              <a:t>Background, Mission and Scope</a:t>
            </a:r>
            <a:endParaRPr lang="en-US" dirty="0"/>
          </a:p>
        </p:txBody>
      </p:sp>
    </p:spTree>
    <p:extLst>
      <p:ext uri="{BB962C8B-B14F-4D97-AF65-F5344CB8AC3E}">
        <p14:creationId xmlns:p14="http://schemas.microsoft.com/office/powerpoint/2010/main" val="313481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007308" y="1119439"/>
            <a:ext cx="4771901" cy="2734747"/>
            <a:chOff x="310433" y="751993"/>
            <a:chExt cx="5305410" cy="3171200"/>
          </a:xfrm>
        </p:grpSpPr>
        <p:pic>
          <p:nvPicPr>
            <p:cNvPr id="24" name="Picture 23"/>
            <p:cNvPicPr>
              <a:picLocks noChangeAspect="1"/>
            </p:cNvPicPr>
            <p:nvPr/>
          </p:nvPicPr>
          <p:blipFill>
            <a:blip r:embed="rId2"/>
            <a:stretch>
              <a:fillRect/>
            </a:stretch>
          </p:blipFill>
          <p:spPr>
            <a:xfrm>
              <a:off x="310433" y="751993"/>
              <a:ext cx="4075494" cy="3171200"/>
            </a:xfrm>
            <a:prstGeom prst="rect">
              <a:avLst/>
            </a:prstGeom>
          </p:spPr>
        </p:pic>
        <p:sp>
          <p:nvSpPr>
            <p:cNvPr id="25" name="TextBox 24"/>
            <p:cNvSpPr txBox="1"/>
            <p:nvPr/>
          </p:nvSpPr>
          <p:spPr>
            <a:xfrm>
              <a:off x="1684198" y="1336591"/>
              <a:ext cx="602748"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26" name="TextBox 25"/>
            <p:cNvSpPr txBox="1"/>
            <p:nvPr/>
          </p:nvSpPr>
          <p:spPr>
            <a:xfrm>
              <a:off x="1729163" y="2477543"/>
              <a:ext cx="567104"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27" name="TextBox 26"/>
            <p:cNvSpPr txBox="1"/>
            <p:nvPr/>
          </p:nvSpPr>
          <p:spPr>
            <a:xfrm>
              <a:off x="1125959" y="912634"/>
              <a:ext cx="3194098" cy="303362"/>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4" name="Straight Connector 3"/>
            <p:cNvCxnSpPr/>
            <p:nvPr/>
          </p:nvCxnSpPr>
          <p:spPr>
            <a:xfrm>
              <a:off x="4322123" y="1684873"/>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916197" y="1686719"/>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14445" y="1156807"/>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14445" y="1166237"/>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09911" y="1169380"/>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187523" y="1694303"/>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28123" y="1988731"/>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1" name="TextBox 10"/>
            <p:cNvSpPr txBox="1"/>
            <p:nvPr/>
          </p:nvSpPr>
          <p:spPr>
            <a:xfrm>
              <a:off x="4245853" y="1305720"/>
              <a:ext cx="326146" cy="249828"/>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23" name="Left Arrow 22"/>
            <p:cNvSpPr/>
            <p:nvPr/>
          </p:nvSpPr>
          <p:spPr>
            <a:xfrm>
              <a:off x="3733800" y="1534319"/>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8" name="TextBox 37"/>
            <p:cNvSpPr txBox="1"/>
            <p:nvPr/>
          </p:nvSpPr>
          <p:spPr>
            <a:xfrm>
              <a:off x="5246923" y="1762919"/>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3" name="Straight Connector 12"/>
            <p:cNvCxnSpPr/>
            <p:nvPr/>
          </p:nvCxnSpPr>
          <p:spPr>
            <a:xfrm>
              <a:off x="4320808" y="2584457"/>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14882" y="2593887"/>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13130" y="3117495"/>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0557" y="2590086"/>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96023" y="2593230"/>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86208" y="2593887"/>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126808" y="2888315"/>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0" name="TextBox 19"/>
            <p:cNvSpPr txBox="1"/>
            <p:nvPr/>
          </p:nvSpPr>
          <p:spPr>
            <a:xfrm>
              <a:off x="4213957" y="2677318"/>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2" name="Left Arrow 21"/>
            <p:cNvSpPr/>
            <p:nvPr/>
          </p:nvSpPr>
          <p:spPr>
            <a:xfrm>
              <a:off x="3733800" y="2738478"/>
              <a:ext cx="374326" cy="24364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9" name="TextBox 38"/>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sp>
        <p:nvSpPr>
          <p:cNvPr id="2" name="Title 1"/>
          <p:cNvSpPr>
            <a:spLocks noGrp="1"/>
          </p:cNvSpPr>
          <p:nvPr>
            <p:ph type="title"/>
          </p:nvPr>
        </p:nvSpPr>
        <p:spPr>
          <a:xfrm>
            <a:off x="648074" y="152400"/>
            <a:ext cx="10629526" cy="838200"/>
          </a:xfrm>
        </p:spPr>
        <p:txBody>
          <a:bodyPr/>
          <a:lstStyle/>
          <a:p>
            <a:pPr algn="l"/>
            <a:r>
              <a:rPr lang="it-IT" sz="2800" dirty="0"/>
              <a:t>1.1 </a:t>
            </a:r>
            <a:r>
              <a:rPr lang="it-IT" sz="2800" dirty="0" smtClean="0"/>
              <a:t>Background</a:t>
            </a:r>
            <a:endParaRPr lang="en-US" sz="2800" dirty="0"/>
          </a:p>
        </p:txBody>
      </p:sp>
      <p:grpSp>
        <p:nvGrpSpPr>
          <p:cNvPr id="28" name="Group 27"/>
          <p:cNvGrpSpPr/>
          <p:nvPr/>
        </p:nvGrpSpPr>
        <p:grpSpPr>
          <a:xfrm>
            <a:off x="1018300" y="1760547"/>
            <a:ext cx="2047606" cy="1742154"/>
            <a:chOff x="6248400" y="962599"/>
            <a:chExt cx="3124200" cy="2923601"/>
          </a:xfrm>
        </p:grpSpPr>
        <p:pic>
          <p:nvPicPr>
            <p:cNvPr id="29" name="Picture 28"/>
            <p:cNvPicPr>
              <a:picLocks noChangeAspect="1"/>
            </p:cNvPicPr>
            <p:nvPr/>
          </p:nvPicPr>
          <p:blipFill rotWithShape="1">
            <a:blip r:embed="rId3"/>
            <a:srcRect t="49610" b="-1"/>
            <a:stretch/>
          </p:blipFill>
          <p:spPr>
            <a:xfrm>
              <a:off x="6248400" y="962599"/>
              <a:ext cx="3124200" cy="2630408"/>
            </a:xfrm>
            <a:prstGeom prst="rect">
              <a:avLst/>
            </a:prstGeom>
          </p:spPr>
        </p:pic>
        <p:cxnSp>
          <p:nvCxnSpPr>
            <p:cNvPr id="30" name="Straight Connector 29"/>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4" name="TextBox 33"/>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5" name="TextBox 34"/>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6" name="TextBox 35"/>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3" name="Content Placeholder 2"/>
          <p:cNvSpPr>
            <a:spLocks noGrp="1"/>
          </p:cNvSpPr>
          <p:nvPr>
            <p:ph idx="1"/>
          </p:nvPr>
        </p:nvSpPr>
        <p:spPr>
          <a:xfrm>
            <a:off x="648074" y="3983026"/>
            <a:ext cx="10905086" cy="2297649"/>
          </a:xfrm>
        </p:spPr>
        <p:txBody>
          <a:bodyPr/>
          <a:lstStyle/>
          <a:p>
            <a:r>
              <a:rPr lang="it-IT" sz="1697" dirty="0" smtClean="0"/>
              <a:t>Fundamentally</a:t>
            </a:r>
            <a:r>
              <a:rPr lang="it-IT" sz="1697" dirty="0"/>
              <a:t>, it is a 3DXP technology.</a:t>
            </a:r>
          </a:p>
          <a:p>
            <a:pPr lvl="1"/>
            <a:r>
              <a:rPr lang="it-IT" sz="1697" dirty="0"/>
              <a:t>Physical construction of SSM array is BEOL 3D stackable X-Y cross point compatible with mainstream CMOS.</a:t>
            </a:r>
          </a:p>
          <a:p>
            <a:pPr lvl="1"/>
            <a:r>
              <a:rPr lang="it-IT" sz="1697" dirty="0"/>
              <a:t>Read/write is to threshold </a:t>
            </a:r>
            <a:r>
              <a:rPr lang="it-IT" sz="1697" dirty="0" smtClean="0"/>
              <a:t>a cell in a tile while the </a:t>
            </a:r>
            <a:r>
              <a:rPr lang="it-IT" sz="1697" dirty="0"/>
              <a:t>rest of </a:t>
            </a:r>
            <a:r>
              <a:rPr lang="it-IT" sz="1697" dirty="0" smtClean="0"/>
              <a:t>cells are inhibited in </a:t>
            </a:r>
            <a:r>
              <a:rPr lang="it-IT" sz="1697" dirty="0"/>
              <a:t>subthreshold </a:t>
            </a:r>
            <a:r>
              <a:rPr lang="it-IT" sz="1697" dirty="0" smtClean="0"/>
              <a:t>bias.</a:t>
            </a:r>
            <a:endParaRPr lang="it-IT" sz="1697" dirty="0"/>
          </a:p>
          <a:p>
            <a:r>
              <a:rPr lang="it-IT" sz="1697" dirty="0"/>
              <a:t>A V</a:t>
            </a:r>
            <a:r>
              <a:rPr lang="it-IT" sz="1697" baseline="-25000" dirty="0"/>
              <a:t>T</a:t>
            </a:r>
            <a:r>
              <a:rPr lang="it-IT" sz="1697" dirty="0"/>
              <a:t> window (</a:t>
            </a:r>
            <a:r>
              <a:rPr lang="en-US" sz="1697" dirty="0"/>
              <a:t>∆V</a:t>
            </a:r>
            <a:r>
              <a:rPr lang="en-US" sz="1697" baseline="-25000" dirty="0"/>
              <a:t>T</a:t>
            </a:r>
            <a:r>
              <a:rPr lang="it-IT" sz="1697" dirty="0"/>
              <a:t>) has been observed by applying programming pulses with opposite polarity.  </a:t>
            </a:r>
            <a:br>
              <a:rPr lang="it-IT" sz="1697" dirty="0"/>
            </a:br>
            <a:r>
              <a:rPr lang="it-IT" sz="1697" dirty="0" smtClean="0"/>
              <a:t>The </a:t>
            </a:r>
            <a:r>
              <a:rPr lang="en-US" sz="1697" dirty="0"/>
              <a:t>best known ∆V</a:t>
            </a:r>
            <a:r>
              <a:rPr lang="en-US" sz="1697" baseline="-25000" dirty="0"/>
              <a:t>T</a:t>
            </a:r>
            <a:r>
              <a:rPr lang="en-US" sz="1697" dirty="0"/>
              <a:t> physics is an electrochemical potential </a:t>
            </a:r>
            <a:r>
              <a:rPr lang="en-US" sz="1697" dirty="0" smtClean="0"/>
              <a:t>modulation by </a:t>
            </a:r>
            <a:r>
              <a:rPr lang="en-US" sz="1697" dirty="0"/>
              <a:t>polarity.</a:t>
            </a:r>
          </a:p>
          <a:p>
            <a:pPr marL="896459" lvl="1" indent="-336654"/>
            <a:r>
              <a:rPr lang="en-US" sz="1697" dirty="0">
                <a:sym typeface="Wingdings" panose="05000000000000000000" pitchFamily="2" charset="2"/>
              </a:rPr>
              <a:t>Write </a:t>
            </a:r>
            <a:r>
              <a:rPr lang="en-US" sz="1697" dirty="0" smtClean="0">
                <a:sym typeface="Wingdings" panose="05000000000000000000" pitchFamily="2" charset="2"/>
              </a:rPr>
              <a:t>– Band </a:t>
            </a:r>
            <a:r>
              <a:rPr lang="en-US" sz="1697" dirty="0">
                <a:sym typeface="Wingdings" panose="05000000000000000000" pitchFamily="2" charset="2"/>
              </a:rPr>
              <a:t>offset switching subject to mass </a:t>
            </a:r>
            <a:r>
              <a:rPr lang="en-US" sz="1697" dirty="0" smtClean="0">
                <a:sym typeface="Wingdings" panose="05000000000000000000" pitchFamily="2" charset="2"/>
              </a:rPr>
              <a:t>transport (memory effects)</a:t>
            </a:r>
            <a:endParaRPr lang="en-US" sz="1697" dirty="0">
              <a:sym typeface="Wingdings" panose="05000000000000000000" pitchFamily="2" charset="2"/>
            </a:endParaRPr>
          </a:p>
          <a:p>
            <a:pPr marL="896459" lvl="1" indent="-336654"/>
            <a:r>
              <a:rPr lang="en-US" sz="1697" dirty="0">
                <a:sym typeface="Wingdings" panose="05000000000000000000" pitchFamily="2" charset="2"/>
              </a:rPr>
              <a:t>Read </a:t>
            </a:r>
            <a:r>
              <a:rPr lang="en-US" sz="1697" dirty="0" smtClean="0">
                <a:sym typeface="Wingdings" panose="05000000000000000000" pitchFamily="2" charset="2"/>
              </a:rPr>
              <a:t> – Space </a:t>
            </a:r>
            <a:r>
              <a:rPr lang="en-US" sz="1697" dirty="0">
                <a:sym typeface="Wingdings" panose="05000000000000000000" pitchFamily="2" charset="2"/>
              </a:rPr>
              <a:t>Charge modulation </a:t>
            </a:r>
            <a:r>
              <a:rPr lang="en-US" sz="1697" dirty="0" smtClean="0">
                <a:sym typeface="Wingdings" panose="05000000000000000000" pitchFamily="2" charset="2"/>
              </a:rPr>
              <a:t>resulting </a:t>
            </a:r>
            <a:r>
              <a:rPr lang="en-US" sz="1697" dirty="0">
                <a:sym typeface="Wingdings" panose="05000000000000000000" pitchFamily="2" charset="2"/>
              </a:rPr>
              <a:t>in voltage </a:t>
            </a:r>
            <a:r>
              <a:rPr lang="en-US" sz="1697" dirty="0" smtClean="0">
                <a:sym typeface="Wingdings" panose="05000000000000000000" pitchFamily="2" charset="2"/>
              </a:rPr>
              <a:t>shift (memory window)</a:t>
            </a:r>
            <a:endParaRPr lang="en-US" sz="1697" dirty="0">
              <a:sym typeface="Wingdings" panose="05000000000000000000" pitchFamily="2" charset="2"/>
            </a:endParaRPr>
          </a:p>
        </p:txBody>
      </p:sp>
      <p:grpSp>
        <p:nvGrpSpPr>
          <p:cNvPr id="60" name="Group 59"/>
          <p:cNvGrpSpPr/>
          <p:nvPr/>
        </p:nvGrpSpPr>
        <p:grpSpPr>
          <a:xfrm>
            <a:off x="7844560" y="1005150"/>
            <a:ext cx="3306043" cy="3114903"/>
            <a:chOff x="7828794" y="1123394"/>
            <a:chExt cx="3306043" cy="3114903"/>
          </a:xfrm>
        </p:grpSpPr>
        <p:grpSp>
          <p:nvGrpSpPr>
            <p:cNvPr id="41" name="Group 40"/>
            <p:cNvGrpSpPr/>
            <p:nvPr/>
          </p:nvGrpSpPr>
          <p:grpSpPr>
            <a:xfrm>
              <a:off x="7828794" y="1123394"/>
              <a:ext cx="3306043" cy="2975445"/>
              <a:chOff x="5715000" y="1447799"/>
              <a:chExt cx="3810000" cy="3429001"/>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47799"/>
                <a:ext cx="3778911" cy="327854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8" name="TextBox 47"/>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9" name="TextBox 48"/>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50" name="TextBox 49"/>
              <p:cNvSpPr txBox="1"/>
              <p:nvPr/>
            </p:nvSpPr>
            <p:spPr>
              <a:xfrm>
                <a:off x="6196457" y="1727528"/>
                <a:ext cx="1185042" cy="532038"/>
              </a:xfrm>
              <a:prstGeom prst="rect">
                <a:avLst/>
              </a:prstGeom>
              <a:noFill/>
            </p:spPr>
            <p:txBody>
              <a:bodyPr wrap="none" rtlCol="0">
                <a:spAutoFit/>
              </a:bodyPr>
              <a:lstStyle/>
              <a:p>
                <a:pPr algn="ctr"/>
                <a:r>
                  <a:rPr lang="en-US" sz="1200" b="1" dirty="0"/>
                  <a:t>Write/Read </a:t>
                </a:r>
                <a:endParaRPr lang="en-US" sz="1200" b="1" dirty="0" smtClean="0"/>
              </a:p>
              <a:p>
                <a:r>
                  <a:rPr lang="en-US" sz="1200" b="1" dirty="0" smtClean="0"/>
                  <a:t>Polarity</a:t>
                </a:r>
                <a:endParaRPr lang="en-US" sz="1200" b="1" dirty="0"/>
              </a:p>
            </p:txBody>
          </p:sp>
          <p:cxnSp>
            <p:nvCxnSpPr>
              <p:cNvPr id="53" name="Straight Arrow Connector 52"/>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2" name="TextBox 41"/>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5" name="TextBox 44"/>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21" name="Straight Connector 20"/>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596228" y="4053631"/>
              <a:ext cx="538609" cy="184666"/>
            </a:xfrm>
            <a:prstGeom prst="rect">
              <a:avLst/>
            </a:prstGeom>
            <a:noFill/>
          </p:spPr>
          <p:txBody>
            <a:bodyPr wrap="none" lIns="0" tIns="0" rIns="0" bIns="0" rtlCol="0">
              <a:spAutoFit/>
            </a:bodyPr>
            <a:lstStyle/>
            <a:p>
              <a:r>
                <a:rPr lang="en-US" sz="1200" dirty="0" smtClean="0">
                  <a:latin typeface="Calibri" panose="020F0502020204030204" pitchFamily="34" charset="0"/>
                </a:rPr>
                <a:t>V</a:t>
              </a:r>
              <a:r>
                <a:rPr lang="en-US" sz="1200" baseline="-25000" dirty="0" smtClean="0">
                  <a:latin typeface="Calibri" panose="020F0502020204030204" pitchFamily="34" charset="0"/>
                </a:rPr>
                <a:t>TH</a:t>
              </a:r>
              <a:r>
                <a:rPr lang="en-US" sz="1200" dirty="0" smtClean="0">
                  <a:latin typeface="Calibri" panose="020F0502020204030204" pitchFamily="34" charset="0"/>
                </a:rPr>
                <a:t> [mV]</a:t>
              </a:r>
              <a:endParaRPr lang="en-US" sz="1200" dirty="0">
                <a:latin typeface="Calibri" panose="020F0502020204030204" pitchFamily="34" charset="0"/>
              </a:endParaRPr>
            </a:p>
          </p:txBody>
        </p:sp>
        <p:sp>
          <p:nvSpPr>
            <p:cNvPr id="59" name="TextBox 58"/>
            <p:cNvSpPr txBox="1"/>
            <p:nvPr/>
          </p:nvSpPr>
          <p:spPr>
            <a:xfrm rot="16200000">
              <a:off x="7427246" y="1673631"/>
              <a:ext cx="1245406" cy="184666"/>
            </a:xfrm>
            <a:prstGeom prst="rect">
              <a:avLst/>
            </a:prstGeom>
            <a:noFill/>
          </p:spPr>
          <p:txBody>
            <a:bodyPr wrap="none" lIns="0" tIns="0" rIns="0" bIns="0" rtlCol="0">
              <a:spAutoFit/>
            </a:bodyPr>
            <a:lstStyle/>
            <a:p>
              <a:r>
                <a:rPr lang="en-US" sz="1200" dirty="0" smtClean="0">
                  <a:latin typeface="Calibri" panose="020F0502020204030204" pitchFamily="34" charset="0"/>
                </a:rPr>
                <a:t> </a:t>
              </a:r>
              <a:r>
                <a:rPr lang="el-GR" sz="1200" dirty="0" smtClean="0">
                  <a:latin typeface="Cambria Math" panose="02040503050406030204" pitchFamily="18" charset="0"/>
                  <a:ea typeface="Cambria Math" panose="02040503050406030204" pitchFamily="18" charset="0"/>
                </a:rPr>
                <a:t>σ</a:t>
              </a:r>
              <a:r>
                <a:rPr lang="en-US" sz="1200" dirty="0" smtClean="0">
                  <a:latin typeface="Cambria Math" panose="02040503050406030204" pitchFamily="18" charset="0"/>
                  <a:ea typeface="Cambria Math" panose="02040503050406030204" pitchFamily="18" charset="0"/>
                </a:rPr>
                <a:t> </a:t>
              </a:r>
              <a:r>
                <a:rPr lang="en-US" sz="1200" dirty="0" smtClean="0">
                  <a:latin typeface="Calibri" panose="020F0502020204030204" pitchFamily="34" charset="0"/>
                </a:rPr>
                <a:t>of bit distribution</a:t>
              </a:r>
              <a:endParaRPr lang="en-US" sz="1200" dirty="0">
                <a:latin typeface="Calibri" panose="020F0502020204030204" pitchFamily="34" charset="0"/>
              </a:endParaRPr>
            </a:p>
          </p:txBody>
        </p:sp>
      </p:grpSp>
    </p:spTree>
    <p:extLst>
      <p:ext uri="{BB962C8B-B14F-4D97-AF65-F5344CB8AC3E}">
        <p14:creationId xmlns:p14="http://schemas.microsoft.com/office/powerpoint/2010/main" val="31408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1.2 Mission &amp; Scope</a:t>
            </a:r>
            <a:endParaRPr lang="en-US" sz="2800" cap="small" dirty="0"/>
          </a:p>
        </p:txBody>
      </p:sp>
      <p:sp>
        <p:nvSpPr>
          <p:cNvPr id="5" name="Content Placeholder 4"/>
          <p:cNvSpPr>
            <a:spLocks noGrp="1"/>
          </p:cNvSpPr>
          <p:nvPr>
            <p:ph idx="1"/>
          </p:nvPr>
        </p:nvSpPr>
        <p:spPr>
          <a:xfrm>
            <a:off x="623392" y="1397571"/>
            <a:ext cx="11233248" cy="4876800"/>
          </a:xfrm>
        </p:spPr>
        <p:txBody>
          <a:bodyPr/>
          <a:lstStyle/>
          <a:p>
            <a:pPr marL="0" indent="0">
              <a:buNone/>
            </a:pPr>
            <a:r>
              <a:rPr lang="en-US" sz="2181" u="sng" dirty="0" smtClean="0"/>
              <a:t>Mission</a:t>
            </a:r>
            <a:endParaRPr lang="en-US" sz="2181" dirty="0"/>
          </a:p>
          <a:p>
            <a:pPr marL="1108070" lvl="1" indent="-554035">
              <a:buNone/>
            </a:pPr>
            <a:r>
              <a:rPr lang="en-US" sz="2181" dirty="0" smtClean="0"/>
              <a:t>Scalability and </a:t>
            </a:r>
            <a:r>
              <a:rPr lang="en-US" sz="2181" dirty="0"/>
              <a:t>Roadmap Development of </a:t>
            </a:r>
            <a:r>
              <a:rPr lang="en-US" sz="2181" dirty="0" smtClean="0"/>
              <a:t>3D </a:t>
            </a:r>
            <a:r>
              <a:rPr lang="en-US" sz="2181" dirty="0" err="1" smtClean="0"/>
              <a:t>XPoint</a:t>
            </a:r>
            <a:r>
              <a:rPr lang="en-US" sz="2400" dirty="0" smtClean="0"/>
              <a:t>™</a:t>
            </a:r>
            <a:r>
              <a:rPr lang="en-US" sz="2181" dirty="0" smtClean="0"/>
              <a:t> Technology </a:t>
            </a:r>
            <a:endParaRPr lang="en-US" sz="2181" u="sng" dirty="0" smtClean="0"/>
          </a:p>
          <a:p>
            <a:pPr marL="0" indent="0">
              <a:buNone/>
            </a:pPr>
            <a:r>
              <a:rPr lang="en-US" sz="2181" u="sng" dirty="0" smtClean="0"/>
              <a:t>Scope</a:t>
            </a:r>
            <a:endParaRPr lang="en-US" sz="2181" dirty="0"/>
          </a:p>
          <a:p>
            <a:pPr marL="1108070" lvl="1" indent="-554035">
              <a:buNone/>
            </a:pPr>
            <a:r>
              <a:rPr lang="en-US" sz="2181" dirty="0" smtClean="0"/>
              <a:t>Seek </a:t>
            </a:r>
            <a:r>
              <a:rPr lang="en-US" sz="2181" dirty="0"/>
              <a:t>for fundamental </a:t>
            </a:r>
            <a:r>
              <a:rPr lang="en-US" sz="2181" dirty="0" smtClean="0"/>
              <a:t>understandings </a:t>
            </a:r>
            <a:r>
              <a:rPr lang="en-US" sz="2181" dirty="0"/>
              <a:t>of non-volatility of bipolar </a:t>
            </a:r>
            <a:r>
              <a:rPr lang="en-US" sz="2181" dirty="0" smtClean="0"/>
              <a:t>operation of SSM by demonstrating reliable Read Window Budget.</a:t>
            </a:r>
          </a:p>
          <a:p>
            <a:pPr marL="1108070" lvl="1" indent="-554035">
              <a:buNone/>
            </a:pPr>
            <a:r>
              <a:rPr lang="en-US" sz="2181" dirty="0" smtClean="0"/>
              <a:t>Validate bipolar decoder and power supply scheme with a multi-deck product by benchmarking density, energy and latency against the incumbent.</a:t>
            </a:r>
          </a:p>
          <a:p>
            <a:pPr marL="1108070" lvl="1" indent="-554035">
              <a:buNone/>
            </a:pPr>
            <a:r>
              <a:rPr lang="en-US" sz="2181" dirty="0" smtClean="0"/>
              <a:t>Develop world leading 3D </a:t>
            </a:r>
            <a:r>
              <a:rPr lang="en-US" sz="2181" dirty="0" err="1" smtClean="0"/>
              <a:t>XPoint</a:t>
            </a:r>
            <a:r>
              <a:rPr lang="en-US" sz="2181" dirty="0" smtClean="0"/>
              <a:t> product roadmap based on SSM physics,  low cost process </a:t>
            </a:r>
            <a:r>
              <a:rPr lang="en-US" sz="2181" dirty="0"/>
              <a:t>e</a:t>
            </a:r>
            <a:r>
              <a:rPr lang="en-US" sz="2181" dirty="0" smtClean="0"/>
              <a:t>nablers and high efficiency decoding scheme. </a:t>
            </a:r>
          </a:p>
        </p:txBody>
      </p:sp>
    </p:spTree>
    <p:extLst>
      <p:ext uri="{BB962C8B-B14F-4D97-AF65-F5344CB8AC3E}">
        <p14:creationId xmlns:p14="http://schemas.microsoft.com/office/powerpoint/2010/main" val="100694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enda xmlns="90b7a245-a7c3-4504-88b2-cf85318e6b78">SSM SOW 2018</Agenda>
    <Date xmlns="90b7a245-a7c3-4504-88b2-cf85318e6b78">2018-01-04T00:00:00-08:00</Date>
    <Presenter xmlns="90b7a245-a7c3-4504-88b2-cf85318e6b78">DerChang Kau</Present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9757D6-16EA-49DF-BF94-FEF25FAF8351}">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90b7a245-a7c3-4504-88b2-cf85318e6b78"/>
    <ds:schemaRef ds:uri="http://www.w3.org/XML/1998/namespace"/>
  </ds:schemaRefs>
</ds:datastoreItem>
</file>

<file path=customXml/itemProps3.xml><?xml version="1.0" encoding="utf-8"?>
<ds:datastoreItem xmlns:ds="http://schemas.openxmlformats.org/officeDocument/2006/customXml" ds:itemID="{E723BD8A-0332-458A-BADF-7C6744276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3DXP_V2</Template>
  <TotalTime>6806</TotalTime>
  <Words>2297</Words>
  <Application>Microsoft Office PowerPoint</Application>
  <PresentationFormat>Widescreen</PresentationFormat>
  <Paragraphs>565</Paragraphs>
  <Slides>30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Neo Sans Intel</vt:lpstr>
      <vt:lpstr>Neo Sans Intel Medium</vt:lpstr>
      <vt:lpstr>Arial</vt:lpstr>
      <vt:lpstr>Calibri</vt:lpstr>
      <vt:lpstr>Cambria Math</vt:lpstr>
      <vt:lpstr>Lucida Sans Unicode</vt:lpstr>
      <vt:lpstr>Segoe UI</vt:lpstr>
      <vt:lpstr>Symbol</vt:lpstr>
      <vt:lpstr>Times New Roman</vt:lpstr>
      <vt:lpstr>Wingdings</vt:lpstr>
      <vt:lpstr>blank</vt:lpstr>
      <vt:lpstr>Self-Select Memory IM JDP SOW </vt:lpstr>
      <vt:lpstr>Signature Page</vt:lpstr>
      <vt:lpstr>Revision Page</vt:lpstr>
      <vt:lpstr>SOW Contacts</vt:lpstr>
      <vt:lpstr>SOW Contents</vt:lpstr>
      <vt:lpstr>0.0 Purpose</vt:lpstr>
      <vt:lpstr>1.0 Introduction </vt:lpstr>
      <vt:lpstr>1.1 Background</vt:lpstr>
      <vt:lpstr>1.2 Mission &amp; Scope</vt:lpstr>
      <vt:lpstr>2.0 Strategy</vt:lpstr>
      <vt:lpstr>2.1 Strategy Overview</vt:lpstr>
      <vt:lpstr>2.2 Low Energy Bipolar Decoder Architecture</vt:lpstr>
      <vt:lpstr>2.2 Scaling Strategy</vt:lpstr>
      <vt:lpstr>3.0 Milestones</vt:lpstr>
      <vt:lpstr>4.0 Cost Analysis</vt:lpstr>
      <vt:lpstr>5.0 Process Development</vt:lpstr>
      <vt:lpstr>5.1 Known Risks and Mitigation Strategy</vt:lpstr>
      <vt:lpstr>5.2 Cell Definition</vt:lpstr>
      <vt:lpstr>5.3 Process Architecture</vt:lpstr>
      <vt:lpstr>6.0 Design SOW</vt:lpstr>
      <vt:lpstr>6.1 Design Strategy</vt:lpstr>
      <vt:lpstr>6.2 Key Specifications &amp; Features</vt:lpstr>
      <vt:lpstr>6.3 Design Milestones &amp; Gates to Execution</vt:lpstr>
      <vt:lpstr>7.0 Product/Test Development</vt:lpstr>
      <vt:lpstr>7.1 Array Development Strategy</vt:lpstr>
      <vt:lpstr>7.2 Product Development Strategy</vt:lpstr>
      <vt:lpstr>7.3 Wafer Test Strategy</vt:lpstr>
      <vt:lpstr>7.4 Package Test Strategy</vt:lpstr>
      <vt:lpstr>8.0 Budget</vt:lpstr>
      <vt:lpstr>8.0 Budget</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IM JDP SOW</dc:title>
  <dc:creator>Kau, Derchang</dc:creator>
  <cp:lastModifiedBy>Kau, Derchang</cp:lastModifiedBy>
  <cp:revision>374</cp:revision>
  <dcterms:created xsi:type="dcterms:W3CDTF">2018-01-05T00:12:31Z</dcterms:created>
  <dcterms:modified xsi:type="dcterms:W3CDTF">2018-02-14T00:47:31Z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