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8" r:id="rId5"/>
    <p:sldId id="259" r:id="rId6"/>
    <p:sldId id="260" r:id="rId7"/>
    <p:sldId id="261" r:id="rId8"/>
    <p:sldId id="262" r:id="rId9"/>
    <p:sldId id="291" r:id="rId10"/>
    <p:sldId id="265" r:id="rId11"/>
    <p:sldId id="292" r:id="rId12"/>
    <p:sldId id="271" r:id="rId13"/>
    <p:sldId id="340" r:id="rId14"/>
    <p:sldId id="341" r:id="rId15"/>
    <p:sldId id="342" r:id="rId16"/>
    <p:sldId id="343" r:id="rId17"/>
    <p:sldId id="344" r:id="rId18"/>
    <p:sldId id="345" r:id="rId19"/>
    <p:sldId id="346" r:id="rId20"/>
    <p:sldId id="347" r:id="rId21"/>
    <p:sldId id="348" r:id="rId22"/>
    <p:sldId id="349" r:id="rId23"/>
    <p:sldId id="350" r:id="rId24"/>
    <p:sldId id="312" r:id="rId25"/>
    <p:sldId id="278" r:id="rId26"/>
    <p:sldId id="316" r:id="rId27"/>
    <p:sldId id="313" r:id="rId28"/>
    <p:sldId id="315" r:id="rId29"/>
    <p:sldId id="301" r:id="rId30"/>
    <p:sldId id="328" r:id="rId31"/>
    <p:sldId id="330" r:id="rId32"/>
    <p:sldId id="336" r:id="rId33"/>
    <p:sldId id="337" r:id="rId34"/>
    <p:sldId id="331" r:id="rId35"/>
    <p:sldId id="332" r:id="rId36"/>
    <p:sldId id="295" r:id="rId37"/>
    <p:sldId id="317" r:id="rId38"/>
    <p:sldId id="318" r:id="rId39"/>
    <p:sldId id="319" r:id="rId40"/>
    <p:sldId id="320" r:id="rId41"/>
    <p:sldId id="321" r:id="rId42"/>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EE"/>
    <a:srgbClr val="0150ED"/>
    <a:srgbClr val="1E69FE"/>
    <a:srgbClr val="004DBF"/>
    <a:srgbClr val="C00000"/>
    <a:srgbClr val="0064D2"/>
    <a:srgbClr val="0054B0"/>
    <a:srgbClr val="006FEA"/>
    <a:srgbClr val="0E5EFE"/>
    <a:srgbClr val="004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0" autoAdjust="0"/>
    <p:restoredTop sz="94660"/>
  </p:normalViewPr>
  <p:slideViewPr>
    <p:cSldViewPr snapToGrid="0">
      <p:cViewPr varScale="1">
        <p:scale>
          <a:sx n="67" d="100"/>
          <a:sy n="67" d="100"/>
        </p:scale>
        <p:origin x="72" y="164"/>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59AA-5BA0-4662-9531-BE03AF12E1CC}"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E3F7-A870-4787-8DBF-CD5AF57C1770}" type="slidenum">
              <a:rPr lang="en-US" smtClean="0"/>
              <a:t>‹#›</a:t>
            </a:fld>
            <a:endParaRPr lang="en-US"/>
          </a:p>
        </p:txBody>
      </p:sp>
    </p:spTree>
    <p:extLst>
      <p:ext uri="{BB962C8B-B14F-4D97-AF65-F5344CB8AC3E}">
        <p14:creationId xmlns:p14="http://schemas.microsoft.com/office/powerpoint/2010/main" val="24778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B2BF6-C943-4F8A-A206-FA01BADA9EB9}" type="slidenum">
              <a:rPr lang="en-US" smtClean="0"/>
              <a:pPr>
                <a:defRPr/>
              </a:pPr>
              <a:t>2</a:t>
            </a:fld>
            <a:endParaRPr lang="en-US"/>
          </a:p>
        </p:txBody>
      </p:sp>
    </p:spTree>
    <p:extLst>
      <p:ext uri="{BB962C8B-B14F-4D97-AF65-F5344CB8AC3E}">
        <p14:creationId xmlns:p14="http://schemas.microsoft.com/office/powerpoint/2010/main" val="166726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txBox="1">
            <a:spLocks noGrp="1" noChangeArrowheads="1"/>
          </p:cNvSpPr>
          <p:nvPr/>
        </p:nvSpPr>
        <p:spPr bwMode="auto">
          <a:xfrm>
            <a:off x="3971927" y="8831265"/>
            <a:ext cx="3038475" cy="465137"/>
          </a:xfrm>
          <a:prstGeom prst="rect">
            <a:avLst/>
          </a:prstGeom>
          <a:noFill/>
          <a:ln w="9525">
            <a:noFill/>
            <a:miter lim="800000"/>
            <a:headEnd/>
            <a:tailEnd/>
          </a:ln>
        </p:spPr>
        <p:txBody>
          <a:bodyPr lIns="94919" tIns="47459" rIns="94919" bIns="47459" anchor="b"/>
          <a:lstStyle/>
          <a:p>
            <a:pPr algn="r" defTabSz="949568" eaLnBrk="0" hangingPunct="0"/>
            <a:fld id="{B6C6FD08-5974-4FD9-ABB0-CCEEC477EC2E}" type="slidenum">
              <a:rPr lang="en-US" sz="1200">
                <a:latin typeface="Times New Roman" pitchFamily="18" charset="0"/>
              </a:rPr>
              <a:pPr algn="r" defTabSz="949568" eaLnBrk="0" hangingPunct="0"/>
              <a:t>3</a:t>
            </a:fld>
            <a:endParaRPr lang="en-US" sz="1200">
              <a:latin typeface="Times New Roman" pitchFamily="18" charset="0"/>
            </a:endParaRPr>
          </a:p>
        </p:txBody>
      </p:sp>
      <p:sp>
        <p:nvSpPr>
          <p:cNvPr id="1218563" name="Rectangle 2"/>
          <p:cNvSpPr>
            <a:spLocks noGrp="1" noRot="1" noChangeAspect="1" noChangeArrowheads="1" noTextEdit="1"/>
          </p:cNvSpPr>
          <p:nvPr>
            <p:ph type="sldImg"/>
          </p:nvPr>
        </p:nvSpPr>
        <p:spPr>
          <a:ln/>
        </p:spPr>
      </p:sp>
      <p:sp>
        <p:nvSpPr>
          <p:cNvPr id="121856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250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601168E-3B15-4469-9CF9-1C754F648B19}"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647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smtClean="0"/>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smtClean="0"/>
              <a:t>Click icon to add picture</a:t>
            </a:r>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smtClean="0">
                <a:latin typeface="Calibri" pitchFamily="34" charset="0"/>
                <a:cs typeface="Calibri" pitchFamily="34" charset="0"/>
              </a:rPr>
              <a:t>Phases:</a:t>
            </a:r>
            <a:r>
              <a:rPr lang="en-US" sz="1454"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1-Assumption 2-Symptom 3-Speculation</a:t>
            </a:r>
            <a:r>
              <a:rPr lang="en-US" sz="1212"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smtClean="0"/>
              <a:t>(Enter Heading for Topic or Problem Statement)</a:t>
            </a:r>
            <a:endParaRPr lang="en-US" dirty="0"/>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smtClean="0">
                <a:latin typeface="Calibri" pitchFamily="34" charset="0"/>
                <a:cs typeface="Calibri" pitchFamily="34" charset="0"/>
              </a:rPr>
              <a:t>Risk:</a:t>
            </a:r>
            <a:r>
              <a:rPr lang="en-US" sz="1454" b="0" u="none" baseline="0" dirty="0" smtClean="0">
                <a:latin typeface="Calibri" pitchFamily="34" charset="0"/>
                <a:cs typeface="Calibri" pitchFamily="34" charset="0"/>
              </a:rPr>
              <a:t>       </a:t>
            </a:r>
            <a:r>
              <a:rPr lang="en-US" sz="1454" b="0" u="none" baseline="0" dirty="0" smtClean="0">
                <a:solidFill>
                  <a:srgbClr val="FF0000"/>
                </a:solidFill>
                <a:latin typeface="Calibri" pitchFamily="34" charset="0"/>
                <a:cs typeface="Calibri" pitchFamily="34" charset="0"/>
              </a:rPr>
              <a:t>           </a:t>
            </a:r>
            <a:r>
              <a:rPr lang="en-US" sz="1454" b="0" u="none" baseline="0"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1-Showstopper 1.5-High Risk/No Data 2-High Risk</a:t>
            </a:r>
            <a:r>
              <a:rPr lang="en-US" sz="1212" i="1" baseline="0" dirty="0" smtClean="0">
                <a:solidFill>
                  <a:schemeClr val="bg1">
                    <a:lumMod val="65000"/>
                  </a:schemeClr>
                </a:solidFill>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2.5-No Data 3-Med Risk 4-Low</a:t>
            </a:r>
            <a:r>
              <a:rPr lang="en-US" sz="1212" i="1" baseline="0" dirty="0" smtClean="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smtClean="0">
                <a:solidFill>
                  <a:srgbClr val="FF0000"/>
                </a:solidFill>
                <a:latin typeface="Neo Sans Intel Medium" pitchFamily="34" charset="0"/>
              </a:rPr>
              <a:t>Intel-Micron Confidential</a:t>
            </a:r>
          </a:p>
          <a:p>
            <a:pPr algn="r">
              <a:tabLst/>
            </a:pPr>
            <a:r>
              <a:rPr lang="en-US" sz="1454" dirty="0" err="1" smtClean="0">
                <a:solidFill>
                  <a:schemeClr val="accent2"/>
                </a:solidFill>
                <a:latin typeface="Neo Sans Intel Medium" pitchFamily="34" charset="0"/>
              </a:rPr>
              <a:t>SxP</a:t>
            </a:r>
            <a:r>
              <a:rPr lang="en-US" sz="1454"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smtClean="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smtClean="0">
                <a:solidFill>
                  <a:srgbClr val="0054B0"/>
                </a:solidFill>
                <a:latin typeface="Calibri" pitchFamily="34" charset="0"/>
                <a:cs typeface="Calibri" pitchFamily="34" charset="0"/>
              </a:rPr>
              <a:t>Confidential</a:t>
            </a:r>
            <a:endParaRPr lang="en-US" sz="1697"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15"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6" cstate="screen"/>
          <a:srcRect/>
          <a:stretch>
            <a:fillRect/>
          </a:stretch>
        </p:blipFill>
        <p:spPr bwMode="auto">
          <a:xfrm>
            <a:off x="92364" y="6477003"/>
            <a:ext cx="691098" cy="330655"/>
          </a:xfrm>
          <a:prstGeom prst="rect">
            <a:avLst/>
          </a:prstGeom>
          <a:noFill/>
          <a:ln w="1">
            <a:noFill/>
            <a:miter lim="800000"/>
            <a:headEnd/>
            <a:tailEnd/>
          </a:ln>
        </p:spPr>
      </p:pic>
      <p:sp>
        <p:nvSpPr>
          <p:cNvPr id="9" name="TextBox 8"/>
          <p:cNvSpPr txBox="1"/>
          <p:nvPr userDrawn="1"/>
        </p:nvSpPr>
        <p:spPr>
          <a:xfrm>
            <a:off x="8458200" y="6550223"/>
            <a:ext cx="3733800" cy="307777"/>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Self-Select</a:t>
            </a:r>
            <a:r>
              <a:rPr lang="en-US" sz="1400" b="0" baseline="0" dirty="0" smtClean="0">
                <a:latin typeface="Calibri" panose="020F0502020204030204" pitchFamily="34" charset="0"/>
              </a:rPr>
              <a:t> Memory</a:t>
            </a:r>
            <a:r>
              <a:rPr lang="en-US" sz="1400" b="0" dirty="0" smtClean="0">
                <a:latin typeface="Calibri" panose="020F0502020204030204" pitchFamily="34" charset="0"/>
              </a:rPr>
              <a:t> SOW Version 2.0   </a:t>
            </a:r>
            <a:r>
              <a:rPr lang="en-US" sz="1400" baseline="0" dirty="0" smtClean="0">
                <a:latin typeface="Calibri" pitchFamily="34" charset="0"/>
                <a:cs typeface="Calibri" pitchFamily="34" charset="0"/>
              </a:rPr>
              <a:t>Jan/31/2018</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Self-Select Memory IM JDP SOW </a:t>
            </a:r>
            <a:endParaRPr lang="en-US" dirty="0"/>
          </a:p>
        </p:txBody>
      </p:sp>
      <p:sp>
        <p:nvSpPr>
          <p:cNvPr id="6" name="Subtitle 5"/>
          <p:cNvSpPr>
            <a:spLocks noGrp="1"/>
          </p:cNvSpPr>
          <p:nvPr>
            <p:ph type="subTitle" idx="1"/>
          </p:nvPr>
        </p:nvSpPr>
        <p:spPr/>
        <p:txBody>
          <a:bodyPr/>
          <a:lstStyle/>
          <a:p>
            <a:r>
              <a:rPr lang="en-US" dirty="0" smtClean="0"/>
              <a:t>Version 2.0</a:t>
            </a:r>
          </a:p>
          <a:p>
            <a:r>
              <a:rPr lang="en-US" dirty="0" smtClean="0"/>
              <a:t>February</a:t>
            </a:r>
            <a:r>
              <a:rPr lang="en-US" dirty="0" smtClean="0"/>
              <a:t> 9, </a:t>
            </a:r>
            <a:r>
              <a:rPr lang="en-US" dirty="0" smtClean="0"/>
              <a:t>2018</a:t>
            </a:r>
            <a:endParaRPr lang="en-US" dirty="0"/>
          </a:p>
        </p:txBody>
      </p:sp>
    </p:spTree>
    <p:extLst>
      <p:ext uri="{BB962C8B-B14F-4D97-AF65-F5344CB8AC3E}">
        <p14:creationId xmlns:p14="http://schemas.microsoft.com/office/powerpoint/2010/main" val="38954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.0 </a:t>
            </a:r>
            <a:r>
              <a:rPr lang="en-US" cap="small" dirty="0" smtClean="0"/>
              <a:t>Strategy</a:t>
            </a:r>
            <a:endParaRPr lang="en-US" dirty="0"/>
          </a:p>
        </p:txBody>
      </p:sp>
      <p:sp>
        <p:nvSpPr>
          <p:cNvPr id="5" name="Text Placeholder 4"/>
          <p:cNvSpPr>
            <a:spLocks noGrp="1"/>
          </p:cNvSpPr>
          <p:nvPr>
            <p:ph type="body" idx="1"/>
          </p:nvPr>
        </p:nvSpPr>
        <p:spPr/>
        <p:txBody>
          <a:bodyPr/>
          <a:lstStyle/>
          <a:p>
            <a:r>
              <a:rPr lang="en-US" dirty="0" smtClean="0"/>
              <a:t>Overview, Development Vehicles, Scaling Roadmap, Alpha Product and Gen+1</a:t>
            </a:r>
            <a:endParaRPr lang="en-US" dirty="0"/>
          </a:p>
        </p:txBody>
      </p:sp>
    </p:spTree>
    <p:extLst>
      <p:ext uri="{BB962C8B-B14F-4D97-AF65-F5344CB8AC3E}">
        <p14:creationId xmlns:p14="http://schemas.microsoft.com/office/powerpoint/2010/main" val="1974422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.1 Strategy Overview</a:t>
            </a:r>
            <a:endParaRPr lang="en-US" sz="2800" cap="small" dirty="0"/>
          </a:p>
        </p:txBody>
      </p:sp>
      <p:sp>
        <p:nvSpPr>
          <p:cNvPr id="3" name="Content Placeholder 2"/>
          <p:cNvSpPr>
            <a:spLocks noGrp="1"/>
          </p:cNvSpPr>
          <p:nvPr>
            <p:ph idx="1"/>
          </p:nvPr>
        </p:nvSpPr>
        <p:spPr>
          <a:xfrm>
            <a:off x="695400" y="882824"/>
            <a:ext cx="10910428" cy="2402160"/>
          </a:xfrm>
        </p:spPr>
        <p:txBody>
          <a:bodyPr/>
          <a:lstStyle/>
          <a:p>
            <a:pPr marL="0" indent="0">
              <a:buNone/>
            </a:pPr>
            <a:r>
              <a:rPr lang="en-US" sz="2000" dirty="0" smtClean="0"/>
              <a:t>“Fast fail </a:t>
            </a:r>
            <a:r>
              <a:rPr lang="en-US" sz="2000" dirty="0"/>
              <a:t>or succeed” by building a </a:t>
            </a:r>
            <a:r>
              <a:rPr lang="en-US" sz="2000" dirty="0" smtClean="0"/>
              <a:t>3DXP product </a:t>
            </a:r>
            <a:r>
              <a:rPr lang="en-US" sz="2000" dirty="0"/>
              <a:t>for SSM</a:t>
            </a:r>
          </a:p>
          <a:p>
            <a:pPr marL="1108070" lvl="1" indent="-554035">
              <a:buNone/>
            </a:pPr>
            <a:r>
              <a:rPr lang="en-US" sz="2000" dirty="0"/>
              <a:t>Test complete array in high volume and validate product worthiness by building </a:t>
            </a:r>
            <a:r>
              <a:rPr lang="en-US" sz="2000" dirty="0" smtClean="0"/>
              <a:t>prototypes</a:t>
            </a:r>
          </a:p>
          <a:p>
            <a:pPr marL="1108070" lvl="1" indent="-554035">
              <a:buNone/>
            </a:pPr>
            <a:r>
              <a:rPr lang="en-US" sz="2000" dirty="0"/>
              <a:t>To minimize additional cell development beyond SSM pathfinding, the SSM process flow developed on S26A mask set will be exploited for alpha product demonstration.</a:t>
            </a:r>
          </a:p>
          <a:p>
            <a:pPr marL="0" indent="0">
              <a:buNone/>
            </a:pPr>
            <a:r>
              <a:rPr lang="en-US" sz="2000" dirty="0"/>
              <a:t>Leverage </a:t>
            </a:r>
            <a:r>
              <a:rPr lang="en-US" sz="2000" dirty="0" smtClean="0"/>
              <a:t>20’s </a:t>
            </a:r>
            <a:r>
              <a:rPr lang="en-US" sz="2000" dirty="0"/>
              <a:t>infrastructure and synergy for </a:t>
            </a:r>
            <a:r>
              <a:rPr lang="en-US" sz="2000" dirty="0" smtClean="0"/>
              <a:t>high velocity development.</a:t>
            </a:r>
            <a:endParaRPr lang="en-US" sz="2000" dirty="0"/>
          </a:p>
        </p:txBody>
      </p:sp>
      <p:grpSp>
        <p:nvGrpSpPr>
          <p:cNvPr id="4" name="Group 3"/>
          <p:cNvGrpSpPr/>
          <p:nvPr/>
        </p:nvGrpSpPr>
        <p:grpSpPr>
          <a:xfrm>
            <a:off x="800708" y="2749859"/>
            <a:ext cx="10947920" cy="3703477"/>
            <a:chOff x="407368" y="2442491"/>
            <a:chExt cx="10947920" cy="3703477"/>
          </a:xfrm>
        </p:grpSpPr>
        <p:sp>
          <p:nvSpPr>
            <p:cNvPr id="9" name="Rounded Rectangle 8"/>
            <p:cNvSpPr/>
            <p:nvPr/>
          </p:nvSpPr>
          <p:spPr>
            <a:xfrm>
              <a:off x="407368" y="2442491"/>
              <a:ext cx="4536504" cy="1725896"/>
            </a:xfrm>
            <a:prstGeom prst="roundRect">
              <a:avLst>
                <a:gd name="adj" fmla="val 817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Bipolar Decoder </a:t>
              </a:r>
              <a:r>
                <a:rPr lang="en-US" sz="1600" b="1" u="sng" dirty="0">
                  <a:solidFill>
                    <a:schemeClr val="tx1"/>
                  </a:solidFill>
                  <a:latin typeface="Calibri" panose="020F0502020204030204" pitchFamily="34" charset="0"/>
                </a:rPr>
                <a:t>D</a:t>
              </a:r>
              <a:r>
                <a:rPr lang="en-US" sz="1600" b="1" u="sng" dirty="0" smtClean="0">
                  <a:solidFill>
                    <a:schemeClr val="tx1"/>
                  </a:solidFill>
                  <a:latin typeface="Calibri" panose="020F0502020204030204" pitchFamily="34" charset="0"/>
                </a:rPr>
                <a:t>esign</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Fast implementation: based on S26A </a:t>
              </a:r>
              <a:r>
                <a:rPr lang="en-US" sz="1400" dirty="0">
                  <a:solidFill>
                    <a:schemeClr val="tx1"/>
                  </a:solidFill>
                  <a:latin typeface="Calibri" panose="020F0502020204030204" pitchFamily="34" charset="0"/>
                </a:rPr>
                <a:t>floor </a:t>
              </a:r>
              <a:r>
                <a:rPr lang="en-US" sz="1400" dirty="0" smtClean="0">
                  <a:solidFill>
                    <a:schemeClr val="tx1"/>
                  </a:solidFill>
                  <a:latin typeface="Calibri" panose="020F0502020204030204" pitchFamily="34" charset="0"/>
                </a:rPr>
                <a:t>plan, </a:t>
              </a:r>
              <a:r>
                <a:rPr lang="en-US" sz="1400" dirty="0" err="1" smtClean="0">
                  <a:solidFill>
                    <a:schemeClr val="tx1"/>
                  </a:solidFill>
                  <a:latin typeface="Calibri" panose="020F0502020204030204" pitchFamily="34" charset="0"/>
                </a:rPr>
                <a:t>inc.</a:t>
              </a:r>
              <a:r>
                <a:rPr lang="en-US" sz="1400" dirty="0" smtClean="0">
                  <a:solidFill>
                    <a:schemeClr val="tx1"/>
                  </a:solidFill>
                  <a:latin typeface="Calibri" panose="020F0502020204030204" pitchFamily="34" charset="0"/>
                </a:rPr>
                <a:t> Pad</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Low risk execution: S26A based CMOS technology &amp; collateral @ minimum augmentation required</a:t>
              </a:r>
            </a:p>
            <a:p>
              <a:pPr marL="285750" indent="-285750">
                <a:buFont typeface="Arial" panose="020B0604020202020204" pitchFamily="34" charset="0"/>
                <a:buChar char="•"/>
              </a:pPr>
              <a:r>
                <a:rPr lang="en-US" sz="1400" dirty="0" err="1" smtClean="0">
                  <a:solidFill>
                    <a:schemeClr val="tx1"/>
                  </a:solidFill>
                  <a:latin typeface="Calibri" panose="020F0502020204030204" pitchFamily="34" charset="0"/>
                </a:rPr>
                <a:t>Algo</a:t>
              </a:r>
              <a:r>
                <a:rPr lang="en-US" sz="1400" dirty="0" smtClean="0">
                  <a:solidFill>
                    <a:schemeClr val="tx1"/>
                  </a:solidFill>
                  <a:latin typeface="Calibri" panose="020F0502020204030204" pitchFamily="34" charset="0"/>
                </a:rPr>
                <a:t> </a:t>
              </a:r>
              <a:r>
                <a:rPr lang="en-US" sz="1400" dirty="0">
                  <a:solidFill>
                    <a:schemeClr val="tx1"/>
                  </a:solidFill>
                  <a:latin typeface="Calibri" panose="020F0502020204030204" pitchFamily="34" charset="0"/>
                </a:rPr>
                <a:t>development leverage by reusing S26 test </a:t>
              </a:r>
              <a:r>
                <a:rPr lang="en-US" sz="1400" dirty="0" smtClean="0">
                  <a:solidFill>
                    <a:schemeClr val="tx1"/>
                  </a:solidFill>
                  <a:latin typeface="Calibri" panose="020F0502020204030204" pitchFamily="34" charset="0"/>
                </a:rPr>
                <a:t>infrastructure</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Enable probe synergy with S26 PG1 specs at shorter write completion time</a:t>
              </a:r>
              <a:endParaRPr lang="en-US" sz="1400" dirty="0">
                <a:solidFill>
                  <a:schemeClr val="tx1"/>
                </a:solidFill>
                <a:latin typeface="Calibri" panose="020F0502020204030204" pitchFamily="34" charset="0"/>
              </a:endParaRPr>
            </a:p>
          </p:txBody>
        </p:sp>
        <p:sp>
          <p:nvSpPr>
            <p:cNvPr id="10" name="Rounded Rectangle 9"/>
            <p:cNvSpPr/>
            <p:nvPr/>
          </p:nvSpPr>
          <p:spPr>
            <a:xfrm>
              <a:off x="428328" y="4422711"/>
              <a:ext cx="4536504" cy="11056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SSM </a:t>
              </a:r>
              <a:r>
                <a:rPr lang="en-US" sz="1600" b="1" u="sng" dirty="0">
                  <a:solidFill>
                    <a:schemeClr val="tx1"/>
                  </a:solidFill>
                  <a:latin typeface="Calibri" panose="020F0502020204030204" pitchFamily="34" charset="0"/>
                </a:rPr>
                <a:t>Switching P</a:t>
              </a:r>
              <a:r>
                <a:rPr lang="en-US" sz="1600" b="1" u="sng" dirty="0" smtClean="0">
                  <a:solidFill>
                    <a:schemeClr val="tx1"/>
                  </a:solidFill>
                  <a:latin typeface="Calibri" panose="020F0502020204030204" pitchFamily="34" charset="0"/>
                </a:rPr>
                <a:t>hysics w/ 20nm Cell</a:t>
              </a:r>
              <a:r>
                <a:rPr lang="en-US" sz="1600" b="1" dirty="0" smtClean="0">
                  <a:solidFill>
                    <a:schemeClr val="tx1"/>
                  </a:solidFill>
                  <a:latin typeface="Calibri" panose="020F0502020204030204" pitchFamily="34" charset="0"/>
                </a:rPr>
                <a:t> </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Cell development (DTS/MTS) based </a:t>
              </a:r>
              <a:r>
                <a:rPr lang="en-US" sz="1400" dirty="0">
                  <a:solidFill>
                    <a:schemeClr val="tx1"/>
                  </a:solidFill>
                  <a:latin typeface="Calibri" panose="020F0502020204030204" pitchFamily="34" charset="0"/>
                </a:rPr>
                <a:t>on </a:t>
              </a:r>
              <a:r>
                <a:rPr lang="en-US" sz="1400" dirty="0" smtClean="0">
                  <a:solidFill>
                    <a:schemeClr val="tx1"/>
                  </a:solidFill>
                  <a:latin typeface="Calibri" panose="020F0502020204030204" pitchFamily="34" charset="0"/>
                </a:rPr>
                <a:t>S26A </a:t>
              </a:r>
              <a:r>
                <a:rPr lang="en-US" sz="1400" dirty="0">
                  <a:solidFill>
                    <a:schemeClr val="tx1"/>
                  </a:solidFill>
                  <a:latin typeface="Calibri" panose="020F0502020204030204" pitchFamily="34" charset="0"/>
                </a:rPr>
                <a:t>scribe </a:t>
              </a:r>
              <a:r>
                <a:rPr lang="en-US" sz="1400" dirty="0" smtClean="0">
                  <a:solidFill>
                    <a:schemeClr val="tx1"/>
                  </a:solidFill>
                  <a:latin typeface="Calibri" panose="020F0502020204030204" pitchFamily="34" charset="0"/>
                </a:rPr>
                <a:t>mini array and single cell structures (SR71, QTT, 2XCMOS)</a:t>
              </a:r>
            </a:p>
            <a:p>
              <a:pPr marL="285750" indent="-285750">
                <a:buFont typeface="Arial" panose="020B0604020202020204" pitchFamily="34" charset="0"/>
                <a:buChar char="•"/>
              </a:pPr>
              <a:r>
                <a:rPr lang="en-US" sz="1400" dirty="0">
                  <a:solidFill>
                    <a:schemeClr val="tx1"/>
                  </a:solidFill>
                  <a:latin typeface="Calibri" panose="020F0502020204030204" pitchFamily="34" charset="0"/>
                </a:rPr>
                <a:t>D</a:t>
              </a:r>
              <a:r>
                <a:rPr lang="en-US" sz="1400" dirty="0" smtClean="0">
                  <a:solidFill>
                    <a:schemeClr val="tx1"/>
                  </a:solidFill>
                  <a:latin typeface="Calibri" panose="020F0502020204030204" pitchFamily="34" charset="0"/>
                </a:rPr>
                <a:t>evelop </a:t>
              </a:r>
              <a:r>
                <a:rPr lang="en-US" sz="1400" dirty="0">
                  <a:solidFill>
                    <a:schemeClr val="tx1"/>
                  </a:solidFill>
                  <a:latin typeface="Calibri" panose="020F0502020204030204" pitchFamily="34" charset="0"/>
                </a:rPr>
                <a:t>fundamental understanding of switching </a:t>
              </a:r>
              <a:r>
                <a:rPr lang="en-US" sz="1400" dirty="0" smtClean="0">
                  <a:solidFill>
                    <a:schemeClr val="tx1"/>
                  </a:solidFill>
                  <a:latin typeface="Calibri" panose="020F0502020204030204" pitchFamily="34" charset="0"/>
                </a:rPr>
                <a:t>mechanism for tuning window and reducing distribution</a:t>
              </a:r>
            </a:p>
          </p:txBody>
        </p:sp>
        <p:sp>
          <p:nvSpPr>
            <p:cNvPr id="11" name="Rounded Rectangle 10"/>
            <p:cNvSpPr/>
            <p:nvPr/>
          </p:nvSpPr>
          <p:spPr>
            <a:xfrm>
              <a:off x="5123892" y="5466827"/>
              <a:ext cx="4392488" cy="679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SSM Structure Yield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Establish S26A SSM-flow baseline and change control</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Leverage with S26A </a:t>
              </a:r>
              <a:r>
                <a:rPr lang="en-US" sz="1400" dirty="0">
                  <a:solidFill>
                    <a:schemeClr val="tx1"/>
                  </a:solidFill>
                  <a:latin typeface="Calibri" panose="020F0502020204030204" pitchFamily="34" charset="0"/>
                </a:rPr>
                <a:t>y</a:t>
              </a:r>
              <a:r>
                <a:rPr lang="en-US" sz="1400" dirty="0" smtClean="0">
                  <a:solidFill>
                    <a:schemeClr val="tx1"/>
                  </a:solidFill>
                  <a:latin typeface="Calibri" panose="020F0502020204030204" pitchFamily="34" charset="0"/>
                </a:rPr>
                <a:t>ield improvement </a:t>
              </a:r>
            </a:p>
          </p:txBody>
        </p:sp>
        <p:sp>
          <p:nvSpPr>
            <p:cNvPr id="12" name="Rounded Rectangle 11"/>
            <p:cNvSpPr/>
            <p:nvPr/>
          </p:nvSpPr>
          <p:spPr>
            <a:xfrm>
              <a:off x="5715000" y="4386707"/>
              <a:ext cx="3319393" cy="6369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Startup Flow Defined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a:solidFill>
                    <a:schemeClr val="tx1"/>
                  </a:solidFill>
                  <a:latin typeface="Calibri" panose="020F0502020204030204" pitchFamily="34" charset="0"/>
                </a:rPr>
                <a:t>Structure </a:t>
              </a:r>
              <a:r>
                <a:rPr lang="en-US" sz="1400" dirty="0" smtClean="0">
                  <a:solidFill>
                    <a:schemeClr val="tx1"/>
                  </a:solidFill>
                  <a:latin typeface="Calibri" panose="020F0502020204030204" pitchFamily="34" charset="0"/>
                </a:rPr>
                <a:t>and RWB demonstrated yield</a:t>
              </a:r>
              <a:endParaRPr lang="en-US" sz="1400" dirty="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DTS/MTS/RWB are consistent</a:t>
              </a:r>
            </a:p>
          </p:txBody>
        </p:sp>
        <p:sp>
          <p:nvSpPr>
            <p:cNvPr id="13" name="Rounded Rectangle 12"/>
            <p:cNvSpPr/>
            <p:nvPr/>
          </p:nvSpPr>
          <p:spPr>
            <a:xfrm>
              <a:off x="5715000" y="2509563"/>
              <a:ext cx="3319393" cy="1040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400" b="1" u="sng" dirty="0" smtClean="0">
                  <a:solidFill>
                    <a:schemeClr val="tx1"/>
                  </a:solidFill>
                  <a:latin typeface="Calibri" panose="020F0502020204030204" pitchFamily="34" charset="0"/>
                </a:rPr>
                <a:t>S26S </a:t>
              </a:r>
              <a:r>
                <a:rPr lang="en-US" sz="1400" b="1" u="sng" dirty="0" err="1" smtClean="0">
                  <a:solidFill>
                    <a:schemeClr val="tx1"/>
                  </a:solidFill>
                  <a:latin typeface="Calibri" panose="020F0502020204030204" pitchFamily="34" charset="0"/>
                </a:rPr>
                <a:t>Tapeout</a:t>
              </a:r>
              <a:endParaRPr lang="en-US" sz="14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Product vehicle: 256Gb in 197mm</a:t>
              </a:r>
              <a:r>
                <a:rPr lang="en-US" sz="1400" baseline="30000" dirty="0" smtClean="0">
                  <a:solidFill>
                    <a:schemeClr val="tx1"/>
                  </a:solidFill>
                  <a:latin typeface="Calibri" panose="020F0502020204030204" pitchFamily="34" charset="0"/>
                </a:rPr>
                <a:t>2</a:t>
              </a:r>
              <a:r>
                <a:rPr lang="en-US" sz="1400" baseline="-25000" dirty="0" smtClean="0">
                  <a:solidFill>
                    <a:schemeClr val="tx1"/>
                  </a:solidFill>
                  <a:latin typeface="Calibri" panose="020F0502020204030204" pitchFamily="34" charset="0"/>
                </a:rPr>
                <a:t> </a:t>
              </a:r>
              <a:r>
                <a:rPr lang="en-US" sz="1400" dirty="0" smtClean="0">
                  <a:solidFill>
                    <a:schemeClr val="tx1"/>
                  </a:solidFill>
                  <a:latin typeface="Calibri" panose="020F0502020204030204" pitchFamily="34" charset="0"/>
                </a:rPr>
                <a:t>@S26A Spec, plus</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Power delivery for @ 240ns write completion testable</a:t>
              </a:r>
            </a:p>
          </p:txBody>
        </p:sp>
        <p:sp>
          <p:nvSpPr>
            <p:cNvPr id="14" name="Notched Right Arrow 13"/>
            <p:cNvSpPr/>
            <p:nvPr/>
          </p:nvSpPr>
          <p:spPr>
            <a:xfrm>
              <a:off x="5005400" y="4555413"/>
              <a:ext cx="648072" cy="299502"/>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5" name="Notched Right Arrow 14"/>
            <p:cNvSpPr/>
            <p:nvPr/>
          </p:nvSpPr>
          <p:spPr>
            <a:xfrm>
              <a:off x="5005400" y="2913996"/>
              <a:ext cx="648072" cy="324036"/>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6" name="Notched Right Arrow 15"/>
            <p:cNvSpPr/>
            <p:nvPr/>
          </p:nvSpPr>
          <p:spPr>
            <a:xfrm rot="16200000" flipV="1">
              <a:off x="7186139" y="4948631"/>
              <a:ext cx="374588" cy="618893"/>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7" name="Rounded Rectangle 16"/>
            <p:cNvSpPr/>
            <p:nvPr/>
          </p:nvSpPr>
          <p:spPr>
            <a:xfrm>
              <a:off x="9588388" y="3628155"/>
              <a:ext cx="1766900" cy="540232"/>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Fail or Succeed</a:t>
              </a:r>
            </a:p>
          </p:txBody>
        </p:sp>
        <p:grpSp>
          <p:nvGrpSpPr>
            <p:cNvPr id="18" name="Group 17"/>
            <p:cNvGrpSpPr/>
            <p:nvPr/>
          </p:nvGrpSpPr>
          <p:grpSpPr>
            <a:xfrm>
              <a:off x="7315199" y="3594619"/>
              <a:ext cx="2201181" cy="748616"/>
              <a:chOff x="7315199" y="4122665"/>
              <a:chExt cx="2201181" cy="748616"/>
            </a:xfrm>
          </p:grpSpPr>
          <p:sp>
            <p:nvSpPr>
              <p:cNvPr id="22" name="Notched Right Arrow 21"/>
              <p:cNvSpPr/>
              <p:nvPr/>
            </p:nvSpPr>
            <p:spPr>
              <a:xfrm>
                <a:off x="8508268" y="4236368"/>
                <a:ext cx="1008112" cy="5131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23" name="Bent Arrow 22"/>
              <p:cNvSpPr/>
              <p:nvPr/>
            </p:nvSpPr>
            <p:spPr>
              <a:xfrm>
                <a:off x="7315199" y="4363033"/>
                <a:ext cx="1371600" cy="508248"/>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4" name="Bent Arrow 23"/>
              <p:cNvSpPr/>
              <p:nvPr/>
            </p:nvSpPr>
            <p:spPr>
              <a:xfrm flipV="1">
                <a:off x="7315199" y="4122665"/>
                <a:ext cx="1371600" cy="494927"/>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25" name="Rounded Rectangle 24"/>
            <p:cNvSpPr/>
            <p:nvPr/>
          </p:nvSpPr>
          <p:spPr>
            <a:xfrm>
              <a:off x="9588388" y="4274581"/>
              <a:ext cx="1766900" cy="832206"/>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Scaling Roadmap</a:t>
              </a:r>
            </a:p>
            <a:p>
              <a:pPr marL="174625" indent="-174625"/>
              <a:r>
                <a:rPr lang="en-US" sz="1400" dirty="0" smtClean="0">
                  <a:solidFill>
                    <a:schemeClr val="tx1"/>
                  </a:solidFill>
                  <a:latin typeface="Calibri" panose="020F0502020204030204" pitchFamily="34" charset="0"/>
                </a:rPr>
                <a:t>Process architecture</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Stack (S26A like) vs.</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Tier (3DNAND-like)</a:t>
              </a:r>
            </a:p>
          </p:txBody>
        </p:sp>
        <p:sp>
          <p:nvSpPr>
            <p:cNvPr id="26" name="Notched Right Arrow 25"/>
            <p:cNvSpPr/>
            <p:nvPr/>
          </p:nvSpPr>
          <p:spPr>
            <a:xfrm>
              <a:off x="9139808" y="4501019"/>
              <a:ext cx="376572" cy="3273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spTree>
    <p:extLst>
      <p:ext uri="{BB962C8B-B14F-4D97-AF65-F5344CB8AC3E}">
        <p14:creationId xmlns:p14="http://schemas.microsoft.com/office/powerpoint/2010/main" val="4243218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.2 Development Vehicle Expectations </a:t>
            </a:r>
            <a:endParaRPr lang="en-US" sz="2800" cap="small" dirty="0"/>
          </a:p>
        </p:txBody>
      </p:sp>
      <p:sp>
        <p:nvSpPr>
          <p:cNvPr id="3" name="Content Placeholder 2"/>
          <p:cNvSpPr>
            <a:spLocks noGrp="1"/>
          </p:cNvSpPr>
          <p:nvPr>
            <p:ph idx="1"/>
          </p:nvPr>
        </p:nvSpPr>
        <p:spPr>
          <a:xfrm>
            <a:off x="695400" y="1026840"/>
            <a:ext cx="11197244" cy="5282480"/>
          </a:xfrm>
        </p:spPr>
        <p:txBody>
          <a:bodyPr/>
          <a:lstStyle/>
          <a:p>
            <a:pPr marL="0" indent="0">
              <a:buNone/>
            </a:pPr>
            <a:r>
              <a:rPr lang="en-US" sz="2000" dirty="0" smtClean="0"/>
              <a:t>S26A – Live die and the scribe structures of S26A (20nm node) Plate-set</a:t>
            </a:r>
          </a:p>
          <a:p>
            <a:pPr lvl="1">
              <a:buFont typeface="Wingdings" panose="05000000000000000000" pitchFamily="2" charset="2"/>
              <a:buChar char="q"/>
            </a:pPr>
            <a:r>
              <a:rPr lang="en-US" sz="2000" dirty="0" smtClean="0"/>
              <a:t>Dual deck process:  product die structure yield learning for SSM baseline process flow</a:t>
            </a:r>
          </a:p>
          <a:p>
            <a:pPr lvl="1">
              <a:buFont typeface="Wingdings" panose="05000000000000000000" pitchFamily="2" charset="2"/>
              <a:buChar char="q"/>
            </a:pPr>
            <a:r>
              <a:rPr lang="en-US" sz="2000" dirty="0" smtClean="0"/>
              <a:t>Single Cell: Basic bipolar characterization capability is established with the 2xCMOS test structure.</a:t>
            </a:r>
          </a:p>
          <a:p>
            <a:pPr lvl="1">
              <a:buFont typeface="Wingdings" panose="05000000000000000000" pitchFamily="2" charset="2"/>
              <a:buChar char="q"/>
            </a:pPr>
            <a:r>
              <a:rPr lang="en-US" sz="2000" dirty="0" smtClean="0"/>
              <a:t>QTT (quarter-tile size mini array):  A electrically bi-directional operable mini array test structure.</a:t>
            </a:r>
          </a:p>
          <a:p>
            <a:pPr lvl="1">
              <a:buFont typeface="Wingdings" panose="05000000000000000000" pitchFamily="2" charset="2"/>
              <a:buChar char="q"/>
            </a:pPr>
            <a:r>
              <a:rPr lang="en-US" sz="2000" dirty="0" smtClean="0"/>
              <a:t>SR71 (one full tile array) – A bi-directional decoded, operable </a:t>
            </a:r>
            <a:r>
              <a:rPr lang="en-US" sz="2000" dirty="0"/>
              <a:t>512K </a:t>
            </a:r>
            <a:r>
              <a:rPr lang="en-US" sz="2000" dirty="0" smtClean="0"/>
              <a:t>addressable array:</a:t>
            </a:r>
            <a:endParaRPr lang="en-US" sz="2000" dirty="0"/>
          </a:p>
          <a:p>
            <a:pPr marL="0" indent="0">
              <a:buNone/>
            </a:pPr>
            <a:r>
              <a:rPr lang="en-US" sz="2000" dirty="0" smtClean="0"/>
              <a:t>S26S – A 20nm node bipolar 3DXP product in compliance with S26A spec</a:t>
            </a:r>
            <a:endParaRPr lang="en-US" sz="2000" dirty="0"/>
          </a:p>
          <a:p>
            <a:pPr marL="0" indent="0">
              <a:buNone/>
            </a:pPr>
            <a:endParaRPr lang="en-US" sz="2000" dirty="0"/>
          </a:p>
        </p:txBody>
      </p:sp>
      <p:graphicFrame>
        <p:nvGraphicFramePr>
          <p:cNvPr id="4" name="Table 3"/>
          <p:cNvGraphicFramePr>
            <a:graphicFrameLocks noGrp="1"/>
          </p:cNvGraphicFramePr>
          <p:nvPr>
            <p:extLst/>
          </p:nvPr>
        </p:nvGraphicFramePr>
        <p:xfrm>
          <a:off x="1343472" y="3078440"/>
          <a:ext cx="6829853" cy="3230880"/>
        </p:xfrm>
        <a:graphic>
          <a:graphicData uri="http://schemas.openxmlformats.org/drawingml/2006/table">
            <a:tbl>
              <a:tblPr/>
              <a:tblGrid>
                <a:gridCol w="2311193"/>
                <a:gridCol w="2259330"/>
                <a:gridCol w="2259330"/>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Array Architecture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Number of Partitions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38907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598"/>
          <a:stretch/>
        </p:blipFill>
        <p:spPr>
          <a:xfrm>
            <a:off x="7320136" y="2950765"/>
            <a:ext cx="4223094" cy="3611229"/>
          </a:xfrm>
          <a:prstGeom prst="rect">
            <a:avLst/>
          </a:prstGeom>
        </p:spPr>
      </p:pic>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2.3 Scaling Roadmap Development</a:t>
            </a:r>
            <a:endParaRPr lang="en-US" sz="2800" cap="small" dirty="0"/>
          </a:p>
        </p:txBody>
      </p:sp>
      <p:sp>
        <p:nvSpPr>
          <p:cNvPr id="3" name="Content Placeholder 2"/>
          <p:cNvSpPr>
            <a:spLocks noGrp="1"/>
          </p:cNvSpPr>
          <p:nvPr>
            <p:ph idx="1"/>
          </p:nvPr>
        </p:nvSpPr>
        <p:spPr>
          <a:xfrm>
            <a:off x="695400" y="914400"/>
            <a:ext cx="7020780" cy="5545337"/>
          </a:xfrm>
        </p:spPr>
        <p:txBody>
          <a:bodyPr/>
          <a:lstStyle/>
          <a:p>
            <a:pPr marL="0" indent="0">
              <a:buNone/>
            </a:pPr>
            <a:r>
              <a:rPr lang="en-US" sz="2000" dirty="0"/>
              <a:t>A</a:t>
            </a:r>
            <a:r>
              <a:rPr lang="en-US" sz="2000" dirty="0" smtClean="0"/>
              <a:t>rchitecture</a:t>
            </a:r>
            <a:endParaRPr lang="en-US" sz="2000" dirty="0"/>
          </a:p>
          <a:p>
            <a:pPr marL="1108070" lvl="1" indent="-554035">
              <a:buNone/>
            </a:pPr>
            <a:r>
              <a:rPr lang="en-US" sz="2000" dirty="0" smtClean="0"/>
              <a:t>SSM memory switching physics is the foundation</a:t>
            </a:r>
          </a:p>
          <a:p>
            <a:pPr marL="1108070" lvl="1" indent="-554035">
              <a:buNone/>
            </a:pPr>
            <a:r>
              <a:rPr lang="en-US" sz="2000" dirty="0" smtClean="0"/>
              <a:t>Scalable cell architecture will be established based on RWB tuning enablers.</a:t>
            </a:r>
          </a:p>
          <a:p>
            <a:pPr marL="1108070" lvl="1" indent="-554035">
              <a:buNone/>
            </a:pPr>
            <a:r>
              <a:rPr lang="en-US" sz="2000" dirty="0" smtClean="0"/>
              <a:t>Low cost process architecture will be developed in accordance to </a:t>
            </a:r>
            <a:r>
              <a:rPr lang="en-US" sz="2000" dirty="0"/>
              <a:t>c</a:t>
            </a:r>
            <a:r>
              <a:rPr lang="en-US" sz="2000" dirty="0" smtClean="0"/>
              <a:t>ell architecture.</a:t>
            </a:r>
          </a:p>
          <a:p>
            <a:pPr marL="1108070" lvl="1" indent="-554035">
              <a:buNone/>
            </a:pPr>
            <a:r>
              <a:rPr lang="en-US" sz="2000" dirty="0" smtClean="0"/>
              <a:t>Scalable memory core architecture will be developed based on cell architecture and scaling requirement for density and performance.</a:t>
            </a:r>
            <a:endParaRPr lang="en-US" sz="2000" dirty="0"/>
          </a:p>
          <a:p>
            <a:pPr marL="0" indent="0">
              <a:buNone/>
            </a:pPr>
            <a:r>
              <a:rPr lang="en-US" sz="2000" dirty="0" smtClean="0"/>
              <a:t>Scaling rule </a:t>
            </a:r>
            <a:r>
              <a:rPr lang="en-US" sz="2000" dirty="0"/>
              <a:t>of </a:t>
            </a:r>
            <a:r>
              <a:rPr lang="en-US" sz="2000" dirty="0" smtClean="0"/>
              <a:t>thumb</a:t>
            </a:r>
            <a:endParaRPr lang="en-US" sz="2000" dirty="0"/>
          </a:p>
          <a:p>
            <a:pPr marL="1108070" lvl="1" indent="-554035">
              <a:buNone/>
            </a:pPr>
            <a:r>
              <a:rPr lang="en-US" sz="2000" dirty="0" smtClean="0"/>
              <a:t>Density: doubling every generation</a:t>
            </a:r>
          </a:p>
          <a:p>
            <a:pPr marL="1108070" lvl="1" indent="-554035">
              <a:buNone/>
            </a:pPr>
            <a:r>
              <a:rPr lang="en-US" sz="2000" dirty="0" smtClean="0"/>
              <a:t>Latency: equal or reduce</a:t>
            </a:r>
          </a:p>
          <a:p>
            <a:pPr marL="1108070" lvl="1" indent="-554035">
              <a:buNone/>
            </a:pPr>
            <a:r>
              <a:rPr lang="en-US" sz="2000" dirty="0" smtClean="0"/>
              <a:t>Bandwidth/GB: Equal or improve</a:t>
            </a:r>
            <a:endParaRPr lang="en-US" sz="2000" dirty="0"/>
          </a:p>
          <a:p>
            <a:pPr marL="0" indent="0">
              <a:buNone/>
            </a:pPr>
            <a:r>
              <a:rPr lang="en-US" sz="2000" dirty="0"/>
              <a:t>Reference architecture: SXP stack vs. </a:t>
            </a:r>
            <a:r>
              <a:rPr lang="en-US" sz="2000" dirty="0" smtClean="0"/>
              <a:t>3D-NAND tier</a:t>
            </a:r>
            <a:endParaRPr lang="en-US" sz="2000" dirty="0"/>
          </a:p>
          <a:p>
            <a:pPr marL="1108070" lvl="1" indent="-554035">
              <a:buNone/>
            </a:pPr>
            <a:r>
              <a:rPr lang="en-US" sz="2000" dirty="0" smtClean="0"/>
              <a:t>Scalable architecture development starts when </a:t>
            </a:r>
            <a:br>
              <a:rPr lang="en-US" sz="2000" dirty="0" smtClean="0"/>
            </a:br>
            <a:r>
              <a:rPr lang="en-US" sz="2000" dirty="0" smtClean="0"/>
              <a:t>1. </a:t>
            </a:r>
            <a:r>
              <a:rPr lang="en-US" sz="2000" dirty="0"/>
              <a:t>S</a:t>
            </a:r>
            <a:r>
              <a:rPr lang="en-US" sz="2000" dirty="0" smtClean="0"/>
              <a:t>witching mechanism is manageable and </a:t>
            </a:r>
            <a:r>
              <a:rPr lang="en-US" sz="2000" dirty="0"/>
              <a:t/>
            </a:r>
            <a:br>
              <a:rPr lang="en-US" sz="2000" dirty="0"/>
            </a:br>
            <a:r>
              <a:rPr lang="en-US" sz="2000" dirty="0" smtClean="0"/>
              <a:t>2. 20nm Product Vehicle is </a:t>
            </a:r>
            <a:r>
              <a:rPr lang="en-US" sz="2000" dirty="0" err="1" smtClean="0"/>
              <a:t>DBR’d</a:t>
            </a:r>
            <a:endParaRPr lang="en-US" sz="2000" dirty="0"/>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9922243" y="188640"/>
            <a:ext cx="889444" cy="2966103"/>
          </a:xfrm>
          <a:prstGeom prst="rect">
            <a:avLst/>
          </a:prstGeom>
        </p:spPr>
      </p:pic>
      <p:sp>
        <p:nvSpPr>
          <p:cNvPr id="8" name="Rectangle 7"/>
          <p:cNvSpPr/>
          <p:nvPr/>
        </p:nvSpPr>
        <p:spPr>
          <a:xfrm>
            <a:off x="7786556" y="5733256"/>
            <a:ext cx="1058303" cy="461665"/>
          </a:xfrm>
          <a:prstGeom prst="rect">
            <a:avLst/>
          </a:prstGeom>
        </p:spPr>
        <p:txBody>
          <a:bodyPr wrap="none">
            <a:spAutoFit/>
          </a:bodyPr>
          <a:lstStyle/>
          <a:p>
            <a:r>
              <a:rPr lang="en-US" sz="2400" dirty="0" smtClean="0">
                <a:latin typeface="Calibri" panose="020F0502020204030204" pitchFamily="34" charset="0"/>
              </a:rPr>
              <a:t>3D-tier</a:t>
            </a:r>
            <a:endParaRPr lang="en-US" dirty="0">
              <a:latin typeface="Calibri" panose="020F0502020204030204" pitchFamily="34" charset="0"/>
            </a:endParaRPr>
          </a:p>
        </p:txBody>
      </p:sp>
      <p:sp>
        <p:nvSpPr>
          <p:cNvPr id="9" name="Rectangle 8"/>
          <p:cNvSpPr/>
          <p:nvPr/>
        </p:nvSpPr>
        <p:spPr>
          <a:xfrm>
            <a:off x="8503766" y="1757970"/>
            <a:ext cx="1256241" cy="461665"/>
          </a:xfrm>
          <a:prstGeom prst="rect">
            <a:avLst/>
          </a:prstGeom>
        </p:spPr>
        <p:txBody>
          <a:bodyPr wrap="none">
            <a:spAutoFit/>
          </a:bodyPr>
          <a:lstStyle/>
          <a:p>
            <a:r>
              <a:rPr lang="en-US" sz="2400" dirty="0" smtClean="0">
                <a:latin typeface="Calibri" panose="020F0502020204030204" pitchFamily="34" charset="0"/>
              </a:rPr>
              <a:t>3D-stack</a:t>
            </a:r>
            <a:endParaRPr lang="en-US" dirty="0">
              <a:latin typeface="Calibri" panose="020F0502020204030204" pitchFamily="34" charset="0"/>
            </a:endParaRPr>
          </a:p>
        </p:txBody>
      </p:sp>
    </p:spTree>
    <p:extLst>
      <p:ext uri="{BB962C8B-B14F-4D97-AF65-F5344CB8AC3E}">
        <p14:creationId xmlns:p14="http://schemas.microsoft.com/office/powerpoint/2010/main" val="4105940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1039400" cy="838200"/>
          </a:xfrm>
        </p:spPr>
        <p:txBody>
          <a:bodyPr/>
          <a:lstStyle/>
          <a:p>
            <a:pPr algn="l">
              <a:lnSpc>
                <a:spcPct val="110000"/>
              </a:lnSpc>
            </a:pPr>
            <a:r>
              <a:rPr lang="en-US" sz="2800" cap="small" dirty="0" smtClean="0"/>
              <a:t>2.4 Lead Product for “Fast </a:t>
            </a:r>
            <a:r>
              <a:rPr lang="en-US" sz="2800" cap="small" dirty="0"/>
              <a:t>F</a:t>
            </a:r>
            <a:r>
              <a:rPr lang="en-US" sz="2800" cap="small" dirty="0" smtClean="0"/>
              <a:t>ail or Succeed” and Risk Mitigation Strategy</a:t>
            </a:r>
            <a:endParaRPr lang="en-US" sz="2800" cap="small" dirty="0"/>
          </a:p>
        </p:txBody>
      </p:sp>
      <p:sp>
        <p:nvSpPr>
          <p:cNvPr id="3" name="Content Placeholder 2"/>
          <p:cNvSpPr>
            <a:spLocks noGrp="1"/>
          </p:cNvSpPr>
          <p:nvPr>
            <p:ph idx="1"/>
          </p:nvPr>
        </p:nvSpPr>
        <p:spPr>
          <a:xfrm>
            <a:off x="695400" y="1026840"/>
            <a:ext cx="10910428" cy="1538064"/>
          </a:xfrm>
        </p:spPr>
        <p:txBody>
          <a:bodyPr/>
          <a:lstStyle/>
          <a:p>
            <a:pPr marL="0" indent="0">
              <a:buNone/>
            </a:pPr>
            <a:r>
              <a:rPr lang="en-US" sz="2000" dirty="0" smtClean="0"/>
              <a:t>To build </a:t>
            </a:r>
            <a:r>
              <a:rPr lang="en-US" sz="2000" dirty="0"/>
              <a:t>with </a:t>
            </a:r>
            <a:r>
              <a:rPr lang="en-US" sz="2000" dirty="0" smtClean="0"/>
              <a:t>S26S </a:t>
            </a:r>
            <a:r>
              <a:rPr lang="en-US" sz="2000" dirty="0"/>
              <a:t>in compliance </a:t>
            </a:r>
            <a:r>
              <a:rPr lang="en-US" sz="2000" dirty="0" smtClean="0"/>
              <a:t>with </a:t>
            </a:r>
            <a:r>
              <a:rPr lang="en-US" sz="2000" dirty="0"/>
              <a:t>S26A spec @ ½ set time.</a:t>
            </a:r>
          </a:p>
          <a:p>
            <a:pPr marL="1108070" lvl="1" indent="-554035">
              <a:buNone/>
            </a:pPr>
            <a:r>
              <a:rPr lang="en-US" sz="2000" dirty="0"/>
              <a:t>Test complete array in high volume and validate product worthiness by building </a:t>
            </a:r>
            <a:r>
              <a:rPr lang="en-US" sz="2000" dirty="0" smtClean="0"/>
              <a:t>prototypes</a:t>
            </a:r>
            <a:endParaRPr lang="en-US" sz="2000" dirty="0"/>
          </a:p>
          <a:p>
            <a:pPr marL="1108070" lvl="1" indent="-554035">
              <a:buNone/>
            </a:pPr>
            <a:r>
              <a:rPr lang="en-US" sz="2000" dirty="0" smtClean="0"/>
              <a:t>High level of synergy and reuse with 20series in design, tests and collateral</a:t>
            </a:r>
          </a:p>
          <a:p>
            <a:pPr marL="1108070" lvl="1" indent="-554035">
              <a:buNone/>
            </a:pPr>
            <a:r>
              <a:rPr lang="en-US" sz="2000" dirty="0" smtClean="0"/>
              <a:t>Additional </a:t>
            </a:r>
            <a:r>
              <a:rPr lang="en-US" sz="2000" u="sng" dirty="0" smtClean="0"/>
              <a:t>T</a:t>
            </a:r>
            <a:r>
              <a:rPr lang="en-US" sz="2000" dirty="0" smtClean="0"/>
              <a:t>hick </a:t>
            </a:r>
            <a:r>
              <a:rPr lang="en-US" sz="2000" u="sng" dirty="0" smtClean="0"/>
              <a:t>G</a:t>
            </a:r>
            <a:r>
              <a:rPr lang="en-US" sz="2000" dirty="0" smtClean="0"/>
              <a:t>ate </a:t>
            </a:r>
            <a:r>
              <a:rPr lang="en-US" sz="2000" u="sng" dirty="0" err="1" smtClean="0"/>
              <a:t>nMOS</a:t>
            </a:r>
            <a:r>
              <a:rPr lang="en-US" sz="2000" dirty="0" smtClean="0"/>
              <a:t> </a:t>
            </a:r>
            <a:r>
              <a:rPr lang="en-US" sz="2000" u="sng" dirty="0" smtClean="0"/>
              <a:t>T</a:t>
            </a:r>
            <a:r>
              <a:rPr lang="en-US" sz="2000" dirty="0" smtClean="0"/>
              <a:t>ransistor (</a:t>
            </a:r>
            <a:r>
              <a:rPr lang="en-US" sz="2000" dirty="0" err="1" smtClean="0"/>
              <a:t>TGnMOST</a:t>
            </a:r>
            <a:r>
              <a:rPr lang="en-US" sz="2000" dirty="0" smtClean="0"/>
              <a:t>) is required in order to meet S26A energy spec</a:t>
            </a:r>
            <a:endParaRPr lang="en-US" sz="2000" dirty="0"/>
          </a:p>
        </p:txBody>
      </p:sp>
      <p:grpSp>
        <p:nvGrpSpPr>
          <p:cNvPr id="27" name="Group 26"/>
          <p:cNvGrpSpPr/>
          <p:nvPr/>
        </p:nvGrpSpPr>
        <p:grpSpPr>
          <a:xfrm>
            <a:off x="789307" y="2456892"/>
            <a:ext cx="10635285" cy="3960440"/>
            <a:chOff x="789307" y="2276872"/>
            <a:chExt cx="10635285" cy="3960440"/>
          </a:xfrm>
        </p:grpSpPr>
        <p:grpSp>
          <p:nvGrpSpPr>
            <p:cNvPr id="17" name="Group 16"/>
            <p:cNvGrpSpPr/>
            <p:nvPr/>
          </p:nvGrpSpPr>
          <p:grpSpPr>
            <a:xfrm>
              <a:off x="789307" y="2276872"/>
              <a:ext cx="10635285" cy="3960440"/>
              <a:chOff x="789307" y="1315509"/>
              <a:chExt cx="10635285" cy="3960440"/>
            </a:xfrm>
          </p:grpSpPr>
          <p:sp>
            <p:nvSpPr>
              <p:cNvPr id="4" name="Rounded Rectangle 3"/>
              <p:cNvSpPr/>
              <p:nvPr/>
            </p:nvSpPr>
            <p:spPr>
              <a:xfrm>
                <a:off x="789307" y="1315509"/>
                <a:ext cx="3406012" cy="24352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S24S Design Start</a:t>
                </a:r>
                <a:endParaRPr lang="en-US" sz="1400" u="sng" dirty="0" smtClean="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100% S26A collateral</a:t>
                </a:r>
              </a:p>
              <a:p>
                <a:pPr marL="457200" indent="-225425"/>
                <a:r>
                  <a:rPr lang="en-US" sz="1400" dirty="0" smtClean="0">
                    <a:solidFill>
                      <a:schemeClr val="tx1"/>
                    </a:solidFill>
                    <a:latin typeface="Calibri" panose="020F0502020204030204" pitchFamily="34" charset="0"/>
                  </a:rPr>
                  <a:t>CMOS Bipolar Decoder (no HV Stress)</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50% high switching energy </a:t>
                </a:r>
              </a:p>
              <a:p>
                <a:pPr marL="457200" indent="-225425"/>
                <a:r>
                  <a:rPr lang="en-US" sz="1400" b="1" dirty="0">
                    <a:solidFill>
                      <a:srgbClr val="FF0000"/>
                    </a:solidFill>
                    <a:latin typeface="Calibri" panose="020F0502020204030204" pitchFamily="34" charset="0"/>
                  </a:rPr>
                  <a:t>S26A3 </a:t>
                </a:r>
                <a:r>
                  <a:rPr lang="en-US" sz="1400" b="1" dirty="0" smtClean="0">
                    <a:solidFill>
                      <a:srgbClr val="FF0000"/>
                    </a:solidFill>
                    <a:latin typeface="Calibri" panose="020F0502020204030204" pitchFamily="34" charset="0"/>
                  </a:rPr>
                  <a:t>footprint/50% Dummy WL/BL</a:t>
                </a:r>
              </a:p>
              <a:p>
                <a:pPr marL="457200" indent="-225425"/>
                <a:r>
                  <a:rPr lang="en-US" sz="1400" dirty="0" smtClean="0">
                    <a:solidFill>
                      <a:schemeClr val="tx1"/>
                    </a:solidFill>
                    <a:latin typeface="Calibri" panose="020F0502020204030204" pitchFamily="34" charset="0"/>
                  </a:rPr>
                  <a:t>Wafer level testable for SSM functionality @ ½ of set time</a:t>
                </a:r>
              </a:p>
              <a:p>
                <a:pPr marL="457200" indent="-225425"/>
                <a:r>
                  <a:rPr lang="en-US" sz="1400" dirty="0" smtClean="0">
                    <a:solidFill>
                      <a:schemeClr val="tx1"/>
                    </a:solidFill>
                    <a:latin typeface="Calibri" panose="020F0502020204030204" pitchFamily="34" charset="0"/>
                  </a:rPr>
                  <a:t>Power/thermal envelope prohibitive for full throttle component test</a:t>
                </a:r>
                <a:r>
                  <a:rPr lang="en-US" sz="1400" dirty="0">
                    <a:solidFill>
                      <a:schemeClr val="tx1"/>
                    </a:solidFill>
                    <a:latin typeface="Calibri" panose="020F0502020204030204" pitchFamily="34" charset="0"/>
                  </a:rPr>
                  <a:t/>
                </a:r>
                <a:br>
                  <a:rPr lang="en-US" sz="1400" dirty="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(system level validation)  </a:t>
                </a:r>
              </a:p>
            </p:txBody>
          </p:sp>
          <p:sp>
            <p:nvSpPr>
              <p:cNvPr id="5" name="Rounded Rectangle 4"/>
              <p:cNvSpPr/>
              <p:nvPr/>
            </p:nvSpPr>
            <p:spPr>
              <a:xfrm>
                <a:off x="4619836" y="1351513"/>
                <a:ext cx="4536504" cy="581035"/>
              </a:xfrm>
              <a:prstGeom prst="roundRect">
                <a:avLst>
                  <a:gd name="adj" fmla="val 3469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err="1">
                    <a:solidFill>
                      <a:schemeClr val="tx1"/>
                    </a:solidFill>
                    <a:latin typeface="Calibri" panose="020F0502020204030204" pitchFamily="34" charset="0"/>
                  </a:rPr>
                  <a:t>TGnMOST</a:t>
                </a:r>
                <a:r>
                  <a:rPr lang="en-US" sz="1800" b="1" u="sng" dirty="0">
                    <a:solidFill>
                      <a:schemeClr val="tx1"/>
                    </a:solidFill>
                    <a:latin typeface="Calibri" panose="020F0502020204030204" pitchFamily="34" charset="0"/>
                  </a:rPr>
                  <a:t> &amp; </a:t>
                </a:r>
                <a:r>
                  <a:rPr lang="en-US" sz="1800" b="1" u="sng" dirty="0" smtClean="0">
                    <a:solidFill>
                      <a:schemeClr val="tx1"/>
                    </a:solidFill>
                    <a:latin typeface="Calibri" panose="020F0502020204030204" pitchFamily="34" charset="0"/>
                  </a:rPr>
                  <a:t>DR Assessment </a:t>
                </a:r>
                <a:endParaRPr lang="en-US" sz="1800" b="1" u="sng" dirty="0">
                  <a:solidFill>
                    <a:schemeClr val="tx1"/>
                  </a:solidFill>
                  <a:latin typeface="Calibri" panose="020F0502020204030204" pitchFamily="34" charset="0"/>
                </a:endParaRPr>
              </a:p>
              <a:p>
                <a:pPr marL="457200" indent="-225425" algn="ctr"/>
                <a:r>
                  <a:rPr lang="en-US" sz="1400" dirty="0">
                    <a:solidFill>
                      <a:schemeClr val="tx1"/>
                    </a:solidFill>
                    <a:latin typeface="Calibri" panose="020F0502020204030204" pitchFamily="34" charset="0"/>
                  </a:rPr>
                  <a:t>Decoder fitted, </a:t>
                </a:r>
                <a:r>
                  <a:rPr lang="en-US" sz="1400" dirty="0" err="1">
                    <a:solidFill>
                      <a:schemeClr val="tx1"/>
                    </a:solidFill>
                    <a:latin typeface="Calibri" panose="020F0502020204030204" pitchFamily="34" charset="0"/>
                  </a:rPr>
                  <a:t>TGnMOST</a:t>
                </a:r>
                <a:r>
                  <a:rPr lang="en-US" sz="1400" dirty="0">
                    <a:solidFill>
                      <a:schemeClr val="tx1"/>
                    </a:solidFill>
                    <a:latin typeface="Calibri" panose="020F0502020204030204" pitchFamily="34" charset="0"/>
                  </a:rPr>
                  <a:t> meet I-V requirement for 20nm</a:t>
                </a:r>
                <a:endParaRPr lang="en-US" sz="1400" dirty="0">
                  <a:solidFill>
                    <a:schemeClr val="tx1"/>
                  </a:solidFill>
                  <a:latin typeface="Calibri" panose="020F0502020204030204" pitchFamily="34" charset="0"/>
                  <a:cs typeface="Calibri" panose="020F0502020204030204" pitchFamily="34" charset="0"/>
                </a:endParaRPr>
              </a:p>
            </p:txBody>
          </p:sp>
          <p:sp>
            <p:nvSpPr>
              <p:cNvPr id="6" name="Rounded Rectangle 5"/>
              <p:cNvSpPr/>
              <p:nvPr/>
            </p:nvSpPr>
            <p:spPr>
              <a:xfrm>
                <a:off x="5412839" y="4146758"/>
                <a:ext cx="2990369" cy="11291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6538" indent="-236538"/>
                <a:r>
                  <a:rPr lang="en-US" sz="1400" dirty="0" smtClean="0">
                    <a:solidFill>
                      <a:schemeClr val="tx1"/>
                    </a:solidFill>
                    <a:latin typeface="Calibri" panose="020F0502020204030204" pitchFamily="34" charset="0"/>
                  </a:rPr>
                  <a:t>Change CMOS decoder scheme to </a:t>
                </a:r>
                <a:r>
                  <a:rPr lang="en-US" sz="1400" dirty="0" err="1" smtClean="0">
                    <a:solidFill>
                      <a:schemeClr val="tx1"/>
                    </a:solidFill>
                    <a:latin typeface="Calibri" panose="020F0502020204030204" pitchFamily="34" charset="0"/>
                  </a:rPr>
                  <a:t>TGnMOST</a:t>
                </a:r>
                <a:r>
                  <a:rPr lang="en-US" sz="1400" dirty="0" smtClean="0">
                    <a:solidFill>
                      <a:schemeClr val="tx1"/>
                    </a:solidFill>
                    <a:latin typeface="Calibri" panose="020F0502020204030204" pitchFamily="34" charset="0"/>
                  </a:rPr>
                  <a:t> decoder scheme [+2Q] </a:t>
                </a:r>
              </a:p>
              <a:p>
                <a:pPr marL="236538" indent="-236538"/>
                <a:r>
                  <a:rPr lang="en-US" sz="1400" dirty="0" smtClean="0">
                    <a:solidFill>
                      <a:schemeClr val="tx1"/>
                    </a:solidFill>
                    <a:latin typeface="Calibri" panose="020F0502020204030204" pitchFamily="34" charset="0"/>
                  </a:rPr>
                  <a:t>Design to S26A full spec, compatible to S26A full spec</a:t>
                </a:r>
              </a:p>
            </p:txBody>
          </p:sp>
          <p:sp>
            <p:nvSpPr>
              <p:cNvPr id="7" name="Diamond 6"/>
              <p:cNvSpPr/>
              <p:nvPr/>
            </p:nvSpPr>
            <p:spPr>
              <a:xfrm>
                <a:off x="5419871" y="2310867"/>
                <a:ext cx="2990369" cy="444802"/>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dbl" dirty="0">
                    <a:solidFill>
                      <a:schemeClr val="tx1"/>
                    </a:solidFill>
                    <a:latin typeface="Calibri" panose="020F0502020204030204" pitchFamily="34" charset="0"/>
                  </a:rPr>
                  <a:t>EoQ1 RA for Q3 TO</a:t>
                </a:r>
                <a:r>
                  <a:rPr lang="en-US" sz="1200" dirty="0">
                    <a:solidFill>
                      <a:schemeClr val="tx1"/>
                    </a:solidFill>
                    <a:latin typeface="Calibri" panose="020F0502020204030204" pitchFamily="34" charset="0"/>
                  </a:rPr>
                  <a:t>  </a:t>
                </a:r>
              </a:p>
              <a:p>
                <a:pPr algn="ctr"/>
                <a:r>
                  <a:rPr lang="en-US" sz="1200" dirty="0">
                    <a:solidFill>
                      <a:schemeClr val="tx1"/>
                    </a:solidFill>
                    <a:latin typeface="Calibri" panose="020F0502020204030204" pitchFamily="34" charset="0"/>
                  </a:rPr>
                  <a:t>Risk in </a:t>
                </a:r>
                <a:r>
                  <a:rPr lang="en-US" sz="1200" dirty="0" smtClean="0">
                    <a:solidFill>
                      <a:schemeClr val="tx1"/>
                    </a:solidFill>
                    <a:latin typeface="Calibri" panose="020F0502020204030204" pitchFamily="34" charset="0"/>
                  </a:rPr>
                  <a:t>DR</a:t>
                </a:r>
                <a:endParaRPr lang="en-US" sz="1200" dirty="0">
                  <a:solidFill>
                    <a:schemeClr val="tx1"/>
                  </a:solidFill>
                  <a:latin typeface="Calibri" panose="020F0502020204030204" pitchFamily="34" charset="0"/>
                </a:endParaRPr>
              </a:p>
            </p:txBody>
          </p:sp>
          <p:sp>
            <p:nvSpPr>
              <p:cNvPr id="8" name="Down Arrow 7"/>
              <p:cNvSpPr/>
              <p:nvPr/>
            </p:nvSpPr>
            <p:spPr>
              <a:xfrm>
                <a:off x="6706930" y="3774487"/>
                <a:ext cx="373773" cy="31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ight Arrow 8"/>
              <p:cNvSpPr/>
              <p:nvPr/>
            </p:nvSpPr>
            <p:spPr>
              <a:xfrm>
                <a:off x="4334246" y="2395630"/>
                <a:ext cx="969465"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ight Arrow 9"/>
              <p:cNvSpPr/>
              <p:nvPr/>
            </p:nvSpPr>
            <p:spPr>
              <a:xfrm>
                <a:off x="8569099" y="2382317"/>
                <a:ext cx="711064" cy="34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ounded Rectangle 10"/>
              <p:cNvSpPr/>
              <p:nvPr/>
            </p:nvSpPr>
            <p:spPr>
              <a:xfrm>
                <a:off x="9396323" y="2204658"/>
                <a:ext cx="2008329" cy="6950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S24S DBR</a:t>
                </a:r>
                <a:r>
                  <a:rPr lang="en-US" sz="1800" b="1" dirty="0" smtClean="0">
                    <a:solidFill>
                      <a:schemeClr val="tx1"/>
                    </a:solidFill>
                    <a:latin typeface="Calibri" panose="020F0502020204030204" pitchFamily="34" charset="0"/>
                  </a:rPr>
                  <a:t> @Q3/18</a:t>
                </a:r>
              </a:p>
              <a:p>
                <a:pPr algn="ctr"/>
                <a:r>
                  <a:rPr lang="en-US" sz="1400" dirty="0" smtClean="0">
                    <a:solidFill>
                      <a:schemeClr val="tx1"/>
                    </a:solidFill>
                    <a:latin typeface="Calibri" panose="020F0502020204030204" pitchFamily="34" charset="0"/>
                  </a:rPr>
                  <a:t>w/o </a:t>
                </a:r>
                <a:r>
                  <a:rPr lang="en-US" sz="1400" dirty="0" err="1" smtClean="0">
                    <a:solidFill>
                      <a:schemeClr val="tx1"/>
                    </a:solidFill>
                    <a:latin typeface="Calibri" panose="020F0502020204030204" pitchFamily="34" charset="0"/>
                  </a:rPr>
                  <a:t>TGnMOST</a:t>
                </a:r>
                <a:endParaRPr lang="en-US" sz="1400" dirty="0">
                  <a:solidFill>
                    <a:schemeClr val="tx1"/>
                  </a:solidFill>
                  <a:latin typeface="Calibri" panose="020F0502020204030204" pitchFamily="34" charset="0"/>
                </a:endParaRPr>
              </a:p>
              <a:p>
                <a:pPr algn="ctr"/>
                <a:r>
                  <a:rPr lang="en-US" sz="1400" dirty="0">
                    <a:solidFill>
                      <a:schemeClr val="tx1"/>
                    </a:solidFill>
                    <a:latin typeface="Calibri" panose="020F0502020204030204" pitchFamily="34" charset="0"/>
                  </a:rPr>
                  <a:t>V</a:t>
                </a:r>
                <a:r>
                  <a:rPr lang="en-US" sz="1400" dirty="0" smtClean="0">
                    <a:solidFill>
                      <a:schemeClr val="tx1"/>
                    </a:solidFill>
                    <a:latin typeface="Calibri" panose="020F0502020204030204" pitchFamily="34" charset="0"/>
                  </a:rPr>
                  <a:t>alidation at </a:t>
                </a:r>
                <a:r>
                  <a:rPr lang="en-US" sz="1400" dirty="0">
                    <a:solidFill>
                      <a:schemeClr val="tx1"/>
                    </a:solidFill>
                    <a:latin typeface="Calibri" panose="020F0502020204030204" pitchFamily="34" charset="0"/>
                  </a:rPr>
                  <a:t>lower </a:t>
                </a:r>
                <a:r>
                  <a:rPr lang="en-US" sz="1400" dirty="0" smtClean="0">
                    <a:solidFill>
                      <a:schemeClr val="tx1"/>
                    </a:solidFill>
                    <a:latin typeface="Calibri" panose="020F0502020204030204" pitchFamily="34" charset="0"/>
                  </a:rPr>
                  <a:t>BW</a:t>
                </a:r>
              </a:p>
            </p:txBody>
          </p:sp>
          <p:sp>
            <p:nvSpPr>
              <p:cNvPr id="12" name="Rounded Rectangle 11"/>
              <p:cNvSpPr/>
              <p:nvPr/>
            </p:nvSpPr>
            <p:spPr>
              <a:xfrm>
                <a:off x="9416262" y="4159639"/>
                <a:ext cx="2008330" cy="1103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a:solidFill>
                      <a:schemeClr val="tx1"/>
                    </a:solidFill>
                    <a:latin typeface="Calibri" panose="020F0502020204030204" pitchFamily="34" charset="0"/>
                  </a:rPr>
                  <a:t>Spec-compliant S26S </a:t>
                </a:r>
                <a:r>
                  <a:rPr lang="en-US" sz="1800" b="1" u="sng" dirty="0" smtClean="0">
                    <a:solidFill>
                      <a:schemeClr val="tx1"/>
                    </a:solidFill>
                    <a:latin typeface="Calibri" panose="020F0502020204030204" pitchFamily="34" charset="0"/>
                  </a:rPr>
                  <a:t>DBR</a:t>
                </a:r>
                <a:r>
                  <a:rPr lang="en-US" sz="1800" b="1" dirty="0" smtClean="0">
                    <a:solidFill>
                      <a:schemeClr val="tx1"/>
                    </a:solidFill>
                    <a:latin typeface="Calibri" panose="020F0502020204030204" pitchFamily="34" charset="0"/>
                  </a:rPr>
                  <a:t> @Q1/19</a:t>
                </a:r>
              </a:p>
              <a:p>
                <a:pPr algn="ctr"/>
                <a:r>
                  <a:rPr lang="en-US" sz="1400" dirty="0" smtClean="0">
                    <a:solidFill>
                      <a:schemeClr val="tx1"/>
                    </a:solidFill>
                    <a:latin typeface="Calibri" panose="020F0502020204030204" pitchFamily="34" charset="0"/>
                  </a:rPr>
                  <a:t>w/ </a:t>
                </a:r>
                <a:r>
                  <a:rPr lang="en-US" sz="1400" dirty="0" err="1" smtClean="0">
                    <a:solidFill>
                      <a:schemeClr val="tx1"/>
                    </a:solidFill>
                    <a:latin typeface="Calibri" panose="020F0502020204030204" pitchFamily="34" charset="0"/>
                  </a:rPr>
                  <a:t>TGnMOST</a:t>
                </a:r>
                <a:endParaRPr lang="en-US" sz="1100" dirty="0">
                  <a:solidFill>
                    <a:schemeClr val="tx1"/>
                  </a:solidFill>
                  <a:latin typeface="Calibri" panose="020F0502020204030204" pitchFamily="34" charset="0"/>
                </a:endParaRPr>
              </a:p>
            </p:txBody>
          </p:sp>
          <p:sp>
            <p:nvSpPr>
              <p:cNvPr id="13" name="Right Arrow 12"/>
              <p:cNvSpPr/>
              <p:nvPr/>
            </p:nvSpPr>
            <p:spPr>
              <a:xfrm>
                <a:off x="8549497" y="4552294"/>
                <a:ext cx="715771" cy="317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Down Arrow 13"/>
              <p:cNvSpPr/>
              <p:nvPr/>
            </p:nvSpPr>
            <p:spPr>
              <a:xfrm>
                <a:off x="6721137" y="1963581"/>
                <a:ext cx="373773" cy="302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extBox 14"/>
              <p:cNvSpPr txBox="1"/>
              <p:nvPr/>
            </p:nvSpPr>
            <p:spPr>
              <a:xfrm>
                <a:off x="8356075" y="2058447"/>
                <a:ext cx="982168" cy="344381"/>
              </a:xfrm>
              <a:prstGeom prst="rect">
                <a:avLst/>
              </a:prstGeom>
              <a:noFill/>
            </p:spPr>
            <p:txBody>
              <a:bodyPr wrap="square" rtlCol="0">
                <a:spAutoFit/>
              </a:bodyPr>
              <a:lstStyle/>
              <a:p>
                <a:pPr algn="ctr"/>
                <a:r>
                  <a:rPr lang="en-US" sz="1600" b="1" dirty="0" smtClean="0">
                    <a:solidFill>
                      <a:srgbClr val="0070C0"/>
                    </a:solidFill>
                    <a:latin typeface="Calibri" panose="020F0502020204030204" pitchFamily="34" charset="0"/>
                  </a:rPr>
                  <a:t>High Risk</a:t>
                </a:r>
              </a:p>
            </p:txBody>
          </p:sp>
          <p:sp>
            <p:nvSpPr>
              <p:cNvPr id="16" name="TextBox 15"/>
              <p:cNvSpPr txBox="1"/>
              <p:nvPr/>
            </p:nvSpPr>
            <p:spPr>
              <a:xfrm>
                <a:off x="7572164" y="3773923"/>
                <a:ext cx="184730" cy="338554"/>
              </a:xfrm>
              <a:prstGeom prst="rect">
                <a:avLst/>
              </a:prstGeom>
              <a:noFill/>
            </p:spPr>
            <p:txBody>
              <a:bodyPr wrap="none" rtlCol="0">
                <a:spAutoFit/>
              </a:bodyPr>
              <a:lstStyle/>
              <a:p>
                <a:pPr algn="ctr"/>
                <a:endParaRPr lang="en-US" sz="1600" b="1" dirty="0">
                  <a:solidFill>
                    <a:srgbClr val="0070C0"/>
                  </a:solidFill>
                  <a:latin typeface="Calibri" panose="020F0502020204030204" pitchFamily="34" charset="0"/>
                </a:endParaRPr>
              </a:p>
            </p:txBody>
          </p:sp>
        </p:grpSp>
        <p:sp>
          <p:nvSpPr>
            <p:cNvPr id="18" name="TextBox 17"/>
            <p:cNvSpPr txBox="1"/>
            <p:nvPr/>
          </p:nvSpPr>
          <p:spPr>
            <a:xfrm>
              <a:off x="7111589" y="4648829"/>
              <a:ext cx="982168" cy="344381"/>
            </a:xfrm>
            <a:prstGeom prst="rect">
              <a:avLst/>
            </a:prstGeom>
            <a:noFill/>
          </p:spPr>
          <p:txBody>
            <a:bodyPr wrap="square" rtlCol="0">
              <a:spAutoFit/>
            </a:bodyPr>
            <a:lstStyle/>
            <a:p>
              <a:pPr algn="ctr"/>
              <a:r>
                <a:rPr lang="en-US" sz="1600" b="1" dirty="0" smtClean="0">
                  <a:solidFill>
                    <a:srgbClr val="0070C0"/>
                  </a:solidFill>
                  <a:latin typeface="Calibri" panose="020F0502020204030204" pitchFamily="34" charset="0"/>
                </a:rPr>
                <a:t>Low Risk</a:t>
              </a:r>
            </a:p>
          </p:txBody>
        </p:sp>
        <p:sp>
          <p:nvSpPr>
            <p:cNvPr id="19" name="Diamond 18"/>
            <p:cNvSpPr/>
            <p:nvPr/>
          </p:nvSpPr>
          <p:spPr>
            <a:xfrm>
              <a:off x="5409887" y="4221088"/>
              <a:ext cx="2990369" cy="444802"/>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alibri" panose="020F0502020204030204" pitchFamily="34" charset="0"/>
                </a:rPr>
                <a:t>Risk </a:t>
              </a:r>
              <a:r>
                <a:rPr lang="en-US" sz="1200" dirty="0">
                  <a:solidFill>
                    <a:schemeClr val="tx1"/>
                  </a:solidFill>
                  <a:latin typeface="Calibri" panose="020F0502020204030204" pitchFamily="34" charset="0"/>
                </a:rPr>
                <a:t>in </a:t>
              </a:r>
              <a:r>
                <a:rPr lang="en-US" sz="1200" dirty="0" err="1" smtClean="0">
                  <a:solidFill>
                    <a:schemeClr val="tx1"/>
                  </a:solidFill>
                  <a:latin typeface="Calibri" panose="020F0502020204030204" pitchFamily="34" charset="0"/>
                </a:rPr>
                <a:t>TGnMOST</a:t>
              </a:r>
              <a:endParaRPr lang="en-US" sz="1200" dirty="0">
                <a:solidFill>
                  <a:schemeClr val="tx1"/>
                </a:solidFill>
                <a:latin typeface="Calibri" panose="020F0502020204030204" pitchFamily="34" charset="0"/>
              </a:endParaRPr>
            </a:p>
          </p:txBody>
        </p:sp>
        <p:sp>
          <p:nvSpPr>
            <p:cNvPr id="20" name="Down Arrow 19"/>
            <p:cNvSpPr/>
            <p:nvPr/>
          </p:nvSpPr>
          <p:spPr>
            <a:xfrm>
              <a:off x="6701033" y="3808027"/>
              <a:ext cx="373773" cy="31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p:cNvSpPr txBox="1"/>
            <p:nvPr/>
          </p:nvSpPr>
          <p:spPr>
            <a:xfrm>
              <a:off x="7074806" y="3715436"/>
              <a:ext cx="982168" cy="344381"/>
            </a:xfrm>
            <a:prstGeom prst="rect">
              <a:avLst/>
            </a:prstGeom>
            <a:noFill/>
          </p:spPr>
          <p:txBody>
            <a:bodyPr wrap="square" rtlCol="0">
              <a:spAutoFit/>
            </a:bodyPr>
            <a:lstStyle/>
            <a:p>
              <a:pPr algn="ctr"/>
              <a:r>
                <a:rPr lang="en-US" sz="1600" b="1" dirty="0" smtClean="0">
                  <a:solidFill>
                    <a:srgbClr val="0070C0"/>
                  </a:solidFill>
                  <a:latin typeface="Calibri" panose="020F0502020204030204" pitchFamily="34" charset="0"/>
                </a:rPr>
                <a:t>Low Risk</a:t>
              </a:r>
            </a:p>
          </p:txBody>
        </p:sp>
        <p:sp>
          <p:nvSpPr>
            <p:cNvPr id="22" name="Right Arrow 21"/>
            <p:cNvSpPr/>
            <p:nvPr/>
          </p:nvSpPr>
          <p:spPr>
            <a:xfrm>
              <a:off x="8569099" y="4266230"/>
              <a:ext cx="711064" cy="34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p:cNvSpPr txBox="1"/>
            <p:nvPr/>
          </p:nvSpPr>
          <p:spPr>
            <a:xfrm>
              <a:off x="8414155" y="3965308"/>
              <a:ext cx="982168" cy="344381"/>
            </a:xfrm>
            <a:prstGeom prst="rect">
              <a:avLst/>
            </a:prstGeom>
            <a:noFill/>
          </p:spPr>
          <p:txBody>
            <a:bodyPr wrap="square" rtlCol="0">
              <a:spAutoFit/>
            </a:bodyPr>
            <a:lstStyle/>
            <a:p>
              <a:pPr algn="ctr"/>
              <a:r>
                <a:rPr lang="en-US" sz="1600" b="1" dirty="0" smtClean="0">
                  <a:solidFill>
                    <a:srgbClr val="0070C0"/>
                  </a:solidFill>
                  <a:latin typeface="Calibri" panose="020F0502020204030204" pitchFamily="34" charset="0"/>
                </a:rPr>
                <a:t>High Risk</a:t>
              </a:r>
            </a:p>
          </p:txBody>
        </p:sp>
        <p:sp>
          <p:nvSpPr>
            <p:cNvPr id="24" name="Rounded Rectangle 23"/>
            <p:cNvSpPr/>
            <p:nvPr/>
          </p:nvSpPr>
          <p:spPr>
            <a:xfrm>
              <a:off x="9396323" y="4091409"/>
              <a:ext cx="2008329" cy="6950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S26S’ DBR</a:t>
              </a:r>
              <a:r>
                <a:rPr lang="en-US" sz="1800" b="1" dirty="0" smtClean="0">
                  <a:solidFill>
                    <a:schemeClr val="tx1"/>
                  </a:solidFill>
                  <a:latin typeface="Calibri" panose="020F0502020204030204" pitchFamily="34" charset="0"/>
                </a:rPr>
                <a:t> @Q3/18</a:t>
              </a:r>
            </a:p>
            <a:p>
              <a:pPr algn="ctr"/>
              <a:r>
                <a:rPr lang="en-US" sz="1400" dirty="0" smtClean="0">
                  <a:solidFill>
                    <a:schemeClr val="tx1"/>
                  </a:solidFill>
                  <a:latin typeface="Calibri" panose="020F0502020204030204" pitchFamily="34" charset="0"/>
                </a:rPr>
                <a:t>w/o </a:t>
              </a:r>
              <a:r>
                <a:rPr lang="en-US" sz="1400" dirty="0" err="1" smtClean="0">
                  <a:solidFill>
                    <a:schemeClr val="tx1"/>
                  </a:solidFill>
                  <a:latin typeface="Calibri" panose="020F0502020204030204" pitchFamily="34" charset="0"/>
                </a:rPr>
                <a:t>TGnMOST</a:t>
              </a:r>
              <a:endParaRPr lang="en-US" sz="1400" dirty="0">
                <a:solidFill>
                  <a:schemeClr val="tx1"/>
                </a:solidFill>
                <a:latin typeface="Calibri" panose="020F0502020204030204" pitchFamily="34" charset="0"/>
              </a:endParaRPr>
            </a:p>
            <a:p>
              <a:pPr algn="ctr"/>
              <a:r>
                <a:rPr lang="en-US" sz="1400" dirty="0">
                  <a:solidFill>
                    <a:schemeClr val="tx1"/>
                  </a:solidFill>
                  <a:latin typeface="Calibri" panose="020F0502020204030204" pitchFamily="34" charset="0"/>
                </a:rPr>
                <a:t>V</a:t>
              </a:r>
              <a:r>
                <a:rPr lang="en-US" sz="1400" dirty="0" smtClean="0">
                  <a:solidFill>
                    <a:schemeClr val="tx1"/>
                  </a:solidFill>
                  <a:latin typeface="Calibri" panose="020F0502020204030204" pitchFamily="34" charset="0"/>
                </a:rPr>
                <a:t>alidation at </a:t>
              </a:r>
              <a:r>
                <a:rPr lang="en-US" sz="1400" dirty="0">
                  <a:solidFill>
                    <a:schemeClr val="tx1"/>
                  </a:solidFill>
                  <a:latin typeface="Calibri" panose="020F0502020204030204" pitchFamily="34" charset="0"/>
                </a:rPr>
                <a:t>lower </a:t>
              </a:r>
              <a:r>
                <a:rPr lang="en-US" sz="1400" dirty="0" smtClean="0">
                  <a:solidFill>
                    <a:schemeClr val="tx1"/>
                  </a:solidFill>
                  <a:latin typeface="Calibri" panose="020F0502020204030204" pitchFamily="34" charset="0"/>
                </a:rPr>
                <a:t>BW</a:t>
              </a:r>
            </a:p>
          </p:txBody>
        </p:sp>
      </p:grpSp>
      <p:sp>
        <p:nvSpPr>
          <p:cNvPr id="25" name="Rectangle 24"/>
          <p:cNvSpPr/>
          <p:nvPr/>
        </p:nvSpPr>
        <p:spPr>
          <a:xfrm>
            <a:off x="2209800" y="5235718"/>
            <a:ext cx="914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09800" y="5453422"/>
            <a:ext cx="914400"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05095" y="5671126"/>
            <a:ext cx="914400" cy="45719"/>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205095" y="5882970"/>
            <a:ext cx="914400" cy="45719"/>
          </a:xfrm>
          <a:prstGeom prst="rect">
            <a:avLst/>
          </a:prstGeom>
          <a:ln>
            <a:solidFill>
              <a:srgbClr val="006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6200000">
            <a:off x="1893856" y="5573745"/>
            <a:ext cx="83000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6200000">
            <a:off x="2125055" y="5573745"/>
            <a:ext cx="830009" cy="4571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6200000">
            <a:off x="2357785" y="5579545"/>
            <a:ext cx="830009" cy="45719"/>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6200000">
            <a:off x="2579655" y="5580343"/>
            <a:ext cx="830009" cy="45719"/>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5400000">
            <a:off x="1874518" y="5598783"/>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5400000">
            <a:off x="1869814" y="5811403"/>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5400000">
            <a:off x="1874519" y="5163375"/>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38" idx="0"/>
            <a:endCxn id="25" idx="1"/>
          </p:cNvCxnSpPr>
          <p:nvPr/>
        </p:nvCxnSpPr>
        <p:spPr>
          <a:xfrm>
            <a:off x="2045146" y="5257802"/>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48202" y="5693209"/>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44139" y="5905325"/>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Isosceles Triangle 43"/>
          <p:cNvSpPr/>
          <p:nvPr/>
        </p:nvSpPr>
        <p:spPr>
          <a:xfrm>
            <a:off x="2230986" y="6177734"/>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2700351" y="6174763"/>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2918458" y="6177734"/>
            <a:ext cx="152401" cy="18885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16200000">
            <a:off x="2225768" y="6087618"/>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2692098" y="6099390"/>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a:off x="2909230" y="6101617"/>
            <a:ext cx="164654"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8" idx="4"/>
          </p:cNvCxnSpPr>
          <p:nvPr/>
        </p:nvCxnSpPr>
        <p:spPr>
          <a:xfrm flipV="1">
            <a:off x="2124601" y="5253861"/>
            <a:ext cx="1865" cy="248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541222" y="6021160"/>
            <a:ext cx="776" cy="78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109047" y="5481482"/>
            <a:ext cx="92233" cy="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2103446" y="523929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101741" y="545649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2307186" y="6085141"/>
            <a:ext cx="232874" cy="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2287355" y="6071954"/>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17201" y="606228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696590" y="5835488"/>
            <a:ext cx="152400" cy="152402"/>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691160" y="5615567"/>
            <a:ext cx="152400" cy="152402"/>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14969" y="5823608"/>
            <a:ext cx="152400" cy="152402"/>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914969" y="5621977"/>
            <a:ext cx="152400" cy="152402"/>
          </a:xfrm>
          <a:prstGeom prst="ellipse">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58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2.5 Gen+1 </a:t>
            </a:r>
            <a:r>
              <a:rPr lang="en-US" sz="2800" cap="small" dirty="0" smtClean="0"/>
              <a:t>Product outlook</a:t>
            </a:r>
            <a:endParaRPr lang="en-US" sz="2800" cap="small" dirty="0"/>
          </a:p>
        </p:txBody>
      </p:sp>
      <p:sp>
        <p:nvSpPr>
          <p:cNvPr id="3" name="Content Placeholder 2"/>
          <p:cNvSpPr>
            <a:spLocks noGrp="1"/>
          </p:cNvSpPr>
          <p:nvPr>
            <p:ph idx="1"/>
          </p:nvPr>
        </p:nvSpPr>
        <p:spPr>
          <a:xfrm>
            <a:off x="695400" y="762000"/>
            <a:ext cx="10910428" cy="3009864"/>
          </a:xfrm>
        </p:spPr>
        <p:txBody>
          <a:bodyPr/>
          <a:lstStyle/>
          <a:p>
            <a:pPr marL="457200" indent="-457200">
              <a:buNone/>
            </a:pPr>
            <a:r>
              <a:rPr lang="en-US" sz="2000" dirty="0"/>
              <a:t>High-level strategy definition to be reexamined and better defined (e.g. with execution plan) under scaling roadmap analysis </a:t>
            </a:r>
            <a:r>
              <a:rPr lang="en-US" sz="2000" dirty="0" smtClean="0"/>
              <a:t>in Q4’18.</a:t>
            </a:r>
            <a:endParaRPr lang="en-US" sz="2000" dirty="0"/>
          </a:p>
          <a:p>
            <a:pPr marL="457200" indent="-457200">
              <a:buNone/>
            </a:pPr>
            <a:r>
              <a:rPr lang="en-US" sz="2000" dirty="0"/>
              <a:t>Development Vehicle Strategy</a:t>
            </a:r>
          </a:p>
          <a:p>
            <a:pPr marL="1108070" lvl="1" indent="-554035">
              <a:buNone/>
            </a:pPr>
            <a:r>
              <a:rPr lang="en-US" sz="2000" b="1" u="sng" dirty="0"/>
              <a:t>14nm SSM Spider Chip</a:t>
            </a:r>
            <a:r>
              <a:rPr lang="en-US" sz="2000" dirty="0"/>
              <a:t>:</a:t>
            </a:r>
          </a:p>
          <a:p>
            <a:pPr marL="1108070" lvl="1" indent="-554035">
              <a:buNone/>
            </a:pPr>
            <a:r>
              <a:rPr lang="en-US" sz="2000" dirty="0"/>
              <a:t>	Base silicon uses S26S, Array spider </a:t>
            </a:r>
            <a:r>
              <a:rPr lang="en-US" sz="2000" dirty="0" smtClean="0"/>
              <a:t>similar or identical to </a:t>
            </a:r>
            <a:r>
              <a:rPr lang="en-US" sz="2000" dirty="0"/>
              <a:t>S36X layout</a:t>
            </a:r>
            <a:br>
              <a:rPr lang="en-US" sz="2000" dirty="0"/>
            </a:br>
            <a:r>
              <a:rPr lang="en-US" sz="2000" dirty="0"/>
              <a:t>High level of synergy and reuse with S26S </a:t>
            </a:r>
            <a:r>
              <a:rPr lang="en-US" sz="2000" dirty="0" smtClean="0"/>
              <a:t>for </a:t>
            </a:r>
            <a:r>
              <a:rPr lang="en-US" sz="2000" dirty="0"/>
              <a:t>jump start 14nm cell scaling and structure yield</a:t>
            </a:r>
          </a:p>
          <a:p>
            <a:pPr marL="1108070" lvl="1" indent="-554035">
              <a:buNone/>
            </a:pPr>
            <a:r>
              <a:rPr lang="en-US" sz="2000" b="1" u="sng" dirty="0"/>
              <a:t>14nm SSM Alpha Product</a:t>
            </a:r>
            <a:r>
              <a:rPr lang="en-US" sz="2000" b="1" dirty="0"/>
              <a:t>:</a:t>
            </a:r>
            <a:br>
              <a:rPr lang="en-US" sz="2000" b="1" dirty="0"/>
            </a:br>
            <a:r>
              <a:rPr lang="en-US" sz="2000" dirty="0"/>
              <a:t>Fast time of transition to 14nm half-pitch product in compliance with S37A spec</a:t>
            </a:r>
            <a:br>
              <a:rPr lang="en-US" sz="2000" dirty="0"/>
            </a:br>
            <a:r>
              <a:rPr lang="en-US" sz="2000" dirty="0"/>
              <a:t>High level of synergy and reuse with 30series in design, tests and collateral</a:t>
            </a:r>
          </a:p>
          <a:p>
            <a:pPr marL="0" indent="0">
              <a:buNone/>
            </a:pPr>
            <a:endParaRPr lang="en-US" sz="2000" dirty="0"/>
          </a:p>
          <a:p>
            <a:pPr marL="0" indent="0">
              <a:buNone/>
            </a:pPr>
            <a:endParaRPr lang="en-US" sz="2000" dirty="0"/>
          </a:p>
        </p:txBody>
      </p:sp>
      <p:graphicFrame>
        <p:nvGraphicFramePr>
          <p:cNvPr id="7" name="Table 6"/>
          <p:cNvGraphicFramePr>
            <a:graphicFrameLocks noGrp="1"/>
          </p:cNvGraphicFramePr>
          <p:nvPr>
            <p:extLst/>
          </p:nvPr>
        </p:nvGraphicFramePr>
        <p:xfrm>
          <a:off x="695400" y="3771864"/>
          <a:ext cx="10675047" cy="2249424"/>
        </p:xfrm>
        <a:graphic>
          <a:graphicData uri="http://schemas.openxmlformats.org/drawingml/2006/table">
            <a:tbl>
              <a:tblPr>
                <a:tableStyleId>{5C22544A-7EE6-4342-B048-85BDC9FD1C3A}</a:tableStyleId>
              </a:tblPr>
              <a:tblGrid>
                <a:gridCol w="1683639">
                  <a:extLst>
                    <a:ext uri="{9D8B030D-6E8A-4147-A177-3AD203B41FA5}">
                      <a16:colId xmlns:a16="http://schemas.microsoft.com/office/drawing/2014/main" xmlns="" val="20000"/>
                    </a:ext>
                  </a:extLst>
                </a:gridCol>
                <a:gridCol w="1498568">
                  <a:extLst>
                    <a:ext uri="{9D8B030D-6E8A-4147-A177-3AD203B41FA5}">
                      <a16:colId xmlns:a16="http://schemas.microsoft.com/office/drawing/2014/main" xmlns="" val="20001"/>
                    </a:ext>
                  </a:extLst>
                </a:gridCol>
                <a:gridCol w="1498568">
                  <a:extLst>
                    <a:ext uri="{9D8B030D-6E8A-4147-A177-3AD203B41FA5}">
                      <a16:colId xmlns:a16="http://schemas.microsoft.com/office/drawing/2014/main" xmlns="" val="20002"/>
                    </a:ext>
                  </a:extLst>
                </a:gridCol>
                <a:gridCol w="1498568">
                  <a:extLst>
                    <a:ext uri="{9D8B030D-6E8A-4147-A177-3AD203B41FA5}">
                      <a16:colId xmlns:a16="http://schemas.microsoft.com/office/drawing/2014/main" xmlns="" val="20003"/>
                    </a:ext>
                  </a:extLst>
                </a:gridCol>
                <a:gridCol w="1498568">
                  <a:extLst>
                    <a:ext uri="{9D8B030D-6E8A-4147-A177-3AD203B41FA5}">
                      <a16:colId xmlns:a16="http://schemas.microsoft.com/office/drawing/2014/main" xmlns="" val="20004"/>
                    </a:ext>
                  </a:extLst>
                </a:gridCol>
                <a:gridCol w="1498568">
                  <a:extLst>
                    <a:ext uri="{9D8B030D-6E8A-4147-A177-3AD203B41FA5}">
                      <a16:colId xmlns:a16="http://schemas.microsoft.com/office/drawing/2014/main" xmlns="" val="20005"/>
                    </a:ext>
                  </a:extLst>
                </a:gridCol>
                <a:gridCol w="1498568">
                  <a:extLst>
                    <a:ext uri="{9D8B030D-6E8A-4147-A177-3AD203B41FA5}">
                      <a16:colId xmlns:a16="http://schemas.microsoft.com/office/drawing/2014/main" xmlns="" val="20006"/>
                    </a:ext>
                  </a:extLst>
                </a:gridCol>
              </a:tblGrid>
              <a:tr h="0">
                <a:tc>
                  <a:txBody>
                    <a:bodyPr/>
                    <a:lstStyle/>
                    <a:p>
                      <a:pPr algn="r" fontAlgn="b"/>
                      <a:r>
                        <a:rPr lang="en-US" sz="1400" u="none" strike="noStrike" dirty="0">
                          <a:solidFill>
                            <a:schemeClr val="bg1"/>
                          </a:solidFill>
                          <a:effectLst/>
                          <a:latin typeface="Calibri" panose="020F0502020204030204" pitchFamily="34" charset="0"/>
                        </a:rPr>
                        <a:t> </a:t>
                      </a:r>
                      <a:endParaRPr lang="en-US" sz="1400" b="0" i="0" u="none" strike="noStrike" dirty="0">
                        <a:solidFill>
                          <a:schemeClr val="bg1"/>
                        </a:solidFill>
                        <a:effectLst/>
                        <a:latin typeface="Calibri" panose="020F0502020204030204" pitchFamily="34" charset="0"/>
                      </a:endParaRPr>
                    </a:p>
                  </a:txBody>
                  <a:tcPr marL="36576" marR="36576" marT="18288" marB="18288" anchor="b">
                    <a:noFill/>
                  </a:tcPr>
                </a:tc>
                <a:tc>
                  <a:txBody>
                    <a:bodyPr/>
                    <a:lstStyle/>
                    <a:p>
                      <a:pPr algn="ctr" fontAlgn="b"/>
                      <a:r>
                        <a:rPr lang="en-US" sz="1400" b="1" u="none" strike="noStrike" dirty="0">
                          <a:solidFill>
                            <a:schemeClr val="bg1"/>
                          </a:solidFill>
                          <a:effectLst/>
                          <a:latin typeface="Calibri" panose="020F0502020204030204" pitchFamily="34" charset="0"/>
                        </a:rPr>
                        <a:t>S26A</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S36X</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S26S</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S37A</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14nm SSM Spider</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14nm SSM Alpha</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extLst>
                  <a:ext uri="{0D108BD9-81ED-4DB2-BD59-A6C34878D82A}">
                    <a16:rowId xmlns:a16="http://schemas.microsoft.com/office/drawing/2014/main" xmlns="" val="10000"/>
                  </a:ext>
                </a:extLst>
              </a:tr>
              <a:tr h="184150">
                <a:tc>
                  <a:txBody>
                    <a:bodyPr/>
                    <a:lstStyle/>
                    <a:p>
                      <a:pPr algn="r" fontAlgn="b"/>
                      <a:r>
                        <a:rPr lang="en-US" sz="1400" b="1" u="none" strike="noStrike" dirty="0">
                          <a:solidFill>
                            <a:schemeClr val="bg1"/>
                          </a:solidFill>
                          <a:effectLst/>
                          <a:latin typeface="Calibri" panose="020F0502020204030204" pitchFamily="34" charset="0"/>
                        </a:rPr>
                        <a:t>Density/Die Size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128</a:t>
                      </a:r>
                      <a:r>
                        <a:rPr lang="en-US" sz="1400" u="none" strike="noStrike" baseline="0" dirty="0" smtClean="0">
                          <a:effectLst/>
                          <a:latin typeface="Calibri" panose="020F0502020204030204" pitchFamily="34" charset="0"/>
                        </a:rPr>
                        <a:t> </a:t>
                      </a:r>
                      <a:r>
                        <a:rPr lang="en-US" sz="1400" u="none" strike="noStrike" dirty="0" smtClean="0">
                          <a:effectLst/>
                          <a:latin typeface="Calibri" panose="020F0502020204030204" pitchFamily="34" charset="0"/>
                        </a:rPr>
                        <a:t>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512Gb / 195mm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smtClean="0">
                          <a:effectLst/>
                          <a:latin typeface="Calibri" panose="020F0502020204030204" pitchFamily="34" charset="0"/>
                        </a:rPr>
                        <a:t>128Gb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512Gb / 195mm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1"/>
                  </a:ext>
                </a:extLst>
              </a:tr>
              <a:tr h="184150">
                <a:tc>
                  <a:txBody>
                    <a:bodyPr/>
                    <a:lstStyle/>
                    <a:p>
                      <a:pPr algn="r" fontAlgn="b"/>
                      <a:r>
                        <a:rPr lang="en-US" sz="1400" b="1" u="none" strike="noStrike" dirty="0">
                          <a:solidFill>
                            <a:schemeClr val="bg1"/>
                          </a:solidFill>
                          <a:effectLst/>
                          <a:latin typeface="Calibri" panose="020F0502020204030204" pitchFamily="34" charset="0"/>
                        </a:rPr>
                        <a:t>half pitch</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20.5nm</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20.5nm</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2"/>
                  </a:ext>
                </a:extLst>
              </a:tr>
              <a:tr h="184150">
                <a:tc>
                  <a:txBody>
                    <a:bodyPr/>
                    <a:lstStyle/>
                    <a:p>
                      <a:pPr algn="r" fontAlgn="b"/>
                      <a:r>
                        <a:rPr lang="en-US" sz="1400" b="1" u="none" strike="noStrike" dirty="0">
                          <a:solidFill>
                            <a:schemeClr val="bg1"/>
                          </a:solidFill>
                          <a:effectLst/>
                          <a:latin typeface="Calibri" panose="020F0502020204030204" pitchFamily="34" charset="0"/>
                        </a:rPr>
                        <a:t>Cell Architecture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SXP</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SXP</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SSM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SXP</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SSM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tc>
                  <a:txBody>
                    <a:bodyPr/>
                    <a:lstStyle/>
                    <a:p>
                      <a:pPr algn="ctr" fontAlgn="b"/>
                      <a:r>
                        <a:rPr lang="en-US" sz="1400" u="none" strike="noStrike" dirty="0">
                          <a:effectLst/>
                          <a:latin typeface="Calibri" panose="020F0502020204030204" pitchFamily="34" charset="0"/>
                        </a:rPr>
                        <a:t>SSM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extLst>
                  <a:ext uri="{0D108BD9-81ED-4DB2-BD59-A6C34878D82A}">
                    <a16:rowId xmlns:a16="http://schemas.microsoft.com/office/drawing/2014/main" xmlns="" val="10003"/>
                  </a:ext>
                </a:extLst>
              </a:tr>
              <a:tr h="184150">
                <a:tc>
                  <a:txBody>
                    <a:bodyPr/>
                    <a:lstStyle/>
                    <a:p>
                      <a:pPr algn="r" fontAlgn="b"/>
                      <a:r>
                        <a:rPr lang="en-US" sz="1400" b="1" u="none" strike="noStrike" dirty="0">
                          <a:solidFill>
                            <a:schemeClr val="bg1"/>
                          </a:solidFill>
                          <a:effectLst/>
                          <a:latin typeface="Calibri" panose="020F0502020204030204" pitchFamily="34" charset="0"/>
                        </a:rPr>
                        <a:t>Decoder</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Unipolar</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Unipolar</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Bipolar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Unipolar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Bipolar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Bipolar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extLst>
                  <a:ext uri="{0D108BD9-81ED-4DB2-BD59-A6C34878D82A}">
                    <a16:rowId xmlns:a16="http://schemas.microsoft.com/office/drawing/2014/main" xmlns="" val="10004"/>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Latency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95/475 ns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95/475 ns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95/240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80/475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95/240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80/240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extLst>
                  <a:ext uri="{0D108BD9-81ED-4DB2-BD59-A6C34878D82A}">
                    <a16:rowId xmlns:a16="http://schemas.microsoft.com/office/drawing/2014/main" xmlns="" val="10005"/>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Energy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26/59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26/59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6"/>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a:t>
                      </a:r>
                      <a:r>
                        <a:rPr lang="en-US" sz="1400" b="1" u="none" strike="noStrike" dirty="0" err="1">
                          <a:solidFill>
                            <a:schemeClr val="bg1"/>
                          </a:solidFill>
                          <a:effectLst/>
                          <a:latin typeface="Calibri" panose="020F0502020204030204" pitchFamily="34" charset="0"/>
                        </a:rPr>
                        <a:t>Thruput</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1600/800 MB/s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3200/1100 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3200/1100 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7"/>
                  </a:ext>
                </a:extLst>
              </a:tr>
              <a:tr h="190500">
                <a:tc>
                  <a:txBody>
                    <a:bodyPr/>
                    <a:lstStyle/>
                    <a:p>
                      <a:pPr algn="r" fontAlgn="b"/>
                      <a:r>
                        <a:rPr lang="en-US" sz="1400" b="1" u="none" strike="noStrike" dirty="0">
                          <a:solidFill>
                            <a:schemeClr val="bg1"/>
                          </a:solidFill>
                          <a:effectLst/>
                          <a:latin typeface="Calibri" panose="020F0502020204030204" pitchFamily="34" charset="0"/>
                        </a:rPr>
                        <a:t>I/O and Transfer Rate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DDR4 1600MT/s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DDR4 1600MT/s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DDR4 1600MT/s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DDR5 3200MT/s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DDR4 1600MT/s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DDR5 3200MT/s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8"/>
                  </a:ext>
                </a:extLst>
              </a:tr>
            </a:tbl>
          </a:graphicData>
        </a:graphic>
      </p:graphicFrame>
      <p:grpSp>
        <p:nvGrpSpPr>
          <p:cNvPr id="14" name="Group 13"/>
          <p:cNvGrpSpPr/>
          <p:nvPr/>
        </p:nvGrpSpPr>
        <p:grpSpPr>
          <a:xfrm>
            <a:off x="6420036" y="6215827"/>
            <a:ext cx="4968552" cy="288032"/>
            <a:chOff x="2745871" y="6087712"/>
            <a:chExt cx="8714725" cy="288032"/>
          </a:xfrm>
        </p:grpSpPr>
        <p:sp>
          <p:nvSpPr>
            <p:cNvPr id="8" name="Rectangle 7"/>
            <p:cNvSpPr/>
            <p:nvPr/>
          </p:nvSpPr>
          <p:spPr>
            <a:xfrm>
              <a:off x="4136471" y="6133197"/>
              <a:ext cx="1819092" cy="206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S26A based</a:t>
              </a:r>
            </a:p>
          </p:txBody>
        </p:sp>
        <p:sp>
          <p:nvSpPr>
            <p:cNvPr id="9" name="Rectangle 8"/>
            <p:cNvSpPr/>
            <p:nvPr/>
          </p:nvSpPr>
          <p:spPr>
            <a:xfrm>
              <a:off x="5963420" y="6133197"/>
              <a:ext cx="1819092" cy="2065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S37A based</a:t>
              </a:r>
            </a:p>
          </p:txBody>
        </p:sp>
        <p:sp>
          <p:nvSpPr>
            <p:cNvPr id="10" name="Rectangle 9"/>
            <p:cNvSpPr/>
            <p:nvPr/>
          </p:nvSpPr>
          <p:spPr>
            <a:xfrm>
              <a:off x="7781284" y="6133197"/>
              <a:ext cx="1819092" cy="2065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S26S unique</a:t>
              </a:r>
            </a:p>
          </p:txBody>
        </p:sp>
        <p:sp>
          <p:nvSpPr>
            <p:cNvPr id="11" name="Rectangle 10"/>
            <p:cNvSpPr/>
            <p:nvPr/>
          </p:nvSpPr>
          <p:spPr>
            <a:xfrm>
              <a:off x="9594884" y="6133197"/>
              <a:ext cx="1819092" cy="2065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G+1 </a:t>
              </a:r>
              <a:r>
                <a:rPr lang="en-US" sz="1000" dirty="0">
                  <a:solidFill>
                    <a:schemeClr val="tx1"/>
                  </a:solidFill>
                  <a:latin typeface="Calibri" panose="020F0502020204030204" pitchFamily="34" charset="0"/>
                </a:rPr>
                <a:t>SSM unique</a:t>
              </a:r>
            </a:p>
          </p:txBody>
        </p:sp>
        <p:sp>
          <p:nvSpPr>
            <p:cNvPr id="12" name="TextBox 11"/>
            <p:cNvSpPr txBox="1"/>
            <p:nvPr/>
          </p:nvSpPr>
          <p:spPr>
            <a:xfrm>
              <a:off x="2745871" y="6109197"/>
              <a:ext cx="1515604" cy="246221"/>
            </a:xfrm>
            <a:prstGeom prst="rect">
              <a:avLst/>
            </a:prstGeom>
            <a:noFill/>
          </p:spPr>
          <p:txBody>
            <a:bodyPr wrap="square" rtlCol="0">
              <a:spAutoFit/>
            </a:bodyPr>
            <a:lstStyle/>
            <a:p>
              <a:r>
                <a:rPr lang="en-US" sz="1000" dirty="0">
                  <a:latin typeface="Calibri" panose="020F0502020204030204" pitchFamily="34" charset="0"/>
                </a:rPr>
                <a:t>Color coding:</a:t>
              </a:r>
            </a:p>
          </p:txBody>
        </p:sp>
        <p:sp>
          <p:nvSpPr>
            <p:cNvPr id="13" name="Rounded Rectangle 12"/>
            <p:cNvSpPr/>
            <p:nvPr/>
          </p:nvSpPr>
          <p:spPr>
            <a:xfrm>
              <a:off x="2809021" y="6087712"/>
              <a:ext cx="8651575" cy="2880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 name="Rounded Rectangle 4"/>
          <p:cNvSpPr/>
          <p:nvPr/>
        </p:nvSpPr>
        <p:spPr>
          <a:xfrm>
            <a:off x="685800" y="3771864"/>
            <a:ext cx="10684647" cy="2249424"/>
          </a:xfrm>
          <a:prstGeom prst="roundRect">
            <a:avLst>
              <a:gd name="adj" fmla="val 5121"/>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a:t>
            </a:r>
            <a:r>
              <a:rPr lang="en-US" dirty="0" smtClean="0"/>
              <a:t>.0 Milestone</a:t>
            </a:r>
            <a:endParaRPr lang="en-US" dirty="0"/>
          </a:p>
        </p:txBody>
      </p:sp>
      <p:sp>
        <p:nvSpPr>
          <p:cNvPr id="5" name="Text Placeholder 4"/>
          <p:cNvSpPr>
            <a:spLocks noGrp="1"/>
          </p:cNvSpPr>
          <p:nvPr>
            <p:ph type="body" idx="1"/>
          </p:nvPr>
        </p:nvSpPr>
        <p:spPr/>
        <p:txBody>
          <a:bodyPr/>
          <a:lstStyle/>
          <a:p>
            <a:r>
              <a:rPr lang="en-US" dirty="0" smtClean="0"/>
              <a:t>Fail Check and Critical Path</a:t>
            </a:r>
            <a:endParaRPr lang="en-US" dirty="0"/>
          </a:p>
        </p:txBody>
      </p:sp>
    </p:spTree>
    <p:extLst>
      <p:ext uri="{BB962C8B-B14F-4D97-AF65-F5344CB8AC3E}">
        <p14:creationId xmlns:p14="http://schemas.microsoft.com/office/powerpoint/2010/main" val="424020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0282" y="152636"/>
            <a:ext cx="10360293" cy="598807"/>
          </a:xfrm>
        </p:spPr>
        <p:txBody>
          <a:bodyPr/>
          <a:lstStyle/>
          <a:p>
            <a:pPr algn="l"/>
            <a:r>
              <a:rPr lang="en-US" sz="2800" cap="small" dirty="0" smtClean="0"/>
              <a:t>3.1 Fail Check</a:t>
            </a:r>
            <a:endParaRPr lang="en-US" sz="2800" cap="small" dirty="0"/>
          </a:p>
        </p:txBody>
      </p:sp>
      <p:graphicFrame>
        <p:nvGraphicFramePr>
          <p:cNvPr id="6" name="Content Placeholder 5"/>
          <p:cNvGraphicFramePr>
            <a:graphicFrameLocks noGrp="1"/>
          </p:cNvGraphicFramePr>
          <p:nvPr>
            <p:ph idx="1"/>
            <p:extLst/>
          </p:nvPr>
        </p:nvGraphicFramePr>
        <p:xfrm>
          <a:off x="1343472" y="836712"/>
          <a:ext cx="9325930" cy="4211630"/>
        </p:xfrm>
        <a:graphic>
          <a:graphicData uri="http://schemas.openxmlformats.org/drawingml/2006/table">
            <a:tbl>
              <a:tblPr firstRow="1" bandRow="1">
                <a:tableStyleId>{5C22544A-7EE6-4342-B048-85BDC9FD1C3A}</a:tableStyleId>
              </a:tblPr>
              <a:tblGrid>
                <a:gridCol w="690321"/>
                <a:gridCol w="6738869"/>
                <a:gridCol w="1896740"/>
              </a:tblGrid>
              <a:tr h="215961">
                <a:tc>
                  <a:txBody>
                    <a:bodyPr/>
                    <a:lstStyle/>
                    <a:p>
                      <a:pPr algn="ctr"/>
                      <a:r>
                        <a:rPr lang="en-US" sz="2000" b="1" dirty="0" smtClean="0">
                          <a:latin typeface="Calibri" panose="020F0502020204030204" pitchFamily="34" charset="0"/>
                        </a:rPr>
                        <a:t>#</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Objectives </a:t>
                      </a:r>
                    </a:p>
                    <a:p>
                      <a:pPr lvl="1"/>
                      <a:r>
                        <a:rPr lang="en-US" sz="2000" b="1" dirty="0" smtClean="0">
                          <a:latin typeface="Calibri" panose="020F0502020204030204" pitchFamily="34" charset="0"/>
                        </a:rPr>
                        <a:t>as measured by</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On</a:t>
                      </a:r>
                      <a:r>
                        <a:rPr lang="en-US" sz="2000" b="1" baseline="0" dirty="0" smtClean="0">
                          <a:latin typeface="Calibri" panose="020F0502020204030204" pitchFamily="34" charset="0"/>
                        </a:rPr>
                        <a:t> or before </a:t>
                      </a:r>
                      <a:endParaRPr lang="en-US" sz="2000" b="1" dirty="0" smtClean="0">
                        <a:latin typeface="Calibri" panose="020F0502020204030204" pitchFamily="34" charset="0"/>
                      </a:endParaRPr>
                    </a:p>
                    <a:p>
                      <a:r>
                        <a:rPr lang="en-US" sz="2000" b="1" dirty="0" smtClean="0">
                          <a:latin typeface="Calibri" panose="020F0502020204030204" pitchFamily="34" charset="0"/>
                        </a:rPr>
                        <a:t>(Calendar</a:t>
                      </a:r>
                      <a:r>
                        <a:rPr lang="en-US" sz="2000" b="1" baseline="0" dirty="0" smtClean="0">
                          <a:latin typeface="Calibri" panose="020F0502020204030204" pitchFamily="34" charset="0"/>
                        </a:rPr>
                        <a:t> </a:t>
                      </a:r>
                      <a:r>
                        <a:rPr lang="en-US" sz="2000" b="1" dirty="0" smtClean="0">
                          <a:latin typeface="Calibri" panose="020F0502020204030204" pitchFamily="34" charset="0"/>
                        </a:rPr>
                        <a:t>year)</a:t>
                      </a:r>
                      <a:endParaRPr lang="en-US" sz="2000" b="1" dirty="0">
                        <a:latin typeface="Calibri" panose="020F0502020204030204" pitchFamily="34" charset="0"/>
                      </a:endParaRPr>
                    </a:p>
                  </a:txBody>
                  <a:tcPr marL="110805" marR="110805" marT="55403" marB="55403">
                    <a:solidFill>
                      <a:schemeClr val="accent6"/>
                    </a:solidFill>
                  </a:tcPr>
                </a:tc>
              </a:tr>
              <a:tr h="381709">
                <a:tc>
                  <a:txBody>
                    <a:bodyPr/>
                    <a:lstStyle/>
                    <a:p>
                      <a:pPr algn="ctr"/>
                      <a:r>
                        <a:rPr lang="en-US" sz="2000" dirty="0" smtClean="0">
                          <a:latin typeface="Calibri" panose="020F0502020204030204" pitchFamily="34" charset="0"/>
                        </a:rPr>
                        <a:t>1</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SSM switch</a:t>
                      </a:r>
                      <a:r>
                        <a:rPr lang="en-US" sz="2000" baseline="0" dirty="0" smtClean="0">
                          <a:latin typeface="Calibri" panose="020F0502020204030204" pitchFamily="34" charset="0"/>
                        </a:rPr>
                        <a:t> mechanism validated with Dual Deck silicon (SR71)</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20nm</a:t>
                      </a:r>
                      <a:r>
                        <a:rPr lang="en-US" sz="2000" baseline="0" dirty="0" smtClean="0">
                          <a:latin typeface="Calibri" panose="020F0502020204030204" pitchFamily="34" charset="0"/>
                        </a:rPr>
                        <a:t> Product</a:t>
                      </a:r>
                      <a:r>
                        <a:rPr lang="en-US" sz="2000" dirty="0" smtClean="0">
                          <a:latin typeface="Calibri" panose="020F0502020204030204" pitchFamily="34" charset="0"/>
                        </a:rPr>
                        <a:t> D0 vs. D1</a:t>
                      </a:r>
                      <a:r>
                        <a:rPr lang="en-US" sz="2000" baseline="0" dirty="0" smtClean="0">
                          <a:latin typeface="Calibri" panose="020F0502020204030204" pitchFamily="34" charset="0"/>
                        </a:rPr>
                        <a:t> Read/Write polarity defined; </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No RWB showstopper on paper</a:t>
                      </a:r>
                      <a:endParaRPr lang="en-US" sz="2000" dirty="0" smtClean="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Q2/2018</a:t>
                      </a:r>
                      <a:endParaRPr lang="en-US" sz="2000" dirty="0">
                        <a:latin typeface="Calibri" panose="020F0502020204030204" pitchFamily="34" charset="0"/>
                      </a:endParaRPr>
                    </a:p>
                  </a:txBody>
                  <a:tcPr marL="110805" marR="110805" marT="55403" marB="55403"/>
                </a:tc>
              </a:tr>
              <a:tr h="381709">
                <a:tc>
                  <a:txBody>
                    <a:bodyPr/>
                    <a:lstStyle/>
                    <a:p>
                      <a:pPr algn="ctr"/>
                      <a:r>
                        <a:rPr lang="en-US" sz="2000" dirty="0" smtClean="0">
                          <a:latin typeface="Calibri" panose="020F0502020204030204" pitchFamily="34" charset="0"/>
                        </a:rPr>
                        <a:t>2</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20nm Vehicle DBR</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S26A3 die size @ ½ set speed</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20nm SSM Process Startup flow defined</a:t>
                      </a:r>
                    </a:p>
                  </a:txBody>
                  <a:tcPr marL="110805" marR="110805" marT="55403" marB="55403"/>
                </a:tc>
                <a:tc>
                  <a:txBody>
                    <a:bodyPr/>
                    <a:lstStyle/>
                    <a:p>
                      <a:r>
                        <a:rPr lang="en-US" sz="2000" dirty="0" smtClean="0">
                          <a:latin typeface="Calibri" panose="020F0502020204030204" pitchFamily="34" charset="0"/>
                        </a:rPr>
                        <a:t>Q3/2018</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3</a:t>
                      </a:r>
                      <a:endParaRPr lang="en-US" sz="2000" dirty="0">
                        <a:latin typeface="Calibri" panose="020F0502020204030204" pitchFamily="34" charset="0"/>
                      </a:endParaRPr>
                    </a:p>
                  </a:txBody>
                  <a:tcPr marL="110805" marR="110805" marT="55403" marB="55403"/>
                </a:tc>
                <a:tc>
                  <a:txBody>
                    <a:bodyPr/>
                    <a:lstStyle/>
                    <a:p>
                      <a:pPr>
                        <a:tabLst>
                          <a:tab pos="2227263" algn="l"/>
                        </a:tabLst>
                      </a:pPr>
                      <a:r>
                        <a:rPr lang="en-US" sz="2000" dirty="0" smtClean="0">
                          <a:latin typeface="Calibri" panose="020F0502020204030204" pitchFamily="34" charset="0"/>
                        </a:rPr>
                        <a:t>20nm Vehicle </a:t>
                      </a:r>
                      <a:r>
                        <a:rPr lang="en-US" sz="2000" baseline="0" dirty="0" smtClean="0">
                          <a:latin typeface="Calibri" panose="020F0502020204030204" pitchFamily="34" charset="0"/>
                        </a:rPr>
                        <a:t>yielding @ PG1 spec </a:t>
                      </a:r>
                      <a:r>
                        <a:rPr lang="en-US" sz="2000" dirty="0" smtClean="0">
                          <a:latin typeface="Calibri" panose="020F0502020204030204" pitchFamily="34" charset="0"/>
                        </a:rPr>
                        <a:t> </a:t>
                      </a:r>
                    </a:p>
                    <a:p>
                      <a:pPr lvl="1">
                        <a:tabLst>
                          <a:tab pos="2227263" algn="l"/>
                        </a:tabLst>
                      </a:pPr>
                      <a:r>
                        <a:rPr lang="en-US" sz="2000" dirty="0" smtClean="0">
                          <a:latin typeface="Calibri" panose="020F0502020204030204" pitchFamily="34" charset="0"/>
                        </a:rPr>
                        <a:t>Silicon</a:t>
                      </a:r>
                      <a:r>
                        <a:rPr lang="en-US" sz="2000" baseline="0" dirty="0" smtClean="0">
                          <a:latin typeface="Calibri" panose="020F0502020204030204" pitchFamily="34" charset="0"/>
                        </a:rPr>
                        <a:t> demonstrated, n</a:t>
                      </a:r>
                      <a:r>
                        <a:rPr lang="en-US" sz="2000" dirty="0" smtClean="0">
                          <a:latin typeface="Calibri" panose="020F0502020204030204" pitchFamily="34" charset="0"/>
                        </a:rPr>
                        <a:t>o show stopper on</a:t>
                      </a:r>
                      <a:r>
                        <a:rPr lang="en-US" sz="2000" baseline="0" dirty="0" smtClean="0">
                          <a:latin typeface="Calibri" panose="020F0502020204030204" pitchFamily="34" charset="0"/>
                        </a:rPr>
                        <a:t> bipolar ops.</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Q2/2019</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4</a:t>
                      </a:r>
                      <a:endParaRPr lang="en-US" sz="2000" dirty="0">
                        <a:latin typeface="Calibri" panose="020F0502020204030204" pitchFamily="34" charset="0"/>
                      </a:endParaRPr>
                    </a:p>
                  </a:txBody>
                  <a:tcPr marL="110805" marR="110805" marT="55403" marB="55403"/>
                </a:tc>
                <a:tc>
                  <a:txBody>
                    <a:bodyPr/>
                    <a:lstStyle/>
                    <a:p>
                      <a:r>
                        <a:rPr lang="en-US" sz="2000" baseline="0" dirty="0" smtClean="0">
                          <a:latin typeface="Calibri" panose="020F0502020204030204" pitchFamily="34" charset="0"/>
                        </a:rPr>
                        <a:t>20nm Vehicle Memory </a:t>
                      </a:r>
                      <a:r>
                        <a:rPr lang="en-US" sz="2000" baseline="0" dirty="0" err="1" smtClean="0">
                          <a:latin typeface="Calibri" panose="020F0502020204030204" pitchFamily="34" charset="0"/>
                        </a:rPr>
                        <a:t>Qual</a:t>
                      </a:r>
                      <a:endParaRPr lang="en-US" sz="2000" baseline="0" dirty="0" smtClean="0">
                        <a:latin typeface="Calibri" panose="020F0502020204030204" pitchFamily="34" charset="0"/>
                      </a:endParaRPr>
                    </a:p>
                    <a:p>
                      <a:pPr lvl="1"/>
                      <a:r>
                        <a:rPr lang="en-US" sz="2000" dirty="0" smtClean="0">
                          <a:latin typeface="Calibri" panose="020F0502020204030204" pitchFamily="34" charset="0"/>
                        </a:rPr>
                        <a:t>As measured by </a:t>
                      </a:r>
                      <a:r>
                        <a:rPr lang="en-US" sz="2000" dirty="0" err="1" smtClean="0">
                          <a:latin typeface="Calibri" panose="020F0502020204030204" pitchFamily="34" charset="0"/>
                        </a:rPr>
                        <a:t>qual</a:t>
                      </a:r>
                      <a:r>
                        <a:rPr lang="en-US" sz="2000" baseline="0" dirty="0" smtClean="0">
                          <a:latin typeface="Calibri" panose="020F0502020204030204" pitchFamily="34" charset="0"/>
                        </a:rPr>
                        <a:t> success criteria @ ½ set speed</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Q4/2019</a:t>
                      </a:r>
                      <a:endParaRPr lang="en-US" sz="2000" dirty="0">
                        <a:latin typeface="Calibri" panose="020F0502020204030204" pitchFamily="34" charset="0"/>
                      </a:endParaRPr>
                    </a:p>
                  </a:txBody>
                  <a:tcPr marL="110805" marR="110805" marT="55403" marB="55403"/>
                </a:tc>
              </a:tr>
            </a:tbl>
          </a:graphicData>
        </a:graphic>
      </p:graphicFrame>
      <p:sp>
        <p:nvSpPr>
          <p:cNvPr id="5" name="TextBox 4"/>
          <p:cNvSpPr txBox="1"/>
          <p:nvPr/>
        </p:nvSpPr>
        <p:spPr>
          <a:xfrm>
            <a:off x="1340282" y="5048342"/>
            <a:ext cx="932912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S24S is POR for 20nm Vehicle.</a:t>
            </a:r>
          </a:p>
          <a:p>
            <a:pPr marL="285750" indent="-285750">
              <a:buFont typeface="Arial" panose="020B0604020202020204" pitchFamily="34" charset="0"/>
              <a:buChar char="•"/>
            </a:pPr>
            <a:r>
              <a:rPr lang="en-US" sz="2000" dirty="0">
                <a:latin typeface="Calibri" panose="020F0502020204030204" pitchFamily="34" charset="0"/>
              </a:rPr>
              <a:t>Energy Spec compliant S26S </a:t>
            </a:r>
            <a:r>
              <a:rPr lang="en-US" sz="2000" dirty="0" smtClean="0">
                <a:latin typeface="Calibri" panose="020F0502020204030204" pitchFamily="34" charset="0"/>
              </a:rPr>
              <a:t>is </a:t>
            </a:r>
            <a:r>
              <a:rPr lang="en-US" sz="2000" dirty="0" err="1" smtClean="0">
                <a:latin typeface="Calibri" panose="020F0502020204030204" pitchFamily="34" charset="0"/>
              </a:rPr>
              <a:t>prePOR</a:t>
            </a:r>
            <a:r>
              <a:rPr lang="en-US" sz="2000" dirty="0" smtClean="0">
                <a:latin typeface="Calibri" panose="020F0502020204030204" pitchFamily="34" charset="0"/>
              </a:rPr>
              <a:t> pending on </a:t>
            </a:r>
            <a:r>
              <a:rPr lang="en-US" sz="2000" dirty="0" err="1" smtClean="0">
                <a:latin typeface="Calibri" panose="020F0502020204030204" pitchFamily="34" charset="0"/>
              </a:rPr>
              <a:t>TGnMOST</a:t>
            </a:r>
            <a:r>
              <a:rPr lang="en-US" sz="2000" dirty="0" smtClean="0">
                <a:latin typeface="Calibri" panose="020F0502020204030204" pitchFamily="34" charset="0"/>
              </a:rPr>
              <a:t> and DR readiness. </a:t>
            </a:r>
          </a:p>
          <a:p>
            <a:pPr marL="285750" indent="-285750">
              <a:buFont typeface="Arial" panose="020B0604020202020204" pitchFamily="34" charset="0"/>
              <a:buChar char="•"/>
            </a:pPr>
            <a:r>
              <a:rPr lang="en-US" sz="2000" dirty="0" smtClean="0">
                <a:latin typeface="Calibri" panose="020F0502020204030204" pitchFamily="34" charset="0"/>
              </a:rPr>
              <a:t>Should fast-fail decision be favorable to S26S,   POR change decision will be ratified by JDP Committee  by the end of Q1/2018.</a:t>
            </a:r>
          </a:p>
        </p:txBody>
      </p:sp>
    </p:spTree>
    <p:extLst>
      <p:ext uri="{BB962C8B-B14F-4D97-AF65-F5344CB8AC3E}">
        <p14:creationId xmlns:p14="http://schemas.microsoft.com/office/powerpoint/2010/main" val="363973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3.2 Product POR and Decision Process for POR Change</a:t>
            </a:r>
            <a:endParaRPr lang="en-US" sz="2800" cap="small" dirty="0"/>
          </a:p>
        </p:txBody>
      </p:sp>
      <p:sp>
        <p:nvSpPr>
          <p:cNvPr id="3" name="Content Placeholder 2"/>
          <p:cNvSpPr>
            <a:spLocks noGrp="1"/>
          </p:cNvSpPr>
          <p:nvPr>
            <p:ph idx="1"/>
          </p:nvPr>
        </p:nvSpPr>
        <p:spPr>
          <a:xfrm>
            <a:off x="695400" y="838200"/>
            <a:ext cx="10910428" cy="1682080"/>
          </a:xfrm>
        </p:spPr>
        <p:txBody>
          <a:bodyPr/>
          <a:lstStyle/>
          <a:p>
            <a:pPr marL="457200" indent="-457200">
              <a:buNone/>
            </a:pPr>
            <a:r>
              <a:rPr lang="en-US" sz="2000" dirty="0" smtClean="0"/>
              <a:t>In </a:t>
            </a:r>
            <a:r>
              <a:rPr lang="en-US" sz="2000" dirty="0"/>
              <a:t>order to </a:t>
            </a:r>
            <a:r>
              <a:rPr lang="en-US" sz="2000" dirty="0" smtClean="0"/>
              <a:t>meet die size and energy of SXP counter part, SSM has high </a:t>
            </a:r>
            <a:r>
              <a:rPr lang="en-US" sz="2000" dirty="0"/>
              <a:t>d</a:t>
            </a:r>
            <a:r>
              <a:rPr lang="en-US" sz="2000" dirty="0" smtClean="0"/>
              <a:t>esign collateral </a:t>
            </a:r>
            <a:r>
              <a:rPr lang="en-US" sz="2000" dirty="0"/>
              <a:t>s</a:t>
            </a:r>
            <a:r>
              <a:rPr lang="en-US" sz="2000" dirty="0" smtClean="0"/>
              <a:t>cope &amp; risk </a:t>
            </a:r>
            <a:endParaRPr lang="en-US" sz="2000" dirty="0"/>
          </a:p>
          <a:p>
            <a:pPr marL="1108070" lvl="1" indent="-554035">
              <a:buNone/>
            </a:pPr>
            <a:r>
              <a:rPr lang="en-US" sz="2000" dirty="0" smtClean="0">
                <a:sym typeface="Wingdings" panose="05000000000000000000" pitchFamily="2" charset="2"/>
              </a:rPr>
              <a:t>More </a:t>
            </a:r>
            <a:r>
              <a:rPr lang="en-US" sz="2000" dirty="0">
                <a:sym typeface="Wingdings" panose="05000000000000000000" pitchFamily="2" charset="2"/>
              </a:rPr>
              <a:t>aggressive DR is needed to </a:t>
            </a:r>
            <a:r>
              <a:rPr lang="en-US" sz="2000" dirty="0" smtClean="0">
                <a:sym typeface="Wingdings" panose="05000000000000000000" pitchFamily="2" charset="2"/>
              </a:rPr>
              <a:t>fit more transistors for bipolar decoder</a:t>
            </a:r>
          </a:p>
          <a:p>
            <a:pPr marL="1108070" lvl="1" indent="-554035">
              <a:buNone/>
            </a:pPr>
            <a:r>
              <a:rPr lang="en-US" sz="2000" dirty="0" err="1" smtClean="0">
                <a:sym typeface="Wingdings" panose="05000000000000000000" pitchFamily="2" charset="2"/>
              </a:rPr>
              <a:t>TGnMOST</a:t>
            </a:r>
            <a:r>
              <a:rPr lang="en-US" sz="2000" dirty="0" smtClean="0">
                <a:sym typeface="Wingdings" panose="05000000000000000000" pitchFamily="2" charset="2"/>
              </a:rPr>
              <a:t> development is required in compliant to energy spec</a:t>
            </a: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grpSp>
        <p:nvGrpSpPr>
          <p:cNvPr id="39" name="Group 38"/>
          <p:cNvGrpSpPr/>
          <p:nvPr/>
        </p:nvGrpSpPr>
        <p:grpSpPr>
          <a:xfrm>
            <a:off x="557521" y="2179659"/>
            <a:ext cx="11155156" cy="3874217"/>
            <a:chOff x="786121" y="2322534"/>
            <a:chExt cx="11155156" cy="3874217"/>
          </a:xfrm>
        </p:grpSpPr>
        <p:sp>
          <p:nvSpPr>
            <p:cNvPr id="40" name="Right Arrow 39"/>
            <p:cNvSpPr/>
            <p:nvPr/>
          </p:nvSpPr>
          <p:spPr>
            <a:xfrm>
              <a:off x="7618002" y="5560414"/>
              <a:ext cx="1629632" cy="18997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Diamond 40"/>
            <p:cNvSpPr/>
            <p:nvPr/>
          </p:nvSpPr>
          <p:spPr>
            <a:xfrm>
              <a:off x="4619313" y="3117866"/>
              <a:ext cx="2844998" cy="661162"/>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u="sng" dirty="0" smtClean="0">
                  <a:solidFill>
                    <a:schemeClr val="tx1"/>
                  </a:solidFill>
                  <a:latin typeface="Calibri" panose="020F0502020204030204" pitchFamily="34" charset="0"/>
                </a:rPr>
                <a:t>EoQ1 RA for Q3 TO  </a:t>
              </a:r>
            </a:p>
            <a:p>
              <a:pPr algn="ctr"/>
              <a:r>
                <a:rPr lang="en-US" sz="1400" dirty="0" smtClean="0">
                  <a:solidFill>
                    <a:schemeClr val="tx1"/>
                  </a:solidFill>
                  <a:latin typeface="Calibri" panose="020F0502020204030204" pitchFamily="34" charset="0"/>
                </a:rPr>
                <a:t>Risk in </a:t>
              </a:r>
              <a:r>
                <a:rPr lang="en-US" sz="1400" dirty="0" smtClean="0">
                  <a:solidFill>
                    <a:schemeClr val="tx1"/>
                  </a:solidFill>
                  <a:latin typeface="Calibri" panose="020F0502020204030204" pitchFamily="34" charset="0"/>
                </a:rPr>
                <a:t>DR</a:t>
              </a:r>
              <a:endParaRPr lang="en-US" sz="1400" dirty="0">
                <a:solidFill>
                  <a:schemeClr val="tx1"/>
                </a:solidFill>
                <a:latin typeface="Calibri" panose="020F0502020204030204" pitchFamily="34" charset="0"/>
              </a:endParaRPr>
            </a:p>
          </p:txBody>
        </p:sp>
        <p:sp>
          <p:nvSpPr>
            <p:cNvPr id="42" name="TextBox 41"/>
            <p:cNvSpPr txBox="1"/>
            <p:nvPr/>
          </p:nvSpPr>
          <p:spPr>
            <a:xfrm>
              <a:off x="7513196" y="3145342"/>
              <a:ext cx="963725" cy="338554"/>
            </a:xfrm>
            <a:prstGeom prst="rect">
              <a:avLst/>
            </a:prstGeom>
            <a:noFill/>
          </p:spPr>
          <p:txBody>
            <a:bodyPr wrap="none" rtlCol="0">
              <a:spAutoFit/>
            </a:bodyPr>
            <a:lstStyle/>
            <a:p>
              <a:pPr algn="ctr"/>
              <a:r>
                <a:rPr lang="en-US" sz="1600" b="1" dirty="0" smtClean="0">
                  <a:solidFill>
                    <a:srgbClr val="0070C0"/>
                  </a:solidFill>
                  <a:latin typeface="Calibri" panose="020F0502020204030204" pitchFamily="34" charset="0"/>
                </a:rPr>
                <a:t>High </a:t>
              </a:r>
              <a:r>
                <a:rPr lang="en-US" sz="1600" b="1" dirty="0" smtClean="0">
                  <a:solidFill>
                    <a:srgbClr val="0070C0"/>
                  </a:solidFill>
                  <a:latin typeface="Calibri" panose="020F0502020204030204" pitchFamily="34" charset="0"/>
                </a:rPr>
                <a:t>Risk</a:t>
              </a:r>
              <a:endParaRPr lang="en-US" sz="1600" b="1" dirty="0">
                <a:solidFill>
                  <a:srgbClr val="0070C0"/>
                </a:solidFill>
                <a:latin typeface="Calibri" panose="020F0502020204030204" pitchFamily="34" charset="0"/>
              </a:endParaRPr>
            </a:p>
          </p:txBody>
        </p:sp>
        <p:sp>
          <p:nvSpPr>
            <p:cNvPr id="43" name="Rounded Rectangle 42"/>
            <p:cNvSpPr/>
            <p:nvPr/>
          </p:nvSpPr>
          <p:spPr>
            <a:xfrm>
              <a:off x="9313822" y="3639664"/>
              <a:ext cx="2627454" cy="71712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9063"/>
              <a:r>
                <a:rPr lang="en-US" sz="1800" b="1" u="sng" dirty="0" smtClean="0">
                  <a:solidFill>
                    <a:schemeClr val="tx1"/>
                  </a:solidFill>
                  <a:latin typeface="Calibri" panose="020F0502020204030204" pitchFamily="34" charset="0"/>
                </a:rPr>
                <a:t>S26S’</a:t>
              </a:r>
              <a:r>
                <a:rPr lang="en-US" sz="1800" b="1" dirty="0" smtClean="0">
                  <a:solidFill>
                    <a:schemeClr val="tx1"/>
                  </a:solidFill>
                  <a:latin typeface="Calibri" panose="020F0502020204030204" pitchFamily="34" charset="0"/>
                </a:rPr>
                <a:t> </a:t>
              </a:r>
              <a:endParaRPr lang="en-US" sz="1800" b="1" dirty="0" smtClean="0">
                <a:solidFill>
                  <a:schemeClr val="tx1"/>
                </a:solidFill>
                <a:latin typeface="Calibri" panose="020F0502020204030204" pitchFamily="34" charset="0"/>
              </a:endParaRPr>
            </a:p>
            <a:p>
              <a:pPr marL="119063"/>
              <a:r>
                <a:rPr lang="en-US" sz="1400" dirty="0" smtClean="0">
                  <a:solidFill>
                    <a:schemeClr val="tx1"/>
                  </a:solidFill>
                  <a:latin typeface="Calibri" panose="020F0502020204030204" pitchFamily="34" charset="0"/>
                </a:rPr>
                <a:t>No </a:t>
              </a:r>
              <a:r>
                <a:rPr lang="en-US" sz="1400" dirty="0" err="1" smtClean="0">
                  <a:solidFill>
                    <a:schemeClr val="tx1"/>
                  </a:solidFill>
                  <a:latin typeface="Calibri" panose="020F0502020204030204" pitchFamily="34" charset="0"/>
                </a:rPr>
                <a:t>TGnMOST</a:t>
              </a:r>
              <a:r>
                <a:rPr lang="en-US" sz="1400" dirty="0" smtClean="0">
                  <a:solidFill>
                    <a:schemeClr val="tx1"/>
                  </a:solidFill>
                  <a:latin typeface="Calibri" panose="020F0502020204030204" pitchFamily="34" charset="0"/>
                </a:rPr>
                <a:t>, low risk DR change</a:t>
              </a:r>
            </a:p>
            <a:p>
              <a:pPr marL="119063"/>
              <a:r>
                <a:rPr lang="en-US" sz="1400" dirty="0" smtClean="0">
                  <a:solidFill>
                    <a:schemeClr val="tx1"/>
                  </a:solidFill>
                  <a:latin typeface="Calibri" panose="020F0502020204030204" pitchFamily="34" charset="0"/>
                </a:rPr>
                <a:t>Lower BW, 256Gb</a:t>
              </a:r>
              <a:endParaRPr lang="en-US" sz="1400" dirty="0" smtClean="0">
                <a:solidFill>
                  <a:schemeClr val="tx1"/>
                </a:solidFill>
                <a:latin typeface="Calibri" panose="020F0502020204030204" pitchFamily="34" charset="0"/>
              </a:endParaRPr>
            </a:p>
          </p:txBody>
        </p:sp>
        <p:sp>
          <p:nvSpPr>
            <p:cNvPr id="44" name="Rounded Rectangle 43"/>
            <p:cNvSpPr/>
            <p:nvPr/>
          </p:nvSpPr>
          <p:spPr>
            <a:xfrm>
              <a:off x="786121" y="2322534"/>
              <a:ext cx="3406012" cy="114987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S24S Design Start</a:t>
              </a:r>
              <a:endParaRPr lang="en-US" sz="1400" u="sng" dirty="0" smtClean="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100% S26A collateral</a:t>
              </a:r>
            </a:p>
            <a:p>
              <a:pPr marL="457200" indent="-225425"/>
              <a:r>
                <a:rPr lang="en-US" sz="1400" dirty="0" smtClean="0">
                  <a:solidFill>
                    <a:schemeClr val="tx1"/>
                  </a:solidFill>
                  <a:latin typeface="Calibri" panose="020F0502020204030204" pitchFamily="34" charset="0"/>
                </a:rPr>
                <a:t>CMOS Bipolar Decoder (no HV Stress)</a:t>
              </a:r>
            </a:p>
            <a:p>
              <a:pPr marL="457200" indent="-225425"/>
              <a:r>
                <a:rPr lang="en-US" sz="1400" dirty="0" smtClean="0">
                  <a:solidFill>
                    <a:schemeClr val="tx1"/>
                  </a:solidFill>
                  <a:latin typeface="Calibri" panose="020F0502020204030204" pitchFamily="34" charset="0"/>
                </a:rPr>
                <a:t>20~50% high switching energy </a:t>
              </a:r>
            </a:p>
            <a:p>
              <a:pPr marL="457200" indent="-225425"/>
              <a:r>
                <a:rPr lang="en-US" sz="1400" b="1" dirty="0" smtClean="0">
                  <a:solidFill>
                    <a:srgbClr val="FF0000"/>
                  </a:solidFill>
                  <a:latin typeface="Calibri" panose="020F0502020204030204" pitchFamily="34" charset="0"/>
                </a:rPr>
                <a:t>S26A3 footprint @ ¼ of </a:t>
              </a:r>
              <a:r>
                <a:rPr lang="en-US" sz="1400" b="1" dirty="0" smtClean="0">
                  <a:solidFill>
                    <a:srgbClr val="FF0000"/>
                  </a:solidFill>
                  <a:latin typeface="Calibri" panose="020F0502020204030204" pitchFamily="34" charset="0"/>
                </a:rPr>
                <a:t>density</a:t>
              </a:r>
              <a:endParaRPr lang="en-US" sz="1400" b="1" dirty="0" smtClean="0">
                <a:solidFill>
                  <a:srgbClr val="FF0000"/>
                </a:solidFill>
                <a:latin typeface="Calibri" panose="020F0502020204030204" pitchFamily="34" charset="0"/>
              </a:endParaRPr>
            </a:p>
          </p:txBody>
        </p:sp>
        <p:sp>
          <p:nvSpPr>
            <p:cNvPr id="45" name="Rounded Rectangle 44"/>
            <p:cNvSpPr/>
            <p:nvPr/>
          </p:nvSpPr>
          <p:spPr>
            <a:xfrm>
              <a:off x="9313822" y="2800212"/>
              <a:ext cx="2627454" cy="71712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9063"/>
              <a:r>
                <a:rPr lang="en-US" sz="1800" b="1" u="sng" dirty="0" smtClean="0">
                  <a:solidFill>
                    <a:schemeClr val="tx1"/>
                  </a:solidFill>
                  <a:latin typeface="Calibri" panose="020F0502020204030204" pitchFamily="34" charset="0"/>
                </a:rPr>
                <a:t>S24S</a:t>
              </a:r>
              <a:r>
                <a:rPr lang="en-US" sz="1800" b="1" dirty="0" smtClean="0">
                  <a:solidFill>
                    <a:schemeClr val="tx1"/>
                  </a:solidFill>
                  <a:latin typeface="Calibri" panose="020F0502020204030204" pitchFamily="34" charset="0"/>
                </a:rPr>
                <a:t> </a:t>
              </a:r>
              <a:endParaRPr lang="en-US" sz="1800" b="1" dirty="0" smtClean="0">
                <a:solidFill>
                  <a:schemeClr val="tx1"/>
                </a:solidFill>
                <a:latin typeface="Calibri" panose="020F0502020204030204" pitchFamily="34" charset="0"/>
              </a:endParaRPr>
            </a:p>
            <a:p>
              <a:pPr marL="119063"/>
              <a:r>
                <a:rPr lang="en-US" sz="1400" dirty="0" smtClean="0">
                  <a:solidFill>
                    <a:schemeClr val="tx1"/>
                  </a:solidFill>
                  <a:latin typeface="Calibri" panose="020F0502020204030204" pitchFamily="34" charset="0"/>
                </a:rPr>
                <a:t>No </a:t>
              </a:r>
              <a:r>
                <a:rPr lang="en-US" sz="1400" dirty="0" err="1" smtClean="0">
                  <a:solidFill>
                    <a:schemeClr val="tx1"/>
                  </a:solidFill>
                  <a:latin typeface="Calibri" panose="020F0502020204030204" pitchFamily="34" charset="0"/>
                </a:rPr>
                <a:t>TGnMOST</a:t>
              </a:r>
              <a:r>
                <a:rPr lang="en-US" sz="1400" dirty="0" smtClean="0">
                  <a:solidFill>
                    <a:schemeClr val="tx1"/>
                  </a:solidFill>
                  <a:latin typeface="Calibri" panose="020F0502020204030204" pitchFamily="34" charset="0"/>
                </a:rPr>
                <a:t>, No DR change</a:t>
              </a:r>
              <a:endParaRPr lang="en-US" sz="1400" dirty="0" smtClean="0">
                <a:solidFill>
                  <a:schemeClr val="tx1"/>
                </a:solidFill>
                <a:latin typeface="Calibri" panose="020F0502020204030204" pitchFamily="34" charset="0"/>
              </a:endParaRPr>
            </a:p>
            <a:p>
              <a:pPr marL="119063"/>
              <a:r>
                <a:rPr lang="en-US" sz="1400" dirty="0" smtClean="0">
                  <a:solidFill>
                    <a:schemeClr val="tx1"/>
                  </a:solidFill>
                  <a:latin typeface="Calibri" panose="020F0502020204030204" pitchFamily="34" charset="0"/>
                </a:rPr>
                <a:t>Lower BW, 64Gb</a:t>
              </a:r>
              <a:endParaRPr lang="en-US" sz="1100" dirty="0">
                <a:solidFill>
                  <a:schemeClr val="tx1"/>
                </a:solidFill>
                <a:latin typeface="Calibri" panose="020F0502020204030204" pitchFamily="34" charset="0"/>
              </a:endParaRPr>
            </a:p>
          </p:txBody>
        </p:sp>
        <p:sp>
          <p:nvSpPr>
            <p:cNvPr id="46" name="Rounded Rectangle 45"/>
            <p:cNvSpPr/>
            <p:nvPr/>
          </p:nvSpPr>
          <p:spPr>
            <a:xfrm>
              <a:off x="4618186" y="5189451"/>
              <a:ext cx="2922675" cy="10073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14nm Collateral </a:t>
              </a:r>
              <a:r>
                <a:rPr lang="en-US" sz="1800" b="1" u="sng" dirty="0" smtClean="0">
                  <a:solidFill>
                    <a:schemeClr val="tx1"/>
                  </a:solidFill>
                  <a:latin typeface="Calibri" panose="020F0502020204030204" pitchFamily="34" charset="0"/>
                </a:rPr>
                <a:t>Development</a:t>
              </a:r>
              <a:endParaRPr lang="en-US" sz="1400" u="sng" dirty="0" smtClean="0">
                <a:solidFill>
                  <a:schemeClr val="tx1"/>
                </a:solidFill>
                <a:latin typeface="Calibri" panose="020F0502020204030204" pitchFamily="34" charset="0"/>
              </a:endParaRPr>
            </a:p>
            <a:p>
              <a:pPr marL="457200" indent="-225425"/>
              <a:r>
                <a:rPr lang="en-US" sz="1400" dirty="0" err="1" smtClean="0">
                  <a:solidFill>
                    <a:schemeClr val="tx1"/>
                  </a:solidFill>
                  <a:latin typeface="Calibri" panose="020F0502020204030204" pitchFamily="34" charset="0"/>
                </a:rPr>
                <a:t>TGnMOST</a:t>
              </a:r>
              <a:endParaRPr lang="en-US" sz="1400" dirty="0" smtClean="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14nm </a:t>
              </a:r>
              <a:r>
                <a:rPr lang="en-US" sz="1400" dirty="0">
                  <a:solidFill>
                    <a:schemeClr val="tx1"/>
                  </a:solidFill>
                  <a:latin typeface="Calibri" panose="020F0502020204030204" pitchFamily="34" charset="0"/>
                </a:rPr>
                <a:t>SSM Design </a:t>
              </a:r>
              <a:r>
                <a:rPr lang="en-US" sz="1400" dirty="0" smtClean="0">
                  <a:solidFill>
                    <a:schemeClr val="tx1"/>
                  </a:solidFill>
                  <a:latin typeface="Calibri" panose="020F0502020204030204" pitchFamily="34" charset="0"/>
                </a:rPr>
                <a:t>Collateral</a:t>
              </a:r>
              <a:endParaRPr lang="en-US" sz="1400" dirty="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To fit in S37A density/die size</a:t>
              </a:r>
              <a:endParaRPr lang="en-US" sz="1400" dirty="0">
                <a:solidFill>
                  <a:schemeClr val="tx1"/>
                </a:solidFill>
                <a:latin typeface="Calibri" panose="020F0502020204030204" pitchFamily="34" charset="0"/>
              </a:endParaRPr>
            </a:p>
          </p:txBody>
        </p:sp>
        <p:grpSp>
          <p:nvGrpSpPr>
            <p:cNvPr id="47" name="Group 46"/>
            <p:cNvGrpSpPr/>
            <p:nvPr/>
          </p:nvGrpSpPr>
          <p:grpSpPr>
            <a:xfrm>
              <a:off x="1047166" y="5098749"/>
              <a:ext cx="2522422" cy="923330"/>
              <a:chOff x="695400" y="5363904"/>
              <a:chExt cx="2522422" cy="923330"/>
            </a:xfrm>
          </p:grpSpPr>
          <p:sp>
            <p:nvSpPr>
              <p:cNvPr id="70" name="Rounded Rectangle 69"/>
              <p:cNvSpPr/>
              <p:nvPr/>
            </p:nvSpPr>
            <p:spPr>
              <a:xfrm>
                <a:off x="2792768" y="5486400"/>
                <a:ext cx="425053" cy="152400"/>
              </a:xfrm>
              <a:prstGeom prst="roundRect">
                <a:avLst>
                  <a:gd name="adj" fmla="val 3063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1" name="Rounded Rectangle 70"/>
              <p:cNvSpPr/>
              <p:nvPr/>
            </p:nvSpPr>
            <p:spPr>
              <a:xfrm>
                <a:off x="2792769" y="5757643"/>
                <a:ext cx="425052" cy="137600"/>
              </a:xfrm>
              <a:prstGeom prst="roundRect">
                <a:avLst>
                  <a:gd name="adj" fmla="val 30638"/>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2" name="Rounded Rectangle 71"/>
              <p:cNvSpPr/>
              <p:nvPr/>
            </p:nvSpPr>
            <p:spPr>
              <a:xfrm>
                <a:off x="2792770" y="6019799"/>
                <a:ext cx="425052" cy="142879"/>
              </a:xfrm>
              <a:prstGeom prst="roundRect">
                <a:avLst>
                  <a:gd name="adj" fmla="val 3063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3" name="Rectangle 72"/>
              <p:cNvSpPr/>
              <p:nvPr/>
            </p:nvSpPr>
            <p:spPr>
              <a:xfrm>
                <a:off x="695400" y="5363904"/>
                <a:ext cx="2097369" cy="923330"/>
              </a:xfrm>
              <a:prstGeom prst="rect">
                <a:avLst/>
              </a:prstGeom>
            </p:spPr>
            <p:txBody>
              <a:bodyPr wrap="none">
                <a:spAutoFit/>
              </a:bodyPr>
              <a:lstStyle/>
              <a:p>
                <a:pPr algn="r"/>
                <a:r>
                  <a:rPr lang="en-US" sz="1800" dirty="0" smtClean="0">
                    <a:latin typeface="Calibri" panose="020F0502020204030204" pitchFamily="34" charset="0"/>
                  </a:rPr>
                  <a:t>POR</a:t>
                </a:r>
              </a:p>
              <a:p>
                <a:pPr algn="r"/>
                <a:r>
                  <a:rPr lang="en-US" sz="1800" dirty="0" err="1" smtClean="0">
                    <a:latin typeface="Calibri" panose="020F0502020204030204" pitchFamily="34" charset="0"/>
                  </a:rPr>
                  <a:t>PrePOR</a:t>
                </a:r>
                <a:endParaRPr lang="en-US" sz="1800" dirty="0" smtClean="0">
                  <a:latin typeface="Calibri" panose="020F0502020204030204" pitchFamily="34" charset="0"/>
                </a:endParaRPr>
              </a:p>
              <a:p>
                <a:pPr algn="r"/>
                <a:r>
                  <a:rPr lang="en-US" sz="1800" dirty="0" smtClean="0">
                    <a:latin typeface="Calibri" panose="020F0502020204030204" pitchFamily="34" charset="0"/>
                  </a:rPr>
                  <a:t>Evaluation/Decision</a:t>
                </a:r>
                <a:endParaRPr lang="en-US" sz="1800" dirty="0">
                  <a:latin typeface="Calibri" panose="020F0502020204030204" pitchFamily="34" charset="0"/>
                </a:endParaRPr>
              </a:p>
            </p:txBody>
          </p:sp>
        </p:grpSp>
        <p:sp>
          <p:nvSpPr>
            <p:cNvPr id="48" name="Rounded Rectangle 47"/>
            <p:cNvSpPr/>
            <p:nvPr/>
          </p:nvSpPr>
          <p:spPr>
            <a:xfrm>
              <a:off x="786199" y="3682163"/>
              <a:ext cx="2783389" cy="9622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800" b="1" u="sng" dirty="0" smtClean="0">
                  <a:solidFill>
                    <a:schemeClr val="tx1"/>
                  </a:solidFill>
                  <a:latin typeface="Calibri" panose="020F0502020204030204" pitchFamily="34" charset="0"/>
                </a:rPr>
                <a:t>20nm Design Collateral</a:t>
              </a:r>
            </a:p>
            <a:p>
              <a:pPr marL="457200" indent="-225425"/>
              <a:r>
                <a:rPr lang="en-US" sz="1400" dirty="0" smtClean="0">
                  <a:solidFill>
                    <a:schemeClr val="tx1"/>
                  </a:solidFill>
                  <a:latin typeface="Calibri" panose="020F0502020204030204" pitchFamily="34" charset="0"/>
                </a:rPr>
                <a:t>Decoder fitted </a:t>
              </a:r>
            </a:p>
            <a:p>
              <a:pPr marL="457200" indent="-225425"/>
              <a:r>
                <a:rPr lang="en-US" sz="1400" dirty="0" err="1" smtClean="0">
                  <a:solidFill>
                    <a:schemeClr val="tx1"/>
                  </a:solidFill>
                  <a:latin typeface="Calibri" panose="020F0502020204030204" pitchFamily="34" charset="0"/>
                </a:rPr>
                <a:t>TGnMOST</a:t>
              </a:r>
              <a:r>
                <a:rPr lang="en-US" sz="1400" dirty="0" smtClean="0">
                  <a:solidFill>
                    <a:schemeClr val="tx1"/>
                  </a:solidFill>
                  <a:latin typeface="Calibri" panose="020F0502020204030204" pitchFamily="34" charset="0"/>
                </a:rPr>
                <a:t> </a:t>
              </a:r>
              <a:r>
                <a:rPr lang="en-US" sz="1400" dirty="0" smtClean="0">
                  <a:solidFill>
                    <a:schemeClr val="tx1"/>
                  </a:solidFill>
                  <a:latin typeface="Calibri" panose="020F0502020204030204" pitchFamily="34" charset="0"/>
                </a:rPr>
                <a:t>meet I-V requirement </a:t>
              </a:r>
              <a:endParaRPr lang="en-US" sz="1400" dirty="0" smtClean="0">
                <a:solidFill>
                  <a:schemeClr val="tx1"/>
                </a:solidFill>
                <a:latin typeface="Calibri" panose="020F0502020204030204" pitchFamily="34" charset="0"/>
                <a:cs typeface="Calibri" panose="020F0502020204030204" pitchFamily="34" charset="0"/>
              </a:endParaRPr>
            </a:p>
          </p:txBody>
        </p:sp>
        <p:grpSp>
          <p:nvGrpSpPr>
            <p:cNvPr id="49" name="Group 48"/>
            <p:cNvGrpSpPr/>
            <p:nvPr/>
          </p:nvGrpSpPr>
          <p:grpSpPr>
            <a:xfrm>
              <a:off x="3657018" y="3329224"/>
              <a:ext cx="946546" cy="942449"/>
              <a:chOff x="3657018" y="3320317"/>
              <a:chExt cx="946546" cy="1082419"/>
            </a:xfrm>
          </p:grpSpPr>
          <p:sp>
            <p:nvSpPr>
              <p:cNvPr id="68" name="Bent Arrow 67"/>
              <p:cNvSpPr/>
              <p:nvPr/>
            </p:nvSpPr>
            <p:spPr>
              <a:xfrm>
                <a:off x="4099508" y="3320317"/>
                <a:ext cx="504056" cy="59812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Bent Arrow 68"/>
              <p:cNvSpPr/>
              <p:nvPr/>
            </p:nvSpPr>
            <p:spPr>
              <a:xfrm rot="5400000" flipH="1">
                <a:off x="3548808" y="3727927"/>
                <a:ext cx="783019" cy="566600"/>
              </a:xfrm>
              <a:prstGeom prst="bentArrow">
                <a:avLst>
                  <a:gd name="adj1" fmla="val 21875"/>
                  <a:gd name="adj2" fmla="val 10736"/>
                  <a:gd name="adj3" fmla="val 33926"/>
                  <a:gd name="adj4" fmla="val 404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 name="Bent Arrow 49"/>
            <p:cNvSpPr/>
            <p:nvPr/>
          </p:nvSpPr>
          <p:spPr>
            <a:xfrm rot="5400000">
              <a:off x="5003297" y="1939442"/>
              <a:ext cx="422291" cy="1839307"/>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p:cNvGrpSpPr/>
            <p:nvPr/>
          </p:nvGrpSpPr>
          <p:grpSpPr>
            <a:xfrm>
              <a:off x="7582827" y="3007944"/>
              <a:ext cx="1542129" cy="525477"/>
              <a:chOff x="3302837" y="3533421"/>
              <a:chExt cx="1243577" cy="791136"/>
            </a:xfrm>
          </p:grpSpPr>
          <p:sp>
            <p:nvSpPr>
              <p:cNvPr id="66" name="Bent Arrow 65"/>
              <p:cNvSpPr/>
              <p:nvPr/>
            </p:nvSpPr>
            <p:spPr>
              <a:xfrm>
                <a:off x="4042358" y="3533421"/>
                <a:ext cx="504056" cy="59812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Bent Arrow 66"/>
              <p:cNvSpPr/>
              <p:nvPr/>
            </p:nvSpPr>
            <p:spPr>
              <a:xfrm rot="5400000" flipH="1">
                <a:off x="3476313" y="3681784"/>
                <a:ext cx="469297" cy="816249"/>
              </a:xfrm>
              <a:prstGeom prst="bentArrow">
                <a:avLst>
                  <a:gd name="adj1" fmla="val 35160"/>
                  <a:gd name="adj2" fmla="val 15106"/>
                  <a:gd name="adj3" fmla="val 33926"/>
                  <a:gd name="adj4" fmla="val 404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Diamond 51"/>
            <p:cNvSpPr/>
            <p:nvPr/>
          </p:nvSpPr>
          <p:spPr>
            <a:xfrm>
              <a:off x="4630098" y="4211991"/>
              <a:ext cx="2844998" cy="454774"/>
            </a:xfrm>
            <a:prstGeom prst="diamond">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latin typeface="Calibri" panose="020F0502020204030204" pitchFamily="34" charset="0"/>
                </a:rPr>
                <a:t>Risk </a:t>
              </a:r>
              <a:r>
                <a:rPr lang="en-US" sz="1400" dirty="0" smtClean="0">
                  <a:solidFill>
                    <a:schemeClr val="tx1"/>
                  </a:solidFill>
                  <a:latin typeface="Calibri" panose="020F0502020204030204" pitchFamily="34" charset="0"/>
                </a:rPr>
                <a:t>in </a:t>
              </a:r>
              <a:r>
                <a:rPr lang="en-US" sz="1400" dirty="0" smtClean="0">
                  <a:solidFill>
                    <a:schemeClr val="tx1"/>
                  </a:solidFill>
                  <a:latin typeface="Calibri" panose="020F0502020204030204" pitchFamily="34" charset="0"/>
                </a:rPr>
                <a:t>TGNMOST</a:t>
              </a:r>
              <a:endParaRPr lang="en-US" sz="1400" dirty="0">
                <a:solidFill>
                  <a:schemeClr val="tx1"/>
                </a:solidFill>
                <a:latin typeface="Calibri" panose="020F0502020204030204" pitchFamily="34" charset="0"/>
              </a:endParaRPr>
            </a:p>
          </p:txBody>
        </p:sp>
        <p:sp>
          <p:nvSpPr>
            <p:cNvPr id="53" name="Down Arrow 52"/>
            <p:cNvSpPr/>
            <p:nvPr/>
          </p:nvSpPr>
          <p:spPr>
            <a:xfrm>
              <a:off x="5946561" y="3840771"/>
              <a:ext cx="207291" cy="34374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9313823" y="4478932"/>
              <a:ext cx="2627454" cy="73779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9063"/>
              <a:r>
                <a:rPr lang="en-US" sz="1800" b="1" u="sng" dirty="0" smtClean="0">
                  <a:solidFill>
                    <a:schemeClr val="tx1"/>
                  </a:solidFill>
                  <a:latin typeface="Calibri" panose="020F0502020204030204" pitchFamily="34" charset="0"/>
                </a:rPr>
                <a:t>S26S</a:t>
              </a:r>
              <a:r>
                <a:rPr lang="en-US" sz="1800" b="1" dirty="0" smtClean="0">
                  <a:solidFill>
                    <a:schemeClr val="tx1"/>
                  </a:solidFill>
                  <a:latin typeface="Calibri" panose="020F0502020204030204" pitchFamily="34" charset="0"/>
                </a:rPr>
                <a:t> </a:t>
              </a:r>
              <a:endParaRPr lang="en-US" sz="1800" b="1" dirty="0" smtClean="0">
                <a:solidFill>
                  <a:schemeClr val="tx1"/>
                </a:solidFill>
                <a:latin typeface="Calibri" panose="020F0502020204030204" pitchFamily="34" charset="0"/>
              </a:endParaRPr>
            </a:p>
            <a:p>
              <a:pPr marL="119063"/>
              <a:r>
                <a:rPr lang="en-US" sz="1400" dirty="0" err="1" smtClean="0">
                  <a:solidFill>
                    <a:schemeClr val="tx1"/>
                  </a:solidFill>
                  <a:latin typeface="Calibri" panose="020F0502020204030204" pitchFamily="34" charset="0"/>
                </a:rPr>
                <a:t>TGnMOST</a:t>
              </a:r>
              <a:r>
                <a:rPr lang="en-US" sz="1400" dirty="0" smtClean="0">
                  <a:solidFill>
                    <a:schemeClr val="tx1"/>
                  </a:solidFill>
                  <a:latin typeface="Calibri" panose="020F0502020204030204" pitchFamily="34" charset="0"/>
                </a:rPr>
                <a:t>, low risk DR</a:t>
              </a:r>
              <a:r>
                <a:rPr lang="en-US" sz="1400" dirty="0" smtClean="0">
                  <a:solidFill>
                    <a:schemeClr val="tx1"/>
                  </a:solidFill>
                  <a:latin typeface="Calibri" panose="020F0502020204030204" pitchFamily="34" charset="0"/>
                </a:rPr>
                <a:t> change</a:t>
              </a:r>
              <a:endParaRPr lang="en-US" sz="1400" dirty="0" smtClean="0">
                <a:solidFill>
                  <a:schemeClr val="tx1"/>
                </a:solidFill>
                <a:latin typeface="Calibri" panose="020F0502020204030204" pitchFamily="34" charset="0"/>
              </a:endParaRPr>
            </a:p>
            <a:p>
              <a:pPr marL="119063"/>
              <a:r>
                <a:rPr lang="en-US" sz="1400" dirty="0" smtClean="0">
                  <a:solidFill>
                    <a:schemeClr val="tx1"/>
                  </a:solidFill>
                  <a:latin typeface="Calibri" panose="020F0502020204030204" pitchFamily="34" charset="0"/>
                </a:rPr>
                <a:t>S26A spec compliant DBR</a:t>
              </a:r>
              <a:endParaRPr lang="en-US" sz="1400" dirty="0" smtClean="0">
                <a:solidFill>
                  <a:schemeClr val="tx1"/>
                </a:solidFill>
                <a:latin typeface="Calibri" panose="020F0502020204030204" pitchFamily="34" charset="0"/>
              </a:endParaRPr>
            </a:p>
          </p:txBody>
        </p:sp>
        <p:sp>
          <p:nvSpPr>
            <p:cNvPr id="55" name="Rounded Rectangle 54"/>
            <p:cNvSpPr/>
            <p:nvPr/>
          </p:nvSpPr>
          <p:spPr>
            <a:xfrm>
              <a:off x="9313822" y="5334541"/>
              <a:ext cx="2627454" cy="71712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19063"/>
              <a:r>
                <a:rPr lang="en-US" sz="1800" b="1" u="sng" dirty="0" smtClean="0">
                  <a:solidFill>
                    <a:schemeClr val="tx1"/>
                  </a:solidFill>
                  <a:latin typeface="Calibri" panose="020F0502020204030204" pitchFamily="34" charset="0"/>
                </a:rPr>
                <a:t>S37S</a:t>
              </a:r>
              <a:r>
                <a:rPr lang="en-US" sz="1800" b="1" dirty="0" smtClean="0">
                  <a:solidFill>
                    <a:schemeClr val="tx1"/>
                  </a:solidFill>
                  <a:latin typeface="Calibri" panose="020F0502020204030204" pitchFamily="34" charset="0"/>
                </a:rPr>
                <a:t> </a:t>
              </a:r>
              <a:endParaRPr lang="en-US" sz="1800" b="1" dirty="0" smtClean="0">
                <a:solidFill>
                  <a:schemeClr val="tx1"/>
                </a:solidFill>
                <a:latin typeface="Calibri" panose="020F0502020204030204" pitchFamily="34" charset="0"/>
              </a:endParaRPr>
            </a:p>
            <a:p>
              <a:pPr marL="119063"/>
              <a:r>
                <a:rPr lang="en-US" sz="1400" dirty="0" err="1" smtClean="0">
                  <a:solidFill>
                    <a:schemeClr val="tx1"/>
                  </a:solidFill>
                  <a:latin typeface="Calibri" panose="020F0502020204030204" pitchFamily="34" charset="0"/>
                </a:rPr>
                <a:t>TGnMOST</a:t>
              </a:r>
              <a:r>
                <a:rPr lang="en-US" sz="1400" dirty="0" smtClean="0">
                  <a:solidFill>
                    <a:schemeClr val="tx1"/>
                  </a:solidFill>
                  <a:latin typeface="Calibri" panose="020F0502020204030204" pitchFamily="34" charset="0"/>
                </a:rPr>
                <a:t>, S37S DR</a:t>
              </a:r>
              <a:endParaRPr lang="en-US" sz="1400" dirty="0" smtClean="0">
                <a:solidFill>
                  <a:schemeClr val="tx1"/>
                </a:solidFill>
                <a:latin typeface="Calibri" panose="020F0502020204030204" pitchFamily="34" charset="0"/>
              </a:endParaRPr>
            </a:p>
            <a:p>
              <a:pPr marL="119063"/>
              <a:r>
                <a:rPr lang="en-US" sz="1400" dirty="0" smtClean="0">
                  <a:solidFill>
                    <a:schemeClr val="tx1"/>
                  </a:solidFill>
                  <a:latin typeface="Calibri" panose="020F0502020204030204" pitchFamily="34" charset="0"/>
                </a:rPr>
                <a:t>S37A Spec compliant DBR</a:t>
              </a:r>
              <a:endParaRPr lang="en-US" sz="1100" dirty="0">
                <a:solidFill>
                  <a:schemeClr val="tx1"/>
                </a:solidFill>
                <a:latin typeface="Calibri" panose="020F0502020204030204" pitchFamily="34" charset="0"/>
              </a:endParaRPr>
            </a:p>
          </p:txBody>
        </p:sp>
        <p:grpSp>
          <p:nvGrpSpPr>
            <p:cNvPr id="56" name="Group 55"/>
            <p:cNvGrpSpPr/>
            <p:nvPr/>
          </p:nvGrpSpPr>
          <p:grpSpPr>
            <a:xfrm>
              <a:off x="7618002" y="3998224"/>
              <a:ext cx="1542129" cy="525477"/>
              <a:chOff x="3302837" y="3533421"/>
              <a:chExt cx="1243577" cy="791136"/>
            </a:xfrm>
          </p:grpSpPr>
          <p:sp>
            <p:nvSpPr>
              <p:cNvPr id="64" name="Bent Arrow 63"/>
              <p:cNvSpPr/>
              <p:nvPr/>
            </p:nvSpPr>
            <p:spPr>
              <a:xfrm>
                <a:off x="4042358" y="3533421"/>
                <a:ext cx="504056" cy="59812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Bent Arrow 64"/>
              <p:cNvSpPr/>
              <p:nvPr/>
            </p:nvSpPr>
            <p:spPr>
              <a:xfrm rot="5400000" flipH="1">
                <a:off x="3476313" y="3681784"/>
                <a:ext cx="469297" cy="816249"/>
              </a:xfrm>
              <a:prstGeom prst="bentArrow">
                <a:avLst>
                  <a:gd name="adj1" fmla="val 35160"/>
                  <a:gd name="adj2" fmla="val 15106"/>
                  <a:gd name="adj3" fmla="val 33926"/>
                  <a:gd name="adj4" fmla="val 404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7" name="TextBox 56"/>
            <p:cNvSpPr txBox="1"/>
            <p:nvPr/>
          </p:nvSpPr>
          <p:spPr>
            <a:xfrm>
              <a:off x="7540861" y="4111609"/>
              <a:ext cx="963725" cy="338554"/>
            </a:xfrm>
            <a:prstGeom prst="rect">
              <a:avLst/>
            </a:prstGeom>
            <a:noFill/>
          </p:spPr>
          <p:txBody>
            <a:bodyPr wrap="none" rtlCol="0">
              <a:spAutoFit/>
            </a:bodyPr>
            <a:lstStyle/>
            <a:p>
              <a:pPr algn="ctr"/>
              <a:r>
                <a:rPr lang="en-US" sz="1600" b="1" dirty="0" smtClean="0">
                  <a:solidFill>
                    <a:srgbClr val="0070C0"/>
                  </a:solidFill>
                  <a:latin typeface="Calibri" panose="020F0502020204030204" pitchFamily="34" charset="0"/>
                </a:rPr>
                <a:t>High </a:t>
              </a:r>
              <a:r>
                <a:rPr lang="en-US" sz="1600" b="1" dirty="0" smtClean="0">
                  <a:solidFill>
                    <a:srgbClr val="0070C0"/>
                  </a:solidFill>
                  <a:latin typeface="Calibri" panose="020F0502020204030204" pitchFamily="34" charset="0"/>
                </a:rPr>
                <a:t>Risk</a:t>
              </a:r>
              <a:endParaRPr lang="en-US" sz="1600" b="1" dirty="0">
                <a:solidFill>
                  <a:srgbClr val="0070C0"/>
                </a:solidFill>
                <a:latin typeface="Calibri" panose="020F0502020204030204" pitchFamily="34" charset="0"/>
              </a:endParaRPr>
            </a:p>
          </p:txBody>
        </p:sp>
        <p:sp>
          <p:nvSpPr>
            <p:cNvPr id="58" name="Bent Arrow 57"/>
            <p:cNvSpPr/>
            <p:nvPr/>
          </p:nvSpPr>
          <p:spPr>
            <a:xfrm flipV="1">
              <a:off x="6008205" y="4710582"/>
              <a:ext cx="3151926" cy="278075"/>
            </a:xfrm>
            <a:prstGeom prst="bentArrow">
              <a:avLst>
                <a:gd name="adj1" fmla="val 43150"/>
                <a:gd name="adj2" fmla="val 48287"/>
                <a:gd name="adj3" fmla="val 50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7545858" y="4824972"/>
              <a:ext cx="924869" cy="338554"/>
            </a:xfrm>
            <a:prstGeom prst="rect">
              <a:avLst/>
            </a:prstGeom>
            <a:noFill/>
          </p:spPr>
          <p:txBody>
            <a:bodyPr wrap="none" rtlCol="0">
              <a:spAutoFit/>
            </a:bodyPr>
            <a:lstStyle/>
            <a:p>
              <a:pPr algn="ctr"/>
              <a:r>
                <a:rPr lang="en-US" sz="1600" b="1" dirty="0" smtClean="0">
                  <a:solidFill>
                    <a:srgbClr val="0070C0"/>
                  </a:solidFill>
                  <a:latin typeface="Calibri" panose="020F0502020204030204" pitchFamily="34" charset="0"/>
                </a:rPr>
                <a:t>Low </a:t>
              </a:r>
              <a:r>
                <a:rPr lang="en-US" sz="1600" b="1" dirty="0" smtClean="0">
                  <a:solidFill>
                    <a:srgbClr val="0070C0"/>
                  </a:solidFill>
                  <a:latin typeface="Calibri" panose="020F0502020204030204" pitchFamily="34" charset="0"/>
                </a:rPr>
                <a:t>Risk</a:t>
              </a:r>
              <a:endParaRPr lang="en-US" sz="1600" b="1" dirty="0">
                <a:solidFill>
                  <a:srgbClr val="0070C0"/>
                </a:solidFill>
                <a:latin typeface="Calibri" panose="020F0502020204030204" pitchFamily="34" charset="0"/>
              </a:endParaRPr>
            </a:p>
          </p:txBody>
        </p:sp>
        <p:sp>
          <p:nvSpPr>
            <p:cNvPr id="60" name="TextBox 59"/>
            <p:cNvSpPr txBox="1"/>
            <p:nvPr/>
          </p:nvSpPr>
          <p:spPr>
            <a:xfrm>
              <a:off x="6153853" y="3779028"/>
              <a:ext cx="924869" cy="338554"/>
            </a:xfrm>
            <a:prstGeom prst="rect">
              <a:avLst/>
            </a:prstGeom>
            <a:noFill/>
          </p:spPr>
          <p:txBody>
            <a:bodyPr wrap="none" rtlCol="0">
              <a:spAutoFit/>
            </a:bodyPr>
            <a:lstStyle/>
            <a:p>
              <a:pPr algn="ctr"/>
              <a:r>
                <a:rPr lang="en-US" sz="1600" b="1" dirty="0" smtClean="0">
                  <a:solidFill>
                    <a:srgbClr val="0070C0"/>
                  </a:solidFill>
                  <a:latin typeface="Calibri" panose="020F0502020204030204" pitchFamily="34" charset="0"/>
                </a:rPr>
                <a:t>Low </a:t>
              </a:r>
              <a:r>
                <a:rPr lang="en-US" sz="1600" b="1" dirty="0" smtClean="0">
                  <a:solidFill>
                    <a:srgbClr val="0070C0"/>
                  </a:solidFill>
                  <a:latin typeface="Calibri" panose="020F0502020204030204" pitchFamily="34" charset="0"/>
                </a:rPr>
                <a:t>Risk</a:t>
              </a:r>
              <a:endParaRPr lang="en-US" sz="1600" b="1" dirty="0">
                <a:solidFill>
                  <a:srgbClr val="0070C0"/>
                </a:solidFill>
                <a:latin typeface="Calibri" panose="020F0502020204030204" pitchFamily="34" charset="0"/>
              </a:endParaRPr>
            </a:p>
          </p:txBody>
        </p:sp>
        <p:grpSp>
          <p:nvGrpSpPr>
            <p:cNvPr id="61" name="Group 60"/>
            <p:cNvGrpSpPr/>
            <p:nvPr/>
          </p:nvGrpSpPr>
          <p:grpSpPr>
            <a:xfrm flipV="1">
              <a:off x="3649443" y="4147490"/>
              <a:ext cx="944596" cy="1705335"/>
              <a:chOff x="3658968" y="3320317"/>
              <a:chExt cx="944596" cy="2008084"/>
            </a:xfrm>
          </p:grpSpPr>
          <p:sp>
            <p:nvSpPr>
              <p:cNvPr id="62" name="Bent Arrow 61"/>
              <p:cNvSpPr/>
              <p:nvPr/>
            </p:nvSpPr>
            <p:spPr>
              <a:xfrm>
                <a:off x="4099508" y="3320317"/>
                <a:ext cx="504056" cy="59812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ent Arrow 62"/>
              <p:cNvSpPr/>
              <p:nvPr/>
            </p:nvSpPr>
            <p:spPr>
              <a:xfrm rot="5400000" flipH="1">
                <a:off x="3055994" y="4158830"/>
                <a:ext cx="1772545" cy="566597"/>
              </a:xfrm>
              <a:prstGeom prst="bentArrow">
                <a:avLst>
                  <a:gd name="adj1" fmla="val 22672"/>
                  <a:gd name="adj2" fmla="val 11113"/>
                  <a:gd name="adj3" fmla="val 33926"/>
                  <a:gd name="adj4" fmla="val 404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569690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marL="576263" indent="-576263" algn="l"/>
            <a:r>
              <a:rPr lang="en-US" sz="2800" cap="small" dirty="0" smtClean="0"/>
              <a:t>3.3 POR Critical Path: Fast Fail and Fast Succeed and Beyond</a:t>
            </a:r>
            <a:br>
              <a:rPr lang="en-US" sz="2800" cap="small" dirty="0" smtClean="0"/>
            </a:br>
            <a:r>
              <a:rPr lang="en-US" sz="1800" cap="small" dirty="0" smtClean="0"/>
              <a:t>POR as of Q1/2018, S24S is 20nm Product Vehicle</a:t>
            </a:r>
            <a:endParaRPr lang="en-US" sz="2800" cap="small" dirty="0"/>
          </a:p>
        </p:txBody>
      </p:sp>
      <p:graphicFrame>
        <p:nvGraphicFramePr>
          <p:cNvPr id="2" name="Table 1"/>
          <p:cNvGraphicFramePr>
            <a:graphicFrameLocks noGrp="1"/>
          </p:cNvGraphicFramePr>
          <p:nvPr>
            <p:extLst/>
          </p:nvPr>
        </p:nvGraphicFramePr>
        <p:xfrm>
          <a:off x="631556" y="1448780"/>
          <a:ext cx="10885118" cy="4041648"/>
        </p:xfrm>
        <a:graphic>
          <a:graphicData uri="http://schemas.openxmlformats.org/drawingml/2006/table">
            <a:tbl>
              <a:tblPr/>
              <a:tblGrid>
                <a:gridCol w="315832"/>
                <a:gridCol w="4264342"/>
                <a:gridCol w="394059"/>
                <a:gridCol w="394059"/>
                <a:gridCol w="394059"/>
                <a:gridCol w="394059"/>
                <a:gridCol w="394059"/>
                <a:gridCol w="394059"/>
                <a:gridCol w="394059"/>
                <a:gridCol w="394059"/>
                <a:gridCol w="394059"/>
                <a:gridCol w="394059"/>
                <a:gridCol w="394059"/>
                <a:gridCol w="394059"/>
                <a:gridCol w="394059"/>
                <a:gridCol w="394059"/>
                <a:gridCol w="394059"/>
                <a:gridCol w="394059"/>
              </a:tblGrid>
              <a:tr h="184150">
                <a:tc rowSpan="2">
                  <a:txBody>
                    <a:bodyPr/>
                    <a:lstStyle/>
                    <a:p>
                      <a:pPr algn="l" fontAlgn="b"/>
                      <a:r>
                        <a:rPr lang="en-US" sz="1800" b="0" i="0" u="none" strike="noStrike" dirty="0">
                          <a:solidFill>
                            <a:srgbClr val="000000"/>
                          </a:solidFill>
                          <a:effectLst/>
                          <a:latin typeface="Calibri" panose="020F0502020204030204" pitchFamily="34" charset="0"/>
                        </a:rPr>
                        <a:t> </a:t>
                      </a:r>
                    </a:p>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r" fontAlgn="b"/>
                      <a:r>
                        <a:rPr lang="en-US" sz="1800" b="0" i="0" u="none" strike="noStrike" dirty="0">
                          <a:solidFill>
                            <a:srgbClr val="000000"/>
                          </a:solidFill>
                          <a:effectLst/>
                          <a:latin typeface="Calibri" panose="020F0502020204030204" pitchFamily="34" charset="0"/>
                        </a:rPr>
                        <a:t> </a:t>
                      </a:r>
                    </a:p>
                    <a:p>
                      <a:pPr algn="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800" b="1" i="0" u="none" strike="noStrike" dirty="0">
                          <a:solidFill>
                            <a:schemeClr val="bg1"/>
                          </a:solidFill>
                          <a:effectLst/>
                          <a:latin typeface="Calibri" panose="020F0502020204030204" pitchFamily="34" charset="0"/>
                        </a:rPr>
                        <a:t>2018</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2019</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2020</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2021</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150">
                <a:tc vMerge="1">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84150">
                <a:tc rowSpan="5">
                  <a:txBody>
                    <a:bodyPr/>
                    <a:lstStyle/>
                    <a:p>
                      <a:pPr algn="ctr" fontAlgn="ctr"/>
                      <a:r>
                        <a:rPr lang="en-US" sz="1800" b="1" i="0" u="none" strike="noStrike" dirty="0">
                          <a:solidFill>
                            <a:schemeClr val="bg1"/>
                          </a:solidFill>
                          <a:effectLst/>
                          <a:latin typeface="Calibri" panose="020F0502020204030204" pitchFamily="34" charset="0"/>
                        </a:rPr>
                        <a:t>20nm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a:solidFill>
                            <a:schemeClr val="bg1"/>
                          </a:solidFill>
                          <a:effectLst/>
                          <a:latin typeface="Calibri" panose="020F0502020204030204" pitchFamily="34" charset="0"/>
                        </a:rPr>
                        <a:t>SSM RWB demonstrated on Dual Deck SR71</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S24S</a:t>
                      </a:r>
                      <a:r>
                        <a:rPr lang="en-US" sz="1800" b="0" i="0" u="none" strike="noStrike" dirty="0" smtClean="0">
                          <a:solidFill>
                            <a:schemeClr val="bg1"/>
                          </a:solidFill>
                          <a:effectLst/>
                          <a:latin typeface="Calibri" panose="020F0502020204030204" pitchFamily="34" charset="0"/>
                        </a:rPr>
                        <a:t> </a:t>
                      </a:r>
                      <a:r>
                        <a:rPr lang="en-US" sz="1800" b="0" i="0" u="none" strike="noStrike" dirty="0">
                          <a:solidFill>
                            <a:schemeClr val="bg1"/>
                          </a:solidFill>
                          <a:effectLst/>
                          <a:latin typeface="Calibri" panose="020F0502020204030204" pitchFamily="34" charset="0"/>
                        </a:rPr>
                        <a:t>DBR</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S24S</a:t>
                      </a:r>
                      <a:r>
                        <a:rPr lang="en-US" sz="1800" b="0" i="0" u="none" strike="noStrike" baseline="0" dirty="0" smtClean="0">
                          <a:solidFill>
                            <a:schemeClr val="bg1"/>
                          </a:solidFill>
                          <a:effectLst/>
                          <a:latin typeface="Calibri" panose="020F0502020204030204" pitchFamily="34" charset="0"/>
                        </a:rPr>
                        <a:t> Probe Yield @ PG4 RWB</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S24S Probe Yield @ PG1 RWB</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S24S </a:t>
                      </a:r>
                      <a:r>
                        <a:rPr lang="en-US" sz="1800" b="0" i="0" u="none" strike="noStrike" baseline="0" dirty="0" err="1" smtClean="0">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84150">
                <a:tc rowSpan="5">
                  <a:txBody>
                    <a:bodyPr/>
                    <a:lstStyle/>
                    <a:p>
                      <a:pPr algn="ctr" fontAlgn="ctr"/>
                      <a:r>
                        <a:rPr lang="en-US" sz="1800" b="1" i="0" u="none" strike="noStrike" dirty="0">
                          <a:solidFill>
                            <a:schemeClr val="bg1"/>
                          </a:solidFill>
                          <a:effectLst/>
                          <a:latin typeface="Calibri" panose="020F0502020204030204" pitchFamily="34" charset="0"/>
                        </a:rPr>
                        <a:t>14nm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smtClean="0">
                          <a:solidFill>
                            <a:schemeClr val="bg1"/>
                          </a:solidFill>
                          <a:effectLst/>
                          <a:latin typeface="Calibri" panose="020F0502020204030204" pitchFamily="34" charset="0"/>
                        </a:rPr>
                        <a:t> S36X Spider </a:t>
                      </a:r>
                      <a:r>
                        <a:rPr lang="en-US" sz="1800" b="0" i="0" u="none" strike="noStrike" dirty="0">
                          <a:solidFill>
                            <a:schemeClr val="bg1"/>
                          </a:solidFill>
                          <a:effectLst/>
                          <a:latin typeface="Calibri" panose="020F0502020204030204" pitchFamily="34" charset="0"/>
                        </a:rPr>
                        <a:t>Chip DBR</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4472C4"/>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SSM</a:t>
                      </a:r>
                      <a:r>
                        <a:rPr lang="en-US" sz="1800" b="0" i="0" u="none" strike="noStrike" baseline="0" dirty="0" smtClean="0">
                          <a:solidFill>
                            <a:schemeClr val="bg1"/>
                          </a:solidFill>
                          <a:effectLst/>
                          <a:latin typeface="Calibri" panose="020F0502020204030204" pitchFamily="34" charset="0"/>
                        </a:rPr>
                        <a:t> Collateral Release (</a:t>
                      </a:r>
                      <a:r>
                        <a:rPr lang="en-US" sz="1800" b="0" i="0" u="none" strike="noStrike" baseline="0" dirty="0" err="1" smtClean="0">
                          <a:solidFill>
                            <a:schemeClr val="bg1"/>
                          </a:solidFill>
                          <a:effectLst/>
                          <a:latin typeface="Calibri" panose="020F0502020204030204" pitchFamily="34" charset="0"/>
                        </a:rPr>
                        <a:t>TGnMOST</a:t>
                      </a:r>
                      <a:r>
                        <a:rPr lang="en-US" sz="1800" b="0" i="0" u="none" strike="noStrike" baseline="0" dirty="0" smtClean="0">
                          <a:solidFill>
                            <a:schemeClr val="bg1"/>
                          </a:solidFill>
                          <a:effectLst/>
                          <a:latin typeface="Calibri" panose="020F0502020204030204" pitchFamily="34" charset="0"/>
                        </a:rPr>
                        <a:t>, DR)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RWB demonstrated, </a:t>
                      </a:r>
                      <a:r>
                        <a:rPr lang="en-US" sz="1800" b="0" i="0" u="none" strike="noStrike" dirty="0">
                          <a:solidFill>
                            <a:schemeClr val="bg1"/>
                          </a:solidFill>
                          <a:effectLst/>
                          <a:latin typeface="Calibri" panose="020F0502020204030204" pitchFamily="34" charset="0"/>
                        </a:rPr>
                        <a:t>S/U Flow Defined</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4472C4"/>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S37S 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4472C4"/>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9050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S37S </a:t>
                      </a:r>
                      <a:r>
                        <a:rPr lang="en-US" sz="1800" b="0" i="0" u="none" strike="noStrike" dirty="0" err="1">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90500">
                <a:tc gridSpan="2">
                  <a:txBody>
                    <a:bodyPr/>
                    <a:lstStyle/>
                    <a:p>
                      <a:pPr algn="r" fontAlgn="b"/>
                      <a:r>
                        <a:rPr lang="en-US" sz="1800" b="0" i="0" u="none" strike="noStrike" dirty="0">
                          <a:solidFill>
                            <a:schemeClr val="bg1"/>
                          </a:solidFill>
                          <a:effectLst/>
                          <a:latin typeface="Calibri" panose="020F0502020204030204" pitchFamily="34" charset="0"/>
                        </a:rPr>
                        <a:t>Scaling </a:t>
                      </a:r>
                      <a:r>
                        <a:rPr lang="en-US" sz="1800" b="0" i="0" u="none" strike="noStrike" dirty="0" smtClean="0">
                          <a:solidFill>
                            <a:schemeClr val="bg1"/>
                          </a:solidFill>
                          <a:effectLst/>
                          <a:latin typeface="Calibri" panose="020F0502020204030204" pitchFamily="34" charset="0"/>
                        </a:rPr>
                        <a:t>Roadmap </a:t>
                      </a:r>
                      <a:r>
                        <a:rPr lang="en-US" sz="1800" b="0" i="0" u="none" strike="noStrike" dirty="0">
                          <a:solidFill>
                            <a:schemeClr val="bg1"/>
                          </a:solidFill>
                          <a:effectLst/>
                          <a:latin typeface="Calibri" panose="020F0502020204030204" pitchFamily="34" charset="0"/>
                        </a:rPr>
                        <a:t>Pathfinding Starts</a:t>
                      </a:r>
                    </a:p>
                  </a:txBody>
                  <a:tcPr marL="36576" marR="36576" marT="18288" marB="18288"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r" fontAlgn="b"/>
                      <a:endParaRPr lang="en-US" sz="1800" b="1"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rgbClr val="004DBF"/>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8" name="Freeform 7"/>
          <p:cNvSpPr/>
          <p:nvPr/>
        </p:nvSpPr>
        <p:spPr>
          <a:xfrm>
            <a:off x="5842001" y="2387601"/>
            <a:ext cx="558799" cy="2641599"/>
          </a:xfrm>
          <a:custGeom>
            <a:avLst/>
            <a:gdLst>
              <a:gd name="connsiteX0" fmla="*/ 0 w 524933"/>
              <a:gd name="connsiteY0" fmla="*/ 0 h 1380067"/>
              <a:gd name="connsiteX1" fmla="*/ 93133 w 524933"/>
              <a:gd name="connsiteY1" fmla="*/ 1007533 h 1380067"/>
              <a:gd name="connsiteX2" fmla="*/ 524933 w 524933"/>
              <a:gd name="connsiteY2" fmla="*/ 1380067 h 1380067"/>
            </a:gdLst>
            <a:ahLst/>
            <a:cxnLst>
              <a:cxn ang="0">
                <a:pos x="connsiteX0" y="connsiteY0"/>
              </a:cxn>
              <a:cxn ang="0">
                <a:pos x="connsiteX1" y="connsiteY1"/>
              </a:cxn>
              <a:cxn ang="0">
                <a:pos x="connsiteX2" y="connsiteY2"/>
              </a:cxn>
            </a:cxnLst>
            <a:rect l="l" t="t" r="r" b="b"/>
            <a:pathLst>
              <a:path w="524933" h="1380067">
                <a:moveTo>
                  <a:pt x="0" y="0"/>
                </a:moveTo>
                <a:cubicBezTo>
                  <a:pt x="2822" y="388761"/>
                  <a:pt x="5644" y="777522"/>
                  <a:pt x="93133" y="1007533"/>
                </a:cubicBezTo>
                <a:cubicBezTo>
                  <a:pt x="180622" y="1237544"/>
                  <a:pt x="352777" y="1308805"/>
                  <a:pt x="524933" y="1380067"/>
                </a:cubicBezTo>
              </a:path>
            </a:pathLst>
          </a:cu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147694" y="2709332"/>
            <a:ext cx="405506" cy="2472268"/>
          </a:xfrm>
          <a:custGeom>
            <a:avLst/>
            <a:gdLst>
              <a:gd name="connsiteX0" fmla="*/ 7573 w 210773"/>
              <a:gd name="connsiteY0" fmla="*/ 0 h 804334"/>
              <a:gd name="connsiteX1" fmla="*/ 24506 w 210773"/>
              <a:gd name="connsiteY1" fmla="*/ 609600 h 804334"/>
              <a:gd name="connsiteX2" fmla="*/ 210773 w 210773"/>
              <a:gd name="connsiteY2" fmla="*/ 804334 h 804334"/>
            </a:gdLst>
            <a:ahLst/>
            <a:cxnLst>
              <a:cxn ang="0">
                <a:pos x="connsiteX0" y="connsiteY0"/>
              </a:cxn>
              <a:cxn ang="0">
                <a:pos x="connsiteX1" y="connsiteY1"/>
              </a:cxn>
              <a:cxn ang="0">
                <a:pos x="connsiteX2" y="connsiteY2"/>
              </a:cxn>
            </a:cxnLst>
            <a:rect l="l" t="t" r="r" b="b"/>
            <a:pathLst>
              <a:path w="210773" h="804334">
                <a:moveTo>
                  <a:pt x="7573" y="0"/>
                </a:moveTo>
                <a:cubicBezTo>
                  <a:pt x="-894" y="237772"/>
                  <a:pt x="-9361" y="475544"/>
                  <a:pt x="24506" y="609600"/>
                </a:cubicBezTo>
                <a:cubicBezTo>
                  <a:pt x="58373" y="743656"/>
                  <a:pt x="182551" y="771878"/>
                  <a:pt x="210773" y="804334"/>
                </a:cubicBezTo>
              </a:path>
            </a:pathLst>
          </a:custGeom>
          <a:noFill/>
          <a:ln>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9156340" y="5515256"/>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816080" y="5517994"/>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14002" y="5986046"/>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S26A PG1 PRQ</a:t>
            </a:r>
          </a:p>
        </p:txBody>
      </p:sp>
      <p:sp>
        <p:nvSpPr>
          <p:cNvPr id="12" name="TextBox 11"/>
          <p:cNvSpPr txBox="1"/>
          <p:nvPr/>
        </p:nvSpPr>
        <p:spPr>
          <a:xfrm>
            <a:off x="8454262" y="5986046"/>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S37A PG1 PRQ</a:t>
            </a:r>
          </a:p>
        </p:txBody>
      </p:sp>
      <p:sp>
        <p:nvSpPr>
          <p:cNvPr id="15" name="TextBox 14"/>
          <p:cNvSpPr txBox="1"/>
          <p:nvPr/>
        </p:nvSpPr>
        <p:spPr>
          <a:xfrm>
            <a:off x="6919032" y="2370778"/>
            <a:ext cx="4673842" cy="338554"/>
          </a:xfrm>
          <a:prstGeom prst="rect">
            <a:avLst/>
          </a:prstGeom>
          <a:noFill/>
        </p:spPr>
        <p:txBody>
          <a:bodyPr wrap="square" rtlCol="0">
            <a:spAutoFit/>
          </a:bodyPr>
          <a:lstStyle/>
          <a:p>
            <a:endParaRPr lang="en-US" sz="1600" b="1" dirty="0" smtClean="0">
              <a:latin typeface="Calibri" panose="020F0502020204030204" pitchFamily="34" charset="0"/>
            </a:endParaRPr>
          </a:p>
        </p:txBody>
      </p:sp>
      <p:sp>
        <p:nvSpPr>
          <p:cNvPr id="3" name="Line Callout 2 (Accent Bar) 2"/>
          <p:cNvSpPr/>
          <p:nvPr/>
        </p:nvSpPr>
        <p:spPr>
          <a:xfrm>
            <a:off x="8874952" y="838200"/>
            <a:ext cx="2641721" cy="521477"/>
          </a:xfrm>
          <a:prstGeom prst="accentCallout2">
            <a:avLst>
              <a:gd name="adj1" fmla="val 28280"/>
              <a:gd name="adj2" fmla="val -5088"/>
              <a:gd name="adj3" fmla="val 32092"/>
              <a:gd name="adj4" fmla="val -17043"/>
              <a:gd name="adj5" fmla="val 289754"/>
              <a:gd name="adj6" fmla="val -91902"/>
            </a:avLst>
          </a:prstGeom>
          <a:solidFill>
            <a:schemeClr val="accent1">
              <a:lumMod val="50000"/>
            </a:schemeClr>
          </a:solidFill>
          <a:ln>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lIns="36576" tIns="36576" rIns="36576" bIns="36576" rtlCol="0" anchor="ctr"/>
          <a:lstStyle/>
          <a:p>
            <a:r>
              <a:rPr lang="en-US" sz="1400" b="1" dirty="0">
                <a:latin typeface="Calibri" panose="020F0502020204030204" pitchFamily="34" charset="0"/>
              </a:rPr>
              <a:t>Based on high confidence </a:t>
            </a:r>
          </a:p>
          <a:p>
            <a:r>
              <a:rPr lang="en-US" sz="1400" b="1" dirty="0">
                <a:latin typeface="Calibri" panose="020F0502020204030204" pitchFamily="34" charset="0"/>
              </a:rPr>
              <a:t>collateral for fast fail</a:t>
            </a:r>
          </a:p>
        </p:txBody>
      </p:sp>
      <p:sp>
        <p:nvSpPr>
          <p:cNvPr id="13" name="Line Callout 2 (Accent Bar) 12"/>
          <p:cNvSpPr/>
          <p:nvPr/>
        </p:nvSpPr>
        <p:spPr>
          <a:xfrm>
            <a:off x="8874953" y="2239724"/>
            <a:ext cx="2641721" cy="600661"/>
          </a:xfrm>
          <a:prstGeom prst="accentCallout2">
            <a:avLst>
              <a:gd name="adj1" fmla="val 20479"/>
              <a:gd name="adj2" fmla="val -5064"/>
              <a:gd name="adj3" fmla="val 23379"/>
              <a:gd name="adj4" fmla="val -16684"/>
              <a:gd name="adj5" fmla="val 101173"/>
              <a:gd name="adj6" fmla="val -63514"/>
            </a:avLst>
          </a:prstGeom>
          <a:solidFill>
            <a:schemeClr val="accent1">
              <a:lumMod val="50000"/>
            </a:schemeClr>
          </a:solidFill>
          <a:ln>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lIns="36576" tIns="36576" rIns="36576" bIns="36576" rtlCol="0" anchor="ctr"/>
          <a:lstStyle/>
          <a:p>
            <a:r>
              <a:rPr lang="en-US" sz="1400" b="1" dirty="0" smtClean="0">
                <a:latin typeface="Calibri" panose="020F0502020204030204" pitchFamily="34" charset="0"/>
              </a:rPr>
              <a:t>Passing PG4 criteria triggers 14nm SSM Alpha Product Design Start for fast succeed</a:t>
            </a:r>
            <a:endParaRPr lang="en-US" sz="1400" b="1" dirty="0">
              <a:latin typeface="Calibri" panose="020F0502020204030204" pitchFamily="34" charset="0"/>
            </a:endParaRPr>
          </a:p>
        </p:txBody>
      </p:sp>
    </p:spTree>
    <p:extLst>
      <p:ext uri="{BB962C8B-B14F-4D97-AF65-F5344CB8AC3E}">
        <p14:creationId xmlns:p14="http://schemas.microsoft.com/office/powerpoint/2010/main" val="56019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981201" y="-1"/>
            <a:ext cx="8229600" cy="1143001"/>
          </a:xfrm>
        </p:spPr>
        <p:txBody>
          <a:bodyPr/>
          <a:lstStyle/>
          <a:p>
            <a:pPr eaLnBrk="1" hangingPunct="1"/>
            <a:r>
              <a:rPr lang="en-US" smtClean="0"/>
              <a:t>Signature Page</a:t>
            </a:r>
          </a:p>
        </p:txBody>
      </p:sp>
      <p:sp>
        <p:nvSpPr>
          <p:cNvPr id="67589" name="Rectangle 3"/>
          <p:cNvSpPr>
            <a:spLocks noChangeArrowheads="1"/>
          </p:cNvSpPr>
          <p:nvPr/>
        </p:nvSpPr>
        <p:spPr bwMode="auto">
          <a:xfrm>
            <a:off x="1639801" y="1321843"/>
            <a:ext cx="8912399" cy="2031325"/>
          </a:xfrm>
          <a:prstGeom prst="rect">
            <a:avLst/>
          </a:prstGeom>
          <a:noFill/>
          <a:ln w="9525" algn="ctr">
            <a:noFill/>
            <a:miter lim="800000"/>
            <a:headEnd/>
            <a:tailEnd/>
          </a:ln>
        </p:spPr>
        <p:txBody>
          <a:bodyPr wrap="square">
            <a:spAutoFit/>
          </a:bodyPr>
          <a:lstStyle/>
          <a:p>
            <a:pPr eaLnBrk="0" hangingPunct="0"/>
            <a:r>
              <a:rPr lang="en-US" sz="1800" b="1" dirty="0">
                <a:latin typeface="Lucida Sans Unicode" panose="020B0602030504020204" pitchFamily="34" charset="0"/>
                <a:cs typeface="Lucida Sans Unicode" panose="020B0602030504020204" pitchFamily="34" charset="0"/>
              </a:rPr>
              <a:t>This 3DXP Joint Development Program Statement of  Work Rev 2.0 (“Self-Select Memory SOW”), having been approved by the JDP Committee is hereby approved by Intel and Micron respectively </a:t>
            </a:r>
            <a:r>
              <a:rPr lang="en-US" sz="1800" b="1" u="sng" dirty="0">
                <a:latin typeface="Lucida Sans Unicode" panose="020B0602030504020204" pitchFamily="34" charset="0"/>
                <a:cs typeface="Lucida Sans Unicode" panose="020B0602030504020204" pitchFamily="34" charset="0"/>
              </a:rPr>
              <a:t>effective as of </a:t>
            </a:r>
            <a:r>
              <a:rPr lang="en-US" sz="1800" b="1" u="sng" dirty="0" smtClean="0">
                <a:solidFill>
                  <a:schemeClr val="bg1">
                    <a:lumMod val="75000"/>
                  </a:schemeClr>
                </a:solidFill>
                <a:latin typeface="Lucida Sans Unicode" panose="020B0602030504020204" pitchFamily="34" charset="0"/>
                <a:cs typeface="Lucida Sans Unicode" panose="020B0602030504020204" pitchFamily="34" charset="0"/>
              </a:rPr>
              <a:t>mmm</a:t>
            </a:r>
            <a:r>
              <a:rPr lang="en-US" sz="1800" b="1" u="sng" dirty="0" smtClean="0">
                <a:solidFill>
                  <a:schemeClr val="bg1">
                    <a:lumMod val="75000"/>
                  </a:schemeClr>
                </a:solidFill>
                <a:latin typeface="Lucida Sans Unicode" panose="020B0602030504020204" pitchFamily="34" charset="0"/>
                <a:cs typeface="Lucida Sans Unicode" panose="020B0602030504020204" pitchFamily="34" charset="0"/>
              </a:rPr>
              <a:t> </a:t>
            </a:r>
            <a:r>
              <a:rPr lang="en-US" sz="1800" b="1" u="sng" dirty="0" err="1">
                <a:solidFill>
                  <a:schemeClr val="bg1">
                    <a:lumMod val="75000"/>
                  </a:schemeClr>
                </a:solidFill>
                <a:latin typeface="Lucida Sans Unicode" panose="020B0602030504020204" pitchFamily="34" charset="0"/>
                <a:cs typeface="Lucida Sans Unicode" panose="020B0602030504020204" pitchFamily="34" charset="0"/>
              </a:rPr>
              <a:t>dd</a:t>
            </a:r>
            <a:r>
              <a:rPr lang="en-US" sz="1800" b="1" u="sng" dirty="0">
                <a:latin typeface="Lucida Sans Unicode" panose="020B0602030504020204" pitchFamily="34" charset="0"/>
                <a:cs typeface="Lucida Sans Unicode" panose="020B0602030504020204" pitchFamily="34" charset="0"/>
              </a:rPr>
              <a:t>, 2018</a:t>
            </a:r>
            <a:r>
              <a:rPr lang="en-US" sz="1800" b="1" dirty="0">
                <a:latin typeface="Lucida Sans Unicode" panose="020B0602030504020204" pitchFamily="34" charset="0"/>
                <a:cs typeface="Lucida Sans Unicode" panose="020B0602030504020204" pitchFamily="34" charset="0"/>
              </a:rPr>
              <a:t>, as signified by the signature of each company’s authorized representative below.  It is understood and agreed that this JDP SOW may be amended in due course in accordance with the procedures set forth in the  Joint Development Program Agreement.</a:t>
            </a:r>
          </a:p>
        </p:txBody>
      </p:sp>
      <p:graphicFrame>
        <p:nvGraphicFramePr>
          <p:cNvPr id="2" name="Table 1"/>
          <p:cNvGraphicFramePr>
            <a:graphicFrameLocks noGrp="1"/>
          </p:cNvGraphicFramePr>
          <p:nvPr>
            <p:extLst>
              <p:ext uri="{D42A27DB-BD31-4B8C-83A1-F6EECF244321}">
                <p14:modId xmlns:p14="http://schemas.microsoft.com/office/powerpoint/2010/main" val="2429597860"/>
              </p:ext>
            </p:extLst>
          </p:nvPr>
        </p:nvGraphicFramePr>
        <p:xfrm>
          <a:off x="1681772" y="3827945"/>
          <a:ext cx="8802569" cy="1662424"/>
        </p:xfrm>
        <a:graphic>
          <a:graphicData uri="http://schemas.openxmlformats.org/drawingml/2006/table">
            <a:tbl>
              <a:tblPr firstRow="1" bandRow="1">
                <a:tableStyleId>{5C22544A-7EE6-4342-B048-85BDC9FD1C3A}</a:tableStyleId>
              </a:tblPr>
              <a:tblGrid>
                <a:gridCol w="1114209"/>
                <a:gridCol w="3139851"/>
                <a:gridCol w="277013"/>
                <a:gridCol w="1114209"/>
                <a:gridCol w="3157287"/>
              </a:tblGrid>
              <a:tr h="158117">
                <a:tc gridSpan="2">
                  <a:txBody>
                    <a:bodyPr/>
                    <a:lstStyle/>
                    <a:p>
                      <a:pPr algn="ctr"/>
                      <a:r>
                        <a:rPr lang="en-US" sz="1800" dirty="0" smtClean="0">
                          <a:solidFill>
                            <a:schemeClr val="tx1"/>
                          </a:solidFill>
                        </a:rPr>
                        <a:t>MICRON TECHNOLOGY, INC</a:t>
                      </a:r>
                      <a:endParaRPr lang="en-US" sz="2000" dirty="0">
                        <a:solidFill>
                          <a:schemeClr val="tx1"/>
                        </a:solidFill>
                      </a:endParaRPr>
                    </a:p>
                  </a:txBody>
                  <a:tcPr marL="110805" marR="110805" marT="55403" marB="55403">
                    <a:noFill/>
                  </a:tcPr>
                </a:tc>
                <a:tc hMerge="1">
                  <a:txBody>
                    <a:bodyPr/>
                    <a:lstStyle/>
                    <a:p>
                      <a:endParaRPr lang="en-US" dirty="0"/>
                    </a:p>
                  </a:txBody>
                  <a:tcPr/>
                </a:tc>
                <a:tc>
                  <a:txBody>
                    <a:bodyPr/>
                    <a:lstStyle/>
                    <a:p>
                      <a:endParaRPr lang="en-US" sz="2000" dirty="0">
                        <a:solidFill>
                          <a:schemeClr val="tx1"/>
                        </a:solidFill>
                      </a:endParaRPr>
                    </a:p>
                  </a:txBody>
                  <a:tcPr marL="110805" marR="110805" marT="55403" marB="55403">
                    <a:noFill/>
                  </a:tcPr>
                </a:tc>
                <a:tc gridSpan="2">
                  <a:txBody>
                    <a:bodyPr/>
                    <a:lstStyle/>
                    <a:p>
                      <a:pPr algn="ctr"/>
                      <a:r>
                        <a:rPr lang="en-US" sz="1800" dirty="0" smtClean="0">
                          <a:solidFill>
                            <a:schemeClr val="tx1"/>
                          </a:solidFill>
                        </a:rPr>
                        <a:t>INTEL CORPORATION</a:t>
                      </a:r>
                      <a:endParaRPr lang="en-US" sz="2000" dirty="0">
                        <a:solidFill>
                          <a:schemeClr val="tx1"/>
                        </a:solidFill>
                      </a:endParaRPr>
                    </a:p>
                  </a:txBody>
                  <a:tcPr marL="110805" marR="110805" marT="55403" marB="55403">
                    <a:noFill/>
                  </a:tcPr>
                </a:tc>
                <a:tc hMerge="1">
                  <a:txBody>
                    <a:bodyPr/>
                    <a:lstStyle/>
                    <a:p>
                      <a:endParaRPr lang="en-US" dirty="0"/>
                    </a:p>
                  </a:txBody>
                  <a:tcPr/>
                </a:tc>
              </a:tr>
              <a:tr h="154836">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r>
              <a:tr h="276265">
                <a:tc>
                  <a:txBody>
                    <a:bodyPr/>
                    <a:lstStyle/>
                    <a:p>
                      <a:r>
                        <a:rPr lang="en-US" sz="2000" dirty="0" smtClean="0"/>
                        <a:t>Name:</a:t>
                      </a:r>
                      <a:endParaRPr lang="en-US" sz="2000" dirty="0"/>
                    </a:p>
                  </a:txBody>
                  <a:tcPr marL="110805" marR="110805" marT="55403" marB="55403">
                    <a:noFill/>
                  </a:tcPr>
                </a:tc>
                <a:tc>
                  <a:txBody>
                    <a:bodyPr/>
                    <a:lstStyle/>
                    <a:p>
                      <a:endParaRPr lang="en-US" sz="2000" b="1"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Name: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836">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052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marL="576263" indent="-576263" algn="l"/>
            <a:r>
              <a:rPr lang="en-US" sz="2800" cap="small" dirty="0" smtClean="0"/>
              <a:t>3.4 </a:t>
            </a:r>
            <a:r>
              <a:rPr lang="en-US" sz="2800" cap="small" dirty="0" err="1" smtClean="0"/>
              <a:t>PrePOR</a:t>
            </a:r>
            <a:r>
              <a:rPr lang="en-US" sz="2800" cap="small" dirty="0" smtClean="0"/>
              <a:t> Critical Path for 20nm then </a:t>
            </a:r>
            <a:r>
              <a:rPr lang="en-US" sz="2800" cap="small" dirty="0"/>
              <a:t>14nm Products</a:t>
            </a:r>
            <a:br>
              <a:rPr lang="en-US" sz="2800" cap="small" dirty="0"/>
            </a:br>
            <a:r>
              <a:rPr lang="en-US" sz="1800" cap="small" dirty="0" smtClean="0"/>
              <a:t>with high confidence of energy </a:t>
            </a:r>
            <a:r>
              <a:rPr lang="en-US" sz="1800" cap="small" dirty="0"/>
              <a:t>spec compliant S26S DBR by </a:t>
            </a:r>
            <a:r>
              <a:rPr lang="en-US" sz="1800" cap="small" dirty="0" smtClean="0"/>
              <a:t>Q1/19</a:t>
            </a:r>
            <a:endParaRPr lang="en-US" sz="1800" cap="small" dirty="0"/>
          </a:p>
        </p:txBody>
      </p:sp>
      <p:graphicFrame>
        <p:nvGraphicFramePr>
          <p:cNvPr id="2" name="Table 1"/>
          <p:cNvGraphicFramePr>
            <a:graphicFrameLocks noGrp="1"/>
          </p:cNvGraphicFramePr>
          <p:nvPr>
            <p:extLst/>
          </p:nvPr>
        </p:nvGraphicFramePr>
        <p:xfrm>
          <a:off x="631556" y="1448780"/>
          <a:ext cx="10885118" cy="4041648"/>
        </p:xfrm>
        <a:graphic>
          <a:graphicData uri="http://schemas.openxmlformats.org/drawingml/2006/table">
            <a:tbl>
              <a:tblPr/>
              <a:tblGrid>
                <a:gridCol w="315832"/>
                <a:gridCol w="4264342"/>
                <a:gridCol w="394059"/>
                <a:gridCol w="394059"/>
                <a:gridCol w="394059"/>
                <a:gridCol w="394059"/>
                <a:gridCol w="394059"/>
                <a:gridCol w="394059"/>
                <a:gridCol w="394059"/>
                <a:gridCol w="394059"/>
                <a:gridCol w="394059"/>
                <a:gridCol w="394059"/>
                <a:gridCol w="394059"/>
                <a:gridCol w="394059"/>
                <a:gridCol w="394059"/>
                <a:gridCol w="394059"/>
                <a:gridCol w="394059"/>
                <a:gridCol w="394059"/>
              </a:tblGrid>
              <a:tr h="184150">
                <a:tc rowSpan="2">
                  <a:txBody>
                    <a:bodyPr/>
                    <a:lstStyle/>
                    <a:p>
                      <a:pPr algn="l" fontAlgn="b"/>
                      <a:r>
                        <a:rPr lang="en-US" sz="1800" b="0" i="0" u="none" strike="noStrike" dirty="0">
                          <a:solidFill>
                            <a:srgbClr val="000000"/>
                          </a:solidFill>
                          <a:effectLst/>
                          <a:latin typeface="Calibri" panose="020F0502020204030204" pitchFamily="34" charset="0"/>
                        </a:rPr>
                        <a:t> </a:t>
                      </a:r>
                    </a:p>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r" fontAlgn="b"/>
                      <a:r>
                        <a:rPr lang="en-US" sz="1800" b="0" i="0" u="none" strike="noStrike" dirty="0">
                          <a:solidFill>
                            <a:srgbClr val="000000"/>
                          </a:solidFill>
                          <a:effectLst/>
                          <a:latin typeface="Calibri" panose="020F0502020204030204" pitchFamily="34" charset="0"/>
                        </a:rPr>
                        <a:t> </a:t>
                      </a:r>
                    </a:p>
                    <a:p>
                      <a:pPr algn="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800" b="1" i="0" u="none" strike="noStrike" dirty="0">
                          <a:solidFill>
                            <a:schemeClr val="bg1"/>
                          </a:solidFill>
                          <a:effectLst/>
                          <a:latin typeface="Calibri" panose="020F0502020204030204" pitchFamily="34" charset="0"/>
                        </a:rPr>
                        <a:t>2018</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2019</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2020</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2021</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150">
                <a:tc vMerge="1">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84150">
                <a:tc rowSpan="5">
                  <a:txBody>
                    <a:bodyPr/>
                    <a:lstStyle/>
                    <a:p>
                      <a:pPr algn="ctr" fontAlgn="ctr"/>
                      <a:r>
                        <a:rPr lang="en-US" sz="1800" b="1" i="0" u="none" strike="noStrike" dirty="0">
                          <a:solidFill>
                            <a:schemeClr val="bg1"/>
                          </a:solidFill>
                          <a:effectLst/>
                          <a:latin typeface="Calibri" panose="020F0502020204030204" pitchFamily="34" charset="0"/>
                        </a:rPr>
                        <a:t>20nm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a:solidFill>
                            <a:schemeClr val="bg1"/>
                          </a:solidFill>
                          <a:effectLst/>
                          <a:latin typeface="Calibri" panose="020F0502020204030204" pitchFamily="34" charset="0"/>
                        </a:rPr>
                        <a:t>SSM RWB demonstrated on Dual Deck SR71</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S26S </a:t>
                      </a:r>
                      <a:r>
                        <a:rPr lang="en-US" sz="1800" b="0" i="0" u="none" strike="noStrike" dirty="0" smtClean="0">
                          <a:solidFill>
                            <a:schemeClr val="bg1"/>
                          </a:solidFill>
                          <a:effectLst/>
                          <a:latin typeface="Calibri" panose="020F0502020204030204" pitchFamily="34" charset="0"/>
                        </a:rPr>
                        <a:t>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S26S Probe Yield @ PG4 Spec</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baseline="0" dirty="0" smtClean="0">
                          <a:solidFill>
                            <a:schemeClr val="bg1"/>
                          </a:solidFill>
                          <a:effectLst/>
                          <a:latin typeface="Calibri" panose="020F0502020204030204" pitchFamily="34" charset="0"/>
                        </a:rPr>
                        <a:t>S26S</a:t>
                      </a:r>
                      <a:r>
                        <a:rPr lang="en-US" sz="1800" b="0" i="0" u="none" strike="noStrike" dirty="0" smtClean="0">
                          <a:solidFill>
                            <a:schemeClr val="bg1"/>
                          </a:solidFill>
                          <a:effectLst/>
                          <a:latin typeface="Calibri" panose="020F0502020204030204" pitchFamily="34" charset="0"/>
                        </a:rPr>
                        <a:t> </a:t>
                      </a:r>
                      <a:r>
                        <a:rPr lang="en-US" sz="1800" b="0" i="0" u="none" strike="noStrike" dirty="0">
                          <a:solidFill>
                            <a:schemeClr val="bg1"/>
                          </a:solidFill>
                          <a:effectLst/>
                          <a:latin typeface="Calibri" panose="020F0502020204030204" pitchFamily="34" charset="0"/>
                        </a:rPr>
                        <a:t>Probe Yield @ PG1 Spec</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S26S</a:t>
                      </a:r>
                      <a:r>
                        <a:rPr lang="en-US" sz="1800" b="0" i="0" u="none" strike="noStrike" baseline="0" dirty="0" smtClean="0">
                          <a:solidFill>
                            <a:schemeClr val="bg1"/>
                          </a:solidFill>
                          <a:effectLst/>
                          <a:latin typeface="Calibri" panose="020F0502020204030204" pitchFamily="34" charset="0"/>
                        </a:rPr>
                        <a:t> </a:t>
                      </a:r>
                      <a:r>
                        <a:rPr lang="en-US" sz="1800" b="0" i="0" u="none" strike="noStrike" dirty="0" err="1" smtClean="0">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84150">
                <a:tc rowSpan="5">
                  <a:txBody>
                    <a:bodyPr/>
                    <a:lstStyle/>
                    <a:p>
                      <a:pPr algn="ctr" fontAlgn="ctr"/>
                      <a:r>
                        <a:rPr lang="en-US" sz="1800" b="1" i="0" u="none" strike="noStrike" dirty="0">
                          <a:solidFill>
                            <a:schemeClr val="bg1"/>
                          </a:solidFill>
                          <a:effectLst/>
                          <a:latin typeface="Calibri" panose="020F0502020204030204" pitchFamily="34" charset="0"/>
                        </a:rPr>
                        <a:t>14nm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smtClean="0">
                          <a:solidFill>
                            <a:schemeClr val="bg1"/>
                          </a:solidFill>
                          <a:effectLst/>
                          <a:latin typeface="Calibri" panose="020F0502020204030204" pitchFamily="34" charset="0"/>
                        </a:rPr>
                        <a:t>S36X Spider Chip DBR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SSM</a:t>
                      </a:r>
                      <a:r>
                        <a:rPr lang="en-US" sz="1800" b="0" i="0" u="none" strike="noStrike" baseline="0" dirty="0" smtClean="0">
                          <a:solidFill>
                            <a:schemeClr val="bg1"/>
                          </a:solidFill>
                          <a:effectLst/>
                          <a:latin typeface="Calibri" panose="020F0502020204030204" pitchFamily="34" charset="0"/>
                        </a:rPr>
                        <a:t> Collateral Release (</a:t>
                      </a:r>
                      <a:r>
                        <a:rPr lang="en-US" sz="1800" b="0" i="0" u="none" strike="noStrike" baseline="0" dirty="0" err="1" smtClean="0">
                          <a:solidFill>
                            <a:schemeClr val="bg1"/>
                          </a:solidFill>
                          <a:effectLst/>
                          <a:latin typeface="Calibri" panose="020F0502020204030204" pitchFamily="34" charset="0"/>
                        </a:rPr>
                        <a:t>TGnMOST</a:t>
                      </a:r>
                      <a:r>
                        <a:rPr lang="en-US" sz="1800" b="0" i="0" u="none" strike="noStrike" baseline="0" dirty="0" smtClean="0">
                          <a:solidFill>
                            <a:schemeClr val="bg1"/>
                          </a:solidFill>
                          <a:effectLst/>
                          <a:latin typeface="Calibri" panose="020F0502020204030204" pitchFamily="34" charset="0"/>
                        </a:rPr>
                        <a:t>, DR)</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RWB demonstrated, </a:t>
                      </a:r>
                      <a:r>
                        <a:rPr lang="en-US" sz="1800" b="0" i="0" u="none" strike="noStrike" dirty="0">
                          <a:solidFill>
                            <a:schemeClr val="bg1"/>
                          </a:solidFill>
                          <a:effectLst/>
                          <a:latin typeface="Calibri" panose="020F0502020204030204" pitchFamily="34" charset="0"/>
                        </a:rPr>
                        <a:t>S/U Flow Defined</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S37S </a:t>
                      </a:r>
                      <a:r>
                        <a:rPr lang="en-US" sz="1800" b="0" i="0" u="none" strike="noStrike" dirty="0">
                          <a:solidFill>
                            <a:schemeClr val="bg1"/>
                          </a:solidFill>
                          <a:effectLst/>
                          <a:latin typeface="Calibri" panose="020F0502020204030204" pitchFamily="34" charset="0"/>
                        </a:rPr>
                        <a:t>DBR</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9050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S37S </a:t>
                      </a:r>
                      <a:r>
                        <a:rPr lang="en-US" sz="1800" b="0" i="0" u="none" strike="noStrike" dirty="0" err="1">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90500">
                <a:tc gridSpan="2">
                  <a:txBody>
                    <a:bodyPr/>
                    <a:lstStyle/>
                    <a:p>
                      <a:pPr algn="r" fontAlgn="b"/>
                      <a:r>
                        <a:rPr lang="en-US" sz="1800" b="0" i="0" u="none" strike="noStrike" dirty="0">
                          <a:solidFill>
                            <a:schemeClr val="bg1"/>
                          </a:solidFill>
                          <a:effectLst/>
                          <a:latin typeface="Calibri" panose="020F0502020204030204" pitchFamily="34" charset="0"/>
                        </a:rPr>
                        <a:t>Scaling </a:t>
                      </a:r>
                      <a:r>
                        <a:rPr lang="en-US" sz="1800" b="0" i="0" u="none" strike="noStrike" dirty="0" smtClean="0">
                          <a:solidFill>
                            <a:schemeClr val="bg1"/>
                          </a:solidFill>
                          <a:effectLst/>
                          <a:latin typeface="Calibri" panose="020F0502020204030204" pitchFamily="34" charset="0"/>
                        </a:rPr>
                        <a:t>Roadmap </a:t>
                      </a:r>
                      <a:r>
                        <a:rPr lang="en-US" sz="1800" b="0" i="0" u="none" strike="noStrike" dirty="0">
                          <a:solidFill>
                            <a:schemeClr val="bg1"/>
                          </a:solidFill>
                          <a:effectLst/>
                          <a:latin typeface="Calibri" panose="020F0502020204030204" pitchFamily="34" charset="0"/>
                        </a:rPr>
                        <a:t>Pathfinding Starts</a:t>
                      </a:r>
                    </a:p>
                  </a:txBody>
                  <a:tcPr marL="36576" marR="36576" marT="18288" marB="18288"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r" fontAlgn="b"/>
                      <a:endParaRPr lang="en-US" sz="1800" b="1"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8" name="Freeform 7"/>
          <p:cNvSpPr/>
          <p:nvPr/>
        </p:nvSpPr>
        <p:spPr>
          <a:xfrm>
            <a:off x="5842001" y="2387601"/>
            <a:ext cx="1320799" cy="2641599"/>
          </a:xfrm>
          <a:custGeom>
            <a:avLst/>
            <a:gdLst>
              <a:gd name="connsiteX0" fmla="*/ 0 w 524933"/>
              <a:gd name="connsiteY0" fmla="*/ 0 h 1380067"/>
              <a:gd name="connsiteX1" fmla="*/ 93133 w 524933"/>
              <a:gd name="connsiteY1" fmla="*/ 1007533 h 1380067"/>
              <a:gd name="connsiteX2" fmla="*/ 524933 w 524933"/>
              <a:gd name="connsiteY2" fmla="*/ 1380067 h 1380067"/>
            </a:gdLst>
            <a:ahLst/>
            <a:cxnLst>
              <a:cxn ang="0">
                <a:pos x="connsiteX0" y="connsiteY0"/>
              </a:cxn>
              <a:cxn ang="0">
                <a:pos x="connsiteX1" y="connsiteY1"/>
              </a:cxn>
              <a:cxn ang="0">
                <a:pos x="connsiteX2" y="connsiteY2"/>
              </a:cxn>
            </a:cxnLst>
            <a:rect l="l" t="t" r="r" b="b"/>
            <a:pathLst>
              <a:path w="524933" h="1380067">
                <a:moveTo>
                  <a:pt x="0" y="0"/>
                </a:moveTo>
                <a:cubicBezTo>
                  <a:pt x="2822" y="388761"/>
                  <a:pt x="5644" y="777522"/>
                  <a:pt x="93133" y="1007533"/>
                </a:cubicBezTo>
                <a:cubicBezTo>
                  <a:pt x="180622" y="1237544"/>
                  <a:pt x="352777" y="1308805"/>
                  <a:pt x="524933" y="1380067"/>
                </a:cubicBezTo>
              </a:path>
            </a:pathLst>
          </a:cu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919032" y="2702706"/>
            <a:ext cx="405506" cy="2472268"/>
          </a:xfrm>
          <a:custGeom>
            <a:avLst/>
            <a:gdLst>
              <a:gd name="connsiteX0" fmla="*/ 7573 w 210773"/>
              <a:gd name="connsiteY0" fmla="*/ 0 h 804334"/>
              <a:gd name="connsiteX1" fmla="*/ 24506 w 210773"/>
              <a:gd name="connsiteY1" fmla="*/ 609600 h 804334"/>
              <a:gd name="connsiteX2" fmla="*/ 210773 w 210773"/>
              <a:gd name="connsiteY2" fmla="*/ 804334 h 804334"/>
            </a:gdLst>
            <a:ahLst/>
            <a:cxnLst>
              <a:cxn ang="0">
                <a:pos x="connsiteX0" y="connsiteY0"/>
              </a:cxn>
              <a:cxn ang="0">
                <a:pos x="connsiteX1" y="connsiteY1"/>
              </a:cxn>
              <a:cxn ang="0">
                <a:pos x="connsiteX2" y="connsiteY2"/>
              </a:cxn>
            </a:cxnLst>
            <a:rect l="l" t="t" r="r" b="b"/>
            <a:pathLst>
              <a:path w="210773" h="804334">
                <a:moveTo>
                  <a:pt x="7573" y="0"/>
                </a:moveTo>
                <a:cubicBezTo>
                  <a:pt x="-894" y="237772"/>
                  <a:pt x="-9361" y="475544"/>
                  <a:pt x="24506" y="609600"/>
                </a:cubicBezTo>
                <a:cubicBezTo>
                  <a:pt x="58373" y="743656"/>
                  <a:pt x="182551" y="771878"/>
                  <a:pt x="210773" y="804334"/>
                </a:cubicBezTo>
              </a:path>
            </a:pathLst>
          </a:custGeom>
          <a:noFill/>
          <a:ln>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9156340" y="5515256"/>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816080" y="5517994"/>
            <a:ext cx="0" cy="468052"/>
          </a:xfrm>
          <a:prstGeom prst="straightConnector1">
            <a:avLst/>
          </a:prstGeom>
          <a:ln w="38100">
            <a:solidFill>
              <a:srgbClr val="0071EE"/>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14002" y="5986046"/>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S26A PG1 PRQ</a:t>
            </a:r>
          </a:p>
        </p:txBody>
      </p:sp>
      <p:sp>
        <p:nvSpPr>
          <p:cNvPr id="12" name="TextBox 11"/>
          <p:cNvSpPr txBox="1"/>
          <p:nvPr/>
        </p:nvSpPr>
        <p:spPr>
          <a:xfrm>
            <a:off x="8454262" y="5986046"/>
            <a:ext cx="1404156" cy="338554"/>
          </a:xfrm>
          <a:prstGeom prst="rect">
            <a:avLst/>
          </a:prstGeom>
          <a:noFill/>
        </p:spPr>
        <p:txBody>
          <a:bodyPr wrap="square" rtlCol="0">
            <a:spAutoFit/>
          </a:bodyPr>
          <a:lstStyle/>
          <a:p>
            <a:pPr algn="ctr"/>
            <a:r>
              <a:rPr lang="en-US" sz="1600" b="1" dirty="0" smtClean="0">
                <a:solidFill>
                  <a:srgbClr val="0150ED"/>
                </a:solidFill>
                <a:latin typeface="Calibri" panose="020F0502020204030204" pitchFamily="34" charset="0"/>
              </a:rPr>
              <a:t>S37A PG1 PRQ</a:t>
            </a:r>
          </a:p>
        </p:txBody>
      </p:sp>
      <p:sp>
        <p:nvSpPr>
          <p:cNvPr id="15" name="TextBox 14"/>
          <p:cNvSpPr txBox="1"/>
          <p:nvPr/>
        </p:nvSpPr>
        <p:spPr>
          <a:xfrm>
            <a:off x="6919032" y="2370778"/>
            <a:ext cx="4673842" cy="338554"/>
          </a:xfrm>
          <a:prstGeom prst="rect">
            <a:avLst/>
          </a:prstGeom>
          <a:noFill/>
        </p:spPr>
        <p:txBody>
          <a:bodyPr wrap="square" rtlCol="0">
            <a:spAutoFit/>
          </a:bodyPr>
          <a:lstStyle/>
          <a:p>
            <a:endParaRPr lang="en-US" sz="1600" b="1" dirty="0" smtClean="0">
              <a:latin typeface="Calibri" panose="020F0502020204030204" pitchFamily="34" charset="0"/>
            </a:endParaRPr>
          </a:p>
        </p:txBody>
      </p:sp>
      <p:sp>
        <p:nvSpPr>
          <p:cNvPr id="3" name="Line Callout 2 (Accent Bar) 2"/>
          <p:cNvSpPr/>
          <p:nvPr/>
        </p:nvSpPr>
        <p:spPr>
          <a:xfrm>
            <a:off x="8874952" y="838200"/>
            <a:ext cx="2641721" cy="521477"/>
          </a:xfrm>
          <a:prstGeom prst="accentCallout2">
            <a:avLst>
              <a:gd name="adj1" fmla="val 28280"/>
              <a:gd name="adj2" fmla="val -5088"/>
              <a:gd name="adj3" fmla="val 32092"/>
              <a:gd name="adj4" fmla="val -17043"/>
              <a:gd name="adj5" fmla="val 295472"/>
              <a:gd name="adj6" fmla="val -62932"/>
            </a:avLst>
          </a:prstGeom>
          <a:solidFill>
            <a:schemeClr val="accent1">
              <a:lumMod val="50000"/>
            </a:schemeClr>
          </a:solidFill>
          <a:ln>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lIns="36576" tIns="36576" rIns="36576" bIns="36576" rtlCol="0" anchor="ctr"/>
          <a:lstStyle/>
          <a:p>
            <a:r>
              <a:rPr lang="en-US" sz="1400" b="1" dirty="0">
                <a:latin typeface="Calibri" panose="020F0502020204030204" pitchFamily="34" charset="0"/>
              </a:rPr>
              <a:t>Based on </a:t>
            </a:r>
            <a:r>
              <a:rPr lang="en-US" sz="1400" b="1" dirty="0" err="1" smtClean="0">
                <a:latin typeface="Calibri" panose="020F0502020204030204" pitchFamily="34" charset="0"/>
              </a:rPr>
              <a:t>TGnMOST</a:t>
            </a:r>
            <a:r>
              <a:rPr lang="en-US" sz="1400" b="1" dirty="0" smtClean="0">
                <a:latin typeface="Calibri" panose="020F0502020204030204" pitchFamily="34" charset="0"/>
              </a:rPr>
              <a:t> / DR for energy spec compliant S26S</a:t>
            </a:r>
            <a:endParaRPr lang="en-US" sz="1400" b="1" dirty="0">
              <a:latin typeface="Calibri" panose="020F0502020204030204" pitchFamily="34" charset="0"/>
            </a:endParaRPr>
          </a:p>
        </p:txBody>
      </p:sp>
      <p:sp>
        <p:nvSpPr>
          <p:cNvPr id="13" name="Line Callout 2 (Accent Bar) 12"/>
          <p:cNvSpPr/>
          <p:nvPr/>
        </p:nvSpPr>
        <p:spPr>
          <a:xfrm>
            <a:off x="8874953" y="2239724"/>
            <a:ext cx="2641721" cy="600661"/>
          </a:xfrm>
          <a:prstGeom prst="accentCallout2">
            <a:avLst>
              <a:gd name="adj1" fmla="val 20479"/>
              <a:gd name="adj2" fmla="val -5064"/>
              <a:gd name="adj3" fmla="val 23379"/>
              <a:gd name="adj4" fmla="val -16684"/>
              <a:gd name="adj5" fmla="val 84626"/>
              <a:gd name="adj6" fmla="val -33791"/>
            </a:avLst>
          </a:prstGeom>
          <a:solidFill>
            <a:schemeClr val="accent1">
              <a:lumMod val="50000"/>
            </a:schemeClr>
          </a:solidFill>
          <a:ln>
            <a:solidFill>
              <a:schemeClr val="accent1">
                <a:lumMod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lIns="36576" tIns="36576" rIns="36576" bIns="36576" rtlCol="0" anchor="ctr"/>
          <a:lstStyle/>
          <a:p>
            <a:r>
              <a:rPr lang="en-US" sz="1400" b="1" dirty="0" smtClean="0">
                <a:latin typeface="Calibri" panose="020F0502020204030204" pitchFamily="34" charset="0"/>
              </a:rPr>
              <a:t>Passing PG4 criteria triggers 14nm SSM Alpha Product Design Start for fast succeed</a:t>
            </a:r>
            <a:endParaRPr lang="en-US" sz="1400" b="1" dirty="0">
              <a:latin typeface="Calibri" panose="020F0502020204030204" pitchFamily="34" charset="0"/>
            </a:endParaRPr>
          </a:p>
        </p:txBody>
      </p:sp>
    </p:spTree>
    <p:extLst>
      <p:ext uri="{BB962C8B-B14F-4D97-AF65-F5344CB8AC3E}">
        <p14:creationId xmlns:p14="http://schemas.microsoft.com/office/powerpoint/2010/main" val="2786658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4</a:t>
            </a:r>
            <a:r>
              <a:rPr lang="en-US" sz="2800" cap="small" dirty="0" smtClean="0"/>
              <a:t>.0 Cost Analysis</a:t>
            </a:r>
            <a:endParaRPr lang="en-US" sz="2800" cap="small" dirty="0"/>
          </a:p>
        </p:txBody>
      </p:sp>
      <p:sp>
        <p:nvSpPr>
          <p:cNvPr id="3" name="Content Placeholder 2"/>
          <p:cNvSpPr>
            <a:spLocks noGrp="1"/>
          </p:cNvSpPr>
          <p:nvPr>
            <p:ph idx="1"/>
          </p:nvPr>
        </p:nvSpPr>
        <p:spPr>
          <a:xfrm>
            <a:off x="695400" y="1026840"/>
            <a:ext cx="11305256" cy="5354488"/>
          </a:xfrm>
        </p:spPr>
        <p:txBody>
          <a:bodyPr/>
          <a:lstStyle/>
          <a:p>
            <a:pPr marL="457200" indent="-457200">
              <a:buNone/>
            </a:pPr>
            <a:r>
              <a:rPr lang="en-US" sz="2000" dirty="0" smtClean="0"/>
              <a:t>S26S </a:t>
            </a:r>
            <a:r>
              <a:rPr lang="en-US" sz="2000" dirty="0"/>
              <a:t>Die size </a:t>
            </a:r>
            <a:r>
              <a:rPr lang="en-US" sz="2000" dirty="0" smtClean="0"/>
              <a:t>is the same as </a:t>
            </a:r>
            <a:r>
              <a:rPr lang="en-US" sz="2000" dirty="0"/>
              <a:t>S26A </a:t>
            </a:r>
            <a:endParaRPr lang="en-US" sz="2000" dirty="0" smtClean="0"/>
          </a:p>
          <a:p>
            <a:pPr marL="1108070" lvl="1" indent="-554035">
              <a:buNone/>
            </a:pPr>
            <a:r>
              <a:rPr lang="en-US" sz="2000" dirty="0" smtClean="0"/>
              <a:t>Bipolar decoders size should be equal or better than SXP counterpart.</a:t>
            </a:r>
            <a:endParaRPr lang="en-US" sz="2000" dirty="0"/>
          </a:p>
          <a:p>
            <a:pPr marL="457200" indent="-457200">
              <a:buNone/>
            </a:pPr>
            <a:r>
              <a:rPr lang="en-US" sz="2000" dirty="0"/>
              <a:t>Lower cost due to </a:t>
            </a:r>
            <a:r>
              <a:rPr lang="en-US" sz="2000" dirty="0" smtClean="0"/>
              <a:t>process simplification from </a:t>
            </a:r>
            <a:r>
              <a:rPr lang="en-US" sz="2000" dirty="0"/>
              <a:t>partial etch architecture to single etch </a:t>
            </a:r>
            <a:r>
              <a:rPr lang="en-US" sz="2000" dirty="0" smtClean="0"/>
              <a:t>scheme.</a:t>
            </a:r>
            <a:endParaRPr lang="en-US" sz="2000" dirty="0"/>
          </a:p>
          <a:p>
            <a:pPr marL="457200" indent="-457200">
              <a:buNone/>
            </a:pPr>
            <a:r>
              <a:rPr lang="en-US" sz="2000" dirty="0" smtClean="0"/>
              <a:t>Preliminary </a:t>
            </a:r>
            <a:r>
              <a:rPr lang="en-US" sz="2000" dirty="0"/>
              <a:t>green-field analysis has been performed for cost-of-transition and cost-per-wafer</a:t>
            </a:r>
          </a:p>
          <a:p>
            <a:pPr marL="1108070" lvl="1" indent="-554035">
              <a:buNone/>
            </a:pPr>
            <a:r>
              <a:rPr lang="en-US" sz="2000" dirty="0"/>
              <a:t>Based </a:t>
            </a:r>
            <a:r>
              <a:rPr lang="en-US" sz="2000" dirty="0" smtClean="0"/>
              <a:t>assumptions </a:t>
            </a:r>
            <a:r>
              <a:rPr lang="en-US" sz="2000" dirty="0"/>
              <a:t>for the </a:t>
            </a:r>
            <a:r>
              <a:rPr lang="en-US" sz="2000" dirty="0" smtClean="0"/>
              <a:t>etch simplification of 20 series SXP technology </a:t>
            </a:r>
            <a:endParaRPr lang="en-US" sz="2000" dirty="0"/>
          </a:p>
          <a:p>
            <a:pPr marL="1108070" lvl="1" indent="-554035">
              <a:buNone/>
            </a:pPr>
            <a:endParaRPr lang="en-US" sz="2000" dirty="0" smtClean="0"/>
          </a:p>
          <a:p>
            <a:pPr marL="1108070" lvl="1" indent="-554035">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457200" indent="-457200">
              <a:buNone/>
            </a:pPr>
            <a:r>
              <a:rPr lang="en-US" sz="2000" dirty="0"/>
              <a:t>Higher yield expected due to SSM potentially overcoming several SXP issues, including</a:t>
            </a:r>
          </a:p>
          <a:p>
            <a:pPr marL="1108070" lvl="1" indent="-554035">
              <a:buNone/>
            </a:pPr>
            <a:r>
              <a:rPr lang="en-US" sz="2000" dirty="0"/>
              <a:t>No cross-contamination between PM and SD</a:t>
            </a:r>
          </a:p>
          <a:p>
            <a:pPr marL="1108070" lvl="1" indent="-554035">
              <a:buNone/>
            </a:pPr>
            <a:r>
              <a:rPr lang="en-US" sz="2000" dirty="0"/>
              <a:t>Lower cell aspect-ratio for etch and fill</a:t>
            </a:r>
          </a:p>
          <a:p>
            <a:pPr marL="1108070" lvl="1" indent="-554035">
              <a:buNone/>
            </a:pPr>
            <a:r>
              <a:rPr lang="en-US" sz="2000" dirty="0"/>
              <a:t>Lower programming current </a:t>
            </a:r>
            <a:r>
              <a:rPr lang="en-US" sz="2000" dirty="0">
                <a:sym typeface="Wingdings" panose="05000000000000000000" pitchFamily="2" charset="2"/>
              </a:rPr>
              <a:t></a:t>
            </a:r>
            <a:r>
              <a:rPr lang="en-US" sz="2000" dirty="0"/>
              <a:t> Additional relaxation to metal (WL/BL) requirements for scaling</a:t>
            </a:r>
          </a:p>
        </p:txBody>
      </p:sp>
      <p:graphicFrame>
        <p:nvGraphicFramePr>
          <p:cNvPr id="4" name="Table 3"/>
          <p:cNvGraphicFramePr>
            <a:graphicFrameLocks noGrp="1"/>
          </p:cNvGraphicFramePr>
          <p:nvPr>
            <p:extLst>
              <p:ext uri="{D42A27DB-BD31-4B8C-83A1-F6EECF244321}">
                <p14:modId xmlns:p14="http://schemas.microsoft.com/office/powerpoint/2010/main" val="955083318"/>
              </p:ext>
            </p:extLst>
          </p:nvPr>
        </p:nvGraphicFramePr>
        <p:xfrm>
          <a:off x="1307468" y="2960948"/>
          <a:ext cx="8725129" cy="1854200"/>
        </p:xfrm>
        <a:graphic>
          <a:graphicData uri="http://schemas.openxmlformats.org/drawingml/2006/table">
            <a:tbl>
              <a:tblPr firstRow="1" bandRow="1">
                <a:tableStyleId>{5C22544A-7EE6-4342-B048-85BDC9FD1C3A}</a:tableStyleId>
              </a:tblPr>
              <a:tblGrid>
                <a:gridCol w="2472974">
                  <a:extLst>
                    <a:ext uri="{9D8B030D-6E8A-4147-A177-3AD203B41FA5}">
                      <a16:colId xmlns="" xmlns:a16="http://schemas.microsoft.com/office/drawing/2014/main" val="1150436085"/>
                    </a:ext>
                  </a:extLst>
                </a:gridCol>
                <a:gridCol w="1484948">
                  <a:extLst>
                    <a:ext uri="{9D8B030D-6E8A-4147-A177-3AD203B41FA5}">
                      <a16:colId xmlns="" xmlns:a16="http://schemas.microsoft.com/office/drawing/2014/main" val="1236752599"/>
                    </a:ext>
                  </a:extLst>
                </a:gridCol>
                <a:gridCol w="1599248">
                  <a:extLst>
                    <a:ext uri="{9D8B030D-6E8A-4147-A177-3AD203B41FA5}">
                      <a16:colId xmlns="" xmlns:a16="http://schemas.microsoft.com/office/drawing/2014/main" val="3205389408"/>
                    </a:ext>
                  </a:extLst>
                </a:gridCol>
                <a:gridCol w="1511775">
                  <a:extLst>
                    <a:ext uri="{9D8B030D-6E8A-4147-A177-3AD203B41FA5}">
                      <a16:colId xmlns="" xmlns:a16="http://schemas.microsoft.com/office/drawing/2014/main" val="3044647357"/>
                    </a:ext>
                  </a:extLst>
                </a:gridCol>
                <a:gridCol w="1656184">
                  <a:extLst>
                    <a:ext uri="{9D8B030D-6E8A-4147-A177-3AD203B41FA5}">
                      <a16:colId xmlns="" xmlns:a16="http://schemas.microsoft.com/office/drawing/2014/main" val="3969869116"/>
                    </a:ext>
                  </a:extLst>
                </a:gridCol>
              </a:tblGrid>
              <a:tr h="370840">
                <a:tc>
                  <a:txBody>
                    <a:bodyPr/>
                    <a:lstStyle/>
                    <a:p>
                      <a:endParaRPr lang="en-US" sz="1400" dirty="0">
                        <a:solidFill>
                          <a:schemeClr val="bg1"/>
                        </a:solidFill>
                        <a:effectLst/>
                        <a:latin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err="1">
                          <a:solidFill>
                            <a:schemeClr val="bg1"/>
                          </a:solidFill>
                          <a:effectLst/>
                          <a:latin typeface="Calibri" panose="020F0502020204030204" pitchFamily="34" charset="0"/>
                        </a:rPr>
                        <a:t>CoT</a:t>
                      </a:r>
                      <a:r>
                        <a:rPr lang="en-US" sz="1800" dirty="0">
                          <a:solidFill>
                            <a:schemeClr val="bg1"/>
                          </a:solidFill>
                          <a:effectLst/>
                          <a:latin typeface="Calibri" panose="020F0502020204030204" pitchFamily="34" charset="0"/>
                        </a:rPr>
                        <a:t>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CPW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 xmlns:a16="http://schemas.microsoft.com/office/drawing/2014/main" val="2445765812"/>
                  </a:ext>
                </a:extLst>
              </a:tr>
              <a:tr h="370840">
                <a:tc>
                  <a:txBody>
                    <a:bodyPr/>
                    <a:lstStyle/>
                    <a:p>
                      <a:pPr marL="0" marR="0">
                        <a:spcBef>
                          <a:spcPts val="0"/>
                        </a:spcBef>
                        <a:spcAft>
                          <a:spcPts val="0"/>
                        </a:spcAft>
                      </a:pPr>
                      <a:r>
                        <a:rPr lang="en-US" sz="1800" b="1" dirty="0">
                          <a:effectLst/>
                          <a:latin typeface="Calibri" panose="020F0502020204030204" pitchFamily="34" charset="0"/>
                        </a:rPr>
                        <a:t>10s -&gt; 20s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144.9</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 </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$2,274.00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58300387"/>
                  </a:ext>
                </a:extLst>
              </a:tr>
              <a:tr h="370840">
                <a:tc>
                  <a:txBody>
                    <a:bodyPr/>
                    <a:lstStyle/>
                    <a:p>
                      <a:pPr marL="0" marR="0">
                        <a:spcBef>
                          <a:spcPts val="0"/>
                        </a:spcBef>
                        <a:spcAft>
                          <a:spcPts val="0"/>
                        </a:spcAft>
                      </a:pPr>
                      <a:r>
                        <a:rPr lang="en-US" sz="1800" b="1" dirty="0">
                          <a:effectLst/>
                          <a:latin typeface="Calibri" panose="020F0502020204030204" pitchFamily="34" charset="0"/>
                        </a:rPr>
                        <a:t>10s -&gt; 4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114.8</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solidFill>
                            <a:schemeClr val="tx2"/>
                          </a:solidFill>
                          <a:effectLst/>
                          <a:latin typeface="Calibri" panose="020F0502020204030204" pitchFamily="34" charset="0"/>
                        </a:rPr>
                        <a:t>-30.1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$2,040.00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($234.00)</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70068831"/>
                  </a:ext>
                </a:extLst>
              </a:tr>
              <a:tr h="370840">
                <a:tc>
                  <a:txBody>
                    <a:bodyPr/>
                    <a:lstStyle/>
                    <a:p>
                      <a:pPr marL="0" marR="0">
                        <a:spcBef>
                          <a:spcPts val="0"/>
                        </a:spcBef>
                        <a:spcAft>
                          <a:spcPts val="0"/>
                        </a:spcAft>
                      </a:pPr>
                      <a:r>
                        <a:rPr lang="en-US" sz="1800" b="1" dirty="0">
                          <a:effectLst/>
                          <a:latin typeface="Calibri" panose="020F0502020204030204" pitchFamily="34" charset="0"/>
                        </a:rPr>
                        <a:t>10s -&gt; 20s 2 Deck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26.1</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 </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$1,559.29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43655843"/>
                  </a:ext>
                </a:extLst>
              </a:tr>
              <a:tr h="370840">
                <a:tc>
                  <a:txBody>
                    <a:bodyPr/>
                    <a:lstStyle/>
                    <a:p>
                      <a:pPr marL="0" marR="0">
                        <a:spcBef>
                          <a:spcPts val="0"/>
                        </a:spcBef>
                        <a:spcAft>
                          <a:spcPts val="0"/>
                        </a:spcAft>
                      </a:pPr>
                      <a:r>
                        <a:rPr lang="en-US" sz="1800" b="1" dirty="0">
                          <a:effectLst/>
                          <a:latin typeface="Calibri" panose="020F0502020204030204" pitchFamily="34" charset="0"/>
                        </a:rPr>
                        <a:t>10s -&gt; 2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25</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effectLst/>
                          <a:latin typeface="Calibri" panose="020F0502020204030204" pitchFamily="34" charset="0"/>
                        </a:rPr>
                        <a:t>-1.1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$1,438.25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($121.04)</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00240852"/>
                  </a:ext>
                </a:extLst>
              </a:tr>
            </a:tbl>
          </a:graphicData>
        </a:graphic>
      </p:graphicFrame>
    </p:spTree>
    <p:extLst>
      <p:ext uri="{BB962C8B-B14F-4D97-AF65-F5344CB8AC3E}">
        <p14:creationId xmlns:p14="http://schemas.microsoft.com/office/powerpoint/2010/main" val="2767275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5</a:t>
            </a:r>
            <a:r>
              <a:rPr lang="en-US" cap="small" dirty="0" smtClean="0"/>
              <a:t>.0 Process Development</a:t>
            </a:r>
            <a:endParaRPr lang="en-US" dirty="0"/>
          </a:p>
        </p:txBody>
      </p:sp>
      <p:sp>
        <p:nvSpPr>
          <p:cNvPr id="5" name="Text Placeholder 4"/>
          <p:cNvSpPr>
            <a:spLocks noGrp="1"/>
          </p:cNvSpPr>
          <p:nvPr>
            <p:ph type="body" idx="1"/>
          </p:nvPr>
        </p:nvSpPr>
        <p:spPr/>
        <p:txBody>
          <a:bodyPr/>
          <a:lstStyle/>
          <a:p>
            <a:r>
              <a:rPr lang="en-US" dirty="0" smtClean="0"/>
              <a:t>Challenge, Cell definition and Process Architecture</a:t>
            </a:r>
            <a:endParaRPr lang="en-US" dirty="0"/>
          </a:p>
        </p:txBody>
      </p:sp>
    </p:spTree>
    <p:extLst>
      <p:ext uri="{BB962C8B-B14F-4D97-AF65-F5344CB8AC3E}">
        <p14:creationId xmlns:p14="http://schemas.microsoft.com/office/powerpoint/2010/main" val="1931462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.1 Known Risks and Mitigation Strategy</a:t>
            </a:r>
            <a:endParaRPr lang="en-US" sz="2800" cap="small" dirty="0"/>
          </a:p>
        </p:txBody>
      </p:sp>
      <p:sp>
        <p:nvSpPr>
          <p:cNvPr id="3" name="Content Placeholder 2"/>
          <p:cNvSpPr>
            <a:spLocks noGrp="1"/>
          </p:cNvSpPr>
          <p:nvPr>
            <p:ph idx="1"/>
          </p:nvPr>
        </p:nvSpPr>
        <p:spPr>
          <a:xfrm>
            <a:off x="695400" y="1026840"/>
            <a:ext cx="10910428" cy="637964"/>
          </a:xfrm>
        </p:spPr>
        <p:txBody>
          <a:bodyPr/>
          <a:lstStyle/>
          <a:p>
            <a:pPr marL="0" indent="0">
              <a:buNone/>
            </a:pPr>
            <a:endParaRPr lang="en-US" sz="2000" dirty="0" smtClean="0"/>
          </a:p>
          <a:p>
            <a:pPr marL="1108070" lvl="1" indent="-554035">
              <a:buNone/>
            </a:pPr>
            <a:endParaRPr lang="en-US" sz="2000" dirty="0" smtClean="0"/>
          </a:p>
          <a:p>
            <a:pPr marL="1108070" lvl="1" indent="-554035">
              <a:buNone/>
            </a:pPr>
            <a:endParaRPr lang="en-US" sz="2000" dirty="0" smtClean="0"/>
          </a:p>
          <a:p>
            <a:pPr marL="0" indent="0">
              <a:buNone/>
            </a:pPr>
            <a:endParaRPr lang="en-US" sz="2000" dirty="0"/>
          </a:p>
          <a:p>
            <a:pPr marL="1108070" lvl="1" indent="-554035">
              <a:buNone/>
            </a:pPr>
            <a:endParaRPr lang="en-US" sz="2000" dirty="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96141409"/>
              </p:ext>
            </p:extLst>
          </p:nvPr>
        </p:nvGraphicFramePr>
        <p:xfrm>
          <a:off x="695400" y="1268760"/>
          <a:ext cx="11057594" cy="4541520"/>
        </p:xfrm>
        <a:graphic>
          <a:graphicData uri="http://schemas.openxmlformats.org/drawingml/2006/table">
            <a:tbl>
              <a:tblPr firstRow="1" bandRow="1">
                <a:tableStyleId>{5C22544A-7EE6-4342-B048-85BDC9FD1C3A}</a:tableStyleId>
              </a:tblPr>
              <a:tblGrid>
                <a:gridCol w="1722112"/>
                <a:gridCol w="5005597"/>
                <a:gridCol w="4329885"/>
              </a:tblGrid>
              <a:tr h="609600">
                <a:tc>
                  <a:txBody>
                    <a:bodyPr/>
                    <a:lstStyle/>
                    <a:p>
                      <a:r>
                        <a:rPr lang="en-US" sz="2000" dirty="0" smtClean="0">
                          <a:latin typeface="Calibri" panose="020F0502020204030204" pitchFamily="34" charset="0"/>
                        </a:rPr>
                        <a:t>Area</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Issue</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Mitigation Strategy</a:t>
                      </a:r>
                      <a:endParaRPr lang="en-US" sz="2000" dirty="0">
                        <a:latin typeface="Calibri" panose="020F0502020204030204" pitchFamily="34" charset="0"/>
                      </a:endParaRPr>
                    </a:p>
                  </a:txBody>
                  <a:tcPr>
                    <a:solidFill>
                      <a:schemeClr val="accent2"/>
                    </a:solidFill>
                  </a:tcPr>
                </a:tc>
              </a:tr>
              <a:tr h="370840">
                <a:tc>
                  <a:txBody>
                    <a:bodyPr/>
                    <a:lstStyle/>
                    <a:p>
                      <a:r>
                        <a:rPr lang="en-US" sz="1600" dirty="0" smtClean="0">
                          <a:latin typeface="Calibri" panose="020F0502020204030204" pitchFamily="34" charset="0"/>
                        </a:rPr>
                        <a:t>Memory</a:t>
                      </a:r>
                      <a:r>
                        <a:rPr lang="en-US" sz="1600" baseline="0" dirty="0" smtClean="0">
                          <a:latin typeface="Calibri" panose="020F0502020204030204" pitchFamily="34" charset="0"/>
                        </a:rPr>
                        <a:t> Switching Mechanism</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The best known mechanism is mass transport due to</a:t>
                      </a:r>
                      <a:r>
                        <a:rPr lang="en-US" sz="1600" baseline="0" dirty="0" smtClean="0">
                          <a:latin typeface="Calibri" panose="020F0502020204030204" pitchFamily="34" charset="0"/>
                        </a:rPr>
                        <a:t> polarity.  There are three risks associate with the mechanism</a:t>
                      </a:r>
                    </a:p>
                    <a:p>
                      <a:pPr marL="233363" indent="-233363">
                        <a:buAutoNum type="arabicPeriod"/>
                      </a:pPr>
                      <a:r>
                        <a:rPr lang="en-US" sz="1600" baseline="0" dirty="0" smtClean="0">
                          <a:latin typeface="Calibri" panose="020F0502020204030204" pitchFamily="34" charset="0"/>
                        </a:rPr>
                        <a:t>What elements accountable for memory switching and process control/tuning of memory window</a:t>
                      </a:r>
                    </a:p>
                    <a:p>
                      <a:pPr marL="233363" indent="-233363">
                        <a:buAutoNum type="arabicPeriod"/>
                      </a:pPr>
                      <a:r>
                        <a:rPr lang="en-US" sz="1600" dirty="0" smtClean="0">
                          <a:latin typeface="Calibri" panose="020F0502020204030204" pitchFamily="34" charset="0"/>
                        </a:rPr>
                        <a:t>Unable to quantify memory</a:t>
                      </a:r>
                      <a:r>
                        <a:rPr lang="en-US" sz="1600" baseline="0" dirty="0" smtClean="0">
                          <a:latin typeface="Calibri" panose="020F0502020204030204" pitchFamily="34" charset="0"/>
                        </a:rPr>
                        <a:t> window subject to </a:t>
                      </a:r>
                      <a:r>
                        <a:rPr lang="en-US" sz="1600" dirty="0" smtClean="0">
                          <a:latin typeface="Calibri" panose="020F0502020204030204" pitchFamily="34" charset="0"/>
                        </a:rPr>
                        <a:t>read polarity</a:t>
                      </a:r>
                    </a:p>
                    <a:p>
                      <a:pPr marL="233363" indent="-233363">
                        <a:buAutoNum type="arabicPeriod"/>
                      </a:pPr>
                      <a:r>
                        <a:rPr lang="en-US" sz="1600" dirty="0" smtClean="0">
                          <a:latin typeface="Calibri" panose="020F0502020204030204" pitchFamily="34" charset="0"/>
                        </a:rPr>
                        <a:t>VT vs. PA/PW results not matching expectation (window expansion/saturation) </a:t>
                      </a:r>
                    </a:p>
                  </a:txBody>
                  <a:tcPr/>
                </a:tc>
                <a:tc>
                  <a:txBody>
                    <a:bodyPr/>
                    <a:lstStyle/>
                    <a:p>
                      <a:pPr marL="233363" indent="-233363">
                        <a:buAutoNum type="arabicPeriod"/>
                      </a:pPr>
                      <a:r>
                        <a:rPr lang="en-US" sz="1600" dirty="0" smtClean="0">
                          <a:latin typeface="Calibri" panose="020F0502020204030204" pitchFamily="34" charset="0"/>
                        </a:rPr>
                        <a:t>Composition skew</a:t>
                      </a:r>
                      <a:r>
                        <a:rPr lang="en-US" sz="1600" baseline="0" dirty="0" smtClean="0">
                          <a:latin typeface="Calibri" panose="020F0502020204030204" pitchFamily="34" charset="0"/>
                        </a:rPr>
                        <a:t> and contamination control (including ambient).</a:t>
                      </a:r>
                    </a:p>
                    <a:p>
                      <a:pPr marL="233363" indent="-233363">
                        <a:buAutoNum type="arabicPeriod"/>
                      </a:pPr>
                      <a:r>
                        <a:rPr lang="en-US" sz="1600" baseline="0" dirty="0" smtClean="0">
                          <a:latin typeface="Calibri" panose="020F0502020204030204" pitchFamily="34" charset="0"/>
                        </a:rPr>
                        <a:t>Cell morphology </a:t>
                      </a:r>
                      <a:r>
                        <a:rPr lang="en-US" sz="1600" baseline="0" dirty="0" err="1" smtClean="0">
                          <a:latin typeface="Calibri" panose="020F0502020204030204" pitchFamily="34" charset="0"/>
                        </a:rPr>
                        <a:t>segmenation</a:t>
                      </a:r>
                      <a:r>
                        <a:rPr lang="en-US" sz="1600" baseline="0" dirty="0" smtClean="0">
                          <a:latin typeface="Calibri" panose="020F0502020204030204" pitchFamily="34" charset="0"/>
                        </a:rPr>
                        <a:t>, including building two-deck SSM</a:t>
                      </a:r>
                    </a:p>
                  </a:txBody>
                  <a:tcPr/>
                </a:tc>
              </a:tr>
              <a:tr h="370840">
                <a:tc>
                  <a:txBody>
                    <a:bodyPr/>
                    <a:lstStyle/>
                    <a:p>
                      <a:r>
                        <a:rPr lang="en-US" sz="1600" dirty="0" err="1" smtClean="0">
                          <a:latin typeface="Calibri" panose="020F0502020204030204" pitchFamily="34" charset="0"/>
                        </a:rPr>
                        <a:t>Vt</a:t>
                      </a:r>
                      <a:r>
                        <a:rPr lang="en-US" sz="1600" dirty="0" smtClean="0">
                          <a:latin typeface="Calibri" panose="020F0502020204030204" pitchFamily="34" charset="0"/>
                        </a:rPr>
                        <a:t> drift</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Set drift is similar to SXP; however, reset drift is ½ of Set’s .</a:t>
                      </a:r>
                    </a:p>
                    <a:p>
                      <a:r>
                        <a:rPr lang="en-US" sz="1600" dirty="0" smtClean="0">
                          <a:latin typeface="Calibri" panose="020F0502020204030204" pitchFamily="34" charset="0"/>
                        </a:rPr>
                        <a:t>No window expansion post drift.</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Wider</a:t>
                      </a:r>
                      <a:r>
                        <a:rPr lang="en-US" sz="1600" baseline="0" dirty="0" smtClean="0">
                          <a:latin typeface="Calibri" panose="020F0502020204030204" pitchFamily="34" charset="0"/>
                        </a:rPr>
                        <a:t> time-0 window to support single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0" dirty="0">
                        <a:latin typeface="Calibri" panose="020F0502020204030204" pitchFamily="34" charset="0"/>
                      </a:endParaRPr>
                    </a:p>
                    <a:p>
                      <a:pPr marL="233363" indent="-233363">
                        <a:buAutoNum type="arabicPeriod"/>
                      </a:pPr>
                      <a:r>
                        <a:rPr lang="en-US" sz="1600" baseline="0" dirty="0" smtClean="0">
                          <a:latin typeface="Calibri" panose="020F0502020204030204" pitchFamily="34" charset="0"/>
                        </a:rPr>
                        <a:t>True spec reset drift for alternative dual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25000" dirty="0" smtClean="0">
                        <a:latin typeface="Calibri" panose="020F0502020204030204" pitchFamily="34" charset="0"/>
                      </a:endParaRPr>
                    </a:p>
                  </a:txBody>
                  <a:tcPr/>
                </a:tc>
              </a:tr>
              <a:tr h="370840">
                <a:tc>
                  <a:txBody>
                    <a:bodyPr/>
                    <a:lstStyle/>
                    <a:p>
                      <a:r>
                        <a:rPr lang="en-US" sz="1600" dirty="0" smtClean="0">
                          <a:latin typeface="Calibri" panose="020F0502020204030204" pitchFamily="34" charset="0"/>
                        </a:rPr>
                        <a:t>Reset Read</a:t>
                      </a:r>
                      <a:r>
                        <a:rPr lang="en-US" sz="1600" baseline="0" dirty="0" smtClean="0">
                          <a:latin typeface="Calibri" panose="020F0502020204030204" pitchFamily="34" charset="0"/>
                        </a:rPr>
                        <a:t> Disturb</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300mV of Reset V</a:t>
                      </a:r>
                      <a:r>
                        <a:rPr lang="en-US" sz="1600" baseline="-25000" dirty="0" smtClean="0">
                          <a:latin typeface="Calibri" panose="020F0502020204030204" pitchFamily="34" charset="0"/>
                        </a:rPr>
                        <a:t>T</a:t>
                      </a:r>
                      <a:r>
                        <a:rPr lang="en-US" sz="1600" dirty="0" smtClean="0">
                          <a:latin typeface="Calibri" panose="020F0502020204030204" pitchFamily="34" charset="0"/>
                        </a:rPr>
                        <a:t> reduction is observed</a:t>
                      </a:r>
                      <a:r>
                        <a:rPr lang="en-US" sz="1600" baseline="0" dirty="0" smtClean="0">
                          <a:latin typeface="Calibri" panose="020F0502020204030204" pitchFamily="34" charset="0"/>
                        </a:rPr>
                        <a:t> after 20K Read cycles</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Segment Reset V</a:t>
                      </a:r>
                      <a:r>
                        <a:rPr lang="en-US" sz="1600" baseline="-25000" dirty="0" smtClean="0">
                          <a:latin typeface="Calibri" panose="020F0502020204030204" pitchFamily="34" charset="0"/>
                        </a:rPr>
                        <a:t>T</a:t>
                      </a:r>
                      <a:r>
                        <a:rPr lang="en-US" sz="1600" baseline="0" dirty="0" smtClean="0">
                          <a:latin typeface="Calibri" panose="020F0502020204030204" pitchFamily="34" charset="0"/>
                        </a:rPr>
                        <a:t> shift mechanism</a:t>
                      </a:r>
                    </a:p>
                  </a:txBody>
                  <a:tcPr/>
                </a:tc>
              </a:tr>
            </a:tbl>
          </a:graphicData>
        </a:graphic>
      </p:graphicFrame>
    </p:spTree>
    <p:extLst>
      <p:ext uri="{BB962C8B-B14F-4D97-AF65-F5344CB8AC3E}">
        <p14:creationId xmlns:p14="http://schemas.microsoft.com/office/powerpoint/2010/main" val="2432562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.2 Cell Definition</a:t>
            </a:r>
            <a:endParaRPr lang="en-US" sz="2800" cap="small" dirty="0"/>
          </a:p>
        </p:txBody>
      </p:sp>
      <p:sp>
        <p:nvSpPr>
          <p:cNvPr id="3" name="Content Placeholder 2"/>
          <p:cNvSpPr>
            <a:spLocks noGrp="1"/>
          </p:cNvSpPr>
          <p:nvPr>
            <p:ph idx="1"/>
          </p:nvPr>
        </p:nvSpPr>
        <p:spPr>
          <a:xfrm>
            <a:off x="695400" y="764704"/>
            <a:ext cx="11233248" cy="1790092"/>
          </a:xfrm>
        </p:spPr>
        <p:txBody>
          <a:bodyPr/>
          <a:lstStyle/>
          <a:p>
            <a:pPr marL="0" indent="0">
              <a:buNone/>
            </a:pPr>
            <a:r>
              <a:rPr lang="en-US" sz="2000" dirty="0" smtClean="0"/>
              <a:t>Initial cell </a:t>
            </a:r>
            <a:r>
              <a:rPr lang="en-US" sz="2000" dirty="0"/>
              <a:t>development </a:t>
            </a:r>
            <a:r>
              <a:rPr lang="en-US" sz="2000" dirty="0" smtClean="0"/>
              <a:t>will </a:t>
            </a:r>
            <a:r>
              <a:rPr lang="en-US" sz="2000" dirty="0"/>
              <a:t>be done on SR71B in </a:t>
            </a:r>
            <a:r>
              <a:rPr lang="en-US" sz="2000" dirty="0" smtClean="0"/>
              <a:t>S26A mask </a:t>
            </a:r>
            <a:r>
              <a:rPr lang="en-US" sz="2000" dirty="0"/>
              <a:t>set, for both first and second </a:t>
            </a:r>
            <a:r>
              <a:rPr lang="en-US" sz="2000" dirty="0" smtClean="0"/>
              <a:t>deck.</a:t>
            </a:r>
            <a:endParaRPr lang="en-US" sz="2000" dirty="0"/>
          </a:p>
          <a:p>
            <a:pPr marL="1108070" lvl="1" indent="-554035">
              <a:buNone/>
            </a:pPr>
            <a:r>
              <a:rPr lang="en-US" sz="2000" dirty="0" smtClean="0"/>
              <a:t>The result will be S26S startup MTS</a:t>
            </a:r>
            <a:endParaRPr lang="en-US" sz="2000" dirty="0"/>
          </a:p>
          <a:p>
            <a:pPr marL="1108070" lvl="1" indent="-554035">
              <a:buNone/>
            </a:pPr>
            <a:r>
              <a:rPr lang="en-US" sz="2000" dirty="0" smtClean="0"/>
              <a:t>Write performance (write current and pulse width) and Read Window Budget must enable S26S </a:t>
            </a:r>
            <a:r>
              <a:rPr lang="en-US" sz="2000" dirty="0" err="1" smtClean="0"/>
              <a:t>qual</a:t>
            </a:r>
            <a:endParaRPr lang="en-US" sz="2000" dirty="0"/>
          </a:p>
          <a:p>
            <a:pPr marL="0" indent="0">
              <a:buNone/>
            </a:pPr>
            <a:r>
              <a:rPr lang="en-US" sz="2000" dirty="0" smtClean="0"/>
              <a:t>Product validation</a:t>
            </a:r>
            <a:endParaRPr lang="en-US" sz="2000" dirty="0"/>
          </a:p>
          <a:p>
            <a:pPr marL="1108070" lvl="1" indent="-554035">
              <a:buNone/>
            </a:pPr>
            <a:r>
              <a:rPr lang="en-US" sz="2000" dirty="0" smtClean="0"/>
              <a:t>S26S array experiment and characterization enables SSM optimization for S26A qual.</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Placeholder 5"/>
          <p:cNvGraphicFramePr>
            <a:graphicFrameLocks/>
          </p:cNvGraphicFramePr>
          <p:nvPr>
            <p:extLst>
              <p:ext uri="{D42A27DB-BD31-4B8C-83A1-F6EECF244321}">
                <p14:modId xmlns:p14="http://schemas.microsoft.com/office/powerpoint/2010/main" val="570323510"/>
              </p:ext>
            </p:extLst>
          </p:nvPr>
        </p:nvGraphicFramePr>
        <p:xfrm>
          <a:off x="695400" y="2541828"/>
          <a:ext cx="10910428" cy="3947512"/>
        </p:xfrm>
        <a:graphic>
          <a:graphicData uri="http://schemas.openxmlformats.org/drawingml/2006/table">
            <a:tbl>
              <a:tblPr firstRow="1" bandRow="1">
                <a:tableStyleId>{5C22544A-7EE6-4342-B048-85BDC9FD1C3A}</a:tableStyleId>
              </a:tblPr>
              <a:tblGrid>
                <a:gridCol w="1717812">
                  <a:extLst>
                    <a:ext uri="{9D8B030D-6E8A-4147-A177-3AD203B41FA5}">
                      <a16:colId xmlns="" xmlns:a16="http://schemas.microsoft.com/office/drawing/2014/main" val="20000"/>
                    </a:ext>
                  </a:extLst>
                </a:gridCol>
                <a:gridCol w="3354580">
                  <a:extLst>
                    <a:ext uri="{9D8B030D-6E8A-4147-A177-3AD203B41FA5}">
                      <a16:colId xmlns="" xmlns:a16="http://schemas.microsoft.com/office/drawing/2014/main" val="20001"/>
                    </a:ext>
                  </a:extLst>
                </a:gridCol>
                <a:gridCol w="5838036">
                  <a:extLst>
                    <a:ext uri="{9D8B030D-6E8A-4147-A177-3AD203B41FA5}">
                      <a16:colId xmlns="" xmlns:a16="http://schemas.microsoft.com/office/drawing/2014/main" val="20002"/>
                    </a:ext>
                  </a:extLst>
                </a:gridCol>
              </a:tblGrid>
              <a:tr h="383952">
                <a:tc>
                  <a:txBody>
                    <a:bodyPr/>
                    <a:lstStyle/>
                    <a:p>
                      <a:r>
                        <a:rPr lang="en-US" sz="1400" b="1" dirty="0">
                          <a:latin typeface="Calibri" panose="020F0502020204030204" pitchFamily="34" charset="0"/>
                        </a:rPr>
                        <a:t>Item</a:t>
                      </a:r>
                    </a:p>
                  </a:txBody>
                  <a:tcPr>
                    <a:solidFill>
                      <a:schemeClr val="accent6"/>
                    </a:solidFill>
                  </a:tcPr>
                </a:tc>
                <a:tc>
                  <a:txBody>
                    <a:bodyPr/>
                    <a:lstStyle/>
                    <a:p>
                      <a:pPr marL="0" indent="0">
                        <a:buFont typeface="Arial" panose="020B0604020202020204" pitchFamily="34" charset="0"/>
                        <a:buNone/>
                      </a:pPr>
                      <a:r>
                        <a:rPr lang="en-US" sz="1400" b="1" dirty="0">
                          <a:latin typeface="Calibri" panose="020F0502020204030204" pitchFamily="34" charset="0"/>
                        </a:rPr>
                        <a:t>Working</a:t>
                      </a:r>
                      <a:r>
                        <a:rPr lang="en-US" sz="1400" b="1" baseline="0" dirty="0">
                          <a:latin typeface="Calibri" panose="020F0502020204030204" pitchFamily="34" charset="0"/>
                        </a:rPr>
                        <a:t> Assumption / Status</a:t>
                      </a:r>
                      <a:endParaRPr lang="en-US" sz="1400" b="1" dirty="0">
                        <a:latin typeface="Calibri" panose="020F0502020204030204" pitchFamily="34" charset="0"/>
                      </a:endParaRPr>
                    </a:p>
                  </a:txBody>
                  <a:tcPr>
                    <a:solidFill>
                      <a:schemeClr val="accent6"/>
                    </a:solidFill>
                  </a:tcPr>
                </a:tc>
                <a:tc>
                  <a:txBody>
                    <a:bodyPr/>
                    <a:lstStyle/>
                    <a:p>
                      <a:r>
                        <a:rPr lang="en-US" sz="1400" b="1" dirty="0">
                          <a:latin typeface="Calibri" panose="020F0502020204030204" pitchFamily="34" charset="0"/>
                        </a:rPr>
                        <a:t>Strategy / Key Enabling Factors</a:t>
                      </a:r>
                    </a:p>
                  </a:txBody>
                  <a:tcPr>
                    <a:solidFill>
                      <a:schemeClr val="accent6"/>
                    </a:solidFill>
                  </a:tcPr>
                </a:tc>
                <a:extLst>
                  <a:ext uri="{0D108BD9-81ED-4DB2-BD59-A6C34878D82A}">
                    <a16:rowId xmlns="" xmlns:a16="http://schemas.microsoft.com/office/drawing/2014/main" val="10000"/>
                  </a:ext>
                </a:extLst>
              </a:tr>
              <a:tr h="624160">
                <a:tc>
                  <a:txBody>
                    <a:bodyPr/>
                    <a:lstStyle/>
                    <a:p>
                      <a:pPr algn="l"/>
                      <a:r>
                        <a:rPr lang="en-US" sz="1400" dirty="0" smtClean="0">
                          <a:latin typeface="Calibri" panose="020F0502020204030204" pitchFamily="34" charset="0"/>
                        </a:rPr>
                        <a:t>SD exploration</a:t>
                      </a:r>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 is SD2V16</a:t>
                      </a:r>
                      <a:endParaRPr lang="en-US" sz="1400" baseline="0" dirty="0">
                        <a:latin typeface="Calibri" panose="020F0502020204030204" pitchFamily="34" charset="0"/>
                      </a:endParaRPr>
                    </a:p>
                    <a:p>
                      <a:pPr algn="l"/>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marL="228600" indent="-228600" algn="l">
                        <a:buFont typeface="+mj-lt"/>
                        <a:buAutoNum type="arabicPeriod"/>
                      </a:pPr>
                      <a:r>
                        <a:rPr lang="en-US" sz="1400" dirty="0" smtClean="0">
                          <a:latin typeface="Calibri" panose="020F0502020204030204" pitchFamily="34" charset="0"/>
                        </a:rPr>
                        <a:t>Explore</a:t>
                      </a:r>
                      <a:r>
                        <a:rPr lang="en-US" sz="1400" baseline="0" dirty="0" smtClean="0">
                          <a:latin typeface="Calibri" panose="020F0502020204030204" pitchFamily="34" charset="0"/>
                        </a:rPr>
                        <a:t> composition skew on the class of SD1 and SD2</a:t>
                      </a:r>
                    </a:p>
                    <a:p>
                      <a:pPr marL="228600" indent="-228600" algn="l">
                        <a:buFont typeface="+mj-lt"/>
                        <a:buAutoNum type="arabicPeriod"/>
                      </a:pPr>
                      <a:r>
                        <a:rPr lang="en-US" sz="1400" baseline="0" dirty="0" smtClean="0">
                          <a:latin typeface="Calibri" panose="020F0502020204030204" pitchFamily="34" charset="0"/>
                        </a:rPr>
                        <a:t>Deploy 3DXP material exploration BKM, including </a:t>
                      </a:r>
                    </a:p>
                    <a:p>
                      <a:pPr marL="782635" lvl="1" indent="-228600" algn="l">
                        <a:buFont typeface="+mj-lt"/>
                        <a:buAutoNum type="arabicPeriod"/>
                      </a:pPr>
                      <a:r>
                        <a:rPr lang="en-US" sz="1400" baseline="0" dirty="0" smtClean="0">
                          <a:latin typeface="Calibri" panose="020F0502020204030204" pitchFamily="34" charset="0"/>
                        </a:rPr>
                        <a:t>L0 thin film characterization </a:t>
                      </a:r>
                    </a:p>
                    <a:p>
                      <a:pPr marL="782635" lvl="1" indent="-228600" algn="l">
                        <a:buFont typeface="+mj-lt"/>
                        <a:buAutoNum type="arabicPeriod"/>
                      </a:pPr>
                      <a:r>
                        <a:rPr lang="en-US" sz="1400" baseline="0" dirty="0" smtClean="0">
                          <a:latin typeface="Calibri" panose="020F0502020204030204" pitchFamily="34" charset="0"/>
                        </a:rPr>
                        <a:t>L1 Cantilever process and characterization</a:t>
                      </a:r>
                    </a:p>
                    <a:p>
                      <a:pPr marL="782635" lvl="1" indent="-228600" algn="l">
                        <a:buFont typeface="+mj-lt"/>
                        <a:buAutoNum type="arabicPeriod"/>
                      </a:pPr>
                      <a:r>
                        <a:rPr lang="en-US" sz="1400" baseline="0" dirty="0" smtClean="0">
                          <a:latin typeface="Calibri" panose="020F0502020204030204" pitchFamily="34" charset="0"/>
                        </a:rPr>
                        <a:t>L1D on pitch process development and inline characterization</a:t>
                      </a:r>
                    </a:p>
                    <a:p>
                      <a:pPr marL="782635" lvl="1" indent="-228600" algn="l">
                        <a:buFont typeface="+mj-lt"/>
                        <a:buAutoNum type="arabicPeriod"/>
                      </a:pPr>
                      <a:r>
                        <a:rPr lang="en-US" sz="1400" baseline="0" dirty="0" smtClean="0">
                          <a:latin typeface="Calibri" panose="020F0502020204030204" pitchFamily="34" charset="0"/>
                        </a:rPr>
                        <a:t>L2 full loop process with physical and electrical assessment</a:t>
                      </a:r>
                      <a:endParaRPr lang="en-US" sz="1400" baseline="0" dirty="0">
                        <a:latin typeface="Calibri" panose="020F0502020204030204" pitchFamily="34" charset="0"/>
                      </a:endParaRPr>
                    </a:p>
                  </a:txBody>
                  <a:tcPr>
                    <a:solidFill>
                      <a:schemeClr val="accent5">
                        <a:lumMod val="90000"/>
                      </a:schemeClr>
                    </a:solidFill>
                  </a:tcPr>
                </a:tc>
                <a:extLst>
                  <a:ext uri="{0D108BD9-81ED-4DB2-BD59-A6C34878D82A}">
                    <a16:rowId xmlns="" xmlns:a16="http://schemas.microsoft.com/office/drawing/2014/main" val="10001"/>
                  </a:ext>
                </a:extLst>
              </a:tr>
              <a:tr h="332680">
                <a:tc>
                  <a:txBody>
                    <a:bodyPr/>
                    <a:lstStyle/>
                    <a:p>
                      <a:pPr algn="l"/>
                      <a:r>
                        <a:rPr lang="en-US" sz="1400" dirty="0" smtClean="0">
                          <a:latin typeface="Calibri" panose="020F0502020204030204" pitchFamily="34" charset="0"/>
                        </a:rPr>
                        <a:t>Laminas</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POR is 5Å Al</a:t>
                      </a:r>
                      <a:r>
                        <a:rPr lang="en-US" sz="1400" baseline="-25000" dirty="0" smtClean="0">
                          <a:latin typeface="Calibri" panose="020F0502020204030204" pitchFamily="34" charset="0"/>
                        </a:rPr>
                        <a:t>2</a:t>
                      </a:r>
                      <a:r>
                        <a:rPr lang="en-US" sz="1400" baseline="0" dirty="0" smtClean="0">
                          <a:latin typeface="Calibri" panose="020F0502020204030204" pitchFamily="34" charset="0"/>
                        </a:rPr>
                        <a:t>O</a:t>
                      </a:r>
                      <a:r>
                        <a:rPr lang="en-US" sz="1400" baseline="-25000" dirty="0" smtClean="0">
                          <a:latin typeface="Calibri" panose="020F0502020204030204" pitchFamily="34" charset="0"/>
                        </a:rPr>
                        <a:t>3</a:t>
                      </a:r>
                      <a:r>
                        <a:rPr lang="en-US" sz="1400" baseline="0" dirty="0" smtClean="0">
                          <a:latin typeface="Calibri" panose="020F0502020204030204" pitchFamily="34" charset="0"/>
                        </a:rPr>
                        <a:t> sandwich SD</a:t>
                      </a:r>
                      <a:endParaRPr lang="en-US" sz="1400" baseline="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L1D and L2 for assessment</a:t>
                      </a:r>
                      <a:endParaRPr lang="en-US" sz="1400" baseline="0" dirty="0">
                        <a:latin typeface="Calibri" panose="020F0502020204030204" pitchFamily="34" charset="0"/>
                      </a:endParaRPr>
                    </a:p>
                  </a:txBody>
                  <a:tcPr/>
                </a:tc>
                <a:extLst>
                  <a:ext uri="{0D108BD9-81ED-4DB2-BD59-A6C34878D82A}">
                    <a16:rowId xmlns="" xmlns:a16="http://schemas.microsoft.com/office/drawing/2014/main" val="10002"/>
                  </a:ext>
                </a:extLst>
              </a:tr>
              <a:tr h="272939">
                <a:tc>
                  <a:txBody>
                    <a:bodyPr/>
                    <a:lstStyle/>
                    <a:p>
                      <a:pPr algn="l"/>
                      <a:r>
                        <a:rPr lang="en-US" sz="1400" dirty="0" smtClean="0">
                          <a:latin typeface="Calibri" panose="020F0502020204030204" pitchFamily="34" charset="0"/>
                        </a:rPr>
                        <a:t>Electrodes</a:t>
                      </a:r>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 TE and BE</a:t>
                      </a:r>
                      <a:endParaRPr lang="en-US" sz="1400" dirty="0">
                        <a:latin typeface="Calibri" panose="020F0502020204030204" pitchFamily="34" charset="0"/>
                      </a:endParaRPr>
                    </a:p>
                  </a:txBody>
                  <a:tcPr>
                    <a:solidFill>
                      <a:schemeClr val="accent5">
                        <a:lumMod val="90000"/>
                      </a:schemeClr>
                    </a:solidFill>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a:t>
                      </a:r>
                      <a:r>
                        <a:rPr lang="en-US" sz="1400" baseline="0" dirty="0" smtClean="0">
                          <a:latin typeface="Calibri" panose="020F0502020204030204" pitchFamily="34" charset="0"/>
                        </a:rPr>
                        <a:t> with L1D and L2 if needed</a:t>
                      </a:r>
                      <a:endParaRPr lang="en-US" sz="1400" dirty="0">
                        <a:latin typeface="Calibri" panose="020F0502020204030204" pitchFamily="34" charset="0"/>
                      </a:endParaRPr>
                    </a:p>
                  </a:txBody>
                  <a:tcPr>
                    <a:solidFill>
                      <a:schemeClr val="accent5">
                        <a:lumMod val="90000"/>
                      </a:schemeClr>
                    </a:solidFill>
                  </a:tcPr>
                </a:tc>
                <a:extLst>
                  <a:ext uri="{0D108BD9-81ED-4DB2-BD59-A6C34878D82A}">
                    <a16:rowId xmlns="" xmlns:a16="http://schemas.microsoft.com/office/drawing/2014/main" val="10003"/>
                  </a:ext>
                </a:extLst>
              </a:tr>
              <a:tr h="129912">
                <a:tc>
                  <a:txBody>
                    <a:bodyPr/>
                    <a:lstStyle/>
                    <a:p>
                      <a:pPr algn="l"/>
                      <a:r>
                        <a:rPr lang="en-US" sz="1400" dirty="0" smtClean="0">
                          <a:latin typeface="Calibri" panose="020F0502020204030204" pitchFamily="34" charset="0"/>
                        </a:rPr>
                        <a:t>WL/BL metals</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 with L1D and L2 </a:t>
                      </a:r>
                      <a:r>
                        <a:rPr lang="en-US" sz="1400" baseline="0" dirty="0" smtClean="0">
                          <a:latin typeface="Calibri" panose="020F0502020204030204" pitchFamily="34" charset="0"/>
                        </a:rPr>
                        <a:t> if needed</a:t>
                      </a:r>
                      <a:endParaRPr lang="en-US" sz="1400" dirty="0" smtClean="0">
                        <a:latin typeface="Calibri" panose="020F0502020204030204" pitchFamily="34" charset="0"/>
                      </a:endParaRPr>
                    </a:p>
                  </a:txBody>
                  <a:tcPr/>
                </a:tc>
                <a:extLst>
                  <a:ext uri="{0D108BD9-81ED-4DB2-BD59-A6C34878D82A}">
                    <a16:rowId xmlns="" xmlns:a16="http://schemas.microsoft.com/office/drawing/2014/main" val="10004"/>
                  </a:ext>
                </a:extLst>
              </a:tr>
              <a:tr h="129912">
                <a:tc>
                  <a:txBody>
                    <a:bodyPr/>
                    <a:lstStyle/>
                    <a:p>
                      <a:pPr algn="l"/>
                      <a:r>
                        <a:rPr lang="en-US" sz="1400" dirty="0" smtClean="0">
                          <a:latin typeface="Calibri" panose="020F0502020204030204" pitchFamily="34" charset="0"/>
                        </a:rPr>
                        <a:t>Etch</a:t>
                      </a:r>
                      <a:r>
                        <a:rPr lang="en-US" sz="1400" baseline="0" dirty="0" smtClean="0">
                          <a:latin typeface="Calibri" panose="020F0502020204030204" pitchFamily="34" charset="0"/>
                        </a:rPr>
                        <a:t> Profile</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89</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L1D and</a:t>
                      </a:r>
                      <a:r>
                        <a:rPr lang="en-US" sz="1400" baseline="0" dirty="0" smtClean="0">
                          <a:latin typeface="Calibri" panose="020F0502020204030204" pitchFamily="34" charset="0"/>
                        </a:rPr>
                        <a:t> L2 with etch experiment</a:t>
                      </a:r>
                      <a:endParaRPr lang="en-US" sz="1400" dirty="0" smtClean="0">
                        <a:latin typeface="Calibri" panose="020F0502020204030204" pitchFamily="34" charset="0"/>
                      </a:endParaRPr>
                    </a:p>
                  </a:txBody>
                  <a:tcPr/>
                </a:tc>
              </a:tr>
              <a:tr h="129912">
                <a:tc>
                  <a:txBody>
                    <a:bodyPr/>
                    <a:lstStyle/>
                    <a:p>
                      <a:pPr algn="l"/>
                      <a:r>
                        <a:rPr lang="en-US" sz="1400" dirty="0" smtClean="0">
                          <a:latin typeface="Calibri" panose="020F0502020204030204" pitchFamily="34" charset="0"/>
                        </a:rPr>
                        <a:t>Seal/fill</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(no liner)</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dirty="0" smtClean="0">
                          <a:latin typeface="Calibri" panose="020F0502020204030204" pitchFamily="34" charset="0"/>
                        </a:rPr>
                        <a:t>L1D and L2 including partial liner for</a:t>
                      </a:r>
                      <a:r>
                        <a:rPr lang="en-US" sz="1400" baseline="0" dirty="0" smtClean="0">
                          <a:latin typeface="Calibri" panose="020F0502020204030204" pitchFamily="34" charset="0"/>
                        </a:rPr>
                        <a:t> profile engineering and transfer function tuning and contamination control</a:t>
                      </a:r>
                      <a:endParaRPr lang="en-US" sz="14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830145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.3 Process Architecture</a:t>
            </a:r>
            <a:endParaRPr lang="en-US" sz="2800" cap="small" dirty="0"/>
          </a:p>
        </p:txBody>
      </p:sp>
      <p:sp>
        <p:nvSpPr>
          <p:cNvPr id="3" name="Content Placeholder 2"/>
          <p:cNvSpPr>
            <a:spLocks noGrp="1"/>
          </p:cNvSpPr>
          <p:nvPr>
            <p:ph idx="1"/>
          </p:nvPr>
        </p:nvSpPr>
        <p:spPr>
          <a:xfrm>
            <a:off x="695400" y="908720"/>
            <a:ext cx="10910428" cy="2114128"/>
          </a:xfrm>
        </p:spPr>
        <p:txBody>
          <a:bodyPr/>
          <a:lstStyle/>
          <a:p>
            <a:pPr marL="0" indent="0">
              <a:buNone/>
            </a:pPr>
            <a:r>
              <a:rPr lang="en-US" sz="2000" dirty="0" smtClean="0"/>
              <a:t>CMOS and BEOL</a:t>
            </a:r>
          </a:p>
          <a:p>
            <a:pPr marL="1108070" lvl="1" indent="-554035">
              <a:buNone/>
            </a:pPr>
            <a:r>
              <a:rPr lang="en-US" sz="2000" dirty="0" smtClean="0"/>
              <a:t>High level of synergy to S26A</a:t>
            </a:r>
          </a:p>
          <a:p>
            <a:pPr marL="1108070" lvl="1" indent="-554035">
              <a:buNone/>
            </a:pPr>
            <a:r>
              <a:rPr lang="en-US" sz="2000" dirty="0" smtClean="0"/>
              <a:t>Adding Thick Gate </a:t>
            </a:r>
            <a:r>
              <a:rPr lang="en-US" sz="2000" dirty="0" err="1" smtClean="0"/>
              <a:t>nMOS</a:t>
            </a:r>
            <a:r>
              <a:rPr lang="en-US" sz="2000" dirty="0" smtClean="0"/>
              <a:t> Transistor for decoder, process and collateral development required.</a:t>
            </a:r>
          </a:p>
          <a:p>
            <a:pPr marL="0" indent="0">
              <a:buNone/>
            </a:pPr>
            <a:r>
              <a:rPr lang="en-US" sz="2000" dirty="0" smtClean="0"/>
              <a:t>Array Process</a:t>
            </a:r>
          </a:p>
          <a:p>
            <a:pPr marL="1108070" lvl="1" indent="-554035">
              <a:buNone/>
            </a:pPr>
            <a:r>
              <a:rPr lang="en-US" sz="2000" dirty="0"/>
              <a:t>Structural yield on wafer </a:t>
            </a:r>
            <a:r>
              <a:rPr lang="en-US" sz="2000" dirty="0" smtClean="0"/>
              <a:t>will be evaluated </a:t>
            </a:r>
            <a:r>
              <a:rPr lang="en-US" sz="2000" dirty="0"/>
              <a:t>and improved on S26A main </a:t>
            </a:r>
            <a:r>
              <a:rPr lang="en-US" sz="2000" dirty="0" smtClean="0"/>
              <a:t>array, 1-and 2-deck </a:t>
            </a:r>
            <a:r>
              <a:rPr lang="en-US" sz="2000" dirty="0"/>
              <a:t>structural </a:t>
            </a:r>
            <a:r>
              <a:rPr lang="en-US" sz="2000" dirty="0" smtClean="0"/>
              <a:t>yield (now), </a:t>
            </a:r>
            <a:r>
              <a:rPr lang="en-US" sz="2000" dirty="0"/>
              <a:t>may be extended to 4 decks </a:t>
            </a:r>
            <a:r>
              <a:rPr lang="en-US" sz="2000" dirty="0" smtClean="0"/>
              <a:t>before S26S TO (if needed)</a:t>
            </a:r>
            <a:endParaRPr lang="en-US" sz="2000" dirty="0"/>
          </a:p>
          <a:p>
            <a:pPr marL="1108070" lvl="1" indent="-554035">
              <a:buNone/>
            </a:pPr>
            <a:endParaRPr lang="en-US" sz="2000" dirty="0" smtClean="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021772758"/>
              </p:ext>
            </p:extLst>
          </p:nvPr>
        </p:nvGraphicFramePr>
        <p:xfrm>
          <a:off x="700603" y="3068960"/>
          <a:ext cx="10563081" cy="2956560"/>
        </p:xfrm>
        <a:graphic>
          <a:graphicData uri="http://schemas.openxmlformats.org/drawingml/2006/table">
            <a:tbl>
              <a:tblPr firstRow="1" bandRow="1">
                <a:tableStyleId>{5C22544A-7EE6-4342-B048-85BDC9FD1C3A}</a:tableStyleId>
              </a:tblPr>
              <a:tblGrid>
                <a:gridCol w="1309099">
                  <a:extLst>
                    <a:ext uri="{9D8B030D-6E8A-4147-A177-3AD203B41FA5}">
                      <a16:colId xmlns="" xmlns:a16="http://schemas.microsoft.com/office/drawing/2014/main" val="20000"/>
                    </a:ext>
                  </a:extLst>
                </a:gridCol>
                <a:gridCol w="2347351">
                  <a:extLst>
                    <a:ext uri="{9D8B030D-6E8A-4147-A177-3AD203B41FA5}">
                      <a16:colId xmlns="" xmlns:a16="http://schemas.microsoft.com/office/drawing/2014/main" val="20001"/>
                    </a:ext>
                  </a:extLst>
                </a:gridCol>
                <a:gridCol w="2437634">
                  <a:extLst>
                    <a:ext uri="{9D8B030D-6E8A-4147-A177-3AD203B41FA5}">
                      <a16:colId xmlns="" xmlns:a16="http://schemas.microsoft.com/office/drawing/2014/main" val="20002"/>
                    </a:ext>
                  </a:extLst>
                </a:gridCol>
                <a:gridCol w="4468997">
                  <a:extLst>
                    <a:ext uri="{9D8B030D-6E8A-4147-A177-3AD203B41FA5}">
                      <a16:colId xmlns="" xmlns:a16="http://schemas.microsoft.com/office/drawing/2014/main" val="20003"/>
                    </a:ext>
                  </a:extLst>
                </a:gridCol>
              </a:tblGrid>
              <a:tr h="549432">
                <a:tc>
                  <a:txBody>
                    <a:bodyPr/>
                    <a:lstStyle/>
                    <a:p>
                      <a:pPr algn="l" fontAlgn="b"/>
                      <a:endParaRPr lang="en-US" sz="1400" b="0" i="0" u="none" strike="noStrike" dirty="0">
                        <a:solidFill>
                          <a:schemeClr val="bg1"/>
                        </a:solidFill>
                        <a:effectLst/>
                        <a:latin typeface="Calibri" panose="020F0502020204030204" pitchFamily="34" charset="0"/>
                      </a:endParaRPr>
                    </a:p>
                  </a:txBody>
                  <a:tcPr marL="36576" marR="36576" marT="18288" marB="18288">
                    <a:solidFill>
                      <a:schemeClr val="bg1"/>
                    </a:solidFill>
                  </a:tcP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Calibri" panose="020F0502020204030204" pitchFamily="34" charset="0"/>
                        </a:rPr>
                        <a:t>S15C</a:t>
                      </a:r>
                    </a:p>
                    <a:p>
                      <a:pPr algn="l" fontAlgn="b"/>
                      <a:r>
                        <a:rPr lang="en-US" sz="1400" b="1" i="0" u="none" strike="noStrike" dirty="0" smtClean="0">
                          <a:solidFill>
                            <a:schemeClr val="bg1"/>
                          </a:solidFill>
                          <a:effectLst/>
                          <a:latin typeface="Calibri" panose="020F0502020204030204" pitchFamily="34" charset="0"/>
                        </a:rPr>
                        <a:t>41nm </a:t>
                      </a:r>
                      <a:r>
                        <a:rPr lang="en-US" sz="1400" b="1" i="0" u="none" strike="noStrike" dirty="0">
                          <a:solidFill>
                            <a:schemeClr val="bg1"/>
                          </a:solidFill>
                          <a:effectLst/>
                          <a:latin typeface="Calibri" panose="020F0502020204030204" pitchFamily="34" charset="0"/>
                        </a:rPr>
                        <a:t>pitch / 2-deck</a:t>
                      </a:r>
                    </a:p>
                    <a:p>
                      <a:pPr algn="l" fontAlgn="b"/>
                      <a:r>
                        <a:rPr lang="en-US" sz="1400" b="0" i="0" u="none" strike="noStrike" dirty="0" smtClean="0">
                          <a:solidFill>
                            <a:schemeClr val="bg1"/>
                          </a:solidFill>
                          <a:effectLst/>
                          <a:latin typeface="Calibri" panose="020F0502020204030204" pitchFamily="34" charset="0"/>
                        </a:rPr>
                        <a:t>2Kx4K </a:t>
                      </a:r>
                      <a:r>
                        <a:rPr lang="en-US" sz="1400" b="0" i="0" u="none" strike="noStrike" dirty="0">
                          <a:solidFill>
                            <a:schemeClr val="bg1"/>
                          </a:solidFill>
                          <a:effectLst/>
                          <a:latin typeface="Calibri" panose="020F0502020204030204" pitchFamily="34" charset="0"/>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S26A</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0" i="0" u="none" strike="noStrike" kern="1200" dirty="0" smtClean="0">
                          <a:solidFill>
                            <a:schemeClr val="bg1"/>
                          </a:solidFill>
                          <a:effectLst/>
                          <a:latin typeface="Calibri" panose="020F0502020204030204" pitchFamily="34" charset="0"/>
                          <a:ea typeface="+mn-ea"/>
                          <a:cs typeface="+mn-cs"/>
                        </a:rPr>
                        <a:t>4Kx4K </a:t>
                      </a:r>
                      <a:r>
                        <a:rPr lang="en-US" sz="1400" b="0" i="0" u="none" strike="noStrike" kern="1200" dirty="0">
                          <a:solidFill>
                            <a:schemeClr val="bg1"/>
                          </a:solidFill>
                          <a:effectLst/>
                          <a:latin typeface="Calibri" panose="020F0502020204030204" pitchFamily="34" charset="0"/>
                          <a:ea typeface="+mn-ea"/>
                          <a:cs typeface="+mn-cs"/>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S26S </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a:t>
                      </a:r>
                      <a:r>
                        <a:rPr lang="en-US" sz="1400" b="1" i="0" u="none" strike="noStrike" kern="1200" dirty="0" smtClean="0">
                          <a:solidFill>
                            <a:schemeClr val="bg1"/>
                          </a:solidFill>
                          <a:effectLst/>
                          <a:latin typeface="Calibri" panose="020F0502020204030204" pitchFamily="34" charset="0"/>
                          <a:ea typeface="+mn-ea"/>
                          <a:cs typeface="+mn-cs"/>
                        </a:rPr>
                        <a:t>4-deck</a:t>
                      </a:r>
                      <a:endParaRPr lang="en-US" sz="1400" b="1" i="0" u="none" strike="noStrike" kern="1200" dirty="0">
                        <a:solidFill>
                          <a:schemeClr val="bg1"/>
                        </a:solidFill>
                        <a:effectLst/>
                        <a:latin typeface="Calibri" panose="020F0502020204030204" pitchFamily="34" charset="0"/>
                        <a:ea typeface="+mn-ea"/>
                        <a:cs typeface="+mn-cs"/>
                      </a:endParaRPr>
                    </a:p>
                    <a:p>
                      <a:pPr algn="l" fontAlgn="b"/>
                      <a:r>
                        <a:rPr lang="en-US" sz="1400" b="0" i="0" u="none" strike="noStrike" kern="1200" dirty="0">
                          <a:solidFill>
                            <a:schemeClr val="bg1"/>
                          </a:solidFill>
                          <a:effectLst/>
                          <a:latin typeface="Calibri" panose="020F0502020204030204" pitchFamily="34" charset="0"/>
                          <a:ea typeface="+mn-ea"/>
                          <a:cs typeface="+mn-cs"/>
                        </a:rPr>
                        <a:t>4Kx4K Tile</a:t>
                      </a:r>
                    </a:p>
                  </a:txBody>
                  <a:tcPr marL="36576" marR="36576" marT="18288" marB="18288">
                    <a:solidFill>
                      <a:schemeClr val="accent6"/>
                    </a:solidFill>
                  </a:tcPr>
                </a:tc>
                <a:extLst>
                  <a:ext uri="{0D108BD9-81ED-4DB2-BD59-A6C34878D82A}">
                    <a16:rowId xmlns="" xmlns:a16="http://schemas.microsoft.com/office/drawing/2014/main" val="10000"/>
                  </a:ext>
                </a:extLst>
              </a:tr>
              <a:tr h="368443">
                <a:tc>
                  <a:txBody>
                    <a:bodyPr/>
                    <a:lstStyle/>
                    <a:p>
                      <a:pPr algn="l" fontAlgn="b"/>
                      <a:r>
                        <a:rPr lang="en-US" sz="1400" b="0" i="0" u="none" strike="noStrike" dirty="0">
                          <a:solidFill>
                            <a:srgbClr val="000000"/>
                          </a:solidFill>
                          <a:effectLst/>
                          <a:latin typeface="Calibri" panose="020F0502020204030204" pitchFamily="34" charset="0"/>
                        </a:rPr>
                        <a:t>CMOS</a:t>
                      </a:r>
                    </a:p>
                  </a:txBody>
                  <a:tcPr marL="36576" marR="36576" marT="18288" marB="18288">
                    <a:solidFill>
                      <a:schemeClr val="bg1">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19 mask levels</a:t>
                      </a:r>
                    </a:p>
                    <a:p>
                      <a:pPr algn="l" fontAlgn="b"/>
                      <a:r>
                        <a:rPr lang="en-US" sz="1400" b="0" i="0" u="none" strike="noStrike" dirty="0">
                          <a:solidFill>
                            <a:srgbClr val="000000"/>
                          </a:solidFill>
                          <a:effectLst/>
                          <a:latin typeface="Calibri" panose="020F0502020204030204" pitchFamily="34" charset="0"/>
                        </a:rPr>
                        <a:t>Dual</a:t>
                      </a:r>
                      <a:r>
                        <a:rPr lang="en-US" sz="1400" b="0" i="0" u="none" strike="noStrike" baseline="0" dirty="0">
                          <a:solidFill>
                            <a:srgbClr val="000000"/>
                          </a:solidFill>
                          <a:effectLst/>
                          <a:latin typeface="Calibri" panose="020F0502020204030204" pitchFamily="34" charset="0"/>
                        </a:rPr>
                        <a:t> gate CMOS (23A/110A)</a:t>
                      </a:r>
                      <a:endParaRPr lang="en-US" sz="1400" b="0" i="0" u="none" strike="noStrike" dirty="0">
                        <a:solidFill>
                          <a:srgbClr val="000000"/>
                        </a:solidFill>
                        <a:effectLst/>
                        <a:latin typeface="Calibri" panose="020F0502020204030204" pitchFamily="34" charset="0"/>
                      </a:endParaRP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No change from 10s</a:t>
                      </a:r>
                    </a:p>
                    <a:p>
                      <a:pPr algn="l" fontAlgn="b"/>
                      <a:r>
                        <a:rPr lang="en-US" sz="1400" b="0" i="0" u="none" strike="noStrike" dirty="0">
                          <a:solidFill>
                            <a:srgbClr val="000000"/>
                          </a:solidFill>
                          <a:effectLst/>
                          <a:latin typeface="Calibri" panose="020F0502020204030204" pitchFamily="34" charset="0"/>
                        </a:rPr>
                        <a:t>HV CMOS width scaling</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endParaRPr lang="en-US" sz="1400" b="0" i="0" u="none" strike="noStrike" dirty="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Adding Thick gate</a:t>
                      </a:r>
                      <a:r>
                        <a:rPr lang="en-US" sz="1400" b="0" i="0" u="none" strike="noStrike" baseline="0" dirty="0" smtClean="0">
                          <a:solidFill>
                            <a:srgbClr val="000000"/>
                          </a:solidFill>
                          <a:effectLst/>
                          <a:latin typeface="Calibri" panose="020F0502020204030204" pitchFamily="34" charset="0"/>
                        </a:rPr>
                        <a:t> </a:t>
                      </a:r>
                      <a:r>
                        <a:rPr lang="en-US" sz="1400" b="0" i="0" u="none" strike="noStrike" baseline="0" dirty="0" err="1" smtClean="0">
                          <a:solidFill>
                            <a:srgbClr val="000000"/>
                          </a:solidFill>
                          <a:effectLst/>
                          <a:latin typeface="Calibri" panose="020F0502020204030204" pitchFamily="34" charset="0"/>
                        </a:rPr>
                        <a:t>nMOS</a:t>
                      </a:r>
                      <a:r>
                        <a:rPr lang="en-US" sz="1400" b="0" i="0" u="none" strike="noStrike" baseline="0" dirty="0" smtClean="0">
                          <a:solidFill>
                            <a:srgbClr val="000000"/>
                          </a:solidFill>
                          <a:effectLst/>
                          <a:latin typeface="Calibri" panose="020F0502020204030204" pitchFamily="34" charset="0"/>
                        </a:rPr>
                        <a:t> Transistor for S26S</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 xmlns:a16="http://schemas.microsoft.com/office/drawing/2014/main" val="10001"/>
                  </a:ext>
                </a:extLst>
              </a:tr>
              <a:tr h="264204">
                <a:tc>
                  <a:txBody>
                    <a:bodyPr/>
                    <a:lstStyle/>
                    <a:p>
                      <a:pPr algn="l" fontAlgn="b"/>
                      <a:r>
                        <a:rPr lang="en-US" sz="1400" b="0" i="0" u="none" strike="noStrike" dirty="0">
                          <a:solidFill>
                            <a:srgbClr val="000000"/>
                          </a:solidFill>
                          <a:effectLst/>
                          <a:latin typeface="Calibri" panose="020F0502020204030204" pitchFamily="34" charset="0"/>
                        </a:rPr>
                        <a:t>M1-M4 (Cu)</a:t>
                      </a: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 single-damascene Cu</a:t>
                      </a:r>
                    </a:p>
                    <a:p>
                      <a:pPr algn="l" fontAlgn="b"/>
                      <a:r>
                        <a:rPr lang="en-US" sz="1400" b="0" i="0" u="none" strike="noStrike" dirty="0">
                          <a:solidFill>
                            <a:srgbClr val="000000"/>
                          </a:solidFill>
                          <a:effectLst/>
                          <a:latin typeface="Calibri" panose="020F0502020204030204" pitchFamily="34" charset="0"/>
                        </a:rPr>
                        <a:t>M2-M4 dual-damascene Cu</a:t>
                      </a:r>
                    </a:p>
                    <a:p>
                      <a:pPr algn="l" fontAlgn="b"/>
                      <a:r>
                        <a:rPr lang="en-US" sz="1400" b="0" i="0" u="none" strike="noStrike" kern="1200" dirty="0" smtClean="0">
                          <a:solidFill>
                            <a:srgbClr val="000000"/>
                          </a:solidFill>
                          <a:effectLst/>
                          <a:latin typeface="Calibri" panose="020F0502020204030204" pitchFamily="34" charset="0"/>
                          <a:ea typeface="+mn-ea"/>
                          <a:cs typeface="+mn-cs"/>
                        </a:rPr>
                        <a:t>All </a:t>
                      </a:r>
                      <a:r>
                        <a:rPr lang="en-US" sz="1400" b="0" i="0" u="none" strike="noStrike" kern="1200" dirty="0">
                          <a:solidFill>
                            <a:srgbClr val="000000"/>
                          </a:solidFill>
                          <a:effectLst/>
                          <a:latin typeface="Calibri" panose="020F0502020204030204" pitchFamily="34" charset="0"/>
                          <a:ea typeface="+mn-ea"/>
                          <a:cs typeface="+mn-cs"/>
                        </a:rPr>
                        <a:t>193-dry levels</a:t>
                      </a:r>
                      <a:endParaRPr lang="en-US" sz="1400" b="0" i="0" u="none" strike="noStrike" dirty="0">
                        <a:solidFill>
                          <a:srgbClr val="000000"/>
                        </a:solidFill>
                        <a:effectLst/>
                        <a:latin typeface="Calibri" panose="020F0502020204030204" pitchFamily="34" charset="0"/>
                      </a:endParaRP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a:t>
                      </a:r>
                      <a:r>
                        <a:rPr lang="en-US" sz="1400" b="0" i="0" u="none" strike="noStrike" baseline="0" dirty="0">
                          <a:solidFill>
                            <a:srgbClr val="000000"/>
                          </a:solidFill>
                          <a:effectLst/>
                          <a:latin typeface="Calibri" panose="020F0502020204030204" pitchFamily="34" charset="0"/>
                        </a:rPr>
                        <a:t> M4 single damascene Cu</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Calibri" panose="020F0502020204030204" pitchFamily="34" charset="0"/>
                        </a:rPr>
                        <a:t>M2-M3 </a:t>
                      </a:r>
                      <a:r>
                        <a:rPr lang="en-US" sz="1400" b="0" i="0" u="none" strike="noStrike" kern="1200" baseline="0" dirty="0">
                          <a:solidFill>
                            <a:srgbClr val="000000"/>
                          </a:solidFill>
                          <a:effectLst/>
                          <a:latin typeface="Calibri" panose="020F0502020204030204" pitchFamily="34" charset="0"/>
                          <a:ea typeface="+mn-ea"/>
                          <a:cs typeface="+mn-cs"/>
                        </a:rPr>
                        <a:t>dual damascene </a:t>
                      </a:r>
                      <a:r>
                        <a:rPr lang="en-US" sz="1400" b="0" i="0" u="none" strike="noStrike" kern="1200" baseline="0" dirty="0" smtClean="0">
                          <a:solidFill>
                            <a:srgbClr val="000000"/>
                          </a:solidFill>
                          <a:effectLst/>
                          <a:latin typeface="Calibri" panose="020F0502020204030204" pitchFamily="34" charset="0"/>
                          <a:ea typeface="+mn-ea"/>
                          <a:cs typeface="+mn-cs"/>
                        </a:rPr>
                        <a:t>Cu</a:t>
                      </a:r>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V3 and M4 goes 193i (+2</a:t>
                      </a:r>
                      <a:r>
                        <a:rPr lang="en-US" sz="1400" b="0" i="0" u="none" strike="noStrike" kern="1200" dirty="0" smtClean="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tc>
                  <a:txBody>
                    <a:bodyPr/>
                    <a:lstStyle/>
                    <a:p>
                      <a:pPr algn="l" fontAlgn="b"/>
                      <a:r>
                        <a:rPr lang="en-US" sz="1400" b="0" i="0" u="none" strike="noStrike" dirty="0" smtClean="0">
                          <a:solidFill>
                            <a:srgbClr val="000000"/>
                          </a:solidFill>
                          <a:effectLst/>
                          <a:latin typeface="Calibri" panose="020F0502020204030204" pitchFamily="34" charset="0"/>
                        </a:rPr>
                        <a:t>Same as S26A</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extLst>
                  <a:ext uri="{0D108BD9-81ED-4DB2-BD59-A6C34878D82A}">
                    <a16:rowId xmlns="" xmlns:a16="http://schemas.microsoft.com/office/drawing/2014/main" val="10002"/>
                  </a:ext>
                </a:extLst>
              </a:tr>
              <a:tr h="549432">
                <a:tc>
                  <a:txBody>
                    <a:bodyPr/>
                    <a:lstStyle/>
                    <a:p>
                      <a:pPr algn="l" fontAlgn="b"/>
                      <a:r>
                        <a:rPr lang="en-US" sz="1400" b="0" i="0" u="none" strike="noStrike" dirty="0">
                          <a:solidFill>
                            <a:srgbClr val="000000"/>
                          </a:solidFill>
                          <a:effectLst/>
                          <a:latin typeface="Calibri" panose="020F0502020204030204" pitchFamily="34" charset="0"/>
                        </a:rPr>
                        <a:t>Array levels</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2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4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7 193i levels for array</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4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8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5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13 193i levels for array</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p>
                    <a:p>
                      <a:pPr algn="l" fontAlgn="b"/>
                      <a:r>
                        <a:rPr lang="en-US" sz="1400" b="0" i="0" u="none" strike="noStrike" dirty="0" smtClean="0">
                          <a:solidFill>
                            <a:srgbClr val="000000"/>
                          </a:solidFill>
                          <a:effectLst/>
                          <a:latin typeface="Calibri" panose="020F0502020204030204" pitchFamily="34" charset="0"/>
                        </a:rPr>
                        <a:t>simplified cell stack and BL</a:t>
                      </a:r>
                      <a:r>
                        <a:rPr lang="en-US" sz="1400" b="0" i="0" u="none" strike="noStrike" baseline="0" dirty="0" smtClean="0">
                          <a:solidFill>
                            <a:srgbClr val="000000"/>
                          </a:solidFill>
                          <a:effectLst/>
                          <a:latin typeface="Calibri" panose="020F0502020204030204" pitchFamily="34" charset="0"/>
                        </a:rPr>
                        <a:t>/WL patterning scheme</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 xmlns:a16="http://schemas.microsoft.com/office/drawing/2014/main" val="10003"/>
                  </a:ext>
                </a:extLst>
              </a:tr>
              <a:tr h="439546">
                <a:tc>
                  <a:txBody>
                    <a:bodyPr/>
                    <a:lstStyle/>
                    <a:p>
                      <a:r>
                        <a:rPr lang="en-US" sz="1400" dirty="0">
                          <a:latin typeface="Calibri" panose="020F0502020204030204" pitchFamily="34" charset="0"/>
                        </a:rPr>
                        <a:t>Top Metal /</a:t>
                      </a:r>
                      <a:r>
                        <a:rPr lang="en-US" sz="1400" baseline="0" dirty="0">
                          <a:latin typeface="Calibri" panose="020F0502020204030204" pitchFamily="34" charset="0"/>
                        </a:rPr>
                        <a:t> </a:t>
                      </a:r>
                    </a:p>
                    <a:p>
                      <a:r>
                        <a:rPr lang="en-US" sz="1400" baseline="0" dirty="0">
                          <a:latin typeface="Calibri" panose="020F0502020204030204" pitchFamily="34" charset="0"/>
                        </a:rPr>
                        <a:t>Passivation</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Thick</a:t>
                      </a:r>
                      <a:r>
                        <a:rPr lang="en-US" sz="1400" baseline="0" dirty="0">
                          <a:latin typeface="Calibri" panose="020F0502020204030204" pitchFamily="34" charset="0"/>
                        </a:rPr>
                        <a:t> Al, SiO2+SiON Passivation, Polyimide</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97564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6</a:t>
            </a:r>
            <a:r>
              <a:rPr lang="en-US" dirty="0" smtClean="0"/>
              <a:t>.0 </a:t>
            </a:r>
            <a:r>
              <a:rPr lang="en-US" cap="small" dirty="0" smtClean="0"/>
              <a:t>Design SOW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87766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6</a:t>
            </a:r>
            <a:r>
              <a:rPr lang="en-US" sz="2800" cap="small" dirty="0" smtClean="0"/>
              <a:t>.1 Product Spec and Boundary Conditions</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Key specs that will change or that will be a challenge to maintain vs </a:t>
            </a:r>
            <a:r>
              <a:rPr lang="en-US" sz="2000" dirty="0" smtClean="0"/>
              <a:t>S26A</a:t>
            </a:r>
          </a:p>
          <a:p>
            <a:pPr marL="457200" indent="-457200">
              <a:buNone/>
            </a:pPr>
            <a:r>
              <a:rPr lang="en-US" sz="2000" dirty="0"/>
              <a:t>Broad class of specs that will be unchanged vs S26A </a:t>
            </a:r>
            <a:endParaRPr lang="en-US" sz="2000" dirty="0" smtClean="0"/>
          </a:p>
          <a:p>
            <a:pPr marL="457200" indent="-457200">
              <a:buNone/>
            </a:pPr>
            <a:r>
              <a:rPr lang="en-US" sz="2000" dirty="0"/>
              <a:t>Other spec or product constraints that design must </a:t>
            </a:r>
            <a:r>
              <a:rPr lang="en-US" sz="2000" dirty="0" smtClean="0"/>
              <a:t>meet</a:t>
            </a:r>
            <a:endParaRPr lang="en-US" sz="2000" dirty="0"/>
          </a:p>
          <a:p>
            <a:pPr marL="1108070" lvl="1" indent="-554035">
              <a:buNone/>
            </a:pPr>
            <a:r>
              <a:rPr lang="en-US" sz="2000" dirty="0"/>
              <a:t>Die size / pad positions / available </a:t>
            </a:r>
            <a:r>
              <a:rPr lang="en-US" sz="2000" dirty="0" smtClean="0"/>
              <a:t>voltages</a:t>
            </a:r>
            <a:endParaRPr lang="en-US" sz="2000" dirty="0"/>
          </a:p>
          <a:p>
            <a:pPr marL="457200" indent="-457200">
              <a:buNone/>
            </a:pPr>
            <a:endParaRPr lang="en-US" sz="2000" dirty="0" smtClean="0"/>
          </a:p>
          <a:p>
            <a:pPr marL="457200" indent="-457200">
              <a:buNone/>
            </a:pPr>
            <a:endParaRPr lang="en-US" sz="2000" dirty="0"/>
          </a:p>
          <a:p>
            <a:pPr marL="1108070" lvl="1" indent="-554035">
              <a:buNone/>
            </a:pPr>
            <a:endParaRPr lang="en-US" sz="2000" dirty="0"/>
          </a:p>
        </p:txBody>
      </p:sp>
    </p:spTree>
    <p:extLst>
      <p:ext uri="{BB962C8B-B14F-4D97-AF65-F5344CB8AC3E}">
        <p14:creationId xmlns:p14="http://schemas.microsoft.com/office/powerpoint/2010/main" val="3408796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6.2 Design Strategy Overview</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Decoders to be updated and fit in same space </a:t>
            </a:r>
            <a:endParaRPr lang="en-US" sz="2000" dirty="0" smtClean="0"/>
          </a:p>
          <a:p>
            <a:pPr marL="457200" indent="-457200">
              <a:buNone/>
            </a:pPr>
            <a:r>
              <a:rPr lang="en-US" sz="2000" dirty="0" smtClean="0"/>
              <a:t>Termination/drivers </a:t>
            </a:r>
            <a:r>
              <a:rPr lang="en-US" sz="2000" dirty="0"/>
              <a:t>to be updated </a:t>
            </a:r>
            <a:r>
              <a:rPr lang="en-US" sz="2000" dirty="0" smtClean="0"/>
              <a:t>accordingly</a:t>
            </a:r>
          </a:p>
          <a:p>
            <a:pPr marL="1108070" lvl="1" indent="-554035">
              <a:buNone/>
            </a:pPr>
            <a:r>
              <a:rPr lang="en-US" sz="2000" dirty="0"/>
              <a:t>Polarity control logic to be added</a:t>
            </a:r>
          </a:p>
          <a:p>
            <a:pPr marL="457200" indent="-457200">
              <a:buNone/>
            </a:pPr>
            <a:r>
              <a:rPr lang="en-US" sz="2000" dirty="0" smtClean="0"/>
              <a:t>Read </a:t>
            </a:r>
            <a:r>
              <a:rPr lang="en-US" sz="2000" dirty="0" err="1"/>
              <a:t>algo</a:t>
            </a:r>
            <a:r>
              <a:rPr lang="en-US" sz="2000" dirty="0"/>
              <a:t> essentially unchanged from S26A</a:t>
            </a:r>
          </a:p>
          <a:p>
            <a:pPr marL="457200" indent="-457200">
              <a:buNone/>
            </a:pPr>
            <a:r>
              <a:rPr lang="en-US" sz="2000" dirty="0"/>
              <a:t>Write </a:t>
            </a:r>
            <a:r>
              <a:rPr lang="en-US" sz="2000" dirty="0" err="1"/>
              <a:t>algo</a:t>
            </a:r>
            <a:r>
              <a:rPr lang="en-US" sz="2000" dirty="0"/>
              <a:t> to be updated/simplified version of SET/RST from S26A</a:t>
            </a:r>
          </a:p>
          <a:p>
            <a:pPr marL="457200" indent="-457200">
              <a:buNone/>
            </a:pPr>
            <a:r>
              <a:rPr lang="en-US" sz="2000" dirty="0"/>
              <a:t>Validation focused on decode path and </a:t>
            </a:r>
            <a:r>
              <a:rPr lang="en-US" sz="2000" dirty="0" err="1"/>
              <a:t>algo</a:t>
            </a:r>
            <a:r>
              <a:rPr lang="en-US" sz="2000" dirty="0"/>
              <a:t> changes</a:t>
            </a:r>
          </a:p>
          <a:p>
            <a:pPr marL="457200" indent="-457200">
              <a:buNone/>
            </a:pP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p:txBody>
      </p:sp>
    </p:spTree>
    <p:extLst>
      <p:ext uri="{BB962C8B-B14F-4D97-AF65-F5344CB8AC3E}">
        <p14:creationId xmlns:p14="http://schemas.microsoft.com/office/powerpoint/2010/main" val="4047312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6.x2 20nm Alpha Product Spec  </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
        <p:nvSpPr>
          <p:cNvPr id="4" name="Content Placeholder 2"/>
          <p:cNvSpPr txBox="1">
            <a:spLocks/>
          </p:cNvSpPr>
          <p:nvPr/>
        </p:nvSpPr>
        <p:spPr bwMode="auto">
          <a:xfrm>
            <a:off x="695400" y="1026840"/>
            <a:ext cx="11197244" cy="52824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defTabSz="914400">
              <a:buFontTx/>
              <a:buNone/>
            </a:pPr>
            <a:r>
              <a:rPr lang="en-US" sz="2000" kern="0" dirty="0"/>
              <a:t>S26S – A 20nm node bipolar 3DXP product in compliance with S26A spec </a:t>
            </a:r>
            <a:endParaRPr lang="en-US" sz="2000" kern="0" dirty="0" smtClean="0"/>
          </a:p>
          <a:p>
            <a:pPr marL="0" indent="0" defTabSz="914400">
              <a:buFontTx/>
              <a:buNone/>
            </a:pPr>
            <a:r>
              <a:rPr lang="en-US" sz="2000" kern="0" dirty="0" smtClean="0"/>
              <a:t>S24S – A contingency to eliminate the design collateral risk</a:t>
            </a:r>
          </a:p>
          <a:p>
            <a:pPr marL="554035" lvl="1" indent="0" defTabSz="914400">
              <a:buNone/>
            </a:pPr>
            <a:r>
              <a:rPr lang="en-US" sz="2000" kern="0" dirty="0" smtClean="0"/>
              <a:t>Favorable to “Fast-Fail” with 100% S26A collateral (low risk, fast execution)  </a:t>
            </a:r>
            <a:r>
              <a:rPr lang="en-US" sz="2000" kern="0" dirty="0" smtClean="0">
                <a:sym typeface="Wingdings" panose="05000000000000000000" pitchFamily="2" charset="2"/>
              </a:rPr>
              <a:t> DBR Q3/2018</a:t>
            </a:r>
            <a:endParaRPr lang="en-US" sz="2000" kern="0" dirty="0">
              <a:sym typeface="Wingdings" panose="05000000000000000000" pitchFamily="2" charset="2"/>
            </a:endParaRPr>
          </a:p>
          <a:p>
            <a:pPr marL="554035" lvl="1" indent="0" defTabSz="914400">
              <a:buNone/>
            </a:pPr>
            <a:r>
              <a:rPr lang="en-US" sz="2000" kern="0" dirty="0" smtClean="0"/>
              <a:t>S26A die size, ¼density, higher energy, lower bandwidth validation</a:t>
            </a:r>
          </a:p>
          <a:p>
            <a:pPr marL="0" indent="0" defTabSz="914400">
              <a:buFontTx/>
              <a:buNone/>
            </a:pPr>
            <a:endParaRPr lang="en-US" sz="2000" kern="0" dirty="0"/>
          </a:p>
        </p:txBody>
      </p:sp>
      <p:graphicFrame>
        <p:nvGraphicFramePr>
          <p:cNvPr id="5" name="Table 4"/>
          <p:cNvGraphicFramePr>
            <a:graphicFrameLocks noGrp="1"/>
          </p:cNvGraphicFramePr>
          <p:nvPr>
            <p:extLst>
              <p:ext uri="{D42A27DB-BD31-4B8C-83A1-F6EECF244321}">
                <p14:modId xmlns:p14="http://schemas.microsoft.com/office/powerpoint/2010/main" val="3634502891"/>
              </p:ext>
            </p:extLst>
          </p:nvPr>
        </p:nvGraphicFramePr>
        <p:xfrm>
          <a:off x="1415480" y="2588096"/>
          <a:ext cx="8928991" cy="3505200"/>
        </p:xfrm>
        <a:graphic>
          <a:graphicData uri="http://schemas.openxmlformats.org/drawingml/2006/table">
            <a:tbl>
              <a:tblPr/>
              <a:tblGrid>
                <a:gridCol w="2270461"/>
                <a:gridCol w="2219510"/>
                <a:gridCol w="2219510"/>
                <a:gridCol w="2219510"/>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Contingency: S24S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&lt;64Gb</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 of Deck</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4</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4</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4</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Array Architecture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Number of Partitions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930 / 527 MB/s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89 / 179 </a:t>
                      </a:r>
                      <a:r>
                        <a:rPr kumimoji="0" lang="en-US" sz="1200" b="1" i="0" u="none" strike="noStrike" kern="1200" cap="none" normalizeH="0" baseline="0" dirty="0" err="1" smtClean="0">
                          <a:ln>
                            <a:noFill/>
                          </a:ln>
                          <a:solidFill>
                            <a:srgbClr val="FF0000"/>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/b</a:t>
                      </a:r>
                      <a:endParaRPr kumimoji="0" lang="en-US" sz="1200" b="1" i="0" u="none" strike="noStrike" kern="1200" cap="none" normalizeH="0" baseline="0" dirty="0">
                        <a:ln>
                          <a:noFill/>
                        </a:ln>
                        <a:solidFill>
                          <a:srgbClr val="FF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55009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1" name="Rectangle 4"/>
          <p:cNvSpPr>
            <a:spLocks noGrp="1" noChangeArrowheads="1"/>
          </p:cNvSpPr>
          <p:nvPr>
            <p:ph type="title" idx="4294967295"/>
          </p:nvPr>
        </p:nvSpPr>
        <p:spPr>
          <a:xfrm>
            <a:off x="1981201" y="274638"/>
            <a:ext cx="8229600" cy="685800"/>
          </a:xfrm>
        </p:spPr>
        <p:txBody>
          <a:bodyPr/>
          <a:lstStyle/>
          <a:p>
            <a:pPr eaLnBrk="1" hangingPunct="1"/>
            <a:r>
              <a:rPr lang="en-US" dirty="0" smtClean="0"/>
              <a:t>Revision Page</a:t>
            </a:r>
          </a:p>
        </p:txBody>
      </p:sp>
      <p:graphicFrame>
        <p:nvGraphicFramePr>
          <p:cNvPr id="1217666" name="Group 130"/>
          <p:cNvGraphicFramePr>
            <a:graphicFrameLocks noGrp="1"/>
          </p:cNvGraphicFramePr>
          <p:nvPr>
            <p:extLst>
              <p:ext uri="{D42A27DB-BD31-4B8C-83A1-F6EECF244321}">
                <p14:modId xmlns:p14="http://schemas.microsoft.com/office/powerpoint/2010/main" val="752076424"/>
              </p:ext>
            </p:extLst>
          </p:nvPr>
        </p:nvGraphicFramePr>
        <p:xfrm>
          <a:off x="740413" y="1311312"/>
          <a:ext cx="10308575" cy="3621598"/>
        </p:xfrm>
        <a:graphic>
          <a:graphicData uri="http://schemas.openxmlformats.org/drawingml/2006/table">
            <a:tbl>
              <a:tblPr/>
              <a:tblGrid>
                <a:gridCol w="1544613"/>
                <a:gridCol w="565057"/>
                <a:gridCol w="1587364"/>
                <a:gridCol w="1836435"/>
                <a:gridCol w="1838295"/>
                <a:gridCol w="2936811"/>
              </a:tblGrid>
              <a:tr h="2945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Approval Date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REV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Pages Affected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Was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Comments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146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Jan-20-2016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1.0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Initial Self-Select Memory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Jan-31-2018</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SSM technology and product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11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6.x3 14nm Alpha Product Spec  </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
        <p:nvSpPr>
          <p:cNvPr id="4" name="Content Placeholder 2"/>
          <p:cNvSpPr txBox="1">
            <a:spLocks/>
          </p:cNvSpPr>
          <p:nvPr/>
        </p:nvSpPr>
        <p:spPr bwMode="auto">
          <a:xfrm>
            <a:off x="695400" y="1026840"/>
            <a:ext cx="11197244" cy="52824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defTabSz="914400">
              <a:buFontTx/>
              <a:buNone/>
            </a:pPr>
            <a:r>
              <a:rPr lang="en-US" sz="2000" kern="0" dirty="0" smtClean="0"/>
              <a:t>“S37S” </a:t>
            </a:r>
            <a:r>
              <a:rPr lang="en-US" sz="2000" kern="0" dirty="0"/>
              <a:t>– A </a:t>
            </a:r>
            <a:r>
              <a:rPr lang="en-US" sz="2000" kern="0" dirty="0" smtClean="0"/>
              <a:t>14nm </a:t>
            </a:r>
            <a:r>
              <a:rPr lang="en-US" sz="2000" kern="0" dirty="0"/>
              <a:t>node bipolar 3DXP product in compliance with </a:t>
            </a:r>
            <a:r>
              <a:rPr lang="en-US" sz="2000" kern="0" dirty="0" smtClean="0"/>
              <a:t>S37A </a:t>
            </a:r>
            <a:r>
              <a:rPr lang="en-US" sz="2000" kern="0" dirty="0"/>
              <a:t>spec </a:t>
            </a:r>
            <a:endParaRPr lang="en-US" sz="2000" kern="0" dirty="0" smtClean="0"/>
          </a:p>
          <a:p>
            <a:pPr marL="554035" lvl="1" indent="0" defTabSz="914400">
              <a:buNone/>
            </a:pPr>
            <a:r>
              <a:rPr lang="en-US" sz="2000" kern="0" dirty="0" err="1" smtClean="0"/>
              <a:t>TGnMOST</a:t>
            </a:r>
            <a:r>
              <a:rPr lang="en-US" sz="2000" kern="0" dirty="0" smtClean="0"/>
              <a:t> and Pitched-Cell Design Rule to fit bipolar decoder in S37A patch</a:t>
            </a:r>
          </a:p>
          <a:p>
            <a:pPr marL="0" indent="0" defTabSz="914400">
              <a:buFontTx/>
              <a:buNone/>
            </a:pPr>
            <a:endParaRPr lang="en-US" sz="2000" kern="0" dirty="0"/>
          </a:p>
        </p:txBody>
      </p:sp>
      <p:graphicFrame>
        <p:nvGraphicFramePr>
          <p:cNvPr id="5" name="Table 4"/>
          <p:cNvGraphicFramePr>
            <a:graphicFrameLocks noGrp="1"/>
          </p:cNvGraphicFramePr>
          <p:nvPr>
            <p:extLst>
              <p:ext uri="{D42A27DB-BD31-4B8C-83A1-F6EECF244321}">
                <p14:modId xmlns:p14="http://schemas.microsoft.com/office/powerpoint/2010/main" val="3474095587"/>
              </p:ext>
            </p:extLst>
          </p:nvPr>
        </p:nvGraphicFramePr>
        <p:xfrm>
          <a:off x="2795873" y="2168860"/>
          <a:ext cx="6709481" cy="3505200"/>
        </p:xfrm>
        <a:graphic>
          <a:graphicData uri="http://schemas.openxmlformats.org/drawingml/2006/table">
            <a:tbl>
              <a:tblPr/>
              <a:tblGrid>
                <a:gridCol w="2270461"/>
                <a:gridCol w="2219510"/>
                <a:gridCol w="2219510"/>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S37A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S37S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512Gb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512Gb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195mm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195mm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 of Deck</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4</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4</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Array Architecture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Number of Partitions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3200MT/s/pin </a:t>
                      </a: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DDR5)</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3200MT/s/pin (DDR5)</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80ns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80ns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3200 / 1100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3200 / 1100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26 / 86pJ/b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26 / 86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Vdd</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Vddq</a:t>
                      </a:r>
                      <a:r>
                        <a:rPr kumimoji="0" lang="en-US" sz="1200" b="0" i="0" u="none" strike="noStrike" cap="none" normalizeH="0" baseline="0" dirty="0" smtClean="0">
                          <a:ln>
                            <a:noFill/>
                          </a:ln>
                          <a:solidFill>
                            <a:srgbClr val="000000"/>
                          </a:solidFill>
                          <a:effectLst/>
                          <a:latin typeface="Arial" pitchFamily="34" charset="0"/>
                          <a:cs typeface="Arial" pitchFamily="34" charset="0"/>
                        </a:rPr>
                        <a:t>=1.1V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Vdd</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Vddq</a:t>
                      </a:r>
                      <a:r>
                        <a:rPr kumimoji="0" lang="en-US" sz="1200" b="0" i="0" u="none" strike="noStrike" cap="none" normalizeH="0" baseline="0" dirty="0" smtClean="0">
                          <a:ln>
                            <a:noFill/>
                          </a:ln>
                          <a:solidFill>
                            <a:srgbClr val="000000"/>
                          </a:solidFill>
                          <a:effectLst/>
                          <a:latin typeface="Arial" pitchFamily="34" charset="0"/>
                          <a:cs typeface="Arial" pitchFamily="34" charset="0"/>
                        </a:rPr>
                        <a:t>=1.1V</a:t>
                      </a:r>
                      <a:endParaRPr kumimoji="0" lang="en-US" sz="12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r>
                        <a:rPr kumimoji="0" lang="en-US" sz="1200" b="0" i="0" u="none" strike="noStrike" cap="none" normalizeH="0" baseline="0" dirty="0" smtClean="0">
                          <a:ln>
                            <a:noFill/>
                          </a:ln>
                          <a:solidFill>
                            <a:srgbClr val="000000"/>
                          </a:solidFill>
                          <a:effectLst/>
                          <a:latin typeface="Arial" pitchFamily="34"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smtClean="0">
                          <a:ln>
                            <a:noFill/>
                          </a:ln>
                          <a:solidFill>
                            <a:srgbClr val="000000"/>
                          </a:solidFill>
                          <a:effectLst/>
                          <a:latin typeface="Arial" pitchFamily="34" charset="0"/>
                          <a:cs typeface="Arial" pitchFamily="34" charset="0"/>
                        </a:rPr>
                        <a:t>=</a:t>
                      </a:r>
                      <a:r>
                        <a:rPr kumimoji="0" lang="en-US" sz="1200" b="0" i="0" u="none" strike="noStrike" cap="none" normalizeH="0" baseline="0" dirty="0" err="1" smtClean="0">
                          <a:ln>
                            <a:noFill/>
                          </a:ln>
                          <a:solidFill>
                            <a:srgbClr val="000000"/>
                          </a:solidFill>
                          <a:effectLst/>
                          <a:latin typeface="Arial" pitchFamily="34" charset="0"/>
                          <a:cs typeface="Arial" pitchFamily="34" charset="0"/>
                        </a:rPr>
                        <a:t>tbd</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815054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6.3 Design Strategy Details</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3529301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6.4 Design Milestones &amp; Gates to Execution</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3347871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a:t>
            </a:r>
            <a:r>
              <a:rPr lang="en-US" dirty="0" smtClean="0"/>
              <a:t>.0 Product/Test Development</a:t>
            </a:r>
            <a:endParaRPr lang="en-US" dirty="0"/>
          </a:p>
        </p:txBody>
      </p:sp>
      <p:sp>
        <p:nvSpPr>
          <p:cNvPr id="5" name="Text Placeholder 4"/>
          <p:cNvSpPr>
            <a:spLocks noGrp="1"/>
          </p:cNvSpPr>
          <p:nvPr>
            <p:ph type="body" idx="1"/>
          </p:nvPr>
        </p:nvSpPr>
        <p:spPr/>
        <p:txBody>
          <a:bodyPr/>
          <a:lstStyle/>
          <a:p>
            <a:r>
              <a:rPr lang="en-US" dirty="0" smtClean="0"/>
              <a:t>Array, Product and Wafer/Package Tests development  </a:t>
            </a:r>
            <a:endParaRPr lang="en-US" dirty="0"/>
          </a:p>
        </p:txBody>
      </p:sp>
    </p:spTree>
    <p:extLst>
      <p:ext uri="{BB962C8B-B14F-4D97-AF65-F5344CB8AC3E}">
        <p14:creationId xmlns:p14="http://schemas.microsoft.com/office/powerpoint/2010/main" val="973849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.1 Array Development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Array development through </a:t>
            </a:r>
            <a:r>
              <a:rPr lang="en-US" sz="2000" dirty="0" smtClean="0"/>
              <a:t>both </a:t>
            </a:r>
            <a:r>
              <a:rPr lang="en-US" sz="2000" dirty="0"/>
              <a:t>SR71 and S26S including algorithms and trims for bipolar operation for technical risk assessment meeting product requirements and support the technology go or no go decision</a:t>
            </a:r>
            <a:r>
              <a:rPr lang="en-US" sz="2000" dirty="0" smtClean="0"/>
              <a:t>.</a:t>
            </a:r>
          </a:p>
          <a:p>
            <a:pPr marL="457200" indent="-457200">
              <a:buNone/>
            </a:pPr>
            <a:r>
              <a:rPr lang="en-US" sz="2000" dirty="0"/>
              <a:t>JDP Reliability teams will jointly support development of volume and bench level reliability data collection to enable technology and Product development.</a:t>
            </a:r>
          </a:p>
          <a:p>
            <a:pPr marL="457200" indent="-457200">
              <a:buNone/>
            </a:pPr>
            <a:r>
              <a:rPr lang="en-US" sz="2000" dirty="0" smtClean="0"/>
              <a:t> </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2255557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.2 </a:t>
            </a:r>
            <a:r>
              <a:rPr lang="en-US" sz="2800" cap="small" dirty="0"/>
              <a:t>Product Development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PE teams will jointly support product design validation, characterization, and debug.</a:t>
            </a:r>
          </a:p>
          <a:p>
            <a:pPr marL="457200" indent="-457200">
              <a:buNone/>
            </a:pPr>
            <a:r>
              <a:rPr lang="en-US" sz="2000" dirty="0"/>
              <a:t>JDP PE teams will jointly support definition and implementation of all wafer and package test flows.</a:t>
            </a:r>
          </a:p>
          <a:p>
            <a:pPr marL="457200" indent="-457200">
              <a:buNone/>
            </a:pPr>
            <a:r>
              <a:rPr lang="en-US" sz="2000" dirty="0"/>
              <a:t>JDP PE teams will jointly develop all H/W and S/W capabilities needed to support</a:t>
            </a:r>
            <a:r>
              <a:rPr lang="en-US" sz="2000" dirty="0" smtClean="0"/>
              <a:t>:</a:t>
            </a:r>
            <a:endParaRPr lang="en-US" sz="2000" dirty="0"/>
          </a:p>
          <a:p>
            <a:pPr marL="1108070" lvl="1" indent="-554035">
              <a:buNone/>
            </a:pPr>
            <a:r>
              <a:rPr lang="en-US" sz="2000" dirty="0"/>
              <a:t>µProbe / Wafer debug and EFA</a:t>
            </a:r>
          </a:p>
          <a:p>
            <a:pPr marL="1108070" lvl="1" indent="-554035">
              <a:buNone/>
            </a:pPr>
            <a:r>
              <a:rPr lang="en-US" sz="2000" dirty="0"/>
              <a:t>Interface Validation/Characterization</a:t>
            </a:r>
          </a:p>
          <a:p>
            <a:pPr marL="1108070" lvl="1" indent="-554035">
              <a:buNone/>
            </a:pPr>
            <a:r>
              <a:rPr lang="en-US" sz="2000" dirty="0"/>
              <a:t>Array Characterization</a:t>
            </a:r>
          </a:p>
          <a:p>
            <a:pPr marL="1108070" lvl="1" indent="-554035">
              <a:buNone/>
            </a:pPr>
            <a:r>
              <a:rPr lang="en-US" sz="2000" dirty="0"/>
              <a:t>Package </a:t>
            </a:r>
            <a:r>
              <a:rPr lang="en-US" sz="2000" dirty="0" smtClean="0"/>
              <a:t>EFA</a:t>
            </a:r>
            <a:endParaRPr lang="en-US" sz="2000" dirty="0"/>
          </a:p>
          <a:p>
            <a:pPr marL="457200" indent="-457200">
              <a:buNone/>
            </a:pPr>
            <a:r>
              <a:rPr lang="en-US" sz="2000" dirty="0" smtClean="0"/>
              <a:t>JDP </a:t>
            </a:r>
            <a:r>
              <a:rPr lang="en-US" sz="2000" dirty="0"/>
              <a:t>PE teams will jointly support product and test flow optimization to enable technology development, product qualification, and HVM</a:t>
            </a:r>
            <a:r>
              <a:rPr lang="en-US" sz="2000" dirty="0" smtClean="0"/>
              <a:t>.</a:t>
            </a:r>
          </a:p>
          <a:p>
            <a:pPr marL="457200" indent="-457200">
              <a:buNone/>
            </a:pPr>
            <a:r>
              <a:rPr lang="en-US" sz="2000" dirty="0"/>
              <a:t>JDP Reliability teams will jointly develop wafer and package test reliability flows and development line sampling plans for both intrinsic and extrinsic CMOS and array reliability issues.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360848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.3 </a:t>
            </a:r>
            <a:r>
              <a:rPr lang="en-US" sz="2800" cap="small" dirty="0"/>
              <a:t>Wafer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smtClean="0"/>
              <a:t>JDP </a:t>
            </a:r>
            <a:r>
              <a:rPr lang="en-US" sz="2000" dirty="0"/>
              <a:t>Probe teams will jointly develop all wafer test capability required to support the technology development and the full product specification.  The required test flows are defined by the Product Engineering team.  Flows may include</a:t>
            </a:r>
            <a:r>
              <a:rPr lang="en-US" sz="2000" dirty="0" smtClean="0"/>
              <a:t>:</a:t>
            </a:r>
            <a:endParaRPr lang="en-US" sz="2000" dirty="0"/>
          </a:p>
          <a:p>
            <a:pPr marL="1108070" lvl="1" indent="-554035">
              <a:buNone/>
            </a:pPr>
            <a:r>
              <a:rPr lang="en-US" sz="2000" dirty="0"/>
              <a:t>Wafer Test Flow</a:t>
            </a:r>
          </a:p>
          <a:p>
            <a:pPr marL="1108070" lvl="1" indent="-554035">
              <a:buNone/>
            </a:pPr>
            <a:r>
              <a:rPr lang="en-US" sz="2000" dirty="0"/>
              <a:t>Wafer Speed Binning Flow</a:t>
            </a:r>
          </a:p>
          <a:p>
            <a:pPr marL="1108070" lvl="1" indent="-554035">
              <a:buNone/>
            </a:pPr>
            <a:r>
              <a:rPr lang="en-US" sz="2000" dirty="0"/>
              <a:t>WLR / ICF / ECF </a:t>
            </a:r>
            <a:r>
              <a:rPr lang="en-US" sz="2000" dirty="0" smtClean="0"/>
              <a:t>Flows</a:t>
            </a:r>
          </a:p>
          <a:p>
            <a:pPr marL="1108070" lvl="1" indent="-554035">
              <a:buNone/>
            </a:pPr>
            <a:r>
              <a:rPr lang="en-US" sz="2000" dirty="0"/>
              <a:t>Wafer Level SR71 volume testing </a:t>
            </a:r>
          </a:p>
          <a:p>
            <a:pPr marL="457200" indent="-457200">
              <a:buNone/>
            </a:pPr>
            <a:r>
              <a:rPr lang="en-US" sz="2000" dirty="0"/>
              <a:t>JDP and IMFT Probe teams will jointly develop all H/W and S/W required to support the wafer test flows</a:t>
            </a:r>
            <a:r>
              <a:rPr lang="en-US" sz="2000" dirty="0" smtClean="0"/>
              <a:t>.</a:t>
            </a:r>
          </a:p>
          <a:p>
            <a:pPr marL="457200" indent="-45720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61553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.4 </a:t>
            </a:r>
            <a:r>
              <a:rPr lang="en-US" sz="2800" cap="small" dirty="0"/>
              <a:t>Package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Test teams will jointly develop all package test capability required to support the technology development and the full product </a:t>
            </a:r>
            <a:r>
              <a:rPr lang="en-US" sz="2000" dirty="0" smtClean="0"/>
              <a:t>specification (S26S).  </a:t>
            </a:r>
            <a:r>
              <a:rPr lang="en-US" sz="2000" dirty="0"/>
              <a:t>Required test flows are defined by the Product Engineering team</a:t>
            </a:r>
            <a:r>
              <a:rPr lang="en-US" sz="2000" dirty="0" smtClean="0"/>
              <a:t>.  </a:t>
            </a:r>
            <a:r>
              <a:rPr lang="en-US" sz="2000" dirty="0"/>
              <a:t>Flows may include</a:t>
            </a:r>
            <a:r>
              <a:rPr lang="en-US" sz="2000" dirty="0" smtClean="0"/>
              <a:t>:</a:t>
            </a:r>
            <a:endParaRPr lang="en-US" sz="2000" dirty="0"/>
          </a:p>
          <a:p>
            <a:pPr marL="1108070" lvl="1" indent="-554035">
              <a:buNone/>
            </a:pPr>
            <a:r>
              <a:rPr lang="en-US" sz="2000" dirty="0"/>
              <a:t>PGSRT</a:t>
            </a:r>
          </a:p>
          <a:p>
            <a:pPr marL="1108070" lvl="1" indent="-554035">
              <a:buNone/>
            </a:pPr>
            <a:r>
              <a:rPr lang="en-US" sz="2000" dirty="0"/>
              <a:t>Hot Sort</a:t>
            </a:r>
          </a:p>
          <a:p>
            <a:pPr marL="1108070" lvl="1" indent="-554035">
              <a:buNone/>
            </a:pPr>
            <a:r>
              <a:rPr lang="en-US" sz="2000" dirty="0"/>
              <a:t>Cold Final</a:t>
            </a:r>
          </a:p>
          <a:p>
            <a:pPr marL="1108070" lvl="1" indent="-554035">
              <a:buNone/>
            </a:pPr>
            <a:r>
              <a:rPr lang="en-US" sz="2000" dirty="0" smtClean="0"/>
              <a:t>Burn-in</a:t>
            </a:r>
            <a:endParaRPr lang="en-US" sz="2000" dirty="0"/>
          </a:p>
          <a:p>
            <a:pPr marL="457200" indent="-457200">
              <a:buNone/>
            </a:pPr>
            <a:r>
              <a:rPr lang="en-US" sz="2000" dirty="0" smtClean="0"/>
              <a:t>JDP </a:t>
            </a:r>
            <a:r>
              <a:rPr lang="en-US" sz="2000" dirty="0"/>
              <a:t>teams will jointly identify package test platforms which meet the technology development and product requirements.</a:t>
            </a:r>
          </a:p>
          <a:p>
            <a:pPr marL="457200" indent="-457200">
              <a:buNone/>
            </a:pPr>
            <a:r>
              <a:rPr lang="en-US" sz="2000" dirty="0"/>
              <a:t>JDP Test teams will jointly develop all H/W and S/W required to support the package test flows</a:t>
            </a:r>
            <a:r>
              <a:rPr lang="en-US" sz="2000" dirty="0" smtClean="0"/>
              <a:t>.</a:t>
            </a: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93197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p>
          <a:p>
            <a:pPr marL="0" indent="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85886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103964"/>
              </p:ext>
            </p:extLst>
          </p:nvPr>
        </p:nvGraphicFramePr>
        <p:xfrm>
          <a:off x="915469" y="1219627"/>
          <a:ext cx="10514531" cy="4547996"/>
        </p:xfrm>
        <a:graphic>
          <a:graphicData uri="http://schemas.openxmlformats.org/drawingml/2006/table">
            <a:tbl>
              <a:tblPr firstRow="1" bandRow="1">
                <a:tableStyleId>{5C22544A-7EE6-4342-B048-85BDC9FD1C3A}</a:tableStyleId>
              </a:tblPr>
              <a:tblGrid>
                <a:gridCol w="2948283"/>
                <a:gridCol w="5889848"/>
                <a:gridCol w="1676400"/>
              </a:tblGrid>
              <a:tr h="513552">
                <a:tc>
                  <a:txBody>
                    <a:bodyPr/>
                    <a:lstStyle/>
                    <a:p>
                      <a:r>
                        <a:rPr lang="en-US" sz="2400" dirty="0" smtClean="0"/>
                        <a:t>Name</a:t>
                      </a:r>
                      <a:endParaRPr lang="en-US" sz="2400" dirty="0"/>
                    </a:p>
                  </a:txBody>
                  <a:tcPr marL="110805" marR="110805" marT="55403" marB="55403">
                    <a:solidFill>
                      <a:schemeClr val="accent2"/>
                    </a:solidFill>
                  </a:tcPr>
                </a:tc>
                <a:tc>
                  <a:txBody>
                    <a:bodyPr/>
                    <a:lstStyle/>
                    <a:p>
                      <a:r>
                        <a:rPr lang="en-US" sz="2400" dirty="0" smtClean="0"/>
                        <a:t>Function</a:t>
                      </a:r>
                      <a:endParaRPr lang="en-US" sz="2400" dirty="0"/>
                    </a:p>
                  </a:txBody>
                  <a:tcPr marL="110805" marR="110805" marT="55403" marB="55403">
                    <a:solidFill>
                      <a:schemeClr val="accent2"/>
                    </a:solidFill>
                  </a:tcPr>
                </a:tc>
                <a:tc>
                  <a:txBody>
                    <a:bodyPr/>
                    <a:lstStyle/>
                    <a:p>
                      <a:r>
                        <a:rPr lang="en-US" sz="2400" dirty="0" smtClean="0"/>
                        <a:t>Company</a:t>
                      </a:r>
                      <a:endParaRPr lang="en-US" sz="2400" dirty="0"/>
                    </a:p>
                  </a:txBody>
                  <a:tcPr marL="110805" marR="110805" marT="55403" marB="55403">
                    <a:solidFill>
                      <a:schemeClr val="accent2"/>
                    </a:solidFill>
                  </a:tcPr>
                </a:tc>
              </a:tr>
              <a:tr h="513552">
                <a:tc>
                  <a:txBody>
                    <a:bodyPr/>
                    <a:lstStyle/>
                    <a:p>
                      <a:r>
                        <a:rPr lang="en-US" sz="2400" dirty="0" smtClean="0"/>
                        <a:t>Russ Meyer</a:t>
                      </a:r>
                      <a:endParaRPr lang="en-US" sz="2400" dirty="0"/>
                    </a:p>
                  </a:txBody>
                  <a:tcPr marL="110805" marR="110805" marT="55403" marB="55403"/>
                </a:tc>
                <a:tc>
                  <a:txBody>
                    <a:bodyPr/>
                    <a:lstStyle/>
                    <a:p>
                      <a:r>
                        <a:rPr lang="en-US" sz="2400" dirty="0" smtClean="0"/>
                        <a:t>JDP co-manager</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Al</a:t>
                      </a:r>
                      <a:r>
                        <a:rPr lang="en-US" sz="2400" baseline="0" dirty="0" smtClean="0"/>
                        <a:t> Fazio</a:t>
                      </a:r>
                      <a:endParaRPr lang="en-US" sz="2400" dirty="0"/>
                    </a:p>
                  </a:txBody>
                  <a:tcPr marL="110805" marR="110805" marT="55403" marB="554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JDP co-manager</a:t>
                      </a:r>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baseline="0" dirty="0" smtClean="0"/>
                        <a:t>Mark Helm</a:t>
                      </a:r>
                      <a:endParaRPr lang="en-US" sz="2400"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u="none" dirty="0" smtClean="0"/>
                        <a:t>Matt Goldman</a:t>
                      </a:r>
                      <a:endParaRPr lang="en-US" sz="2400" u="none"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Geetha Jayaraman</a:t>
                      </a:r>
                      <a:endParaRPr lang="en-US" sz="2400" dirty="0"/>
                    </a:p>
                  </a:txBody>
                  <a:tcPr marL="110805" marR="110805" marT="55403" marB="55403"/>
                </a:tc>
                <a:tc>
                  <a:txBody>
                    <a:bodyPr/>
                    <a:lstStyle/>
                    <a:p>
                      <a:r>
                        <a:rPr lang="en-US" sz="2400" baseline="0" dirty="0" smtClean="0"/>
                        <a:t>Product/Test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Kiran Pangal</a:t>
                      </a:r>
                      <a:endParaRPr lang="en-US" sz="2400" dirty="0"/>
                    </a:p>
                  </a:txBody>
                  <a:tcPr marL="110805" marR="110805" marT="55403" marB="55403"/>
                </a:tc>
                <a:tc>
                  <a:txBody>
                    <a:bodyPr/>
                    <a:lstStyle/>
                    <a:p>
                      <a:r>
                        <a:rPr lang="en-US" sz="2400" dirty="0" smtClean="0"/>
                        <a:t>Array</a:t>
                      </a:r>
                      <a:r>
                        <a:rPr lang="en-US" sz="2400" baseline="0" dirty="0" smtClean="0"/>
                        <a: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dirty="0" smtClean="0"/>
                        <a:t>Fabio Pellizzer</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DerChang Kau</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bl>
          </a:graphicData>
        </a:graphic>
      </p:graphicFrame>
    </p:spTree>
    <p:extLst>
      <p:ext uri="{BB962C8B-B14F-4D97-AF65-F5344CB8AC3E}">
        <p14:creationId xmlns:p14="http://schemas.microsoft.com/office/powerpoint/2010/main" val="44436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dirty="0" smtClean="0"/>
              <a:t>SOW Contents</a:t>
            </a:r>
          </a:p>
        </p:txBody>
      </p:sp>
      <p:sp>
        <p:nvSpPr>
          <p:cNvPr id="2" name="Content Placeholder 1"/>
          <p:cNvSpPr>
            <a:spLocks noGrp="1"/>
          </p:cNvSpPr>
          <p:nvPr>
            <p:ph sz="half" idx="1"/>
          </p:nvPr>
        </p:nvSpPr>
        <p:spPr>
          <a:xfrm>
            <a:off x="914400" y="980728"/>
            <a:ext cx="5080000" cy="5544616"/>
          </a:xfrm>
        </p:spPr>
        <p:txBody>
          <a:bodyPr/>
          <a:lstStyle/>
          <a:p>
            <a:pPr marL="552450" indent="-552450">
              <a:lnSpc>
                <a:spcPct val="110000"/>
              </a:lnSpc>
              <a:buNone/>
            </a:pPr>
            <a:r>
              <a:rPr lang="en-US" sz="1800" cap="small" dirty="0" smtClean="0"/>
              <a:t>0.0 	Purpose</a:t>
            </a:r>
          </a:p>
          <a:p>
            <a:pPr marL="554035" indent="-554035">
              <a:lnSpc>
                <a:spcPct val="110000"/>
              </a:lnSpc>
              <a:buNone/>
            </a:pPr>
            <a:r>
              <a:rPr lang="en-US" sz="1800" cap="small" dirty="0" smtClean="0"/>
              <a:t>1.0 	Introduction</a:t>
            </a:r>
          </a:p>
          <a:p>
            <a:pPr marL="1089025" indent="-514350">
              <a:lnSpc>
                <a:spcPct val="110000"/>
              </a:lnSpc>
              <a:spcBef>
                <a:spcPts val="0"/>
              </a:spcBef>
              <a:buNone/>
            </a:pPr>
            <a:r>
              <a:rPr lang="en-US" sz="1800" cap="small" dirty="0"/>
              <a:t>1.1 </a:t>
            </a:r>
            <a:r>
              <a:rPr lang="en-US" sz="1800" cap="small" dirty="0" smtClean="0"/>
              <a:t>Background</a:t>
            </a:r>
          </a:p>
          <a:p>
            <a:pPr marL="1089025" indent="-514350">
              <a:lnSpc>
                <a:spcPct val="110000"/>
              </a:lnSpc>
              <a:spcBef>
                <a:spcPts val="0"/>
              </a:spcBef>
              <a:buNone/>
            </a:pPr>
            <a:r>
              <a:rPr lang="en-US" sz="1800" cap="small" dirty="0" smtClean="0"/>
              <a:t>1.2 Mission and Scope</a:t>
            </a:r>
            <a:endParaRPr lang="en-US" sz="1800" cap="small" dirty="0"/>
          </a:p>
          <a:p>
            <a:pPr marL="554035" indent="-554035">
              <a:lnSpc>
                <a:spcPct val="110000"/>
              </a:lnSpc>
              <a:buNone/>
            </a:pPr>
            <a:r>
              <a:rPr lang="en-US" sz="1800" cap="small" dirty="0"/>
              <a:t>2</a:t>
            </a:r>
            <a:r>
              <a:rPr lang="en-US" sz="1800" cap="small" dirty="0" smtClean="0"/>
              <a:t>.0 Strategy</a:t>
            </a:r>
          </a:p>
          <a:p>
            <a:pPr marL="1089025" indent="-514350">
              <a:lnSpc>
                <a:spcPct val="110000"/>
              </a:lnSpc>
              <a:spcBef>
                <a:spcPts val="0"/>
              </a:spcBef>
              <a:buNone/>
            </a:pPr>
            <a:r>
              <a:rPr lang="en-US" sz="1800" cap="small" dirty="0"/>
              <a:t>2</a:t>
            </a:r>
            <a:r>
              <a:rPr lang="en-US" sz="1800" cap="small" dirty="0" smtClean="0"/>
              <a:t>.1 Overview</a:t>
            </a:r>
          </a:p>
          <a:p>
            <a:pPr marL="1089025" indent="-514350">
              <a:lnSpc>
                <a:spcPct val="110000"/>
              </a:lnSpc>
              <a:spcBef>
                <a:spcPts val="0"/>
              </a:spcBef>
              <a:buNone/>
            </a:pPr>
            <a:r>
              <a:rPr lang="en-US" sz="1800" cap="small" dirty="0"/>
              <a:t>2</a:t>
            </a:r>
            <a:r>
              <a:rPr lang="en-US" sz="1800" cap="small" dirty="0" smtClean="0"/>
              <a:t>.2 Development Vehicles</a:t>
            </a:r>
            <a:endParaRPr lang="en-US" sz="1800" cap="small" dirty="0"/>
          </a:p>
          <a:p>
            <a:pPr marL="1089025" indent="-514350">
              <a:lnSpc>
                <a:spcPct val="110000"/>
              </a:lnSpc>
              <a:spcBef>
                <a:spcPts val="0"/>
              </a:spcBef>
              <a:buNone/>
            </a:pPr>
            <a:r>
              <a:rPr lang="en-US" sz="1800" cap="small" dirty="0" smtClean="0"/>
              <a:t>2.3 Scaling Roadmap</a:t>
            </a:r>
          </a:p>
          <a:p>
            <a:pPr marL="1089025" indent="-514350">
              <a:lnSpc>
                <a:spcPct val="110000"/>
              </a:lnSpc>
              <a:spcBef>
                <a:spcPts val="0"/>
              </a:spcBef>
              <a:buNone/>
            </a:pPr>
            <a:r>
              <a:rPr lang="en-US" sz="1800" cap="small" dirty="0" smtClean="0"/>
              <a:t>2.4 Lead </a:t>
            </a:r>
            <a:r>
              <a:rPr lang="en-US" sz="1800" cap="small" dirty="0"/>
              <a:t>Product</a:t>
            </a:r>
          </a:p>
          <a:p>
            <a:pPr marL="1089025" indent="-514350">
              <a:lnSpc>
                <a:spcPct val="110000"/>
              </a:lnSpc>
              <a:spcBef>
                <a:spcPts val="0"/>
              </a:spcBef>
              <a:buNone/>
            </a:pPr>
            <a:r>
              <a:rPr lang="en-US" sz="1800" cap="small" dirty="0" smtClean="0"/>
              <a:t>2.5 Gen+1 Product</a:t>
            </a:r>
          </a:p>
          <a:p>
            <a:pPr marL="554035" indent="-554035">
              <a:lnSpc>
                <a:spcPct val="110000"/>
              </a:lnSpc>
              <a:buNone/>
            </a:pPr>
            <a:r>
              <a:rPr lang="en-US" sz="1800" cap="small" dirty="0"/>
              <a:t>3</a:t>
            </a:r>
            <a:r>
              <a:rPr lang="en-US" sz="1800" cap="small" dirty="0" smtClean="0"/>
              <a:t>.0 </a:t>
            </a:r>
            <a:r>
              <a:rPr lang="en-US" sz="1800" cap="small" dirty="0"/>
              <a:t>Milestones</a:t>
            </a:r>
          </a:p>
          <a:p>
            <a:pPr marL="1089025" indent="-514350">
              <a:lnSpc>
                <a:spcPct val="110000"/>
              </a:lnSpc>
              <a:spcBef>
                <a:spcPts val="0"/>
              </a:spcBef>
              <a:buNone/>
            </a:pPr>
            <a:r>
              <a:rPr lang="en-US" sz="1800" cap="small" dirty="0" smtClean="0"/>
              <a:t>3.1 </a:t>
            </a:r>
            <a:r>
              <a:rPr lang="en-US" sz="1800" cap="small" dirty="0"/>
              <a:t>F</a:t>
            </a:r>
            <a:r>
              <a:rPr lang="en-US" sz="1800" cap="small" dirty="0" smtClean="0"/>
              <a:t>ail Check</a:t>
            </a:r>
            <a:endParaRPr lang="en-US" sz="1800" cap="small" dirty="0"/>
          </a:p>
          <a:p>
            <a:pPr marL="1089025" indent="-514350">
              <a:lnSpc>
                <a:spcPct val="110000"/>
              </a:lnSpc>
              <a:spcBef>
                <a:spcPts val="0"/>
              </a:spcBef>
              <a:buNone/>
            </a:pPr>
            <a:r>
              <a:rPr lang="en-US" sz="1800" cap="small" dirty="0" smtClean="0"/>
              <a:t>3.2 Decision Process for Execution</a:t>
            </a:r>
          </a:p>
          <a:p>
            <a:pPr marL="1089025" indent="-514350">
              <a:lnSpc>
                <a:spcPct val="110000"/>
              </a:lnSpc>
              <a:spcBef>
                <a:spcPts val="0"/>
              </a:spcBef>
              <a:buNone/>
            </a:pPr>
            <a:r>
              <a:rPr lang="en-US" sz="1800" cap="small" dirty="0" smtClean="0"/>
              <a:t>3.3 POR Critical Path</a:t>
            </a:r>
          </a:p>
          <a:p>
            <a:pPr marL="1089025" indent="-514350">
              <a:lnSpc>
                <a:spcPct val="110000"/>
              </a:lnSpc>
              <a:spcBef>
                <a:spcPts val="0"/>
              </a:spcBef>
              <a:buNone/>
            </a:pPr>
            <a:r>
              <a:rPr lang="en-US" sz="1800" cap="small" dirty="0" smtClean="0"/>
              <a:t>3.4 </a:t>
            </a:r>
            <a:r>
              <a:rPr lang="en-US" sz="1800" cap="small" dirty="0" err="1" smtClean="0"/>
              <a:t>PrePOR</a:t>
            </a:r>
            <a:r>
              <a:rPr lang="en-US" sz="1800" cap="small" dirty="0" smtClean="0"/>
              <a:t> Critical Path</a:t>
            </a:r>
          </a:p>
          <a:p>
            <a:pPr marL="554035" indent="-554035">
              <a:lnSpc>
                <a:spcPct val="110000"/>
              </a:lnSpc>
              <a:buNone/>
            </a:pPr>
            <a:r>
              <a:rPr lang="en-US" sz="1800" dirty="0"/>
              <a:t>4.0 Cost </a:t>
            </a:r>
            <a:r>
              <a:rPr lang="en-US" sz="1800" dirty="0" smtClean="0"/>
              <a:t>analysis</a:t>
            </a:r>
            <a:endParaRPr lang="en-US" sz="1800" cap="small" dirty="0" smtClean="0"/>
          </a:p>
          <a:p>
            <a:pPr marL="554035" indent="-554035">
              <a:lnSpc>
                <a:spcPct val="110000"/>
              </a:lnSpc>
              <a:buNone/>
            </a:pPr>
            <a:endParaRPr lang="en-US" sz="1800" cap="small" dirty="0"/>
          </a:p>
        </p:txBody>
      </p:sp>
      <p:sp>
        <p:nvSpPr>
          <p:cNvPr id="3" name="Content Placeholder 2"/>
          <p:cNvSpPr>
            <a:spLocks noGrp="1"/>
          </p:cNvSpPr>
          <p:nvPr>
            <p:ph sz="half" idx="2"/>
          </p:nvPr>
        </p:nvSpPr>
        <p:spPr>
          <a:xfrm>
            <a:off x="6197600" y="980728"/>
            <a:ext cx="5587032" cy="5472608"/>
          </a:xfrm>
        </p:spPr>
        <p:txBody>
          <a:bodyPr/>
          <a:lstStyle/>
          <a:p>
            <a:pPr marL="554035" indent="-554035">
              <a:lnSpc>
                <a:spcPct val="110000"/>
              </a:lnSpc>
              <a:buNone/>
            </a:pPr>
            <a:r>
              <a:rPr lang="en-US" sz="1800" cap="small" dirty="0" smtClean="0"/>
              <a:t>5.0 </a:t>
            </a:r>
            <a:r>
              <a:rPr lang="en-US" sz="1800" cap="small" dirty="0"/>
              <a:t>Process Development</a:t>
            </a:r>
          </a:p>
          <a:p>
            <a:pPr marL="1089025" indent="-514350">
              <a:lnSpc>
                <a:spcPct val="110000"/>
              </a:lnSpc>
              <a:spcBef>
                <a:spcPts val="0"/>
              </a:spcBef>
              <a:buNone/>
            </a:pPr>
            <a:r>
              <a:rPr lang="en-US" sz="1800" cap="small" dirty="0"/>
              <a:t>5.1 Risks </a:t>
            </a:r>
          </a:p>
          <a:p>
            <a:pPr marL="1089025" indent="-514350">
              <a:lnSpc>
                <a:spcPct val="110000"/>
              </a:lnSpc>
              <a:spcBef>
                <a:spcPts val="0"/>
              </a:spcBef>
              <a:buNone/>
            </a:pPr>
            <a:r>
              <a:rPr lang="en-US" sz="1800" cap="small" dirty="0"/>
              <a:t>5.2 Cell Stack Definition</a:t>
            </a:r>
          </a:p>
          <a:p>
            <a:pPr marL="1089025" indent="-514350">
              <a:lnSpc>
                <a:spcPct val="110000"/>
              </a:lnSpc>
              <a:spcBef>
                <a:spcPts val="0"/>
              </a:spcBef>
              <a:buNone/>
            </a:pPr>
            <a:r>
              <a:rPr lang="en-US" sz="1800" cap="small" dirty="0"/>
              <a:t>5.3 Process Architecture</a:t>
            </a:r>
          </a:p>
          <a:p>
            <a:pPr marL="554035" indent="-554035">
              <a:lnSpc>
                <a:spcPct val="110000"/>
              </a:lnSpc>
              <a:buNone/>
            </a:pPr>
            <a:r>
              <a:rPr lang="en-US" sz="1800" cap="small" dirty="0" smtClean="0"/>
              <a:t>6.0 Design SOW</a:t>
            </a:r>
            <a:br>
              <a:rPr lang="en-US" sz="1800" cap="small" dirty="0" smtClean="0"/>
            </a:br>
            <a:r>
              <a:rPr lang="en-US" sz="1800" cap="small" dirty="0" smtClean="0"/>
              <a:t>6.1 Key Product Specs &amp; Constraints</a:t>
            </a:r>
            <a:br>
              <a:rPr lang="en-US" sz="1800" cap="small" dirty="0" smtClean="0"/>
            </a:br>
            <a:r>
              <a:rPr lang="en-US" sz="1800" cap="small" dirty="0" smtClean="0"/>
              <a:t>6.2 Design Strategy Overview</a:t>
            </a:r>
            <a:br>
              <a:rPr lang="en-US" sz="1800" cap="small" dirty="0" smtClean="0"/>
            </a:br>
            <a:r>
              <a:rPr lang="en-US" sz="1800" cap="small" dirty="0" smtClean="0"/>
              <a:t>6.3 Decoder Design and Design Rule</a:t>
            </a:r>
            <a:br>
              <a:rPr lang="en-US" sz="1800" cap="small" dirty="0" smtClean="0"/>
            </a:br>
            <a:r>
              <a:rPr lang="en-US" sz="1800" cap="small" dirty="0" smtClean="0"/>
              <a:t>6.4 Design Milestones &amp; Gates to Execution</a:t>
            </a:r>
          </a:p>
          <a:p>
            <a:pPr marL="554035" indent="-554035">
              <a:lnSpc>
                <a:spcPct val="110000"/>
              </a:lnSpc>
              <a:buNone/>
            </a:pPr>
            <a:r>
              <a:rPr lang="en-US" sz="1800" cap="small" dirty="0" smtClean="0"/>
              <a:t>7.0 </a:t>
            </a:r>
            <a:r>
              <a:rPr lang="en-US" sz="1800" cap="small" dirty="0"/>
              <a:t>Product/Test Development SOW</a:t>
            </a:r>
          </a:p>
          <a:p>
            <a:pPr marL="1089025" indent="-514350">
              <a:lnSpc>
                <a:spcPct val="110000"/>
              </a:lnSpc>
              <a:spcBef>
                <a:spcPts val="0"/>
              </a:spcBef>
              <a:buNone/>
            </a:pPr>
            <a:r>
              <a:rPr lang="en-US" sz="1800" cap="small" dirty="0"/>
              <a:t>7</a:t>
            </a:r>
            <a:r>
              <a:rPr lang="en-US" sz="1800" cap="small" dirty="0" smtClean="0"/>
              <a:t>.1 Array Development Strategy</a:t>
            </a:r>
          </a:p>
          <a:p>
            <a:pPr marL="1089025" indent="-514350">
              <a:lnSpc>
                <a:spcPct val="110000"/>
              </a:lnSpc>
              <a:spcBef>
                <a:spcPts val="0"/>
              </a:spcBef>
              <a:buNone/>
            </a:pPr>
            <a:r>
              <a:rPr lang="en-US" sz="1800" cap="small" dirty="0"/>
              <a:t>7</a:t>
            </a:r>
            <a:r>
              <a:rPr lang="en-US" sz="1800" cap="small" dirty="0" smtClean="0"/>
              <a:t>.2 Product </a:t>
            </a:r>
            <a:r>
              <a:rPr lang="en-US" sz="1800" cap="small" dirty="0"/>
              <a:t>Development Strategy</a:t>
            </a:r>
          </a:p>
          <a:p>
            <a:pPr marL="1089025" indent="-514350">
              <a:lnSpc>
                <a:spcPct val="110000"/>
              </a:lnSpc>
              <a:spcBef>
                <a:spcPts val="0"/>
              </a:spcBef>
              <a:buNone/>
            </a:pPr>
            <a:r>
              <a:rPr lang="en-US" sz="1800" cap="small" dirty="0"/>
              <a:t>7</a:t>
            </a:r>
            <a:r>
              <a:rPr lang="en-US" sz="1800" cap="small" dirty="0" smtClean="0"/>
              <a:t>.3 </a:t>
            </a:r>
            <a:r>
              <a:rPr lang="en-US" sz="1800" cap="small" dirty="0"/>
              <a:t>Wafer Test </a:t>
            </a:r>
            <a:r>
              <a:rPr lang="en-US" sz="1800" cap="small" dirty="0" smtClean="0"/>
              <a:t>Strategy</a:t>
            </a:r>
          </a:p>
          <a:p>
            <a:pPr marL="1089025" indent="-514350">
              <a:lnSpc>
                <a:spcPct val="110000"/>
              </a:lnSpc>
              <a:spcBef>
                <a:spcPts val="0"/>
              </a:spcBef>
              <a:buNone/>
            </a:pPr>
            <a:r>
              <a:rPr lang="en-US" sz="1800" cap="small" dirty="0"/>
              <a:t>7</a:t>
            </a:r>
            <a:r>
              <a:rPr lang="en-US" sz="1800" cap="small" dirty="0" smtClean="0"/>
              <a:t>.4 </a:t>
            </a:r>
            <a:r>
              <a:rPr lang="en-US" sz="1800" cap="small" dirty="0"/>
              <a:t>Package Test </a:t>
            </a:r>
            <a:r>
              <a:rPr lang="en-US" sz="1800" cap="small" dirty="0" smtClean="0"/>
              <a:t>Strategy</a:t>
            </a:r>
          </a:p>
          <a:p>
            <a:pPr marL="554035" indent="-554035">
              <a:lnSpc>
                <a:spcPct val="110000"/>
              </a:lnSpc>
              <a:buNone/>
            </a:pPr>
            <a:r>
              <a:rPr lang="en-US" sz="1800" cap="small" dirty="0"/>
              <a:t>8</a:t>
            </a:r>
            <a:r>
              <a:rPr lang="en-US" sz="1800" cap="small" dirty="0" smtClean="0"/>
              <a:t>.0 Budget &amp; Assumptions</a:t>
            </a:r>
            <a:endParaRPr lang="en-US" sz="1800" cap="small" dirty="0"/>
          </a:p>
          <a:p>
            <a:pPr marL="1089025" indent="-514350">
              <a:lnSpc>
                <a:spcPct val="110000"/>
              </a:lnSpc>
              <a:spcBef>
                <a:spcPts val="0"/>
              </a:spcBef>
              <a:buNone/>
            </a:pPr>
            <a:r>
              <a:rPr lang="en-US" sz="1800" cap="small" dirty="0" smtClean="0"/>
              <a:t>8.1 Silicon Startup Plan</a:t>
            </a:r>
            <a:endParaRPr lang="en-US" sz="1800" cap="small" dirty="0"/>
          </a:p>
          <a:p>
            <a:pPr marL="554035" indent="-554035">
              <a:lnSpc>
                <a:spcPct val="110000"/>
              </a:lnSpc>
              <a:buNone/>
            </a:pPr>
            <a:endParaRPr lang="en-US" sz="1800" cap="small" dirty="0" smtClean="0"/>
          </a:p>
        </p:txBody>
      </p:sp>
    </p:spTree>
    <p:extLst>
      <p:ext uri="{BB962C8B-B14F-4D97-AF65-F5344CB8AC3E}">
        <p14:creationId xmlns:p14="http://schemas.microsoft.com/office/powerpoint/2010/main" val="226203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pPr algn="l"/>
            <a:r>
              <a:rPr lang="en-US" sz="2800" dirty="0"/>
              <a:t>0.0 </a:t>
            </a:r>
            <a:r>
              <a:rPr lang="en-US" sz="2800" dirty="0" smtClean="0"/>
              <a:t>Purpose</a:t>
            </a:r>
            <a:endParaRPr lang="en-US" sz="2800" dirty="0"/>
          </a:p>
        </p:txBody>
      </p:sp>
      <p:sp>
        <p:nvSpPr>
          <p:cNvPr id="3" name="Content Placeholder 2"/>
          <p:cNvSpPr>
            <a:spLocks noGrp="1"/>
          </p:cNvSpPr>
          <p:nvPr>
            <p:ph idx="1"/>
          </p:nvPr>
        </p:nvSpPr>
        <p:spPr/>
        <p:txBody>
          <a:bodyPr/>
          <a:lstStyle/>
          <a:p>
            <a:pPr marL="461963" indent="-461963">
              <a:buNone/>
            </a:pPr>
            <a:r>
              <a:rPr lang="en-US" sz="2000" dirty="0"/>
              <a:t>The goal of the work is to validate </a:t>
            </a:r>
            <a:r>
              <a:rPr lang="en-US" sz="2000" u="sng" dirty="0"/>
              <a:t>S</a:t>
            </a:r>
            <a:r>
              <a:rPr lang="en-US" sz="2000" dirty="0"/>
              <a:t>elf-</a:t>
            </a:r>
            <a:r>
              <a:rPr lang="en-US" sz="2000" u="sng" dirty="0"/>
              <a:t>S</a:t>
            </a:r>
            <a:r>
              <a:rPr lang="en-US" sz="2000" dirty="0"/>
              <a:t>elect </a:t>
            </a:r>
            <a:r>
              <a:rPr lang="en-US" sz="2000" u="sng" dirty="0"/>
              <a:t>M</a:t>
            </a:r>
            <a:r>
              <a:rPr lang="en-US" sz="2000" dirty="0"/>
              <a:t>emory, SSM, fundamentals for a Go/No-Go decision fast. </a:t>
            </a:r>
          </a:p>
          <a:p>
            <a:pPr marL="461963" indent="-461963">
              <a:buNone/>
            </a:pPr>
            <a:r>
              <a:rPr lang="en-US" sz="2000" dirty="0"/>
              <a:t>The  intent and purpose of the document are –  </a:t>
            </a:r>
          </a:p>
          <a:p>
            <a:pPr marL="1027113" indent="-552450">
              <a:buNone/>
            </a:pPr>
            <a:r>
              <a:rPr lang="en-US" sz="2000" dirty="0"/>
              <a:t>To introduce </a:t>
            </a:r>
            <a:r>
              <a:rPr lang="en-US" sz="2000" dirty="0" smtClean="0"/>
              <a:t>SSM and </a:t>
            </a:r>
            <a:r>
              <a:rPr lang="en-US" sz="2000" dirty="0"/>
              <a:t>a</a:t>
            </a:r>
            <a:r>
              <a:rPr lang="en-US" sz="2000" dirty="0" smtClean="0"/>
              <a:t>lpha product for technology demonstration</a:t>
            </a:r>
          </a:p>
          <a:p>
            <a:pPr marL="1027113" indent="-552450">
              <a:buNone/>
            </a:pPr>
            <a:r>
              <a:rPr lang="en-US" sz="2000" dirty="0"/>
              <a:t>To illustrate the strategy for “fast fail or succeed” with an alpha product </a:t>
            </a:r>
          </a:p>
          <a:p>
            <a:pPr marL="1027113" indent="-552450">
              <a:buNone/>
            </a:pPr>
            <a:r>
              <a:rPr lang="en-US" sz="2000" dirty="0"/>
              <a:t>To establish m</a:t>
            </a:r>
            <a:r>
              <a:rPr lang="en-US" sz="2000" dirty="0" smtClean="0"/>
              <a:t>ilestones and incremental fail check based </a:t>
            </a:r>
            <a:r>
              <a:rPr lang="en-US" sz="2000" dirty="0"/>
              <a:t>on the strategy</a:t>
            </a:r>
          </a:p>
          <a:p>
            <a:pPr marL="1027113" indent="-552450">
              <a:buNone/>
            </a:pPr>
            <a:r>
              <a:rPr lang="en-US" sz="2000" dirty="0"/>
              <a:t>To define key activities and deliverables through the </a:t>
            </a:r>
            <a:r>
              <a:rPr lang="en-US" sz="2000" dirty="0" smtClean="0"/>
              <a:t>milestones</a:t>
            </a:r>
            <a:endParaRPr lang="en-US" sz="2000" dirty="0"/>
          </a:p>
          <a:p>
            <a:pPr marL="1027113" indent="-552450">
              <a:buNone/>
            </a:pPr>
            <a:r>
              <a:rPr lang="en-US" sz="2000" dirty="0"/>
              <a:t>To define the </a:t>
            </a:r>
            <a:r>
              <a:rPr lang="en-US" sz="2000" dirty="0" smtClean="0"/>
              <a:t>resources </a:t>
            </a:r>
            <a:r>
              <a:rPr lang="en-US" sz="2000" dirty="0"/>
              <a:t>and the budget to achieve the targeted deliverables</a:t>
            </a:r>
          </a:p>
          <a:p>
            <a:endParaRPr lang="en-US" sz="2000" dirty="0"/>
          </a:p>
        </p:txBody>
      </p:sp>
    </p:spTree>
    <p:extLst>
      <p:ext uri="{BB962C8B-B14F-4D97-AF65-F5344CB8AC3E}">
        <p14:creationId xmlns:p14="http://schemas.microsoft.com/office/powerpoint/2010/main" val="13215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cap="small" dirty="0" smtClean="0"/>
              <a:t>Introduction </a:t>
            </a:r>
            <a:endParaRPr lang="en-US" cap="small" dirty="0"/>
          </a:p>
        </p:txBody>
      </p:sp>
      <p:sp>
        <p:nvSpPr>
          <p:cNvPr id="4" name="Text Placeholder 3"/>
          <p:cNvSpPr>
            <a:spLocks noGrp="1"/>
          </p:cNvSpPr>
          <p:nvPr>
            <p:ph type="body" idx="1"/>
          </p:nvPr>
        </p:nvSpPr>
        <p:spPr/>
        <p:txBody>
          <a:bodyPr/>
          <a:lstStyle/>
          <a:p>
            <a:r>
              <a:rPr lang="en-US" dirty="0" smtClean="0"/>
              <a:t>Background, Mission and Scope</a:t>
            </a:r>
            <a:endParaRPr lang="en-US" dirty="0"/>
          </a:p>
        </p:txBody>
      </p:sp>
    </p:spTree>
    <p:extLst>
      <p:ext uri="{BB962C8B-B14F-4D97-AF65-F5344CB8AC3E}">
        <p14:creationId xmlns:p14="http://schemas.microsoft.com/office/powerpoint/2010/main" val="313481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007308" y="1119439"/>
            <a:ext cx="4771901" cy="2734747"/>
            <a:chOff x="310433" y="751993"/>
            <a:chExt cx="5305410" cy="3171200"/>
          </a:xfrm>
        </p:grpSpPr>
        <p:pic>
          <p:nvPicPr>
            <p:cNvPr id="24" name="Picture 23"/>
            <p:cNvPicPr>
              <a:picLocks noChangeAspect="1"/>
            </p:cNvPicPr>
            <p:nvPr/>
          </p:nvPicPr>
          <p:blipFill>
            <a:blip r:embed="rId2"/>
            <a:stretch>
              <a:fillRect/>
            </a:stretch>
          </p:blipFill>
          <p:spPr>
            <a:xfrm>
              <a:off x="310433" y="751993"/>
              <a:ext cx="4075494" cy="3171200"/>
            </a:xfrm>
            <a:prstGeom prst="rect">
              <a:avLst/>
            </a:prstGeom>
          </p:spPr>
        </p:pic>
        <p:sp>
          <p:nvSpPr>
            <p:cNvPr id="25" name="TextBox 24"/>
            <p:cNvSpPr txBox="1"/>
            <p:nvPr/>
          </p:nvSpPr>
          <p:spPr>
            <a:xfrm>
              <a:off x="1684198" y="1336591"/>
              <a:ext cx="602748"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26" name="TextBox 25"/>
            <p:cNvSpPr txBox="1"/>
            <p:nvPr/>
          </p:nvSpPr>
          <p:spPr>
            <a:xfrm>
              <a:off x="1729163" y="2477543"/>
              <a:ext cx="567104"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27" name="TextBox 26"/>
            <p:cNvSpPr txBox="1"/>
            <p:nvPr/>
          </p:nvSpPr>
          <p:spPr>
            <a:xfrm>
              <a:off x="1125959" y="912634"/>
              <a:ext cx="3194098" cy="303362"/>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4" name="Straight Connector 3"/>
            <p:cNvCxnSpPr/>
            <p:nvPr/>
          </p:nvCxnSpPr>
          <p:spPr>
            <a:xfrm>
              <a:off x="4322123" y="1684873"/>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916197" y="1686719"/>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14445" y="1156807"/>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14445" y="1166237"/>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09911" y="1169380"/>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187523" y="1694303"/>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28123" y="1988731"/>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1" name="TextBox 10"/>
            <p:cNvSpPr txBox="1"/>
            <p:nvPr/>
          </p:nvSpPr>
          <p:spPr>
            <a:xfrm>
              <a:off x="4245853" y="1305720"/>
              <a:ext cx="326146" cy="249828"/>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23" name="Left Arrow 22"/>
            <p:cNvSpPr/>
            <p:nvPr/>
          </p:nvSpPr>
          <p:spPr>
            <a:xfrm>
              <a:off x="3733800" y="1534319"/>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8" name="TextBox 37"/>
            <p:cNvSpPr txBox="1"/>
            <p:nvPr/>
          </p:nvSpPr>
          <p:spPr>
            <a:xfrm>
              <a:off x="5246923" y="1762919"/>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3" name="Straight Connector 12"/>
            <p:cNvCxnSpPr/>
            <p:nvPr/>
          </p:nvCxnSpPr>
          <p:spPr>
            <a:xfrm>
              <a:off x="4320808" y="2584457"/>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14882" y="2593887"/>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13130" y="3117495"/>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0557" y="2590086"/>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96023" y="2593230"/>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86208" y="2593887"/>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126808" y="2888315"/>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0" name="TextBox 19"/>
            <p:cNvSpPr txBox="1"/>
            <p:nvPr/>
          </p:nvSpPr>
          <p:spPr>
            <a:xfrm>
              <a:off x="4213957" y="2677318"/>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2" name="Left Arrow 21"/>
            <p:cNvSpPr/>
            <p:nvPr/>
          </p:nvSpPr>
          <p:spPr>
            <a:xfrm>
              <a:off x="3733800" y="2738478"/>
              <a:ext cx="374326" cy="24364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9" name="TextBox 38"/>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sp>
        <p:nvSpPr>
          <p:cNvPr id="2" name="Title 1"/>
          <p:cNvSpPr>
            <a:spLocks noGrp="1"/>
          </p:cNvSpPr>
          <p:nvPr>
            <p:ph type="title"/>
          </p:nvPr>
        </p:nvSpPr>
        <p:spPr>
          <a:xfrm>
            <a:off x="648074" y="152400"/>
            <a:ext cx="10629526" cy="838200"/>
          </a:xfrm>
        </p:spPr>
        <p:txBody>
          <a:bodyPr/>
          <a:lstStyle/>
          <a:p>
            <a:pPr algn="l"/>
            <a:r>
              <a:rPr lang="it-IT" sz="2800" dirty="0"/>
              <a:t>1.1 </a:t>
            </a:r>
            <a:r>
              <a:rPr lang="it-IT" sz="2800" dirty="0" smtClean="0"/>
              <a:t>Background</a:t>
            </a:r>
            <a:endParaRPr lang="en-US" sz="2800" dirty="0"/>
          </a:p>
        </p:txBody>
      </p:sp>
      <p:grpSp>
        <p:nvGrpSpPr>
          <p:cNvPr id="28" name="Group 27"/>
          <p:cNvGrpSpPr/>
          <p:nvPr/>
        </p:nvGrpSpPr>
        <p:grpSpPr>
          <a:xfrm>
            <a:off x="1018300" y="1760547"/>
            <a:ext cx="2047606" cy="1742154"/>
            <a:chOff x="6248400" y="962599"/>
            <a:chExt cx="3124200" cy="2923601"/>
          </a:xfrm>
        </p:grpSpPr>
        <p:pic>
          <p:nvPicPr>
            <p:cNvPr id="29" name="Picture 28"/>
            <p:cNvPicPr>
              <a:picLocks noChangeAspect="1"/>
            </p:cNvPicPr>
            <p:nvPr/>
          </p:nvPicPr>
          <p:blipFill rotWithShape="1">
            <a:blip r:embed="rId3"/>
            <a:srcRect t="49610" b="-1"/>
            <a:stretch/>
          </p:blipFill>
          <p:spPr>
            <a:xfrm>
              <a:off x="6248400" y="962599"/>
              <a:ext cx="3124200" cy="2630408"/>
            </a:xfrm>
            <a:prstGeom prst="rect">
              <a:avLst/>
            </a:prstGeom>
          </p:spPr>
        </p:pic>
        <p:cxnSp>
          <p:nvCxnSpPr>
            <p:cNvPr id="30" name="Straight Connector 29"/>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4" name="TextBox 33"/>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5" name="TextBox 34"/>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6" name="TextBox 35"/>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3" name="Content Placeholder 2"/>
          <p:cNvSpPr>
            <a:spLocks noGrp="1"/>
          </p:cNvSpPr>
          <p:nvPr>
            <p:ph idx="1"/>
          </p:nvPr>
        </p:nvSpPr>
        <p:spPr>
          <a:xfrm>
            <a:off x="648074" y="3983026"/>
            <a:ext cx="10905086" cy="2297649"/>
          </a:xfrm>
        </p:spPr>
        <p:txBody>
          <a:bodyPr/>
          <a:lstStyle/>
          <a:p>
            <a:r>
              <a:rPr lang="it-IT" sz="1697" dirty="0" smtClean="0"/>
              <a:t>Fundamentally</a:t>
            </a:r>
            <a:r>
              <a:rPr lang="it-IT" sz="1697" dirty="0"/>
              <a:t>, it is a 3DXP technology.</a:t>
            </a:r>
          </a:p>
          <a:p>
            <a:pPr lvl="1"/>
            <a:r>
              <a:rPr lang="it-IT" sz="1697" dirty="0"/>
              <a:t>Physical construction of SSM array is BEOL 3D stackable X-Y cross point compatible with mainstream CMOS.</a:t>
            </a:r>
          </a:p>
          <a:p>
            <a:pPr lvl="1"/>
            <a:r>
              <a:rPr lang="it-IT" sz="1697" dirty="0"/>
              <a:t>Read/write is to threshold </a:t>
            </a:r>
            <a:r>
              <a:rPr lang="it-IT" sz="1697" dirty="0" smtClean="0"/>
              <a:t>a cell in a tile while the </a:t>
            </a:r>
            <a:r>
              <a:rPr lang="it-IT" sz="1697" dirty="0"/>
              <a:t>rest of </a:t>
            </a:r>
            <a:r>
              <a:rPr lang="it-IT" sz="1697" dirty="0" smtClean="0"/>
              <a:t>cells are inhibited in </a:t>
            </a:r>
            <a:r>
              <a:rPr lang="it-IT" sz="1697" dirty="0"/>
              <a:t>subthreshold </a:t>
            </a:r>
            <a:r>
              <a:rPr lang="it-IT" sz="1697" dirty="0" smtClean="0"/>
              <a:t>bias.</a:t>
            </a:r>
            <a:endParaRPr lang="it-IT" sz="1697" dirty="0"/>
          </a:p>
          <a:p>
            <a:r>
              <a:rPr lang="it-IT" sz="1697" dirty="0"/>
              <a:t>A V</a:t>
            </a:r>
            <a:r>
              <a:rPr lang="it-IT" sz="1697" baseline="-25000" dirty="0"/>
              <a:t>T</a:t>
            </a:r>
            <a:r>
              <a:rPr lang="it-IT" sz="1697" dirty="0"/>
              <a:t> window (</a:t>
            </a:r>
            <a:r>
              <a:rPr lang="en-US" sz="1697" dirty="0"/>
              <a:t>∆V</a:t>
            </a:r>
            <a:r>
              <a:rPr lang="en-US" sz="1697" baseline="-25000" dirty="0"/>
              <a:t>T</a:t>
            </a:r>
            <a:r>
              <a:rPr lang="it-IT" sz="1697" dirty="0"/>
              <a:t>) has been observed by applying programming pulses with opposite polarity.  </a:t>
            </a:r>
            <a:br>
              <a:rPr lang="it-IT" sz="1697" dirty="0"/>
            </a:br>
            <a:r>
              <a:rPr lang="it-IT" sz="1697" dirty="0" smtClean="0"/>
              <a:t>The </a:t>
            </a:r>
            <a:r>
              <a:rPr lang="en-US" sz="1697" dirty="0"/>
              <a:t>best known ∆V</a:t>
            </a:r>
            <a:r>
              <a:rPr lang="en-US" sz="1697" baseline="-25000" dirty="0"/>
              <a:t>T</a:t>
            </a:r>
            <a:r>
              <a:rPr lang="en-US" sz="1697" dirty="0"/>
              <a:t> physics is an electrochemical potential </a:t>
            </a:r>
            <a:r>
              <a:rPr lang="en-US" sz="1697" dirty="0" smtClean="0"/>
              <a:t>modulation by </a:t>
            </a:r>
            <a:r>
              <a:rPr lang="en-US" sz="1697" dirty="0"/>
              <a:t>polarity.</a:t>
            </a:r>
          </a:p>
          <a:p>
            <a:pPr marL="896459" lvl="1" indent="-336654"/>
            <a:r>
              <a:rPr lang="en-US" sz="1697" dirty="0">
                <a:sym typeface="Wingdings" panose="05000000000000000000" pitchFamily="2" charset="2"/>
              </a:rPr>
              <a:t>Write </a:t>
            </a:r>
            <a:r>
              <a:rPr lang="en-US" sz="1697" dirty="0" smtClean="0">
                <a:sym typeface="Wingdings" panose="05000000000000000000" pitchFamily="2" charset="2"/>
              </a:rPr>
              <a:t>– Band </a:t>
            </a:r>
            <a:r>
              <a:rPr lang="en-US" sz="1697" dirty="0">
                <a:sym typeface="Wingdings" panose="05000000000000000000" pitchFamily="2" charset="2"/>
              </a:rPr>
              <a:t>offset switching subject to mass </a:t>
            </a:r>
            <a:r>
              <a:rPr lang="en-US" sz="1697" dirty="0" smtClean="0">
                <a:sym typeface="Wingdings" panose="05000000000000000000" pitchFamily="2" charset="2"/>
              </a:rPr>
              <a:t>transport (memory effects)</a:t>
            </a:r>
            <a:endParaRPr lang="en-US" sz="1697" dirty="0">
              <a:sym typeface="Wingdings" panose="05000000000000000000" pitchFamily="2" charset="2"/>
            </a:endParaRPr>
          </a:p>
          <a:p>
            <a:pPr marL="896459" lvl="1" indent="-336654"/>
            <a:r>
              <a:rPr lang="en-US" sz="1697" dirty="0">
                <a:sym typeface="Wingdings" panose="05000000000000000000" pitchFamily="2" charset="2"/>
              </a:rPr>
              <a:t>Read </a:t>
            </a:r>
            <a:r>
              <a:rPr lang="en-US" sz="1697" dirty="0" smtClean="0">
                <a:sym typeface="Wingdings" panose="05000000000000000000" pitchFamily="2" charset="2"/>
              </a:rPr>
              <a:t> – Space </a:t>
            </a:r>
            <a:r>
              <a:rPr lang="en-US" sz="1697" dirty="0">
                <a:sym typeface="Wingdings" panose="05000000000000000000" pitchFamily="2" charset="2"/>
              </a:rPr>
              <a:t>Charge modulation </a:t>
            </a:r>
            <a:r>
              <a:rPr lang="en-US" sz="1697" dirty="0" smtClean="0">
                <a:sym typeface="Wingdings" panose="05000000000000000000" pitchFamily="2" charset="2"/>
              </a:rPr>
              <a:t>resulting </a:t>
            </a:r>
            <a:r>
              <a:rPr lang="en-US" sz="1697" dirty="0">
                <a:sym typeface="Wingdings" panose="05000000000000000000" pitchFamily="2" charset="2"/>
              </a:rPr>
              <a:t>in voltage </a:t>
            </a:r>
            <a:r>
              <a:rPr lang="en-US" sz="1697" dirty="0" smtClean="0">
                <a:sym typeface="Wingdings" panose="05000000000000000000" pitchFamily="2" charset="2"/>
              </a:rPr>
              <a:t>shift (memory window)</a:t>
            </a:r>
            <a:endParaRPr lang="en-US" sz="1697" dirty="0">
              <a:sym typeface="Wingdings" panose="05000000000000000000" pitchFamily="2" charset="2"/>
            </a:endParaRPr>
          </a:p>
        </p:txBody>
      </p:sp>
      <p:grpSp>
        <p:nvGrpSpPr>
          <p:cNvPr id="60" name="Group 59"/>
          <p:cNvGrpSpPr/>
          <p:nvPr/>
        </p:nvGrpSpPr>
        <p:grpSpPr>
          <a:xfrm>
            <a:off x="7844560" y="1005150"/>
            <a:ext cx="3306043" cy="3114903"/>
            <a:chOff x="7828794" y="1123394"/>
            <a:chExt cx="3306043" cy="3114903"/>
          </a:xfrm>
        </p:grpSpPr>
        <p:grpSp>
          <p:nvGrpSpPr>
            <p:cNvPr id="41" name="Group 40"/>
            <p:cNvGrpSpPr/>
            <p:nvPr/>
          </p:nvGrpSpPr>
          <p:grpSpPr>
            <a:xfrm>
              <a:off x="7828794" y="1123394"/>
              <a:ext cx="3306043" cy="2975445"/>
              <a:chOff x="5715000" y="1447799"/>
              <a:chExt cx="3810000" cy="3429001"/>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47799"/>
                <a:ext cx="3778911" cy="327854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8" name="TextBox 47"/>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9" name="TextBox 48"/>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50" name="TextBox 49"/>
              <p:cNvSpPr txBox="1"/>
              <p:nvPr/>
            </p:nvSpPr>
            <p:spPr>
              <a:xfrm>
                <a:off x="6196457" y="1727528"/>
                <a:ext cx="1185042" cy="532038"/>
              </a:xfrm>
              <a:prstGeom prst="rect">
                <a:avLst/>
              </a:prstGeom>
              <a:noFill/>
            </p:spPr>
            <p:txBody>
              <a:bodyPr wrap="none" rtlCol="0">
                <a:spAutoFit/>
              </a:bodyPr>
              <a:lstStyle/>
              <a:p>
                <a:pPr algn="ctr"/>
                <a:r>
                  <a:rPr lang="en-US" sz="1200" b="1" dirty="0"/>
                  <a:t>Write/Read </a:t>
                </a:r>
                <a:endParaRPr lang="en-US" sz="1200" b="1" dirty="0" smtClean="0"/>
              </a:p>
              <a:p>
                <a:r>
                  <a:rPr lang="en-US" sz="1200" b="1" dirty="0" smtClean="0"/>
                  <a:t>Polarity</a:t>
                </a:r>
                <a:endParaRPr lang="en-US" sz="1200" b="1" dirty="0"/>
              </a:p>
            </p:txBody>
          </p:sp>
          <p:cxnSp>
            <p:nvCxnSpPr>
              <p:cNvPr id="53" name="Straight Arrow Connector 52"/>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2" name="TextBox 41"/>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5" name="TextBox 44"/>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21" name="Straight Connector 20"/>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596228" y="4053631"/>
              <a:ext cx="538609" cy="184666"/>
            </a:xfrm>
            <a:prstGeom prst="rect">
              <a:avLst/>
            </a:prstGeom>
            <a:noFill/>
          </p:spPr>
          <p:txBody>
            <a:bodyPr wrap="none" lIns="0" tIns="0" rIns="0" bIns="0" rtlCol="0">
              <a:spAutoFit/>
            </a:bodyPr>
            <a:lstStyle/>
            <a:p>
              <a:r>
                <a:rPr lang="en-US" sz="1200" dirty="0" smtClean="0">
                  <a:latin typeface="Calibri" panose="020F0502020204030204" pitchFamily="34" charset="0"/>
                </a:rPr>
                <a:t>V</a:t>
              </a:r>
              <a:r>
                <a:rPr lang="en-US" sz="1200" baseline="-25000" dirty="0" smtClean="0">
                  <a:latin typeface="Calibri" panose="020F0502020204030204" pitchFamily="34" charset="0"/>
                </a:rPr>
                <a:t>TH</a:t>
              </a:r>
              <a:r>
                <a:rPr lang="en-US" sz="1200" dirty="0" smtClean="0">
                  <a:latin typeface="Calibri" panose="020F0502020204030204" pitchFamily="34" charset="0"/>
                </a:rPr>
                <a:t> [mV]</a:t>
              </a:r>
              <a:endParaRPr lang="en-US" sz="1200" dirty="0">
                <a:latin typeface="Calibri" panose="020F0502020204030204" pitchFamily="34" charset="0"/>
              </a:endParaRPr>
            </a:p>
          </p:txBody>
        </p:sp>
        <p:sp>
          <p:nvSpPr>
            <p:cNvPr id="59" name="TextBox 58"/>
            <p:cNvSpPr txBox="1"/>
            <p:nvPr/>
          </p:nvSpPr>
          <p:spPr>
            <a:xfrm rot="16200000">
              <a:off x="7427246" y="1673631"/>
              <a:ext cx="1245406" cy="184666"/>
            </a:xfrm>
            <a:prstGeom prst="rect">
              <a:avLst/>
            </a:prstGeom>
            <a:noFill/>
          </p:spPr>
          <p:txBody>
            <a:bodyPr wrap="none" lIns="0" tIns="0" rIns="0" bIns="0" rtlCol="0">
              <a:spAutoFit/>
            </a:bodyPr>
            <a:lstStyle/>
            <a:p>
              <a:r>
                <a:rPr lang="en-US" sz="1200" dirty="0" smtClean="0">
                  <a:latin typeface="Calibri" panose="020F0502020204030204" pitchFamily="34" charset="0"/>
                </a:rPr>
                <a:t> </a:t>
              </a:r>
              <a:r>
                <a:rPr lang="el-GR" sz="1200" dirty="0" smtClean="0">
                  <a:latin typeface="Cambria Math" panose="02040503050406030204" pitchFamily="18" charset="0"/>
                  <a:ea typeface="Cambria Math" panose="02040503050406030204" pitchFamily="18" charset="0"/>
                </a:rPr>
                <a:t>σ</a:t>
              </a:r>
              <a:r>
                <a:rPr lang="en-US" sz="1200" dirty="0" smtClean="0">
                  <a:latin typeface="Cambria Math" panose="02040503050406030204" pitchFamily="18" charset="0"/>
                  <a:ea typeface="Cambria Math" panose="02040503050406030204" pitchFamily="18" charset="0"/>
                </a:rPr>
                <a:t> </a:t>
              </a:r>
              <a:r>
                <a:rPr lang="en-US" sz="1200" dirty="0" smtClean="0">
                  <a:latin typeface="Calibri" panose="020F0502020204030204" pitchFamily="34" charset="0"/>
                </a:rPr>
                <a:t>of bit distribution</a:t>
              </a:r>
              <a:endParaRPr lang="en-US" sz="1200" dirty="0">
                <a:latin typeface="Calibri" panose="020F0502020204030204" pitchFamily="34" charset="0"/>
              </a:endParaRPr>
            </a:p>
          </p:txBody>
        </p:sp>
      </p:grpSp>
    </p:spTree>
    <p:extLst>
      <p:ext uri="{BB962C8B-B14F-4D97-AF65-F5344CB8AC3E}">
        <p14:creationId xmlns:p14="http://schemas.microsoft.com/office/powerpoint/2010/main" val="31408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1.2 Mission &amp; Scope</a:t>
            </a:r>
            <a:endParaRPr lang="en-US" sz="2800" cap="small" dirty="0"/>
          </a:p>
        </p:txBody>
      </p:sp>
      <p:sp>
        <p:nvSpPr>
          <p:cNvPr id="5" name="Content Placeholder 4"/>
          <p:cNvSpPr>
            <a:spLocks noGrp="1"/>
          </p:cNvSpPr>
          <p:nvPr>
            <p:ph idx="1"/>
          </p:nvPr>
        </p:nvSpPr>
        <p:spPr>
          <a:xfrm>
            <a:off x="623392" y="1397571"/>
            <a:ext cx="11233248" cy="4876800"/>
          </a:xfrm>
        </p:spPr>
        <p:txBody>
          <a:bodyPr/>
          <a:lstStyle/>
          <a:p>
            <a:pPr marL="0" indent="0">
              <a:buNone/>
            </a:pPr>
            <a:r>
              <a:rPr lang="en-US" sz="2181" u="sng" dirty="0" smtClean="0"/>
              <a:t>Mission</a:t>
            </a:r>
            <a:endParaRPr lang="en-US" sz="2181" dirty="0"/>
          </a:p>
          <a:p>
            <a:pPr marL="1108070" lvl="1" indent="-554035">
              <a:buNone/>
            </a:pPr>
            <a:r>
              <a:rPr lang="en-US" sz="2181" dirty="0" smtClean="0"/>
              <a:t>Scalability and </a:t>
            </a:r>
            <a:r>
              <a:rPr lang="en-US" sz="2181" dirty="0"/>
              <a:t>Roadmap Development of </a:t>
            </a:r>
            <a:r>
              <a:rPr lang="en-US" sz="2181" dirty="0" smtClean="0"/>
              <a:t>3D </a:t>
            </a:r>
            <a:r>
              <a:rPr lang="en-US" sz="2181" dirty="0" err="1" smtClean="0"/>
              <a:t>XPoint</a:t>
            </a:r>
            <a:r>
              <a:rPr lang="en-US" sz="2400" dirty="0" smtClean="0"/>
              <a:t>™</a:t>
            </a:r>
            <a:r>
              <a:rPr lang="en-US" sz="2181" dirty="0" smtClean="0"/>
              <a:t> Technology </a:t>
            </a:r>
            <a:endParaRPr lang="en-US" sz="2181" u="sng" dirty="0" smtClean="0"/>
          </a:p>
          <a:p>
            <a:pPr marL="0" indent="0">
              <a:buNone/>
            </a:pPr>
            <a:r>
              <a:rPr lang="en-US" sz="2181" u="sng" dirty="0" smtClean="0"/>
              <a:t>Scope</a:t>
            </a:r>
            <a:endParaRPr lang="en-US" sz="2181" dirty="0"/>
          </a:p>
          <a:p>
            <a:pPr marL="1108070" lvl="1" indent="-554035">
              <a:buNone/>
            </a:pPr>
            <a:r>
              <a:rPr lang="en-US" sz="2181" dirty="0" smtClean="0"/>
              <a:t>Seek </a:t>
            </a:r>
            <a:r>
              <a:rPr lang="en-US" sz="2181" dirty="0"/>
              <a:t>for fundamental </a:t>
            </a:r>
            <a:r>
              <a:rPr lang="en-US" sz="2181" dirty="0" smtClean="0"/>
              <a:t>understandings </a:t>
            </a:r>
            <a:r>
              <a:rPr lang="en-US" sz="2181" dirty="0"/>
              <a:t>of non-volatility of bipolar </a:t>
            </a:r>
            <a:r>
              <a:rPr lang="en-US" sz="2181" dirty="0" smtClean="0"/>
              <a:t>operation of SSM by demonstrating reliable Read Window Budget.</a:t>
            </a:r>
          </a:p>
          <a:p>
            <a:pPr marL="1108070" lvl="1" indent="-554035">
              <a:buNone/>
            </a:pPr>
            <a:r>
              <a:rPr lang="en-US" sz="2181" dirty="0" smtClean="0"/>
              <a:t>Validate bipolar decoder and power supply scheme with a multi-deck product by benchmarking density, energy and latency against the incumbent.</a:t>
            </a:r>
          </a:p>
          <a:p>
            <a:pPr marL="1108070" lvl="1" indent="-554035">
              <a:buNone/>
            </a:pPr>
            <a:r>
              <a:rPr lang="en-US" sz="2181" dirty="0" smtClean="0"/>
              <a:t>Develop world leading 3D </a:t>
            </a:r>
            <a:r>
              <a:rPr lang="en-US" sz="2181" dirty="0" err="1" smtClean="0"/>
              <a:t>XPoint</a:t>
            </a:r>
            <a:r>
              <a:rPr lang="en-US" sz="2181" dirty="0" smtClean="0"/>
              <a:t> product roadmap based on SSM physics,  low cost process </a:t>
            </a:r>
            <a:r>
              <a:rPr lang="en-US" sz="2181" dirty="0"/>
              <a:t>e</a:t>
            </a:r>
            <a:r>
              <a:rPr lang="en-US" sz="2181" dirty="0" smtClean="0"/>
              <a:t>nablers and high efficiency decoding scheme. </a:t>
            </a:r>
          </a:p>
        </p:txBody>
      </p:sp>
    </p:spTree>
    <p:extLst>
      <p:ext uri="{BB962C8B-B14F-4D97-AF65-F5344CB8AC3E}">
        <p14:creationId xmlns:p14="http://schemas.microsoft.com/office/powerpoint/2010/main" val="100694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genda xmlns="90b7a245-a7c3-4504-88b2-cf85318e6b78">SSM SOW 2018</Agenda>
    <Date xmlns="90b7a245-a7c3-4504-88b2-cf85318e6b78">2018-01-04T00:00:00-08:00</Date>
    <Presenter xmlns="90b7a245-a7c3-4504-88b2-cf85318e6b78">DerChang Kau</Present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2.xml><?xml version="1.0" encoding="utf-8"?>
<ds:datastoreItem xmlns:ds="http://schemas.openxmlformats.org/officeDocument/2006/customXml" ds:itemID="{7A9757D6-16EA-49DF-BF94-FEF25FAF8351}">
  <ds:schemaRefs>
    <ds:schemaRef ds:uri="http://schemas.openxmlformats.org/package/2006/metadata/core-properties"/>
    <ds:schemaRef ds:uri="http://purl.org/dc/terms/"/>
    <ds:schemaRef ds:uri="http://schemas.microsoft.com/office/infopath/2007/PartnerControls"/>
    <ds:schemaRef ds:uri="http://purl.org/dc/dcmitype/"/>
    <ds:schemaRef ds:uri="90b7a245-a7c3-4504-88b2-cf85318e6b78"/>
    <ds:schemaRef ds:uri="http://schemas.microsoft.com/office/2006/metadata/properties"/>
    <ds:schemaRef ds:uri="http://purl.org/dc/elements/1.1/"/>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3DXP_V2</Template>
  <TotalTime>5952</TotalTime>
  <Words>3263</Words>
  <Application>Microsoft Office PowerPoint</Application>
  <PresentationFormat>Widescreen</PresentationFormat>
  <Paragraphs>1091</Paragraphs>
  <Slides>38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Neo Sans Intel</vt:lpstr>
      <vt:lpstr>Neo Sans Intel Medium</vt:lpstr>
      <vt:lpstr>Arial</vt:lpstr>
      <vt:lpstr>Calibri</vt:lpstr>
      <vt:lpstr>Cambria Math</vt:lpstr>
      <vt:lpstr>Lucida Sans Unicode</vt:lpstr>
      <vt:lpstr>Segoe UI</vt:lpstr>
      <vt:lpstr>Symbol</vt:lpstr>
      <vt:lpstr>Times New Roman</vt:lpstr>
      <vt:lpstr>Wingdings</vt:lpstr>
      <vt:lpstr>blank</vt:lpstr>
      <vt:lpstr>Self-Select Memory IM JDP SOW </vt:lpstr>
      <vt:lpstr>Signature Page</vt:lpstr>
      <vt:lpstr>Revision Page</vt:lpstr>
      <vt:lpstr>SOW Contacts</vt:lpstr>
      <vt:lpstr>SOW Contents</vt:lpstr>
      <vt:lpstr>0.0 Purpose</vt:lpstr>
      <vt:lpstr>1.0 Introduction </vt:lpstr>
      <vt:lpstr>1.1 Background</vt:lpstr>
      <vt:lpstr>1.2 Mission &amp; Scope</vt:lpstr>
      <vt:lpstr>2.0 Strategy</vt:lpstr>
      <vt:lpstr>2.1 Strategy Overview</vt:lpstr>
      <vt:lpstr>2.2 Development Vehicle Expectations </vt:lpstr>
      <vt:lpstr>2.3 Scaling Roadmap Development</vt:lpstr>
      <vt:lpstr>2.4 Lead Product for “Fast Fail or Succeed” and Risk Mitigation Strategy</vt:lpstr>
      <vt:lpstr>2.5 Gen+1 Product outlook</vt:lpstr>
      <vt:lpstr>3.0 Milestone</vt:lpstr>
      <vt:lpstr>3.1 Fail Check</vt:lpstr>
      <vt:lpstr>3.2 Product POR and Decision Process for POR Change</vt:lpstr>
      <vt:lpstr>3.3 POR Critical Path: Fast Fail and Fast Succeed and Beyond POR as of Q1/2018, S24S is 20nm Product Vehicle</vt:lpstr>
      <vt:lpstr>3.4 PrePOR Critical Path for 20nm then 14nm Products with high confidence of energy spec compliant S26S DBR by Q1/19</vt:lpstr>
      <vt:lpstr>4.0 Cost Analysis</vt:lpstr>
      <vt:lpstr>5.0 Process Development</vt:lpstr>
      <vt:lpstr>5.1 Known Risks and Mitigation Strategy</vt:lpstr>
      <vt:lpstr>5.2 Cell Definition</vt:lpstr>
      <vt:lpstr>5.3 Process Architecture</vt:lpstr>
      <vt:lpstr>6.0 Design SOW</vt:lpstr>
      <vt:lpstr>6.1 Product Spec and Boundary Conditions</vt:lpstr>
      <vt:lpstr>6.2 Design Strategy Overview</vt:lpstr>
      <vt:lpstr>6.x2 20nm Alpha Product Spec  </vt:lpstr>
      <vt:lpstr>6.x3 14nm Alpha Product Spec  </vt:lpstr>
      <vt:lpstr>6.3 Design Strategy Details</vt:lpstr>
      <vt:lpstr>6.4 Design Milestones &amp; Gates to Execution</vt:lpstr>
      <vt:lpstr>7.0 Product/Test Development</vt:lpstr>
      <vt:lpstr>7.1 Array Development Strategy</vt:lpstr>
      <vt:lpstr>7.2 Product Development Strategy</vt:lpstr>
      <vt:lpstr>7.3 Wafer Test Strategy</vt:lpstr>
      <vt:lpstr>7.4 Package Test Strategy</vt:lpstr>
      <vt:lpstr>8.0 Budget</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IM JDP SOW</dc:title>
  <dc:creator>Kau, Derchang</dc:creator>
  <cp:lastModifiedBy>Kau, Derchang</cp:lastModifiedBy>
  <cp:revision>322</cp:revision>
  <dcterms:created xsi:type="dcterms:W3CDTF">2018-01-05T00:12:31Z</dcterms:created>
  <dcterms:modified xsi:type="dcterms:W3CDTF">2018-02-02T00:20:50Z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