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8" r:id="rId5"/>
    <p:sldId id="259" r:id="rId6"/>
    <p:sldId id="260" r:id="rId7"/>
    <p:sldId id="261" r:id="rId8"/>
    <p:sldId id="262" r:id="rId9"/>
    <p:sldId id="291" r:id="rId10"/>
    <p:sldId id="265" r:id="rId11"/>
    <p:sldId id="292" r:id="rId12"/>
    <p:sldId id="271" r:id="rId13"/>
    <p:sldId id="272" r:id="rId14"/>
    <p:sldId id="293" r:id="rId15"/>
    <p:sldId id="306" r:id="rId16"/>
    <p:sldId id="307" r:id="rId17"/>
    <p:sldId id="308" r:id="rId18"/>
    <p:sldId id="275" r:id="rId19"/>
    <p:sldId id="312" r:id="rId20"/>
    <p:sldId id="278" r:id="rId21"/>
    <p:sldId id="316" r:id="rId22"/>
    <p:sldId id="313" r:id="rId23"/>
    <p:sldId id="315" r:id="rId24"/>
    <p:sldId id="301" r:id="rId25"/>
    <p:sldId id="302" r:id="rId26"/>
    <p:sldId id="303" r:id="rId27"/>
    <p:sldId id="304" r:id="rId28"/>
    <p:sldId id="305" r:id="rId29"/>
    <p:sldId id="295" r:id="rId30"/>
    <p:sldId id="317" r:id="rId31"/>
    <p:sldId id="318" r:id="rId32"/>
    <p:sldId id="319" r:id="rId33"/>
    <p:sldId id="320" r:id="rId34"/>
    <p:sldId id="321" r:id="rId35"/>
    <p:sldId id="285" r:id="rId36"/>
    <p:sldId id="322" r:id="rId37"/>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BF"/>
    <a:srgbClr val="C00000"/>
    <a:srgbClr val="0064D2"/>
    <a:srgbClr val="0054B0"/>
    <a:srgbClr val="006FEA"/>
    <a:srgbClr val="0071EE"/>
    <a:srgbClr val="0150ED"/>
    <a:srgbClr val="0E5EFE"/>
    <a:srgbClr val="1E69FE"/>
    <a:srgbClr val="004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20" autoAdjust="0"/>
    <p:restoredTop sz="94660"/>
  </p:normalViewPr>
  <p:slideViewPr>
    <p:cSldViewPr>
      <p:cViewPr varScale="1">
        <p:scale>
          <a:sx n="55" d="100"/>
          <a:sy n="55" d="100"/>
        </p:scale>
        <p:origin x="56" y="420"/>
      </p:cViewPr>
      <p:guideLst>
        <p:guide orient="horz" pos="2161"/>
        <p:guide pos="3840"/>
      </p:guideLst>
    </p:cSldViewPr>
  </p:slideViewPr>
  <p:notesTextViewPr>
    <p:cViewPr>
      <p:scale>
        <a:sx n="1" d="1"/>
        <a:sy n="1" d="1"/>
      </p:scale>
      <p:origin x="0" y="0"/>
    </p:cViewPr>
  </p:notesTextViewPr>
  <p:sorterViewPr>
    <p:cViewPr>
      <p:scale>
        <a:sx n="200" d="100"/>
        <a:sy n="200" d="100"/>
      </p:scale>
      <p:origin x="0" y="525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159AA-5BA0-4662-9531-BE03AF12E1CC}"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0E3F7-A870-4787-8DBF-CD5AF57C1770}" type="slidenum">
              <a:rPr lang="en-US" smtClean="0"/>
              <a:t>‹#›</a:t>
            </a:fld>
            <a:endParaRPr lang="en-US"/>
          </a:p>
        </p:txBody>
      </p:sp>
    </p:spTree>
    <p:extLst>
      <p:ext uri="{BB962C8B-B14F-4D97-AF65-F5344CB8AC3E}">
        <p14:creationId xmlns:p14="http://schemas.microsoft.com/office/powerpoint/2010/main" val="247782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6B2BF6-C943-4F8A-A206-FA01BADA9EB9}" type="slidenum">
              <a:rPr lang="en-US" smtClean="0"/>
              <a:pPr>
                <a:defRPr/>
              </a:pPr>
              <a:t>2</a:t>
            </a:fld>
            <a:endParaRPr lang="en-US"/>
          </a:p>
        </p:txBody>
      </p:sp>
    </p:spTree>
    <p:extLst>
      <p:ext uri="{BB962C8B-B14F-4D97-AF65-F5344CB8AC3E}">
        <p14:creationId xmlns:p14="http://schemas.microsoft.com/office/powerpoint/2010/main" val="166726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p:cNvSpPr txBox="1">
            <a:spLocks noGrp="1" noChangeArrowheads="1"/>
          </p:cNvSpPr>
          <p:nvPr/>
        </p:nvSpPr>
        <p:spPr bwMode="auto">
          <a:xfrm>
            <a:off x="3971927" y="8831265"/>
            <a:ext cx="3038475" cy="465137"/>
          </a:xfrm>
          <a:prstGeom prst="rect">
            <a:avLst/>
          </a:prstGeom>
          <a:noFill/>
          <a:ln w="9525">
            <a:noFill/>
            <a:miter lim="800000"/>
            <a:headEnd/>
            <a:tailEnd/>
          </a:ln>
        </p:spPr>
        <p:txBody>
          <a:bodyPr lIns="94919" tIns="47459" rIns="94919" bIns="47459" anchor="b"/>
          <a:lstStyle/>
          <a:p>
            <a:pPr algn="r" defTabSz="949568" eaLnBrk="0" hangingPunct="0"/>
            <a:fld id="{B6C6FD08-5974-4FD9-ABB0-CCEEC477EC2E}" type="slidenum">
              <a:rPr lang="en-US" sz="1200">
                <a:latin typeface="Times New Roman" pitchFamily="18" charset="0"/>
              </a:rPr>
              <a:pPr algn="r" defTabSz="949568" eaLnBrk="0" hangingPunct="0"/>
              <a:t>3</a:t>
            </a:fld>
            <a:endParaRPr lang="en-US" sz="1200">
              <a:latin typeface="Times New Roman" pitchFamily="18" charset="0"/>
            </a:endParaRPr>
          </a:p>
        </p:txBody>
      </p:sp>
      <p:sp>
        <p:nvSpPr>
          <p:cNvPr id="1218563" name="Rectangle 2"/>
          <p:cNvSpPr>
            <a:spLocks noGrp="1" noRot="1" noChangeAspect="1" noChangeArrowheads="1" noTextEdit="1"/>
          </p:cNvSpPr>
          <p:nvPr>
            <p:ph type="sldImg"/>
          </p:nvPr>
        </p:nvSpPr>
        <p:spPr>
          <a:ln/>
        </p:spPr>
      </p:sp>
      <p:sp>
        <p:nvSpPr>
          <p:cNvPr id="1218564"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112503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A601168E-3B15-4469-9CF9-1C754F648B19}" type="slidenum">
              <a:rPr lang="en-US"/>
              <a:pPr/>
              <a:t>5</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extLst>
      <p:ext uri="{BB962C8B-B14F-4D97-AF65-F5344CB8AC3E}">
        <p14:creationId xmlns:p14="http://schemas.microsoft.com/office/powerpoint/2010/main" val="9647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0E3F7-A870-4787-8DBF-CD5AF57C1770}" type="slidenum">
              <a:rPr lang="en-US" smtClean="0"/>
              <a:t>24</a:t>
            </a:fld>
            <a:endParaRPr lang="en-US"/>
          </a:p>
        </p:txBody>
      </p:sp>
    </p:spTree>
    <p:extLst>
      <p:ext uri="{BB962C8B-B14F-4D97-AF65-F5344CB8AC3E}">
        <p14:creationId xmlns:p14="http://schemas.microsoft.com/office/powerpoint/2010/main" val="408712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smtClean="0"/>
              <a:t>Click to edit Master title style</a:t>
            </a:r>
            <a:endParaRPr lang="en-US" dirty="0"/>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smtClean="0"/>
              <a:t>Click to edit Master subtitle style</a:t>
            </a:r>
            <a:endParaRPr lang="en-US" dirty="0"/>
          </a:p>
        </p:txBody>
      </p:sp>
      <p:sp>
        <p:nvSpPr>
          <p:cNvPr id="4" name="Content Placeholder 2"/>
          <p:cNvSpPr>
            <a:spLocks noGrp="1"/>
          </p:cNvSpPr>
          <p:nvPr>
            <p:ph idx="10"/>
          </p:nvPr>
        </p:nvSpPr>
        <p:spPr>
          <a:xfrm>
            <a:off x="914400" y="2133600"/>
            <a:ext cx="10363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smtClean="0"/>
              <a:t>Click to edit Master title style</a:t>
            </a:r>
            <a:endParaRPr lang="en-US"/>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smtClean="0"/>
              <a:t>Click icon to add picture</a:t>
            </a:r>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dirty="0" smtClean="0">
                <a:latin typeface="Calibri" pitchFamily="34" charset="0"/>
                <a:cs typeface="Calibri" pitchFamily="34" charset="0"/>
              </a:rPr>
              <a:t>Phases:</a:t>
            </a:r>
            <a:r>
              <a:rPr lang="en-US" sz="1454"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1-Assumption 2-Symptom 3-Speculation</a:t>
            </a:r>
            <a:r>
              <a:rPr lang="en-US" sz="1212" i="1" baseline="0" dirty="0" smtClean="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dirty="0">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dirty="0" smtClean="0"/>
              <a:t>(Enter Heading for Topic or Problem Statement)</a:t>
            </a:r>
            <a:endParaRPr lang="en-US" dirty="0"/>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dirty="0" smtClean="0">
                <a:latin typeface="Calibri" pitchFamily="34" charset="0"/>
                <a:cs typeface="Calibri" pitchFamily="34" charset="0"/>
              </a:rPr>
              <a:t>Risk:</a:t>
            </a:r>
            <a:r>
              <a:rPr lang="en-US" sz="1454" b="0" u="none" baseline="0" dirty="0" smtClean="0">
                <a:latin typeface="Calibri" pitchFamily="34" charset="0"/>
                <a:cs typeface="Calibri" pitchFamily="34" charset="0"/>
              </a:rPr>
              <a:t>       </a:t>
            </a:r>
            <a:r>
              <a:rPr lang="en-US" sz="1454" b="0" u="none" baseline="0" dirty="0" smtClean="0">
                <a:solidFill>
                  <a:srgbClr val="FF0000"/>
                </a:solidFill>
                <a:latin typeface="Calibri" pitchFamily="34" charset="0"/>
                <a:cs typeface="Calibri" pitchFamily="34" charset="0"/>
              </a:rPr>
              <a:t>           </a:t>
            </a:r>
            <a:r>
              <a:rPr lang="en-US" sz="1454" b="0" u="none" baseline="0" dirty="0" smtClean="0">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1-Showstopper 1.5-High Risk/No Data 2-High Risk</a:t>
            </a:r>
            <a:r>
              <a:rPr lang="en-US" sz="1212" i="1" baseline="0" dirty="0" smtClean="0">
                <a:solidFill>
                  <a:schemeClr val="bg1">
                    <a:lumMod val="65000"/>
                  </a:schemeClr>
                </a:solidFill>
                <a:latin typeface="Calibri" pitchFamily="34" charset="0"/>
                <a:cs typeface="Calibri" pitchFamily="34" charset="0"/>
              </a:rPr>
              <a:t> </a:t>
            </a:r>
            <a:r>
              <a:rPr lang="en-US" sz="1212" i="1" dirty="0" smtClean="0">
                <a:solidFill>
                  <a:schemeClr val="bg1">
                    <a:lumMod val="65000"/>
                  </a:schemeClr>
                </a:solidFill>
                <a:latin typeface="Calibri" pitchFamily="34" charset="0"/>
                <a:cs typeface="Calibri" pitchFamily="34" charset="0"/>
              </a:rPr>
              <a:t>2.5-No Data 3-Med Risk 4-Low</a:t>
            </a:r>
            <a:r>
              <a:rPr lang="en-US" sz="1212" i="1" baseline="0" dirty="0" smtClean="0">
                <a:solidFill>
                  <a:schemeClr val="bg1">
                    <a:lumMod val="65000"/>
                  </a:schemeClr>
                </a:solidFill>
                <a:latin typeface="Calibri" pitchFamily="34" charset="0"/>
                <a:cs typeface="Calibri" pitchFamily="34" charset="0"/>
              </a:rPr>
              <a:t> risk 5-cert.</a:t>
            </a:r>
            <a:endParaRPr lang="en-US" sz="1454" dirty="0">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dirty="0" smtClean="0"/>
              <a:t>Level</a:t>
            </a:r>
            <a:endParaRPr lang="en-US" dirty="0"/>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Date </a:t>
            </a:r>
          </a:p>
        </p:txBody>
      </p:sp>
      <p:sp>
        <p:nvSpPr>
          <p:cNvPr id="3" name="TextBox 2"/>
          <p:cNvSpPr txBox="1"/>
          <p:nvPr userDrawn="1"/>
        </p:nvSpPr>
        <p:spPr>
          <a:xfrm>
            <a:off x="9605818" y="12505"/>
            <a:ext cx="2493818" cy="539891"/>
          </a:xfrm>
          <a:prstGeom prst="rect">
            <a:avLst/>
          </a:prstGeom>
          <a:noFill/>
        </p:spPr>
        <p:txBody>
          <a:bodyPr wrap="square" rtlCol="0">
            <a:spAutoFit/>
          </a:bodyPr>
          <a:lstStyle/>
          <a:p>
            <a:pPr algn="r"/>
            <a:r>
              <a:rPr lang="en-US" sz="1454" dirty="0" smtClean="0">
                <a:solidFill>
                  <a:srgbClr val="FF0000"/>
                </a:solidFill>
                <a:latin typeface="Neo Sans Intel Medium" pitchFamily="34" charset="0"/>
              </a:rPr>
              <a:t>Intel-Micron Confidential</a:t>
            </a:r>
          </a:p>
          <a:p>
            <a:pPr algn="r">
              <a:tabLst/>
            </a:pPr>
            <a:r>
              <a:rPr lang="en-US" sz="1454" dirty="0" err="1" smtClean="0">
                <a:solidFill>
                  <a:schemeClr val="accent2"/>
                </a:solidFill>
                <a:latin typeface="Neo Sans Intel Medium" pitchFamily="34" charset="0"/>
              </a:rPr>
              <a:t>SxP</a:t>
            </a:r>
            <a:r>
              <a:rPr lang="en-US" sz="1454" dirty="0" smtClean="0">
                <a:solidFill>
                  <a:schemeClr val="accent2"/>
                </a:solidFill>
                <a:latin typeface="Neo Sans Intel Medium" pitchFamily="34" charset="0"/>
              </a:rPr>
              <a:t> JDP</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dirty="0" smtClean="0">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dirty="0">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dirty="0" smtClean="0"/>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smtClean="0"/>
              <a:t>Click to edit Master subtitle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smtClean="0"/>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dirty="0">
              <a:latin typeface="Neo Sans Intel" pitchFamily="34" charset="0"/>
            </a:endParaRPr>
          </a:p>
        </p:txBody>
      </p:sp>
      <p:sp>
        <p:nvSpPr>
          <p:cNvPr id="10" name="Rectangle 4"/>
          <p:cNvSpPr>
            <a:spLocks noChangeArrowheads="1"/>
          </p:cNvSpPr>
          <p:nvPr/>
        </p:nvSpPr>
        <p:spPr bwMode="auto">
          <a:xfrm>
            <a:off x="1413164" y="6471760"/>
            <a:ext cx="1727200"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dirty="0" smtClean="0">
                <a:solidFill>
                  <a:srgbClr val="0054B0"/>
                </a:solidFill>
                <a:latin typeface="Calibri" pitchFamily="34" charset="0"/>
                <a:cs typeface="Calibri" pitchFamily="34" charset="0"/>
              </a:rPr>
              <a:t>Confidential</a:t>
            </a:r>
            <a:endParaRPr lang="en-US" sz="1697" b="1" dirty="0">
              <a:solidFill>
                <a:srgbClr val="0054B0"/>
              </a:solidFill>
              <a:latin typeface="Calibri" pitchFamily="34" charset="0"/>
              <a:cs typeface="Calibri" pitchFamily="34" charset="0"/>
            </a:endParaRPr>
          </a:p>
        </p:txBody>
      </p:sp>
      <p:pic>
        <p:nvPicPr>
          <p:cNvPr id="11" name="Picture 10" descr="logo_micron.gif"/>
          <p:cNvPicPr>
            <a:picLocks noChangeAspect="1"/>
          </p:cNvPicPr>
          <p:nvPr/>
        </p:nvPicPr>
        <p:blipFill>
          <a:blip r:embed="rId15" cstate="screen"/>
          <a:srcRect l="6194" b="19231"/>
          <a:stretch>
            <a:fillRect/>
          </a:stretch>
        </p:blipFill>
        <p:spPr>
          <a:xfrm>
            <a:off x="798945" y="6534555"/>
            <a:ext cx="863600" cy="187095"/>
          </a:xfrm>
          <a:prstGeom prst="rect">
            <a:avLst/>
          </a:prstGeom>
        </p:spPr>
      </p:pic>
      <p:pic>
        <p:nvPicPr>
          <p:cNvPr id="12" name="Picture 6"/>
          <p:cNvPicPr>
            <a:picLocks noChangeAspect="1" noChangeArrowheads="1"/>
          </p:cNvPicPr>
          <p:nvPr/>
        </p:nvPicPr>
        <p:blipFill>
          <a:blip r:embed="rId16" cstate="screen"/>
          <a:srcRect/>
          <a:stretch>
            <a:fillRect/>
          </a:stretch>
        </p:blipFill>
        <p:spPr bwMode="auto">
          <a:xfrm>
            <a:off x="92364" y="6477003"/>
            <a:ext cx="691098" cy="330655"/>
          </a:xfrm>
          <a:prstGeom prst="rect">
            <a:avLst/>
          </a:prstGeom>
          <a:noFill/>
          <a:ln w="1">
            <a:noFill/>
            <a:miter lim="800000"/>
            <a:headEnd/>
            <a:tailEnd/>
          </a:ln>
        </p:spPr>
      </p:pic>
      <p:sp>
        <p:nvSpPr>
          <p:cNvPr id="9" name="TextBox 8"/>
          <p:cNvSpPr txBox="1"/>
          <p:nvPr userDrawn="1"/>
        </p:nvSpPr>
        <p:spPr>
          <a:xfrm>
            <a:off x="8458200" y="6550223"/>
            <a:ext cx="3733800" cy="307777"/>
          </a:xfrm>
          <a:prstGeom prst="rect">
            <a:avLst/>
          </a:prstGeom>
          <a:noFill/>
        </p:spPr>
        <p:txBody>
          <a:bodyPr wrap="square" lIns="0" r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Calibri" panose="020F0502020204030204" pitchFamily="34" charset="0"/>
              </a:rPr>
              <a:t>Self-Select</a:t>
            </a:r>
            <a:r>
              <a:rPr lang="en-US" sz="1400" b="0" baseline="0" dirty="0" smtClean="0">
                <a:latin typeface="Calibri" panose="020F0502020204030204" pitchFamily="34" charset="0"/>
              </a:rPr>
              <a:t> Memory</a:t>
            </a:r>
            <a:r>
              <a:rPr lang="en-US" sz="1400" b="0" dirty="0" smtClean="0">
                <a:latin typeface="Calibri" panose="020F0502020204030204" pitchFamily="34" charset="0"/>
              </a:rPr>
              <a:t> SOW Version 2.0   </a:t>
            </a:r>
            <a:r>
              <a:rPr lang="en-US" sz="1400" baseline="0" dirty="0" smtClean="0">
                <a:latin typeface="Calibri" pitchFamily="34" charset="0"/>
                <a:cs typeface="Calibri" pitchFamily="34" charset="0"/>
              </a:rPr>
              <a:t>Jan/31/2018</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Self-Select Memory IM JDP SOW </a:t>
            </a:r>
            <a:endParaRPr lang="en-US" dirty="0"/>
          </a:p>
        </p:txBody>
      </p:sp>
      <p:sp>
        <p:nvSpPr>
          <p:cNvPr id="6" name="Subtitle 5"/>
          <p:cNvSpPr>
            <a:spLocks noGrp="1"/>
          </p:cNvSpPr>
          <p:nvPr>
            <p:ph type="subTitle" idx="1"/>
          </p:nvPr>
        </p:nvSpPr>
        <p:spPr/>
        <p:txBody>
          <a:bodyPr/>
          <a:lstStyle/>
          <a:p>
            <a:r>
              <a:rPr lang="en-US" dirty="0" smtClean="0"/>
              <a:t>Version 2.0</a:t>
            </a:r>
          </a:p>
          <a:p>
            <a:r>
              <a:rPr lang="en-US" dirty="0" smtClean="0"/>
              <a:t>January 31, 2018</a:t>
            </a:r>
            <a:endParaRPr lang="en-US" dirty="0"/>
          </a:p>
        </p:txBody>
      </p:sp>
    </p:spTree>
    <p:extLst>
      <p:ext uri="{BB962C8B-B14F-4D97-AF65-F5344CB8AC3E}">
        <p14:creationId xmlns:p14="http://schemas.microsoft.com/office/powerpoint/2010/main" val="389540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3.0 </a:t>
            </a:r>
            <a:r>
              <a:rPr lang="en-US" cap="small" dirty="0" smtClean="0"/>
              <a:t>Strategy</a:t>
            </a:r>
            <a:endParaRPr lang="en-US" dirty="0"/>
          </a:p>
        </p:txBody>
      </p:sp>
      <p:sp>
        <p:nvSpPr>
          <p:cNvPr id="5" name="Text Placeholder 4"/>
          <p:cNvSpPr>
            <a:spLocks noGrp="1"/>
          </p:cNvSpPr>
          <p:nvPr>
            <p:ph type="body" idx="1"/>
          </p:nvPr>
        </p:nvSpPr>
        <p:spPr/>
        <p:txBody>
          <a:bodyPr/>
          <a:lstStyle/>
          <a:p>
            <a:r>
              <a:rPr lang="en-US" dirty="0" smtClean="0"/>
              <a:t>Overview, Development Vehicles, Alpha Product and Scaling Roadmap</a:t>
            </a:r>
            <a:endParaRPr lang="en-US" dirty="0"/>
          </a:p>
        </p:txBody>
      </p:sp>
    </p:spTree>
    <p:extLst>
      <p:ext uri="{BB962C8B-B14F-4D97-AF65-F5344CB8AC3E}">
        <p14:creationId xmlns:p14="http://schemas.microsoft.com/office/powerpoint/2010/main" val="143641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3.1 Strategy Overview</a:t>
            </a:r>
            <a:endParaRPr lang="en-US" sz="2800" cap="small" dirty="0"/>
          </a:p>
        </p:txBody>
      </p:sp>
      <p:sp>
        <p:nvSpPr>
          <p:cNvPr id="3" name="Content Placeholder 2"/>
          <p:cNvSpPr>
            <a:spLocks noGrp="1"/>
          </p:cNvSpPr>
          <p:nvPr>
            <p:ph idx="1"/>
          </p:nvPr>
        </p:nvSpPr>
        <p:spPr>
          <a:xfrm>
            <a:off x="695400" y="882824"/>
            <a:ext cx="10910428" cy="2402160"/>
          </a:xfrm>
        </p:spPr>
        <p:txBody>
          <a:bodyPr/>
          <a:lstStyle/>
          <a:p>
            <a:pPr marL="0" indent="0">
              <a:buNone/>
            </a:pPr>
            <a:r>
              <a:rPr lang="en-US" sz="2000" dirty="0" smtClean="0"/>
              <a:t>“Fast fail </a:t>
            </a:r>
            <a:r>
              <a:rPr lang="en-US" sz="2000" dirty="0"/>
              <a:t>or succeed” by building a </a:t>
            </a:r>
            <a:r>
              <a:rPr lang="en-US" sz="2000" dirty="0" smtClean="0"/>
              <a:t>3DXP product </a:t>
            </a:r>
            <a:r>
              <a:rPr lang="en-US" sz="2000" dirty="0"/>
              <a:t>for SSM</a:t>
            </a:r>
          </a:p>
          <a:p>
            <a:pPr marL="1108070" lvl="1" indent="-554035">
              <a:buNone/>
            </a:pPr>
            <a:r>
              <a:rPr lang="en-US" sz="2000" dirty="0"/>
              <a:t>Test complete array in high volume and validate product worthiness by building </a:t>
            </a:r>
            <a:r>
              <a:rPr lang="en-US" sz="2000" dirty="0" smtClean="0"/>
              <a:t>prototypes</a:t>
            </a:r>
          </a:p>
          <a:p>
            <a:pPr marL="1108070" lvl="1" indent="-554035">
              <a:buNone/>
            </a:pPr>
            <a:r>
              <a:rPr lang="en-US" sz="2000" dirty="0"/>
              <a:t>To minimize additional cell development beyond SSM pathfinding, the SSM process flow developed on S26A mask set will be exploited for alpha product demonstration.</a:t>
            </a:r>
          </a:p>
          <a:p>
            <a:pPr marL="0" indent="0">
              <a:buNone/>
            </a:pPr>
            <a:r>
              <a:rPr lang="en-US" sz="2000" dirty="0"/>
              <a:t>Leverage </a:t>
            </a:r>
            <a:r>
              <a:rPr lang="en-US" sz="2000" dirty="0" smtClean="0"/>
              <a:t>20’s </a:t>
            </a:r>
            <a:r>
              <a:rPr lang="en-US" sz="2000" dirty="0"/>
              <a:t>infrastructure and synergy for </a:t>
            </a:r>
            <a:r>
              <a:rPr lang="en-US" sz="2000" dirty="0" smtClean="0"/>
              <a:t>high velocity development.</a:t>
            </a:r>
            <a:endParaRPr lang="en-US" sz="2000" dirty="0"/>
          </a:p>
        </p:txBody>
      </p:sp>
      <p:grpSp>
        <p:nvGrpSpPr>
          <p:cNvPr id="4" name="Group 3"/>
          <p:cNvGrpSpPr/>
          <p:nvPr/>
        </p:nvGrpSpPr>
        <p:grpSpPr>
          <a:xfrm>
            <a:off x="800708" y="2672916"/>
            <a:ext cx="10947920" cy="3703477"/>
            <a:chOff x="407368" y="2442491"/>
            <a:chExt cx="10947920" cy="3703477"/>
          </a:xfrm>
        </p:grpSpPr>
        <p:sp>
          <p:nvSpPr>
            <p:cNvPr id="9" name="Rounded Rectangle 8"/>
            <p:cNvSpPr/>
            <p:nvPr/>
          </p:nvSpPr>
          <p:spPr>
            <a:xfrm>
              <a:off x="407368" y="2442491"/>
              <a:ext cx="4536504" cy="1909032"/>
            </a:xfrm>
            <a:prstGeom prst="roundRect">
              <a:avLst/>
            </a:prstGeom>
            <a:solidFill>
              <a:srgbClr val="C00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Bipolar Decoder </a:t>
              </a:r>
              <a:r>
                <a:rPr lang="en-US" sz="1600" b="1" u="sng" dirty="0">
                  <a:latin typeface="Calibri" panose="020F0502020204030204" pitchFamily="34" charset="0"/>
                </a:rPr>
                <a:t>D</a:t>
              </a:r>
              <a:r>
                <a:rPr lang="en-US" sz="1600" b="1" u="sng" dirty="0" smtClean="0">
                  <a:latin typeface="Calibri" panose="020F0502020204030204" pitchFamily="34" charset="0"/>
                </a:rPr>
                <a:t>esign</a:t>
              </a:r>
            </a:p>
            <a:p>
              <a:pPr marL="285750" indent="-285750">
                <a:buFont typeface="Arial" panose="020B0604020202020204" pitchFamily="34" charset="0"/>
                <a:buChar char="•"/>
              </a:pPr>
              <a:r>
                <a:rPr lang="en-US" sz="1400" dirty="0" smtClean="0">
                  <a:latin typeface="Calibri" panose="020F0502020204030204" pitchFamily="34" charset="0"/>
                </a:rPr>
                <a:t>Fast implementation: based on S26A </a:t>
              </a:r>
              <a:r>
                <a:rPr lang="en-US" sz="1400" dirty="0">
                  <a:latin typeface="Calibri" panose="020F0502020204030204" pitchFamily="34" charset="0"/>
                </a:rPr>
                <a:t>floor </a:t>
              </a:r>
              <a:r>
                <a:rPr lang="en-US" sz="1400" dirty="0" smtClean="0">
                  <a:latin typeface="Calibri" panose="020F0502020204030204" pitchFamily="34" charset="0"/>
                </a:rPr>
                <a:t>plan, </a:t>
              </a:r>
              <a:r>
                <a:rPr lang="en-US" sz="1400" dirty="0" err="1" smtClean="0">
                  <a:latin typeface="Calibri" panose="020F0502020204030204" pitchFamily="34" charset="0"/>
                </a:rPr>
                <a:t>inc.</a:t>
              </a:r>
              <a:r>
                <a:rPr lang="en-US" sz="1400" dirty="0" smtClean="0">
                  <a:latin typeface="Calibri" panose="020F0502020204030204" pitchFamily="34" charset="0"/>
                </a:rPr>
                <a:t> Pad</a:t>
              </a:r>
            </a:p>
            <a:p>
              <a:pPr marL="285750" indent="-285750">
                <a:buFont typeface="Arial" panose="020B0604020202020204" pitchFamily="34" charset="0"/>
                <a:buChar char="•"/>
              </a:pPr>
              <a:r>
                <a:rPr lang="en-US" sz="1400" dirty="0" smtClean="0">
                  <a:latin typeface="Calibri" panose="020F0502020204030204" pitchFamily="34" charset="0"/>
                </a:rPr>
                <a:t>Low risk execution: S26A based CMOS technology &amp; collateral @ minimum augmentation required</a:t>
              </a:r>
            </a:p>
            <a:p>
              <a:pPr marL="285750" indent="-285750">
                <a:buFont typeface="Arial" panose="020B0604020202020204" pitchFamily="34" charset="0"/>
                <a:buChar char="•"/>
              </a:pPr>
              <a:r>
                <a:rPr lang="en-US" sz="1400" dirty="0" err="1" smtClean="0">
                  <a:latin typeface="Calibri" panose="020F0502020204030204" pitchFamily="34" charset="0"/>
                </a:rPr>
                <a:t>Algo</a:t>
              </a:r>
              <a:r>
                <a:rPr lang="en-US" sz="1400" dirty="0" smtClean="0">
                  <a:latin typeface="Calibri" panose="020F0502020204030204" pitchFamily="34" charset="0"/>
                </a:rPr>
                <a:t> </a:t>
              </a:r>
              <a:r>
                <a:rPr lang="en-US" sz="1400" dirty="0">
                  <a:latin typeface="Calibri" panose="020F0502020204030204" pitchFamily="34" charset="0"/>
                </a:rPr>
                <a:t>development leverage by reusing S26 test </a:t>
              </a:r>
              <a:r>
                <a:rPr lang="en-US" sz="1400" dirty="0" smtClean="0">
                  <a:latin typeface="Calibri" panose="020F0502020204030204" pitchFamily="34" charset="0"/>
                </a:rPr>
                <a:t>infrastructure</a:t>
              </a:r>
            </a:p>
            <a:p>
              <a:pPr marL="285750" indent="-285750">
                <a:buFont typeface="Arial" panose="020B0604020202020204" pitchFamily="34" charset="0"/>
                <a:buChar char="•"/>
              </a:pPr>
              <a:r>
                <a:rPr lang="en-US" sz="1400" dirty="0" smtClean="0">
                  <a:latin typeface="Calibri" panose="020F0502020204030204" pitchFamily="34" charset="0"/>
                </a:rPr>
                <a:t>Enable probe synergy with S26 PG1 specs at shorter write completion time</a:t>
              </a:r>
              <a:endParaRPr lang="en-US" sz="1400" dirty="0">
                <a:latin typeface="Calibri" panose="020F0502020204030204" pitchFamily="34" charset="0"/>
              </a:endParaRPr>
            </a:p>
          </p:txBody>
        </p:sp>
        <p:sp>
          <p:nvSpPr>
            <p:cNvPr id="10" name="Rounded Rectangle 9"/>
            <p:cNvSpPr/>
            <p:nvPr/>
          </p:nvSpPr>
          <p:spPr>
            <a:xfrm>
              <a:off x="428328" y="4422711"/>
              <a:ext cx="4536504" cy="1105654"/>
            </a:xfrm>
            <a:prstGeom prst="roundRect">
              <a:avLst/>
            </a:prstGeom>
            <a:solidFill>
              <a:srgbClr val="C00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SSM </a:t>
              </a:r>
              <a:r>
                <a:rPr lang="en-US" sz="1600" b="1" u="sng" dirty="0">
                  <a:latin typeface="Calibri" panose="020F0502020204030204" pitchFamily="34" charset="0"/>
                </a:rPr>
                <a:t>Switching P</a:t>
              </a:r>
              <a:r>
                <a:rPr lang="en-US" sz="1600" b="1" u="sng" dirty="0" smtClean="0">
                  <a:latin typeface="Calibri" panose="020F0502020204030204" pitchFamily="34" charset="0"/>
                </a:rPr>
                <a:t>hysics w/ 20nm Cell</a:t>
              </a:r>
              <a:r>
                <a:rPr lang="en-US" sz="1600" b="1" dirty="0" smtClean="0">
                  <a:latin typeface="Calibri" panose="020F0502020204030204" pitchFamily="34" charset="0"/>
                </a:rPr>
                <a:t> </a:t>
              </a:r>
            </a:p>
            <a:p>
              <a:pPr marL="285750" indent="-285750">
                <a:buFont typeface="Arial" panose="020B0604020202020204" pitchFamily="34" charset="0"/>
                <a:buChar char="•"/>
              </a:pPr>
              <a:r>
                <a:rPr lang="en-US" sz="1400" dirty="0" smtClean="0">
                  <a:latin typeface="Calibri" panose="020F0502020204030204" pitchFamily="34" charset="0"/>
                </a:rPr>
                <a:t>Cell development (DTS/MTS) based </a:t>
              </a:r>
              <a:r>
                <a:rPr lang="en-US" sz="1400" dirty="0">
                  <a:latin typeface="Calibri" panose="020F0502020204030204" pitchFamily="34" charset="0"/>
                </a:rPr>
                <a:t>on </a:t>
              </a:r>
              <a:r>
                <a:rPr lang="en-US" sz="1400" dirty="0" smtClean="0">
                  <a:latin typeface="Calibri" panose="020F0502020204030204" pitchFamily="34" charset="0"/>
                </a:rPr>
                <a:t>S26A </a:t>
              </a:r>
              <a:r>
                <a:rPr lang="en-US" sz="1400" dirty="0">
                  <a:latin typeface="Calibri" panose="020F0502020204030204" pitchFamily="34" charset="0"/>
                </a:rPr>
                <a:t>scribe </a:t>
              </a:r>
              <a:r>
                <a:rPr lang="en-US" sz="1400" dirty="0" smtClean="0">
                  <a:latin typeface="Calibri" panose="020F0502020204030204" pitchFamily="34" charset="0"/>
                </a:rPr>
                <a:t>mini array and single cell structures (SR71, QTT, 2XCMOS)</a:t>
              </a:r>
            </a:p>
            <a:p>
              <a:pPr marL="285750" indent="-285750">
                <a:buFont typeface="Arial" panose="020B0604020202020204" pitchFamily="34" charset="0"/>
                <a:buChar char="•"/>
              </a:pPr>
              <a:r>
                <a:rPr lang="en-US" sz="1400" dirty="0">
                  <a:latin typeface="Calibri" panose="020F0502020204030204" pitchFamily="34" charset="0"/>
                </a:rPr>
                <a:t>D</a:t>
              </a:r>
              <a:r>
                <a:rPr lang="en-US" sz="1400" dirty="0" smtClean="0">
                  <a:latin typeface="Calibri" panose="020F0502020204030204" pitchFamily="34" charset="0"/>
                </a:rPr>
                <a:t>evelop </a:t>
              </a:r>
              <a:r>
                <a:rPr lang="en-US" sz="1400" dirty="0">
                  <a:latin typeface="Calibri" panose="020F0502020204030204" pitchFamily="34" charset="0"/>
                </a:rPr>
                <a:t>fundamental understanding of switching </a:t>
              </a:r>
              <a:r>
                <a:rPr lang="en-US" sz="1400" dirty="0" smtClean="0">
                  <a:latin typeface="Calibri" panose="020F0502020204030204" pitchFamily="34" charset="0"/>
                </a:rPr>
                <a:t>mechanism for tuning window and reducing distribution</a:t>
              </a:r>
            </a:p>
          </p:txBody>
        </p:sp>
        <p:sp>
          <p:nvSpPr>
            <p:cNvPr id="11" name="Rounded Rectangle 10"/>
            <p:cNvSpPr/>
            <p:nvPr/>
          </p:nvSpPr>
          <p:spPr>
            <a:xfrm>
              <a:off x="5123892" y="5466827"/>
              <a:ext cx="4392488" cy="679141"/>
            </a:xfrm>
            <a:prstGeom prst="roundRect">
              <a:avLst/>
            </a:prstGeom>
            <a:solidFill>
              <a:srgbClr val="C00000">
                <a:alpha val="67059"/>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20nm SSM Structure Yield</a:t>
              </a:r>
              <a:endParaRPr lang="en-US" sz="1600" b="1" dirty="0" smtClean="0">
                <a:latin typeface="Calibri" panose="020F0502020204030204" pitchFamily="34" charset="0"/>
              </a:endParaRPr>
            </a:p>
            <a:p>
              <a:pPr marL="285750" indent="-285750">
                <a:buFont typeface="Arial" panose="020B0604020202020204" pitchFamily="34" charset="0"/>
                <a:buChar char="•"/>
              </a:pPr>
              <a:r>
                <a:rPr lang="en-US" sz="1400" dirty="0" smtClean="0">
                  <a:latin typeface="Calibri" panose="020F0502020204030204" pitchFamily="34" charset="0"/>
                </a:rPr>
                <a:t>Establish S26A SSM-flow baseline and change control</a:t>
              </a:r>
            </a:p>
            <a:p>
              <a:pPr marL="285750" indent="-285750">
                <a:buFont typeface="Arial" panose="020B0604020202020204" pitchFamily="34" charset="0"/>
                <a:buChar char="•"/>
              </a:pPr>
              <a:r>
                <a:rPr lang="en-US" sz="1400" dirty="0" smtClean="0">
                  <a:latin typeface="Calibri" panose="020F0502020204030204" pitchFamily="34" charset="0"/>
                </a:rPr>
                <a:t>Leverage with S26A </a:t>
              </a:r>
              <a:r>
                <a:rPr lang="en-US" sz="1400" dirty="0">
                  <a:latin typeface="Calibri" panose="020F0502020204030204" pitchFamily="34" charset="0"/>
                </a:rPr>
                <a:t>y</a:t>
              </a:r>
              <a:r>
                <a:rPr lang="en-US" sz="1400" dirty="0" smtClean="0">
                  <a:latin typeface="Calibri" panose="020F0502020204030204" pitchFamily="34" charset="0"/>
                </a:rPr>
                <a:t>ield improvement </a:t>
              </a:r>
            </a:p>
          </p:txBody>
        </p:sp>
        <p:sp>
          <p:nvSpPr>
            <p:cNvPr id="12" name="Rounded Rectangle 11"/>
            <p:cNvSpPr/>
            <p:nvPr/>
          </p:nvSpPr>
          <p:spPr>
            <a:xfrm>
              <a:off x="5715000" y="4386707"/>
              <a:ext cx="3319393" cy="636915"/>
            </a:xfrm>
            <a:prstGeom prst="roundRect">
              <a:avLst/>
            </a:prstGeom>
            <a:solidFill>
              <a:srgbClr val="004DB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20nm Startup Flow Defined</a:t>
              </a:r>
              <a:endParaRPr lang="en-US" sz="1600" b="1" dirty="0" smtClean="0">
                <a:latin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rPr>
                <a:t>Structure </a:t>
              </a:r>
              <a:r>
                <a:rPr lang="en-US" sz="1400" dirty="0" smtClean="0">
                  <a:latin typeface="Calibri" panose="020F0502020204030204" pitchFamily="34" charset="0"/>
                </a:rPr>
                <a:t>and RWB demonstrated yield</a:t>
              </a:r>
              <a:endParaRPr lang="en-US" sz="1400" dirty="0">
                <a:latin typeface="Calibri" panose="020F0502020204030204" pitchFamily="34" charset="0"/>
              </a:endParaRPr>
            </a:p>
            <a:p>
              <a:pPr marL="285750" indent="-285750">
                <a:buFont typeface="Arial" panose="020B0604020202020204" pitchFamily="34" charset="0"/>
                <a:buChar char="•"/>
              </a:pPr>
              <a:r>
                <a:rPr lang="en-US" sz="1400" dirty="0" smtClean="0">
                  <a:latin typeface="Calibri" panose="020F0502020204030204" pitchFamily="34" charset="0"/>
                </a:rPr>
                <a:t>DTS/MTS/RWB are consistent</a:t>
              </a:r>
            </a:p>
          </p:txBody>
        </p:sp>
        <p:sp>
          <p:nvSpPr>
            <p:cNvPr id="13" name="Rounded Rectangle 12"/>
            <p:cNvSpPr/>
            <p:nvPr/>
          </p:nvSpPr>
          <p:spPr>
            <a:xfrm>
              <a:off x="5715000" y="2509563"/>
              <a:ext cx="3319393" cy="1040679"/>
            </a:xfrm>
            <a:prstGeom prst="roundRect">
              <a:avLst/>
            </a:prstGeom>
            <a:solidFill>
              <a:srgbClr val="004DB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400" b="1" u="sng" dirty="0" smtClean="0">
                  <a:latin typeface="Calibri" panose="020F0502020204030204" pitchFamily="34" charset="0"/>
                </a:rPr>
                <a:t>S26S </a:t>
              </a:r>
              <a:r>
                <a:rPr lang="en-US" sz="1400" b="1" u="sng" dirty="0" err="1" smtClean="0">
                  <a:latin typeface="Calibri" panose="020F0502020204030204" pitchFamily="34" charset="0"/>
                </a:rPr>
                <a:t>Tapeout</a:t>
              </a:r>
              <a:endParaRPr lang="en-US" sz="1400" b="1" dirty="0" smtClean="0">
                <a:latin typeface="Calibri" panose="020F0502020204030204" pitchFamily="34" charset="0"/>
              </a:endParaRPr>
            </a:p>
            <a:p>
              <a:pPr marL="285750" indent="-285750">
                <a:buFont typeface="Arial" panose="020B0604020202020204" pitchFamily="34" charset="0"/>
                <a:buChar char="•"/>
              </a:pPr>
              <a:r>
                <a:rPr lang="en-US" sz="1400" dirty="0" smtClean="0">
                  <a:latin typeface="Calibri" panose="020F0502020204030204" pitchFamily="34" charset="0"/>
                </a:rPr>
                <a:t>Product vehicle: 256Gb in 197mm</a:t>
              </a:r>
              <a:r>
                <a:rPr lang="en-US" sz="1400" baseline="30000" dirty="0" smtClean="0">
                  <a:latin typeface="Calibri" panose="020F0502020204030204" pitchFamily="34" charset="0"/>
                </a:rPr>
                <a:t>2</a:t>
              </a:r>
              <a:r>
                <a:rPr lang="en-US" sz="1400" baseline="-25000" dirty="0" smtClean="0">
                  <a:latin typeface="Calibri" panose="020F0502020204030204" pitchFamily="34" charset="0"/>
                </a:rPr>
                <a:t> </a:t>
              </a:r>
              <a:r>
                <a:rPr lang="en-US" sz="1400" dirty="0" smtClean="0">
                  <a:latin typeface="Calibri" panose="020F0502020204030204" pitchFamily="34" charset="0"/>
                </a:rPr>
                <a:t>@S26A Spec, plus</a:t>
              </a:r>
            </a:p>
            <a:p>
              <a:pPr marL="285750" indent="-285750">
                <a:buFont typeface="Arial" panose="020B0604020202020204" pitchFamily="34" charset="0"/>
                <a:buChar char="•"/>
              </a:pPr>
              <a:r>
                <a:rPr lang="en-US" sz="1400" dirty="0" smtClean="0">
                  <a:latin typeface="Calibri" panose="020F0502020204030204" pitchFamily="34" charset="0"/>
                </a:rPr>
                <a:t>Power delivery for @ 245ns write completion testable</a:t>
              </a:r>
            </a:p>
          </p:txBody>
        </p:sp>
        <p:sp>
          <p:nvSpPr>
            <p:cNvPr id="14" name="Notched Right Arrow 13"/>
            <p:cNvSpPr/>
            <p:nvPr/>
          </p:nvSpPr>
          <p:spPr>
            <a:xfrm>
              <a:off x="5036840" y="4524794"/>
              <a:ext cx="648072" cy="41344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5" name="Notched Right Arrow 14"/>
            <p:cNvSpPr/>
            <p:nvPr/>
          </p:nvSpPr>
          <p:spPr>
            <a:xfrm>
              <a:off x="5005400" y="2913996"/>
              <a:ext cx="648072" cy="324036"/>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6" name="Notched Right Arrow 15"/>
            <p:cNvSpPr/>
            <p:nvPr/>
          </p:nvSpPr>
          <p:spPr>
            <a:xfrm rot="16200000" flipV="1">
              <a:off x="7186139" y="4948631"/>
              <a:ext cx="374588" cy="618893"/>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17" name="Rounded Rectangle 16"/>
            <p:cNvSpPr/>
            <p:nvPr/>
          </p:nvSpPr>
          <p:spPr>
            <a:xfrm>
              <a:off x="9588388" y="3628155"/>
              <a:ext cx="1766900" cy="540232"/>
            </a:xfrm>
            <a:prstGeom prst="roundRect">
              <a:avLst>
                <a:gd name="adj" fmla="val 956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Fail or Succeed</a:t>
              </a:r>
            </a:p>
          </p:txBody>
        </p:sp>
        <p:grpSp>
          <p:nvGrpSpPr>
            <p:cNvPr id="18" name="Group 17"/>
            <p:cNvGrpSpPr/>
            <p:nvPr/>
          </p:nvGrpSpPr>
          <p:grpSpPr>
            <a:xfrm>
              <a:off x="7315199" y="3594619"/>
              <a:ext cx="2201181" cy="748616"/>
              <a:chOff x="7315199" y="4122665"/>
              <a:chExt cx="2201181" cy="748616"/>
            </a:xfrm>
          </p:grpSpPr>
          <p:sp>
            <p:nvSpPr>
              <p:cNvPr id="22" name="Notched Right Arrow 21"/>
              <p:cNvSpPr/>
              <p:nvPr/>
            </p:nvSpPr>
            <p:spPr>
              <a:xfrm>
                <a:off x="8508268" y="4236368"/>
                <a:ext cx="1008112" cy="5131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Calibri" panose="020F0502020204030204" pitchFamily="34" charset="0"/>
                </a:endParaRPr>
              </a:p>
            </p:txBody>
          </p:sp>
          <p:sp>
            <p:nvSpPr>
              <p:cNvPr id="23" name="Bent Arrow 22"/>
              <p:cNvSpPr/>
              <p:nvPr/>
            </p:nvSpPr>
            <p:spPr>
              <a:xfrm>
                <a:off x="7315199" y="4363033"/>
                <a:ext cx="1371600" cy="508248"/>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4" name="Bent Arrow 23"/>
              <p:cNvSpPr/>
              <p:nvPr/>
            </p:nvSpPr>
            <p:spPr>
              <a:xfrm flipV="1">
                <a:off x="7315199" y="4122665"/>
                <a:ext cx="1371600" cy="494927"/>
              </a:xfrm>
              <a:prstGeom prst="bentArrow">
                <a:avLst>
                  <a:gd name="adj1" fmla="val 50000"/>
                  <a:gd name="adj2" fmla="val 25000"/>
                  <a:gd name="adj3" fmla="val 25000"/>
                  <a:gd name="adj4"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sp>
          <p:nvSpPr>
            <p:cNvPr id="25" name="Rounded Rectangle 24"/>
            <p:cNvSpPr/>
            <p:nvPr/>
          </p:nvSpPr>
          <p:spPr>
            <a:xfrm>
              <a:off x="9588388" y="4274581"/>
              <a:ext cx="1766900" cy="832206"/>
            </a:xfrm>
            <a:prstGeom prst="roundRect">
              <a:avLst>
                <a:gd name="adj" fmla="val 956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4625" indent="-174625"/>
              <a:r>
                <a:rPr lang="en-US" sz="1600" b="1" u="sng" dirty="0" smtClean="0">
                  <a:latin typeface="Calibri" panose="020F0502020204030204" pitchFamily="34" charset="0"/>
                </a:rPr>
                <a:t>Scaling Roadmap</a:t>
              </a:r>
            </a:p>
            <a:p>
              <a:pPr marL="174625" indent="-174625"/>
              <a:r>
                <a:rPr lang="en-US" sz="1400" dirty="0" smtClean="0">
                  <a:latin typeface="Calibri" panose="020F0502020204030204" pitchFamily="34" charset="0"/>
                </a:rPr>
                <a:t>Process architecture</a:t>
              </a:r>
              <a:br>
                <a:rPr lang="en-US" sz="1400" dirty="0" smtClean="0">
                  <a:latin typeface="Calibri" panose="020F0502020204030204" pitchFamily="34" charset="0"/>
                </a:rPr>
              </a:br>
              <a:r>
                <a:rPr lang="en-US" sz="1400" dirty="0" smtClean="0">
                  <a:latin typeface="Calibri" panose="020F0502020204030204" pitchFamily="34" charset="0"/>
                </a:rPr>
                <a:t>Stack (S26A like) vs.</a:t>
              </a:r>
              <a:br>
                <a:rPr lang="en-US" sz="1400" dirty="0" smtClean="0">
                  <a:latin typeface="Calibri" panose="020F0502020204030204" pitchFamily="34" charset="0"/>
                </a:rPr>
              </a:br>
              <a:r>
                <a:rPr lang="en-US" sz="1400" dirty="0" smtClean="0">
                  <a:latin typeface="Calibri" panose="020F0502020204030204" pitchFamily="34" charset="0"/>
                </a:rPr>
                <a:t>Tier (3DNAND-like)</a:t>
              </a:r>
            </a:p>
          </p:txBody>
        </p:sp>
        <p:sp>
          <p:nvSpPr>
            <p:cNvPr id="26" name="Notched Right Arrow 25"/>
            <p:cNvSpPr/>
            <p:nvPr/>
          </p:nvSpPr>
          <p:spPr>
            <a:xfrm>
              <a:off x="9139808" y="4501019"/>
              <a:ext cx="376572" cy="327384"/>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spTree>
    <p:extLst>
      <p:ext uri="{BB962C8B-B14F-4D97-AF65-F5344CB8AC3E}">
        <p14:creationId xmlns:p14="http://schemas.microsoft.com/office/powerpoint/2010/main" val="426352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3.2 </a:t>
            </a:r>
            <a:r>
              <a:rPr lang="en-US" sz="2800" cap="small" dirty="0" smtClean="0"/>
              <a:t>Development Vehicles</a:t>
            </a:r>
            <a:endParaRPr lang="en-US" sz="2800" cap="small" dirty="0"/>
          </a:p>
        </p:txBody>
      </p:sp>
      <p:sp>
        <p:nvSpPr>
          <p:cNvPr id="3" name="Content Placeholder 2"/>
          <p:cNvSpPr>
            <a:spLocks noGrp="1"/>
          </p:cNvSpPr>
          <p:nvPr>
            <p:ph idx="1"/>
          </p:nvPr>
        </p:nvSpPr>
        <p:spPr>
          <a:xfrm>
            <a:off x="695400" y="1026840"/>
            <a:ext cx="11197244" cy="5282480"/>
          </a:xfrm>
        </p:spPr>
        <p:txBody>
          <a:bodyPr/>
          <a:lstStyle/>
          <a:p>
            <a:pPr marL="0" indent="0">
              <a:buNone/>
            </a:pPr>
            <a:r>
              <a:rPr lang="en-US" sz="2000" dirty="0" smtClean="0"/>
              <a:t>S26A – Live die and the scribe structures of S26A (20nm node) Plate-set</a:t>
            </a:r>
          </a:p>
          <a:p>
            <a:pPr lvl="1">
              <a:buFont typeface="Wingdings" panose="05000000000000000000" pitchFamily="2" charset="2"/>
              <a:buChar char="q"/>
            </a:pPr>
            <a:r>
              <a:rPr lang="en-US" sz="2000" dirty="0" smtClean="0"/>
              <a:t>Dual deck process:  product die structure yield learning for SSM baseline process flow</a:t>
            </a:r>
          </a:p>
          <a:p>
            <a:pPr lvl="1">
              <a:buFont typeface="Wingdings" panose="05000000000000000000" pitchFamily="2" charset="2"/>
              <a:buChar char="q"/>
            </a:pPr>
            <a:r>
              <a:rPr lang="en-US" sz="2000" dirty="0" smtClean="0"/>
              <a:t>Single Cell: Basic bipolar characterization capability is established with the 2xCMOS test structure.</a:t>
            </a:r>
          </a:p>
          <a:p>
            <a:pPr lvl="1">
              <a:buFont typeface="Wingdings" panose="05000000000000000000" pitchFamily="2" charset="2"/>
              <a:buChar char="q"/>
            </a:pPr>
            <a:r>
              <a:rPr lang="en-US" sz="2000" dirty="0" smtClean="0"/>
              <a:t>QTT (quarter-tile size mini array):  A electrically bi-directional operable mini array test structure.</a:t>
            </a:r>
          </a:p>
          <a:p>
            <a:pPr lvl="1">
              <a:buFont typeface="Wingdings" panose="05000000000000000000" pitchFamily="2" charset="2"/>
              <a:buChar char="q"/>
            </a:pPr>
            <a:r>
              <a:rPr lang="en-US" sz="2000" dirty="0" smtClean="0"/>
              <a:t>SR71 (one full tile array) – A bi-directional decoded, operable </a:t>
            </a:r>
            <a:r>
              <a:rPr lang="en-US" sz="2000" dirty="0"/>
              <a:t>512K </a:t>
            </a:r>
            <a:r>
              <a:rPr lang="en-US" sz="2000" dirty="0" smtClean="0"/>
              <a:t>addressable array:</a:t>
            </a:r>
            <a:endParaRPr lang="en-US" sz="2000" dirty="0"/>
          </a:p>
          <a:p>
            <a:pPr marL="0" indent="0">
              <a:buNone/>
            </a:pPr>
            <a:r>
              <a:rPr lang="en-US" sz="2000" dirty="0" smtClean="0"/>
              <a:t>S26S – A 20nm node bipolar 3DXP product in compliance with S26A spec</a:t>
            </a:r>
            <a:endParaRPr lang="en-US" sz="2000" dirty="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660534881"/>
              </p:ext>
            </p:extLst>
          </p:nvPr>
        </p:nvGraphicFramePr>
        <p:xfrm>
          <a:off x="2686527" y="3140968"/>
          <a:ext cx="6829853" cy="3230880"/>
        </p:xfrm>
        <a:graphic>
          <a:graphicData uri="http://schemas.openxmlformats.org/drawingml/2006/table">
            <a:tbl>
              <a:tblPr/>
              <a:tblGrid>
                <a:gridCol w="2311193"/>
                <a:gridCol w="2259330"/>
                <a:gridCol w="2259330"/>
              </a:tblGrid>
              <a:tr h="159176">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cap="none" normalizeH="0" baseline="0" dirty="0">
                          <a:ln>
                            <a:noFill/>
                          </a:ln>
                          <a:solidFill>
                            <a:schemeClr val="bg1"/>
                          </a:solidFill>
                          <a:effectLst/>
                          <a:latin typeface="Arial" pitchFamily="34" charset="0"/>
                          <a:cs typeface="Arial" pitchFamily="34" charset="0"/>
                        </a:rPr>
                        <a:t>Features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S26A</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400" b="1" i="0" u="none" strike="noStrike" kern="1200" cap="none" normalizeH="0" baseline="0" dirty="0" smtClean="0">
                          <a:ln>
                            <a:noFill/>
                          </a:ln>
                          <a:solidFill>
                            <a:schemeClr val="bg1"/>
                          </a:solidFill>
                          <a:effectLst/>
                          <a:latin typeface="Arial" pitchFamily="34" charset="0"/>
                          <a:ea typeface="+mn-ea"/>
                          <a:cs typeface="Arial" pitchFamily="34" charset="0"/>
                        </a:rPr>
                        <a:t>S26S</a:t>
                      </a:r>
                      <a:endParaRPr kumimoji="0" lang="en-US" sz="1400" b="1" i="0" u="none" strike="noStrike" kern="1200" cap="none" normalizeH="0" baseline="0" dirty="0">
                        <a:ln>
                          <a:noFill/>
                        </a:ln>
                        <a:solidFill>
                          <a:schemeClr val="bg1"/>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6"/>
                    </a:solidFill>
                  </a:tcPr>
                </a:tc>
              </a:tr>
              <a:tr h="143258">
                <a:tc>
                  <a:txBody>
                    <a:bodyPr/>
                    <a:lstStyle/>
                    <a:p>
                      <a:pPr marL="0" marR="0" lvl="0" indent="0" algn="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Density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256Gb</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Die Size</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3000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197mm</a:t>
                      </a:r>
                      <a:r>
                        <a:rPr kumimoji="0" lang="en-US" sz="1200" b="0" i="0" u="none" strike="noStrike" cap="none" normalizeH="0" baseline="30000" dirty="0" smtClean="0">
                          <a:ln>
                            <a:noFill/>
                          </a:ln>
                          <a:solidFill>
                            <a:srgbClr val="000000"/>
                          </a:solidFill>
                          <a:effectLst/>
                          <a:latin typeface="Arial" pitchFamily="34" charset="0"/>
                          <a:cs typeface="Arial" pitchFamily="34" charset="0"/>
                        </a:rPr>
                        <a:t>2</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Array Architecture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Quilt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Number of Partitions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32</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I/O Performance (Interface)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a:ln>
                            <a:noFill/>
                          </a:ln>
                          <a:solidFill>
                            <a:srgbClr val="000000"/>
                          </a:solidFill>
                          <a:effectLst/>
                          <a:latin typeface="Arial" pitchFamily="34" charset="0"/>
                          <a:ea typeface="+mn-ea"/>
                          <a:cs typeface="Arial" pitchFamily="34" charset="0"/>
                        </a:rPr>
                        <a:t>1600MT/s/pin (DDR4)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1600MT/s/pin (DDR4)</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Read Latency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95ns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95ns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Write Completion Time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475ns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1" i="0" u="none" strike="noStrike" cap="none" normalizeH="0" baseline="0" dirty="0" smtClean="0">
                          <a:ln>
                            <a:noFill/>
                          </a:ln>
                          <a:solidFill>
                            <a:srgbClr val="FF0000"/>
                          </a:solidFill>
                          <a:effectLst/>
                          <a:latin typeface="Arial" pitchFamily="34" charset="0"/>
                          <a:cs typeface="Arial" pitchFamily="34" charset="0"/>
                        </a:rPr>
                        <a:t>240ns</a:t>
                      </a:r>
                      <a:endParaRPr kumimoji="0" lang="en-US" sz="1200" b="1" i="0" u="none" strike="noStrike" cap="none" normalizeH="0" baseline="0" dirty="0">
                        <a:ln>
                          <a:noFill/>
                        </a:ln>
                        <a:solidFill>
                          <a:srgbClr val="FF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00"/>
                    </a:solidFill>
                  </a:tcPr>
                </a:tc>
              </a:tr>
              <a:tr h="143258">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Read/Write Throughput</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1600 / 800 MB/s</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43258">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smtClean="0">
                          <a:ln>
                            <a:noFill/>
                          </a:ln>
                          <a:solidFill>
                            <a:srgbClr val="000000"/>
                          </a:solidFill>
                          <a:effectLst/>
                          <a:latin typeface="Arial" pitchFamily="34" charset="0"/>
                          <a:cs typeface="Arial" pitchFamily="34" charset="0"/>
                        </a:rPr>
                        <a:t>Read / Write Energy </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defRPr/>
                      </a:pP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52 / 118 </a:t>
                      </a:r>
                      <a:r>
                        <a:rPr kumimoji="0" lang="en-US" sz="1200" b="0" i="0" u="none" strike="noStrike" kern="1200" cap="none" normalizeH="0" baseline="0" dirty="0" err="1" smtClean="0">
                          <a:ln>
                            <a:noFill/>
                          </a:ln>
                          <a:solidFill>
                            <a:srgbClr val="000000"/>
                          </a:solidFill>
                          <a:effectLst/>
                          <a:latin typeface="Arial" pitchFamily="34" charset="0"/>
                          <a:ea typeface="+mn-ea"/>
                          <a:cs typeface="Arial" pitchFamily="34" charset="0"/>
                        </a:rPr>
                        <a:t>pJ</a:t>
                      </a:r>
                      <a:r>
                        <a:rPr kumimoji="0" lang="en-US" sz="1200" b="0" i="0" u="none" strike="noStrike" kern="1200" cap="none" normalizeH="0" baseline="0" dirty="0" smtClean="0">
                          <a:ln>
                            <a:noFill/>
                          </a:ln>
                          <a:solidFill>
                            <a:srgbClr val="000000"/>
                          </a:solidFill>
                          <a:effectLst/>
                          <a:latin typeface="Arial" pitchFamily="34" charset="0"/>
                          <a:ea typeface="+mn-ea"/>
                          <a:cs typeface="Arial" pitchFamily="34" charset="0"/>
                        </a:rPr>
                        <a:t>/b</a:t>
                      </a:r>
                      <a:endParaRPr kumimoji="0" lang="en-US" sz="1200" b="0" i="0" u="none" strike="noStrike" kern="1200" cap="none" normalizeH="0" baseline="0" dirty="0">
                        <a:ln>
                          <a:noFill/>
                        </a:ln>
                        <a:solidFill>
                          <a:srgbClr val="000000"/>
                        </a:solidFill>
                        <a:effectLst/>
                        <a:latin typeface="Arial" pitchFamily="34" charset="0"/>
                        <a:ea typeface="+mn-ea"/>
                        <a:cs typeface="Arial"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29775">
                <a:tc>
                  <a:txBody>
                    <a:bodyPr/>
                    <a:lstStyle/>
                    <a:p>
                      <a:pPr marL="0" marR="0" lvl="0" indent="0" algn="l"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a:ln>
                            <a:noFill/>
                          </a:ln>
                          <a:solidFill>
                            <a:srgbClr val="000000"/>
                          </a:solidFill>
                          <a:effectLst/>
                          <a:latin typeface="Arial" pitchFamily="34" charset="0"/>
                          <a:cs typeface="Arial" pitchFamily="34" charset="0"/>
                        </a:rPr>
                        <a:t>Power Supplies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a:ln>
                            <a:noFill/>
                          </a:ln>
                          <a:solidFill>
                            <a:srgbClr val="000000"/>
                          </a:solidFill>
                          <a:effectLst/>
                          <a:latin typeface="Arial" pitchFamily="34" charset="0"/>
                          <a:cs typeface="Arial" pitchFamily="34" charset="0"/>
                        </a:rPr>
                        <a:t>Vdd</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err="1">
                          <a:ln>
                            <a:noFill/>
                          </a:ln>
                          <a:solidFill>
                            <a:srgbClr val="000000"/>
                          </a:solidFill>
                          <a:effectLst/>
                          <a:latin typeface="Arial" pitchFamily="34" charset="0"/>
                          <a:cs typeface="Arial" pitchFamily="34" charset="0"/>
                        </a:rPr>
                        <a:t>Vddq</a:t>
                      </a:r>
                      <a:r>
                        <a:rPr kumimoji="0" lang="en-US" sz="1200" b="0" i="0" u="none" strike="noStrike" cap="none" normalizeH="0" baseline="0" dirty="0">
                          <a:ln>
                            <a:noFill/>
                          </a:ln>
                          <a:solidFill>
                            <a:srgbClr val="000000"/>
                          </a:solidFill>
                          <a:effectLst/>
                          <a:latin typeface="Arial" pitchFamily="34" charset="0"/>
                          <a:cs typeface="Arial" pitchFamily="34" charset="0"/>
                        </a:rPr>
                        <a:t>=1.2V</a:t>
                      </a:r>
                    </a:p>
                    <a:p>
                      <a:pPr marL="0" marR="0" lvl="0" indent="0" algn="ctr" defTabSz="914400" rtl="0" eaLnBrk="1" fontAlgn="b" latinLnBrk="0" hangingPunct="1">
                        <a:lnSpc>
                          <a:spcPct val="100000"/>
                        </a:lnSpc>
                        <a:spcBef>
                          <a:spcPct val="0"/>
                        </a:spcBef>
                        <a:spcAft>
                          <a:spcPct val="0"/>
                        </a:spcAft>
                        <a:buClr>
                          <a:schemeClr val="accent2"/>
                        </a:buClr>
                        <a:buSzTx/>
                        <a:buFontTx/>
                        <a:buNone/>
                        <a:tabLst/>
                      </a:pPr>
                      <a:r>
                        <a:rPr kumimoji="0" lang="en-US" sz="1200" b="0" i="0" u="none" strike="noStrike" cap="none" normalizeH="0" baseline="0" dirty="0" err="1" smtClean="0">
                          <a:ln>
                            <a:noFill/>
                          </a:ln>
                          <a:solidFill>
                            <a:srgbClr val="000000"/>
                          </a:solidFill>
                          <a:effectLst/>
                          <a:latin typeface="Arial" pitchFamily="34" charset="0"/>
                          <a:cs typeface="Arial" pitchFamily="34" charset="0"/>
                        </a:rPr>
                        <a:t>Vhh</a:t>
                      </a:r>
                      <a:r>
                        <a:rPr kumimoji="0" lang="en-US" sz="1200" b="0" i="0" u="none" strike="noStrike" cap="none" normalizeH="0" baseline="0" dirty="0" smtClean="0">
                          <a:ln>
                            <a:noFill/>
                          </a:ln>
                          <a:solidFill>
                            <a:srgbClr val="000000"/>
                          </a:solidFill>
                          <a:effectLst/>
                          <a:latin typeface="Arial" pitchFamily="34" charset="0"/>
                          <a:cs typeface="Arial" pitchFamily="34" charset="0"/>
                        </a:rPr>
                        <a:t>=3.3,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Vpp</a:t>
                      </a:r>
                      <a:r>
                        <a:rPr kumimoji="0" lang="en-US" sz="1200" b="0" i="0" u="none" strike="noStrike" cap="none" normalizeH="0" baseline="0" dirty="0" smtClean="0">
                          <a:ln>
                            <a:noFill/>
                          </a:ln>
                          <a:solidFill>
                            <a:srgbClr val="000000"/>
                          </a:solidFill>
                          <a:effectLst/>
                          <a:latin typeface="Arial" pitchFamily="34" charset="0"/>
                          <a:cs typeface="Arial" pitchFamily="34" charset="0"/>
                        </a:rPr>
                        <a:t>=5.3, </a:t>
                      </a:r>
                      <a:r>
                        <a:rPr kumimoji="0" lang="en-US" sz="1200" b="0" i="0" u="none" strike="noStrike" cap="none" normalizeH="0" baseline="0" dirty="0" err="1" smtClean="0">
                          <a:ln>
                            <a:noFill/>
                          </a:ln>
                          <a:solidFill>
                            <a:srgbClr val="000000"/>
                          </a:solidFill>
                          <a:effectLst/>
                          <a:latin typeface="Arial" pitchFamily="34" charset="0"/>
                          <a:cs typeface="Arial" pitchFamily="34" charset="0"/>
                        </a:rPr>
                        <a:t>Vnn</a:t>
                      </a:r>
                      <a:r>
                        <a:rPr kumimoji="0" lang="en-US" sz="1200" b="0" i="0" u="none" strike="noStrike" cap="none" normalizeH="0" baseline="0" dirty="0">
                          <a:ln>
                            <a:noFill/>
                          </a:ln>
                          <a:solidFill>
                            <a:srgbClr val="000000"/>
                          </a:solidFill>
                          <a:effectLst/>
                          <a:latin typeface="Arial" pitchFamily="34" charset="0"/>
                          <a:cs typeface="Arial" pitchFamily="34" charset="0"/>
                        </a:rPr>
                        <a:t>=-</a:t>
                      </a:r>
                      <a:r>
                        <a:rPr kumimoji="0" lang="en-US" sz="1200" b="0" i="0" u="none" strike="noStrike" cap="none" normalizeH="0" baseline="0" dirty="0" smtClean="0">
                          <a:ln>
                            <a:noFill/>
                          </a:ln>
                          <a:solidFill>
                            <a:srgbClr val="000000"/>
                          </a:solidFill>
                          <a:effectLst/>
                          <a:latin typeface="Arial" pitchFamily="34" charset="0"/>
                          <a:cs typeface="Arial" pitchFamily="34" charset="0"/>
                        </a:rPr>
                        <a:t>4.7V</a:t>
                      </a:r>
                      <a:endParaRPr kumimoji="0" lang="en-US" sz="1200" b="0" i="0" u="none" strike="noStrike" cap="none" normalizeH="0" baseline="0" dirty="0">
                        <a:ln>
                          <a:noFill/>
                        </a:ln>
                        <a:solidFill>
                          <a:srgbClr val="000000"/>
                        </a:solidFill>
                        <a:effectLst/>
                        <a:latin typeface="Arial" pitchFamily="34" charset="0"/>
                        <a:cs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340271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3.3 Alpha Product</a:t>
            </a:r>
            <a:endParaRPr lang="en-US" sz="2800" cap="small" dirty="0"/>
          </a:p>
        </p:txBody>
      </p:sp>
      <p:sp>
        <p:nvSpPr>
          <p:cNvPr id="3" name="Content Placeholder 2"/>
          <p:cNvSpPr>
            <a:spLocks noGrp="1"/>
          </p:cNvSpPr>
          <p:nvPr>
            <p:ph idx="1"/>
          </p:nvPr>
        </p:nvSpPr>
        <p:spPr>
          <a:xfrm>
            <a:off x="695400" y="1026840"/>
            <a:ext cx="10910428" cy="1538064"/>
          </a:xfrm>
        </p:spPr>
        <p:txBody>
          <a:bodyPr/>
          <a:lstStyle/>
          <a:p>
            <a:pPr marL="0" indent="0">
              <a:buNone/>
            </a:pPr>
            <a:r>
              <a:rPr lang="en-US" sz="2000" dirty="0" smtClean="0"/>
              <a:t>To build </a:t>
            </a:r>
            <a:r>
              <a:rPr lang="en-US" sz="2000" dirty="0"/>
              <a:t>with </a:t>
            </a:r>
            <a:r>
              <a:rPr lang="en-US" sz="2000" dirty="0" smtClean="0"/>
              <a:t>S26S </a:t>
            </a:r>
            <a:r>
              <a:rPr lang="en-US" sz="2000" dirty="0"/>
              <a:t>in compliance </a:t>
            </a:r>
            <a:r>
              <a:rPr lang="en-US" sz="2000" dirty="0" smtClean="0"/>
              <a:t>with </a:t>
            </a:r>
            <a:r>
              <a:rPr lang="en-US" sz="2000" dirty="0"/>
              <a:t>S26A spec @ ½ set time.</a:t>
            </a:r>
          </a:p>
          <a:p>
            <a:pPr marL="1108070" lvl="1" indent="-554035">
              <a:buNone/>
            </a:pPr>
            <a:r>
              <a:rPr lang="en-US" sz="2000" dirty="0"/>
              <a:t>Test complete array in high volume and validate product worthiness by building </a:t>
            </a:r>
            <a:r>
              <a:rPr lang="en-US" sz="2000" dirty="0" smtClean="0"/>
              <a:t>prototypes</a:t>
            </a:r>
            <a:endParaRPr lang="en-US" sz="2000" dirty="0"/>
          </a:p>
          <a:p>
            <a:pPr marL="1108070" lvl="1" indent="-554035">
              <a:buNone/>
            </a:pPr>
            <a:r>
              <a:rPr lang="en-US" sz="2000" dirty="0" smtClean="0"/>
              <a:t>High level of synergy and reuse with 20series in design, tests and collateral</a:t>
            </a:r>
          </a:p>
          <a:p>
            <a:pPr marL="1108070" lvl="1" indent="-554035">
              <a:buNone/>
            </a:pPr>
            <a:r>
              <a:rPr lang="en-US" sz="2000" dirty="0"/>
              <a:t>Additional </a:t>
            </a:r>
            <a:r>
              <a:rPr lang="en-US" sz="2000" u="sng" dirty="0"/>
              <a:t>T</a:t>
            </a:r>
            <a:r>
              <a:rPr lang="en-US" sz="2000" dirty="0"/>
              <a:t>hick </a:t>
            </a:r>
            <a:r>
              <a:rPr lang="en-US" sz="2000" u="sng" dirty="0"/>
              <a:t>G</a:t>
            </a:r>
            <a:r>
              <a:rPr lang="en-US" sz="2000" dirty="0"/>
              <a:t>ate </a:t>
            </a:r>
            <a:r>
              <a:rPr lang="en-US" sz="2000" u="sng" dirty="0" err="1"/>
              <a:t>nMOS</a:t>
            </a:r>
            <a:r>
              <a:rPr lang="en-US" sz="2000" dirty="0"/>
              <a:t> </a:t>
            </a:r>
            <a:r>
              <a:rPr lang="en-US" sz="2000" u="sng" dirty="0"/>
              <a:t>T</a:t>
            </a:r>
            <a:r>
              <a:rPr lang="en-US" sz="2000" dirty="0"/>
              <a:t>ransistor (</a:t>
            </a:r>
            <a:r>
              <a:rPr lang="en-US" sz="2000" dirty="0" err="1"/>
              <a:t>TGnMOST</a:t>
            </a:r>
            <a:r>
              <a:rPr lang="en-US" sz="2000" dirty="0"/>
              <a:t>) is required in order to meet S26A energy </a:t>
            </a:r>
            <a:r>
              <a:rPr lang="en-US" sz="2000" dirty="0" smtClean="0"/>
              <a:t>spec</a:t>
            </a:r>
            <a:endParaRPr lang="en-US" sz="2000" dirty="0"/>
          </a:p>
        </p:txBody>
      </p:sp>
      <p:grpSp>
        <p:nvGrpSpPr>
          <p:cNvPr id="17" name="Group 16"/>
          <p:cNvGrpSpPr/>
          <p:nvPr/>
        </p:nvGrpSpPr>
        <p:grpSpPr>
          <a:xfrm>
            <a:off x="846805" y="2695852"/>
            <a:ext cx="10577787" cy="3541460"/>
            <a:chOff x="846805" y="1734489"/>
            <a:chExt cx="10577787" cy="3541460"/>
          </a:xfrm>
        </p:grpSpPr>
        <p:sp>
          <p:nvSpPr>
            <p:cNvPr id="4" name="Rounded Rectangle 3"/>
            <p:cNvSpPr/>
            <p:nvPr/>
          </p:nvSpPr>
          <p:spPr>
            <a:xfrm>
              <a:off x="846805" y="1734489"/>
              <a:ext cx="3406012" cy="291632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800" b="1" dirty="0" smtClean="0">
                  <a:latin typeface="Calibri" panose="020F0502020204030204" pitchFamily="34" charset="0"/>
                </a:rPr>
                <a:t>S26S Design Start</a:t>
              </a:r>
              <a:endParaRPr lang="en-US" sz="1400" dirty="0" smtClean="0">
                <a:latin typeface="Calibri" panose="020F0502020204030204" pitchFamily="34" charset="0"/>
              </a:endParaRPr>
            </a:p>
            <a:p>
              <a:pPr marL="457200" indent="-225425"/>
              <a:r>
                <a:rPr lang="en-US" sz="1400" dirty="0" smtClean="0">
                  <a:latin typeface="Calibri" panose="020F0502020204030204" pitchFamily="34" charset="0"/>
                </a:rPr>
                <a:t>100% S26A collateral</a:t>
              </a:r>
            </a:p>
            <a:p>
              <a:pPr marL="457200" indent="-225425"/>
              <a:r>
                <a:rPr lang="en-US" sz="1400" dirty="0" smtClean="0">
                  <a:latin typeface="Calibri" panose="020F0502020204030204" pitchFamily="34" charset="0"/>
                </a:rPr>
                <a:t>CMOS Bipolar Decoder for placeholder (no HV Stress)</a:t>
              </a:r>
            </a:p>
            <a:p>
              <a:pPr marL="457200" indent="-225425"/>
              <a:r>
                <a:rPr lang="en-US" sz="1400" dirty="0" smtClean="0">
                  <a:latin typeface="Calibri" panose="020F0502020204030204" pitchFamily="34" charset="0"/>
                </a:rPr>
                <a:t>20~50% high switching energy </a:t>
              </a:r>
            </a:p>
            <a:p>
              <a:pPr marL="457200" indent="-225425"/>
              <a:r>
                <a:rPr lang="en-US" sz="1400" dirty="0" smtClean="0">
                  <a:latin typeface="Calibri" panose="020F0502020204030204" pitchFamily="34" charset="0"/>
                </a:rPr>
                <a:t>Wafer level testable for SSM functionality @ ½ of set time</a:t>
              </a:r>
            </a:p>
            <a:p>
              <a:pPr marL="457200" indent="-225425"/>
              <a:r>
                <a:rPr lang="en-US" sz="1400" dirty="0" smtClean="0">
                  <a:latin typeface="Calibri" panose="020F0502020204030204" pitchFamily="34" charset="0"/>
                </a:rPr>
                <a:t>Power/thermal envelope prohibitive for full throttle component test</a:t>
              </a:r>
              <a:r>
                <a:rPr lang="en-US" sz="1400" dirty="0">
                  <a:latin typeface="Calibri" panose="020F0502020204030204" pitchFamily="34" charset="0"/>
                </a:rPr>
                <a:t/>
              </a:r>
              <a:br>
                <a:rPr lang="en-US" sz="1400" dirty="0">
                  <a:latin typeface="Calibri" panose="020F0502020204030204" pitchFamily="34" charset="0"/>
                </a:rPr>
              </a:br>
              <a:r>
                <a:rPr lang="en-US" sz="1400" dirty="0" smtClean="0">
                  <a:latin typeface="Calibri" panose="020F0502020204030204" pitchFamily="34" charset="0"/>
                </a:rPr>
                <a:t>(system level validation)  </a:t>
              </a:r>
            </a:p>
          </p:txBody>
        </p:sp>
        <p:sp>
          <p:nvSpPr>
            <p:cNvPr id="5" name="Rounded Rectangle 4"/>
            <p:cNvSpPr/>
            <p:nvPr/>
          </p:nvSpPr>
          <p:spPr>
            <a:xfrm>
              <a:off x="4870500" y="1734490"/>
              <a:ext cx="4046630" cy="58103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800" b="1" dirty="0" err="1" smtClean="0">
                  <a:latin typeface="Calibri" panose="020F0502020204030204" pitchFamily="34" charset="0"/>
                </a:rPr>
                <a:t>TGnMOST</a:t>
              </a:r>
              <a:r>
                <a:rPr lang="en-US" sz="1800" b="1" dirty="0" smtClean="0">
                  <a:latin typeface="Calibri" panose="020F0502020204030204" pitchFamily="34" charset="0"/>
                </a:rPr>
                <a:t> Collateral Development</a:t>
              </a:r>
            </a:p>
            <a:p>
              <a:pPr marL="457200" indent="-225425"/>
              <a:r>
                <a:rPr lang="en-US" sz="1400" dirty="0" smtClean="0">
                  <a:latin typeface="Calibri" panose="020F0502020204030204" pitchFamily="34" charset="0"/>
                </a:rPr>
                <a:t>Silicon meeting </a:t>
              </a:r>
              <a:r>
                <a:rPr lang="en-US" sz="1400" dirty="0" err="1">
                  <a:latin typeface="Calibri" panose="020F0502020204030204" pitchFamily="34" charset="0"/>
                  <a:cs typeface="Calibri" panose="020F0502020204030204" pitchFamily="34" charset="0"/>
                </a:rPr>
                <a:t>Vt</a:t>
              </a:r>
              <a:r>
                <a:rPr lang="en-US" sz="1400" dirty="0">
                  <a:latin typeface="Calibri" panose="020F0502020204030204" pitchFamily="34" charset="0"/>
                  <a:cs typeface="Calibri" panose="020F0502020204030204" pitchFamily="34" charset="0"/>
                </a:rPr>
                <a:t>, leakage and </a:t>
              </a:r>
              <a:r>
                <a:rPr lang="en-US" sz="1400" dirty="0" err="1">
                  <a:latin typeface="Calibri" panose="020F0502020204030204" pitchFamily="34" charset="0"/>
                  <a:cs typeface="Calibri" panose="020F0502020204030204" pitchFamily="34" charset="0"/>
                </a:rPr>
                <a:t>Idlin</a:t>
              </a: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Idsat</a:t>
              </a:r>
              <a:r>
                <a:rPr lang="en-US" sz="1400" dirty="0">
                  <a:latin typeface="Calibri" panose="020F0502020204030204" pitchFamily="34" charset="0"/>
                  <a:cs typeface="Calibri" panose="020F0502020204030204" pitchFamily="34" charset="0"/>
                </a:rPr>
                <a:t> </a:t>
              </a:r>
              <a:endParaRPr lang="en-US" sz="1400" dirty="0" smtClean="0">
                <a:latin typeface="Calibri" panose="020F0502020204030204" pitchFamily="34" charset="0"/>
                <a:cs typeface="Calibri" panose="020F0502020204030204" pitchFamily="34" charset="0"/>
              </a:endParaRPr>
            </a:p>
          </p:txBody>
        </p:sp>
        <p:sp>
          <p:nvSpPr>
            <p:cNvPr id="6" name="Rounded Rectangle 5"/>
            <p:cNvSpPr/>
            <p:nvPr/>
          </p:nvSpPr>
          <p:spPr>
            <a:xfrm>
              <a:off x="5117322" y="4146758"/>
              <a:ext cx="3552987" cy="112919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6538" indent="-236538"/>
              <a:r>
                <a:rPr lang="en-US" sz="1800" dirty="0" smtClean="0">
                  <a:latin typeface="Calibri" panose="020F0502020204030204" pitchFamily="34" charset="0"/>
                </a:rPr>
                <a:t>Change CMOS decoder scheme to </a:t>
              </a:r>
              <a:r>
                <a:rPr lang="en-US" sz="1800" dirty="0" err="1" smtClean="0">
                  <a:latin typeface="Calibri" panose="020F0502020204030204" pitchFamily="34" charset="0"/>
                </a:rPr>
                <a:t>TGnMOST</a:t>
              </a:r>
              <a:r>
                <a:rPr lang="en-US" sz="1800" dirty="0" smtClean="0">
                  <a:latin typeface="Calibri" panose="020F0502020204030204" pitchFamily="34" charset="0"/>
                </a:rPr>
                <a:t> decoder scheme</a:t>
              </a:r>
            </a:p>
            <a:p>
              <a:pPr marL="236538" indent="-236538"/>
              <a:r>
                <a:rPr lang="en-US" sz="1800" dirty="0" smtClean="0">
                  <a:latin typeface="Calibri" panose="020F0502020204030204" pitchFamily="34" charset="0"/>
                </a:rPr>
                <a:t>Design to S26A full spec, compatible to S25A full spec</a:t>
              </a:r>
            </a:p>
          </p:txBody>
        </p:sp>
        <p:sp>
          <p:nvSpPr>
            <p:cNvPr id="7" name="Diamond 6"/>
            <p:cNvSpPr/>
            <p:nvPr/>
          </p:nvSpPr>
          <p:spPr>
            <a:xfrm>
              <a:off x="5412840" y="2776305"/>
              <a:ext cx="2990369" cy="916012"/>
            </a:xfrm>
            <a:prstGeom prst="diamon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Calibri" panose="020F0502020204030204" pitchFamily="34" charset="0"/>
                </a:rPr>
                <a:t>EoQ1 assessment for Q3 TO</a:t>
              </a:r>
              <a:endParaRPr lang="en-US" sz="1800" dirty="0">
                <a:latin typeface="Calibri" panose="020F0502020204030204" pitchFamily="34" charset="0"/>
              </a:endParaRPr>
            </a:p>
          </p:txBody>
        </p:sp>
        <p:sp>
          <p:nvSpPr>
            <p:cNvPr id="8" name="Down Arrow 7"/>
            <p:cNvSpPr/>
            <p:nvPr/>
          </p:nvSpPr>
          <p:spPr>
            <a:xfrm>
              <a:off x="6706930" y="3761420"/>
              <a:ext cx="373773" cy="313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ight Arrow 8"/>
            <p:cNvSpPr/>
            <p:nvPr/>
          </p:nvSpPr>
          <p:spPr>
            <a:xfrm>
              <a:off x="4403812" y="3041374"/>
              <a:ext cx="858033" cy="352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ight Arrow 9"/>
            <p:cNvSpPr/>
            <p:nvPr/>
          </p:nvSpPr>
          <p:spPr>
            <a:xfrm>
              <a:off x="8554204" y="3048828"/>
              <a:ext cx="711064" cy="34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ounded Rectangle 10"/>
            <p:cNvSpPr/>
            <p:nvPr/>
          </p:nvSpPr>
          <p:spPr>
            <a:xfrm>
              <a:off x="9416263" y="2655979"/>
              <a:ext cx="2008329" cy="112362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31775" indent="-231775"/>
              <a:r>
                <a:rPr lang="en-US" sz="1800" b="1" dirty="0">
                  <a:latin typeface="Calibri" panose="020F0502020204030204" pitchFamily="34" charset="0"/>
                </a:rPr>
                <a:t>First Stepping </a:t>
              </a:r>
              <a:endParaRPr lang="en-US" sz="1800" b="1" dirty="0" smtClean="0">
                <a:latin typeface="Calibri" panose="020F0502020204030204" pitchFamily="34" charset="0"/>
              </a:endParaRPr>
            </a:p>
            <a:p>
              <a:pPr marL="457200" indent="-225425"/>
              <a:r>
                <a:rPr lang="en-US" sz="1400" dirty="0" smtClean="0">
                  <a:latin typeface="Calibri" panose="020F0502020204030204" pitchFamily="34" charset="0"/>
                </a:rPr>
                <a:t>w/o </a:t>
              </a:r>
              <a:r>
                <a:rPr lang="en-US" sz="1400" dirty="0" err="1" smtClean="0">
                  <a:latin typeface="Calibri" panose="020F0502020204030204" pitchFamily="34" charset="0"/>
                </a:rPr>
                <a:t>TGnMOST</a:t>
              </a:r>
              <a:endParaRPr lang="en-US" sz="1400" dirty="0">
                <a:latin typeface="Calibri" panose="020F0502020204030204" pitchFamily="34" charset="0"/>
              </a:endParaRPr>
            </a:p>
            <a:p>
              <a:pPr marL="457200" indent="-225425"/>
              <a:r>
                <a:rPr lang="en-US" sz="1400" dirty="0">
                  <a:latin typeface="Calibri" panose="020F0502020204030204" pitchFamily="34" charset="0"/>
                </a:rPr>
                <a:t>V</a:t>
              </a:r>
              <a:r>
                <a:rPr lang="en-US" sz="1400" dirty="0" smtClean="0">
                  <a:latin typeface="Calibri" panose="020F0502020204030204" pitchFamily="34" charset="0"/>
                </a:rPr>
                <a:t>alidation at </a:t>
              </a:r>
              <a:r>
                <a:rPr lang="en-US" sz="1400" dirty="0">
                  <a:latin typeface="Calibri" panose="020F0502020204030204" pitchFamily="34" charset="0"/>
                </a:rPr>
                <a:t>lower </a:t>
              </a:r>
              <a:r>
                <a:rPr lang="en-US" sz="1400" dirty="0" smtClean="0">
                  <a:latin typeface="Calibri" panose="020F0502020204030204" pitchFamily="34" charset="0"/>
                </a:rPr>
                <a:t>BW</a:t>
              </a:r>
              <a:endParaRPr lang="en-US" sz="1400" dirty="0">
                <a:latin typeface="Calibri" panose="020F0502020204030204" pitchFamily="34" charset="0"/>
              </a:endParaRPr>
            </a:p>
          </p:txBody>
        </p:sp>
        <p:sp>
          <p:nvSpPr>
            <p:cNvPr id="12" name="Rounded Rectangle 11"/>
            <p:cNvSpPr/>
            <p:nvPr/>
          </p:nvSpPr>
          <p:spPr>
            <a:xfrm>
              <a:off x="9416262" y="4159639"/>
              <a:ext cx="2008330" cy="11032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800" b="1" dirty="0">
                  <a:latin typeface="Calibri" panose="020F0502020204030204" pitchFamily="34" charset="0"/>
                </a:rPr>
                <a:t>Spec-compliant S26S stepping </a:t>
              </a:r>
              <a:endParaRPr lang="en-US" sz="1800" b="1" dirty="0" smtClean="0">
                <a:latin typeface="Calibri" panose="020F0502020204030204" pitchFamily="34" charset="0"/>
              </a:endParaRPr>
            </a:p>
            <a:p>
              <a:pPr marL="231775"/>
              <a:r>
                <a:rPr lang="en-US" sz="1400" dirty="0" smtClean="0">
                  <a:latin typeface="Calibri" panose="020F0502020204030204" pitchFamily="34" charset="0"/>
                </a:rPr>
                <a:t>w/ </a:t>
              </a:r>
              <a:r>
                <a:rPr lang="en-US" sz="1400" dirty="0" err="1" smtClean="0">
                  <a:latin typeface="Calibri" panose="020F0502020204030204" pitchFamily="34" charset="0"/>
                </a:rPr>
                <a:t>TGnMOST</a:t>
              </a:r>
              <a:endParaRPr lang="en-US" sz="1100" dirty="0">
                <a:latin typeface="Calibri" panose="020F0502020204030204" pitchFamily="34" charset="0"/>
              </a:endParaRPr>
            </a:p>
          </p:txBody>
        </p:sp>
        <p:sp>
          <p:nvSpPr>
            <p:cNvPr id="13" name="Right Arrow 12"/>
            <p:cNvSpPr/>
            <p:nvPr/>
          </p:nvSpPr>
          <p:spPr>
            <a:xfrm>
              <a:off x="8816596" y="4453961"/>
              <a:ext cx="453379" cy="331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Down Arrow 13"/>
            <p:cNvSpPr/>
            <p:nvPr/>
          </p:nvSpPr>
          <p:spPr>
            <a:xfrm>
              <a:off x="6721137" y="2392489"/>
              <a:ext cx="373773" cy="3022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extBox 14"/>
            <p:cNvSpPr txBox="1"/>
            <p:nvPr/>
          </p:nvSpPr>
          <p:spPr>
            <a:xfrm>
              <a:off x="7820307" y="2478325"/>
              <a:ext cx="1565070" cy="584775"/>
            </a:xfrm>
            <a:prstGeom prst="rect">
              <a:avLst/>
            </a:prstGeom>
            <a:noFill/>
          </p:spPr>
          <p:txBody>
            <a:bodyPr wrap="square" rtlCol="0">
              <a:spAutoFit/>
            </a:bodyPr>
            <a:lstStyle/>
            <a:p>
              <a:pPr algn="r"/>
              <a:r>
                <a:rPr lang="en-US" sz="1600" b="1" dirty="0" smtClean="0">
                  <a:solidFill>
                    <a:srgbClr val="C00000"/>
                  </a:solidFill>
                  <a:latin typeface="Calibri" panose="020F0502020204030204" pitchFamily="34" charset="0"/>
                </a:rPr>
                <a:t>Favorable to</a:t>
              </a:r>
            </a:p>
            <a:p>
              <a:pPr algn="r"/>
              <a:r>
                <a:rPr lang="en-US" sz="1600" b="1" dirty="0" smtClean="0">
                  <a:solidFill>
                    <a:srgbClr val="C00000"/>
                  </a:solidFill>
                  <a:latin typeface="Calibri" panose="020F0502020204030204" pitchFamily="34" charset="0"/>
                </a:rPr>
                <a:t>‘fast fail’</a:t>
              </a:r>
            </a:p>
          </p:txBody>
        </p:sp>
        <p:sp>
          <p:nvSpPr>
            <p:cNvPr id="16" name="TextBox 15"/>
            <p:cNvSpPr txBox="1"/>
            <p:nvPr/>
          </p:nvSpPr>
          <p:spPr>
            <a:xfrm>
              <a:off x="7153304" y="3534690"/>
              <a:ext cx="1564146" cy="584775"/>
            </a:xfrm>
            <a:prstGeom prst="rect">
              <a:avLst/>
            </a:prstGeom>
            <a:noFill/>
          </p:spPr>
          <p:txBody>
            <a:bodyPr wrap="none" rtlCol="0">
              <a:spAutoFit/>
            </a:bodyPr>
            <a:lstStyle/>
            <a:p>
              <a:pPr algn="ctr"/>
              <a:r>
                <a:rPr lang="en-US" sz="1600" b="1" dirty="0" err="1" smtClean="0">
                  <a:solidFill>
                    <a:srgbClr val="0070C0"/>
                  </a:solidFill>
                  <a:latin typeface="Calibri" panose="020F0502020204030204" pitchFamily="34" charset="0"/>
                </a:rPr>
                <a:t>TGnMOST</a:t>
              </a:r>
              <a:endParaRPr lang="en-US" sz="1600" b="1" dirty="0" smtClean="0">
                <a:solidFill>
                  <a:srgbClr val="0070C0"/>
                </a:solidFill>
                <a:latin typeface="Calibri" panose="020F0502020204030204" pitchFamily="34" charset="0"/>
              </a:endParaRPr>
            </a:p>
            <a:p>
              <a:pPr algn="ctr"/>
              <a:r>
                <a:rPr lang="en-US" sz="1600" b="1" dirty="0" smtClean="0">
                  <a:solidFill>
                    <a:srgbClr val="0070C0"/>
                  </a:solidFill>
                  <a:latin typeface="Calibri" panose="020F0502020204030204" pitchFamily="34" charset="0"/>
                </a:rPr>
                <a:t>Collateral Ready</a:t>
              </a:r>
              <a:endParaRPr lang="en-US" sz="1600" b="1" dirty="0">
                <a:solidFill>
                  <a:srgbClr val="0070C0"/>
                </a:solidFill>
                <a:latin typeface="Calibri" panose="020F0502020204030204" pitchFamily="34" charset="0"/>
              </a:endParaRPr>
            </a:p>
          </p:txBody>
        </p:sp>
      </p:grpSp>
    </p:spTree>
    <p:extLst>
      <p:ext uri="{BB962C8B-B14F-4D97-AF65-F5344CB8AC3E}">
        <p14:creationId xmlns:p14="http://schemas.microsoft.com/office/powerpoint/2010/main" val="1561170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r="4598"/>
          <a:stretch/>
        </p:blipFill>
        <p:spPr>
          <a:xfrm>
            <a:off x="7320136" y="2950765"/>
            <a:ext cx="4223094" cy="3611229"/>
          </a:xfrm>
          <a:prstGeom prst="rect">
            <a:avLst/>
          </a:prstGeom>
        </p:spPr>
      </p:pic>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3.4 Scaling Roadmap </a:t>
            </a:r>
            <a:endParaRPr lang="en-US" sz="2800" cap="small" dirty="0"/>
          </a:p>
        </p:txBody>
      </p:sp>
      <p:sp>
        <p:nvSpPr>
          <p:cNvPr id="3" name="Content Placeholder 2"/>
          <p:cNvSpPr>
            <a:spLocks noGrp="1"/>
          </p:cNvSpPr>
          <p:nvPr>
            <p:ph idx="1"/>
          </p:nvPr>
        </p:nvSpPr>
        <p:spPr>
          <a:xfrm>
            <a:off x="695400" y="1026839"/>
            <a:ext cx="7020780" cy="5545337"/>
          </a:xfrm>
        </p:spPr>
        <p:txBody>
          <a:bodyPr/>
          <a:lstStyle/>
          <a:p>
            <a:pPr marL="0" indent="0">
              <a:buNone/>
            </a:pPr>
            <a:r>
              <a:rPr lang="en-US" sz="2000" dirty="0"/>
              <a:t>A</a:t>
            </a:r>
            <a:r>
              <a:rPr lang="en-US" sz="2000" dirty="0" smtClean="0"/>
              <a:t>rchitecture</a:t>
            </a:r>
            <a:endParaRPr lang="en-US" sz="2000" dirty="0"/>
          </a:p>
          <a:p>
            <a:pPr marL="1108070" lvl="1" indent="-554035">
              <a:buNone/>
            </a:pPr>
            <a:r>
              <a:rPr lang="en-US" sz="2000" dirty="0" smtClean="0"/>
              <a:t>SSM memory switching physics is the foundation</a:t>
            </a:r>
          </a:p>
          <a:p>
            <a:pPr marL="1108070" lvl="1" indent="-554035">
              <a:buNone/>
            </a:pPr>
            <a:r>
              <a:rPr lang="en-US" sz="2000" dirty="0" smtClean="0"/>
              <a:t>Scalable cell architecture will be established based on RWB tuning enablers.</a:t>
            </a:r>
          </a:p>
          <a:p>
            <a:pPr marL="1108070" lvl="1" indent="-554035">
              <a:buNone/>
            </a:pPr>
            <a:r>
              <a:rPr lang="en-US" sz="2000" dirty="0" smtClean="0"/>
              <a:t>Low cost process architecture will be developed in accordance to </a:t>
            </a:r>
            <a:r>
              <a:rPr lang="en-US" sz="2000" dirty="0"/>
              <a:t>c</a:t>
            </a:r>
            <a:r>
              <a:rPr lang="en-US" sz="2000" dirty="0" smtClean="0"/>
              <a:t>ell architecture.</a:t>
            </a:r>
          </a:p>
          <a:p>
            <a:pPr marL="1108070" lvl="1" indent="-554035">
              <a:buNone/>
            </a:pPr>
            <a:r>
              <a:rPr lang="en-US" sz="2000" dirty="0" smtClean="0"/>
              <a:t>Scalable memory core architecture will be developed based on cell architecture and scaling requirement for density and performance.</a:t>
            </a:r>
            <a:endParaRPr lang="en-US" sz="2000" dirty="0"/>
          </a:p>
          <a:p>
            <a:pPr marL="0" indent="0">
              <a:buNone/>
            </a:pPr>
            <a:r>
              <a:rPr lang="en-US" sz="2000" dirty="0" smtClean="0"/>
              <a:t>Scaling rule </a:t>
            </a:r>
            <a:r>
              <a:rPr lang="en-US" sz="2000" dirty="0"/>
              <a:t>of </a:t>
            </a:r>
            <a:r>
              <a:rPr lang="en-US" sz="2000" dirty="0" smtClean="0"/>
              <a:t>thumb</a:t>
            </a:r>
            <a:endParaRPr lang="en-US" sz="2000" dirty="0"/>
          </a:p>
          <a:p>
            <a:pPr marL="1108070" lvl="1" indent="-554035">
              <a:buNone/>
            </a:pPr>
            <a:r>
              <a:rPr lang="en-US" sz="2000" dirty="0" smtClean="0"/>
              <a:t>Density: doubling every generation</a:t>
            </a:r>
          </a:p>
          <a:p>
            <a:pPr marL="1108070" lvl="1" indent="-554035">
              <a:buNone/>
            </a:pPr>
            <a:r>
              <a:rPr lang="en-US" sz="2000" dirty="0" smtClean="0"/>
              <a:t>Latency: equal or reduce</a:t>
            </a:r>
          </a:p>
          <a:p>
            <a:pPr marL="1108070" lvl="1" indent="-554035">
              <a:buNone/>
            </a:pPr>
            <a:r>
              <a:rPr lang="en-US" sz="2000" dirty="0" smtClean="0"/>
              <a:t>Bandwidth/GB: Equal or improve</a:t>
            </a:r>
            <a:endParaRPr lang="en-US" sz="2000" dirty="0"/>
          </a:p>
          <a:p>
            <a:pPr marL="0" indent="0">
              <a:buNone/>
            </a:pPr>
            <a:r>
              <a:rPr lang="en-US" sz="2000" dirty="0"/>
              <a:t>Reference architecture: SXP stack vs. </a:t>
            </a:r>
            <a:r>
              <a:rPr lang="en-US" sz="2000" dirty="0" smtClean="0"/>
              <a:t>3D-NAND tier</a:t>
            </a:r>
            <a:endParaRPr lang="en-US" sz="2000" dirty="0"/>
          </a:p>
          <a:p>
            <a:pPr marL="1108070" lvl="1" indent="-554035">
              <a:buNone/>
            </a:pPr>
            <a:r>
              <a:rPr lang="en-US" sz="2000" dirty="0" smtClean="0"/>
              <a:t>Scalable architecture development starts when switching mechanism is manageable and S26S </a:t>
            </a:r>
            <a:r>
              <a:rPr lang="en-US" sz="2000" dirty="0" err="1" smtClean="0"/>
              <a:t>DBR’d</a:t>
            </a:r>
            <a:endParaRPr lang="en-US" sz="2000" dirty="0"/>
          </a:p>
          <a:p>
            <a:pPr marL="0" indent="0">
              <a:buNone/>
            </a:pPr>
            <a:endParaRPr lang="en-US" sz="2000" dirty="0"/>
          </a:p>
          <a:p>
            <a:pPr marL="0" indent="0">
              <a:buNone/>
            </a:pPr>
            <a:endParaRPr lang="en-US" sz="2000" dirty="0"/>
          </a:p>
        </p:txBody>
      </p:sp>
      <p:pic>
        <p:nvPicPr>
          <p:cNvPr id="4" name="Picture 3"/>
          <p:cNvPicPr>
            <a:picLocks noChangeAspect="1"/>
          </p:cNvPicPr>
          <p:nvPr/>
        </p:nvPicPr>
        <p:blipFill>
          <a:blip r:embed="rId3"/>
          <a:stretch>
            <a:fillRect/>
          </a:stretch>
        </p:blipFill>
        <p:spPr>
          <a:xfrm>
            <a:off x="9922243" y="188640"/>
            <a:ext cx="889444" cy="2966103"/>
          </a:xfrm>
          <a:prstGeom prst="rect">
            <a:avLst/>
          </a:prstGeom>
        </p:spPr>
      </p:pic>
      <p:sp>
        <p:nvSpPr>
          <p:cNvPr id="8" name="Rectangle 7"/>
          <p:cNvSpPr/>
          <p:nvPr/>
        </p:nvSpPr>
        <p:spPr>
          <a:xfrm>
            <a:off x="7786556" y="5733256"/>
            <a:ext cx="1058303" cy="461665"/>
          </a:xfrm>
          <a:prstGeom prst="rect">
            <a:avLst/>
          </a:prstGeom>
        </p:spPr>
        <p:txBody>
          <a:bodyPr wrap="none">
            <a:spAutoFit/>
          </a:bodyPr>
          <a:lstStyle/>
          <a:p>
            <a:r>
              <a:rPr lang="en-US" sz="2400" dirty="0" smtClean="0">
                <a:latin typeface="Calibri" panose="020F0502020204030204" pitchFamily="34" charset="0"/>
              </a:rPr>
              <a:t>3D-tier</a:t>
            </a:r>
            <a:endParaRPr lang="en-US" dirty="0">
              <a:latin typeface="Calibri" panose="020F0502020204030204" pitchFamily="34" charset="0"/>
            </a:endParaRPr>
          </a:p>
        </p:txBody>
      </p:sp>
      <p:sp>
        <p:nvSpPr>
          <p:cNvPr id="9" name="Rectangle 8"/>
          <p:cNvSpPr/>
          <p:nvPr/>
        </p:nvSpPr>
        <p:spPr>
          <a:xfrm>
            <a:off x="8503766" y="1757970"/>
            <a:ext cx="1256241" cy="461665"/>
          </a:xfrm>
          <a:prstGeom prst="rect">
            <a:avLst/>
          </a:prstGeom>
        </p:spPr>
        <p:txBody>
          <a:bodyPr wrap="none">
            <a:spAutoFit/>
          </a:bodyPr>
          <a:lstStyle/>
          <a:p>
            <a:r>
              <a:rPr lang="en-US" sz="2400" dirty="0" smtClean="0">
                <a:latin typeface="Calibri" panose="020F0502020204030204" pitchFamily="34" charset="0"/>
              </a:rPr>
              <a:t>3D-stack</a:t>
            </a:r>
            <a:endParaRPr lang="en-US" dirty="0">
              <a:latin typeface="Calibri" panose="020F0502020204030204" pitchFamily="34" charset="0"/>
            </a:endParaRPr>
          </a:p>
        </p:txBody>
      </p:sp>
    </p:spTree>
    <p:extLst>
      <p:ext uri="{BB962C8B-B14F-4D97-AF65-F5344CB8AC3E}">
        <p14:creationId xmlns:p14="http://schemas.microsoft.com/office/powerpoint/2010/main" val="3073276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0282" y="152636"/>
            <a:ext cx="10360293" cy="598807"/>
          </a:xfrm>
        </p:spPr>
        <p:txBody>
          <a:bodyPr/>
          <a:lstStyle/>
          <a:p>
            <a:pPr algn="l"/>
            <a:r>
              <a:rPr lang="en-US" sz="2800" cap="small" dirty="0" smtClean="0"/>
              <a:t>4.0 Milestones </a:t>
            </a:r>
            <a:r>
              <a:rPr lang="en-US" sz="2800" cap="small" dirty="0"/>
              <a:t>&amp; Fail </a:t>
            </a:r>
            <a:r>
              <a:rPr lang="en-US" sz="2800" cap="small" dirty="0" smtClean="0"/>
              <a:t>Check</a:t>
            </a:r>
            <a:endParaRPr lang="en-US" sz="2800" cap="small"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0097345"/>
              </p:ext>
            </p:extLst>
          </p:nvPr>
        </p:nvGraphicFramePr>
        <p:xfrm>
          <a:off x="1343472" y="836712"/>
          <a:ext cx="9325930" cy="4211630"/>
        </p:xfrm>
        <a:graphic>
          <a:graphicData uri="http://schemas.openxmlformats.org/drawingml/2006/table">
            <a:tbl>
              <a:tblPr firstRow="1" bandRow="1">
                <a:tableStyleId>{5C22544A-7EE6-4342-B048-85BDC9FD1C3A}</a:tableStyleId>
              </a:tblPr>
              <a:tblGrid>
                <a:gridCol w="690321"/>
                <a:gridCol w="6738869"/>
                <a:gridCol w="1896740"/>
              </a:tblGrid>
              <a:tr h="215961">
                <a:tc>
                  <a:txBody>
                    <a:bodyPr/>
                    <a:lstStyle/>
                    <a:p>
                      <a:pPr algn="ctr"/>
                      <a:r>
                        <a:rPr lang="en-US" sz="2000" b="1" dirty="0" smtClean="0">
                          <a:latin typeface="Calibri" panose="020F0502020204030204" pitchFamily="34" charset="0"/>
                        </a:rPr>
                        <a:t>#</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Objectives </a:t>
                      </a:r>
                    </a:p>
                    <a:p>
                      <a:pPr lvl="1"/>
                      <a:r>
                        <a:rPr lang="en-US" sz="2000" b="1" dirty="0" smtClean="0">
                          <a:latin typeface="Calibri" panose="020F0502020204030204" pitchFamily="34" charset="0"/>
                        </a:rPr>
                        <a:t>as measured by</a:t>
                      </a:r>
                      <a:endParaRPr lang="en-US" sz="2000" b="1" dirty="0">
                        <a:latin typeface="Calibri" panose="020F0502020204030204" pitchFamily="34" charset="0"/>
                      </a:endParaRPr>
                    </a:p>
                  </a:txBody>
                  <a:tcPr marL="110805" marR="110805" marT="55403" marB="55403">
                    <a:solidFill>
                      <a:schemeClr val="accent6"/>
                    </a:solidFill>
                  </a:tcPr>
                </a:tc>
                <a:tc>
                  <a:txBody>
                    <a:bodyPr/>
                    <a:lstStyle/>
                    <a:p>
                      <a:r>
                        <a:rPr lang="en-US" sz="2000" b="1" dirty="0" smtClean="0">
                          <a:latin typeface="Calibri" panose="020F0502020204030204" pitchFamily="34" charset="0"/>
                        </a:rPr>
                        <a:t>ECD </a:t>
                      </a:r>
                    </a:p>
                    <a:p>
                      <a:r>
                        <a:rPr lang="en-US" sz="2000" b="1" dirty="0" smtClean="0">
                          <a:latin typeface="Calibri" panose="020F0502020204030204" pitchFamily="34" charset="0"/>
                        </a:rPr>
                        <a:t>(Calendar</a:t>
                      </a:r>
                      <a:r>
                        <a:rPr lang="en-US" sz="2000" b="1" baseline="0" dirty="0" smtClean="0">
                          <a:latin typeface="Calibri" panose="020F0502020204030204" pitchFamily="34" charset="0"/>
                        </a:rPr>
                        <a:t> </a:t>
                      </a:r>
                      <a:r>
                        <a:rPr lang="en-US" sz="2000" b="1" dirty="0" smtClean="0">
                          <a:latin typeface="Calibri" panose="020F0502020204030204" pitchFamily="34" charset="0"/>
                        </a:rPr>
                        <a:t>year)</a:t>
                      </a:r>
                      <a:endParaRPr lang="en-US" sz="2000" b="1" dirty="0">
                        <a:latin typeface="Calibri" panose="020F0502020204030204" pitchFamily="34" charset="0"/>
                      </a:endParaRPr>
                    </a:p>
                  </a:txBody>
                  <a:tcPr marL="110805" marR="110805" marT="55403" marB="55403">
                    <a:solidFill>
                      <a:schemeClr val="accent6"/>
                    </a:solidFill>
                  </a:tcPr>
                </a:tc>
              </a:tr>
              <a:tr h="381709">
                <a:tc>
                  <a:txBody>
                    <a:bodyPr/>
                    <a:lstStyle/>
                    <a:p>
                      <a:pPr algn="ctr"/>
                      <a:r>
                        <a:rPr lang="en-US" sz="2000" dirty="0" smtClean="0">
                          <a:latin typeface="Calibri" panose="020F0502020204030204" pitchFamily="34" charset="0"/>
                        </a:rPr>
                        <a:t>1</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SSM switch</a:t>
                      </a:r>
                      <a:r>
                        <a:rPr lang="en-US" sz="2000" baseline="0" dirty="0" smtClean="0">
                          <a:latin typeface="Calibri" panose="020F0502020204030204" pitchFamily="34" charset="0"/>
                        </a:rPr>
                        <a:t> mechanism validated with Dual Deck silicon (SR71)</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dirty="0" smtClean="0">
                          <a:latin typeface="Calibri" panose="020F0502020204030204" pitchFamily="34" charset="0"/>
                        </a:rPr>
                        <a:t>S26S D0 vs. D1</a:t>
                      </a:r>
                      <a:r>
                        <a:rPr lang="en-US" sz="2000" baseline="0" dirty="0" smtClean="0">
                          <a:latin typeface="Calibri" panose="020F0502020204030204" pitchFamily="34" charset="0"/>
                        </a:rPr>
                        <a:t> Read/Write polarity defined; </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No RWB showstopper on paper</a:t>
                      </a:r>
                      <a:endParaRPr lang="en-US" sz="2000" dirty="0" smtClean="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Q2/2018</a:t>
                      </a:r>
                      <a:endParaRPr lang="en-US" sz="2000" dirty="0">
                        <a:latin typeface="Calibri" panose="020F0502020204030204" pitchFamily="34" charset="0"/>
                      </a:endParaRPr>
                    </a:p>
                  </a:txBody>
                  <a:tcPr marL="110805" marR="110805" marT="55403" marB="55403"/>
                </a:tc>
              </a:tr>
              <a:tr h="381709">
                <a:tc>
                  <a:txBody>
                    <a:bodyPr/>
                    <a:lstStyle/>
                    <a:p>
                      <a:pPr algn="ctr"/>
                      <a:r>
                        <a:rPr lang="en-US" sz="2000" dirty="0" smtClean="0">
                          <a:latin typeface="Calibri" panose="020F0502020204030204" pitchFamily="34" charset="0"/>
                        </a:rPr>
                        <a:t>2</a:t>
                      </a:r>
                      <a:endParaRPr lang="en-US" sz="2000" dirty="0">
                        <a:latin typeface="Calibri" panose="020F0502020204030204" pitchFamily="34" charset="0"/>
                      </a:endParaRPr>
                    </a:p>
                  </a:txBody>
                  <a:tcPr marL="110805" marR="110805" marT="55403" marB="55403"/>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S26S DBR</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S26S matching S26A3 die size, spec @ ½ set speed</a:t>
                      </a:r>
                    </a:p>
                    <a:p>
                      <a:pPr marL="554035" marR="0" lvl="1" indent="0" algn="l" defTabSz="1108070" rtl="0" eaLnBrk="1" fontAlgn="auto" latinLnBrk="0" hangingPunct="1">
                        <a:lnSpc>
                          <a:spcPct val="100000"/>
                        </a:lnSpc>
                        <a:spcBef>
                          <a:spcPts val="0"/>
                        </a:spcBef>
                        <a:spcAft>
                          <a:spcPts val="0"/>
                        </a:spcAft>
                        <a:buClrTx/>
                        <a:buSzTx/>
                        <a:buFontTx/>
                        <a:buNone/>
                        <a:tabLst/>
                        <a:defRPr/>
                      </a:pPr>
                      <a:r>
                        <a:rPr lang="en-US" sz="2000" baseline="0" dirty="0" smtClean="0">
                          <a:latin typeface="Calibri" panose="020F0502020204030204" pitchFamily="34" charset="0"/>
                        </a:rPr>
                        <a:t>S26S Startup flow defined</a:t>
                      </a:r>
                    </a:p>
                  </a:txBody>
                  <a:tcPr marL="110805" marR="110805" marT="55403" marB="55403"/>
                </a:tc>
                <a:tc>
                  <a:txBody>
                    <a:bodyPr/>
                    <a:lstStyle/>
                    <a:p>
                      <a:r>
                        <a:rPr lang="en-US" sz="2000" dirty="0" smtClean="0">
                          <a:latin typeface="Calibri" panose="020F0502020204030204" pitchFamily="34" charset="0"/>
                        </a:rPr>
                        <a:t>Q3/2018</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3</a:t>
                      </a:r>
                      <a:endParaRPr lang="en-US" sz="2000" dirty="0">
                        <a:latin typeface="Calibri" panose="020F0502020204030204" pitchFamily="34" charset="0"/>
                      </a:endParaRPr>
                    </a:p>
                  </a:txBody>
                  <a:tcPr marL="110805" marR="110805" marT="55403" marB="55403"/>
                </a:tc>
                <a:tc>
                  <a:txBody>
                    <a:bodyPr/>
                    <a:lstStyle/>
                    <a:p>
                      <a:pPr>
                        <a:tabLst>
                          <a:tab pos="2227263" algn="l"/>
                        </a:tabLst>
                      </a:pPr>
                      <a:r>
                        <a:rPr lang="en-US" sz="2000" dirty="0" smtClean="0">
                          <a:latin typeface="Calibri" panose="020F0502020204030204" pitchFamily="34" charset="0"/>
                        </a:rPr>
                        <a:t>S26S Probe</a:t>
                      </a:r>
                      <a:r>
                        <a:rPr lang="en-US" sz="2000" baseline="0" dirty="0" smtClean="0">
                          <a:latin typeface="Calibri" panose="020F0502020204030204" pitchFamily="34" charset="0"/>
                        </a:rPr>
                        <a:t> yielding @ PG1 spec </a:t>
                      </a:r>
                    </a:p>
                    <a:p>
                      <a:pPr lvl="1">
                        <a:tabLst>
                          <a:tab pos="2227263" algn="l"/>
                        </a:tabLst>
                      </a:pPr>
                      <a:r>
                        <a:rPr lang="en-US" sz="2000" dirty="0" smtClean="0">
                          <a:latin typeface="Calibri" panose="020F0502020204030204" pitchFamily="34" charset="0"/>
                        </a:rPr>
                        <a:t>Silicon</a:t>
                      </a:r>
                      <a:r>
                        <a:rPr lang="en-US" sz="2000" baseline="0" dirty="0" smtClean="0">
                          <a:latin typeface="Calibri" panose="020F0502020204030204" pitchFamily="34" charset="0"/>
                        </a:rPr>
                        <a:t> demonstrated, n</a:t>
                      </a:r>
                      <a:r>
                        <a:rPr lang="en-US" sz="2000" dirty="0" smtClean="0">
                          <a:latin typeface="Calibri" panose="020F0502020204030204" pitchFamily="34" charset="0"/>
                        </a:rPr>
                        <a:t>o show stopper on</a:t>
                      </a:r>
                      <a:r>
                        <a:rPr lang="en-US" sz="2000" baseline="0" dirty="0" smtClean="0">
                          <a:latin typeface="Calibri" panose="020F0502020204030204" pitchFamily="34" charset="0"/>
                        </a:rPr>
                        <a:t> bipolar ops.</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Q2/2019</a:t>
                      </a:r>
                      <a:endParaRPr lang="en-US" sz="2000" dirty="0">
                        <a:latin typeface="Calibri" panose="020F0502020204030204" pitchFamily="34" charset="0"/>
                      </a:endParaRPr>
                    </a:p>
                  </a:txBody>
                  <a:tcPr marL="110805" marR="110805" marT="55403" marB="55403"/>
                </a:tc>
              </a:tr>
              <a:tr h="284538">
                <a:tc>
                  <a:txBody>
                    <a:bodyPr/>
                    <a:lstStyle/>
                    <a:p>
                      <a:pPr marL="0" indent="0" algn="ctr">
                        <a:buFont typeface="Arial" panose="020B0604020202020204" pitchFamily="34" charset="0"/>
                        <a:buNone/>
                      </a:pPr>
                      <a:r>
                        <a:rPr lang="en-US" sz="2000" dirty="0" smtClean="0">
                          <a:latin typeface="Calibri" panose="020F0502020204030204" pitchFamily="34" charset="0"/>
                        </a:rPr>
                        <a:t>4</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S26S</a:t>
                      </a:r>
                      <a:r>
                        <a:rPr lang="en-US" sz="2000" baseline="0" dirty="0" smtClean="0">
                          <a:latin typeface="Calibri" panose="020F0502020204030204" pitchFamily="34" charset="0"/>
                        </a:rPr>
                        <a:t> Memory </a:t>
                      </a:r>
                      <a:r>
                        <a:rPr lang="en-US" sz="2000" baseline="0" dirty="0" err="1" smtClean="0">
                          <a:latin typeface="Calibri" panose="020F0502020204030204" pitchFamily="34" charset="0"/>
                        </a:rPr>
                        <a:t>Qual</a:t>
                      </a:r>
                      <a:endParaRPr lang="en-US" sz="2000" baseline="0" dirty="0" smtClean="0">
                        <a:latin typeface="Calibri" panose="020F0502020204030204" pitchFamily="34" charset="0"/>
                      </a:endParaRPr>
                    </a:p>
                    <a:p>
                      <a:pPr lvl="1"/>
                      <a:r>
                        <a:rPr lang="en-US" sz="2000" dirty="0" smtClean="0">
                          <a:latin typeface="Calibri" panose="020F0502020204030204" pitchFamily="34" charset="0"/>
                        </a:rPr>
                        <a:t>As measured by </a:t>
                      </a:r>
                      <a:r>
                        <a:rPr lang="en-US" sz="2000" dirty="0" err="1" smtClean="0">
                          <a:latin typeface="Calibri" panose="020F0502020204030204" pitchFamily="34" charset="0"/>
                        </a:rPr>
                        <a:t>qual</a:t>
                      </a:r>
                      <a:r>
                        <a:rPr lang="en-US" sz="2000" baseline="0" dirty="0" smtClean="0">
                          <a:latin typeface="Calibri" panose="020F0502020204030204" pitchFamily="34" charset="0"/>
                        </a:rPr>
                        <a:t> success criteria @ ½ set speed</a:t>
                      </a:r>
                      <a:endParaRPr lang="en-US" sz="2000" dirty="0">
                        <a:latin typeface="Calibri" panose="020F0502020204030204" pitchFamily="34" charset="0"/>
                      </a:endParaRPr>
                    </a:p>
                  </a:txBody>
                  <a:tcPr marL="110805" marR="110805" marT="55403" marB="55403"/>
                </a:tc>
                <a:tc>
                  <a:txBody>
                    <a:bodyPr/>
                    <a:lstStyle/>
                    <a:p>
                      <a:r>
                        <a:rPr lang="en-US" sz="2000" dirty="0" smtClean="0">
                          <a:latin typeface="Calibri" panose="020F0502020204030204" pitchFamily="34" charset="0"/>
                        </a:rPr>
                        <a:t>Q4/2019</a:t>
                      </a:r>
                      <a:endParaRPr lang="en-US" sz="2000" dirty="0">
                        <a:latin typeface="Calibri" panose="020F0502020204030204" pitchFamily="34" charset="0"/>
                      </a:endParaRPr>
                    </a:p>
                  </a:txBody>
                  <a:tcPr marL="110805" marR="110805" marT="55403" marB="55403"/>
                </a:tc>
              </a:tr>
            </a:tbl>
          </a:graphicData>
        </a:graphic>
      </p:graphicFrame>
    </p:spTree>
    <p:extLst>
      <p:ext uri="{BB962C8B-B14F-4D97-AF65-F5344CB8AC3E}">
        <p14:creationId xmlns:p14="http://schemas.microsoft.com/office/powerpoint/2010/main" val="3175100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5.0 Cost Analysis</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0" indent="0">
              <a:buNone/>
            </a:pPr>
            <a:r>
              <a:rPr lang="en-US" sz="2000" dirty="0" smtClean="0"/>
              <a:t>S26S </a:t>
            </a:r>
            <a:r>
              <a:rPr lang="en-US" sz="2000" dirty="0"/>
              <a:t>Die size </a:t>
            </a:r>
            <a:r>
              <a:rPr lang="en-US" sz="2000" dirty="0" smtClean="0"/>
              <a:t>is the same as </a:t>
            </a:r>
            <a:r>
              <a:rPr lang="en-US" sz="2000" dirty="0"/>
              <a:t>S26A </a:t>
            </a:r>
            <a:endParaRPr lang="en-US" sz="2000" dirty="0" smtClean="0"/>
          </a:p>
          <a:p>
            <a:pPr marL="1108070" lvl="1" indent="-554035">
              <a:buNone/>
            </a:pPr>
            <a:r>
              <a:rPr lang="en-US" sz="2000" dirty="0" smtClean="0"/>
              <a:t>Bipolar decoders size should be equal or better than SXP counterpart.</a:t>
            </a:r>
            <a:endParaRPr lang="en-US" sz="2000" dirty="0"/>
          </a:p>
          <a:p>
            <a:pPr marL="0" indent="0">
              <a:buNone/>
            </a:pPr>
            <a:r>
              <a:rPr lang="en-US" sz="2000" dirty="0"/>
              <a:t>Lower cost due to consolidate partial etch architecture to single etch </a:t>
            </a:r>
            <a:r>
              <a:rPr lang="en-US" sz="2000" dirty="0" smtClean="0"/>
              <a:t>scheme (and </a:t>
            </a:r>
            <a:r>
              <a:rPr lang="en-US" sz="2000" dirty="0"/>
              <a:t>cell </a:t>
            </a:r>
            <a:r>
              <a:rPr lang="en-US" sz="2000" dirty="0" smtClean="0"/>
              <a:t>sealing). </a:t>
            </a:r>
            <a:endParaRPr lang="en-US" sz="2000" dirty="0"/>
          </a:p>
          <a:p>
            <a:pPr marL="0" indent="0">
              <a:buNone/>
            </a:pPr>
            <a:r>
              <a:rPr lang="en-US" sz="2000" dirty="0" smtClean="0"/>
              <a:t>Higher yield expected due to SSM potentially overcomes several SXP issues, including</a:t>
            </a:r>
          </a:p>
          <a:p>
            <a:pPr marL="1108070" lvl="1" indent="-554035">
              <a:buNone/>
            </a:pPr>
            <a:r>
              <a:rPr lang="en-US" sz="2000" dirty="0" smtClean="0"/>
              <a:t>No cross-contamination between PM and SD</a:t>
            </a:r>
          </a:p>
          <a:p>
            <a:pPr marL="1108070" lvl="1" indent="-554035">
              <a:buNone/>
            </a:pPr>
            <a:r>
              <a:rPr lang="en-US" sz="2000" dirty="0" smtClean="0"/>
              <a:t>Lower cell aspect-ratio for etch and fill</a:t>
            </a:r>
          </a:p>
          <a:p>
            <a:pPr marL="1108070" lvl="1" indent="-554035">
              <a:buNone/>
            </a:pPr>
            <a:r>
              <a:rPr lang="en-US" sz="2000" dirty="0" smtClean="0"/>
              <a:t>Lower programming current </a:t>
            </a:r>
            <a:r>
              <a:rPr lang="en-US" sz="2000" dirty="0" smtClean="0">
                <a:sym typeface="Wingdings" panose="05000000000000000000" pitchFamily="2" charset="2"/>
              </a:rPr>
              <a:t></a:t>
            </a:r>
            <a:r>
              <a:rPr lang="en-US" sz="2000" dirty="0" smtClean="0"/>
              <a:t> Additional relaxation to metal (WL/BL) requirements for scaling</a:t>
            </a:r>
            <a:endParaRPr lang="en-US" sz="2000" dirty="0"/>
          </a:p>
          <a:p>
            <a:pPr marL="0" indent="0">
              <a:buNone/>
            </a:pPr>
            <a:r>
              <a:rPr lang="en-US" sz="2000" dirty="0" smtClean="0"/>
              <a:t>Preliminary </a:t>
            </a:r>
            <a:r>
              <a:rPr lang="en-US" sz="2000" dirty="0"/>
              <a:t>green-field analysis has been performed for cost-of-transition and cost-per-wafer</a:t>
            </a:r>
          </a:p>
          <a:p>
            <a:pPr marL="1108070" lvl="1" indent="-554035">
              <a:buNone/>
            </a:pPr>
            <a:r>
              <a:rPr lang="en-US" sz="2000" dirty="0"/>
              <a:t>Based </a:t>
            </a:r>
            <a:r>
              <a:rPr lang="en-US" sz="2000" dirty="0" smtClean="0"/>
              <a:t>assumptions </a:t>
            </a:r>
            <a:r>
              <a:rPr lang="en-US" sz="2000" dirty="0"/>
              <a:t>for the </a:t>
            </a:r>
            <a:r>
              <a:rPr lang="en-US" sz="2000" dirty="0" smtClean="0"/>
              <a:t>etch simplification of 20 series SXP technology </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099139625"/>
              </p:ext>
            </p:extLst>
          </p:nvPr>
        </p:nvGraphicFramePr>
        <p:xfrm>
          <a:off x="1343472" y="4347108"/>
          <a:ext cx="8725129" cy="1854200"/>
        </p:xfrm>
        <a:graphic>
          <a:graphicData uri="http://schemas.openxmlformats.org/drawingml/2006/table">
            <a:tbl>
              <a:tblPr firstRow="1" bandRow="1">
                <a:tableStyleId>{5C22544A-7EE6-4342-B048-85BDC9FD1C3A}</a:tableStyleId>
              </a:tblPr>
              <a:tblGrid>
                <a:gridCol w="2472974">
                  <a:extLst>
                    <a:ext uri="{9D8B030D-6E8A-4147-A177-3AD203B41FA5}">
                      <a16:colId xmlns:a16="http://schemas.microsoft.com/office/drawing/2014/main" xmlns="" val="1150436085"/>
                    </a:ext>
                  </a:extLst>
                </a:gridCol>
                <a:gridCol w="1484948">
                  <a:extLst>
                    <a:ext uri="{9D8B030D-6E8A-4147-A177-3AD203B41FA5}">
                      <a16:colId xmlns:a16="http://schemas.microsoft.com/office/drawing/2014/main" xmlns="" val="1236752599"/>
                    </a:ext>
                  </a:extLst>
                </a:gridCol>
                <a:gridCol w="1599248">
                  <a:extLst>
                    <a:ext uri="{9D8B030D-6E8A-4147-A177-3AD203B41FA5}">
                      <a16:colId xmlns:a16="http://schemas.microsoft.com/office/drawing/2014/main" xmlns="" val="3205389408"/>
                    </a:ext>
                  </a:extLst>
                </a:gridCol>
                <a:gridCol w="1511775">
                  <a:extLst>
                    <a:ext uri="{9D8B030D-6E8A-4147-A177-3AD203B41FA5}">
                      <a16:colId xmlns:a16="http://schemas.microsoft.com/office/drawing/2014/main" xmlns="" val="3044647357"/>
                    </a:ext>
                  </a:extLst>
                </a:gridCol>
                <a:gridCol w="1656184">
                  <a:extLst>
                    <a:ext uri="{9D8B030D-6E8A-4147-A177-3AD203B41FA5}">
                      <a16:colId xmlns:a16="http://schemas.microsoft.com/office/drawing/2014/main" xmlns="" val="3969869116"/>
                    </a:ext>
                  </a:extLst>
                </a:gridCol>
              </a:tblGrid>
              <a:tr h="370840">
                <a:tc>
                  <a:txBody>
                    <a:bodyPr/>
                    <a:lstStyle/>
                    <a:p>
                      <a:endParaRPr lang="en-US" sz="1400" dirty="0">
                        <a:solidFill>
                          <a:schemeClr val="bg1"/>
                        </a:solidFill>
                        <a:effectLst/>
                        <a:latin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err="1">
                          <a:solidFill>
                            <a:schemeClr val="bg1"/>
                          </a:solidFill>
                          <a:effectLst/>
                        </a:rPr>
                        <a:t>CoT</a:t>
                      </a:r>
                      <a:r>
                        <a:rPr lang="en-US" sz="1800" dirty="0">
                          <a:solidFill>
                            <a:schemeClr val="bg1"/>
                          </a:solidFill>
                          <a:effectLst/>
                        </a:rPr>
                        <a:t>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rPr>
                        <a:t>Delta ($M/1k)</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rPr>
                        <a:t>CPW</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tc>
                  <a:txBody>
                    <a:bodyPr/>
                    <a:lstStyle/>
                    <a:p>
                      <a:pPr marL="0" marR="0" algn="ctr">
                        <a:spcBef>
                          <a:spcPts val="0"/>
                        </a:spcBef>
                        <a:spcAft>
                          <a:spcPts val="0"/>
                        </a:spcAft>
                      </a:pPr>
                      <a:r>
                        <a:rPr lang="en-US" sz="1800" dirty="0">
                          <a:solidFill>
                            <a:schemeClr val="bg1"/>
                          </a:solidFill>
                          <a:effectLst/>
                        </a:rPr>
                        <a:t>Delta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solidFill>
                  </a:tcPr>
                </a:tc>
                <a:extLst>
                  <a:ext uri="{0D108BD9-81ED-4DB2-BD59-A6C34878D82A}">
                    <a16:rowId xmlns:a16="http://schemas.microsoft.com/office/drawing/2014/main" xmlns="" val="2445765812"/>
                  </a:ext>
                </a:extLst>
              </a:tr>
              <a:tr h="370840">
                <a:tc>
                  <a:txBody>
                    <a:bodyPr/>
                    <a:lstStyle/>
                    <a:p>
                      <a:pPr marL="0" marR="0">
                        <a:spcBef>
                          <a:spcPts val="0"/>
                        </a:spcBef>
                        <a:spcAft>
                          <a:spcPts val="0"/>
                        </a:spcAft>
                      </a:pPr>
                      <a:r>
                        <a:rPr lang="en-US" sz="1600" dirty="0">
                          <a:effectLst/>
                        </a:rPr>
                        <a:t>10s -&gt; 20s MOR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a:effectLst/>
                        </a:rPr>
                        <a:t>144.9</a:t>
                      </a:r>
                      <a:endParaRPr lang="en-US" sz="1400" b="0" kern="120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a:effectLst/>
                        </a:rPr>
                        <a:t> </a:t>
                      </a:r>
                      <a:endParaRPr lang="en-US" sz="1400" b="0" kern="120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$2,274.00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800">
                          <a:effectLst/>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8300387"/>
                  </a:ext>
                </a:extLst>
              </a:tr>
              <a:tr h="370840">
                <a:tc>
                  <a:txBody>
                    <a:bodyPr/>
                    <a:lstStyle/>
                    <a:p>
                      <a:pPr marL="0" marR="0">
                        <a:spcBef>
                          <a:spcPts val="0"/>
                        </a:spcBef>
                        <a:spcAft>
                          <a:spcPts val="0"/>
                        </a:spcAft>
                      </a:pPr>
                      <a:r>
                        <a:rPr lang="en-US" sz="1600" dirty="0">
                          <a:effectLst/>
                        </a:rPr>
                        <a:t>10s -&gt; 4 Deck SSM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dirty="0">
                          <a:effectLst/>
                        </a:rPr>
                        <a:t>114.8</a:t>
                      </a:r>
                      <a:endParaRPr lang="en-US" sz="1400" b="0" kern="1200" dirty="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b="1" kern="1200" dirty="0">
                          <a:solidFill>
                            <a:schemeClr val="tx2"/>
                          </a:solidFill>
                          <a:effectLst/>
                        </a:rPr>
                        <a:t>-30.1</a:t>
                      </a:r>
                      <a:endParaRPr lang="en-US" sz="1400" b="1" kern="1200" dirty="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$2,040.00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($234.00)</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070068831"/>
                  </a:ext>
                </a:extLst>
              </a:tr>
              <a:tr h="370840">
                <a:tc>
                  <a:txBody>
                    <a:bodyPr/>
                    <a:lstStyle/>
                    <a:p>
                      <a:pPr marL="0" marR="0">
                        <a:spcBef>
                          <a:spcPts val="0"/>
                        </a:spcBef>
                        <a:spcAft>
                          <a:spcPts val="0"/>
                        </a:spcAft>
                      </a:pPr>
                      <a:r>
                        <a:rPr lang="en-US" sz="1600" dirty="0">
                          <a:effectLst/>
                        </a:rPr>
                        <a:t>10s -&gt; 20s 2 Deck MOR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a:effectLst/>
                        </a:rPr>
                        <a:t>26.1</a:t>
                      </a:r>
                      <a:endParaRPr lang="en-US" sz="1400" b="0" kern="120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a:effectLst/>
                        </a:rPr>
                        <a:t> </a:t>
                      </a:r>
                      <a:endParaRPr lang="en-US" sz="1400" b="0" kern="120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dirty="0">
                          <a:effectLst/>
                        </a:rPr>
                        <a:t>$1,559.29 </a:t>
                      </a:r>
                      <a:endParaRPr lang="en-US" sz="18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43655843"/>
                  </a:ext>
                </a:extLst>
              </a:tr>
              <a:tr h="370840">
                <a:tc>
                  <a:txBody>
                    <a:bodyPr/>
                    <a:lstStyle/>
                    <a:p>
                      <a:pPr marL="0" marR="0">
                        <a:spcBef>
                          <a:spcPts val="0"/>
                        </a:spcBef>
                        <a:spcAft>
                          <a:spcPts val="0"/>
                        </a:spcAft>
                      </a:pPr>
                      <a:r>
                        <a:rPr lang="en-US" sz="1600" dirty="0">
                          <a:effectLst/>
                        </a:rPr>
                        <a:t>10s -&gt; 2 Deck SSM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kern="1200" dirty="0">
                          <a:effectLst/>
                        </a:rPr>
                        <a:t>25</a:t>
                      </a:r>
                      <a:endParaRPr lang="en-US" sz="1400" b="0" kern="1200" dirty="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1219080" rtl="0" eaLnBrk="1" latinLnBrk="0" hangingPunct="1">
                        <a:spcBef>
                          <a:spcPts val="0"/>
                        </a:spcBef>
                        <a:spcAft>
                          <a:spcPts val="0"/>
                        </a:spcAft>
                      </a:pPr>
                      <a:r>
                        <a:rPr lang="en-US" sz="1400" b="1" kern="1200" dirty="0">
                          <a:effectLst/>
                        </a:rPr>
                        <a:t>-1.1</a:t>
                      </a:r>
                      <a:endParaRPr lang="en-US" sz="1400" b="1" kern="1200" dirty="0">
                        <a:solidFill>
                          <a:schemeClr val="tx2"/>
                        </a:solidFill>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$1,438.25 </a:t>
                      </a:r>
                      <a:endParaRPr lang="en-US" sz="1800" b="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($121.04)</a:t>
                      </a:r>
                      <a:endParaRPr lang="en-US" sz="18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00240852"/>
                  </a:ext>
                </a:extLst>
              </a:tr>
            </a:tbl>
          </a:graphicData>
        </a:graphic>
      </p:graphicFrame>
    </p:spTree>
    <p:extLst>
      <p:ext uri="{BB962C8B-B14F-4D97-AF65-F5344CB8AC3E}">
        <p14:creationId xmlns:p14="http://schemas.microsoft.com/office/powerpoint/2010/main" val="2767275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a:t>6.0 </a:t>
            </a:r>
            <a:r>
              <a:rPr lang="en-US" cap="small" dirty="0" smtClean="0"/>
              <a:t>Process Development</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1462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6.1 Known Risks and Mitigation Strategy</a:t>
            </a:r>
            <a:endParaRPr lang="en-US" sz="2800" cap="small" dirty="0"/>
          </a:p>
        </p:txBody>
      </p:sp>
      <p:sp>
        <p:nvSpPr>
          <p:cNvPr id="3" name="Content Placeholder 2"/>
          <p:cNvSpPr>
            <a:spLocks noGrp="1"/>
          </p:cNvSpPr>
          <p:nvPr>
            <p:ph idx="1"/>
          </p:nvPr>
        </p:nvSpPr>
        <p:spPr>
          <a:xfrm>
            <a:off x="695400" y="1026840"/>
            <a:ext cx="10910428" cy="637964"/>
          </a:xfrm>
        </p:spPr>
        <p:txBody>
          <a:bodyPr/>
          <a:lstStyle/>
          <a:p>
            <a:pPr marL="0" indent="0">
              <a:buNone/>
            </a:pPr>
            <a:endParaRPr lang="en-US" sz="2000" dirty="0" smtClean="0"/>
          </a:p>
          <a:p>
            <a:pPr marL="1108070" lvl="1" indent="-554035">
              <a:buNone/>
            </a:pPr>
            <a:endParaRPr lang="en-US" sz="2000" dirty="0" smtClean="0"/>
          </a:p>
          <a:p>
            <a:pPr marL="1108070" lvl="1" indent="-554035">
              <a:buNone/>
            </a:pPr>
            <a:endParaRPr lang="en-US" sz="2000" dirty="0" smtClean="0"/>
          </a:p>
          <a:p>
            <a:pPr marL="0" indent="0">
              <a:buNone/>
            </a:pPr>
            <a:endParaRPr lang="en-US" sz="2000" dirty="0"/>
          </a:p>
          <a:p>
            <a:pPr marL="1108070" lvl="1" indent="-554035">
              <a:buNone/>
            </a:pPr>
            <a:endParaRPr lang="en-US" sz="2000" dirty="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796141409"/>
              </p:ext>
            </p:extLst>
          </p:nvPr>
        </p:nvGraphicFramePr>
        <p:xfrm>
          <a:off x="695400" y="1268760"/>
          <a:ext cx="11057594" cy="4541520"/>
        </p:xfrm>
        <a:graphic>
          <a:graphicData uri="http://schemas.openxmlformats.org/drawingml/2006/table">
            <a:tbl>
              <a:tblPr firstRow="1" bandRow="1">
                <a:tableStyleId>{5C22544A-7EE6-4342-B048-85BDC9FD1C3A}</a:tableStyleId>
              </a:tblPr>
              <a:tblGrid>
                <a:gridCol w="1722112"/>
                <a:gridCol w="5005597"/>
                <a:gridCol w="4329885"/>
              </a:tblGrid>
              <a:tr h="609600">
                <a:tc>
                  <a:txBody>
                    <a:bodyPr/>
                    <a:lstStyle/>
                    <a:p>
                      <a:r>
                        <a:rPr lang="en-US" sz="2000" dirty="0" smtClean="0">
                          <a:latin typeface="Calibri" panose="020F0502020204030204" pitchFamily="34" charset="0"/>
                        </a:rPr>
                        <a:t>Area</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Issue</a:t>
                      </a:r>
                      <a:endParaRPr lang="en-US" sz="2000" dirty="0">
                        <a:latin typeface="Calibri" panose="020F0502020204030204" pitchFamily="34" charset="0"/>
                      </a:endParaRPr>
                    </a:p>
                  </a:txBody>
                  <a:tcPr>
                    <a:solidFill>
                      <a:schemeClr val="accent2"/>
                    </a:solidFill>
                  </a:tcPr>
                </a:tc>
                <a:tc>
                  <a:txBody>
                    <a:bodyPr/>
                    <a:lstStyle/>
                    <a:p>
                      <a:r>
                        <a:rPr lang="en-US" sz="2000" dirty="0" smtClean="0">
                          <a:latin typeface="Calibri" panose="020F0502020204030204" pitchFamily="34" charset="0"/>
                        </a:rPr>
                        <a:t>Mitigation Strategy</a:t>
                      </a:r>
                      <a:endParaRPr lang="en-US" sz="2000" dirty="0">
                        <a:latin typeface="Calibri" panose="020F0502020204030204" pitchFamily="34" charset="0"/>
                      </a:endParaRPr>
                    </a:p>
                  </a:txBody>
                  <a:tcPr>
                    <a:solidFill>
                      <a:schemeClr val="accent2"/>
                    </a:solidFill>
                  </a:tcPr>
                </a:tc>
              </a:tr>
              <a:tr h="370840">
                <a:tc>
                  <a:txBody>
                    <a:bodyPr/>
                    <a:lstStyle/>
                    <a:p>
                      <a:r>
                        <a:rPr lang="en-US" sz="1600" dirty="0" smtClean="0">
                          <a:latin typeface="Calibri" panose="020F0502020204030204" pitchFamily="34" charset="0"/>
                        </a:rPr>
                        <a:t>Memory</a:t>
                      </a:r>
                      <a:r>
                        <a:rPr lang="en-US" sz="1600" baseline="0" dirty="0" smtClean="0">
                          <a:latin typeface="Calibri" panose="020F0502020204030204" pitchFamily="34" charset="0"/>
                        </a:rPr>
                        <a:t> Switching Mechanism</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The best known mechanism is mass transport due to</a:t>
                      </a:r>
                      <a:r>
                        <a:rPr lang="en-US" sz="1600" baseline="0" dirty="0" smtClean="0">
                          <a:latin typeface="Calibri" panose="020F0502020204030204" pitchFamily="34" charset="0"/>
                        </a:rPr>
                        <a:t> polarity.  There are three risks associate with the mechanism</a:t>
                      </a:r>
                    </a:p>
                    <a:p>
                      <a:pPr marL="233363" indent="-233363">
                        <a:buAutoNum type="arabicPeriod"/>
                      </a:pPr>
                      <a:r>
                        <a:rPr lang="en-US" sz="1600" baseline="0" dirty="0" smtClean="0">
                          <a:latin typeface="Calibri" panose="020F0502020204030204" pitchFamily="34" charset="0"/>
                        </a:rPr>
                        <a:t>What elements accountable for memory switching and process control/tuning of memory window</a:t>
                      </a:r>
                    </a:p>
                    <a:p>
                      <a:pPr marL="233363" indent="-233363">
                        <a:buAutoNum type="arabicPeriod"/>
                      </a:pPr>
                      <a:r>
                        <a:rPr lang="en-US" sz="1600" dirty="0" smtClean="0">
                          <a:latin typeface="Calibri" panose="020F0502020204030204" pitchFamily="34" charset="0"/>
                        </a:rPr>
                        <a:t>Unable to quantify memory</a:t>
                      </a:r>
                      <a:r>
                        <a:rPr lang="en-US" sz="1600" baseline="0" dirty="0" smtClean="0">
                          <a:latin typeface="Calibri" panose="020F0502020204030204" pitchFamily="34" charset="0"/>
                        </a:rPr>
                        <a:t> window subject to </a:t>
                      </a:r>
                      <a:r>
                        <a:rPr lang="en-US" sz="1600" dirty="0" smtClean="0">
                          <a:latin typeface="Calibri" panose="020F0502020204030204" pitchFamily="34" charset="0"/>
                        </a:rPr>
                        <a:t>read polarity</a:t>
                      </a:r>
                    </a:p>
                    <a:p>
                      <a:pPr marL="233363" indent="-233363">
                        <a:buAutoNum type="arabicPeriod"/>
                      </a:pPr>
                      <a:r>
                        <a:rPr lang="en-US" sz="1600" dirty="0" smtClean="0">
                          <a:latin typeface="Calibri" panose="020F0502020204030204" pitchFamily="34" charset="0"/>
                        </a:rPr>
                        <a:t>VT vs. PA/PW results not matching expectation (window expansion/saturation) </a:t>
                      </a:r>
                    </a:p>
                  </a:txBody>
                  <a:tcPr/>
                </a:tc>
                <a:tc>
                  <a:txBody>
                    <a:bodyPr/>
                    <a:lstStyle/>
                    <a:p>
                      <a:pPr marL="233363" indent="-233363">
                        <a:buAutoNum type="arabicPeriod"/>
                      </a:pPr>
                      <a:r>
                        <a:rPr lang="en-US" sz="1600" dirty="0" smtClean="0">
                          <a:latin typeface="Calibri" panose="020F0502020204030204" pitchFamily="34" charset="0"/>
                        </a:rPr>
                        <a:t>Composition skew</a:t>
                      </a:r>
                      <a:r>
                        <a:rPr lang="en-US" sz="1600" baseline="0" dirty="0" smtClean="0">
                          <a:latin typeface="Calibri" panose="020F0502020204030204" pitchFamily="34" charset="0"/>
                        </a:rPr>
                        <a:t> and contamination control (including ambient).</a:t>
                      </a:r>
                    </a:p>
                    <a:p>
                      <a:pPr marL="233363" indent="-233363">
                        <a:buAutoNum type="arabicPeriod"/>
                      </a:pPr>
                      <a:r>
                        <a:rPr lang="en-US" sz="1600" baseline="0" dirty="0" smtClean="0">
                          <a:latin typeface="Calibri" panose="020F0502020204030204" pitchFamily="34" charset="0"/>
                        </a:rPr>
                        <a:t>Cell morphology </a:t>
                      </a:r>
                      <a:r>
                        <a:rPr lang="en-US" sz="1600" baseline="0" dirty="0" err="1" smtClean="0">
                          <a:latin typeface="Calibri" panose="020F0502020204030204" pitchFamily="34" charset="0"/>
                        </a:rPr>
                        <a:t>segmenation</a:t>
                      </a:r>
                      <a:r>
                        <a:rPr lang="en-US" sz="1600" baseline="0" dirty="0" smtClean="0">
                          <a:latin typeface="Calibri" panose="020F0502020204030204" pitchFamily="34" charset="0"/>
                        </a:rPr>
                        <a:t>, including building two-deck SSM</a:t>
                      </a:r>
                    </a:p>
                  </a:txBody>
                  <a:tcPr/>
                </a:tc>
              </a:tr>
              <a:tr h="370840">
                <a:tc>
                  <a:txBody>
                    <a:bodyPr/>
                    <a:lstStyle/>
                    <a:p>
                      <a:r>
                        <a:rPr lang="en-US" sz="1600" dirty="0" err="1" smtClean="0">
                          <a:latin typeface="Calibri" panose="020F0502020204030204" pitchFamily="34" charset="0"/>
                        </a:rPr>
                        <a:t>Vt</a:t>
                      </a:r>
                      <a:r>
                        <a:rPr lang="en-US" sz="1600" dirty="0" smtClean="0">
                          <a:latin typeface="Calibri" panose="020F0502020204030204" pitchFamily="34" charset="0"/>
                        </a:rPr>
                        <a:t> drift</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Set drift is similar to SXP; however, reset drift is ½ of Set’s .</a:t>
                      </a:r>
                    </a:p>
                    <a:p>
                      <a:r>
                        <a:rPr lang="en-US" sz="1600" dirty="0" smtClean="0">
                          <a:latin typeface="Calibri" panose="020F0502020204030204" pitchFamily="34" charset="0"/>
                        </a:rPr>
                        <a:t>No window expansion post drift.</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Wider</a:t>
                      </a:r>
                      <a:r>
                        <a:rPr lang="en-US" sz="1600" baseline="0" dirty="0" smtClean="0">
                          <a:latin typeface="Calibri" panose="020F0502020204030204" pitchFamily="34" charset="0"/>
                        </a:rPr>
                        <a:t> time-0 window to support single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0" dirty="0">
                        <a:latin typeface="Calibri" panose="020F0502020204030204" pitchFamily="34" charset="0"/>
                      </a:endParaRPr>
                    </a:p>
                    <a:p>
                      <a:pPr marL="233363" indent="-233363">
                        <a:buAutoNum type="arabicPeriod"/>
                      </a:pPr>
                      <a:r>
                        <a:rPr lang="en-US" sz="1600" baseline="0" dirty="0" smtClean="0">
                          <a:latin typeface="Calibri" panose="020F0502020204030204" pitchFamily="34" charset="0"/>
                        </a:rPr>
                        <a:t>True spec reset drift for alternative dual V</a:t>
                      </a:r>
                      <a:r>
                        <a:rPr lang="en-US" sz="1600" baseline="-25000" dirty="0" smtClean="0">
                          <a:latin typeface="Calibri" panose="020F0502020204030204" pitchFamily="34" charset="0"/>
                        </a:rPr>
                        <a:t>DM</a:t>
                      </a:r>
                      <a:r>
                        <a:rPr lang="en-US" sz="1600" baseline="0" dirty="0" smtClean="0">
                          <a:latin typeface="Calibri" panose="020F0502020204030204" pitchFamily="34" charset="0"/>
                        </a:rPr>
                        <a:t> strategy</a:t>
                      </a:r>
                      <a:endParaRPr lang="en-US" sz="1600" baseline="-25000" dirty="0" smtClean="0">
                        <a:latin typeface="Calibri" panose="020F0502020204030204" pitchFamily="34" charset="0"/>
                      </a:endParaRPr>
                    </a:p>
                  </a:txBody>
                  <a:tcPr/>
                </a:tc>
              </a:tr>
              <a:tr h="370840">
                <a:tc>
                  <a:txBody>
                    <a:bodyPr/>
                    <a:lstStyle/>
                    <a:p>
                      <a:r>
                        <a:rPr lang="en-US" sz="1600" dirty="0" smtClean="0">
                          <a:latin typeface="Calibri" panose="020F0502020204030204" pitchFamily="34" charset="0"/>
                        </a:rPr>
                        <a:t>Reset Read</a:t>
                      </a:r>
                      <a:r>
                        <a:rPr lang="en-US" sz="1600" baseline="0" dirty="0" smtClean="0">
                          <a:latin typeface="Calibri" panose="020F0502020204030204" pitchFamily="34" charset="0"/>
                        </a:rPr>
                        <a:t> Disturb</a:t>
                      </a:r>
                      <a:endParaRPr lang="en-US" sz="1600" dirty="0">
                        <a:latin typeface="Calibri" panose="020F0502020204030204" pitchFamily="34" charset="0"/>
                      </a:endParaRPr>
                    </a:p>
                  </a:txBody>
                  <a:tcPr/>
                </a:tc>
                <a:tc>
                  <a:txBody>
                    <a:bodyPr/>
                    <a:lstStyle/>
                    <a:p>
                      <a:r>
                        <a:rPr lang="en-US" sz="1600" dirty="0" smtClean="0">
                          <a:latin typeface="Calibri" panose="020F0502020204030204" pitchFamily="34" charset="0"/>
                        </a:rPr>
                        <a:t>300mV of Reset V</a:t>
                      </a:r>
                      <a:r>
                        <a:rPr lang="en-US" sz="1600" baseline="-25000" dirty="0" smtClean="0">
                          <a:latin typeface="Calibri" panose="020F0502020204030204" pitchFamily="34" charset="0"/>
                        </a:rPr>
                        <a:t>T</a:t>
                      </a:r>
                      <a:r>
                        <a:rPr lang="en-US" sz="1600" dirty="0" smtClean="0">
                          <a:latin typeface="Calibri" panose="020F0502020204030204" pitchFamily="34" charset="0"/>
                        </a:rPr>
                        <a:t> reduction is observed</a:t>
                      </a:r>
                      <a:r>
                        <a:rPr lang="en-US" sz="1600" baseline="0" dirty="0" smtClean="0">
                          <a:latin typeface="Calibri" panose="020F0502020204030204" pitchFamily="34" charset="0"/>
                        </a:rPr>
                        <a:t> after 20K Read cycles</a:t>
                      </a:r>
                      <a:endParaRPr lang="en-US" sz="1600" dirty="0">
                        <a:latin typeface="Calibri" panose="020F0502020204030204" pitchFamily="34" charset="0"/>
                      </a:endParaRPr>
                    </a:p>
                  </a:txBody>
                  <a:tcPr/>
                </a:tc>
                <a:tc>
                  <a:txBody>
                    <a:bodyPr/>
                    <a:lstStyle/>
                    <a:p>
                      <a:pPr marL="233363" indent="-233363">
                        <a:buAutoNum type="arabicPeriod"/>
                      </a:pPr>
                      <a:r>
                        <a:rPr lang="en-US" sz="1600" dirty="0" smtClean="0">
                          <a:latin typeface="Calibri" panose="020F0502020204030204" pitchFamily="34" charset="0"/>
                        </a:rPr>
                        <a:t>Segment Reset V</a:t>
                      </a:r>
                      <a:r>
                        <a:rPr lang="en-US" sz="1600" baseline="-25000" dirty="0" smtClean="0">
                          <a:latin typeface="Calibri" panose="020F0502020204030204" pitchFamily="34" charset="0"/>
                        </a:rPr>
                        <a:t>T</a:t>
                      </a:r>
                      <a:r>
                        <a:rPr lang="en-US" sz="1600" baseline="0" dirty="0" smtClean="0">
                          <a:latin typeface="Calibri" panose="020F0502020204030204" pitchFamily="34" charset="0"/>
                        </a:rPr>
                        <a:t> shift mechanism</a:t>
                      </a:r>
                    </a:p>
                  </a:txBody>
                  <a:tcPr/>
                </a:tc>
              </a:tr>
            </a:tbl>
          </a:graphicData>
        </a:graphic>
      </p:graphicFrame>
    </p:spTree>
    <p:extLst>
      <p:ext uri="{BB962C8B-B14F-4D97-AF65-F5344CB8AC3E}">
        <p14:creationId xmlns:p14="http://schemas.microsoft.com/office/powerpoint/2010/main" val="2432562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6.2 Cell Definition</a:t>
            </a:r>
            <a:endParaRPr lang="en-US" sz="2800" cap="small" dirty="0"/>
          </a:p>
        </p:txBody>
      </p:sp>
      <p:sp>
        <p:nvSpPr>
          <p:cNvPr id="3" name="Content Placeholder 2"/>
          <p:cNvSpPr>
            <a:spLocks noGrp="1"/>
          </p:cNvSpPr>
          <p:nvPr>
            <p:ph idx="1"/>
          </p:nvPr>
        </p:nvSpPr>
        <p:spPr>
          <a:xfrm>
            <a:off x="695400" y="764704"/>
            <a:ext cx="11233248" cy="1790092"/>
          </a:xfrm>
        </p:spPr>
        <p:txBody>
          <a:bodyPr/>
          <a:lstStyle/>
          <a:p>
            <a:pPr marL="0" indent="0">
              <a:buNone/>
            </a:pPr>
            <a:r>
              <a:rPr lang="en-US" sz="2000" dirty="0" smtClean="0"/>
              <a:t>Initial cell </a:t>
            </a:r>
            <a:r>
              <a:rPr lang="en-US" sz="2000" dirty="0"/>
              <a:t>development </a:t>
            </a:r>
            <a:r>
              <a:rPr lang="en-US" sz="2000" dirty="0" smtClean="0"/>
              <a:t>will </a:t>
            </a:r>
            <a:r>
              <a:rPr lang="en-US" sz="2000" dirty="0"/>
              <a:t>be done on SR71B in </a:t>
            </a:r>
            <a:r>
              <a:rPr lang="en-US" sz="2000" dirty="0" smtClean="0"/>
              <a:t>S26A mask </a:t>
            </a:r>
            <a:r>
              <a:rPr lang="en-US" sz="2000" dirty="0"/>
              <a:t>set, for both first and second </a:t>
            </a:r>
            <a:r>
              <a:rPr lang="en-US" sz="2000" dirty="0" smtClean="0"/>
              <a:t>deck.</a:t>
            </a:r>
            <a:endParaRPr lang="en-US" sz="2000" dirty="0"/>
          </a:p>
          <a:p>
            <a:pPr marL="1108070" lvl="1" indent="-554035">
              <a:buNone/>
            </a:pPr>
            <a:r>
              <a:rPr lang="en-US" sz="2000" dirty="0" smtClean="0"/>
              <a:t>The result will be S26S startup MTS</a:t>
            </a:r>
            <a:endParaRPr lang="en-US" sz="2000" dirty="0"/>
          </a:p>
          <a:p>
            <a:pPr marL="1108070" lvl="1" indent="-554035">
              <a:buNone/>
            </a:pPr>
            <a:r>
              <a:rPr lang="en-US" sz="2000" dirty="0" smtClean="0"/>
              <a:t>Write performance (write current and pulse width) and Read Window Budget must enable S26S </a:t>
            </a:r>
            <a:r>
              <a:rPr lang="en-US" sz="2000" dirty="0" err="1" smtClean="0"/>
              <a:t>qual</a:t>
            </a:r>
            <a:endParaRPr lang="en-US" sz="2000" dirty="0"/>
          </a:p>
          <a:p>
            <a:pPr marL="0" indent="0">
              <a:buNone/>
            </a:pPr>
            <a:r>
              <a:rPr lang="en-US" sz="2000" dirty="0" smtClean="0"/>
              <a:t>Product Validation</a:t>
            </a:r>
            <a:endParaRPr lang="en-US" sz="2000" dirty="0"/>
          </a:p>
          <a:p>
            <a:pPr marL="1108070" lvl="1" indent="-554035">
              <a:buNone/>
            </a:pPr>
            <a:r>
              <a:rPr lang="en-US" sz="2000" dirty="0" smtClean="0"/>
              <a:t>S26S array experiment and characterization enables SSM optimization for S26A qual.</a:t>
            </a:r>
            <a:endParaRPr lang="en-US" sz="2000" dirty="0"/>
          </a:p>
          <a:p>
            <a:pPr marL="1108070" lvl="1" indent="-554035">
              <a:buNone/>
            </a:pPr>
            <a:endParaRPr lang="en-US" sz="2000" dirty="0" smtClean="0"/>
          </a:p>
          <a:p>
            <a:pPr marL="0" indent="0">
              <a:buNone/>
            </a:pPr>
            <a:endParaRPr lang="en-US" sz="2000" dirty="0"/>
          </a:p>
        </p:txBody>
      </p:sp>
      <p:graphicFrame>
        <p:nvGraphicFramePr>
          <p:cNvPr id="4" name="Table Placeholder 5"/>
          <p:cNvGraphicFramePr>
            <a:graphicFrameLocks/>
          </p:cNvGraphicFramePr>
          <p:nvPr>
            <p:extLst>
              <p:ext uri="{D42A27DB-BD31-4B8C-83A1-F6EECF244321}">
                <p14:modId xmlns:p14="http://schemas.microsoft.com/office/powerpoint/2010/main" val="570323510"/>
              </p:ext>
            </p:extLst>
          </p:nvPr>
        </p:nvGraphicFramePr>
        <p:xfrm>
          <a:off x="695400" y="2541828"/>
          <a:ext cx="10910428" cy="3947512"/>
        </p:xfrm>
        <a:graphic>
          <a:graphicData uri="http://schemas.openxmlformats.org/drawingml/2006/table">
            <a:tbl>
              <a:tblPr firstRow="1" bandRow="1">
                <a:tableStyleId>{5C22544A-7EE6-4342-B048-85BDC9FD1C3A}</a:tableStyleId>
              </a:tblPr>
              <a:tblGrid>
                <a:gridCol w="1717812">
                  <a:extLst>
                    <a:ext uri="{9D8B030D-6E8A-4147-A177-3AD203B41FA5}">
                      <a16:colId xmlns:a16="http://schemas.microsoft.com/office/drawing/2014/main" xmlns="" val="20000"/>
                    </a:ext>
                  </a:extLst>
                </a:gridCol>
                <a:gridCol w="3354580">
                  <a:extLst>
                    <a:ext uri="{9D8B030D-6E8A-4147-A177-3AD203B41FA5}">
                      <a16:colId xmlns:a16="http://schemas.microsoft.com/office/drawing/2014/main" xmlns="" val="20001"/>
                    </a:ext>
                  </a:extLst>
                </a:gridCol>
                <a:gridCol w="5838036">
                  <a:extLst>
                    <a:ext uri="{9D8B030D-6E8A-4147-A177-3AD203B41FA5}">
                      <a16:colId xmlns:a16="http://schemas.microsoft.com/office/drawing/2014/main" xmlns="" val="20002"/>
                    </a:ext>
                  </a:extLst>
                </a:gridCol>
              </a:tblGrid>
              <a:tr h="383952">
                <a:tc>
                  <a:txBody>
                    <a:bodyPr/>
                    <a:lstStyle/>
                    <a:p>
                      <a:r>
                        <a:rPr lang="en-US" sz="1400" b="1" dirty="0">
                          <a:latin typeface="Calibri" panose="020F0502020204030204" pitchFamily="34" charset="0"/>
                        </a:rPr>
                        <a:t>Item</a:t>
                      </a:r>
                    </a:p>
                  </a:txBody>
                  <a:tcPr>
                    <a:solidFill>
                      <a:schemeClr val="accent6"/>
                    </a:solidFill>
                  </a:tcPr>
                </a:tc>
                <a:tc>
                  <a:txBody>
                    <a:bodyPr/>
                    <a:lstStyle/>
                    <a:p>
                      <a:pPr marL="0" indent="0">
                        <a:buFont typeface="Arial" panose="020B0604020202020204" pitchFamily="34" charset="0"/>
                        <a:buNone/>
                      </a:pPr>
                      <a:r>
                        <a:rPr lang="en-US" sz="1400" b="1" dirty="0">
                          <a:latin typeface="Calibri" panose="020F0502020204030204" pitchFamily="34" charset="0"/>
                        </a:rPr>
                        <a:t>Working</a:t>
                      </a:r>
                      <a:r>
                        <a:rPr lang="en-US" sz="1400" b="1" baseline="0" dirty="0">
                          <a:latin typeface="Calibri" panose="020F0502020204030204" pitchFamily="34" charset="0"/>
                        </a:rPr>
                        <a:t> Assumption / Status</a:t>
                      </a:r>
                      <a:endParaRPr lang="en-US" sz="1400" b="1" dirty="0">
                        <a:latin typeface="Calibri" panose="020F0502020204030204" pitchFamily="34" charset="0"/>
                      </a:endParaRPr>
                    </a:p>
                  </a:txBody>
                  <a:tcPr>
                    <a:solidFill>
                      <a:schemeClr val="accent6"/>
                    </a:solidFill>
                  </a:tcPr>
                </a:tc>
                <a:tc>
                  <a:txBody>
                    <a:bodyPr/>
                    <a:lstStyle/>
                    <a:p>
                      <a:r>
                        <a:rPr lang="en-US" sz="1400" b="1" dirty="0">
                          <a:latin typeface="Calibri" panose="020F0502020204030204" pitchFamily="34" charset="0"/>
                        </a:rPr>
                        <a:t>Strategy / Key Enabling Factors</a:t>
                      </a:r>
                    </a:p>
                  </a:txBody>
                  <a:tcPr>
                    <a:solidFill>
                      <a:schemeClr val="accent6"/>
                    </a:solidFill>
                  </a:tcPr>
                </a:tc>
                <a:extLst>
                  <a:ext uri="{0D108BD9-81ED-4DB2-BD59-A6C34878D82A}">
                    <a16:rowId xmlns:a16="http://schemas.microsoft.com/office/drawing/2014/main" xmlns="" val="10000"/>
                  </a:ext>
                </a:extLst>
              </a:tr>
              <a:tr h="624160">
                <a:tc>
                  <a:txBody>
                    <a:bodyPr/>
                    <a:lstStyle/>
                    <a:p>
                      <a:pPr algn="l"/>
                      <a:r>
                        <a:rPr lang="en-US" sz="1400" dirty="0" smtClean="0">
                          <a:latin typeface="Calibri" panose="020F0502020204030204" pitchFamily="34" charset="0"/>
                        </a:rPr>
                        <a:t>SD exploration</a:t>
                      </a:r>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 is SD2V16</a:t>
                      </a:r>
                      <a:endParaRPr lang="en-US" sz="1400" baseline="0" dirty="0">
                        <a:latin typeface="Calibri" panose="020F0502020204030204" pitchFamily="34" charset="0"/>
                      </a:endParaRPr>
                    </a:p>
                    <a:p>
                      <a:pPr algn="l"/>
                      <a:endParaRPr lang="en-US" sz="1400" dirty="0">
                        <a:latin typeface="Calibri" panose="020F0502020204030204" pitchFamily="34" charset="0"/>
                      </a:endParaRPr>
                    </a:p>
                    <a:p>
                      <a:pPr algn="l"/>
                      <a:endParaRPr lang="en-US" sz="1400" dirty="0">
                        <a:latin typeface="Calibri" panose="020F0502020204030204" pitchFamily="34" charset="0"/>
                      </a:endParaRPr>
                    </a:p>
                  </a:txBody>
                  <a:tcPr>
                    <a:solidFill>
                      <a:schemeClr val="accent5">
                        <a:lumMod val="90000"/>
                      </a:schemeClr>
                    </a:solidFill>
                  </a:tcPr>
                </a:tc>
                <a:tc>
                  <a:txBody>
                    <a:bodyPr/>
                    <a:lstStyle/>
                    <a:p>
                      <a:pPr marL="228600" indent="-228600" algn="l">
                        <a:buFont typeface="+mj-lt"/>
                        <a:buAutoNum type="arabicPeriod"/>
                      </a:pPr>
                      <a:r>
                        <a:rPr lang="en-US" sz="1400" dirty="0" smtClean="0">
                          <a:latin typeface="Calibri" panose="020F0502020204030204" pitchFamily="34" charset="0"/>
                        </a:rPr>
                        <a:t>Explore</a:t>
                      </a:r>
                      <a:r>
                        <a:rPr lang="en-US" sz="1400" baseline="0" dirty="0" smtClean="0">
                          <a:latin typeface="Calibri" panose="020F0502020204030204" pitchFamily="34" charset="0"/>
                        </a:rPr>
                        <a:t> composition skew on the class of SD1 and SD2</a:t>
                      </a:r>
                    </a:p>
                    <a:p>
                      <a:pPr marL="228600" indent="-228600" algn="l">
                        <a:buFont typeface="+mj-lt"/>
                        <a:buAutoNum type="arabicPeriod"/>
                      </a:pPr>
                      <a:r>
                        <a:rPr lang="en-US" sz="1400" baseline="0" dirty="0" smtClean="0">
                          <a:latin typeface="Calibri" panose="020F0502020204030204" pitchFamily="34" charset="0"/>
                        </a:rPr>
                        <a:t>Deploy 3DXP material exploration BKM, including </a:t>
                      </a:r>
                    </a:p>
                    <a:p>
                      <a:pPr marL="782635" lvl="1" indent="-228600" algn="l">
                        <a:buFont typeface="+mj-lt"/>
                        <a:buAutoNum type="arabicPeriod"/>
                      </a:pPr>
                      <a:r>
                        <a:rPr lang="en-US" sz="1400" baseline="0" dirty="0" smtClean="0">
                          <a:latin typeface="Calibri" panose="020F0502020204030204" pitchFamily="34" charset="0"/>
                        </a:rPr>
                        <a:t>L0 thin film characterization </a:t>
                      </a:r>
                    </a:p>
                    <a:p>
                      <a:pPr marL="782635" lvl="1" indent="-228600" algn="l">
                        <a:buFont typeface="+mj-lt"/>
                        <a:buAutoNum type="arabicPeriod"/>
                      </a:pPr>
                      <a:r>
                        <a:rPr lang="en-US" sz="1400" baseline="0" dirty="0" smtClean="0">
                          <a:latin typeface="Calibri" panose="020F0502020204030204" pitchFamily="34" charset="0"/>
                        </a:rPr>
                        <a:t>L1 Cantilever process and characterization</a:t>
                      </a:r>
                    </a:p>
                    <a:p>
                      <a:pPr marL="782635" lvl="1" indent="-228600" algn="l">
                        <a:buFont typeface="+mj-lt"/>
                        <a:buAutoNum type="arabicPeriod"/>
                      </a:pPr>
                      <a:r>
                        <a:rPr lang="en-US" sz="1400" baseline="0" dirty="0" smtClean="0">
                          <a:latin typeface="Calibri" panose="020F0502020204030204" pitchFamily="34" charset="0"/>
                        </a:rPr>
                        <a:t>L1D on pitch process development and inline characterization</a:t>
                      </a:r>
                    </a:p>
                    <a:p>
                      <a:pPr marL="782635" lvl="1" indent="-228600" algn="l">
                        <a:buFont typeface="+mj-lt"/>
                        <a:buAutoNum type="arabicPeriod"/>
                      </a:pPr>
                      <a:r>
                        <a:rPr lang="en-US" sz="1400" baseline="0" dirty="0" smtClean="0">
                          <a:latin typeface="Calibri" panose="020F0502020204030204" pitchFamily="34" charset="0"/>
                        </a:rPr>
                        <a:t>L2 full loop process with physical and electrical assessment</a:t>
                      </a:r>
                      <a:endParaRPr lang="en-US" sz="1400" baseline="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1"/>
                  </a:ext>
                </a:extLst>
              </a:tr>
              <a:tr h="332680">
                <a:tc>
                  <a:txBody>
                    <a:bodyPr/>
                    <a:lstStyle/>
                    <a:p>
                      <a:pPr algn="l"/>
                      <a:r>
                        <a:rPr lang="en-US" sz="1400" dirty="0" smtClean="0">
                          <a:latin typeface="Calibri" panose="020F0502020204030204" pitchFamily="34" charset="0"/>
                        </a:rPr>
                        <a:t>Laminas</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POR is 5Å Al</a:t>
                      </a:r>
                      <a:r>
                        <a:rPr lang="en-US" sz="1400" baseline="-25000" dirty="0" smtClean="0">
                          <a:latin typeface="Calibri" panose="020F0502020204030204" pitchFamily="34" charset="0"/>
                        </a:rPr>
                        <a:t>2</a:t>
                      </a:r>
                      <a:r>
                        <a:rPr lang="en-US" sz="1400" baseline="0" dirty="0" smtClean="0">
                          <a:latin typeface="Calibri" panose="020F0502020204030204" pitchFamily="34" charset="0"/>
                        </a:rPr>
                        <a:t>O</a:t>
                      </a:r>
                      <a:r>
                        <a:rPr lang="en-US" sz="1400" baseline="-25000" dirty="0" smtClean="0">
                          <a:latin typeface="Calibri" panose="020F0502020204030204" pitchFamily="34" charset="0"/>
                        </a:rPr>
                        <a:t>3</a:t>
                      </a:r>
                      <a:r>
                        <a:rPr lang="en-US" sz="1400" baseline="0" dirty="0" smtClean="0">
                          <a:latin typeface="Calibri" panose="020F0502020204030204" pitchFamily="34" charset="0"/>
                        </a:rPr>
                        <a:t> sandwich SD</a:t>
                      </a:r>
                      <a:endParaRPr lang="en-US" sz="1400" baseline="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baseline="0" dirty="0" smtClean="0">
                          <a:latin typeface="Calibri" panose="020F0502020204030204" pitchFamily="34" charset="0"/>
                        </a:rPr>
                        <a:t>L1D and L2 for assessment</a:t>
                      </a:r>
                      <a:endParaRPr lang="en-US" sz="1400" baseline="0" dirty="0">
                        <a:latin typeface="Calibri" panose="020F0502020204030204" pitchFamily="34" charset="0"/>
                      </a:endParaRPr>
                    </a:p>
                  </a:txBody>
                  <a:tcPr/>
                </a:tc>
                <a:extLst>
                  <a:ext uri="{0D108BD9-81ED-4DB2-BD59-A6C34878D82A}">
                    <a16:rowId xmlns:a16="http://schemas.microsoft.com/office/drawing/2014/main" xmlns="" val="10002"/>
                  </a:ext>
                </a:extLst>
              </a:tr>
              <a:tr h="272939">
                <a:tc>
                  <a:txBody>
                    <a:bodyPr/>
                    <a:lstStyle/>
                    <a:p>
                      <a:pPr algn="l"/>
                      <a:r>
                        <a:rPr lang="en-US" sz="1400" dirty="0" smtClean="0">
                          <a:latin typeface="Calibri" panose="020F0502020204030204" pitchFamily="34" charset="0"/>
                        </a:rPr>
                        <a:t>Electrodes</a:t>
                      </a:r>
                      <a:endParaRPr lang="en-US" sz="1400" dirty="0">
                        <a:latin typeface="Calibri" panose="020F0502020204030204" pitchFamily="34" charset="0"/>
                      </a:endParaRPr>
                    </a:p>
                  </a:txBody>
                  <a:tcPr>
                    <a:solidFill>
                      <a:schemeClr val="accent5">
                        <a:lumMod val="90000"/>
                      </a:schemeClr>
                    </a:solidFill>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 TE and BE</a:t>
                      </a:r>
                      <a:endParaRPr lang="en-US" sz="1400" dirty="0">
                        <a:latin typeface="Calibri" panose="020F0502020204030204" pitchFamily="34" charset="0"/>
                      </a:endParaRPr>
                    </a:p>
                  </a:txBody>
                  <a:tcPr>
                    <a:solidFill>
                      <a:schemeClr val="accent5">
                        <a:lumMod val="90000"/>
                      </a:schemeClr>
                    </a:solidFill>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a:t>
                      </a:r>
                      <a:r>
                        <a:rPr lang="en-US" sz="1400" baseline="0" dirty="0" smtClean="0">
                          <a:latin typeface="Calibri" panose="020F0502020204030204" pitchFamily="34" charset="0"/>
                        </a:rPr>
                        <a:t> with L1D and L2 if needed</a:t>
                      </a:r>
                      <a:endParaRPr lang="en-US" sz="1400" dirty="0">
                        <a:latin typeface="Calibri" panose="020F0502020204030204" pitchFamily="34" charset="0"/>
                      </a:endParaRPr>
                    </a:p>
                  </a:txBody>
                  <a:tcPr>
                    <a:solidFill>
                      <a:schemeClr val="accent5">
                        <a:lumMod val="90000"/>
                      </a:schemeClr>
                    </a:solidFill>
                  </a:tcPr>
                </a:tc>
                <a:extLst>
                  <a:ext uri="{0D108BD9-81ED-4DB2-BD59-A6C34878D82A}">
                    <a16:rowId xmlns:a16="http://schemas.microsoft.com/office/drawing/2014/main" xmlns="" val="10003"/>
                  </a:ext>
                </a:extLst>
              </a:tr>
              <a:tr h="129912">
                <a:tc>
                  <a:txBody>
                    <a:bodyPr/>
                    <a:lstStyle/>
                    <a:p>
                      <a:pPr algn="l"/>
                      <a:r>
                        <a:rPr lang="en-US" sz="1400" dirty="0" smtClean="0">
                          <a:latin typeface="Calibri" panose="020F0502020204030204" pitchFamily="34" charset="0"/>
                        </a:rPr>
                        <a:t>WL/BL metals</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a:t>
                      </a:r>
                      <a:r>
                        <a:rPr lang="en-US" sz="1400" baseline="0" dirty="0" smtClean="0">
                          <a:latin typeface="Calibri" panose="020F0502020204030204" pitchFamily="34" charset="0"/>
                        </a:rPr>
                        <a:t> is the same as S26A’s</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Synergize with SXP counterpart</a:t>
                      </a:r>
                    </a:p>
                    <a:p>
                      <a:pPr marL="233363" indent="-233363" algn="l">
                        <a:buFont typeface="Arial" panose="020B0604020202020204" pitchFamily="34" charset="0"/>
                        <a:buAutoNum type="arabicPeriod"/>
                      </a:pPr>
                      <a:r>
                        <a:rPr lang="en-US" sz="1400" dirty="0" smtClean="0">
                          <a:latin typeface="Calibri" panose="020F0502020204030204" pitchFamily="34" charset="0"/>
                        </a:rPr>
                        <a:t>Further</a:t>
                      </a:r>
                      <a:r>
                        <a:rPr lang="en-US" sz="1400" baseline="0" dirty="0" smtClean="0">
                          <a:latin typeface="Calibri" panose="020F0502020204030204" pitchFamily="34" charset="0"/>
                        </a:rPr>
                        <a:t> o</a:t>
                      </a:r>
                      <a:r>
                        <a:rPr lang="en-US" sz="1400" dirty="0" smtClean="0">
                          <a:latin typeface="Calibri" panose="020F0502020204030204" pitchFamily="34" charset="0"/>
                        </a:rPr>
                        <a:t>ptimization with L1D and L2 </a:t>
                      </a:r>
                      <a:r>
                        <a:rPr lang="en-US" sz="1400" baseline="0" dirty="0" smtClean="0">
                          <a:latin typeface="Calibri" panose="020F0502020204030204" pitchFamily="34" charset="0"/>
                        </a:rPr>
                        <a:t> if needed</a:t>
                      </a:r>
                      <a:endParaRPr lang="en-US" sz="1400" dirty="0" smtClean="0">
                        <a:latin typeface="Calibri" panose="020F0502020204030204" pitchFamily="34" charset="0"/>
                      </a:endParaRPr>
                    </a:p>
                  </a:txBody>
                  <a:tcPr/>
                </a:tc>
                <a:extLst>
                  <a:ext uri="{0D108BD9-81ED-4DB2-BD59-A6C34878D82A}">
                    <a16:rowId xmlns:a16="http://schemas.microsoft.com/office/drawing/2014/main" xmlns="" val="10004"/>
                  </a:ext>
                </a:extLst>
              </a:tr>
              <a:tr h="129912">
                <a:tc>
                  <a:txBody>
                    <a:bodyPr/>
                    <a:lstStyle/>
                    <a:p>
                      <a:pPr algn="l"/>
                      <a:r>
                        <a:rPr lang="en-US" sz="1400" dirty="0" smtClean="0">
                          <a:latin typeface="Calibri" panose="020F0502020204030204" pitchFamily="34" charset="0"/>
                        </a:rPr>
                        <a:t>Etch</a:t>
                      </a:r>
                      <a:r>
                        <a:rPr lang="en-US" sz="1400" baseline="0" dirty="0" smtClean="0">
                          <a:latin typeface="Calibri" panose="020F0502020204030204" pitchFamily="34" charset="0"/>
                        </a:rPr>
                        <a:t> Profile</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89</a:t>
                      </a:r>
                      <a:r>
                        <a:rPr lang="en-US" sz="1400" dirty="0" smtClean="0">
                          <a:latin typeface="Cambria Math" panose="02040503050406030204" pitchFamily="18" charset="0"/>
                          <a:ea typeface="Cambria Math" panose="02040503050406030204" pitchFamily="18" charset="0"/>
                        </a:rPr>
                        <a:t>°</a:t>
                      </a:r>
                      <a:r>
                        <a:rPr lang="en-US" sz="1400" dirty="0" smtClean="0">
                          <a:latin typeface="Calibri" panose="020F0502020204030204" pitchFamily="34" charset="0"/>
                        </a:rPr>
                        <a:t>)</a:t>
                      </a:r>
                      <a:endParaRPr lang="en-US" sz="1400" dirty="0">
                        <a:latin typeface="Calibri" panose="020F0502020204030204" pitchFamily="34" charset="0"/>
                      </a:endParaRPr>
                    </a:p>
                  </a:txBody>
                  <a:tcPr/>
                </a:tc>
                <a:tc>
                  <a:txBody>
                    <a:bodyPr/>
                    <a:lstStyle/>
                    <a:p>
                      <a:pPr marL="233363" indent="-233363" algn="l">
                        <a:buFont typeface="Arial" panose="020B0604020202020204" pitchFamily="34" charset="0"/>
                        <a:buAutoNum type="arabicPeriod"/>
                      </a:pPr>
                      <a:r>
                        <a:rPr lang="en-US" sz="1400" dirty="0" smtClean="0">
                          <a:latin typeface="Calibri" panose="020F0502020204030204" pitchFamily="34" charset="0"/>
                        </a:rPr>
                        <a:t>L1D and</a:t>
                      </a:r>
                      <a:r>
                        <a:rPr lang="en-US" sz="1400" baseline="0" dirty="0" smtClean="0">
                          <a:latin typeface="Calibri" panose="020F0502020204030204" pitchFamily="34" charset="0"/>
                        </a:rPr>
                        <a:t> L2 with etch experiment</a:t>
                      </a:r>
                      <a:endParaRPr lang="en-US" sz="1400" dirty="0" smtClean="0">
                        <a:latin typeface="Calibri" panose="020F0502020204030204" pitchFamily="34" charset="0"/>
                      </a:endParaRPr>
                    </a:p>
                  </a:txBody>
                  <a:tcPr/>
                </a:tc>
              </a:tr>
              <a:tr h="129912">
                <a:tc>
                  <a:txBody>
                    <a:bodyPr/>
                    <a:lstStyle/>
                    <a:p>
                      <a:pPr algn="l"/>
                      <a:r>
                        <a:rPr lang="en-US" sz="1400" dirty="0" smtClean="0">
                          <a:latin typeface="Calibri" panose="020F0502020204030204" pitchFamily="34" charset="0"/>
                        </a:rPr>
                        <a:t>Seal/fill</a:t>
                      </a:r>
                      <a:endParaRPr lang="en-US" sz="1400" dirty="0">
                        <a:latin typeface="Calibri" panose="020F0502020204030204" pitchFamily="34" charset="0"/>
                      </a:endParaRPr>
                    </a:p>
                  </a:txBody>
                  <a:tcPr/>
                </a:tc>
                <a:tc>
                  <a:txBody>
                    <a:bodyPr/>
                    <a:lstStyle/>
                    <a:p>
                      <a:pPr algn="l"/>
                      <a:r>
                        <a:rPr lang="en-US" sz="1400" dirty="0" smtClean="0">
                          <a:latin typeface="Calibri" panose="020F0502020204030204" pitchFamily="34" charset="0"/>
                        </a:rPr>
                        <a:t>POR is same as S26A’s (no liner)</a:t>
                      </a:r>
                      <a:endParaRPr lang="en-US" sz="1400" dirty="0">
                        <a:latin typeface="Calibri" panose="020F0502020204030204" pitchFamily="34" charset="0"/>
                      </a:endParaRPr>
                    </a:p>
                  </a:txBody>
                  <a:tcPr/>
                </a:tc>
                <a:tc>
                  <a:txBody>
                    <a:bodyPr/>
                    <a:lstStyle/>
                    <a:p>
                      <a:pPr marL="0" indent="0" algn="l">
                        <a:buFont typeface="Arial" panose="020B0604020202020204" pitchFamily="34" charset="0"/>
                        <a:buNone/>
                      </a:pPr>
                      <a:r>
                        <a:rPr lang="en-US" sz="1400" dirty="0" smtClean="0">
                          <a:latin typeface="Calibri" panose="020F0502020204030204" pitchFamily="34" charset="0"/>
                        </a:rPr>
                        <a:t>L1D and L2 including partial liner for</a:t>
                      </a:r>
                      <a:r>
                        <a:rPr lang="en-US" sz="1400" baseline="0" dirty="0" smtClean="0">
                          <a:latin typeface="Calibri" panose="020F0502020204030204" pitchFamily="34" charset="0"/>
                        </a:rPr>
                        <a:t> profile engineering and transfer function tuning and contamination control</a:t>
                      </a:r>
                      <a:endParaRPr lang="en-US" sz="1400" dirty="0" smtClean="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1830145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a:xfrm>
            <a:off x="1981201" y="-1"/>
            <a:ext cx="8229600" cy="1143001"/>
          </a:xfrm>
        </p:spPr>
        <p:txBody>
          <a:bodyPr/>
          <a:lstStyle/>
          <a:p>
            <a:pPr eaLnBrk="1" hangingPunct="1"/>
            <a:r>
              <a:rPr lang="en-US" smtClean="0"/>
              <a:t>Signature Page</a:t>
            </a:r>
          </a:p>
        </p:txBody>
      </p:sp>
      <p:sp>
        <p:nvSpPr>
          <p:cNvPr id="67589" name="Rectangle 3"/>
          <p:cNvSpPr>
            <a:spLocks noChangeArrowheads="1"/>
          </p:cNvSpPr>
          <p:nvPr/>
        </p:nvSpPr>
        <p:spPr bwMode="auto">
          <a:xfrm>
            <a:off x="1639801" y="1321843"/>
            <a:ext cx="8912399" cy="2031325"/>
          </a:xfrm>
          <a:prstGeom prst="rect">
            <a:avLst/>
          </a:prstGeom>
          <a:noFill/>
          <a:ln w="9525" algn="ctr">
            <a:noFill/>
            <a:miter lim="800000"/>
            <a:headEnd/>
            <a:tailEnd/>
          </a:ln>
        </p:spPr>
        <p:txBody>
          <a:bodyPr wrap="square">
            <a:spAutoFit/>
          </a:bodyPr>
          <a:lstStyle/>
          <a:p>
            <a:pPr eaLnBrk="0" hangingPunct="0"/>
            <a:r>
              <a:rPr lang="en-US" sz="1800" b="1" dirty="0">
                <a:latin typeface="Lucida Sans Unicode" panose="020B0602030504020204" pitchFamily="34" charset="0"/>
                <a:cs typeface="Lucida Sans Unicode" panose="020B0602030504020204" pitchFamily="34" charset="0"/>
              </a:rPr>
              <a:t>This 3DXP Joint Development Program Statement of  Work Rev 2.0 (“Self-Select Memory SOW”), having been approved by the JDP Committee is hereby approved by Intel and Micron respectively </a:t>
            </a:r>
            <a:r>
              <a:rPr lang="en-US" sz="1800" b="1" u="sng" dirty="0">
                <a:latin typeface="Lucida Sans Unicode" panose="020B0602030504020204" pitchFamily="34" charset="0"/>
                <a:cs typeface="Lucida Sans Unicode" panose="020B0602030504020204" pitchFamily="34" charset="0"/>
              </a:rPr>
              <a:t>effective as of </a:t>
            </a:r>
            <a:r>
              <a:rPr lang="en-US" sz="1800" b="1" u="sng" dirty="0">
                <a:solidFill>
                  <a:schemeClr val="bg1">
                    <a:lumMod val="75000"/>
                  </a:schemeClr>
                </a:solidFill>
                <a:latin typeface="Lucida Sans Unicode" panose="020B0602030504020204" pitchFamily="34" charset="0"/>
                <a:cs typeface="Lucida Sans Unicode" panose="020B0602030504020204" pitchFamily="34" charset="0"/>
              </a:rPr>
              <a:t>mmm </a:t>
            </a:r>
            <a:r>
              <a:rPr lang="en-US" sz="1800" b="1" u="sng" dirty="0" err="1">
                <a:solidFill>
                  <a:schemeClr val="bg1">
                    <a:lumMod val="75000"/>
                  </a:schemeClr>
                </a:solidFill>
                <a:latin typeface="Lucida Sans Unicode" panose="020B0602030504020204" pitchFamily="34" charset="0"/>
                <a:cs typeface="Lucida Sans Unicode" panose="020B0602030504020204" pitchFamily="34" charset="0"/>
              </a:rPr>
              <a:t>dd</a:t>
            </a:r>
            <a:r>
              <a:rPr lang="en-US" sz="1800" b="1" u="sng" dirty="0">
                <a:latin typeface="Lucida Sans Unicode" panose="020B0602030504020204" pitchFamily="34" charset="0"/>
                <a:cs typeface="Lucida Sans Unicode" panose="020B0602030504020204" pitchFamily="34" charset="0"/>
              </a:rPr>
              <a:t>, 2018</a:t>
            </a:r>
            <a:r>
              <a:rPr lang="en-US" sz="1800" b="1" dirty="0">
                <a:latin typeface="Lucida Sans Unicode" panose="020B0602030504020204" pitchFamily="34" charset="0"/>
                <a:cs typeface="Lucida Sans Unicode" panose="020B0602030504020204" pitchFamily="34" charset="0"/>
              </a:rPr>
              <a:t>, as signified by the signature of each company’s authorized representative below.  It is understood and agreed that this JDP SOW may be amended in due course in accordance with the procedures set forth in the  Joint Development Program Agreement.</a:t>
            </a:r>
          </a:p>
        </p:txBody>
      </p:sp>
      <p:graphicFrame>
        <p:nvGraphicFramePr>
          <p:cNvPr id="2" name="Table 1"/>
          <p:cNvGraphicFramePr>
            <a:graphicFrameLocks noGrp="1"/>
          </p:cNvGraphicFramePr>
          <p:nvPr>
            <p:extLst>
              <p:ext uri="{D42A27DB-BD31-4B8C-83A1-F6EECF244321}">
                <p14:modId xmlns:p14="http://schemas.microsoft.com/office/powerpoint/2010/main" val="2429597860"/>
              </p:ext>
            </p:extLst>
          </p:nvPr>
        </p:nvGraphicFramePr>
        <p:xfrm>
          <a:off x="1681772" y="3827945"/>
          <a:ext cx="8802569" cy="1662424"/>
        </p:xfrm>
        <a:graphic>
          <a:graphicData uri="http://schemas.openxmlformats.org/drawingml/2006/table">
            <a:tbl>
              <a:tblPr firstRow="1" bandRow="1">
                <a:tableStyleId>{5C22544A-7EE6-4342-B048-85BDC9FD1C3A}</a:tableStyleId>
              </a:tblPr>
              <a:tblGrid>
                <a:gridCol w="1114209"/>
                <a:gridCol w="3139851"/>
                <a:gridCol w="277013"/>
                <a:gridCol w="1114209"/>
                <a:gridCol w="3157287"/>
              </a:tblGrid>
              <a:tr h="158117">
                <a:tc gridSpan="2">
                  <a:txBody>
                    <a:bodyPr/>
                    <a:lstStyle/>
                    <a:p>
                      <a:pPr algn="ctr"/>
                      <a:r>
                        <a:rPr lang="en-US" sz="1800" dirty="0" smtClean="0">
                          <a:solidFill>
                            <a:schemeClr val="tx1"/>
                          </a:solidFill>
                        </a:rPr>
                        <a:t>MICRON TECHNOLOGY, INC</a:t>
                      </a:r>
                      <a:endParaRPr lang="en-US" sz="2000" dirty="0">
                        <a:solidFill>
                          <a:schemeClr val="tx1"/>
                        </a:solidFill>
                      </a:endParaRPr>
                    </a:p>
                  </a:txBody>
                  <a:tcPr marL="110805" marR="110805" marT="55403" marB="55403">
                    <a:noFill/>
                  </a:tcPr>
                </a:tc>
                <a:tc hMerge="1">
                  <a:txBody>
                    <a:bodyPr/>
                    <a:lstStyle/>
                    <a:p>
                      <a:endParaRPr lang="en-US" dirty="0"/>
                    </a:p>
                  </a:txBody>
                  <a:tcPr/>
                </a:tc>
                <a:tc>
                  <a:txBody>
                    <a:bodyPr/>
                    <a:lstStyle/>
                    <a:p>
                      <a:endParaRPr lang="en-US" sz="2000" dirty="0">
                        <a:solidFill>
                          <a:schemeClr val="tx1"/>
                        </a:solidFill>
                      </a:endParaRPr>
                    </a:p>
                  </a:txBody>
                  <a:tcPr marL="110805" marR="110805" marT="55403" marB="55403">
                    <a:noFill/>
                  </a:tcPr>
                </a:tc>
                <a:tc gridSpan="2">
                  <a:txBody>
                    <a:bodyPr/>
                    <a:lstStyle/>
                    <a:p>
                      <a:pPr algn="ctr"/>
                      <a:r>
                        <a:rPr lang="en-US" sz="1800" dirty="0" smtClean="0">
                          <a:solidFill>
                            <a:schemeClr val="tx1"/>
                          </a:solidFill>
                        </a:rPr>
                        <a:t>INTEL CORPORATION</a:t>
                      </a:r>
                      <a:endParaRPr lang="en-US" sz="2000" dirty="0">
                        <a:solidFill>
                          <a:schemeClr val="tx1"/>
                        </a:solidFill>
                      </a:endParaRPr>
                    </a:p>
                  </a:txBody>
                  <a:tcPr marL="110805" marR="110805" marT="55403" marB="55403">
                    <a:noFill/>
                  </a:tcPr>
                </a:tc>
                <a:tc hMerge="1">
                  <a:txBody>
                    <a:bodyPr/>
                    <a:lstStyle/>
                    <a:p>
                      <a:endParaRPr lang="en-US" dirty="0"/>
                    </a:p>
                  </a:txBody>
                  <a:tcPr/>
                </a:tc>
              </a:tr>
              <a:tr h="154836">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By:</a:t>
                      </a:r>
                      <a:endParaRPr lang="en-US" sz="2000" dirty="0"/>
                    </a:p>
                  </a:txBody>
                  <a:tcPr marL="110805" marR="110805" marT="55403" marB="55403">
                    <a:noFill/>
                  </a:tcPr>
                </a:tc>
                <a:tc>
                  <a:txBody>
                    <a:bodyPr/>
                    <a:lstStyle/>
                    <a:p>
                      <a:endParaRPr lang="en-US" sz="2000" dirty="0"/>
                    </a:p>
                  </a:txBody>
                  <a:tcPr marL="110805" marR="110805" marT="55403" marB="55403">
                    <a:lnB w="12700" cap="flat" cmpd="sng" algn="ctr">
                      <a:solidFill>
                        <a:schemeClr val="tx1"/>
                      </a:solidFill>
                      <a:prstDash val="solid"/>
                      <a:round/>
                      <a:headEnd type="none" w="med" len="med"/>
                      <a:tailEnd type="none" w="med" len="med"/>
                    </a:lnB>
                    <a:noFill/>
                  </a:tcPr>
                </a:tc>
              </a:tr>
              <a:tr h="276265">
                <a:tc>
                  <a:txBody>
                    <a:bodyPr/>
                    <a:lstStyle/>
                    <a:p>
                      <a:r>
                        <a:rPr lang="en-US" sz="2000" dirty="0" smtClean="0"/>
                        <a:t>Name:</a:t>
                      </a:r>
                      <a:endParaRPr lang="en-US" sz="2000" dirty="0"/>
                    </a:p>
                  </a:txBody>
                  <a:tcPr marL="110805" marR="110805" marT="55403" marB="55403">
                    <a:noFill/>
                  </a:tcPr>
                </a:tc>
                <a:tc>
                  <a:txBody>
                    <a:bodyPr/>
                    <a:lstStyle/>
                    <a:p>
                      <a:endParaRPr lang="en-US" sz="2000" b="1"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Name: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4836">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110805" marR="110805" marT="55403" marB="55403">
                    <a:noFill/>
                  </a:tcPr>
                </a:tc>
                <a:tc>
                  <a:txBody>
                    <a:bodyPr/>
                    <a:lstStyle/>
                    <a:p>
                      <a:r>
                        <a:rPr lang="en-US" sz="2000" dirty="0" smtClean="0"/>
                        <a:t>Date:</a:t>
                      </a:r>
                      <a:endParaRPr lang="en-US" sz="2000" dirty="0"/>
                    </a:p>
                  </a:txBody>
                  <a:tcPr marL="110805" marR="110805" marT="55403" marB="55403">
                    <a:noFill/>
                  </a:tcPr>
                </a:tc>
                <a:tc>
                  <a:txBody>
                    <a:bodyPr/>
                    <a:lstStyle/>
                    <a:p>
                      <a:endParaRPr lang="en-US" sz="2000" dirty="0"/>
                    </a:p>
                  </a:txBody>
                  <a:tcPr marL="110805" marR="110805" marT="55403" marB="554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790525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6.3 Process Architecture</a:t>
            </a:r>
            <a:endParaRPr lang="en-US" sz="2800" cap="small" dirty="0"/>
          </a:p>
        </p:txBody>
      </p:sp>
      <p:sp>
        <p:nvSpPr>
          <p:cNvPr id="3" name="Content Placeholder 2"/>
          <p:cNvSpPr>
            <a:spLocks noGrp="1"/>
          </p:cNvSpPr>
          <p:nvPr>
            <p:ph idx="1"/>
          </p:nvPr>
        </p:nvSpPr>
        <p:spPr>
          <a:xfrm>
            <a:off x="695400" y="1026840"/>
            <a:ext cx="10910428" cy="962000"/>
          </a:xfrm>
        </p:spPr>
        <p:txBody>
          <a:bodyPr/>
          <a:lstStyle/>
          <a:p>
            <a:pPr marL="0" indent="0">
              <a:buNone/>
            </a:pPr>
            <a:r>
              <a:rPr lang="en-US" sz="2000" dirty="0" smtClean="0"/>
              <a:t>CMOS and BEOL</a:t>
            </a:r>
          </a:p>
          <a:p>
            <a:pPr marL="1108070" lvl="1" indent="-554035">
              <a:buNone/>
            </a:pPr>
            <a:r>
              <a:rPr lang="en-US" sz="2000" dirty="0" smtClean="0"/>
              <a:t>High level of synergy to S26A</a:t>
            </a:r>
          </a:p>
          <a:p>
            <a:pPr marL="1108070" lvl="1" indent="-554035">
              <a:buNone/>
            </a:pPr>
            <a:r>
              <a:rPr lang="en-US" sz="2000" dirty="0" smtClean="0"/>
              <a:t>Adding Thick Gate </a:t>
            </a:r>
            <a:r>
              <a:rPr lang="en-US" sz="2000" dirty="0" err="1" smtClean="0"/>
              <a:t>nMOS</a:t>
            </a:r>
            <a:r>
              <a:rPr lang="en-US" sz="2000" dirty="0" smtClean="0"/>
              <a:t> Transistor for decoder</a:t>
            </a:r>
          </a:p>
          <a:p>
            <a:pPr marL="0" indent="0">
              <a:buNone/>
            </a:pPr>
            <a:r>
              <a:rPr lang="en-US" sz="2000" dirty="0" smtClean="0"/>
              <a:t>Array Process</a:t>
            </a:r>
          </a:p>
          <a:p>
            <a:pPr marL="1108070" lvl="1" indent="-554035">
              <a:buNone/>
            </a:pPr>
            <a:r>
              <a:rPr lang="en-US" sz="2000" dirty="0"/>
              <a:t>Structural yield on wafer </a:t>
            </a:r>
            <a:r>
              <a:rPr lang="en-US" sz="2000" dirty="0" smtClean="0"/>
              <a:t>will be evaluated </a:t>
            </a:r>
            <a:r>
              <a:rPr lang="en-US" sz="2000" dirty="0"/>
              <a:t>and improved on S26A main </a:t>
            </a:r>
            <a:r>
              <a:rPr lang="en-US" sz="2000" dirty="0" smtClean="0"/>
              <a:t>array, 1-and 2-deck </a:t>
            </a:r>
            <a:r>
              <a:rPr lang="en-US" sz="2000" dirty="0"/>
              <a:t>structural </a:t>
            </a:r>
            <a:r>
              <a:rPr lang="en-US" sz="2000" dirty="0" smtClean="0"/>
              <a:t>yield (now), </a:t>
            </a:r>
            <a:r>
              <a:rPr lang="en-US" sz="2000" dirty="0"/>
              <a:t>may be extended to 4 decks </a:t>
            </a:r>
            <a:r>
              <a:rPr lang="en-US" sz="2000" dirty="0" smtClean="0"/>
              <a:t>before S26S TO (if needed)</a:t>
            </a:r>
            <a:endParaRPr lang="en-US" sz="2000" dirty="0"/>
          </a:p>
          <a:p>
            <a:pPr marL="1108070" lvl="1" indent="-554035">
              <a:buNone/>
            </a:pPr>
            <a:endParaRPr lang="en-US" sz="2000" dirty="0" smtClean="0"/>
          </a:p>
          <a:p>
            <a:pPr marL="1108070" lvl="1" indent="-554035">
              <a:buNone/>
            </a:pPr>
            <a:endParaRPr lang="en-US" sz="2000" dirty="0"/>
          </a:p>
          <a:p>
            <a:pPr marL="1108070" lvl="1" indent="-554035">
              <a:buNone/>
            </a:pPr>
            <a:endParaRPr lang="en-US" sz="2000" dirty="0" smtClean="0"/>
          </a:p>
          <a:p>
            <a:pPr marL="0" indent="0">
              <a:buNone/>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098762498"/>
              </p:ext>
            </p:extLst>
          </p:nvPr>
        </p:nvGraphicFramePr>
        <p:xfrm>
          <a:off x="700603" y="3140968"/>
          <a:ext cx="10563081" cy="3322320"/>
        </p:xfrm>
        <a:graphic>
          <a:graphicData uri="http://schemas.openxmlformats.org/drawingml/2006/table">
            <a:tbl>
              <a:tblPr firstRow="1" bandRow="1">
                <a:tableStyleId>{5C22544A-7EE6-4342-B048-85BDC9FD1C3A}</a:tableStyleId>
              </a:tblPr>
              <a:tblGrid>
                <a:gridCol w="1309099">
                  <a:extLst>
                    <a:ext uri="{9D8B030D-6E8A-4147-A177-3AD203B41FA5}">
                      <a16:colId xmlns:a16="http://schemas.microsoft.com/office/drawing/2014/main" xmlns="" val="20000"/>
                    </a:ext>
                  </a:extLst>
                </a:gridCol>
                <a:gridCol w="2347351">
                  <a:extLst>
                    <a:ext uri="{9D8B030D-6E8A-4147-A177-3AD203B41FA5}">
                      <a16:colId xmlns:a16="http://schemas.microsoft.com/office/drawing/2014/main" xmlns="" val="20001"/>
                    </a:ext>
                  </a:extLst>
                </a:gridCol>
                <a:gridCol w="2437634">
                  <a:extLst>
                    <a:ext uri="{9D8B030D-6E8A-4147-A177-3AD203B41FA5}">
                      <a16:colId xmlns:a16="http://schemas.microsoft.com/office/drawing/2014/main" xmlns="" val="20002"/>
                    </a:ext>
                  </a:extLst>
                </a:gridCol>
                <a:gridCol w="4468997">
                  <a:extLst>
                    <a:ext uri="{9D8B030D-6E8A-4147-A177-3AD203B41FA5}">
                      <a16:colId xmlns:a16="http://schemas.microsoft.com/office/drawing/2014/main" xmlns="" val="20003"/>
                    </a:ext>
                  </a:extLst>
                </a:gridCol>
              </a:tblGrid>
              <a:tr h="549432">
                <a:tc>
                  <a:txBody>
                    <a:bodyPr/>
                    <a:lstStyle/>
                    <a:p>
                      <a:pPr algn="l" fontAlgn="b"/>
                      <a:endParaRPr lang="en-US" sz="1400" b="0" i="0" u="none" strike="noStrike" dirty="0">
                        <a:solidFill>
                          <a:schemeClr val="bg1"/>
                        </a:solidFill>
                        <a:effectLst/>
                        <a:latin typeface="Calibri" panose="020F0502020204030204" pitchFamily="34" charset="0"/>
                      </a:endParaRPr>
                    </a:p>
                  </a:txBody>
                  <a:tcPr marL="7620" marR="7620" marT="7620" marB="0">
                    <a:solidFill>
                      <a:schemeClr val="bg1"/>
                    </a:solidFill>
                  </a:tcPr>
                </a:tc>
                <a:tc>
                  <a:txBody>
                    <a:bodyPr/>
                    <a:lstStyle/>
                    <a:p>
                      <a:pPr marL="0" marR="0" lvl="0" indent="0" algn="l" defTabSz="110807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Calibri" panose="020F0502020204030204" pitchFamily="34" charset="0"/>
                        </a:rPr>
                        <a:t>S15C</a:t>
                      </a:r>
                    </a:p>
                    <a:p>
                      <a:pPr algn="l" fontAlgn="b"/>
                      <a:r>
                        <a:rPr lang="en-US" sz="1400" b="1" i="0" u="none" strike="noStrike" dirty="0" smtClean="0">
                          <a:solidFill>
                            <a:schemeClr val="bg1"/>
                          </a:solidFill>
                          <a:effectLst/>
                          <a:latin typeface="Calibri" panose="020F0502020204030204" pitchFamily="34" charset="0"/>
                        </a:rPr>
                        <a:t>41nm </a:t>
                      </a:r>
                      <a:r>
                        <a:rPr lang="en-US" sz="1400" b="1" i="0" u="none" strike="noStrike" dirty="0">
                          <a:solidFill>
                            <a:schemeClr val="bg1"/>
                          </a:solidFill>
                          <a:effectLst/>
                          <a:latin typeface="Calibri" panose="020F0502020204030204" pitchFamily="34" charset="0"/>
                        </a:rPr>
                        <a:t>pitch / 2-deck</a:t>
                      </a:r>
                    </a:p>
                    <a:p>
                      <a:pPr algn="l" fontAlgn="b"/>
                      <a:r>
                        <a:rPr lang="en-US" sz="1400" b="0" i="0" u="none" strike="noStrike" dirty="0" smtClean="0">
                          <a:solidFill>
                            <a:schemeClr val="bg1"/>
                          </a:solidFill>
                          <a:effectLst/>
                          <a:latin typeface="Calibri" panose="020F0502020204030204" pitchFamily="34" charset="0"/>
                        </a:rPr>
                        <a:t>2Kx4K </a:t>
                      </a:r>
                      <a:r>
                        <a:rPr lang="en-US" sz="1400" b="0" i="0" u="none" strike="noStrike" dirty="0">
                          <a:solidFill>
                            <a:schemeClr val="bg1"/>
                          </a:solidFill>
                          <a:effectLst/>
                          <a:latin typeface="Calibri" panose="020F0502020204030204" pitchFamily="34" charset="0"/>
                        </a:rPr>
                        <a:t>Tile</a:t>
                      </a:r>
                    </a:p>
                  </a:txBody>
                  <a:tcPr marL="7620" marR="7620" marT="7620" marB="0">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S26A</a:t>
                      </a:r>
                    </a:p>
                    <a:p>
                      <a:pPr algn="l" fontAlgn="b"/>
                      <a:r>
                        <a:rPr lang="en-US" sz="1400" b="1" i="0" u="none" strike="noStrike" kern="1200" dirty="0" smtClean="0">
                          <a:solidFill>
                            <a:schemeClr val="bg1"/>
                          </a:solidFill>
                          <a:effectLst/>
                          <a:latin typeface="Calibri" panose="020F0502020204030204" pitchFamily="34" charset="0"/>
                          <a:ea typeface="+mn-ea"/>
                          <a:cs typeface="+mn-cs"/>
                        </a:rPr>
                        <a:t>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0" i="0" u="none" strike="noStrike" kern="1200" dirty="0" smtClean="0">
                          <a:solidFill>
                            <a:schemeClr val="bg1"/>
                          </a:solidFill>
                          <a:effectLst/>
                          <a:latin typeface="Calibri" panose="020F0502020204030204" pitchFamily="34" charset="0"/>
                          <a:ea typeface="+mn-ea"/>
                          <a:cs typeface="+mn-cs"/>
                        </a:rPr>
                        <a:t>4Kx4K </a:t>
                      </a:r>
                      <a:r>
                        <a:rPr lang="en-US" sz="1400" b="0" i="0" u="none" strike="noStrike" kern="1200" dirty="0">
                          <a:solidFill>
                            <a:schemeClr val="bg1"/>
                          </a:solidFill>
                          <a:effectLst/>
                          <a:latin typeface="Calibri" panose="020F0502020204030204" pitchFamily="34" charset="0"/>
                          <a:ea typeface="+mn-ea"/>
                          <a:cs typeface="+mn-cs"/>
                        </a:rPr>
                        <a:t>Tile</a:t>
                      </a:r>
                    </a:p>
                  </a:txBody>
                  <a:tcPr marL="7620" marR="7620" marT="7620" marB="0">
                    <a:solidFill>
                      <a:schemeClr val="accent6"/>
                    </a:solidFill>
                  </a:tcPr>
                </a:tc>
                <a:tc>
                  <a:txBody>
                    <a:bodyPr/>
                    <a:lstStyle/>
                    <a:p>
                      <a:pPr algn="l" fontAlgn="b"/>
                      <a:r>
                        <a:rPr lang="en-US" sz="1400" b="1" i="0" u="none" strike="noStrike" kern="1200" dirty="0" smtClean="0">
                          <a:solidFill>
                            <a:schemeClr val="bg1"/>
                          </a:solidFill>
                          <a:effectLst/>
                          <a:latin typeface="Calibri" panose="020F0502020204030204" pitchFamily="34" charset="0"/>
                          <a:ea typeface="+mn-ea"/>
                          <a:cs typeface="+mn-cs"/>
                        </a:rPr>
                        <a:t>S26S 41nm </a:t>
                      </a:r>
                      <a:r>
                        <a:rPr lang="en-US" sz="1400" b="1" i="0" u="none" strike="noStrike" kern="1200" dirty="0">
                          <a:solidFill>
                            <a:schemeClr val="bg1"/>
                          </a:solidFill>
                          <a:effectLst/>
                          <a:latin typeface="Calibri" panose="020F0502020204030204" pitchFamily="34" charset="0"/>
                          <a:ea typeface="+mn-ea"/>
                          <a:cs typeface="+mn-cs"/>
                        </a:rPr>
                        <a:t>pitch / 4-deck</a:t>
                      </a:r>
                    </a:p>
                    <a:p>
                      <a:pPr algn="l" fontAlgn="b"/>
                      <a:r>
                        <a:rPr lang="en-US" sz="1400" b="1" i="0" u="none" strike="noStrike" kern="1200" dirty="0" smtClean="0">
                          <a:solidFill>
                            <a:schemeClr val="bg1"/>
                          </a:solidFill>
                          <a:effectLst/>
                          <a:latin typeface="Calibri" panose="020F0502020204030204" pitchFamily="34" charset="0"/>
                          <a:ea typeface="+mn-ea"/>
                          <a:cs typeface="+mn-cs"/>
                        </a:rPr>
                        <a:t>S26S</a:t>
                      </a:r>
                      <a:endParaRPr lang="en-US" sz="1400" b="1" i="0" u="none" strike="noStrike" kern="1200" dirty="0">
                        <a:solidFill>
                          <a:schemeClr val="bg1"/>
                        </a:solidFill>
                        <a:effectLst/>
                        <a:latin typeface="Calibri" panose="020F0502020204030204" pitchFamily="34" charset="0"/>
                        <a:ea typeface="+mn-ea"/>
                        <a:cs typeface="+mn-cs"/>
                      </a:endParaRPr>
                    </a:p>
                    <a:p>
                      <a:pPr algn="l" fontAlgn="b"/>
                      <a:r>
                        <a:rPr lang="en-US" sz="1400" b="0" i="0" u="none" strike="noStrike" kern="1200" dirty="0">
                          <a:solidFill>
                            <a:schemeClr val="bg1"/>
                          </a:solidFill>
                          <a:effectLst/>
                          <a:latin typeface="Calibri" panose="020F0502020204030204" pitchFamily="34" charset="0"/>
                          <a:ea typeface="+mn-ea"/>
                          <a:cs typeface="+mn-cs"/>
                        </a:rPr>
                        <a:t>4Kx4K Tile</a:t>
                      </a:r>
                    </a:p>
                  </a:txBody>
                  <a:tcPr marL="7620" marR="7620" marT="7620" marB="0">
                    <a:solidFill>
                      <a:schemeClr val="accent6"/>
                    </a:solidFill>
                  </a:tcPr>
                </a:tc>
                <a:extLst>
                  <a:ext uri="{0D108BD9-81ED-4DB2-BD59-A6C34878D82A}">
                    <a16:rowId xmlns:a16="http://schemas.microsoft.com/office/drawing/2014/main" xmlns="" val="10000"/>
                  </a:ext>
                </a:extLst>
              </a:tr>
              <a:tr h="368443">
                <a:tc>
                  <a:txBody>
                    <a:bodyPr/>
                    <a:lstStyle/>
                    <a:p>
                      <a:pPr algn="l" fontAlgn="b"/>
                      <a:r>
                        <a:rPr lang="en-US" sz="1400" b="0" i="0" u="none" strike="noStrike" dirty="0">
                          <a:solidFill>
                            <a:srgbClr val="000000"/>
                          </a:solidFill>
                          <a:effectLst/>
                          <a:latin typeface="Calibri" panose="020F0502020204030204" pitchFamily="34" charset="0"/>
                        </a:rPr>
                        <a:t>CMOS</a:t>
                      </a:r>
                    </a:p>
                  </a:txBody>
                  <a:tcPr marL="7620" marR="7620" marT="7620" marB="0">
                    <a:solidFill>
                      <a:schemeClr val="bg1">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19 mask levels</a:t>
                      </a:r>
                    </a:p>
                    <a:p>
                      <a:pPr algn="l" fontAlgn="b"/>
                      <a:r>
                        <a:rPr lang="en-US" sz="1400" b="0" i="0" u="none" strike="noStrike" dirty="0">
                          <a:solidFill>
                            <a:srgbClr val="000000"/>
                          </a:solidFill>
                          <a:effectLst/>
                          <a:latin typeface="Calibri" panose="020F0502020204030204" pitchFamily="34" charset="0"/>
                        </a:rPr>
                        <a:t>Dual</a:t>
                      </a:r>
                      <a:r>
                        <a:rPr lang="en-US" sz="1400" b="0" i="0" u="none" strike="noStrike" baseline="0" dirty="0">
                          <a:solidFill>
                            <a:srgbClr val="000000"/>
                          </a:solidFill>
                          <a:effectLst/>
                          <a:latin typeface="Calibri" panose="020F0502020204030204" pitchFamily="34" charset="0"/>
                        </a:rPr>
                        <a:t> gate CMOS (23A/110A)</a:t>
                      </a:r>
                      <a:endParaRPr lang="en-US" sz="14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en-US" sz="1400" b="0" i="0" u="none" strike="noStrike" dirty="0">
                          <a:solidFill>
                            <a:srgbClr val="000000"/>
                          </a:solidFill>
                          <a:effectLst/>
                          <a:latin typeface="Calibri" panose="020F0502020204030204" pitchFamily="34" charset="0"/>
                        </a:rPr>
                        <a:t>No change from 10s</a:t>
                      </a:r>
                    </a:p>
                    <a:p>
                      <a:pPr algn="l" fontAlgn="b"/>
                      <a:r>
                        <a:rPr lang="en-US" sz="1400" b="0" i="0" u="none" strike="noStrike" dirty="0">
                          <a:solidFill>
                            <a:srgbClr val="000000"/>
                          </a:solidFill>
                          <a:effectLst/>
                          <a:latin typeface="Calibri" panose="020F0502020204030204" pitchFamily="34" charset="0"/>
                        </a:rPr>
                        <a:t>HV CMOS width scaling</a:t>
                      </a:r>
                    </a:p>
                  </a:txBody>
                  <a:tcPr marL="7620" marR="7620" marT="7620" marB="0"/>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endParaRPr lang="en-US" sz="1400" b="0" i="0" u="none" strike="noStrike" dirty="0">
                        <a:solidFill>
                          <a:srgbClr val="000000"/>
                        </a:solidFill>
                        <a:effectLst/>
                        <a:latin typeface="Calibri" panose="020F0502020204030204" pitchFamily="34" charset="0"/>
                      </a:endParaRPr>
                    </a:p>
                    <a:p>
                      <a:pPr algn="l" fontAlgn="b"/>
                      <a:r>
                        <a:rPr lang="en-US" sz="1400" b="0" i="0" u="none" strike="noStrike" dirty="0" smtClean="0">
                          <a:solidFill>
                            <a:srgbClr val="000000"/>
                          </a:solidFill>
                          <a:effectLst/>
                          <a:latin typeface="Calibri" panose="020F0502020204030204" pitchFamily="34" charset="0"/>
                        </a:rPr>
                        <a:t>Adding Thick gate</a:t>
                      </a:r>
                      <a:r>
                        <a:rPr lang="en-US" sz="1400" b="0" i="0" u="none" strike="noStrike" baseline="0" dirty="0" smtClean="0">
                          <a:solidFill>
                            <a:srgbClr val="000000"/>
                          </a:solidFill>
                          <a:effectLst/>
                          <a:latin typeface="Calibri" panose="020F0502020204030204" pitchFamily="34" charset="0"/>
                        </a:rPr>
                        <a:t> </a:t>
                      </a:r>
                      <a:r>
                        <a:rPr lang="en-US" sz="1400" b="0" i="0" u="none" strike="noStrike" baseline="0" dirty="0" err="1" smtClean="0">
                          <a:solidFill>
                            <a:srgbClr val="000000"/>
                          </a:solidFill>
                          <a:effectLst/>
                          <a:latin typeface="Calibri" panose="020F0502020204030204" pitchFamily="34" charset="0"/>
                        </a:rPr>
                        <a:t>nMOS</a:t>
                      </a:r>
                      <a:r>
                        <a:rPr lang="en-US" sz="1400" b="0" i="0" u="none" strike="noStrike" baseline="0" dirty="0" smtClean="0">
                          <a:solidFill>
                            <a:srgbClr val="000000"/>
                          </a:solidFill>
                          <a:effectLst/>
                          <a:latin typeface="Calibri" panose="020F0502020204030204" pitchFamily="34" charset="0"/>
                        </a:rPr>
                        <a:t> Transistor for S26S</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xmlns="" val="10001"/>
                  </a:ext>
                </a:extLst>
              </a:tr>
              <a:tr h="911411">
                <a:tc>
                  <a:txBody>
                    <a:bodyPr/>
                    <a:lstStyle/>
                    <a:p>
                      <a:pPr algn="l" fontAlgn="b"/>
                      <a:r>
                        <a:rPr lang="en-US" sz="1400" b="0" i="0" u="none" strike="noStrike" dirty="0">
                          <a:solidFill>
                            <a:srgbClr val="000000"/>
                          </a:solidFill>
                          <a:effectLst/>
                          <a:latin typeface="Calibri" panose="020F0502020204030204" pitchFamily="34" charset="0"/>
                        </a:rPr>
                        <a:t>M1-M4 (Cu)</a:t>
                      </a:r>
                    </a:p>
                  </a:txBody>
                  <a:tcPr marL="7620" marR="7620" marT="7620" marB="0">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 single-damascene Cu</a:t>
                      </a:r>
                    </a:p>
                    <a:p>
                      <a:pPr algn="l" fontAlgn="b"/>
                      <a:r>
                        <a:rPr lang="en-US" sz="1400" b="0" i="0" u="none" strike="noStrike" dirty="0">
                          <a:solidFill>
                            <a:srgbClr val="000000"/>
                          </a:solidFill>
                          <a:effectLst/>
                          <a:latin typeface="Calibri" panose="020F0502020204030204" pitchFamily="34" charset="0"/>
                        </a:rPr>
                        <a:t>M2-M4 dual-damascene Cu</a:t>
                      </a:r>
                    </a:p>
                    <a:p>
                      <a:pPr algn="l" fontAlgn="b"/>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All 193-dry levels</a:t>
                      </a:r>
                      <a:endParaRPr lang="en-US" sz="1400" b="0" i="0" u="none" strike="noStrike" dirty="0">
                        <a:solidFill>
                          <a:srgbClr val="000000"/>
                        </a:solidFill>
                        <a:effectLst/>
                        <a:latin typeface="Calibri" panose="020F0502020204030204" pitchFamily="34" charset="0"/>
                      </a:endParaRPr>
                    </a:p>
                  </a:txBody>
                  <a:tcPr marL="7620" marR="7620" marT="7620" marB="0">
                    <a:solidFill>
                      <a:schemeClr val="accent5">
                        <a:lumMod val="90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M1,</a:t>
                      </a:r>
                      <a:r>
                        <a:rPr lang="en-US" sz="1400" b="0" i="0" u="none" strike="noStrike" baseline="0" dirty="0">
                          <a:solidFill>
                            <a:srgbClr val="000000"/>
                          </a:solidFill>
                          <a:effectLst/>
                          <a:latin typeface="Calibri" panose="020F0502020204030204" pitchFamily="34" charset="0"/>
                        </a:rPr>
                        <a:t> M4 single damascene Cu</a:t>
                      </a:r>
                    </a:p>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rgbClr val="000000"/>
                          </a:solidFill>
                          <a:effectLst/>
                          <a:latin typeface="Calibri" panose="020F0502020204030204" pitchFamily="34" charset="0"/>
                        </a:rPr>
                        <a:t>M2-M3 </a:t>
                      </a:r>
                      <a:r>
                        <a:rPr lang="en-US" sz="1400" b="0" i="0" u="none" strike="noStrike" kern="1200" baseline="0" dirty="0">
                          <a:solidFill>
                            <a:srgbClr val="000000"/>
                          </a:solidFill>
                          <a:effectLst/>
                          <a:latin typeface="Calibri" panose="020F0502020204030204" pitchFamily="34" charset="0"/>
                          <a:ea typeface="+mn-ea"/>
                          <a:cs typeface="+mn-cs"/>
                        </a:rPr>
                        <a:t>dual damascene Cu</a:t>
                      </a:r>
                      <a:endParaRPr lang="en-US" sz="1400" b="0" i="0" u="none" strike="noStrike" baseline="0" dirty="0">
                        <a:solidFill>
                          <a:srgbClr val="000000"/>
                        </a:solidFill>
                        <a:effectLst/>
                        <a:latin typeface="Calibri" panose="020F0502020204030204" pitchFamily="34" charset="0"/>
                      </a:endParaRPr>
                    </a:p>
                    <a:p>
                      <a:pPr algn="l" fontAlgn="b"/>
                      <a:endParaRPr lang="en-US" sz="1400" b="0" i="0" u="none" strike="noStrike" kern="1200" dirty="0">
                        <a:solidFill>
                          <a:srgbClr val="000000"/>
                        </a:solidFill>
                        <a:effectLst/>
                        <a:latin typeface="Calibri" panose="020F0502020204030204" pitchFamily="34" charset="0"/>
                        <a:ea typeface="+mn-ea"/>
                        <a:cs typeface="+mn-cs"/>
                      </a:endParaRPr>
                    </a:p>
                    <a:p>
                      <a:pPr algn="l" fontAlgn="b"/>
                      <a:r>
                        <a:rPr lang="en-US" sz="1400" b="0" i="0" u="none" strike="noStrike" kern="1200" dirty="0">
                          <a:solidFill>
                            <a:srgbClr val="000000"/>
                          </a:solidFill>
                          <a:effectLst/>
                          <a:latin typeface="Calibri" panose="020F0502020204030204" pitchFamily="34" charset="0"/>
                          <a:ea typeface="+mn-ea"/>
                          <a:cs typeface="+mn-cs"/>
                        </a:rPr>
                        <a:t>V3 and M4 goes 193i (+2)</a:t>
                      </a:r>
                    </a:p>
                    <a:p>
                      <a:pPr algn="l" fontAlgn="b"/>
                      <a:endParaRPr lang="en-US" sz="1400" b="0" i="0" u="none" strike="noStrike" dirty="0">
                        <a:solidFill>
                          <a:srgbClr val="000000"/>
                        </a:solidFill>
                        <a:effectLst/>
                        <a:latin typeface="Calibri" panose="020F0502020204030204" pitchFamily="34" charset="0"/>
                      </a:endParaRPr>
                    </a:p>
                  </a:txBody>
                  <a:tcPr marL="7620" marR="7620" marT="7620" marB="0">
                    <a:solidFill>
                      <a:schemeClr val="accent5">
                        <a:lumMod val="90000"/>
                      </a:schemeClr>
                    </a:solidFill>
                  </a:tcPr>
                </a:tc>
                <a:tc>
                  <a:txBody>
                    <a:bodyPr/>
                    <a:lstStyle/>
                    <a:p>
                      <a:pPr algn="l" fontAlgn="b"/>
                      <a:r>
                        <a:rPr lang="en-US" sz="1400" b="0" i="0" u="none" strike="noStrike" dirty="0" smtClean="0">
                          <a:solidFill>
                            <a:srgbClr val="000000"/>
                          </a:solidFill>
                          <a:effectLst/>
                          <a:latin typeface="Calibri" panose="020F0502020204030204" pitchFamily="34" charset="0"/>
                        </a:rPr>
                        <a:t>Same as S26A</a:t>
                      </a:r>
                      <a:endParaRPr lang="en-US" sz="1400" b="0" i="0" u="none" strike="noStrike" kern="1200" dirty="0">
                        <a:solidFill>
                          <a:srgbClr val="000000"/>
                        </a:solidFill>
                        <a:effectLst/>
                        <a:latin typeface="Calibri" panose="020F0502020204030204" pitchFamily="34" charset="0"/>
                        <a:ea typeface="+mn-ea"/>
                        <a:cs typeface="+mn-cs"/>
                      </a:endParaRPr>
                    </a:p>
                  </a:txBody>
                  <a:tcPr marL="7620" marR="7620" marT="7620" marB="0">
                    <a:solidFill>
                      <a:schemeClr val="accent5">
                        <a:lumMod val="90000"/>
                      </a:schemeClr>
                    </a:solidFill>
                  </a:tcPr>
                </a:tc>
                <a:extLst>
                  <a:ext uri="{0D108BD9-81ED-4DB2-BD59-A6C34878D82A}">
                    <a16:rowId xmlns:a16="http://schemas.microsoft.com/office/drawing/2014/main" xmlns="" val="10002"/>
                  </a:ext>
                </a:extLst>
              </a:tr>
              <a:tr h="549432">
                <a:tc>
                  <a:txBody>
                    <a:bodyPr/>
                    <a:lstStyle/>
                    <a:p>
                      <a:pPr algn="l" fontAlgn="b"/>
                      <a:r>
                        <a:rPr lang="en-US" sz="1400" b="0" i="0" u="none" strike="noStrike" dirty="0">
                          <a:solidFill>
                            <a:srgbClr val="000000"/>
                          </a:solidFill>
                          <a:effectLst/>
                          <a:latin typeface="Calibri" panose="020F0502020204030204" pitchFamily="34" charset="0"/>
                        </a:rPr>
                        <a:t>Array levels</a:t>
                      </a:r>
                    </a:p>
                  </a:txBody>
                  <a:tcPr marL="7620" marR="7620" marT="7620" marB="0"/>
                </a:tc>
                <a:tc>
                  <a:txBody>
                    <a:bodyPr/>
                    <a:lstStyle/>
                    <a:p>
                      <a:pPr algn="l" fontAlgn="b"/>
                      <a:r>
                        <a:rPr lang="en-US" sz="1400" b="0" i="0" u="none" strike="noStrike" dirty="0">
                          <a:solidFill>
                            <a:srgbClr val="000000"/>
                          </a:solidFill>
                          <a:effectLst/>
                          <a:latin typeface="Calibri" panose="020F0502020204030204" pitchFamily="34" charset="0"/>
                        </a:rPr>
                        <a:t>2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4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3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7 193i levels for array</a:t>
                      </a:r>
                    </a:p>
                  </a:txBody>
                  <a:tcPr marL="7620" marR="7620" marT="7620" marB="0"/>
                </a:tc>
                <a:tc>
                  <a:txBody>
                    <a:bodyPr/>
                    <a:lstStyle/>
                    <a:p>
                      <a:pPr algn="l" fontAlgn="b"/>
                      <a:r>
                        <a:rPr lang="en-US" sz="1400" b="0" i="0" u="none" strike="noStrike" dirty="0">
                          <a:solidFill>
                            <a:srgbClr val="000000"/>
                          </a:solidFill>
                          <a:effectLst/>
                          <a:latin typeface="Calibri" panose="020F0502020204030204" pitchFamily="34" charset="0"/>
                        </a:rPr>
                        <a:t>4 decks </a:t>
                      </a:r>
                      <a:r>
                        <a:rPr lang="en-US" sz="1400" b="0" i="0" u="none" strike="noStrike" dirty="0">
                          <a:solidFill>
                            <a:srgbClr val="000000"/>
                          </a:solidFill>
                          <a:effectLst/>
                          <a:latin typeface="Calibri" panose="020F0502020204030204" pitchFamily="34" charset="0"/>
                          <a:sym typeface="Wingdings" panose="05000000000000000000" pitchFamily="2" charset="2"/>
                        </a:rPr>
                        <a:t> </a:t>
                      </a:r>
                      <a:r>
                        <a:rPr lang="en-US" sz="1400" b="0" i="0" u="none" strike="noStrike" dirty="0">
                          <a:solidFill>
                            <a:srgbClr val="000000"/>
                          </a:solidFill>
                          <a:effectLst/>
                          <a:latin typeface="Calibri" panose="020F0502020204030204" pitchFamily="34" charset="0"/>
                        </a:rPr>
                        <a:t>8 PD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5 OPV levels</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13 193i levels for array</a:t>
                      </a:r>
                    </a:p>
                  </a:txBody>
                  <a:tcPr marL="7620" marR="7620" marT="7620" marB="0"/>
                </a:tc>
                <a:tc>
                  <a:txBody>
                    <a:bodyPr/>
                    <a:lstStyle/>
                    <a:p>
                      <a:pPr algn="l" fontAlgn="b"/>
                      <a:r>
                        <a:rPr lang="en-US" sz="1400" b="0" i="0" u="none" strike="noStrike" dirty="0" smtClean="0">
                          <a:solidFill>
                            <a:srgbClr val="000000"/>
                          </a:solidFill>
                          <a:effectLst/>
                          <a:latin typeface="Calibri" panose="020F0502020204030204" pitchFamily="34" charset="0"/>
                        </a:rPr>
                        <a:t>Copy from S26A</a:t>
                      </a:r>
                    </a:p>
                    <a:p>
                      <a:pPr algn="l" fontAlgn="b"/>
                      <a:r>
                        <a:rPr lang="en-US" sz="1400" b="0" i="0" u="none" strike="noStrike" dirty="0" smtClean="0">
                          <a:solidFill>
                            <a:srgbClr val="000000"/>
                          </a:solidFill>
                          <a:effectLst/>
                          <a:latin typeface="Calibri" panose="020F0502020204030204" pitchFamily="34" charset="0"/>
                        </a:rPr>
                        <a:t>simplified cell stack and BL</a:t>
                      </a:r>
                      <a:r>
                        <a:rPr lang="en-US" sz="1400" b="0" i="0" u="none" strike="noStrike" baseline="0" dirty="0" smtClean="0">
                          <a:solidFill>
                            <a:srgbClr val="000000"/>
                          </a:solidFill>
                          <a:effectLst/>
                          <a:latin typeface="Calibri" panose="020F0502020204030204" pitchFamily="34" charset="0"/>
                        </a:rPr>
                        <a:t>/WL patterning scheme</a:t>
                      </a:r>
                      <a:endParaRPr lang="en-US" sz="14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xmlns="" val="10003"/>
                  </a:ext>
                </a:extLst>
              </a:tr>
              <a:tr h="439546">
                <a:tc>
                  <a:txBody>
                    <a:bodyPr/>
                    <a:lstStyle/>
                    <a:p>
                      <a:r>
                        <a:rPr lang="en-US" sz="1400" dirty="0">
                          <a:latin typeface="Calibri" panose="020F0502020204030204" pitchFamily="34" charset="0"/>
                        </a:rPr>
                        <a:t>Top Metal /</a:t>
                      </a:r>
                      <a:r>
                        <a:rPr lang="en-US" sz="1400" baseline="0" dirty="0">
                          <a:latin typeface="Calibri" panose="020F0502020204030204" pitchFamily="34" charset="0"/>
                        </a:rPr>
                        <a:t> </a:t>
                      </a:r>
                    </a:p>
                    <a:p>
                      <a:r>
                        <a:rPr lang="en-US" sz="1400" baseline="0" dirty="0">
                          <a:latin typeface="Calibri" panose="020F0502020204030204" pitchFamily="34" charset="0"/>
                        </a:rPr>
                        <a:t>Passivation</a:t>
                      </a:r>
                      <a:endParaRPr lang="en-US" sz="1400" dirty="0">
                        <a:latin typeface="Calibri" panose="020F0502020204030204" pitchFamily="34" charset="0"/>
                      </a:endParaRPr>
                    </a:p>
                  </a:txBody>
                  <a:tcPr>
                    <a:solidFill>
                      <a:schemeClr val="accent5">
                        <a:lumMod val="90000"/>
                      </a:schemeClr>
                    </a:solidFill>
                  </a:tcPr>
                </a:tc>
                <a:tc>
                  <a:txBody>
                    <a:bodyPr/>
                    <a:lstStyle/>
                    <a:p>
                      <a:r>
                        <a:rPr lang="en-US" sz="1400" dirty="0">
                          <a:latin typeface="Calibri" panose="020F0502020204030204" pitchFamily="34" charset="0"/>
                        </a:rPr>
                        <a:t>Thick</a:t>
                      </a:r>
                      <a:r>
                        <a:rPr lang="en-US" sz="1400" baseline="0" dirty="0">
                          <a:latin typeface="Calibri" panose="020F0502020204030204" pitchFamily="34" charset="0"/>
                        </a:rPr>
                        <a:t> Al, SiO2+SiON Passivation, Polyimide</a:t>
                      </a:r>
                      <a:endParaRPr lang="en-US" sz="1400" dirty="0">
                        <a:latin typeface="Calibri" panose="020F0502020204030204" pitchFamily="34" charset="0"/>
                      </a:endParaRPr>
                    </a:p>
                  </a:txBody>
                  <a:tcPr>
                    <a:solidFill>
                      <a:schemeClr val="accent5">
                        <a:lumMod val="90000"/>
                      </a:schemeClr>
                    </a:solidFill>
                  </a:tcPr>
                </a:tc>
                <a:tc>
                  <a:txBody>
                    <a:bodyPr/>
                    <a:lstStyle/>
                    <a:p>
                      <a:r>
                        <a:rPr lang="en-US" sz="1400" dirty="0">
                          <a:latin typeface="Calibri" panose="020F0502020204030204" pitchFamily="34" charset="0"/>
                        </a:rPr>
                        <a:t>No Change</a:t>
                      </a:r>
                    </a:p>
                  </a:txBody>
                  <a:tcPr>
                    <a:solidFill>
                      <a:schemeClr val="accent5">
                        <a:lumMod val="90000"/>
                      </a:schemeClr>
                    </a:solidFill>
                  </a:tcPr>
                </a:tc>
                <a:tc>
                  <a:txBody>
                    <a:bodyPr/>
                    <a:lstStyle/>
                    <a:p>
                      <a:r>
                        <a:rPr lang="en-US" sz="1400" dirty="0">
                          <a:latin typeface="Calibri" panose="020F0502020204030204" pitchFamily="34" charset="0"/>
                        </a:rPr>
                        <a:t>No Change</a:t>
                      </a:r>
                    </a:p>
                  </a:txBody>
                  <a:tcPr>
                    <a:solidFill>
                      <a:schemeClr val="accent5">
                        <a:lumMod val="9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97564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7.0 </a:t>
            </a:r>
            <a:r>
              <a:rPr lang="en-US" cap="small" dirty="0" smtClean="0"/>
              <a:t>Design SOW</a:t>
            </a:r>
            <a:endParaRPr lang="en-US" dirty="0"/>
          </a:p>
        </p:txBody>
      </p:sp>
    </p:spTree>
    <p:extLst>
      <p:ext uri="{BB962C8B-B14F-4D97-AF65-F5344CB8AC3E}">
        <p14:creationId xmlns:p14="http://schemas.microsoft.com/office/powerpoint/2010/main" val="587766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smtClean="0"/>
              <a:t>7.1 Key Product Specs &amp; Constraints</a:t>
            </a:r>
            <a:endParaRPr lang="en-US" sz="3878" cap="small" dirty="0"/>
          </a:p>
        </p:txBody>
      </p:sp>
      <p:sp>
        <p:nvSpPr>
          <p:cNvPr id="5" name="Content Placeholder 4"/>
          <p:cNvSpPr>
            <a:spLocks noGrp="1"/>
          </p:cNvSpPr>
          <p:nvPr>
            <p:ph idx="1"/>
          </p:nvPr>
        </p:nvSpPr>
        <p:spPr>
          <a:xfrm>
            <a:off x="623392" y="1397571"/>
            <a:ext cx="11089232" cy="4876800"/>
          </a:xfrm>
        </p:spPr>
        <p:txBody>
          <a:bodyPr/>
          <a:lstStyle/>
          <a:p>
            <a:r>
              <a:rPr lang="en-US" sz="2181" dirty="0" smtClean="0"/>
              <a:t>Key specs that will change or that will be a challenge to maintain vs S26A</a:t>
            </a:r>
          </a:p>
          <a:p>
            <a:r>
              <a:rPr lang="en-US" sz="2181" dirty="0" smtClean="0"/>
              <a:t>Broad class of specs that will be unchanged vs S26A</a:t>
            </a:r>
          </a:p>
          <a:p>
            <a:r>
              <a:rPr lang="en-US" sz="2181" dirty="0" smtClean="0"/>
              <a:t>Other spec or product constraints that design must meet</a:t>
            </a:r>
          </a:p>
          <a:p>
            <a:pPr lvl="1"/>
            <a:r>
              <a:rPr lang="en-US" sz="2181" dirty="0" err="1" smtClean="0"/>
              <a:t>diesize</a:t>
            </a:r>
            <a:r>
              <a:rPr lang="en-US" sz="2181" dirty="0" smtClean="0"/>
              <a:t> / pad positions / available voltages</a:t>
            </a:r>
          </a:p>
        </p:txBody>
      </p:sp>
    </p:spTree>
    <p:extLst>
      <p:ext uri="{BB962C8B-B14F-4D97-AF65-F5344CB8AC3E}">
        <p14:creationId xmlns:p14="http://schemas.microsoft.com/office/powerpoint/2010/main" val="902266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smtClean="0"/>
              <a:t>7.2 Design Strategy Overview</a:t>
            </a:r>
            <a:endParaRPr lang="en-US" sz="3878" cap="small" dirty="0"/>
          </a:p>
        </p:txBody>
      </p:sp>
      <p:sp>
        <p:nvSpPr>
          <p:cNvPr id="5" name="Content Placeholder 4"/>
          <p:cNvSpPr>
            <a:spLocks noGrp="1"/>
          </p:cNvSpPr>
          <p:nvPr>
            <p:ph idx="1"/>
          </p:nvPr>
        </p:nvSpPr>
        <p:spPr>
          <a:xfrm>
            <a:off x="623392" y="1397571"/>
            <a:ext cx="11089232" cy="4876800"/>
          </a:xfrm>
        </p:spPr>
        <p:txBody>
          <a:bodyPr/>
          <a:lstStyle/>
          <a:p>
            <a:r>
              <a:rPr lang="en-US" sz="2181" dirty="0" smtClean="0"/>
              <a:t>Decoders to be updated and fit in same space</a:t>
            </a:r>
          </a:p>
          <a:p>
            <a:r>
              <a:rPr lang="en-US" sz="2181" dirty="0" smtClean="0"/>
              <a:t>Termination/drivers to be updated accordingly</a:t>
            </a:r>
          </a:p>
          <a:p>
            <a:pPr lvl="1"/>
            <a:r>
              <a:rPr lang="en-US" sz="2181" dirty="0" smtClean="0"/>
              <a:t>Polarity control logic to be added</a:t>
            </a:r>
          </a:p>
          <a:p>
            <a:r>
              <a:rPr lang="en-US" sz="2181" dirty="0" smtClean="0"/>
              <a:t>Read </a:t>
            </a:r>
            <a:r>
              <a:rPr lang="en-US" sz="2181" dirty="0" err="1" smtClean="0"/>
              <a:t>algo</a:t>
            </a:r>
            <a:r>
              <a:rPr lang="en-US" sz="2181" dirty="0" smtClean="0"/>
              <a:t> essentially unchanged from S26A</a:t>
            </a:r>
          </a:p>
          <a:p>
            <a:r>
              <a:rPr lang="en-US" sz="2181" dirty="0" smtClean="0"/>
              <a:t>Write </a:t>
            </a:r>
            <a:r>
              <a:rPr lang="en-US" sz="2181" dirty="0" err="1" smtClean="0"/>
              <a:t>algo</a:t>
            </a:r>
            <a:r>
              <a:rPr lang="en-US" sz="2181" dirty="0" smtClean="0"/>
              <a:t> to be updated/simplified version of SET/RST from S26A</a:t>
            </a:r>
          </a:p>
          <a:p>
            <a:r>
              <a:rPr lang="en-US" sz="2181" dirty="0" smtClean="0"/>
              <a:t>Validation focused on decode path and </a:t>
            </a:r>
            <a:r>
              <a:rPr lang="en-US" sz="2181" dirty="0" err="1" smtClean="0"/>
              <a:t>algo</a:t>
            </a:r>
            <a:r>
              <a:rPr lang="en-US" sz="2181" dirty="0" smtClean="0"/>
              <a:t> changes</a:t>
            </a:r>
          </a:p>
        </p:txBody>
      </p:sp>
    </p:spTree>
    <p:extLst>
      <p:ext uri="{BB962C8B-B14F-4D97-AF65-F5344CB8AC3E}">
        <p14:creationId xmlns:p14="http://schemas.microsoft.com/office/powerpoint/2010/main" val="121284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smtClean="0"/>
              <a:t>7.3 Design Strategy Details</a:t>
            </a:r>
            <a:endParaRPr lang="en-US" sz="3878" cap="small" dirty="0"/>
          </a:p>
        </p:txBody>
      </p:sp>
      <p:graphicFrame>
        <p:nvGraphicFramePr>
          <p:cNvPr id="6" name="Table 5"/>
          <p:cNvGraphicFramePr>
            <a:graphicFrameLocks noGrp="1"/>
          </p:cNvGraphicFramePr>
          <p:nvPr>
            <p:extLst/>
          </p:nvPr>
        </p:nvGraphicFramePr>
        <p:xfrm>
          <a:off x="1307468" y="1196752"/>
          <a:ext cx="8839200" cy="3853440"/>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xmlns="" val="20000"/>
                    </a:ext>
                  </a:extLst>
                </a:gridCol>
                <a:gridCol w="2476500">
                  <a:extLst>
                    <a:ext uri="{9D8B030D-6E8A-4147-A177-3AD203B41FA5}">
                      <a16:colId xmlns:a16="http://schemas.microsoft.com/office/drawing/2014/main" xmlns="" val="20001"/>
                    </a:ext>
                  </a:extLst>
                </a:gridCol>
                <a:gridCol w="5372100">
                  <a:extLst>
                    <a:ext uri="{9D8B030D-6E8A-4147-A177-3AD203B41FA5}">
                      <a16:colId xmlns:a16="http://schemas.microsoft.com/office/drawing/2014/main" xmlns="" val="20002"/>
                    </a:ext>
                  </a:extLst>
                </a:gridCol>
              </a:tblGrid>
              <a:tr h="123768">
                <a:tc>
                  <a:txBody>
                    <a:bodyPr/>
                    <a:lstStyle/>
                    <a:p>
                      <a:r>
                        <a:rPr lang="en-US" sz="1400" dirty="0"/>
                        <a:t>Item</a:t>
                      </a:r>
                    </a:p>
                  </a:txBody>
                  <a:tcPr>
                    <a:solidFill>
                      <a:schemeClr val="accent5">
                        <a:lumMod val="75000"/>
                      </a:schemeClr>
                    </a:solidFill>
                  </a:tcPr>
                </a:tc>
                <a:tc>
                  <a:txBody>
                    <a:bodyPr/>
                    <a:lstStyle/>
                    <a:p>
                      <a:pPr marL="0" indent="0">
                        <a:buFont typeface="Arial" panose="020B0604020202020204" pitchFamily="34" charset="0"/>
                        <a:buNone/>
                      </a:pPr>
                      <a:r>
                        <a:rPr lang="en-US" sz="1400" dirty="0"/>
                        <a:t>Strategy</a:t>
                      </a:r>
                    </a:p>
                  </a:txBody>
                  <a:tcPr>
                    <a:solidFill>
                      <a:schemeClr val="accent5">
                        <a:lumMod val="75000"/>
                      </a:schemeClr>
                    </a:solidFill>
                  </a:tcPr>
                </a:tc>
                <a:tc>
                  <a:txBody>
                    <a:bodyPr/>
                    <a:lstStyle/>
                    <a:p>
                      <a:r>
                        <a:rPr lang="en-US" sz="1400" dirty="0"/>
                        <a:t>Details</a:t>
                      </a:r>
                    </a:p>
                  </a:txBody>
                  <a:tcPr>
                    <a:solidFill>
                      <a:schemeClr val="accent5">
                        <a:lumMod val="75000"/>
                      </a:schemeClr>
                    </a:solidFill>
                  </a:tcPr>
                </a:tc>
                <a:extLst>
                  <a:ext uri="{0D108BD9-81ED-4DB2-BD59-A6C34878D82A}">
                    <a16:rowId xmlns:a16="http://schemas.microsoft.com/office/drawing/2014/main" xmlns="" val="10000"/>
                  </a:ext>
                </a:extLst>
              </a:tr>
              <a:tr h="902504">
                <a:tc>
                  <a:txBody>
                    <a:bodyPr/>
                    <a:lstStyle/>
                    <a:p>
                      <a:endParaRPr lang="en-US" sz="1100" dirty="0"/>
                    </a:p>
                  </a:txBody>
                  <a:tcPr>
                    <a:solidFill>
                      <a:srgbClr val="BBE0E3"/>
                    </a:solidFill>
                  </a:tcPr>
                </a:tc>
                <a:tc>
                  <a:txBody>
                    <a:bodyPr/>
                    <a:lstStyle/>
                    <a:p>
                      <a:pPr marL="0" indent="0">
                        <a:buFont typeface="Arial" panose="020B0604020202020204" pitchFamily="34" charset="0"/>
                        <a:buNone/>
                      </a:pPr>
                      <a:endParaRPr lang="en-US" sz="1100" baseline="0" dirty="0"/>
                    </a:p>
                  </a:txBody>
                  <a:tcPr>
                    <a:solidFill>
                      <a:srgbClr val="BBE0E3"/>
                    </a:solidFill>
                  </a:tcPr>
                </a:tc>
                <a:tc>
                  <a:txBody>
                    <a:bodyPr/>
                    <a:lstStyle/>
                    <a:p>
                      <a:pPr marL="171450" indent="-171450">
                        <a:buFont typeface="Arial" panose="020B0604020202020204" pitchFamily="34" charset="0"/>
                        <a:buChar char="•"/>
                      </a:pPr>
                      <a:endParaRPr lang="en-US" sz="1100" baseline="0" dirty="0">
                        <a:solidFill>
                          <a:schemeClr val="tx1"/>
                        </a:solidFill>
                      </a:endParaRPr>
                    </a:p>
                  </a:txBody>
                  <a:tcPr>
                    <a:solidFill>
                      <a:srgbClr val="BBE0E3"/>
                    </a:solidFill>
                  </a:tcPr>
                </a:tc>
                <a:extLst>
                  <a:ext uri="{0D108BD9-81ED-4DB2-BD59-A6C34878D82A}">
                    <a16:rowId xmlns:a16="http://schemas.microsoft.com/office/drawing/2014/main" xmlns="" val="10001"/>
                  </a:ext>
                </a:extLst>
              </a:tr>
              <a:tr h="776529">
                <a:tc>
                  <a:txBody>
                    <a:bodyPr/>
                    <a:lstStyle/>
                    <a:p>
                      <a:endParaRPr lang="en-US" sz="1100" dirty="0">
                        <a:solidFill>
                          <a:schemeClr val="tx1"/>
                        </a:solidFill>
                      </a:endParaRPr>
                    </a:p>
                  </a:txBody>
                  <a:tcPr/>
                </a:tc>
                <a:tc>
                  <a:txBody>
                    <a:bodyPr/>
                    <a:lstStyle/>
                    <a:p>
                      <a:pPr marL="171450" indent="-171450">
                        <a:buFont typeface="Arial" panose="020B0604020202020204" pitchFamily="34" charset="0"/>
                        <a:buChar char="•"/>
                      </a:pPr>
                      <a:endParaRPr lang="en-US" sz="1100" baseline="0" dirty="0">
                        <a:solidFill>
                          <a:schemeClr val="tx1"/>
                        </a:solidFill>
                      </a:endParaRPr>
                    </a:p>
                  </a:txBody>
                  <a:tcPr/>
                </a:tc>
                <a:tc>
                  <a:txBody>
                    <a:bodyPr/>
                    <a:lstStyle/>
                    <a:p>
                      <a:pPr marL="171450" indent="-171450">
                        <a:buFont typeface="Arial" panose="020B0604020202020204" pitchFamily="34" charset="0"/>
                        <a:buChar char="•"/>
                      </a:pPr>
                      <a:endParaRPr lang="en-US" sz="1100" baseline="0" dirty="0">
                        <a:solidFill>
                          <a:schemeClr val="tx1"/>
                        </a:solidFill>
                      </a:endParaRPr>
                    </a:p>
                  </a:txBody>
                  <a:tcPr/>
                </a:tc>
                <a:extLst>
                  <a:ext uri="{0D108BD9-81ED-4DB2-BD59-A6C34878D82A}">
                    <a16:rowId xmlns:a16="http://schemas.microsoft.com/office/drawing/2014/main" xmlns="" val="10002"/>
                  </a:ext>
                </a:extLst>
              </a:tr>
              <a:tr h="737702">
                <a:tc>
                  <a:txBody>
                    <a:bodyPr/>
                    <a:lstStyle/>
                    <a:p>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b="0" baseline="0" dirty="0">
                        <a:solidFill>
                          <a:schemeClr val="tx1"/>
                        </a:solidFill>
                      </a:endParaRPr>
                    </a:p>
                  </a:txBody>
                  <a:tcPr>
                    <a:solidFill>
                      <a:srgbClr val="BBE0E3"/>
                    </a:solidFill>
                  </a:tcPr>
                </a:tc>
                <a:extLst>
                  <a:ext uri="{0D108BD9-81ED-4DB2-BD59-A6C34878D82A}">
                    <a16:rowId xmlns:a16="http://schemas.microsoft.com/office/drawing/2014/main" xmlns="" val="10003"/>
                  </a:ext>
                </a:extLst>
              </a:tr>
              <a:tr h="658870">
                <a:tc>
                  <a:txBody>
                    <a:bodyPr/>
                    <a:lstStyle/>
                    <a:p>
                      <a:endParaRPr lang="en-US" sz="1100" dirty="0">
                        <a:solidFill>
                          <a:schemeClr val="tx1"/>
                        </a:solidFill>
                      </a:endParaRPr>
                    </a:p>
                  </a:txBody>
                  <a:tcPr>
                    <a:solidFill>
                      <a:srgbClr val="F3F9FA"/>
                    </a:solidFill>
                  </a:tcPr>
                </a:tc>
                <a:tc>
                  <a:txBody>
                    <a:bodyPr/>
                    <a:lstStyle/>
                    <a:p>
                      <a:endParaRPr lang="en-US" sz="1100" dirty="0">
                        <a:solidFill>
                          <a:schemeClr val="tx1"/>
                        </a:solidFill>
                      </a:endParaRPr>
                    </a:p>
                  </a:txBody>
                  <a:tcPr>
                    <a:solidFill>
                      <a:srgbClr val="F3F9FA"/>
                    </a:solidFill>
                  </a:tcPr>
                </a:tc>
                <a:tc>
                  <a:txBody>
                    <a:bodyPr/>
                    <a:lstStyle/>
                    <a:p>
                      <a:pPr marL="171450" indent="-171450">
                        <a:buFont typeface="Arial" panose="020B0604020202020204" pitchFamily="34" charset="0"/>
                        <a:buChar char="•"/>
                      </a:pPr>
                      <a:endParaRPr lang="en-US" sz="1100" baseline="0" dirty="0">
                        <a:solidFill>
                          <a:schemeClr val="tx1"/>
                        </a:solidFill>
                      </a:endParaRPr>
                    </a:p>
                  </a:txBody>
                  <a:tcPr>
                    <a:solidFill>
                      <a:srgbClr val="F3F9FA"/>
                    </a:solidFill>
                  </a:tcPr>
                </a:tc>
                <a:extLst>
                  <a:ext uri="{0D108BD9-81ED-4DB2-BD59-A6C34878D82A}">
                    <a16:rowId xmlns:a16="http://schemas.microsoft.com/office/drawing/2014/main" xmlns="" val="10004"/>
                  </a:ext>
                </a:extLst>
              </a:tr>
              <a:tr h="473035">
                <a:tc>
                  <a:txBody>
                    <a:bodyPr/>
                    <a:lstStyle/>
                    <a:p>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dirty="0">
                        <a:solidFill>
                          <a:schemeClr val="tx1"/>
                        </a:solidFill>
                      </a:endParaRPr>
                    </a:p>
                  </a:txBody>
                  <a:tcPr>
                    <a:solidFill>
                      <a:srgbClr val="BBE0E3"/>
                    </a:solidFill>
                  </a:tcPr>
                </a:tc>
                <a:tc>
                  <a:txBody>
                    <a:bodyPr/>
                    <a:lstStyle/>
                    <a:p>
                      <a:pPr marL="171450" indent="-171450">
                        <a:buFont typeface="Arial" panose="020B0604020202020204" pitchFamily="34" charset="0"/>
                        <a:buChar char="•"/>
                      </a:pPr>
                      <a:endParaRPr lang="en-US" sz="1100" baseline="0" dirty="0">
                        <a:solidFill>
                          <a:schemeClr val="tx1"/>
                        </a:solidFill>
                      </a:endParaRPr>
                    </a:p>
                  </a:txBody>
                  <a:tcPr>
                    <a:solidFill>
                      <a:srgbClr val="BBE0E3"/>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20981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878" cap="small" dirty="0" smtClean="0"/>
              <a:t>7.4 Design Milestones &amp; Gates to Execution</a:t>
            </a:r>
            <a:endParaRPr lang="en-US" sz="3878" cap="small" dirty="0"/>
          </a:p>
        </p:txBody>
      </p:sp>
      <p:sp>
        <p:nvSpPr>
          <p:cNvPr id="5" name="Content Placeholder 4"/>
          <p:cNvSpPr>
            <a:spLocks noGrp="1"/>
          </p:cNvSpPr>
          <p:nvPr>
            <p:ph idx="1"/>
          </p:nvPr>
        </p:nvSpPr>
        <p:spPr>
          <a:xfrm>
            <a:off x="623392" y="1397571"/>
            <a:ext cx="11089232" cy="4876800"/>
          </a:xfrm>
        </p:spPr>
        <p:txBody>
          <a:bodyPr/>
          <a:lstStyle/>
          <a:p>
            <a:r>
              <a:rPr lang="en-US" sz="2181" dirty="0" smtClean="0"/>
              <a:t>Milestone breakdown &amp; associated key external risks/deliverables</a:t>
            </a:r>
          </a:p>
        </p:txBody>
      </p:sp>
    </p:spTree>
    <p:extLst>
      <p:ext uri="{BB962C8B-B14F-4D97-AF65-F5344CB8AC3E}">
        <p14:creationId xmlns:p14="http://schemas.microsoft.com/office/powerpoint/2010/main" val="2987625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8</a:t>
            </a:r>
            <a:r>
              <a:rPr lang="en-US" dirty="0" smtClean="0"/>
              <a:t>.0 Product/Test Development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73849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8.1 Array Development Strategy</a:t>
            </a:r>
            <a:endParaRPr lang="en-US" sz="2800" cap="small" dirty="0"/>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Array development through </a:t>
            </a:r>
            <a:r>
              <a:rPr lang="en-US" sz="2000" dirty="0" smtClean="0"/>
              <a:t>both </a:t>
            </a:r>
            <a:r>
              <a:rPr lang="en-US" sz="2000" dirty="0"/>
              <a:t>SR71 and S26S including algorithms and trims for bipolar operation for technical risk assessment meeting product requirements and support the technology go or no go decision</a:t>
            </a:r>
            <a:r>
              <a:rPr lang="en-US" sz="2000" dirty="0" smtClean="0"/>
              <a:t>.</a:t>
            </a:r>
          </a:p>
          <a:p>
            <a:pPr marL="457200" indent="-457200">
              <a:buNone/>
            </a:pPr>
            <a:r>
              <a:rPr lang="en-US" sz="2000" dirty="0"/>
              <a:t>JDP Reliability teams will jointly support development of volume and bench level reliability data collection to enable technology and Product development.</a:t>
            </a:r>
          </a:p>
          <a:p>
            <a:pPr marL="457200" indent="-457200">
              <a:buNone/>
            </a:pPr>
            <a:r>
              <a:rPr lang="en-US" sz="2000" dirty="0" smtClean="0"/>
              <a:t> </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2255557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8.2 Product Development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PE teams will jointly support product design validation, characterization, and debug.</a:t>
            </a:r>
          </a:p>
          <a:p>
            <a:pPr marL="457200" indent="-457200">
              <a:buNone/>
            </a:pPr>
            <a:r>
              <a:rPr lang="en-US" sz="2000" dirty="0"/>
              <a:t>JDP PE teams will jointly support definition and implementation of all wafer and package test flows.</a:t>
            </a:r>
          </a:p>
          <a:p>
            <a:pPr marL="457200" indent="-457200">
              <a:buNone/>
            </a:pPr>
            <a:r>
              <a:rPr lang="en-US" sz="2000" dirty="0"/>
              <a:t>JDP PE teams will jointly develop all H/W and S/W capabilities needed to support</a:t>
            </a:r>
            <a:r>
              <a:rPr lang="en-US" sz="2000" dirty="0" smtClean="0"/>
              <a:t>:</a:t>
            </a:r>
            <a:endParaRPr lang="en-US" sz="2000" dirty="0"/>
          </a:p>
          <a:p>
            <a:pPr marL="1108070" lvl="1" indent="-554035">
              <a:buNone/>
            </a:pPr>
            <a:r>
              <a:rPr lang="en-US" sz="2000" dirty="0"/>
              <a:t>µProbe / Wafer debug and EFA</a:t>
            </a:r>
          </a:p>
          <a:p>
            <a:pPr marL="1108070" lvl="1" indent="-554035">
              <a:buNone/>
            </a:pPr>
            <a:r>
              <a:rPr lang="en-US" sz="2000" dirty="0"/>
              <a:t>Interface Validation/Characterization</a:t>
            </a:r>
          </a:p>
          <a:p>
            <a:pPr marL="1108070" lvl="1" indent="-554035">
              <a:buNone/>
            </a:pPr>
            <a:r>
              <a:rPr lang="en-US" sz="2000" dirty="0"/>
              <a:t>Array Characterization</a:t>
            </a:r>
          </a:p>
          <a:p>
            <a:pPr marL="1108070" lvl="1" indent="-554035">
              <a:buNone/>
            </a:pPr>
            <a:r>
              <a:rPr lang="en-US" sz="2000" dirty="0"/>
              <a:t>Package </a:t>
            </a:r>
            <a:r>
              <a:rPr lang="en-US" sz="2000" dirty="0" smtClean="0"/>
              <a:t>EFA</a:t>
            </a:r>
            <a:endParaRPr lang="en-US" sz="2000" dirty="0"/>
          </a:p>
          <a:p>
            <a:pPr marL="457200" indent="-457200">
              <a:buNone/>
            </a:pPr>
            <a:r>
              <a:rPr lang="en-US" sz="2000" dirty="0" smtClean="0"/>
              <a:t>JDP </a:t>
            </a:r>
            <a:r>
              <a:rPr lang="en-US" sz="2000" dirty="0"/>
              <a:t>PE teams will jointly support product and test flow optimization to enable technology development, product qualification, and HVM</a:t>
            </a:r>
            <a:r>
              <a:rPr lang="en-US" sz="2000" dirty="0" smtClean="0"/>
              <a:t>.</a:t>
            </a:r>
          </a:p>
          <a:p>
            <a:pPr marL="457200" indent="-457200">
              <a:buNone/>
            </a:pPr>
            <a:r>
              <a:rPr lang="en-US" sz="2000" dirty="0"/>
              <a:t>JDP Reliability teams will jointly develop wafer and package test reliability flows and development line sampling plans for both intrinsic and extrinsic CMOS and array reliability issues.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360848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smtClean="0"/>
              <a:t>8.3 </a:t>
            </a:r>
            <a:r>
              <a:rPr lang="en-US" sz="2800" cap="small" dirty="0"/>
              <a:t>Wafer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smtClean="0"/>
              <a:t>JDP </a:t>
            </a:r>
            <a:r>
              <a:rPr lang="en-US" sz="2000" dirty="0"/>
              <a:t>Probe teams will jointly develop all wafer test capability required to support the technology development and the full product specification.  The required test flows are defined by the Product Engineering team.  Flows may include</a:t>
            </a:r>
            <a:r>
              <a:rPr lang="en-US" sz="2000" dirty="0" smtClean="0"/>
              <a:t>:</a:t>
            </a:r>
            <a:endParaRPr lang="en-US" sz="2000" dirty="0"/>
          </a:p>
          <a:p>
            <a:pPr marL="1108070" lvl="1" indent="-554035">
              <a:buNone/>
            </a:pPr>
            <a:r>
              <a:rPr lang="en-US" sz="2000" dirty="0"/>
              <a:t>Wafer Test Flow</a:t>
            </a:r>
          </a:p>
          <a:p>
            <a:pPr marL="1108070" lvl="1" indent="-554035">
              <a:buNone/>
            </a:pPr>
            <a:r>
              <a:rPr lang="en-US" sz="2000" dirty="0"/>
              <a:t>Wafer Speed Binning Flow</a:t>
            </a:r>
          </a:p>
          <a:p>
            <a:pPr marL="1108070" lvl="1" indent="-554035">
              <a:buNone/>
            </a:pPr>
            <a:r>
              <a:rPr lang="en-US" sz="2000" dirty="0"/>
              <a:t>WLR / ICF / ECF </a:t>
            </a:r>
            <a:r>
              <a:rPr lang="en-US" sz="2000" dirty="0" smtClean="0"/>
              <a:t>Flows</a:t>
            </a:r>
            <a:endParaRPr lang="en-US" sz="2000" dirty="0"/>
          </a:p>
          <a:p>
            <a:pPr marL="457200" indent="-457200">
              <a:buNone/>
            </a:pPr>
            <a:r>
              <a:rPr lang="en-US" sz="2000" dirty="0"/>
              <a:t>JDP and IMFT Probe teams will jointly develop all H/W and S/W required to support the wafer test flows.</a:t>
            </a:r>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61553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41" name="Rectangle 4"/>
          <p:cNvSpPr>
            <a:spLocks noGrp="1" noChangeArrowheads="1"/>
          </p:cNvSpPr>
          <p:nvPr>
            <p:ph type="title" idx="4294967295"/>
          </p:nvPr>
        </p:nvSpPr>
        <p:spPr>
          <a:xfrm>
            <a:off x="1981201" y="274638"/>
            <a:ext cx="8229600" cy="685800"/>
          </a:xfrm>
        </p:spPr>
        <p:txBody>
          <a:bodyPr/>
          <a:lstStyle/>
          <a:p>
            <a:pPr eaLnBrk="1" hangingPunct="1"/>
            <a:r>
              <a:rPr lang="en-US" dirty="0" smtClean="0"/>
              <a:t>Revision Page</a:t>
            </a:r>
          </a:p>
        </p:txBody>
      </p:sp>
      <p:graphicFrame>
        <p:nvGraphicFramePr>
          <p:cNvPr id="1217666" name="Group 130"/>
          <p:cNvGraphicFramePr>
            <a:graphicFrameLocks noGrp="1"/>
          </p:cNvGraphicFramePr>
          <p:nvPr>
            <p:extLst>
              <p:ext uri="{D42A27DB-BD31-4B8C-83A1-F6EECF244321}">
                <p14:modId xmlns:p14="http://schemas.microsoft.com/office/powerpoint/2010/main" val="752076424"/>
              </p:ext>
            </p:extLst>
          </p:nvPr>
        </p:nvGraphicFramePr>
        <p:xfrm>
          <a:off x="740413" y="1311312"/>
          <a:ext cx="10308575" cy="3621598"/>
        </p:xfrm>
        <a:graphic>
          <a:graphicData uri="http://schemas.openxmlformats.org/drawingml/2006/table">
            <a:tbl>
              <a:tblPr/>
              <a:tblGrid>
                <a:gridCol w="1544613"/>
                <a:gridCol w="565057"/>
                <a:gridCol w="1587364"/>
                <a:gridCol w="1836435"/>
                <a:gridCol w="1838295"/>
                <a:gridCol w="2936811"/>
              </a:tblGrid>
              <a:tr h="2945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Approval Date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REV</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Pages Affected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Was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Is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bg1"/>
                          </a:solidFill>
                          <a:effectLst/>
                          <a:latin typeface="Calibri" panose="020F0502020204030204" pitchFamily="34" charset="0"/>
                        </a:rPr>
                        <a:t>Comments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solidFill>
                  </a:tcPr>
                </a:tc>
              </a:tr>
              <a:tr h="1467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Jan-20-2016</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1.0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Initial Self-Select Memory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Jan-31-2018</a:t>
                      </a: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2.0</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ALL</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libri" panose="020F0502020204030204" pitchFamily="34" charset="0"/>
                        </a:rPr>
                        <a:t>SSM technology and product SOW</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Calibri" panose="020F0502020204030204" pitchFamily="34"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0911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8.4 Package Test Strategy</a:t>
            </a:r>
          </a:p>
        </p:txBody>
      </p:sp>
      <p:sp>
        <p:nvSpPr>
          <p:cNvPr id="3" name="Content Placeholder 2"/>
          <p:cNvSpPr>
            <a:spLocks noGrp="1"/>
          </p:cNvSpPr>
          <p:nvPr>
            <p:ph idx="1"/>
          </p:nvPr>
        </p:nvSpPr>
        <p:spPr>
          <a:xfrm>
            <a:off x="695400" y="1026840"/>
            <a:ext cx="10910428" cy="5066456"/>
          </a:xfrm>
        </p:spPr>
        <p:txBody>
          <a:bodyPr/>
          <a:lstStyle/>
          <a:p>
            <a:pPr marL="457200" indent="-457200">
              <a:buNone/>
            </a:pPr>
            <a:r>
              <a:rPr lang="en-US" sz="2000" dirty="0"/>
              <a:t>JDP Test teams will jointly develop all package test capability required to support the technology development and the full product specification.  Required test flows are defined by the Product Engineering team</a:t>
            </a:r>
            <a:r>
              <a:rPr lang="en-US" sz="2000" dirty="0" smtClean="0"/>
              <a:t>.  </a:t>
            </a:r>
            <a:r>
              <a:rPr lang="en-US" sz="2000" dirty="0"/>
              <a:t>Flows may include</a:t>
            </a:r>
            <a:r>
              <a:rPr lang="en-US" sz="2000" dirty="0" smtClean="0"/>
              <a:t>:</a:t>
            </a:r>
            <a:endParaRPr lang="en-US" sz="2000" dirty="0"/>
          </a:p>
          <a:p>
            <a:pPr marL="1108070" lvl="1" indent="-554035">
              <a:buNone/>
            </a:pPr>
            <a:r>
              <a:rPr lang="en-US" sz="2000" dirty="0"/>
              <a:t>PGSRT</a:t>
            </a:r>
          </a:p>
          <a:p>
            <a:pPr marL="1108070" lvl="1" indent="-554035">
              <a:buNone/>
            </a:pPr>
            <a:r>
              <a:rPr lang="en-US" sz="2000" dirty="0"/>
              <a:t>Hot Sort</a:t>
            </a:r>
          </a:p>
          <a:p>
            <a:pPr marL="1108070" lvl="1" indent="-554035">
              <a:buNone/>
            </a:pPr>
            <a:r>
              <a:rPr lang="en-US" sz="2000" dirty="0"/>
              <a:t>Cold Final</a:t>
            </a:r>
          </a:p>
          <a:p>
            <a:pPr marL="1108070" lvl="1" indent="-554035">
              <a:buNone/>
            </a:pPr>
            <a:r>
              <a:rPr lang="en-US" sz="2000" dirty="0" smtClean="0"/>
              <a:t>Burn-in</a:t>
            </a:r>
            <a:endParaRPr lang="en-US" sz="2000" dirty="0"/>
          </a:p>
          <a:p>
            <a:pPr marL="457200" indent="-457200">
              <a:buNone/>
            </a:pPr>
            <a:r>
              <a:rPr lang="en-US" sz="2000" dirty="0" smtClean="0"/>
              <a:t>JDP </a:t>
            </a:r>
            <a:r>
              <a:rPr lang="en-US" sz="2000" dirty="0"/>
              <a:t>teams will jointly identify package test platforms which meet the technology development and product requirements.</a:t>
            </a:r>
          </a:p>
          <a:p>
            <a:pPr marL="457200" indent="-457200">
              <a:buNone/>
            </a:pPr>
            <a:r>
              <a:rPr lang="en-US" sz="2000" dirty="0"/>
              <a:t>JDP Test teams will jointly develop all H/W and S/W required to support the package test flows</a:t>
            </a:r>
            <a:r>
              <a:rPr lang="en-US" sz="2000" dirty="0" smtClean="0"/>
              <a:t>.</a:t>
            </a: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38931972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0"/>
            <a:ext cx="10115908" cy="838200"/>
          </a:xfrm>
        </p:spPr>
        <p:txBody>
          <a:bodyPr/>
          <a:lstStyle/>
          <a:p>
            <a:pPr algn="l">
              <a:lnSpc>
                <a:spcPct val="110000"/>
              </a:lnSpc>
            </a:pPr>
            <a:r>
              <a:rPr lang="en-US" sz="2800" cap="small" dirty="0"/>
              <a:t>9</a:t>
            </a:r>
            <a:r>
              <a:rPr lang="en-US" sz="2800" cap="small" dirty="0" smtClean="0"/>
              <a:t>.0 </a:t>
            </a:r>
            <a:r>
              <a:rPr lang="en-US" sz="2800" cap="small" dirty="0"/>
              <a:t>Budget</a:t>
            </a:r>
          </a:p>
        </p:txBody>
      </p:sp>
      <p:sp>
        <p:nvSpPr>
          <p:cNvPr id="3" name="Content Placeholder 2"/>
          <p:cNvSpPr>
            <a:spLocks noGrp="1"/>
          </p:cNvSpPr>
          <p:nvPr>
            <p:ph idx="1"/>
          </p:nvPr>
        </p:nvSpPr>
        <p:spPr>
          <a:xfrm>
            <a:off x="695400" y="1026840"/>
            <a:ext cx="10910428" cy="5066456"/>
          </a:xfrm>
        </p:spPr>
        <p:txBody>
          <a:bodyPr/>
          <a:lstStyle/>
          <a:p>
            <a:pPr marL="461963" indent="-461963">
              <a:buNone/>
            </a:pPr>
            <a:r>
              <a:rPr lang="en-US" sz="2000" dirty="0"/>
              <a:t>This SOW project scope and activities for 2018 are to be consistent with the 2018 SXP JDP budget</a:t>
            </a:r>
            <a:r>
              <a:rPr lang="en-US" sz="2000" dirty="0" smtClean="0"/>
              <a:t>.</a:t>
            </a:r>
            <a:endParaRPr lang="en-US" sz="2000" dirty="0"/>
          </a:p>
          <a:p>
            <a:pPr marL="461963" indent="-461963">
              <a:buNone/>
            </a:pPr>
            <a:r>
              <a:rPr lang="en-US" sz="2000" dirty="0"/>
              <a:t>Budgets for subsequent years of this SOW will be adopted on a yearly basis, as part of the overall SXP JDP budget.</a:t>
            </a:r>
          </a:p>
          <a:p>
            <a:pPr marL="0" indent="0">
              <a:buNone/>
            </a:pPr>
            <a:endParaRPr lang="en-US" sz="2000" dirty="0"/>
          </a:p>
          <a:p>
            <a:pPr marL="1108070" lvl="1" indent="-554035">
              <a:buNone/>
            </a:pPr>
            <a:endParaRPr lang="en-US" sz="2000" dirty="0" smtClean="0"/>
          </a:p>
          <a:p>
            <a:pPr marL="0" indent="0">
              <a:buNone/>
            </a:pPr>
            <a:endParaRPr lang="en-US" sz="2000" dirty="0"/>
          </a:p>
        </p:txBody>
      </p:sp>
    </p:spTree>
    <p:extLst>
      <p:ext uri="{BB962C8B-B14F-4D97-AF65-F5344CB8AC3E}">
        <p14:creationId xmlns:p14="http://schemas.microsoft.com/office/powerpoint/2010/main" val="858868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small" dirty="0" smtClean="0"/>
              <a:t>Backup</a:t>
            </a:r>
            <a:endParaRPr lang="en-US" dirty="0"/>
          </a:p>
        </p:txBody>
      </p:sp>
      <p:sp>
        <p:nvSpPr>
          <p:cNvPr id="5" name="Text Placeholder 4"/>
          <p:cNvSpPr>
            <a:spLocks noGrp="1"/>
          </p:cNvSpPr>
          <p:nvPr>
            <p:ph type="body" idx="1"/>
          </p:nvPr>
        </p:nvSpPr>
        <p:spPr/>
        <p:txBody>
          <a:bodyPr/>
          <a:lstStyle/>
          <a:p>
            <a:r>
              <a:rPr lang="en-US" dirty="0" smtClean="0"/>
              <a:t>Including Placeholder for Device Target and Reliability </a:t>
            </a:r>
            <a:r>
              <a:rPr lang="en-US" dirty="0" err="1" smtClean="0"/>
              <a:t>Specitication</a:t>
            </a:r>
            <a:endParaRPr lang="en-US" dirty="0"/>
          </a:p>
        </p:txBody>
      </p:sp>
    </p:spTree>
    <p:extLst>
      <p:ext uri="{BB962C8B-B14F-4D97-AF65-F5344CB8AC3E}">
        <p14:creationId xmlns:p14="http://schemas.microsoft.com/office/powerpoint/2010/main" val="1874248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SSM DTS Rev 0</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8974103"/>
              </p:ext>
            </p:extLst>
          </p:nvPr>
        </p:nvGraphicFramePr>
        <p:xfrm>
          <a:off x="659396" y="1088740"/>
          <a:ext cx="4508748" cy="5242560"/>
        </p:xfrm>
        <a:graphic>
          <a:graphicData uri="http://schemas.openxmlformats.org/drawingml/2006/table">
            <a:tbl>
              <a:tblPr firstRow="1" bandRow="1">
                <a:tableStyleId>{5C22544A-7EE6-4342-B048-85BDC9FD1C3A}</a:tableStyleId>
              </a:tblPr>
              <a:tblGrid>
                <a:gridCol w="2576830">
                  <a:extLst>
                    <a:ext uri="{9D8B030D-6E8A-4147-A177-3AD203B41FA5}">
                      <a16:colId xmlns:a16="http://schemas.microsoft.com/office/drawing/2014/main" xmlns="" val="20000"/>
                    </a:ext>
                  </a:extLst>
                </a:gridCol>
                <a:gridCol w="925830">
                  <a:extLst>
                    <a:ext uri="{9D8B030D-6E8A-4147-A177-3AD203B41FA5}">
                      <a16:colId xmlns:a16="http://schemas.microsoft.com/office/drawing/2014/main" xmlns="" val="20001"/>
                    </a:ext>
                  </a:extLst>
                </a:gridCol>
                <a:gridCol w="1006088">
                  <a:extLst>
                    <a:ext uri="{9D8B030D-6E8A-4147-A177-3AD203B41FA5}">
                      <a16:colId xmlns:a16="http://schemas.microsoft.com/office/drawing/2014/main" xmlns="" val="20002"/>
                    </a:ext>
                  </a:extLst>
                </a:gridCol>
              </a:tblGrid>
              <a:tr h="328755">
                <a:tc>
                  <a:txBody>
                    <a:bodyPr/>
                    <a:lstStyle/>
                    <a:p>
                      <a:r>
                        <a:rPr lang="en-US" sz="1800" dirty="0" smtClean="0">
                          <a:solidFill>
                            <a:schemeClr val="bg1"/>
                          </a:solidFill>
                        </a:rPr>
                        <a:t>PG1/T1</a:t>
                      </a:r>
                      <a:endParaRPr lang="en-US" sz="1800" dirty="0">
                        <a:solidFill>
                          <a:schemeClr val="bg1"/>
                        </a:solidFill>
                      </a:endParaRPr>
                    </a:p>
                  </a:txBody>
                  <a:tcPr>
                    <a:solidFill>
                      <a:schemeClr val="accent2"/>
                    </a:solidFill>
                  </a:tcPr>
                </a:tc>
                <a:tc>
                  <a:txBody>
                    <a:bodyPr/>
                    <a:lstStyle/>
                    <a:p>
                      <a:pPr algn="ctr"/>
                      <a:r>
                        <a:rPr lang="en-US" sz="1800" dirty="0" smtClean="0">
                          <a:solidFill>
                            <a:schemeClr val="bg1"/>
                          </a:solidFill>
                        </a:rPr>
                        <a:t>S26S</a:t>
                      </a:r>
                      <a:endParaRPr lang="en-US" sz="1800" dirty="0">
                        <a:solidFill>
                          <a:schemeClr val="bg1"/>
                        </a:solidFill>
                      </a:endParaRPr>
                    </a:p>
                  </a:txBody>
                  <a:tcPr anchor="ctr">
                    <a:solidFill>
                      <a:schemeClr val="accent2"/>
                    </a:solidFill>
                  </a:tcPr>
                </a:tc>
                <a:tc>
                  <a:txBody>
                    <a:bodyPr/>
                    <a:lstStyle/>
                    <a:p>
                      <a:pPr algn="ctr"/>
                      <a:r>
                        <a:rPr lang="en-US" sz="1800" dirty="0" smtClean="0">
                          <a:solidFill>
                            <a:schemeClr val="bg1"/>
                          </a:solidFill>
                        </a:rPr>
                        <a:t>S26A</a:t>
                      </a:r>
                      <a:endParaRPr lang="en-US" sz="1800" dirty="0">
                        <a:solidFill>
                          <a:schemeClr val="bg1"/>
                        </a:solidFill>
                      </a:endParaRPr>
                    </a:p>
                  </a:txBody>
                  <a:tcPr anchor="ctr">
                    <a:solidFill>
                      <a:schemeClr val="accent2"/>
                    </a:solidFill>
                  </a:tcPr>
                </a:tc>
                <a:extLst>
                  <a:ext uri="{0D108BD9-81ED-4DB2-BD59-A6C34878D82A}">
                    <a16:rowId xmlns:a16="http://schemas.microsoft.com/office/drawing/2014/main" xmlns="" val="10000"/>
                  </a:ext>
                </a:extLst>
              </a:tr>
              <a:tr h="303466">
                <a:tc>
                  <a:txBody>
                    <a:bodyPr/>
                    <a:lstStyle/>
                    <a:p>
                      <a:r>
                        <a:rPr lang="it-IT" sz="1400" dirty="0"/>
                        <a:t>FF 100% bits [V]</a:t>
                      </a:r>
                      <a:endParaRPr lang="en-US" sz="1400" dirty="0"/>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7.5~8.5</a:t>
                      </a:r>
                      <a:endParaRPr lang="en-US" sz="1400" kern="1200" dirty="0">
                        <a:solidFill>
                          <a:schemeClr val="dk1"/>
                        </a:solidFill>
                        <a:latin typeface="+mn-lt"/>
                        <a:ea typeface="+mn-ea"/>
                        <a:cs typeface="+mn-cs"/>
                      </a:endParaRPr>
                    </a:p>
                  </a:txBody>
                  <a:tcPr anchor="ctr"/>
                </a:tc>
                <a:tc>
                  <a:txBody>
                    <a:bodyPr/>
                    <a:lstStyle/>
                    <a:p>
                      <a:pPr algn="ctr"/>
                      <a:r>
                        <a:rPr lang="it-IT" sz="1400" dirty="0"/>
                        <a:t>9.1</a:t>
                      </a:r>
                      <a:endParaRPr lang="en-US" sz="1400" dirty="0"/>
                    </a:p>
                  </a:txBody>
                  <a:tcPr anchor="ctr"/>
                </a:tc>
                <a:extLst>
                  <a:ext uri="{0D108BD9-81ED-4DB2-BD59-A6C34878D82A}">
                    <a16:rowId xmlns:a16="http://schemas.microsoft.com/office/drawing/2014/main" xmlns="" val="1117677924"/>
                  </a:ext>
                </a:extLst>
              </a:tr>
              <a:tr h="303466">
                <a:tc>
                  <a:txBody>
                    <a:bodyPr/>
                    <a:lstStyle/>
                    <a:p>
                      <a:r>
                        <a:rPr lang="en-US" sz="1400" dirty="0"/>
                        <a:t>Set Vth</a:t>
                      </a:r>
                      <a:r>
                        <a:rPr lang="en-US" sz="1400" baseline="0" dirty="0"/>
                        <a:t> [V]</a:t>
                      </a:r>
                      <a:endParaRPr lang="en-US" sz="1400" dirty="0"/>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4.2~4.7</a:t>
                      </a:r>
                      <a:endParaRPr lang="en-US" sz="1400" kern="1200" dirty="0">
                        <a:solidFill>
                          <a:schemeClr val="dk1"/>
                        </a:solidFill>
                        <a:latin typeface="+mn-lt"/>
                        <a:ea typeface="+mn-ea"/>
                        <a:cs typeface="+mn-cs"/>
                      </a:endParaRPr>
                    </a:p>
                  </a:txBody>
                  <a:tcPr anchor="ctr"/>
                </a:tc>
                <a:tc>
                  <a:txBody>
                    <a:bodyPr/>
                    <a:lstStyle/>
                    <a:p>
                      <a:pPr algn="ctr"/>
                      <a:r>
                        <a:rPr lang="en-US" sz="1400" dirty="0"/>
                        <a:t>4.65</a:t>
                      </a:r>
                    </a:p>
                  </a:txBody>
                  <a:tcPr anchor="ctr"/>
                </a:tc>
                <a:extLst>
                  <a:ext uri="{0D108BD9-81ED-4DB2-BD59-A6C34878D82A}">
                    <a16:rowId xmlns:a16="http://schemas.microsoft.com/office/drawing/2014/main" xmlns="" val="10001"/>
                  </a:ext>
                </a:extLst>
              </a:tr>
              <a:tr h="303466">
                <a:tc>
                  <a:txBody>
                    <a:bodyPr/>
                    <a:lstStyle/>
                    <a:p>
                      <a:r>
                        <a:rPr lang="en-US" sz="1400" dirty="0"/>
                        <a:t>Set Vth sigma [mV]</a:t>
                      </a:r>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100~120</a:t>
                      </a:r>
                      <a:endParaRPr lang="en-US" sz="1400" kern="1200" dirty="0">
                        <a:solidFill>
                          <a:schemeClr val="dk1"/>
                        </a:solidFill>
                        <a:latin typeface="+mn-lt"/>
                        <a:ea typeface="+mn-ea"/>
                        <a:cs typeface="+mn-cs"/>
                      </a:endParaRPr>
                    </a:p>
                  </a:txBody>
                  <a:tcPr anchor="ctr"/>
                </a:tc>
                <a:tc>
                  <a:txBody>
                    <a:bodyPr/>
                    <a:lstStyle/>
                    <a:p>
                      <a:pPr algn="ctr"/>
                      <a:r>
                        <a:rPr lang="en-US" sz="1400" dirty="0"/>
                        <a:t>105</a:t>
                      </a:r>
                    </a:p>
                  </a:txBody>
                  <a:tcPr anchor="ctr"/>
                </a:tc>
                <a:extLst>
                  <a:ext uri="{0D108BD9-81ED-4DB2-BD59-A6C34878D82A}">
                    <a16:rowId xmlns:a16="http://schemas.microsoft.com/office/drawing/2014/main" xmlns="" val="10002"/>
                  </a:ext>
                </a:extLst>
              </a:tr>
              <a:tr h="303466">
                <a:tc>
                  <a:txBody>
                    <a:bodyPr/>
                    <a:lstStyle/>
                    <a:p>
                      <a:r>
                        <a:rPr lang="en-US" sz="1400" dirty="0"/>
                        <a:t>Reset Vth</a:t>
                      </a:r>
                      <a:r>
                        <a:rPr lang="en-US" sz="1400" baseline="0" dirty="0"/>
                        <a:t> [V]</a:t>
                      </a:r>
                      <a:endParaRPr lang="en-US" sz="1400" dirty="0"/>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5.2~6.0</a:t>
                      </a:r>
                      <a:endParaRPr lang="en-US" sz="1400" kern="1200" dirty="0">
                        <a:solidFill>
                          <a:schemeClr val="dk1"/>
                        </a:solidFill>
                        <a:latin typeface="+mn-lt"/>
                        <a:ea typeface="+mn-ea"/>
                        <a:cs typeface="+mn-cs"/>
                      </a:endParaRPr>
                    </a:p>
                  </a:txBody>
                  <a:tcPr anchor="ctr"/>
                </a:tc>
                <a:tc>
                  <a:txBody>
                    <a:bodyPr/>
                    <a:lstStyle/>
                    <a:p>
                      <a:pPr algn="ctr"/>
                      <a:r>
                        <a:rPr lang="en-US" sz="1400" dirty="0"/>
                        <a:t>5.95</a:t>
                      </a:r>
                    </a:p>
                  </a:txBody>
                  <a:tcPr anchor="ctr"/>
                </a:tc>
                <a:extLst>
                  <a:ext uri="{0D108BD9-81ED-4DB2-BD59-A6C34878D82A}">
                    <a16:rowId xmlns:a16="http://schemas.microsoft.com/office/drawing/2014/main" xmlns="" val="10003"/>
                  </a:ext>
                </a:extLst>
              </a:tr>
              <a:tr h="303466">
                <a:tc>
                  <a:txBody>
                    <a:bodyPr/>
                    <a:lstStyle/>
                    <a:p>
                      <a:r>
                        <a:rPr lang="en-US" sz="1400" dirty="0"/>
                        <a:t>Reset Vth sigma [mV]</a:t>
                      </a:r>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100~110</a:t>
                      </a:r>
                      <a:endParaRPr lang="en-US" sz="1400" kern="1200" dirty="0">
                        <a:solidFill>
                          <a:schemeClr val="dk1"/>
                        </a:solidFill>
                        <a:latin typeface="+mn-lt"/>
                        <a:ea typeface="+mn-ea"/>
                        <a:cs typeface="+mn-cs"/>
                      </a:endParaRPr>
                    </a:p>
                  </a:txBody>
                  <a:tcPr anchor="ctr"/>
                </a:tc>
                <a:tc>
                  <a:txBody>
                    <a:bodyPr/>
                    <a:lstStyle/>
                    <a:p>
                      <a:pPr algn="ctr"/>
                      <a:r>
                        <a:rPr lang="it-IT" sz="1400" dirty="0"/>
                        <a:t>90</a:t>
                      </a:r>
                      <a:endParaRPr lang="en-US" sz="1400" dirty="0"/>
                    </a:p>
                  </a:txBody>
                  <a:tcPr anchor="ctr"/>
                </a:tc>
                <a:extLst>
                  <a:ext uri="{0D108BD9-81ED-4DB2-BD59-A6C34878D82A}">
                    <a16:rowId xmlns:a16="http://schemas.microsoft.com/office/drawing/2014/main" xmlns="" val="10004"/>
                  </a:ext>
                </a:extLst>
              </a:tr>
              <a:tr h="303466">
                <a:tc>
                  <a:txBody>
                    <a:bodyPr/>
                    <a:lstStyle/>
                    <a:p>
                      <a:r>
                        <a:rPr lang="en-US" sz="1400" dirty="0"/>
                        <a:t>Vth window [V]</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1.4~1.6</a:t>
                      </a:r>
                      <a:endParaRPr lang="en-US" sz="1400" kern="1200" dirty="0">
                        <a:solidFill>
                          <a:schemeClr val="dk1"/>
                        </a:solidFill>
                        <a:latin typeface="+mn-lt"/>
                        <a:ea typeface="+mn-ea"/>
                        <a:cs typeface="+mn-cs"/>
                      </a:endParaRPr>
                    </a:p>
                  </a:txBody>
                  <a:tcPr anchor="ctr"/>
                </a:tc>
                <a:tc>
                  <a:txBody>
                    <a:bodyPr/>
                    <a:lstStyle/>
                    <a:p>
                      <a:pPr algn="ctr"/>
                      <a:r>
                        <a:rPr lang="en-US" sz="1400" dirty="0"/>
                        <a:t>1.3</a:t>
                      </a:r>
                    </a:p>
                  </a:txBody>
                  <a:tcPr anchor="ctr"/>
                </a:tc>
                <a:extLst>
                  <a:ext uri="{0D108BD9-81ED-4DB2-BD59-A6C34878D82A}">
                    <a16:rowId xmlns:a16="http://schemas.microsoft.com/office/drawing/2014/main" xmlns="" val="10005"/>
                  </a:ext>
                </a:extLst>
              </a:tr>
              <a:tr h="303466">
                <a:tc>
                  <a:txBody>
                    <a:bodyPr/>
                    <a:lstStyle/>
                    <a:p>
                      <a:r>
                        <a:rPr lang="en-US" sz="1400" dirty="0"/>
                        <a:t>True window @ 3.54</a:t>
                      </a:r>
                      <a:r>
                        <a:rPr lang="en-US" sz="1400" dirty="0">
                          <a:latin typeface="Symbol" panose="05050102010706020507" pitchFamily="18" charset="2"/>
                        </a:rPr>
                        <a:t>s </a:t>
                      </a:r>
                      <a:r>
                        <a:rPr lang="en-US" sz="1400" kern="1200" dirty="0">
                          <a:solidFill>
                            <a:schemeClr val="dk1"/>
                          </a:solidFill>
                          <a:latin typeface="+mn-lt"/>
                          <a:ea typeface="+mn-ea"/>
                          <a:cs typeface="+mn-cs"/>
                        </a:rPr>
                        <a:t>[mV]</a:t>
                      </a:r>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150~400</a:t>
                      </a:r>
                      <a:endParaRPr lang="en-US" sz="1400" kern="1200" dirty="0">
                        <a:solidFill>
                          <a:schemeClr val="dk1"/>
                        </a:solidFill>
                        <a:latin typeface="+mn-lt"/>
                        <a:ea typeface="+mn-ea"/>
                        <a:cs typeface="+mn-cs"/>
                      </a:endParaRPr>
                    </a:p>
                  </a:txBody>
                  <a:tcPr anchor="ctr"/>
                </a:tc>
                <a:tc>
                  <a:txBody>
                    <a:bodyPr/>
                    <a:lstStyle/>
                    <a:p>
                      <a:pPr algn="ctr"/>
                      <a:r>
                        <a:rPr lang="en-US" sz="1400" dirty="0"/>
                        <a:t>610</a:t>
                      </a:r>
                    </a:p>
                  </a:txBody>
                  <a:tcPr anchor="ctr"/>
                </a:tc>
                <a:extLst>
                  <a:ext uri="{0D108BD9-81ED-4DB2-BD59-A6C34878D82A}">
                    <a16:rowId xmlns:a16="http://schemas.microsoft.com/office/drawing/2014/main" xmlns="" val="10006"/>
                  </a:ext>
                </a:extLst>
              </a:tr>
              <a:tr h="303466">
                <a:tc>
                  <a:txBody>
                    <a:bodyPr/>
                    <a:lstStyle/>
                    <a:p>
                      <a:r>
                        <a:rPr lang="it-IT" sz="1400" dirty="0"/>
                        <a:t>Max </a:t>
                      </a:r>
                      <a:r>
                        <a:rPr lang="it-IT" sz="1400" dirty="0" err="1"/>
                        <a:t>Vth</a:t>
                      </a:r>
                      <a:r>
                        <a:rPr lang="it-IT" sz="1400" baseline="0" dirty="0"/>
                        <a:t> </a:t>
                      </a:r>
                      <a:r>
                        <a:rPr lang="it-IT" sz="1400" baseline="0" dirty="0" err="1"/>
                        <a:t>customer</a:t>
                      </a:r>
                      <a:r>
                        <a:rPr lang="it-IT" sz="1400" baseline="0" dirty="0"/>
                        <a:t> [V]</a:t>
                      </a:r>
                      <a:endParaRPr lang="en-US" sz="1400" dirty="0"/>
                    </a:p>
                  </a:txBody>
                  <a:tcPr anchor="ctr"/>
                </a:tc>
                <a:tc>
                  <a:txBody>
                    <a:bodyPr/>
                    <a:lstStyle/>
                    <a:p>
                      <a:pPr marL="0" algn="ctr" defTabSz="1219080" rtl="0" eaLnBrk="1" latinLnBrk="0" hangingPunct="1"/>
                      <a:r>
                        <a:rPr lang="it-IT" sz="1400" kern="1200" dirty="0" smtClean="0">
                          <a:solidFill>
                            <a:schemeClr val="dk1"/>
                          </a:solidFill>
                          <a:latin typeface="+mn-lt"/>
                          <a:ea typeface="+mn-ea"/>
                          <a:cs typeface="+mn-cs"/>
                        </a:rPr>
                        <a:t>6.5~7.0</a:t>
                      </a:r>
                      <a:endParaRPr lang="en-US" sz="1400" kern="1200" dirty="0">
                        <a:solidFill>
                          <a:schemeClr val="dk1"/>
                        </a:solidFill>
                        <a:latin typeface="+mn-lt"/>
                        <a:ea typeface="+mn-ea"/>
                        <a:cs typeface="+mn-cs"/>
                      </a:endParaRPr>
                    </a:p>
                  </a:txBody>
                  <a:tcPr anchor="ctr"/>
                </a:tc>
                <a:tc>
                  <a:txBody>
                    <a:bodyPr/>
                    <a:lstStyle/>
                    <a:p>
                      <a:pPr algn="ctr"/>
                      <a:r>
                        <a:rPr lang="it-IT" sz="1400" dirty="0"/>
                        <a:t>7.7</a:t>
                      </a:r>
                      <a:endParaRPr lang="en-US" sz="1400" dirty="0"/>
                    </a:p>
                  </a:txBody>
                  <a:tcPr anchor="ctr"/>
                </a:tc>
                <a:extLst>
                  <a:ext uri="{0D108BD9-81ED-4DB2-BD59-A6C34878D82A}">
                    <a16:rowId xmlns:a16="http://schemas.microsoft.com/office/drawing/2014/main" xmlns="" val="327526622"/>
                  </a:ext>
                </a:extLst>
              </a:tr>
              <a:tr h="303466">
                <a:tc>
                  <a:txBody>
                    <a:bodyPr/>
                    <a:lstStyle/>
                    <a:p>
                      <a:r>
                        <a:rPr lang="en-US" sz="1400" dirty="0"/>
                        <a:t>Time</a:t>
                      </a:r>
                      <a:r>
                        <a:rPr lang="en-US" sz="1400" baseline="0" dirty="0"/>
                        <a:t> 0 BER</a:t>
                      </a:r>
                      <a:endParaRPr lang="en-US" sz="1400" dirty="0"/>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5e-5</a:t>
                      </a:r>
                      <a:endParaRPr lang="en-US" sz="1400" kern="1200" dirty="0">
                        <a:solidFill>
                          <a:schemeClr val="dk1"/>
                        </a:solidFill>
                        <a:latin typeface="+mn-lt"/>
                        <a:ea typeface="+mn-ea"/>
                        <a:cs typeface="+mn-cs"/>
                      </a:endParaRPr>
                    </a:p>
                  </a:txBody>
                  <a:tcPr anchor="ctr"/>
                </a:tc>
                <a:tc>
                  <a:txBody>
                    <a:bodyPr/>
                    <a:lstStyle/>
                    <a:p>
                      <a:pPr algn="ctr"/>
                      <a:r>
                        <a:rPr lang="en-US" sz="1400" dirty="0"/>
                        <a:t>5e-5</a:t>
                      </a:r>
                    </a:p>
                  </a:txBody>
                  <a:tcPr anchor="ctr"/>
                </a:tc>
                <a:extLst>
                  <a:ext uri="{0D108BD9-81ED-4DB2-BD59-A6C34878D82A}">
                    <a16:rowId xmlns:a16="http://schemas.microsoft.com/office/drawing/2014/main" xmlns="" val="1460980243"/>
                  </a:ext>
                </a:extLst>
              </a:tr>
              <a:tr h="303466">
                <a:tc>
                  <a:txBody>
                    <a:bodyPr/>
                    <a:lstStyle/>
                    <a:p>
                      <a:r>
                        <a:rPr lang="en-US" sz="1400" dirty="0"/>
                        <a:t>Set pulse</a:t>
                      </a:r>
                      <a:r>
                        <a:rPr lang="en-US" sz="1400" baseline="0" dirty="0"/>
                        <a:t> total duration [ns]</a:t>
                      </a:r>
                      <a:endParaRPr lang="en-US" sz="1400" dirty="0"/>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20~40</a:t>
                      </a:r>
                      <a:endParaRPr lang="en-US" sz="1400" kern="1200" dirty="0">
                        <a:solidFill>
                          <a:schemeClr val="dk1"/>
                        </a:solidFill>
                        <a:latin typeface="+mn-lt"/>
                        <a:ea typeface="+mn-ea"/>
                        <a:cs typeface="+mn-cs"/>
                      </a:endParaRPr>
                    </a:p>
                  </a:txBody>
                  <a:tcPr anchor="ctr"/>
                </a:tc>
                <a:tc>
                  <a:txBody>
                    <a:bodyPr/>
                    <a:lstStyle/>
                    <a:p>
                      <a:pPr algn="ctr"/>
                      <a:r>
                        <a:rPr lang="en-US" sz="1400" dirty="0" smtClean="0"/>
                        <a:t>240</a:t>
                      </a:r>
                      <a:endParaRPr lang="en-US" sz="1400" dirty="0"/>
                    </a:p>
                  </a:txBody>
                  <a:tcPr anchor="ctr"/>
                </a:tc>
                <a:extLst>
                  <a:ext uri="{0D108BD9-81ED-4DB2-BD59-A6C34878D82A}">
                    <a16:rowId xmlns:a16="http://schemas.microsoft.com/office/drawing/2014/main" xmlns="" val="3423428984"/>
                  </a:ext>
                </a:extLst>
              </a:tr>
              <a:tr h="303466">
                <a:tc>
                  <a:txBody>
                    <a:bodyPr/>
                    <a:lstStyle/>
                    <a:p>
                      <a:r>
                        <a:rPr lang="en-US" sz="1400" dirty="0"/>
                        <a:t>Set current [</a:t>
                      </a:r>
                      <a:r>
                        <a:rPr lang="en-US" sz="1400" dirty="0" err="1"/>
                        <a:t>uA</a:t>
                      </a:r>
                      <a:r>
                        <a:rPr lang="en-US" sz="1400" dirty="0"/>
                        <a:t>]</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25~50</a:t>
                      </a:r>
                      <a:endParaRPr lang="en-US" sz="1400" kern="1200" dirty="0">
                        <a:solidFill>
                          <a:schemeClr val="dk1"/>
                        </a:solidFill>
                        <a:latin typeface="+mn-lt"/>
                        <a:ea typeface="+mn-ea"/>
                        <a:cs typeface="+mn-cs"/>
                      </a:endParaRPr>
                    </a:p>
                  </a:txBody>
                  <a:tcPr anchor="ctr"/>
                </a:tc>
                <a:tc>
                  <a:txBody>
                    <a:bodyPr/>
                    <a:lstStyle/>
                    <a:p>
                      <a:pPr algn="ctr"/>
                      <a:r>
                        <a:rPr lang="en-US" sz="1400" dirty="0" smtClean="0"/>
                        <a:t>3E-SET</a:t>
                      </a:r>
                      <a:endParaRPr lang="en-US" sz="1400" dirty="0"/>
                    </a:p>
                  </a:txBody>
                  <a:tcPr anchor="ctr"/>
                </a:tc>
                <a:extLst>
                  <a:ext uri="{0D108BD9-81ED-4DB2-BD59-A6C34878D82A}">
                    <a16:rowId xmlns:a16="http://schemas.microsoft.com/office/drawing/2014/main" xmlns="" val="2428879224"/>
                  </a:ext>
                </a:extLst>
              </a:tr>
              <a:tr h="303466">
                <a:tc>
                  <a:txBody>
                    <a:bodyPr/>
                    <a:lstStyle/>
                    <a:p>
                      <a:r>
                        <a:rPr lang="en-US" sz="1400" dirty="0"/>
                        <a:t>Reset pulse</a:t>
                      </a:r>
                      <a:r>
                        <a:rPr lang="en-US" sz="1400" baseline="0" dirty="0"/>
                        <a:t> total duration [ns]</a:t>
                      </a:r>
                      <a:endParaRPr lang="en-US" sz="1400" dirty="0"/>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20~40</a:t>
                      </a:r>
                      <a:endParaRPr lang="en-US" sz="1400" kern="1200" dirty="0">
                        <a:solidFill>
                          <a:schemeClr val="dk1"/>
                        </a:solidFill>
                        <a:latin typeface="+mn-lt"/>
                        <a:ea typeface="+mn-ea"/>
                        <a:cs typeface="+mn-cs"/>
                      </a:endParaRPr>
                    </a:p>
                  </a:txBody>
                  <a:tcPr anchor="ctr"/>
                </a:tc>
                <a:tc>
                  <a:txBody>
                    <a:bodyPr/>
                    <a:lstStyle/>
                    <a:p>
                      <a:pPr algn="ctr"/>
                      <a:r>
                        <a:rPr lang="en-US" sz="1400" dirty="0"/>
                        <a:t>5-10</a:t>
                      </a:r>
                    </a:p>
                  </a:txBody>
                  <a:tcPr anchor="ctr"/>
                </a:tc>
                <a:extLst>
                  <a:ext uri="{0D108BD9-81ED-4DB2-BD59-A6C34878D82A}">
                    <a16:rowId xmlns:a16="http://schemas.microsoft.com/office/drawing/2014/main" xmlns="" val="2370209106"/>
                  </a:ext>
                </a:extLst>
              </a:tr>
              <a:tr h="303466">
                <a:tc>
                  <a:txBody>
                    <a:bodyPr/>
                    <a:lstStyle/>
                    <a:p>
                      <a:r>
                        <a:rPr lang="en-US" sz="1400" dirty="0"/>
                        <a:t>Reset current [</a:t>
                      </a:r>
                      <a:r>
                        <a:rPr lang="en-US" sz="1400" dirty="0" err="1"/>
                        <a:t>uA</a:t>
                      </a:r>
                      <a:r>
                        <a:rPr lang="en-US" sz="1400" dirty="0"/>
                        <a:t>]</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25~50</a:t>
                      </a:r>
                      <a:endParaRPr lang="en-US" sz="1400" kern="1200" dirty="0">
                        <a:solidFill>
                          <a:schemeClr val="dk1"/>
                        </a:solidFill>
                        <a:latin typeface="+mn-lt"/>
                        <a:ea typeface="+mn-ea"/>
                        <a:cs typeface="+mn-cs"/>
                      </a:endParaRPr>
                    </a:p>
                  </a:txBody>
                  <a:tcPr anchor="ctr"/>
                </a:tc>
                <a:tc>
                  <a:txBody>
                    <a:bodyPr/>
                    <a:lstStyle/>
                    <a:p>
                      <a:pPr algn="ctr"/>
                      <a:r>
                        <a:rPr lang="en-US" sz="1400" dirty="0"/>
                        <a:t>&lt;125</a:t>
                      </a:r>
                    </a:p>
                  </a:txBody>
                  <a:tcPr anchor="ctr"/>
                </a:tc>
                <a:extLst>
                  <a:ext uri="{0D108BD9-81ED-4DB2-BD59-A6C34878D82A}">
                    <a16:rowId xmlns:a16="http://schemas.microsoft.com/office/drawing/2014/main" xmlns="" val="3476337594"/>
                  </a:ext>
                </a:extLst>
              </a:tr>
              <a:tr h="303466">
                <a:tc>
                  <a:txBody>
                    <a:bodyPr/>
                    <a:lstStyle/>
                    <a:p>
                      <a:r>
                        <a:rPr lang="en-US" sz="1400" dirty="0"/>
                        <a:t>Min Prog-to-read delay [ns]</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1000</a:t>
                      </a:r>
                      <a:endParaRPr lang="en-US" sz="1400" kern="1200" dirty="0">
                        <a:solidFill>
                          <a:schemeClr val="dk1"/>
                        </a:solidFill>
                        <a:latin typeface="+mn-lt"/>
                        <a:ea typeface="+mn-ea"/>
                        <a:cs typeface="+mn-cs"/>
                      </a:endParaRPr>
                    </a:p>
                  </a:txBody>
                  <a:tcPr anchor="ctr"/>
                </a:tc>
                <a:tc>
                  <a:txBody>
                    <a:bodyPr/>
                    <a:lstStyle/>
                    <a:p>
                      <a:pPr algn="ctr"/>
                      <a:r>
                        <a:rPr lang="en-US" sz="1400" dirty="0"/>
                        <a:t>1000</a:t>
                      </a:r>
                    </a:p>
                  </a:txBody>
                  <a:tcPr anchor="ctr"/>
                </a:tc>
                <a:extLst>
                  <a:ext uri="{0D108BD9-81ED-4DB2-BD59-A6C34878D82A}">
                    <a16:rowId xmlns:a16="http://schemas.microsoft.com/office/drawing/2014/main" xmlns="" val="264348283"/>
                  </a:ext>
                </a:extLst>
              </a:tr>
              <a:tr h="303466">
                <a:tc>
                  <a:txBody>
                    <a:bodyPr/>
                    <a:lstStyle/>
                    <a:p>
                      <a:r>
                        <a:rPr lang="en-US" sz="1400" dirty="0"/>
                        <a:t>Read method</a:t>
                      </a:r>
                    </a:p>
                  </a:txBody>
                  <a:tcPr anchor="ctr"/>
                </a:tc>
                <a:tc>
                  <a:txBody>
                    <a:bodyPr/>
                    <a:lstStyle/>
                    <a:p>
                      <a:pPr marL="0" algn="ctr" defTabSz="1219080" rtl="0" eaLnBrk="1" latinLnBrk="0" hangingPunct="1"/>
                      <a:r>
                        <a:rPr lang="en-US" sz="1400" kern="1200" dirty="0" smtClean="0">
                          <a:solidFill>
                            <a:schemeClr val="dk1"/>
                          </a:solidFill>
                          <a:latin typeface="+mn-lt"/>
                          <a:ea typeface="+mn-ea"/>
                          <a:cs typeface="+mn-cs"/>
                        </a:rPr>
                        <a:t>SSR</a:t>
                      </a:r>
                      <a:endParaRPr lang="en-US" sz="1400" kern="1200" dirty="0">
                        <a:solidFill>
                          <a:schemeClr val="dk1"/>
                        </a:solidFill>
                        <a:latin typeface="+mn-lt"/>
                        <a:ea typeface="+mn-ea"/>
                        <a:cs typeface="+mn-cs"/>
                      </a:endParaRPr>
                    </a:p>
                  </a:txBody>
                  <a:tcPr anchor="ctr"/>
                </a:tc>
                <a:tc>
                  <a:txBody>
                    <a:bodyPr/>
                    <a:lstStyle/>
                    <a:p>
                      <a:pPr algn="ctr"/>
                      <a:r>
                        <a:rPr lang="en-US" sz="1400" dirty="0"/>
                        <a:t>SSR</a:t>
                      </a:r>
                    </a:p>
                  </a:txBody>
                  <a:tcPr anchor="ctr"/>
                </a:tc>
                <a:extLst>
                  <a:ext uri="{0D108BD9-81ED-4DB2-BD59-A6C34878D82A}">
                    <a16:rowId xmlns:a16="http://schemas.microsoft.com/office/drawing/2014/main" xmlns="" val="3606114875"/>
                  </a:ext>
                </a:extLst>
              </a:tr>
              <a:tr h="303466">
                <a:tc>
                  <a:txBody>
                    <a:bodyPr/>
                    <a:lstStyle/>
                    <a:p>
                      <a:r>
                        <a:rPr lang="it-IT" sz="1400" dirty="0" err="1"/>
                        <a:t>Tsense</a:t>
                      </a:r>
                      <a:r>
                        <a:rPr lang="it-IT" sz="1400" dirty="0"/>
                        <a:t> [ns]</a:t>
                      </a:r>
                      <a:endParaRPr lang="en-US" sz="1400" dirty="0"/>
                    </a:p>
                  </a:txBody>
                  <a:tcPr anchor="ctr"/>
                </a:tc>
                <a:tc>
                  <a:txBody>
                    <a:bodyPr/>
                    <a:lstStyle/>
                    <a:p>
                      <a:pPr marL="0" algn="ctr" defTabSz="1219080" rtl="0" eaLnBrk="1" latinLnBrk="0" hangingPunct="1"/>
                      <a:r>
                        <a:rPr lang="it-IT" sz="1400" kern="1200" dirty="0">
                          <a:solidFill>
                            <a:schemeClr val="dk1"/>
                          </a:solidFill>
                          <a:latin typeface="+mn-lt"/>
                          <a:ea typeface="+mn-ea"/>
                          <a:cs typeface="+mn-cs"/>
                        </a:rPr>
                        <a:t>30</a:t>
                      </a:r>
                      <a:endParaRPr lang="en-US" sz="1400" kern="1200" dirty="0">
                        <a:solidFill>
                          <a:schemeClr val="dk1"/>
                        </a:solidFill>
                        <a:latin typeface="+mn-lt"/>
                        <a:ea typeface="+mn-ea"/>
                        <a:cs typeface="+mn-cs"/>
                      </a:endParaRPr>
                    </a:p>
                  </a:txBody>
                  <a:tcPr anchor="ctr"/>
                </a:tc>
                <a:tc>
                  <a:txBody>
                    <a:bodyPr/>
                    <a:lstStyle/>
                    <a:p>
                      <a:pPr algn="ctr"/>
                      <a:r>
                        <a:rPr lang="it-IT" sz="1400" dirty="0"/>
                        <a:t>30</a:t>
                      </a:r>
                      <a:endParaRPr lang="en-US" sz="1400" dirty="0"/>
                    </a:p>
                  </a:txBody>
                  <a:tcPr anchor="ctr"/>
                </a:tc>
                <a:extLst>
                  <a:ext uri="{0D108BD9-81ED-4DB2-BD59-A6C34878D82A}">
                    <a16:rowId xmlns:a16="http://schemas.microsoft.com/office/drawing/2014/main" xmlns="" val="353017955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86464439"/>
              </p:ext>
            </p:extLst>
          </p:nvPr>
        </p:nvGraphicFramePr>
        <p:xfrm>
          <a:off x="6096000" y="1088740"/>
          <a:ext cx="5580620" cy="502869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980220">
                  <a:extLst>
                    <a:ext uri="{9D8B030D-6E8A-4147-A177-3AD203B41FA5}">
                      <a16:colId xmlns:a16="http://schemas.microsoft.com/office/drawing/2014/main" xmlns="" val="20002"/>
                    </a:ext>
                  </a:extLst>
                </a:gridCol>
              </a:tblGrid>
              <a:tr h="512028">
                <a:tc>
                  <a:txBody>
                    <a:bodyPr/>
                    <a:lstStyle/>
                    <a:p>
                      <a:r>
                        <a:rPr lang="en-US" sz="1800" dirty="0" smtClean="0">
                          <a:solidFill>
                            <a:schemeClr val="bg1"/>
                          </a:solidFill>
                        </a:rPr>
                        <a:t>PG1/T1</a:t>
                      </a:r>
                      <a:endParaRPr lang="en-US" sz="1800" dirty="0">
                        <a:solidFill>
                          <a:schemeClr val="bg1"/>
                        </a:solidFill>
                      </a:endParaRPr>
                    </a:p>
                  </a:txBody>
                  <a:tcPr>
                    <a:solidFill>
                      <a:schemeClr val="accent2"/>
                    </a:solidFill>
                  </a:tcPr>
                </a:tc>
                <a:tc>
                  <a:txBody>
                    <a:bodyPr/>
                    <a:lstStyle/>
                    <a:p>
                      <a:pPr algn="ctr"/>
                      <a:r>
                        <a:rPr lang="en-US" sz="1800" dirty="0">
                          <a:solidFill>
                            <a:schemeClr val="bg1"/>
                          </a:solidFill>
                        </a:rPr>
                        <a:t>SSM</a:t>
                      </a:r>
                    </a:p>
                  </a:txBody>
                  <a:tcPr anchor="ctr">
                    <a:solidFill>
                      <a:schemeClr val="accent2"/>
                    </a:solidFill>
                  </a:tcPr>
                </a:tc>
                <a:tc>
                  <a:txBody>
                    <a:bodyPr/>
                    <a:lstStyle/>
                    <a:p>
                      <a:pPr algn="ctr"/>
                      <a:r>
                        <a:rPr lang="en-US" sz="1800" dirty="0" smtClean="0">
                          <a:solidFill>
                            <a:schemeClr val="bg1"/>
                          </a:solidFill>
                        </a:rPr>
                        <a:t>S26A</a:t>
                      </a:r>
                      <a:endParaRPr lang="en-US" sz="1800" dirty="0">
                        <a:solidFill>
                          <a:schemeClr val="bg1"/>
                        </a:solidFill>
                      </a:endParaRPr>
                    </a:p>
                  </a:txBody>
                  <a:tcPr anchor="ctr">
                    <a:solidFill>
                      <a:schemeClr val="accent2"/>
                    </a:solidFill>
                  </a:tcPr>
                </a:tc>
                <a:extLst>
                  <a:ext uri="{0D108BD9-81ED-4DB2-BD59-A6C34878D82A}">
                    <a16:rowId xmlns:a16="http://schemas.microsoft.com/office/drawing/2014/main" xmlns="" val="10000"/>
                  </a:ext>
                </a:extLst>
              </a:tr>
              <a:tr h="426690">
                <a:tc>
                  <a:txBody>
                    <a:bodyPr/>
                    <a:lstStyle/>
                    <a:p>
                      <a:r>
                        <a:rPr lang="en-US" sz="1400" dirty="0"/>
                        <a:t>Set read disturb</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Negligible</a:t>
                      </a:r>
                    </a:p>
                  </a:txBody>
                  <a:tcPr anchor="ctr"/>
                </a:tc>
                <a:tc>
                  <a:txBody>
                    <a:bodyPr/>
                    <a:lstStyle/>
                    <a:p>
                      <a:pPr algn="ctr"/>
                      <a:r>
                        <a:rPr lang="en-US" sz="1400" dirty="0"/>
                        <a:t>256k reads</a:t>
                      </a:r>
                    </a:p>
                  </a:txBody>
                  <a:tcPr anchor="ctr"/>
                </a:tc>
                <a:extLst>
                  <a:ext uri="{0D108BD9-81ED-4DB2-BD59-A6C34878D82A}">
                    <a16:rowId xmlns:a16="http://schemas.microsoft.com/office/drawing/2014/main" xmlns="" val="3423428984"/>
                  </a:ext>
                </a:extLst>
              </a:tr>
              <a:tr h="837722">
                <a:tc>
                  <a:txBody>
                    <a:bodyPr/>
                    <a:lstStyle/>
                    <a:p>
                      <a:r>
                        <a:rPr lang="en-US" sz="1400" dirty="0"/>
                        <a:t>Reset read disturb</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5k reads with 250mV of margin</a:t>
                      </a:r>
                    </a:p>
                    <a:p>
                      <a:pPr marL="0" algn="ctr" defTabSz="1219080" rtl="0" eaLnBrk="1" latinLnBrk="0" hangingPunct="1"/>
                      <a:r>
                        <a:rPr lang="it-IT" sz="1400" kern="1200" dirty="0">
                          <a:solidFill>
                            <a:schemeClr val="dk1"/>
                          </a:solidFill>
                          <a:latin typeface="+mn-lt"/>
                          <a:ea typeface="+mn-ea"/>
                          <a:cs typeface="+mn-cs"/>
                        </a:rPr>
                        <a:t>(256k </a:t>
                      </a:r>
                      <a:r>
                        <a:rPr lang="it-IT" sz="1400" kern="1200" dirty="0" err="1">
                          <a:solidFill>
                            <a:schemeClr val="dk1"/>
                          </a:solidFill>
                          <a:latin typeface="+mn-lt"/>
                          <a:ea typeface="+mn-ea"/>
                          <a:cs typeface="+mn-cs"/>
                        </a:rPr>
                        <a:t>reads</a:t>
                      </a:r>
                      <a:r>
                        <a:rPr lang="it-IT" sz="1400" kern="1200" dirty="0">
                          <a:solidFill>
                            <a:schemeClr val="dk1"/>
                          </a:solidFill>
                          <a:latin typeface="+mn-lt"/>
                          <a:ea typeface="+mn-ea"/>
                          <a:cs typeface="+mn-cs"/>
                        </a:rPr>
                        <a:t> with +100mV </a:t>
                      </a:r>
                      <a:r>
                        <a:rPr lang="it-IT" sz="1400" kern="1200" dirty="0" err="1">
                          <a:solidFill>
                            <a:schemeClr val="dk1"/>
                          </a:solidFill>
                          <a:latin typeface="+mn-lt"/>
                          <a:ea typeface="+mn-ea"/>
                          <a:cs typeface="+mn-cs"/>
                        </a:rPr>
                        <a:t>additional</a:t>
                      </a:r>
                      <a:r>
                        <a:rPr lang="it-IT" sz="1400" kern="1200" dirty="0">
                          <a:solidFill>
                            <a:schemeClr val="dk1"/>
                          </a:solidFill>
                          <a:latin typeface="+mn-lt"/>
                          <a:ea typeface="+mn-ea"/>
                          <a:cs typeface="+mn-cs"/>
                        </a:rPr>
                        <a:t> </a:t>
                      </a:r>
                      <a:r>
                        <a:rPr lang="it-IT" sz="1400" kern="1200" dirty="0" err="1">
                          <a:solidFill>
                            <a:schemeClr val="dk1"/>
                          </a:solidFill>
                          <a:latin typeface="+mn-lt"/>
                          <a:ea typeface="+mn-ea"/>
                          <a:cs typeface="+mn-cs"/>
                        </a:rPr>
                        <a:t>margin</a:t>
                      </a:r>
                      <a:r>
                        <a:rPr lang="it-IT" sz="1400" kern="1200" dirty="0">
                          <a:solidFill>
                            <a:schemeClr val="dk1"/>
                          </a:solidFill>
                          <a:latin typeface="+mn-lt"/>
                          <a:ea typeface="+mn-ea"/>
                          <a:cs typeface="+mn-cs"/>
                        </a:rPr>
                        <a:t>)</a:t>
                      </a:r>
                      <a:endParaRPr lang="en-US" sz="1400" kern="1200" dirty="0">
                        <a:solidFill>
                          <a:schemeClr val="dk1"/>
                        </a:solidFill>
                        <a:latin typeface="+mn-lt"/>
                        <a:ea typeface="+mn-ea"/>
                        <a:cs typeface="+mn-cs"/>
                      </a:endParaRPr>
                    </a:p>
                  </a:txBody>
                  <a:tcPr anchor="ctr"/>
                </a:tc>
                <a:tc>
                  <a:txBody>
                    <a:bodyPr/>
                    <a:lstStyle/>
                    <a:p>
                      <a:pPr algn="ctr"/>
                      <a:r>
                        <a:rPr lang="en-US" sz="1400" dirty="0"/>
                        <a:t>256k reads</a:t>
                      </a:r>
                    </a:p>
                  </a:txBody>
                  <a:tcPr anchor="ctr"/>
                </a:tc>
                <a:extLst>
                  <a:ext uri="{0D108BD9-81ED-4DB2-BD59-A6C34878D82A}">
                    <a16:rowId xmlns:a16="http://schemas.microsoft.com/office/drawing/2014/main" xmlns="" val="2428879224"/>
                  </a:ext>
                </a:extLst>
              </a:tr>
              <a:tr h="426690">
                <a:tc>
                  <a:txBody>
                    <a:bodyPr/>
                    <a:lstStyle/>
                    <a:p>
                      <a:r>
                        <a:rPr lang="en-US" sz="1400" dirty="0"/>
                        <a:t>Write disturb</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512k cycles</a:t>
                      </a:r>
                    </a:p>
                  </a:txBody>
                  <a:tcPr anchor="ctr"/>
                </a:tc>
                <a:tc>
                  <a:txBody>
                    <a:bodyPr/>
                    <a:lstStyle/>
                    <a:p>
                      <a:pPr algn="ctr"/>
                      <a:r>
                        <a:rPr lang="en-US" sz="1400" dirty="0"/>
                        <a:t>2048 NW</a:t>
                      </a:r>
                    </a:p>
                  </a:txBody>
                  <a:tcPr anchor="ctr"/>
                </a:tc>
                <a:extLst>
                  <a:ext uri="{0D108BD9-81ED-4DB2-BD59-A6C34878D82A}">
                    <a16:rowId xmlns:a16="http://schemas.microsoft.com/office/drawing/2014/main" xmlns="" val="2370209106"/>
                  </a:ext>
                </a:extLst>
              </a:tr>
              <a:tr h="432402">
                <a:tc>
                  <a:txBody>
                    <a:bodyPr/>
                    <a:lstStyle/>
                    <a:p>
                      <a:r>
                        <a:rPr lang="en-US" sz="1400" dirty="0"/>
                        <a:t>Write endurance</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10Mcycles</a:t>
                      </a:r>
                    </a:p>
                  </a:txBody>
                  <a:tcPr anchor="ctr"/>
                </a:tc>
                <a:tc>
                  <a:txBody>
                    <a:bodyPr/>
                    <a:lstStyle/>
                    <a:p>
                      <a:pPr algn="ctr"/>
                      <a:r>
                        <a:rPr lang="en-US" sz="1400" dirty="0"/>
                        <a:t>4M NW</a:t>
                      </a:r>
                    </a:p>
                  </a:txBody>
                  <a:tcPr anchor="ctr"/>
                </a:tc>
                <a:extLst>
                  <a:ext uri="{0D108BD9-81ED-4DB2-BD59-A6C34878D82A}">
                    <a16:rowId xmlns:a16="http://schemas.microsoft.com/office/drawing/2014/main" xmlns="" val="3476337594"/>
                  </a:ext>
                </a:extLst>
              </a:tr>
              <a:tr h="432402">
                <a:tc>
                  <a:txBody>
                    <a:bodyPr/>
                    <a:lstStyle/>
                    <a:p>
                      <a:r>
                        <a:rPr lang="it-IT" sz="1400" dirty="0" err="1"/>
                        <a:t>Vth</a:t>
                      </a:r>
                      <a:r>
                        <a:rPr lang="it-IT" sz="1400" dirty="0"/>
                        <a:t> shift</a:t>
                      </a:r>
                      <a:r>
                        <a:rPr lang="it-IT" sz="1400" baseline="0" dirty="0"/>
                        <a:t> @ </a:t>
                      </a:r>
                      <a:r>
                        <a:rPr lang="it-IT" sz="1400" baseline="0" dirty="0" err="1"/>
                        <a:t>max</a:t>
                      </a:r>
                      <a:r>
                        <a:rPr lang="it-IT" sz="1400" baseline="0" dirty="0"/>
                        <a:t> </a:t>
                      </a:r>
                      <a:r>
                        <a:rPr lang="it-IT" sz="1400" baseline="0" dirty="0" err="1"/>
                        <a:t>cycles</a:t>
                      </a:r>
                      <a:r>
                        <a:rPr lang="it-IT" sz="1400" baseline="0" dirty="0"/>
                        <a:t> [</a:t>
                      </a:r>
                      <a:r>
                        <a:rPr lang="it-IT" sz="1400" baseline="0" dirty="0" err="1"/>
                        <a:t>mV</a:t>
                      </a:r>
                      <a:r>
                        <a:rPr lang="it-IT" sz="1400" baseline="0" dirty="0"/>
                        <a:t>]</a:t>
                      </a:r>
                      <a:endParaRPr lang="en-US" sz="1400" dirty="0"/>
                    </a:p>
                  </a:txBody>
                  <a:tcPr anchor="ctr"/>
                </a:tc>
                <a:tc>
                  <a:txBody>
                    <a:bodyPr/>
                    <a:lstStyle/>
                    <a:p>
                      <a:pPr marL="0" algn="ctr" defTabSz="1219080" rtl="0" eaLnBrk="1" latinLnBrk="0" hangingPunct="1"/>
                      <a:r>
                        <a:rPr lang="it-IT" sz="1400" kern="1200" dirty="0">
                          <a:solidFill>
                            <a:schemeClr val="dk1"/>
                          </a:solidFill>
                          <a:latin typeface="+mn-lt"/>
                          <a:ea typeface="+mn-ea"/>
                          <a:cs typeface="+mn-cs"/>
                        </a:rPr>
                        <a:t>+200</a:t>
                      </a:r>
                      <a:endParaRPr lang="en-US" sz="1400" kern="1200" dirty="0">
                        <a:solidFill>
                          <a:schemeClr val="dk1"/>
                        </a:solidFill>
                        <a:latin typeface="+mn-lt"/>
                        <a:ea typeface="+mn-ea"/>
                        <a:cs typeface="+mn-cs"/>
                      </a:endParaRPr>
                    </a:p>
                  </a:txBody>
                  <a:tcPr anchor="ctr"/>
                </a:tc>
                <a:tc>
                  <a:txBody>
                    <a:bodyPr/>
                    <a:lstStyle/>
                    <a:p>
                      <a:pPr algn="ctr"/>
                      <a:r>
                        <a:rPr lang="it-IT" sz="1400" dirty="0"/>
                        <a:t>-150</a:t>
                      </a:r>
                      <a:endParaRPr lang="en-US" sz="1400" dirty="0"/>
                    </a:p>
                  </a:txBody>
                  <a:tcPr anchor="ctr"/>
                </a:tc>
                <a:extLst>
                  <a:ext uri="{0D108BD9-81ED-4DB2-BD59-A6C34878D82A}">
                    <a16:rowId xmlns:a16="http://schemas.microsoft.com/office/drawing/2014/main" xmlns="" val="31473760"/>
                  </a:ext>
                </a:extLst>
              </a:tr>
              <a:tr h="506289">
                <a:tc>
                  <a:txBody>
                    <a:bodyPr/>
                    <a:lstStyle/>
                    <a:p>
                      <a:r>
                        <a:rPr lang="it-IT" sz="1400" dirty="0"/>
                        <a:t>Read endurance</a:t>
                      </a:r>
                      <a:endParaRPr lang="en-US" sz="1400" dirty="0"/>
                    </a:p>
                  </a:txBody>
                  <a:tcPr anchor="ctr"/>
                </a:tc>
                <a:tc>
                  <a:txBody>
                    <a:bodyPr/>
                    <a:lstStyle/>
                    <a:p>
                      <a:pPr marL="0" marR="0" lvl="0" indent="0" algn="ctr" defTabSz="121908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400Mreads</a:t>
                      </a:r>
                    </a:p>
                  </a:txBody>
                  <a:tcPr anchor="ctr"/>
                </a:tc>
                <a:tc>
                  <a:txBody>
                    <a:bodyPr/>
                    <a:lstStyle/>
                    <a:p>
                      <a:pPr algn="ctr"/>
                      <a:r>
                        <a:rPr lang="it-IT" sz="1400" dirty="0"/>
                        <a:t>400Mreads (with 1 FW </a:t>
                      </a:r>
                      <a:r>
                        <a:rPr lang="it-IT" sz="1400" dirty="0" err="1"/>
                        <a:t>every</a:t>
                      </a:r>
                      <a:r>
                        <a:rPr lang="it-IT" sz="1400" dirty="0"/>
                        <a:t> 5kreads)</a:t>
                      </a:r>
                      <a:endParaRPr lang="en-US" sz="1400" dirty="0"/>
                    </a:p>
                  </a:txBody>
                  <a:tcPr anchor="ctr"/>
                </a:tc>
                <a:extLst>
                  <a:ext uri="{0D108BD9-81ED-4DB2-BD59-A6C34878D82A}">
                    <a16:rowId xmlns:a16="http://schemas.microsoft.com/office/drawing/2014/main" xmlns="" val="264348283"/>
                  </a:ext>
                </a:extLst>
              </a:tr>
              <a:tr h="449203">
                <a:tc>
                  <a:txBody>
                    <a:bodyPr/>
                    <a:lstStyle/>
                    <a:p>
                      <a:r>
                        <a:rPr lang="en-US" sz="1400" dirty="0"/>
                        <a:t>Retention </a:t>
                      </a:r>
                    </a:p>
                  </a:txBody>
                  <a:tcPr anchor="ctr"/>
                </a:tc>
                <a:tc>
                  <a:txBody>
                    <a:bodyPr/>
                    <a:lstStyle/>
                    <a:p>
                      <a:pPr marL="0" algn="ctr" defTabSz="1219080" rtl="0" eaLnBrk="1" latinLnBrk="0" hangingPunct="1"/>
                      <a:r>
                        <a:rPr lang="en-US" sz="1400" kern="1200" dirty="0">
                          <a:solidFill>
                            <a:schemeClr val="dk1"/>
                          </a:solidFill>
                          <a:latin typeface="+mn-lt"/>
                          <a:ea typeface="+mn-ea"/>
                          <a:cs typeface="+mn-cs"/>
                        </a:rPr>
                        <a:t>3day 0C-85C + 7yrs@40C</a:t>
                      </a:r>
                    </a:p>
                  </a:txBody>
                  <a:tcPr anchor="ctr"/>
                </a:tc>
                <a:tc>
                  <a:txBody>
                    <a:bodyPr/>
                    <a:lstStyle/>
                    <a:p>
                      <a:pPr marL="0" marR="0" indent="0" algn="ctr" defTabSz="1219080" rtl="0" eaLnBrk="1" fontAlgn="auto" latinLnBrk="0" hangingPunct="1">
                        <a:lnSpc>
                          <a:spcPct val="100000"/>
                        </a:lnSpc>
                        <a:spcBef>
                          <a:spcPts val="0"/>
                        </a:spcBef>
                        <a:spcAft>
                          <a:spcPts val="0"/>
                        </a:spcAft>
                        <a:buClrTx/>
                        <a:buSzTx/>
                        <a:buFontTx/>
                        <a:buNone/>
                        <a:tabLst/>
                        <a:defRPr/>
                      </a:pPr>
                      <a:r>
                        <a:rPr lang="en-US" sz="1400" dirty="0"/>
                        <a:t>2day 0C-85C + 7yrs@40C</a:t>
                      </a:r>
                    </a:p>
                  </a:txBody>
                  <a:tcPr anchor="ctr"/>
                </a:tc>
                <a:extLst>
                  <a:ext uri="{0D108BD9-81ED-4DB2-BD59-A6C34878D82A}">
                    <a16:rowId xmlns:a16="http://schemas.microsoft.com/office/drawing/2014/main" xmlns="" val="3606114875"/>
                  </a:ext>
                </a:extLst>
              </a:tr>
              <a:tr h="457200">
                <a:tc>
                  <a:txBody>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lang="it-IT" sz="1400" dirty="0" err="1"/>
                        <a:t>Vth</a:t>
                      </a:r>
                      <a:r>
                        <a:rPr lang="it-IT" sz="1400" dirty="0"/>
                        <a:t> shift</a:t>
                      </a:r>
                      <a:r>
                        <a:rPr lang="it-IT" sz="1400" baseline="0" dirty="0"/>
                        <a:t> @ </a:t>
                      </a:r>
                      <a:r>
                        <a:rPr lang="it-IT" sz="1400" baseline="0" dirty="0" err="1"/>
                        <a:t>max</a:t>
                      </a:r>
                      <a:r>
                        <a:rPr lang="it-IT" sz="1400" baseline="0" dirty="0"/>
                        <a:t> </a:t>
                      </a:r>
                      <a:r>
                        <a:rPr lang="it-IT" sz="1400" baseline="0" dirty="0" err="1"/>
                        <a:t>retention</a:t>
                      </a:r>
                      <a:r>
                        <a:rPr lang="it-IT" sz="1400" baseline="0" dirty="0"/>
                        <a:t> [</a:t>
                      </a:r>
                      <a:r>
                        <a:rPr lang="it-IT" sz="1400" baseline="0" dirty="0" err="1"/>
                        <a:t>mV</a:t>
                      </a:r>
                      <a:r>
                        <a:rPr lang="it-IT" sz="1400" baseline="0" dirty="0"/>
                        <a:t>]</a:t>
                      </a:r>
                      <a:endParaRPr lang="en-US" sz="1400" dirty="0"/>
                    </a:p>
                  </a:txBody>
                  <a:tcPr anchor="ctr"/>
                </a:tc>
                <a:tc>
                  <a:txBody>
                    <a:bodyPr/>
                    <a:lstStyle/>
                    <a:p>
                      <a:pPr marL="0" algn="ctr" defTabSz="1219080" rtl="0" eaLnBrk="1" latinLnBrk="0" hangingPunct="1"/>
                      <a:r>
                        <a:rPr lang="it-IT" sz="1400" kern="1200" dirty="0">
                          <a:solidFill>
                            <a:schemeClr val="dk1"/>
                          </a:solidFill>
                          <a:latin typeface="+mn-lt"/>
                          <a:ea typeface="+mn-ea"/>
                          <a:cs typeface="+mn-cs"/>
                        </a:rPr>
                        <a:t>+600</a:t>
                      </a:r>
                      <a:endParaRPr lang="en-US" sz="1400" kern="1200" dirty="0">
                        <a:solidFill>
                          <a:schemeClr val="dk1"/>
                        </a:solidFill>
                        <a:latin typeface="+mn-lt"/>
                        <a:ea typeface="+mn-ea"/>
                        <a:cs typeface="+mn-cs"/>
                      </a:endParaRPr>
                    </a:p>
                  </a:txBody>
                  <a:tcPr anchor="ctr"/>
                </a:tc>
                <a:tc>
                  <a:txBody>
                    <a:bodyPr/>
                    <a:lstStyle/>
                    <a:p>
                      <a:pPr marL="0" marR="0" indent="0" algn="ctr" defTabSz="1219080" rtl="0" eaLnBrk="1" fontAlgn="auto" latinLnBrk="0" hangingPunct="1">
                        <a:lnSpc>
                          <a:spcPct val="100000"/>
                        </a:lnSpc>
                        <a:spcBef>
                          <a:spcPts val="0"/>
                        </a:spcBef>
                        <a:spcAft>
                          <a:spcPts val="0"/>
                        </a:spcAft>
                        <a:buClrTx/>
                        <a:buSzTx/>
                        <a:buFontTx/>
                        <a:buNone/>
                        <a:tabLst/>
                        <a:defRPr/>
                      </a:pPr>
                      <a:r>
                        <a:rPr lang="it-IT" sz="1400" dirty="0"/>
                        <a:t>+650</a:t>
                      </a:r>
                      <a:endParaRPr lang="en-US" sz="1400" dirty="0"/>
                    </a:p>
                  </a:txBody>
                  <a:tcPr anchor="ctr"/>
                </a:tc>
                <a:extLst>
                  <a:ext uri="{0D108BD9-81ED-4DB2-BD59-A6C34878D82A}">
                    <a16:rowId xmlns:a16="http://schemas.microsoft.com/office/drawing/2014/main" xmlns="" val="1590154698"/>
                  </a:ext>
                </a:extLst>
              </a:tr>
            </a:tbl>
          </a:graphicData>
        </a:graphic>
      </p:graphicFrame>
    </p:spTree>
    <p:extLst>
      <p:ext uri="{BB962C8B-B14F-4D97-AF65-F5344CB8AC3E}">
        <p14:creationId xmlns:p14="http://schemas.microsoft.com/office/powerpoint/2010/main" val="3816995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SOW Contacts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103964"/>
              </p:ext>
            </p:extLst>
          </p:nvPr>
        </p:nvGraphicFramePr>
        <p:xfrm>
          <a:off x="915469" y="1219627"/>
          <a:ext cx="10514531" cy="4547996"/>
        </p:xfrm>
        <a:graphic>
          <a:graphicData uri="http://schemas.openxmlformats.org/drawingml/2006/table">
            <a:tbl>
              <a:tblPr firstRow="1" bandRow="1">
                <a:tableStyleId>{5C22544A-7EE6-4342-B048-85BDC9FD1C3A}</a:tableStyleId>
              </a:tblPr>
              <a:tblGrid>
                <a:gridCol w="2948283"/>
                <a:gridCol w="5889848"/>
                <a:gridCol w="1676400"/>
              </a:tblGrid>
              <a:tr h="513552">
                <a:tc>
                  <a:txBody>
                    <a:bodyPr/>
                    <a:lstStyle/>
                    <a:p>
                      <a:r>
                        <a:rPr lang="en-US" sz="2400" dirty="0" smtClean="0"/>
                        <a:t>Name</a:t>
                      </a:r>
                      <a:endParaRPr lang="en-US" sz="2400" dirty="0"/>
                    </a:p>
                  </a:txBody>
                  <a:tcPr marL="110805" marR="110805" marT="55403" marB="55403">
                    <a:solidFill>
                      <a:schemeClr val="accent2"/>
                    </a:solidFill>
                  </a:tcPr>
                </a:tc>
                <a:tc>
                  <a:txBody>
                    <a:bodyPr/>
                    <a:lstStyle/>
                    <a:p>
                      <a:r>
                        <a:rPr lang="en-US" sz="2400" dirty="0" smtClean="0"/>
                        <a:t>Function</a:t>
                      </a:r>
                      <a:endParaRPr lang="en-US" sz="2400" dirty="0"/>
                    </a:p>
                  </a:txBody>
                  <a:tcPr marL="110805" marR="110805" marT="55403" marB="55403">
                    <a:solidFill>
                      <a:schemeClr val="accent2"/>
                    </a:solidFill>
                  </a:tcPr>
                </a:tc>
                <a:tc>
                  <a:txBody>
                    <a:bodyPr/>
                    <a:lstStyle/>
                    <a:p>
                      <a:r>
                        <a:rPr lang="en-US" sz="2400" dirty="0" smtClean="0"/>
                        <a:t>Company</a:t>
                      </a:r>
                      <a:endParaRPr lang="en-US" sz="2400" dirty="0"/>
                    </a:p>
                  </a:txBody>
                  <a:tcPr marL="110805" marR="110805" marT="55403" marB="55403">
                    <a:solidFill>
                      <a:schemeClr val="accent2"/>
                    </a:solidFill>
                  </a:tcPr>
                </a:tc>
              </a:tr>
              <a:tr h="513552">
                <a:tc>
                  <a:txBody>
                    <a:bodyPr/>
                    <a:lstStyle/>
                    <a:p>
                      <a:r>
                        <a:rPr lang="en-US" sz="2400" dirty="0" smtClean="0"/>
                        <a:t>Russ Meyer</a:t>
                      </a:r>
                      <a:endParaRPr lang="en-US" sz="2400" dirty="0"/>
                    </a:p>
                  </a:txBody>
                  <a:tcPr marL="110805" marR="110805" marT="55403" marB="55403"/>
                </a:tc>
                <a:tc>
                  <a:txBody>
                    <a:bodyPr/>
                    <a:lstStyle/>
                    <a:p>
                      <a:r>
                        <a:rPr lang="en-US" sz="2400" dirty="0" smtClean="0"/>
                        <a:t>JDP co-manager</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Al</a:t>
                      </a:r>
                      <a:r>
                        <a:rPr lang="en-US" sz="2400" baseline="0" dirty="0" smtClean="0"/>
                        <a:t> Fazio</a:t>
                      </a:r>
                      <a:endParaRPr lang="en-US" sz="2400" dirty="0"/>
                    </a:p>
                  </a:txBody>
                  <a:tcPr marL="110805" marR="110805" marT="55403" marB="554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JDP co-manager</a:t>
                      </a:r>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baseline="0" dirty="0" smtClean="0"/>
                        <a:t>Mark Helm</a:t>
                      </a:r>
                      <a:endParaRPr lang="en-US" sz="2400"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u="none" dirty="0" smtClean="0"/>
                        <a:t>Matt Goldman</a:t>
                      </a:r>
                      <a:endParaRPr lang="en-US" sz="2400" u="none" dirty="0"/>
                    </a:p>
                  </a:txBody>
                  <a:tcPr marL="110805" marR="110805" marT="55403" marB="55403"/>
                </a:tc>
                <a:tc>
                  <a:txBody>
                    <a:bodyPr/>
                    <a:lstStyle/>
                    <a:p>
                      <a:r>
                        <a:rPr lang="en-US" sz="2400" dirty="0" smtClean="0"/>
                        <a:t>Design</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Geetha Jayaraman</a:t>
                      </a:r>
                      <a:endParaRPr lang="en-US" sz="2400" dirty="0"/>
                    </a:p>
                  </a:txBody>
                  <a:tcPr marL="110805" marR="110805" marT="55403" marB="55403"/>
                </a:tc>
                <a:tc>
                  <a:txBody>
                    <a:bodyPr/>
                    <a:lstStyle/>
                    <a:p>
                      <a:r>
                        <a:rPr lang="en-US" sz="2400" baseline="0" dirty="0" smtClean="0"/>
                        <a:t>Product/Test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0">
                <a:tc>
                  <a:txBody>
                    <a:bodyPr/>
                    <a:lstStyle/>
                    <a:p>
                      <a:r>
                        <a:rPr lang="en-US" sz="2400" dirty="0" smtClean="0"/>
                        <a:t>Kiran Pangal</a:t>
                      </a:r>
                      <a:endParaRPr lang="en-US" sz="2400" dirty="0"/>
                    </a:p>
                  </a:txBody>
                  <a:tcPr marL="110805" marR="110805" marT="55403" marB="55403"/>
                </a:tc>
                <a:tc>
                  <a:txBody>
                    <a:bodyPr/>
                    <a:lstStyle/>
                    <a:p>
                      <a:r>
                        <a:rPr lang="en-US" sz="2400" dirty="0" smtClean="0"/>
                        <a:t>Array</a:t>
                      </a:r>
                      <a:r>
                        <a:rPr lang="en-US" sz="2400" baseline="0" dirty="0" smtClean="0"/>
                        <a:t>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r h="513552">
                <a:tc>
                  <a:txBody>
                    <a:bodyPr/>
                    <a:lstStyle/>
                    <a:p>
                      <a:r>
                        <a:rPr lang="en-US" sz="2400" dirty="0" smtClean="0"/>
                        <a:t>Fabio Pellizzer</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Micron</a:t>
                      </a:r>
                      <a:endParaRPr lang="en-US" sz="2400" dirty="0"/>
                    </a:p>
                  </a:txBody>
                  <a:tcPr marL="110805" marR="110805" marT="55403" marB="55403"/>
                </a:tc>
              </a:tr>
              <a:tr h="513552">
                <a:tc>
                  <a:txBody>
                    <a:bodyPr/>
                    <a:lstStyle/>
                    <a:p>
                      <a:r>
                        <a:rPr lang="en-US" sz="2400" dirty="0" smtClean="0"/>
                        <a:t>DerChang Kau</a:t>
                      </a:r>
                      <a:endParaRPr lang="en-US" sz="2400" dirty="0"/>
                    </a:p>
                  </a:txBody>
                  <a:tcPr marL="110805" marR="110805" marT="55403" marB="55403"/>
                </a:tc>
                <a:tc>
                  <a:txBody>
                    <a:bodyPr/>
                    <a:lstStyle/>
                    <a:p>
                      <a:r>
                        <a:rPr lang="en-US" sz="2400" dirty="0" smtClean="0"/>
                        <a:t>Technology Development</a:t>
                      </a:r>
                      <a:endParaRPr lang="en-US" sz="2400" dirty="0"/>
                    </a:p>
                  </a:txBody>
                  <a:tcPr marL="110805" marR="110805" marT="55403" marB="55403"/>
                </a:tc>
                <a:tc>
                  <a:txBody>
                    <a:bodyPr/>
                    <a:lstStyle/>
                    <a:p>
                      <a:r>
                        <a:rPr lang="en-US" sz="2400" dirty="0" smtClean="0"/>
                        <a:t>Intel</a:t>
                      </a:r>
                      <a:endParaRPr lang="en-US" sz="2400" dirty="0"/>
                    </a:p>
                  </a:txBody>
                  <a:tcPr marL="110805" marR="110805" marT="55403" marB="55403"/>
                </a:tc>
              </a:tr>
            </a:tbl>
          </a:graphicData>
        </a:graphic>
      </p:graphicFrame>
    </p:spTree>
    <p:extLst>
      <p:ext uri="{BB962C8B-B14F-4D97-AF65-F5344CB8AC3E}">
        <p14:creationId xmlns:p14="http://schemas.microsoft.com/office/powerpoint/2010/main" val="44436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pPr eaLnBrk="1" hangingPunct="1"/>
            <a:r>
              <a:rPr lang="en-US" dirty="0" smtClean="0"/>
              <a:t>SOW Contents</a:t>
            </a:r>
          </a:p>
        </p:txBody>
      </p:sp>
      <p:sp>
        <p:nvSpPr>
          <p:cNvPr id="2" name="Content Placeholder 1"/>
          <p:cNvSpPr>
            <a:spLocks noGrp="1"/>
          </p:cNvSpPr>
          <p:nvPr>
            <p:ph sz="half" idx="1"/>
          </p:nvPr>
        </p:nvSpPr>
        <p:spPr>
          <a:xfrm>
            <a:off x="914400" y="980728"/>
            <a:ext cx="5080000" cy="4876800"/>
          </a:xfrm>
        </p:spPr>
        <p:txBody>
          <a:bodyPr/>
          <a:lstStyle/>
          <a:p>
            <a:pPr marL="552450" indent="-552450">
              <a:lnSpc>
                <a:spcPct val="110000"/>
              </a:lnSpc>
              <a:buNone/>
            </a:pPr>
            <a:r>
              <a:rPr lang="en-US" sz="1800" cap="small" dirty="0" smtClean="0"/>
              <a:t>0.0 	Purpose</a:t>
            </a:r>
          </a:p>
          <a:p>
            <a:pPr marL="554035" indent="-554035">
              <a:lnSpc>
                <a:spcPct val="110000"/>
              </a:lnSpc>
              <a:buNone/>
            </a:pPr>
            <a:r>
              <a:rPr lang="en-US" sz="1800" cap="small" dirty="0" smtClean="0"/>
              <a:t>1.0 	Introduction</a:t>
            </a:r>
          </a:p>
          <a:p>
            <a:pPr marL="1089025" indent="-514350">
              <a:lnSpc>
                <a:spcPct val="110000"/>
              </a:lnSpc>
              <a:spcBef>
                <a:spcPts val="0"/>
              </a:spcBef>
              <a:buNone/>
            </a:pPr>
            <a:r>
              <a:rPr lang="en-US" sz="1800" cap="small" dirty="0"/>
              <a:t>1.1 </a:t>
            </a:r>
            <a:r>
              <a:rPr lang="en-US" sz="1800" cap="small" dirty="0" smtClean="0"/>
              <a:t>Background</a:t>
            </a:r>
          </a:p>
          <a:p>
            <a:pPr marL="1089025" indent="-514350">
              <a:lnSpc>
                <a:spcPct val="110000"/>
              </a:lnSpc>
              <a:spcBef>
                <a:spcPts val="0"/>
              </a:spcBef>
              <a:buNone/>
            </a:pPr>
            <a:r>
              <a:rPr lang="en-US" sz="1800" cap="small" dirty="0" smtClean="0"/>
              <a:t>1.2 Mission and Scope</a:t>
            </a:r>
            <a:endParaRPr lang="en-US" sz="1800" cap="small" dirty="0"/>
          </a:p>
          <a:p>
            <a:pPr marL="554035" indent="-554035">
              <a:lnSpc>
                <a:spcPct val="110000"/>
              </a:lnSpc>
              <a:buNone/>
            </a:pPr>
            <a:r>
              <a:rPr lang="en-US" sz="1800" cap="small" dirty="0"/>
              <a:t>3</a:t>
            </a:r>
            <a:r>
              <a:rPr lang="en-US" sz="1800" cap="small" dirty="0" smtClean="0"/>
              <a:t>.0 Strategy</a:t>
            </a:r>
          </a:p>
          <a:p>
            <a:pPr marL="1089025" indent="-514350">
              <a:lnSpc>
                <a:spcPct val="110000"/>
              </a:lnSpc>
              <a:spcBef>
                <a:spcPts val="0"/>
              </a:spcBef>
              <a:buNone/>
            </a:pPr>
            <a:r>
              <a:rPr lang="en-US" sz="1800" cap="small" dirty="0"/>
              <a:t>3</a:t>
            </a:r>
            <a:r>
              <a:rPr lang="en-US" sz="1800" cap="small" dirty="0" smtClean="0"/>
              <a:t>.1 Overview</a:t>
            </a:r>
          </a:p>
          <a:p>
            <a:pPr marL="1089025" indent="-514350">
              <a:lnSpc>
                <a:spcPct val="110000"/>
              </a:lnSpc>
              <a:spcBef>
                <a:spcPts val="0"/>
              </a:spcBef>
              <a:buNone/>
            </a:pPr>
            <a:r>
              <a:rPr lang="en-US" sz="1800" cap="small" dirty="0" smtClean="0"/>
              <a:t>3.2 Development Vehicles</a:t>
            </a:r>
            <a:endParaRPr lang="en-US" sz="1800" cap="small" dirty="0"/>
          </a:p>
          <a:p>
            <a:pPr marL="1089025" indent="-514350">
              <a:lnSpc>
                <a:spcPct val="110000"/>
              </a:lnSpc>
              <a:spcBef>
                <a:spcPts val="0"/>
              </a:spcBef>
              <a:buNone/>
            </a:pPr>
            <a:r>
              <a:rPr lang="en-US" sz="1800" cap="small" dirty="0" smtClean="0"/>
              <a:t>3.3 Alpha Product</a:t>
            </a:r>
            <a:endParaRPr lang="en-US" sz="1800" cap="small" dirty="0"/>
          </a:p>
          <a:p>
            <a:pPr marL="1089025" indent="-514350">
              <a:lnSpc>
                <a:spcPct val="110000"/>
              </a:lnSpc>
              <a:spcBef>
                <a:spcPts val="0"/>
              </a:spcBef>
              <a:buNone/>
            </a:pPr>
            <a:r>
              <a:rPr lang="en-US" sz="1800" cap="small" dirty="0" smtClean="0"/>
              <a:t>3.4 Scaling Roadmap</a:t>
            </a:r>
          </a:p>
          <a:p>
            <a:pPr marL="554035" indent="-554035">
              <a:lnSpc>
                <a:spcPct val="110000"/>
              </a:lnSpc>
              <a:buNone/>
            </a:pPr>
            <a:r>
              <a:rPr lang="en-US" sz="1800" cap="small" dirty="0" smtClean="0"/>
              <a:t>4.0 Milestones &amp; Check points</a:t>
            </a:r>
          </a:p>
          <a:p>
            <a:pPr marL="554035" indent="-554035">
              <a:lnSpc>
                <a:spcPct val="110000"/>
              </a:lnSpc>
              <a:buNone/>
            </a:pPr>
            <a:r>
              <a:rPr lang="en-US" sz="1800" dirty="0"/>
              <a:t>5.0 Cost </a:t>
            </a:r>
            <a:r>
              <a:rPr lang="en-US" sz="1800" dirty="0" smtClean="0"/>
              <a:t>analysis</a:t>
            </a:r>
          </a:p>
          <a:p>
            <a:pPr marL="554035" indent="-554035">
              <a:lnSpc>
                <a:spcPct val="110000"/>
              </a:lnSpc>
              <a:buNone/>
            </a:pPr>
            <a:r>
              <a:rPr lang="en-US" sz="1800" cap="small" dirty="0"/>
              <a:t>6.0 Process Development</a:t>
            </a:r>
          </a:p>
          <a:p>
            <a:pPr marL="1089025" indent="-514350">
              <a:lnSpc>
                <a:spcPct val="110000"/>
              </a:lnSpc>
              <a:spcBef>
                <a:spcPts val="0"/>
              </a:spcBef>
              <a:buNone/>
            </a:pPr>
            <a:r>
              <a:rPr lang="en-US" sz="1800" cap="small" dirty="0" smtClean="0"/>
              <a:t>6.1 Risks </a:t>
            </a:r>
          </a:p>
          <a:p>
            <a:pPr marL="1089025" indent="-514350">
              <a:lnSpc>
                <a:spcPct val="110000"/>
              </a:lnSpc>
              <a:spcBef>
                <a:spcPts val="0"/>
              </a:spcBef>
              <a:buNone/>
            </a:pPr>
            <a:r>
              <a:rPr lang="en-US" sz="1800" cap="small" dirty="0" smtClean="0"/>
              <a:t>6.2 </a:t>
            </a:r>
            <a:r>
              <a:rPr lang="en-US" sz="1800" cap="small" dirty="0"/>
              <a:t>Cell Stack Definition</a:t>
            </a:r>
          </a:p>
          <a:p>
            <a:pPr marL="1089025" indent="-514350">
              <a:lnSpc>
                <a:spcPct val="110000"/>
              </a:lnSpc>
              <a:spcBef>
                <a:spcPts val="0"/>
              </a:spcBef>
              <a:buNone/>
            </a:pPr>
            <a:r>
              <a:rPr lang="en-US" sz="1800" cap="small" dirty="0" smtClean="0"/>
              <a:t>6.3 Process Architecture</a:t>
            </a:r>
          </a:p>
          <a:p>
            <a:pPr marL="554035" indent="-554035">
              <a:lnSpc>
                <a:spcPct val="110000"/>
              </a:lnSpc>
              <a:buNone/>
            </a:pPr>
            <a:endParaRPr lang="en-US" sz="1800" cap="small" dirty="0"/>
          </a:p>
        </p:txBody>
      </p:sp>
      <p:sp>
        <p:nvSpPr>
          <p:cNvPr id="3" name="Content Placeholder 2"/>
          <p:cNvSpPr>
            <a:spLocks noGrp="1"/>
          </p:cNvSpPr>
          <p:nvPr>
            <p:ph sz="half" idx="2"/>
          </p:nvPr>
        </p:nvSpPr>
        <p:spPr>
          <a:xfrm>
            <a:off x="6197600" y="980728"/>
            <a:ext cx="5587032" cy="4876800"/>
          </a:xfrm>
        </p:spPr>
        <p:txBody>
          <a:bodyPr/>
          <a:lstStyle/>
          <a:p>
            <a:pPr marL="554035" indent="-554035">
              <a:lnSpc>
                <a:spcPct val="110000"/>
              </a:lnSpc>
              <a:buNone/>
            </a:pPr>
            <a:r>
              <a:rPr lang="en-US" sz="1800" cap="small" dirty="0" smtClean="0"/>
              <a:t>7.0 Design SOW</a:t>
            </a:r>
            <a:br>
              <a:rPr lang="en-US" sz="1800" cap="small" dirty="0" smtClean="0"/>
            </a:br>
            <a:r>
              <a:rPr lang="en-US" sz="1800" cap="small" dirty="0" smtClean="0"/>
              <a:t>7.1 Key Product Specs </a:t>
            </a:r>
            <a:r>
              <a:rPr lang="en-US" sz="1800" cap="small" dirty="0"/>
              <a:t>&amp; Constraints</a:t>
            </a:r>
            <a:br>
              <a:rPr lang="en-US" sz="1800" cap="small" dirty="0"/>
            </a:br>
            <a:r>
              <a:rPr lang="en-US" sz="1800" cap="small" dirty="0"/>
              <a:t>7.2 Design Strategy </a:t>
            </a:r>
            <a:r>
              <a:rPr lang="en-US" sz="1800" cap="small" dirty="0" smtClean="0"/>
              <a:t>Overview</a:t>
            </a:r>
            <a:r>
              <a:rPr lang="en-US" sz="1800" cap="small" dirty="0"/>
              <a:t/>
            </a:r>
            <a:br>
              <a:rPr lang="en-US" sz="1800" cap="small" dirty="0"/>
            </a:br>
            <a:r>
              <a:rPr lang="en-US" sz="1800" cap="small" dirty="0"/>
              <a:t>7.3 </a:t>
            </a:r>
            <a:r>
              <a:rPr lang="en-US" sz="1800" cap="small" dirty="0" smtClean="0"/>
              <a:t>Design </a:t>
            </a:r>
            <a:r>
              <a:rPr lang="en-US" sz="1800" cap="small" dirty="0"/>
              <a:t>Strategy Details</a:t>
            </a:r>
            <a:br>
              <a:rPr lang="en-US" sz="1800" cap="small" dirty="0"/>
            </a:br>
            <a:r>
              <a:rPr lang="en-US" sz="1800" cap="small" dirty="0"/>
              <a:t>7.4 </a:t>
            </a:r>
            <a:r>
              <a:rPr lang="en-US" sz="1800" cap="small" dirty="0" smtClean="0"/>
              <a:t>Design </a:t>
            </a:r>
            <a:r>
              <a:rPr lang="en-US" sz="1800" cap="small" dirty="0"/>
              <a:t>Milestones &amp; Gates to Execution</a:t>
            </a:r>
            <a:endParaRPr lang="en-US" sz="1800" cap="small" dirty="0" smtClean="0"/>
          </a:p>
          <a:p>
            <a:pPr marL="554035" indent="-554035">
              <a:lnSpc>
                <a:spcPct val="110000"/>
              </a:lnSpc>
              <a:buNone/>
            </a:pPr>
            <a:r>
              <a:rPr lang="en-US" sz="1800" cap="small" dirty="0" smtClean="0"/>
              <a:t>8.0 </a:t>
            </a:r>
            <a:r>
              <a:rPr lang="en-US" sz="1800" cap="small" dirty="0"/>
              <a:t>Product/Test Development SOW</a:t>
            </a:r>
          </a:p>
          <a:p>
            <a:pPr marL="1089025" indent="-514350">
              <a:lnSpc>
                <a:spcPct val="110000"/>
              </a:lnSpc>
              <a:spcBef>
                <a:spcPts val="0"/>
              </a:spcBef>
              <a:buNone/>
            </a:pPr>
            <a:r>
              <a:rPr lang="en-US" sz="1800" cap="small" dirty="0" smtClean="0"/>
              <a:t>8.1 Array Development Strategy</a:t>
            </a:r>
          </a:p>
          <a:p>
            <a:pPr marL="1089025" indent="-514350">
              <a:lnSpc>
                <a:spcPct val="110000"/>
              </a:lnSpc>
              <a:spcBef>
                <a:spcPts val="0"/>
              </a:spcBef>
              <a:buNone/>
            </a:pPr>
            <a:r>
              <a:rPr lang="en-US" sz="1800" cap="small" dirty="0" smtClean="0"/>
              <a:t>8.2 Product </a:t>
            </a:r>
            <a:r>
              <a:rPr lang="en-US" sz="1800" cap="small" dirty="0"/>
              <a:t>Development Strategy</a:t>
            </a:r>
          </a:p>
          <a:p>
            <a:pPr marL="1089025" indent="-514350">
              <a:lnSpc>
                <a:spcPct val="110000"/>
              </a:lnSpc>
              <a:spcBef>
                <a:spcPts val="0"/>
              </a:spcBef>
              <a:buNone/>
            </a:pPr>
            <a:r>
              <a:rPr lang="en-US" sz="1800" cap="small" dirty="0" smtClean="0"/>
              <a:t>8.3 </a:t>
            </a:r>
            <a:r>
              <a:rPr lang="en-US" sz="1800" cap="small" dirty="0"/>
              <a:t>Wafer Test </a:t>
            </a:r>
            <a:r>
              <a:rPr lang="en-US" sz="1800" cap="small" dirty="0" smtClean="0"/>
              <a:t>Strategy</a:t>
            </a:r>
          </a:p>
          <a:p>
            <a:pPr marL="1089025" indent="-514350">
              <a:lnSpc>
                <a:spcPct val="110000"/>
              </a:lnSpc>
              <a:spcBef>
                <a:spcPts val="0"/>
              </a:spcBef>
              <a:buNone/>
            </a:pPr>
            <a:r>
              <a:rPr lang="en-US" sz="1800" cap="small" dirty="0" smtClean="0"/>
              <a:t>8.4 </a:t>
            </a:r>
            <a:r>
              <a:rPr lang="en-US" sz="1800" cap="small" dirty="0"/>
              <a:t>Package Test </a:t>
            </a:r>
            <a:r>
              <a:rPr lang="en-US" sz="1800" cap="small" dirty="0" smtClean="0"/>
              <a:t>Strategy</a:t>
            </a:r>
          </a:p>
          <a:p>
            <a:pPr marL="554035" indent="-554035">
              <a:lnSpc>
                <a:spcPct val="110000"/>
              </a:lnSpc>
              <a:buNone/>
            </a:pPr>
            <a:r>
              <a:rPr lang="en-US" sz="1800" cap="small" dirty="0"/>
              <a:t>9</a:t>
            </a:r>
            <a:r>
              <a:rPr lang="en-US" sz="1800" cap="small" dirty="0" smtClean="0"/>
              <a:t>.0 Budget &amp; Assumptions</a:t>
            </a:r>
            <a:endParaRPr lang="en-US" sz="1400" cap="small" dirty="0"/>
          </a:p>
          <a:p>
            <a:pPr marL="554035" indent="-554035">
              <a:buNone/>
            </a:pPr>
            <a:r>
              <a:rPr lang="en-US" sz="1800" cap="small" dirty="0" smtClean="0"/>
              <a:t>Backup (success criterial, spec and other placeholder)</a:t>
            </a:r>
            <a:endParaRPr lang="en-US" sz="1800" cap="small" dirty="0"/>
          </a:p>
        </p:txBody>
      </p:sp>
    </p:spTree>
    <p:extLst>
      <p:ext uri="{BB962C8B-B14F-4D97-AF65-F5344CB8AC3E}">
        <p14:creationId xmlns:p14="http://schemas.microsoft.com/office/powerpoint/2010/main" val="226203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838200"/>
          </a:xfrm>
        </p:spPr>
        <p:txBody>
          <a:bodyPr/>
          <a:lstStyle/>
          <a:p>
            <a:pPr algn="l"/>
            <a:r>
              <a:rPr lang="en-US" sz="2800" dirty="0"/>
              <a:t>0.0 </a:t>
            </a:r>
            <a:r>
              <a:rPr lang="en-US" sz="2800" dirty="0" smtClean="0"/>
              <a:t>Purpose</a:t>
            </a:r>
            <a:endParaRPr lang="en-US" sz="2800" dirty="0"/>
          </a:p>
        </p:txBody>
      </p:sp>
      <p:sp>
        <p:nvSpPr>
          <p:cNvPr id="3" name="Content Placeholder 2"/>
          <p:cNvSpPr>
            <a:spLocks noGrp="1"/>
          </p:cNvSpPr>
          <p:nvPr>
            <p:ph idx="1"/>
          </p:nvPr>
        </p:nvSpPr>
        <p:spPr/>
        <p:txBody>
          <a:bodyPr/>
          <a:lstStyle/>
          <a:p>
            <a:pPr marL="461963" indent="-461963">
              <a:buNone/>
            </a:pPr>
            <a:r>
              <a:rPr lang="en-US" sz="2000" dirty="0"/>
              <a:t>The goal of the work is to validate </a:t>
            </a:r>
            <a:r>
              <a:rPr lang="en-US" sz="2000" u="sng" dirty="0"/>
              <a:t>S</a:t>
            </a:r>
            <a:r>
              <a:rPr lang="en-US" sz="2000" dirty="0"/>
              <a:t>elf-</a:t>
            </a:r>
            <a:r>
              <a:rPr lang="en-US" sz="2000" u="sng" dirty="0"/>
              <a:t>S</a:t>
            </a:r>
            <a:r>
              <a:rPr lang="en-US" sz="2000" dirty="0"/>
              <a:t>elect </a:t>
            </a:r>
            <a:r>
              <a:rPr lang="en-US" sz="2000" u="sng" dirty="0"/>
              <a:t>M</a:t>
            </a:r>
            <a:r>
              <a:rPr lang="en-US" sz="2000" dirty="0"/>
              <a:t>emory, SSM, fundamentals for a Go/No-Go decision fast. </a:t>
            </a:r>
          </a:p>
          <a:p>
            <a:pPr marL="461963" indent="-461963">
              <a:buNone/>
            </a:pPr>
            <a:r>
              <a:rPr lang="en-US" sz="2000" dirty="0"/>
              <a:t>The  intent and purpose of the document are –  </a:t>
            </a:r>
          </a:p>
          <a:p>
            <a:pPr marL="1027113" indent="-552450">
              <a:buNone/>
            </a:pPr>
            <a:r>
              <a:rPr lang="en-US" sz="2000" dirty="0"/>
              <a:t>To introduce </a:t>
            </a:r>
            <a:r>
              <a:rPr lang="en-US" sz="2000" dirty="0" smtClean="0"/>
              <a:t>SSM and </a:t>
            </a:r>
            <a:r>
              <a:rPr lang="en-US" sz="2000" dirty="0"/>
              <a:t>a</a:t>
            </a:r>
            <a:r>
              <a:rPr lang="en-US" sz="2000" dirty="0" smtClean="0"/>
              <a:t>lpha product for technology demonstration</a:t>
            </a:r>
          </a:p>
          <a:p>
            <a:pPr marL="1027113" indent="-552450">
              <a:buNone/>
            </a:pPr>
            <a:r>
              <a:rPr lang="en-US" sz="2000" dirty="0"/>
              <a:t>To illustrate the strategy for “fast fail or succeed” with an alpha product </a:t>
            </a:r>
          </a:p>
          <a:p>
            <a:pPr marL="1027113" indent="-552450">
              <a:buNone/>
            </a:pPr>
            <a:r>
              <a:rPr lang="en-US" sz="2000" dirty="0"/>
              <a:t>To establish m</a:t>
            </a:r>
            <a:r>
              <a:rPr lang="en-US" sz="2000" dirty="0" smtClean="0"/>
              <a:t>ilestones and incremental fail check based </a:t>
            </a:r>
            <a:r>
              <a:rPr lang="en-US" sz="2000" dirty="0"/>
              <a:t>on the strategy</a:t>
            </a:r>
          </a:p>
          <a:p>
            <a:pPr marL="1027113" indent="-552450">
              <a:buNone/>
            </a:pPr>
            <a:r>
              <a:rPr lang="en-US" sz="2000" dirty="0"/>
              <a:t>To define key activities and deliverables through the </a:t>
            </a:r>
            <a:r>
              <a:rPr lang="en-US" sz="2000" dirty="0" smtClean="0"/>
              <a:t>milestones</a:t>
            </a:r>
            <a:endParaRPr lang="en-US" sz="2000" dirty="0"/>
          </a:p>
          <a:p>
            <a:pPr marL="1027113" indent="-552450">
              <a:buNone/>
            </a:pPr>
            <a:r>
              <a:rPr lang="en-US" sz="2000" dirty="0"/>
              <a:t>To define the resource and the budget to achieve the targeted deliverables</a:t>
            </a:r>
          </a:p>
          <a:p>
            <a:endParaRPr lang="en-US" sz="2000" dirty="0"/>
          </a:p>
        </p:txBody>
      </p:sp>
    </p:spTree>
    <p:extLst>
      <p:ext uri="{BB962C8B-B14F-4D97-AF65-F5344CB8AC3E}">
        <p14:creationId xmlns:p14="http://schemas.microsoft.com/office/powerpoint/2010/main" val="132152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dirty="0" smtClean="0"/>
              <a:t>.0 </a:t>
            </a:r>
            <a:r>
              <a:rPr lang="en-US" cap="small" dirty="0" smtClean="0"/>
              <a:t>Introduction </a:t>
            </a:r>
            <a:endParaRPr lang="en-US" cap="small" dirty="0"/>
          </a:p>
        </p:txBody>
      </p:sp>
      <p:sp>
        <p:nvSpPr>
          <p:cNvPr id="4" name="Text Placeholder 3"/>
          <p:cNvSpPr>
            <a:spLocks noGrp="1"/>
          </p:cNvSpPr>
          <p:nvPr>
            <p:ph type="body" idx="1"/>
          </p:nvPr>
        </p:nvSpPr>
        <p:spPr/>
        <p:txBody>
          <a:bodyPr/>
          <a:lstStyle/>
          <a:p>
            <a:r>
              <a:rPr lang="en-US" dirty="0" smtClean="0"/>
              <a:t>Background, Mission and Scope</a:t>
            </a:r>
            <a:endParaRPr lang="en-US" dirty="0"/>
          </a:p>
        </p:txBody>
      </p:sp>
    </p:spTree>
    <p:extLst>
      <p:ext uri="{BB962C8B-B14F-4D97-AF65-F5344CB8AC3E}">
        <p14:creationId xmlns:p14="http://schemas.microsoft.com/office/powerpoint/2010/main" val="313481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007308" y="1119439"/>
            <a:ext cx="4771901" cy="2734747"/>
            <a:chOff x="310433" y="751993"/>
            <a:chExt cx="5305410" cy="3171200"/>
          </a:xfrm>
        </p:grpSpPr>
        <p:pic>
          <p:nvPicPr>
            <p:cNvPr id="24" name="Picture 23"/>
            <p:cNvPicPr>
              <a:picLocks noChangeAspect="1"/>
            </p:cNvPicPr>
            <p:nvPr/>
          </p:nvPicPr>
          <p:blipFill>
            <a:blip r:embed="rId2"/>
            <a:stretch>
              <a:fillRect/>
            </a:stretch>
          </p:blipFill>
          <p:spPr>
            <a:xfrm>
              <a:off x="310433" y="751993"/>
              <a:ext cx="4075494" cy="3171200"/>
            </a:xfrm>
            <a:prstGeom prst="rect">
              <a:avLst/>
            </a:prstGeom>
          </p:spPr>
        </p:pic>
        <p:sp>
          <p:nvSpPr>
            <p:cNvPr id="25" name="TextBox 24"/>
            <p:cNvSpPr txBox="1"/>
            <p:nvPr/>
          </p:nvSpPr>
          <p:spPr>
            <a:xfrm>
              <a:off x="1684198" y="1336591"/>
              <a:ext cx="602748"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T,High</a:t>
              </a:r>
              <a:endParaRPr lang="en-US" sz="1100" baseline="-25000" dirty="0" err="1">
                <a:latin typeface="Segoe UI" panose="020B0502040204020203" pitchFamily="34" charset="0"/>
                <a:cs typeface="Segoe UI" panose="020B0502040204020203" pitchFamily="34" charset="0"/>
              </a:endParaRPr>
            </a:p>
          </p:txBody>
        </p:sp>
        <p:sp>
          <p:nvSpPr>
            <p:cNvPr id="26" name="TextBox 25"/>
            <p:cNvSpPr txBox="1"/>
            <p:nvPr/>
          </p:nvSpPr>
          <p:spPr>
            <a:xfrm>
              <a:off x="1729163" y="2477543"/>
              <a:ext cx="567104" cy="303362"/>
            </a:xfrm>
            <a:prstGeom prst="rect">
              <a:avLst/>
            </a:prstGeom>
            <a:noFill/>
          </p:spPr>
          <p:txBody>
            <a:bodyPr wrap="none" rtlCol="0">
              <a:spAutoFit/>
            </a:bodyPr>
            <a:lstStyle/>
            <a:p>
              <a:r>
                <a:rPr lang="it-IT" sz="1100" dirty="0">
                  <a:latin typeface="Segoe UI" panose="020B0502040204020203" pitchFamily="34" charset="0"/>
                  <a:cs typeface="Segoe UI" panose="020B0502040204020203" pitchFamily="34" charset="0"/>
                </a:rPr>
                <a:t>V</a:t>
              </a:r>
              <a:r>
                <a:rPr lang="it-IT" sz="1100" baseline="-25000" dirty="0">
                  <a:latin typeface="Segoe UI" panose="020B0502040204020203" pitchFamily="34" charset="0"/>
                  <a:cs typeface="Segoe UI" panose="020B0502040204020203" pitchFamily="34" charset="0"/>
                </a:rPr>
                <a:t>T,Low</a:t>
              </a:r>
              <a:endParaRPr lang="en-US" sz="1100" baseline="-25000" dirty="0" err="1">
                <a:latin typeface="Segoe UI" panose="020B0502040204020203" pitchFamily="34" charset="0"/>
                <a:cs typeface="Segoe UI" panose="020B0502040204020203" pitchFamily="34" charset="0"/>
              </a:endParaRPr>
            </a:p>
          </p:txBody>
        </p:sp>
        <p:sp>
          <p:nvSpPr>
            <p:cNvPr id="27" name="TextBox 26"/>
            <p:cNvSpPr txBox="1"/>
            <p:nvPr/>
          </p:nvSpPr>
          <p:spPr>
            <a:xfrm>
              <a:off x="1125959" y="912634"/>
              <a:ext cx="3194098" cy="303362"/>
            </a:xfrm>
            <a:prstGeom prst="rect">
              <a:avLst/>
            </a:prstGeom>
            <a:noFill/>
          </p:spPr>
          <p:txBody>
            <a:bodyPr wrap="none" rtlCol="0">
              <a:spAutoFit/>
            </a:bodyPr>
            <a:lstStyle/>
            <a:p>
              <a:r>
                <a:rPr lang="it-IT" sz="1100" dirty="0">
                  <a:solidFill>
                    <a:schemeClr val="tx1">
                      <a:lumMod val="50000"/>
                    </a:schemeClr>
                  </a:solidFill>
                  <a:latin typeface="Segoe UI" panose="020B0502040204020203" pitchFamily="34" charset="0"/>
                  <a:cs typeface="Segoe UI" panose="020B0502040204020203" pitchFamily="34" charset="0"/>
                </a:rPr>
                <a:t>S15B SD-</a:t>
              </a:r>
              <a:r>
                <a:rPr lang="it-IT" sz="1100" dirty="0" err="1">
                  <a:solidFill>
                    <a:schemeClr val="tx1">
                      <a:lumMod val="50000"/>
                    </a:schemeClr>
                  </a:solidFill>
                  <a:latin typeface="Segoe UI" panose="020B0502040204020203" pitchFamily="34" charset="0"/>
                  <a:cs typeface="Segoe UI" panose="020B0502040204020203" pitchFamily="34" charset="0"/>
                </a:rPr>
                <a:t>only</a:t>
              </a:r>
              <a:r>
                <a:rPr lang="it-IT" sz="1100" dirty="0">
                  <a:solidFill>
                    <a:schemeClr val="tx1">
                      <a:lumMod val="50000"/>
                    </a:schemeClr>
                  </a:solidFill>
                  <a:latin typeface="Segoe UI" panose="020B0502040204020203" pitchFamily="34" charset="0"/>
                  <a:cs typeface="Segoe UI" panose="020B0502040204020203" pitchFamily="34" charset="0"/>
                </a:rPr>
                <a:t>, </a:t>
              </a:r>
              <a:r>
                <a:rPr lang="it-IT" sz="1100" dirty="0" err="1">
                  <a:solidFill>
                    <a:schemeClr val="tx1">
                      <a:lumMod val="50000"/>
                    </a:schemeClr>
                  </a:solidFill>
                  <a:latin typeface="Segoe UI" panose="020B0502040204020203" pitchFamily="34" charset="0"/>
                  <a:cs typeface="Segoe UI" panose="020B0502040204020203" pitchFamily="34" charset="0"/>
                </a:rPr>
                <a:t>lot</a:t>
              </a:r>
              <a:r>
                <a:rPr lang="it-IT" sz="1100" dirty="0">
                  <a:solidFill>
                    <a:schemeClr val="tx1">
                      <a:lumMod val="50000"/>
                    </a:schemeClr>
                  </a:solidFill>
                  <a:latin typeface="Segoe UI" panose="020B0502040204020203" pitchFamily="34" charset="0"/>
                  <a:cs typeface="Segoe UI" panose="020B0502040204020203" pitchFamily="34" charset="0"/>
                </a:rPr>
                <a:t> 8792062, 18nm </a:t>
              </a:r>
              <a:r>
                <a:rPr lang="it-IT" sz="1100" dirty="0" err="1">
                  <a:solidFill>
                    <a:schemeClr val="tx1">
                      <a:lumMod val="50000"/>
                    </a:schemeClr>
                  </a:solidFill>
                  <a:latin typeface="Segoe UI" panose="020B0502040204020203" pitchFamily="34" charset="0"/>
                  <a:cs typeface="Segoe UI" panose="020B0502040204020203" pitchFamily="34" charset="0"/>
                </a:rPr>
                <a:t>SD</a:t>
              </a:r>
              <a:r>
                <a:rPr lang="it-IT" sz="1100" dirty="0" err="1">
                  <a:solidFill>
                    <a:schemeClr val="tx1">
                      <a:lumMod val="50000"/>
                    </a:schemeClr>
                  </a:solidFill>
                  <a:latin typeface="Symbol" panose="05050102010706020507" pitchFamily="18" charset="2"/>
                  <a:cs typeface="Segoe UI" panose="020B0502040204020203" pitchFamily="34" charset="0"/>
                </a:rPr>
                <a:t>d</a:t>
              </a:r>
              <a:r>
                <a:rPr lang="it-IT" sz="1100" dirty="0">
                  <a:solidFill>
                    <a:schemeClr val="tx1">
                      <a:lumMod val="50000"/>
                    </a:schemeClr>
                  </a:solidFill>
                  <a:latin typeface="Segoe UI" panose="020B0502040204020203" pitchFamily="34" charset="0"/>
                  <a:cs typeface="Segoe UI" panose="020B0502040204020203" pitchFamily="34" charset="0"/>
                </a:rPr>
                <a:t> ver 4</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cxnSp>
          <p:nvCxnSpPr>
            <p:cNvPr id="4" name="Straight Connector 3"/>
            <p:cNvCxnSpPr/>
            <p:nvPr/>
          </p:nvCxnSpPr>
          <p:spPr>
            <a:xfrm>
              <a:off x="4322123" y="1684873"/>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4916197" y="1686719"/>
              <a:ext cx="635526" cy="7584"/>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14445" y="1156807"/>
              <a:ext cx="282893" cy="0"/>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614445" y="1166237"/>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909911" y="1169380"/>
              <a:ext cx="0" cy="518636"/>
            </a:xfrm>
            <a:prstGeom prst="line">
              <a:avLst/>
            </a:prstGeom>
            <a:ln w="28575" cap="rnd" cmpd="sng">
              <a:solidFill>
                <a:srgbClr val="7D418B"/>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5187523" y="1694303"/>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28123" y="1988731"/>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11" name="TextBox 10"/>
            <p:cNvSpPr txBox="1"/>
            <p:nvPr/>
          </p:nvSpPr>
          <p:spPr>
            <a:xfrm>
              <a:off x="4245853" y="1305720"/>
              <a:ext cx="326146" cy="249828"/>
            </a:xfrm>
            <a:prstGeom prst="rect">
              <a:avLst/>
            </a:prstGeom>
            <a:noFill/>
          </p:spPr>
          <p:txBody>
            <a:bodyPr wrap="none" lIns="0" tIns="0" rIns="0" bIns="0" rtlCol="0">
              <a:spAutoFit/>
            </a:bodyPr>
            <a:lstStyle/>
            <a:p>
              <a:pPr algn="r"/>
              <a:r>
                <a:rPr lang="it-IT" sz="700" b="1" dirty="0">
                  <a:latin typeface="Calibri"/>
                  <a:cs typeface="Calibri"/>
                </a:rPr>
                <a:t>Positive</a:t>
              </a:r>
            </a:p>
            <a:p>
              <a:pPr algn="r"/>
              <a:r>
                <a:rPr lang="it-IT" sz="700" b="1" dirty="0">
                  <a:latin typeface="Calibri"/>
                  <a:cs typeface="Calibri"/>
                </a:rPr>
                <a:t>Write</a:t>
              </a:r>
              <a:endParaRPr lang="en-US" sz="700" b="1" dirty="0">
                <a:latin typeface="Calibri"/>
                <a:cs typeface="Calibri"/>
              </a:endParaRPr>
            </a:p>
          </p:txBody>
        </p:sp>
        <p:sp>
          <p:nvSpPr>
            <p:cNvPr id="23" name="Left Arrow 22"/>
            <p:cNvSpPr/>
            <p:nvPr/>
          </p:nvSpPr>
          <p:spPr>
            <a:xfrm>
              <a:off x="3733800" y="1534319"/>
              <a:ext cx="374327" cy="228600"/>
            </a:xfrm>
            <a:prstGeom prst="leftArrow">
              <a:avLst>
                <a:gd name="adj1" fmla="val 40839"/>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8" name="TextBox 37"/>
            <p:cNvSpPr txBox="1"/>
            <p:nvPr/>
          </p:nvSpPr>
          <p:spPr>
            <a:xfrm>
              <a:off x="5246923" y="1762919"/>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cxnSp>
          <p:nvCxnSpPr>
            <p:cNvPr id="13" name="Straight Connector 12"/>
            <p:cNvCxnSpPr/>
            <p:nvPr/>
          </p:nvCxnSpPr>
          <p:spPr>
            <a:xfrm>
              <a:off x="4320808" y="2584457"/>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914882" y="2593887"/>
              <a:ext cx="636841" cy="7232"/>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13130" y="3117495"/>
              <a:ext cx="282893" cy="0"/>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600557" y="2590086"/>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896023" y="2593230"/>
              <a:ext cx="0" cy="518636"/>
            </a:xfrm>
            <a:prstGeom prst="line">
              <a:avLst/>
            </a:prstGeom>
            <a:ln w="28575" cap="rnd" cmpd="sng">
              <a:solidFill>
                <a:srgbClr val="7DBB0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5186208" y="2593887"/>
              <a:ext cx="0" cy="289179"/>
            </a:xfrm>
            <a:prstGeom prst="line">
              <a:avLst/>
            </a:prstGeom>
            <a:ln w="28575" cap="rnd"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5126808" y="2888315"/>
              <a:ext cx="118800" cy="118800"/>
            </a:xfrm>
            <a:prstGeom prst="ellipse">
              <a:avLst/>
            </a:prstGeom>
            <a:ln w="28575" cmpd="sng">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00"/>
            </a:p>
          </p:txBody>
        </p:sp>
        <p:sp>
          <p:nvSpPr>
            <p:cNvPr id="20" name="TextBox 19"/>
            <p:cNvSpPr txBox="1"/>
            <p:nvPr/>
          </p:nvSpPr>
          <p:spPr>
            <a:xfrm>
              <a:off x="4213957" y="2677318"/>
              <a:ext cx="368919" cy="249828"/>
            </a:xfrm>
            <a:prstGeom prst="rect">
              <a:avLst/>
            </a:prstGeom>
            <a:noFill/>
          </p:spPr>
          <p:txBody>
            <a:bodyPr wrap="none" lIns="0" tIns="0" rIns="0" bIns="0" rtlCol="0">
              <a:spAutoFit/>
            </a:bodyPr>
            <a:lstStyle/>
            <a:p>
              <a:pPr algn="r"/>
              <a:r>
                <a:rPr lang="it-IT" sz="700" b="1" dirty="0">
                  <a:latin typeface="Calibri"/>
                  <a:cs typeface="Calibri"/>
                </a:rPr>
                <a:t>Negative</a:t>
              </a:r>
            </a:p>
            <a:p>
              <a:pPr algn="r"/>
              <a:r>
                <a:rPr lang="it-IT" sz="700" b="1" dirty="0">
                  <a:latin typeface="Calibri"/>
                  <a:cs typeface="Calibri"/>
                </a:rPr>
                <a:t>Write</a:t>
              </a:r>
              <a:endParaRPr lang="en-US" sz="700" b="1" dirty="0">
                <a:latin typeface="Calibri"/>
                <a:cs typeface="Calibri"/>
              </a:endParaRPr>
            </a:p>
          </p:txBody>
        </p:sp>
        <p:sp>
          <p:nvSpPr>
            <p:cNvPr id="22" name="Left Arrow 21"/>
            <p:cNvSpPr/>
            <p:nvPr/>
          </p:nvSpPr>
          <p:spPr>
            <a:xfrm>
              <a:off x="3733800" y="2738478"/>
              <a:ext cx="374326" cy="243641"/>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4" tIns="45707" rIns="91414" bIns="45707" numCol="1" spcCol="0" rtlCol="0" fromWordArt="0" anchor="ctr" anchorCtr="0" forceAA="0" compatLnSpc="1">
              <a:prstTxWarp prst="textNoShape">
                <a:avLst/>
              </a:prstTxWarp>
              <a:noAutofit/>
            </a:bodyPr>
            <a:lstStyle/>
            <a:p>
              <a:pPr algn="ctr"/>
              <a:endParaRPr lang="en-US" sz="1100" dirty="0">
                <a:solidFill>
                  <a:schemeClr val="bg2"/>
                </a:solidFill>
                <a:latin typeface="Segoe UI" panose="020B0502040204020203" pitchFamily="34" charset="0"/>
                <a:cs typeface="Segoe UI" panose="020B0502040204020203" pitchFamily="34" charset="0"/>
              </a:endParaRPr>
            </a:p>
          </p:txBody>
        </p:sp>
        <p:sp>
          <p:nvSpPr>
            <p:cNvPr id="39" name="TextBox 38"/>
            <p:cNvSpPr txBox="1"/>
            <p:nvPr/>
          </p:nvSpPr>
          <p:spPr>
            <a:xfrm>
              <a:off x="5246923" y="2677318"/>
              <a:ext cx="368920" cy="249828"/>
            </a:xfrm>
            <a:prstGeom prst="rect">
              <a:avLst/>
            </a:prstGeom>
            <a:noFill/>
          </p:spPr>
          <p:txBody>
            <a:bodyPr wrap="none" lIns="0" tIns="0" rIns="0" bIns="0" rtlCol="0">
              <a:spAutoFit/>
            </a:bodyPr>
            <a:lstStyle/>
            <a:p>
              <a:r>
                <a:rPr lang="it-IT" sz="700" b="1" dirty="0">
                  <a:latin typeface="Calibri"/>
                  <a:cs typeface="Calibri"/>
                </a:rPr>
                <a:t>Negative</a:t>
              </a:r>
            </a:p>
            <a:p>
              <a:r>
                <a:rPr lang="it-IT" sz="700" b="1" dirty="0">
                  <a:latin typeface="Calibri"/>
                  <a:cs typeface="Calibri"/>
                </a:rPr>
                <a:t> read</a:t>
              </a:r>
              <a:r>
                <a:rPr lang="it-IT" sz="700" b="1" dirty="0">
                  <a:latin typeface="Calibri"/>
                  <a:cs typeface="Calibri"/>
                  <a:sym typeface="Wingdings" pitchFamily="2" charset="2"/>
                </a:rPr>
                <a:t> </a:t>
              </a:r>
            </a:p>
          </p:txBody>
        </p:sp>
      </p:grpSp>
      <p:sp>
        <p:nvSpPr>
          <p:cNvPr id="2" name="Title 1"/>
          <p:cNvSpPr>
            <a:spLocks noGrp="1"/>
          </p:cNvSpPr>
          <p:nvPr>
            <p:ph type="title"/>
          </p:nvPr>
        </p:nvSpPr>
        <p:spPr>
          <a:xfrm>
            <a:off x="648074" y="152400"/>
            <a:ext cx="10629526" cy="838200"/>
          </a:xfrm>
        </p:spPr>
        <p:txBody>
          <a:bodyPr/>
          <a:lstStyle/>
          <a:p>
            <a:pPr algn="l"/>
            <a:r>
              <a:rPr lang="it-IT" sz="2800" dirty="0"/>
              <a:t>1.1 </a:t>
            </a:r>
            <a:r>
              <a:rPr lang="it-IT" sz="2800" dirty="0" smtClean="0"/>
              <a:t>Bakground</a:t>
            </a:r>
            <a:endParaRPr lang="en-US" sz="2800" dirty="0"/>
          </a:p>
        </p:txBody>
      </p:sp>
      <p:grpSp>
        <p:nvGrpSpPr>
          <p:cNvPr id="28" name="Group 27"/>
          <p:cNvGrpSpPr/>
          <p:nvPr/>
        </p:nvGrpSpPr>
        <p:grpSpPr>
          <a:xfrm>
            <a:off x="1018300" y="1760547"/>
            <a:ext cx="2047606" cy="1742154"/>
            <a:chOff x="6248400" y="962599"/>
            <a:chExt cx="3124200" cy="2923601"/>
          </a:xfrm>
        </p:grpSpPr>
        <p:pic>
          <p:nvPicPr>
            <p:cNvPr id="29" name="Picture 28"/>
            <p:cNvPicPr>
              <a:picLocks noChangeAspect="1"/>
            </p:cNvPicPr>
            <p:nvPr/>
          </p:nvPicPr>
          <p:blipFill rotWithShape="1">
            <a:blip r:embed="rId3"/>
            <a:srcRect t="49610" b="-1"/>
            <a:stretch/>
          </p:blipFill>
          <p:spPr>
            <a:xfrm>
              <a:off x="6248400" y="962599"/>
              <a:ext cx="3124200" cy="2630408"/>
            </a:xfrm>
            <a:prstGeom prst="rect">
              <a:avLst/>
            </a:prstGeom>
          </p:spPr>
        </p:pic>
        <p:cxnSp>
          <p:nvCxnSpPr>
            <p:cNvPr id="30" name="Straight Connector 29"/>
            <p:cNvCxnSpPr/>
            <p:nvPr/>
          </p:nvCxnSpPr>
          <p:spPr>
            <a:xfrm flipH="1">
              <a:off x="6477000" y="3429000"/>
              <a:ext cx="68580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77000" y="3581400"/>
              <a:ext cx="0" cy="15240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flipV="1">
              <a:off x="6400800" y="3733800"/>
              <a:ext cx="152400" cy="152400"/>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33" name="TextBox 32"/>
            <p:cNvSpPr txBox="1"/>
            <p:nvPr/>
          </p:nvSpPr>
          <p:spPr>
            <a:xfrm>
              <a:off x="6744853" y="1314880"/>
              <a:ext cx="1433145" cy="284073"/>
            </a:xfrm>
            <a:prstGeom prst="rect">
              <a:avLst/>
            </a:prstGeom>
            <a:noFill/>
          </p:spPr>
          <p:txBody>
            <a:bodyPr wrap="square" lIns="0" tIns="0" rIns="0" bIns="0" rtlCol="0">
              <a:spAutoFit/>
            </a:bodyPr>
            <a:lstStyle/>
            <a:p>
              <a:r>
                <a:rPr lang="en-US" sz="1100" dirty="0"/>
                <a:t>Pulse Polarity</a:t>
              </a:r>
            </a:p>
          </p:txBody>
        </p:sp>
        <p:sp>
          <p:nvSpPr>
            <p:cNvPr id="34" name="TextBox 33"/>
            <p:cNvSpPr txBox="1"/>
            <p:nvPr/>
          </p:nvSpPr>
          <p:spPr>
            <a:xfrm>
              <a:off x="8566356" y="2129426"/>
              <a:ext cx="438913" cy="284073"/>
            </a:xfrm>
            <a:prstGeom prst="rect">
              <a:avLst/>
            </a:prstGeom>
            <a:noFill/>
          </p:spPr>
          <p:txBody>
            <a:bodyPr wrap="square" lIns="0" tIns="0" rIns="0" bIns="0" rtlCol="0">
              <a:spAutoFit/>
            </a:bodyPr>
            <a:lstStyle/>
            <a:p>
              <a:r>
                <a:rPr lang="en-US" sz="1100" dirty="0">
                  <a:solidFill>
                    <a:schemeClr val="bg1"/>
                  </a:solidFill>
                </a:rPr>
                <a:t>TE</a:t>
              </a:r>
            </a:p>
          </p:txBody>
        </p:sp>
        <p:sp>
          <p:nvSpPr>
            <p:cNvPr id="35" name="TextBox 34"/>
            <p:cNvSpPr txBox="1"/>
            <p:nvPr/>
          </p:nvSpPr>
          <p:spPr>
            <a:xfrm>
              <a:off x="8566356" y="2923625"/>
              <a:ext cx="438913" cy="284073"/>
            </a:xfrm>
            <a:prstGeom prst="rect">
              <a:avLst/>
            </a:prstGeom>
            <a:noFill/>
          </p:spPr>
          <p:txBody>
            <a:bodyPr wrap="square" lIns="0" tIns="0" rIns="0" bIns="0" rtlCol="0">
              <a:spAutoFit/>
            </a:bodyPr>
            <a:lstStyle/>
            <a:p>
              <a:r>
                <a:rPr lang="en-US" sz="1100" dirty="0">
                  <a:solidFill>
                    <a:schemeClr val="bg1"/>
                  </a:solidFill>
                </a:rPr>
                <a:t>BE</a:t>
              </a:r>
            </a:p>
          </p:txBody>
        </p:sp>
        <p:sp>
          <p:nvSpPr>
            <p:cNvPr id="36" name="TextBox 35"/>
            <p:cNvSpPr txBox="1"/>
            <p:nvPr/>
          </p:nvSpPr>
          <p:spPr>
            <a:xfrm>
              <a:off x="8566356" y="2495186"/>
              <a:ext cx="438913" cy="284073"/>
            </a:xfrm>
            <a:prstGeom prst="rect">
              <a:avLst/>
            </a:prstGeom>
            <a:noFill/>
          </p:spPr>
          <p:txBody>
            <a:bodyPr wrap="square" lIns="0" tIns="0" rIns="0" bIns="0" rtlCol="0">
              <a:spAutoFit/>
            </a:bodyPr>
            <a:lstStyle/>
            <a:p>
              <a:r>
                <a:rPr lang="en-US" sz="1100" dirty="0">
                  <a:solidFill>
                    <a:schemeClr val="bg1"/>
                  </a:solidFill>
                </a:rPr>
                <a:t>SD</a:t>
              </a:r>
            </a:p>
          </p:txBody>
        </p:sp>
      </p:grpSp>
      <p:sp>
        <p:nvSpPr>
          <p:cNvPr id="3" name="Content Placeholder 2"/>
          <p:cNvSpPr>
            <a:spLocks noGrp="1"/>
          </p:cNvSpPr>
          <p:nvPr>
            <p:ph idx="1"/>
          </p:nvPr>
        </p:nvSpPr>
        <p:spPr>
          <a:xfrm>
            <a:off x="648074" y="3983026"/>
            <a:ext cx="10905086" cy="2297649"/>
          </a:xfrm>
        </p:spPr>
        <p:txBody>
          <a:bodyPr/>
          <a:lstStyle/>
          <a:p>
            <a:r>
              <a:rPr lang="it-IT" sz="1697" dirty="0" smtClean="0"/>
              <a:t>Fundamentally</a:t>
            </a:r>
            <a:r>
              <a:rPr lang="it-IT" sz="1697" dirty="0"/>
              <a:t>, it is a 3DXP technology.</a:t>
            </a:r>
          </a:p>
          <a:p>
            <a:pPr lvl="1"/>
            <a:r>
              <a:rPr lang="it-IT" sz="1697" dirty="0"/>
              <a:t>Physical construction of SSM array is BEOL 3D stackable X-Y cross point comptatible with mainstream CMOS.</a:t>
            </a:r>
          </a:p>
          <a:p>
            <a:pPr lvl="1"/>
            <a:r>
              <a:rPr lang="it-IT" sz="1697" dirty="0"/>
              <a:t>Read/write is to threshold </a:t>
            </a:r>
            <a:r>
              <a:rPr lang="it-IT" sz="1697" dirty="0" smtClean="0"/>
              <a:t>a cell in a tile while the </a:t>
            </a:r>
            <a:r>
              <a:rPr lang="it-IT" sz="1697" dirty="0"/>
              <a:t>rest of </a:t>
            </a:r>
            <a:r>
              <a:rPr lang="it-IT" sz="1697" dirty="0" smtClean="0"/>
              <a:t>cells are inhibited in </a:t>
            </a:r>
            <a:r>
              <a:rPr lang="it-IT" sz="1697" dirty="0"/>
              <a:t>subthreshold </a:t>
            </a:r>
            <a:r>
              <a:rPr lang="it-IT" sz="1697" dirty="0" smtClean="0"/>
              <a:t>bias.</a:t>
            </a:r>
            <a:endParaRPr lang="it-IT" sz="1697" dirty="0"/>
          </a:p>
          <a:p>
            <a:r>
              <a:rPr lang="it-IT" sz="1697" dirty="0"/>
              <a:t>A V</a:t>
            </a:r>
            <a:r>
              <a:rPr lang="it-IT" sz="1697" baseline="-25000" dirty="0"/>
              <a:t>T</a:t>
            </a:r>
            <a:r>
              <a:rPr lang="it-IT" sz="1697" dirty="0"/>
              <a:t> window (</a:t>
            </a:r>
            <a:r>
              <a:rPr lang="en-US" sz="1697" dirty="0"/>
              <a:t>∆V</a:t>
            </a:r>
            <a:r>
              <a:rPr lang="en-US" sz="1697" baseline="-25000" dirty="0"/>
              <a:t>T</a:t>
            </a:r>
            <a:r>
              <a:rPr lang="it-IT" sz="1697" dirty="0"/>
              <a:t>) has been observed by applying programming pulses with opposite polarity.  </a:t>
            </a:r>
            <a:br>
              <a:rPr lang="it-IT" sz="1697" dirty="0"/>
            </a:br>
            <a:r>
              <a:rPr lang="it-IT" sz="1697" dirty="0" smtClean="0"/>
              <a:t>The </a:t>
            </a:r>
            <a:r>
              <a:rPr lang="en-US" sz="1697" dirty="0"/>
              <a:t>best known ∆V</a:t>
            </a:r>
            <a:r>
              <a:rPr lang="en-US" sz="1697" baseline="-25000" dirty="0"/>
              <a:t>T</a:t>
            </a:r>
            <a:r>
              <a:rPr lang="en-US" sz="1697" dirty="0"/>
              <a:t> physics is an electrochemical potential </a:t>
            </a:r>
            <a:r>
              <a:rPr lang="en-US" sz="1697" dirty="0" smtClean="0"/>
              <a:t>modulation by </a:t>
            </a:r>
            <a:r>
              <a:rPr lang="en-US" sz="1697" dirty="0"/>
              <a:t>polarity.</a:t>
            </a:r>
          </a:p>
          <a:p>
            <a:pPr marL="896459" lvl="1" indent="-336654"/>
            <a:r>
              <a:rPr lang="en-US" sz="1697" dirty="0">
                <a:sym typeface="Wingdings" panose="05000000000000000000" pitchFamily="2" charset="2"/>
              </a:rPr>
              <a:t>Write </a:t>
            </a:r>
            <a:r>
              <a:rPr lang="en-US" sz="1697" dirty="0" smtClean="0">
                <a:sym typeface="Wingdings" panose="05000000000000000000" pitchFamily="2" charset="2"/>
              </a:rPr>
              <a:t>– Band </a:t>
            </a:r>
            <a:r>
              <a:rPr lang="en-US" sz="1697" dirty="0">
                <a:sym typeface="Wingdings" panose="05000000000000000000" pitchFamily="2" charset="2"/>
              </a:rPr>
              <a:t>offset switching subject to mass </a:t>
            </a:r>
            <a:r>
              <a:rPr lang="en-US" sz="1697" dirty="0" smtClean="0">
                <a:sym typeface="Wingdings" panose="05000000000000000000" pitchFamily="2" charset="2"/>
              </a:rPr>
              <a:t>transport (memory effects)</a:t>
            </a:r>
            <a:endParaRPr lang="en-US" sz="1697" dirty="0">
              <a:sym typeface="Wingdings" panose="05000000000000000000" pitchFamily="2" charset="2"/>
            </a:endParaRPr>
          </a:p>
          <a:p>
            <a:pPr marL="896459" lvl="1" indent="-336654"/>
            <a:r>
              <a:rPr lang="en-US" sz="1697" dirty="0">
                <a:sym typeface="Wingdings" panose="05000000000000000000" pitchFamily="2" charset="2"/>
              </a:rPr>
              <a:t>Read </a:t>
            </a:r>
            <a:r>
              <a:rPr lang="en-US" sz="1697" dirty="0" smtClean="0">
                <a:sym typeface="Wingdings" panose="05000000000000000000" pitchFamily="2" charset="2"/>
              </a:rPr>
              <a:t> – Space </a:t>
            </a:r>
            <a:r>
              <a:rPr lang="en-US" sz="1697" dirty="0">
                <a:sym typeface="Wingdings" panose="05000000000000000000" pitchFamily="2" charset="2"/>
              </a:rPr>
              <a:t>Charge modulation </a:t>
            </a:r>
            <a:r>
              <a:rPr lang="en-US" sz="1697" dirty="0" smtClean="0">
                <a:sym typeface="Wingdings" panose="05000000000000000000" pitchFamily="2" charset="2"/>
              </a:rPr>
              <a:t>resulting </a:t>
            </a:r>
            <a:r>
              <a:rPr lang="en-US" sz="1697" dirty="0">
                <a:sym typeface="Wingdings" panose="05000000000000000000" pitchFamily="2" charset="2"/>
              </a:rPr>
              <a:t>in voltage </a:t>
            </a:r>
            <a:r>
              <a:rPr lang="en-US" sz="1697" dirty="0" smtClean="0">
                <a:sym typeface="Wingdings" panose="05000000000000000000" pitchFamily="2" charset="2"/>
              </a:rPr>
              <a:t>shift (memory window)</a:t>
            </a:r>
            <a:endParaRPr lang="en-US" sz="1697" dirty="0">
              <a:sym typeface="Wingdings" panose="05000000000000000000" pitchFamily="2" charset="2"/>
            </a:endParaRPr>
          </a:p>
        </p:txBody>
      </p:sp>
      <p:grpSp>
        <p:nvGrpSpPr>
          <p:cNvPr id="60" name="Group 59"/>
          <p:cNvGrpSpPr/>
          <p:nvPr/>
        </p:nvGrpSpPr>
        <p:grpSpPr>
          <a:xfrm>
            <a:off x="7844560" y="1005150"/>
            <a:ext cx="3306043" cy="3114903"/>
            <a:chOff x="7828794" y="1123394"/>
            <a:chExt cx="3306043" cy="3114903"/>
          </a:xfrm>
        </p:grpSpPr>
        <p:grpSp>
          <p:nvGrpSpPr>
            <p:cNvPr id="41" name="Group 40"/>
            <p:cNvGrpSpPr/>
            <p:nvPr/>
          </p:nvGrpSpPr>
          <p:grpSpPr>
            <a:xfrm>
              <a:off x="7828794" y="1123394"/>
              <a:ext cx="3306043" cy="2975445"/>
              <a:chOff x="5715000" y="1447799"/>
              <a:chExt cx="3810000" cy="3429001"/>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9648" t="9011" r="67788" b="48903"/>
              <a:stretch/>
            </p:blipFill>
            <p:spPr>
              <a:xfrm>
                <a:off x="5746089" y="1447799"/>
                <a:ext cx="3778911" cy="3278540"/>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9291" t="90497" r="68145" b="7098"/>
              <a:stretch/>
            </p:blipFill>
            <p:spPr>
              <a:xfrm>
                <a:off x="5715000" y="4689433"/>
                <a:ext cx="3778911" cy="187367"/>
              </a:xfrm>
              <a:prstGeom prst="rect">
                <a:avLst/>
              </a:prstGeom>
            </p:spPr>
          </p:pic>
          <p:sp>
            <p:nvSpPr>
              <p:cNvPr id="48" name="TextBox 47"/>
              <p:cNvSpPr txBox="1"/>
              <p:nvPr/>
            </p:nvSpPr>
            <p:spPr>
              <a:xfrm>
                <a:off x="7000000" y="1881712"/>
                <a:ext cx="604456" cy="354693"/>
              </a:xfrm>
              <a:prstGeom prst="rect">
                <a:avLst/>
              </a:prstGeom>
              <a:noFill/>
            </p:spPr>
            <p:txBody>
              <a:bodyPr wrap="none" rtlCol="0">
                <a:spAutoFit/>
              </a:bodyPr>
              <a:lstStyle/>
              <a:p>
                <a:r>
                  <a:rPr lang="en-US" sz="1400" b="1" dirty="0">
                    <a:solidFill>
                      <a:srgbClr val="00B050"/>
                    </a:solidFill>
                    <a:latin typeface="Cambria Math" panose="02040503050406030204" pitchFamily="18" charset="0"/>
                    <a:ea typeface="Cambria Math" panose="02040503050406030204" pitchFamily="18" charset="0"/>
                  </a:rPr>
                  <a:t>−</a:t>
                </a:r>
                <a:r>
                  <a:rPr lang="en-US" sz="1400" b="1" dirty="0">
                    <a:solidFill>
                      <a:srgbClr val="00B050"/>
                    </a:solidFill>
                    <a:latin typeface="Calibri" panose="020F0502020204030204" pitchFamily="34" charset="0"/>
                  </a:rPr>
                  <a:t>/</a:t>
                </a:r>
                <a:r>
                  <a:rPr lang="en-US" sz="1400" b="1" dirty="0">
                    <a:solidFill>
                      <a:srgbClr val="00B050"/>
                    </a:solidFill>
                    <a:latin typeface="Cambria Math" panose="02040503050406030204" pitchFamily="18" charset="0"/>
                    <a:ea typeface="Cambria Math" panose="02040503050406030204" pitchFamily="18" charset="0"/>
                  </a:rPr>
                  <a:t>−</a:t>
                </a:r>
                <a:endParaRPr lang="en-US" sz="1400" b="1" dirty="0">
                  <a:solidFill>
                    <a:srgbClr val="00B050"/>
                  </a:solidFill>
                  <a:latin typeface="Calibri" panose="020F0502020204030204" pitchFamily="34" charset="0"/>
                </a:endParaRPr>
              </a:p>
            </p:txBody>
          </p:sp>
          <p:sp>
            <p:nvSpPr>
              <p:cNvPr id="49" name="TextBox 48"/>
              <p:cNvSpPr txBox="1"/>
              <p:nvPr/>
            </p:nvSpPr>
            <p:spPr>
              <a:xfrm>
                <a:off x="8714942" y="1881713"/>
                <a:ext cx="604456" cy="354693"/>
              </a:xfrm>
              <a:prstGeom prst="rect">
                <a:avLst/>
              </a:prstGeom>
              <a:noFill/>
            </p:spPr>
            <p:txBody>
              <a:bodyPr wrap="none" rtlCol="0">
                <a:spAutoFit/>
              </a:bodyPr>
              <a:lstStyle/>
              <a:p>
                <a:r>
                  <a:rPr lang="en-US" sz="1400" b="1" dirty="0">
                    <a:solidFill>
                      <a:srgbClr val="7030A0"/>
                    </a:solidFill>
                    <a:latin typeface="Cambria Math" panose="02040503050406030204" pitchFamily="18" charset="0"/>
                    <a:ea typeface="Cambria Math" panose="02040503050406030204" pitchFamily="18" charset="0"/>
                  </a:rPr>
                  <a:t>+</a:t>
                </a:r>
                <a:r>
                  <a:rPr lang="en-US" sz="1400" b="1" dirty="0">
                    <a:solidFill>
                      <a:srgbClr val="7030A0"/>
                    </a:solidFill>
                    <a:latin typeface="Calibri" panose="020F0502020204030204" pitchFamily="34" charset="0"/>
                    <a:ea typeface="Cambria Math" panose="02040503050406030204" pitchFamily="18" charset="0"/>
                  </a:rPr>
                  <a:t>/</a:t>
                </a:r>
                <a:r>
                  <a:rPr lang="en-US" sz="1400" b="1" dirty="0">
                    <a:solidFill>
                      <a:srgbClr val="7030A0"/>
                    </a:solidFill>
                    <a:latin typeface="Cambria Math" panose="02040503050406030204" pitchFamily="18" charset="0"/>
                    <a:ea typeface="Cambria Math" panose="02040503050406030204" pitchFamily="18" charset="0"/>
                  </a:rPr>
                  <a:t>−</a:t>
                </a:r>
                <a:endParaRPr lang="en-US" sz="1400" b="1" dirty="0">
                  <a:solidFill>
                    <a:srgbClr val="7030A0"/>
                  </a:solidFill>
                  <a:latin typeface="Calibri" panose="020F0502020204030204" pitchFamily="34" charset="0"/>
                </a:endParaRPr>
              </a:p>
            </p:txBody>
          </p:sp>
          <p:sp>
            <p:nvSpPr>
              <p:cNvPr id="50" name="TextBox 49"/>
              <p:cNvSpPr txBox="1"/>
              <p:nvPr/>
            </p:nvSpPr>
            <p:spPr>
              <a:xfrm>
                <a:off x="6196457" y="1727528"/>
                <a:ext cx="1185042" cy="532038"/>
              </a:xfrm>
              <a:prstGeom prst="rect">
                <a:avLst/>
              </a:prstGeom>
              <a:noFill/>
            </p:spPr>
            <p:txBody>
              <a:bodyPr wrap="none" rtlCol="0">
                <a:spAutoFit/>
              </a:bodyPr>
              <a:lstStyle/>
              <a:p>
                <a:pPr algn="ctr"/>
                <a:r>
                  <a:rPr lang="en-US" sz="1200" b="1" dirty="0"/>
                  <a:t>Write/Read </a:t>
                </a:r>
                <a:endParaRPr lang="en-US" sz="1200" b="1" dirty="0" smtClean="0"/>
              </a:p>
              <a:p>
                <a:r>
                  <a:rPr lang="en-US" sz="1200" b="1" dirty="0" smtClean="0"/>
                  <a:t>Polarity</a:t>
                </a:r>
                <a:endParaRPr lang="en-US" sz="1200" b="1" dirty="0"/>
              </a:p>
            </p:txBody>
          </p:sp>
          <p:cxnSp>
            <p:nvCxnSpPr>
              <p:cNvPr id="53" name="Straight Arrow Connector 52"/>
              <p:cNvCxnSpPr/>
              <p:nvPr/>
            </p:nvCxnSpPr>
            <p:spPr>
              <a:xfrm>
                <a:off x="7315200" y="3124200"/>
                <a:ext cx="990600" cy="0"/>
              </a:xfrm>
              <a:prstGeom prst="straightConnector1">
                <a:avLst/>
              </a:prstGeom>
              <a:ln w="38100">
                <a:solidFill>
                  <a:schemeClr val="tx2"/>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63644" y="3124200"/>
                <a:ext cx="818749" cy="354693"/>
              </a:xfrm>
              <a:prstGeom prst="rect">
                <a:avLst/>
              </a:prstGeom>
              <a:noFill/>
            </p:spPr>
            <p:txBody>
              <a:bodyPr wrap="none" rtlCol="0">
                <a:spAutoFit/>
              </a:bodyPr>
              <a:lstStyle/>
              <a:p>
                <a:pPr algn="ctr"/>
                <a:r>
                  <a:rPr lang="en-US" sz="1400" b="1" u="sng" dirty="0">
                    <a:latin typeface="Calibri" panose="020F0502020204030204" pitchFamily="34" charset="0"/>
                  </a:rPr>
                  <a:t>900mV</a:t>
                </a:r>
              </a:p>
            </p:txBody>
          </p:sp>
        </p:grpSp>
        <p:sp>
          <p:nvSpPr>
            <p:cNvPr id="42" name="TextBox 41"/>
            <p:cNvSpPr txBox="1"/>
            <p:nvPr/>
          </p:nvSpPr>
          <p:spPr>
            <a:xfrm>
              <a:off x="9481816" y="1192141"/>
              <a:ext cx="433132" cy="307777"/>
            </a:xfrm>
            <a:prstGeom prst="rect">
              <a:avLst/>
            </a:prstGeom>
            <a:noFill/>
          </p:spPr>
          <p:txBody>
            <a:bodyPr wrap="none" rtlCol="0">
              <a:spAutoFit/>
            </a:bodyPr>
            <a:lstStyle/>
            <a:p>
              <a:r>
                <a:rPr lang="en-US" sz="1400" dirty="0">
                  <a:solidFill>
                    <a:schemeClr val="accent6">
                      <a:lumMod val="50000"/>
                    </a:schemeClr>
                  </a:solidFill>
                  <a:latin typeface="Calibri" panose="020F0502020204030204" pitchFamily="34" charset="0"/>
                  <a:ea typeface="Cambria Math" panose="02040503050406030204" pitchFamily="18" charset="0"/>
                </a:rPr>
                <a:t>+/+</a:t>
              </a:r>
              <a:endParaRPr lang="en-US" sz="1400" dirty="0">
                <a:solidFill>
                  <a:srgbClr val="0054B0"/>
                </a:solidFill>
                <a:latin typeface="Calibri" panose="020F0502020204030204" pitchFamily="34" charset="0"/>
              </a:endParaRPr>
            </a:p>
          </p:txBody>
        </p:sp>
        <p:sp>
          <p:nvSpPr>
            <p:cNvPr id="45" name="TextBox 44"/>
            <p:cNvSpPr txBox="1"/>
            <p:nvPr/>
          </p:nvSpPr>
          <p:spPr>
            <a:xfrm>
              <a:off x="10047498" y="1192141"/>
              <a:ext cx="478016" cy="307777"/>
            </a:xfrm>
            <a:prstGeom prst="rect">
              <a:avLst/>
            </a:prstGeom>
            <a:noFill/>
          </p:spPr>
          <p:txBody>
            <a:bodyPr wrap="none" rtlCol="0">
              <a:spAutoFit/>
            </a:bodyPr>
            <a:lstStyle/>
            <a:p>
              <a:r>
                <a:rPr lang="en-US" sz="1400" dirty="0">
                  <a:solidFill>
                    <a:srgbClr val="FF0000"/>
                  </a:solidFill>
                  <a:latin typeface="Calibri" panose="020F0502020204030204" pitchFamily="34" charset="0"/>
                  <a:ea typeface="Cambria Math" panose="02040503050406030204" pitchFamily="18" charset="0"/>
                </a:rPr>
                <a:t>−</a:t>
              </a:r>
              <a:r>
                <a:rPr lang="en-US" sz="1400" dirty="0">
                  <a:solidFill>
                    <a:srgbClr val="FF0000"/>
                  </a:solidFill>
                  <a:latin typeface="Calibri" panose="020F0502020204030204" pitchFamily="34" charset="0"/>
                </a:rPr>
                <a:t>/</a:t>
              </a:r>
              <a:r>
                <a:rPr lang="en-US" sz="1400" dirty="0">
                  <a:solidFill>
                    <a:srgbClr val="FF0000"/>
                  </a:solidFill>
                  <a:latin typeface="Cambria Math" panose="02040503050406030204" pitchFamily="18" charset="0"/>
                  <a:ea typeface="Cambria Math" panose="02040503050406030204" pitchFamily="18" charset="0"/>
                </a:rPr>
                <a:t>+</a:t>
              </a:r>
              <a:endParaRPr lang="en-US" sz="1400" dirty="0">
                <a:solidFill>
                  <a:srgbClr val="FF0000"/>
                </a:solidFill>
                <a:latin typeface="Calibri" panose="020F0502020204030204" pitchFamily="34" charset="0"/>
              </a:endParaRPr>
            </a:p>
          </p:txBody>
        </p:sp>
        <p:cxnSp>
          <p:nvCxnSpPr>
            <p:cNvPr id="21" name="Straight Connector 20"/>
            <p:cNvCxnSpPr/>
            <p:nvPr/>
          </p:nvCxnSpPr>
          <p:spPr>
            <a:xfrm>
              <a:off x="11134837" y="1193310"/>
              <a:ext cx="0" cy="27043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596228" y="4053631"/>
              <a:ext cx="538609" cy="184666"/>
            </a:xfrm>
            <a:prstGeom prst="rect">
              <a:avLst/>
            </a:prstGeom>
            <a:noFill/>
          </p:spPr>
          <p:txBody>
            <a:bodyPr wrap="none" lIns="0" tIns="0" rIns="0" bIns="0" rtlCol="0">
              <a:spAutoFit/>
            </a:bodyPr>
            <a:lstStyle/>
            <a:p>
              <a:r>
                <a:rPr lang="en-US" sz="1200" dirty="0" smtClean="0">
                  <a:latin typeface="Calibri" panose="020F0502020204030204" pitchFamily="34" charset="0"/>
                </a:rPr>
                <a:t>V</a:t>
              </a:r>
              <a:r>
                <a:rPr lang="en-US" sz="1200" baseline="-25000" dirty="0" smtClean="0">
                  <a:latin typeface="Calibri" panose="020F0502020204030204" pitchFamily="34" charset="0"/>
                </a:rPr>
                <a:t>TH</a:t>
              </a:r>
              <a:r>
                <a:rPr lang="en-US" sz="1200" dirty="0" smtClean="0">
                  <a:latin typeface="Calibri" panose="020F0502020204030204" pitchFamily="34" charset="0"/>
                </a:rPr>
                <a:t> [mV]</a:t>
              </a:r>
              <a:endParaRPr lang="en-US" sz="1200" dirty="0">
                <a:latin typeface="Calibri" panose="020F0502020204030204" pitchFamily="34" charset="0"/>
              </a:endParaRPr>
            </a:p>
          </p:txBody>
        </p:sp>
        <p:sp>
          <p:nvSpPr>
            <p:cNvPr id="59" name="TextBox 58"/>
            <p:cNvSpPr txBox="1"/>
            <p:nvPr/>
          </p:nvSpPr>
          <p:spPr>
            <a:xfrm rot="16200000">
              <a:off x="7427246" y="1673631"/>
              <a:ext cx="1245406" cy="184666"/>
            </a:xfrm>
            <a:prstGeom prst="rect">
              <a:avLst/>
            </a:prstGeom>
            <a:noFill/>
          </p:spPr>
          <p:txBody>
            <a:bodyPr wrap="none" lIns="0" tIns="0" rIns="0" bIns="0" rtlCol="0">
              <a:spAutoFit/>
            </a:bodyPr>
            <a:lstStyle/>
            <a:p>
              <a:r>
                <a:rPr lang="en-US" sz="1200" dirty="0" smtClean="0">
                  <a:latin typeface="Calibri" panose="020F0502020204030204" pitchFamily="34" charset="0"/>
                </a:rPr>
                <a:t> </a:t>
              </a:r>
              <a:r>
                <a:rPr lang="el-GR" sz="1200" dirty="0" smtClean="0">
                  <a:latin typeface="Cambria Math" panose="02040503050406030204" pitchFamily="18" charset="0"/>
                  <a:ea typeface="Cambria Math" panose="02040503050406030204" pitchFamily="18" charset="0"/>
                </a:rPr>
                <a:t>σ</a:t>
              </a:r>
              <a:r>
                <a:rPr lang="en-US" sz="1200" dirty="0" smtClean="0">
                  <a:latin typeface="Cambria Math" panose="02040503050406030204" pitchFamily="18" charset="0"/>
                  <a:ea typeface="Cambria Math" panose="02040503050406030204" pitchFamily="18" charset="0"/>
                </a:rPr>
                <a:t> </a:t>
              </a:r>
              <a:r>
                <a:rPr lang="en-US" sz="1200" dirty="0" smtClean="0">
                  <a:latin typeface="Calibri" panose="020F0502020204030204" pitchFamily="34" charset="0"/>
                </a:rPr>
                <a:t>of bit distribution</a:t>
              </a:r>
              <a:endParaRPr lang="en-US" sz="1200" dirty="0">
                <a:latin typeface="Calibri" panose="020F0502020204030204" pitchFamily="34" charset="0"/>
              </a:endParaRPr>
            </a:p>
          </p:txBody>
        </p:sp>
      </p:grpSp>
    </p:spTree>
    <p:extLst>
      <p:ext uri="{BB962C8B-B14F-4D97-AF65-F5344CB8AC3E}">
        <p14:creationId xmlns:p14="http://schemas.microsoft.com/office/powerpoint/2010/main" val="3140845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392" y="152400"/>
            <a:ext cx="10654208" cy="838200"/>
          </a:xfrm>
        </p:spPr>
        <p:txBody>
          <a:bodyPr/>
          <a:lstStyle/>
          <a:p>
            <a:pPr algn="l"/>
            <a:r>
              <a:rPr lang="en-US" sz="2800" cap="small" dirty="0" smtClean="0"/>
              <a:t>1.2 Mission &amp; Scope</a:t>
            </a:r>
            <a:endParaRPr lang="en-US" sz="2800" cap="small" dirty="0"/>
          </a:p>
        </p:txBody>
      </p:sp>
      <p:sp>
        <p:nvSpPr>
          <p:cNvPr id="5" name="Content Placeholder 4"/>
          <p:cNvSpPr>
            <a:spLocks noGrp="1"/>
          </p:cNvSpPr>
          <p:nvPr>
            <p:ph idx="1"/>
          </p:nvPr>
        </p:nvSpPr>
        <p:spPr>
          <a:xfrm>
            <a:off x="623392" y="1397571"/>
            <a:ext cx="11233248" cy="4876800"/>
          </a:xfrm>
        </p:spPr>
        <p:txBody>
          <a:bodyPr/>
          <a:lstStyle/>
          <a:p>
            <a:pPr marL="0" indent="0">
              <a:buNone/>
            </a:pPr>
            <a:r>
              <a:rPr lang="en-US" sz="2181" u="sng" dirty="0" smtClean="0"/>
              <a:t>Mission</a:t>
            </a:r>
            <a:endParaRPr lang="en-US" sz="2181" dirty="0"/>
          </a:p>
          <a:p>
            <a:pPr marL="1108070" lvl="1" indent="-554035">
              <a:buNone/>
            </a:pPr>
            <a:r>
              <a:rPr lang="en-US" sz="2181" dirty="0" smtClean="0"/>
              <a:t>Scalability and </a:t>
            </a:r>
            <a:r>
              <a:rPr lang="en-US" sz="2181" dirty="0"/>
              <a:t>Roadmap Development of </a:t>
            </a:r>
            <a:r>
              <a:rPr lang="en-US" sz="2181" dirty="0" smtClean="0"/>
              <a:t>3D </a:t>
            </a:r>
            <a:r>
              <a:rPr lang="en-US" sz="2181" dirty="0" err="1" smtClean="0"/>
              <a:t>XPoint</a:t>
            </a:r>
            <a:r>
              <a:rPr lang="en-US" sz="2400" dirty="0" smtClean="0"/>
              <a:t>™</a:t>
            </a:r>
            <a:r>
              <a:rPr lang="en-US" sz="2181" dirty="0" smtClean="0"/>
              <a:t> Technology </a:t>
            </a:r>
            <a:endParaRPr lang="en-US" sz="2181" u="sng" dirty="0" smtClean="0"/>
          </a:p>
          <a:p>
            <a:pPr marL="0" indent="0">
              <a:buNone/>
            </a:pPr>
            <a:r>
              <a:rPr lang="en-US" sz="2181" u="sng" dirty="0" smtClean="0"/>
              <a:t>Scope</a:t>
            </a:r>
            <a:endParaRPr lang="en-US" sz="2181" dirty="0"/>
          </a:p>
          <a:p>
            <a:pPr marL="1108070" lvl="1" indent="-554035">
              <a:buNone/>
            </a:pPr>
            <a:r>
              <a:rPr lang="en-US" sz="2181" dirty="0" smtClean="0"/>
              <a:t>Seek </a:t>
            </a:r>
            <a:r>
              <a:rPr lang="en-US" sz="2181" dirty="0"/>
              <a:t>for fundamental </a:t>
            </a:r>
            <a:r>
              <a:rPr lang="en-US" sz="2181" dirty="0" smtClean="0"/>
              <a:t>understandings </a:t>
            </a:r>
            <a:r>
              <a:rPr lang="en-US" sz="2181" dirty="0"/>
              <a:t>of non-volatility of bipolar </a:t>
            </a:r>
            <a:r>
              <a:rPr lang="en-US" sz="2181" dirty="0" smtClean="0"/>
              <a:t>operation of SSM by demonstrating reliable Read Window Budget.</a:t>
            </a:r>
          </a:p>
          <a:p>
            <a:pPr marL="1108070" lvl="1" indent="-554035">
              <a:buNone/>
            </a:pPr>
            <a:r>
              <a:rPr lang="en-US" sz="2181" dirty="0" smtClean="0"/>
              <a:t>Validate bipolar decoder and power supply scheme with a multi-deck product by benchmarking density, energy and latency against the incumbent.</a:t>
            </a:r>
          </a:p>
          <a:p>
            <a:pPr marL="1108070" lvl="1" indent="-554035">
              <a:buNone/>
            </a:pPr>
            <a:r>
              <a:rPr lang="en-US" sz="2181" dirty="0" smtClean="0"/>
              <a:t>Develop world leading 3D </a:t>
            </a:r>
            <a:r>
              <a:rPr lang="en-US" sz="2181" dirty="0" err="1" smtClean="0"/>
              <a:t>XPoint</a:t>
            </a:r>
            <a:r>
              <a:rPr lang="en-US" sz="2181" dirty="0" smtClean="0"/>
              <a:t> product roadmap based on SSM physics,  low cost process </a:t>
            </a:r>
            <a:r>
              <a:rPr lang="en-US" sz="2181" dirty="0"/>
              <a:t>e</a:t>
            </a:r>
            <a:r>
              <a:rPr lang="en-US" sz="2181" dirty="0" smtClean="0"/>
              <a:t>nablers and high efficiency decoding scheme. </a:t>
            </a:r>
          </a:p>
        </p:txBody>
      </p:sp>
    </p:spTree>
    <p:extLst>
      <p:ext uri="{BB962C8B-B14F-4D97-AF65-F5344CB8AC3E}">
        <p14:creationId xmlns:p14="http://schemas.microsoft.com/office/powerpoint/2010/main" val="1006944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E7DFCF2-4DE3-453B-9AF4-088A004F8FF2}" vid="{B74B212F-A0BB-4234-8094-F2519B0A66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SSM SOW 2018</Agenda>
    <Date xmlns="90b7a245-a7c3-4504-88b2-cf85318e6b78">2018-01-04T00:00:00-08:00</Date>
    <Presenter xmlns="90b7a245-a7c3-4504-88b2-cf85318e6b78">DerChang Kau</Present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757D6-16EA-49DF-BF94-FEF25FAF8351}">
  <ds:schemaRefs>
    <ds:schemaRef ds:uri="90b7a245-a7c3-4504-88b2-cf85318e6b78"/>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3.xml><?xml version="1.0" encoding="utf-8"?>
<ds:datastoreItem xmlns:ds="http://schemas.openxmlformats.org/officeDocument/2006/customXml" ds:itemID="{53B8EBDB-013A-44C4-B714-038C8F251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b7a245-a7c3-4504-88b2-cf85318e6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3DXP_V2</Template>
  <TotalTime>3254</TotalTime>
  <Words>2534</Words>
  <Application>Microsoft Office PowerPoint</Application>
  <PresentationFormat>Widescreen</PresentationFormat>
  <Paragraphs>536</Paragraphs>
  <Slides>33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Neo Sans Intel</vt:lpstr>
      <vt:lpstr>Neo Sans Intel Medium</vt:lpstr>
      <vt:lpstr>Arial</vt:lpstr>
      <vt:lpstr>Calibri</vt:lpstr>
      <vt:lpstr>Cambria Math</vt:lpstr>
      <vt:lpstr>Lucida Sans Unicode</vt:lpstr>
      <vt:lpstr>Segoe UI</vt:lpstr>
      <vt:lpstr>Symbol</vt:lpstr>
      <vt:lpstr>Tahoma</vt:lpstr>
      <vt:lpstr>Times New Roman</vt:lpstr>
      <vt:lpstr>Wingdings</vt:lpstr>
      <vt:lpstr>blank</vt:lpstr>
      <vt:lpstr>Self-Select Memory IM JDP SOW </vt:lpstr>
      <vt:lpstr>Signature Page</vt:lpstr>
      <vt:lpstr>Revision Page</vt:lpstr>
      <vt:lpstr>SOW Contacts</vt:lpstr>
      <vt:lpstr>SOW Contents</vt:lpstr>
      <vt:lpstr>0.0 Purpose</vt:lpstr>
      <vt:lpstr>1.0 Introduction </vt:lpstr>
      <vt:lpstr>1.1 Bakground</vt:lpstr>
      <vt:lpstr>1.2 Mission &amp; Scope</vt:lpstr>
      <vt:lpstr>3.0 Strategy</vt:lpstr>
      <vt:lpstr>3.1 Strategy Overview</vt:lpstr>
      <vt:lpstr>3.2 Development Vehicles</vt:lpstr>
      <vt:lpstr>3.3 Alpha Product</vt:lpstr>
      <vt:lpstr>3.4 Scaling Roadmap </vt:lpstr>
      <vt:lpstr>4.0 Milestones &amp; Fail Check</vt:lpstr>
      <vt:lpstr>5.0 Cost Analysis</vt:lpstr>
      <vt:lpstr>6.0 Process Development</vt:lpstr>
      <vt:lpstr>6.1 Known Risks and Mitigation Strategy</vt:lpstr>
      <vt:lpstr>6.2 Cell Definition</vt:lpstr>
      <vt:lpstr>6.3 Process Architecture</vt:lpstr>
      <vt:lpstr>7.0 Design SOW</vt:lpstr>
      <vt:lpstr>7.1 Key Product Specs &amp; Constraints</vt:lpstr>
      <vt:lpstr>7.2 Design Strategy Overview</vt:lpstr>
      <vt:lpstr>7.3 Design Strategy Details</vt:lpstr>
      <vt:lpstr>7.4 Design Milestones &amp; Gates to Execution</vt:lpstr>
      <vt:lpstr>8.0 Product/Test Development</vt:lpstr>
      <vt:lpstr>8.1 Array Development Strategy</vt:lpstr>
      <vt:lpstr>8.2 Product Development Strategy</vt:lpstr>
      <vt:lpstr>8.3 Wafer Test Strategy</vt:lpstr>
      <vt:lpstr>8.4 Package Test Strategy</vt:lpstr>
      <vt:lpstr>9.0 Budget</vt:lpstr>
      <vt:lpstr>Backup</vt:lpstr>
      <vt:lpstr>SSM DTS Rev 0</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Self-Select Memory IM JDP SOW</dc:title>
  <dc:creator>Kau, Derchang</dc:creator>
  <cp:lastModifiedBy>Kau, Derchang</cp:lastModifiedBy>
  <cp:revision>209</cp:revision>
  <dcterms:created xsi:type="dcterms:W3CDTF">2018-01-05T00:12:31Z</dcterms:created>
  <dcterms:modified xsi:type="dcterms:W3CDTF">2018-01-26T05:22:15Z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ies>
</file>