
<file path=[Content_Types].xml><?xml version="1.0" encoding="utf-8"?>
<Types xmlns="http://schemas.openxmlformats.org/package/2006/content-types">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5"/>
  </p:notesMasterIdLst>
  <p:sldIdLst>
    <p:sldId id="256" r:id="rId5"/>
    <p:sldId id="257" r:id="rId6"/>
    <p:sldId id="258" r:id="rId7"/>
    <p:sldId id="259" r:id="rId8"/>
    <p:sldId id="260" r:id="rId9"/>
    <p:sldId id="261" r:id="rId10"/>
    <p:sldId id="262" r:id="rId11"/>
    <p:sldId id="266" r:id="rId12"/>
    <p:sldId id="263" r:id="rId13"/>
    <p:sldId id="285" r:id="rId14"/>
    <p:sldId id="286" r:id="rId15"/>
    <p:sldId id="287"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84" r:id="rId29"/>
    <p:sldId id="279" r:id="rId30"/>
    <p:sldId id="280" r:id="rId31"/>
    <p:sldId id="281" r:id="rId32"/>
    <p:sldId id="282" r:id="rId33"/>
    <p:sldId id="283" r:id="rId34"/>
  </p:sldIdLst>
  <p:sldSz cx="10058400" cy="56594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83">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BB0D"/>
    <a:srgbClr val="7D418B"/>
    <a:srgbClr val="006FEA"/>
    <a:srgbClr val="0064D2"/>
    <a:srgbClr val="0054B0"/>
    <a:srgbClr val="0071EE"/>
    <a:srgbClr val="0150ED"/>
    <a:srgbClr val="0E5EFE"/>
    <a:srgbClr val="1E69FE"/>
    <a:srgbClr val="004F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p:cViewPr varScale="1">
        <p:scale>
          <a:sx n="91" d="100"/>
          <a:sy n="91" d="100"/>
        </p:scale>
        <p:origin x="64" y="476"/>
      </p:cViewPr>
      <p:guideLst>
        <p:guide orient="horz" pos="1783"/>
        <p:guide pos="3168"/>
      </p:guideLst>
    </p:cSldViewPr>
  </p:slideViewPr>
  <p:notesTextViewPr>
    <p:cViewPr>
      <p:scale>
        <a:sx n="1" d="1"/>
        <a:sy n="1" d="1"/>
      </p:scale>
      <p:origin x="0" y="0"/>
    </p:cViewPr>
  </p:notesTextViewPr>
  <p:sorterViewPr>
    <p:cViewPr>
      <p:scale>
        <a:sx n="53" d="100"/>
        <a:sy n="5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D9FFAD-AB41-438E-9AE0-6C51A89417D1}" type="datetimeFigureOut">
              <a:rPr lang="en-US" smtClean="0"/>
              <a:t>1/3/2018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2265E0-54C1-43AB-83C9-049A171EAF34}" type="slidenum">
              <a:rPr lang="en-US" smtClean="0"/>
              <a:t>‹#›</a:t>
            </a:fld>
            <a:endParaRPr lang="en-US"/>
          </a:p>
        </p:txBody>
      </p:sp>
    </p:spTree>
    <p:extLst>
      <p:ext uri="{BB962C8B-B14F-4D97-AF65-F5344CB8AC3E}">
        <p14:creationId xmlns:p14="http://schemas.microsoft.com/office/powerpoint/2010/main" val="2396981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3531472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206131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951794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7</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920799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B442A4-00AB-46AA-904A-C2DB914853EE}" type="slidenum">
              <a:rPr lang="en-US" smtClean="0"/>
              <a:t>10</a:t>
            </a:fld>
            <a:endParaRPr lang="en-US"/>
          </a:p>
        </p:txBody>
      </p:sp>
    </p:spTree>
    <p:extLst>
      <p:ext uri="{BB962C8B-B14F-4D97-AF65-F5344CB8AC3E}">
        <p14:creationId xmlns:p14="http://schemas.microsoft.com/office/powerpoint/2010/main" val="1256813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B442A4-00AB-46AA-904A-C2DB914853EE}" type="slidenum">
              <a:rPr lang="en-US" smtClean="0"/>
              <a:t>11</a:t>
            </a:fld>
            <a:endParaRPr lang="en-US"/>
          </a:p>
        </p:txBody>
      </p:sp>
    </p:spTree>
    <p:extLst>
      <p:ext uri="{BB962C8B-B14F-4D97-AF65-F5344CB8AC3E}">
        <p14:creationId xmlns:p14="http://schemas.microsoft.com/office/powerpoint/2010/main" val="2665676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70310"/>
            <a:ext cx="8549640" cy="83581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508760" y="1131887"/>
            <a:ext cx="7040880" cy="440179"/>
          </a:xfrm>
        </p:spPr>
        <p:txBody>
          <a:bodyPr/>
          <a:lstStyle>
            <a:lvl1pPr marL="0" indent="0" algn="ctr">
              <a:buFont typeface="Arial" pitchFamily="34" charset="0"/>
              <a:buNone/>
              <a:defRPr sz="2400" b="1"/>
            </a:lvl1pPr>
            <a:lvl2pPr marL="0" indent="0" algn="ctr">
              <a:buNone/>
              <a:defRPr sz="3200" baseline="30000"/>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smtClean="0"/>
              <a:t>Click to edit Master subtitle style</a:t>
            </a:r>
            <a:endParaRPr lang="en-US" dirty="0"/>
          </a:p>
        </p:txBody>
      </p:sp>
      <p:sp>
        <p:nvSpPr>
          <p:cNvPr id="4" name="Content Placeholder 2"/>
          <p:cNvSpPr>
            <a:spLocks noGrp="1"/>
          </p:cNvSpPr>
          <p:nvPr>
            <p:ph idx="10"/>
          </p:nvPr>
        </p:nvSpPr>
        <p:spPr>
          <a:xfrm>
            <a:off x="754380" y="1760714"/>
            <a:ext cx="8549640" cy="35214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4" y="225329"/>
            <a:ext cx="3309144" cy="95896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32555" y="225332"/>
            <a:ext cx="5622925" cy="48301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4" y="1184293"/>
            <a:ext cx="3309144" cy="38712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3961607"/>
            <a:ext cx="6035040" cy="467691"/>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971517" y="505681"/>
            <a:ext cx="6035040" cy="3395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971517" y="4429298"/>
            <a:ext cx="6035040" cy="6641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6610" y="125765"/>
            <a:ext cx="2137410" cy="4904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54380" y="125765"/>
            <a:ext cx="6244590" cy="4904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99060" y="640652"/>
            <a:ext cx="8968740" cy="276999"/>
          </a:xfrm>
          <a:prstGeom prst="rect">
            <a:avLst/>
          </a:prstGeom>
        </p:spPr>
        <p:txBody>
          <a:bodyPr wrap="square">
            <a:spAutoFit/>
          </a:bodyPr>
          <a:lstStyle/>
          <a:p>
            <a:pPr fontAlgn="t"/>
            <a:r>
              <a:rPr lang="en-US" sz="1200" b="1" u="sng" dirty="0" smtClean="0">
                <a:latin typeface="Calibri" pitchFamily="34" charset="0"/>
                <a:cs typeface="Calibri" pitchFamily="34" charset="0"/>
              </a:rPr>
              <a:t>Phases:</a:t>
            </a:r>
            <a:r>
              <a:rPr lang="en-US" sz="1200" dirty="0" smtClean="0">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1-Assumption 2-Symptom 3-Speculation</a:t>
            </a:r>
            <a:r>
              <a:rPr lang="en-US" sz="1000" i="1" baseline="0" dirty="0" smtClean="0">
                <a:solidFill>
                  <a:schemeClr val="bg1">
                    <a:lumMod val="65000"/>
                  </a:schemeClr>
                </a:solidFill>
                <a:latin typeface="Calibri" pitchFamily="34" charset="0"/>
                <a:cs typeface="Calibri" pitchFamily="34" charset="0"/>
              </a:rPr>
              <a:t> with limited data 4-Segmentation 5-ID’d 6-Containment deployed 7-Root cause validated</a:t>
            </a:r>
            <a:endParaRPr lang="en-US" sz="1200" dirty="0">
              <a:latin typeface="Calibri" pitchFamily="34" charset="0"/>
              <a:cs typeface="Calibri" pitchFamily="34" charset="0"/>
            </a:endParaRPr>
          </a:p>
        </p:txBody>
      </p:sp>
      <p:sp>
        <p:nvSpPr>
          <p:cNvPr id="2" name="Title 1"/>
          <p:cNvSpPr>
            <a:spLocks noGrp="1"/>
          </p:cNvSpPr>
          <p:nvPr>
            <p:ph type="title" hasCustomPrompt="1"/>
          </p:nvPr>
        </p:nvSpPr>
        <p:spPr>
          <a:xfrm>
            <a:off x="76200" y="51765"/>
            <a:ext cx="8153400" cy="377296"/>
          </a:xfrm>
        </p:spPr>
        <p:txBody>
          <a:bodyPr/>
          <a:lstStyle>
            <a:lvl1pPr algn="l">
              <a:defRPr sz="2800" baseline="0"/>
            </a:lvl1pPr>
          </a:lstStyle>
          <a:p>
            <a:r>
              <a:rPr lang="en-US" dirty="0" smtClean="0"/>
              <a:t>(Enter Heading for Topic or Problem Statement)</a:t>
            </a:r>
            <a:endParaRPr lang="en-US" dirty="0"/>
          </a:p>
        </p:txBody>
      </p:sp>
      <p:sp>
        <p:nvSpPr>
          <p:cNvPr id="20" name="Rectangle 19"/>
          <p:cNvSpPr/>
          <p:nvPr userDrawn="1"/>
        </p:nvSpPr>
        <p:spPr>
          <a:xfrm>
            <a:off x="99060" y="429061"/>
            <a:ext cx="7040880" cy="276999"/>
          </a:xfrm>
          <a:prstGeom prst="rect">
            <a:avLst/>
          </a:prstGeom>
        </p:spPr>
        <p:txBody>
          <a:bodyPr wrap="square">
            <a:spAutoFit/>
          </a:bodyPr>
          <a:lstStyle/>
          <a:p>
            <a:pPr fontAlgn="t"/>
            <a:r>
              <a:rPr lang="en-US" sz="1200" b="1" u="sng" dirty="0" smtClean="0">
                <a:latin typeface="Calibri" pitchFamily="34" charset="0"/>
                <a:cs typeface="Calibri" pitchFamily="34" charset="0"/>
              </a:rPr>
              <a:t>Risk:</a:t>
            </a:r>
            <a:r>
              <a:rPr lang="en-US" sz="1200" b="0" u="none" baseline="0" dirty="0" smtClean="0">
                <a:latin typeface="Calibri" pitchFamily="34" charset="0"/>
                <a:cs typeface="Calibri" pitchFamily="34" charset="0"/>
              </a:rPr>
              <a:t>       </a:t>
            </a:r>
            <a:r>
              <a:rPr lang="en-US" sz="1200" b="0" u="none" baseline="0" dirty="0" smtClean="0">
                <a:solidFill>
                  <a:srgbClr val="FF0000"/>
                </a:solidFill>
                <a:latin typeface="Calibri" pitchFamily="34" charset="0"/>
                <a:cs typeface="Calibri" pitchFamily="34" charset="0"/>
              </a:rPr>
              <a:t>           </a:t>
            </a:r>
            <a:r>
              <a:rPr lang="en-US" sz="1200" b="0" u="none" baseline="0" dirty="0" smtClean="0">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1-Showstopper 1.5-High Risk/No Data 2-High Risk</a:t>
            </a:r>
            <a:r>
              <a:rPr lang="en-US" sz="1000" i="1" baseline="0" dirty="0" smtClean="0">
                <a:solidFill>
                  <a:schemeClr val="bg1">
                    <a:lumMod val="65000"/>
                  </a:schemeClr>
                </a:solidFill>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2.5-No Data 3-Med Risk 4-Low</a:t>
            </a:r>
            <a:r>
              <a:rPr lang="en-US" sz="1000" i="1" baseline="0" dirty="0" smtClean="0">
                <a:solidFill>
                  <a:schemeClr val="bg1">
                    <a:lumMod val="65000"/>
                  </a:schemeClr>
                </a:solidFill>
                <a:latin typeface="Calibri" pitchFamily="34" charset="0"/>
                <a:cs typeface="Calibri" pitchFamily="34" charset="0"/>
              </a:rPr>
              <a:t> risk 5-cert.</a:t>
            </a:r>
            <a:endParaRPr lang="en-US" sz="1200" dirty="0">
              <a:latin typeface="Calibri" pitchFamily="34" charset="0"/>
              <a:cs typeface="Calibri" pitchFamily="34" charset="0"/>
            </a:endParaRPr>
          </a:p>
        </p:txBody>
      </p:sp>
      <p:sp>
        <p:nvSpPr>
          <p:cNvPr id="22" name="Subtitle 2"/>
          <p:cNvSpPr>
            <a:spLocks noGrp="1"/>
          </p:cNvSpPr>
          <p:nvPr>
            <p:ph type="subTitle" idx="20" hasCustomPrompt="1"/>
          </p:nvPr>
        </p:nvSpPr>
        <p:spPr>
          <a:xfrm>
            <a:off x="624840" y="467519"/>
            <a:ext cx="670560" cy="197888"/>
          </a:xfrm>
        </p:spPr>
        <p:txBody>
          <a:bodyPr anchor="ctr" anchorCtr="0"/>
          <a:lstStyle>
            <a:lvl1pPr marL="0" indent="0" algn="l">
              <a:buFont typeface="Arial" pitchFamily="34" charset="0"/>
              <a:buNone/>
              <a:defRPr sz="1200" b="1" baseline="0">
                <a:solidFill>
                  <a:srgbClr val="FF0000"/>
                </a:solidFill>
              </a:defRPr>
            </a:lvl1pPr>
            <a:lvl2pPr marL="0" indent="0" algn="ctr">
              <a:buNone/>
              <a:defRPr sz="3200" baseline="30000"/>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dirty="0" smtClean="0"/>
              <a:t>Level</a:t>
            </a:r>
            <a:endParaRPr lang="en-US" dirty="0"/>
          </a:p>
        </p:txBody>
      </p:sp>
      <p:sp>
        <p:nvSpPr>
          <p:cNvPr id="21" name="Text Placeholder 2"/>
          <p:cNvSpPr>
            <a:spLocks noGrp="1"/>
          </p:cNvSpPr>
          <p:nvPr>
            <p:ph type="body" idx="21" hasCustomPrompt="1"/>
          </p:nvPr>
        </p:nvSpPr>
        <p:spPr>
          <a:xfrm>
            <a:off x="624840" y="640652"/>
            <a:ext cx="670560" cy="201977"/>
          </a:xfrm>
        </p:spPr>
        <p:txBody>
          <a:bodyPr anchor="t" anchorCtr="0"/>
          <a:lstStyle>
            <a:lvl1pPr marL="0" indent="0" algn="l">
              <a:buNone/>
              <a:defRPr sz="1200" b="1" baseline="0">
                <a:solidFill>
                  <a:srgbClr val="FF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Stage</a:t>
            </a:r>
          </a:p>
        </p:txBody>
      </p:sp>
      <p:sp>
        <p:nvSpPr>
          <p:cNvPr id="23" name="Text Placeholder 2"/>
          <p:cNvSpPr>
            <a:spLocks noGrp="1"/>
          </p:cNvSpPr>
          <p:nvPr>
            <p:ph type="body" idx="22" hasCustomPrompt="1"/>
          </p:nvPr>
        </p:nvSpPr>
        <p:spPr>
          <a:xfrm>
            <a:off x="7962900" y="473408"/>
            <a:ext cx="2009215" cy="232651"/>
          </a:xfrm>
        </p:spPr>
        <p:txBody>
          <a:bodyPr anchor="b"/>
          <a:lstStyle>
            <a:lvl1pPr marL="0" indent="0" algn="r">
              <a:buNone/>
              <a:defRPr sz="1200" b="1"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Date </a:t>
            </a:r>
          </a:p>
        </p:txBody>
      </p:sp>
      <p:sp>
        <p:nvSpPr>
          <p:cNvPr id="3" name="TextBox 2"/>
          <p:cNvSpPr txBox="1"/>
          <p:nvPr userDrawn="1"/>
        </p:nvSpPr>
        <p:spPr>
          <a:xfrm>
            <a:off x="7924800" y="10319"/>
            <a:ext cx="2057400" cy="461665"/>
          </a:xfrm>
          <a:prstGeom prst="rect">
            <a:avLst/>
          </a:prstGeom>
          <a:noFill/>
        </p:spPr>
        <p:txBody>
          <a:bodyPr wrap="square" rtlCol="0">
            <a:spAutoFit/>
          </a:bodyPr>
          <a:lstStyle/>
          <a:p>
            <a:pPr algn="r"/>
            <a:r>
              <a:rPr lang="en-US" sz="1200" dirty="0" smtClean="0">
                <a:solidFill>
                  <a:srgbClr val="FF0000"/>
                </a:solidFill>
                <a:latin typeface="Neo Sans Intel Medium" pitchFamily="34" charset="0"/>
              </a:rPr>
              <a:t>Intel-Micron Confidential</a:t>
            </a:r>
          </a:p>
          <a:p>
            <a:pPr algn="r">
              <a:tabLst/>
            </a:pPr>
            <a:r>
              <a:rPr lang="en-US" sz="1200" dirty="0" err="1" smtClean="0">
                <a:solidFill>
                  <a:schemeClr val="accent2"/>
                </a:solidFill>
                <a:latin typeface="Neo Sans Intel Medium" pitchFamily="34" charset="0"/>
              </a:rPr>
              <a:t>SxP</a:t>
            </a:r>
            <a:r>
              <a:rPr lang="en-US" sz="1200" dirty="0" smtClean="0">
                <a:solidFill>
                  <a:schemeClr val="accent2"/>
                </a:solidFill>
                <a:latin typeface="Neo Sans Intel Medium" pitchFamily="34" charset="0"/>
              </a:rPr>
              <a:t> JDP</a:t>
            </a:r>
          </a:p>
        </p:txBody>
      </p:sp>
      <p:sp>
        <p:nvSpPr>
          <p:cNvPr id="28" name="Rectangle 5"/>
          <p:cNvSpPr>
            <a:spLocks noChangeArrowheads="1"/>
          </p:cNvSpPr>
          <p:nvPr userDrawn="1"/>
        </p:nvSpPr>
        <p:spPr bwMode="auto">
          <a:xfrm>
            <a:off x="8839200" y="696119"/>
            <a:ext cx="1028700" cy="184666"/>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3657600" algn="ctr"/>
                <a:tab pos="8120063" algn="r"/>
              </a:tabLst>
            </a:pPr>
            <a:r>
              <a:rPr lang="en-US" sz="1200" b="1" dirty="0" smtClean="0">
                <a:solidFill>
                  <a:schemeClr val="accent2"/>
                </a:solidFill>
                <a:latin typeface="Calibri" pitchFamily="34" charset="0"/>
                <a:cs typeface="Calibri" pitchFamily="34" charset="0"/>
              </a:rPr>
              <a:t>Slide </a:t>
            </a:r>
            <a:fld id="{3CBE715E-4167-445E-8F25-69DFD044E05F}" type="slidenum">
              <a:rPr lang="en-US" sz="1200" b="1" smtClean="0">
                <a:solidFill>
                  <a:schemeClr val="accent2"/>
                </a:solidFill>
                <a:latin typeface="Calibri" pitchFamily="34" charset="0"/>
                <a:cs typeface="Calibri" pitchFamily="34" charset="0"/>
              </a:rPr>
              <a:pPr algn="r" eaLnBrk="0" hangingPunct="0">
                <a:spcBef>
                  <a:spcPct val="50000"/>
                </a:spcBef>
                <a:tabLst>
                  <a:tab pos="3657600" algn="ctr"/>
                  <a:tab pos="8120063" algn="r"/>
                </a:tabLst>
              </a:pPr>
              <a:t>‹#›</a:t>
            </a:fld>
            <a:endParaRPr lang="en-US" sz="1200" b="1" dirty="0">
              <a:solidFill>
                <a:schemeClr val="accent2"/>
              </a:solidFill>
              <a:latin typeface="Neo Sans Intel" pitchFamily="34" charset="0"/>
            </a:endParaRPr>
          </a:p>
        </p:txBody>
      </p:sp>
      <p:sp>
        <p:nvSpPr>
          <p:cNvPr id="5" name="Rectangle 4"/>
          <p:cNvSpPr/>
          <p:nvPr userDrawn="1"/>
        </p:nvSpPr>
        <p:spPr>
          <a:xfrm>
            <a:off x="76200" y="5334000"/>
            <a:ext cx="9906000" cy="3151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3"/>
          <p:cNvSpPr>
            <a:spLocks noGrp="1"/>
          </p:cNvSpPr>
          <p:nvPr>
            <p:ph sz="half" idx="2"/>
          </p:nvPr>
        </p:nvSpPr>
        <p:spPr>
          <a:xfrm>
            <a:off x="16764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11"/>
          </p:nvPr>
        </p:nvSpPr>
        <p:spPr>
          <a:xfrm>
            <a:off x="343662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3"/>
          <p:cNvSpPr>
            <a:spLocks noGrp="1"/>
          </p:cNvSpPr>
          <p:nvPr>
            <p:ph sz="half" idx="13"/>
          </p:nvPr>
        </p:nvSpPr>
        <p:spPr>
          <a:xfrm>
            <a:off x="670560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3"/>
          <p:cNvSpPr>
            <a:spLocks noGrp="1"/>
          </p:cNvSpPr>
          <p:nvPr>
            <p:ph sz="half" idx="15"/>
          </p:nvPr>
        </p:nvSpPr>
        <p:spPr>
          <a:xfrm>
            <a:off x="16764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3"/>
          <p:cNvSpPr>
            <a:spLocks noGrp="1"/>
          </p:cNvSpPr>
          <p:nvPr>
            <p:ph sz="half" idx="17"/>
          </p:nvPr>
        </p:nvSpPr>
        <p:spPr>
          <a:xfrm>
            <a:off x="343662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19"/>
          </p:nvPr>
        </p:nvSpPr>
        <p:spPr>
          <a:xfrm>
            <a:off x="670560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
          <p:cNvSpPr>
            <a:spLocks noGrp="1"/>
          </p:cNvSpPr>
          <p:nvPr>
            <p:ph type="body" idx="1" hasCustomPrompt="1"/>
          </p:nvPr>
        </p:nvSpPr>
        <p:spPr>
          <a:xfrm>
            <a:off x="4572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Goal vs. Gap)</a:t>
            </a:r>
          </a:p>
        </p:txBody>
      </p:sp>
      <p:sp>
        <p:nvSpPr>
          <p:cNvPr id="25" name="Text Placeholder 2"/>
          <p:cNvSpPr>
            <a:spLocks noGrp="1"/>
          </p:cNvSpPr>
          <p:nvPr>
            <p:ph type="body" idx="23" hasCustomPrompt="1"/>
          </p:nvPr>
        </p:nvSpPr>
        <p:spPr>
          <a:xfrm>
            <a:off x="37338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Model)</a:t>
            </a:r>
          </a:p>
        </p:txBody>
      </p:sp>
      <p:sp>
        <p:nvSpPr>
          <p:cNvPr id="32" name="Text Placeholder 2"/>
          <p:cNvSpPr>
            <a:spLocks noGrp="1"/>
          </p:cNvSpPr>
          <p:nvPr>
            <p:ph type="body" idx="24" hasCustomPrompt="1"/>
          </p:nvPr>
        </p:nvSpPr>
        <p:spPr>
          <a:xfrm>
            <a:off x="70104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Supporting Results)</a:t>
            </a:r>
          </a:p>
        </p:txBody>
      </p:sp>
      <p:sp>
        <p:nvSpPr>
          <p:cNvPr id="33" name="Text Placeholder 2"/>
          <p:cNvSpPr>
            <a:spLocks noGrp="1"/>
          </p:cNvSpPr>
          <p:nvPr>
            <p:ph type="body" idx="25" hasCustomPrompt="1"/>
          </p:nvPr>
        </p:nvSpPr>
        <p:spPr>
          <a:xfrm>
            <a:off x="7010400" y="3286919"/>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Plan and Projection)</a:t>
            </a:r>
          </a:p>
        </p:txBody>
      </p:sp>
      <p:sp>
        <p:nvSpPr>
          <p:cNvPr id="34" name="Text Placeholder 2"/>
          <p:cNvSpPr>
            <a:spLocks noGrp="1"/>
          </p:cNvSpPr>
          <p:nvPr>
            <p:ph type="body" idx="26" hasCustomPrompt="1"/>
          </p:nvPr>
        </p:nvSpPr>
        <p:spPr>
          <a:xfrm>
            <a:off x="3733800" y="3276600"/>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Strategy)</a:t>
            </a:r>
          </a:p>
        </p:txBody>
      </p:sp>
      <p:sp>
        <p:nvSpPr>
          <p:cNvPr id="35" name="Text Placeholder 2"/>
          <p:cNvSpPr>
            <a:spLocks noGrp="1"/>
          </p:cNvSpPr>
          <p:nvPr>
            <p:ph type="body" idx="27" hasCustomPrompt="1"/>
          </p:nvPr>
        </p:nvSpPr>
        <p:spPr>
          <a:xfrm>
            <a:off x="457200" y="3276600"/>
            <a:ext cx="2590800" cy="218986"/>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758095"/>
            <a:ext cx="8549640" cy="1213111"/>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3207015"/>
            <a:ext cx="7040880" cy="1446301"/>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3636715"/>
            <a:ext cx="8549640" cy="1124028"/>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2398711"/>
            <a:ext cx="8549640" cy="123800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4380" y="1006122"/>
            <a:ext cx="4191000" cy="40244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006122"/>
            <a:ext cx="4191000" cy="40244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226641"/>
            <a:ext cx="9052560" cy="94324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266824"/>
            <a:ext cx="4444207" cy="527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2920" y="1794775"/>
            <a:ext cx="4444207" cy="32607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31" y="1266824"/>
            <a:ext cx="4445953" cy="527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9531" y="1794775"/>
            <a:ext cx="4445953" cy="32607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754380" y="125765"/>
            <a:ext cx="8549640" cy="691709"/>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754380" y="1006122"/>
            <a:ext cx="8549640" cy="4024489"/>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 name="Rectangle 4"/>
          <p:cNvSpPr>
            <a:spLocks noChangeArrowheads="1"/>
          </p:cNvSpPr>
          <p:nvPr/>
        </p:nvSpPr>
        <p:spPr bwMode="auto">
          <a:xfrm>
            <a:off x="1165860" y="5340700"/>
            <a:ext cx="1424940" cy="308419"/>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sz="1400" b="1" dirty="0" smtClean="0">
                <a:solidFill>
                  <a:srgbClr val="0054B0"/>
                </a:solidFill>
                <a:latin typeface="Calibri" pitchFamily="34" charset="0"/>
                <a:cs typeface="Calibri" pitchFamily="34" charset="0"/>
              </a:rPr>
              <a:t>Confidential</a:t>
            </a:r>
            <a:endParaRPr lang="en-US" sz="1400" b="1" dirty="0">
              <a:solidFill>
                <a:srgbClr val="0054B0"/>
              </a:solidFill>
              <a:latin typeface="Calibri" pitchFamily="34" charset="0"/>
              <a:cs typeface="Calibri" pitchFamily="34" charset="0"/>
            </a:endParaRPr>
          </a:p>
        </p:txBody>
      </p:sp>
      <p:pic>
        <p:nvPicPr>
          <p:cNvPr id="11" name="Picture 10" descr="logo_micron.gif"/>
          <p:cNvPicPr>
            <a:picLocks noChangeAspect="1"/>
          </p:cNvPicPr>
          <p:nvPr/>
        </p:nvPicPr>
        <p:blipFill>
          <a:blip r:embed="rId15" cstate="screen"/>
          <a:srcRect l="6194" b="19231"/>
          <a:stretch>
            <a:fillRect/>
          </a:stretch>
        </p:blipFill>
        <p:spPr>
          <a:xfrm>
            <a:off x="659130" y="5392520"/>
            <a:ext cx="712470" cy="154397"/>
          </a:xfrm>
          <a:prstGeom prst="rect">
            <a:avLst/>
          </a:prstGeom>
        </p:spPr>
      </p:pic>
      <p:pic>
        <p:nvPicPr>
          <p:cNvPr id="12" name="Picture 6"/>
          <p:cNvPicPr>
            <a:picLocks noChangeAspect="1" noChangeArrowheads="1"/>
          </p:cNvPicPr>
          <p:nvPr/>
        </p:nvPicPr>
        <p:blipFill>
          <a:blip r:embed="rId16" cstate="screen"/>
          <a:srcRect/>
          <a:stretch>
            <a:fillRect/>
          </a:stretch>
        </p:blipFill>
        <p:spPr bwMode="auto">
          <a:xfrm>
            <a:off x="76200" y="5345027"/>
            <a:ext cx="570156" cy="272867"/>
          </a:xfrm>
          <a:prstGeom prst="rect">
            <a:avLst/>
          </a:prstGeom>
          <a:noFill/>
          <a:ln w="1">
            <a:noFill/>
            <a:miter lim="800000"/>
            <a:headEnd/>
            <a:tailEnd/>
          </a:ln>
        </p:spPr>
      </p:pic>
      <p:sp>
        <p:nvSpPr>
          <p:cNvPr id="9" name="TextBox 8"/>
          <p:cNvSpPr txBox="1"/>
          <p:nvPr userDrawn="1"/>
        </p:nvSpPr>
        <p:spPr>
          <a:xfrm>
            <a:off x="6256020" y="5372120"/>
            <a:ext cx="3802380" cy="276999"/>
          </a:xfrm>
          <a:prstGeom prst="rect">
            <a:avLst/>
          </a:prstGeom>
          <a:noFill/>
        </p:spPr>
        <p:txBody>
          <a:bodyPr wrap="square" lIns="0" r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latin typeface="Calibri" panose="020F0502020204030204" pitchFamily="34" charset="0"/>
              </a:rPr>
              <a:t>Self-Select</a:t>
            </a:r>
            <a:r>
              <a:rPr lang="en-US" sz="1200" b="0" baseline="0" dirty="0" smtClean="0">
                <a:latin typeface="Calibri" panose="020F0502020204030204" pitchFamily="34" charset="0"/>
              </a:rPr>
              <a:t> Memory </a:t>
            </a:r>
            <a:r>
              <a:rPr lang="en-US" sz="1200" b="0" dirty="0" smtClean="0">
                <a:latin typeface="Calibri" panose="020F0502020204030204" pitchFamily="34" charset="0"/>
              </a:rPr>
              <a:t>Research SOW Version </a:t>
            </a:r>
            <a:r>
              <a:rPr lang="en-US" sz="1200" b="0" dirty="0" smtClean="0">
                <a:latin typeface="Calibri" panose="020F0502020204030204" pitchFamily="34" charset="0"/>
              </a:rPr>
              <a:t>2.0   </a:t>
            </a:r>
            <a:r>
              <a:rPr lang="en-US" sz="1200" baseline="0" dirty="0" smtClean="0">
                <a:latin typeface="Calibri" pitchFamily="34" charset="0"/>
                <a:cs typeface="Calibri" pitchFamily="34" charset="0"/>
              </a:rPr>
              <a:t>Jan/</a:t>
            </a:r>
            <a:r>
              <a:rPr lang="en-US" sz="1200" baseline="0" dirty="0" err="1" smtClean="0">
                <a:latin typeface="Calibri" pitchFamily="34" charset="0"/>
                <a:cs typeface="Calibri" pitchFamily="34" charset="0"/>
              </a:rPr>
              <a:t>dd</a:t>
            </a:r>
            <a:r>
              <a:rPr lang="en-US" sz="1200" baseline="0" dirty="0" smtClean="0">
                <a:latin typeface="Calibri" pitchFamily="34" charset="0"/>
                <a:cs typeface="Calibri" pitchFamily="34" charset="0"/>
              </a:rPr>
              <a:t>/2018</a:t>
            </a:r>
          </a:p>
        </p:txBody>
      </p:sp>
      <p:sp>
        <p:nvSpPr>
          <p:cNvPr id="13" name="Rectangle 5"/>
          <p:cNvSpPr>
            <a:spLocks noChangeArrowheads="1"/>
          </p:cNvSpPr>
          <p:nvPr userDrawn="1"/>
        </p:nvSpPr>
        <p:spPr bwMode="auto">
          <a:xfrm>
            <a:off x="4149090" y="5464453"/>
            <a:ext cx="1760220" cy="184666"/>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3657600" algn="ctr"/>
                <a:tab pos="8120063" algn="r"/>
              </a:tabLst>
            </a:pPr>
            <a:fld id="{3CBE715E-4167-445E-8F25-69DFD044E05F}" type="slidenum">
              <a:rPr lang="en-US" sz="1200" b="0" smtClean="0">
                <a:latin typeface="Calibri" pitchFamily="34" charset="0"/>
                <a:cs typeface="Calibri" pitchFamily="34" charset="0"/>
              </a:rPr>
              <a:pPr algn="ctr" eaLnBrk="0" hangingPunct="0">
                <a:spcBef>
                  <a:spcPct val="50000"/>
                </a:spcBef>
                <a:tabLst>
                  <a:tab pos="3657600" algn="ctr"/>
                  <a:tab pos="8120063" algn="r"/>
                </a:tabLst>
              </a:pPr>
              <a:t>‹#›</a:t>
            </a:fld>
            <a:endParaRPr lang="en-US" sz="1200" b="1" dirty="0">
              <a:latin typeface="Neo Sans Intel"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000"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000" b="1">
          <a:solidFill>
            <a:schemeClr val="accent2"/>
          </a:solidFill>
          <a:latin typeface="Neo Sans Intel Medium" pitchFamily="34" charset="0"/>
        </a:defRPr>
      </a:lvl2pPr>
      <a:lvl3pPr algn="ctr" rtl="0" eaLnBrk="1" fontAlgn="base" hangingPunct="1">
        <a:spcBef>
          <a:spcPct val="0"/>
        </a:spcBef>
        <a:spcAft>
          <a:spcPct val="0"/>
        </a:spcAft>
        <a:defRPr sz="4000" b="1">
          <a:solidFill>
            <a:schemeClr val="accent2"/>
          </a:solidFill>
          <a:latin typeface="Neo Sans Intel Medium" pitchFamily="34" charset="0"/>
        </a:defRPr>
      </a:lvl3pPr>
      <a:lvl4pPr algn="ctr" rtl="0" eaLnBrk="1" fontAlgn="base" hangingPunct="1">
        <a:spcBef>
          <a:spcPct val="0"/>
        </a:spcBef>
        <a:spcAft>
          <a:spcPct val="0"/>
        </a:spcAft>
        <a:defRPr sz="4000" b="1">
          <a:solidFill>
            <a:schemeClr val="accent2"/>
          </a:solidFill>
          <a:latin typeface="Neo Sans Intel Medium" pitchFamily="34" charset="0"/>
        </a:defRPr>
      </a:lvl4pPr>
      <a:lvl5pPr algn="ctr" rtl="0" eaLnBrk="1" fontAlgn="base" hangingPunct="1">
        <a:spcBef>
          <a:spcPct val="0"/>
        </a:spcBef>
        <a:spcAft>
          <a:spcPct val="0"/>
        </a:spcAft>
        <a:defRPr sz="4000" b="1">
          <a:solidFill>
            <a:schemeClr val="accent2"/>
          </a:solidFill>
          <a:latin typeface="Neo Sans Intel Medium" pitchFamily="34" charset="0"/>
        </a:defRPr>
      </a:lvl5pPr>
      <a:lvl6pPr marL="457200" algn="ctr" rtl="0" eaLnBrk="1" fontAlgn="base" hangingPunct="1">
        <a:spcBef>
          <a:spcPct val="0"/>
        </a:spcBef>
        <a:spcAft>
          <a:spcPct val="0"/>
        </a:spcAft>
        <a:defRPr sz="4000" b="1">
          <a:solidFill>
            <a:schemeClr val="accent2"/>
          </a:solidFill>
          <a:latin typeface="Neo Sans Intel Medium" pitchFamily="34" charset="0"/>
        </a:defRPr>
      </a:lvl6pPr>
      <a:lvl7pPr marL="914400" algn="ctr" rtl="0" eaLnBrk="1" fontAlgn="base" hangingPunct="1">
        <a:spcBef>
          <a:spcPct val="0"/>
        </a:spcBef>
        <a:spcAft>
          <a:spcPct val="0"/>
        </a:spcAft>
        <a:defRPr sz="4000" b="1">
          <a:solidFill>
            <a:schemeClr val="accent2"/>
          </a:solidFill>
          <a:latin typeface="Neo Sans Intel Medium" pitchFamily="34" charset="0"/>
        </a:defRPr>
      </a:lvl7pPr>
      <a:lvl8pPr marL="1371600" algn="ctr" rtl="0" eaLnBrk="1" fontAlgn="base" hangingPunct="1">
        <a:spcBef>
          <a:spcPct val="0"/>
        </a:spcBef>
        <a:spcAft>
          <a:spcPct val="0"/>
        </a:spcAft>
        <a:defRPr sz="4000" b="1">
          <a:solidFill>
            <a:schemeClr val="accent2"/>
          </a:solidFill>
          <a:latin typeface="Neo Sans Intel Medium" pitchFamily="34" charset="0"/>
        </a:defRPr>
      </a:lvl8pPr>
      <a:lvl9pPr marL="1828800" algn="ctr" rtl="0" eaLnBrk="1" fontAlgn="base" hangingPunct="1">
        <a:spcBef>
          <a:spcPct val="0"/>
        </a:spcBef>
        <a:spcAft>
          <a:spcPct val="0"/>
        </a:spcAft>
        <a:defRPr sz="4000" b="1">
          <a:solidFill>
            <a:schemeClr val="accent2"/>
          </a:solidFill>
          <a:latin typeface="Neo Sans Intel Medium" pitchFamily="34" charset="0"/>
        </a:defRPr>
      </a:lvl9pPr>
    </p:titleStyle>
    <p:bodyStyle>
      <a:lvl1pPr marL="342900" indent="-342900" algn="l" rtl="0" eaLnBrk="1" fontAlgn="base" hangingPunct="1">
        <a:spcBef>
          <a:spcPct val="50000"/>
        </a:spcBef>
        <a:spcAft>
          <a:spcPct val="0"/>
        </a:spcAft>
        <a:buClr>
          <a:schemeClr val="accent2"/>
        </a:buClr>
        <a:buChar char="•"/>
        <a:defRPr sz="3200" b="1">
          <a:solidFill>
            <a:schemeClr val="tx1"/>
          </a:solidFill>
          <a:latin typeface="Calibri" pitchFamily="34" charset="0"/>
          <a:ea typeface="+mn-ea"/>
          <a:cs typeface="Calibri" pitchFamily="34" charset="0"/>
        </a:defRPr>
      </a:lvl1pPr>
      <a:lvl2pPr marL="742950" indent="-285750" algn="l" rtl="0" eaLnBrk="1" fontAlgn="base" hangingPunct="1">
        <a:spcBef>
          <a:spcPct val="50000"/>
        </a:spcBef>
        <a:spcAft>
          <a:spcPct val="0"/>
        </a:spcAft>
        <a:buClr>
          <a:schemeClr val="accent2"/>
        </a:buClr>
        <a:buChar char="–"/>
        <a:defRPr sz="3200">
          <a:solidFill>
            <a:schemeClr val="tx1"/>
          </a:solidFill>
          <a:latin typeface="Calibri" pitchFamily="34" charset="0"/>
          <a:cs typeface="Calibri" pitchFamily="34" charset="0"/>
        </a:defRPr>
      </a:lvl2pPr>
      <a:lvl3pPr marL="1143000" indent="-228600" algn="l" rtl="0" eaLnBrk="1" fontAlgn="base" hangingPunct="1">
        <a:spcBef>
          <a:spcPct val="50000"/>
        </a:spcBef>
        <a:spcAft>
          <a:spcPct val="0"/>
        </a:spcAft>
        <a:buClr>
          <a:schemeClr val="accent2"/>
        </a:buClr>
        <a:buChar char="•"/>
        <a:defRPr sz="2800">
          <a:solidFill>
            <a:schemeClr val="tx1"/>
          </a:solidFill>
          <a:latin typeface="Calibri" pitchFamily="34" charset="0"/>
          <a:cs typeface="Calibri" pitchFamily="34" charset="0"/>
        </a:defRPr>
      </a:lvl3pPr>
      <a:lvl4pPr marL="16002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4pPr>
      <a:lvl5pPr marL="20574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5pPr>
      <a:lvl6pPr marL="2514600" indent="-228600" algn="l" rtl="0" eaLnBrk="1" fontAlgn="base" hangingPunct="1">
        <a:spcBef>
          <a:spcPct val="50000"/>
        </a:spcBef>
        <a:spcAft>
          <a:spcPct val="0"/>
        </a:spcAft>
        <a:buClr>
          <a:schemeClr val="accent2"/>
        </a:buClr>
        <a:buChar char="»"/>
        <a:defRPr sz="2400">
          <a:solidFill>
            <a:schemeClr val="tx1"/>
          </a:solidFill>
          <a:latin typeface="+mn-lt"/>
        </a:defRPr>
      </a:lvl6pPr>
      <a:lvl7pPr marL="2971800" indent="-228600" algn="l" rtl="0" eaLnBrk="1" fontAlgn="base" hangingPunct="1">
        <a:spcBef>
          <a:spcPct val="50000"/>
        </a:spcBef>
        <a:spcAft>
          <a:spcPct val="0"/>
        </a:spcAft>
        <a:buClr>
          <a:schemeClr val="accent2"/>
        </a:buClr>
        <a:buChar char="»"/>
        <a:defRPr sz="2400">
          <a:solidFill>
            <a:schemeClr val="tx1"/>
          </a:solidFill>
          <a:latin typeface="+mn-lt"/>
        </a:defRPr>
      </a:lvl7pPr>
      <a:lvl8pPr marL="3429000" indent="-228600" algn="l" rtl="0" eaLnBrk="1" fontAlgn="base" hangingPunct="1">
        <a:spcBef>
          <a:spcPct val="50000"/>
        </a:spcBef>
        <a:spcAft>
          <a:spcPct val="0"/>
        </a:spcAft>
        <a:buClr>
          <a:schemeClr val="accent2"/>
        </a:buClr>
        <a:buChar char="»"/>
        <a:defRPr sz="2400">
          <a:solidFill>
            <a:schemeClr val="tx1"/>
          </a:solidFill>
          <a:latin typeface="+mn-lt"/>
        </a:defRPr>
      </a:lvl8pPr>
      <a:lvl9pPr marL="3886200" indent="-228600" algn="l" rtl="0" eaLnBrk="1" fontAlgn="base" hangingPunct="1">
        <a:spcBef>
          <a:spcPct val="50000"/>
        </a:spcBef>
        <a:spcAft>
          <a:spcPct val="0"/>
        </a:spcAft>
        <a:buClr>
          <a:schemeClr val="accent2"/>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Self-Select Memory </a:t>
            </a:r>
            <a:r>
              <a:rPr lang="en-US" dirty="0" smtClean="0"/>
              <a:t>Research</a:t>
            </a:r>
            <a:r>
              <a:rPr lang="en-US" dirty="0" smtClean="0"/>
              <a:t/>
            </a:r>
            <a:br>
              <a:rPr lang="en-US" dirty="0" smtClean="0"/>
            </a:br>
            <a:r>
              <a:rPr lang="en-US" dirty="0" smtClean="0"/>
              <a:t>IM JDP SOW </a:t>
            </a:r>
            <a:endParaRPr lang="en-US" dirty="0"/>
          </a:p>
        </p:txBody>
      </p:sp>
      <p:sp>
        <p:nvSpPr>
          <p:cNvPr id="6" name="Subtitle 5"/>
          <p:cNvSpPr>
            <a:spLocks noGrp="1"/>
          </p:cNvSpPr>
          <p:nvPr>
            <p:ph type="subTitle" idx="1"/>
          </p:nvPr>
        </p:nvSpPr>
        <p:spPr/>
        <p:txBody>
          <a:bodyPr/>
          <a:lstStyle/>
          <a:p>
            <a:r>
              <a:rPr lang="en-US" dirty="0" smtClean="0"/>
              <a:t>Version </a:t>
            </a:r>
            <a:r>
              <a:rPr lang="en-US" dirty="0" smtClean="0"/>
              <a:t>2.0</a:t>
            </a:r>
            <a:endParaRPr lang="en-US" dirty="0" smtClean="0"/>
          </a:p>
          <a:p>
            <a:r>
              <a:rPr lang="en-US" dirty="0" smtClean="0"/>
              <a:t>January </a:t>
            </a:r>
            <a:r>
              <a:rPr lang="en-US" dirty="0" err="1" smtClean="0"/>
              <a:t>dd</a:t>
            </a:r>
            <a:r>
              <a:rPr lang="en-US" dirty="0" smtClean="0"/>
              <a:t>, 2018</a:t>
            </a:r>
            <a:endParaRPr lang="en-US" dirty="0"/>
          </a:p>
        </p:txBody>
      </p:sp>
    </p:spTree>
    <p:extLst>
      <p:ext uri="{BB962C8B-B14F-4D97-AF65-F5344CB8AC3E}">
        <p14:creationId xmlns:p14="http://schemas.microsoft.com/office/powerpoint/2010/main" val="1261201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67328" y="164219"/>
            <a:ext cx="7543800" cy="691515"/>
          </a:xfrm>
        </p:spPr>
        <p:txBody>
          <a:bodyPr/>
          <a:lstStyle/>
          <a:p>
            <a:r>
              <a:rPr lang="en-US" sz="2640" dirty="0"/>
              <a:t>Potential Process Simplification (20nm Comparison) </a:t>
            </a:r>
          </a:p>
        </p:txBody>
      </p:sp>
      <p:pic>
        <p:nvPicPr>
          <p:cNvPr id="7" name="Picture 6"/>
          <p:cNvPicPr>
            <a:picLocks noChangeAspect="1"/>
          </p:cNvPicPr>
          <p:nvPr/>
        </p:nvPicPr>
        <p:blipFill rotWithShape="1">
          <a:blip r:embed="rId3"/>
          <a:srcRect l="7520"/>
          <a:stretch/>
        </p:blipFill>
        <p:spPr>
          <a:xfrm>
            <a:off x="2388870" y="1320959"/>
            <a:ext cx="1395296" cy="2456671"/>
          </a:xfrm>
          <a:prstGeom prst="rect">
            <a:avLst/>
          </a:prstGeom>
        </p:spPr>
      </p:pic>
      <p:sp>
        <p:nvSpPr>
          <p:cNvPr id="9" name="TextBox 8"/>
          <p:cNvSpPr txBox="1"/>
          <p:nvPr/>
        </p:nvSpPr>
        <p:spPr>
          <a:xfrm>
            <a:off x="2640330" y="3835560"/>
            <a:ext cx="723275" cy="447815"/>
          </a:xfrm>
          <a:prstGeom prst="rect">
            <a:avLst/>
          </a:prstGeom>
          <a:noFill/>
        </p:spPr>
        <p:txBody>
          <a:bodyPr wrap="none" rtlCol="0">
            <a:spAutoFit/>
          </a:bodyPr>
          <a:lstStyle/>
          <a:p>
            <a:r>
              <a:rPr lang="en-US" sz="2310" b="1" dirty="0">
                <a:solidFill>
                  <a:schemeClr val="accent2"/>
                </a:solidFill>
                <a:latin typeface="Calibri" panose="020F0502020204030204" pitchFamily="34" charset="0"/>
              </a:rPr>
              <a:t>SSM</a:t>
            </a:r>
          </a:p>
        </p:txBody>
      </p:sp>
      <p:pic>
        <p:nvPicPr>
          <p:cNvPr id="6" name="Picture 5"/>
          <p:cNvPicPr>
            <a:picLocks noChangeAspect="1"/>
          </p:cNvPicPr>
          <p:nvPr/>
        </p:nvPicPr>
        <p:blipFill rotWithShape="1">
          <a:blip r:embed="rId4"/>
          <a:srcRect r="10175" b="4369"/>
          <a:stretch/>
        </p:blipFill>
        <p:spPr>
          <a:xfrm>
            <a:off x="880111" y="1258094"/>
            <a:ext cx="1438228" cy="3486872"/>
          </a:xfrm>
          <a:prstGeom prst="rect">
            <a:avLst/>
          </a:prstGeom>
        </p:spPr>
      </p:pic>
      <p:sp>
        <p:nvSpPr>
          <p:cNvPr id="8" name="TextBox 7"/>
          <p:cNvSpPr txBox="1"/>
          <p:nvPr/>
        </p:nvSpPr>
        <p:spPr>
          <a:xfrm>
            <a:off x="1257300" y="4715670"/>
            <a:ext cx="641971" cy="447815"/>
          </a:xfrm>
          <a:prstGeom prst="rect">
            <a:avLst/>
          </a:prstGeom>
          <a:noFill/>
        </p:spPr>
        <p:txBody>
          <a:bodyPr wrap="none" rtlCol="0">
            <a:spAutoFit/>
          </a:bodyPr>
          <a:lstStyle/>
          <a:p>
            <a:r>
              <a:rPr lang="en-US" sz="2310" b="1" dirty="0">
                <a:solidFill>
                  <a:schemeClr val="accent2"/>
                </a:solidFill>
                <a:latin typeface="Calibri" panose="020F0502020204030204" pitchFamily="34" charset="0"/>
              </a:rPr>
              <a:t>SXP</a:t>
            </a:r>
          </a:p>
        </p:txBody>
      </p:sp>
      <p:sp>
        <p:nvSpPr>
          <p:cNvPr id="2" name="Rectangle 1"/>
          <p:cNvSpPr/>
          <p:nvPr/>
        </p:nvSpPr>
        <p:spPr>
          <a:xfrm>
            <a:off x="3960495" y="1320960"/>
            <a:ext cx="5272587" cy="1234953"/>
          </a:xfrm>
          <a:prstGeom prst="rect">
            <a:avLst/>
          </a:prstGeom>
        </p:spPr>
        <p:txBody>
          <a:bodyPr wrap="square">
            <a:spAutoFit/>
          </a:bodyPr>
          <a:lstStyle/>
          <a:p>
            <a:r>
              <a:rPr lang="en-US" sz="1485" dirty="0">
                <a:latin typeface="Calibri" panose="020F0502020204030204" pitchFamily="34" charset="0"/>
              </a:rPr>
              <a:t>SSM </a:t>
            </a:r>
            <a:r>
              <a:rPr lang="en-US" sz="1485" i="1" dirty="0">
                <a:latin typeface="Calibri" panose="020F0502020204030204" pitchFamily="34" charset="0"/>
              </a:rPr>
              <a:t>potentially</a:t>
            </a:r>
            <a:r>
              <a:rPr lang="en-US" sz="1485" dirty="0">
                <a:latin typeface="Calibri" panose="020F0502020204030204" pitchFamily="34" charset="0"/>
              </a:rPr>
              <a:t> overcomes several SXP issues</a:t>
            </a:r>
          </a:p>
          <a:p>
            <a:pPr marL="660083" lvl="1" indent="-282893">
              <a:buFont typeface="Arial" panose="020B0604020202020204" pitchFamily="34" charset="0"/>
              <a:buChar char="•"/>
            </a:pPr>
            <a:r>
              <a:rPr lang="en-US" sz="1485" dirty="0">
                <a:latin typeface="Calibri" panose="020F0502020204030204" pitchFamily="34" charset="0"/>
              </a:rPr>
              <a:t>No cross-contamination between PM and SD</a:t>
            </a:r>
          </a:p>
          <a:p>
            <a:pPr marL="660083" lvl="1" indent="-282893">
              <a:buFont typeface="Arial" panose="020B0604020202020204" pitchFamily="34" charset="0"/>
              <a:buChar char="•"/>
            </a:pPr>
            <a:r>
              <a:rPr lang="en-US" sz="1485" dirty="0">
                <a:latin typeface="Calibri" panose="020F0502020204030204" pitchFamily="34" charset="0"/>
              </a:rPr>
              <a:t>Lower cell aspect-ratio simplifies the cell sealing</a:t>
            </a:r>
          </a:p>
          <a:p>
            <a:pPr marL="660083" lvl="1" indent="-282893">
              <a:buFont typeface="Arial" panose="020B0604020202020204" pitchFamily="34" charset="0"/>
              <a:buChar char="•"/>
            </a:pPr>
            <a:r>
              <a:rPr lang="en-US" sz="1485" dirty="0">
                <a:latin typeface="Calibri" panose="020F0502020204030204" pitchFamily="34" charset="0"/>
              </a:rPr>
              <a:t>Lower programming current </a:t>
            </a:r>
            <a:r>
              <a:rPr lang="en-US" sz="1485" dirty="0">
                <a:latin typeface="Calibri" panose="020F0502020204030204" pitchFamily="34" charset="0"/>
                <a:sym typeface="Wingdings" panose="05000000000000000000" pitchFamily="2" charset="2"/>
              </a:rPr>
              <a:t> </a:t>
            </a:r>
            <a:r>
              <a:rPr lang="en-US" sz="1485" dirty="0">
                <a:latin typeface="Calibri" panose="020F0502020204030204" pitchFamily="34" charset="0"/>
              </a:rPr>
              <a:t>relaxes metal (WL/BL) requirements and associated array capacitance</a:t>
            </a:r>
          </a:p>
        </p:txBody>
      </p:sp>
      <p:graphicFrame>
        <p:nvGraphicFramePr>
          <p:cNvPr id="11" name="Table 10"/>
          <p:cNvGraphicFramePr>
            <a:graphicFrameLocks noGrp="1"/>
          </p:cNvGraphicFramePr>
          <p:nvPr>
            <p:extLst>
              <p:ext uri="{D42A27DB-BD31-4B8C-83A1-F6EECF244321}">
                <p14:modId xmlns:p14="http://schemas.microsoft.com/office/powerpoint/2010/main" val="2124928580"/>
              </p:ext>
            </p:extLst>
          </p:nvPr>
        </p:nvGraphicFramePr>
        <p:xfrm>
          <a:off x="4023360" y="2766854"/>
          <a:ext cx="5222900" cy="1704448"/>
        </p:xfrm>
        <a:graphic>
          <a:graphicData uri="http://schemas.openxmlformats.org/drawingml/2006/table">
            <a:tbl>
              <a:tblPr/>
              <a:tblGrid>
                <a:gridCol w="1786280">
                  <a:extLst>
                    <a:ext uri="{9D8B030D-6E8A-4147-A177-3AD203B41FA5}">
                      <a16:colId xmlns:a16="http://schemas.microsoft.com/office/drawing/2014/main" xmlns="" val="20000"/>
                    </a:ext>
                  </a:extLst>
                </a:gridCol>
                <a:gridCol w="997729">
                  <a:extLst>
                    <a:ext uri="{9D8B030D-6E8A-4147-A177-3AD203B41FA5}">
                      <a16:colId xmlns:a16="http://schemas.microsoft.com/office/drawing/2014/main" xmlns="" val="20001"/>
                    </a:ext>
                  </a:extLst>
                </a:gridCol>
                <a:gridCol w="831440">
                  <a:extLst>
                    <a:ext uri="{9D8B030D-6E8A-4147-A177-3AD203B41FA5}">
                      <a16:colId xmlns:a16="http://schemas.microsoft.com/office/drawing/2014/main" xmlns="" val="20002"/>
                    </a:ext>
                  </a:extLst>
                </a:gridCol>
                <a:gridCol w="720581">
                  <a:extLst>
                    <a:ext uri="{9D8B030D-6E8A-4147-A177-3AD203B41FA5}">
                      <a16:colId xmlns:a16="http://schemas.microsoft.com/office/drawing/2014/main" xmlns="" val="20003"/>
                    </a:ext>
                  </a:extLst>
                </a:gridCol>
                <a:gridCol w="886870">
                  <a:extLst>
                    <a:ext uri="{9D8B030D-6E8A-4147-A177-3AD203B41FA5}">
                      <a16:colId xmlns:a16="http://schemas.microsoft.com/office/drawing/2014/main" xmlns="" val="20004"/>
                    </a:ext>
                  </a:extLst>
                </a:gridCol>
              </a:tblGrid>
              <a:tr h="206197">
                <a:tc>
                  <a:txBody>
                    <a:bodyPr/>
                    <a:lstStyle/>
                    <a:p>
                      <a:pPr algn="l" fontAlgn="b"/>
                      <a:r>
                        <a:rPr lang="en-US" sz="1200" b="0" i="0" u="none" strike="noStrike" dirty="0">
                          <a:solidFill>
                            <a:srgbClr val="000000"/>
                          </a:solidFill>
                          <a:effectLst/>
                          <a:latin typeface="Calibri" panose="020F0502020204030204" pitchFamily="34" charset="0"/>
                        </a:rPr>
                        <a:t> </a:t>
                      </a:r>
                    </a:p>
                  </a:txBody>
                  <a:tcPr marL="15088" marR="15088" marT="15088" marB="15088" anchor="b">
                    <a:lnL>
                      <a:noFill/>
                    </a:lnL>
                    <a:lnR w="19050" cap="flat" cmpd="sng" algn="ctr">
                      <a:solidFill>
                        <a:schemeClr val="tx1"/>
                      </a:solidFill>
                      <a:prstDash val="solid"/>
                      <a:round/>
                      <a:headEnd type="none" w="med" len="med"/>
                      <a:tailEnd type="none" w="med" len="med"/>
                    </a:lnR>
                    <a:lnT>
                      <a:noFill/>
                    </a:lnT>
                    <a:lnB>
                      <a:noFill/>
                    </a:lnB>
                    <a:solidFill>
                      <a:srgbClr val="FFFFFF"/>
                    </a:solidFill>
                  </a:tcPr>
                </a:tc>
                <a:tc gridSpan="2">
                  <a:txBody>
                    <a:bodyPr/>
                    <a:lstStyle/>
                    <a:p>
                      <a:pPr algn="ctr" fontAlgn="b"/>
                      <a:r>
                        <a:rPr lang="en-US" sz="1200" b="1" i="0" u="none" strike="noStrike" dirty="0">
                          <a:solidFill>
                            <a:schemeClr val="bg1"/>
                          </a:solidFill>
                          <a:effectLst/>
                          <a:latin typeface="Calibri" panose="020F0502020204030204" pitchFamily="34" charset="0"/>
                        </a:rPr>
                        <a:t>1st Cut</a:t>
                      </a:r>
                    </a:p>
                  </a:txBody>
                  <a:tcPr marL="15088" marR="15088" marT="15088" marB="15088" anchor="b">
                    <a:lnL w="190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hMerge="1">
                  <a:txBody>
                    <a:bodyPr/>
                    <a:lstStyle/>
                    <a:p>
                      <a:endParaRPr lang="en-US"/>
                    </a:p>
                  </a:txBody>
                  <a:tcPr/>
                </a:tc>
                <a:tc gridSpan="2">
                  <a:txBody>
                    <a:bodyPr/>
                    <a:lstStyle/>
                    <a:p>
                      <a:pPr algn="ctr" fontAlgn="b"/>
                      <a:r>
                        <a:rPr lang="en-US" sz="1200" b="1" i="0" u="none" strike="noStrike" dirty="0">
                          <a:solidFill>
                            <a:schemeClr val="bg1"/>
                          </a:solidFill>
                          <a:effectLst/>
                          <a:latin typeface="Calibri" panose="020F0502020204030204" pitchFamily="34" charset="0"/>
                        </a:rPr>
                        <a:t>2nd Cut</a:t>
                      </a:r>
                    </a:p>
                  </a:txBody>
                  <a:tcPr marL="15088" marR="15088" marT="15088" marB="15088" anchor="b">
                    <a:lnL w="6350" cap="flat" cmpd="sng" algn="ctr">
                      <a:solidFill>
                        <a:schemeClr val="bg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hMerge="1">
                  <a:txBody>
                    <a:bodyPr/>
                    <a:lstStyle/>
                    <a:p>
                      <a:endParaRPr lang="en-US"/>
                    </a:p>
                  </a:txBody>
                  <a:tcPr/>
                </a:tc>
                <a:extLst>
                  <a:ext uri="{0D108BD9-81ED-4DB2-BD59-A6C34878D82A}">
                    <a16:rowId xmlns:a16="http://schemas.microsoft.com/office/drawing/2014/main" xmlns="" val="10000"/>
                  </a:ext>
                </a:extLst>
              </a:tr>
              <a:tr h="206197">
                <a:tc>
                  <a:txBody>
                    <a:bodyPr/>
                    <a:lstStyle/>
                    <a:p>
                      <a:pPr algn="l" fontAlgn="b"/>
                      <a:r>
                        <a:rPr lang="en-US" sz="1200" b="0" i="0" u="none" strike="noStrike" dirty="0">
                          <a:solidFill>
                            <a:srgbClr val="000000"/>
                          </a:solidFill>
                          <a:effectLst/>
                          <a:latin typeface="Calibri" panose="020F0502020204030204" pitchFamily="34" charset="0"/>
                        </a:rPr>
                        <a:t> </a:t>
                      </a:r>
                    </a:p>
                  </a:txBody>
                  <a:tcPr marL="15088" marR="15088" marT="15088" marB="15088" anchor="b">
                    <a:lnL>
                      <a:noFill/>
                    </a:lnL>
                    <a:lnR w="19050" cap="flat" cmpd="sng" algn="ctr">
                      <a:solidFill>
                        <a:schemeClr val="tx1"/>
                      </a:solidFill>
                      <a:prstDash val="solid"/>
                      <a:round/>
                      <a:headEnd type="none" w="med" len="med"/>
                      <a:tailEnd type="none" w="med" len="med"/>
                    </a:lnR>
                    <a:lnT>
                      <a:noFill/>
                    </a:lnT>
                    <a:lnB w="19050" cap="flat" cmpd="sng" algn="ctr">
                      <a:solidFill>
                        <a:schemeClr val="tx1"/>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chemeClr val="bg1"/>
                          </a:solidFill>
                          <a:effectLst/>
                          <a:latin typeface="Calibri" panose="020F0502020204030204" pitchFamily="34" charset="0"/>
                        </a:rPr>
                        <a:t>SXP</a:t>
                      </a:r>
                    </a:p>
                  </a:txBody>
                  <a:tcPr marL="15088" marR="15088" marT="15088" marB="15088" anchor="b">
                    <a:lnL w="190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200" b="1" i="0" u="none" strike="noStrike" dirty="0">
                          <a:solidFill>
                            <a:schemeClr val="bg1"/>
                          </a:solidFill>
                          <a:effectLst/>
                          <a:latin typeface="Calibri" panose="020F0502020204030204" pitchFamily="34" charset="0"/>
                        </a:rPr>
                        <a:t>SSM</a:t>
                      </a:r>
                    </a:p>
                  </a:txBody>
                  <a:tcPr marL="15088" marR="15088" marT="15088" marB="15088"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200" b="1" i="0" u="none" strike="noStrike" dirty="0">
                          <a:solidFill>
                            <a:schemeClr val="bg1"/>
                          </a:solidFill>
                          <a:effectLst/>
                          <a:latin typeface="Calibri" panose="020F0502020204030204" pitchFamily="34" charset="0"/>
                        </a:rPr>
                        <a:t>SXP</a:t>
                      </a:r>
                    </a:p>
                  </a:txBody>
                  <a:tcPr marL="15088" marR="15088" marT="15088" marB="15088"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200" b="1" i="0" u="none" strike="noStrike" dirty="0">
                          <a:solidFill>
                            <a:schemeClr val="bg1"/>
                          </a:solidFill>
                          <a:effectLst/>
                          <a:latin typeface="Calibri" panose="020F0502020204030204" pitchFamily="34" charset="0"/>
                        </a:rPr>
                        <a:t>SSM</a:t>
                      </a:r>
                    </a:p>
                  </a:txBody>
                  <a:tcPr marL="15088" marR="15088" marT="15088" marB="15088" anchor="b">
                    <a:lnL w="6350" cap="flat" cmpd="sng" algn="ctr">
                      <a:solidFill>
                        <a:schemeClr val="bg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xmlns="" val="10001"/>
                  </a:ext>
                </a:extLst>
              </a:tr>
              <a:tr h="206197">
                <a:tc>
                  <a:txBody>
                    <a:bodyPr/>
                    <a:lstStyle/>
                    <a:p>
                      <a:pPr algn="l" fontAlgn="b"/>
                      <a:r>
                        <a:rPr lang="en-US" sz="1200" b="1" i="0" u="none" strike="noStrike" dirty="0">
                          <a:solidFill>
                            <a:schemeClr val="bg1"/>
                          </a:solidFill>
                          <a:effectLst/>
                          <a:latin typeface="Calibri" panose="020F0502020204030204" pitchFamily="34" charset="0"/>
                        </a:rPr>
                        <a:t>Stack height [nm]</a:t>
                      </a:r>
                    </a:p>
                  </a:txBody>
                  <a:tcPr marL="30175" marR="30175" marT="15088" marB="15088"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200" b="0" i="0" u="none" strike="noStrike" dirty="0">
                          <a:solidFill>
                            <a:srgbClr val="000000"/>
                          </a:solidFill>
                          <a:effectLst/>
                          <a:latin typeface="Calibri" panose="020F0502020204030204" pitchFamily="34" charset="0"/>
                        </a:rPr>
                        <a:t>141</a:t>
                      </a:r>
                    </a:p>
                  </a:txBody>
                  <a:tcPr marL="15088" marR="15088" marT="15088" marB="15088"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69</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152</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85</a:t>
                      </a:r>
                    </a:p>
                  </a:txBody>
                  <a:tcPr marL="15088" marR="15088" marT="15088" marB="15088"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2"/>
                  </a:ext>
                </a:extLst>
              </a:tr>
              <a:tr h="206197">
                <a:tc>
                  <a:txBody>
                    <a:bodyPr/>
                    <a:lstStyle/>
                    <a:p>
                      <a:pPr algn="l" fontAlgn="b"/>
                      <a:r>
                        <a:rPr lang="en-US" sz="1200" b="1" i="0" u="none" strike="noStrike" dirty="0">
                          <a:solidFill>
                            <a:schemeClr val="bg1"/>
                          </a:solidFill>
                          <a:effectLst/>
                          <a:latin typeface="Calibri" panose="020F0502020204030204" pitchFamily="34" charset="0"/>
                        </a:rPr>
                        <a:t>Stack Height, </a:t>
                      </a:r>
                      <a:r>
                        <a:rPr lang="en-US" sz="1200" b="1" i="0" u="none" strike="noStrike" dirty="0" err="1">
                          <a:solidFill>
                            <a:schemeClr val="bg1"/>
                          </a:solidFill>
                          <a:effectLst/>
                          <a:latin typeface="Calibri" panose="020F0502020204030204" pitchFamily="34" charset="0"/>
                        </a:rPr>
                        <a:t>inc.</a:t>
                      </a:r>
                      <a:r>
                        <a:rPr lang="en-US" sz="1200" b="1" i="0" u="none" strike="noStrike" dirty="0">
                          <a:solidFill>
                            <a:schemeClr val="bg1"/>
                          </a:solidFill>
                          <a:effectLst/>
                          <a:latin typeface="Calibri" panose="020F0502020204030204" pitchFamily="34" charset="0"/>
                        </a:rPr>
                        <a:t> HM [nm]</a:t>
                      </a:r>
                    </a:p>
                  </a:txBody>
                  <a:tcPr marL="30175" marR="30175" marT="15088" marB="15088"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200" b="0" i="0" u="none" strike="noStrike" dirty="0">
                          <a:solidFill>
                            <a:srgbClr val="000000"/>
                          </a:solidFill>
                          <a:effectLst/>
                          <a:latin typeface="Calibri" panose="020F0502020204030204" pitchFamily="34" charset="0"/>
                        </a:rPr>
                        <a:t>296</a:t>
                      </a:r>
                    </a:p>
                  </a:txBody>
                  <a:tcPr marL="15088" marR="15088" marT="15088" marB="15088"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142.6</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panose="020F0502020204030204" pitchFamily="34" charset="0"/>
                        </a:rPr>
                        <a:t>297</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191.7</a:t>
                      </a:r>
                    </a:p>
                  </a:txBody>
                  <a:tcPr marL="15088" marR="15088" marT="15088" marB="15088"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3"/>
                  </a:ext>
                </a:extLst>
              </a:tr>
              <a:tr h="206197">
                <a:tc>
                  <a:txBody>
                    <a:bodyPr/>
                    <a:lstStyle/>
                    <a:p>
                      <a:pPr algn="l" fontAlgn="b"/>
                      <a:r>
                        <a:rPr lang="en-US" sz="1200" b="1" i="0" u="none" strike="noStrike" dirty="0">
                          <a:solidFill>
                            <a:schemeClr val="bg1"/>
                          </a:solidFill>
                          <a:effectLst/>
                          <a:latin typeface="Calibri" panose="020F0502020204030204" pitchFamily="34" charset="0"/>
                        </a:rPr>
                        <a:t>Height/ Space for FP [nm]</a:t>
                      </a:r>
                    </a:p>
                  </a:txBody>
                  <a:tcPr marL="30175" marR="30175" marT="15088" marB="15088"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200" b="0" i="0" u="none" strike="noStrike" dirty="0" smtClean="0">
                          <a:solidFill>
                            <a:srgbClr val="000000"/>
                          </a:solidFill>
                          <a:effectLst/>
                          <a:latin typeface="Calibri" panose="020F0502020204030204" pitchFamily="34" charset="0"/>
                        </a:rPr>
                        <a:t>212.5/25.5</a:t>
                      </a:r>
                      <a:endParaRPr lang="en-US" sz="1200" b="0" i="0" u="none" strike="noStrike" dirty="0">
                        <a:solidFill>
                          <a:srgbClr val="000000"/>
                        </a:solidFill>
                        <a:effectLst/>
                        <a:latin typeface="Calibri" panose="020F0502020204030204" pitchFamily="34" charset="0"/>
                      </a:endParaRPr>
                    </a:p>
                  </a:txBody>
                  <a:tcPr marL="15088" marR="15088" marT="15088" marB="15088"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 </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ctr" fontAlgn="b"/>
                      <a:r>
                        <a:rPr lang="en-US" sz="1200" b="0" i="0" u="none" strike="noStrike" dirty="0">
                          <a:solidFill>
                            <a:srgbClr val="000000"/>
                          </a:solidFill>
                          <a:effectLst/>
                          <a:latin typeface="Calibri" panose="020F0502020204030204" pitchFamily="34" charset="0"/>
                        </a:rPr>
                        <a:t>261/21.7</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 </a:t>
                      </a:r>
                    </a:p>
                  </a:txBody>
                  <a:tcPr marL="15088" marR="15088" marT="15088" marB="15088"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extLst>
                  <a:ext uri="{0D108BD9-81ED-4DB2-BD59-A6C34878D82A}">
                    <a16:rowId xmlns:a16="http://schemas.microsoft.com/office/drawing/2014/main" xmlns="" val="10004"/>
                  </a:ext>
                </a:extLst>
              </a:tr>
              <a:tr h="206197">
                <a:tc>
                  <a:txBody>
                    <a:bodyPr/>
                    <a:lstStyle/>
                    <a:p>
                      <a:pPr algn="l" fontAlgn="b"/>
                      <a:r>
                        <a:rPr lang="en-US" sz="1200" b="1" i="0" u="none" strike="noStrike" dirty="0">
                          <a:solidFill>
                            <a:schemeClr val="bg1"/>
                          </a:solidFill>
                          <a:effectLst/>
                          <a:latin typeface="Calibri" panose="020F0502020204030204" pitchFamily="34" charset="0"/>
                        </a:rPr>
                        <a:t>Height/ Space for LP [nm]</a:t>
                      </a:r>
                    </a:p>
                  </a:txBody>
                  <a:tcPr marL="30175" marR="30175" marT="15088" marB="15088"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200" b="0" i="0" u="none" strike="noStrike" dirty="0">
                          <a:solidFill>
                            <a:srgbClr val="000000"/>
                          </a:solidFill>
                          <a:effectLst/>
                          <a:latin typeface="Calibri" panose="020F0502020204030204" pitchFamily="34" charset="0"/>
                        </a:rPr>
                        <a:t>246/19.6</a:t>
                      </a:r>
                    </a:p>
                  </a:txBody>
                  <a:tcPr marL="15088" marR="15088" marT="15088" marB="15088"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142.6/19.6</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182/18.4</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191.7/18.4</a:t>
                      </a:r>
                    </a:p>
                  </a:txBody>
                  <a:tcPr marL="15088" marR="15088" marT="15088" marB="15088"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5"/>
                  </a:ext>
                </a:extLst>
              </a:tr>
              <a:tr h="206197">
                <a:tc>
                  <a:txBody>
                    <a:bodyPr/>
                    <a:lstStyle/>
                    <a:p>
                      <a:pPr algn="l" fontAlgn="b"/>
                      <a:r>
                        <a:rPr lang="en-US" sz="1200" b="1" i="0" u="none" strike="noStrike" dirty="0">
                          <a:solidFill>
                            <a:schemeClr val="bg1"/>
                          </a:solidFill>
                          <a:effectLst/>
                          <a:latin typeface="Calibri" panose="020F0502020204030204" pitchFamily="34" charset="0"/>
                        </a:rPr>
                        <a:t>Space Aspect Ratio for FP</a:t>
                      </a:r>
                    </a:p>
                  </a:txBody>
                  <a:tcPr marL="30175" marR="30175" marT="15088" marB="15088"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200" b="0" i="0" u="none" strike="noStrike" dirty="0">
                          <a:solidFill>
                            <a:srgbClr val="000000"/>
                          </a:solidFill>
                          <a:effectLst/>
                          <a:latin typeface="Calibri" panose="020F0502020204030204" pitchFamily="34" charset="0"/>
                        </a:rPr>
                        <a:t>6.4</a:t>
                      </a:r>
                    </a:p>
                  </a:txBody>
                  <a:tcPr marL="15088" marR="15088" marT="15088" marB="15088"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 </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ctr" fontAlgn="b"/>
                      <a:r>
                        <a:rPr lang="en-US" sz="1200" b="0" i="0" u="none" strike="noStrike" dirty="0">
                          <a:solidFill>
                            <a:srgbClr val="000000"/>
                          </a:solidFill>
                          <a:effectLst/>
                          <a:latin typeface="Calibri" panose="020F0502020204030204" pitchFamily="34" charset="0"/>
                        </a:rPr>
                        <a:t>6.7</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 </a:t>
                      </a:r>
                    </a:p>
                  </a:txBody>
                  <a:tcPr marL="15088" marR="15088" marT="15088" marB="15088"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extLst>
                  <a:ext uri="{0D108BD9-81ED-4DB2-BD59-A6C34878D82A}">
                    <a16:rowId xmlns:a16="http://schemas.microsoft.com/office/drawing/2014/main" xmlns="" val="10006"/>
                  </a:ext>
                </a:extLst>
              </a:tr>
              <a:tr h="206197">
                <a:tc>
                  <a:txBody>
                    <a:bodyPr/>
                    <a:lstStyle/>
                    <a:p>
                      <a:pPr algn="l" fontAlgn="b"/>
                      <a:r>
                        <a:rPr lang="en-US" sz="1200" b="1" i="0" u="none" strike="noStrike" dirty="0">
                          <a:solidFill>
                            <a:schemeClr val="bg1"/>
                          </a:solidFill>
                          <a:effectLst/>
                          <a:latin typeface="Calibri" panose="020F0502020204030204" pitchFamily="34" charset="0"/>
                        </a:rPr>
                        <a:t>Space Aspect Ratio for LP</a:t>
                      </a:r>
                    </a:p>
                  </a:txBody>
                  <a:tcPr marL="30175" marR="30175" marT="15088" marB="15088"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2"/>
                    </a:solidFill>
                  </a:tcPr>
                </a:tc>
                <a:tc>
                  <a:txBody>
                    <a:bodyPr/>
                    <a:lstStyle/>
                    <a:p>
                      <a:pPr algn="ctr" fontAlgn="b"/>
                      <a:r>
                        <a:rPr lang="en-US" sz="1200" b="0" i="0" u="none" strike="noStrike" dirty="0">
                          <a:solidFill>
                            <a:srgbClr val="000000"/>
                          </a:solidFill>
                          <a:effectLst/>
                          <a:latin typeface="Calibri" panose="020F0502020204030204" pitchFamily="34" charset="0"/>
                        </a:rPr>
                        <a:t>8.4</a:t>
                      </a:r>
                    </a:p>
                  </a:txBody>
                  <a:tcPr marL="15088" marR="15088" marT="15088" marB="15088"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4.8</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9.1</a:t>
                      </a:r>
                    </a:p>
                  </a:txBody>
                  <a:tcPr marL="15088" marR="15088"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panose="020F0502020204030204" pitchFamily="34" charset="0"/>
                        </a:rPr>
                        <a:t>5.4</a:t>
                      </a:r>
                    </a:p>
                  </a:txBody>
                  <a:tcPr marL="15088" marR="15088" marT="15088" marB="15088"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6685663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2920" y="126524"/>
            <a:ext cx="9052560" cy="691515"/>
          </a:xfrm>
        </p:spPr>
        <p:txBody>
          <a:bodyPr/>
          <a:lstStyle/>
          <a:p>
            <a:r>
              <a:rPr lang="en-US" sz="2640" dirty="0"/>
              <a:t>Preliminary Analysis on Bipolar Array architecture </a:t>
            </a:r>
            <a:br>
              <a:rPr lang="en-US" sz="2640" dirty="0"/>
            </a:br>
            <a:r>
              <a:rPr lang="en-US" sz="2640" dirty="0"/>
              <a:t>(20nm Comparison)</a:t>
            </a:r>
          </a:p>
        </p:txBody>
      </p:sp>
      <p:pic>
        <p:nvPicPr>
          <p:cNvPr id="7" name="Picture 6"/>
          <p:cNvPicPr>
            <a:picLocks noChangeAspect="1"/>
          </p:cNvPicPr>
          <p:nvPr/>
        </p:nvPicPr>
        <p:blipFill rotWithShape="1">
          <a:blip r:embed="rId3"/>
          <a:srcRect l="7520"/>
          <a:stretch/>
        </p:blipFill>
        <p:spPr>
          <a:xfrm>
            <a:off x="2388870" y="1320959"/>
            <a:ext cx="1395296" cy="2456671"/>
          </a:xfrm>
          <a:prstGeom prst="rect">
            <a:avLst/>
          </a:prstGeom>
        </p:spPr>
      </p:pic>
      <p:sp>
        <p:nvSpPr>
          <p:cNvPr id="9" name="TextBox 8"/>
          <p:cNvSpPr txBox="1"/>
          <p:nvPr/>
        </p:nvSpPr>
        <p:spPr>
          <a:xfrm>
            <a:off x="2640330" y="3835560"/>
            <a:ext cx="723275" cy="447815"/>
          </a:xfrm>
          <a:prstGeom prst="rect">
            <a:avLst/>
          </a:prstGeom>
          <a:noFill/>
        </p:spPr>
        <p:txBody>
          <a:bodyPr wrap="none" rtlCol="0">
            <a:spAutoFit/>
          </a:bodyPr>
          <a:lstStyle/>
          <a:p>
            <a:r>
              <a:rPr lang="en-US" sz="2310" b="1" dirty="0">
                <a:solidFill>
                  <a:schemeClr val="accent2"/>
                </a:solidFill>
                <a:latin typeface="Calibri" panose="020F0502020204030204" pitchFamily="34" charset="0"/>
              </a:rPr>
              <a:t>SSM</a:t>
            </a:r>
          </a:p>
        </p:txBody>
      </p:sp>
      <p:pic>
        <p:nvPicPr>
          <p:cNvPr id="6" name="Picture 5"/>
          <p:cNvPicPr>
            <a:picLocks noChangeAspect="1"/>
          </p:cNvPicPr>
          <p:nvPr/>
        </p:nvPicPr>
        <p:blipFill rotWithShape="1">
          <a:blip r:embed="rId4"/>
          <a:srcRect r="10175" b="4369"/>
          <a:stretch/>
        </p:blipFill>
        <p:spPr>
          <a:xfrm>
            <a:off x="880111" y="1258094"/>
            <a:ext cx="1438228" cy="3486872"/>
          </a:xfrm>
          <a:prstGeom prst="rect">
            <a:avLst/>
          </a:prstGeom>
        </p:spPr>
      </p:pic>
      <p:sp>
        <p:nvSpPr>
          <p:cNvPr id="8" name="TextBox 7"/>
          <p:cNvSpPr txBox="1"/>
          <p:nvPr/>
        </p:nvSpPr>
        <p:spPr>
          <a:xfrm>
            <a:off x="1257300" y="4715670"/>
            <a:ext cx="641971" cy="447815"/>
          </a:xfrm>
          <a:prstGeom prst="rect">
            <a:avLst/>
          </a:prstGeom>
          <a:noFill/>
        </p:spPr>
        <p:txBody>
          <a:bodyPr wrap="none" rtlCol="0">
            <a:spAutoFit/>
          </a:bodyPr>
          <a:lstStyle/>
          <a:p>
            <a:r>
              <a:rPr lang="en-US" sz="2310" b="1" dirty="0">
                <a:solidFill>
                  <a:schemeClr val="accent2"/>
                </a:solidFill>
                <a:latin typeface="Calibri" panose="020F0502020204030204" pitchFamily="34" charset="0"/>
              </a:rPr>
              <a:t>SXP</a:t>
            </a:r>
          </a:p>
        </p:txBody>
      </p:sp>
      <p:sp>
        <p:nvSpPr>
          <p:cNvPr id="2" name="TextBox 1"/>
          <p:cNvSpPr txBox="1"/>
          <p:nvPr/>
        </p:nvSpPr>
        <p:spPr>
          <a:xfrm>
            <a:off x="4274820" y="1195230"/>
            <a:ext cx="5173980" cy="3977243"/>
          </a:xfrm>
          <a:prstGeom prst="rect">
            <a:avLst/>
          </a:prstGeom>
          <a:noFill/>
        </p:spPr>
        <p:txBody>
          <a:bodyPr wrap="square" rtlCol="0">
            <a:spAutoFit/>
          </a:bodyPr>
          <a:lstStyle/>
          <a:p>
            <a:pPr marL="381119" indent="-381119"/>
            <a:r>
              <a:rPr lang="en-US" sz="1485" dirty="0">
                <a:latin typeface="Calibri" panose="020F0502020204030204" pitchFamily="34" charset="0"/>
              </a:rPr>
              <a:t>Potential for improving one of the key limiters of </a:t>
            </a:r>
            <a:r>
              <a:rPr lang="en-US" sz="1485" dirty="0" smtClean="0">
                <a:latin typeface="Calibri" panose="020F0502020204030204" pitchFamily="34" charset="0"/>
              </a:rPr>
              <a:t>SXP: </a:t>
            </a:r>
            <a:r>
              <a:rPr lang="en-US" sz="1485" dirty="0">
                <a:latin typeface="Calibri" panose="020F0502020204030204" pitchFamily="34" charset="0"/>
              </a:rPr>
              <a:t/>
            </a:r>
            <a:br>
              <a:rPr lang="en-US" sz="1485" dirty="0">
                <a:latin typeface="Calibri" panose="020F0502020204030204" pitchFamily="34" charset="0"/>
              </a:rPr>
            </a:br>
            <a:r>
              <a:rPr lang="en-US" sz="1485" dirty="0">
                <a:latin typeface="Calibri" panose="020F0502020204030204" pitchFamily="34" charset="0"/>
              </a:rPr>
              <a:t>High Write Latency (vs read)</a:t>
            </a:r>
          </a:p>
          <a:p>
            <a:endParaRPr lang="en-US" sz="1485" dirty="0">
              <a:latin typeface="Calibri" panose="020F0502020204030204" pitchFamily="34" charset="0"/>
            </a:endParaRPr>
          </a:p>
          <a:p>
            <a:endParaRPr lang="en-US" sz="1485" dirty="0">
              <a:latin typeface="Calibri" panose="020F0502020204030204" pitchFamily="34" charset="0"/>
            </a:endParaRPr>
          </a:p>
          <a:p>
            <a:endParaRPr lang="en-US" sz="1485" dirty="0">
              <a:latin typeface="Calibri" panose="020F0502020204030204" pitchFamily="34" charset="0"/>
            </a:endParaRPr>
          </a:p>
          <a:p>
            <a:endParaRPr lang="en-US" sz="1485" dirty="0">
              <a:latin typeface="Calibri" panose="020F0502020204030204" pitchFamily="34" charset="0"/>
            </a:endParaRPr>
          </a:p>
          <a:p>
            <a:endParaRPr lang="en-US" sz="1485" dirty="0">
              <a:latin typeface="Calibri" panose="020F0502020204030204" pitchFamily="34" charset="0"/>
            </a:endParaRPr>
          </a:p>
          <a:p>
            <a:endParaRPr lang="en-US" sz="1485" dirty="0">
              <a:latin typeface="Calibri" panose="020F0502020204030204" pitchFamily="34" charset="0"/>
            </a:endParaRPr>
          </a:p>
          <a:p>
            <a:endParaRPr lang="en-US" sz="1485" dirty="0">
              <a:latin typeface="Calibri" panose="020F0502020204030204" pitchFamily="34" charset="0"/>
            </a:endParaRPr>
          </a:p>
          <a:p>
            <a:endParaRPr lang="en-US" sz="1485" dirty="0">
              <a:latin typeface="Calibri" panose="020F0502020204030204" pitchFamily="34" charset="0"/>
            </a:endParaRPr>
          </a:p>
          <a:p>
            <a:pPr marL="381119" indent="-381119"/>
            <a:r>
              <a:rPr lang="en-US" sz="1485" dirty="0">
                <a:latin typeface="Calibri" panose="020F0502020204030204" pitchFamily="34" charset="0"/>
              </a:rPr>
              <a:t>Write latency may need to also consider spike mitigation and pulse termination, up to 50ns adder.</a:t>
            </a:r>
            <a:br>
              <a:rPr lang="en-US" sz="1485" dirty="0">
                <a:latin typeface="Calibri" panose="020F0502020204030204" pitchFamily="34" charset="0"/>
              </a:rPr>
            </a:br>
            <a:r>
              <a:rPr lang="en-US" sz="1485" dirty="0">
                <a:latin typeface="Calibri" panose="020F0502020204030204" pitchFamily="34" charset="0"/>
              </a:rPr>
              <a:t>(Worst case latency limited BW: 3GB/s</a:t>
            </a:r>
            <a:r>
              <a:rPr lang="en-US" sz="1485" dirty="0" smtClean="0">
                <a:latin typeface="Calibri" panose="020F0502020204030204" pitchFamily="34" charset="0"/>
              </a:rPr>
              <a:t>)</a:t>
            </a:r>
          </a:p>
          <a:p>
            <a:pPr marL="381119" indent="-381119"/>
            <a:endParaRPr lang="en-US" sz="1485" dirty="0">
              <a:latin typeface="Calibri" panose="020F0502020204030204" pitchFamily="34" charset="0"/>
            </a:endParaRPr>
          </a:p>
          <a:p>
            <a:pPr marL="381119" indent="-381119"/>
            <a:r>
              <a:rPr lang="en-US" sz="1485" dirty="0" smtClean="0">
                <a:latin typeface="Calibri" panose="020F0502020204030204" pitchFamily="34" charset="0"/>
              </a:rPr>
              <a:t>No MLC capability identified with demarcation </a:t>
            </a:r>
            <a:r>
              <a:rPr lang="en-US" sz="1485" dirty="0">
                <a:latin typeface="Calibri" panose="020F0502020204030204" pitchFamily="34" charset="0"/>
              </a:rPr>
              <a:t>r</a:t>
            </a:r>
            <a:r>
              <a:rPr lang="en-US" sz="1485" dirty="0" smtClean="0">
                <a:latin typeface="Calibri" panose="020F0502020204030204" pitchFamily="34" charset="0"/>
              </a:rPr>
              <a:t>ead algorithm</a:t>
            </a:r>
          </a:p>
          <a:p>
            <a:pPr marL="381119" indent="-381119"/>
            <a:endParaRPr lang="en-US" sz="1485" dirty="0" smtClean="0">
              <a:latin typeface="Calibri" panose="020F0502020204030204" pitchFamily="34" charset="0"/>
            </a:endParaRPr>
          </a:p>
          <a:p>
            <a:pPr marL="381119" indent="-381119"/>
            <a:r>
              <a:rPr lang="en-US" sz="1485" dirty="0" smtClean="0">
                <a:latin typeface="Calibri" panose="020F0502020204030204" pitchFamily="34" charset="0"/>
              </a:rPr>
              <a:t>Bipolar SXP window expansion capability is die size prohibited </a:t>
            </a:r>
            <a:endParaRPr lang="en-US" sz="1485" dirty="0">
              <a:latin typeface="Calibri" panose="020F0502020204030204"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1036612321"/>
              </p:ext>
            </p:extLst>
          </p:nvPr>
        </p:nvGraphicFramePr>
        <p:xfrm>
          <a:off x="4274820" y="1734871"/>
          <a:ext cx="5029202" cy="1704448"/>
        </p:xfrm>
        <a:graphic>
          <a:graphicData uri="http://schemas.openxmlformats.org/drawingml/2006/table">
            <a:tbl>
              <a:tblPr/>
              <a:tblGrid>
                <a:gridCol w="1795205">
                  <a:extLst>
                    <a:ext uri="{9D8B030D-6E8A-4147-A177-3AD203B41FA5}">
                      <a16:colId xmlns:a16="http://schemas.microsoft.com/office/drawing/2014/main" xmlns="" val="20000"/>
                    </a:ext>
                  </a:extLst>
                </a:gridCol>
                <a:gridCol w="593967">
                  <a:extLst>
                    <a:ext uri="{9D8B030D-6E8A-4147-A177-3AD203B41FA5}">
                      <a16:colId xmlns:a16="http://schemas.microsoft.com/office/drawing/2014/main" xmlns="" val="20001"/>
                    </a:ext>
                  </a:extLst>
                </a:gridCol>
                <a:gridCol w="631846">
                  <a:extLst>
                    <a:ext uri="{9D8B030D-6E8A-4147-A177-3AD203B41FA5}">
                      <a16:colId xmlns:a16="http://schemas.microsoft.com/office/drawing/2014/main" xmlns="" val="20002"/>
                    </a:ext>
                  </a:extLst>
                </a:gridCol>
                <a:gridCol w="631846">
                  <a:extLst>
                    <a:ext uri="{9D8B030D-6E8A-4147-A177-3AD203B41FA5}">
                      <a16:colId xmlns:a16="http://schemas.microsoft.com/office/drawing/2014/main" xmlns="" val="20003"/>
                    </a:ext>
                  </a:extLst>
                </a:gridCol>
                <a:gridCol w="631846">
                  <a:extLst>
                    <a:ext uri="{9D8B030D-6E8A-4147-A177-3AD203B41FA5}">
                      <a16:colId xmlns:a16="http://schemas.microsoft.com/office/drawing/2014/main" xmlns="" val="20004"/>
                    </a:ext>
                  </a:extLst>
                </a:gridCol>
                <a:gridCol w="744492">
                  <a:extLst>
                    <a:ext uri="{9D8B030D-6E8A-4147-A177-3AD203B41FA5}">
                      <a16:colId xmlns:a16="http://schemas.microsoft.com/office/drawing/2014/main" xmlns="" val="20005"/>
                    </a:ext>
                  </a:extLst>
                </a:gridCol>
              </a:tblGrid>
              <a:tr h="206197">
                <a:tc>
                  <a:txBody>
                    <a:bodyPr/>
                    <a:lstStyle/>
                    <a:p>
                      <a:pPr algn="l" fontAlgn="b"/>
                      <a:r>
                        <a:rPr lang="en-US" sz="1200" b="0" i="0" u="none" strike="noStrike" dirty="0">
                          <a:solidFill>
                            <a:srgbClr val="000000"/>
                          </a:solidFill>
                          <a:effectLst/>
                          <a:latin typeface="Calibri" panose="020F0502020204030204" pitchFamily="34" charset="0"/>
                        </a:rPr>
                        <a:t> </a:t>
                      </a:r>
                    </a:p>
                  </a:txBody>
                  <a:tcPr marL="30175" marR="30175" marT="15088" marB="15088" anchor="b">
                    <a:lnL>
                      <a:noFill/>
                    </a:lnL>
                    <a:lnR>
                      <a:noFill/>
                    </a:lnR>
                    <a:lnT>
                      <a:noFill/>
                    </a:lnT>
                    <a:lnB>
                      <a:noFill/>
                    </a:lnB>
                    <a:solidFill>
                      <a:srgbClr val="FFFFFF"/>
                    </a:solidFill>
                  </a:tcPr>
                </a:tc>
                <a:tc>
                  <a:txBody>
                    <a:bodyPr/>
                    <a:lstStyle/>
                    <a:p>
                      <a:pPr algn="l" fontAlgn="b"/>
                      <a:r>
                        <a:rPr lang="en-US" sz="1200" b="1" i="0" u="none" strike="noStrike" dirty="0">
                          <a:solidFill>
                            <a:srgbClr val="000000"/>
                          </a:solidFill>
                          <a:effectLst/>
                          <a:latin typeface="Calibri" panose="020F0502020204030204" pitchFamily="34" charset="0"/>
                        </a:rPr>
                        <a:t> </a:t>
                      </a:r>
                    </a:p>
                  </a:txBody>
                  <a:tcPr marL="30175" marR="30175" marT="15088" marB="15088" anchor="b">
                    <a:lnL>
                      <a:noFill/>
                    </a:lnL>
                    <a:lnR w="19050" cap="flat" cmpd="sng" algn="ctr">
                      <a:solidFill>
                        <a:schemeClr val="tx1"/>
                      </a:solidFill>
                      <a:prstDash val="solid"/>
                      <a:round/>
                      <a:headEnd type="none" w="med" len="med"/>
                      <a:tailEnd type="none" w="med" len="med"/>
                    </a:lnR>
                    <a:lnT>
                      <a:noFill/>
                    </a:lnT>
                    <a:lnB>
                      <a:noFill/>
                    </a:lnB>
                    <a:solidFill>
                      <a:srgbClr val="FFFFFF"/>
                    </a:solidFill>
                  </a:tcPr>
                </a:tc>
                <a:tc gridSpan="2">
                  <a:txBody>
                    <a:bodyPr/>
                    <a:lstStyle/>
                    <a:p>
                      <a:pPr algn="ctr" fontAlgn="b"/>
                      <a:r>
                        <a:rPr lang="en-US" sz="1200" b="1" i="0" u="none" strike="noStrike" dirty="0">
                          <a:solidFill>
                            <a:schemeClr val="bg1"/>
                          </a:solidFill>
                          <a:effectLst/>
                          <a:latin typeface="Calibri" panose="020F0502020204030204" pitchFamily="34" charset="0"/>
                        </a:rPr>
                        <a:t>Read</a:t>
                      </a:r>
                    </a:p>
                  </a:txBody>
                  <a:tcPr marL="30175" marR="30175" marT="15088" marB="15088" anchor="b">
                    <a:lnL w="190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hMerge="1">
                  <a:txBody>
                    <a:bodyPr/>
                    <a:lstStyle/>
                    <a:p>
                      <a:endParaRPr lang="en-US"/>
                    </a:p>
                  </a:txBody>
                  <a:tcPr/>
                </a:tc>
                <a:tc gridSpan="2">
                  <a:txBody>
                    <a:bodyPr/>
                    <a:lstStyle/>
                    <a:p>
                      <a:pPr algn="ctr" fontAlgn="b"/>
                      <a:r>
                        <a:rPr lang="en-US" sz="1200" b="1" i="0" u="none" strike="noStrike" dirty="0">
                          <a:solidFill>
                            <a:schemeClr val="bg1"/>
                          </a:solidFill>
                          <a:effectLst/>
                          <a:latin typeface="Calibri" panose="020F0502020204030204" pitchFamily="34" charset="0"/>
                        </a:rPr>
                        <a:t>Write</a:t>
                      </a:r>
                    </a:p>
                  </a:txBody>
                  <a:tcPr marL="30175" marR="30175" marT="15088" marB="15088" anchor="b">
                    <a:lnL w="6350" cap="flat" cmpd="sng" algn="ctr">
                      <a:solidFill>
                        <a:schemeClr val="bg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hMerge="1">
                  <a:txBody>
                    <a:bodyPr/>
                    <a:lstStyle/>
                    <a:p>
                      <a:endParaRPr lang="en-US"/>
                    </a:p>
                  </a:txBody>
                  <a:tcPr/>
                </a:tc>
                <a:extLst>
                  <a:ext uri="{0D108BD9-81ED-4DB2-BD59-A6C34878D82A}">
                    <a16:rowId xmlns:a16="http://schemas.microsoft.com/office/drawing/2014/main" xmlns="" val="10000"/>
                  </a:ext>
                </a:extLst>
              </a:tr>
              <a:tr h="206197">
                <a:tc>
                  <a:txBody>
                    <a:bodyPr/>
                    <a:lstStyle/>
                    <a:p>
                      <a:pPr algn="l" fontAlgn="b"/>
                      <a:r>
                        <a:rPr lang="en-US" sz="1200" b="0" i="0" u="none" strike="noStrike" dirty="0">
                          <a:solidFill>
                            <a:srgbClr val="000000"/>
                          </a:solidFill>
                          <a:effectLst/>
                          <a:latin typeface="Calibri" panose="020F0502020204030204" pitchFamily="34" charset="0"/>
                        </a:rPr>
                        <a:t> </a:t>
                      </a:r>
                    </a:p>
                  </a:txBody>
                  <a:tcPr marL="30175" marR="30175" marT="15088" marB="15088" anchor="b">
                    <a:lnL>
                      <a:noFill/>
                    </a:lnL>
                    <a:lnR>
                      <a:noFill/>
                    </a:lnR>
                    <a:lnT>
                      <a:noFill/>
                    </a:lnT>
                    <a:lnB w="190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1" i="0" u="none" strike="noStrike" dirty="0">
                          <a:solidFill>
                            <a:srgbClr val="000000"/>
                          </a:solidFill>
                          <a:effectLst/>
                          <a:latin typeface="Calibri" panose="020F0502020204030204" pitchFamily="34" charset="0"/>
                        </a:rPr>
                        <a:t> </a:t>
                      </a:r>
                    </a:p>
                  </a:txBody>
                  <a:tcPr marL="30175" marR="30175" marT="15088" marB="15088" anchor="b">
                    <a:lnL>
                      <a:noFill/>
                    </a:lnL>
                    <a:lnR w="19050" cap="flat" cmpd="sng" algn="ctr">
                      <a:solidFill>
                        <a:schemeClr val="tx1"/>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chemeClr val="bg1"/>
                          </a:solidFill>
                          <a:effectLst/>
                          <a:latin typeface="Calibri" panose="020F0502020204030204" pitchFamily="34" charset="0"/>
                        </a:rPr>
                        <a:t>SXP</a:t>
                      </a:r>
                    </a:p>
                  </a:txBody>
                  <a:tcPr marL="30175" marR="30175" marT="15088" marB="15088" anchor="b">
                    <a:lnL w="190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200" b="1" i="0" u="none" strike="noStrike" dirty="0">
                          <a:solidFill>
                            <a:schemeClr val="bg1"/>
                          </a:solidFill>
                          <a:effectLst/>
                          <a:latin typeface="Calibri" panose="020F0502020204030204" pitchFamily="34" charset="0"/>
                        </a:rPr>
                        <a:t>SSM</a:t>
                      </a:r>
                    </a:p>
                  </a:txBody>
                  <a:tcPr marL="30175" marR="30175" marT="15088" marB="15088"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200" b="1" i="0" u="none" strike="noStrike" dirty="0">
                          <a:solidFill>
                            <a:schemeClr val="bg1"/>
                          </a:solidFill>
                          <a:effectLst/>
                          <a:latin typeface="Calibri" panose="020F0502020204030204" pitchFamily="34" charset="0"/>
                        </a:rPr>
                        <a:t>SXP</a:t>
                      </a:r>
                    </a:p>
                  </a:txBody>
                  <a:tcPr marL="30175" marR="30175" marT="15088" marB="15088"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200" b="1" i="0" u="none" strike="noStrike" dirty="0">
                          <a:solidFill>
                            <a:schemeClr val="bg1"/>
                          </a:solidFill>
                          <a:effectLst/>
                          <a:latin typeface="Calibri" panose="020F0502020204030204" pitchFamily="34" charset="0"/>
                        </a:rPr>
                        <a:t>SSM </a:t>
                      </a:r>
                    </a:p>
                  </a:txBody>
                  <a:tcPr marL="30175" marR="30175" marT="15088" marB="15088" anchor="b">
                    <a:lnL w="6350" cap="flat" cmpd="sng" algn="ctr">
                      <a:solidFill>
                        <a:schemeClr val="bg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xmlns="" val="10001"/>
                  </a:ext>
                </a:extLst>
              </a:tr>
              <a:tr h="206197">
                <a:tc>
                  <a:txBody>
                    <a:bodyPr/>
                    <a:lstStyle/>
                    <a:p>
                      <a:pPr algn="l" fontAlgn="b"/>
                      <a:r>
                        <a:rPr lang="en-US" sz="1200" b="1" i="0" u="none" strike="noStrike" dirty="0">
                          <a:solidFill>
                            <a:schemeClr val="bg1"/>
                          </a:solidFill>
                          <a:effectLst/>
                          <a:latin typeface="Calibri" panose="020F0502020204030204" pitchFamily="34" charset="0"/>
                        </a:rPr>
                        <a:t>Die Size</a:t>
                      </a:r>
                    </a:p>
                  </a:txBody>
                  <a:tcPr marL="150876" marR="30175" marT="15088" marB="15088"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l" fontAlgn="b"/>
                      <a:r>
                        <a:rPr lang="en-US" sz="1200" b="1" i="0" u="none" strike="noStrike" dirty="0">
                          <a:solidFill>
                            <a:schemeClr val="bg1"/>
                          </a:solidFill>
                          <a:effectLst/>
                          <a:latin typeface="Calibri" panose="020F0502020204030204" pitchFamily="34" charset="0"/>
                        </a:rPr>
                        <a:t>mm</a:t>
                      </a:r>
                      <a:r>
                        <a:rPr lang="en-US" sz="1200" b="1" i="0" u="none" strike="noStrike" baseline="30000" dirty="0">
                          <a:solidFill>
                            <a:schemeClr val="bg1"/>
                          </a:solidFill>
                          <a:effectLst/>
                          <a:latin typeface="Calibri" panose="020F0502020204030204" pitchFamily="34" charset="0"/>
                        </a:rPr>
                        <a:t>2</a:t>
                      </a:r>
                    </a:p>
                  </a:txBody>
                  <a:tcPr marL="150876" marR="30175" marT="15088" marB="15088"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gridSpan="4">
                  <a:txBody>
                    <a:bodyPr/>
                    <a:lstStyle/>
                    <a:p>
                      <a:pPr algn="l" fontAlgn="b"/>
                      <a:r>
                        <a:rPr lang="en-US" sz="1200" b="0" i="0" u="none" strike="noStrike" dirty="0" smtClean="0">
                          <a:solidFill>
                            <a:srgbClr val="000000"/>
                          </a:solidFill>
                          <a:effectLst/>
                          <a:latin typeface="Calibri" panose="020F0502020204030204" pitchFamily="34" charset="0"/>
                        </a:rPr>
                        <a:t>                                197  </a:t>
                      </a:r>
                      <a:endParaRPr lang="en-US" sz="1200" b="0" i="0" u="none" strike="noStrike" dirty="0">
                        <a:solidFill>
                          <a:srgbClr val="000000"/>
                        </a:solidFill>
                        <a:effectLst/>
                        <a:latin typeface="Calibri" panose="020F0502020204030204" pitchFamily="34" charset="0"/>
                      </a:endParaRPr>
                    </a:p>
                  </a:txBody>
                  <a:tcPr marL="30175" marR="30175" marT="15088" marB="15088" anchor="b">
                    <a:lnL w="2540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pPr algn="ctr" fontAlgn="b"/>
                      <a:endParaRPr lang="en-US" sz="1600" b="0" i="0" u="none" strike="noStrike" dirty="0">
                        <a:solidFill>
                          <a:srgbClr val="000000"/>
                        </a:solidFill>
                        <a:effectLst/>
                        <a:latin typeface="Calibri" panose="020F0502020204030204" pitchFamily="34" charset="0"/>
                      </a:endParaRPr>
                    </a:p>
                  </a:txBody>
                  <a:tcPr marL="36576" marR="36576" marT="18288" marB="182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b"/>
                      <a:endParaRPr lang="en-US" sz="1600" b="0" i="0" u="none" strike="noStrike" dirty="0">
                        <a:solidFill>
                          <a:srgbClr val="000000"/>
                        </a:solidFill>
                        <a:effectLst/>
                        <a:latin typeface="Calibri" panose="020F0502020204030204" pitchFamily="34" charset="0"/>
                      </a:endParaRPr>
                    </a:p>
                  </a:txBody>
                  <a:tcPr marL="36576" marR="36576" marT="18288" marB="182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b"/>
                      <a:endParaRPr lang="en-US" sz="1600" b="0" i="0" u="none" strike="noStrike" dirty="0">
                        <a:solidFill>
                          <a:srgbClr val="000000"/>
                        </a:solidFill>
                        <a:effectLst/>
                        <a:latin typeface="Calibri" panose="020F0502020204030204" pitchFamily="34" charset="0"/>
                      </a:endParaRPr>
                    </a:p>
                  </a:txBody>
                  <a:tcPr marL="36576" marR="36576" marT="18288" marB="18288"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2"/>
                  </a:ext>
                </a:extLst>
              </a:tr>
              <a:tr h="206197">
                <a:tc>
                  <a:txBody>
                    <a:bodyPr/>
                    <a:lstStyle/>
                    <a:p>
                      <a:pPr algn="l" fontAlgn="b"/>
                      <a:r>
                        <a:rPr lang="en-US" sz="1200" b="1" i="0" u="none" strike="noStrike" dirty="0" err="1">
                          <a:solidFill>
                            <a:schemeClr val="bg1"/>
                          </a:solidFill>
                          <a:effectLst/>
                          <a:latin typeface="Calibri" panose="020F0502020204030204" pitchFamily="34" charset="0"/>
                        </a:rPr>
                        <a:t>Algo</a:t>
                      </a:r>
                      <a:endParaRPr lang="en-US" sz="1200" b="1" i="0" u="none" strike="noStrike" dirty="0">
                        <a:solidFill>
                          <a:schemeClr val="bg1"/>
                        </a:solidFill>
                        <a:effectLst/>
                        <a:latin typeface="Calibri" panose="020F0502020204030204" pitchFamily="34" charset="0"/>
                      </a:endParaRPr>
                    </a:p>
                  </a:txBody>
                  <a:tcPr marL="150876" marR="30175" marT="15088" marB="15088"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l" fontAlgn="b"/>
                      <a:endParaRPr lang="en-US" sz="1200" b="1" i="0" u="none" strike="noStrike" dirty="0">
                        <a:solidFill>
                          <a:schemeClr val="bg1"/>
                        </a:solidFill>
                        <a:effectLst/>
                        <a:latin typeface="Calibri" panose="020F0502020204030204" pitchFamily="34" charset="0"/>
                      </a:endParaRPr>
                    </a:p>
                  </a:txBody>
                  <a:tcPr marL="150876" marR="30175" marT="15088" marB="15088"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gridSpan="2">
                  <a:txBody>
                    <a:bodyPr/>
                    <a:lstStyle/>
                    <a:p>
                      <a:pPr algn="ctr" fontAlgn="b"/>
                      <a:r>
                        <a:rPr lang="en-US" sz="1200" b="0" i="0" u="none" strike="noStrike" dirty="0">
                          <a:solidFill>
                            <a:srgbClr val="000000"/>
                          </a:solidFill>
                          <a:effectLst/>
                          <a:latin typeface="Calibri" panose="020F0502020204030204" pitchFamily="34" charset="0"/>
                        </a:rPr>
                        <a:t>Same</a:t>
                      </a:r>
                    </a:p>
                  </a:txBody>
                  <a:tcPr marL="30175" marR="30175" marT="15088" marB="15088"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pPr algn="ctr" fontAlgn="b"/>
                      <a:endParaRPr lang="en-US" sz="1600" b="0" i="0" u="none" strike="noStrike" dirty="0">
                        <a:solidFill>
                          <a:srgbClr val="000000"/>
                        </a:solidFill>
                        <a:effectLst/>
                        <a:latin typeface="Calibri" panose="020F0502020204030204" pitchFamily="34" charset="0"/>
                      </a:endParaRPr>
                    </a:p>
                  </a:txBody>
                  <a:tcPr marL="36576" marR="36576" marT="18288" marB="182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dirty="0" err="1">
                          <a:solidFill>
                            <a:srgbClr val="000000"/>
                          </a:solidFill>
                          <a:effectLst/>
                          <a:latin typeface="Calibri" panose="020F0502020204030204" pitchFamily="34" charset="0"/>
                        </a:rPr>
                        <a:t>N.Write</a:t>
                      </a:r>
                      <a:endParaRPr lang="en-US" sz="1200" b="0" i="0" u="none" strike="noStrike" dirty="0">
                        <a:solidFill>
                          <a:srgbClr val="000000"/>
                        </a:solidFill>
                        <a:effectLst/>
                        <a:latin typeface="Calibri" panose="020F0502020204030204" pitchFamily="34" charset="0"/>
                      </a:endParaRPr>
                    </a:p>
                  </a:txBody>
                  <a:tcPr marL="30175" marR="30175"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err="1">
                          <a:solidFill>
                            <a:srgbClr val="000000"/>
                          </a:solidFill>
                          <a:effectLst/>
                          <a:latin typeface="Calibri" panose="020F0502020204030204" pitchFamily="34" charset="0"/>
                        </a:rPr>
                        <a:t>F.Write</a:t>
                      </a:r>
                      <a:endParaRPr lang="en-US" sz="1200" b="0" i="0" u="none" strike="noStrike" dirty="0">
                        <a:solidFill>
                          <a:srgbClr val="000000"/>
                        </a:solidFill>
                        <a:effectLst/>
                        <a:latin typeface="Calibri" panose="020F0502020204030204" pitchFamily="34" charset="0"/>
                      </a:endParaRPr>
                    </a:p>
                  </a:txBody>
                  <a:tcPr marL="30175" marR="30175" marT="15088" marB="15088"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206197">
                <a:tc>
                  <a:txBody>
                    <a:bodyPr/>
                    <a:lstStyle/>
                    <a:p>
                      <a:pPr algn="l" fontAlgn="b"/>
                      <a:r>
                        <a:rPr lang="en-US" sz="1200" b="1" i="0" u="none" strike="noStrike" dirty="0">
                          <a:solidFill>
                            <a:schemeClr val="bg1"/>
                          </a:solidFill>
                          <a:effectLst/>
                          <a:latin typeface="Calibri" panose="020F0502020204030204" pitchFamily="34" charset="0"/>
                        </a:rPr>
                        <a:t>Latency</a:t>
                      </a:r>
                    </a:p>
                  </a:txBody>
                  <a:tcPr marL="150876" marR="30175" marT="15088" marB="15088"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l" fontAlgn="b"/>
                      <a:r>
                        <a:rPr lang="en-US" sz="1200" b="1" i="0" u="none" strike="noStrike" dirty="0">
                          <a:solidFill>
                            <a:schemeClr val="bg1"/>
                          </a:solidFill>
                          <a:effectLst/>
                          <a:latin typeface="Calibri" panose="020F0502020204030204" pitchFamily="34" charset="0"/>
                        </a:rPr>
                        <a:t>ns</a:t>
                      </a:r>
                    </a:p>
                  </a:txBody>
                  <a:tcPr marL="150876" marR="30175" marT="15088" marB="15088"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200" b="0" i="0" u="none" strike="noStrike" dirty="0">
                          <a:solidFill>
                            <a:srgbClr val="000000"/>
                          </a:solidFill>
                          <a:effectLst/>
                          <a:latin typeface="Calibri" panose="020F0502020204030204" pitchFamily="34" charset="0"/>
                        </a:rPr>
                        <a:t>105</a:t>
                      </a:r>
                    </a:p>
                  </a:txBody>
                  <a:tcPr marL="30175" marR="30175" marT="15088" marB="15088"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105</a:t>
                      </a:r>
                    </a:p>
                  </a:txBody>
                  <a:tcPr marL="30175" marR="30175"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465</a:t>
                      </a:r>
                    </a:p>
                  </a:txBody>
                  <a:tcPr marL="30175" marR="30175"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105~125</a:t>
                      </a:r>
                    </a:p>
                  </a:txBody>
                  <a:tcPr marL="30175" marR="30175" marT="15088" marB="15088"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206197">
                <a:tc>
                  <a:txBody>
                    <a:bodyPr/>
                    <a:lstStyle/>
                    <a:p>
                      <a:pPr algn="l" fontAlgn="b"/>
                      <a:r>
                        <a:rPr lang="en-US" sz="1200" b="1" i="0" u="none" strike="noStrike" dirty="0">
                          <a:solidFill>
                            <a:schemeClr val="bg1"/>
                          </a:solidFill>
                          <a:effectLst/>
                          <a:latin typeface="Calibri" panose="020F0502020204030204" pitchFamily="34" charset="0"/>
                        </a:rPr>
                        <a:t>Energy </a:t>
                      </a:r>
                    </a:p>
                  </a:txBody>
                  <a:tcPr marL="150876" marR="30175" marT="15088" marB="15088"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l" fontAlgn="b"/>
                      <a:r>
                        <a:rPr lang="en-US" sz="1200" b="1" i="0" u="none" strike="noStrike" dirty="0" err="1">
                          <a:solidFill>
                            <a:schemeClr val="bg1"/>
                          </a:solidFill>
                          <a:effectLst/>
                          <a:latin typeface="Calibri" panose="020F0502020204030204" pitchFamily="34" charset="0"/>
                        </a:rPr>
                        <a:t>pJ</a:t>
                      </a:r>
                      <a:r>
                        <a:rPr lang="en-US" sz="1200" b="1" i="0" u="none" strike="noStrike" dirty="0">
                          <a:solidFill>
                            <a:schemeClr val="bg1"/>
                          </a:solidFill>
                          <a:effectLst/>
                          <a:latin typeface="Calibri" panose="020F0502020204030204" pitchFamily="34" charset="0"/>
                        </a:rPr>
                        <a:t>/b</a:t>
                      </a:r>
                    </a:p>
                  </a:txBody>
                  <a:tcPr marL="150876" marR="30175" marT="15088" marB="15088"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200" b="0" i="0" u="none" strike="noStrike" dirty="0">
                          <a:solidFill>
                            <a:srgbClr val="000000"/>
                          </a:solidFill>
                          <a:effectLst/>
                          <a:latin typeface="Calibri" panose="020F0502020204030204" pitchFamily="34" charset="0"/>
                        </a:rPr>
                        <a:t>52</a:t>
                      </a:r>
                    </a:p>
                  </a:txBody>
                  <a:tcPr marL="30175" marR="30175" marT="15088" marB="15088"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52</a:t>
                      </a:r>
                    </a:p>
                  </a:txBody>
                  <a:tcPr marL="30175" marR="30175"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118</a:t>
                      </a:r>
                    </a:p>
                  </a:txBody>
                  <a:tcPr marL="30175" marR="30175"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118</a:t>
                      </a:r>
                    </a:p>
                  </a:txBody>
                  <a:tcPr marL="30175" marR="30175" marT="15088" marB="15088"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206197">
                <a:tc>
                  <a:txBody>
                    <a:bodyPr/>
                    <a:lstStyle/>
                    <a:p>
                      <a:pPr algn="l" fontAlgn="b"/>
                      <a:r>
                        <a:rPr lang="en-US" sz="1200" b="1" i="0" u="none" strike="noStrike" dirty="0">
                          <a:solidFill>
                            <a:schemeClr val="bg1"/>
                          </a:solidFill>
                          <a:effectLst/>
                          <a:latin typeface="Calibri" panose="020F0502020204030204" pitchFamily="34" charset="0"/>
                        </a:rPr>
                        <a:t>Latency limited BW</a:t>
                      </a:r>
                    </a:p>
                  </a:txBody>
                  <a:tcPr marL="150876" marR="30175" marT="15088" marB="15088"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l" fontAlgn="b"/>
                      <a:r>
                        <a:rPr lang="en-US" sz="1200" b="1" i="0" u="none" strike="noStrike" dirty="0">
                          <a:solidFill>
                            <a:schemeClr val="bg1"/>
                          </a:solidFill>
                          <a:effectLst/>
                          <a:latin typeface="Calibri" panose="020F0502020204030204" pitchFamily="34" charset="0"/>
                        </a:rPr>
                        <a:t>MB/s</a:t>
                      </a:r>
                    </a:p>
                  </a:txBody>
                  <a:tcPr marL="150876" marR="30175" marT="15088" marB="15088"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200" b="0" i="0" u="none" strike="noStrike" dirty="0">
                          <a:solidFill>
                            <a:srgbClr val="000000"/>
                          </a:solidFill>
                          <a:effectLst/>
                          <a:latin typeface="Calibri" panose="020F0502020204030204" pitchFamily="34" charset="0"/>
                        </a:rPr>
                        <a:t>4876</a:t>
                      </a:r>
                    </a:p>
                  </a:txBody>
                  <a:tcPr marL="30175" marR="30175" marT="15088" marB="15088"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4876</a:t>
                      </a:r>
                    </a:p>
                  </a:txBody>
                  <a:tcPr marL="30175" marR="30175"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1101</a:t>
                      </a:r>
                    </a:p>
                  </a:txBody>
                  <a:tcPr marL="30175" marR="30175"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4096+</a:t>
                      </a:r>
                    </a:p>
                  </a:txBody>
                  <a:tcPr marL="30175" marR="30175" marT="15088" marB="15088"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206197">
                <a:tc>
                  <a:txBody>
                    <a:bodyPr/>
                    <a:lstStyle/>
                    <a:p>
                      <a:pPr algn="l" fontAlgn="b"/>
                      <a:r>
                        <a:rPr lang="en-US" sz="1200" b="1" i="0" u="none" strike="noStrike" dirty="0">
                          <a:solidFill>
                            <a:schemeClr val="bg1"/>
                          </a:solidFill>
                          <a:effectLst/>
                          <a:latin typeface="Calibri" panose="020F0502020204030204" pitchFamily="34" charset="0"/>
                        </a:rPr>
                        <a:t>Power limited BW</a:t>
                      </a:r>
                    </a:p>
                  </a:txBody>
                  <a:tcPr marL="150876" marR="30175" marT="15088" marB="15088"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2"/>
                    </a:solidFill>
                  </a:tcPr>
                </a:tc>
                <a:tc>
                  <a:txBody>
                    <a:bodyPr/>
                    <a:lstStyle/>
                    <a:p>
                      <a:pPr algn="l" fontAlgn="b"/>
                      <a:r>
                        <a:rPr lang="en-US" sz="1200" b="1" i="0" u="none" strike="noStrike" dirty="0">
                          <a:solidFill>
                            <a:schemeClr val="bg1"/>
                          </a:solidFill>
                          <a:effectLst/>
                          <a:latin typeface="Calibri" panose="020F0502020204030204" pitchFamily="34" charset="0"/>
                        </a:rPr>
                        <a:t>MB/s</a:t>
                      </a:r>
                    </a:p>
                  </a:txBody>
                  <a:tcPr marL="150876" marR="30175" marT="15088" marB="15088"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2"/>
                    </a:solidFill>
                  </a:tcPr>
                </a:tc>
                <a:tc>
                  <a:txBody>
                    <a:bodyPr/>
                    <a:lstStyle/>
                    <a:p>
                      <a:pPr algn="ctr" fontAlgn="b"/>
                      <a:r>
                        <a:rPr lang="en-US" sz="1200" b="0" i="0" u="none" strike="noStrike" dirty="0">
                          <a:solidFill>
                            <a:srgbClr val="000000"/>
                          </a:solidFill>
                          <a:effectLst/>
                          <a:latin typeface="Calibri" panose="020F0502020204030204" pitchFamily="34" charset="0"/>
                        </a:rPr>
                        <a:t>1601</a:t>
                      </a:r>
                    </a:p>
                  </a:txBody>
                  <a:tcPr marL="30175" marR="30175" marT="15088" marB="15088"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1601</a:t>
                      </a:r>
                    </a:p>
                  </a:txBody>
                  <a:tcPr marL="30175" marR="30175"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800</a:t>
                      </a:r>
                    </a:p>
                  </a:txBody>
                  <a:tcPr marL="30175" marR="30175" marT="15088" marB="150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dirty="0">
                          <a:solidFill>
                            <a:srgbClr val="000000"/>
                          </a:solidFill>
                          <a:effectLst/>
                          <a:latin typeface="Calibri" panose="020F0502020204030204" pitchFamily="34" charset="0"/>
                        </a:rPr>
                        <a:t>800</a:t>
                      </a:r>
                    </a:p>
                  </a:txBody>
                  <a:tcPr marL="30175" marR="30175" marT="15088" marB="15088"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24645401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 y="126524"/>
            <a:ext cx="9806940" cy="628650"/>
          </a:xfrm>
        </p:spPr>
        <p:txBody>
          <a:bodyPr/>
          <a:lstStyle/>
          <a:p>
            <a:r>
              <a:rPr lang="en-US" sz="3300" dirty="0" smtClean="0"/>
              <a:t>Current Status: SSM </a:t>
            </a:r>
            <a:r>
              <a:rPr lang="en-US" sz="3300" dirty="0"/>
              <a:t>RWB</a:t>
            </a:r>
            <a:r>
              <a:rPr lang="en-US" dirty="0"/>
              <a:t/>
            </a:r>
            <a:br>
              <a:rPr lang="en-US" dirty="0"/>
            </a:br>
            <a:r>
              <a:rPr lang="en-US" sz="1485" dirty="0" err="1"/>
              <a:t>RWB</a:t>
            </a:r>
            <a:r>
              <a:rPr lang="en-US" sz="1485" dirty="0"/>
              <a:t> Strategy: </a:t>
            </a:r>
            <a:r>
              <a:rPr lang="en-US" sz="1485" dirty="0">
                <a:latin typeface="Cambria Math" panose="02040503050406030204" pitchFamily="18" charset="0"/>
                <a:ea typeface="Cambria Math" panose="02040503050406030204" pitchFamily="18" charset="0"/>
              </a:rPr>
              <a:t>∆</a:t>
            </a:r>
            <a:r>
              <a:rPr lang="en-US" sz="1485" dirty="0"/>
              <a:t>V</a:t>
            </a:r>
            <a:r>
              <a:rPr lang="en-US" sz="1485" baseline="-25000" dirty="0"/>
              <a:t>T</a:t>
            </a:r>
            <a:r>
              <a:rPr lang="en-US" sz="1485" dirty="0"/>
              <a:t> </a:t>
            </a:r>
            <a:r>
              <a:rPr lang="en-US" sz="1485" dirty="0">
                <a:latin typeface="Cambria Math" panose="02040503050406030204" pitchFamily="18" charset="0"/>
                <a:ea typeface="Cambria Math" panose="02040503050406030204" pitchFamily="18" charset="0"/>
              </a:rPr>
              <a:t>=</a:t>
            </a:r>
            <a:r>
              <a:rPr lang="en-US" sz="1485" dirty="0"/>
              <a:t> 3.54</a:t>
            </a:r>
            <a:r>
              <a:rPr lang="en-US" sz="1485" dirty="0">
                <a:latin typeface="Cambria Math" panose="02040503050406030204" pitchFamily="18" charset="0"/>
                <a:ea typeface="Cambria Math" panose="02040503050406030204" pitchFamily="18" charset="0"/>
              </a:rPr>
              <a:t>∙</a:t>
            </a:r>
            <a:r>
              <a:rPr lang="en-US" sz="1485" dirty="0"/>
              <a:t>(</a:t>
            </a:r>
            <a:r>
              <a:rPr lang="el-GR" sz="1485" dirty="0">
                <a:latin typeface="Cambria Math" panose="02040503050406030204" pitchFamily="18" charset="0"/>
                <a:ea typeface="Cambria Math" panose="02040503050406030204" pitchFamily="18" charset="0"/>
              </a:rPr>
              <a:t>σ</a:t>
            </a:r>
            <a:r>
              <a:rPr lang="en-US" sz="1485" baseline="-25000" dirty="0"/>
              <a:t>SET</a:t>
            </a:r>
            <a:r>
              <a:rPr lang="en-US" sz="1485" dirty="0"/>
              <a:t>+</a:t>
            </a:r>
            <a:r>
              <a:rPr lang="el-GR" sz="1485" dirty="0">
                <a:latin typeface="Cambria Math" panose="02040503050406030204" pitchFamily="18" charset="0"/>
                <a:ea typeface="Cambria Math" panose="02040503050406030204" pitchFamily="18" charset="0"/>
              </a:rPr>
              <a:t> σ</a:t>
            </a:r>
            <a:r>
              <a:rPr lang="en-US" sz="1485" baseline="-25000" dirty="0"/>
              <a:t>RESET</a:t>
            </a:r>
            <a:r>
              <a:rPr lang="en-US" sz="1485" dirty="0"/>
              <a:t>) </a:t>
            </a:r>
            <a:r>
              <a:rPr lang="en-US" sz="1485" dirty="0">
                <a:latin typeface="Cambria Math" panose="02040503050406030204" pitchFamily="18" charset="0"/>
                <a:ea typeface="Cambria Math" panose="02040503050406030204" pitchFamily="18" charset="0"/>
              </a:rPr>
              <a:t>+</a:t>
            </a:r>
            <a:r>
              <a:rPr lang="en-US" sz="1485" dirty="0"/>
              <a:t> E2 Drift </a:t>
            </a:r>
            <a:r>
              <a:rPr lang="en-US" sz="1485" dirty="0">
                <a:latin typeface="Cambria Math" panose="02040503050406030204" pitchFamily="18" charset="0"/>
                <a:ea typeface="Cambria Math" panose="02040503050406030204" pitchFamily="18" charset="0"/>
              </a:rPr>
              <a:t>+</a:t>
            </a:r>
            <a:r>
              <a:rPr lang="en-US" sz="1485" dirty="0"/>
              <a:t> Cross Tile </a:t>
            </a:r>
            <a:r>
              <a:rPr lang="en-US" sz="1485" dirty="0">
                <a:latin typeface="Cambria Math" panose="02040503050406030204" pitchFamily="18" charset="0"/>
                <a:ea typeface="Cambria Math" panose="02040503050406030204" pitchFamily="18" charset="0"/>
              </a:rPr>
              <a:t>+</a:t>
            </a:r>
            <a:r>
              <a:rPr lang="en-US" sz="1485" dirty="0"/>
              <a:t> E3 Shift </a:t>
            </a:r>
            <a:r>
              <a:rPr lang="en-US" sz="1485" dirty="0">
                <a:latin typeface="Cambria Math" panose="02040503050406030204" pitchFamily="18" charset="0"/>
                <a:ea typeface="Cambria Math" panose="02040503050406030204" pitchFamily="18" charset="0"/>
              </a:rPr>
              <a:t>+</a:t>
            </a:r>
            <a:r>
              <a:rPr lang="en-US" sz="1485" dirty="0"/>
              <a:t> Reset RD GB</a:t>
            </a:r>
            <a:endParaRPr lang="en-US" sz="3630" dirty="0"/>
          </a:p>
        </p:txBody>
      </p:sp>
      <p:sp>
        <p:nvSpPr>
          <p:cNvPr id="3" name="Text Placeholder 2"/>
          <p:cNvSpPr>
            <a:spLocks noGrp="1"/>
          </p:cNvSpPr>
          <p:nvPr>
            <p:ph idx="1"/>
          </p:nvPr>
        </p:nvSpPr>
        <p:spPr>
          <a:xfrm>
            <a:off x="565785" y="880904"/>
            <a:ext cx="8989695" cy="4023360"/>
          </a:xfrm>
        </p:spPr>
        <p:txBody>
          <a:bodyPr/>
          <a:lstStyle/>
          <a:p>
            <a:r>
              <a:rPr lang="en-US" sz="1400" dirty="0">
                <a:latin typeface="Cambria Math" panose="02040503050406030204" pitchFamily="18" charset="0"/>
                <a:ea typeface="Cambria Math" panose="02040503050406030204" pitchFamily="18" charset="0"/>
              </a:rPr>
              <a:t>∆</a:t>
            </a:r>
            <a:r>
              <a:rPr lang="en-US" sz="1400" dirty="0"/>
              <a:t>V</a:t>
            </a:r>
            <a:r>
              <a:rPr lang="en-US" sz="1400" baseline="-25000" dirty="0"/>
              <a:t>T</a:t>
            </a:r>
            <a:r>
              <a:rPr lang="en-US" sz="1400" dirty="0"/>
              <a:t>=900mV, 1usec mean to mean shift</a:t>
            </a:r>
          </a:p>
          <a:p>
            <a:r>
              <a:rPr lang="en-US" sz="1400" dirty="0"/>
              <a:t>Sigma: dominant by “intrinsic” (repeatability)</a:t>
            </a:r>
          </a:p>
          <a:p>
            <a:pPr lvl="1">
              <a:spcBef>
                <a:spcPts val="0"/>
              </a:spcBef>
            </a:pPr>
            <a:r>
              <a:rPr lang="en-US" sz="1400" dirty="0"/>
              <a:t>SET=115mV</a:t>
            </a:r>
          </a:p>
          <a:p>
            <a:pPr lvl="1">
              <a:spcBef>
                <a:spcPts val="0"/>
              </a:spcBef>
            </a:pPr>
            <a:r>
              <a:rPr lang="en-US" sz="1400" dirty="0"/>
              <a:t>Reset=125mV</a:t>
            </a:r>
          </a:p>
          <a:p>
            <a:r>
              <a:rPr lang="en-US" sz="1400" dirty="0"/>
              <a:t> Drift: 550mV (Similar to SXP)</a:t>
            </a:r>
          </a:p>
          <a:p>
            <a:pPr lvl="1">
              <a:spcBef>
                <a:spcPts val="0"/>
              </a:spcBef>
            </a:pPr>
            <a:r>
              <a:rPr lang="en-US" sz="1400" dirty="0"/>
              <a:t>Single V</a:t>
            </a:r>
            <a:r>
              <a:rPr lang="en-US" sz="1400" baseline="-25000" dirty="0"/>
              <a:t>DM</a:t>
            </a:r>
            <a:r>
              <a:rPr lang="en-US" sz="1400" dirty="0"/>
              <a:t> – 1us~48Hr@ 85C</a:t>
            </a:r>
          </a:p>
          <a:p>
            <a:r>
              <a:rPr lang="en-US" sz="1400" dirty="0"/>
              <a:t>20K E3 shift: 150mV (similar to SXP)</a:t>
            </a:r>
          </a:p>
          <a:p>
            <a:r>
              <a:rPr lang="en-US" sz="1400" dirty="0"/>
              <a:t>Cross Tile: 50mV (Follow SXP BKM)</a:t>
            </a:r>
          </a:p>
          <a:p>
            <a:r>
              <a:rPr lang="en-US" sz="1400" dirty="0"/>
              <a:t>Reset Read Disturb: (SSM uniquely required)</a:t>
            </a:r>
          </a:p>
          <a:p>
            <a:pPr lvl="1">
              <a:spcBef>
                <a:spcPts val="0"/>
              </a:spcBef>
            </a:pPr>
            <a:r>
              <a:rPr lang="en-US" sz="1400" dirty="0"/>
              <a:t>300mV</a:t>
            </a:r>
          </a:p>
          <a:p>
            <a:r>
              <a:rPr lang="en-US" sz="1400" dirty="0"/>
              <a:t>RWB: -1V; Recovery ideas:</a:t>
            </a:r>
          </a:p>
          <a:p>
            <a:pPr marL="457079" lvl="1" indent="0">
              <a:buNone/>
            </a:pPr>
            <a:endParaRPr lang="en-US" sz="1400" dirty="0"/>
          </a:p>
          <a:p>
            <a:endParaRPr lang="en-US" sz="1200" dirty="0"/>
          </a:p>
          <a:p>
            <a:pPr marL="457079" lvl="1" indent="0">
              <a:buNone/>
            </a:pPr>
            <a:r>
              <a:rPr lang="en-US" sz="1200" dirty="0"/>
              <a:t> </a:t>
            </a:r>
          </a:p>
        </p:txBody>
      </p:sp>
      <p:grpSp>
        <p:nvGrpSpPr>
          <p:cNvPr id="5" name="Group 4"/>
          <p:cNvGrpSpPr/>
          <p:nvPr/>
        </p:nvGrpSpPr>
        <p:grpSpPr>
          <a:xfrm>
            <a:off x="4714875" y="1446689"/>
            <a:ext cx="3143250" cy="3124169"/>
            <a:chOff x="5715000" y="1166128"/>
            <a:chExt cx="3810000" cy="3786872"/>
          </a:xfrm>
        </p:grpSpPr>
        <p:grpSp>
          <p:nvGrpSpPr>
            <p:cNvPr id="33" name="Group 32"/>
            <p:cNvGrpSpPr/>
            <p:nvPr/>
          </p:nvGrpSpPr>
          <p:grpSpPr>
            <a:xfrm>
              <a:off x="5715000" y="1166128"/>
              <a:ext cx="3810000" cy="3786872"/>
              <a:chOff x="5715000" y="1089928"/>
              <a:chExt cx="3810000" cy="3786872"/>
            </a:xfrm>
          </p:grpSpPr>
          <p:pic>
            <p:nvPicPr>
              <p:cNvPr id="15" name="Picture 14"/>
              <p:cNvPicPr>
                <a:picLocks noChangeAspect="1"/>
              </p:cNvPicPr>
              <p:nvPr/>
            </p:nvPicPr>
            <p:blipFill rotWithShape="1">
              <a:blip r:embed="rId2">
                <a:extLst>
                  <a:ext uri="{28A0092B-C50C-407E-A947-70E740481C1C}">
                    <a14:useLocalDpi xmlns:a14="http://schemas.microsoft.com/office/drawing/2010/main" val="0"/>
                  </a:ext>
                </a:extLst>
              </a:blip>
              <a:srcRect l="9648" t="9011" r="67788" b="48903"/>
              <a:stretch/>
            </p:blipFill>
            <p:spPr>
              <a:xfrm>
                <a:off x="5746089" y="1447800"/>
                <a:ext cx="3778911" cy="3278540"/>
              </a:xfrm>
              <a:prstGeom prst="rect">
                <a:avLst/>
              </a:prstGeom>
            </p:spPr>
          </p:pic>
          <p:pic>
            <p:nvPicPr>
              <p:cNvPr id="16" name="Picture 15"/>
              <p:cNvPicPr>
                <a:picLocks noChangeAspect="1"/>
              </p:cNvPicPr>
              <p:nvPr/>
            </p:nvPicPr>
            <p:blipFill rotWithShape="1">
              <a:blip r:embed="rId2">
                <a:extLst>
                  <a:ext uri="{28A0092B-C50C-407E-A947-70E740481C1C}">
                    <a14:useLocalDpi xmlns:a14="http://schemas.microsoft.com/office/drawing/2010/main" val="0"/>
                  </a:ext>
                </a:extLst>
              </a:blip>
              <a:srcRect l="9291" t="90497" r="68145" b="7098"/>
              <a:stretch/>
            </p:blipFill>
            <p:spPr>
              <a:xfrm>
                <a:off x="5715000" y="4689433"/>
                <a:ext cx="3778911" cy="187367"/>
              </a:xfrm>
              <a:prstGeom prst="rect">
                <a:avLst/>
              </a:prstGeom>
            </p:spPr>
          </p:pic>
          <p:sp>
            <p:nvSpPr>
              <p:cNvPr id="21" name="TextBox 20"/>
              <p:cNvSpPr txBox="1"/>
              <p:nvPr/>
            </p:nvSpPr>
            <p:spPr>
              <a:xfrm>
                <a:off x="6557818" y="2027419"/>
                <a:ext cx="661021" cy="388918"/>
              </a:xfrm>
              <a:prstGeom prst="rect">
                <a:avLst/>
              </a:prstGeom>
              <a:noFill/>
            </p:spPr>
            <p:txBody>
              <a:bodyPr wrap="none" rtlCol="0">
                <a:spAutoFit/>
              </a:bodyPr>
              <a:lstStyle/>
              <a:p>
                <a:r>
                  <a:rPr lang="en-US" sz="1485" b="1" dirty="0" smtClean="0">
                    <a:solidFill>
                      <a:srgbClr val="00B050"/>
                    </a:solidFill>
                    <a:latin typeface="Cambria Math" panose="02040503050406030204" pitchFamily="18" charset="0"/>
                    <a:ea typeface="Cambria Math" panose="02040503050406030204" pitchFamily="18" charset="0"/>
                  </a:rPr>
                  <a:t>−</a:t>
                </a:r>
                <a:r>
                  <a:rPr lang="en-US" sz="1485" b="1" dirty="0" smtClean="0">
                    <a:solidFill>
                      <a:srgbClr val="00B050"/>
                    </a:solidFill>
                    <a:latin typeface="Calibri" panose="020F0502020204030204" pitchFamily="34" charset="0"/>
                  </a:rPr>
                  <a:t>/</a:t>
                </a:r>
                <a:r>
                  <a:rPr lang="en-US" sz="1485" b="1" dirty="0" smtClean="0">
                    <a:solidFill>
                      <a:srgbClr val="00B050"/>
                    </a:solidFill>
                    <a:latin typeface="Cambria Math" panose="02040503050406030204" pitchFamily="18" charset="0"/>
                    <a:ea typeface="Cambria Math" panose="02040503050406030204" pitchFamily="18" charset="0"/>
                  </a:rPr>
                  <a:t>−</a:t>
                </a:r>
                <a:endParaRPr lang="en-US" sz="1485" b="1" dirty="0">
                  <a:solidFill>
                    <a:srgbClr val="00B050"/>
                  </a:solidFill>
                  <a:latin typeface="Calibri" panose="020F0502020204030204" pitchFamily="34" charset="0"/>
                </a:endParaRPr>
              </a:p>
            </p:txBody>
          </p:sp>
          <p:sp>
            <p:nvSpPr>
              <p:cNvPr id="22" name="TextBox 21"/>
              <p:cNvSpPr txBox="1"/>
              <p:nvPr/>
            </p:nvSpPr>
            <p:spPr>
              <a:xfrm>
                <a:off x="8405091" y="3597601"/>
                <a:ext cx="661021" cy="388918"/>
              </a:xfrm>
              <a:prstGeom prst="rect">
                <a:avLst/>
              </a:prstGeom>
              <a:noFill/>
            </p:spPr>
            <p:txBody>
              <a:bodyPr wrap="none" rtlCol="0">
                <a:spAutoFit/>
              </a:bodyPr>
              <a:lstStyle/>
              <a:p>
                <a:r>
                  <a:rPr lang="en-US" sz="1485" b="1" dirty="0" smtClean="0">
                    <a:solidFill>
                      <a:srgbClr val="7030A0"/>
                    </a:solidFill>
                    <a:latin typeface="Cambria Math" panose="02040503050406030204" pitchFamily="18" charset="0"/>
                    <a:ea typeface="Cambria Math" panose="02040503050406030204" pitchFamily="18" charset="0"/>
                  </a:rPr>
                  <a:t>+</a:t>
                </a:r>
                <a:r>
                  <a:rPr lang="en-US" sz="1485" b="1" dirty="0" smtClean="0">
                    <a:solidFill>
                      <a:srgbClr val="7030A0"/>
                    </a:solidFill>
                    <a:latin typeface="Calibri" panose="020F0502020204030204" pitchFamily="34" charset="0"/>
                    <a:ea typeface="Cambria Math" panose="02040503050406030204" pitchFamily="18" charset="0"/>
                  </a:rPr>
                  <a:t>/</a:t>
                </a:r>
                <a:r>
                  <a:rPr lang="en-US" sz="1485" b="1" dirty="0" smtClean="0">
                    <a:solidFill>
                      <a:srgbClr val="7030A0"/>
                    </a:solidFill>
                    <a:latin typeface="Cambria Math" panose="02040503050406030204" pitchFamily="18" charset="0"/>
                    <a:ea typeface="Cambria Math" panose="02040503050406030204" pitchFamily="18" charset="0"/>
                  </a:rPr>
                  <a:t>−</a:t>
                </a:r>
                <a:endParaRPr lang="en-US" sz="1485" b="1" dirty="0">
                  <a:solidFill>
                    <a:srgbClr val="7030A0"/>
                  </a:solidFill>
                  <a:latin typeface="Calibri" panose="020F0502020204030204" pitchFamily="34" charset="0"/>
                </a:endParaRPr>
              </a:p>
            </p:txBody>
          </p:sp>
          <p:sp>
            <p:nvSpPr>
              <p:cNvPr id="23" name="TextBox 22"/>
              <p:cNvSpPr txBox="1"/>
              <p:nvPr/>
            </p:nvSpPr>
            <p:spPr>
              <a:xfrm>
                <a:off x="6756479" y="1089928"/>
                <a:ext cx="2100965" cy="358141"/>
              </a:xfrm>
              <a:prstGeom prst="rect">
                <a:avLst/>
              </a:prstGeom>
              <a:noFill/>
            </p:spPr>
            <p:txBody>
              <a:bodyPr wrap="none" rtlCol="0">
                <a:spAutoFit/>
              </a:bodyPr>
              <a:lstStyle/>
              <a:p>
                <a:pPr algn="ctr"/>
                <a:r>
                  <a:rPr lang="en-US" sz="1320" b="1" dirty="0"/>
                  <a:t>Write/Read Polarity</a:t>
                </a:r>
              </a:p>
            </p:txBody>
          </p:sp>
          <p:sp>
            <p:nvSpPr>
              <p:cNvPr id="24" name="Freeform 23"/>
              <p:cNvSpPr/>
              <p:nvPr/>
            </p:nvSpPr>
            <p:spPr>
              <a:xfrm>
                <a:off x="6805940" y="2420983"/>
                <a:ext cx="413466" cy="592183"/>
              </a:xfrm>
              <a:custGeom>
                <a:avLst/>
                <a:gdLst>
                  <a:gd name="connsiteX0" fmla="*/ 30289 w 413466"/>
                  <a:gd name="connsiteY0" fmla="*/ 0 h 592183"/>
                  <a:gd name="connsiteX1" fmla="*/ 38997 w 413466"/>
                  <a:gd name="connsiteY1" fmla="*/ 409303 h 592183"/>
                  <a:gd name="connsiteX2" fmla="*/ 413466 w 413466"/>
                  <a:gd name="connsiteY2" fmla="*/ 592183 h 592183"/>
                </a:gdLst>
                <a:ahLst/>
                <a:cxnLst>
                  <a:cxn ang="0">
                    <a:pos x="connsiteX0" y="connsiteY0"/>
                  </a:cxn>
                  <a:cxn ang="0">
                    <a:pos x="connsiteX1" y="connsiteY1"/>
                  </a:cxn>
                  <a:cxn ang="0">
                    <a:pos x="connsiteX2" y="connsiteY2"/>
                  </a:cxn>
                </a:cxnLst>
                <a:rect l="l" t="t" r="r" b="b"/>
                <a:pathLst>
                  <a:path w="413466" h="592183">
                    <a:moveTo>
                      <a:pt x="30289" y="0"/>
                    </a:moveTo>
                    <a:cubicBezTo>
                      <a:pt x="2711" y="155303"/>
                      <a:pt x="-24866" y="310606"/>
                      <a:pt x="38997" y="409303"/>
                    </a:cubicBezTo>
                    <a:cubicBezTo>
                      <a:pt x="102860" y="508000"/>
                      <a:pt x="356860" y="561703"/>
                      <a:pt x="413466" y="592183"/>
                    </a:cubicBezTo>
                  </a:path>
                </a:pathLst>
              </a:custGeom>
              <a:noFill/>
              <a:ln w="38100">
                <a:solidFill>
                  <a:srgbClr val="00B05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85"/>
              </a:p>
            </p:txBody>
          </p:sp>
          <p:sp>
            <p:nvSpPr>
              <p:cNvPr id="25" name="Freeform 24"/>
              <p:cNvSpPr/>
              <p:nvPr/>
            </p:nvSpPr>
            <p:spPr>
              <a:xfrm>
                <a:off x="8408020" y="3133493"/>
                <a:ext cx="354980" cy="524107"/>
              </a:xfrm>
              <a:custGeom>
                <a:avLst/>
                <a:gdLst>
                  <a:gd name="connsiteX0" fmla="*/ 223024 w 244484"/>
                  <a:gd name="connsiteY0" fmla="*/ 680224 h 680224"/>
                  <a:gd name="connsiteX1" fmla="*/ 223024 w 244484"/>
                  <a:gd name="connsiteY1" fmla="*/ 234175 h 680224"/>
                  <a:gd name="connsiteX2" fmla="*/ 0 w 244484"/>
                  <a:gd name="connsiteY2" fmla="*/ 0 h 680224"/>
                </a:gdLst>
                <a:ahLst/>
                <a:cxnLst>
                  <a:cxn ang="0">
                    <a:pos x="connsiteX0" y="connsiteY0"/>
                  </a:cxn>
                  <a:cxn ang="0">
                    <a:pos x="connsiteX1" y="connsiteY1"/>
                  </a:cxn>
                  <a:cxn ang="0">
                    <a:pos x="connsiteX2" y="connsiteY2"/>
                  </a:cxn>
                </a:cxnLst>
                <a:rect l="l" t="t" r="r" b="b"/>
                <a:pathLst>
                  <a:path w="244484" h="680224">
                    <a:moveTo>
                      <a:pt x="223024" y="680224"/>
                    </a:moveTo>
                    <a:cubicBezTo>
                      <a:pt x="241609" y="513885"/>
                      <a:pt x="260195" y="347546"/>
                      <a:pt x="223024" y="234175"/>
                    </a:cubicBezTo>
                    <a:cubicBezTo>
                      <a:pt x="185853" y="120804"/>
                      <a:pt x="92926" y="60402"/>
                      <a:pt x="0" y="0"/>
                    </a:cubicBezTo>
                  </a:path>
                </a:pathLst>
              </a:custGeom>
              <a:noFill/>
              <a:ln w="34925">
                <a:solidFill>
                  <a:srgbClr val="7030A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85"/>
              </a:p>
            </p:txBody>
          </p:sp>
          <p:cxnSp>
            <p:nvCxnSpPr>
              <p:cNvPr id="27" name="Straight Arrow Connector 26"/>
              <p:cNvCxnSpPr/>
              <p:nvPr/>
            </p:nvCxnSpPr>
            <p:spPr>
              <a:xfrm>
                <a:off x="7315200" y="3124200"/>
                <a:ext cx="990600" cy="0"/>
              </a:xfrm>
              <a:prstGeom prst="straightConnector1">
                <a:avLst/>
              </a:prstGeom>
              <a:ln w="38100">
                <a:solidFill>
                  <a:schemeClr val="tx2"/>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323982" y="3124200"/>
                <a:ext cx="898070" cy="388918"/>
              </a:xfrm>
              <a:prstGeom prst="rect">
                <a:avLst/>
              </a:prstGeom>
              <a:noFill/>
            </p:spPr>
            <p:txBody>
              <a:bodyPr wrap="none" rtlCol="0">
                <a:spAutoFit/>
              </a:bodyPr>
              <a:lstStyle/>
              <a:p>
                <a:pPr algn="ctr"/>
                <a:r>
                  <a:rPr lang="en-US" sz="1485" b="1" u="sng" dirty="0">
                    <a:latin typeface="Calibri" panose="020F0502020204030204" pitchFamily="34" charset="0"/>
                  </a:rPr>
                  <a:t>900mV</a:t>
                </a:r>
              </a:p>
            </p:txBody>
          </p:sp>
        </p:grpSp>
        <p:sp>
          <p:nvSpPr>
            <p:cNvPr id="35" name="TextBox 34"/>
            <p:cNvSpPr txBox="1"/>
            <p:nvPr/>
          </p:nvSpPr>
          <p:spPr>
            <a:xfrm>
              <a:off x="7620000" y="1676400"/>
              <a:ext cx="418141" cy="281119"/>
            </a:xfrm>
            <a:prstGeom prst="rect">
              <a:avLst/>
            </a:prstGeom>
            <a:noFill/>
          </p:spPr>
          <p:txBody>
            <a:bodyPr wrap="none" rtlCol="0">
              <a:spAutoFit/>
            </a:bodyPr>
            <a:lstStyle/>
            <a:p>
              <a:r>
                <a:rPr lang="en-US" sz="907" dirty="0" smtClean="0">
                  <a:solidFill>
                    <a:schemeClr val="accent6">
                      <a:lumMod val="50000"/>
                    </a:schemeClr>
                  </a:solidFill>
                  <a:latin typeface="Calibri" panose="020F0502020204030204" pitchFamily="34" charset="0"/>
                  <a:ea typeface="Cambria Math" panose="02040503050406030204" pitchFamily="18" charset="0"/>
                </a:rPr>
                <a:t>+/</a:t>
              </a:r>
              <a:r>
                <a:rPr lang="en-US" sz="907" dirty="0">
                  <a:solidFill>
                    <a:schemeClr val="accent6">
                      <a:lumMod val="50000"/>
                    </a:schemeClr>
                  </a:solidFill>
                  <a:latin typeface="Calibri" panose="020F0502020204030204" pitchFamily="34" charset="0"/>
                  <a:ea typeface="Cambria Math" panose="02040503050406030204" pitchFamily="18" charset="0"/>
                </a:rPr>
                <a:t>+</a:t>
              </a:r>
              <a:endParaRPr lang="en-US" sz="907" dirty="0">
                <a:solidFill>
                  <a:srgbClr val="0054B0"/>
                </a:solidFill>
                <a:latin typeface="Calibri" panose="020F0502020204030204" pitchFamily="34" charset="0"/>
              </a:endParaRPr>
            </a:p>
          </p:txBody>
        </p:sp>
        <p:sp>
          <p:nvSpPr>
            <p:cNvPr id="36" name="TextBox 35"/>
            <p:cNvSpPr txBox="1"/>
            <p:nvPr/>
          </p:nvSpPr>
          <p:spPr>
            <a:xfrm>
              <a:off x="8153400" y="1676400"/>
              <a:ext cx="453115" cy="281119"/>
            </a:xfrm>
            <a:prstGeom prst="rect">
              <a:avLst/>
            </a:prstGeom>
            <a:noFill/>
          </p:spPr>
          <p:txBody>
            <a:bodyPr wrap="none" rtlCol="0">
              <a:spAutoFit/>
            </a:bodyPr>
            <a:lstStyle/>
            <a:p>
              <a:r>
                <a:rPr lang="en-US" sz="907" dirty="0">
                  <a:solidFill>
                    <a:srgbClr val="FF0000"/>
                  </a:solidFill>
                  <a:latin typeface="Calibri" panose="020F0502020204030204" pitchFamily="34" charset="0"/>
                  <a:ea typeface="Cambria Math" panose="02040503050406030204" pitchFamily="18" charset="0"/>
                </a:rPr>
                <a:t>−</a:t>
              </a:r>
              <a:r>
                <a:rPr lang="en-US" sz="907" dirty="0" smtClean="0">
                  <a:solidFill>
                    <a:srgbClr val="FF0000"/>
                  </a:solidFill>
                  <a:latin typeface="Calibri" panose="020F0502020204030204" pitchFamily="34" charset="0"/>
                </a:rPr>
                <a:t>/</a:t>
              </a:r>
              <a:r>
                <a:rPr lang="en-US" sz="907" dirty="0" smtClean="0">
                  <a:solidFill>
                    <a:srgbClr val="FF0000"/>
                  </a:solidFill>
                  <a:latin typeface="Cambria Math" panose="02040503050406030204" pitchFamily="18" charset="0"/>
                  <a:ea typeface="Cambria Math" panose="02040503050406030204" pitchFamily="18" charset="0"/>
                </a:rPr>
                <a:t>+</a:t>
              </a:r>
              <a:endParaRPr lang="en-US" sz="907" dirty="0">
                <a:solidFill>
                  <a:srgbClr val="FF0000"/>
                </a:solidFill>
                <a:latin typeface="Calibri" panose="020F0502020204030204" pitchFamily="34" charset="0"/>
              </a:endParaRPr>
            </a:p>
          </p:txBody>
        </p:sp>
      </p:grpSp>
      <p:graphicFrame>
        <p:nvGraphicFramePr>
          <p:cNvPr id="4" name="Table 3"/>
          <p:cNvGraphicFramePr>
            <a:graphicFrameLocks noGrp="1"/>
          </p:cNvGraphicFramePr>
          <p:nvPr>
            <p:extLst>
              <p:ext uri="{D42A27DB-BD31-4B8C-83A1-F6EECF244321}">
                <p14:modId xmlns:p14="http://schemas.microsoft.com/office/powerpoint/2010/main" val="1799397832"/>
              </p:ext>
            </p:extLst>
          </p:nvPr>
        </p:nvGraphicFramePr>
        <p:xfrm>
          <a:off x="1066800" y="3972719"/>
          <a:ext cx="3583305" cy="974144"/>
        </p:xfrm>
        <a:graphic>
          <a:graphicData uri="http://schemas.openxmlformats.org/drawingml/2006/table">
            <a:tbl>
              <a:tblPr firstRow="1" bandRow="1">
                <a:tableStyleId>{3B4B98B0-60AC-42C2-AFA5-B58CD77FA1E5}</a:tableStyleId>
              </a:tblPr>
              <a:tblGrid>
                <a:gridCol w="2367915">
                  <a:extLst>
                    <a:ext uri="{9D8B030D-6E8A-4147-A177-3AD203B41FA5}">
                      <a16:colId xmlns:a16="http://schemas.microsoft.com/office/drawing/2014/main" xmlns="" val="20000"/>
                    </a:ext>
                  </a:extLst>
                </a:gridCol>
                <a:gridCol w="1215390">
                  <a:extLst>
                    <a:ext uri="{9D8B030D-6E8A-4147-A177-3AD203B41FA5}">
                      <a16:colId xmlns:a16="http://schemas.microsoft.com/office/drawing/2014/main" xmlns="" val="20001"/>
                    </a:ext>
                  </a:extLst>
                </a:gridCol>
              </a:tblGrid>
              <a:tr h="0">
                <a:tc>
                  <a:txBody>
                    <a:bodyPr/>
                    <a:lstStyle/>
                    <a:p>
                      <a:r>
                        <a:rPr lang="en-US" sz="1400" b="0" baseline="0" dirty="0">
                          <a:latin typeface="Calibri" panose="020F0502020204030204" pitchFamily="34" charset="0"/>
                        </a:rPr>
                        <a:t>Vertical Profile engineering</a:t>
                      </a:r>
                    </a:p>
                  </a:txBody>
                  <a:tcPr marL="75438" marR="75438" marT="15088" marB="15088">
                    <a:lnL>
                      <a:noFill/>
                    </a:lnL>
                    <a:lnR>
                      <a:noFill/>
                    </a:lnR>
                    <a:lnT w="12700" cmpd="sng">
                      <a:noFill/>
                    </a:lnT>
                    <a:lnB w="12700" cmpd="sng">
                      <a:noFill/>
                    </a:lnB>
                    <a:lnTlToBr w="12700" cmpd="sng">
                      <a:noFill/>
                      <a:prstDash val="solid"/>
                    </a:lnTlToBr>
                    <a:lnBlToTr w="12700" cmpd="sng">
                      <a:noFill/>
                      <a:prstDash val="solid"/>
                    </a:lnBlToTr>
                  </a:tcPr>
                </a:tc>
                <a:tc>
                  <a:txBody>
                    <a:bodyPr/>
                    <a:lstStyle/>
                    <a:p>
                      <a:r>
                        <a:rPr lang="en-US" sz="1400" b="0" baseline="0" dirty="0">
                          <a:latin typeface="Calibri" panose="020F0502020204030204" pitchFamily="34" charset="0"/>
                        </a:rPr>
                        <a:t>300~600mV</a:t>
                      </a:r>
                    </a:p>
                  </a:txBody>
                  <a:tcPr marL="75438" marR="75438" marT="15088" marB="15088">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0">
                <a:tc>
                  <a:txBody>
                    <a:bodyPr/>
                    <a:lstStyle/>
                    <a:p>
                      <a:r>
                        <a:rPr lang="en-US" sz="1400" b="0" baseline="0" dirty="0">
                          <a:latin typeface="Calibri" panose="020F0502020204030204" pitchFamily="34" charset="0"/>
                        </a:rPr>
                        <a:t>Composition optimization</a:t>
                      </a:r>
                    </a:p>
                  </a:txBody>
                  <a:tcPr marL="75438" marR="75438" marT="15088" marB="15088">
                    <a:lnL>
                      <a:noFill/>
                    </a:lnL>
                    <a:lnR>
                      <a:noFill/>
                    </a:lnR>
                    <a:lnT w="12700" cmpd="sng">
                      <a:noFill/>
                    </a:lnT>
                    <a:lnB>
                      <a:noFill/>
                    </a:lnB>
                    <a:lnTlToBr w="12700" cmpd="sng">
                      <a:noFill/>
                      <a:prstDash val="solid"/>
                    </a:lnTlToBr>
                    <a:lnBlToTr w="12700" cmpd="sng">
                      <a:noFill/>
                      <a:prstDash val="solid"/>
                    </a:lnBlToTr>
                    <a:noFill/>
                  </a:tcPr>
                </a:tc>
                <a:tc>
                  <a:txBody>
                    <a:bodyPr/>
                    <a:lstStyle/>
                    <a:p>
                      <a:r>
                        <a:rPr lang="en-US" sz="1400" baseline="0" dirty="0">
                          <a:latin typeface="Calibri" panose="020F0502020204030204" pitchFamily="34" charset="0"/>
                        </a:rPr>
                        <a:t>200~300mV</a:t>
                      </a:r>
                    </a:p>
                  </a:txBody>
                  <a:tcPr marL="75438" marR="75438" marT="15088" marB="15088">
                    <a:lnL>
                      <a:noFill/>
                    </a:lnL>
                    <a:lnR>
                      <a:noFill/>
                    </a:lnR>
                    <a:lnT w="12700" cmpd="sng">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0">
                <a:tc>
                  <a:txBody>
                    <a:bodyPr/>
                    <a:lstStyle/>
                    <a:p>
                      <a:r>
                        <a:rPr lang="en-US" sz="1400" baseline="0" dirty="0">
                          <a:latin typeface="Calibri" panose="020F0502020204030204" pitchFamily="34" charset="0"/>
                        </a:rPr>
                        <a:t>Electrode selection</a:t>
                      </a:r>
                    </a:p>
                  </a:txBody>
                  <a:tcPr marL="75438" marR="75438" marT="15088" marB="15088">
                    <a:lnL>
                      <a:noFill/>
                    </a:lnL>
                    <a:lnR>
                      <a:noFill/>
                    </a:lnR>
                    <a:lnT>
                      <a:noFill/>
                    </a:lnT>
                    <a:lnB>
                      <a:noFill/>
                    </a:lnB>
                    <a:lnTlToBr w="12700" cmpd="sng">
                      <a:noFill/>
                      <a:prstDash val="solid"/>
                    </a:lnTlToBr>
                    <a:lnBlToTr w="12700" cmpd="sng">
                      <a:noFill/>
                      <a:prstDash val="solid"/>
                    </a:lnBlToTr>
                  </a:tcPr>
                </a:tc>
                <a:tc>
                  <a:txBody>
                    <a:bodyPr/>
                    <a:lstStyle/>
                    <a:p>
                      <a:r>
                        <a:rPr lang="en-US" sz="1400" baseline="0" dirty="0">
                          <a:latin typeface="Calibri" panose="020F0502020204030204" pitchFamily="34" charset="0"/>
                        </a:rPr>
                        <a:t>100mV</a:t>
                      </a:r>
                    </a:p>
                  </a:txBody>
                  <a:tcPr marL="75438" marR="75438" marT="15088" marB="15088">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0">
                <a:tc>
                  <a:txBody>
                    <a:bodyPr/>
                    <a:lstStyle/>
                    <a:p>
                      <a:r>
                        <a:rPr lang="en-US" sz="1400" dirty="0">
                          <a:latin typeface="Calibri" panose="020F0502020204030204" pitchFamily="34" charset="0"/>
                        </a:rPr>
                        <a:t>Algorithm development</a:t>
                      </a:r>
                    </a:p>
                  </a:txBody>
                  <a:tcPr marL="75438" marR="75438" marT="15088" marB="15088">
                    <a:lnL>
                      <a:noFill/>
                    </a:lnL>
                    <a:lnR>
                      <a:noFill/>
                    </a:lnR>
                    <a:lnT>
                      <a:noFill/>
                    </a:lnT>
                    <a:lnB w="12700" cmpd="sng">
                      <a:noFill/>
                    </a:lnB>
                    <a:lnTlToBr w="12700" cmpd="sng">
                      <a:noFill/>
                      <a:prstDash val="solid"/>
                    </a:lnTlToBr>
                    <a:lnBlToTr w="12700" cmpd="sng">
                      <a:noFill/>
                      <a:prstDash val="solid"/>
                    </a:lnBlToTr>
                    <a:noFill/>
                  </a:tcPr>
                </a:tc>
                <a:tc>
                  <a:txBody>
                    <a:bodyPr/>
                    <a:lstStyle/>
                    <a:p>
                      <a:r>
                        <a:rPr lang="en-US" sz="1400" baseline="0" dirty="0">
                          <a:latin typeface="Calibri" panose="020F0502020204030204" pitchFamily="34" charset="0"/>
                        </a:rPr>
                        <a:t>100~300mV</a:t>
                      </a:r>
                    </a:p>
                  </a:txBody>
                  <a:tcPr marL="75438" marR="75438" marT="15088" marB="15088">
                    <a:lnL>
                      <a:noFill/>
                    </a:lnL>
                    <a:lnR>
                      <a:noFill/>
                    </a:lnR>
                    <a:lnT>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bl>
          </a:graphicData>
        </a:graphic>
      </p:graphicFrame>
      <p:grpSp>
        <p:nvGrpSpPr>
          <p:cNvPr id="19" name="Group 18"/>
          <p:cNvGrpSpPr/>
          <p:nvPr/>
        </p:nvGrpSpPr>
        <p:grpSpPr>
          <a:xfrm>
            <a:off x="7418070" y="1427608"/>
            <a:ext cx="2263140" cy="3476656"/>
            <a:chOff x="9448800" y="1196072"/>
            <a:chExt cx="2743200" cy="4214128"/>
          </a:xfrm>
        </p:grpSpPr>
        <p:pic>
          <p:nvPicPr>
            <p:cNvPr id="7" name="Picture 6"/>
            <p:cNvPicPr>
              <a:picLocks noChangeAspect="1"/>
            </p:cNvPicPr>
            <p:nvPr/>
          </p:nvPicPr>
          <p:blipFill rotWithShape="1">
            <a:blip r:embed="rId3"/>
            <a:srcRect l="54824" t="10937" r="37776" b="65789"/>
            <a:stretch/>
          </p:blipFill>
          <p:spPr>
            <a:xfrm>
              <a:off x="9448800" y="1272272"/>
              <a:ext cx="2743200" cy="4137928"/>
            </a:xfrm>
            <a:prstGeom prst="rect">
              <a:avLst/>
            </a:prstGeom>
          </p:spPr>
        </p:pic>
        <p:sp>
          <p:nvSpPr>
            <p:cNvPr id="8" name="TextBox 7"/>
            <p:cNvSpPr txBox="1"/>
            <p:nvPr/>
          </p:nvSpPr>
          <p:spPr>
            <a:xfrm>
              <a:off x="9601200" y="2415272"/>
              <a:ext cx="2362200" cy="388918"/>
            </a:xfrm>
            <a:prstGeom prst="rect">
              <a:avLst/>
            </a:prstGeom>
            <a:noFill/>
          </p:spPr>
          <p:txBody>
            <a:bodyPr wrap="square" rtlCol="0">
              <a:spAutoFit/>
            </a:bodyPr>
            <a:lstStyle/>
            <a:p>
              <a:pPr algn="ctr"/>
              <a:r>
                <a:rPr lang="en-US" sz="1485" dirty="0">
                  <a:solidFill>
                    <a:srgbClr val="FF0000"/>
                  </a:solidFill>
                  <a:latin typeface="Calibri" panose="020F0502020204030204" pitchFamily="34" charset="0"/>
                </a:rPr>
                <a:t>22nm</a:t>
              </a:r>
              <a:r>
                <a:rPr lang="en-US" sz="1485" dirty="0">
                  <a:solidFill>
                    <a:schemeClr val="accent2">
                      <a:lumMod val="60000"/>
                      <a:lumOff val="40000"/>
                    </a:schemeClr>
                  </a:solidFill>
                  <a:latin typeface="Calibri" panose="020F0502020204030204" pitchFamily="34" charset="0"/>
                </a:rPr>
                <a:t> </a:t>
              </a:r>
              <a:r>
                <a:rPr lang="en-US" sz="1485" dirty="0">
                  <a:solidFill>
                    <a:srgbClr val="FF0000"/>
                  </a:solidFill>
                  <a:latin typeface="Calibri" panose="020F0502020204030204" pitchFamily="34" charset="0"/>
                </a:rPr>
                <a:t>doped V12</a:t>
              </a:r>
              <a:endParaRPr lang="en-US" sz="1485" dirty="0">
                <a:solidFill>
                  <a:srgbClr val="FFFF00"/>
                </a:solidFill>
                <a:latin typeface="Calibri" panose="020F0502020204030204" pitchFamily="34" charset="0"/>
              </a:endParaRPr>
            </a:p>
          </p:txBody>
        </p:sp>
        <p:sp>
          <p:nvSpPr>
            <p:cNvPr id="9" name="TextBox 8"/>
            <p:cNvSpPr txBox="1"/>
            <p:nvPr/>
          </p:nvSpPr>
          <p:spPr>
            <a:xfrm>
              <a:off x="9601200" y="2034272"/>
              <a:ext cx="2590800" cy="388918"/>
            </a:xfrm>
            <a:prstGeom prst="rect">
              <a:avLst/>
            </a:prstGeom>
            <a:noFill/>
          </p:spPr>
          <p:txBody>
            <a:bodyPr wrap="square" rtlCol="0">
              <a:spAutoFit/>
            </a:bodyPr>
            <a:lstStyle/>
            <a:p>
              <a:pPr algn="ctr"/>
              <a:r>
                <a:rPr lang="en-US" sz="1485" dirty="0">
                  <a:solidFill>
                    <a:srgbClr val="FFFF00"/>
                  </a:solidFill>
                  <a:latin typeface="Calibri" panose="020F0502020204030204" pitchFamily="34" charset="0"/>
                </a:rPr>
                <a:t>5Å Al</a:t>
              </a:r>
              <a:r>
                <a:rPr lang="en-US" sz="1485" baseline="-25000" dirty="0">
                  <a:solidFill>
                    <a:srgbClr val="FFFF00"/>
                  </a:solidFill>
                  <a:latin typeface="Calibri" panose="020F0502020204030204" pitchFamily="34" charset="0"/>
                </a:rPr>
                <a:t>2</a:t>
              </a:r>
              <a:r>
                <a:rPr lang="en-US" sz="1485" dirty="0">
                  <a:solidFill>
                    <a:srgbClr val="FFFF00"/>
                  </a:solidFill>
                  <a:latin typeface="Calibri" panose="020F0502020204030204" pitchFamily="34" charset="0"/>
                </a:rPr>
                <a:t>O</a:t>
              </a:r>
              <a:r>
                <a:rPr lang="en-US" sz="1485" baseline="-25000" dirty="0">
                  <a:solidFill>
                    <a:srgbClr val="FFFF00"/>
                  </a:solidFill>
                  <a:latin typeface="Calibri" panose="020F0502020204030204" pitchFamily="34" charset="0"/>
                </a:rPr>
                <a:t>3</a:t>
              </a:r>
              <a:r>
                <a:rPr lang="en-US" sz="1485" dirty="0">
                  <a:solidFill>
                    <a:srgbClr val="FFFF00"/>
                  </a:solidFill>
                  <a:latin typeface="Calibri" panose="020F0502020204030204" pitchFamily="34" charset="0"/>
                </a:rPr>
                <a:t> lamina </a:t>
              </a:r>
            </a:p>
          </p:txBody>
        </p:sp>
        <p:sp>
          <p:nvSpPr>
            <p:cNvPr id="10" name="TextBox 9"/>
            <p:cNvSpPr txBox="1"/>
            <p:nvPr/>
          </p:nvSpPr>
          <p:spPr>
            <a:xfrm>
              <a:off x="9525000" y="2720072"/>
              <a:ext cx="2590800" cy="388918"/>
            </a:xfrm>
            <a:prstGeom prst="rect">
              <a:avLst/>
            </a:prstGeom>
            <a:noFill/>
          </p:spPr>
          <p:txBody>
            <a:bodyPr wrap="square" rtlCol="0">
              <a:spAutoFit/>
            </a:bodyPr>
            <a:lstStyle/>
            <a:p>
              <a:pPr algn="ctr"/>
              <a:r>
                <a:rPr lang="en-US" sz="1485" dirty="0">
                  <a:solidFill>
                    <a:srgbClr val="FFFF00"/>
                  </a:solidFill>
                  <a:latin typeface="Calibri" panose="020F0502020204030204" pitchFamily="34" charset="0"/>
                </a:rPr>
                <a:t>5Å Al</a:t>
              </a:r>
              <a:r>
                <a:rPr lang="en-US" sz="1485" baseline="-25000" dirty="0">
                  <a:solidFill>
                    <a:srgbClr val="FFFF00"/>
                  </a:solidFill>
                  <a:latin typeface="Calibri" panose="020F0502020204030204" pitchFamily="34" charset="0"/>
                </a:rPr>
                <a:t>2</a:t>
              </a:r>
              <a:r>
                <a:rPr lang="en-US" sz="1485" dirty="0">
                  <a:solidFill>
                    <a:srgbClr val="FFFF00"/>
                  </a:solidFill>
                  <a:latin typeface="Calibri" panose="020F0502020204030204" pitchFamily="34" charset="0"/>
                </a:rPr>
                <a:t>O</a:t>
              </a:r>
              <a:r>
                <a:rPr lang="en-US" sz="1485" baseline="-25000" dirty="0">
                  <a:solidFill>
                    <a:srgbClr val="FFFF00"/>
                  </a:solidFill>
                  <a:latin typeface="Calibri" panose="020F0502020204030204" pitchFamily="34" charset="0"/>
                </a:rPr>
                <a:t>3</a:t>
              </a:r>
              <a:r>
                <a:rPr lang="en-US" sz="1485" dirty="0">
                  <a:solidFill>
                    <a:srgbClr val="FFFF00"/>
                  </a:solidFill>
                  <a:latin typeface="Calibri" panose="020F0502020204030204" pitchFamily="34" charset="0"/>
                </a:rPr>
                <a:t> lamina </a:t>
              </a:r>
            </a:p>
          </p:txBody>
        </p:sp>
        <p:sp>
          <p:nvSpPr>
            <p:cNvPr id="11" name="TextBox 10"/>
            <p:cNvSpPr txBox="1"/>
            <p:nvPr/>
          </p:nvSpPr>
          <p:spPr>
            <a:xfrm>
              <a:off x="9448800" y="1729472"/>
              <a:ext cx="2590800" cy="388918"/>
            </a:xfrm>
            <a:prstGeom prst="rect">
              <a:avLst/>
            </a:prstGeom>
            <a:noFill/>
          </p:spPr>
          <p:txBody>
            <a:bodyPr wrap="square" rtlCol="0">
              <a:spAutoFit/>
            </a:bodyPr>
            <a:lstStyle/>
            <a:p>
              <a:pPr algn="ctr"/>
              <a:r>
                <a:rPr lang="en-US" sz="1485" dirty="0">
                  <a:solidFill>
                    <a:srgbClr val="FFFF00"/>
                  </a:solidFill>
                  <a:latin typeface="Calibri" panose="020F0502020204030204" pitchFamily="34" charset="0"/>
                </a:rPr>
                <a:t>SXP POR TE</a:t>
              </a:r>
            </a:p>
          </p:txBody>
        </p:sp>
        <p:sp>
          <p:nvSpPr>
            <p:cNvPr id="12" name="TextBox 11"/>
            <p:cNvSpPr txBox="1"/>
            <p:nvPr/>
          </p:nvSpPr>
          <p:spPr>
            <a:xfrm>
              <a:off x="9525000" y="3024872"/>
              <a:ext cx="2590800" cy="388918"/>
            </a:xfrm>
            <a:prstGeom prst="rect">
              <a:avLst/>
            </a:prstGeom>
            <a:noFill/>
          </p:spPr>
          <p:txBody>
            <a:bodyPr wrap="square" rtlCol="0">
              <a:spAutoFit/>
            </a:bodyPr>
            <a:lstStyle/>
            <a:p>
              <a:pPr algn="ctr"/>
              <a:r>
                <a:rPr lang="en-US" sz="1485" dirty="0">
                  <a:solidFill>
                    <a:srgbClr val="FFFF00"/>
                  </a:solidFill>
                  <a:latin typeface="Calibri" panose="020F0502020204030204" pitchFamily="34" charset="0"/>
                </a:rPr>
                <a:t>SXP POR BE</a:t>
              </a:r>
            </a:p>
          </p:txBody>
        </p:sp>
        <p:sp>
          <p:nvSpPr>
            <p:cNvPr id="13" name="TextBox 12"/>
            <p:cNvSpPr txBox="1"/>
            <p:nvPr/>
          </p:nvSpPr>
          <p:spPr>
            <a:xfrm>
              <a:off x="9448800" y="1196072"/>
              <a:ext cx="2667000" cy="388918"/>
            </a:xfrm>
            <a:prstGeom prst="rect">
              <a:avLst/>
            </a:prstGeom>
            <a:noFill/>
          </p:spPr>
          <p:txBody>
            <a:bodyPr wrap="square" rtlCol="0">
              <a:spAutoFit/>
            </a:bodyPr>
            <a:lstStyle/>
            <a:p>
              <a:pPr algn="ctr"/>
              <a:r>
                <a:rPr lang="en-US" sz="1485" dirty="0">
                  <a:solidFill>
                    <a:srgbClr val="FFFF00"/>
                  </a:solidFill>
                  <a:latin typeface="Calibri" panose="020F0502020204030204" pitchFamily="34" charset="0"/>
                </a:rPr>
                <a:t>45nm BL W (not shown)</a:t>
              </a:r>
            </a:p>
          </p:txBody>
        </p:sp>
        <p:sp>
          <p:nvSpPr>
            <p:cNvPr id="14" name="TextBox 13"/>
            <p:cNvSpPr txBox="1"/>
            <p:nvPr/>
          </p:nvSpPr>
          <p:spPr>
            <a:xfrm>
              <a:off x="9448800" y="3710672"/>
              <a:ext cx="2590800" cy="388918"/>
            </a:xfrm>
            <a:prstGeom prst="rect">
              <a:avLst/>
            </a:prstGeom>
            <a:noFill/>
          </p:spPr>
          <p:txBody>
            <a:bodyPr wrap="square" rtlCol="0">
              <a:spAutoFit/>
            </a:bodyPr>
            <a:lstStyle/>
            <a:p>
              <a:pPr algn="ctr"/>
              <a:r>
                <a:rPr lang="en-US" sz="1485" dirty="0">
                  <a:solidFill>
                    <a:srgbClr val="FF0000"/>
                  </a:solidFill>
                  <a:latin typeface="Calibri" panose="020F0502020204030204" pitchFamily="34" charset="0"/>
                </a:rPr>
                <a:t>37nm WL W</a:t>
              </a:r>
            </a:p>
          </p:txBody>
        </p:sp>
      </p:grpSp>
    </p:spTree>
    <p:extLst>
      <p:ext uri="{BB962C8B-B14F-4D97-AF65-F5344CB8AC3E}">
        <p14:creationId xmlns:p14="http://schemas.microsoft.com/office/powerpoint/2010/main" val="3498430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 </a:t>
            </a:r>
            <a:r>
              <a:rPr lang="en-US" cap="small" dirty="0"/>
              <a:t>Scope</a:t>
            </a:r>
          </a:p>
        </p:txBody>
      </p:sp>
      <p:sp>
        <p:nvSpPr>
          <p:cNvPr id="4" name="Text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152169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cap="small" dirty="0" smtClean="0"/>
              <a:t>Scope</a:t>
            </a:r>
            <a:endParaRPr lang="en-US" sz="3200" cap="small" dirty="0"/>
          </a:p>
        </p:txBody>
      </p:sp>
      <p:sp>
        <p:nvSpPr>
          <p:cNvPr id="5" name="Content Placeholder 4"/>
          <p:cNvSpPr>
            <a:spLocks noGrp="1"/>
          </p:cNvSpPr>
          <p:nvPr>
            <p:ph idx="1"/>
          </p:nvPr>
        </p:nvSpPr>
        <p:spPr>
          <a:xfrm>
            <a:off x="643890" y="1153319"/>
            <a:ext cx="8770620" cy="4024489"/>
          </a:xfrm>
        </p:spPr>
        <p:txBody>
          <a:bodyPr/>
          <a:lstStyle/>
          <a:p>
            <a:pPr marL="0" lvl="0" indent="0">
              <a:buNone/>
            </a:pPr>
            <a:r>
              <a:rPr lang="en-US" sz="1800" u="sng" dirty="0" smtClean="0"/>
              <a:t>Cell</a:t>
            </a:r>
            <a:r>
              <a:rPr lang="en-US" sz="1800" u="sng" dirty="0" smtClean="0"/>
              <a:t> Architecture</a:t>
            </a:r>
            <a:endParaRPr lang="en-US" sz="1800" dirty="0"/>
          </a:p>
          <a:p>
            <a:pPr marL="914400" lvl="1" indent="-457200">
              <a:buNone/>
            </a:pPr>
            <a:r>
              <a:rPr lang="en-US" sz="1800" dirty="0" smtClean="0"/>
              <a:t>Seek </a:t>
            </a:r>
            <a:r>
              <a:rPr lang="en-US" sz="1800" dirty="0"/>
              <a:t>for fundamental </a:t>
            </a:r>
            <a:r>
              <a:rPr lang="en-US" sz="1800" dirty="0" smtClean="0"/>
              <a:t>understanding of non-volatility of bipolar </a:t>
            </a:r>
            <a:r>
              <a:rPr lang="en-US" sz="1800" dirty="0"/>
              <a:t>o</a:t>
            </a:r>
            <a:r>
              <a:rPr lang="en-US" sz="1800" dirty="0" smtClean="0"/>
              <a:t>peration.</a:t>
            </a:r>
            <a:endParaRPr lang="en-US" sz="1800" dirty="0"/>
          </a:p>
          <a:p>
            <a:pPr marL="914400" lvl="1" indent="-457200">
              <a:buNone/>
            </a:pPr>
            <a:r>
              <a:rPr lang="en-US" sz="1800" dirty="0" smtClean="0"/>
              <a:t>Build the cell stack with volume statistics to demonstrate reliable Read Window Budget </a:t>
            </a:r>
            <a:r>
              <a:rPr lang="en-US" sz="1800" dirty="0" smtClean="0"/>
              <a:t>meeting storage class memory attributes.</a:t>
            </a:r>
            <a:endParaRPr lang="en-US" sz="1800" dirty="0"/>
          </a:p>
          <a:p>
            <a:pPr marL="0" lvl="0" indent="0">
              <a:buNone/>
            </a:pPr>
            <a:r>
              <a:rPr lang="en-US" sz="1800" u="sng" dirty="0" smtClean="0"/>
              <a:t>Bipolar </a:t>
            </a:r>
            <a:r>
              <a:rPr lang="en-US" sz="1800" u="sng" dirty="0" smtClean="0"/>
              <a:t>Architecture</a:t>
            </a:r>
            <a:endParaRPr lang="en-US" sz="1800" dirty="0"/>
          </a:p>
          <a:p>
            <a:pPr marL="914400" lvl="1" indent="-457200">
              <a:buNone/>
            </a:pPr>
            <a:r>
              <a:rPr lang="en-US" sz="1800" dirty="0" smtClean="0"/>
              <a:t>Demonstrate read/write </a:t>
            </a:r>
            <a:r>
              <a:rPr lang="en-US" sz="1800" dirty="0"/>
              <a:t>algorithm </a:t>
            </a:r>
            <a:r>
              <a:rPr lang="en-US" sz="1800" dirty="0" smtClean="0"/>
              <a:t>for 3DXP (dual deck minimum)</a:t>
            </a:r>
            <a:endParaRPr lang="en-US" sz="1800" dirty="0" smtClean="0"/>
          </a:p>
          <a:p>
            <a:pPr marL="914400" lvl="1" indent="-457200">
              <a:buNone/>
            </a:pPr>
            <a:r>
              <a:rPr lang="en-US" sz="1800" dirty="0" smtClean="0"/>
              <a:t>Design</a:t>
            </a:r>
            <a:r>
              <a:rPr lang="en-US" sz="1800" dirty="0" smtClean="0"/>
              <a:t> a bipolar decode and power supply scheme with a product-like vehicle (density and die size) to investigate operating energy and read/write latency</a:t>
            </a:r>
            <a:endParaRPr lang="en-US" sz="1800" dirty="0"/>
          </a:p>
          <a:p>
            <a:pPr marL="914400" lvl="1" indent="-457200">
              <a:buNone/>
            </a:pPr>
            <a:r>
              <a:rPr lang="en-US" sz="1800" dirty="0" smtClean="0"/>
              <a:t>Volume validating the </a:t>
            </a:r>
            <a:r>
              <a:rPr lang="en-US" sz="1800" dirty="0"/>
              <a:t>performance of </a:t>
            </a:r>
            <a:r>
              <a:rPr lang="en-US" sz="1800" dirty="0" smtClean="0"/>
              <a:t>product-like </a:t>
            </a:r>
            <a:r>
              <a:rPr lang="en-US" sz="1800" dirty="0"/>
              <a:t>vehicle </a:t>
            </a:r>
            <a:r>
              <a:rPr lang="en-US" sz="1800" dirty="0" smtClean="0"/>
              <a:t>on par or better than SXP counterpart</a:t>
            </a:r>
            <a:endParaRPr lang="en-US" sz="1800" dirty="0"/>
          </a:p>
        </p:txBody>
      </p:sp>
    </p:spTree>
    <p:extLst>
      <p:ext uri="{BB962C8B-B14F-4D97-AF65-F5344CB8AC3E}">
        <p14:creationId xmlns:p14="http://schemas.microsoft.com/office/powerpoint/2010/main" val="17769939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3.0 </a:t>
            </a:r>
            <a:r>
              <a:rPr lang="en-US" cap="small" dirty="0"/>
              <a:t>Strategy</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8858985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0000"/>
              </a:lnSpc>
            </a:pPr>
            <a:r>
              <a:rPr lang="en-US" cap="small" dirty="0" smtClean="0"/>
              <a:t>Mission </a:t>
            </a:r>
            <a:r>
              <a:rPr lang="en-US" cap="small" dirty="0" smtClean="0"/>
              <a:t>&amp; Strategy</a:t>
            </a:r>
            <a:endParaRPr lang="en-US" cap="small" dirty="0"/>
          </a:p>
        </p:txBody>
      </p:sp>
      <p:sp>
        <p:nvSpPr>
          <p:cNvPr id="3" name="Content Placeholder 2"/>
          <p:cNvSpPr>
            <a:spLocks noGrp="1"/>
          </p:cNvSpPr>
          <p:nvPr>
            <p:ph idx="1"/>
          </p:nvPr>
        </p:nvSpPr>
        <p:spPr>
          <a:xfrm>
            <a:off x="304800" y="772319"/>
            <a:ext cx="9525000" cy="4486892"/>
          </a:xfrm>
        </p:spPr>
        <p:txBody>
          <a:bodyPr/>
          <a:lstStyle/>
          <a:p>
            <a:pPr marL="0" indent="0">
              <a:buNone/>
            </a:pPr>
            <a:r>
              <a:rPr lang="en-US" sz="1600" dirty="0" smtClean="0"/>
              <a:t>Mission – </a:t>
            </a:r>
            <a:r>
              <a:rPr lang="en-US" sz="1600" dirty="0" smtClean="0"/>
              <a:t>Pathfinding for </a:t>
            </a:r>
            <a:r>
              <a:rPr lang="en-US" sz="1600" dirty="0" smtClean="0"/>
              <a:t>an alternative </a:t>
            </a:r>
            <a:r>
              <a:rPr lang="en-US" sz="1600" dirty="0" smtClean="0"/>
              <a:t>3DXP technology for roadmap development and scalability extension</a:t>
            </a:r>
            <a:endParaRPr lang="en-US" sz="1600" dirty="0" smtClean="0"/>
          </a:p>
          <a:p>
            <a:pPr marL="0" indent="0">
              <a:buNone/>
            </a:pPr>
            <a:r>
              <a:rPr lang="en-US" sz="1600" u="sng" dirty="0" smtClean="0"/>
              <a:t>S</a:t>
            </a:r>
            <a:r>
              <a:rPr lang="en-US" sz="1600" dirty="0" smtClean="0"/>
              <a:t>elf-</a:t>
            </a:r>
            <a:r>
              <a:rPr lang="en-US" sz="1600" u="sng" dirty="0" smtClean="0"/>
              <a:t>S</a:t>
            </a:r>
            <a:r>
              <a:rPr lang="en-US" sz="1600" dirty="0" smtClean="0"/>
              <a:t>elect </a:t>
            </a:r>
            <a:r>
              <a:rPr lang="en-US" sz="1600" u="sng" dirty="0" smtClean="0"/>
              <a:t>M</a:t>
            </a:r>
            <a:r>
              <a:rPr lang="en-US" sz="1600" dirty="0" smtClean="0"/>
              <a:t>emory </a:t>
            </a:r>
            <a:r>
              <a:rPr lang="en-US" sz="1600" dirty="0" smtClean="0"/>
              <a:t>Switching Physics at </a:t>
            </a:r>
            <a:r>
              <a:rPr lang="en-US" sz="1600" dirty="0" smtClean="0"/>
              <a:t>1</a:t>
            </a:r>
            <a:r>
              <a:rPr lang="en-US" sz="1600" baseline="30000" dirty="0" smtClean="0"/>
              <a:t>st</a:t>
            </a:r>
            <a:r>
              <a:rPr lang="en-US" sz="1600" dirty="0" smtClean="0"/>
              <a:t> principle</a:t>
            </a:r>
          </a:p>
          <a:p>
            <a:pPr marL="914400" lvl="1" indent="-457200">
              <a:buNone/>
            </a:pPr>
            <a:r>
              <a:rPr lang="en-US" sz="1600" dirty="0" smtClean="0"/>
              <a:t>Electrical and Physical </a:t>
            </a:r>
            <a:r>
              <a:rPr lang="en-US" sz="1600" dirty="0" smtClean="0"/>
              <a:t>characterization to develop basic understanding of switching mechanism and window tuning method based </a:t>
            </a:r>
            <a:endParaRPr lang="en-US" sz="1600" dirty="0" smtClean="0"/>
          </a:p>
          <a:p>
            <a:pPr marL="914400" lvl="1" indent="-457200">
              <a:buNone/>
            </a:pPr>
            <a:r>
              <a:rPr lang="en-US" sz="1600" dirty="0" smtClean="0"/>
              <a:t>Develop S26A SD-only process flow and physical and electric performance metrics</a:t>
            </a:r>
          </a:p>
          <a:p>
            <a:pPr marL="914400" lvl="1" indent="-457200">
              <a:buNone/>
            </a:pPr>
            <a:r>
              <a:rPr lang="en-US" sz="1600" dirty="0" smtClean="0"/>
              <a:t>Test and Characterize bi-direction Read/Write algorithm for NVM </a:t>
            </a:r>
          </a:p>
          <a:p>
            <a:pPr marL="0" indent="0">
              <a:buNone/>
            </a:pPr>
            <a:r>
              <a:rPr lang="en-US" sz="1600" dirty="0" smtClean="0"/>
              <a:t>Assess SSM for NVM limitation and trade-off</a:t>
            </a:r>
          </a:p>
          <a:p>
            <a:pPr marL="914400" lvl="1" indent="-457200">
              <a:buNone/>
            </a:pPr>
            <a:r>
              <a:rPr lang="en-US" sz="1600" dirty="0" smtClean="0"/>
              <a:t>Including program transfer mechanisms, distribution, disturb and retention</a:t>
            </a:r>
          </a:p>
          <a:p>
            <a:pPr marL="914400" lvl="1" indent="-457200">
              <a:buNone/>
            </a:pPr>
            <a:r>
              <a:rPr lang="en-US" sz="1600" dirty="0" smtClean="0"/>
              <a:t>Performance metrics subject to cell stack and architecture impact </a:t>
            </a:r>
          </a:p>
          <a:p>
            <a:pPr marL="0" indent="0">
              <a:buNone/>
            </a:pPr>
            <a:r>
              <a:rPr lang="en-US" sz="1600" dirty="0" smtClean="0"/>
              <a:t>Evaluate applicability of SSM basics for Comparable Technology Product such as</a:t>
            </a:r>
          </a:p>
          <a:p>
            <a:pPr marL="914400" lvl="1" indent="-457200">
              <a:buNone/>
            </a:pPr>
            <a:r>
              <a:rPr lang="en-US" sz="1600" dirty="0" smtClean="0"/>
              <a:t>Stand alone SSM using SD only stack</a:t>
            </a:r>
          </a:p>
          <a:p>
            <a:pPr marL="914400" lvl="1" indent="-457200">
              <a:buNone/>
            </a:pPr>
            <a:r>
              <a:rPr lang="en-US" sz="1600" dirty="0" smtClean="0"/>
              <a:t>SLC window expansion or MLC in S26A full stack</a:t>
            </a:r>
            <a:endParaRPr lang="en-US" sz="1600" dirty="0"/>
          </a:p>
        </p:txBody>
      </p:sp>
    </p:spTree>
    <p:extLst>
      <p:ext uri="{BB962C8B-B14F-4D97-AF65-F5344CB8AC3E}">
        <p14:creationId xmlns:p14="http://schemas.microsoft.com/office/powerpoint/2010/main" val="19297647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4.0 Milestones</a:t>
            </a:r>
            <a:r>
              <a:rPr lang="en-US" dirty="0" smtClean="0"/>
              <a:t> </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3153570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80" y="125766"/>
            <a:ext cx="8549640" cy="494154"/>
          </a:xfrm>
        </p:spPr>
        <p:txBody>
          <a:bodyPr/>
          <a:lstStyle/>
          <a:p>
            <a:r>
              <a:rPr lang="en-US" cap="small" dirty="0" smtClean="0"/>
              <a:t>Milestones </a:t>
            </a:r>
            <a:r>
              <a:rPr lang="en-US" cap="small" dirty="0"/>
              <a:t>&amp; Check points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86883463"/>
              </p:ext>
            </p:extLst>
          </p:nvPr>
        </p:nvGraphicFramePr>
        <p:xfrm>
          <a:off x="420925" y="696119"/>
          <a:ext cx="9216549" cy="4180840"/>
        </p:xfrm>
        <a:graphic>
          <a:graphicData uri="http://schemas.openxmlformats.org/drawingml/2006/table">
            <a:tbl>
              <a:tblPr firstRow="1" bandRow="1">
                <a:tableStyleId>{5C22544A-7EE6-4342-B048-85BDC9FD1C3A}</a:tableStyleId>
              </a:tblPr>
              <a:tblGrid>
                <a:gridCol w="569675"/>
                <a:gridCol w="7587694"/>
                <a:gridCol w="1059180"/>
              </a:tblGrid>
              <a:tr h="370840">
                <a:tc>
                  <a:txBody>
                    <a:bodyPr/>
                    <a:lstStyle/>
                    <a:p>
                      <a:pPr algn="ctr"/>
                      <a:r>
                        <a:rPr lang="en-US" sz="1400" dirty="0" smtClean="0">
                          <a:latin typeface="Calibri" panose="020F0502020204030204" pitchFamily="34" charset="0"/>
                        </a:rPr>
                        <a:t>#</a:t>
                      </a:r>
                      <a:endParaRPr lang="en-US" sz="1400" dirty="0">
                        <a:latin typeface="Calibri" panose="020F0502020204030204" pitchFamily="34" charset="0"/>
                      </a:endParaRPr>
                    </a:p>
                  </a:txBody>
                  <a:tcPr>
                    <a:solidFill>
                      <a:schemeClr val="accent6"/>
                    </a:solidFill>
                  </a:tcPr>
                </a:tc>
                <a:tc>
                  <a:txBody>
                    <a:bodyPr/>
                    <a:lstStyle/>
                    <a:p>
                      <a:r>
                        <a:rPr lang="en-US" sz="1400" dirty="0" smtClean="0">
                          <a:latin typeface="Calibri" panose="020F0502020204030204" pitchFamily="34" charset="0"/>
                        </a:rPr>
                        <a:t>Objectives</a:t>
                      </a:r>
                      <a:endParaRPr lang="en-US" sz="1400" dirty="0">
                        <a:latin typeface="Calibri" panose="020F0502020204030204" pitchFamily="34" charset="0"/>
                      </a:endParaRPr>
                    </a:p>
                  </a:txBody>
                  <a:tcPr>
                    <a:solidFill>
                      <a:schemeClr val="accent6"/>
                    </a:solidFill>
                  </a:tcPr>
                </a:tc>
                <a:tc>
                  <a:txBody>
                    <a:bodyPr/>
                    <a:lstStyle/>
                    <a:p>
                      <a:r>
                        <a:rPr lang="en-US" sz="1400" dirty="0" smtClean="0">
                          <a:latin typeface="Calibri" panose="020F0502020204030204" pitchFamily="34" charset="0"/>
                        </a:rPr>
                        <a:t>ECD*</a:t>
                      </a:r>
                      <a:endParaRPr lang="en-US" sz="1400" dirty="0">
                        <a:latin typeface="Calibri" panose="020F0502020204030204" pitchFamily="34" charset="0"/>
                      </a:endParaRPr>
                    </a:p>
                  </a:txBody>
                  <a:tcPr>
                    <a:solidFill>
                      <a:schemeClr val="accent6"/>
                    </a:solidFill>
                  </a:tcPr>
                </a:tc>
              </a:tr>
              <a:tr h="0">
                <a:tc>
                  <a:txBody>
                    <a:bodyPr/>
                    <a:lstStyle/>
                    <a:p>
                      <a:pPr algn="ctr"/>
                      <a:r>
                        <a:rPr lang="en-US" sz="1400" dirty="0" smtClean="0">
                          <a:latin typeface="Calibri" panose="020F0502020204030204" pitchFamily="34" charset="0"/>
                        </a:rPr>
                        <a:t>1</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Test</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structures design validated, including Opt-in metal jumper in IG88 and QTT </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400" dirty="0" smtClean="0">
                          <a:latin typeface="Calibri" panose="020F0502020204030204" pitchFamily="34" charset="0"/>
                        </a:rPr>
                        <a:t>Feb/16</a:t>
                      </a:r>
                      <a:endParaRPr lang="en-US" sz="1400" dirty="0">
                        <a:latin typeface="Calibri" panose="020F0502020204030204" pitchFamily="34" charset="0"/>
                      </a:endParaRPr>
                    </a:p>
                  </a:txBody>
                  <a:tcPr/>
                </a:tc>
              </a:tr>
              <a:tr h="121920">
                <a:tc>
                  <a:txBody>
                    <a:bodyPr/>
                    <a:lstStyle/>
                    <a:p>
                      <a:pPr algn="ctr"/>
                      <a:r>
                        <a:rPr lang="en-US" sz="1400" dirty="0" smtClean="0">
                          <a:latin typeface="Calibri" panose="020F0502020204030204" pitchFamily="34" charset="0"/>
                        </a:rPr>
                        <a:t>2</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SD-only flow portable to S26A </a:t>
                      </a:r>
                    </a:p>
                  </a:txBody>
                  <a:tcPr/>
                </a:tc>
                <a:tc>
                  <a:txBody>
                    <a:bodyPr/>
                    <a:lstStyle/>
                    <a:p>
                      <a:r>
                        <a:rPr lang="en-US" sz="1400" dirty="0" smtClean="0">
                          <a:latin typeface="Calibri" panose="020F0502020204030204" pitchFamily="34" charset="0"/>
                        </a:rPr>
                        <a:t>May/16</a:t>
                      </a:r>
                      <a:endParaRPr lang="en-US" sz="1400" dirty="0">
                        <a:latin typeface="Calibri" panose="020F0502020204030204" pitchFamily="34" charset="0"/>
                      </a:endParaRPr>
                    </a:p>
                  </a:txBody>
                  <a:tcPr/>
                </a:tc>
              </a:tr>
              <a:tr h="132080">
                <a:tc>
                  <a:txBody>
                    <a:bodyPr/>
                    <a:lstStyle/>
                    <a:p>
                      <a:pPr algn="ctr"/>
                      <a:r>
                        <a:rPr lang="en-US" sz="1400" dirty="0" smtClean="0">
                          <a:latin typeface="Calibri" panose="020F0502020204030204" pitchFamily="34" charset="0"/>
                        </a:rPr>
                        <a:t>3</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Silicon validated,</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including b</a:t>
                      </a: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i-direction</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operation for read/write </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400" dirty="0" smtClean="0">
                          <a:latin typeface="Calibri" panose="020F0502020204030204" pitchFamily="34" charset="0"/>
                        </a:rPr>
                        <a:t>June/16</a:t>
                      </a:r>
                      <a:endParaRPr lang="en-US" sz="1400" dirty="0">
                        <a:latin typeface="Calibri" panose="020F0502020204030204" pitchFamily="34" charset="0"/>
                      </a:endParaRPr>
                    </a:p>
                  </a:txBody>
                  <a:tcPr/>
                </a:tc>
              </a:tr>
              <a:tr h="142240">
                <a:tc>
                  <a:txBody>
                    <a:bodyPr/>
                    <a:lstStyle/>
                    <a:p>
                      <a:pPr algn="ctr"/>
                      <a:r>
                        <a:rPr lang="en-US" sz="1400" dirty="0" smtClean="0">
                          <a:latin typeface="Calibri" panose="020F0502020204030204" pitchFamily="34" charset="0"/>
                        </a:rPr>
                        <a:t>4</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Validate SSM window &amp; distribution  for NVM retention and endurance</a:t>
                      </a:r>
                    </a:p>
                  </a:txBody>
                  <a:tcPr/>
                </a:tc>
                <a:tc>
                  <a:txBody>
                    <a:bodyPr/>
                    <a:lstStyle/>
                    <a:p>
                      <a:r>
                        <a:rPr lang="en-US" sz="1400" dirty="0" smtClean="0">
                          <a:latin typeface="Calibri" panose="020F0502020204030204" pitchFamily="34" charset="0"/>
                        </a:rPr>
                        <a:t>July/16</a:t>
                      </a:r>
                      <a:endParaRPr lang="en-US" sz="1400" dirty="0">
                        <a:latin typeface="Calibri" panose="020F0502020204030204" pitchFamily="34" charset="0"/>
                      </a:endParaRPr>
                    </a:p>
                  </a:txBody>
                  <a:tcPr/>
                </a:tc>
              </a:tr>
              <a:tr h="142240">
                <a:tc>
                  <a:txBody>
                    <a:bodyPr/>
                    <a:lstStyle/>
                    <a:p>
                      <a:pPr marL="0" indent="0" algn="ctr">
                        <a:buFont typeface="Arial" panose="020B0604020202020204" pitchFamily="34" charset="0"/>
                        <a:buNone/>
                      </a:pPr>
                      <a:r>
                        <a:rPr lang="en-US" sz="1400" dirty="0" smtClean="0">
                          <a:latin typeface="Calibri" panose="020F0502020204030204" pitchFamily="34" charset="0"/>
                        </a:rPr>
                        <a:t>5</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SSM architecture and capability assessment.  The output provides preliminary physics understanding of the mechanism underlying SSM effect in order to conduct next level of memory array research. </a:t>
                      </a:r>
                    </a:p>
                  </a:txBody>
                  <a:tcPr/>
                </a:tc>
                <a:tc>
                  <a:txBody>
                    <a:bodyPr/>
                    <a:lstStyle/>
                    <a:p>
                      <a:r>
                        <a:rPr lang="en-US" sz="1400" dirty="0" smtClean="0">
                          <a:latin typeface="Calibri" panose="020F0502020204030204" pitchFamily="34" charset="0"/>
                        </a:rPr>
                        <a:t>July/16</a:t>
                      </a:r>
                      <a:endParaRPr lang="en-US" sz="1400" dirty="0">
                        <a:latin typeface="Calibri" panose="020F0502020204030204" pitchFamily="34" charset="0"/>
                      </a:endParaRPr>
                    </a:p>
                  </a:txBody>
                  <a:tcPr/>
                </a:tc>
              </a:tr>
              <a:tr h="0">
                <a:tc>
                  <a:txBody>
                    <a:bodyPr/>
                    <a:lstStyle/>
                    <a:p>
                      <a:pPr marL="0" indent="0" algn="ctr">
                        <a:buFont typeface="Arial" panose="020B0604020202020204" pitchFamily="34" charset="0"/>
                        <a:buNone/>
                      </a:pPr>
                      <a:r>
                        <a:rPr lang="en-US" sz="1400" baseline="0" dirty="0" smtClean="0">
                          <a:latin typeface="Calibri" panose="020F0502020204030204" pitchFamily="34" charset="0"/>
                        </a:rPr>
                        <a:t>6</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baseline="0" dirty="0" smtClean="0">
                          <a:latin typeface="Calibri" panose="020F0502020204030204" pitchFamily="34" charset="0"/>
                        </a:rPr>
                        <a:t>Three subtopics of array emphasis:  Each subtopic will be thoroughly characterized, yielding the necessary operational physical understanding and sufficient collateral data to have confidence in performance, reliability and scalability such that we are confident in proceeding further.  The output defines 2017 research direction and success criteria which are tangible in MTS, DTS, Scalability and  product architecture.</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endParaRPr lang="en-US" sz="1400" dirty="0">
                        <a:latin typeface="Calibri" panose="020F0502020204030204" pitchFamily="34" charset="0"/>
                      </a:endParaRPr>
                    </a:p>
                  </a:txBody>
                  <a:tcPr/>
                </a:tc>
              </a:tr>
              <a:tr h="0">
                <a:tc>
                  <a:txBody>
                    <a:bodyPr/>
                    <a:lstStyle/>
                    <a:p>
                      <a:pPr marL="0" indent="0" algn="r">
                        <a:buFont typeface="Arial" panose="020B0604020202020204" pitchFamily="34" charset="0"/>
                        <a:buNone/>
                      </a:pPr>
                      <a:r>
                        <a:rPr lang="en-US" sz="1400" dirty="0" err="1" smtClean="0">
                          <a:latin typeface="Calibri" panose="020F0502020204030204" pitchFamily="34" charset="0"/>
                        </a:rPr>
                        <a:t>i</a:t>
                      </a:r>
                      <a:endParaRPr lang="en-US" sz="1400" dirty="0">
                        <a:latin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S26A SD</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only flow improvement for stand alone SSM</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400" dirty="0" smtClean="0">
                          <a:latin typeface="Calibri" panose="020F0502020204030204" pitchFamily="34" charset="0"/>
                        </a:rPr>
                        <a:t>Q3/16</a:t>
                      </a:r>
                      <a:endParaRPr lang="en-US" sz="1400" dirty="0">
                        <a:latin typeface="Calibri" panose="020F0502020204030204" pitchFamily="34" charset="0"/>
                      </a:endParaRPr>
                    </a:p>
                  </a:txBody>
                  <a:tcPr/>
                </a:tc>
              </a:tr>
              <a:tr h="0">
                <a:tc>
                  <a:txBody>
                    <a:bodyPr/>
                    <a:lstStyle/>
                    <a:p>
                      <a:pPr marL="0" indent="0" algn="r">
                        <a:buFont typeface="Arial" panose="020B0604020202020204" pitchFamily="34" charset="0"/>
                        <a:buNone/>
                      </a:pPr>
                      <a:r>
                        <a:rPr lang="en-US" sz="1400" dirty="0" smtClean="0">
                          <a:latin typeface="Calibri" panose="020F0502020204030204" pitchFamily="34" charset="0"/>
                        </a:rPr>
                        <a:t>ii</a:t>
                      </a:r>
                      <a:endParaRPr lang="en-US" sz="1400" dirty="0">
                        <a:latin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Algorithm development and validation for S26A window expansion</a:t>
                      </a:r>
                    </a:p>
                  </a:txBody>
                  <a:tcPr/>
                </a:tc>
                <a:tc>
                  <a:txBody>
                    <a:bodyPr/>
                    <a:lstStyle/>
                    <a:p>
                      <a:r>
                        <a:rPr lang="en-US" sz="1400" dirty="0" smtClean="0">
                          <a:latin typeface="Calibri" panose="020F0502020204030204" pitchFamily="34" charset="0"/>
                        </a:rPr>
                        <a:t>Q4/16</a:t>
                      </a:r>
                      <a:endParaRPr lang="en-US" sz="1400" dirty="0">
                        <a:latin typeface="Calibri" panose="020F0502020204030204" pitchFamily="34" charset="0"/>
                      </a:endParaRPr>
                    </a:p>
                  </a:txBody>
                  <a:tcPr/>
                </a:tc>
              </a:tr>
              <a:tr h="127000">
                <a:tc>
                  <a:txBody>
                    <a:bodyPr/>
                    <a:lstStyle/>
                    <a:p>
                      <a:pPr marL="0" indent="0" algn="r">
                        <a:buFont typeface="Arial" panose="020B0604020202020204" pitchFamily="34" charset="0"/>
                        <a:buNone/>
                      </a:pPr>
                      <a:r>
                        <a:rPr lang="en-US" sz="1400" dirty="0" smtClean="0">
                          <a:latin typeface="Calibri" panose="020F0502020204030204" pitchFamily="34" charset="0"/>
                        </a:rPr>
                        <a:t>iii</a:t>
                      </a:r>
                      <a:endParaRPr lang="en-US" sz="1400" dirty="0">
                        <a:latin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Algorithm development and validation for 3DXP</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a:t>
                      </a: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full</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stack</a:t>
                      </a: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 MLC</a:t>
                      </a:r>
                    </a:p>
                  </a:txBody>
                  <a:tcPr/>
                </a:tc>
                <a:tc>
                  <a:txBody>
                    <a:bodyPr/>
                    <a:lstStyle/>
                    <a:p>
                      <a:r>
                        <a:rPr lang="en-US" sz="1400" dirty="0" smtClean="0">
                          <a:latin typeface="Calibri" panose="020F0502020204030204" pitchFamily="34" charset="0"/>
                        </a:rPr>
                        <a:t>Q4/16</a:t>
                      </a:r>
                      <a:endParaRPr lang="en-US" sz="1400" dirty="0">
                        <a:latin typeface="Calibri" panose="020F0502020204030204" pitchFamily="34" charset="0"/>
                      </a:endParaRPr>
                    </a:p>
                  </a:txBody>
                  <a:tcPr/>
                </a:tc>
              </a:tr>
            </a:tbl>
          </a:graphicData>
        </a:graphic>
      </p:graphicFrame>
      <p:sp>
        <p:nvSpPr>
          <p:cNvPr id="2" name="TextBox 1"/>
          <p:cNvSpPr txBox="1"/>
          <p:nvPr/>
        </p:nvSpPr>
        <p:spPr>
          <a:xfrm>
            <a:off x="7010400" y="4799269"/>
            <a:ext cx="2694456" cy="307777"/>
          </a:xfrm>
          <a:prstGeom prst="rect">
            <a:avLst/>
          </a:prstGeom>
          <a:noFill/>
        </p:spPr>
        <p:txBody>
          <a:bodyPr wrap="none" rtlCol="0">
            <a:spAutoFit/>
          </a:bodyPr>
          <a:lstStyle/>
          <a:p>
            <a:r>
              <a:rPr lang="en-US" sz="1400" dirty="0" smtClean="0">
                <a:latin typeface="Calibri" panose="020F0502020204030204" pitchFamily="34" charset="0"/>
              </a:rPr>
              <a:t>*: ECD aligned with S26A schedule</a:t>
            </a:r>
            <a:endParaRPr lang="en-US" sz="1400" dirty="0">
              <a:latin typeface="Calibri" panose="020F0502020204030204" pitchFamily="34" charset="0"/>
            </a:endParaRPr>
          </a:p>
        </p:txBody>
      </p:sp>
    </p:spTree>
    <p:extLst>
      <p:ext uri="{BB962C8B-B14F-4D97-AF65-F5344CB8AC3E}">
        <p14:creationId xmlns:p14="http://schemas.microsoft.com/office/powerpoint/2010/main" val="3117663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t-IT" cap="small" dirty="0" smtClean="0"/>
              <a:t>5.0 Design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9184947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1633538" y="0"/>
            <a:ext cx="6791325" cy="943240"/>
          </a:xfrm>
        </p:spPr>
        <p:txBody>
          <a:bodyPr/>
          <a:lstStyle/>
          <a:p>
            <a:pPr eaLnBrk="1" hangingPunct="1"/>
            <a:r>
              <a:rPr lang="en-US" smtClean="0"/>
              <a:t>Signature Page</a:t>
            </a:r>
          </a:p>
        </p:txBody>
      </p:sp>
      <p:sp>
        <p:nvSpPr>
          <p:cNvPr id="67589" name="Rectangle 3"/>
          <p:cNvSpPr>
            <a:spLocks noChangeArrowheads="1"/>
          </p:cNvSpPr>
          <p:nvPr/>
        </p:nvSpPr>
        <p:spPr bwMode="auto">
          <a:xfrm>
            <a:off x="1351804" y="1090827"/>
            <a:ext cx="7354792" cy="1692002"/>
          </a:xfrm>
          <a:prstGeom prst="rect">
            <a:avLst/>
          </a:prstGeom>
          <a:noFill/>
          <a:ln w="9525" algn="ctr">
            <a:noFill/>
            <a:miter lim="800000"/>
            <a:headEnd/>
            <a:tailEnd/>
          </a:ln>
        </p:spPr>
        <p:txBody>
          <a:bodyPr wrap="square">
            <a:spAutoFit/>
          </a:bodyPr>
          <a:lstStyle/>
          <a:p>
            <a:pPr eaLnBrk="0" hangingPunct="0"/>
            <a:r>
              <a:rPr lang="en-US" sz="1485" b="1" dirty="0">
                <a:latin typeface="Lucida Sans Unicode" panose="020B0602030504020204" pitchFamily="34" charset="0"/>
                <a:cs typeface="Lucida Sans Unicode" panose="020B0602030504020204" pitchFamily="34" charset="0"/>
              </a:rPr>
              <a:t>This </a:t>
            </a:r>
            <a:r>
              <a:rPr lang="en-US" sz="1485" b="1" dirty="0" smtClean="0">
                <a:latin typeface="Lucida Sans Unicode" panose="020B0602030504020204" pitchFamily="34" charset="0"/>
                <a:cs typeface="Lucida Sans Unicode" panose="020B0602030504020204" pitchFamily="34" charset="0"/>
              </a:rPr>
              <a:t>3DXP</a:t>
            </a:r>
            <a:r>
              <a:rPr lang="en-US" sz="1485" b="1" dirty="0" smtClean="0">
                <a:latin typeface="Lucida Sans Unicode" panose="020B0602030504020204" pitchFamily="34" charset="0"/>
                <a:cs typeface="Lucida Sans Unicode" panose="020B0602030504020204" pitchFamily="34" charset="0"/>
              </a:rPr>
              <a:t> </a:t>
            </a:r>
            <a:r>
              <a:rPr lang="en-US" sz="1485" b="1" dirty="0">
                <a:latin typeface="Lucida Sans Unicode" panose="020B0602030504020204" pitchFamily="34" charset="0"/>
                <a:cs typeface="Lucida Sans Unicode" panose="020B0602030504020204" pitchFamily="34" charset="0"/>
              </a:rPr>
              <a:t>Joint Development Program Statement of  Work </a:t>
            </a:r>
            <a:r>
              <a:rPr lang="en-US" sz="1485" b="1" dirty="0" smtClean="0">
                <a:latin typeface="Lucida Sans Unicode" panose="020B0602030504020204" pitchFamily="34" charset="0"/>
                <a:cs typeface="Lucida Sans Unicode" panose="020B0602030504020204" pitchFamily="34" charset="0"/>
              </a:rPr>
              <a:t>Rev </a:t>
            </a:r>
            <a:r>
              <a:rPr lang="en-US" sz="1485" b="1" dirty="0" smtClean="0">
                <a:latin typeface="Lucida Sans Unicode" panose="020B0602030504020204" pitchFamily="34" charset="0"/>
                <a:cs typeface="Lucida Sans Unicode" panose="020B0602030504020204" pitchFamily="34" charset="0"/>
              </a:rPr>
              <a:t>2.0 </a:t>
            </a:r>
            <a:r>
              <a:rPr lang="en-US" sz="1485" b="1" dirty="0" smtClean="0">
                <a:latin typeface="Lucida Sans Unicode" panose="020B0602030504020204" pitchFamily="34" charset="0"/>
                <a:cs typeface="Lucida Sans Unicode" panose="020B0602030504020204" pitchFamily="34" charset="0"/>
              </a:rPr>
              <a:t>(“Self-Select </a:t>
            </a:r>
            <a:r>
              <a:rPr lang="en-US" sz="1485" b="1" dirty="0">
                <a:latin typeface="Lucida Sans Unicode" panose="020B0602030504020204" pitchFamily="34" charset="0"/>
                <a:cs typeface="Lucida Sans Unicode" panose="020B0602030504020204" pitchFamily="34" charset="0"/>
              </a:rPr>
              <a:t>Memory SOW”), having been approved by the JDP Committee is hereby approved by Intel and Micron respectively </a:t>
            </a:r>
            <a:r>
              <a:rPr lang="en-US" sz="1485" b="1" u="sng" dirty="0">
                <a:latin typeface="Lucida Sans Unicode" panose="020B0602030504020204" pitchFamily="34" charset="0"/>
                <a:cs typeface="Lucida Sans Unicode" panose="020B0602030504020204" pitchFamily="34" charset="0"/>
              </a:rPr>
              <a:t>effective as of </a:t>
            </a:r>
            <a:r>
              <a:rPr lang="en-US" sz="1485" b="1" u="sng" dirty="0" smtClean="0">
                <a:solidFill>
                  <a:schemeClr val="bg1">
                    <a:lumMod val="75000"/>
                  </a:schemeClr>
                </a:solidFill>
                <a:latin typeface="Lucida Sans Unicode" panose="020B0602030504020204" pitchFamily="34" charset="0"/>
                <a:cs typeface="Lucida Sans Unicode" panose="020B0602030504020204" pitchFamily="34" charset="0"/>
              </a:rPr>
              <a:t>mmm </a:t>
            </a:r>
            <a:r>
              <a:rPr lang="en-US" sz="1485" b="1" u="sng" dirty="0" err="1" smtClean="0">
                <a:solidFill>
                  <a:schemeClr val="bg1">
                    <a:lumMod val="75000"/>
                  </a:schemeClr>
                </a:solidFill>
                <a:latin typeface="Lucida Sans Unicode" panose="020B0602030504020204" pitchFamily="34" charset="0"/>
                <a:cs typeface="Lucida Sans Unicode" panose="020B0602030504020204" pitchFamily="34" charset="0"/>
              </a:rPr>
              <a:t>d</a:t>
            </a:r>
            <a:r>
              <a:rPr lang="en-US" sz="1485" b="1" u="sng" dirty="0" err="1">
                <a:solidFill>
                  <a:schemeClr val="bg1">
                    <a:lumMod val="75000"/>
                  </a:schemeClr>
                </a:solidFill>
                <a:latin typeface="Lucida Sans Unicode" panose="020B0602030504020204" pitchFamily="34" charset="0"/>
                <a:cs typeface="Lucida Sans Unicode" panose="020B0602030504020204" pitchFamily="34" charset="0"/>
              </a:rPr>
              <a:t>d</a:t>
            </a:r>
            <a:r>
              <a:rPr lang="en-US" sz="1485" b="1" u="sng" dirty="0" smtClean="0">
                <a:latin typeface="Lucida Sans Unicode" panose="020B0602030504020204" pitchFamily="34" charset="0"/>
                <a:cs typeface="Lucida Sans Unicode" panose="020B0602030504020204" pitchFamily="34" charset="0"/>
              </a:rPr>
              <a:t>, </a:t>
            </a:r>
            <a:r>
              <a:rPr lang="en-US" sz="1485" b="1" u="sng" dirty="0" smtClean="0">
                <a:latin typeface="Lucida Sans Unicode" panose="020B0602030504020204" pitchFamily="34" charset="0"/>
                <a:cs typeface="Lucida Sans Unicode" panose="020B0602030504020204" pitchFamily="34" charset="0"/>
              </a:rPr>
              <a:t>2018</a:t>
            </a:r>
            <a:r>
              <a:rPr lang="en-US" sz="1485" b="1" dirty="0" smtClean="0">
                <a:latin typeface="Lucida Sans Unicode" panose="020B0602030504020204" pitchFamily="34" charset="0"/>
                <a:cs typeface="Lucida Sans Unicode" panose="020B0602030504020204" pitchFamily="34" charset="0"/>
              </a:rPr>
              <a:t>, </a:t>
            </a:r>
            <a:r>
              <a:rPr lang="en-US" sz="1485" b="1" dirty="0">
                <a:latin typeface="Lucida Sans Unicode" panose="020B0602030504020204" pitchFamily="34" charset="0"/>
                <a:cs typeface="Lucida Sans Unicode" panose="020B0602030504020204" pitchFamily="34" charset="0"/>
              </a:rPr>
              <a:t>as signified by the signature of each company’s authorized representative below.  It is understood and agreed that this JDP SOW may be amended in due course in accordance with the procedures set forth in the  Joint Development Program Agreement</a:t>
            </a:r>
            <a:r>
              <a:rPr lang="en-US" sz="1485" b="1" dirty="0" smtClean="0">
                <a:latin typeface="Lucida Sans Unicode" panose="020B0602030504020204" pitchFamily="34" charset="0"/>
                <a:cs typeface="Lucida Sans Unicode" panose="020B0602030504020204" pitchFamily="34" charset="0"/>
              </a:rPr>
              <a:t>.</a:t>
            </a:r>
            <a:endParaRPr lang="en-US" sz="1485" b="1" dirty="0">
              <a:latin typeface="Lucida Sans Unicode" panose="020B0602030504020204" pitchFamily="34" charset="0"/>
              <a:cs typeface="Lucida Sans Unicode" panose="020B0602030504020204" pitchFamily="34" charset="0"/>
            </a:endParaRPr>
          </a:p>
        </p:txBody>
      </p:sp>
      <p:graphicFrame>
        <p:nvGraphicFramePr>
          <p:cNvPr id="2" name="Table 1"/>
          <p:cNvGraphicFramePr>
            <a:graphicFrameLocks noGrp="1"/>
          </p:cNvGraphicFramePr>
          <p:nvPr>
            <p:extLst/>
          </p:nvPr>
        </p:nvGraphicFramePr>
        <p:xfrm>
          <a:off x="1386440" y="3158940"/>
          <a:ext cx="7264157" cy="1545299"/>
        </p:xfrm>
        <a:graphic>
          <a:graphicData uri="http://schemas.openxmlformats.org/drawingml/2006/table">
            <a:tbl>
              <a:tblPr firstRow="1" bandRow="1">
                <a:tableStyleId>{5C22544A-7EE6-4342-B048-85BDC9FD1C3A}</a:tableStyleId>
              </a:tblPr>
              <a:tblGrid>
                <a:gridCol w="919480"/>
                <a:gridCol w="2591104"/>
                <a:gridCol w="228600"/>
                <a:gridCol w="919480"/>
                <a:gridCol w="2605493"/>
              </a:tblGrid>
              <a:tr h="432779">
                <a:tc gridSpan="2">
                  <a:txBody>
                    <a:bodyPr/>
                    <a:lstStyle/>
                    <a:p>
                      <a:pPr algn="ctr"/>
                      <a:r>
                        <a:rPr lang="en-US" sz="1800" dirty="0" smtClean="0">
                          <a:solidFill>
                            <a:schemeClr val="tx1"/>
                          </a:solidFill>
                        </a:rPr>
                        <a:t>MICRON TECHNOLOGY, INC</a:t>
                      </a:r>
                      <a:endParaRPr lang="en-US" dirty="0">
                        <a:solidFill>
                          <a:schemeClr val="tx1"/>
                        </a:solidFill>
                      </a:endParaRPr>
                    </a:p>
                  </a:txBody>
                  <a:tcPr>
                    <a:noFill/>
                  </a:tcPr>
                </a:tc>
                <a:tc hMerge="1">
                  <a:txBody>
                    <a:bodyPr/>
                    <a:lstStyle/>
                    <a:p>
                      <a:endParaRPr lang="en-US" dirty="0"/>
                    </a:p>
                  </a:txBody>
                  <a:tcPr/>
                </a:tc>
                <a:tc>
                  <a:txBody>
                    <a:bodyPr/>
                    <a:lstStyle/>
                    <a:p>
                      <a:endParaRPr lang="en-US" dirty="0">
                        <a:solidFill>
                          <a:schemeClr val="tx1"/>
                        </a:solidFill>
                      </a:endParaRPr>
                    </a:p>
                  </a:txBody>
                  <a:tcPr>
                    <a:noFill/>
                  </a:tcPr>
                </a:tc>
                <a:tc gridSpan="2">
                  <a:txBody>
                    <a:bodyPr/>
                    <a:lstStyle/>
                    <a:p>
                      <a:pPr algn="ctr"/>
                      <a:r>
                        <a:rPr lang="en-US" sz="1800" dirty="0" smtClean="0">
                          <a:solidFill>
                            <a:schemeClr val="tx1"/>
                          </a:solidFill>
                        </a:rPr>
                        <a:t>INTEL CORPORATION</a:t>
                      </a:r>
                      <a:endParaRPr lang="en-US" dirty="0">
                        <a:solidFill>
                          <a:schemeClr val="tx1"/>
                        </a:solidFill>
                      </a:endParaRPr>
                    </a:p>
                  </a:txBody>
                  <a:tcPr>
                    <a:noFill/>
                  </a:tcPr>
                </a:tc>
                <a:tc hMerge="1">
                  <a:txBody>
                    <a:bodyPr/>
                    <a:lstStyle/>
                    <a:p>
                      <a:endParaRPr lang="en-US" dirty="0"/>
                    </a:p>
                  </a:txBody>
                  <a:tcPr/>
                </a:tc>
              </a:tr>
              <a:tr h="370840">
                <a:tc>
                  <a:txBody>
                    <a:bodyPr/>
                    <a:lstStyle/>
                    <a:p>
                      <a:r>
                        <a:rPr lang="en-US" dirty="0" smtClean="0"/>
                        <a:t>By:</a:t>
                      </a:r>
                      <a:endParaRPr lang="en-US" dirty="0"/>
                    </a:p>
                  </a:txBody>
                  <a:tcPr>
                    <a:noFill/>
                  </a:tcPr>
                </a:tc>
                <a:tc>
                  <a:txBody>
                    <a:bodyPr/>
                    <a:lstStyle/>
                    <a:p>
                      <a:endParaRPr lang="en-US" dirty="0"/>
                    </a:p>
                  </a:txBody>
                  <a:tcPr>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By:</a:t>
                      </a:r>
                      <a:endParaRPr lang="en-US" dirty="0"/>
                    </a:p>
                  </a:txBody>
                  <a:tcPr>
                    <a:noFill/>
                  </a:tcPr>
                </a:tc>
                <a:tc>
                  <a:txBody>
                    <a:bodyPr/>
                    <a:lstStyle/>
                    <a:p>
                      <a:endParaRPr lang="en-US" dirty="0"/>
                    </a:p>
                  </a:txBody>
                  <a:tcPr>
                    <a:lnB w="12700" cap="flat" cmpd="sng" algn="ctr">
                      <a:solidFill>
                        <a:schemeClr val="tx1"/>
                      </a:solidFill>
                      <a:prstDash val="solid"/>
                      <a:round/>
                      <a:headEnd type="none" w="med" len="med"/>
                      <a:tailEnd type="none" w="med" len="med"/>
                    </a:lnB>
                    <a:noFill/>
                  </a:tcPr>
                </a:tc>
              </a:tr>
              <a:tr h="370840">
                <a:tc>
                  <a:txBody>
                    <a:bodyPr/>
                    <a:lstStyle/>
                    <a:p>
                      <a:r>
                        <a:rPr lang="en-US" dirty="0" smtClean="0"/>
                        <a:t>Name:</a:t>
                      </a:r>
                      <a:endParaRPr lang="en-US" dirty="0"/>
                    </a:p>
                  </a:txBody>
                  <a:tcPr>
                    <a:noFill/>
                  </a:tcPr>
                </a:tc>
                <a:tc>
                  <a:txBody>
                    <a:bodyPr/>
                    <a:lstStyle/>
                    <a:p>
                      <a:endParaRPr lang="en-US"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Name: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Date: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Date: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7911283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t-IT" sz="3200" cap="small" dirty="0" smtClean="0">
                <a:solidFill>
                  <a:schemeClr val="accent2"/>
                </a:solidFill>
              </a:rPr>
              <a:t>Test structures on S26A</a:t>
            </a:r>
            <a:endParaRPr lang="en-US" sz="3200" cap="small" dirty="0">
              <a:solidFill>
                <a:schemeClr val="accent2"/>
              </a:solidFill>
            </a:endParaRPr>
          </a:p>
        </p:txBody>
      </p:sp>
      <p:sp>
        <p:nvSpPr>
          <p:cNvPr id="3" name="Content Placeholder 2"/>
          <p:cNvSpPr>
            <a:spLocks noGrp="1"/>
          </p:cNvSpPr>
          <p:nvPr>
            <p:ph idx="1"/>
          </p:nvPr>
        </p:nvSpPr>
        <p:spPr/>
        <p:txBody>
          <a:bodyPr/>
          <a:lstStyle/>
          <a:p>
            <a:pPr marL="457200" indent="-457200">
              <a:buNone/>
            </a:pPr>
            <a:r>
              <a:rPr lang="it-IT" sz="1800" dirty="0" smtClean="0"/>
              <a:t>On S15C the reverse polarity measurement capability is established with the 2xCMOS test structure.  2xCMOS structure can provide intrinsic information, but no statistics (ramdom) and no info on ED variation (sysmatic) impact.</a:t>
            </a:r>
          </a:p>
          <a:p>
            <a:pPr marL="457200" indent="-457200">
              <a:buNone/>
            </a:pPr>
            <a:r>
              <a:rPr lang="it-IT" sz="1800" dirty="0" smtClean="0"/>
              <a:t>In addition to 2XCMOS strcture, reverse polarity capability with larger cell count will be added to S26A scribe in order to support both the investigation on single deck wafer of the second deck behavior, and the reverse polarity effects.</a:t>
            </a:r>
          </a:p>
          <a:p>
            <a:pPr marL="1030288" lvl="1" indent="-568325">
              <a:buNone/>
            </a:pPr>
            <a:r>
              <a:rPr lang="en-US" sz="1600" b="1" dirty="0" smtClean="0"/>
              <a:t>IG88–  Addressable single cell test structure:</a:t>
            </a:r>
            <a:r>
              <a:rPr lang="en-US" sz="1600" dirty="0" smtClean="0"/>
              <a:t>   This is based on S26A-IG88.  Half of IG88, 52 cells per placement,  are designed for bi-direction.  Opt-in </a:t>
            </a:r>
            <a:r>
              <a:rPr lang="en-US" sz="1600" dirty="0"/>
              <a:t>metal jumper for metal mask optional TO </a:t>
            </a:r>
            <a:r>
              <a:rPr lang="en-US" sz="1600" dirty="0" err="1"/>
              <a:t>to</a:t>
            </a:r>
            <a:r>
              <a:rPr lang="en-US" sz="1600" dirty="0"/>
              <a:t> enable bidirectional operation schematics</a:t>
            </a:r>
            <a:r>
              <a:rPr lang="en-US" sz="1600" dirty="0" smtClean="0"/>
              <a:t>.</a:t>
            </a:r>
            <a:endParaRPr lang="en-US" sz="1600" dirty="0" smtClean="0">
              <a:solidFill>
                <a:schemeClr val="accent1"/>
              </a:solidFill>
            </a:endParaRPr>
          </a:p>
          <a:p>
            <a:pPr marL="1030288" lvl="1" indent="-568325">
              <a:buNone/>
              <a:tabLst>
                <a:tab pos="457200" algn="l"/>
              </a:tabLst>
            </a:pPr>
            <a:r>
              <a:rPr lang="en-US" sz="1600" b="1" dirty="0" smtClean="0"/>
              <a:t>QTT–   A electrically bi-directional operable mini array test structure: </a:t>
            </a:r>
            <a:r>
              <a:rPr lang="en-US" sz="1600" dirty="0" smtClean="0"/>
              <a:t> This is based on S26A-QTT.  A subset cells in QTT array are designed with opt-in metal jumper for bi-directional operable circuit scheme.</a:t>
            </a:r>
          </a:p>
          <a:p>
            <a:pPr marL="1030288" lvl="1" indent="-568325">
              <a:buNone/>
            </a:pPr>
            <a:r>
              <a:rPr lang="en-US" sz="1600" b="1" dirty="0" smtClean="0"/>
              <a:t>SR71– A brand </a:t>
            </a:r>
            <a:r>
              <a:rPr lang="en-US" sz="1600" b="1" dirty="0"/>
              <a:t>new </a:t>
            </a:r>
            <a:r>
              <a:rPr lang="en-US" sz="1600" b="1" dirty="0" smtClean="0"/>
              <a:t>bi-directional operable 512K array:</a:t>
            </a:r>
            <a:r>
              <a:rPr lang="en-US" sz="1600" dirty="0" smtClean="0"/>
              <a:t> Array </a:t>
            </a:r>
            <a:r>
              <a:rPr lang="en-US" sz="1600" dirty="0"/>
              <a:t>characterization using Magnum tester  is required</a:t>
            </a:r>
            <a:r>
              <a:rPr lang="en-US" sz="1600" dirty="0" smtClean="0"/>
              <a:t>.</a:t>
            </a:r>
            <a:endParaRPr lang="en-US" sz="1600" dirty="0"/>
          </a:p>
        </p:txBody>
      </p:sp>
    </p:spTree>
    <p:extLst>
      <p:ext uri="{BB962C8B-B14F-4D97-AF65-F5344CB8AC3E}">
        <p14:creationId xmlns:p14="http://schemas.microsoft.com/office/powerpoint/2010/main" val="20666759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6.0 Process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2913260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cap="small" dirty="0" smtClean="0"/>
              <a:t>Masks and Process Flow</a:t>
            </a:r>
            <a:endParaRPr lang="en-US" cap="small" dirty="0"/>
          </a:p>
        </p:txBody>
      </p:sp>
      <p:sp>
        <p:nvSpPr>
          <p:cNvPr id="9" name="Content Placeholder 8"/>
          <p:cNvSpPr>
            <a:spLocks noGrp="1"/>
          </p:cNvSpPr>
          <p:nvPr>
            <p:ph idx="1"/>
          </p:nvPr>
        </p:nvSpPr>
        <p:spPr/>
        <p:txBody>
          <a:bodyPr/>
          <a:lstStyle/>
          <a:p>
            <a:pPr marL="457200" indent="-457200">
              <a:buNone/>
            </a:pPr>
            <a:r>
              <a:rPr lang="en-US" sz="2400" dirty="0" smtClean="0"/>
              <a:t>Enable Opt-in metal jumper for bidirectional operation in parallel with S26A POR </a:t>
            </a:r>
            <a:r>
              <a:rPr lang="en-US" sz="2400" dirty="0" err="1"/>
              <a:t>t</a:t>
            </a:r>
            <a:r>
              <a:rPr lang="en-US" sz="2400" dirty="0" err="1" smtClean="0"/>
              <a:t>apeout</a:t>
            </a:r>
            <a:endParaRPr lang="en-US" sz="2400" dirty="0" smtClean="0"/>
          </a:p>
          <a:p>
            <a:pPr marL="457200" indent="-457200">
              <a:buNone/>
            </a:pPr>
            <a:r>
              <a:rPr lang="en-US" sz="2400" dirty="0" smtClean="0"/>
              <a:t>Process Flow #1: for SSM Integration:</a:t>
            </a:r>
            <a:endParaRPr lang="en-US" sz="2400" dirty="0"/>
          </a:p>
          <a:p>
            <a:pPr marL="457200" lvl="1" indent="0">
              <a:buNone/>
            </a:pPr>
            <a:r>
              <a:rPr lang="en-US" sz="2400" dirty="0" smtClean="0"/>
              <a:t>SD-only process flow based on S26A</a:t>
            </a:r>
          </a:p>
          <a:p>
            <a:pPr marL="457200" indent="-457200">
              <a:buNone/>
            </a:pPr>
            <a:r>
              <a:rPr lang="en-US" sz="2400" dirty="0" smtClean="0"/>
              <a:t>Process Flow #2: for Window expansion and MLC</a:t>
            </a:r>
          </a:p>
          <a:p>
            <a:pPr marL="457200" lvl="1" indent="0">
              <a:buNone/>
            </a:pPr>
            <a:r>
              <a:rPr lang="en-US" sz="2400" dirty="0" smtClean="0"/>
              <a:t>Identical to S26A Full loop process flow</a:t>
            </a:r>
            <a:endParaRPr lang="en-US" sz="2400" dirty="0"/>
          </a:p>
        </p:txBody>
      </p:sp>
    </p:spTree>
    <p:extLst>
      <p:ext uri="{BB962C8B-B14F-4D97-AF65-F5344CB8AC3E}">
        <p14:creationId xmlns:p14="http://schemas.microsoft.com/office/powerpoint/2010/main" val="11630197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7.0 Test </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6790406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7630" y="125765"/>
            <a:ext cx="7936389" cy="691709"/>
          </a:xfrm>
        </p:spPr>
        <p:txBody>
          <a:bodyPr/>
          <a:lstStyle/>
          <a:p>
            <a:r>
              <a:rPr lang="en-US" sz="4400" cap="small" dirty="0" smtClean="0"/>
              <a:t>Characterization and Algorithm</a:t>
            </a:r>
            <a:endParaRPr lang="en-US" sz="4400" cap="small" dirty="0"/>
          </a:p>
        </p:txBody>
      </p:sp>
      <p:sp>
        <p:nvSpPr>
          <p:cNvPr id="5" name="Content Placeholder 4"/>
          <p:cNvSpPr>
            <a:spLocks noGrp="1"/>
          </p:cNvSpPr>
          <p:nvPr>
            <p:ph idx="1"/>
          </p:nvPr>
        </p:nvSpPr>
        <p:spPr>
          <a:xfrm>
            <a:off x="1981200" y="1006122"/>
            <a:ext cx="7322819" cy="2280797"/>
          </a:xfrm>
        </p:spPr>
        <p:txBody>
          <a:bodyPr/>
          <a:lstStyle/>
          <a:p>
            <a:pPr marL="0" indent="0">
              <a:buNone/>
            </a:pPr>
            <a:r>
              <a:rPr lang="en-US" sz="2000" dirty="0" smtClean="0"/>
              <a:t>Key tasks include</a:t>
            </a:r>
          </a:p>
          <a:p>
            <a:pPr marL="457200" lvl="1" indent="0">
              <a:buNone/>
            </a:pPr>
            <a:r>
              <a:rPr lang="en-US" sz="2000" dirty="0" smtClean="0"/>
              <a:t>test structure design validation</a:t>
            </a:r>
          </a:p>
          <a:p>
            <a:pPr marL="457200" lvl="1" indent="0">
              <a:buNone/>
            </a:pPr>
            <a:r>
              <a:rPr lang="en-US" sz="2000" dirty="0" smtClean="0"/>
              <a:t>Device and Array Characterization</a:t>
            </a:r>
          </a:p>
          <a:p>
            <a:pPr marL="457200" lvl="1" indent="0">
              <a:buNone/>
            </a:pPr>
            <a:r>
              <a:rPr lang="en-US" sz="2000" dirty="0" smtClean="0"/>
              <a:t>Algorithm development</a:t>
            </a:r>
          </a:p>
          <a:p>
            <a:pPr marL="0" indent="0">
              <a:buNone/>
            </a:pPr>
            <a:r>
              <a:rPr lang="en-US" sz="2000" dirty="0" smtClean="0"/>
              <a:t>Test instruments include   </a:t>
            </a:r>
            <a:endParaRPr lang="en-US" sz="2000" dirty="0"/>
          </a:p>
        </p:txBody>
      </p:sp>
      <p:graphicFrame>
        <p:nvGraphicFramePr>
          <p:cNvPr id="6" name="Content Placeholder 3"/>
          <p:cNvGraphicFramePr>
            <a:graphicFrameLocks/>
          </p:cNvGraphicFramePr>
          <p:nvPr>
            <p:extLst>
              <p:ext uri="{D42A27DB-BD31-4B8C-83A1-F6EECF244321}">
                <p14:modId xmlns:p14="http://schemas.microsoft.com/office/powerpoint/2010/main" val="3503878600"/>
              </p:ext>
            </p:extLst>
          </p:nvPr>
        </p:nvGraphicFramePr>
        <p:xfrm>
          <a:off x="2514600" y="3293227"/>
          <a:ext cx="4876800" cy="1854200"/>
        </p:xfrm>
        <a:graphic>
          <a:graphicData uri="http://schemas.openxmlformats.org/drawingml/2006/table">
            <a:tbl>
              <a:tblPr firstRow="1" bandRow="1">
                <a:tableStyleId>{5C22544A-7EE6-4342-B048-85BDC9FD1C3A}</a:tableStyleId>
              </a:tblPr>
              <a:tblGrid>
                <a:gridCol w="2438400"/>
                <a:gridCol w="2438400"/>
              </a:tblGrid>
              <a:tr h="370840">
                <a:tc>
                  <a:txBody>
                    <a:bodyPr/>
                    <a:lstStyle/>
                    <a:p>
                      <a:r>
                        <a:rPr lang="en-US" dirty="0" smtClean="0">
                          <a:latin typeface="Calibri" panose="020F0502020204030204" pitchFamily="34" charset="0"/>
                        </a:rPr>
                        <a:t>Test Structures</a:t>
                      </a:r>
                      <a:endParaRPr lang="en-US" dirty="0">
                        <a:latin typeface="Calibri" panose="020F0502020204030204" pitchFamily="34" charset="0"/>
                      </a:endParaRPr>
                    </a:p>
                  </a:txBody>
                  <a:tcPr>
                    <a:solidFill>
                      <a:schemeClr val="accent2"/>
                    </a:solidFill>
                  </a:tcPr>
                </a:tc>
                <a:tc>
                  <a:txBody>
                    <a:bodyPr/>
                    <a:lstStyle/>
                    <a:p>
                      <a:r>
                        <a:rPr lang="en-US" dirty="0" smtClean="0">
                          <a:latin typeface="Calibri" panose="020F0502020204030204" pitchFamily="34" charset="0"/>
                        </a:rPr>
                        <a:t>Tester</a:t>
                      </a:r>
                      <a:endParaRPr lang="en-US" dirty="0">
                        <a:latin typeface="Calibri" panose="020F0502020204030204" pitchFamily="34" charset="0"/>
                      </a:endParaRPr>
                    </a:p>
                  </a:txBody>
                  <a:tcPr>
                    <a:solidFill>
                      <a:schemeClr val="accent2"/>
                    </a:solidFill>
                  </a:tcPr>
                </a:tc>
              </a:tr>
              <a:tr h="370840">
                <a:tc>
                  <a:txBody>
                    <a:bodyPr/>
                    <a:lstStyle/>
                    <a:p>
                      <a:r>
                        <a:rPr lang="en-US" dirty="0" smtClean="0">
                          <a:latin typeface="Calibri" panose="020F0502020204030204" pitchFamily="34" charset="0"/>
                        </a:rPr>
                        <a:t>2XCMOS</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WLC</a:t>
                      </a:r>
                      <a:r>
                        <a:rPr lang="en-US" baseline="0" dirty="0" smtClean="0">
                          <a:latin typeface="Calibri" panose="020F0502020204030204" pitchFamily="34" charset="0"/>
                        </a:rPr>
                        <a:t> platform</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IG88</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WLC</a:t>
                      </a:r>
                      <a:r>
                        <a:rPr lang="en-US" baseline="0" dirty="0" smtClean="0">
                          <a:latin typeface="Calibri" panose="020F0502020204030204" pitchFamily="34" charset="0"/>
                        </a:rPr>
                        <a:t> platform</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QTT</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WLC</a:t>
                      </a:r>
                      <a:r>
                        <a:rPr lang="en-US" baseline="0" dirty="0" smtClean="0">
                          <a:latin typeface="Calibri" panose="020F0502020204030204" pitchFamily="34" charset="0"/>
                        </a:rPr>
                        <a:t> platform</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SR71</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Magnum Tester</a:t>
                      </a:r>
                      <a:endParaRPr lang="en-US" dirty="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34993618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Array Test Scope</a:t>
            </a:r>
            <a:endParaRPr lang="en-US" dirty="0"/>
          </a:p>
        </p:txBody>
      </p:sp>
      <p:sp>
        <p:nvSpPr>
          <p:cNvPr id="3" name="Content Placeholder 2"/>
          <p:cNvSpPr>
            <a:spLocks noGrp="1"/>
          </p:cNvSpPr>
          <p:nvPr>
            <p:ph idx="1"/>
          </p:nvPr>
        </p:nvSpPr>
        <p:spPr>
          <a:xfrm>
            <a:off x="754380" y="817475"/>
            <a:ext cx="8549640" cy="4131734"/>
          </a:xfrm>
        </p:spPr>
        <p:txBody>
          <a:bodyPr/>
          <a:lstStyle/>
          <a:p>
            <a:r>
              <a:rPr lang="en-US" sz="2000" dirty="0"/>
              <a:t>Magnum based </a:t>
            </a:r>
            <a:r>
              <a:rPr lang="en-US" sz="2000" dirty="0" smtClean="0"/>
              <a:t>development and characterization </a:t>
            </a:r>
          </a:p>
          <a:p>
            <a:r>
              <a:rPr lang="en-US" sz="2000" dirty="0" smtClean="0"/>
              <a:t>Read/Write scheme development</a:t>
            </a:r>
          </a:p>
          <a:p>
            <a:pPr lvl="1"/>
            <a:r>
              <a:rPr lang="en-US" sz="2000" dirty="0" err="1" smtClean="0"/>
              <a:t>Histo</a:t>
            </a:r>
            <a:r>
              <a:rPr lang="en-US" sz="2000" dirty="0" smtClean="0"/>
              <a:t> based, engineering bench coverage</a:t>
            </a:r>
          </a:p>
          <a:p>
            <a:r>
              <a:rPr lang="en-US" sz="2000" dirty="0" smtClean="0"/>
              <a:t>Basic reliability characterization</a:t>
            </a:r>
          </a:p>
          <a:p>
            <a:pPr lvl="1"/>
            <a:r>
              <a:rPr lang="en-US" sz="2000" dirty="0" smtClean="0"/>
              <a:t>Retention, Disturb and Endurance</a:t>
            </a:r>
          </a:p>
          <a:p>
            <a:r>
              <a:rPr lang="en-US" sz="2000" dirty="0" smtClean="0"/>
              <a:t>Resources allocation  </a:t>
            </a:r>
          </a:p>
        </p:txBody>
      </p:sp>
      <p:graphicFrame>
        <p:nvGraphicFramePr>
          <p:cNvPr id="4" name="Content Placeholder 3"/>
          <p:cNvGraphicFramePr>
            <a:graphicFrameLocks/>
          </p:cNvGraphicFramePr>
          <p:nvPr>
            <p:extLst>
              <p:ext uri="{D42A27DB-BD31-4B8C-83A1-F6EECF244321}">
                <p14:modId xmlns:p14="http://schemas.microsoft.com/office/powerpoint/2010/main" val="381055191"/>
              </p:ext>
            </p:extLst>
          </p:nvPr>
        </p:nvGraphicFramePr>
        <p:xfrm>
          <a:off x="1754092" y="3610045"/>
          <a:ext cx="6550216" cy="1483360"/>
        </p:xfrm>
        <a:graphic>
          <a:graphicData uri="http://schemas.openxmlformats.org/drawingml/2006/table">
            <a:tbl>
              <a:tblPr firstRow="1" bandRow="1">
                <a:tableStyleId>{5C22544A-7EE6-4342-B048-85BDC9FD1C3A}</a:tableStyleId>
              </a:tblPr>
              <a:tblGrid>
                <a:gridCol w="1108392"/>
                <a:gridCol w="2299208"/>
                <a:gridCol w="819468"/>
                <a:gridCol w="1478280"/>
                <a:gridCol w="844868"/>
              </a:tblGrid>
              <a:tr h="370840">
                <a:tc>
                  <a:txBody>
                    <a:bodyPr/>
                    <a:lstStyle/>
                    <a:p>
                      <a:pPr algn="ctr"/>
                      <a:r>
                        <a:rPr lang="en-US" dirty="0" smtClean="0">
                          <a:latin typeface="Calibri" panose="020F0502020204030204" pitchFamily="34" charset="0"/>
                        </a:rPr>
                        <a:t>Expertise</a:t>
                      </a:r>
                      <a:endParaRPr lang="en-US" dirty="0">
                        <a:latin typeface="Calibri" panose="020F0502020204030204" pitchFamily="34" charset="0"/>
                      </a:endParaRPr>
                    </a:p>
                  </a:txBody>
                  <a:tcPr>
                    <a:solidFill>
                      <a:schemeClr val="accent2"/>
                    </a:solidFill>
                  </a:tcPr>
                </a:tc>
                <a:tc>
                  <a:txBody>
                    <a:bodyPr/>
                    <a:lstStyle/>
                    <a:p>
                      <a:pPr algn="l"/>
                      <a:r>
                        <a:rPr lang="en-US" i="0" dirty="0" smtClean="0">
                          <a:latin typeface="Calibri" panose="020F0502020204030204" pitchFamily="34" charset="0"/>
                        </a:rPr>
                        <a:t>Function</a:t>
                      </a:r>
                      <a:endParaRPr lang="en-US" i="0" dirty="0">
                        <a:latin typeface="Calibri" panose="020F0502020204030204" pitchFamily="34" charset="0"/>
                      </a:endParaRPr>
                    </a:p>
                  </a:txBody>
                  <a:tcPr>
                    <a:solidFill>
                      <a:schemeClr val="accent2"/>
                    </a:solidFill>
                  </a:tcPr>
                </a:tc>
                <a:tc>
                  <a:txBody>
                    <a:bodyPr/>
                    <a:lstStyle/>
                    <a:p>
                      <a:pPr algn="ctr"/>
                      <a:r>
                        <a:rPr lang="en-US" dirty="0" smtClean="0">
                          <a:latin typeface="Calibri" panose="020F0502020204030204" pitchFamily="34" charset="0"/>
                        </a:rPr>
                        <a:t>Heads</a:t>
                      </a:r>
                      <a:endParaRPr lang="en-US" dirty="0">
                        <a:latin typeface="Calibri" panose="020F0502020204030204" pitchFamily="34" charset="0"/>
                      </a:endParaRPr>
                    </a:p>
                  </a:txBody>
                  <a:tcPr>
                    <a:solidFill>
                      <a:schemeClr val="accent2"/>
                    </a:solidFill>
                  </a:tcPr>
                </a:tc>
                <a:tc>
                  <a:txBody>
                    <a:bodyPr/>
                    <a:lstStyle/>
                    <a:p>
                      <a:pPr algn="ctr"/>
                      <a:r>
                        <a:rPr lang="en-US" dirty="0" smtClean="0">
                          <a:latin typeface="Calibri" panose="020F0502020204030204" pitchFamily="34" charset="0"/>
                        </a:rPr>
                        <a:t>Duration</a:t>
                      </a:r>
                      <a:endParaRPr lang="en-US" dirty="0">
                        <a:latin typeface="Calibri" panose="020F0502020204030204" pitchFamily="34" charset="0"/>
                      </a:endParaRPr>
                    </a:p>
                  </a:txBody>
                  <a:tcPr>
                    <a:solidFill>
                      <a:schemeClr val="accent2"/>
                    </a:solidFill>
                  </a:tcPr>
                </a:tc>
                <a:tc>
                  <a:txBody>
                    <a:bodyPr/>
                    <a:lstStyle/>
                    <a:p>
                      <a:pPr algn="ctr"/>
                      <a:r>
                        <a:rPr lang="en-US" dirty="0" err="1" smtClean="0">
                          <a:latin typeface="Calibri" panose="020F0502020204030204" pitchFamily="34" charset="0"/>
                        </a:rPr>
                        <a:t>Hd</a:t>
                      </a:r>
                      <a:r>
                        <a:rPr lang="en-US" dirty="0" err="1" smtClean="0">
                          <a:latin typeface="Cambria Math" panose="02040503050406030204" pitchFamily="18" charset="0"/>
                          <a:ea typeface="Cambria Math" panose="02040503050406030204" pitchFamily="18" charset="0"/>
                        </a:rPr>
                        <a:t>∙</a:t>
                      </a:r>
                      <a:r>
                        <a:rPr lang="en-US" dirty="0" err="1" smtClean="0">
                          <a:latin typeface="Calibri" panose="020F0502020204030204" pitchFamily="34" charset="0"/>
                          <a:ea typeface="+mn-ea"/>
                        </a:rPr>
                        <a:t>Yr</a:t>
                      </a:r>
                      <a:endParaRPr lang="en-US" dirty="0">
                        <a:latin typeface="Calibri" panose="020F0502020204030204" pitchFamily="34" charset="0"/>
                      </a:endParaRPr>
                    </a:p>
                  </a:txBody>
                  <a:tcPr>
                    <a:solidFill>
                      <a:schemeClr val="accent2"/>
                    </a:solidFill>
                  </a:tcPr>
                </a:tc>
              </a:tr>
              <a:tr h="370840">
                <a:tc>
                  <a:txBody>
                    <a:bodyPr/>
                    <a:lstStyle/>
                    <a:p>
                      <a:pPr algn="ctr"/>
                      <a:r>
                        <a:rPr lang="en-US" dirty="0" smtClean="0">
                          <a:latin typeface="Calibri" panose="020F0502020204030204" pitchFamily="34" charset="0"/>
                        </a:rPr>
                        <a:t>PE</a:t>
                      </a:r>
                      <a:endParaRPr lang="en-US" dirty="0">
                        <a:latin typeface="Calibri" panose="020F0502020204030204" pitchFamily="34" charset="0"/>
                      </a:endParaRPr>
                    </a:p>
                  </a:txBody>
                  <a:tcPr/>
                </a:tc>
                <a:tc>
                  <a:txBody>
                    <a:bodyPr/>
                    <a:lstStyle/>
                    <a:p>
                      <a:pPr algn="l"/>
                      <a:r>
                        <a:rPr lang="en-US" i="0" dirty="0" smtClean="0">
                          <a:latin typeface="Calibri" panose="020F0502020204030204" pitchFamily="34" charset="0"/>
                        </a:rPr>
                        <a:t>Test Development</a:t>
                      </a:r>
                      <a:endParaRPr lang="en-US" i="0" dirty="0">
                        <a:latin typeface="Calibri" panose="020F0502020204030204" pitchFamily="34" charset="0"/>
                      </a:endParaRPr>
                    </a:p>
                  </a:txBody>
                  <a:tcPr/>
                </a:tc>
                <a:tc>
                  <a:txBody>
                    <a:bodyPr/>
                    <a:lstStyle/>
                    <a:p>
                      <a:pPr algn="ctr"/>
                      <a:r>
                        <a:rPr lang="en-US" dirty="0" smtClean="0">
                          <a:latin typeface="Calibri" panose="020F0502020204030204" pitchFamily="34" charset="0"/>
                        </a:rPr>
                        <a:t>2~4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50%</a:t>
                      </a:r>
                      <a:r>
                        <a:rPr lang="en-US" baseline="0" dirty="0" smtClean="0">
                          <a:latin typeface="Calibri" panose="020F0502020204030204" pitchFamily="34" charset="0"/>
                        </a:rPr>
                        <a:t> / Q2~Q4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¾</a:t>
                      </a:r>
                      <a:r>
                        <a:rPr lang="en-US" baseline="0" dirty="0" smtClean="0">
                          <a:latin typeface="Calibri" panose="020F0502020204030204" pitchFamily="34" charset="0"/>
                        </a:rPr>
                        <a:t>~1½</a:t>
                      </a:r>
                      <a:endParaRPr lang="en-US" dirty="0">
                        <a:latin typeface="Calibri" panose="020F0502020204030204" pitchFamily="34" charset="0"/>
                      </a:endParaRPr>
                    </a:p>
                  </a:txBody>
                  <a:tcPr/>
                </a:tc>
              </a:tr>
              <a:tr h="370840">
                <a:tc>
                  <a:txBody>
                    <a:bodyPr/>
                    <a:lstStyle/>
                    <a:p>
                      <a:pPr algn="ctr"/>
                      <a:r>
                        <a:rPr lang="en-US" dirty="0" smtClean="0">
                          <a:latin typeface="Calibri" panose="020F0502020204030204" pitchFamily="34" charset="0"/>
                        </a:rPr>
                        <a:t>TD</a:t>
                      </a:r>
                      <a:endParaRPr lang="en-US" dirty="0">
                        <a:latin typeface="Calibri" panose="020F0502020204030204" pitchFamily="34" charset="0"/>
                      </a:endParaRPr>
                    </a:p>
                  </a:txBody>
                  <a:tcPr/>
                </a:tc>
                <a:tc>
                  <a:txBody>
                    <a:bodyPr/>
                    <a:lstStyle/>
                    <a:p>
                      <a:pPr algn="l"/>
                      <a:r>
                        <a:rPr lang="en-US" i="0" dirty="0" smtClean="0">
                          <a:latin typeface="Calibri" panose="020F0502020204030204" pitchFamily="34" charset="0"/>
                        </a:rPr>
                        <a:t>Array Characterization</a:t>
                      </a:r>
                      <a:endParaRPr lang="en-US" i="0" dirty="0">
                        <a:latin typeface="Calibri" panose="020F0502020204030204" pitchFamily="34" charset="0"/>
                      </a:endParaRPr>
                    </a:p>
                  </a:txBody>
                  <a:tcPr/>
                </a:tc>
                <a:tc>
                  <a:txBody>
                    <a:bodyPr/>
                    <a:lstStyle/>
                    <a:p>
                      <a:pPr algn="ctr"/>
                      <a:r>
                        <a:rPr lang="en-US" dirty="0" smtClean="0">
                          <a:latin typeface="Calibri" panose="020F0502020204030204" pitchFamily="34" charset="0"/>
                        </a:rPr>
                        <a:t>2~4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50% / Q2~Q4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¾</a:t>
                      </a:r>
                      <a:r>
                        <a:rPr lang="en-US" baseline="0" dirty="0" smtClean="0">
                          <a:latin typeface="Calibri" panose="020F0502020204030204" pitchFamily="34" charset="0"/>
                        </a:rPr>
                        <a:t>~1½ </a:t>
                      </a:r>
                      <a:endParaRPr lang="en-US" dirty="0">
                        <a:latin typeface="Calibri" panose="020F0502020204030204" pitchFamily="34" charset="0"/>
                      </a:endParaRPr>
                    </a:p>
                  </a:txBody>
                  <a:tcPr/>
                </a:tc>
              </a:tr>
              <a:tr h="370840">
                <a:tc>
                  <a:txBody>
                    <a:bodyPr/>
                    <a:lstStyle/>
                    <a:p>
                      <a:pPr algn="ctr"/>
                      <a:r>
                        <a:rPr lang="en-US" dirty="0" smtClean="0">
                          <a:latin typeface="Calibri" panose="020F0502020204030204" pitchFamily="34" charset="0"/>
                        </a:rPr>
                        <a:t>DE</a:t>
                      </a:r>
                      <a:endParaRPr lang="en-US" dirty="0">
                        <a:latin typeface="Calibri" panose="020F0502020204030204" pitchFamily="34" charset="0"/>
                      </a:endParaRPr>
                    </a:p>
                  </a:txBody>
                  <a:tcPr/>
                </a:tc>
                <a:tc>
                  <a:txBody>
                    <a:bodyPr/>
                    <a:lstStyle/>
                    <a:p>
                      <a:pPr algn="l"/>
                      <a:r>
                        <a:rPr lang="en-US" i="0" dirty="0" smtClean="0">
                          <a:latin typeface="Calibri" panose="020F0502020204030204" pitchFamily="34" charset="0"/>
                        </a:rPr>
                        <a:t>Si Validation</a:t>
                      </a:r>
                      <a:endParaRPr lang="en-US" i="0" dirty="0">
                        <a:latin typeface="Calibri" panose="020F0502020204030204" pitchFamily="34" charset="0"/>
                      </a:endParaRPr>
                    </a:p>
                  </a:txBody>
                  <a:tcPr/>
                </a:tc>
                <a:tc>
                  <a:txBody>
                    <a:bodyPr/>
                    <a:lstStyle/>
                    <a:p>
                      <a:pPr algn="ctr"/>
                      <a:r>
                        <a:rPr lang="en-US" dirty="0" smtClean="0">
                          <a:latin typeface="Calibri" panose="020F0502020204030204" pitchFamily="34" charset="0"/>
                        </a:rPr>
                        <a:t>2</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33% / Q2~Q3</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⅓</a:t>
                      </a:r>
                      <a:endParaRPr lang="en-US" dirty="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4088217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8.0 </a:t>
            </a:r>
            <a:r>
              <a:rPr lang="en-US" cap="small" dirty="0"/>
              <a:t>Budget</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2170566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0000"/>
              </a:lnSpc>
            </a:pPr>
            <a:r>
              <a:rPr lang="en-US" cap="small" dirty="0" smtClean="0"/>
              <a:t>Budget </a:t>
            </a:r>
            <a:r>
              <a:rPr lang="en-US" cap="small" dirty="0"/>
              <a:t>and </a:t>
            </a:r>
            <a:r>
              <a:rPr lang="en-US" cap="small" dirty="0" smtClean="0"/>
              <a:t>Assumptions</a:t>
            </a:r>
            <a:endParaRPr lang="en-US" cap="small" dirty="0"/>
          </a:p>
        </p:txBody>
      </p:sp>
      <p:sp>
        <p:nvSpPr>
          <p:cNvPr id="3" name="Content Placeholder 2"/>
          <p:cNvSpPr>
            <a:spLocks noGrp="1"/>
          </p:cNvSpPr>
          <p:nvPr>
            <p:ph idx="1"/>
          </p:nvPr>
        </p:nvSpPr>
        <p:spPr/>
        <p:txBody>
          <a:bodyPr/>
          <a:lstStyle/>
          <a:p>
            <a:r>
              <a:rPr lang="en-US" dirty="0"/>
              <a:t>This SOW project scope activities for </a:t>
            </a:r>
            <a:r>
              <a:rPr lang="en-US" dirty="0" smtClean="0"/>
              <a:t>2016 </a:t>
            </a:r>
            <a:r>
              <a:rPr lang="en-US" dirty="0"/>
              <a:t>are consistent with the </a:t>
            </a:r>
            <a:r>
              <a:rPr lang="en-US" dirty="0" smtClean="0"/>
              <a:t>2016 3DXP </a:t>
            </a:r>
            <a:r>
              <a:rPr lang="en-US" dirty="0"/>
              <a:t>JDP budget</a:t>
            </a:r>
            <a:r>
              <a:rPr lang="en-US" dirty="0" smtClean="0"/>
              <a:t>.</a:t>
            </a:r>
          </a:p>
          <a:p>
            <a:pPr lvl="1"/>
            <a:r>
              <a:rPr lang="en-US" dirty="0" smtClean="0"/>
              <a:t>Resources and logistics are part of S26A development work</a:t>
            </a:r>
            <a:endParaRPr lang="en-US" dirty="0"/>
          </a:p>
          <a:p>
            <a:r>
              <a:rPr lang="en-US" dirty="0"/>
              <a:t>Budgets for subsequent years of this SOW will be adopted on a yearly basis, as part of the overall </a:t>
            </a:r>
            <a:r>
              <a:rPr lang="en-US" dirty="0" smtClean="0"/>
              <a:t>3DXP </a:t>
            </a:r>
            <a:r>
              <a:rPr lang="en-US" dirty="0"/>
              <a:t>JDP budget.</a:t>
            </a:r>
          </a:p>
          <a:p>
            <a:endParaRPr lang="en-US" dirty="0"/>
          </a:p>
        </p:txBody>
      </p:sp>
    </p:spTree>
    <p:extLst>
      <p:ext uri="{BB962C8B-B14F-4D97-AF65-F5344CB8AC3E}">
        <p14:creationId xmlns:p14="http://schemas.microsoft.com/office/powerpoint/2010/main" val="27117255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smtClean="0"/>
              <a:t>Backup Slides</a:t>
            </a:r>
            <a:endParaRPr lang="en-US" dirty="0"/>
          </a:p>
        </p:txBody>
      </p:sp>
      <p:sp>
        <p:nvSpPr>
          <p:cNvPr id="5" name="Text Placeholder 4"/>
          <p:cNvSpPr>
            <a:spLocks noGrp="1"/>
          </p:cNvSpPr>
          <p:nvPr>
            <p:ph type="body" idx="1"/>
          </p:nvPr>
        </p:nvSpPr>
        <p:spPr/>
        <p:txBody>
          <a:bodyPr/>
          <a:lstStyle/>
          <a:p>
            <a:r>
              <a:rPr lang="en-US" dirty="0" smtClean="0"/>
              <a:t>Including Placeholder for Device Target and Reliability </a:t>
            </a:r>
            <a:r>
              <a:rPr lang="en-US" dirty="0" err="1" smtClean="0"/>
              <a:t>Specitication</a:t>
            </a:r>
            <a:endParaRPr lang="en-US" dirty="0"/>
          </a:p>
        </p:txBody>
      </p:sp>
    </p:spTree>
    <p:extLst>
      <p:ext uri="{BB962C8B-B14F-4D97-AF65-F5344CB8AC3E}">
        <p14:creationId xmlns:p14="http://schemas.microsoft.com/office/powerpoint/2010/main" val="21072301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80" y="125765"/>
            <a:ext cx="4274820" cy="691709"/>
          </a:xfrm>
        </p:spPr>
        <p:txBody>
          <a:bodyPr/>
          <a:lstStyle/>
          <a:p>
            <a:r>
              <a:rPr lang="en-US" sz="3200" dirty="0"/>
              <a:t>Intrinsic Performance</a:t>
            </a:r>
          </a:p>
        </p:txBody>
      </p:sp>
      <p:sp>
        <p:nvSpPr>
          <p:cNvPr id="5" name="Content Placeholder 4"/>
          <p:cNvSpPr>
            <a:spLocks noGrp="1"/>
          </p:cNvSpPr>
          <p:nvPr>
            <p:ph idx="1"/>
          </p:nvPr>
        </p:nvSpPr>
        <p:spPr>
          <a:xfrm>
            <a:off x="6172200" y="439473"/>
            <a:ext cx="3566604" cy="4904846"/>
          </a:xfrm>
        </p:spPr>
        <p:txBody>
          <a:bodyPr/>
          <a:lstStyle/>
          <a:p>
            <a:r>
              <a:rPr lang="en-US" sz="1600" dirty="0"/>
              <a:t>Comparable leakage (same SD material).</a:t>
            </a:r>
          </a:p>
          <a:p>
            <a:r>
              <a:rPr lang="en-US" sz="1600" dirty="0"/>
              <a:t>More flexible Read </a:t>
            </a:r>
            <a:r>
              <a:rPr lang="en-US" sz="1600" dirty="0" err="1"/>
              <a:t>algo</a:t>
            </a:r>
            <a:r>
              <a:rPr lang="en-US" sz="1600" dirty="0"/>
              <a:t> (no spurious reset of Set bit).</a:t>
            </a:r>
          </a:p>
          <a:p>
            <a:r>
              <a:rPr lang="en-US" sz="1600" dirty="0"/>
              <a:t>Similar Set </a:t>
            </a:r>
            <a:r>
              <a:rPr lang="en-US" sz="1600" dirty="0" err="1"/>
              <a:t>Vt</a:t>
            </a:r>
            <a:r>
              <a:rPr lang="en-US" sz="1600" dirty="0"/>
              <a:t>, but much faster (~20ns demonstrated) and simple (no pulse shaping needed) and lower current Set operation.</a:t>
            </a:r>
          </a:p>
          <a:p>
            <a:r>
              <a:rPr lang="en-US" sz="1600" dirty="0"/>
              <a:t>Similar </a:t>
            </a:r>
            <a:r>
              <a:rPr lang="en-US" sz="1600" dirty="0" err="1">
                <a:latin typeface="Symbol" panose="05050102010706020507" pitchFamily="18" charset="2"/>
              </a:rPr>
              <a:t>D</a:t>
            </a:r>
            <a:r>
              <a:rPr lang="en-US" sz="1600" dirty="0" err="1"/>
              <a:t>Vt</a:t>
            </a:r>
            <a:r>
              <a:rPr lang="en-US" sz="1600" dirty="0"/>
              <a:t>, but much lower reset current (~1/3 of actual </a:t>
            </a:r>
            <a:r>
              <a:rPr lang="en-US" sz="1600" dirty="0" err="1"/>
              <a:t>SxP</a:t>
            </a:r>
            <a:r>
              <a:rPr lang="en-US" sz="1600" dirty="0"/>
              <a:t> current).</a:t>
            </a:r>
          </a:p>
          <a:p>
            <a:r>
              <a:rPr lang="en-US" sz="1600" dirty="0"/>
              <a:t>Negative polarity needed for reset operation (added decoder complexity/area).</a:t>
            </a:r>
          </a:p>
          <a:p>
            <a:r>
              <a:rPr lang="it-IT" sz="1600" dirty="0"/>
              <a:t>A thicker SD is preferable (better Vth window, leakage and drift), so higher voltages may be needed.</a:t>
            </a:r>
            <a:endParaRPr lang="en-US" sz="1200" dirty="0"/>
          </a:p>
          <a:p>
            <a:endParaRPr lang="en-US" sz="1600" dirty="0"/>
          </a:p>
        </p:txBody>
      </p:sp>
      <p:pic>
        <p:nvPicPr>
          <p:cNvPr id="6" name="Picture 5"/>
          <p:cNvPicPr>
            <a:picLocks noChangeAspect="1"/>
          </p:cNvPicPr>
          <p:nvPr/>
        </p:nvPicPr>
        <p:blipFill>
          <a:blip r:embed="rId2"/>
          <a:stretch>
            <a:fillRect/>
          </a:stretch>
        </p:blipFill>
        <p:spPr>
          <a:xfrm>
            <a:off x="472892" y="772319"/>
            <a:ext cx="5637904" cy="4374141"/>
          </a:xfrm>
          <a:prstGeom prst="rect">
            <a:avLst/>
          </a:prstGeom>
        </p:spPr>
      </p:pic>
    </p:spTree>
    <p:extLst>
      <p:ext uri="{BB962C8B-B14F-4D97-AF65-F5344CB8AC3E}">
        <p14:creationId xmlns:p14="http://schemas.microsoft.com/office/powerpoint/2010/main" val="2221666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1633538" y="226640"/>
            <a:ext cx="6791325" cy="565944"/>
          </a:xfrm>
        </p:spPr>
        <p:txBody>
          <a:bodyPr/>
          <a:lstStyle/>
          <a:p>
            <a:pPr eaLnBrk="1" hangingPunct="1"/>
            <a:r>
              <a:rPr lang="en-US" dirty="0" smtClean="0"/>
              <a:t>Revision Page</a:t>
            </a:r>
          </a:p>
        </p:txBody>
      </p:sp>
      <p:graphicFrame>
        <p:nvGraphicFramePr>
          <p:cNvPr id="1217666" name="Group 130"/>
          <p:cNvGraphicFramePr>
            <a:graphicFrameLocks noGrp="1"/>
          </p:cNvGraphicFramePr>
          <p:nvPr>
            <p:extLst>
              <p:ext uri="{D42A27DB-BD31-4B8C-83A1-F6EECF244321}">
                <p14:modId xmlns:p14="http://schemas.microsoft.com/office/powerpoint/2010/main" val="530311210"/>
              </p:ext>
            </p:extLst>
          </p:nvPr>
        </p:nvGraphicFramePr>
        <p:xfrm>
          <a:off x="609600" y="1229519"/>
          <a:ext cx="8506961" cy="3009380"/>
        </p:xfrm>
        <a:graphic>
          <a:graphicData uri="http://schemas.openxmlformats.org/drawingml/2006/table">
            <a:tbl>
              <a:tblPr/>
              <a:tblGrid>
                <a:gridCol w="1274663"/>
                <a:gridCol w="466303"/>
                <a:gridCol w="1309943"/>
                <a:gridCol w="1515484"/>
                <a:gridCol w="1517019"/>
                <a:gridCol w="2423549"/>
              </a:tblGrid>
              <a:tr h="22402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Approval Date</a:t>
                      </a: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REV</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Pages Affected</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Was</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Is</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Comments</a:t>
                      </a: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r>
              <a:tr h="137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Jan-20-2016</a:t>
                      </a: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1.0</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ALL</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Initial Self-Select Memory SOW</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Jan-dd-2018</a:t>
                      </a: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2.0</a:t>
                      </a: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ALL</a:t>
                      </a: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Technology Feasibility Validation SOW </a:t>
                      </a: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270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270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577514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80" y="125765"/>
            <a:ext cx="4274820" cy="691709"/>
          </a:xfrm>
        </p:spPr>
        <p:txBody>
          <a:bodyPr/>
          <a:lstStyle/>
          <a:p>
            <a:r>
              <a:rPr lang="en-US" sz="3200" dirty="0"/>
              <a:t>Reliability</a:t>
            </a:r>
          </a:p>
        </p:txBody>
      </p:sp>
      <p:sp>
        <p:nvSpPr>
          <p:cNvPr id="5" name="Content Placeholder 4"/>
          <p:cNvSpPr>
            <a:spLocks noGrp="1"/>
          </p:cNvSpPr>
          <p:nvPr>
            <p:ph idx="1"/>
          </p:nvPr>
        </p:nvSpPr>
        <p:spPr>
          <a:xfrm>
            <a:off x="6172200" y="439473"/>
            <a:ext cx="3566604" cy="4904846"/>
          </a:xfrm>
        </p:spPr>
        <p:txBody>
          <a:bodyPr/>
          <a:lstStyle/>
          <a:p>
            <a:r>
              <a:rPr lang="en-US" sz="1600" dirty="0"/>
              <a:t>Comparable Drift for Set (same SD material) and better Drift for Reset (no additional Drift of reset PM).</a:t>
            </a:r>
          </a:p>
          <a:p>
            <a:r>
              <a:rPr lang="en-US" sz="1600" dirty="0"/>
              <a:t>No Read Disturb on Set </a:t>
            </a:r>
          </a:p>
          <a:p>
            <a:r>
              <a:rPr lang="en-US" sz="1600" dirty="0"/>
              <a:t>Read Disturb on Reset represents the only failure mode specifically related to the proposed approach </a:t>
            </a:r>
            <a:r>
              <a:rPr lang="en-US" sz="1600" dirty="0">
                <a:sym typeface="Wingdings" panose="05000000000000000000" pitchFamily="2" charset="2"/>
              </a:rPr>
              <a:t> &gt; 10</a:t>
            </a:r>
            <a:r>
              <a:rPr lang="en-US" sz="1600" baseline="30000" dirty="0">
                <a:sym typeface="Wingdings" panose="05000000000000000000" pitchFamily="2" charset="2"/>
              </a:rPr>
              <a:t>4</a:t>
            </a:r>
            <a:r>
              <a:rPr lang="en-US" sz="1600" dirty="0">
                <a:sym typeface="Wingdings" panose="05000000000000000000" pitchFamily="2" charset="2"/>
              </a:rPr>
              <a:t> reads feasible up to 125C</a:t>
            </a:r>
            <a:endParaRPr lang="en-US" sz="1600" dirty="0"/>
          </a:p>
          <a:p>
            <a:r>
              <a:rPr lang="en-US" sz="1600" dirty="0"/>
              <a:t>No Proximity Thermal Disturb (very low current and temperatures).</a:t>
            </a:r>
          </a:p>
          <a:p>
            <a:r>
              <a:rPr lang="en-US" sz="1600" dirty="0"/>
              <a:t>Similar Write and Read Endurance.</a:t>
            </a:r>
          </a:p>
          <a:p>
            <a:r>
              <a:rPr lang="en-US" sz="1600" dirty="0"/>
              <a:t>Good retention up to 125C, but activation energy still to be quantified (</a:t>
            </a:r>
            <a:r>
              <a:rPr lang="en-US" sz="1600" dirty="0" err="1"/>
              <a:t>wip</a:t>
            </a:r>
            <a:r>
              <a:rPr lang="en-US" sz="1600" dirty="0" smtClean="0"/>
              <a:t>).</a:t>
            </a:r>
            <a:endParaRPr lang="en-US" sz="1200" dirty="0"/>
          </a:p>
        </p:txBody>
      </p:sp>
      <p:grpSp>
        <p:nvGrpSpPr>
          <p:cNvPr id="7" name="Group 6"/>
          <p:cNvGrpSpPr/>
          <p:nvPr/>
        </p:nvGrpSpPr>
        <p:grpSpPr>
          <a:xfrm>
            <a:off x="428026" y="894115"/>
            <a:ext cx="5637903" cy="3426203"/>
            <a:chOff x="518819" y="1082813"/>
            <a:chExt cx="6833822" cy="4152973"/>
          </a:xfrm>
        </p:grpSpPr>
        <p:pic>
          <p:nvPicPr>
            <p:cNvPr id="8" name="Picture 7"/>
            <p:cNvPicPr>
              <a:picLocks noChangeAspect="1"/>
            </p:cNvPicPr>
            <p:nvPr/>
          </p:nvPicPr>
          <p:blipFill>
            <a:blip r:embed="rId2"/>
            <a:stretch>
              <a:fillRect/>
            </a:stretch>
          </p:blipFill>
          <p:spPr>
            <a:xfrm>
              <a:off x="518819" y="1082813"/>
              <a:ext cx="6833822" cy="4152973"/>
            </a:xfrm>
            <a:prstGeom prst="rect">
              <a:avLst/>
            </a:prstGeom>
          </p:spPr>
        </p:pic>
        <p:sp>
          <p:nvSpPr>
            <p:cNvPr id="9" name="Rectangle 8"/>
            <p:cNvSpPr/>
            <p:nvPr/>
          </p:nvSpPr>
          <p:spPr>
            <a:xfrm>
              <a:off x="3517323" y="2821132"/>
              <a:ext cx="1023504" cy="2545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10" name="TextBox 9"/>
            <p:cNvSpPr txBox="1"/>
            <p:nvPr/>
          </p:nvSpPr>
          <p:spPr>
            <a:xfrm>
              <a:off x="3618211" y="2816330"/>
              <a:ext cx="855324" cy="273424"/>
            </a:xfrm>
            <a:prstGeom prst="rect">
              <a:avLst/>
            </a:prstGeom>
            <a:noFill/>
            <a:ln>
              <a:noFill/>
            </a:ln>
          </p:spPr>
          <p:txBody>
            <a:bodyPr wrap="none" rtlCol="0">
              <a:spAutoFit/>
            </a:bodyPr>
            <a:lstStyle/>
            <a:p>
              <a:r>
                <a:rPr lang="it-IT" sz="866" dirty="0">
                  <a:solidFill>
                    <a:schemeClr val="tx1">
                      <a:lumMod val="50000"/>
                    </a:schemeClr>
                  </a:solidFill>
                  <a:latin typeface="Calibri" panose="020F0502020204030204" pitchFamily="34" charset="0"/>
                  <a:cs typeface="Calibri" panose="020F0502020204030204" pitchFamily="34" charset="0"/>
                </a:rPr>
                <a:t>&gt; 1E4 reads</a:t>
              </a:r>
              <a:endParaRPr lang="en-US" sz="1320" dirty="0" err="1">
                <a:solidFill>
                  <a:schemeClr val="tx1">
                    <a:lumMod val="50000"/>
                  </a:schemeClr>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22788766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SOW Contacts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52608646"/>
              </p:ext>
            </p:extLst>
          </p:nvPr>
        </p:nvGraphicFramePr>
        <p:xfrm>
          <a:off x="754063" y="1006475"/>
          <a:ext cx="8550276" cy="2966720"/>
        </p:xfrm>
        <a:graphic>
          <a:graphicData uri="http://schemas.openxmlformats.org/drawingml/2006/table">
            <a:tbl>
              <a:tblPr firstRow="1" bandRow="1">
                <a:tableStyleId>{5C22544A-7EE6-4342-B048-85BDC9FD1C3A}</a:tableStyleId>
              </a:tblPr>
              <a:tblGrid>
                <a:gridCol w="2446337"/>
                <a:gridCol w="4572000"/>
                <a:gridCol w="1531939"/>
              </a:tblGrid>
              <a:tr h="370840">
                <a:tc>
                  <a:txBody>
                    <a:bodyPr/>
                    <a:lstStyle/>
                    <a:p>
                      <a:r>
                        <a:rPr lang="en-US" dirty="0" smtClean="0"/>
                        <a:t>Name</a:t>
                      </a:r>
                      <a:endParaRPr lang="en-US" dirty="0"/>
                    </a:p>
                  </a:txBody>
                  <a:tcPr>
                    <a:solidFill>
                      <a:schemeClr val="accent2"/>
                    </a:solidFill>
                  </a:tcPr>
                </a:tc>
                <a:tc>
                  <a:txBody>
                    <a:bodyPr/>
                    <a:lstStyle/>
                    <a:p>
                      <a:r>
                        <a:rPr lang="en-US" dirty="0" smtClean="0"/>
                        <a:t>Function</a:t>
                      </a:r>
                      <a:endParaRPr lang="en-US" dirty="0"/>
                    </a:p>
                  </a:txBody>
                  <a:tcPr>
                    <a:solidFill>
                      <a:schemeClr val="accent2"/>
                    </a:solidFill>
                  </a:tcPr>
                </a:tc>
                <a:tc>
                  <a:txBody>
                    <a:bodyPr/>
                    <a:lstStyle/>
                    <a:p>
                      <a:r>
                        <a:rPr lang="en-US" dirty="0" smtClean="0"/>
                        <a:t>Company</a:t>
                      </a:r>
                      <a:endParaRPr lang="en-US" dirty="0"/>
                    </a:p>
                  </a:txBody>
                  <a:tcPr>
                    <a:solidFill>
                      <a:schemeClr val="accent2"/>
                    </a:solidFill>
                  </a:tcPr>
                </a:tc>
              </a:tr>
              <a:tr h="370840">
                <a:tc>
                  <a:txBody>
                    <a:bodyPr/>
                    <a:lstStyle/>
                    <a:p>
                      <a:r>
                        <a:rPr lang="en-US" dirty="0" smtClean="0"/>
                        <a:t>Hideki</a:t>
                      </a:r>
                      <a:r>
                        <a:rPr lang="en-US" baseline="0" dirty="0" smtClean="0"/>
                        <a:t> Gomi</a:t>
                      </a:r>
                      <a:endParaRPr lang="en-US" dirty="0"/>
                    </a:p>
                  </a:txBody>
                  <a:tcPr/>
                </a:tc>
                <a:tc>
                  <a:txBody>
                    <a:bodyPr/>
                    <a:lstStyle/>
                    <a:p>
                      <a:r>
                        <a:rPr lang="en-US" dirty="0" smtClean="0"/>
                        <a:t>JDP co-manager</a:t>
                      </a:r>
                      <a:endParaRPr lang="en-US" dirty="0"/>
                    </a:p>
                  </a:txBody>
                  <a:tcPr/>
                </a:tc>
                <a:tc>
                  <a:txBody>
                    <a:bodyPr/>
                    <a:lstStyle/>
                    <a:p>
                      <a:r>
                        <a:rPr lang="en-US" dirty="0" smtClean="0"/>
                        <a:t>Micron</a:t>
                      </a:r>
                      <a:endParaRPr lang="en-US" dirty="0"/>
                    </a:p>
                  </a:txBody>
                  <a:tcPr/>
                </a:tc>
              </a:tr>
              <a:tr h="370840">
                <a:tc>
                  <a:txBody>
                    <a:bodyPr/>
                    <a:lstStyle/>
                    <a:p>
                      <a:r>
                        <a:rPr lang="en-US" dirty="0" smtClean="0"/>
                        <a:t>Al</a:t>
                      </a:r>
                      <a:r>
                        <a:rPr lang="en-US" baseline="0" dirty="0" smtClean="0"/>
                        <a:t> Fazio</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JDP co-manager</a:t>
                      </a:r>
                    </a:p>
                  </a:txBody>
                  <a:tcPr/>
                </a:tc>
                <a:tc>
                  <a:txBody>
                    <a:bodyPr/>
                    <a:lstStyle/>
                    <a:p>
                      <a:r>
                        <a:rPr lang="en-US" dirty="0" smtClean="0"/>
                        <a:t>Intel</a:t>
                      </a:r>
                      <a:endParaRPr lang="en-US" dirty="0"/>
                    </a:p>
                  </a:txBody>
                  <a:tcPr/>
                </a:tc>
              </a:tr>
              <a:tr h="370840">
                <a:tc>
                  <a:txBody>
                    <a:bodyPr/>
                    <a:lstStyle/>
                    <a:p>
                      <a:r>
                        <a:rPr lang="en-US" baseline="0" dirty="0" smtClean="0"/>
                        <a:t>Mark Helm</a:t>
                      </a:r>
                      <a:endParaRPr lang="en-US" dirty="0"/>
                    </a:p>
                  </a:txBody>
                  <a:tcPr/>
                </a:tc>
                <a:tc>
                  <a:txBody>
                    <a:bodyPr/>
                    <a:lstStyle/>
                    <a:p>
                      <a:r>
                        <a:rPr lang="en-US" dirty="0" smtClean="0"/>
                        <a:t>Design</a:t>
                      </a:r>
                      <a:endParaRPr lang="en-US" dirty="0"/>
                    </a:p>
                  </a:txBody>
                  <a:tcPr/>
                </a:tc>
                <a:tc>
                  <a:txBody>
                    <a:bodyPr/>
                    <a:lstStyle/>
                    <a:p>
                      <a:r>
                        <a:rPr lang="en-US" dirty="0" smtClean="0"/>
                        <a:t>Micron</a:t>
                      </a:r>
                      <a:endParaRPr lang="en-US" dirty="0"/>
                    </a:p>
                  </a:txBody>
                  <a:tcPr/>
                </a:tc>
              </a:tr>
              <a:tr h="370840">
                <a:tc>
                  <a:txBody>
                    <a:bodyPr/>
                    <a:lstStyle/>
                    <a:p>
                      <a:r>
                        <a:rPr lang="en-US" dirty="0" smtClean="0"/>
                        <a:t>Dan</a:t>
                      </a:r>
                      <a:r>
                        <a:rPr lang="en-US" baseline="0" dirty="0" smtClean="0"/>
                        <a:t> Elmhurst</a:t>
                      </a:r>
                      <a:endParaRPr lang="en-US" dirty="0"/>
                    </a:p>
                  </a:txBody>
                  <a:tcPr/>
                </a:tc>
                <a:tc>
                  <a:txBody>
                    <a:bodyPr/>
                    <a:lstStyle/>
                    <a:p>
                      <a:r>
                        <a:rPr lang="en-US" dirty="0" smtClean="0"/>
                        <a:t>Design</a:t>
                      </a:r>
                      <a:endParaRPr lang="en-US" dirty="0"/>
                    </a:p>
                  </a:txBody>
                  <a:tcPr/>
                </a:tc>
                <a:tc>
                  <a:txBody>
                    <a:bodyPr/>
                    <a:lstStyle/>
                    <a:p>
                      <a:r>
                        <a:rPr lang="en-US" dirty="0" smtClean="0"/>
                        <a:t>Intel</a:t>
                      </a:r>
                      <a:endParaRPr lang="en-US" dirty="0"/>
                    </a:p>
                  </a:txBody>
                  <a:tcPr/>
                </a:tc>
              </a:tr>
              <a:tr h="370840">
                <a:tc>
                  <a:txBody>
                    <a:bodyPr/>
                    <a:lstStyle/>
                    <a:p>
                      <a:r>
                        <a:rPr lang="en-US" dirty="0" smtClean="0"/>
                        <a:t>Kiran Pangal</a:t>
                      </a:r>
                      <a:endParaRPr lang="en-US" dirty="0"/>
                    </a:p>
                  </a:txBody>
                  <a:tcPr/>
                </a:tc>
                <a:tc>
                  <a:txBody>
                    <a:bodyPr/>
                    <a:lstStyle/>
                    <a:p>
                      <a:r>
                        <a:rPr lang="en-US" dirty="0" smtClean="0"/>
                        <a:t>Array</a:t>
                      </a:r>
                      <a:r>
                        <a:rPr lang="en-US" baseline="0" dirty="0" smtClean="0"/>
                        <a:t> Development, including Product/Test</a:t>
                      </a:r>
                      <a:endParaRPr lang="en-US" dirty="0"/>
                    </a:p>
                  </a:txBody>
                  <a:tcPr/>
                </a:tc>
                <a:tc>
                  <a:txBody>
                    <a:bodyPr/>
                    <a:lstStyle/>
                    <a:p>
                      <a:r>
                        <a:rPr lang="en-US" dirty="0" smtClean="0"/>
                        <a:t>Intel</a:t>
                      </a:r>
                      <a:endParaRPr lang="en-US" dirty="0"/>
                    </a:p>
                  </a:txBody>
                  <a:tcPr/>
                </a:tc>
              </a:tr>
              <a:tr h="370840">
                <a:tc>
                  <a:txBody>
                    <a:bodyPr/>
                    <a:lstStyle/>
                    <a:p>
                      <a:r>
                        <a:rPr lang="en-US" dirty="0" smtClean="0"/>
                        <a:t>Fabio Pellizzer</a:t>
                      </a:r>
                      <a:endParaRPr lang="en-US" dirty="0"/>
                    </a:p>
                  </a:txBody>
                  <a:tcPr/>
                </a:tc>
                <a:tc>
                  <a:txBody>
                    <a:bodyPr/>
                    <a:lstStyle/>
                    <a:p>
                      <a:r>
                        <a:rPr lang="en-US" dirty="0" smtClean="0"/>
                        <a:t>Technology Development</a:t>
                      </a:r>
                      <a:endParaRPr lang="en-US" dirty="0"/>
                    </a:p>
                  </a:txBody>
                  <a:tcPr/>
                </a:tc>
                <a:tc>
                  <a:txBody>
                    <a:bodyPr/>
                    <a:lstStyle/>
                    <a:p>
                      <a:r>
                        <a:rPr lang="en-US" dirty="0" smtClean="0"/>
                        <a:t>Micron</a:t>
                      </a:r>
                      <a:endParaRPr lang="en-US" dirty="0"/>
                    </a:p>
                  </a:txBody>
                  <a:tcPr/>
                </a:tc>
              </a:tr>
              <a:tr h="370840">
                <a:tc>
                  <a:txBody>
                    <a:bodyPr/>
                    <a:lstStyle/>
                    <a:p>
                      <a:r>
                        <a:rPr lang="en-US" dirty="0" smtClean="0"/>
                        <a:t>DerChang Kau</a:t>
                      </a:r>
                      <a:endParaRPr lang="en-US" dirty="0"/>
                    </a:p>
                  </a:txBody>
                  <a:tcPr/>
                </a:tc>
                <a:tc>
                  <a:txBody>
                    <a:bodyPr/>
                    <a:lstStyle/>
                    <a:p>
                      <a:r>
                        <a:rPr lang="en-US" dirty="0" smtClean="0"/>
                        <a:t>Technology Development</a:t>
                      </a:r>
                      <a:endParaRPr lang="en-US" dirty="0"/>
                    </a:p>
                  </a:txBody>
                  <a:tcPr/>
                </a:tc>
                <a:tc>
                  <a:txBody>
                    <a:bodyPr/>
                    <a:lstStyle/>
                    <a:p>
                      <a:r>
                        <a:rPr lang="en-US" dirty="0" smtClean="0"/>
                        <a:t>Intel</a:t>
                      </a:r>
                      <a:endParaRPr lang="en-US" dirty="0"/>
                    </a:p>
                  </a:txBody>
                  <a:tcPr/>
                </a:tc>
              </a:tr>
            </a:tbl>
          </a:graphicData>
        </a:graphic>
      </p:graphicFrame>
    </p:spTree>
    <p:extLst>
      <p:ext uri="{BB962C8B-B14F-4D97-AF65-F5344CB8AC3E}">
        <p14:creationId xmlns:p14="http://schemas.microsoft.com/office/powerpoint/2010/main" val="8209828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p:txBody>
          <a:bodyPr/>
          <a:lstStyle/>
          <a:p>
            <a:pPr eaLnBrk="1" hangingPunct="1"/>
            <a:r>
              <a:rPr lang="en-US" dirty="0" smtClean="0"/>
              <a:t>SOW Contents</a:t>
            </a:r>
          </a:p>
        </p:txBody>
      </p:sp>
      <p:sp>
        <p:nvSpPr>
          <p:cNvPr id="2" name="Content Placeholder 1"/>
          <p:cNvSpPr>
            <a:spLocks noGrp="1"/>
          </p:cNvSpPr>
          <p:nvPr>
            <p:ph sz="half" idx="1"/>
          </p:nvPr>
        </p:nvSpPr>
        <p:spPr/>
        <p:txBody>
          <a:bodyPr/>
          <a:lstStyle/>
          <a:p>
            <a:pPr marL="457200" indent="-457200">
              <a:lnSpc>
                <a:spcPct val="110000"/>
              </a:lnSpc>
              <a:buNone/>
            </a:pPr>
            <a:r>
              <a:rPr lang="en-US" dirty="0" smtClean="0"/>
              <a:t>0.0 </a:t>
            </a:r>
            <a:r>
              <a:rPr lang="en-US" dirty="0"/>
              <a:t>Purpose</a:t>
            </a:r>
          </a:p>
          <a:p>
            <a:pPr marL="457200" indent="-457200">
              <a:lnSpc>
                <a:spcPct val="110000"/>
              </a:lnSpc>
              <a:buNone/>
            </a:pPr>
            <a:r>
              <a:rPr lang="en-US" dirty="0"/>
              <a:t>1</a:t>
            </a:r>
            <a:r>
              <a:rPr lang="en-US" dirty="0" smtClean="0"/>
              <a:t>.0 Background </a:t>
            </a:r>
            <a:endParaRPr lang="en-US" dirty="0"/>
          </a:p>
          <a:p>
            <a:pPr marL="457200" indent="-457200">
              <a:lnSpc>
                <a:spcPct val="110000"/>
              </a:lnSpc>
              <a:buNone/>
            </a:pPr>
            <a:r>
              <a:rPr lang="en-US" dirty="0" smtClean="0"/>
              <a:t>2.0 Scope</a:t>
            </a:r>
            <a:endParaRPr lang="en-US" dirty="0"/>
          </a:p>
          <a:p>
            <a:pPr marL="457200" indent="-457200">
              <a:lnSpc>
                <a:spcPct val="110000"/>
              </a:lnSpc>
              <a:buNone/>
            </a:pPr>
            <a:r>
              <a:rPr lang="en-US" dirty="0"/>
              <a:t>3</a:t>
            </a:r>
            <a:r>
              <a:rPr lang="en-US" dirty="0" smtClean="0"/>
              <a:t>.0 Strategy</a:t>
            </a:r>
            <a:endParaRPr lang="en-US" dirty="0"/>
          </a:p>
          <a:p>
            <a:pPr marL="457200" indent="-457200">
              <a:lnSpc>
                <a:spcPct val="110000"/>
              </a:lnSpc>
              <a:buNone/>
            </a:pPr>
            <a:r>
              <a:rPr lang="en-US" dirty="0" smtClean="0"/>
              <a:t>4.0 Milestones</a:t>
            </a:r>
            <a:endParaRPr lang="en-US" dirty="0"/>
          </a:p>
        </p:txBody>
      </p:sp>
      <p:sp>
        <p:nvSpPr>
          <p:cNvPr id="3" name="Content Placeholder 2"/>
          <p:cNvSpPr>
            <a:spLocks noGrp="1"/>
          </p:cNvSpPr>
          <p:nvPr>
            <p:ph sz="half" idx="2"/>
          </p:nvPr>
        </p:nvSpPr>
        <p:spPr/>
        <p:txBody>
          <a:bodyPr/>
          <a:lstStyle/>
          <a:p>
            <a:pPr marL="457200" indent="-457200">
              <a:lnSpc>
                <a:spcPct val="110000"/>
              </a:lnSpc>
              <a:buNone/>
            </a:pPr>
            <a:r>
              <a:rPr lang="en-US" dirty="0" smtClean="0"/>
              <a:t>5.0 </a:t>
            </a:r>
            <a:r>
              <a:rPr lang="en-US" dirty="0"/>
              <a:t>Design </a:t>
            </a:r>
            <a:endParaRPr lang="en-US" dirty="0" smtClean="0"/>
          </a:p>
          <a:p>
            <a:pPr marL="457200" indent="-457200">
              <a:lnSpc>
                <a:spcPct val="110000"/>
              </a:lnSpc>
              <a:buNone/>
            </a:pPr>
            <a:r>
              <a:rPr lang="en-US" dirty="0" smtClean="0"/>
              <a:t>6.0 Process</a:t>
            </a:r>
          </a:p>
          <a:p>
            <a:pPr marL="457200" indent="-457200">
              <a:lnSpc>
                <a:spcPct val="110000"/>
              </a:lnSpc>
              <a:buNone/>
            </a:pPr>
            <a:r>
              <a:rPr lang="en-US" dirty="0"/>
              <a:t>7</a:t>
            </a:r>
            <a:r>
              <a:rPr lang="en-US" dirty="0" smtClean="0"/>
              <a:t>.0 Test</a:t>
            </a:r>
            <a:endParaRPr lang="en-US" dirty="0"/>
          </a:p>
          <a:p>
            <a:pPr marL="457200" indent="-457200">
              <a:lnSpc>
                <a:spcPct val="110000"/>
              </a:lnSpc>
              <a:buNone/>
            </a:pPr>
            <a:r>
              <a:rPr lang="en-US" dirty="0"/>
              <a:t>8</a:t>
            </a:r>
            <a:r>
              <a:rPr lang="en-US" dirty="0" smtClean="0"/>
              <a:t>.0 Budget &amp; Assumptions</a:t>
            </a:r>
            <a:endParaRPr lang="en-US" sz="2000" dirty="0"/>
          </a:p>
          <a:p>
            <a:pPr marL="457200" indent="-457200">
              <a:buNone/>
            </a:pPr>
            <a:r>
              <a:rPr lang="en-US" dirty="0" smtClean="0"/>
              <a:t>Backup (success criterial placeholder)</a:t>
            </a:r>
            <a:endParaRPr lang="en-US" dirty="0"/>
          </a:p>
        </p:txBody>
      </p:sp>
    </p:spTree>
    <p:extLst>
      <p:ext uri="{BB962C8B-B14F-4D97-AF65-F5344CB8AC3E}">
        <p14:creationId xmlns:p14="http://schemas.microsoft.com/office/powerpoint/2010/main" val="26855117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 </a:t>
            </a:r>
            <a:r>
              <a:rPr lang="en-US" cap="small" dirty="0" smtClean="0"/>
              <a:t>Purpose</a:t>
            </a:r>
            <a:endParaRPr lang="en-US" cap="small" dirty="0"/>
          </a:p>
        </p:txBody>
      </p:sp>
      <p:sp>
        <p:nvSpPr>
          <p:cNvPr id="4" name="Text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244148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2"/>
          <p:cNvSpPr>
            <a:spLocks noGrp="1" noChangeArrowheads="1"/>
          </p:cNvSpPr>
          <p:nvPr>
            <p:ph type="title"/>
          </p:nvPr>
        </p:nvSpPr>
        <p:spPr>
          <a:xfrm>
            <a:off x="1655809" y="1"/>
            <a:ext cx="6791325" cy="643237"/>
          </a:xfrm>
        </p:spPr>
        <p:txBody>
          <a:bodyPr/>
          <a:lstStyle/>
          <a:p>
            <a:pPr eaLnBrk="1" hangingPunct="1"/>
            <a:r>
              <a:rPr lang="en-US" dirty="0" smtClean="0"/>
              <a:t>Purpose of SOW Rev </a:t>
            </a:r>
            <a:r>
              <a:rPr lang="en-US" dirty="0" smtClean="0"/>
              <a:t>2.0</a:t>
            </a:r>
            <a:endParaRPr lang="en-US" dirty="0" smtClean="0"/>
          </a:p>
        </p:txBody>
      </p:sp>
      <p:sp>
        <p:nvSpPr>
          <p:cNvPr id="74757" name="Rectangle 3"/>
          <p:cNvSpPr>
            <a:spLocks noGrp="1" noChangeArrowheads="1"/>
          </p:cNvSpPr>
          <p:nvPr>
            <p:ph type="body" idx="1"/>
          </p:nvPr>
        </p:nvSpPr>
        <p:spPr>
          <a:xfrm>
            <a:off x="1165270" y="924719"/>
            <a:ext cx="7772401" cy="4353089"/>
          </a:xfrm>
        </p:spPr>
        <p:txBody>
          <a:bodyPr/>
          <a:lstStyle/>
          <a:p>
            <a:pPr marL="457200" indent="-457200" eaLnBrk="1" hangingPunct="1">
              <a:buNone/>
            </a:pPr>
            <a:r>
              <a:rPr lang="en-US" sz="2400" dirty="0" smtClean="0"/>
              <a:t>To Introduce self-select memory and value </a:t>
            </a:r>
            <a:r>
              <a:rPr lang="en-US" sz="2400" dirty="0" err="1" smtClean="0"/>
              <a:t>propostion</a:t>
            </a:r>
            <a:r>
              <a:rPr lang="en-US" sz="2400" dirty="0" smtClean="0"/>
              <a:t> </a:t>
            </a:r>
            <a:endParaRPr lang="en-US" sz="2400" dirty="0" smtClean="0"/>
          </a:p>
          <a:p>
            <a:pPr marL="457200" indent="-457200" eaLnBrk="1" hangingPunct="1">
              <a:buNone/>
            </a:pPr>
            <a:r>
              <a:rPr lang="en-US" sz="2400" dirty="0" smtClean="0"/>
              <a:t>To define the </a:t>
            </a:r>
            <a:r>
              <a:rPr lang="en-US" sz="2400" dirty="0" smtClean="0"/>
              <a:t>pathfinding strategy </a:t>
            </a:r>
            <a:r>
              <a:rPr lang="en-US" sz="2400" dirty="0" smtClean="0"/>
              <a:t>for 3DXP </a:t>
            </a:r>
            <a:r>
              <a:rPr lang="en-US" sz="2400" dirty="0" smtClean="0"/>
              <a:t>technology</a:t>
            </a:r>
            <a:endParaRPr lang="en-US" sz="2400" dirty="0" smtClean="0"/>
          </a:p>
          <a:p>
            <a:pPr marL="457200" indent="-457200" eaLnBrk="1" hangingPunct="1">
              <a:buNone/>
            </a:pPr>
            <a:r>
              <a:rPr lang="en-US" sz="2400" dirty="0" smtClean="0"/>
              <a:t>To define project deliverables through calendar year </a:t>
            </a:r>
            <a:r>
              <a:rPr lang="en-US" sz="2400" dirty="0" smtClean="0"/>
              <a:t>2018  </a:t>
            </a:r>
            <a:endParaRPr lang="en-US" sz="2400" dirty="0" smtClean="0"/>
          </a:p>
          <a:p>
            <a:pPr marL="457200" indent="-457200" eaLnBrk="1" hangingPunct="1">
              <a:buNone/>
            </a:pPr>
            <a:r>
              <a:rPr lang="en-US" sz="2400" dirty="0" smtClean="0"/>
              <a:t>To define </a:t>
            </a:r>
            <a:r>
              <a:rPr lang="en-US" sz="2400" dirty="0" smtClean="0"/>
              <a:t>metrics and success criteria </a:t>
            </a:r>
            <a:r>
              <a:rPr lang="en-US" sz="2400" dirty="0" smtClean="0"/>
              <a:t>for progress </a:t>
            </a:r>
            <a:r>
              <a:rPr lang="en-US" sz="2400" dirty="0" smtClean="0"/>
              <a:t>tracking and </a:t>
            </a:r>
            <a:r>
              <a:rPr lang="en-US" sz="2400" dirty="0" smtClean="0"/>
              <a:t>decision making</a:t>
            </a:r>
          </a:p>
          <a:p>
            <a:pPr marL="457200" indent="-457200" eaLnBrk="1" hangingPunct="1">
              <a:buNone/>
            </a:pPr>
            <a:r>
              <a:rPr lang="en-US" sz="2400" dirty="0" smtClean="0"/>
              <a:t>To define the resource and the budget to achieve the targeted deliverables</a:t>
            </a:r>
          </a:p>
        </p:txBody>
      </p:sp>
    </p:spTree>
    <p:extLst>
      <p:ext uri="{BB962C8B-B14F-4D97-AF65-F5344CB8AC3E}">
        <p14:creationId xmlns:p14="http://schemas.microsoft.com/office/powerpoint/2010/main" val="20947332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r>
              <a:rPr lang="en-US" dirty="0" smtClean="0"/>
              <a:t>.0 </a:t>
            </a:r>
            <a:r>
              <a:rPr lang="en-US" cap="small" dirty="0" smtClean="0"/>
              <a:t>Background</a:t>
            </a:r>
            <a:endParaRPr lang="en-US" cap="small" dirty="0"/>
          </a:p>
        </p:txBody>
      </p:sp>
      <p:sp>
        <p:nvSpPr>
          <p:cNvPr id="4" name="Text Placeholder 3"/>
          <p:cNvSpPr>
            <a:spLocks noGrp="1"/>
          </p:cNvSpPr>
          <p:nvPr>
            <p:ph type="body" idx="1"/>
          </p:nvPr>
        </p:nvSpPr>
        <p:spPr/>
        <p:txBody>
          <a:bodyPr/>
          <a:lstStyle/>
          <a:p>
            <a:r>
              <a:rPr lang="en-US" dirty="0" smtClean="0"/>
              <a:t>Introduction to self-select </a:t>
            </a:r>
            <a:r>
              <a:rPr lang="en-US" dirty="0" smtClean="0"/>
              <a:t>memory and value proposition</a:t>
            </a:r>
            <a:endParaRPr lang="en-US" dirty="0"/>
          </a:p>
        </p:txBody>
      </p:sp>
    </p:spTree>
    <p:extLst>
      <p:ext uri="{BB962C8B-B14F-4D97-AF65-F5344CB8AC3E}">
        <p14:creationId xmlns:p14="http://schemas.microsoft.com/office/powerpoint/2010/main" val="30756090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3948894" y="772319"/>
            <a:ext cx="4433106" cy="2561600"/>
            <a:chOff x="310433" y="751993"/>
            <a:chExt cx="5335886" cy="3171200"/>
          </a:xfrm>
        </p:grpSpPr>
        <p:pic>
          <p:nvPicPr>
            <p:cNvPr id="24" name="Picture 23"/>
            <p:cNvPicPr>
              <a:picLocks noChangeAspect="1"/>
            </p:cNvPicPr>
            <p:nvPr/>
          </p:nvPicPr>
          <p:blipFill>
            <a:blip r:embed="rId2"/>
            <a:stretch>
              <a:fillRect/>
            </a:stretch>
          </p:blipFill>
          <p:spPr>
            <a:xfrm>
              <a:off x="310433" y="751993"/>
              <a:ext cx="4075494" cy="3171200"/>
            </a:xfrm>
            <a:prstGeom prst="rect">
              <a:avLst/>
            </a:prstGeom>
          </p:spPr>
        </p:pic>
        <p:sp>
          <p:nvSpPr>
            <p:cNvPr id="25" name="TextBox 24"/>
            <p:cNvSpPr txBox="1"/>
            <p:nvPr/>
          </p:nvSpPr>
          <p:spPr>
            <a:xfrm>
              <a:off x="1684198" y="1336591"/>
              <a:ext cx="652539" cy="323867"/>
            </a:xfrm>
            <a:prstGeom prst="rect">
              <a:avLst/>
            </a:prstGeom>
            <a:noFill/>
          </p:spPr>
          <p:txBody>
            <a:bodyPr wrap="none" rtlCol="0">
              <a:spAutoFit/>
            </a:bodyPr>
            <a:lstStyle/>
            <a:p>
              <a:r>
                <a:rPr lang="it-IT" sz="1100" dirty="0" smtClean="0">
                  <a:latin typeface="Segoe UI" panose="020B0502040204020203" pitchFamily="34" charset="0"/>
                  <a:cs typeface="Segoe UI" panose="020B0502040204020203" pitchFamily="34" charset="0"/>
                </a:rPr>
                <a:t>V</a:t>
              </a:r>
              <a:r>
                <a:rPr lang="it-IT" sz="1100" baseline="-25000" dirty="0" smtClean="0">
                  <a:latin typeface="Segoe UI" panose="020B0502040204020203" pitchFamily="34" charset="0"/>
                  <a:cs typeface="Segoe UI" panose="020B0502040204020203" pitchFamily="34" charset="0"/>
                </a:rPr>
                <a:t>T,High</a:t>
              </a:r>
              <a:endParaRPr lang="en-US" sz="1100" baseline="-25000" dirty="0" err="1">
                <a:latin typeface="Segoe UI" panose="020B0502040204020203" pitchFamily="34" charset="0"/>
                <a:cs typeface="Segoe UI" panose="020B0502040204020203" pitchFamily="34" charset="0"/>
              </a:endParaRPr>
            </a:p>
          </p:txBody>
        </p:sp>
        <p:sp>
          <p:nvSpPr>
            <p:cNvPr id="26" name="TextBox 25"/>
            <p:cNvSpPr txBox="1"/>
            <p:nvPr/>
          </p:nvSpPr>
          <p:spPr>
            <a:xfrm>
              <a:off x="1729162" y="2477543"/>
              <a:ext cx="613950" cy="323867"/>
            </a:xfrm>
            <a:prstGeom prst="rect">
              <a:avLst/>
            </a:prstGeom>
            <a:noFill/>
          </p:spPr>
          <p:txBody>
            <a:bodyPr wrap="none" rtlCol="0">
              <a:spAutoFit/>
            </a:bodyPr>
            <a:lstStyle/>
            <a:p>
              <a:r>
                <a:rPr lang="it-IT" sz="1100" dirty="0" smtClean="0">
                  <a:latin typeface="Segoe UI" panose="020B0502040204020203" pitchFamily="34" charset="0"/>
                  <a:cs typeface="Segoe UI" panose="020B0502040204020203" pitchFamily="34" charset="0"/>
                </a:rPr>
                <a:t>V</a:t>
              </a:r>
              <a:r>
                <a:rPr lang="it-IT" sz="1100" baseline="-25000" dirty="0" smtClean="0">
                  <a:latin typeface="Segoe UI" panose="020B0502040204020203" pitchFamily="34" charset="0"/>
                  <a:cs typeface="Segoe UI" panose="020B0502040204020203" pitchFamily="34" charset="0"/>
                </a:rPr>
                <a:t>T,Low</a:t>
              </a:r>
              <a:endParaRPr lang="en-US" sz="1100" baseline="-25000" dirty="0" err="1">
                <a:latin typeface="Segoe UI" panose="020B0502040204020203" pitchFamily="34" charset="0"/>
                <a:cs typeface="Segoe UI" panose="020B0502040204020203" pitchFamily="34" charset="0"/>
              </a:endParaRPr>
            </a:p>
          </p:txBody>
        </p:sp>
        <p:sp>
          <p:nvSpPr>
            <p:cNvPr id="27" name="TextBox 26"/>
            <p:cNvSpPr txBox="1"/>
            <p:nvPr/>
          </p:nvSpPr>
          <p:spPr>
            <a:xfrm>
              <a:off x="1125959" y="912634"/>
              <a:ext cx="3170466" cy="304816"/>
            </a:xfrm>
            <a:prstGeom prst="rect">
              <a:avLst/>
            </a:prstGeom>
            <a:noFill/>
          </p:spPr>
          <p:txBody>
            <a:bodyPr wrap="none" rtlCol="0">
              <a:spAutoFit/>
            </a:bodyPr>
            <a:lstStyle/>
            <a:p>
              <a:r>
                <a:rPr lang="it-IT" sz="1000" dirty="0">
                  <a:solidFill>
                    <a:schemeClr val="tx1">
                      <a:lumMod val="50000"/>
                    </a:schemeClr>
                  </a:solidFill>
                  <a:latin typeface="Segoe UI" panose="020B0502040204020203" pitchFamily="34" charset="0"/>
                  <a:cs typeface="Segoe UI" panose="020B0502040204020203" pitchFamily="34" charset="0"/>
                </a:rPr>
                <a:t>S15B SD-</a:t>
              </a:r>
              <a:r>
                <a:rPr lang="it-IT" sz="1000" dirty="0" err="1">
                  <a:solidFill>
                    <a:schemeClr val="tx1">
                      <a:lumMod val="50000"/>
                    </a:schemeClr>
                  </a:solidFill>
                  <a:latin typeface="Segoe UI" panose="020B0502040204020203" pitchFamily="34" charset="0"/>
                  <a:cs typeface="Segoe UI" panose="020B0502040204020203" pitchFamily="34" charset="0"/>
                </a:rPr>
                <a:t>only</a:t>
              </a:r>
              <a:r>
                <a:rPr lang="it-IT" sz="1000" dirty="0">
                  <a:solidFill>
                    <a:schemeClr val="tx1">
                      <a:lumMod val="50000"/>
                    </a:schemeClr>
                  </a:solidFill>
                  <a:latin typeface="Segoe UI" panose="020B0502040204020203" pitchFamily="34" charset="0"/>
                  <a:cs typeface="Segoe UI" panose="020B0502040204020203" pitchFamily="34" charset="0"/>
                </a:rPr>
                <a:t>, </a:t>
              </a:r>
              <a:r>
                <a:rPr lang="it-IT" sz="1000" dirty="0" err="1">
                  <a:solidFill>
                    <a:schemeClr val="tx1">
                      <a:lumMod val="50000"/>
                    </a:schemeClr>
                  </a:solidFill>
                  <a:latin typeface="Segoe UI" panose="020B0502040204020203" pitchFamily="34" charset="0"/>
                  <a:cs typeface="Segoe UI" panose="020B0502040204020203" pitchFamily="34" charset="0"/>
                </a:rPr>
                <a:t>lot</a:t>
              </a:r>
              <a:r>
                <a:rPr lang="it-IT" sz="1000" dirty="0">
                  <a:solidFill>
                    <a:schemeClr val="tx1">
                      <a:lumMod val="50000"/>
                    </a:schemeClr>
                  </a:solidFill>
                  <a:latin typeface="Segoe UI" panose="020B0502040204020203" pitchFamily="34" charset="0"/>
                  <a:cs typeface="Segoe UI" panose="020B0502040204020203" pitchFamily="34" charset="0"/>
                </a:rPr>
                <a:t> 8792062, 18nm </a:t>
              </a:r>
              <a:r>
                <a:rPr lang="it-IT" sz="1000" dirty="0" err="1">
                  <a:solidFill>
                    <a:schemeClr val="tx1">
                      <a:lumMod val="50000"/>
                    </a:schemeClr>
                  </a:solidFill>
                  <a:latin typeface="Segoe UI" panose="020B0502040204020203" pitchFamily="34" charset="0"/>
                  <a:cs typeface="Segoe UI" panose="020B0502040204020203" pitchFamily="34" charset="0"/>
                </a:rPr>
                <a:t>SD</a:t>
              </a:r>
              <a:r>
                <a:rPr lang="it-IT" sz="1000" dirty="0" err="1">
                  <a:solidFill>
                    <a:schemeClr val="tx1">
                      <a:lumMod val="50000"/>
                    </a:schemeClr>
                  </a:solidFill>
                  <a:latin typeface="Symbol" panose="05050102010706020507" pitchFamily="18" charset="2"/>
                  <a:cs typeface="Segoe UI" panose="020B0502040204020203" pitchFamily="34" charset="0"/>
                </a:rPr>
                <a:t>d</a:t>
              </a:r>
              <a:r>
                <a:rPr lang="it-IT" sz="1000" dirty="0">
                  <a:solidFill>
                    <a:schemeClr val="tx1">
                      <a:lumMod val="50000"/>
                    </a:schemeClr>
                  </a:solidFill>
                  <a:latin typeface="Segoe UI" panose="020B0502040204020203" pitchFamily="34" charset="0"/>
                  <a:cs typeface="Segoe UI" panose="020B0502040204020203" pitchFamily="34" charset="0"/>
                </a:rPr>
                <a:t> ver 4</a:t>
              </a:r>
              <a:endParaRPr lang="en-US" sz="1000" dirty="0">
                <a:solidFill>
                  <a:schemeClr val="tx1">
                    <a:lumMod val="50000"/>
                  </a:schemeClr>
                </a:solidFill>
                <a:latin typeface="Segoe UI" panose="020B0502040204020203" pitchFamily="34" charset="0"/>
                <a:cs typeface="Segoe UI" panose="020B0502040204020203" pitchFamily="34" charset="0"/>
              </a:endParaRPr>
            </a:p>
          </p:txBody>
        </p:sp>
        <p:cxnSp>
          <p:nvCxnSpPr>
            <p:cNvPr id="4" name="Straight Connector 3"/>
            <p:cNvCxnSpPr/>
            <p:nvPr/>
          </p:nvCxnSpPr>
          <p:spPr>
            <a:xfrm>
              <a:off x="4322123" y="1684873"/>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flipV="1">
              <a:off x="4916197" y="1686719"/>
              <a:ext cx="635526" cy="7584"/>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4614445" y="1156807"/>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614445" y="1166237"/>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4909911" y="1169380"/>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5187523" y="1694303"/>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5128123" y="1988731"/>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11" name="TextBox 10"/>
            <p:cNvSpPr txBox="1"/>
            <p:nvPr/>
          </p:nvSpPr>
          <p:spPr>
            <a:xfrm>
              <a:off x="4218912" y="1305719"/>
              <a:ext cx="353088" cy="266715"/>
            </a:xfrm>
            <a:prstGeom prst="rect">
              <a:avLst/>
            </a:prstGeom>
            <a:noFill/>
          </p:spPr>
          <p:txBody>
            <a:bodyPr wrap="none" lIns="0" tIns="0" rIns="0" bIns="0" rtlCol="0">
              <a:spAutoFit/>
            </a:bodyPr>
            <a:lstStyle/>
            <a:p>
              <a:pPr algn="r"/>
              <a:r>
                <a:rPr lang="it-IT" sz="700" b="1" dirty="0" smtClean="0">
                  <a:latin typeface="Calibri"/>
                  <a:cs typeface="Calibri"/>
                </a:rPr>
                <a:t>Positive</a:t>
              </a:r>
            </a:p>
            <a:p>
              <a:pPr algn="r"/>
              <a:r>
                <a:rPr lang="it-IT" sz="700" b="1" dirty="0" smtClean="0">
                  <a:latin typeface="Calibri"/>
                  <a:cs typeface="Calibri"/>
                </a:rPr>
                <a:t>Write</a:t>
              </a:r>
              <a:endParaRPr lang="en-US" sz="700" b="1" dirty="0">
                <a:latin typeface="Calibri"/>
                <a:cs typeface="Calibri"/>
              </a:endParaRPr>
            </a:p>
          </p:txBody>
        </p:sp>
        <p:sp>
          <p:nvSpPr>
            <p:cNvPr id="23" name="Left Arrow 22"/>
            <p:cNvSpPr/>
            <p:nvPr/>
          </p:nvSpPr>
          <p:spPr>
            <a:xfrm>
              <a:off x="3733800" y="1534319"/>
              <a:ext cx="374327" cy="228600"/>
            </a:xfrm>
            <a:prstGeom prst="leftArrow">
              <a:avLst>
                <a:gd name="adj1" fmla="val 40839"/>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8" name="TextBox 37"/>
            <p:cNvSpPr txBox="1"/>
            <p:nvPr/>
          </p:nvSpPr>
          <p:spPr>
            <a:xfrm>
              <a:off x="5246923" y="1762919"/>
              <a:ext cx="399396" cy="266715"/>
            </a:xfrm>
            <a:prstGeom prst="rect">
              <a:avLst/>
            </a:prstGeom>
            <a:noFill/>
          </p:spPr>
          <p:txBody>
            <a:bodyPr wrap="none" lIns="0" tIns="0" rIns="0" bIns="0" rtlCol="0">
              <a:spAutoFit/>
            </a:bodyPr>
            <a:lstStyle/>
            <a:p>
              <a:r>
                <a:rPr lang="it-IT" sz="700" b="1" dirty="0" smtClean="0">
                  <a:latin typeface="Calibri"/>
                  <a:cs typeface="Calibri"/>
                </a:rPr>
                <a:t>Negative</a:t>
              </a:r>
            </a:p>
            <a:p>
              <a:r>
                <a:rPr lang="it-IT" sz="700" b="1" dirty="0" smtClean="0">
                  <a:latin typeface="Calibri"/>
                  <a:cs typeface="Calibri"/>
                </a:rPr>
                <a:t> </a:t>
              </a:r>
              <a:r>
                <a:rPr lang="it-IT" sz="700" b="1" dirty="0" smtClean="0">
                  <a:latin typeface="Calibri"/>
                  <a:cs typeface="Calibri"/>
                </a:rPr>
                <a:t>read</a:t>
              </a:r>
              <a:r>
                <a:rPr lang="it-IT" sz="700" b="1" dirty="0" smtClean="0">
                  <a:latin typeface="Calibri"/>
                  <a:cs typeface="Calibri"/>
                  <a:sym typeface="Wingdings" pitchFamily="2" charset="2"/>
                </a:rPr>
                <a:t> </a:t>
              </a:r>
            </a:p>
          </p:txBody>
        </p:sp>
        <p:cxnSp>
          <p:nvCxnSpPr>
            <p:cNvPr id="13" name="Straight Connector 12"/>
            <p:cNvCxnSpPr/>
            <p:nvPr/>
          </p:nvCxnSpPr>
          <p:spPr>
            <a:xfrm>
              <a:off x="4320808" y="2584457"/>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4914882" y="2593887"/>
              <a:ext cx="636841" cy="7232"/>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613130" y="3117495"/>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4600557" y="2590086"/>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4896023" y="2593230"/>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5186208" y="2593887"/>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5126808" y="2888315"/>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20" name="TextBox 19"/>
            <p:cNvSpPr txBox="1"/>
            <p:nvPr/>
          </p:nvSpPr>
          <p:spPr>
            <a:xfrm>
              <a:off x="4183482" y="2677318"/>
              <a:ext cx="399395" cy="266715"/>
            </a:xfrm>
            <a:prstGeom prst="rect">
              <a:avLst/>
            </a:prstGeom>
            <a:noFill/>
          </p:spPr>
          <p:txBody>
            <a:bodyPr wrap="none" lIns="0" tIns="0" rIns="0" bIns="0" rtlCol="0">
              <a:spAutoFit/>
            </a:bodyPr>
            <a:lstStyle/>
            <a:p>
              <a:pPr algn="r"/>
              <a:r>
                <a:rPr lang="it-IT" sz="700" b="1" dirty="0" smtClean="0">
                  <a:latin typeface="Calibri"/>
                  <a:cs typeface="Calibri"/>
                </a:rPr>
                <a:t>Negative</a:t>
              </a:r>
            </a:p>
            <a:p>
              <a:pPr algn="r"/>
              <a:r>
                <a:rPr lang="it-IT" sz="700" b="1" dirty="0" smtClean="0">
                  <a:latin typeface="Calibri"/>
                  <a:cs typeface="Calibri"/>
                </a:rPr>
                <a:t>Write</a:t>
              </a:r>
              <a:endParaRPr lang="en-US" sz="700" b="1" dirty="0">
                <a:latin typeface="Calibri"/>
                <a:cs typeface="Calibri"/>
              </a:endParaRPr>
            </a:p>
          </p:txBody>
        </p:sp>
        <p:sp>
          <p:nvSpPr>
            <p:cNvPr id="22" name="Left Arrow 21"/>
            <p:cNvSpPr/>
            <p:nvPr/>
          </p:nvSpPr>
          <p:spPr>
            <a:xfrm>
              <a:off x="3733800" y="2738478"/>
              <a:ext cx="374326" cy="243641"/>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9" name="TextBox 38"/>
            <p:cNvSpPr txBox="1"/>
            <p:nvPr/>
          </p:nvSpPr>
          <p:spPr>
            <a:xfrm>
              <a:off x="5246923" y="2677318"/>
              <a:ext cx="399396" cy="266715"/>
            </a:xfrm>
            <a:prstGeom prst="rect">
              <a:avLst/>
            </a:prstGeom>
            <a:noFill/>
          </p:spPr>
          <p:txBody>
            <a:bodyPr wrap="none" lIns="0" tIns="0" rIns="0" bIns="0" rtlCol="0">
              <a:spAutoFit/>
            </a:bodyPr>
            <a:lstStyle/>
            <a:p>
              <a:r>
                <a:rPr lang="it-IT" sz="700" b="1" dirty="0" smtClean="0">
                  <a:latin typeface="Calibri"/>
                  <a:cs typeface="Calibri"/>
                </a:rPr>
                <a:t>Negative</a:t>
              </a:r>
            </a:p>
            <a:p>
              <a:r>
                <a:rPr lang="it-IT" sz="700" b="1" dirty="0" smtClean="0">
                  <a:latin typeface="Calibri"/>
                  <a:cs typeface="Calibri"/>
                </a:rPr>
                <a:t> </a:t>
              </a:r>
              <a:r>
                <a:rPr lang="it-IT" sz="700" b="1" dirty="0" smtClean="0">
                  <a:latin typeface="Calibri"/>
                  <a:cs typeface="Calibri"/>
                </a:rPr>
                <a:t>read</a:t>
              </a:r>
              <a:r>
                <a:rPr lang="it-IT" sz="700" b="1" dirty="0" smtClean="0">
                  <a:latin typeface="Calibri"/>
                  <a:cs typeface="Calibri"/>
                  <a:sym typeface="Wingdings" pitchFamily="2" charset="2"/>
                </a:rPr>
                <a:t> </a:t>
              </a:r>
            </a:p>
          </p:txBody>
        </p:sp>
      </p:grpSp>
      <p:sp>
        <p:nvSpPr>
          <p:cNvPr id="2" name="Title 1"/>
          <p:cNvSpPr>
            <a:spLocks noGrp="1"/>
          </p:cNvSpPr>
          <p:nvPr>
            <p:ph type="title"/>
          </p:nvPr>
        </p:nvSpPr>
        <p:spPr/>
        <p:txBody>
          <a:bodyPr/>
          <a:lstStyle/>
          <a:p>
            <a:r>
              <a:rPr lang="it-IT" dirty="0" smtClean="0"/>
              <a:t>What is </a:t>
            </a:r>
            <a:r>
              <a:rPr lang="it-IT" u="sng" dirty="0" smtClean="0"/>
              <a:t>S</a:t>
            </a:r>
            <a:r>
              <a:rPr lang="it-IT" dirty="0" smtClean="0"/>
              <a:t>elf-</a:t>
            </a:r>
            <a:r>
              <a:rPr lang="it-IT" u="sng" dirty="0" smtClean="0"/>
              <a:t>S</a:t>
            </a:r>
            <a:r>
              <a:rPr lang="it-IT" dirty="0" smtClean="0"/>
              <a:t>elect </a:t>
            </a:r>
            <a:r>
              <a:rPr lang="it-IT" u="sng" dirty="0"/>
              <a:t>M</a:t>
            </a:r>
            <a:r>
              <a:rPr lang="it-IT" dirty="0"/>
              <a:t>emory (SSM</a:t>
            </a:r>
            <a:r>
              <a:rPr lang="it-IT" dirty="0" smtClean="0"/>
              <a:t>)</a:t>
            </a:r>
            <a:endParaRPr lang="en-US" dirty="0"/>
          </a:p>
        </p:txBody>
      </p:sp>
      <p:grpSp>
        <p:nvGrpSpPr>
          <p:cNvPr id="28" name="Group 27"/>
          <p:cNvGrpSpPr/>
          <p:nvPr/>
        </p:nvGrpSpPr>
        <p:grpSpPr>
          <a:xfrm>
            <a:off x="1524000" y="1077119"/>
            <a:ext cx="2362200" cy="2079353"/>
            <a:chOff x="6248400" y="962599"/>
            <a:chExt cx="3124200" cy="2923601"/>
          </a:xfrm>
        </p:grpSpPr>
        <p:pic>
          <p:nvPicPr>
            <p:cNvPr id="29" name="Picture 28"/>
            <p:cNvPicPr>
              <a:picLocks noChangeAspect="1"/>
            </p:cNvPicPr>
            <p:nvPr/>
          </p:nvPicPr>
          <p:blipFill rotWithShape="1">
            <a:blip r:embed="rId3"/>
            <a:srcRect t="49610" b="-1"/>
            <a:stretch/>
          </p:blipFill>
          <p:spPr>
            <a:xfrm>
              <a:off x="6248400" y="962599"/>
              <a:ext cx="3124200" cy="2630408"/>
            </a:xfrm>
            <a:prstGeom prst="rect">
              <a:avLst/>
            </a:prstGeom>
          </p:spPr>
        </p:pic>
        <p:cxnSp>
          <p:nvCxnSpPr>
            <p:cNvPr id="30" name="Straight Connector 29"/>
            <p:cNvCxnSpPr/>
            <p:nvPr/>
          </p:nvCxnSpPr>
          <p:spPr>
            <a:xfrm flipH="1">
              <a:off x="6477000" y="3429000"/>
              <a:ext cx="68580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77000" y="3581400"/>
              <a:ext cx="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Isosceles Triangle 31"/>
            <p:cNvSpPr/>
            <p:nvPr/>
          </p:nvSpPr>
          <p:spPr>
            <a:xfrm flipV="1">
              <a:off x="6400800" y="3733800"/>
              <a:ext cx="152400" cy="152400"/>
            </a:xfrm>
            <a:prstGeom prst="triangl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3" name="TextBox 32"/>
            <p:cNvSpPr txBox="1"/>
            <p:nvPr/>
          </p:nvSpPr>
          <p:spPr>
            <a:xfrm>
              <a:off x="6744853" y="1314880"/>
              <a:ext cx="1433146" cy="319745"/>
            </a:xfrm>
            <a:prstGeom prst="rect">
              <a:avLst/>
            </a:prstGeom>
            <a:noFill/>
          </p:spPr>
          <p:txBody>
            <a:bodyPr wrap="square" lIns="0" tIns="0" rIns="0" bIns="0" rtlCol="0">
              <a:spAutoFit/>
            </a:bodyPr>
            <a:lstStyle/>
            <a:p>
              <a:r>
                <a:rPr lang="en-US" sz="1100" dirty="0" smtClean="0"/>
                <a:t>Pulse Polarity</a:t>
              </a:r>
              <a:endParaRPr lang="en-US" sz="1100" dirty="0"/>
            </a:p>
          </p:txBody>
        </p:sp>
        <p:sp>
          <p:nvSpPr>
            <p:cNvPr id="34" name="TextBox 33"/>
            <p:cNvSpPr txBox="1"/>
            <p:nvPr/>
          </p:nvSpPr>
          <p:spPr>
            <a:xfrm>
              <a:off x="8566355" y="2129425"/>
              <a:ext cx="438912" cy="319745"/>
            </a:xfrm>
            <a:prstGeom prst="rect">
              <a:avLst/>
            </a:prstGeom>
            <a:noFill/>
          </p:spPr>
          <p:txBody>
            <a:bodyPr wrap="square" lIns="0" tIns="0" rIns="0" bIns="0" rtlCol="0">
              <a:spAutoFit/>
            </a:bodyPr>
            <a:lstStyle/>
            <a:p>
              <a:r>
                <a:rPr lang="en-US" sz="1100" dirty="0" smtClean="0">
                  <a:solidFill>
                    <a:schemeClr val="bg1"/>
                  </a:solidFill>
                </a:rPr>
                <a:t>TE</a:t>
              </a:r>
              <a:endParaRPr lang="en-US" sz="1100" dirty="0">
                <a:solidFill>
                  <a:schemeClr val="bg1"/>
                </a:solidFill>
              </a:endParaRPr>
            </a:p>
          </p:txBody>
        </p:sp>
        <p:sp>
          <p:nvSpPr>
            <p:cNvPr id="35" name="TextBox 34"/>
            <p:cNvSpPr txBox="1"/>
            <p:nvPr/>
          </p:nvSpPr>
          <p:spPr>
            <a:xfrm>
              <a:off x="8566355" y="2923625"/>
              <a:ext cx="438912" cy="319745"/>
            </a:xfrm>
            <a:prstGeom prst="rect">
              <a:avLst/>
            </a:prstGeom>
            <a:noFill/>
          </p:spPr>
          <p:txBody>
            <a:bodyPr wrap="square" lIns="0" tIns="0" rIns="0" bIns="0" rtlCol="0">
              <a:spAutoFit/>
            </a:bodyPr>
            <a:lstStyle/>
            <a:p>
              <a:r>
                <a:rPr lang="en-US" sz="1100" dirty="0" smtClean="0">
                  <a:solidFill>
                    <a:schemeClr val="bg1"/>
                  </a:solidFill>
                </a:rPr>
                <a:t>BE</a:t>
              </a:r>
              <a:endParaRPr lang="en-US" sz="1100" dirty="0">
                <a:solidFill>
                  <a:schemeClr val="bg1"/>
                </a:solidFill>
              </a:endParaRPr>
            </a:p>
          </p:txBody>
        </p:sp>
        <p:sp>
          <p:nvSpPr>
            <p:cNvPr id="36" name="TextBox 35"/>
            <p:cNvSpPr txBox="1"/>
            <p:nvPr/>
          </p:nvSpPr>
          <p:spPr>
            <a:xfrm>
              <a:off x="8566355" y="2495186"/>
              <a:ext cx="438912" cy="319745"/>
            </a:xfrm>
            <a:prstGeom prst="rect">
              <a:avLst/>
            </a:prstGeom>
            <a:noFill/>
          </p:spPr>
          <p:txBody>
            <a:bodyPr wrap="square" lIns="0" tIns="0" rIns="0" bIns="0" rtlCol="0">
              <a:spAutoFit/>
            </a:bodyPr>
            <a:lstStyle/>
            <a:p>
              <a:r>
                <a:rPr lang="en-US" sz="1100" dirty="0" smtClean="0">
                  <a:solidFill>
                    <a:schemeClr val="bg1"/>
                  </a:solidFill>
                </a:rPr>
                <a:t>SD</a:t>
              </a:r>
              <a:endParaRPr lang="en-US" sz="1100" dirty="0">
                <a:solidFill>
                  <a:schemeClr val="bg1"/>
                </a:solidFill>
              </a:endParaRPr>
            </a:p>
          </p:txBody>
        </p:sp>
      </p:grpSp>
      <p:sp>
        <p:nvSpPr>
          <p:cNvPr id="44" name="Rectangle 43"/>
          <p:cNvSpPr/>
          <p:nvPr/>
        </p:nvSpPr>
        <p:spPr>
          <a:xfrm>
            <a:off x="1143000" y="848519"/>
            <a:ext cx="23622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33400" y="3286919"/>
            <a:ext cx="8999220" cy="1896092"/>
          </a:xfrm>
        </p:spPr>
        <p:txBody>
          <a:bodyPr/>
          <a:lstStyle/>
          <a:p>
            <a:r>
              <a:rPr lang="it-IT" sz="1400" dirty="0" smtClean="0"/>
              <a:t>Fundametally, it is a 3DXP technology.</a:t>
            </a:r>
          </a:p>
          <a:p>
            <a:pPr lvl="1">
              <a:spcBef>
                <a:spcPts val="0"/>
              </a:spcBef>
            </a:pPr>
            <a:r>
              <a:rPr lang="it-IT" sz="1400" dirty="0" smtClean="0"/>
              <a:t>Physical construction of SSM array is BEOL 3D stackable X-Y c</a:t>
            </a:r>
            <a:r>
              <a:rPr lang="it-IT" sz="1400" dirty="0" smtClean="0"/>
              <a:t>ross point comptatible with mainstream CMOS.</a:t>
            </a:r>
          </a:p>
          <a:p>
            <a:pPr lvl="1">
              <a:spcBef>
                <a:spcPts val="0"/>
              </a:spcBef>
            </a:pPr>
            <a:r>
              <a:rPr lang="it-IT" sz="1400" dirty="0" smtClean="0"/>
              <a:t>R</a:t>
            </a:r>
            <a:r>
              <a:rPr lang="it-IT" sz="1400" dirty="0" smtClean="0"/>
              <a:t>ead/write is to</a:t>
            </a:r>
            <a:r>
              <a:rPr lang="it-IT" sz="1400" dirty="0" smtClean="0"/>
              <a:t> threshold select one </a:t>
            </a:r>
            <a:r>
              <a:rPr lang="it-IT" sz="1400" dirty="0"/>
              <a:t>cell while </a:t>
            </a:r>
            <a:r>
              <a:rPr lang="it-IT" sz="1400" dirty="0" smtClean="0"/>
              <a:t>forward subthreshold to inhibit the rest of cells in a tile.</a:t>
            </a:r>
          </a:p>
          <a:p>
            <a:r>
              <a:rPr lang="it-IT" sz="1400" dirty="0" smtClean="0"/>
              <a:t>A V</a:t>
            </a:r>
            <a:r>
              <a:rPr lang="it-IT" sz="1400" baseline="-25000" dirty="0" smtClean="0"/>
              <a:t>T</a:t>
            </a:r>
            <a:r>
              <a:rPr lang="it-IT" sz="1400" dirty="0" smtClean="0"/>
              <a:t> </a:t>
            </a:r>
            <a:r>
              <a:rPr lang="it-IT" sz="1400" dirty="0"/>
              <a:t>window </a:t>
            </a:r>
            <a:r>
              <a:rPr lang="it-IT" sz="1400" dirty="0" smtClean="0"/>
              <a:t>(</a:t>
            </a:r>
            <a:r>
              <a:rPr lang="en-US" sz="1400" dirty="0"/>
              <a:t>∆</a:t>
            </a:r>
            <a:r>
              <a:rPr lang="en-US" sz="1400" dirty="0" smtClean="0"/>
              <a:t>V</a:t>
            </a:r>
            <a:r>
              <a:rPr lang="en-US" sz="1400" baseline="-25000" dirty="0" smtClean="0"/>
              <a:t>T</a:t>
            </a:r>
            <a:r>
              <a:rPr lang="it-IT" sz="1400" dirty="0" smtClean="0"/>
              <a:t>) has </a:t>
            </a:r>
            <a:r>
              <a:rPr lang="it-IT" sz="1400" dirty="0"/>
              <a:t>been observed by applying programming pulses </a:t>
            </a:r>
            <a:r>
              <a:rPr lang="it-IT" sz="1400" dirty="0" smtClean="0"/>
              <a:t>with </a:t>
            </a:r>
            <a:r>
              <a:rPr lang="it-IT" sz="1400" dirty="0"/>
              <a:t>opposite </a:t>
            </a:r>
            <a:r>
              <a:rPr lang="it-IT" sz="1400" dirty="0" smtClean="0"/>
              <a:t>polarity.  The </a:t>
            </a:r>
            <a:r>
              <a:rPr lang="en-US" sz="1400" dirty="0"/>
              <a:t>b</a:t>
            </a:r>
            <a:r>
              <a:rPr lang="en-US" sz="1400" dirty="0" smtClean="0"/>
              <a:t>est known ∆</a:t>
            </a:r>
            <a:r>
              <a:rPr lang="en-US" sz="1400" dirty="0"/>
              <a:t>V</a:t>
            </a:r>
            <a:r>
              <a:rPr lang="en-US" sz="1400" baseline="-25000" dirty="0"/>
              <a:t>T</a:t>
            </a:r>
            <a:r>
              <a:rPr lang="en-US" sz="1400" dirty="0"/>
              <a:t> </a:t>
            </a:r>
            <a:r>
              <a:rPr lang="en-US" sz="1400" dirty="0" smtClean="0"/>
              <a:t>physics is an electrochemical potential modulation effect subject to mass transport by polarity.</a:t>
            </a:r>
            <a:endParaRPr lang="en-US" sz="1400" dirty="0"/>
          </a:p>
          <a:p>
            <a:pPr marL="739775" lvl="1" indent="-277813">
              <a:spcBef>
                <a:spcPts val="0"/>
              </a:spcBef>
            </a:pPr>
            <a:r>
              <a:rPr lang="en-US" sz="1400" dirty="0" smtClean="0">
                <a:sym typeface="Wingdings" panose="05000000000000000000" pitchFamily="2" charset="2"/>
              </a:rPr>
              <a:t>Leakage characteristics of SD is unlikely to sustain a charge-trap nonvolatile memory model.</a:t>
            </a:r>
          </a:p>
          <a:p>
            <a:pPr marL="739775" lvl="1" indent="-277813">
              <a:spcBef>
                <a:spcPts val="0"/>
              </a:spcBef>
            </a:pPr>
            <a:r>
              <a:rPr lang="en-US" sz="1400" dirty="0" smtClean="0">
                <a:sym typeface="Wingdings" panose="05000000000000000000" pitchFamily="2" charset="2"/>
              </a:rPr>
              <a:t>Bipolar </a:t>
            </a:r>
            <a:r>
              <a:rPr lang="en-US" sz="1400" dirty="0">
                <a:sym typeface="Wingdings" panose="05000000000000000000" pitchFamily="2" charset="2"/>
              </a:rPr>
              <a:t>Read signature refutes </a:t>
            </a:r>
            <a:r>
              <a:rPr lang="en-US" sz="1400" dirty="0" err="1" smtClean="0">
                <a:sym typeface="Wingdings" panose="05000000000000000000" pitchFamily="2" charset="2"/>
              </a:rPr>
              <a:t>filamentation</a:t>
            </a:r>
            <a:r>
              <a:rPr lang="en-US" sz="1400" dirty="0">
                <a:sym typeface="Wingdings" panose="05000000000000000000" pitchFamily="2" charset="2"/>
              </a:rPr>
              <a:t>.</a:t>
            </a:r>
          </a:p>
          <a:p>
            <a:pPr marL="739775" lvl="1" indent="-277813">
              <a:spcBef>
                <a:spcPts val="0"/>
              </a:spcBef>
            </a:pPr>
            <a:r>
              <a:rPr lang="en-US" sz="1400" dirty="0">
                <a:sym typeface="Wingdings" panose="05000000000000000000" pitchFamily="2" charset="2"/>
              </a:rPr>
              <a:t>Bipolar Write supports mass </a:t>
            </a:r>
            <a:r>
              <a:rPr lang="en-US" sz="1400" dirty="0" smtClean="0">
                <a:sym typeface="Wingdings" panose="05000000000000000000" pitchFamily="2" charset="2"/>
              </a:rPr>
              <a:t>transport between electrodes.</a:t>
            </a:r>
            <a:endParaRPr lang="en-US" sz="1400" dirty="0"/>
          </a:p>
        </p:txBody>
      </p:sp>
    </p:spTree>
    <p:extLst>
      <p:ext uri="{BB962C8B-B14F-4D97-AF65-F5344CB8AC3E}">
        <p14:creationId xmlns:p14="http://schemas.microsoft.com/office/powerpoint/2010/main" val="302339170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3DXP.potx" id="{E244412E-4BF7-4EDD-8BBB-ABEAF7C8DBBC}" vid="{7D5A2541-AA7B-476C-AB76-AD50329FD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genda xmlns="90b7a245-a7c3-4504-88b2-cf85318e6b78"> Comparable Technology SOW </Agenda>
    <Date xmlns="90b7a245-a7c3-4504-88b2-cf85318e6b78">2016-01-20T07:00:00+00:00</Date>
    <Presenter xmlns="90b7a245-a7c3-4504-88b2-cf85318e6b78">Fabio / DerChang</Presenter>
  </documentManagement>
</p:properties>
</file>

<file path=customXml/itemProps1.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723BD8A-0332-458A-BADF-7C6744276193}">
  <ds:schemaRefs>
    <ds:schemaRef ds:uri="http://schemas.microsoft.com/sharepoint/v3/contenttype/forms"/>
  </ds:schemaRefs>
</ds:datastoreItem>
</file>

<file path=customXml/itemProps3.xml><?xml version="1.0" encoding="utf-8"?>
<ds:datastoreItem xmlns:ds="http://schemas.openxmlformats.org/officeDocument/2006/customXml" ds:itemID="{7A9757D6-16EA-49DF-BF94-FEF25FAF8351}">
  <ds:schemaRefs>
    <ds:schemaRef ds:uri="http://schemas.microsoft.com/office/infopath/2007/PartnerControls"/>
    <ds:schemaRef ds:uri="http://purl.org/dc/terms/"/>
    <ds:schemaRef ds:uri="90b7a245-a7c3-4504-88b2-cf85318e6b78"/>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3DXP</Template>
  <TotalTime>3397</TotalTime>
  <Words>1678</Words>
  <Application>Microsoft Office PowerPoint</Application>
  <PresentationFormat>Custom</PresentationFormat>
  <Paragraphs>375</Paragraphs>
  <Slides>30</Slides>
  <Notes>6</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30</vt:i4>
      </vt:variant>
    </vt:vector>
  </HeadingPairs>
  <TitlesOfParts>
    <vt:vector size="42" baseType="lpstr">
      <vt:lpstr>Neo Sans Intel</vt:lpstr>
      <vt:lpstr>Neo Sans Intel Medium</vt:lpstr>
      <vt:lpstr>PMingLiU</vt:lpstr>
      <vt:lpstr>Arial</vt:lpstr>
      <vt:lpstr>Calibri</vt:lpstr>
      <vt:lpstr>Cambria Math</vt:lpstr>
      <vt:lpstr>Lucida Sans Unicode</vt:lpstr>
      <vt:lpstr>Segoe UI</vt:lpstr>
      <vt:lpstr>Symbol</vt:lpstr>
      <vt:lpstr>Times New Roman</vt:lpstr>
      <vt:lpstr>Wingdings</vt:lpstr>
      <vt:lpstr>blank</vt:lpstr>
      <vt:lpstr>Self-Select Memory Research IM JDP SOW </vt:lpstr>
      <vt:lpstr>Signature Page</vt:lpstr>
      <vt:lpstr>Revision Page</vt:lpstr>
      <vt:lpstr>SOW Contacts</vt:lpstr>
      <vt:lpstr>SOW Contents</vt:lpstr>
      <vt:lpstr>0.0 Purpose</vt:lpstr>
      <vt:lpstr>Purpose of SOW Rev 2.0</vt:lpstr>
      <vt:lpstr>1.0 Background</vt:lpstr>
      <vt:lpstr>What is Self-Select Memory (SSM)</vt:lpstr>
      <vt:lpstr>Potential Process Simplification (20nm Comparison) </vt:lpstr>
      <vt:lpstr>Preliminary Analysis on Bipolar Array architecture  (20nm Comparison)</vt:lpstr>
      <vt:lpstr>Current Status: SSM RWB RWB Strategy: ∆VT = 3.54∙(σSET+ σRESET) + E2 Drift + Cross Tile + E3 Shift + Reset RD GB</vt:lpstr>
      <vt:lpstr>2.0 Scope</vt:lpstr>
      <vt:lpstr>Scope</vt:lpstr>
      <vt:lpstr>3.0 Strategy</vt:lpstr>
      <vt:lpstr>Mission &amp; Strategy</vt:lpstr>
      <vt:lpstr>4.0 Milestones </vt:lpstr>
      <vt:lpstr>Milestones &amp; Check points</vt:lpstr>
      <vt:lpstr>5.0 Design</vt:lpstr>
      <vt:lpstr>Test structures on S26A</vt:lpstr>
      <vt:lpstr>6.0 Process</vt:lpstr>
      <vt:lpstr>Masks and Process Flow</vt:lpstr>
      <vt:lpstr>7.0 Test </vt:lpstr>
      <vt:lpstr>Characterization and Algorithm</vt:lpstr>
      <vt:lpstr>Array Test Scope</vt:lpstr>
      <vt:lpstr>8.0 Budget</vt:lpstr>
      <vt:lpstr>Budget and Assumptions</vt:lpstr>
      <vt:lpstr>Backup Slides</vt:lpstr>
      <vt:lpstr>Intrinsic Performance</vt:lpstr>
      <vt:lpstr>Reliability</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Self-Select Memory Research IM JDP SOW</dc:title>
  <dc:creator>Kau, Derchang</dc:creator>
  <cp:lastModifiedBy>Kau, Derchang</cp:lastModifiedBy>
  <cp:revision>104</cp:revision>
  <dcterms:created xsi:type="dcterms:W3CDTF">2016-01-17T23:53:21Z</dcterms:created>
  <dcterms:modified xsi:type="dcterms:W3CDTF">2018-01-06T00:15:50Z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ies>
</file>