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8" r:id="rId5"/>
    <p:sldId id="259" r:id="rId6"/>
    <p:sldId id="260" r:id="rId7"/>
    <p:sldId id="261" r:id="rId8"/>
    <p:sldId id="262" r:id="rId9"/>
    <p:sldId id="291" r:id="rId10"/>
    <p:sldId id="265" r:id="rId11"/>
    <p:sldId id="266" r:id="rId12"/>
    <p:sldId id="267" r:id="rId13"/>
    <p:sldId id="268" r:id="rId14"/>
    <p:sldId id="269" r:id="rId15"/>
    <p:sldId id="271" r:id="rId16"/>
    <p:sldId id="272" r:id="rId17"/>
    <p:sldId id="273" r:id="rId18"/>
    <p:sldId id="290" r:id="rId19"/>
    <p:sldId id="274" r:id="rId20"/>
    <p:sldId id="275" r:id="rId21"/>
    <p:sldId id="276" r:id="rId22"/>
    <p:sldId id="278" r:id="rId23"/>
    <p:sldId id="288" r:id="rId24"/>
    <p:sldId id="289" r:id="rId25"/>
    <p:sldId id="280" r:id="rId26"/>
    <p:sldId id="283" r:id="rId27"/>
    <p:sldId id="284" r:id="rId28"/>
    <p:sldId id="285" r:id="rId29"/>
    <p:sldId id="286" r:id="rId30"/>
    <p:sldId id="287" r:id="rId3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BF"/>
    <a:srgbClr val="C00000"/>
    <a:srgbClr val="0064D2"/>
    <a:srgbClr val="0054B0"/>
    <a:srgbClr val="006FEA"/>
    <a:srgbClr val="0071EE"/>
    <a:srgbClr val="0150ED"/>
    <a:srgbClr val="0E5EFE"/>
    <a:srgbClr val="1E69FE"/>
    <a:srgbClr val="004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p:cViewPr varScale="1">
        <p:scale>
          <a:sx n="73" d="100"/>
          <a:sy n="73" d="100"/>
        </p:scale>
        <p:origin x="60" y="520"/>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1667269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96472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B442A4-00AB-46AA-904A-C2DB914853EE}" type="slidenum">
              <a:rPr lang="en-US" smtClean="0"/>
              <a:t>9</a:t>
            </a:fld>
            <a:endParaRPr lang="en-US"/>
          </a:p>
        </p:txBody>
      </p:sp>
    </p:spTree>
    <p:extLst>
      <p:ext uri="{BB962C8B-B14F-4D97-AF65-F5344CB8AC3E}">
        <p14:creationId xmlns:p14="http://schemas.microsoft.com/office/powerpoint/2010/main" val="2321788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8B442A4-00AB-46AA-904A-C2DB914853EE}" type="slidenum">
              <a:rPr lang="en-US" smtClean="0"/>
              <a:t>10</a:t>
            </a:fld>
            <a:endParaRPr lang="en-US"/>
          </a:p>
        </p:txBody>
      </p:sp>
    </p:spTree>
    <p:extLst>
      <p:ext uri="{BB962C8B-B14F-4D97-AF65-F5344CB8AC3E}">
        <p14:creationId xmlns:p14="http://schemas.microsoft.com/office/powerpoint/2010/main" val="709109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smtClean="0"/>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smtClean="0"/>
              <a:t>Click to edit Master title style</a:t>
            </a:r>
            <a:endParaRPr lang="en-US"/>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smtClean="0"/>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smtClean="0"/>
              <a:t>Click icon to add picture</a:t>
            </a:r>
            <a:endParaRPr lang="en-US"/>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smtClean="0">
                <a:latin typeface="Calibri" pitchFamily="34" charset="0"/>
                <a:cs typeface="Calibri" pitchFamily="34" charset="0"/>
              </a:rPr>
              <a:t>Phases:</a:t>
            </a:r>
            <a:r>
              <a:rPr lang="en-US" sz="1454"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1-Assumption 2-Symptom 3-Speculation</a:t>
            </a:r>
            <a:r>
              <a:rPr lang="en-US" sz="1212"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smtClean="0"/>
              <a:t>(Enter Heading for Topic or Problem Statement)</a:t>
            </a:r>
            <a:endParaRPr lang="en-US" dirty="0"/>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smtClean="0">
                <a:latin typeface="Calibri" pitchFamily="34" charset="0"/>
                <a:cs typeface="Calibri" pitchFamily="34" charset="0"/>
              </a:rPr>
              <a:t>Risk:</a:t>
            </a:r>
            <a:r>
              <a:rPr lang="en-US" sz="1454" b="0" u="none" baseline="0" dirty="0" smtClean="0">
                <a:latin typeface="Calibri" pitchFamily="34" charset="0"/>
                <a:cs typeface="Calibri" pitchFamily="34" charset="0"/>
              </a:rPr>
              <a:t>       </a:t>
            </a:r>
            <a:r>
              <a:rPr lang="en-US" sz="1454" b="0" u="none" baseline="0" dirty="0" smtClean="0">
                <a:solidFill>
                  <a:srgbClr val="FF0000"/>
                </a:solidFill>
                <a:latin typeface="Calibri" pitchFamily="34" charset="0"/>
                <a:cs typeface="Calibri" pitchFamily="34" charset="0"/>
              </a:rPr>
              <a:t>           </a:t>
            </a:r>
            <a:r>
              <a:rPr lang="en-US" sz="1454" b="0" u="none" baseline="0" dirty="0" smtClean="0">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1-Showstopper 1.5-High Risk/No Data 2-High Risk</a:t>
            </a:r>
            <a:r>
              <a:rPr lang="en-US" sz="1212" i="1" baseline="0" dirty="0" smtClean="0">
                <a:solidFill>
                  <a:schemeClr val="bg1">
                    <a:lumMod val="65000"/>
                  </a:schemeClr>
                </a:solidFill>
                <a:latin typeface="Calibri" pitchFamily="34" charset="0"/>
                <a:cs typeface="Calibri" pitchFamily="34" charset="0"/>
              </a:rPr>
              <a:t> </a:t>
            </a:r>
            <a:r>
              <a:rPr lang="en-US" sz="1212" i="1" dirty="0" smtClean="0">
                <a:solidFill>
                  <a:schemeClr val="bg1">
                    <a:lumMod val="65000"/>
                  </a:schemeClr>
                </a:solidFill>
                <a:latin typeface="Calibri" pitchFamily="34" charset="0"/>
                <a:cs typeface="Calibri" pitchFamily="34" charset="0"/>
              </a:rPr>
              <a:t>2.5-No Data 3-Med Risk 4-Low</a:t>
            </a:r>
            <a:r>
              <a:rPr lang="en-US" sz="1212" i="1" baseline="0" dirty="0" smtClean="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smtClean="0">
                <a:solidFill>
                  <a:srgbClr val="FF0000"/>
                </a:solidFill>
                <a:latin typeface="Neo Sans Intel Medium" pitchFamily="34" charset="0"/>
              </a:rPr>
              <a:t>Intel-Micron Confidential</a:t>
            </a:r>
          </a:p>
          <a:p>
            <a:pPr algn="r">
              <a:tabLst/>
            </a:pPr>
            <a:r>
              <a:rPr lang="en-US" sz="1454" dirty="0" err="1" smtClean="0">
                <a:solidFill>
                  <a:schemeClr val="accent2"/>
                </a:solidFill>
                <a:latin typeface="Neo Sans Intel Medium" pitchFamily="34" charset="0"/>
              </a:rPr>
              <a:t>SxP</a:t>
            </a:r>
            <a:r>
              <a:rPr lang="en-US" sz="1454"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smtClean="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smtClean="0"/>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smtClean="0">
                <a:solidFill>
                  <a:srgbClr val="0054B0"/>
                </a:solidFill>
                <a:latin typeface="Calibri" pitchFamily="34" charset="0"/>
                <a:cs typeface="Calibri" pitchFamily="34" charset="0"/>
              </a:rPr>
              <a:t>Confidential</a:t>
            </a:r>
            <a:endParaRPr lang="en-US" sz="1697"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8458200" y="6550223"/>
            <a:ext cx="3733800"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latin typeface="Calibri" panose="020F0502020204030204" pitchFamily="34" charset="0"/>
              </a:rPr>
              <a:t>Self-Select</a:t>
            </a:r>
            <a:r>
              <a:rPr lang="en-US" sz="1400" b="0" baseline="0" dirty="0" smtClean="0">
                <a:latin typeface="Calibri" panose="020F0502020204030204" pitchFamily="34" charset="0"/>
              </a:rPr>
              <a:t> Memory</a:t>
            </a:r>
            <a:r>
              <a:rPr lang="en-US" sz="1400" b="0" dirty="0" smtClean="0">
                <a:latin typeface="Calibri" panose="020F0502020204030204" pitchFamily="34" charset="0"/>
              </a:rPr>
              <a:t> SOW Version 2.0   </a:t>
            </a:r>
            <a:r>
              <a:rPr lang="en-US" sz="1400" baseline="0" dirty="0" smtClean="0">
                <a:latin typeface="Calibri" pitchFamily="34" charset="0"/>
                <a:cs typeface="Calibri" pitchFamily="34" charset="0"/>
              </a:rPr>
              <a:t>Jan/12/2018</a:t>
            </a: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IM JDP SOW </a:t>
            </a:r>
            <a:endParaRPr lang="en-US" dirty="0"/>
          </a:p>
        </p:txBody>
      </p:sp>
      <p:sp>
        <p:nvSpPr>
          <p:cNvPr id="6" name="Subtitle 5"/>
          <p:cNvSpPr>
            <a:spLocks noGrp="1"/>
          </p:cNvSpPr>
          <p:nvPr>
            <p:ph type="subTitle" idx="1"/>
          </p:nvPr>
        </p:nvSpPr>
        <p:spPr/>
        <p:txBody>
          <a:bodyPr/>
          <a:lstStyle/>
          <a:p>
            <a:r>
              <a:rPr lang="en-US" dirty="0" smtClean="0"/>
              <a:t>Version 2.0</a:t>
            </a:r>
          </a:p>
          <a:p>
            <a:r>
              <a:rPr lang="en-US" dirty="0" smtClean="0"/>
              <a:t>January 12, 2018</a:t>
            </a:r>
            <a:endParaRPr lang="en-US" dirty="0"/>
          </a:p>
        </p:txBody>
      </p:sp>
    </p:spTree>
    <p:extLst>
      <p:ext uri="{BB962C8B-B14F-4D97-AF65-F5344CB8AC3E}">
        <p14:creationId xmlns:p14="http://schemas.microsoft.com/office/powerpoint/2010/main" val="389540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139" y="153320"/>
            <a:ext cx="10969722" cy="837965"/>
          </a:xfrm>
        </p:spPr>
        <p:txBody>
          <a:bodyPr/>
          <a:lstStyle/>
          <a:p>
            <a:r>
              <a:rPr lang="en-US" sz="3199" dirty="0" smtClean="0"/>
              <a:t>1.3 Preliminary </a:t>
            </a:r>
            <a:r>
              <a:rPr lang="en-US" sz="3199" dirty="0"/>
              <a:t>Analysis on Bipolar Array architecture </a:t>
            </a:r>
            <a:br>
              <a:rPr lang="en-US" sz="3199" dirty="0"/>
            </a:br>
            <a:r>
              <a:rPr lang="en-US" sz="3199" dirty="0"/>
              <a:t>(20nm Comparison)</a:t>
            </a:r>
          </a:p>
        </p:txBody>
      </p:sp>
      <p:pic>
        <p:nvPicPr>
          <p:cNvPr id="7" name="Picture 6"/>
          <p:cNvPicPr>
            <a:picLocks noChangeAspect="1"/>
          </p:cNvPicPr>
          <p:nvPr/>
        </p:nvPicPr>
        <p:blipFill rotWithShape="1">
          <a:blip r:embed="rId3"/>
          <a:srcRect l="7520"/>
          <a:stretch/>
        </p:blipFill>
        <p:spPr>
          <a:xfrm>
            <a:off x="2896498" y="1600713"/>
            <a:ext cx="1690793" cy="2976948"/>
          </a:xfrm>
          <a:prstGeom prst="rect">
            <a:avLst/>
          </a:prstGeom>
        </p:spPr>
      </p:pic>
      <p:sp>
        <p:nvSpPr>
          <p:cNvPr id="9" name="TextBox 8"/>
          <p:cNvSpPr txBox="1"/>
          <p:nvPr/>
        </p:nvSpPr>
        <p:spPr>
          <a:xfrm>
            <a:off x="3201213" y="4647859"/>
            <a:ext cx="838691" cy="523092"/>
          </a:xfrm>
          <a:prstGeom prst="rect">
            <a:avLst/>
          </a:prstGeom>
          <a:noFill/>
        </p:spPr>
        <p:txBody>
          <a:bodyPr wrap="none" rtlCol="0">
            <a:spAutoFit/>
          </a:bodyPr>
          <a:lstStyle/>
          <a:p>
            <a:r>
              <a:rPr lang="en-US" sz="2799" b="1" dirty="0">
                <a:solidFill>
                  <a:schemeClr val="accent2"/>
                </a:solidFill>
                <a:latin typeface="Calibri" panose="020F0502020204030204" pitchFamily="34" charset="0"/>
              </a:rPr>
              <a:t>SSM</a:t>
            </a:r>
          </a:p>
        </p:txBody>
      </p:sp>
      <p:pic>
        <p:nvPicPr>
          <p:cNvPr id="6" name="Picture 5"/>
          <p:cNvPicPr>
            <a:picLocks noChangeAspect="1"/>
          </p:cNvPicPr>
          <p:nvPr/>
        </p:nvPicPr>
        <p:blipFill rotWithShape="1">
          <a:blip r:embed="rId4"/>
          <a:srcRect r="10175" b="4369"/>
          <a:stretch/>
        </p:blipFill>
        <p:spPr>
          <a:xfrm>
            <a:off x="1068212" y="1524534"/>
            <a:ext cx="1742818" cy="4225326"/>
          </a:xfrm>
          <a:prstGeom prst="rect">
            <a:avLst/>
          </a:prstGeom>
        </p:spPr>
      </p:pic>
      <p:sp>
        <p:nvSpPr>
          <p:cNvPr id="8" name="TextBox 7"/>
          <p:cNvSpPr txBox="1"/>
          <p:nvPr/>
        </p:nvSpPr>
        <p:spPr>
          <a:xfrm>
            <a:off x="1525283" y="5714360"/>
            <a:ext cx="739177" cy="523092"/>
          </a:xfrm>
          <a:prstGeom prst="rect">
            <a:avLst/>
          </a:prstGeom>
          <a:noFill/>
        </p:spPr>
        <p:txBody>
          <a:bodyPr wrap="none" rtlCol="0">
            <a:spAutoFit/>
          </a:bodyPr>
          <a:lstStyle/>
          <a:p>
            <a:r>
              <a:rPr lang="en-US" sz="2799" b="1" dirty="0">
                <a:solidFill>
                  <a:schemeClr val="accent2"/>
                </a:solidFill>
                <a:latin typeface="Calibri" panose="020F0502020204030204" pitchFamily="34" charset="0"/>
              </a:rPr>
              <a:t>SXP</a:t>
            </a:r>
          </a:p>
        </p:txBody>
      </p:sp>
      <p:sp>
        <p:nvSpPr>
          <p:cNvPr id="2" name="TextBox 1"/>
          <p:cNvSpPr txBox="1"/>
          <p:nvPr/>
        </p:nvSpPr>
        <p:spPr>
          <a:xfrm>
            <a:off x="5181856" y="1448357"/>
            <a:ext cx="6269732" cy="4801314"/>
          </a:xfrm>
          <a:prstGeom prst="rect">
            <a:avLst/>
          </a:prstGeom>
          <a:noFill/>
        </p:spPr>
        <p:txBody>
          <a:bodyPr wrap="square" rtlCol="0">
            <a:spAutoFit/>
          </a:bodyPr>
          <a:lstStyle/>
          <a:p>
            <a:pPr marL="461840" indent="-461840"/>
            <a:r>
              <a:rPr lang="en-US" sz="1800" dirty="0">
                <a:latin typeface="Calibri" panose="020F0502020204030204" pitchFamily="34" charset="0"/>
              </a:rPr>
              <a:t>Potential for improving one of the key limiters of SXP: </a:t>
            </a:r>
            <a:br>
              <a:rPr lang="en-US" sz="1800" dirty="0">
                <a:latin typeface="Calibri" panose="020F0502020204030204" pitchFamily="34" charset="0"/>
              </a:rPr>
            </a:br>
            <a:r>
              <a:rPr lang="en-US" sz="1800" dirty="0">
                <a:latin typeface="Calibri" panose="020F0502020204030204" pitchFamily="34" charset="0"/>
              </a:rPr>
              <a:t>High Write Latency (vs read)</a:t>
            </a: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endParaRPr lang="en-US" sz="1800" dirty="0">
              <a:latin typeface="Calibri" panose="020F0502020204030204" pitchFamily="34" charset="0"/>
            </a:endParaRPr>
          </a:p>
          <a:p>
            <a:pPr marL="461840" indent="-461840"/>
            <a:r>
              <a:rPr lang="en-US" sz="1800" dirty="0">
                <a:latin typeface="Calibri" panose="020F0502020204030204" pitchFamily="34" charset="0"/>
              </a:rPr>
              <a:t>Write latency may need to also consider spike mitigation and pulse termination, up to 50ns adder.</a:t>
            </a:r>
            <a:br>
              <a:rPr lang="en-US" sz="1800" dirty="0">
                <a:latin typeface="Calibri" panose="020F0502020204030204" pitchFamily="34" charset="0"/>
              </a:rPr>
            </a:br>
            <a:r>
              <a:rPr lang="en-US" sz="1800" dirty="0">
                <a:latin typeface="Calibri" panose="020F0502020204030204" pitchFamily="34" charset="0"/>
              </a:rPr>
              <a:t>(Worst case latency limited BW: 3GB/s)</a:t>
            </a:r>
          </a:p>
          <a:p>
            <a:pPr marL="461840" indent="-461840"/>
            <a:endParaRPr lang="en-US" sz="1800" dirty="0">
              <a:latin typeface="Calibri" panose="020F0502020204030204" pitchFamily="34" charset="0"/>
            </a:endParaRPr>
          </a:p>
          <a:p>
            <a:pPr marL="461840" indent="-461840"/>
            <a:r>
              <a:rPr lang="en-US" sz="1800" dirty="0">
                <a:latin typeface="Calibri" panose="020F0502020204030204" pitchFamily="34" charset="0"/>
              </a:rPr>
              <a:t>No MLC capability identified with demarcation read algorithm</a:t>
            </a:r>
          </a:p>
          <a:p>
            <a:pPr marL="461840" indent="-461840"/>
            <a:endParaRPr lang="en-US" sz="1800" dirty="0">
              <a:latin typeface="Calibri" panose="020F0502020204030204" pitchFamily="34" charset="0"/>
            </a:endParaRPr>
          </a:p>
          <a:p>
            <a:pPr marL="461840" indent="-461840"/>
            <a:r>
              <a:rPr lang="en-US" sz="1800" dirty="0">
                <a:latin typeface="Calibri" panose="020F0502020204030204" pitchFamily="34" charset="0"/>
              </a:rPr>
              <a:t>Bipolar SXP window expansion capability is die size prohibited </a:t>
            </a:r>
          </a:p>
        </p:txBody>
      </p:sp>
      <p:graphicFrame>
        <p:nvGraphicFramePr>
          <p:cNvPr id="11" name="Table 10"/>
          <p:cNvGraphicFramePr>
            <a:graphicFrameLocks noGrp="1"/>
          </p:cNvGraphicFramePr>
          <p:nvPr>
            <p:extLst/>
          </p:nvPr>
        </p:nvGraphicFramePr>
        <p:xfrm>
          <a:off x="5181857" y="2102284"/>
          <a:ext cx="6094292" cy="2121328"/>
        </p:xfrm>
        <a:graphic>
          <a:graphicData uri="http://schemas.openxmlformats.org/drawingml/2006/table">
            <a:tbl>
              <a:tblPr/>
              <a:tblGrid>
                <a:gridCol w="2175396">
                  <a:extLst>
                    <a:ext uri="{9D8B030D-6E8A-4147-A177-3AD203B41FA5}">
                      <a16:colId xmlns:a16="http://schemas.microsoft.com/office/drawing/2014/main" xmlns="" val="20000"/>
                    </a:ext>
                  </a:extLst>
                </a:gridCol>
                <a:gridCol w="719758">
                  <a:extLst>
                    <a:ext uri="{9D8B030D-6E8A-4147-A177-3AD203B41FA5}">
                      <a16:colId xmlns:a16="http://schemas.microsoft.com/office/drawing/2014/main" xmlns="" val="20001"/>
                    </a:ext>
                  </a:extLst>
                </a:gridCol>
                <a:gridCol w="765659">
                  <a:extLst>
                    <a:ext uri="{9D8B030D-6E8A-4147-A177-3AD203B41FA5}">
                      <a16:colId xmlns:a16="http://schemas.microsoft.com/office/drawing/2014/main" xmlns="" val="20002"/>
                    </a:ext>
                  </a:extLst>
                </a:gridCol>
                <a:gridCol w="765659">
                  <a:extLst>
                    <a:ext uri="{9D8B030D-6E8A-4147-A177-3AD203B41FA5}">
                      <a16:colId xmlns:a16="http://schemas.microsoft.com/office/drawing/2014/main" xmlns="" val="20003"/>
                    </a:ext>
                  </a:extLst>
                </a:gridCol>
                <a:gridCol w="765659">
                  <a:extLst>
                    <a:ext uri="{9D8B030D-6E8A-4147-A177-3AD203B41FA5}">
                      <a16:colId xmlns:a16="http://schemas.microsoft.com/office/drawing/2014/main" xmlns="" val="20004"/>
                    </a:ext>
                  </a:extLst>
                </a:gridCol>
                <a:gridCol w="902161">
                  <a:extLst>
                    <a:ext uri="{9D8B030D-6E8A-4147-A177-3AD203B41FA5}">
                      <a16:colId xmlns:a16="http://schemas.microsoft.com/office/drawing/2014/main" xmlns="" val="20005"/>
                    </a:ext>
                  </a:extLst>
                </a:gridCol>
              </a:tblGrid>
              <a:tr h="258177">
                <a:tc>
                  <a:txBody>
                    <a:bodyPr/>
                    <a:lstStyle/>
                    <a:p>
                      <a:pPr algn="l" fontAlgn="b"/>
                      <a:r>
                        <a:rPr lang="en-US" sz="1500" b="0" i="0" u="none" strike="noStrike" dirty="0">
                          <a:solidFill>
                            <a:srgbClr val="000000"/>
                          </a:solidFill>
                          <a:effectLst/>
                          <a:latin typeface="Calibri" panose="020F0502020204030204" pitchFamily="34" charset="0"/>
                        </a:rPr>
                        <a:t> </a:t>
                      </a:r>
                    </a:p>
                  </a:txBody>
                  <a:tcPr marL="36565" marR="36565" marT="18283" marB="18283" anchor="b">
                    <a:lnL>
                      <a:noFill/>
                    </a:lnL>
                    <a:lnR>
                      <a:noFill/>
                    </a:lnR>
                    <a:lnT>
                      <a:noFill/>
                    </a:lnT>
                    <a:lnB>
                      <a:noFill/>
                    </a:lnB>
                    <a:solidFill>
                      <a:srgbClr val="FFFFFF"/>
                    </a:solidFill>
                  </a:tcPr>
                </a:tc>
                <a:tc>
                  <a:txBody>
                    <a:bodyPr/>
                    <a:lstStyle/>
                    <a:p>
                      <a:pPr algn="l" fontAlgn="b"/>
                      <a:r>
                        <a:rPr lang="en-US" sz="1500" b="1" i="0" u="none" strike="noStrike" dirty="0">
                          <a:solidFill>
                            <a:srgbClr val="000000"/>
                          </a:solidFill>
                          <a:effectLst/>
                          <a:latin typeface="Calibri" panose="020F0502020204030204" pitchFamily="34" charset="0"/>
                        </a:rPr>
                        <a:t> </a:t>
                      </a:r>
                    </a:p>
                  </a:txBody>
                  <a:tcPr marL="36565" marR="36565" marT="18283" marB="18283" anchor="b">
                    <a:lnL>
                      <a:noFill/>
                    </a:lnL>
                    <a:lnR w="19050" cap="flat" cmpd="sng" algn="ctr">
                      <a:solidFill>
                        <a:schemeClr val="tx1"/>
                      </a:solidFill>
                      <a:prstDash val="solid"/>
                      <a:round/>
                      <a:headEnd type="none" w="med" len="med"/>
                      <a:tailEnd type="none" w="med" len="med"/>
                    </a:lnR>
                    <a:lnT>
                      <a:noFill/>
                    </a:lnT>
                    <a:lnB>
                      <a:noFill/>
                    </a:lnB>
                    <a:solidFill>
                      <a:srgbClr val="FFFFFF"/>
                    </a:solidFill>
                  </a:tcPr>
                </a:tc>
                <a:tc gridSpan="2">
                  <a:txBody>
                    <a:bodyPr/>
                    <a:lstStyle/>
                    <a:p>
                      <a:pPr algn="ctr" fontAlgn="b"/>
                      <a:r>
                        <a:rPr lang="en-US" sz="1500" b="1" i="0" u="none" strike="noStrike" dirty="0">
                          <a:solidFill>
                            <a:schemeClr val="bg1"/>
                          </a:solidFill>
                          <a:effectLst/>
                          <a:latin typeface="Calibri" panose="020F0502020204030204" pitchFamily="34" charset="0"/>
                        </a:rPr>
                        <a:t>Read</a:t>
                      </a:r>
                    </a:p>
                  </a:txBody>
                  <a:tcPr marL="36565" marR="36565" marT="18283" marB="18283"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tc gridSpan="2">
                  <a:txBody>
                    <a:bodyPr/>
                    <a:lstStyle/>
                    <a:p>
                      <a:pPr algn="ctr" fontAlgn="b"/>
                      <a:r>
                        <a:rPr lang="en-US" sz="1500" b="1" i="0" u="none" strike="noStrike" dirty="0">
                          <a:solidFill>
                            <a:schemeClr val="bg1"/>
                          </a:solidFill>
                          <a:effectLst/>
                          <a:latin typeface="Calibri" panose="020F0502020204030204" pitchFamily="34" charset="0"/>
                        </a:rPr>
                        <a:t>Write</a:t>
                      </a:r>
                    </a:p>
                  </a:txBody>
                  <a:tcPr marL="36565" marR="36565" marT="18283" marB="18283"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extLst>
                  <a:ext uri="{0D108BD9-81ED-4DB2-BD59-A6C34878D82A}">
                    <a16:rowId xmlns:a16="http://schemas.microsoft.com/office/drawing/2014/main" xmlns="" val="10000"/>
                  </a:ext>
                </a:extLst>
              </a:tr>
              <a:tr h="258177">
                <a:tc>
                  <a:txBody>
                    <a:bodyPr/>
                    <a:lstStyle/>
                    <a:p>
                      <a:pPr algn="l" fontAlgn="b"/>
                      <a:r>
                        <a:rPr lang="en-US" sz="1500" b="0" i="0" u="none" strike="noStrike" dirty="0">
                          <a:solidFill>
                            <a:srgbClr val="000000"/>
                          </a:solidFill>
                          <a:effectLst/>
                          <a:latin typeface="Calibri" panose="020F0502020204030204" pitchFamily="34" charset="0"/>
                        </a:rPr>
                        <a:t> </a:t>
                      </a:r>
                    </a:p>
                  </a:txBody>
                  <a:tcPr marL="36565" marR="36565" marT="18283" marB="18283" anchor="b">
                    <a:lnL>
                      <a:noFill/>
                    </a:lnL>
                    <a:lnR>
                      <a:noFill/>
                    </a:lnR>
                    <a:lnT>
                      <a:noFill/>
                    </a:lnT>
                    <a:lnB w="190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500" b="1" i="0" u="none" strike="noStrike" dirty="0">
                          <a:solidFill>
                            <a:srgbClr val="000000"/>
                          </a:solidFill>
                          <a:effectLst/>
                          <a:latin typeface="Calibri" panose="020F0502020204030204" pitchFamily="34" charset="0"/>
                        </a:rPr>
                        <a:t> </a:t>
                      </a:r>
                    </a:p>
                  </a:txBody>
                  <a:tcPr marL="36565" marR="36565" marT="18283" marB="18283" anchor="b">
                    <a:lnL>
                      <a:noFill/>
                    </a:lnL>
                    <a:lnR w="19050" cap="flat" cmpd="sng" algn="ctr">
                      <a:solidFill>
                        <a:schemeClr val="tx1"/>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1" i="0" u="none" strike="noStrike" dirty="0">
                          <a:solidFill>
                            <a:schemeClr val="bg1"/>
                          </a:solidFill>
                          <a:effectLst/>
                          <a:latin typeface="Calibri" panose="020F0502020204030204" pitchFamily="34" charset="0"/>
                        </a:rPr>
                        <a:t>SXP</a:t>
                      </a:r>
                    </a:p>
                  </a:txBody>
                  <a:tcPr marL="36565" marR="36565" marT="18283" marB="18283"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500" b="1" i="0" u="none" strike="noStrike" dirty="0">
                          <a:solidFill>
                            <a:schemeClr val="bg1"/>
                          </a:solidFill>
                          <a:effectLst/>
                          <a:latin typeface="Calibri" panose="020F0502020204030204" pitchFamily="34" charset="0"/>
                        </a:rPr>
                        <a:t>SSM</a:t>
                      </a:r>
                    </a:p>
                  </a:txBody>
                  <a:tcPr marL="36565" marR="36565" marT="18283" marB="18283"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500" b="1" i="0" u="none" strike="noStrike" dirty="0">
                          <a:solidFill>
                            <a:schemeClr val="bg1"/>
                          </a:solidFill>
                          <a:effectLst/>
                          <a:latin typeface="Calibri" panose="020F0502020204030204" pitchFamily="34" charset="0"/>
                        </a:rPr>
                        <a:t>SXP</a:t>
                      </a:r>
                    </a:p>
                  </a:txBody>
                  <a:tcPr marL="36565" marR="36565" marT="18283" marB="18283"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500" b="1" i="0" u="none" strike="noStrike" dirty="0">
                          <a:solidFill>
                            <a:schemeClr val="bg1"/>
                          </a:solidFill>
                          <a:effectLst/>
                          <a:latin typeface="Calibri" panose="020F0502020204030204" pitchFamily="34" charset="0"/>
                        </a:rPr>
                        <a:t>SSM </a:t>
                      </a:r>
                    </a:p>
                  </a:txBody>
                  <a:tcPr marL="36565" marR="36565" marT="18283" marB="18283"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xmlns="" val="10001"/>
                  </a:ext>
                </a:extLst>
              </a:tr>
              <a:tr h="258177">
                <a:tc>
                  <a:txBody>
                    <a:bodyPr/>
                    <a:lstStyle/>
                    <a:p>
                      <a:pPr algn="l" fontAlgn="b"/>
                      <a:r>
                        <a:rPr lang="en-US" sz="1500" b="1" i="0" u="none" strike="noStrike" dirty="0">
                          <a:solidFill>
                            <a:schemeClr val="bg1"/>
                          </a:solidFill>
                          <a:effectLst/>
                          <a:latin typeface="Calibri" panose="020F0502020204030204" pitchFamily="34" charset="0"/>
                        </a:rPr>
                        <a:t>Die Size</a:t>
                      </a:r>
                    </a:p>
                  </a:txBody>
                  <a:tcPr marL="182829" marR="36565" marT="18283" marB="18283"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500" b="1" i="0" u="none" strike="noStrike" dirty="0">
                          <a:solidFill>
                            <a:schemeClr val="bg1"/>
                          </a:solidFill>
                          <a:effectLst/>
                          <a:latin typeface="Calibri" panose="020F0502020204030204" pitchFamily="34" charset="0"/>
                        </a:rPr>
                        <a:t>mm</a:t>
                      </a:r>
                      <a:r>
                        <a:rPr lang="en-US" sz="1500" b="1" i="0" u="none" strike="noStrike" baseline="30000" dirty="0">
                          <a:solidFill>
                            <a:schemeClr val="bg1"/>
                          </a:solidFill>
                          <a:effectLst/>
                          <a:latin typeface="Calibri" panose="020F0502020204030204" pitchFamily="34" charset="0"/>
                        </a:rPr>
                        <a:t>2</a:t>
                      </a:r>
                    </a:p>
                  </a:txBody>
                  <a:tcPr marL="182829" marR="36565" marT="18283" marB="18283"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gridSpan="4">
                  <a:txBody>
                    <a:bodyPr/>
                    <a:lstStyle/>
                    <a:p>
                      <a:pPr algn="l" fontAlgn="b"/>
                      <a:r>
                        <a:rPr lang="en-US" sz="1500" b="0" i="0" u="none" strike="noStrike" dirty="0" smtClean="0">
                          <a:solidFill>
                            <a:srgbClr val="000000"/>
                          </a:solidFill>
                          <a:effectLst/>
                          <a:latin typeface="Calibri" panose="020F0502020204030204" pitchFamily="34" charset="0"/>
                        </a:rPr>
                        <a:t>                                197  </a:t>
                      </a:r>
                      <a:endParaRPr lang="en-US" sz="1500" b="0" i="0" u="none" strike="noStrike" dirty="0">
                        <a:solidFill>
                          <a:srgbClr val="000000"/>
                        </a:solidFill>
                        <a:effectLst/>
                        <a:latin typeface="Calibri" panose="020F0502020204030204" pitchFamily="34" charset="0"/>
                      </a:endParaRPr>
                    </a:p>
                  </a:txBody>
                  <a:tcPr marL="36565" marR="36565" marT="18283" marB="18283" anchor="b">
                    <a:lnL w="2540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258177">
                <a:tc>
                  <a:txBody>
                    <a:bodyPr/>
                    <a:lstStyle/>
                    <a:p>
                      <a:pPr algn="l" fontAlgn="b"/>
                      <a:r>
                        <a:rPr lang="en-US" sz="1500" b="1" i="0" u="none" strike="noStrike" dirty="0" err="1">
                          <a:solidFill>
                            <a:schemeClr val="bg1"/>
                          </a:solidFill>
                          <a:effectLst/>
                          <a:latin typeface="Calibri" panose="020F0502020204030204" pitchFamily="34" charset="0"/>
                        </a:rPr>
                        <a:t>Algo</a:t>
                      </a:r>
                      <a:endParaRPr lang="en-US" sz="1500" b="1" i="0" u="none" strike="noStrike" dirty="0">
                        <a:solidFill>
                          <a:schemeClr val="bg1"/>
                        </a:solidFill>
                        <a:effectLst/>
                        <a:latin typeface="Calibri" panose="020F0502020204030204" pitchFamily="34" charset="0"/>
                      </a:endParaRPr>
                    </a:p>
                  </a:txBody>
                  <a:tcPr marL="182829" marR="36565" marT="18283" marB="18283"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endParaRPr lang="en-US" sz="1500" b="1" i="0" u="none" strike="noStrike" dirty="0">
                        <a:solidFill>
                          <a:schemeClr val="bg1"/>
                        </a:solidFill>
                        <a:effectLst/>
                        <a:latin typeface="Calibri" panose="020F0502020204030204" pitchFamily="34" charset="0"/>
                      </a:endParaRPr>
                    </a:p>
                  </a:txBody>
                  <a:tcPr marL="182829" marR="36565" marT="18283" marB="18283"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gridSpan="2">
                  <a:txBody>
                    <a:bodyPr/>
                    <a:lstStyle/>
                    <a:p>
                      <a:pPr algn="ctr" fontAlgn="b"/>
                      <a:r>
                        <a:rPr lang="en-US" sz="1500" b="0" i="0" u="none" strike="noStrike" dirty="0">
                          <a:solidFill>
                            <a:srgbClr val="000000"/>
                          </a:solidFill>
                          <a:effectLst/>
                          <a:latin typeface="Calibri" panose="020F0502020204030204" pitchFamily="34" charset="0"/>
                        </a:rPr>
                        <a:t>Same</a:t>
                      </a:r>
                    </a:p>
                  </a:txBody>
                  <a:tcPr marL="36565" marR="36565"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pPr algn="ctr" fontAlgn="b"/>
                      <a:endParaRPr lang="en-US" sz="1600" b="0" i="0" u="none" strike="noStrike" dirty="0">
                        <a:solidFill>
                          <a:srgbClr val="000000"/>
                        </a:solidFill>
                        <a:effectLst/>
                        <a:latin typeface="Calibri" panose="020F0502020204030204" pitchFamily="34" charset="0"/>
                      </a:endParaRPr>
                    </a:p>
                  </a:txBody>
                  <a:tcPr marL="36576" marR="36576" marT="18288" marB="18288"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err="1">
                          <a:solidFill>
                            <a:srgbClr val="000000"/>
                          </a:solidFill>
                          <a:effectLst/>
                          <a:latin typeface="Calibri" panose="020F0502020204030204" pitchFamily="34" charset="0"/>
                        </a:rPr>
                        <a:t>N.Write</a:t>
                      </a:r>
                      <a:endParaRPr lang="en-US" sz="1500" b="0" i="0" u="none" strike="noStrike" dirty="0">
                        <a:solidFill>
                          <a:srgbClr val="000000"/>
                        </a:solidFill>
                        <a:effectLst/>
                        <a:latin typeface="Calibri" panose="020F0502020204030204" pitchFamily="34" charset="0"/>
                      </a:endParaRP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err="1">
                          <a:solidFill>
                            <a:srgbClr val="000000"/>
                          </a:solidFill>
                          <a:effectLst/>
                          <a:latin typeface="Calibri" panose="020F0502020204030204" pitchFamily="34" charset="0"/>
                        </a:rPr>
                        <a:t>F.Write</a:t>
                      </a:r>
                      <a:endParaRPr lang="en-US" sz="1500" b="0" i="0" u="none" strike="noStrike" dirty="0">
                        <a:solidFill>
                          <a:srgbClr val="000000"/>
                        </a:solidFill>
                        <a:effectLst/>
                        <a:latin typeface="Calibri" panose="020F0502020204030204" pitchFamily="34" charset="0"/>
                      </a:endParaRPr>
                    </a:p>
                  </a:txBody>
                  <a:tcPr marL="36565" marR="36565" marT="18283" marB="18283"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4"/>
                  </a:ext>
                </a:extLst>
              </a:tr>
              <a:tr h="258177">
                <a:tc>
                  <a:txBody>
                    <a:bodyPr/>
                    <a:lstStyle/>
                    <a:p>
                      <a:pPr algn="l" fontAlgn="b"/>
                      <a:r>
                        <a:rPr lang="en-US" sz="1500" b="1" i="0" u="none" strike="noStrike" dirty="0">
                          <a:solidFill>
                            <a:schemeClr val="bg1"/>
                          </a:solidFill>
                          <a:effectLst/>
                          <a:latin typeface="Calibri" panose="020F0502020204030204" pitchFamily="34" charset="0"/>
                        </a:rPr>
                        <a:t>Latency</a:t>
                      </a:r>
                    </a:p>
                  </a:txBody>
                  <a:tcPr marL="182829" marR="36565" marT="18283" marB="18283"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500" b="1" i="0" u="none" strike="noStrike" dirty="0">
                          <a:solidFill>
                            <a:schemeClr val="bg1"/>
                          </a:solidFill>
                          <a:effectLst/>
                          <a:latin typeface="Calibri" panose="020F0502020204030204" pitchFamily="34" charset="0"/>
                        </a:rPr>
                        <a:t>ns</a:t>
                      </a:r>
                    </a:p>
                  </a:txBody>
                  <a:tcPr marL="182829" marR="36565" marT="18283" marB="18283"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105</a:t>
                      </a:r>
                    </a:p>
                  </a:txBody>
                  <a:tcPr marL="36565" marR="36565"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105</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465</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105~125</a:t>
                      </a:r>
                    </a:p>
                  </a:txBody>
                  <a:tcPr marL="36565" marR="36565" marT="18283" marB="18283"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5"/>
                  </a:ext>
                </a:extLst>
              </a:tr>
              <a:tr h="258177">
                <a:tc>
                  <a:txBody>
                    <a:bodyPr/>
                    <a:lstStyle/>
                    <a:p>
                      <a:pPr algn="l" fontAlgn="b"/>
                      <a:r>
                        <a:rPr lang="en-US" sz="1500" b="1" i="0" u="none" strike="noStrike" dirty="0">
                          <a:solidFill>
                            <a:schemeClr val="bg1"/>
                          </a:solidFill>
                          <a:effectLst/>
                          <a:latin typeface="Calibri" panose="020F0502020204030204" pitchFamily="34" charset="0"/>
                        </a:rPr>
                        <a:t>Energy </a:t>
                      </a:r>
                    </a:p>
                  </a:txBody>
                  <a:tcPr marL="182829" marR="36565" marT="18283" marB="18283"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500" b="1" i="0" u="none" strike="noStrike" dirty="0" err="1">
                          <a:solidFill>
                            <a:schemeClr val="bg1"/>
                          </a:solidFill>
                          <a:effectLst/>
                          <a:latin typeface="Calibri" panose="020F0502020204030204" pitchFamily="34" charset="0"/>
                        </a:rPr>
                        <a:t>pJ</a:t>
                      </a:r>
                      <a:r>
                        <a:rPr lang="en-US" sz="1500" b="1" i="0" u="none" strike="noStrike" dirty="0">
                          <a:solidFill>
                            <a:schemeClr val="bg1"/>
                          </a:solidFill>
                          <a:effectLst/>
                          <a:latin typeface="Calibri" panose="020F0502020204030204" pitchFamily="34" charset="0"/>
                        </a:rPr>
                        <a:t>/b</a:t>
                      </a:r>
                    </a:p>
                  </a:txBody>
                  <a:tcPr marL="182829" marR="36565" marT="18283" marB="18283"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52</a:t>
                      </a:r>
                    </a:p>
                  </a:txBody>
                  <a:tcPr marL="36565" marR="36565"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52</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118</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118</a:t>
                      </a:r>
                    </a:p>
                  </a:txBody>
                  <a:tcPr marL="36565" marR="36565" marT="18283" marB="18283"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6"/>
                  </a:ext>
                </a:extLst>
              </a:tr>
              <a:tr h="258177">
                <a:tc>
                  <a:txBody>
                    <a:bodyPr/>
                    <a:lstStyle/>
                    <a:p>
                      <a:pPr algn="l" fontAlgn="b"/>
                      <a:r>
                        <a:rPr lang="en-US" sz="1500" b="1" i="0" u="none" strike="noStrike" dirty="0">
                          <a:solidFill>
                            <a:schemeClr val="bg1"/>
                          </a:solidFill>
                          <a:effectLst/>
                          <a:latin typeface="Calibri" panose="020F0502020204030204" pitchFamily="34" charset="0"/>
                        </a:rPr>
                        <a:t>Latency limited BW</a:t>
                      </a:r>
                    </a:p>
                  </a:txBody>
                  <a:tcPr marL="182829" marR="36565" marT="18283" marB="18283"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l" fontAlgn="b"/>
                      <a:r>
                        <a:rPr lang="en-US" sz="1500" b="1" i="0" u="none" strike="noStrike" dirty="0">
                          <a:solidFill>
                            <a:schemeClr val="bg1"/>
                          </a:solidFill>
                          <a:effectLst/>
                          <a:latin typeface="Calibri" panose="020F0502020204030204" pitchFamily="34" charset="0"/>
                        </a:rPr>
                        <a:t>MB/s</a:t>
                      </a:r>
                    </a:p>
                  </a:txBody>
                  <a:tcPr marL="182829" marR="36565" marT="18283" marB="18283"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4876</a:t>
                      </a:r>
                    </a:p>
                  </a:txBody>
                  <a:tcPr marL="36565" marR="36565"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4876</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1101</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4096+</a:t>
                      </a:r>
                    </a:p>
                  </a:txBody>
                  <a:tcPr marL="36565" marR="36565" marT="18283" marB="18283"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7"/>
                  </a:ext>
                </a:extLst>
              </a:tr>
              <a:tr h="258177">
                <a:tc>
                  <a:txBody>
                    <a:bodyPr/>
                    <a:lstStyle/>
                    <a:p>
                      <a:pPr algn="l" fontAlgn="b"/>
                      <a:r>
                        <a:rPr lang="en-US" sz="1500" b="1" i="0" u="none" strike="noStrike" dirty="0">
                          <a:solidFill>
                            <a:schemeClr val="bg1"/>
                          </a:solidFill>
                          <a:effectLst/>
                          <a:latin typeface="Calibri" panose="020F0502020204030204" pitchFamily="34" charset="0"/>
                        </a:rPr>
                        <a:t>Power limited BW</a:t>
                      </a:r>
                    </a:p>
                  </a:txBody>
                  <a:tcPr marL="182829" marR="36565" marT="18283" marB="18283" anchor="b">
                    <a:lnL w="19050" cap="flat" cmpd="sng" algn="ctr">
                      <a:solidFill>
                        <a:srgbClr val="000000"/>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2"/>
                    </a:solidFill>
                  </a:tcPr>
                </a:tc>
                <a:tc>
                  <a:txBody>
                    <a:bodyPr/>
                    <a:lstStyle/>
                    <a:p>
                      <a:pPr algn="l" fontAlgn="b"/>
                      <a:r>
                        <a:rPr lang="en-US" sz="1500" b="1" i="0" u="none" strike="noStrike" dirty="0">
                          <a:solidFill>
                            <a:schemeClr val="bg1"/>
                          </a:solidFill>
                          <a:effectLst/>
                          <a:latin typeface="Calibri" panose="020F0502020204030204" pitchFamily="34" charset="0"/>
                        </a:rPr>
                        <a:t>MB/s</a:t>
                      </a:r>
                    </a:p>
                  </a:txBody>
                  <a:tcPr marL="182829" marR="36565" marT="18283" marB="18283" anchor="b">
                    <a:lnL w="6350" cap="flat" cmpd="sng" algn="ctr">
                      <a:solidFill>
                        <a:schemeClr val="bg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1601</a:t>
                      </a:r>
                    </a:p>
                  </a:txBody>
                  <a:tcPr marL="36565" marR="36565"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1601</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800</a:t>
                      </a:r>
                    </a:p>
                  </a:txBody>
                  <a:tcPr marL="36565" marR="36565"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500" b="0" i="0" u="none" strike="noStrike" dirty="0">
                          <a:solidFill>
                            <a:srgbClr val="000000"/>
                          </a:solidFill>
                          <a:effectLst/>
                          <a:latin typeface="Calibri" panose="020F0502020204030204" pitchFamily="34" charset="0"/>
                        </a:rPr>
                        <a:t>800</a:t>
                      </a:r>
                    </a:p>
                  </a:txBody>
                  <a:tcPr marL="36565" marR="36565" marT="18283" marB="18283"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90851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067" y="153319"/>
            <a:ext cx="11883866" cy="761786"/>
          </a:xfrm>
        </p:spPr>
        <p:txBody>
          <a:bodyPr/>
          <a:lstStyle/>
          <a:p>
            <a:r>
              <a:rPr lang="en-US" sz="3999" dirty="0" smtClean="0"/>
              <a:t>1.4 Current </a:t>
            </a:r>
            <a:r>
              <a:rPr lang="en-US" sz="3999" dirty="0"/>
              <a:t>Status: </a:t>
            </a:r>
            <a:r>
              <a:rPr lang="en-US" sz="3999" dirty="0" smtClean="0"/>
              <a:t>20nm SSM </a:t>
            </a:r>
            <a:r>
              <a:rPr lang="en-US" sz="3999" dirty="0"/>
              <a:t>RWB</a:t>
            </a:r>
            <a:r>
              <a:rPr lang="en-US" dirty="0"/>
              <a:t/>
            </a:r>
            <a:br>
              <a:rPr lang="en-US" dirty="0"/>
            </a:br>
            <a:r>
              <a:rPr lang="en-US" sz="1800" dirty="0" err="1"/>
              <a:t>RWB</a:t>
            </a:r>
            <a:r>
              <a:rPr lang="en-US" sz="1800" dirty="0"/>
              <a:t> Strategy: </a:t>
            </a:r>
            <a:r>
              <a:rPr lang="en-US" sz="1800" dirty="0">
                <a:latin typeface="Cambria Math" panose="02040503050406030204" pitchFamily="18" charset="0"/>
                <a:ea typeface="Cambria Math" panose="02040503050406030204" pitchFamily="18" charset="0"/>
              </a:rPr>
              <a:t>∆</a:t>
            </a:r>
            <a:r>
              <a:rPr lang="en-US" sz="1800" dirty="0"/>
              <a:t>V</a:t>
            </a:r>
            <a:r>
              <a:rPr lang="en-US" sz="1800" baseline="-25000" dirty="0"/>
              <a:t>T</a:t>
            </a:r>
            <a:r>
              <a:rPr lang="en-US" sz="1800" dirty="0"/>
              <a:t> </a:t>
            </a:r>
            <a:r>
              <a:rPr lang="en-US" sz="1800" dirty="0">
                <a:latin typeface="Cambria Math" panose="02040503050406030204" pitchFamily="18" charset="0"/>
                <a:ea typeface="Cambria Math" panose="02040503050406030204" pitchFamily="18" charset="0"/>
              </a:rPr>
              <a:t>=</a:t>
            </a:r>
            <a:r>
              <a:rPr lang="en-US" sz="1800" dirty="0"/>
              <a:t> 3.54</a:t>
            </a:r>
            <a:r>
              <a:rPr lang="en-US" sz="1800" dirty="0">
                <a:latin typeface="Cambria Math" panose="02040503050406030204" pitchFamily="18" charset="0"/>
                <a:ea typeface="Cambria Math" panose="02040503050406030204" pitchFamily="18" charset="0"/>
              </a:rPr>
              <a:t>∙</a:t>
            </a:r>
            <a:r>
              <a:rPr lang="en-US" sz="1800" dirty="0"/>
              <a:t>(</a:t>
            </a:r>
            <a:r>
              <a:rPr lang="el-GR" sz="1800" dirty="0">
                <a:latin typeface="Cambria Math" panose="02040503050406030204" pitchFamily="18" charset="0"/>
                <a:ea typeface="Cambria Math" panose="02040503050406030204" pitchFamily="18" charset="0"/>
              </a:rPr>
              <a:t>σ</a:t>
            </a:r>
            <a:r>
              <a:rPr lang="en-US" sz="1800" baseline="-25000" dirty="0"/>
              <a:t>SET</a:t>
            </a:r>
            <a:r>
              <a:rPr lang="en-US" sz="1800" dirty="0"/>
              <a:t>+</a:t>
            </a:r>
            <a:r>
              <a:rPr lang="el-GR" sz="1800" dirty="0">
                <a:latin typeface="Cambria Math" panose="02040503050406030204" pitchFamily="18" charset="0"/>
                <a:ea typeface="Cambria Math" panose="02040503050406030204" pitchFamily="18" charset="0"/>
              </a:rPr>
              <a:t> σ</a:t>
            </a:r>
            <a:r>
              <a:rPr lang="en-US" sz="1800" baseline="-25000" dirty="0"/>
              <a:t>RESET</a:t>
            </a:r>
            <a:r>
              <a:rPr lang="en-US" sz="1800" dirty="0"/>
              <a:t>) </a:t>
            </a:r>
            <a:r>
              <a:rPr lang="en-US" sz="1800" dirty="0">
                <a:latin typeface="Cambria Math" panose="02040503050406030204" pitchFamily="18" charset="0"/>
                <a:ea typeface="Cambria Math" panose="02040503050406030204" pitchFamily="18" charset="0"/>
              </a:rPr>
              <a:t>+</a:t>
            </a:r>
            <a:r>
              <a:rPr lang="en-US" sz="1800" dirty="0"/>
              <a:t> E2 Drift </a:t>
            </a:r>
            <a:r>
              <a:rPr lang="en-US" sz="1800" dirty="0">
                <a:latin typeface="Cambria Math" panose="02040503050406030204" pitchFamily="18" charset="0"/>
                <a:ea typeface="Cambria Math" panose="02040503050406030204" pitchFamily="18" charset="0"/>
              </a:rPr>
              <a:t>+</a:t>
            </a:r>
            <a:r>
              <a:rPr lang="en-US" sz="1800" dirty="0"/>
              <a:t> Cross Tile </a:t>
            </a:r>
            <a:r>
              <a:rPr lang="en-US" sz="1800" dirty="0">
                <a:latin typeface="Cambria Math" panose="02040503050406030204" pitchFamily="18" charset="0"/>
                <a:ea typeface="Cambria Math" panose="02040503050406030204" pitchFamily="18" charset="0"/>
              </a:rPr>
              <a:t>+</a:t>
            </a:r>
            <a:r>
              <a:rPr lang="en-US" sz="1800" dirty="0"/>
              <a:t> E3 Shift </a:t>
            </a:r>
            <a:r>
              <a:rPr lang="en-US" sz="1800" dirty="0">
                <a:latin typeface="Cambria Math" panose="02040503050406030204" pitchFamily="18" charset="0"/>
                <a:ea typeface="Cambria Math" panose="02040503050406030204" pitchFamily="18" charset="0"/>
              </a:rPr>
              <a:t>+</a:t>
            </a:r>
            <a:r>
              <a:rPr lang="en-US" sz="1800" dirty="0"/>
              <a:t> Reset RD GB</a:t>
            </a:r>
            <a:endParaRPr lang="en-US" sz="4399" dirty="0"/>
          </a:p>
        </p:txBody>
      </p:sp>
      <p:sp>
        <p:nvSpPr>
          <p:cNvPr id="3" name="Text Placeholder 2"/>
          <p:cNvSpPr>
            <a:spLocks noGrp="1"/>
          </p:cNvSpPr>
          <p:nvPr>
            <p:ph idx="1"/>
          </p:nvPr>
        </p:nvSpPr>
        <p:spPr>
          <a:xfrm>
            <a:off x="687318" y="1371600"/>
            <a:ext cx="10893543" cy="4875432"/>
          </a:xfrm>
        </p:spPr>
        <p:txBody>
          <a:bodyPr/>
          <a:lstStyle/>
          <a:p>
            <a:r>
              <a:rPr lang="en-US" sz="1697" dirty="0">
                <a:latin typeface="Cambria Math" panose="02040503050406030204" pitchFamily="18" charset="0"/>
                <a:ea typeface="Cambria Math" panose="02040503050406030204" pitchFamily="18" charset="0"/>
              </a:rPr>
              <a:t>∆</a:t>
            </a:r>
            <a:r>
              <a:rPr lang="en-US" sz="1697" dirty="0"/>
              <a:t>V</a:t>
            </a:r>
            <a:r>
              <a:rPr lang="en-US" sz="1697" baseline="-25000" dirty="0"/>
              <a:t>T</a:t>
            </a:r>
            <a:r>
              <a:rPr lang="en-US" sz="1697" dirty="0"/>
              <a:t>=900mV, 1usec mean to mean shift</a:t>
            </a:r>
          </a:p>
          <a:p>
            <a:r>
              <a:rPr lang="en-US" sz="1697" dirty="0"/>
              <a:t>Sigma: dominant by “intrinsic” (repeatability)</a:t>
            </a:r>
          </a:p>
          <a:p>
            <a:pPr lvl="1"/>
            <a:r>
              <a:rPr lang="en-US" sz="1697" dirty="0"/>
              <a:t>SET=115mV</a:t>
            </a:r>
          </a:p>
          <a:p>
            <a:pPr lvl="1"/>
            <a:r>
              <a:rPr lang="en-US" sz="1697" dirty="0"/>
              <a:t>Reset=125mV</a:t>
            </a:r>
          </a:p>
          <a:p>
            <a:r>
              <a:rPr lang="en-US" sz="1697" dirty="0"/>
              <a:t> Drift: 550mV (Similar to SXP)</a:t>
            </a:r>
          </a:p>
          <a:p>
            <a:pPr lvl="1"/>
            <a:r>
              <a:rPr lang="en-US" sz="1697" dirty="0"/>
              <a:t>Single V</a:t>
            </a:r>
            <a:r>
              <a:rPr lang="en-US" sz="1697" baseline="-25000" dirty="0"/>
              <a:t>DM</a:t>
            </a:r>
            <a:r>
              <a:rPr lang="en-US" sz="1697" dirty="0"/>
              <a:t> – 1us~48Hr@ 85C</a:t>
            </a:r>
          </a:p>
          <a:p>
            <a:r>
              <a:rPr lang="en-US" sz="1697" dirty="0"/>
              <a:t>20K E3 shift: 150mV (similar to SXP)</a:t>
            </a:r>
          </a:p>
          <a:p>
            <a:r>
              <a:rPr lang="en-US" sz="1697" dirty="0"/>
              <a:t>Cross Tile: 50mV (Follow SXP BKM)</a:t>
            </a:r>
          </a:p>
          <a:p>
            <a:r>
              <a:rPr lang="en-US" sz="1697" dirty="0"/>
              <a:t>Reset Read Disturb: (SSM uniquely required)</a:t>
            </a:r>
          </a:p>
          <a:p>
            <a:pPr lvl="1"/>
            <a:r>
              <a:rPr lang="en-US" sz="1697" dirty="0"/>
              <a:t>300mV</a:t>
            </a:r>
          </a:p>
          <a:p>
            <a:r>
              <a:rPr lang="en-US" sz="1697" dirty="0"/>
              <a:t>RWB: -1V; Recovery ideas:</a:t>
            </a:r>
          </a:p>
          <a:p>
            <a:pPr marL="553888" lvl="1" indent="0">
              <a:buNone/>
            </a:pPr>
            <a:endParaRPr lang="en-US" sz="1697" dirty="0"/>
          </a:p>
          <a:p>
            <a:endParaRPr lang="en-US" sz="1454" dirty="0"/>
          </a:p>
          <a:p>
            <a:pPr marL="553888" lvl="1" indent="0">
              <a:buNone/>
            </a:pPr>
            <a:r>
              <a:rPr lang="en-US" sz="1454" dirty="0"/>
              <a:t> </a:t>
            </a:r>
          </a:p>
        </p:txBody>
      </p:sp>
      <p:grpSp>
        <p:nvGrpSpPr>
          <p:cNvPr id="5" name="Group 4"/>
          <p:cNvGrpSpPr/>
          <p:nvPr/>
        </p:nvGrpSpPr>
        <p:grpSpPr>
          <a:xfrm>
            <a:off x="5715107" y="1753071"/>
            <a:ext cx="3808931" cy="3785809"/>
            <a:chOff x="5715000" y="1166128"/>
            <a:chExt cx="3810000" cy="3786872"/>
          </a:xfrm>
        </p:grpSpPr>
        <p:grpSp>
          <p:nvGrpSpPr>
            <p:cNvPr id="33" name="Group 32"/>
            <p:cNvGrpSpPr/>
            <p:nvPr/>
          </p:nvGrpSpPr>
          <p:grpSpPr>
            <a:xfrm>
              <a:off x="5715000" y="1166128"/>
              <a:ext cx="3810000" cy="3786872"/>
              <a:chOff x="5715000" y="1089928"/>
              <a:chExt cx="3810000" cy="3786872"/>
            </a:xfrm>
          </p:grpSpPr>
          <p:pic>
            <p:nvPicPr>
              <p:cNvPr id="15" name="Picture 14"/>
              <p:cNvPicPr>
                <a:picLocks noChangeAspect="1"/>
              </p:cNvPicPr>
              <p:nvPr/>
            </p:nvPicPr>
            <p:blipFill rotWithShape="1">
              <a:blip r:embed="rId2">
                <a:extLst>
                  <a:ext uri="{28A0092B-C50C-407E-A947-70E740481C1C}">
                    <a14:useLocalDpi xmlns:a14="http://schemas.microsoft.com/office/drawing/2010/main" val="0"/>
                  </a:ext>
                </a:extLst>
              </a:blip>
              <a:srcRect l="9648" t="9011" r="67788" b="48903"/>
              <a:stretch/>
            </p:blipFill>
            <p:spPr>
              <a:xfrm>
                <a:off x="5746089" y="1447800"/>
                <a:ext cx="3778911" cy="3278540"/>
              </a:xfrm>
              <a:prstGeom prst="rect">
                <a:avLst/>
              </a:prstGeom>
            </p:spPr>
          </p:pic>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21" name="TextBox 20"/>
              <p:cNvSpPr txBox="1"/>
              <p:nvPr/>
            </p:nvSpPr>
            <p:spPr>
              <a:xfrm>
                <a:off x="6557818" y="2027419"/>
                <a:ext cx="624064" cy="369436"/>
              </a:xfrm>
              <a:prstGeom prst="rect">
                <a:avLst/>
              </a:prstGeom>
              <a:noFill/>
            </p:spPr>
            <p:txBody>
              <a:bodyPr wrap="none" rtlCol="0">
                <a:spAutoFit/>
              </a:bodyPr>
              <a:lstStyle/>
              <a:p>
                <a:r>
                  <a:rPr lang="en-US" sz="1800" b="1" dirty="0">
                    <a:solidFill>
                      <a:srgbClr val="00B050"/>
                    </a:solidFill>
                    <a:latin typeface="Cambria Math" panose="02040503050406030204" pitchFamily="18" charset="0"/>
                    <a:ea typeface="Cambria Math" panose="02040503050406030204" pitchFamily="18" charset="0"/>
                  </a:rPr>
                  <a:t>−</a:t>
                </a:r>
                <a:r>
                  <a:rPr lang="en-US" sz="1800" b="1" dirty="0">
                    <a:solidFill>
                      <a:srgbClr val="00B050"/>
                    </a:solidFill>
                    <a:latin typeface="Calibri" panose="020F0502020204030204" pitchFamily="34" charset="0"/>
                  </a:rPr>
                  <a:t>/</a:t>
                </a:r>
                <a:r>
                  <a:rPr lang="en-US" sz="1800" b="1" dirty="0">
                    <a:solidFill>
                      <a:srgbClr val="00B050"/>
                    </a:solidFill>
                    <a:latin typeface="Cambria Math" panose="02040503050406030204" pitchFamily="18" charset="0"/>
                    <a:ea typeface="Cambria Math" panose="02040503050406030204" pitchFamily="18" charset="0"/>
                  </a:rPr>
                  <a:t>−</a:t>
                </a:r>
                <a:endParaRPr lang="en-US" sz="1800" b="1" dirty="0">
                  <a:solidFill>
                    <a:srgbClr val="00B050"/>
                  </a:solidFill>
                  <a:latin typeface="Calibri" panose="020F0502020204030204" pitchFamily="34" charset="0"/>
                </a:endParaRPr>
              </a:p>
            </p:txBody>
          </p:sp>
          <p:sp>
            <p:nvSpPr>
              <p:cNvPr id="22" name="TextBox 21"/>
              <p:cNvSpPr txBox="1"/>
              <p:nvPr/>
            </p:nvSpPr>
            <p:spPr>
              <a:xfrm>
                <a:off x="8405091" y="3597601"/>
                <a:ext cx="624064" cy="369436"/>
              </a:xfrm>
              <a:prstGeom prst="rect">
                <a:avLst/>
              </a:prstGeom>
              <a:noFill/>
            </p:spPr>
            <p:txBody>
              <a:bodyPr wrap="none" rtlCol="0">
                <a:spAutoFit/>
              </a:bodyPr>
              <a:lstStyle/>
              <a:p>
                <a:r>
                  <a:rPr lang="en-US" sz="1800" b="1" dirty="0">
                    <a:solidFill>
                      <a:srgbClr val="7030A0"/>
                    </a:solidFill>
                    <a:latin typeface="Cambria Math" panose="02040503050406030204" pitchFamily="18" charset="0"/>
                    <a:ea typeface="Cambria Math" panose="02040503050406030204" pitchFamily="18" charset="0"/>
                  </a:rPr>
                  <a:t>+</a:t>
                </a:r>
                <a:r>
                  <a:rPr lang="en-US" sz="1800" b="1" dirty="0">
                    <a:solidFill>
                      <a:srgbClr val="7030A0"/>
                    </a:solidFill>
                    <a:latin typeface="Calibri" panose="020F0502020204030204" pitchFamily="34" charset="0"/>
                    <a:ea typeface="Cambria Math" panose="02040503050406030204" pitchFamily="18" charset="0"/>
                  </a:rPr>
                  <a:t>/</a:t>
                </a:r>
                <a:r>
                  <a:rPr lang="en-US" sz="1800" b="1" dirty="0">
                    <a:solidFill>
                      <a:srgbClr val="7030A0"/>
                    </a:solidFill>
                    <a:latin typeface="Cambria Math" panose="02040503050406030204" pitchFamily="18" charset="0"/>
                    <a:ea typeface="Cambria Math" panose="02040503050406030204" pitchFamily="18" charset="0"/>
                  </a:rPr>
                  <a:t>−</a:t>
                </a:r>
                <a:endParaRPr lang="en-US" sz="1800" b="1" dirty="0">
                  <a:solidFill>
                    <a:srgbClr val="7030A0"/>
                  </a:solidFill>
                  <a:latin typeface="Calibri" panose="020F0502020204030204" pitchFamily="34" charset="0"/>
                </a:endParaRPr>
              </a:p>
            </p:txBody>
          </p:sp>
          <p:sp>
            <p:nvSpPr>
              <p:cNvPr id="23" name="TextBox 22"/>
              <p:cNvSpPr txBox="1"/>
              <p:nvPr/>
            </p:nvSpPr>
            <p:spPr>
              <a:xfrm>
                <a:off x="6774434" y="1089928"/>
                <a:ext cx="2065054" cy="338649"/>
              </a:xfrm>
              <a:prstGeom prst="rect">
                <a:avLst/>
              </a:prstGeom>
              <a:noFill/>
            </p:spPr>
            <p:txBody>
              <a:bodyPr wrap="none" rtlCol="0">
                <a:spAutoFit/>
              </a:bodyPr>
              <a:lstStyle/>
              <a:p>
                <a:pPr algn="ctr"/>
                <a:r>
                  <a:rPr lang="en-US" sz="1600" b="1" dirty="0"/>
                  <a:t>Write/Read Polarity</a:t>
                </a:r>
              </a:p>
            </p:txBody>
          </p:sp>
          <p:sp>
            <p:nvSpPr>
              <p:cNvPr id="24" name="Freeform 23"/>
              <p:cNvSpPr/>
              <p:nvPr/>
            </p:nvSpPr>
            <p:spPr>
              <a:xfrm>
                <a:off x="6805940" y="2420983"/>
                <a:ext cx="413466" cy="592183"/>
              </a:xfrm>
              <a:custGeom>
                <a:avLst/>
                <a:gdLst>
                  <a:gd name="connsiteX0" fmla="*/ 30289 w 413466"/>
                  <a:gd name="connsiteY0" fmla="*/ 0 h 592183"/>
                  <a:gd name="connsiteX1" fmla="*/ 38997 w 413466"/>
                  <a:gd name="connsiteY1" fmla="*/ 409303 h 592183"/>
                  <a:gd name="connsiteX2" fmla="*/ 413466 w 413466"/>
                  <a:gd name="connsiteY2" fmla="*/ 592183 h 592183"/>
                </a:gdLst>
                <a:ahLst/>
                <a:cxnLst>
                  <a:cxn ang="0">
                    <a:pos x="connsiteX0" y="connsiteY0"/>
                  </a:cxn>
                  <a:cxn ang="0">
                    <a:pos x="connsiteX1" y="connsiteY1"/>
                  </a:cxn>
                  <a:cxn ang="0">
                    <a:pos x="connsiteX2" y="connsiteY2"/>
                  </a:cxn>
                </a:cxnLst>
                <a:rect l="l" t="t" r="r" b="b"/>
                <a:pathLst>
                  <a:path w="413466" h="592183">
                    <a:moveTo>
                      <a:pt x="30289" y="0"/>
                    </a:moveTo>
                    <a:cubicBezTo>
                      <a:pt x="2711" y="155303"/>
                      <a:pt x="-24866" y="310606"/>
                      <a:pt x="38997" y="409303"/>
                    </a:cubicBezTo>
                    <a:cubicBezTo>
                      <a:pt x="102860" y="508000"/>
                      <a:pt x="356860" y="561703"/>
                      <a:pt x="413466" y="592183"/>
                    </a:cubicBezTo>
                  </a:path>
                </a:pathLst>
              </a:custGeom>
              <a:noFill/>
              <a:ln w="38100">
                <a:solidFill>
                  <a:srgbClr val="00B05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5" name="Freeform 24"/>
              <p:cNvSpPr/>
              <p:nvPr/>
            </p:nvSpPr>
            <p:spPr>
              <a:xfrm>
                <a:off x="8408020" y="3133493"/>
                <a:ext cx="354980" cy="524107"/>
              </a:xfrm>
              <a:custGeom>
                <a:avLst/>
                <a:gdLst>
                  <a:gd name="connsiteX0" fmla="*/ 223024 w 244484"/>
                  <a:gd name="connsiteY0" fmla="*/ 680224 h 680224"/>
                  <a:gd name="connsiteX1" fmla="*/ 223024 w 244484"/>
                  <a:gd name="connsiteY1" fmla="*/ 234175 h 680224"/>
                  <a:gd name="connsiteX2" fmla="*/ 0 w 244484"/>
                  <a:gd name="connsiteY2" fmla="*/ 0 h 680224"/>
                </a:gdLst>
                <a:ahLst/>
                <a:cxnLst>
                  <a:cxn ang="0">
                    <a:pos x="connsiteX0" y="connsiteY0"/>
                  </a:cxn>
                  <a:cxn ang="0">
                    <a:pos x="connsiteX1" y="connsiteY1"/>
                  </a:cxn>
                  <a:cxn ang="0">
                    <a:pos x="connsiteX2" y="connsiteY2"/>
                  </a:cxn>
                </a:cxnLst>
                <a:rect l="l" t="t" r="r" b="b"/>
                <a:pathLst>
                  <a:path w="244484" h="680224">
                    <a:moveTo>
                      <a:pt x="223024" y="680224"/>
                    </a:moveTo>
                    <a:cubicBezTo>
                      <a:pt x="241609" y="513885"/>
                      <a:pt x="260195" y="347546"/>
                      <a:pt x="223024" y="234175"/>
                    </a:cubicBezTo>
                    <a:cubicBezTo>
                      <a:pt x="185853" y="120804"/>
                      <a:pt x="92926" y="60402"/>
                      <a:pt x="0" y="0"/>
                    </a:cubicBezTo>
                  </a:path>
                </a:pathLst>
              </a:custGeom>
              <a:noFill/>
              <a:ln w="34925">
                <a:solidFill>
                  <a:srgbClr val="7030A0"/>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27" name="Straight Arrow Connector 26"/>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343133" y="3124200"/>
                <a:ext cx="859771" cy="369436"/>
              </a:xfrm>
              <a:prstGeom prst="rect">
                <a:avLst/>
              </a:prstGeom>
              <a:noFill/>
            </p:spPr>
            <p:txBody>
              <a:bodyPr wrap="none" rtlCol="0">
                <a:spAutoFit/>
              </a:bodyPr>
              <a:lstStyle/>
              <a:p>
                <a:pPr algn="ctr"/>
                <a:r>
                  <a:rPr lang="en-US" sz="1800" b="1" u="sng" dirty="0">
                    <a:latin typeface="Calibri" panose="020F0502020204030204" pitchFamily="34" charset="0"/>
                  </a:rPr>
                  <a:t>900mV</a:t>
                </a:r>
              </a:p>
            </p:txBody>
          </p:sp>
        </p:grpSp>
        <p:sp>
          <p:nvSpPr>
            <p:cNvPr id="35" name="TextBox 34"/>
            <p:cNvSpPr txBox="1"/>
            <p:nvPr/>
          </p:nvSpPr>
          <p:spPr>
            <a:xfrm>
              <a:off x="7620001" y="1676400"/>
              <a:ext cx="380339" cy="261555"/>
            </a:xfrm>
            <a:prstGeom prst="rect">
              <a:avLst/>
            </a:prstGeom>
            <a:noFill/>
          </p:spPr>
          <p:txBody>
            <a:bodyPr wrap="none" rtlCol="0">
              <a:spAutoFit/>
            </a:bodyPr>
            <a:lstStyle/>
            <a:p>
              <a:r>
                <a:rPr lang="en-US" sz="1099" dirty="0">
                  <a:solidFill>
                    <a:schemeClr val="accent6">
                      <a:lumMod val="50000"/>
                    </a:schemeClr>
                  </a:solidFill>
                  <a:latin typeface="Calibri" panose="020F0502020204030204" pitchFamily="34" charset="0"/>
                  <a:ea typeface="Cambria Math" panose="02040503050406030204" pitchFamily="18" charset="0"/>
                </a:rPr>
                <a:t>+/+</a:t>
              </a:r>
              <a:endParaRPr lang="en-US" sz="1099" dirty="0">
                <a:solidFill>
                  <a:srgbClr val="0054B0"/>
                </a:solidFill>
                <a:latin typeface="Calibri" panose="020F0502020204030204" pitchFamily="34" charset="0"/>
              </a:endParaRPr>
            </a:p>
          </p:txBody>
        </p:sp>
        <p:sp>
          <p:nvSpPr>
            <p:cNvPr id="36" name="TextBox 35"/>
            <p:cNvSpPr txBox="1"/>
            <p:nvPr/>
          </p:nvSpPr>
          <p:spPr>
            <a:xfrm>
              <a:off x="8271912" y="1676400"/>
              <a:ext cx="415615" cy="261555"/>
            </a:xfrm>
            <a:prstGeom prst="rect">
              <a:avLst/>
            </a:prstGeom>
            <a:noFill/>
          </p:spPr>
          <p:txBody>
            <a:bodyPr wrap="none" rtlCol="0">
              <a:spAutoFit/>
            </a:bodyPr>
            <a:lstStyle/>
            <a:p>
              <a:r>
                <a:rPr lang="en-US" sz="1099" dirty="0">
                  <a:solidFill>
                    <a:srgbClr val="FF0000"/>
                  </a:solidFill>
                  <a:latin typeface="Calibri" panose="020F0502020204030204" pitchFamily="34" charset="0"/>
                  <a:ea typeface="Cambria Math" panose="02040503050406030204" pitchFamily="18" charset="0"/>
                </a:rPr>
                <a:t>−</a:t>
              </a:r>
              <a:r>
                <a:rPr lang="en-US" sz="1099" dirty="0">
                  <a:solidFill>
                    <a:srgbClr val="FF0000"/>
                  </a:solidFill>
                  <a:latin typeface="Calibri" panose="020F0502020204030204" pitchFamily="34" charset="0"/>
                </a:rPr>
                <a:t>/</a:t>
              </a:r>
              <a:r>
                <a:rPr lang="en-US" sz="1099" dirty="0">
                  <a:solidFill>
                    <a:srgbClr val="FF0000"/>
                  </a:solidFill>
                  <a:latin typeface="Cambria Math" panose="02040503050406030204" pitchFamily="18" charset="0"/>
                  <a:ea typeface="Cambria Math" panose="02040503050406030204" pitchFamily="18" charset="0"/>
                </a:rPr>
                <a:t>+</a:t>
              </a:r>
              <a:endParaRPr lang="en-US" sz="1099" dirty="0">
                <a:solidFill>
                  <a:srgbClr val="FF0000"/>
                </a:solidFill>
                <a:latin typeface="Calibri" panose="020F0502020204030204" pitchFamily="34" charset="0"/>
              </a:endParaRPr>
            </a:p>
          </p:txBody>
        </p:sp>
      </p:grpSp>
      <p:graphicFrame>
        <p:nvGraphicFramePr>
          <p:cNvPr id="4" name="Table 3"/>
          <p:cNvGraphicFramePr>
            <a:graphicFrameLocks noGrp="1"/>
          </p:cNvGraphicFramePr>
          <p:nvPr>
            <p:extLst>
              <p:ext uri="{D42A27DB-BD31-4B8C-83A1-F6EECF244321}">
                <p14:modId xmlns:p14="http://schemas.microsoft.com/office/powerpoint/2010/main" val="272214881"/>
              </p:ext>
            </p:extLst>
          </p:nvPr>
        </p:nvGraphicFramePr>
        <p:xfrm>
          <a:off x="1294439" y="5105400"/>
          <a:ext cx="4342182" cy="1182584"/>
        </p:xfrm>
        <a:graphic>
          <a:graphicData uri="http://schemas.openxmlformats.org/drawingml/2006/table">
            <a:tbl>
              <a:tblPr firstRow="1" bandRow="1">
                <a:tableStyleId>{3B4B98B0-60AC-42C2-AFA5-B58CD77FA1E5}</a:tableStyleId>
              </a:tblPr>
              <a:tblGrid>
                <a:gridCol w="2869395">
                  <a:extLst>
                    <a:ext uri="{9D8B030D-6E8A-4147-A177-3AD203B41FA5}">
                      <a16:colId xmlns:a16="http://schemas.microsoft.com/office/drawing/2014/main" xmlns="" val="20000"/>
                    </a:ext>
                  </a:extLst>
                </a:gridCol>
                <a:gridCol w="1472787">
                  <a:extLst>
                    <a:ext uri="{9D8B030D-6E8A-4147-A177-3AD203B41FA5}">
                      <a16:colId xmlns:a16="http://schemas.microsoft.com/office/drawing/2014/main" xmlns="" val="20001"/>
                    </a:ext>
                  </a:extLst>
                </a:gridCol>
              </a:tblGrid>
              <a:tr h="295112">
                <a:tc>
                  <a:txBody>
                    <a:bodyPr/>
                    <a:lstStyle/>
                    <a:p>
                      <a:r>
                        <a:rPr lang="en-US" sz="1700" b="0" baseline="0" dirty="0">
                          <a:latin typeface="Calibri" panose="020F0502020204030204" pitchFamily="34" charset="0"/>
                        </a:rPr>
                        <a:t>Vertical Profile engineering</a:t>
                      </a:r>
                    </a:p>
                  </a:txBody>
                  <a:tcPr marL="91414" marR="91414" marT="18283" marB="18283">
                    <a:lnL>
                      <a:noFill/>
                    </a:lnL>
                    <a:lnR w="19050" cap="flat" cmpd="sng" algn="ctr">
                      <a:solidFill>
                        <a:schemeClr val="accent2">
                          <a:lumMod val="20000"/>
                          <a:lumOff val="80000"/>
                        </a:schemeClr>
                      </a:solidFill>
                      <a:prstDash val="solid"/>
                      <a:round/>
                      <a:headEnd type="none" w="med" len="med"/>
                      <a:tailEnd type="none" w="med" len="med"/>
                    </a:lnR>
                    <a:lnT w="12700" cmpd="sng">
                      <a:noFill/>
                    </a:lnT>
                    <a:lnB w="19050" cap="flat" cmpd="sng" algn="ctr">
                      <a:solidFill>
                        <a:schemeClr val="accent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700" b="0" baseline="0" dirty="0">
                          <a:latin typeface="Calibri" panose="020F0502020204030204" pitchFamily="34" charset="0"/>
                        </a:rPr>
                        <a:t>300~600mV</a:t>
                      </a:r>
                    </a:p>
                  </a:txBody>
                  <a:tcPr marL="91414" marR="91414" marT="18283" marB="18283">
                    <a:lnL w="19050" cap="flat" cmpd="sng" algn="ctr">
                      <a:solidFill>
                        <a:schemeClr val="accent2">
                          <a:lumMod val="20000"/>
                          <a:lumOff val="80000"/>
                        </a:schemeClr>
                      </a:solidFill>
                      <a:prstDash val="solid"/>
                      <a:round/>
                      <a:headEnd type="none" w="med" len="med"/>
                      <a:tailEnd type="none" w="med" len="med"/>
                    </a:lnL>
                    <a:lnR>
                      <a:noFill/>
                    </a:lnR>
                    <a:lnT w="12700" cmpd="sng">
                      <a:noFill/>
                    </a:lnT>
                    <a:lnB w="19050" cap="flat" cmpd="sng" algn="ctr">
                      <a:solidFill>
                        <a:schemeClr val="accent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0"/>
                  </a:ext>
                </a:extLst>
              </a:tr>
              <a:tr h="295112">
                <a:tc>
                  <a:txBody>
                    <a:bodyPr/>
                    <a:lstStyle/>
                    <a:p>
                      <a:r>
                        <a:rPr lang="en-US" sz="1700" b="0" baseline="0" dirty="0">
                          <a:latin typeface="Calibri" panose="020F0502020204030204" pitchFamily="34" charset="0"/>
                        </a:rPr>
                        <a:t>Composition optimization</a:t>
                      </a:r>
                    </a:p>
                  </a:txBody>
                  <a:tcPr marL="91414" marR="91414" marT="18283" marB="18283">
                    <a:lnL>
                      <a:noFill/>
                    </a:lnL>
                    <a:lnR w="19050" cap="flat" cmpd="sng" algn="ctr">
                      <a:solidFill>
                        <a:schemeClr val="accent2">
                          <a:lumMod val="20000"/>
                          <a:lumOff val="80000"/>
                        </a:schemeClr>
                      </a:solidFill>
                      <a:prstDash val="solid"/>
                      <a:round/>
                      <a:headEnd type="none" w="med" len="med"/>
                      <a:tailEnd type="none" w="med" len="med"/>
                    </a:lnR>
                    <a:lnT w="19050" cap="flat" cmpd="sng" algn="ctr">
                      <a:solidFill>
                        <a:schemeClr val="accent2">
                          <a:lumMod val="20000"/>
                          <a:lumOff val="80000"/>
                        </a:schemeClr>
                      </a:solidFill>
                      <a:prstDash val="solid"/>
                      <a:round/>
                      <a:headEnd type="none" w="med" len="med"/>
                      <a:tailEnd type="none" w="med" len="med"/>
                    </a:lnT>
                    <a:lnB w="19050" cap="flat" cmpd="sng" algn="ctr">
                      <a:solidFill>
                        <a:schemeClr val="accent2">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700" baseline="0" dirty="0">
                          <a:latin typeface="Calibri" panose="020F0502020204030204" pitchFamily="34" charset="0"/>
                        </a:rPr>
                        <a:t>200~300mV</a:t>
                      </a:r>
                    </a:p>
                  </a:txBody>
                  <a:tcPr marL="91414" marR="91414" marT="18283" marB="18283">
                    <a:lnL w="19050" cap="flat" cmpd="sng" algn="ctr">
                      <a:solidFill>
                        <a:schemeClr val="accent2">
                          <a:lumMod val="20000"/>
                          <a:lumOff val="80000"/>
                        </a:schemeClr>
                      </a:solidFill>
                      <a:prstDash val="solid"/>
                      <a:round/>
                      <a:headEnd type="none" w="med" len="med"/>
                      <a:tailEnd type="none" w="med" len="med"/>
                    </a:lnL>
                    <a:lnR>
                      <a:noFill/>
                    </a:lnR>
                    <a:lnT w="19050" cap="flat" cmpd="sng" algn="ctr">
                      <a:solidFill>
                        <a:schemeClr val="accent2">
                          <a:lumMod val="20000"/>
                          <a:lumOff val="80000"/>
                        </a:schemeClr>
                      </a:solidFill>
                      <a:prstDash val="solid"/>
                      <a:round/>
                      <a:headEnd type="none" w="med" len="med"/>
                      <a:tailEnd type="none" w="med" len="med"/>
                    </a:lnT>
                    <a:lnB w="19050" cap="flat" cmpd="sng" algn="ctr">
                      <a:solidFill>
                        <a:schemeClr val="accent2">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295112">
                <a:tc>
                  <a:txBody>
                    <a:bodyPr/>
                    <a:lstStyle/>
                    <a:p>
                      <a:r>
                        <a:rPr lang="en-US" sz="1700" baseline="0" dirty="0">
                          <a:latin typeface="Calibri" panose="020F0502020204030204" pitchFamily="34" charset="0"/>
                        </a:rPr>
                        <a:t>Electrode selection</a:t>
                      </a:r>
                    </a:p>
                  </a:txBody>
                  <a:tcPr marL="91414" marR="91414" marT="18283" marB="18283">
                    <a:lnL>
                      <a:noFill/>
                    </a:lnL>
                    <a:lnR w="19050" cap="flat" cmpd="sng" algn="ctr">
                      <a:solidFill>
                        <a:schemeClr val="accent2">
                          <a:lumMod val="20000"/>
                          <a:lumOff val="80000"/>
                        </a:schemeClr>
                      </a:solidFill>
                      <a:prstDash val="solid"/>
                      <a:round/>
                      <a:headEnd type="none" w="med" len="med"/>
                      <a:tailEnd type="none" w="med" len="med"/>
                    </a:lnR>
                    <a:lnT w="19050" cap="flat" cmpd="sng" algn="ctr">
                      <a:solidFill>
                        <a:schemeClr val="accent2">
                          <a:lumMod val="20000"/>
                          <a:lumOff val="80000"/>
                        </a:schemeClr>
                      </a:solidFill>
                      <a:prstDash val="solid"/>
                      <a:round/>
                      <a:headEnd type="none" w="med" len="med"/>
                      <a:tailEnd type="none" w="med" len="med"/>
                    </a:lnT>
                    <a:lnB w="19050" cap="flat" cmpd="sng" algn="ctr">
                      <a:solidFill>
                        <a:schemeClr val="accent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700" baseline="0" dirty="0">
                          <a:latin typeface="Calibri" panose="020F0502020204030204" pitchFamily="34" charset="0"/>
                        </a:rPr>
                        <a:t>100mV</a:t>
                      </a:r>
                    </a:p>
                  </a:txBody>
                  <a:tcPr marL="91414" marR="91414" marT="18283" marB="18283">
                    <a:lnL w="19050" cap="flat" cmpd="sng" algn="ctr">
                      <a:solidFill>
                        <a:schemeClr val="accent2">
                          <a:lumMod val="20000"/>
                          <a:lumOff val="80000"/>
                        </a:schemeClr>
                      </a:solidFill>
                      <a:prstDash val="solid"/>
                      <a:round/>
                      <a:headEnd type="none" w="med" len="med"/>
                      <a:tailEnd type="none" w="med" len="med"/>
                    </a:lnL>
                    <a:lnR>
                      <a:noFill/>
                    </a:lnR>
                    <a:lnT w="19050" cap="flat" cmpd="sng" algn="ctr">
                      <a:solidFill>
                        <a:schemeClr val="accent2">
                          <a:lumMod val="20000"/>
                          <a:lumOff val="80000"/>
                        </a:schemeClr>
                      </a:solidFill>
                      <a:prstDash val="solid"/>
                      <a:round/>
                      <a:headEnd type="none" w="med" len="med"/>
                      <a:tailEnd type="none" w="med" len="med"/>
                    </a:lnT>
                    <a:lnB w="19050" cap="flat" cmpd="sng" algn="ctr">
                      <a:solidFill>
                        <a:schemeClr val="accent2">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xmlns="" val="10002"/>
                  </a:ext>
                </a:extLst>
              </a:tr>
              <a:tr h="295112">
                <a:tc>
                  <a:txBody>
                    <a:bodyPr/>
                    <a:lstStyle/>
                    <a:p>
                      <a:r>
                        <a:rPr lang="en-US" sz="1700" dirty="0">
                          <a:latin typeface="Calibri" panose="020F0502020204030204" pitchFamily="34" charset="0"/>
                        </a:rPr>
                        <a:t>Algorithm development</a:t>
                      </a:r>
                    </a:p>
                  </a:txBody>
                  <a:tcPr marL="91414" marR="91414" marT="18283" marB="18283">
                    <a:lnL>
                      <a:noFill/>
                    </a:lnL>
                    <a:lnR w="19050" cap="flat" cmpd="sng" algn="ctr">
                      <a:solidFill>
                        <a:schemeClr val="accent2">
                          <a:lumMod val="20000"/>
                          <a:lumOff val="80000"/>
                        </a:schemeClr>
                      </a:solidFill>
                      <a:prstDash val="solid"/>
                      <a:round/>
                      <a:headEnd type="none" w="med" len="med"/>
                      <a:tailEnd type="none" w="med" len="med"/>
                    </a:lnR>
                    <a:lnT w="19050" cap="flat" cmpd="sng" algn="ctr">
                      <a:solidFill>
                        <a:schemeClr val="accent2">
                          <a:lumMod val="20000"/>
                          <a:lumOff val="8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r>
                        <a:rPr lang="en-US" sz="1700" baseline="0" dirty="0">
                          <a:latin typeface="Calibri" panose="020F0502020204030204" pitchFamily="34" charset="0"/>
                        </a:rPr>
                        <a:t>100~300mV</a:t>
                      </a:r>
                    </a:p>
                  </a:txBody>
                  <a:tcPr marL="91414" marR="91414" marT="18283" marB="18283">
                    <a:lnL w="19050" cap="flat" cmpd="sng" algn="ctr">
                      <a:solidFill>
                        <a:schemeClr val="accent2">
                          <a:lumMod val="20000"/>
                          <a:lumOff val="80000"/>
                        </a:schemeClr>
                      </a:solidFill>
                      <a:prstDash val="solid"/>
                      <a:round/>
                      <a:headEnd type="none" w="med" len="med"/>
                      <a:tailEnd type="none" w="med" len="med"/>
                    </a:lnL>
                    <a:lnR>
                      <a:noFill/>
                    </a:lnR>
                    <a:lnT w="19050" cap="flat" cmpd="sng" algn="ctr">
                      <a:solidFill>
                        <a:schemeClr val="accent2">
                          <a:lumMod val="20000"/>
                          <a:lumOff val="80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bl>
          </a:graphicData>
        </a:graphic>
      </p:graphicFrame>
      <p:grpSp>
        <p:nvGrpSpPr>
          <p:cNvPr id="19" name="Group 18"/>
          <p:cNvGrpSpPr/>
          <p:nvPr/>
        </p:nvGrpSpPr>
        <p:grpSpPr>
          <a:xfrm>
            <a:off x="8990788" y="1729948"/>
            <a:ext cx="2742431" cy="4212946"/>
            <a:chOff x="9448800" y="1196072"/>
            <a:chExt cx="2743200" cy="4214128"/>
          </a:xfrm>
        </p:grpSpPr>
        <p:pic>
          <p:nvPicPr>
            <p:cNvPr id="7" name="Picture 6"/>
            <p:cNvPicPr>
              <a:picLocks noChangeAspect="1"/>
            </p:cNvPicPr>
            <p:nvPr/>
          </p:nvPicPr>
          <p:blipFill rotWithShape="1">
            <a:blip r:embed="rId3"/>
            <a:srcRect l="54824" t="10937" r="37776" b="65789"/>
            <a:stretch/>
          </p:blipFill>
          <p:spPr>
            <a:xfrm>
              <a:off x="9448800" y="1272272"/>
              <a:ext cx="2743200" cy="4137928"/>
            </a:xfrm>
            <a:prstGeom prst="rect">
              <a:avLst/>
            </a:prstGeom>
          </p:spPr>
        </p:pic>
        <p:sp>
          <p:nvSpPr>
            <p:cNvPr id="8" name="TextBox 7"/>
            <p:cNvSpPr txBox="1"/>
            <p:nvPr/>
          </p:nvSpPr>
          <p:spPr>
            <a:xfrm>
              <a:off x="9601200" y="2415272"/>
              <a:ext cx="2362200" cy="369436"/>
            </a:xfrm>
            <a:prstGeom prst="rect">
              <a:avLst/>
            </a:prstGeom>
            <a:noFill/>
          </p:spPr>
          <p:txBody>
            <a:bodyPr wrap="square" rtlCol="0">
              <a:spAutoFit/>
            </a:bodyPr>
            <a:lstStyle/>
            <a:p>
              <a:pPr algn="ctr"/>
              <a:r>
                <a:rPr lang="en-US" sz="1800" dirty="0">
                  <a:solidFill>
                    <a:srgbClr val="FF0000"/>
                  </a:solidFill>
                  <a:latin typeface="Calibri" panose="020F0502020204030204" pitchFamily="34" charset="0"/>
                </a:rPr>
                <a:t>22nm</a:t>
              </a:r>
              <a:r>
                <a:rPr lang="en-US" sz="1800" dirty="0">
                  <a:solidFill>
                    <a:schemeClr val="accent2">
                      <a:lumMod val="60000"/>
                      <a:lumOff val="40000"/>
                    </a:schemeClr>
                  </a:solidFill>
                  <a:latin typeface="Calibri" panose="020F0502020204030204" pitchFamily="34" charset="0"/>
                </a:rPr>
                <a:t> </a:t>
              </a:r>
              <a:r>
                <a:rPr lang="en-US" sz="1800" dirty="0">
                  <a:solidFill>
                    <a:srgbClr val="FF0000"/>
                  </a:solidFill>
                  <a:latin typeface="Calibri" panose="020F0502020204030204" pitchFamily="34" charset="0"/>
                </a:rPr>
                <a:t>doped V12</a:t>
              </a:r>
              <a:endParaRPr lang="en-US" sz="1800" dirty="0">
                <a:solidFill>
                  <a:srgbClr val="FFFF00"/>
                </a:solidFill>
                <a:latin typeface="Calibri" panose="020F0502020204030204" pitchFamily="34" charset="0"/>
              </a:endParaRPr>
            </a:p>
          </p:txBody>
        </p:sp>
        <p:sp>
          <p:nvSpPr>
            <p:cNvPr id="9" name="TextBox 8"/>
            <p:cNvSpPr txBox="1"/>
            <p:nvPr/>
          </p:nvSpPr>
          <p:spPr>
            <a:xfrm>
              <a:off x="9601200" y="2034272"/>
              <a:ext cx="2590800" cy="369436"/>
            </a:xfrm>
            <a:prstGeom prst="rect">
              <a:avLst/>
            </a:prstGeom>
            <a:noFill/>
          </p:spPr>
          <p:txBody>
            <a:bodyPr wrap="square" rtlCol="0">
              <a:spAutoFit/>
            </a:bodyPr>
            <a:lstStyle/>
            <a:p>
              <a:pPr algn="ctr"/>
              <a:r>
                <a:rPr lang="en-US" sz="1800" dirty="0" smtClean="0">
                  <a:solidFill>
                    <a:srgbClr val="FFFF00"/>
                  </a:solidFill>
                  <a:latin typeface="Calibri" panose="020F0502020204030204" pitchFamily="34" charset="0"/>
                </a:rPr>
                <a:t>5Å </a:t>
              </a:r>
              <a:r>
                <a:rPr lang="en-US" sz="1800" dirty="0">
                  <a:solidFill>
                    <a:srgbClr val="FFFF00"/>
                  </a:solidFill>
                  <a:latin typeface="Calibri" panose="020F0502020204030204" pitchFamily="34" charset="0"/>
                </a:rPr>
                <a:t>lamina </a:t>
              </a:r>
            </a:p>
          </p:txBody>
        </p:sp>
        <p:sp>
          <p:nvSpPr>
            <p:cNvPr id="10" name="TextBox 9"/>
            <p:cNvSpPr txBox="1"/>
            <p:nvPr/>
          </p:nvSpPr>
          <p:spPr>
            <a:xfrm>
              <a:off x="9678275" y="2720071"/>
              <a:ext cx="2437524" cy="369436"/>
            </a:xfrm>
            <a:prstGeom prst="rect">
              <a:avLst/>
            </a:prstGeom>
            <a:noFill/>
          </p:spPr>
          <p:txBody>
            <a:bodyPr wrap="square" rtlCol="0">
              <a:spAutoFit/>
            </a:bodyPr>
            <a:lstStyle/>
            <a:p>
              <a:pPr algn="ctr"/>
              <a:r>
                <a:rPr lang="en-US" sz="1800" dirty="0" smtClean="0">
                  <a:solidFill>
                    <a:srgbClr val="FFFF00"/>
                  </a:solidFill>
                  <a:latin typeface="Calibri" panose="020F0502020204030204" pitchFamily="34" charset="0"/>
                </a:rPr>
                <a:t>5Å </a:t>
              </a:r>
              <a:r>
                <a:rPr lang="en-US" sz="1800" dirty="0">
                  <a:solidFill>
                    <a:srgbClr val="FFFF00"/>
                  </a:solidFill>
                  <a:latin typeface="Calibri" panose="020F0502020204030204" pitchFamily="34" charset="0"/>
                </a:rPr>
                <a:t>lamina </a:t>
              </a:r>
            </a:p>
          </p:txBody>
        </p:sp>
        <p:sp>
          <p:nvSpPr>
            <p:cNvPr id="11" name="TextBox 10"/>
            <p:cNvSpPr txBox="1"/>
            <p:nvPr/>
          </p:nvSpPr>
          <p:spPr>
            <a:xfrm>
              <a:off x="9448800" y="1729472"/>
              <a:ext cx="2590800" cy="369436"/>
            </a:xfrm>
            <a:prstGeom prst="rect">
              <a:avLst/>
            </a:prstGeom>
            <a:noFill/>
          </p:spPr>
          <p:txBody>
            <a:bodyPr wrap="square" rtlCol="0">
              <a:spAutoFit/>
            </a:bodyPr>
            <a:lstStyle/>
            <a:p>
              <a:pPr algn="ctr"/>
              <a:r>
                <a:rPr lang="en-US" sz="1800" dirty="0">
                  <a:solidFill>
                    <a:srgbClr val="FFFF00"/>
                  </a:solidFill>
                  <a:latin typeface="Calibri" panose="020F0502020204030204" pitchFamily="34" charset="0"/>
                </a:rPr>
                <a:t>SXP POR TE</a:t>
              </a:r>
            </a:p>
          </p:txBody>
        </p:sp>
        <p:sp>
          <p:nvSpPr>
            <p:cNvPr id="12" name="TextBox 11"/>
            <p:cNvSpPr txBox="1"/>
            <p:nvPr/>
          </p:nvSpPr>
          <p:spPr>
            <a:xfrm>
              <a:off x="9525000" y="3024872"/>
              <a:ext cx="2590800" cy="369436"/>
            </a:xfrm>
            <a:prstGeom prst="rect">
              <a:avLst/>
            </a:prstGeom>
            <a:noFill/>
          </p:spPr>
          <p:txBody>
            <a:bodyPr wrap="square" rtlCol="0">
              <a:spAutoFit/>
            </a:bodyPr>
            <a:lstStyle/>
            <a:p>
              <a:pPr algn="ctr"/>
              <a:r>
                <a:rPr lang="en-US" sz="1800" dirty="0">
                  <a:solidFill>
                    <a:srgbClr val="FFFF00"/>
                  </a:solidFill>
                  <a:latin typeface="Calibri" panose="020F0502020204030204" pitchFamily="34" charset="0"/>
                </a:rPr>
                <a:t>SXP POR BE</a:t>
              </a:r>
            </a:p>
          </p:txBody>
        </p:sp>
        <p:sp>
          <p:nvSpPr>
            <p:cNvPr id="13" name="TextBox 12"/>
            <p:cNvSpPr txBox="1"/>
            <p:nvPr/>
          </p:nvSpPr>
          <p:spPr>
            <a:xfrm>
              <a:off x="9448800" y="1196072"/>
              <a:ext cx="2667000" cy="369436"/>
            </a:xfrm>
            <a:prstGeom prst="rect">
              <a:avLst/>
            </a:prstGeom>
            <a:noFill/>
          </p:spPr>
          <p:txBody>
            <a:bodyPr wrap="square" rtlCol="0">
              <a:spAutoFit/>
            </a:bodyPr>
            <a:lstStyle/>
            <a:p>
              <a:pPr algn="ctr"/>
              <a:r>
                <a:rPr lang="en-US" sz="1800" dirty="0">
                  <a:solidFill>
                    <a:srgbClr val="FFFF00"/>
                  </a:solidFill>
                  <a:latin typeface="Calibri" panose="020F0502020204030204" pitchFamily="34" charset="0"/>
                </a:rPr>
                <a:t>45nm BL W (not shown)</a:t>
              </a:r>
            </a:p>
          </p:txBody>
        </p:sp>
        <p:sp>
          <p:nvSpPr>
            <p:cNvPr id="14" name="TextBox 13"/>
            <p:cNvSpPr txBox="1"/>
            <p:nvPr/>
          </p:nvSpPr>
          <p:spPr>
            <a:xfrm>
              <a:off x="9448800" y="3710672"/>
              <a:ext cx="2590800" cy="369436"/>
            </a:xfrm>
            <a:prstGeom prst="rect">
              <a:avLst/>
            </a:prstGeom>
            <a:noFill/>
          </p:spPr>
          <p:txBody>
            <a:bodyPr wrap="square" rtlCol="0">
              <a:spAutoFit/>
            </a:bodyPr>
            <a:lstStyle/>
            <a:p>
              <a:pPr algn="ctr"/>
              <a:r>
                <a:rPr lang="en-US" sz="1800" dirty="0">
                  <a:solidFill>
                    <a:srgbClr val="FF0000"/>
                  </a:solidFill>
                  <a:latin typeface="Calibri" panose="020F0502020204030204" pitchFamily="34" charset="0"/>
                </a:rPr>
                <a:t>37nm WL W</a:t>
              </a:r>
            </a:p>
          </p:txBody>
        </p:sp>
      </p:grpSp>
    </p:spTree>
    <p:extLst>
      <p:ext uri="{BB962C8B-B14F-4D97-AF65-F5344CB8AC3E}">
        <p14:creationId xmlns:p14="http://schemas.microsoft.com/office/powerpoint/2010/main" val="2378760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878" cap="small" dirty="0" smtClean="0"/>
              <a:t>2.0 Scope</a:t>
            </a:r>
            <a:endParaRPr lang="en-US" sz="3878" cap="small" dirty="0"/>
          </a:p>
        </p:txBody>
      </p:sp>
      <p:sp>
        <p:nvSpPr>
          <p:cNvPr id="5" name="Content Placeholder 4"/>
          <p:cNvSpPr>
            <a:spLocks noGrp="1"/>
          </p:cNvSpPr>
          <p:nvPr>
            <p:ph idx="1"/>
          </p:nvPr>
        </p:nvSpPr>
        <p:spPr>
          <a:xfrm>
            <a:off x="781964" y="1397571"/>
            <a:ext cx="10628072" cy="4876800"/>
          </a:xfrm>
        </p:spPr>
        <p:txBody>
          <a:bodyPr/>
          <a:lstStyle/>
          <a:p>
            <a:pPr marL="0" indent="0">
              <a:buNone/>
            </a:pPr>
            <a:r>
              <a:rPr lang="en-US" sz="2181" u="sng" dirty="0"/>
              <a:t>Cell Architecture</a:t>
            </a:r>
            <a:endParaRPr lang="en-US" sz="2181" dirty="0"/>
          </a:p>
          <a:p>
            <a:pPr marL="1108070" lvl="1" indent="-554035">
              <a:buNone/>
            </a:pPr>
            <a:r>
              <a:rPr lang="en-US" sz="2181" dirty="0"/>
              <a:t>Seek for fundamental understanding of non-volatility of bipolar operation.</a:t>
            </a:r>
          </a:p>
          <a:p>
            <a:pPr marL="1108070" lvl="1" indent="-554035">
              <a:buNone/>
            </a:pPr>
            <a:r>
              <a:rPr lang="en-US" sz="2181" dirty="0"/>
              <a:t>Build the cell stack with volume statistics to demonstrate reliable Read Window Budget meeting storage class memory attributes.</a:t>
            </a:r>
          </a:p>
          <a:p>
            <a:pPr marL="0" indent="0">
              <a:buNone/>
            </a:pPr>
            <a:r>
              <a:rPr lang="en-US" sz="2181" u="sng" dirty="0"/>
              <a:t>Bipolar Architecture</a:t>
            </a:r>
            <a:endParaRPr lang="en-US" sz="2181" dirty="0"/>
          </a:p>
          <a:p>
            <a:pPr marL="1108070" lvl="1" indent="-554035">
              <a:buNone/>
            </a:pPr>
            <a:r>
              <a:rPr lang="en-US" sz="2181" dirty="0"/>
              <a:t>Demonstrate read/write algorithm for 3DXP (dual deck minimum)</a:t>
            </a:r>
          </a:p>
          <a:p>
            <a:pPr marL="1108070" lvl="1" indent="-554035">
              <a:buNone/>
            </a:pPr>
            <a:r>
              <a:rPr lang="en-US" sz="2181" dirty="0"/>
              <a:t>Design a bipolar </a:t>
            </a:r>
            <a:r>
              <a:rPr lang="en-US" sz="2181" dirty="0" smtClean="0"/>
              <a:t>decoder </a:t>
            </a:r>
            <a:r>
              <a:rPr lang="en-US" sz="2181" dirty="0"/>
              <a:t>and power supply scheme with a </a:t>
            </a:r>
            <a:r>
              <a:rPr lang="en-US" sz="2181" dirty="0" smtClean="0"/>
              <a:t>product </a:t>
            </a:r>
            <a:r>
              <a:rPr lang="en-US" sz="2181" dirty="0"/>
              <a:t>vehicle (density and die size) to investigate operating energy and read/write latency</a:t>
            </a:r>
          </a:p>
          <a:p>
            <a:pPr marL="1108070" lvl="1" indent="-554035">
              <a:buNone/>
            </a:pPr>
            <a:r>
              <a:rPr lang="en-US" sz="2181" dirty="0"/>
              <a:t>Volume validating the performance of </a:t>
            </a:r>
            <a:r>
              <a:rPr lang="en-US" sz="2181" dirty="0" smtClean="0"/>
              <a:t>product </a:t>
            </a:r>
            <a:r>
              <a:rPr lang="en-US" sz="2181" dirty="0"/>
              <a:t>vehicle on par or better than SXP counterpart</a:t>
            </a:r>
          </a:p>
        </p:txBody>
      </p:sp>
    </p:spTree>
    <p:extLst>
      <p:ext uri="{BB962C8B-B14F-4D97-AF65-F5344CB8AC3E}">
        <p14:creationId xmlns:p14="http://schemas.microsoft.com/office/powerpoint/2010/main" val="1006944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3.0 </a:t>
            </a:r>
            <a:r>
              <a:rPr lang="en-US" cap="small" dirty="0" smtClean="0"/>
              <a:t>Strategy Overview</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43641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108" y="188640"/>
            <a:ext cx="10363200" cy="838200"/>
          </a:xfrm>
        </p:spPr>
        <p:txBody>
          <a:bodyPr/>
          <a:lstStyle/>
          <a:p>
            <a:pPr algn="l">
              <a:lnSpc>
                <a:spcPct val="110000"/>
              </a:lnSpc>
            </a:pPr>
            <a:r>
              <a:rPr lang="en-US" sz="2800" cap="small" dirty="0" smtClean="0"/>
              <a:t>3.1 Mission</a:t>
            </a:r>
            <a:endParaRPr lang="en-US" sz="2800" cap="small" dirty="0"/>
          </a:p>
        </p:txBody>
      </p:sp>
      <p:sp>
        <p:nvSpPr>
          <p:cNvPr id="3" name="Content Placeholder 2"/>
          <p:cNvSpPr>
            <a:spLocks noGrp="1"/>
          </p:cNvSpPr>
          <p:nvPr>
            <p:ph idx="1"/>
          </p:nvPr>
        </p:nvSpPr>
        <p:spPr>
          <a:xfrm>
            <a:off x="838200" y="788077"/>
            <a:ext cx="10515600" cy="336903"/>
          </a:xfrm>
        </p:spPr>
        <p:txBody>
          <a:bodyPr/>
          <a:lstStyle/>
          <a:p>
            <a:pPr marL="0" indent="0">
              <a:buNone/>
            </a:pPr>
            <a:r>
              <a:rPr lang="en-US" sz="2000" dirty="0" smtClean="0"/>
              <a:t>Pathfinding of </a:t>
            </a:r>
            <a:r>
              <a:rPr lang="en-US" sz="2000" dirty="0"/>
              <a:t>an alternative 3DXP technology for </a:t>
            </a:r>
            <a:r>
              <a:rPr lang="en-US" sz="2000" dirty="0" smtClean="0"/>
              <a:t>roadmap and scalability development</a:t>
            </a:r>
            <a:endParaRPr lang="en-US" sz="2000" dirty="0"/>
          </a:p>
        </p:txBody>
      </p:sp>
      <p:sp>
        <p:nvSpPr>
          <p:cNvPr id="4" name="Content Placeholder 2"/>
          <p:cNvSpPr txBox="1">
            <a:spLocks/>
          </p:cNvSpPr>
          <p:nvPr/>
        </p:nvSpPr>
        <p:spPr bwMode="auto">
          <a:xfrm>
            <a:off x="838200" y="2796153"/>
            <a:ext cx="10515600" cy="3684531"/>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0" indent="0">
              <a:buNone/>
            </a:pPr>
            <a:r>
              <a:rPr lang="en-US" sz="2000" dirty="0" smtClean="0"/>
              <a:t>“</a:t>
            </a:r>
            <a:r>
              <a:rPr lang="en-US" sz="2000" dirty="0"/>
              <a:t>R</a:t>
            </a:r>
            <a:r>
              <a:rPr lang="en-US" sz="2000" dirty="0" smtClean="0"/>
              <a:t>ace to fail or succeed” </a:t>
            </a:r>
            <a:r>
              <a:rPr lang="en-US" sz="2000" dirty="0"/>
              <a:t>by </a:t>
            </a:r>
            <a:r>
              <a:rPr lang="en-US" sz="2000" dirty="0" smtClean="0"/>
              <a:t>building </a:t>
            </a:r>
            <a:r>
              <a:rPr lang="en-US" sz="2000" dirty="0"/>
              <a:t>a product worthy test vehicle for </a:t>
            </a:r>
            <a:r>
              <a:rPr lang="en-US" sz="2000" dirty="0" smtClean="0"/>
              <a:t>SSM</a:t>
            </a:r>
          </a:p>
          <a:p>
            <a:pPr marL="1108070" lvl="1" indent="-554035">
              <a:buNone/>
            </a:pPr>
            <a:r>
              <a:rPr lang="en-US" sz="2000" dirty="0" smtClean="0"/>
              <a:t>Test </a:t>
            </a:r>
            <a:r>
              <a:rPr lang="en-US" sz="2000" dirty="0"/>
              <a:t>complete array in high </a:t>
            </a:r>
            <a:r>
              <a:rPr lang="en-US" sz="2000" dirty="0" smtClean="0"/>
              <a:t>volume and validate </a:t>
            </a:r>
            <a:r>
              <a:rPr lang="en-US" sz="2000" dirty="0"/>
              <a:t>product worthiness by building </a:t>
            </a:r>
            <a:r>
              <a:rPr lang="en-US" sz="2000" dirty="0" smtClean="0"/>
              <a:t>prototypes</a:t>
            </a:r>
          </a:p>
          <a:p>
            <a:pPr marL="0" indent="0">
              <a:buNone/>
            </a:pPr>
            <a:r>
              <a:rPr lang="en-US" sz="2000" dirty="0" smtClean="0"/>
              <a:t>Leverage S26 infrastructure and synergy for faster development with three-pronged approach</a:t>
            </a:r>
          </a:p>
          <a:p>
            <a:pPr marL="1108070" lvl="1" indent="-554035">
              <a:buNone/>
            </a:pPr>
            <a:r>
              <a:rPr lang="en-US" sz="2000" u="sng" dirty="0"/>
              <a:t>Bipolar decoders design </a:t>
            </a:r>
            <a:r>
              <a:rPr lang="en-US" sz="2000" dirty="0"/>
              <a:t>– based on S26 floor plan and pad placement for test synergy with S26 specs at shorter write completion time.</a:t>
            </a:r>
          </a:p>
          <a:p>
            <a:pPr marL="1108070" lvl="1" indent="-554035">
              <a:buNone/>
            </a:pPr>
            <a:r>
              <a:rPr lang="en-US" sz="2000" u="sng" dirty="0" smtClean="0"/>
              <a:t>SSM </a:t>
            </a:r>
            <a:r>
              <a:rPr lang="en-US" sz="2000" u="sng" dirty="0"/>
              <a:t>Switching </a:t>
            </a:r>
            <a:r>
              <a:rPr lang="en-US" sz="2000" u="sng" dirty="0" smtClean="0"/>
              <a:t>physics</a:t>
            </a:r>
            <a:r>
              <a:rPr lang="en-US" sz="2000" dirty="0" smtClean="0"/>
              <a:t> – cell development based on S26 scribe structures (SR71 array, QTT array and 2XCMOS cell)</a:t>
            </a:r>
            <a:r>
              <a:rPr lang="en-US" sz="2000" dirty="0"/>
              <a:t> </a:t>
            </a:r>
            <a:r>
              <a:rPr lang="en-US" sz="2000" dirty="0" smtClean="0"/>
              <a:t>for </a:t>
            </a:r>
            <a:r>
              <a:rPr lang="en-US" sz="2000" dirty="0"/>
              <a:t>electrical and physical characterization to develop </a:t>
            </a:r>
            <a:r>
              <a:rPr lang="en-US" sz="2000" dirty="0" smtClean="0"/>
              <a:t>fundamental </a:t>
            </a:r>
            <a:r>
              <a:rPr lang="en-US" sz="2000" dirty="0"/>
              <a:t>understanding of switching mechanism and window tuning method.</a:t>
            </a:r>
            <a:endParaRPr lang="en-US" sz="2000" dirty="0" smtClean="0"/>
          </a:p>
          <a:p>
            <a:pPr marL="1108070" lvl="1" indent="-554035">
              <a:buNone/>
            </a:pPr>
            <a:r>
              <a:rPr lang="en-US" sz="2000" u="sng" dirty="0" smtClean="0"/>
              <a:t>Structure yield </a:t>
            </a:r>
            <a:r>
              <a:rPr lang="en-US" sz="2000" u="sng" dirty="0"/>
              <a:t>learning</a:t>
            </a:r>
            <a:r>
              <a:rPr lang="en-US" sz="2000" dirty="0"/>
              <a:t> </a:t>
            </a:r>
            <a:r>
              <a:rPr lang="en-US" sz="2000" dirty="0" smtClean="0"/>
              <a:t>starts now – using S26 probe tape for SSM structure yield development; a co-development with switching physics and window tuning before test vehicle </a:t>
            </a:r>
            <a:r>
              <a:rPr lang="en-US" sz="2000" dirty="0" err="1" smtClean="0"/>
              <a:t>tapeout</a:t>
            </a:r>
            <a:r>
              <a:rPr lang="en-US" sz="2000" dirty="0" smtClean="0"/>
              <a:t>. </a:t>
            </a:r>
          </a:p>
        </p:txBody>
      </p:sp>
      <p:sp>
        <p:nvSpPr>
          <p:cNvPr id="5" name="Title 1"/>
          <p:cNvSpPr txBox="1">
            <a:spLocks/>
          </p:cNvSpPr>
          <p:nvPr/>
        </p:nvSpPr>
        <p:spPr bwMode="auto">
          <a:xfrm>
            <a:off x="448108" y="2241104"/>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a:lstStyle>
          <a:p>
            <a:pPr algn="l" defTabSz="914400">
              <a:lnSpc>
                <a:spcPct val="110000"/>
              </a:lnSpc>
            </a:pPr>
            <a:r>
              <a:rPr lang="en-US" sz="2800" kern="0" cap="small" dirty="0" smtClean="0"/>
              <a:t>3.3 </a:t>
            </a:r>
            <a:r>
              <a:rPr lang="en-US" sz="2800" kern="0" cap="small" dirty="0" smtClean="0"/>
              <a:t>Strategy</a:t>
            </a:r>
            <a:endParaRPr lang="en-US" sz="2800" kern="0" cap="small" dirty="0"/>
          </a:p>
        </p:txBody>
      </p:sp>
      <p:sp>
        <p:nvSpPr>
          <p:cNvPr id="6" name="Title 1"/>
          <p:cNvSpPr txBox="1">
            <a:spLocks/>
          </p:cNvSpPr>
          <p:nvPr/>
        </p:nvSpPr>
        <p:spPr bwMode="auto">
          <a:xfrm>
            <a:off x="449324" y="129736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a:lstStyle>
          <a:p>
            <a:pPr algn="l" defTabSz="914400">
              <a:lnSpc>
                <a:spcPct val="110000"/>
              </a:lnSpc>
            </a:pPr>
            <a:r>
              <a:rPr lang="en-US" sz="2800" kern="0" cap="small" dirty="0" smtClean="0"/>
              <a:t>3.2 Goal</a:t>
            </a:r>
            <a:endParaRPr lang="en-US" sz="2800" kern="0" cap="small" dirty="0"/>
          </a:p>
        </p:txBody>
      </p:sp>
      <p:sp>
        <p:nvSpPr>
          <p:cNvPr id="7" name="Content Placeholder 2"/>
          <p:cNvSpPr txBox="1">
            <a:spLocks/>
          </p:cNvSpPr>
          <p:nvPr/>
        </p:nvSpPr>
        <p:spPr bwMode="auto">
          <a:xfrm>
            <a:off x="839416" y="1881064"/>
            <a:ext cx="10515600" cy="39604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0" indent="0" defTabSz="914400">
              <a:buFontTx/>
              <a:buNone/>
            </a:pPr>
            <a:r>
              <a:rPr lang="en-US" sz="2000" dirty="0" smtClean="0"/>
              <a:t>High velocity validation SSM </a:t>
            </a:r>
            <a:r>
              <a:rPr lang="en-US" sz="2000" dirty="0"/>
              <a:t>fundamentals for a Go/No-Go </a:t>
            </a:r>
            <a:r>
              <a:rPr lang="en-US" sz="2000" dirty="0" smtClean="0"/>
              <a:t>decision</a:t>
            </a:r>
            <a:endParaRPr lang="en-US" sz="2000" kern="0" dirty="0"/>
          </a:p>
        </p:txBody>
      </p:sp>
    </p:spTree>
    <p:extLst>
      <p:ext uri="{BB962C8B-B14F-4D97-AF65-F5344CB8AC3E}">
        <p14:creationId xmlns:p14="http://schemas.microsoft.com/office/powerpoint/2010/main" val="24904293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609600"/>
          </a:xfrm>
        </p:spPr>
        <p:txBody>
          <a:bodyPr/>
          <a:lstStyle/>
          <a:p>
            <a:r>
              <a:rPr lang="en-US" sz="4000" dirty="0" smtClean="0"/>
              <a:t>3.4 </a:t>
            </a:r>
            <a:r>
              <a:rPr lang="en-US" sz="4000" dirty="0"/>
              <a:t>Three-Pronged </a:t>
            </a:r>
            <a:r>
              <a:rPr lang="en-US" sz="4000" dirty="0" smtClean="0"/>
              <a:t>Approach</a:t>
            </a:r>
            <a:endParaRPr lang="en-US" sz="4000" dirty="0"/>
          </a:p>
        </p:txBody>
      </p:sp>
      <p:sp>
        <p:nvSpPr>
          <p:cNvPr id="4" name="Rounded Rectangle 3"/>
          <p:cNvSpPr/>
          <p:nvPr/>
        </p:nvSpPr>
        <p:spPr>
          <a:xfrm>
            <a:off x="407368" y="842392"/>
            <a:ext cx="4536504" cy="2655404"/>
          </a:xfrm>
          <a:prstGeom prst="roundRect">
            <a:avLst/>
          </a:prstGeom>
          <a:solidFill>
            <a:srgbClr val="C00000">
              <a:alpha val="67059"/>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2000" b="1" u="sng" dirty="0" smtClean="0">
                <a:latin typeface="Calibri" panose="020F0502020204030204" pitchFamily="34" charset="0"/>
              </a:rPr>
              <a:t>B</a:t>
            </a:r>
            <a:r>
              <a:rPr lang="en-US" sz="2000" b="1" u="sng" dirty="0" smtClean="0">
                <a:latin typeface="Calibri" panose="020F0502020204030204" pitchFamily="34" charset="0"/>
              </a:rPr>
              <a:t>ipolar Decoder </a:t>
            </a:r>
            <a:r>
              <a:rPr lang="en-US" sz="2000" b="1" u="sng" dirty="0">
                <a:latin typeface="Calibri" panose="020F0502020204030204" pitchFamily="34" charset="0"/>
              </a:rPr>
              <a:t>D</a:t>
            </a:r>
            <a:r>
              <a:rPr lang="en-US" sz="2000" b="1" u="sng" dirty="0" smtClean="0">
                <a:latin typeface="Calibri" panose="020F0502020204030204" pitchFamily="34" charset="0"/>
              </a:rPr>
              <a:t>esign</a:t>
            </a:r>
            <a:endParaRPr lang="en-US" sz="2000" b="1" u="sng"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Fast implementation: based </a:t>
            </a:r>
            <a:r>
              <a:rPr lang="en-US" sz="1800" dirty="0" smtClean="0">
                <a:latin typeface="Calibri" panose="020F0502020204030204" pitchFamily="34" charset="0"/>
              </a:rPr>
              <a:t>on S26A </a:t>
            </a:r>
            <a:r>
              <a:rPr lang="en-US" sz="1800" dirty="0">
                <a:latin typeface="Calibri" panose="020F0502020204030204" pitchFamily="34" charset="0"/>
              </a:rPr>
              <a:t>floor </a:t>
            </a:r>
            <a:r>
              <a:rPr lang="en-US" sz="1800" dirty="0" smtClean="0">
                <a:latin typeface="Calibri" panose="020F0502020204030204" pitchFamily="34" charset="0"/>
              </a:rPr>
              <a:t>plan, </a:t>
            </a:r>
            <a:r>
              <a:rPr lang="en-US" sz="1800" dirty="0" err="1" smtClean="0">
                <a:latin typeface="Calibri" panose="020F0502020204030204" pitchFamily="34" charset="0"/>
              </a:rPr>
              <a:t>inc</a:t>
            </a:r>
            <a:r>
              <a:rPr lang="en-US" sz="1800" dirty="0" err="1" smtClean="0">
                <a:latin typeface="Calibri" panose="020F0502020204030204" pitchFamily="34" charset="0"/>
              </a:rPr>
              <a:t>.</a:t>
            </a:r>
            <a:r>
              <a:rPr lang="en-US" sz="1800" dirty="0" smtClean="0">
                <a:latin typeface="Calibri" panose="020F0502020204030204" pitchFamily="34" charset="0"/>
              </a:rPr>
              <a:t> </a:t>
            </a:r>
            <a:r>
              <a:rPr lang="en-US" sz="1800" dirty="0" smtClean="0">
                <a:latin typeface="Calibri" panose="020F0502020204030204" pitchFamily="34" charset="0"/>
              </a:rPr>
              <a:t>Pad</a:t>
            </a:r>
            <a:endParaRPr lang="en-US" sz="1800"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Low risk execution: S26A </a:t>
            </a:r>
            <a:r>
              <a:rPr lang="en-US" sz="1800" dirty="0" smtClean="0">
                <a:latin typeface="Calibri" panose="020F0502020204030204" pitchFamily="34" charset="0"/>
              </a:rPr>
              <a:t>based CMOS technology &amp; collateral  </a:t>
            </a:r>
          </a:p>
          <a:p>
            <a:pPr marL="285750" indent="-285750">
              <a:buFont typeface="Arial" panose="020B0604020202020204" pitchFamily="34" charset="0"/>
              <a:buChar char="•"/>
            </a:pPr>
            <a:r>
              <a:rPr lang="en-US" sz="1800" dirty="0" err="1" smtClean="0">
                <a:latin typeface="Calibri" panose="020F0502020204030204" pitchFamily="34" charset="0"/>
              </a:rPr>
              <a:t>Algo</a:t>
            </a:r>
            <a:r>
              <a:rPr lang="en-US" sz="1800" dirty="0" smtClean="0">
                <a:latin typeface="Calibri" panose="020F0502020204030204" pitchFamily="34" charset="0"/>
              </a:rPr>
              <a:t> </a:t>
            </a:r>
            <a:r>
              <a:rPr lang="en-US" sz="1800" dirty="0">
                <a:latin typeface="Calibri" panose="020F0502020204030204" pitchFamily="34" charset="0"/>
              </a:rPr>
              <a:t>development leverage by reusing S26 test </a:t>
            </a:r>
            <a:r>
              <a:rPr lang="en-US" sz="1800" dirty="0" smtClean="0">
                <a:latin typeface="Calibri" panose="020F0502020204030204" pitchFamily="34" charset="0"/>
              </a:rPr>
              <a:t>infrastructure</a:t>
            </a:r>
          </a:p>
          <a:p>
            <a:pPr marL="285750" indent="-285750">
              <a:buFont typeface="Arial" panose="020B0604020202020204" pitchFamily="34" charset="0"/>
              <a:buChar char="•"/>
            </a:pPr>
            <a:r>
              <a:rPr lang="en-US" sz="1800" dirty="0" smtClean="0">
                <a:latin typeface="Calibri" panose="020F0502020204030204" pitchFamily="34" charset="0"/>
              </a:rPr>
              <a:t>Enable probe synergy with S26 PG1 specs at shorter write completion time</a:t>
            </a:r>
            <a:endParaRPr lang="en-US" sz="1800" dirty="0">
              <a:latin typeface="Calibri" panose="020F0502020204030204" pitchFamily="34" charset="0"/>
            </a:endParaRPr>
          </a:p>
        </p:txBody>
      </p:sp>
      <p:sp>
        <p:nvSpPr>
          <p:cNvPr id="5" name="Rounded Rectangle 4"/>
          <p:cNvSpPr/>
          <p:nvPr/>
        </p:nvSpPr>
        <p:spPr>
          <a:xfrm>
            <a:off x="428328" y="3609020"/>
            <a:ext cx="4536504" cy="2079848"/>
          </a:xfrm>
          <a:prstGeom prst="roundRect">
            <a:avLst/>
          </a:prstGeom>
          <a:solidFill>
            <a:srgbClr val="C00000">
              <a:alpha val="67059"/>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2000" b="1" u="sng" dirty="0" smtClean="0">
                <a:latin typeface="Calibri" panose="020F0502020204030204" pitchFamily="34" charset="0"/>
              </a:rPr>
              <a:t>SSM </a:t>
            </a:r>
            <a:r>
              <a:rPr lang="en-US" sz="2000" b="1" u="sng" dirty="0">
                <a:latin typeface="Calibri" panose="020F0502020204030204" pitchFamily="34" charset="0"/>
              </a:rPr>
              <a:t>Switching </a:t>
            </a:r>
            <a:r>
              <a:rPr lang="en-US" sz="2000" b="1" u="sng" dirty="0">
                <a:latin typeface="Calibri" panose="020F0502020204030204" pitchFamily="34" charset="0"/>
              </a:rPr>
              <a:t>P</a:t>
            </a:r>
            <a:r>
              <a:rPr lang="en-US" sz="2000" b="1" u="sng" dirty="0" smtClean="0">
                <a:latin typeface="Calibri" panose="020F0502020204030204" pitchFamily="34" charset="0"/>
              </a:rPr>
              <a:t>hysics </a:t>
            </a:r>
            <a:r>
              <a:rPr lang="en-US" sz="2000" b="1" u="sng" dirty="0" smtClean="0">
                <a:latin typeface="Calibri" panose="020F0502020204030204" pitchFamily="34" charset="0"/>
              </a:rPr>
              <a:t>w/ 20nm </a:t>
            </a:r>
            <a:r>
              <a:rPr lang="en-US" sz="2000" b="1" u="sng" dirty="0" smtClean="0">
                <a:latin typeface="Calibri" panose="020F0502020204030204" pitchFamily="34" charset="0"/>
              </a:rPr>
              <a:t>Cell</a:t>
            </a:r>
            <a:r>
              <a:rPr lang="en-US" sz="2000" b="1" dirty="0" smtClean="0">
                <a:latin typeface="Calibri" panose="020F0502020204030204" pitchFamily="34" charset="0"/>
              </a:rPr>
              <a:t> </a:t>
            </a:r>
            <a:endParaRPr lang="en-US" sz="2000" b="1"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Cell </a:t>
            </a:r>
            <a:r>
              <a:rPr lang="en-US" sz="1800" dirty="0" smtClean="0">
                <a:latin typeface="Calibri" panose="020F0502020204030204" pitchFamily="34" charset="0"/>
              </a:rPr>
              <a:t>development (DTS/MTS) based </a:t>
            </a:r>
            <a:r>
              <a:rPr lang="en-US" sz="1800" dirty="0">
                <a:latin typeface="Calibri" panose="020F0502020204030204" pitchFamily="34" charset="0"/>
              </a:rPr>
              <a:t>on </a:t>
            </a:r>
            <a:r>
              <a:rPr lang="en-US" sz="1800" dirty="0" smtClean="0">
                <a:latin typeface="Calibri" panose="020F0502020204030204" pitchFamily="34" charset="0"/>
              </a:rPr>
              <a:t>S26A </a:t>
            </a:r>
            <a:r>
              <a:rPr lang="en-US" sz="1800" dirty="0">
                <a:latin typeface="Calibri" panose="020F0502020204030204" pitchFamily="34" charset="0"/>
              </a:rPr>
              <a:t>scribe </a:t>
            </a:r>
            <a:r>
              <a:rPr lang="en-US" sz="1800" dirty="0" smtClean="0">
                <a:latin typeface="Calibri" panose="020F0502020204030204" pitchFamily="34" charset="0"/>
              </a:rPr>
              <a:t>mini array and single cell structures (SR71, QTT, 2XCMOS)</a:t>
            </a:r>
            <a:endParaRPr lang="en-US" sz="1800" dirty="0" smtClean="0">
              <a:latin typeface="Calibri" panose="020F0502020204030204" pitchFamily="34" charset="0"/>
            </a:endParaRPr>
          </a:p>
          <a:p>
            <a:pPr marL="285750" indent="-285750">
              <a:buFont typeface="Arial" panose="020B0604020202020204" pitchFamily="34" charset="0"/>
              <a:buChar char="•"/>
            </a:pPr>
            <a:r>
              <a:rPr lang="en-US" sz="1800" dirty="0">
                <a:latin typeface="Calibri" panose="020F0502020204030204" pitchFamily="34" charset="0"/>
              </a:rPr>
              <a:t>D</a:t>
            </a:r>
            <a:r>
              <a:rPr lang="en-US" sz="1800" dirty="0" smtClean="0">
                <a:latin typeface="Calibri" panose="020F0502020204030204" pitchFamily="34" charset="0"/>
              </a:rPr>
              <a:t>evelop </a:t>
            </a:r>
            <a:r>
              <a:rPr lang="en-US" sz="1800" dirty="0">
                <a:latin typeface="Calibri" panose="020F0502020204030204" pitchFamily="34" charset="0"/>
              </a:rPr>
              <a:t>fundamental understanding of switching </a:t>
            </a:r>
            <a:r>
              <a:rPr lang="en-US" sz="1800" dirty="0" smtClean="0">
                <a:latin typeface="Calibri" panose="020F0502020204030204" pitchFamily="34" charset="0"/>
              </a:rPr>
              <a:t>mechanism for tuning window </a:t>
            </a:r>
            <a:r>
              <a:rPr lang="en-US" sz="1800" dirty="0" smtClean="0">
                <a:latin typeface="Calibri" panose="020F0502020204030204" pitchFamily="34" charset="0"/>
              </a:rPr>
              <a:t>and reducing distribution</a:t>
            </a:r>
            <a:endParaRPr lang="en-US" sz="1800" dirty="0" smtClean="0">
              <a:latin typeface="Calibri" panose="020F0502020204030204" pitchFamily="34" charset="0"/>
            </a:endParaRPr>
          </a:p>
        </p:txBody>
      </p:sp>
      <p:sp>
        <p:nvSpPr>
          <p:cNvPr id="6" name="Rounded Rectangle 5"/>
          <p:cNvSpPr/>
          <p:nvPr/>
        </p:nvSpPr>
        <p:spPr>
          <a:xfrm>
            <a:off x="5015880" y="5454352"/>
            <a:ext cx="5726360" cy="854968"/>
          </a:xfrm>
          <a:prstGeom prst="roundRect">
            <a:avLst/>
          </a:prstGeom>
          <a:solidFill>
            <a:srgbClr val="C00000">
              <a:alpha val="67059"/>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2000" b="1" u="sng" dirty="0" smtClean="0">
                <a:latin typeface="Calibri" panose="020F0502020204030204" pitchFamily="34" charset="0"/>
              </a:rPr>
              <a:t>20nm SSM Structure </a:t>
            </a:r>
            <a:r>
              <a:rPr lang="en-US" sz="2000" b="1" u="sng" dirty="0" smtClean="0">
                <a:latin typeface="Calibri" panose="020F0502020204030204" pitchFamily="34" charset="0"/>
              </a:rPr>
              <a:t>Yield</a:t>
            </a:r>
            <a:endParaRPr lang="en-US" sz="2000" b="1"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Establish S26A SSM-flow </a:t>
            </a:r>
            <a:r>
              <a:rPr lang="en-US" sz="1800" dirty="0" smtClean="0">
                <a:latin typeface="Calibri" panose="020F0502020204030204" pitchFamily="34" charset="0"/>
              </a:rPr>
              <a:t>b</a:t>
            </a:r>
            <a:r>
              <a:rPr lang="en-US" sz="1800" dirty="0" smtClean="0">
                <a:latin typeface="Calibri" panose="020F0502020204030204" pitchFamily="34" charset="0"/>
              </a:rPr>
              <a:t>aseline and change control</a:t>
            </a:r>
            <a:endParaRPr lang="en-US" sz="1800"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Leverage with </a:t>
            </a:r>
            <a:r>
              <a:rPr lang="en-US" sz="1800" dirty="0" smtClean="0">
                <a:latin typeface="Calibri" panose="020F0502020204030204" pitchFamily="34" charset="0"/>
              </a:rPr>
              <a:t>S26A </a:t>
            </a:r>
            <a:r>
              <a:rPr lang="en-US" sz="1800" dirty="0">
                <a:latin typeface="Calibri" panose="020F0502020204030204" pitchFamily="34" charset="0"/>
              </a:rPr>
              <a:t>y</a:t>
            </a:r>
            <a:r>
              <a:rPr lang="en-US" sz="1800" dirty="0" smtClean="0">
                <a:latin typeface="Calibri" panose="020F0502020204030204" pitchFamily="34" charset="0"/>
              </a:rPr>
              <a:t>ield improvement </a:t>
            </a:r>
            <a:endParaRPr lang="en-US" sz="1800" dirty="0" smtClean="0">
              <a:latin typeface="Calibri" panose="020F0502020204030204" pitchFamily="34" charset="0"/>
            </a:endParaRPr>
          </a:p>
        </p:txBody>
      </p:sp>
      <p:sp>
        <p:nvSpPr>
          <p:cNvPr id="7" name="Rounded Rectangle 6"/>
          <p:cNvSpPr/>
          <p:nvPr/>
        </p:nvSpPr>
        <p:spPr>
          <a:xfrm>
            <a:off x="5715000" y="3609020"/>
            <a:ext cx="3352800" cy="1219200"/>
          </a:xfrm>
          <a:prstGeom prst="roundRect">
            <a:avLst/>
          </a:prstGeom>
          <a:solidFill>
            <a:srgbClr val="004DBF">
              <a:alpha val="89804"/>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2000" b="1" u="sng" dirty="0" smtClean="0">
                <a:latin typeface="Calibri" panose="020F0502020204030204" pitchFamily="34" charset="0"/>
              </a:rPr>
              <a:t>20nm Startup Flow Defined</a:t>
            </a:r>
            <a:endParaRPr lang="en-US" sz="2000" b="1" dirty="0" smtClean="0">
              <a:latin typeface="Calibri" panose="020F0502020204030204" pitchFamily="34" charset="0"/>
            </a:endParaRPr>
          </a:p>
          <a:p>
            <a:pPr marL="285750" indent="-285750">
              <a:buFont typeface="Arial" panose="020B0604020202020204" pitchFamily="34" charset="0"/>
              <a:buChar char="•"/>
            </a:pPr>
            <a:r>
              <a:rPr lang="en-US" sz="1800" dirty="0">
                <a:latin typeface="Calibri" panose="020F0502020204030204" pitchFamily="34" charset="0"/>
              </a:rPr>
              <a:t>Structure </a:t>
            </a:r>
            <a:r>
              <a:rPr lang="en-US" sz="1800" dirty="0" smtClean="0">
                <a:latin typeface="Calibri" panose="020F0502020204030204" pitchFamily="34" charset="0"/>
              </a:rPr>
              <a:t>and RWB demonstrated PG4 yield</a:t>
            </a:r>
            <a:endParaRPr lang="en-US" sz="1800" dirty="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DTS/MTS/RWB are consistent</a:t>
            </a:r>
          </a:p>
        </p:txBody>
      </p:sp>
      <p:sp>
        <p:nvSpPr>
          <p:cNvPr id="8" name="Rounded Rectangle 7"/>
          <p:cNvSpPr/>
          <p:nvPr/>
        </p:nvSpPr>
        <p:spPr>
          <a:xfrm>
            <a:off x="5715000" y="1227820"/>
            <a:ext cx="3352800" cy="1481100"/>
          </a:xfrm>
          <a:prstGeom prst="roundRect">
            <a:avLst/>
          </a:prstGeom>
          <a:solidFill>
            <a:srgbClr val="004DBF">
              <a:alpha val="89804"/>
            </a:srgb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1800" b="1" u="sng" dirty="0" smtClean="0">
                <a:latin typeface="Calibri" panose="020F0502020204030204" pitchFamily="34" charset="0"/>
              </a:rPr>
              <a:t>S26S </a:t>
            </a:r>
            <a:r>
              <a:rPr lang="en-US" sz="1800" b="1" u="sng" dirty="0" err="1" smtClean="0">
                <a:latin typeface="Calibri" panose="020F0502020204030204" pitchFamily="34" charset="0"/>
              </a:rPr>
              <a:t>Tapeout</a:t>
            </a:r>
            <a:endParaRPr lang="en-US" sz="1800" b="1"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Product </a:t>
            </a:r>
            <a:r>
              <a:rPr lang="en-US" sz="1800" dirty="0" smtClean="0">
                <a:latin typeface="Calibri" panose="020F0502020204030204" pitchFamily="34" charset="0"/>
              </a:rPr>
              <a:t>vehicle</a:t>
            </a:r>
            <a:r>
              <a:rPr lang="en-US" sz="1800" dirty="0" smtClean="0">
                <a:latin typeface="Calibri" panose="020F0502020204030204" pitchFamily="34" charset="0"/>
              </a:rPr>
              <a:t>: 256Gb in </a:t>
            </a:r>
            <a:r>
              <a:rPr lang="en-US" sz="1800" dirty="0" smtClean="0">
                <a:latin typeface="Calibri" panose="020F0502020204030204" pitchFamily="34" charset="0"/>
              </a:rPr>
              <a:t>197mm</a:t>
            </a:r>
            <a:r>
              <a:rPr lang="en-US" sz="1800" baseline="30000" dirty="0" smtClean="0">
                <a:latin typeface="Calibri" panose="020F0502020204030204" pitchFamily="34" charset="0"/>
              </a:rPr>
              <a:t>2</a:t>
            </a:r>
            <a:r>
              <a:rPr lang="en-US" sz="1800" baseline="-25000" dirty="0" smtClean="0">
                <a:latin typeface="Calibri" panose="020F0502020204030204" pitchFamily="34" charset="0"/>
              </a:rPr>
              <a:t> </a:t>
            </a:r>
            <a:r>
              <a:rPr lang="en-US" sz="1800" dirty="0" smtClean="0">
                <a:latin typeface="Calibri" panose="020F0502020204030204" pitchFamily="34" charset="0"/>
              </a:rPr>
              <a:t>@S26A Spec, plus</a:t>
            </a:r>
            <a:endParaRPr lang="en-US" sz="1800" dirty="0" smtClean="0">
              <a:latin typeface="Calibri" panose="020F0502020204030204" pitchFamily="34" charset="0"/>
            </a:endParaRPr>
          </a:p>
          <a:p>
            <a:pPr marL="285750" indent="-285750">
              <a:buFont typeface="Arial" panose="020B0604020202020204" pitchFamily="34" charset="0"/>
              <a:buChar char="•"/>
            </a:pPr>
            <a:r>
              <a:rPr lang="en-US" sz="1800" dirty="0" smtClean="0">
                <a:latin typeface="Calibri" panose="020F0502020204030204" pitchFamily="34" charset="0"/>
              </a:rPr>
              <a:t>Power delivery for @ 245ns write completion testable</a:t>
            </a:r>
          </a:p>
        </p:txBody>
      </p:sp>
      <p:sp>
        <p:nvSpPr>
          <p:cNvPr id="9" name="Notched Right Arrow 8"/>
          <p:cNvSpPr/>
          <p:nvPr/>
        </p:nvSpPr>
        <p:spPr>
          <a:xfrm>
            <a:off x="5015880" y="4007532"/>
            <a:ext cx="648072" cy="609600"/>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0" name="Notched Right Arrow 9"/>
          <p:cNvSpPr/>
          <p:nvPr/>
        </p:nvSpPr>
        <p:spPr>
          <a:xfrm>
            <a:off x="5015880" y="1736812"/>
            <a:ext cx="648072" cy="609600"/>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1" name="Notched Right Arrow 10"/>
          <p:cNvSpPr/>
          <p:nvPr/>
        </p:nvSpPr>
        <p:spPr>
          <a:xfrm rot="16200000" flipV="1">
            <a:off x="7047266" y="4831840"/>
            <a:ext cx="535866" cy="618893"/>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2" name="Rounded Rectangle 11"/>
          <p:cNvSpPr/>
          <p:nvPr/>
        </p:nvSpPr>
        <p:spPr>
          <a:xfrm>
            <a:off x="9838928" y="2027312"/>
            <a:ext cx="1828800" cy="1728192"/>
          </a:xfrm>
          <a:prstGeom prst="roundRect">
            <a:avLst>
              <a:gd name="adj" fmla="val 9569"/>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174625" indent="-174625"/>
            <a:r>
              <a:rPr lang="en-US" sz="2000" b="1" u="sng" dirty="0" smtClean="0">
                <a:latin typeface="Calibri" panose="020F0502020204030204" pitchFamily="34" charset="0"/>
              </a:rPr>
              <a:t>Pass or Fail</a:t>
            </a:r>
            <a:endParaRPr lang="en-US" sz="2000" b="1" u="sng" dirty="0" smtClean="0">
              <a:latin typeface="Calibri" panose="020F0502020204030204" pitchFamily="34" charset="0"/>
            </a:endParaRPr>
          </a:p>
          <a:p>
            <a:pPr marL="174625" indent="-174625"/>
            <a:r>
              <a:rPr lang="en-US" sz="1800" dirty="0" smtClean="0">
                <a:latin typeface="Calibri" panose="020F0502020204030204" pitchFamily="34" charset="0"/>
              </a:rPr>
              <a:t>Structure: PG4</a:t>
            </a:r>
          </a:p>
          <a:p>
            <a:pPr marL="174625" indent="-174625"/>
            <a:r>
              <a:rPr lang="en-US" sz="1800" dirty="0" smtClean="0">
                <a:latin typeface="Calibri" panose="020F0502020204030204" pitchFamily="34" charset="0"/>
              </a:rPr>
              <a:t>RWB: PG1</a:t>
            </a:r>
          </a:p>
          <a:p>
            <a:pPr marL="174625" indent="-174625"/>
            <a:r>
              <a:rPr lang="en-US" sz="1800" dirty="0" smtClean="0">
                <a:latin typeface="Calibri" panose="020F0502020204030204" pitchFamily="34" charset="0"/>
              </a:rPr>
              <a:t>Write Latency: 245ns or lower</a:t>
            </a:r>
          </a:p>
        </p:txBody>
      </p:sp>
      <p:grpSp>
        <p:nvGrpSpPr>
          <p:cNvPr id="3" name="Group 2"/>
          <p:cNvGrpSpPr/>
          <p:nvPr/>
        </p:nvGrpSpPr>
        <p:grpSpPr>
          <a:xfrm>
            <a:off x="7315199" y="2780928"/>
            <a:ext cx="2412269" cy="748616"/>
            <a:chOff x="7315199" y="4122665"/>
            <a:chExt cx="2412269" cy="748616"/>
          </a:xfrm>
        </p:grpSpPr>
        <p:sp>
          <p:nvSpPr>
            <p:cNvPr id="13" name="Notched Right Arrow 12"/>
            <p:cNvSpPr/>
            <p:nvPr/>
          </p:nvSpPr>
          <p:spPr>
            <a:xfrm>
              <a:off x="8508268" y="4236368"/>
              <a:ext cx="1219200" cy="513184"/>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Calibri" panose="020F0502020204030204" pitchFamily="34" charset="0"/>
              </a:endParaRPr>
            </a:p>
          </p:txBody>
        </p:sp>
        <p:sp>
          <p:nvSpPr>
            <p:cNvPr id="14" name="Bent Arrow 13"/>
            <p:cNvSpPr/>
            <p:nvPr/>
          </p:nvSpPr>
          <p:spPr>
            <a:xfrm>
              <a:off x="7315199" y="4363033"/>
              <a:ext cx="1371600" cy="508248"/>
            </a:xfrm>
            <a:prstGeom prst="bentArrow">
              <a:avLst>
                <a:gd name="adj1" fmla="val 50000"/>
                <a:gd name="adj2" fmla="val 25000"/>
                <a:gd name="adj3" fmla="val 25000"/>
                <a:gd name="adj4"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Bent Arrow 14"/>
            <p:cNvSpPr/>
            <p:nvPr/>
          </p:nvSpPr>
          <p:spPr>
            <a:xfrm flipV="1">
              <a:off x="7315199" y="4122665"/>
              <a:ext cx="1371600" cy="494927"/>
            </a:xfrm>
            <a:prstGeom prst="bentArrow">
              <a:avLst>
                <a:gd name="adj1" fmla="val 50000"/>
                <a:gd name="adj2" fmla="val 25000"/>
                <a:gd name="adj3" fmla="val 25000"/>
                <a:gd name="adj4" fmla="val 1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6" name="Curved Up Arrow 15"/>
          <p:cNvSpPr/>
          <p:nvPr/>
        </p:nvSpPr>
        <p:spPr>
          <a:xfrm rot="2422979">
            <a:off x="4455900" y="5893517"/>
            <a:ext cx="493715" cy="254525"/>
          </a:xfrm>
          <a:prstGeom prst="curvedUpArrow">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 name="Curved Up Arrow 16"/>
          <p:cNvSpPr/>
          <p:nvPr/>
        </p:nvSpPr>
        <p:spPr>
          <a:xfrm rot="2531748" flipH="1" flipV="1">
            <a:off x="4993995" y="5079883"/>
            <a:ext cx="424712" cy="250705"/>
          </a:xfrm>
          <a:prstGeom prst="curvedUpArrow">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Curved Right Arrow 17"/>
          <p:cNvSpPr/>
          <p:nvPr/>
        </p:nvSpPr>
        <p:spPr>
          <a:xfrm flipH="1" flipV="1">
            <a:off x="4865646" y="3308718"/>
            <a:ext cx="267912" cy="362272"/>
          </a:xfrm>
          <a:prstGeom prst="curvedRightArrow">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89553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4.0 Milestones</a:t>
            </a:r>
            <a:r>
              <a:rPr lang="en-US" dirty="0" smtClean="0"/>
              <a: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679036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5854" y="152400"/>
            <a:ext cx="10360293" cy="598807"/>
          </a:xfrm>
        </p:spPr>
        <p:txBody>
          <a:bodyPr/>
          <a:lstStyle/>
          <a:p>
            <a:r>
              <a:rPr lang="en-US" cap="small" dirty="0" smtClean="0"/>
              <a:t>4.0 Milestones </a:t>
            </a:r>
            <a:r>
              <a:rPr lang="en-US" cap="small" dirty="0"/>
              <a:t>&amp; Check points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06040221"/>
              </p:ext>
            </p:extLst>
          </p:nvPr>
        </p:nvGraphicFramePr>
        <p:xfrm>
          <a:off x="511780" y="843544"/>
          <a:ext cx="11168440" cy="5386374"/>
        </p:xfrm>
        <a:graphic>
          <a:graphicData uri="http://schemas.openxmlformats.org/drawingml/2006/table">
            <a:tbl>
              <a:tblPr firstRow="1" bandRow="1">
                <a:tableStyleId>{5C22544A-7EE6-4342-B048-85BDC9FD1C3A}</a:tableStyleId>
              </a:tblPr>
              <a:tblGrid>
                <a:gridCol w="690321"/>
                <a:gridCol w="8602311"/>
                <a:gridCol w="1875808"/>
              </a:tblGrid>
              <a:tr h="215961">
                <a:tc>
                  <a:txBody>
                    <a:bodyPr/>
                    <a:lstStyle/>
                    <a:p>
                      <a:pPr algn="ctr"/>
                      <a:r>
                        <a:rPr lang="en-US" sz="2400" b="0" dirty="0" smtClean="0">
                          <a:latin typeface="Calibri" panose="020F0502020204030204" pitchFamily="34" charset="0"/>
                        </a:rPr>
                        <a:t>#</a:t>
                      </a:r>
                      <a:endParaRPr lang="en-US" sz="2400" b="0" dirty="0">
                        <a:latin typeface="Calibri" panose="020F0502020204030204" pitchFamily="34" charset="0"/>
                      </a:endParaRPr>
                    </a:p>
                  </a:txBody>
                  <a:tcPr marL="110805" marR="110805" marT="55403" marB="55403">
                    <a:solidFill>
                      <a:schemeClr val="accent6"/>
                    </a:solidFill>
                  </a:tcPr>
                </a:tc>
                <a:tc>
                  <a:txBody>
                    <a:bodyPr/>
                    <a:lstStyle/>
                    <a:p>
                      <a:r>
                        <a:rPr lang="en-US" sz="2400" b="0" dirty="0" smtClean="0">
                          <a:latin typeface="Calibri" panose="020F0502020204030204" pitchFamily="34" charset="0"/>
                        </a:rPr>
                        <a:t>Objectives</a:t>
                      </a:r>
                      <a:endParaRPr lang="en-US" sz="2400" b="0" dirty="0">
                        <a:latin typeface="Calibri" panose="020F0502020204030204" pitchFamily="34" charset="0"/>
                      </a:endParaRPr>
                    </a:p>
                  </a:txBody>
                  <a:tcPr marL="110805" marR="110805" marT="55403" marB="55403">
                    <a:solidFill>
                      <a:schemeClr val="accent6"/>
                    </a:solidFill>
                  </a:tcPr>
                </a:tc>
                <a:tc>
                  <a:txBody>
                    <a:bodyPr/>
                    <a:lstStyle/>
                    <a:p>
                      <a:r>
                        <a:rPr lang="en-US" sz="2400" b="0" dirty="0" smtClean="0">
                          <a:latin typeface="Calibri" panose="020F0502020204030204" pitchFamily="34" charset="0"/>
                        </a:rPr>
                        <a:t>ECD</a:t>
                      </a:r>
                      <a:endParaRPr lang="en-US" sz="2400" b="0" dirty="0">
                        <a:latin typeface="Calibri" panose="020F0502020204030204" pitchFamily="34" charset="0"/>
                      </a:endParaRPr>
                    </a:p>
                  </a:txBody>
                  <a:tcPr marL="110805" marR="110805" marT="55403" marB="55403">
                    <a:solidFill>
                      <a:schemeClr val="accent6"/>
                    </a:solidFill>
                  </a:tcPr>
                </a:tc>
              </a:tr>
              <a:tr h="215961">
                <a:tc>
                  <a:txBody>
                    <a:bodyPr/>
                    <a:lstStyle/>
                    <a:p>
                      <a:pPr algn="ctr"/>
                      <a:r>
                        <a:rPr lang="en-US" sz="2400" dirty="0" smtClean="0">
                          <a:latin typeface="Calibri" panose="020F0502020204030204" pitchFamily="34" charset="0"/>
                        </a:rPr>
                        <a:t>1</a:t>
                      </a:r>
                      <a:endParaRPr lang="en-US" sz="2400" dirty="0">
                        <a:latin typeface="Calibri" panose="020F0502020204030204" pitchFamily="34" charset="0"/>
                      </a:endParaRPr>
                    </a:p>
                  </a:txBody>
                  <a:tcPr marL="110805" marR="110805" marT="55403" marB="55403"/>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PG1</a:t>
                      </a:r>
                      <a:r>
                        <a:rPr lang="en-US" sz="2400" baseline="0" dirty="0" smtClean="0">
                          <a:latin typeface="Calibri" panose="020F0502020204030204" pitchFamily="34" charset="0"/>
                        </a:rPr>
                        <a:t> RWB capable </a:t>
                      </a:r>
                      <a:r>
                        <a:rPr lang="en-US" sz="2400" baseline="0" dirty="0" smtClean="0">
                          <a:latin typeface="Calibri" panose="020F0502020204030204" pitchFamily="34" charset="0"/>
                        </a:rPr>
                        <a:t>cell stack </a:t>
                      </a:r>
                      <a:r>
                        <a:rPr lang="en-US" sz="2400" baseline="0" dirty="0" smtClean="0">
                          <a:latin typeface="Calibri" panose="020F0502020204030204" pitchFamily="34" charset="0"/>
                        </a:rPr>
                        <a:t>MTS </a:t>
                      </a:r>
                      <a:r>
                        <a:rPr lang="en-US" sz="2400" dirty="0" smtClean="0">
                          <a:latin typeface="Calibri" panose="020F0502020204030204" pitchFamily="34" charset="0"/>
                        </a:rPr>
                        <a:t>defined </a:t>
                      </a:r>
                      <a:r>
                        <a:rPr lang="en-US" sz="2400" baseline="0" dirty="0">
                          <a:latin typeface="Calibri" panose="020F0502020204030204" pitchFamily="34" charset="0"/>
                        </a:rPr>
                        <a:t> </a:t>
                      </a:r>
                      <a:r>
                        <a:rPr lang="en-US" sz="2400" baseline="0" dirty="0" smtClean="0">
                          <a:latin typeface="Calibri" panose="020F0502020204030204" pitchFamily="34" charset="0"/>
                        </a:rPr>
                        <a:t>with 1D0</a:t>
                      </a:r>
                      <a:endParaRPr lang="en-US" sz="2400" dirty="0" smtClean="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3/31/2018</a:t>
                      </a:r>
                      <a:endParaRPr lang="en-US" sz="2400" dirty="0">
                        <a:latin typeface="Calibri" panose="020F0502020204030204" pitchFamily="34" charset="0"/>
                      </a:endParaRPr>
                    </a:p>
                  </a:txBody>
                  <a:tcPr marL="110805" marR="110805" marT="55403" marB="55403"/>
                </a:tc>
              </a:tr>
              <a:tr h="381709">
                <a:tc>
                  <a:txBody>
                    <a:bodyPr/>
                    <a:lstStyle/>
                    <a:p>
                      <a:pPr algn="ctr"/>
                      <a:r>
                        <a:rPr lang="en-US" sz="2400" dirty="0" smtClean="0">
                          <a:latin typeface="Calibri" panose="020F0502020204030204" pitchFamily="34" charset="0"/>
                        </a:rPr>
                        <a:t>2</a:t>
                      </a:r>
                      <a:endParaRPr lang="en-US" sz="2400" dirty="0">
                        <a:latin typeface="Calibri" panose="020F0502020204030204" pitchFamily="34" charset="0"/>
                      </a:endParaRPr>
                    </a:p>
                  </a:txBody>
                  <a:tcPr marL="110805" marR="110805" marT="55403" marB="55403"/>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SSM switch</a:t>
                      </a:r>
                      <a:r>
                        <a:rPr lang="en-US" sz="2400" baseline="0" dirty="0" smtClean="0">
                          <a:latin typeface="Calibri" panose="020F0502020204030204" pitchFamily="34" charset="0"/>
                        </a:rPr>
                        <a:t> mechanism </a:t>
                      </a:r>
                      <a:r>
                        <a:rPr lang="en-US" sz="2400" baseline="0" dirty="0" smtClean="0">
                          <a:latin typeface="Calibri" panose="020F0502020204030204" pitchFamily="34" charset="0"/>
                        </a:rPr>
                        <a:t>validated with Dual Deck silicon</a:t>
                      </a:r>
                      <a:endParaRPr lang="en-US" sz="2400" baseline="0" dirty="0" smtClean="0">
                        <a:latin typeface="Calibri" panose="020F0502020204030204" pitchFamily="34" charset="0"/>
                      </a:endParaRPr>
                    </a:p>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D0 vs. D1</a:t>
                      </a:r>
                      <a:r>
                        <a:rPr lang="en-US" sz="2400" baseline="0" dirty="0" smtClean="0">
                          <a:latin typeface="Calibri" panose="020F0502020204030204" pitchFamily="34" charset="0"/>
                        </a:rPr>
                        <a:t> Read/Write Polarity </a:t>
                      </a:r>
                      <a:r>
                        <a:rPr lang="en-US" sz="2400" baseline="0" dirty="0" smtClean="0">
                          <a:latin typeface="Calibri" panose="020F0502020204030204" pitchFamily="34" charset="0"/>
                        </a:rPr>
                        <a:t>POR defined; </a:t>
                      </a:r>
                    </a:p>
                    <a:p>
                      <a:pPr marL="0" marR="0" lvl="0" indent="0" algn="l" defTabSz="1108070" rtl="0" eaLnBrk="1" fontAlgn="auto" latinLnBrk="0" hangingPunct="1">
                        <a:lnSpc>
                          <a:spcPct val="100000"/>
                        </a:lnSpc>
                        <a:spcBef>
                          <a:spcPts val="0"/>
                        </a:spcBef>
                        <a:spcAft>
                          <a:spcPts val="0"/>
                        </a:spcAft>
                        <a:buClrTx/>
                        <a:buSzTx/>
                        <a:buFontTx/>
                        <a:buNone/>
                        <a:tabLst/>
                        <a:defRPr/>
                      </a:pPr>
                      <a:r>
                        <a:rPr lang="en-US" sz="2400" baseline="0" dirty="0" smtClean="0">
                          <a:latin typeface="Calibri" panose="020F0502020204030204" pitchFamily="34" charset="0"/>
                        </a:rPr>
                        <a:t>No RWB showstopper for S26S</a:t>
                      </a:r>
                      <a:endParaRPr lang="en-US" sz="2400" dirty="0" smtClean="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6/30/2018</a:t>
                      </a:r>
                      <a:endParaRPr lang="en-US" sz="2400" dirty="0">
                        <a:latin typeface="Calibri" panose="020F0502020204030204" pitchFamily="34" charset="0"/>
                      </a:endParaRPr>
                    </a:p>
                  </a:txBody>
                  <a:tcPr marL="110805" marR="110805" marT="55403" marB="55403"/>
                </a:tc>
              </a:tr>
              <a:tr h="215961">
                <a:tc>
                  <a:txBody>
                    <a:bodyPr/>
                    <a:lstStyle/>
                    <a:p>
                      <a:pPr algn="ctr"/>
                      <a:r>
                        <a:rPr lang="en-US" sz="2400" dirty="0" smtClean="0">
                          <a:latin typeface="Calibri" panose="020F0502020204030204" pitchFamily="34" charset="0"/>
                        </a:rPr>
                        <a:t>3</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a:t>
                      </a:r>
                      <a:r>
                        <a:rPr lang="en-US" sz="2400" baseline="0" dirty="0" smtClean="0">
                          <a:latin typeface="Calibri" panose="020F0502020204030204" pitchFamily="34" charset="0"/>
                        </a:rPr>
                        <a:t> SSM flow dual-deck </a:t>
                      </a:r>
                      <a:r>
                        <a:rPr lang="en-US" sz="2400" dirty="0" smtClean="0">
                          <a:latin typeface="Calibri" panose="020F0502020204030204" pitchFamily="34" charset="0"/>
                        </a:rPr>
                        <a:t>structure yield @ 50%</a:t>
                      </a:r>
                      <a:r>
                        <a:rPr lang="en-US" sz="2400" baseline="0" dirty="0" smtClean="0">
                          <a:latin typeface="Calibri" panose="020F0502020204030204" pitchFamily="34" charset="0"/>
                        </a:rPr>
                        <a:t> </a:t>
                      </a:r>
                      <a:r>
                        <a:rPr lang="en-US" sz="2400" baseline="0" dirty="0" smtClean="0">
                          <a:latin typeface="Calibri" panose="020F0502020204030204" pitchFamily="34" charset="0"/>
                        </a:rPr>
                        <a:t> in Zone A, B and C</a:t>
                      </a:r>
                    </a:p>
                  </a:txBody>
                  <a:tcPr marL="110805" marR="110805" marT="55403" marB="55403"/>
                </a:tc>
                <a:tc>
                  <a:txBody>
                    <a:bodyPr/>
                    <a:lstStyle/>
                    <a:p>
                      <a:r>
                        <a:rPr lang="en-US" sz="2400" dirty="0" smtClean="0">
                          <a:latin typeface="Calibri" panose="020F0502020204030204" pitchFamily="34" charset="0"/>
                        </a:rPr>
                        <a:t>6/30/2018</a:t>
                      </a:r>
                      <a:endParaRPr lang="en-US" sz="2400" dirty="0">
                        <a:latin typeface="Calibri" panose="020F0502020204030204" pitchFamily="34" charset="0"/>
                      </a:endParaRPr>
                    </a:p>
                  </a:txBody>
                  <a:tcPr marL="110805" marR="110805" marT="55403" marB="55403"/>
                </a:tc>
              </a:tr>
              <a:tr h="381709">
                <a:tc>
                  <a:txBody>
                    <a:bodyPr/>
                    <a:lstStyle/>
                    <a:p>
                      <a:pPr algn="ctr"/>
                      <a:r>
                        <a:rPr lang="en-US" sz="2400" dirty="0" smtClean="0">
                          <a:latin typeface="Calibri" panose="020F0502020204030204" pitchFamily="34" charset="0"/>
                        </a:rPr>
                        <a:t>4</a:t>
                      </a:r>
                      <a:endParaRPr lang="en-US" sz="2400" dirty="0">
                        <a:latin typeface="Calibri" panose="020F0502020204030204" pitchFamily="34" charset="0"/>
                      </a:endParaRPr>
                    </a:p>
                  </a:txBody>
                  <a:tcPr marL="110805" marR="110805" marT="55403" marB="55403"/>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2400" baseline="0" dirty="0" smtClean="0">
                          <a:latin typeface="Calibri" panose="020F0502020204030204" pitchFamily="34" charset="0"/>
                        </a:rPr>
                        <a:t>S26S silicon starts</a:t>
                      </a:r>
                    </a:p>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Dual</a:t>
                      </a:r>
                      <a:r>
                        <a:rPr lang="en-US" sz="2400" baseline="0" dirty="0" smtClean="0">
                          <a:latin typeface="Calibri" panose="020F0502020204030204" pitchFamily="34" charset="0"/>
                        </a:rPr>
                        <a:t>-Deck RWB for PG1 &amp; structure yield for PG4 demonstrated</a:t>
                      </a:r>
                    </a:p>
                  </a:txBody>
                  <a:tcPr marL="110805" marR="110805" marT="55403" marB="55403"/>
                </a:tc>
                <a:tc>
                  <a:txBody>
                    <a:bodyPr/>
                    <a:lstStyle/>
                    <a:p>
                      <a:r>
                        <a:rPr lang="en-US" sz="2400" dirty="0" smtClean="0">
                          <a:latin typeface="Calibri" panose="020F0502020204030204" pitchFamily="34" charset="0"/>
                        </a:rPr>
                        <a:t>8/1/2018</a:t>
                      </a:r>
                      <a:endParaRPr lang="en-US" sz="2400" dirty="0">
                        <a:latin typeface="Calibri" panose="020F0502020204030204" pitchFamily="34" charset="0"/>
                      </a:endParaRPr>
                    </a:p>
                  </a:txBody>
                  <a:tcPr marL="110805" marR="110805" marT="55403" marB="55403"/>
                </a:tc>
              </a:tr>
              <a:tr h="284538">
                <a:tc>
                  <a:txBody>
                    <a:bodyPr/>
                    <a:lstStyle/>
                    <a:p>
                      <a:pPr marL="0" indent="0" algn="ctr">
                        <a:buFont typeface="Arial" panose="020B0604020202020204" pitchFamily="34" charset="0"/>
                        <a:buNone/>
                      </a:pPr>
                      <a:r>
                        <a:rPr lang="en-US" sz="2400" dirty="0" smtClean="0">
                          <a:latin typeface="Calibri" panose="020F0502020204030204" pitchFamily="34" charset="0"/>
                        </a:rPr>
                        <a:t>5</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S26S Array S/U flow defined</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Sep/1/2018</a:t>
                      </a:r>
                      <a:endParaRPr lang="en-US" sz="2400" dirty="0">
                        <a:latin typeface="Calibri" panose="020F0502020204030204" pitchFamily="34" charset="0"/>
                      </a:endParaRPr>
                    </a:p>
                  </a:txBody>
                  <a:tcPr marL="110805" marR="110805" marT="55403" marB="55403"/>
                </a:tc>
              </a:tr>
              <a:tr h="284538">
                <a:tc>
                  <a:txBody>
                    <a:bodyPr/>
                    <a:lstStyle/>
                    <a:p>
                      <a:pPr marL="0" indent="0" algn="ctr">
                        <a:buFont typeface="Arial" panose="020B0604020202020204" pitchFamily="34" charset="0"/>
                        <a:buNone/>
                      </a:pPr>
                      <a:r>
                        <a:rPr lang="en-US" sz="2400" dirty="0" smtClean="0">
                          <a:latin typeface="Calibri" panose="020F0502020204030204" pitchFamily="34" charset="0"/>
                        </a:rPr>
                        <a:t>6</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S26S</a:t>
                      </a:r>
                      <a:r>
                        <a:rPr lang="en-US" sz="2400" baseline="0" dirty="0" smtClean="0">
                          <a:latin typeface="Calibri" panose="020F0502020204030204" pitchFamily="34" charset="0"/>
                        </a:rPr>
                        <a:t> bipolar decoder design validated</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Sep/30/2018</a:t>
                      </a:r>
                      <a:endParaRPr lang="en-US" sz="2400" dirty="0">
                        <a:latin typeface="Calibri" panose="020F0502020204030204" pitchFamily="34" charset="0"/>
                      </a:endParaRPr>
                    </a:p>
                  </a:txBody>
                  <a:tcPr marL="110805" marR="110805" marT="55403" marB="55403"/>
                </a:tc>
              </a:tr>
              <a:tr h="284538">
                <a:tc>
                  <a:txBody>
                    <a:bodyPr/>
                    <a:lstStyle/>
                    <a:p>
                      <a:pPr marL="0" indent="0" algn="ctr">
                        <a:buFont typeface="Arial" panose="020B0604020202020204" pitchFamily="34" charset="0"/>
                        <a:buNone/>
                      </a:pPr>
                      <a:r>
                        <a:rPr lang="en-US" sz="2400" dirty="0" smtClean="0">
                          <a:latin typeface="Calibri" panose="020F0502020204030204" pitchFamily="34" charset="0"/>
                        </a:rPr>
                        <a:t>7</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a:t>
                      </a:r>
                      <a:r>
                        <a:rPr lang="en-US" sz="2400" baseline="0" dirty="0" smtClean="0">
                          <a:latin typeface="Calibri" panose="020F0502020204030204" pitchFamily="34" charset="0"/>
                        </a:rPr>
                        <a:t>S RWB @ PG4 demonstrated</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Nov/15/2018</a:t>
                      </a:r>
                      <a:endParaRPr lang="en-US" sz="2400" dirty="0">
                        <a:latin typeface="Calibri" panose="020F0502020204030204" pitchFamily="34" charset="0"/>
                      </a:endParaRPr>
                    </a:p>
                  </a:txBody>
                  <a:tcPr marL="110805" marR="110805" marT="55403" marB="55403"/>
                </a:tc>
              </a:tr>
              <a:tr h="284538">
                <a:tc>
                  <a:txBody>
                    <a:bodyPr/>
                    <a:lstStyle/>
                    <a:p>
                      <a:pPr marL="0" indent="0" algn="ctr">
                        <a:buFont typeface="Arial" panose="020B0604020202020204" pitchFamily="34" charset="0"/>
                        <a:buNone/>
                      </a:pPr>
                      <a:r>
                        <a:rPr lang="en-US" sz="2400" dirty="0" smtClean="0">
                          <a:latin typeface="Calibri" panose="020F0502020204030204" pitchFamily="34" charset="0"/>
                        </a:rPr>
                        <a:t>8</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S26S RWB @ PG1 demonstrated</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Dec/15/2018</a:t>
                      </a:r>
                      <a:endParaRPr lang="en-US" sz="2400" dirty="0">
                        <a:latin typeface="Calibri" panose="020F0502020204030204" pitchFamily="34" charset="0"/>
                      </a:endParaRPr>
                    </a:p>
                  </a:txBody>
                  <a:tcPr marL="110805" marR="110805" marT="55403" marB="55403"/>
                </a:tc>
              </a:tr>
            </a:tbl>
          </a:graphicData>
        </a:graphic>
      </p:graphicFrame>
    </p:spTree>
    <p:extLst>
      <p:ext uri="{BB962C8B-B14F-4D97-AF65-F5344CB8AC3E}">
        <p14:creationId xmlns:p14="http://schemas.microsoft.com/office/powerpoint/2010/main" val="3175100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cap="small" dirty="0" smtClean="0"/>
              <a:t>5.0 Design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5405870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6.0 Process</a:t>
            </a:r>
            <a:endParaRPr lang="en-US" dirty="0"/>
          </a:p>
        </p:txBody>
      </p:sp>
      <p:sp>
        <p:nvSpPr>
          <p:cNvPr id="5" name="Text Placeholder 4"/>
          <p:cNvSpPr>
            <a:spLocks noGrp="1"/>
          </p:cNvSpPr>
          <p:nvPr>
            <p:ph type="body" idx="1"/>
          </p:nvPr>
        </p:nvSpPr>
        <p:spPr/>
        <p:txBody>
          <a:bodyPr/>
          <a:lstStyle/>
          <a:p>
            <a:r>
              <a:rPr lang="en-US" sz="2800" dirty="0" smtClean="0"/>
              <a:t>Key Activities </a:t>
            </a:r>
            <a:r>
              <a:rPr lang="en-US" sz="2800" dirty="0"/>
              <a:t>and D</a:t>
            </a:r>
            <a:r>
              <a:rPr lang="en-US" sz="2800" dirty="0" smtClean="0"/>
              <a:t>eliverables</a:t>
            </a:r>
            <a:endParaRPr lang="en-US" dirty="0"/>
          </a:p>
        </p:txBody>
      </p:sp>
    </p:spTree>
    <p:extLst>
      <p:ext uri="{BB962C8B-B14F-4D97-AF65-F5344CB8AC3E}">
        <p14:creationId xmlns:p14="http://schemas.microsoft.com/office/powerpoint/2010/main" val="1931462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smtClean="0"/>
              <a:t>Signature Page</a:t>
            </a:r>
          </a:p>
        </p:txBody>
      </p:sp>
      <p:sp>
        <p:nvSpPr>
          <p:cNvPr id="67589" name="Rectangle 3"/>
          <p:cNvSpPr>
            <a:spLocks noChangeArrowheads="1"/>
          </p:cNvSpPr>
          <p:nvPr/>
        </p:nvSpPr>
        <p:spPr bwMode="auto">
          <a:xfrm>
            <a:off x="1639801" y="1321843"/>
            <a:ext cx="8912399" cy="2031325"/>
          </a:xfrm>
          <a:prstGeom prst="rect">
            <a:avLst/>
          </a:prstGeom>
          <a:noFill/>
          <a:ln w="9525" algn="ctr">
            <a:noFill/>
            <a:miter lim="800000"/>
            <a:headEnd/>
            <a:tailEnd/>
          </a:ln>
        </p:spPr>
        <p:txBody>
          <a:bodyPr wrap="square">
            <a:spAutoFit/>
          </a:bodyPr>
          <a:lstStyle/>
          <a:p>
            <a:pPr eaLnBrk="0" hangingPunct="0"/>
            <a:r>
              <a:rPr lang="en-US" sz="1800" b="1" dirty="0">
                <a:latin typeface="Lucida Sans Unicode" panose="020B0602030504020204" pitchFamily="34" charset="0"/>
                <a:cs typeface="Lucida Sans Unicode" panose="020B0602030504020204" pitchFamily="34" charset="0"/>
              </a:rPr>
              <a:t>This 3DXP Joint Development Program Statement of  Work Rev 2.0 (“Self-Select Memory SOW”), having been approved by the JDP Committee is hereby approved by Intel and Micron respectively </a:t>
            </a:r>
            <a:r>
              <a:rPr lang="en-US" sz="1800" b="1" u="sng" dirty="0">
                <a:latin typeface="Lucida Sans Unicode" panose="020B0602030504020204" pitchFamily="34" charset="0"/>
                <a:cs typeface="Lucida Sans Unicode" panose="020B0602030504020204" pitchFamily="34" charset="0"/>
              </a:rPr>
              <a:t>effective as of </a:t>
            </a:r>
            <a:r>
              <a:rPr lang="en-US" sz="1800" b="1" u="sng" dirty="0">
                <a:solidFill>
                  <a:schemeClr val="bg1">
                    <a:lumMod val="75000"/>
                  </a:schemeClr>
                </a:solidFill>
                <a:latin typeface="Lucida Sans Unicode" panose="020B0602030504020204" pitchFamily="34" charset="0"/>
                <a:cs typeface="Lucida Sans Unicode" panose="020B0602030504020204" pitchFamily="34" charset="0"/>
              </a:rPr>
              <a:t>mmm </a:t>
            </a:r>
            <a:r>
              <a:rPr lang="en-US" sz="1800" b="1" u="sng" dirty="0" err="1">
                <a:solidFill>
                  <a:schemeClr val="bg1">
                    <a:lumMod val="75000"/>
                  </a:schemeClr>
                </a:solidFill>
                <a:latin typeface="Lucida Sans Unicode" panose="020B0602030504020204" pitchFamily="34" charset="0"/>
                <a:cs typeface="Lucida Sans Unicode" panose="020B0602030504020204" pitchFamily="34" charset="0"/>
              </a:rPr>
              <a:t>dd</a:t>
            </a:r>
            <a:r>
              <a:rPr lang="en-US" sz="1800" b="1" u="sng" dirty="0">
                <a:latin typeface="Lucida Sans Unicode" panose="020B0602030504020204" pitchFamily="34" charset="0"/>
                <a:cs typeface="Lucida Sans Unicode" panose="020B0602030504020204" pitchFamily="34" charset="0"/>
              </a:rPr>
              <a:t>, 2018</a:t>
            </a:r>
            <a:r>
              <a:rPr lang="en-US" sz="1800" b="1" dirty="0">
                <a:latin typeface="Lucida Sans Unicode" panose="020B0602030504020204" pitchFamily="34" charset="0"/>
                <a:cs typeface="Lucida Sans Unicode" panose="020B0602030504020204" pitchFamily="34" charset="0"/>
              </a:rPr>
              <a:t>, as signified by the signature of each company’s authorized representative below.  It is understood and agreed that this JDP SOW may be amended in due course in accordance with the procedures set forth in the  Joint Development Program Agreement.</a:t>
            </a:r>
          </a:p>
        </p:txBody>
      </p:sp>
      <p:graphicFrame>
        <p:nvGraphicFramePr>
          <p:cNvPr id="2" name="Table 1"/>
          <p:cNvGraphicFramePr>
            <a:graphicFrameLocks noGrp="1"/>
          </p:cNvGraphicFramePr>
          <p:nvPr>
            <p:extLst>
              <p:ext uri="{D42A27DB-BD31-4B8C-83A1-F6EECF244321}">
                <p14:modId xmlns:p14="http://schemas.microsoft.com/office/powerpoint/2010/main" val="2429597860"/>
              </p:ext>
            </p:extLst>
          </p:nvPr>
        </p:nvGraphicFramePr>
        <p:xfrm>
          <a:off x="1681772" y="3827945"/>
          <a:ext cx="8802569" cy="1662424"/>
        </p:xfrm>
        <a:graphic>
          <a:graphicData uri="http://schemas.openxmlformats.org/drawingml/2006/table">
            <a:tbl>
              <a:tblPr firstRow="1" bandRow="1">
                <a:tableStyleId>{5C22544A-7EE6-4342-B048-85BDC9FD1C3A}</a:tableStyleId>
              </a:tblPr>
              <a:tblGrid>
                <a:gridCol w="1114209"/>
                <a:gridCol w="3139851"/>
                <a:gridCol w="277013"/>
                <a:gridCol w="1114209"/>
                <a:gridCol w="3157287"/>
              </a:tblGrid>
              <a:tr h="158117">
                <a:tc gridSpan="2">
                  <a:txBody>
                    <a:bodyPr/>
                    <a:lstStyle/>
                    <a:p>
                      <a:pPr algn="ctr"/>
                      <a:r>
                        <a:rPr lang="en-US" sz="1800" dirty="0" smtClean="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smtClean="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tr>
              <a:tr h="154836">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By:</a:t>
                      </a:r>
                      <a:endParaRPr lang="en-US" sz="2000" dirty="0"/>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r>
              <a:tr h="276265">
                <a:tc>
                  <a:txBody>
                    <a:bodyPr/>
                    <a:lstStyle/>
                    <a:p>
                      <a:r>
                        <a:rPr lang="en-US" sz="2000" dirty="0" smtClean="0"/>
                        <a:t>Name:</a:t>
                      </a:r>
                      <a:endParaRPr lang="en-US" sz="2000" dirty="0"/>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Name: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836">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smtClean="0"/>
                        <a:t>Date:</a:t>
                      </a:r>
                      <a:endParaRPr lang="en-US" sz="2000" dirty="0"/>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7905255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Stack Definition </a:t>
            </a:r>
            <a:endParaRPr lang="en-US" dirty="0"/>
          </a:p>
        </p:txBody>
      </p:sp>
      <p:sp>
        <p:nvSpPr>
          <p:cNvPr id="4" name="Content Placeholder 3"/>
          <p:cNvSpPr>
            <a:spLocks noGrp="1"/>
          </p:cNvSpPr>
          <p:nvPr>
            <p:ph idx="1"/>
          </p:nvPr>
        </p:nvSpPr>
        <p:spPr>
          <a:xfrm>
            <a:off x="914400" y="4725144"/>
            <a:ext cx="10363200" cy="1370856"/>
          </a:xfrm>
        </p:spPr>
        <p:txBody>
          <a:bodyPr/>
          <a:lstStyle/>
          <a:p>
            <a:r>
              <a:rPr lang="en-US" dirty="0" smtClean="0"/>
              <a:t>Milestone</a:t>
            </a:r>
            <a:endParaRPr lang="en-US" dirty="0"/>
          </a:p>
        </p:txBody>
      </p:sp>
      <p:graphicFrame>
        <p:nvGraphicFramePr>
          <p:cNvPr id="5" name="Content Placeholder 5"/>
          <p:cNvGraphicFramePr>
            <a:graphicFrameLocks/>
          </p:cNvGraphicFramePr>
          <p:nvPr>
            <p:extLst>
              <p:ext uri="{D42A27DB-BD31-4B8C-83A1-F6EECF244321}">
                <p14:modId xmlns:p14="http://schemas.microsoft.com/office/powerpoint/2010/main" val="754350086"/>
              </p:ext>
            </p:extLst>
          </p:nvPr>
        </p:nvGraphicFramePr>
        <p:xfrm>
          <a:off x="511780" y="990600"/>
          <a:ext cx="11168440" cy="3114350"/>
        </p:xfrm>
        <a:graphic>
          <a:graphicData uri="http://schemas.openxmlformats.org/drawingml/2006/table">
            <a:tbl>
              <a:tblPr firstRow="1" bandRow="1">
                <a:tableStyleId>{5C22544A-7EE6-4342-B048-85BDC9FD1C3A}</a:tableStyleId>
              </a:tblPr>
              <a:tblGrid>
                <a:gridCol w="690321"/>
                <a:gridCol w="8602311"/>
                <a:gridCol w="1875808"/>
              </a:tblGrid>
              <a:tr h="215961">
                <a:tc>
                  <a:txBody>
                    <a:bodyPr/>
                    <a:lstStyle/>
                    <a:p>
                      <a:pPr algn="ctr"/>
                      <a:r>
                        <a:rPr lang="en-US" sz="2400" b="0" dirty="0" smtClean="0">
                          <a:latin typeface="Calibri" panose="020F0502020204030204" pitchFamily="34" charset="0"/>
                        </a:rPr>
                        <a:t>#</a:t>
                      </a:r>
                      <a:endParaRPr lang="en-US" sz="2400" b="0" dirty="0">
                        <a:latin typeface="Calibri" panose="020F0502020204030204" pitchFamily="34" charset="0"/>
                      </a:endParaRPr>
                    </a:p>
                  </a:txBody>
                  <a:tcPr marL="110805" marR="110805" marT="55403" marB="55403">
                    <a:solidFill>
                      <a:schemeClr val="accent6"/>
                    </a:solidFill>
                  </a:tcPr>
                </a:tc>
                <a:tc>
                  <a:txBody>
                    <a:bodyPr/>
                    <a:lstStyle/>
                    <a:p>
                      <a:r>
                        <a:rPr lang="en-US" sz="2400" b="0" dirty="0" smtClean="0">
                          <a:latin typeface="Calibri" panose="020F0502020204030204" pitchFamily="34" charset="0"/>
                        </a:rPr>
                        <a:t>Milestone</a:t>
                      </a:r>
                      <a:endParaRPr lang="en-US" sz="2400" b="0" dirty="0">
                        <a:latin typeface="Calibri" panose="020F0502020204030204" pitchFamily="34" charset="0"/>
                      </a:endParaRPr>
                    </a:p>
                  </a:txBody>
                  <a:tcPr marL="110805" marR="110805" marT="55403" marB="55403">
                    <a:solidFill>
                      <a:schemeClr val="accent6"/>
                    </a:solidFill>
                  </a:tcPr>
                </a:tc>
                <a:tc>
                  <a:txBody>
                    <a:bodyPr/>
                    <a:lstStyle/>
                    <a:p>
                      <a:r>
                        <a:rPr lang="en-US" sz="2400" b="0" dirty="0" smtClean="0">
                          <a:latin typeface="Calibri" panose="020F0502020204030204" pitchFamily="34" charset="0"/>
                        </a:rPr>
                        <a:t>ECD</a:t>
                      </a:r>
                      <a:endParaRPr lang="en-US" sz="2400" b="0" dirty="0">
                        <a:latin typeface="Calibri" panose="020F0502020204030204" pitchFamily="34" charset="0"/>
                      </a:endParaRPr>
                    </a:p>
                  </a:txBody>
                  <a:tcPr marL="110805" marR="110805" marT="55403" marB="55403">
                    <a:solidFill>
                      <a:schemeClr val="accent6"/>
                    </a:solidFill>
                  </a:tcPr>
                </a:tc>
              </a:tr>
              <a:tr h="215961">
                <a:tc>
                  <a:txBody>
                    <a:bodyPr/>
                    <a:lstStyle/>
                    <a:p>
                      <a:pPr algn="ctr"/>
                      <a:r>
                        <a:rPr lang="en-US" sz="2400" dirty="0" smtClean="0">
                          <a:latin typeface="Calibri" panose="020F0502020204030204" pitchFamily="34" charset="0"/>
                        </a:rPr>
                        <a:t>1</a:t>
                      </a:r>
                      <a:endParaRPr lang="en-US" sz="2400" dirty="0">
                        <a:latin typeface="Calibri" panose="020F0502020204030204" pitchFamily="34" charset="0"/>
                      </a:endParaRPr>
                    </a:p>
                  </a:txBody>
                  <a:tcPr marL="110805" marR="110805" marT="55403" marB="55403"/>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PG1</a:t>
                      </a:r>
                      <a:r>
                        <a:rPr lang="en-US" sz="2400" baseline="0" dirty="0" smtClean="0">
                          <a:latin typeface="Calibri" panose="020F0502020204030204" pitchFamily="34" charset="0"/>
                        </a:rPr>
                        <a:t> RWB capable </a:t>
                      </a:r>
                      <a:r>
                        <a:rPr lang="en-US" sz="2400" baseline="0" dirty="0" smtClean="0">
                          <a:latin typeface="Calibri" panose="020F0502020204030204" pitchFamily="34" charset="0"/>
                        </a:rPr>
                        <a:t>cell stack </a:t>
                      </a:r>
                      <a:r>
                        <a:rPr lang="en-US" sz="2400" baseline="0" dirty="0" smtClean="0">
                          <a:latin typeface="Calibri" panose="020F0502020204030204" pitchFamily="34" charset="0"/>
                        </a:rPr>
                        <a:t>MTS </a:t>
                      </a:r>
                      <a:r>
                        <a:rPr lang="en-US" sz="2400" dirty="0" smtClean="0">
                          <a:latin typeface="Calibri" panose="020F0502020204030204" pitchFamily="34" charset="0"/>
                        </a:rPr>
                        <a:t>defined </a:t>
                      </a:r>
                      <a:r>
                        <a:rPr lang="en-US" sz="2400" baseline="0" dirty="0">
                          <a:latin typeface="Calibri" panose="020F0502020204030204" pitchFamily="34" charset="0"/>
                        </a:rPr>
                        <a:t> </a:t>
                      </a:r>
                      <a:r>
                        <a:rPr lang="en-US" sz="2400" baseline="0" dirty="0" smtClean="0">
                          <a:latin typeface="Calibri" panose="020F0502020204030204" pitchFamily="34" charset="0"/>
                        </a:rPr>
                        <a:t>with 1D0</a:t>
                      </a:r>
                      <a:endParaRPr lang="en-US" sz="2400" dirty="0" smtClean="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3/31/2018</a:t>
                      </a:r>
                      <a:endParaRPr lang="en-US" sz="2400" dirty="0">
                        <a:latin typeface="Calibri" panose="020F0502020204030204" pitchFamily="34" charset="0"/>
                      </a:endParaRPr>
                    </a:p>
                  </a:txBody>
                  <a:tcPr marL="110805" marR="110805" marT="55403" marB="55403"/>
                </a:tc>
              </a:tr>
              <a:tr h="381709">
                <a:tc>
                  <a:txBody>
                    <a:bodyPr/>
                    <a:lstStyle/>
                    <a:p>
                      <a:pPr algn="ctr"/>
                      <a:r>
                        <a:rPr lang="en-US" sz="2400" dirty="0" smtClean="0">
                          <a:latin typeface="Calibri" panose="020F0502020204030204" pitchFamily="34" charset="0"/>
                        </a:rPr>
                        <a:t>2</a:t>
                      </a:r>
                      <a:endParaRPr lang="en-US" sz="2400" dirty="0">
                        <a:latin typeface="Calibri" panose="020F0502020204030204" pitchFamily="34" charset="0"/>
                      </a:endParaRPr>
                    </a:p>
                  </a:txBody>
                  <a:tcPr marL="110805" marR="110805" marT="55403" marB="55403"/>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SSM switch</a:t>
                      </a:r>
                      <a:r>
                        <a:rPr lang="en-US" sz="2400" baseline="0" dirty="0" smtClean="0">
                          <a:latin typeface="Calibri" panose="020F0502020204030204" pitchFamily="34" charset="0"/>
                        </a:rPr>
                        <a:t> mechanism </a:t>
                      </a:r>
                      <a:r>
                        <a:rPr lang="en-US" sz="2400" baseline="0" dirty="0" smtClean="0">
                          <a:latin typeface="Calibri" panose="020F0502020204030204" pitchFamily="34" charset="0"/>
                        </a:rPr>
                        <a:t>validated with Dual Deck silicon</a:t>
                      </a:r>
                      <a:endParaRPr lang="en-US" sz="2400" baseline="0" dirty="0" smtClean="0">
                        <a:latin typeface="Calibri" panose="020F0502020204030204" pitchFamily="34" charset="0"/>
                      </a:endParaRPr>
                    </a:p>
                    <a:p>
                      <a:pPr marL="0" marR="0" lvl="0" indent="0" algn="l" defTabSz="1108070" rtl="0" eaLnBrk="1" fontAlgn="auto" latinLnBrk="0" hangingPunct="1">
                        <a:lnSpc>
                          <a:spcPct val="100000"/>
                        </a:lnSpc>
                        <a:spcBef>
                          <a:spcPts val="0"/>
                        </a:spcBef>
                        <a:spcAft>
                          <a:spcPts val="0"/>
                        </a:spcAft>
                        <a:buClrTx/>
                        <a:buSzTx/>
                        <a:buFontTx/>
                        <a:buNone/>
                        <a:tabLst/>
                        <a:defRPr/>
                      </a:pPr>
                      <a:r>
                        <a:rPr lang="en-US" sz="2400" dirty="0" smtClean="0">
                          <a:latin typeface="Calibri" panose="020F0502020204030204" pitchFamily="34" charset="0"/>
                        </a:rPr>
                        <a:t>D0 vs. D1</a:t>
                      </a:r>
                      <a:r>
                        <a:rPr lang="en-US" sz="2400" baseline="0" dirty="0" smtClean="0">
                          <a:latin typeface="Calibri" panose="020F0502020204030204" pitchFamily="34" charset="0"/>
                        </a:rPr>
                        <a:t> Read/Write Polarity </a:t>
                      </a:r>
                      <a:r>
                        <a:rPr lang="en-US" sz="2400" baseline="0" dirty="0" smtClean="0">
                          <a:latin typeface="Calibri" panose="020F0502020204030204" pitchFamily="34" charset="0"/>
                        </a:rPr>
                        <a:t>POR defined; </a:t>
                      </a:r>
                    </a:p>
                    <a:p>
                      <a:pPr marL="0" marR="0" lvl="0" indent="0" algn="l" defTabSz="1108070" rtl="0" eaLnBrk="1" fontAlgn="auto" latinLnBrk="0" hangingPunct="1">
                        <a:lnSpc>
                          <a:spcPct val="100000"/>
                        </a:lnSpc>
                        <a:spcBef>
                          <a:spcPts val="0"/>
                        </a:spcBef>
                        <a:spcAft>
                          <a:spcPts val="0"/>
                        </a:spcAft>
                        <a:buClrTx/>
                        <a:buSzTx/>
                        <a:buFontTx/>
                        <a:buNone/>
                        <a:tabLst/>
                        <a:defRPr/>
                      </a:pPr>
                      <a:r>
                        <a:rPr lang="en-US" sz="2400" baseline="0" dirty="0" smtClean="0">
                          <a:latin typeface="Calibri" panose="020F0502020204030204" pitchFamily="34" charset="0"/>
                        </a:rPr>
                        <a:t>No RWB showstopper for S26S</a:t>
                      </a:r>
                      <a:endParaRPr lang="en-US" sz="2400" dirty="0" smtClean="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6/30/2018</a:t>
                      </a:r>
                      <a:endParaRPr lang="en-US" sz="2400" dirty="0">
                        <a:latin typeface="Calibri" panose="020F0502020204030204" pitchFamily="34" charset="0"/>
                      </a:endParaRPr>
                    </a:p>
                  </a:txBody>
                  <a:tcPr marL="110805" marR="110805" marT="55403" marB="55403"/>
                </a:tc>
              </a:tr>
              <a:tr h="284538">
                <a:tc>
                  <a:txBody>
                    <a:bodyPr/>
                    <a:lstStyle/>
                    <a:p>
                      <a:pPr marL="0" indent="0" algn="ctr">
                        <a:buFont typeface="Arial" panose="020B0604020202020204" pitchFamily="34" charset="0"/>
                        <a:buNone/>
                      </a:pPr>
                      <a:r>
                        <a:rPr lang="en-US" sz="2400" dirty="0" smtClean="0">
                          <a:latin typeface="Calibri" panose="020F0502020204030204" pitchFamily="34" charset="0"/>
                        </a:rPr>
                        <a:t>3</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a:t>
                      </a:r>
                      <a:r>
                        <a:rPr lang="en-US" sz="2400" baseline="0" dirty="0" smtClean="0">
                          <a:latin typeface="Calibri" panose="020F0502020204030204" pitchFamily="34" charset="0"/>
                        </a:rPr>
                        <a:t>S RWB @ PG4 demonstrated</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Nov/15/2018</a:t>
                      </a:r>
                      <a:endParaRPr lang="en-US" sz="2400" dirty="0">
                        <a:latin typeface="Calibri" panose="020F0502020204030204" pitchFamily="34" charset="0"/>
                      </a:endParaRPr>
                    </a:p>
                  </a:txBody>
                  <a:tcPr marL="110805" marR="110805" marT="55403" marB="55403"/>
                </a:tc>
              </a:tr>
              <a:tr h="284538">
                <a:tc>
                  <a:txBody>
                    <a:bodyPr/>
                    <a:lstStyle/>
                    <a:p>
                      <a:pPr marL="0" indent="0" algn="ctr">
                        <a:buFont typeface="Arial" panose="020B0604020202020204" pitchFamily="34" charset="0"/>
                        <a:buNone/>
                      </a:pPr>
                      <a:r>
                        <a:rPr lang="en-US" sz="2400" dirty="0" smtClean="0">
                          <a:latin typeface="Calibri" panose="020F0502020204030204" pitchFamily="34" charset="0"/>
                        </a:rPr>
                        <a:t>4</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S26S RWB @ PG1 demonstrated</a:t>
                      </a:r>
                      <a:endParaRPr lang="en-US" sz="2400" dirty="0">
                        <a:latin typeface="Calibri" panose="020F0502020204030204" pitchFamily="34" charset="0"/>
                      </a:endParaRPr>
                    </a:p>
                  </a:txBody>
                  <a:tcPr marL="110805" marR="110805" marT="55403" marB="55403"/>
                </a:tc>
                <a:tc>
                  <a:txBody>
                    <a:bodyPr/>
                    <a:lstStyle/>
                    <a:p>
                      <a:r>
                        <a:rPr lang="en-US" sz="2400" dirty="0" smtClean="0">
                          <a:latin typeface="Calibri" panose="020F0502020204030204" pitchFamily="34" charset="0"/>
                        </a:rPr>
                        <a:t>Dec/15/2018</a:t>
                      </a:r>
                      <a:endParaRPr lang="en-US" sz="2400" dirty="0">
                        <a:latin typeface="Calibri" panose="020F0502020204030204" pitchFamily="34" charset="0"/>
                      </a:endParaRPr>
                    </a:p>
                  </a:txBody>
                  <a:tcPr marL="110805" marR="110805" marT="55403" marB="55403"/>
                </a:tc>
              </a:tr>
            </a:tbl>
          </a:graphicData>
        </a:graphic>
      </p:graphicFrame>
    </p:spTree>
    <p:extLst>
      <p:ext uri="{BB962C8B-B14F-4D97-AF65-F5344CB8AC3E}">
        <p14:creationId xmlns:p14="http://schemas.microsoft.com/office/powerpoint/2010/main" val="4674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yield</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81829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7.0 Test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946142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8.0 </a:t>
            </a:r>
            <a:r>
              <a:rPr lang="en-US" cap="small" dirty="0"/>
              <a:t>Budget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2812833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Budget </a:t>
            </a:r>
            <a:r>
              <a:rPr lang="en-US" cap="small" dirty="0"/>
              <a:t>and </a:t>
            </a:r>
            <a:r>
              <a:rPr lang="en-US" cap="small" dirty="0" smtClean="0"/>
              <a:t>Assumptions</a:t>
            </a:r>
            <a:endParaRPr lang="en-US" cap="small" dirty="0"/>
          </a:p>
        </p:txBody>
      </p:sp>
      <p:sp>
        <p:nvSpPr>
          <p:cNvPr id="3" name="Content Placeholder 2"/>
          <p:cNvSpPr>
            <a:spLocks noGrp="1"/>
          </p:cNvSpPr>
          <p:nvPr>
            <p:ph idx="1"/>
          </p:nvPr>
        </p:nvSpPr>
        <p:spPr/>
        <p:txBody>
          <a:bodyPr/>
          <a:lstStyle/>
          <a:p>
            <a:endParaRPr lang="en-US" dirty="0"/>
          </a:p>
          <a:p>
            <a:endParaRPr lang="en-US" dirty="0"/>
          </a:p>
          <a:p>
            <a:endParaRPr lang="en-US" dirty="0"/>
          </a:p>
        </p:txBody>
      </p:sp>
    </p:spTree>
    <p:extLst>
      <p:ext uri="{BB962C8B-B14F-4D97-AF65-F5344CB8AC3E}">
        <p14:creationId xmlns:p14="http://schemas.microsoft.com/office/powerpoint/2010/main" val="16807965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smtClean="0"/>
              <a:t>Backup Slides</a:t>
            </a:r>
            <a:endParaRPr lang="en-US" dirty="0"/>
          </a:p>
        </p:txBody>
      </p:sp>
      <p:sp>
        <p:nvSpPr>
          <p:cNvPr id="5" name="Text Placeholder 4"/>
          <p:cNvSpPr>
            <a:spLocks noGrp="1"/>
          </p:cNvSpPr>
          <p:nvPr>
            <p:ph type="body" idx="1"/>
          </p:nvPr>
        </p:nvSpPr>
        <p:spPr/>
        <p:txBody>
          <a:bodyPr/>
          <a:lstStyle/>
          <a:p>
            <a:r>
              <a:rPr lang="en-US" dirty="0" smtClean="0"/>
              <a:t>Including Placeholder for Device Target and Reliability </a:t>
            </a:r>
            <a:r>
              <a:rPr lang="en-US" dirty="0" err="1" smtClean="0"/>
              <a:t>Specitication</a:t>
            </a:r>
            <a:endParaRPr lang="en-US" dirty="0"/>
          </a:p>
        </p:txBody>
      </p:sp>
    </p:spTree>
    <p:extLst>
      <p:ext uri="{BB962C8B-B14F-4D97-AF65-F5344CB8AC3E}">
        <p14:creationId xmlns:p14="http://schemas.microsoft.com/office/powerpoint/2010/main" val="18742486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5853" y="152400"/>
            <a:ext cx="5180147" cy="838200"/>
          </a:xfrm>
        </p:spPr>
        <p:txBody>
          <a:bodyPr/>
          <a:lstStyle/>
          <a:p>
            <a:r>
              <a:rPr lang="en-US" sz="3878" dirty="0"/>
              <a:t>Intrinsic Performance</a:t>
            </a:r>
          </a:p>
        </p:txBody>
      </p:sp>
      <p:sp>
        <p:nvSpPr>
          <p:cNvPr id="5" name="Content Placeholder 4"/>
          <p:cNvSpPr>
            <a:spLocks noGrp="1"/>
          </p:cNvSpPr>
          <p:nvPr>
            <p:ph idx="1"/>
          </p:nvPr>
        </p:nvSpPr>
        <p:spPr>
          <a:xfrm>
            <a:off x="7481066" y="532545"/>
            <a:ext cx="4321944" cy="5943600"/>
          </a:xfrm>
        </p:spPr>
        <p:txBody>
          <a:bodyPr/>
          <a:lstStyle/>
          <a:p>
            <a:r>
              <a:rPr lang="en-US" sz="1939" dirty="0"/>
              <a:t>Comparable leakage (same SD material).</a:t>
            </a:r>
          </a:p>
          <a:p>
            <a:r>
              <a:rPr lang="en-US" sz="1939" dirty="0"/>
              <a:t>More flexible Read </a:t>
            </a:r>
            <a:r>
              <a:rPr lang="en-US" sz="1939" dirty="0" err="1"/>
              <a:t>algo</a:t>
            </a:r>
            <a:r>
              <a:rPr lang="en-US" sz="1939" dirty="0"/>
              <a:t> (no spurious reset of Set bit).</a:t>
            </a:r>
          </a:p>
          <a:p>
            <a:r>
              <a:rPr lang="en-US" sz="1939" dirty="0"/>
              <a:t>Similar Set </a:t>
            </a:r>
            <a:r>
              <a:rPr lang="en-US" sz="1939" dirty="0" err="1"/>
              <a:t>Vt</a:t>
            </a:r>
            <a:r>
              <a:rPr lang="en-US" sz="1939" dirty="0"/>
              <a:t>, but much faster (~20ns demonstrated) and simple (no pulse shaping needed) and lower current Set operation.</a:t>
            </a:r>
          </a:p>
          <a:p>
            <a:r>
              <a:rPr lang="en-US" sz="1939" dirty="0"/>
              <a:t>Similar </a:t>
            </a:r>
            <a:r>
              <a:rPr lang="en-US" sz="1939" dirty="0" err="1">
                <a:latin typeface="Symbol" panose="05050102010706020507" pitchFamily="18" charset="2"/>
              </a:rPr>
              <a:t>D</a:t>
            </a:r>
            <a:r>
              <a:rPr lang="en-US" sz="1939" dirty="0" err="1"/>
              <a:t>Vt</a:t>
            </a:r>
            <a:r>
              <a:rPr lang="en-US" sz="1939" dirty="0"/>
              <a:t>, but much lower reset current (~1/3 of actual </a:t>
            </a:r>
            <a:r>
              <a:rPr lang="en-US" sz="1939" dirty="0" err="1"/>
              <a:t>SxP</a:t>
            </a:r>
            <a:r>
              <a:rPr lang="en-US" sz="1939" dirty="0"/>
              <a:t> current).</a:t>
            </a:r>
          </a:p>
          <a:p>
            <a:r>
              <a:rPr lang="en-US" sz="1939" dirty="0"/>
              <a:t>Negative polarity needed for reset operation (added decoder complexity/area).</a:t>
            </a:r>
          </a:p>
          <a:p>
            <a:r>
              <a:rPr lang="it-IT" sz="1939" dirty="0"/>
              <a:t>A thicker SD is preferable (better Vth window, leakage and drift), so higher voltages may be needed.</a:t>
            </a:r>
            <a:endParaRPr lang="en-US" sz="1454" dirty="0"/>
          </a:p>
          <a:p>
            <a:endParaRPr lang="en-US" sz="1939" dirty="0"/>
          </a:p>
        </p:txBody>
      </p:sp>
      <p:pic>
        <p:nvPicPr>
          <p:cNvPr id="6" name="Picture 5"/>
          <p:cNvPicPr>
            <a:picLocks noChangeAspect="1"/>
          </p:cNvPicPr>
          <p:nvPr/>
        </p:nvPicPr>
        <p:blipFill>
          <a:blip r:embed="rId2"/>
          <a:stretch>
            <a:fillRect/>
          </a:stretch>
        </p:blipFill>
        <p:spPr>
          <a:xfrm>
            <a:off x="574752" y="935882"/>
            <a:ext cx="6831906" cy="5300502"/>
          </a:xfrm>
          <a:prstGeom prst="rect">
            <a:avLst/>
          </a:prstGeom>
        </p:spPr>
      </p:pic>
    </p:spTree>
    <p:extLst>
      <p:ext uri="{BB962C8B-B14F-4D97-AF65-F5344CB8AC3E}">
        <p14:creationId xmlns:p14="http://schemas.microsoft.com/office/powerpoint/2010/main" val="11623974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5853" y="152400"/>
            <a:ext cx="5180147" cy="838200"/>
          </a:xfrm>
        </p:spPr>
        <p:txBody>
          <a:bodyPr/>
          <a:lstStyle/>
          <a:p>
            <a:r>
              <a:rPr lang="en-US" sz="3878" dirty="0"/>
              <a:t>Reliability</a:t>
            </a:r>
          </a:p>
        </p:txBody>
      </p:sp>
      <p:sp>
        <p:nvSpPr>
          <p:cNvPr id="5" name="Content Placeholder 4"/>
          <p:cNvSpPr>
            <a:spLocks noGrp="1"/>
          </p:cNvSpPr>
          <p:nvPr>
            <p:ph idx="1"/>
          </p:nvPr>
        </p:nvSpPr>
        <p:spPr>
          <a:xfrm>
            <a:off x="7481066" y="532545"/>
            <a:ext cx="4321944" cy="5943600"/>
          </a:xfrm>
        </p:spPr>
        <p:txBody>
          <a:bodyPr/>
          <a:lstStyle/>
          <a:p>
            <a:r>
              <a:rPr lang="en-US" sz="1939" dirty="0"/>
              <a:t>Comparable Drift for Set (same SD material) and better Drift for Reset (no additional Drift of reset PM).</a:t>
            </a:r>
          </a:p>
          <a:p>
            <a:r>
              <a:rPr lang="en-US" sz="1939" dirty="0"/>
              <a:t>No Read Disturb on Set </a:t>
            </a:r>
          </a:p>
          <a:p>
            <a:r>
              <a:rPr lang="en-US" sz="1939" dirty="0"/>
              <a:t>Read Disturb on Reset represents the only failure mode specifically related to the proposed approach </a:t>
            </a:r>
            <a:r>
              <a:rPr lang="en-US" sz="1939" dirty="0">
                <a:sym typeface="Wingdings" panose="05000000000000000000" pitchFamily="2" charset="2"/>
              </a:rPr>
              <a:t> &gt; 10</a:t>
            </a:r>
            <a:r>
              <a:rPr lang="en-US" sz="1939" baseline="30000" dirty="0">
                <a:sym typeface="Wingdings" panose="05000000000000000000" pitchFamily="2" charset="2"/>
              </a:rPr>
              <a:t>4</a:t>
            </a:r>
            <a:r>
              <a:rPr lang="en-US" sz="1939" dirty="0">
                <a:sym typeface="Wingdings" panose="05000000000000000000" pitchFamily="2" charset="2"/>
              </a:rPr>
              <a:t> reads feasible up to 125C</a:t>
            </a:r>
            <a:endParaRPr lang="en-US" sz="1939" dirty="0"/>
          </a:p>
          <a:p>
            <a:r>
              <a:rPr lang="en-US" sz="1939" dirty="0"/>
              <a:t>No Proximity Thermal Disturb (very low current and temperatures).</a:t>
            </a:r>
          </a:p>
          <a:p>
            <a:r>
              <a:rPr lang="en-US" sz="1939" dirty="0"/>
              <a:t>Similar Write and Read Endurance.</a:t>
            </a:r>
          </a:p>
          <a:p>
            <a:r>
              <a:rPr lang="en-US" sz="1939" dirty="0"/>
              <a:t>Good retention up to 125C, but activation energy still to be quantified (</a:t>
            </a:r>
            <a:r>
              <a:rPr lang="en-US" sz="1939" dirty="0" err="1"/>
              <a:t>wip</a:t>
            </a:r>
            <a:r>
              <a:rPr lang="en-US" sz="1939" dirty="0"/>
              <a:t>).</a:t>
            </a:r>
            <a:endParaRPr lang="en-US" sz="1454" dirty="0"/>
          </a:p>
        </p:txBody>
      </p:sp>
      <p:grpSp>
        <p:nvGrpSpPr>
          <p:cNvPr id="7" name="Group 6"/>
          <p:cNvGrpSpPr/>
          <p:nvPr/>
        </p:nvGrpSpPr>
        <p:grpSpPr>
          <a:xfrm>
            <a:off x="520384" y="1083472"/>
            <a:ext cx="6831905" cy="4151808"/>
            <a:chOff x="518819" y="1082813"/>
            <a:chExt cx="6833822" cy="4152973"/>
          </a:xfrm>
        </p:grpSpPr>
        <p:pic>
          <p:nvPicPr>
            <p:cNvPr id="8" name="Picture 7"/>
            <p:cNvPicPr>
              <a:picLocks noChangeAspect="1"/>
            </p:cNvPicPr>
            <p:nvPr/>
          </p:nvPicPr>
          <p:blipFill>
            <a:blip r:embed="rId2"/>
            <a:stretch>
              <a:fillRect/>
            </a:stretch>
          </p:blipFill>
          <p:spPr>
            <a:xfrm>
              <a:off x="518819" y="1082813"/>
              <a:ext cx="6833822" cy="4152973"/>
            </a:xfrm>
            <a:prstGeom prst="rect">
              <a:avLst/>
            </a:prstGeom>
          </p:spPr>
        </p:pic>
        <p:sp>
          <p:nvSpPr>
            <p:cNvPr id="9" name="Rectangle 8"/>
            <p:cNvSpPr/>
            <p:nvPr/>
          </p:nvSpPr>
          <p:spPr>
            <a:xfrm>
              <a:off x="3517323" y="2821132"/>
              <a:ext cx="1023504" cy="25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800" dirty="0">
                <a:solidFill>
                  <a:schemeClr val="bg2"/>
                </a:solidFill>
                <a:latin typeface="Segoe UI" panose="020B0502040204020203" pitchFamily="34" charset="0"/>
                <a:cs typeface="Segoe UI" panose="020B0502040204020203" pitchFamily="34" charset="0"/>
              </a:endParaRPr>
            </a:p>
          </p:txBody>
        </p:sp>
        <p:sp>
          <p:nvSpPr>
            <p:cNvPr id="10" name="TextBox 9"/>
            <p:cNvSpPr txBox="1"/>
            <p:nvPr/>
          </p:nvSpPr>
          <p:spPr>
            <a:xfrm>
              <a:off x="3618211" y="2816330"/>
              <a:ext cx="818082" cy="253858"/>
            </a:xfrm>
            <a:prstGeom prst="rect">
              <a:avLst/>
            </a:prstGeom>
            <a:noFill/>
            <a:ln>
              <a:noFill/>
            </a:ln>
          </p:spPr>
          <p:txBody>
            <a:bodyPr wrap="none" rtlCol="0">
              <a:spAutoFit/>
            </a:bodyPr>
            <a:lstStyle/>
            <a:p>
              <a:r>
                <a:rPr lang="it-IT" sz="1049" dirty="0">
                  <a:solidFill>
                    <a:schemeClr val="tx1">
                      <a:lumMod val="50000"/>
                    </a:schemeClr>
                  </a:solidFill>
                  <a:latin typeface="Calibri" panose="020F0502020204030204" pitchFamily="34" charset="0"/>
                  <a:cs typeface="Calibri" panose="020F0502020204030204" pitchFamily="34" charset="0"/>
                </a:rPr>
                <a:t>&gt; 1E4 reads</a:t>
              </a:r>
              <a:endParaRPr lang="en-US" sz="1600" dirty="0" err="1">
                <a:solidFill>
                  <a:schemeClr val="tx1">
                    <a:lumMod val="50000"/>
                  </a:schemeClr>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147897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2118904974"/>
              </p:ext>
            </p:extLst>
          </p:nvPr>
        </p:nvGraphicFramePr>
        <p:xfrm>
          <a:off x="740413" y="1311312"/>
          <a:ext cx="10308575" cy="3621598"/>
        </p:xfrm>
        <a:graphic>
          <a:graphicData uri="http://schemas.openxmlformats.org/drawingml/2006/table">
            <a:tbl>
              <a:tblPr/>
              <a:tblGrid>
                <a:gridCol w="1544613"/>
                <a:gridCol w="565057"/>
                <a:gridCol w="1587364"/>
                <a:gridCol w="1836435"/>
                <a:gridCol w="1838295"/>
                <a:gridCol w="2936811"/>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Initial Self-Select Memory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Jan-dd-2018</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2.0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Technology Feasibility Validation SOW </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smtClean="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091171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56850762"/>
              </p:ext>
            </p:extLst>
          </p:nvPr>
        </p:nvGraphicFramePr>
        <p:xfrm>
          <a:off x="915469" y="1219627"/>
          <a:ext cx="10514531" cy="4071430"/>
        </p:xfrm>
        <a:graphic>
          <a:graphicData uri="http://schemas.openxmlformats.org/drawingml/2006/table">
            <a:tbl>
              <a:tblPr firstRow="1" bandRow="1">
                <a:tableStyleId>{5C22544A-7EE6-4342-B048-85BDC9FD1C3A}</a:tableStyleId>
              </a:tblPr>
              <a:tblGrid>
                <a:gridCol w="2325048"/>
                <a:gridCol w="6513083"/>
                <a:gridCol w="1676400"/>
              </a:tblGrid>
              <a:tr h="513552">
                <a:tc>
                  <a:txBody>
                    <a:bodyPr/>
                    <a:lstStyle/>
                    <a:p>
                      <a:r>
                        <a:rPr lang="en-US" sz="2400" dirty="0" smtClean="0"/>
                        <a:t>Name</a:t>
                      </a:r>
                      <a:endParaRPr lang="en-US" sz="2400" dirty="0"/>
                    </a:p>
                  </a:txBody>
                  <a:tcPr marL="110805" marR="110805" marT="55403" marB="55403">
                    <a:solidFill>
                      <a:schemeClr val="accent2"/>
                    </a:solidFill>
                  </a:tcPr>
                </a:tc>
                <a:tc>
                  <a:txBody>
                    <a:bodyPr/>
                    <a:lstStyle/>
                    <a:p>
                      <a:r>
                        <a:rPr lang="en-US" sz="2400" dirty="0" smtClean="0"/>
                        <a:t>Function</a:t>
                      </a:r>
                      <a:endParaRPr lang="en-US" sz="2400" dirty="0"/>
                    </a:p>
                  </a:txBody>
                  <a:tcPr marL="110805" marR="110805" marT="55403" marB="55403">
                    <a:solidFill>
                      <a:schemeClr val="accent2"/>
                    </a:solidFill>
                  </a:tcPr>
                </a:tc>
                <a:tc>
                  <a:txBody>
                    <a:bodyPr/>
                    <a:lstStyle/>
                    <a:p>
                      <a:r>
                        <a:rPr lang="en-US" sz="2400" dirty="0" smtClean="0"/>
                        <a:t>Company</a:t>
                      </a:r>
                      <a:endParaRPr lang="en-US" sz="2400" dirty="0"/>
                    </a:p>
                  </a:txBody>
                  <a:tcPr marL="110805" marR="110805" marT="55403" marB="55403">
                    <a:solidFill>
                      <a:schemeClr val="accent2"/>
                    </a:solidFill>
                  </a:tcPr>
                </a:tc>
              </a:tr>
              <a:tr h="513552">
                <a:tc>
                  <a:txBody>
                    <a:bodyPr/>
                    <a:lstStyle/>
                    <a:p>
                      <a:r>
                        <a:rPr lang="en-US" sz="2400" dirty="0" smtClean="0"/>
                        <a:t>Russ Meyer</a:t>
                      </a:r>
                      <a:endParaRPr lang="en-US" sz="2400" dirty="0"/>
                    </a:p>
                  </a:txBody>
                  <a:tcPr marL="110805" marR="110805" marT="55403" marB="55403"/>
                </a:tc>
                <a:tc>
                  <a:txBody>
                    <a:bodyPr/>
                    <a:lstStyle/>
                    <a:p>
                      <a:r>
                        <a:rPr lang="en-US" sz="2400" dirty="0" smtClean="0"/>
                        <a:t>JDP co-manager</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Al</a:t>
                      </a:r>
                      <a:r>
                        <a:rPr lang="en-US" sz="2400" baseline="0" dirty="0" smtClean="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JDP co-manager</a:t>
                      </a:r>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baseline="0" dirty="0" smtClean="0"/>
                        <a:t>Mark Helm</a:t>
                      </a:r>
                      <a:endParaRPr lang="en-US" sz="2400"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Dan</a:t>
                      </a:r>
                      <a:r>
                        <a:rPr lang="en-US" sz="2400" baseline="0" dirty="0" smtClean="0"/>
                        <a:t> Elmhurst</a:t>
                      </a:r>
                      <a:endParaRPr lang="en-US" sz="2400" dirty="0"/>
                    </a:p>
                  </a:txBody>
                  <a:tcPr marL="110805" marR="110805" marT="55403" marB="55403"/>
                </a:tc>
                <a:tc>
                  <a:txBody>
                    <a:bodyPr/>
                    <a:lstStyle/>
                    <a:p>
                      <a:r>
                        <a:rPr lang="en-US" sz="2400" dirty="0" smtClean="0"/>
                        <a:t>Design</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0">
                <a:tc>
                  <a:txBody>
                    <a:bodyPr/>
                    <a:lstStyle/>
                    <a:p>
                      <a:r>
                        <a:rPr lang="en-US" sz="2400" dirty="0" smtClean="0"/>
                        <a:t>Kiran Pangal</a:t>
                      </a:r>
                      <a:endParaRPr lang="en-US" sz="2400" dirty="0"/>
                    </a:p>
                  </a:txBody>
                  <a:tcPr marL="110805" marR="110805" marT="55403" marB="55403"/>
                </a:tc>
                <a:tc>
                  <a:txBody>
                    <a:bodyPr/>
                    <a:lstStyle/>
                    <a:p>
                      <a:r>
                        <a:rPr lang="en-US" sz="2400" dirty="0" smtClean="0"/>
                        <a:t>Array</a:t>
                      </a:r>
                      <a:r>
                        <a:rPr lang="en-US" sz="2400" baseline="0" dirty="0" smtClean="0"/>
                        <a:t> Development, including Product/Test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r h="513552">
                <a:tc>
                  <a:txBody>
                    <a:bodyPr/>
                    <a:lstStyle/>
                    <a:p>
                      <a:r>
                        <a:rPr lang="en-US" sz="2400" dirty="0" smtClean="0"/>
                        <a:t>Fabio Pellizzer</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Micron</a:t>
                      </a:r>
                      <a:endParaRPr lang="en-US" sz="2400" dirty="0"/>
                    </a:p>
                  </a:txBody>
                  <a:tcPr marL="110805" marR="110805" marT="55403" marB="55403"/>
                </a:tc>
              </a:tr>
              <a:tr h="513552">
                <a:tc>
                  <a:txBody>
                    <a:bodyPr/>
                    <a:lstStyle/>
                    <a:p>
                      <a:r>
                        <a:rPr lang="en-US" sz="2400" dirty="0" smtClean="0"/>
                        <a:t>DerChang Kau</a:t>
                      </a:r>
                      <a:endParaRPr lang="en-US" sz="2400" dirty="0"/>
                    </a:p>
                  </a:txBody>
                  <a:tcPr marL="110805" marR="110805" marT="55403" marB="55403"/>
                </a:tc>
                <a:tc>
                  <a:txBody>
                    <a:bodyPr/>
                    <a:lstStyle/>
                    <a:p>
                      <a:r>
                        <a:rPr lang="en-US" sz="2400" dirty="0" smtClean="0"/>
                        <a:t>Technology Development</a:t>
                      </a:r>
                      <a:endParaRPr lang="en-US" sz="2400" dirty="0"/>
                    </a:p>
                  </a:txBody>
                  <a:tcPr marL="110805" marR="110805" marT="55403" marB="55403"/>
                </a:tc>
                <a:tc>
                  <a:txBody>
                    <a:bodyPr/>
                    <a:lstStyle/>
                    <a:p>
                      <a:r>
                        <a:rPr lang="en-US" sz="2400" dirty="0" smtClean="0"/>
                        <a:t>Intel</a:t>
                      </a:r>
                      <a:endParaRPr lang="en-US" sz="2400" dirty="0"/>
                    </a:p>
                  </a:txBody>
                  <a:tcPr marL="110805" marR="110805" marT="55403" marB="55403"/>
                </a:tc>
              </a:tr>
            </a:tbl>
          </a:graphicData>
        </a:graphic>
      </p:graphicFrame>
    </p:spTree>
    <p:extLst>
      <p:ext uri="{BB962C8B-B14F-4D97-AF65-F5344CB8AC3E}">
        <p14:creationId xmlns:p14="http://schemas.microsoft.com/office/powerpoint/2010/main" val="444365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p:txBody>
          <a:bodyPr/>
          <a:lstStyle/>
          <a:p>
            <a:pPr marL="552450" indent="-552450">
              <a:lnSpc>
                <a:spcPct val="110000"/>
              </a:lnSpc>
              <a:buNone/>
            </a:pPr>
            <a:r>
              <a:rPr lang="en-US" sz="2000" cap="small" dirty="0" smtClean="0"/>
              <a:t>0.0 	Purpose</a:t>
            </a:r>
          </a:p>
          <a:p>
            <a:pPr marL="554035" indent="-554035">
              <a:lnSpc>
                <a:spcPct val="110000"/>
              </a:lnSpc>
              <a:buNone/>
            </a:pPr>
            <a:r>
              <a:rPr lang="en-US" sz="2000" cap="small" dirty="0" smtClean="0"/>
              <a:t>1.0 	Background</a:t>
            </a:r>
          </a:p>
          <a:p>
            <a:pPr marL="1089025" indent="-514350">
              <a:lnSpc>
                <a:spcPct val="110000"/>
              </a:lnSpc>
              <a:spcBef>
                <a:spcPts val="0"/>
              </a:spcBef>
              <a:buNone/>
            </a:pPr>
            <a:r>
              <a:rPr lang="en-US" sz="2000" cap="small" dirty="0"/>
              <a:t>1.1 </a:t>
            </a:r>
            <a:r>
              <a:rPr lang="it-IT" sz="2000" cap="small" dirty="0"/>
              <a:t>What is </a:t>
            </a:r>
            <a:r>
              <a:rPr lang="it-IT" sz="2000" u="sng" cap="small" dirty="0"/>
              <a:t>S</a:t>
            </a:r>
            <a:r>
              <a:rPr lang="it-IT" sz="2000" cap="small" dirty="0"/>
              <a:t>elf-</a:t>
            </a:r>
            <a:r>
              <a:rPr lang="it-IT" sz="2000" u="sng" cap="small" dirty="0"/>
              <a:t>S</a:t>
            </a:r>
            <a:r>
              <a:rPr lang="it-IT" sz="2000" cap="small" dirty="0"/>
              <a:t>elect </a:t>
            </a:r>
            <a:r>
              <a:rPr lang="it-IT" sz="2000" u="sng" cap="small" dirty="0"/>
              <a:t>M</a:t>
            </a:r>
            <a:r>
              <a:rPr lang="it-IT" sz="2000" cap="small" dirty="0"/>
              <a:t>emory (SSM)</a:t>
            </a:r>
            <a:endParaRPr lang="en-US" sz="2000" cap="small" dirty="0" smtClean="0"/>
          </a:p>
          <a:p>
            <a:pPr marL="1089025" indent="-514350">
              <a:lnSpc>
                <a:spcPct val="110000"/>
              </a:lnSpc>
              <a:spcBef>
                <a:spcPts val="0"/>
              </a:spcBef>
              <a:buNone/>
            </a:pPr>
            <a:r>
              <a:rPr lang="en-US" sz="2000" cap="small" dirty="0" smtClean="0"/>
              <a:t>1.2 Potential </a:t>
            </a:r>
            <a:r>
              <a:rPr lang="en-US" sz="2000" cap="small" dirty="0"/>
              <a:t>Process </a:t>
            </a:r>
            <a:r>
              <a:rPr lang="en-US" sz="2000" cap="small" dirty="0" smtClean="0"/>
              <a:t>Simplification</a:t>
            </a:r>
          </a:p>
          <a:p>
            <a:pPr marL="1089025" indent="-514350">
              <a:lnSpc>
                <a:spcPct val="110000"/>
              </a:lnSpc>
              <a:spcBef>
                <a:spcPts val="0"/>
              </a:spcBef>
              <a:buNone/>
            </a:pPr>
            <a:r>
              <a:rPr lang="en-US" sz="2000" cap="small" dirty="0" smtClean="0"/>
              <a:t>1.3 Potential Write Latency reduction</a:t>
            </a:r>
          </a:p>
          <a:p>
            <a:pPr marL="1089025" indent="-514350">
              <a:lnSpc>
                <a:spcPct val="110000"/>
              </a:lnSpc>
              <a:spcBef>
                <a:spcPts val="0"/>
              </a:spcBef>
              <a:buNone/>
            </a:pPr>
            <a:r>
              <a:rPr lang="en-US" sz="2000" cap="small" dirty="0"/>
              <a:t>1.4 Current Status</a:t>
            </a:r>
          </a:p>
          <a:p>
            <a:pPr marL="554035" indent="-554035">
              <a:lnSpc>
                <a:spcPct val="110000"/>
              </a:lnSpc>
              <a:buNone/>
            </a:pPr>
            <a:r>
              <a:rPr lang="en-US" sz="2000" cap="small" dirty="0" smtClean="0"/>
              <a:t>2.0 Scope</a:t>
            </a:r>
            <a:endParaRPr lang="en-US" sz="2000" cap="small" dirty="0"/>
          </a:p>
          <a:p>
            <a:pPr marL="554035" indent="-554035">
              <a:lnSpc>
                <a:spcPct val="110000"/>
              </a:lnSpc>
              <a:buNone/>
            </a:pPr>
            <a:r>
              <a:rPr lang="en-US" sz="2000" cap="small" dirty="0"/>
              <a:t>3</a:t>
            </a:r>
            <a:r>
              <a:rPr lang="en-US" sz="2000" cap="small" dirty="0" smtClean="0"/>
              <a:t>.0 Strategy Overview</a:t>
            </a:r>
          </a:p>
          <a:p>
            <a:pPr marL="1089025" indent="-514350">
              <a:lnSpc>
                <a:spcPct val="110000"/>
              </a:lnSpc>
              <a:spcBef>
                <a:spcPts val="0"/>
              </a:spcBef>
              <a:buNone/>
            </a:pPr>
            <a:r>
              <a:rPr lang="en-US" sz="2000" cap="small" dirty="0"/>
              <a:t>3</a:t>
            </a:r>
            <a:r>
              <a:rPr lang="en-US" sz="2000" cap="small" dirty="0" smtClean="0"/>
              <a:t>.1 </a:t>
            </a:r>
            <a:r>
              <a:rPr lang="en-US" sz="2000" cap="small" dirty="0" smtClean="0"/>
              <a:t>Mission</a:t>
            </a:r>
          </a:p>
          <a:p>
            <a:pPr marL="1089025" indent="-514350">
              <a:lnSpc>
                <a:spcPct val="110000"/>
              </a:lnSpc>
              <a:spcBef>
                <a:spcPts val="0"/>
              </a:spcBef>
              <a:buNone/>
            </a:pPr>
            <a:r>
              <a:rPr lang="en-US" sz="2000" cap="small" dirty="0" smtClean="0"/>
              <a:t>3.2 Goal</a:t>
            </a:r>
            <a:endParaRPr lang="en-US" sz="2000" cap="small" dirty="0"/>
          </a:p>
          <a:p>
            <a:pPr marL="1089025" indent="-514350">
              <a:lnSpc>
                <a:spcPct val="110000"/>
              </a:lnSpc>
              <a:spcBef>
                <a:spcPts val="0"/>
              </a:spcBef>
              <a:buNone/>
            </a:pPr>
            <a:r>
              <a:rPr lang="en-US" sz="2000" cap="small" dirty="0" smtClean="0"/>
              <a:t>3.3 </a:t>
            </a:r>
            <a:r>
              <a:rPr lang="en-US" sz="2000" cap="small" dirty="0" smtClean="0"/>
              <a:t>Strategy</a:t>
            </a:r>
            <a:endParaRPr lang="en-US" sz="2000" cap="small" dirty="0"/>
          </a:p>
          <a:p>
            <a:pPr marL="1089025" indent="-514350">
              <a:lnSpc>
                <a:spcPct val="110000"/>
              </a:lnSpc>
              <a:spcBef>
                <a:spcPts val="0"/>
              </a:spcBef>
              <a:buNone/>
            </a:pPr>
            <a:r>
              <a:rPr lang="en-US" sz="2000" cap="small" dirty="0" smtClean="0"/>
              <a:t>3.4 </a:t>
            </a:r>
            <a:r>
              <a:rPr lang="en-US" sz="2000" cap="small" dirty="0" smtClean="0"/>
              <a:t>Three-Pronged Approach</a:t>
            </a:r>
          </a:p>
          <a:p>
            <a:pPr marL="554035" indent="-554035">
              <a:lnSpc>
                <a:spcPct val="110000"/>
              </a:lnSpc>
              <a:buNone/>
            </a:pPr>
            <a:r>
              <a:rPr lang="en-US" sz="2000" cap="small" dirty="0" smtClean="0"/>
              <a:t>4.0 </a:t>
            </a:r>
            <a:r>
              <a:rPr lang="en-US" sz="2000" cap="small" dirty="0"/>
              <a:t>Milestones &amp; Check points</a:t>
            </a:r>
          </a:p>
          <a:p>
            <a:pPr marL="1089025" indent="-514350">
              <a:lnSpc>
                <a:spcPct val="110000"/>
              </a:lnSpc>
              <a:spcBef>
                <a:spcPts val="0"/>
              </a:spcBef>
              <a:buNone/>
            </a:pPr>
            <a:endParaRPr lang="en-US" sz="2000" cap="small" dirty="0"/>
          </a:p>
        </p:txBody>
      </p:sp>
      <p:sp>
        <p:nvSpPr>
          <p:cNvPr id="3" name="Content Placeholder 2"/>
          <p:cNvSpPr>
            <a:spLocks noGrp="1"/>
          </p:cNvSpPr>
          <p:nvPr>
            <p:ph sz="half" idx="2"/>
          </p:nvPr>
        </p:nvSpPr>
        <p:spPr/>
        <p:txBody>
          <a:bodyPr/>
          <a:lstStyle/>
          <a:p>
            <a:pPr marL="554035" indent="-554035">
              <a:lnSpc>
                <a:spcPct val="110000"/>
              </a:lnSpc>
              <a:buNone/>
            </a:pPr>
            <a:r>
              <a:rPr lang="en-US" sz="2000" dirty="0" smtClean="0"/>
              <a:t>5.0 Design</a:t>
            </a:r>
          </a:p>
          <a:p>
            <a:pPr marL="554035" indent="-554035">
              <a:lnSpc>
                <a:spcPct val="110000"/>
              </a:lnSpc>
              <a:buNone/>
            </a:pPr>
            <a:r>
              <a:rPr lang="en-US" sz="2000" dirty="0" smtClean="0"/>
              <a:t>6.0 Process</a:t>
            </a:r>
            <a:endParaRPr lang="en-US" sz="2000" cap="small" dirty="0"/>
          </a:p>
          <a:p>
            <a:pPr marL="1089025" indent="-514350">
              <a:lnSpc>
                <a:spcPct val="110000"/>
              </a:lnSpc>
              <a:spcBef>
                <a:spcPts val="0"/>
              </a:spcBef>
              <a:buNone/>
            </a:pPr>
            <a:r>
              <a:rPr lang="en-US" sz="2000" cap="small" dirty="0"/>
              <a:t>1.1 </a:t>
            </a:r>
            <a:r>
              <a:rPr lang="en-US" sz="2000" cap="small" dirty="0" smtClean="0"/>
              <a:t>Cell Stack Definition</a:t>
            </a:r>
            <a:endParaRPr lang="en-US" sz="2000" cap="small" dirty="0"/>
          </a:p>
          <a:p>
            <a:pPr marL="1089025" indent="-514350">
              <a:lnSpc>
                <a:spcPct val="110000"/>
              </a:lnSpc>
              <a:spcBef>
                <a:spcPts val="0"/>
              </a:spcBef>
              <a:buNone/>
            </a:pPr>
            <a:r>
              <a:rPr lang="en-US" sz="2000" cap="small" dirty="0"/>
              <a:t>1.2 </a:t>
            </a:r>
            <a:r>
              <a:rPr lang="en-US" sz="2000" cap="small" dirty="0" smtClean="0"/>
              <a:t>Structure Yield</a:t>
            </a:r>
            <a:endParaRPr lang="en-US" sz="2000" dirty="0" smtClean="0"/>
          </a:p>
          <a:p>
            <a:pPr marL="554035" indent="-554035">
              <a:lnSpc>
                <a:spcPct val="110000"/>
              </a:lnSpc>
              <a:buNone/>
            </a:pPr>
            <a:r>
              <a:rPr lang="en-US" sz="2000" dirty="0"/>
              <a:t>7</a:t>
            </a:r>
            <a:r>
              <a:rPr lang="en-US" sz="2000" dirty="0" smtClean="0"/>
              <a:t>.0 Test</a:t>
            </a:r>
            <a:endParaRPr lang="en-US" sz="2000" cap="small" dirty="0"/>
          </a:p>
          <a:p>
            <a:pPr marL="1089025" indent="-514350">
              <a:lnSpc>
                <a:spcPct val="110000"/>
              </a:lnSpc>
              <a:spcBef>
                <a:spcPts val="0"/>
              </a:spcBef>
              <a:buNone/>
            </a:pPr>
            <a:r>
              <a:rPr lang="en-US" sz="2000" cap="small" dirty="0"/>
              <a:t>1.1 </a:t>
            </a:r>
            <a:r>
              <a:rPr lang="en-US" sz="2000" cap="small" dirty="0" smtClean="0"/>
              <a:t>SR71</a:t>
            </a:r>
            <a:endParaRPr lang="en-US" sz="2000" cap="small" dirty="0"/>
          </a:p>
          <a:p>
            <a:pPr marL="1089025" indent="-514350">
              <a:lnSpc>
                <a:spcPct val="110000"/>
              </a:lnSpc>
              <a:spcBef>
                <a:spcPts val="0"/>
              </a:spcBef>
              <a:buNone/>
            </a:pPr>
            <a:r>
              <a:rPr lang="en-US" sz="2000" cap="small" dirty="0"/>
              <a:t>1.2 </a:t>
            </a:r>
            <a:r>
              <a:rPr lang="en-US" sz="2000" cap="small" dirty="0" smtClean="0"/>
              <a:t>QTT</a:t>
            </a:r>
          </a:p>
          <a:p>
            <a:pPr marL="1089025" indent="-514350">
              <a:lnSpc>
                <a:spcPct val="110000"/>
              </a:lnSpc>
              <a:spcBef>
                <a:spcPts val="0"/>
              </a:spcBef>
              <a:buNone/>
            </a:pPr>
            <a:r>
              <a:rPr lang="en-US" sz="2000" cap="small" dirty="0" smtClean="0"/>
              <a:t>1.3 2XCMOS</a:t>
            </a:r>
          </a:p>
          <a:p>
            <a:pPr marL="1089025" indent="-514350">
              <a:lnSpc>
                <a:spcPct val="110000"/>
              </a:lnSpc>
              <a:spcBef>
                <a:spcPts val="0"/>
              </a:spcBef>
              <a:buNone/>
            </a:pPr>
            <a:r>
              <a:rPr lang="en-US" sz="2000" cap="small" dirty="0" smtClean="0"/>
              <a:t>1.4 S26S</a:t>
            </a:r>
            <a:endParaRPr lang="en-US" sz="2000" dirty="0"/>
          </a:p>
          <a:p>
            <a:pPr marL="554035" indent="-554035">
              <a:lnSpc>
                <a:spcPct val="110000"/>
              </a:lnSpc>
              <a:buNone/>
            </a:pPr>
            <a:r>
              <a:rPr lang="en-US" sz="2000" dirty="0"/>
              <a:t>8</a:t>
            </a:r>
            <a:r>
              <a:rPr lang="en-US" sz="2000" dirty="0" smtClean="0"/>
              <a:t>.0 Budget &amp; Assumptions</a:t>
            </a:r>
            <a:endParaRPr lang="en-US" sz="1600" dirty="0"/>
          </a:p>
          <a:p>
            <a:pPr marL="554035" indent="-554035">
              <a:buNone/>
            </a:pPr>
            <a:r>
              <a:rPr lang="en-US" sz="2000" dirty="0" smtClean="0"/>
              <a:t>Backup (success criterial placeholder)</a:t>
            </a:r>
            <a:endParaRPr lang="en-US" sz="2000" dirty="0"/>
          </a:p>
        </p:txBody>
      </p:sp>
    </p:spTree>
    <p:extLst>
      <p:ext uri="{BB962C8B-B14F-4D97-AF65-F5344CB8AC3E}">
        <p14:creationId xmlns:p14="http://schemas.microsoft.com/office/powerpoint/2010/main" val="22620303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0.0 </a:t>
            </a:r>
            <a:r>
              <a:rPr lang="en-US" dirty="0" smtClean="0"/>
              <a:t>Purpose</a:t>
            </a:r>
            <a:endParaRPr lang="en-US" dirty="0"/>
          </a:p>
        </p:txBody>
      </p:sp>
      <p:sp>
        <p:nvSpPr>
          <p:cNvPr id="3" name="Content Placeholder 2"/>
          <p:cNvSpPr>
            <a:spLocks noGrp="1"/>
          </p:cNvSpPr>
          <p:nvPr>
            <p:ph idx="1"/>
          </p:nvPr>
        </p:nvSpPr>
        <p:spPr/>
        <p:txBody>
          <a:bodyPr/>
          <a:lstStyle/>
          <a:p>
            <a:pPr marL="461963" indent="-461963">
              <a:buNone/>
            </a:pPr>
            <a:r>
              <a:rPr lang="en-US" sz="2000" dirty="0"/>
              <a:t>The goal of the work is to validate </a:t>
            </a:r>
            <a:r>
              <a:rPr lang="en-US" sz="2000" u="sng" dirty="0"/>
              <a:t>S</a:t>
            </a:r>
            <a:r>
              <a:rPr lang="en-US" sz="2000" dirty="0"/>
              <a:t>elf-</a:t>
            </a:r>
            <a:r>
              <a:rPr lang="en-US" sz="2000" u="sng" dirty="0"/>
              <a:t>S</a:t>
            </a:r>
            <a:r>
              <a:rPr lang="en-US" sz="2000" dirty="0"/>
              <a:t>elect </a:t>
            </a:r>
            <a:r>
              <a:rPr lang="en-US" sz="2000" u="sng" dirty="0"/>
              <a:t>M</a:t>
            </a:r>
            <a:r>
              <a:rPr lang="en-US" sz="2000" dirty="0"/>
              <a:t>emory, SSM, fundamentals for a Go/No-Go decision fast. </a:t>
            </a:r>
          </a:p>
          <a:p>
            <a:pPr marL="461963" indent="-461963">
              <a:buNone/>
            </a:pPr>
            <a:r>
              <a:rPr lang="en-US" sz="2000" dirty="0"/>
              <a:t>The  intent and purpose of the document are –  </a:t>
            </a:r>
          </a:p>
          <a:p>
            <a:pPr marL="1027113" indent="-552450">
              <a:buNone/>
            </a:pPr>
            <a:r>
              <a:rPr lang="en-US" sz="2000" dirty="0"/>
              <a:t>To introduce SSM and the value proposition for a low cost, higher performance 3D </a:t>
            </a:r>
            <a:r>
              <a:rPr lang="en-US" sz="2000" dirty="0" err="1"/>
              <a:t>XPoint</a:t>
            </a:r>
            <a:r>
              <a:rPr lang="en-US" sz="2000" dirty="0" smtClean="0"/>
              <a:t>™</a:t>
            </a:r>
          </a:p>
          <a:p>
            <a:pPr marL="1027113" indent="-552450">
              <a:buNone/>
            </a:pPr>
            <a:r>
              <a:rPr lang="en-US" sz="2000" dirty="0" smtClean="0"/>
              <a:t>To </a:t>
            </a:r>
            <a:r>
              <a:rPr lang="en-US" sz="2000" dirty="0"/>
              <a:t>illustrate the strategy for a high velocity pass/fail test </a:t>
            </a:r>
            <a:r>
              <a:rPr lang="en-US" sz="2000" dirty="0" smtClean="0"/>
              <a:t>using product vehicle</a:t>
            </a:r>
            <a:endParaRPr lang="en-US" sz="2000" dirty="0"/>
          </a:p>
          <a:p>
            <a:pPr marL="1027113" indent="-552450">
              <a:buNone/>
            </a:pPr>
            <a:r>
              <a:rPr lang="en-US" sz="2000" dirty="0" smtClean="0"/>
              <a:t>To </a:t>
            </a:r>
            <a:r>
              <a:rPr lang="en-US" sz="2000" dirty="0"/>
              <a:t>establish interim milestones and critical path </a:t>
            </a:r>
            <a:r>
              <a:rPr lang="en-US" sz="2000" dirty="0" smtClean="0"/>
              <a:t>to achieve the goal based </a:t>
            </a:r>
            <a:r>
              <a:rPr lang="en-US" sz="2000" dirty="0"/>
              <a:t>on the strategy</a:t>
            </a:r>
          </a:p>
          <a:p>
            <a:pPr marL="1027113" indent="-552450">
              <a:buNone/>
            </a:pPr>
            <a:r>
              <a:rPr lang="en-US" sz="2000" dirty="0"/>
              <a:t>To define key activities and deliverables through the milestones</a:t>
            </a:r>
          </a:p>
          <a:p>
            <a:pPr marL="1027113" indent="-552450">
              <a:buNone/>
            </a:pPr>
            <a:r>
              <a:rPr lang="en-US" sz="2000" dirty="0"/>
              <a:t>To define metrics and success criteria for progress tracking and decision making</a:t>
            </a:r>
          </a:p>
          <a:p>
            <a:pPr marL="1027113" indent="-552450">
              <a:buNone/>
            </a:pPr>
            <a:r>
              <a:rPr lang="en-US" sz="2000" dirty="0"/>
              <a:t>To define the resource 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Background</a:t>
            </a:r>
            <a:endParaRPr lang="en-US" cap="small" dirty="0"/>
          </a:p>
        </p:txBody>
      </p:sp>
      <p:sp>
        <p:nvSpPr>
          <p:cNvPr id="4" name="Text Placeholder 3"/>
          <p:cNvSpPr>
            <a:spLocks noGrp="1"/>
          </p:cNvSpPr>
          <p:nvPr>
            <p:ph type="body" idx="1"/>
          </p:nvPr>
        </p:nvSpPr>
        <p:spPr/>
        <p:txBody>
          <a:bodyPr/>
          <a:lstStyle/>
          <a:p>
            <a:r>
              <a:rPr lang="en-US" dirty="0" smtClean="0"/>
              <a:t>Introduction to self-select memory, value proposition and current status</a:t>
            </a:r>
            <a:endParaRPr lang="en-US" dirty="0"/>
          </a:p>
        </p:txBody>
      </p:sp>
    </p:spTree>
    <p:extLst>
      <p:ext uri="{BB962C8B-B14F-4D97-AF65-F5344CB8AC3E}">
        <p14:creationId xmlns:p14="http://schemas.microsoft.com/office/powerpoint/2010/main" val="3134814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4786905" y="935881"/>
            <a:ext cx="5372213" cy="3104099"/>
            <a:chOff x="310433" y="751993"/>
            <a:chExt cx="5336142"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4669" cy="303884"/>
            </a:xfrm>
            <a:prstGeom prst="rect">
              <a:avLst/>
            </a:prstGeom>
            <a:noFill/>
          </p:spPr>
          <p:txBody>
            <a:bodyPr wrap="none" rtlCol="0">
              <a:spAutoFit/>
            </a:bodyPr>
            <a:lstStyle/>
            <a:p>
              <a:r>
                <a:rPr lang="it-IT" sz="1333" dirty="0">
                  <a:latin typeface="Segoe UI" panose="020B0502040204020203" pitchFamily="34" charset="0"/>
                  <a:cs typeface="Segoe UI" panose="020B0502040204020203" pitchFamily="34" charset="0"/>
                </a:rPr>
                <a:t>V</a:t>
              </a:r>
              <a:r>
                <a:rPr lang="it-IT" sz="1333" baseline="-25000" dirty="0">
                  <a:latin typeface="Segoe UI" panose="020B0502040204020203" pitchFamily="34" charset="0"/>
                  <a:cs typeface="Segoe UI" panose="020B0502040204020203" pitchFamily="34" charset="0"/>
                </a:rPr>
                <a:t>T,High</a:t>
              </a:r>
              <a:endParaRPr lang="en-US" sz="1333"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2" y="2477543"/>
              <a:ext cx="568048" cy="303884"/>
            </a:xfrm>
            <a:prstGeom prst="rect">
              <a:avLst/>
            </a:prstGeom>
            <a:noFill/>
          </p:spPr>
          <p:txBody>
            <a:bodyPr wrap="none" rtlCol="0">
              <a:spAutoFit/>
            </a:bodyPr>
            <a:lstStyle/>
            <a:p>
              <a:r>
                <a:rPr lang="it-IT" sz="1333" dirty="0">
                  <a:latin typeface="Segoe UI" panose="020B0502040204020203" pitchFamily="34" charset="0"/>
                  <a:cs typeface="Segoe UI" panose="020B0502040204020203" pitchFamily="34" charset="0"/>
                </a:rPr>
                <a:t>V</a:t>
              </a:r>
              <a:r>
                <a:rPr lang="it-IT" sz="1333" baseline="-25000" dirty="0">
                  <a:latin typeface="Segoe UI" panose="020B0502040204020203" pitchFamily="34" charset="0"/>
                  <a:cs typeface="Segoe UI" panose="020B0502040204020203" pitchFamily="34" charset="0"/>
                </a:rPr>
                <a:t>T,Low</a:t>
              </a:r>
              <a:endParaRPr lang="en-US" sz="1333"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28433" cy="284887"/>
            </a:xfrm>
            <a:prstGeom prst="rect">
              <a:avLst/>
            </a:prstGeom>
            <a:noFill/>
          </p:spPr>
          <p:txBody>
            <a:bodyPr wrap="none" rtlCol="0">
              <a:spAutoFit/>
            </a:bodyPr>
            <a:lstStyle/>
            <a:p>
              <a:r>
                <a:rPr lang="it-IT" sz="1212" dirty="0">
                  <a:solidFill>
                    <a:schemeClr val="tx1">
                      <a:lumMod val="50000"/>
                    </a:schemeClr>
                  </a:solidFill>
                  <a:latin typeface="Segoe UI" panose="020B0502040204020203" pitchFamily="34" charset="0"/>
                  <a:cs typeface="Segoe UI" panose="020B0502040204020203" pitchFamily="34" charset="0"/>
                </a:rPr>
                <a:t>S15B SD-</a:t>
              </a:r>
              <a:r>
                <a:rPr lang="it-IT" sz="1212" dirty="0" err="1">
                  <a:solidFill>
                    <a:schemeClr val="tx1">
                      <a:lumMod val="50000"/>
                    </a:schemeClr>
                  </a:solidFill>
                  <a:latin typeface="Segoe UI" panose="020B0502040204020203" pitchFamily="34" charset="0"/>
                  <a:cs typeface="Segoe UI" panose="020B0502040204020203" pitchFamily="34" charset="0"/>
                </a:rPr>
                <a:t>only</a:t>
              </a:r>
              <a:r>
                <a:rPr lang="it-IT" sz="1212" dirty="0">
                  <a:solidFill>
                    <a:schemeClr val="tx1">
                      <a:lumMod val="50000"/>
                    </a:schemeClr>
                  </a:solidFill>
                  <a:latin typeface="Segoe UI" panose="020B0502040204020203" pitchFamily="34" charset="0"/>
                  <a:cs typeface="Segoe UI" panose="020B0502040204020203" pitchFamily="34" charset="0"/>
                </a:rPr>
                <a:t>, </a:t>
              </a:r>
              <a:r>
                <a:rPr lang="it-IT" sz="1212" dirty="0" err="1">
                  <a:solidFill>
                    <a:schemeClr val="tx1">
                      <a:lumMod val="50000"/>
                    </a:schemeClr>
                  </a:solidFill>
                  <a:latin typeface="Segoe UI" panose="020B0502040204020203" pitchFamily="34" charset="0"/>
                  <a:cs typeface="Segoe UI" panose="020B0502040204020203" pitchFamily="34" charset="0"/>
                </a:rPr>
                <a:t>lot</a:t>
              </a:r>
              <a:r>
                <a:rPr lang="it-IT" sz="1212" dirty="0">
                  <a:solidFill>
                    <a:schemeClr val="tx1">
                      <a:lumMod val="50000"/>
                    </a:schemeClr>
                  </a:solidFill>
                  <a:latin typeface="Segoe UI" panose="020B0502040204020203" pitchFamily="34" charset="0"/>
                  <a:cs typeface="Segoe UI" panose="020B0502040204020203" pitchFamily="34" charset="0"/>
                </a:rPr>
                <a:t> 8792062, 18nm </a:t>
              </a:r>
              <a:r>
                <a:rPr lang="it-IT" sz="1212" dirty="0" err="1">
                  <a:solidFill>
                    <a:schemeClr val="tx1">
                      <a:lumMod val="50000"/>
                    </a:schemeClr>
                  </a:solidFill>
                  <a:latin typeface="Segoe UI" panose="020B0502040204020203" pitchFamily="34" charset="0"/>
                  <a:cs typeface="Segoe UI" panose="020B0502040204020203" pitchFamily="34" charset="0"/>
                </a:rPr>
                <a:t>SD</a:t>
              </a:r>
              <a:r>
                <a:rPr lang="it-IT" sz="1212" dirty="0" err="1">
                  <a:solidFill>
                    <a:schemeClr val="tx1">
                      <a:lumMod val="50000"/>
                    </a:schemeClr>
                  </a:solidFill>
                  <a:latin typeface="Symbol" panose="05050102010706020507" pitchFamily="18" charset="2"/>
                  <a:cs typeface="Segoe UI" panose="020B0502040204020203" pitchFamily="34" charset="0"/>
                </a:rPr>
                <a:t>d</a:t>
              </a:r>
              <a:r>
                <a:rPr lang="it-IT" sz="1212" dirty="0">
                  <a:solidFill>
                    <a:schemeClr val="tx1">
                      <a:lumMod val="50000"/>
                    </a:schemeClr>
                  </a:solidFill>
                  <a:latin typeface="Segoe UI" panose="020B0502040204020203" pitchFamily="34" charset="0"/>
                  <a:cs typeface="Segoe UI" panose="020B0502040204020203" pitchFamily="34" charset="0"/>
                </a:rPr>
                <a:t> ver 4</a:t>
              </a:r>
              <a:endParaRPr lang="en-US" sz="1212"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333"/>
            </a:p>
          </p:txBody>
        </p:sp>
        <p:sp>
          <p:nvSpPr>
            <p:cNvPr id="11" name="TextBox 10"/>
            <p:cNvSpPr txBox="1"/>
            <p:nvPr/>
          </p:nvSpPr>
          <p:spPr>
            <a:xfrm>
              <a:off x="4216931" y="1305719"/>
              <a:ext cx="355069" cy="266610"/>
            </a:xfrm>
            <a:prstGeom prst="rect">
              <a:avLst/>
            </a:prstGeom>
            <a:noFill/>
          </p:spPr>
          <p:txBody>
            <a:bodyPr wrap="none" lIns="0" tIns="0" rIns="0" bIns="0" rtlCol="0">
              <a:spAutoFit/>
            </a:bodyPr>
            <a:lstStyle/>
            <a:p>
              <a:pPr algn="r"/>
              <a:r>
                <a:rPr lang="it-IT" sz="848" b="1" dirty="0">
                  <a:latin typeface="Calibri"/>
                  <a:cs typeface="Calibri"/>
                </a:rPr>
                <a:t>Positive</a:t>
              </a:r>
            </a:p>
            <a:p>
              <a:pPr algn="r"/>
              <a:r>
                <a:rPr lang="it-IT" sz="848" b="1" dirty="0">
                  <a:latin typeface="Calibri"/>
                  <a:cs typeface="Calibri"/>
                </a:rPr>
                <a:t>Write</a:t>
              </a:r>
              <a:endParaRPr lang="en-US" sz="848"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333"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99652" cy="266610"/>
            </a:xfrm>
            <a:prstGeom prst="rect">
              <a:avLst/>
            </a:prstGeom>
            <a:noFill/>
          </p:spPr>
          <p:txBody>
            <a:bodyPr wrap="none" lIns="0" tIns="0" rIns="0" bIns="0" rtlCol="0">
              <a:spAutoFit/>
            </a:bodyPr>
            <a:lstStyle/>
            <a:p>
              <a:r>
                <a:rPr lang="it-IT" sz="848" b="1" dirty="0">
                  <a:latin typeface="Calibri"/>
                  <a:cs typeface="Calibri"/>
                </a:rPr>
                <a:t>Negative</a:t>
              </a:r>
            </a:p>
            <a:p>
              <a:r>
                <a:rPr lang="it-IT" sz="848" b="1" dirty="0">
                  <a:latin typeface="Calibri"/>
                  <a:cs typeface="Calibri"/>
                </a:rPr>
                <a:t> read</a:t>
              </a:r>
              <a:r>
                <a:rPr lang="it-IT" sz="848"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333"/>
            </a:p>
          </p:txBody>
        </p:sp>
        <p:sp>
          <p:nvSpPr>
            <p:cNvPr id="20" name="TextBox 19"/>
            <p:cNvSpPr txBox="1"/>
            <p:nvPr/>
          </p:nvSpPr>
          <p:spPr>
            <a:xfrm>
              <a:off x="4183224" y="2677318"/>
              <a:ext cx="399652" cy="266610"/>
            </a:xfrm>
            <a:prstGeom prst="rect">
              <a:avLst/>
            </a:prstGeom>
            <a:noFill/>
          </p:spPr>
          <p:txBody>
            <a:bodyPr wrap="none" lIns="0" tIns="0" rIns="0" bIns="0" rtlCol="0">
              <a:spAutoFit/>
            </a:bodyPr>
            <a:lstStyle/>
            <a:p>
              <a:pPr algn="r"/>
              <a:r>
                <a:rPr lang="it-IT" sz="848" b="1" dirty="0">
                  <a:latin typeface="Calibri"/>
                  <a:cs typeface="Calibri"/>
                </a:rPr>
                <a:t>Negative</a:t>
              </a:r>
            </a:p>
            <a:p>
              <a:pPr algn="r"/>
              <a:r>
                <a:rPr lang="it-IT" sz="848" b="1" dirty="0">
                  <a:latin typeface="Calibri"/>
                  <a:cs typeface="Calibri"/>
                </a:rPr>
                <a:t>Write</a:t>
              </a:r>
              <a:endParaRPr lang="en-US" sz="848"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333"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99652" cy="266610"/>
            </a:xfrm>
            <a:prstGeom prst="rect">
              <a:avLst/>
            </a:prstGeom>
            <a:noFill/>
          </p:spPr>
          <p:txBody>
            <a:bodyPr wrap="none" lIns="0" tIns="0" rIns="0" bIns="0" rtlCol="0">
              <a:spAutoFit/>
            </a:bodyPr>
            <a:lstStyle/>
            <a:p>
              <a:r>
                <a:rPr lang="it-IT" sz="848" b="1" dirty="0">
                  <a:latin typeface="Calibri"/>
                  <a:cs typeface="Calibri"/>
                </a:rPr>
                <a:t>Negative</a:t>
              </a:r>
            </a:p>
            <a:p>
              <a:r>
                <a:rPr lang="it-IT" sz="848" b="1" dirty="0">
                  <a:latin typeface="Calibri"/>
                  <a:cs typeface="Calibri"/>
                </a:rPr>
                <a:t> read</a:t>
              </a:r>
              <a:r>
                <a:rPr lang="it-IT" sz="848" b="1" dirty="0">
                  <a:latin typeface="Calibri"/>
                  <a:cs typeface="Calibri"/>
                  <a:sym typeface="Wingdings" pitchFamily="2" charset="2"/>
                </a:rPr>
                <a:t> </a:t>
              </a:r>
            </a:p>
          </p:txBody>
        </p:sp>
      </p:grpSp>
      <p:sp>
        <p:nvSpPr>
          <p:cNvPr id="2" name="Title 1"/>
          <p:cNvSpPr>
            <a:spLocks noGrp="1"/>
          </p:cNvSpPr>
          <p:nvPr>
            <p:ph type="title"/>
          </p:nvPr>
        </p:nvSpPr>
        <p:spPr/>
        <p:txBody>
          <a:bodyPr/>
          <a:lstStyle/>
          <a:p>
            <a:r>
              <a:rPr lang="it-IT" dirty="0" smtClean="0"/>
              <a:t>1.1 What is </a:t>
            </a:r>
            <a:r>
              <a:rPr lang="it-IT" u="sng" dirty="0" smtClean="0"/>
              <a:t>S</a:t>
            </a:r>
            <a:r>
              <a:rPr lang="it-IT" dirty="0" smtClean="0"/>
              <a:t>elf-</a:t>
            </a:r>
            <a:r>
              <a:rPr lang="it-IT" u="sng" dirty="0" smtClean="0"/>
              <a:t>S</a:t>
            </a:r>
            <a:r>
              <a:rPr lang="it-IT" dirty="0" smtClean="0"/>
              <a:t>elect </a:t>
            </a:r>
            <a:r>
              <a:rPr lang="it-IT" u="sng" dirty="0"/>
              <a:t>M</a:t>
            </a:r>
            <a:r>
              <a:rPr lang="it-IT" dirty="0"/>
              <a:t>emory (SSM</a:t>
            </a:r>
            <a:r>
              <a:rPr lang="it-IT" dirty="0" smtClean="0"/>
              <a:t>)</a:t>
            </a:r>
            <a:endParaRPr lang="en-US" dirty="0"/>
          </a:p>
        </p:txBody>
      </p:sp>
      <p:grpSp>
        <p:nvGrpSpPr>
          <p:cNvPr id="28" name="Group 27"/>
          <p:cNvGrpSpPr/>
          <p:nvPr/>
        </p:nvGrpSpPr>
        <p:grpSpPr>
          <a:xfrm>
            <a:off x="1848464" y="1305233"/>
            <a:ext cx="2862470" cy="2519721"/>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33"/>
            </a:p>
          </p:txBody>
        </p:sp>
        <p:sp>
          <p:nvSpPr>
            <p:cNvPr id="33" name="TextBox 32"/>
            <p:cNvSpPr txBox="1"/>
            <p:nvPr/>
          </p:nvSpPr>
          <p:spPr>
            <a:xfrm>
              <a:off x="6744853" y="1314880"/>
              <a:ext cx="1433146" cy="237999"/>
            </a:xfrm>
            <a:prstGeom prst="rect">
              <a:avLst/>
            </a:prstGeom>
            <a:noFill/>
          </p:spPr>
          <p:txBody>
            <a:bodyPr wrap="square" lIns="0" tIns="0" rIns="0" bIns="0" rtlCol="0">
              <a:spAutoFit/>
            </a:bodyPr>
            <a:lstStyle/>
            <a:p>
              <a:r>
                <a:rPr lang="en-US" sz="1333" dirty="0"/>
                <a:t>Pulse Polarity</a:t>
              </a:r>
            </a:p>
          </p:txBody>
        </p:sp>
        <p:sp>
          <p:nvSpPr>
            <p:cNvPr id="34" name="TextBox 33"/>
            <p:cNvSpPr txBox="1"/>
            <p:nvPr/>
          </p:nvSpPr>
          <p:spPr>
            <a:xfrm>
              <a:off x="8566355" y="2129425"/>
              <a:ext cx="438912" cy="237999"/>
            </a:xfrm>
            <a:prstGeom prst="rect">
              <a:avLst/>
            </a:prstGeom>
            <a:noFill/>
          </p:spPr>
          <p:txBody>
            <a:bodyPr wrap="square" lIns="0" tIns="0" rIns="0" bIns="0" rtlCol="0">
              <a:spAutoFit/>
            </a:bodyPr>
            <a:lstStyle/>
            <a:p>
              <a:r>
                <a:rPr lang="en-US" sz="1333" dirty="0">
                  <a:solidFill>
                    <a:schemeClr val="bg1"/>
                  </a:solidFill>
                </a:rPr>
                <a:t>TE</a:t>
              </a:r>
            </a:p>
          </p:txBody>
        </p:sp>
        <p:sp>
          <p:nvSpPr>
            <p:cNvPr id="35" name="TextBox 34"/>
            <p:cNvSpPr txBox="1"/>
            <p:nvPr/>
          </p:nvSpPr>
          <p:spPr>
            <a:xfrm>
              <a:off x="8566355" y="2923625"/>
              <a:ext cx="438912" cy="237999"/>
            </a:xfrm>
            <a:prstGeom prst="rect">
              <a:avLst/>
            </a:prstGeom>
            <a:noFill/>
          </p:spPr>
          <p:txBody>
            <a:bodyPr wrap="square" lIns="0" tIns="0" rIns="0" bIns="0" rtlCol="0">
              <a:spAutoFit/>
            </a:bodyPr>
            <a:lstStyle/>
            <a:p>
              <a:r>
                <a:rPr lang="en-US" sz="1333" dirty="0">
                  <a:solidFill>
                    <a:schemeClr val="bg1"/>
                  </a:solidFill>
                </a:rPr>
                <a:t>BE</a:t>
              </a:r>
            </a:p>
          </p:txBody>
        </p:sp>
        <p:sp>
          <p:nvSpPr>
            <p:cNvPr id="36" name="TextBox 35"/>
            <p:cNvSpPr txBox="1"/>
            <p:nvPr/>
          </p:nvSpPr>
          <p:spPr>
            <a:xfrm>
              <a:off x="8566355" y="2495186"/>
              <a:ext cx="438912" cy="237999"/>
            </a:xfrm>
            <a:prstGeom prst="rect">
              <a:avLst/>
            </a:prstGeom>
            <a:noFill/>
          </p:spPr>
          <p:txBody>
            <a:bodyPr wrap="square" lIns="0" tIns="0" rIns="0" bIns="0" rtlCol="0">
              <a:spAutoFit/>
            </a:bodyPr>
            <a:lstStyle/>
            <a:p>
              <a:r>
                <a:rPr lang="en-US" sz="1333" dirty="0">
                  <a:solidFill>
                    <a:schemeClr val="bg1"/>
                  </a:solidFill>
                </a:rPr>
                <a:t>SD</a:t>
              </a:r>
            </a:p>
          </p:txBody>
        </p:sp>
      </p:grpSp>
      <p:sp>
        <p:nvSpPr>
          <p:cNvPr id="44" name="Rectangle 43"/>
          <p:cNvSpPr/>
          <p:nvPr/>
        </p:nvSpPr>
        <p:spPr>
          <a:xfrm>
            <a:off x="1386776" y="1028219"/>
            <a:ext cx="2862470" cy="277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10805" tIns="55403" rIns="110805" bIns="55403" numCol="1" spcCol="0" rtlCol="0" fromWordArt="0" anchor="ctr" anchorCtr="0" forceAA="0" compatLnSpc="1">
            <a:prstTxWarp prst="textNoShape">
              <a:avLst/>
            </a:prstTxWarp>
            <a:noAutofit/>
          </a:bodyPr>
          <a:lstStyle/>
          <a:p>
            <a:pPr algn="ctr"/>
            <a:endParaRPr lang="en-US" sz="2643"/>
          </a:p>
        </p:txBody>
      </p:sp>
      <p:sp>
        <p:nvSpPr>
          <p:cNvPr id="3" name="Content Placeholder 2"/>
          <p:cNvSpPr>
            <a:spLocks noGrp="1"/>
          </p:cNvSpPr>
          <p:nvPr>
            <p:ph idx="1"/>
          </p:nvPr>
        </p:nvSpPr>
        <p:spPr>
          <a:xfrm>
            <a:off x="648074" y="3983026"/>
            <a:ext cx="10905086" cy="2297649"/>
          </a:xfrm>
        </p:spPr>
        <p:txBody>
          <a:bodyPr/>
          <a:lstStyle/>
          <a:p>
            <a:r>
              <a:rPr lang="it-IT" sz="1697" dirty="0"/>
              <a:t>Fundametally, it is a 3DXP technology.</a:t>
            </a:r>
          </a:p>
          <a:p>
            <a:pPr lvl="1"/>
            <a:r>
              <a:rPr lang="it-IT" sz="1697" dirty="0"/>
              <a:t>Physical construction of SSM array is BEOL 3D stackable X-Y cross point comptatible with mainstream CMOS.</a:t>
            </a:r>
          </a:p>
          <a:p>
            <a:pPr lvl="1"/>
            <a:r>
              <a:rPr lang="it-IT" sz="1697" dirty="0"/>
              <a:t>Read/write is to threshold select one cell while forward subthreshold to inhibit the rest of cells in a tile.</a:t>
            </a:r>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The </a:t>
            </a:r>
            <a:r>
              <a:rPr lang="en-US" sz="1697" dirty="0"/>
              <a:t>best known ∆V</a:t>
            </a:r>
            <a:r>
              <a:rPr lang="en-US" sz="1697" baseline="-25000" dirty="0"/>
              <a:t>T</a:t>
            </a:r>
            <a:r>
              <a:rPr lang="en-US" sz="1697" dirty="0"/>
              <a:t> physics is an electrochemical potential modulation effect subject to mass transport by polarity.</a:t>
            </a:r>
          </a:p>
          <a:p>
            <a:pPr marL="896459" lvl="1" indent="-336654"/>
            <a:r>
              <a:rPr lang="en-US" sz="1697" dirty="0">
                <a:sym typeface="Wingdings" panose="05000000000000000000" pitchFamily="2" charset="2"/>
              </a:rPr>
              <a:t>Leakage characteristics of SD is unlikely to sustain a charge-trap nonvolatile memory model.</a:t>
            </a:r>
          </a:p>
          <a:p>
            <a:pPr marL="896459" lvl="1" indent="-336654"/>
            <a:r>
              <a:rPr lang="en-US" sz="1697" dirty="0">
                <a:sym typeface="Wingdings" panose="05000000000000000000" pitchFamily="2" charset="2"/>
              </a:rPr>
              <a:t>Bipolar Read signature refutes </a:t>
            </a:r>
            <a:r>
              <a:rPr lang="en-US" sz="1697" dirty="0" err="1">
                <a:sym typeface="Wingdings" panose="05000000000000000000" pitchFamily="2" charset="2"/>
              </a:rPr>
              <a:t>filamentation</a:t>
            </a:r>
            <a:r>
              <a:rPr lang="en-US" sz="1697" dirty="0">
                <a:sym typeface="Wingdings" panose="05000000000000000000" pitchFamily="2" charset="2"/>
              </a:rPr>
              <a:t>.</a:t>
            </a:r>
          </a:p>
          <a:p>
            <a:pPr marL="896459" lvl="1" indent="-336654"/>
            <a:r>
              <a:rPr lang="en-US" sz="1697" dirty="0">
                <a:sym typeface="Wingdings" panose="05000000000000000000" pitchFamily="2" charset="2"/>
              </a:rPr>
              <a:t>Bipolar Write supports mass transport between electrodes.</a:t>
            </a:r>
            <a:endParaRPr lang="en-US" sz="1697" dirty="0"/>
          </a:p>
        </p:txBody>
      </p:sp>
    </p:spTree>
    <p:extLst>
      <p:ext uri="{BB962C8B-B14F-4D97-AF65-F5344CB8AC3E}">
        <p14:creationId xmlns:p14="http://schemas.microsoft.com/office/powerpoint/2010/main" val="15758197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16256" y="198998"/>
            <a:ext cx="9141435" cy="837965"/>
          </a:xfrm>
        </p:spPr>
        <p:txBody>
          <a:bodyPr/>
          <a:lstStyle/>
          <a:p>
            <a:r>
              <a:rPr lang="en-US" sz="3199" dirty="0" smtClean="0"/>
              <a:t>1.2 Potential </a:t>
            </a:r>
            <a:r>
              <a:rPr lang="en-US" sz="3199" dirty="0"/>
              <a:t>Process Simplification </a:t>
            </a:r>
            <a:r>
              <a:rPr lang="en-US" sz="3199" dirty="0" smtClean="0"/>
              <a:t/>
            </a:r>
            <a:br>
              <a:rPr lang="en-US" sz="3199" dirty="0" smtClean="0"/>
            </a:br>
            <a:r>
              <a:rPr lang="en-US" sz="3199" dirty="0" smtClean="0"/>
              <a:t>(</a:t>
            </a:r>
            <a:r>
              <a:rPr lang="en-US" sz="3199" dirty="0"/>
              <a:t>20nm Comparison) </a:t>
            </a:r>
          </a:p>
        </p:txBody>
      </p:sp>
      <p:pic>
        <p:nvPicPr>
          <p:cNvPr id="7" name="Picture 6"/>
          <p:cNvPicPr>
            <a:picLocks noChangeAspect="1"/>
          </p:cNvPicPr>
          <p:nvPr/>
        </p:nvPicPr>
        <p:blipFill rotWithShape="1">
          <a:blip r:embed="rId3"/>
          <a:srcRect l="7520"/>
          <a:stretch/>
        </p:blipFill>
        <p:spPr>
          <a:xfrm>
            <a:off x="2896498" y="1600713"/>
            <a:ext cx="1690793" cy="2976948"/>
          </a:xfrm>
          <a:prstGeom prst="rect">
            <a:avLst/>
          </a:prstGeom>
        </p:spPr>
      </p:pic>
      <p:sp>
        <p:nvSpPr>
          <p:cNvPr id="9" name="TextBox 8"/>
          <p:cNvSpPr txBox="1"/>
          <p:nvPr/>
        </p:nvSpPr>
        <p:spPr>
          <a:xfrm>
            <a:off x="3201213" y="4647859"/>
            <a:ext cx="838691" cy="523092"/>
          </a:xfrm>
          <a:prstGeom prst="rect">
            <a:avLst/>
          </a:prstGeom>
          <a:noFill/>
        </p:spPr>
        <p:txBody>
          <a:bodyPr wrap="none" rtlCol="0">
            <a:spAutoFit/>
          </a:bodyPr>
          <a:lstStyle/>
          <a:p>
            <a:r>
              <a:rPr lang="en-US" sz="2799" b="1" dirty="0">
                <a:solidFill>
                  <a:schemeClr val="accent2"/>
                </a:solidFill>
                <a:latin typeface="Calibri" panose="020F0502020204030204" pitchFamily="34" charset="0"/>
              </a:rPr>
              <a:t>SSM</a:t>
            </a:r>
          </a:p>
        </p:txBody>
      </p:sp>
      <p:pic>
        <p:nvPicPr>
          <p:cNvPr id="6" name="Picture 5"/>
          <p:cNvPicPr>
            <a:picLocks noChangeAspect="1"/>
          </p:cNvPicPr>
          <p:nvPr/>
        </p:nvPicPr>
        <p:blipFill rotWithShape="1">
          <a:blip r:embed="rId4"/>
          <a:srcRect r="10175" b="4369"/>
          <a:stretch/>
        </p:blipFill>
        <p:spPr>
          <a:xfrm>
            <a:off x="1068212" y="1524534"/>
            <a:ext cx="1742818" cy="4225326"/>
          </a:xfrm>
          <a:prstGeom prst="rect">
            <a:avLst/>
          </a:prstGeom>
        </p:spPr>
      </p:pic>
      <p:sp>
        <p:nvSpPr>
          <p:cNvPr id="8" name="TextBox 7"/>
          <p:cNvSpPr txBox="1"/>
          <p:nvPr/>
        </p:nvSpPr>
        <p:spPr>
          <a:xfrm>
            <a:off x="1525283" y="5714360"/>
            <a:ext cx="739177" cy="523092"/>
          </a:xfrm>
          <a:prstGeom prst="rect">
            <a:avLst/>
          </a:prstGeom>
          <a:noFill/>
        </p:spPr>
        <p:txBody>
          <a:bodyPr wrap="none" rtlCol="0">
            <a:spAutoFit/>
          </a:bodyPr>
          <a:lstStyle/>
          <a:p>
            <a:r>
              <a:rPr lang="en-US" sz="2799" b="1" dirty="0">
                <a:solidFill>
                  <a:schemeClr val="accent2"/>
                </a:solidFill>
                <a:latin typeface="Calibri" panose="020F0502020204030204" pitchFamily="34" charset="0"/>
              </a:rPr>
              <a:t>SXP</a:t>
            </a:r>
          </a:p>
        </p:txBody>
      </p:sp>
      <p:sp>
        <p:nvSpPr>
          <p:cNvPr id="2" name="Rectangle 1"/>
          <p:cNvSpPr/>
          <p:nvPr/>
        </p:nvSpPr>
        <p:spPr>
          <a:xfrm>
            <a:off x="4800964" y="1600715"/>
            <a:ext cx="6389222" cy="1477328"/>
          </a:xfrm>
          <a:prstGeom prst="rect">
            <a:avLst/>
          </a:prstGeom>
        </p:spPr>
        <p:txBody>
          <a:bodyPr wrap="square">
            <a:spAutoFit/>
          </a:bodyPr>
          <a:lstStyle/>
          <a:p>
            <a:r>
              <a:rPr lang="en-US" sz="1800" dirty="0">
                <a:latin typeface="Calibri" panose="020F0502020204030204" pitchFamily="34" charset="0"/>
              </a:rPr>
              <a:t>SSM </a:t>
            </a:r>
            <a:r>
              <a:rPr lang="en-US" sz="1800" i="1" dirty="0">
                <a:latin typeface="Calibri" panose="020F0502020204030204" pitchFamily="34" charset="0"/>
              </a:rPr>
              <a:t>potentially</a:t>
            </a:r>
            <a:r>
              <a:rPr lang="en-US" sz="1800" dirty="0">
                <a:latin typeface="Calibri" panose="020F0502020204030204" pitchFamily="34" charset="0"/>
              </a:rPr>
              <a:t> overcomes several SXP issues</a:t>
            </a:r>
          </a:p>
          <a:p>
            <a:pPr marL="799889" lvl="1" indent="-342810">
              <a:buFont typeface="Arial" panose="020B0604020202020204" pitchFamily="34" charset="0"/>
              <a:buChar char="•"/>
            </a:pPr>
            <a:r>
              <a:rPr lang="en-US" sz="1800" dirty="0">
                <a:latin typeface="Calibri" panose="020F0502020204030204" pitchFamily="34" charset="0"/>
              </a:rPr>
              <a:t>No cross-contamination between PM and SD</a:t>
            </a:r>
          </a:p>
          <a:p>
            <a:pPr marL="799889" lvl="1" indent="-342810">
              <a:buFont typeface="Arial" panose="020B0604020202020204" pitchFamily="34" charset="0"/>
              <a:buChar char="•"/>
            </a:pPr>
            <a:r>
              <a:rPr lang="en-US" sz="1800" dirty="0">
                <a:latin typeface="Calibri" panose="020F0502020204030204" pitchFamily="34" charset="0"/>
              </a:rPr>
              <a:t>Lower cell aspect-ratio simplifies the cell sealing</a:t>
            </a:r>
          </a:p>
          <a:p>
            <a:pPr marL="799889" lvl="1" indent="-342810">
              <a:buFont typeface="Arial" panose="020B0604020202020204" pitchFamily="34" charset="0"/>
              <a:buChar char="•"/>
            </a:pPr>
            <a:r>
              <a:rPr lang="en-US" sz="1800" dirty="0">
                <a:latin typeface="Calibri" panose="020F0502020204030204" pitchFamily="34" charset="0"/>
              </a:rPr>
              <a:t>Lower programming current </a:t>
            </a:r>
            <a:r>
              <a:rPr lang="en-US" sz="1800" dirty="0">
                <a:latin typeface="Calibri" panose="020F0502020204030204" pitchFamily="34" charset="0"/>
                <a:sym typeface="Wingdings" panose="05000000000000000000" pitchFamily="2" charset="2"/>
              </a:rPr>
              <a:t> </a:t>
            </a:r>
            <a:r>
              <a:rPr lang="en-US" sz="1800" dirty="0">
                <a:latin typeface="Calibri" panose="020F0502020204030204" pitchFamily="34" charset="0"/>
              </a:rPr>
              <a:t>relaxes metal (WL/BL) requirements and associated array capacitance</a:t>
            </a:r>
          </a:p>
        </p:txBody>
      </p:sp>
      <p:graphicFrame>
        <p:nvGraphicFramePr>
          <p:cNvPr id="11" name="Table 10"/>
          <p:cNvGraphicFramePr>
            <a:graphicFrameLocks noGrp="1"/>
          </p:cNvGraphicFramePr>
          <p:nvPr>
            <p:extLst/>
          </p:nvPr>
        </p:nvGraphicFramePr>
        <p:xfrm>
          <a:off x="4877142" y="3352821"/>
          <a:ext cx="6329012" cy="2349928"/>
        </p:xfrm>
        <a:graphic>
          <a:graphicData uri="http://schemas.openxmlformats.org/drawingml/2006/table">
            <a:tbl>
              <a:tblPr/>
              <a:tblGrid>
                <a:gridCol w="2164581">
                  <a:extLst>
                    <a:ext uri="{9D8B030D-6E8A-4147-A177-3AD203B41FA5}">
                      <a16:colId xmlns:a16="http://schemas.microsoft.com/office/drawing/2014/main" xmlns="" val="20000"/>
                    </a:ext>
                  </a:extLst>
                </a:gridCol>
                <a:gridCol w="1209029">
                  <a:extLst>
                    <a:ext uri="{9D8B030D-6E8A-4147-A177-3AD203B41FA5}">
                      <a16:colId xmlns:a16="http://schemas.microsoft.com/office/drawing/2014/main" xmlns="" val="20001"/>
                    </a:ext>
                  </a:extLst>
                </a:gridCol>
                <a:gridCol w="1007523">
                  <a:extLst>
                    <a:ext uri="{9D8B030D-6E8A-4147-A177-3AD203B41FA5}">
                      <a16:colId xmlns:a16="http://schemas.microsoft.com/office/drawing/2014/main" xmlns="" val="20002"/>
                    </a:ext>
                  </a:extLst>
                </a:gridCol>
                <a:gridCol w="873187">
                  <a:extLst>
                    <a:ext uri="{9D8B030D-6E8A-4147-A177-3AD203B41FA5}">
                      <a16:colId xmlns:a16="http://schemas.microsoft.com/office/drawing/2014/main" xmlns="" val="20003"/>
                    </a:ext>
                  </a:extLst>
                </a:gridCol>
                <a:gridCol w="1074692">
                  <a:extLst>
                    <a:ext uri="{9D8B030D-6E8A-4147-A177-3AD203B41FA5}">
                      <a16:colId xmlns:a16="http://schemas.microsoft.com/office/drawing/2014/main" xmlns="" val="20004"/>
                    </a:ext>
                  </a:extLst>
                </a:gridCol>
              </a:tblGrid>
              <a:tr h="258177">
                <a:tc>
                  <a:txBody>
                    <a:bodyPr/>
                    <a:lstStyle/>
                    <a:p>
                      <a:pPr algn="l" fontAlgn="b"/>
                      <a:r>
                        <a:rPr lang="en-US" sz="1500" b="0" i="0" u="none" strike="noStrike" dirty="0">
                          <a:solidFill>
                            <a:srgbClr val="000000"/>
                          </a:solidFill>
                          <a:effectLst/>
                          <a:latin typeface="Calibri" panose="020F0502020204030204" pitchFamily="34" charset="0"/>
                        </a:rPr>
                        <a:t> </a:t>
                      </a:r>
                    </a:p>
                  </a:txBody>
                  <a:tcPr marL="18283" marR="18283" marT="18283" marB="18283" anchor="b">
                    <a:lnL>
                      <a:noFill/>
                    </a:lnL>
                    <a:lnR w="19050" cap="flat" cmpd="sng" algn="ctr">
                      <a:solidFill>
                        <a:schemeClr val="tx1"/>
                      </a:solidFill>
                      <a:prstDash val="solid"/>
                      <a:round/>
                      <a:headEnd type="none" w="med" len="med"/>
                      <a:tailEnd type="none" w="med" len="med"/>
                    </a:lnR>
                    <a:lnT>
                      <a:noFill/>
                    </a:lnT>
                    <a:lnB>
                      <a:noFill/>
                    </a:lnB>
                    <a:solidFill>
                      <a:srgbClr val="FFFFFF"/>
                    </a:solidFill>
                  </a:tcPr>
                </a:tc>
                <a:tc gridSpan="2">
                  <a:txBody>
                    <a:bodyPr/>
                    <a:lstStyle/>
                    <a:p>
                      <a:pPr algn="ctr" fontAlgn="b"/>
                      <a:r>
                        <a:rPr lang="en-US" sz="1500" b="1" i="0" u="none" strike="noStrike" dirty="0">
                          <a:solidFill>
                            <a:schemeClr val="bg1"/>
                          </a:solidFill>
                          <a:effectLst/>
                          <a:latin typeface="Calibri" panose="020F0502020204030204" pitchFamily="34" charset="0"/>
                        </a:rPr>
                        <a:t>1st Cut</a:t>
                      </a:r>
                    </a:p>
                  </a:txBody>
                  <a:tcPr marL="18283" marR="18283" marT="18283" marB="18283"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tc gridSpan="2">
                  <a:txBody>
                    <a:bodyPr/>
                    <a:lstStyle/>
                    <a:p>
                      <a:pPr algn="ctr" fontAlgn="b"/>
                      <a:r>
                        <a:rPr lang="en-US" sz="1500" b="1" i="0" u="none" strike="noStrike" dirty="0">
                          <a:solidFill>
                            <a:schemeClr val="bg1"/>
                          </a:solidFill>
                          <a:effectLst/>
                          <a:latin typeface="Calibri" panose="020F0502020204030204" pitchFamily="34" charset="0"/>
                        </a:rPr>
                        <a:t>2nd Cut</a:t>
                      </a:r>
                    </a:p>
                  </a:txBody>
                  <a:tcPr marL="18283" marR="18283" marT="18283" marB="18283"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hMerge="1">
                  <a:txBody>
                    <a:bodyPr/>
                    <a:lstStyle/>
                    <a:p>
                      <a:endParaRPr lang="en-US"/>
                    </a:p>
                  </a:txBody>
                  <a:tcPr/>
                </a:tc>
                <a:extLst>
                  <a:ext uri="{0D108BD9-81ED-4DB2-BD59-A6C34878D82A}">
                    <a16:rowId xmlns:a16="http://schemas.microsoft.com/office/drawing/2014/main" xmlns="" val="10000"/>
                  </a:ext>
                </a:extLst>
              </a:tr>
              <a:tr h="258177">
                <a:tc>
                  <a:txBody>
                    <a:bodyPr/>
                    <a:lstStyle/>
                    <a:p>
                      <a:pPr algn="l" fontAlgn="b"/>
                      <a:r>
                        <a:rPr lang="en-US" sz="1500" b="0" i="0" u="none" strike="noStrike" dirty="0">
                          <a:solidFill>
                            <a:srgbClr val="000000"/>
                          </a:solidFill>
                          <a:effectLst/>
                          <a:latin typeface="Calibri" panose="020F0502020204030204" pitchFamily="34" charset="0"/>
                        </a:rPr>
                        <a:t> </a:t>
                      </a:r>
                    </a:p>
                  </a:txBody>
                  <a:tcPr marL="18283" marR="18283" marT="18283" marB="18283" anchor="b">
                    <a:lnL>
                      <a:noFill/>
                    </a:lnL>
                    <a:lnR w="19050" cap="flat" cmpd="sng" algn="ctr">
                      <a:solidFill>
                        <a:schemeClr val="tx1"/>
                      </a:solidFill>
                      <a:prstDash val="solid"/>
                      <a:round/>
                      <a:headEnd type="none" w="med" len="med"/>
                      <a:tailEnd type="none" w="med" len="med"/>
                    </a:lnR>
                    <a:lnT>
                      <a:noFill/>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500" b="1" i="0" u="none" strike="noStrike" dirty="0">
                          <a:solidFill>
                            <a:schemeClr val="bg1"/>
                          </a:solidFill>
                          <a:effectLst/>
                          <a:latin typeface="Calibri" panose="020F0502020204030204" pitchFamily="34" charset="0"/>
                        </a:rPr>
                        <a:t>SXP</a:t>
                      </a:r>
                    </a:p>
                  </a:txBody>
                  <a:tcPr marL="18283" marR="18283" marT="18283" marB="18283" anchor="b">
                    <a:lnL w="190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500" b="1" i="0" u="none" strike="noStrike" dirty="0">
                          <a:solidFill>
                            <a:schemeClr val="bg1"/>
                          </a:solidFill>
                          <a:effectLst/>
                          <a:latin typeface="Calibri" panose="020F0502020204030204" pitchFamily="34" charset="0"/>
                        </a:rPr>
                        <a:t>SSM</a:t>
                      </a:r>
                    </a:p>
                  </a:txBody>
                  <a:tcPr marL="18283" marR="18283" marT="18283" marB="18283"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500" b="1" i="0" u="none" strike="noStrike" dirty="0">
                          <a:solidFill>
                            <a:schemeClr val="bg1"/>
                          </a:solidFill>
                          <a:effectLst/>
                          <a:latin typeface="Calibri" panose="020F0502020204030204" pitchFamily="34" charset="0"/>
                        </a:rPr>
                        <a:t>SXP</a:t>
                      </a:r>
                    </a:p>
                  </a:txBody>
                  <a:tcPr marL="18283" marR="18283" marT="18283" marB="18283"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tc>
                  <a:txBody>
                    <a:bodyPr/>
                    <a:lstStyle/>
                    <a:p>
                      <a:pPr algn="ctr" fontAlgn="b"/>
                      <a:r>
                        <a:rPr lang="en-US" sz="1500" b="1" i="0" u="none" strike="noStrike" dirty="0">
                          <a:solidFill>
                            <a:schemeClr val="bg1"/>
                          </a:solidFill>
                          <a:effectLst/>
                          <a:latin typeface="Calibri" panose="020F0502020204030204" pitchFamily="34" charset="0"/>
                        </a:rPr>
                        <a:t>SSM</a:t>
                      </a:r>
                    </a:p>
                  </a:txBody>
                  <a:tcPr marL="18283" marR="18283" marT="18283" marB="18283" anchor="b">
                    <a:lnL w="6350" cap="flat" cmpd="sng" algn="ctr">
                      <a:solidFill>
                        <a:schemeClr val="bg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bg1"/>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xmlns="" val="10001"/>
                  </a:ext>
                </a:extLst>
              </a:tr>
              <a:tr h="258177">
                <a:tc>
                  <a:txBody>
                    <a:bodyPr/>
                    <a:lstStyle/>
                    <a:p>
                      <a:pPr algn="l" fontAlgn="b"/>
                      <a:r>
                        <a:rPr lang="en-US" sz="1500" b="1" i="0" u="none" strike="noStrike" dirty="0">
                          <a:solidFill>
                            <a:schemeClr val="bg1"/>
                          </a:solidFill>
                          <a:effectLst/>
                          <a:latin typeface="Calibri" panose="020F0502020204030204" pitchFamily="34" charset="0"/>
                        </a:rPr>
                        <a:t>Stack height [nm]</a:t>
                      </a:r>
                    </a:p>
                  </a:txBody>
                  <a:tcPr marL="36565" marR="36565" marT="18283" marB="18283"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141</a:t>
                      </a:r>
                    </a:p>
                  </a:txBody>
                  <a:tcPr marL="18283" marR="18283"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69</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152</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85</a:t>
                      </a:r>
                    </a:p>
                  </a:txBody>
                  <a:tcPr marL="18283" marR="18283" marT="18283" marB="18283"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r h="258177">
                <a:tc>
                  <a:txBody>
                    <a:bodyPr/>
                    <a:lstStyle/>
                    <a:p>
                      <a:pPr algn="l" fontAlgn="b"/>
                      <a:r>
                        <a:rPr lang="en-US" sz="1500" b="1" i="0" u="none" strike="noStrike" dirty="0">
                          <a:solidFill>
                            <a:schemeClr val="bg1"/>
                          </a:solidFill>
                          <a:effectLst/>
                          <a:latin typeface="Calibri" panose="020F0502020204030204" pitchFamily="34" charset="0"/>
                        </a:rPr>
                        <a:t>Stack Height, </a:t>
                      </a:r>
                      <a:r>
                        <a:rPr lang="en-US" sz="1500" b="1" i="0" u="none" strike="noStrike" dirty="0" err="1">
                          <a:solidFill>
                            <a:schemeClr val="bg1"/>
                          </a:solidFill>
                          <a:effectLst/>
                          <a:latin typeface="Calibri" panose="020F0502020204030204" pitchFamily="34" charset="0"/>
                        </a:rPr>
                        <a:t>inc.</a:t>
                      </a:r>
                      <a:r>
                        <a:rPr lang="en-US" sz="1500" b="1" i="0" u="none" strike="noStrike" dirty="0">
                          <a:solidFill>
                            <a:schemeClr val="bg1"/>
                          </a:solidFill>
                          <a:effectLst/>
                          <a:latin typeface="Calibri" panose="020F0502020204030204" pitchFamily="34" charset="0"/>
                        </a:rPr>
                        <a:t> HM [nm]</a:t>
                      </a:r>
                    </a:p>
                  </a:txBody>
                  <a:tcPr marL="36565" marR="36565" marT="18283" marB="18283"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296</a:t>
                      </a:r>
                    </a:p>
                  </a:txBody>
                  <a:tcPr marL="18283" marR="18283"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142.6</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a:solidFill>
                            <a:srgbClr val="000000"/>
                          </a:solidFill>
                          <a:effectLst/>
                          <a:latin typeface="Calibri" panose="020F0502020204030204" pitchFamily="34" charset="0"/>
                        </a:rPr>
                        <a:t>297</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191.7</a:t>
                      </a:r>
                    </a:p>
                  </a:txBody>
                  <a:tcPr marL="18283" marR="18283" marT="18283" marB="18283"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258177">
                <a:tc>
                  <a:txBody>
                    <a:bodyPr/>
                    <a:lstStyle/>
                    <a:p>
                      <a:pPr algn="l" fontAlgn="b"/>
                      <a:r>
                        <a:rPr lang="en-US" sz="1500" b="1" i="0" u="none" strike="noStrike" dirty="0">
                          <a:solidFill>
                            <a:schemeClr val="bg1"/>
                          </a:solidFill>
                          <a:effectLst/>
                          <a:latin typeface="Calibri" panose="020F0502020204030204" pitchFamily="34" charset="0"/>
                        </a:rPr>
                        <a:t>Height/ Space for FP [nm]</a:t>
                      </a:r>
                    </a:p>
                  </a:txBody>
                  <a:tcPr marL="36565" marR="36565" marT="18283" marB="18283"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smtClean="0">
                          <a:solidFill>
                            <a:srgbClr val="000000"/>
                          </a:solidFill>
                          <a:effectLst/>
                          <a:latin typeface="Calibri" panose="020F0502020204030204" pitchFamily="34" charset="0"/>
                        </a:rPr>
                        <a:t>212.5/25.5</a:t>
                      </a:r>
                      <a:endParaRPr lang="en-US" sz="1500" b="0" i="0" u="none" strike="noStrike" dirty="0">
                        <a:solidFill>
                          <a:srgbClr val="000000"/>
                        </a:solidFill>
                        <a:effectLst/>
                        <a:latin typeface="Calibri" panose="020F0502020204030204" pitchFamily="34" charset="0"/>
                      </a:endParaRPr>
                    </a:p>
                  </a:txBody>
                  <a:tcPr marL="18283" marR="18283"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 </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ctr" fontAlgn="b"/>
                      <a:r>
                        <a:rPr lang="en-US" sz="1500" b="0" i="0" u="none" strike="noStrike" dirty="0">
                          <a:solidFill>
                            <a:srgbClr val="000000"/>
                          </a:solidFill>
                          <a:effectLst/>
                          <a:latin typeface="Calibri" panose="020F0502020204030204" pitchFamily="34" charset="0"/>
                        </a:rPr>
                        <a:t>261/21.7</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 </a:t>
                      </a:r>
                    </a:p>
                  </a:txBody>
                  <a:tcPr marL="18283" marR="18283" marT="18283" marB="18283"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extLst>
                  <a:ext uri="{0D108BD9-81ED-4DB2-BD59-A6C34878D82A}">
                    <a16:rowId xmlns:a16="http://schemas.microsoft.com/office/drawing/2014/main" xmlns="" val="10004"/>
                  </a:ext>
                </a:extLst>
              </a:tr>
              <a:tr h="258177">
                <a:tc>
                  <a:txBody>
                    <a:bodyPr/>
                    <a:lstStyle/>
                    <a:p>
                      <a:pPr algn="l" fontAlgn="b"/>
                      <a:r>
                        <a:rPr lang="en-US" sz="1500" b="1" i="0" u="none" strike="noStrike" dirty="0">
                          <a:solidFill>
                            <a:schemeClr val="bg1"/>
                          </a:solidFill>
                          <a:effectLst/>
                          <a:latin typeface="Calibri" panose="020F0502020204030204" pitchFamily="34" charset="0"/>
                        </a:rPr>
                        <a:t>Height/ Space for LP [nm]</a:t>
                      </a:r>
                    </a:p>
                  </a:txBody>
                  <a:tcPr marL="36565" marR="36565" marT="18283" marB="18283"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246/19.6</a:t>
                      </a:r>
                    </a:p>
                  </a:txBody>
                  <a:tcPr marL="18283" marR="18283"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142.6/19.6</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182/18.4</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191.7/18.4</a:t>
                      </a:r>
                    </a:p>
                  </a:txBody>
                  <a:tcPr marL="18283" marR="18283" marT="18283" marB="18283"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r h="258177">
                <a:tc>
                  <a:txBody>
                    <a:bodyPr/>
                    <a:lstStyle/>
                    <a:p>
                      <a:pPr algn="l" fontAlgn="b"/>
                      <a:r>
                        <a:rPr lang="en-US" sz="1500" b="1" i="0" u="none" strike="noStrike" dirty="0">
                          <a:solidFill>
                            <a:schemeClr val="bg1"/>
                          </a:solidFill>
                          <a:effectLst/>
                          <a:latin typeface="Calibri" panose="020F0502020204030204" pitchFamily="34" charset="0"/>
                        </a:rPr>
                        <a:t>Space Aspect Ratio for FP</a:t>
                      </a:r>
                    </a:p>
                  </a:txBody>
                  <a:tcPr marL="36565" marR="36565" marT="18283" marB="18283"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6.4</a:t>
                      </a:r>
                    </a:p>
                  </a:txBody>
                  <a:tcPr marL="18283" marR="18283"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 </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ctr" fontAlgn="b"/>
                      <a:r>
                        <a:rPr lang="en-US" sz="1500" b="0" i="0" u="none" strike="noStrike" dirty="0">
                          <a:solidFill>
                            <a:srgbClr val="000000"/>
                          </a:solidFill>
                          <a:effectLst/>
                          <a:latin typeface="Calibri" panose="020F0502020204030204" pitchFamily="34" charset="0"/>
                        </a:rPr>
                        <a:t>6.7</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 </a:t>
                      </a:r>
                    </a:p>
                  </a:txBody>
                  <a:tcPr marL="18283" marR="18283" marT="18283" marB="18283"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extLst>
                  <a:ext uri="{0D108BD9-81ED-4DB2-BD59-A6C34878D82A}">
                    <a16:rowId xmlns:a16="http://schemas.microsoft.com/office/drawing/2014/main" xmlns="" val="10006"/>
                  </a:ext>
                </a:extLst>
              </a:tr>
              <a:tr h="258177">
                <a:tc>
                  <a:txBody>
                    <a:bodyPr/>
                    <a:lstStyle/>
                    <a:p>
                      <a:pPr algn="l" fontAlgn="b"/>
                      <a:r>
                        <a:rPr lang="en-US" sz="1500" b="1" i="0" u="none" strike="noStrike" dirty="0">
                          <a:solidFill>
                            <a:schemeClr val="bg1"/>
                          </a:solidFill>
                          <a:effectLst/>
                          <a:latin typeface="Calibri" panose="020F0502020204030204" pitchFamily="34" charset="0"/>
                        </a:rPr>
                        <a:t>Space Aspect Ratio for LP</a:t>
                      </a:r>
                    </a:p>
                  </a:txBody>
                  <a:tcPr marL="36565" marR="36565" marT="18283" marB="18283" anchor="b">
                    <a:lnL w="19050" cap="flat" cmpd="sng" algn="ctr">
                      <a:solidFill>
                        <a:schemeClr val="tx1"/>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accent2"/>
                    </a:solidFill>
                  </a:tcPr>
                </a:tc>
                <a:tc>
                  <a:txBody>
                    <a:bodyPr/>
                    <a:lstStyle/>
                    <a:p>
                      <a:pPr algn="ctr" fontAlgn="b"/>
                      <a:r>
                        <a:rPr lang="en-US" sz="1500" b="0" i="0" u="none" strike="noStrike" dirty="0">
                          <a:solidFill>
                            <a:srgbClr val="000000"/>
                          </a:solidFill>
                          <a:effectLst/>
                          <a:latin typeface="Calibri" panose="020F0502020204030204" pitchFamily="34" charset="0"/>
                        </a:rPr>
                        <a:t>8.4</a:t>
                      </a:r>
                    </a:p>
                  </a:txBody>
                  <a:tcPr marL="18283" marR="18283" marT="18283" marB="18283" anchor="b">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4.8</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9.1</a:t>
                      </a:r>
                    </a:p>
                  </a:txBody>
                  <a:tcPr marL="18283" marR="18283" marT="18283" marB="18283"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tc>
                  <a:txBody>
                    <a:bodyPr/>
                    <a:lstStyle/>
                    <a:p>
                      <a:pPr algn="ctr" fontAlgn="b"/>
                      <a:r>
                        <a:rPr lang="en-US" sz="1500" b="0" i="0" u="none" strike="noStrike" dirty="0">
                          <a:solidFill>
                            <a:srgbClr val="000000"/>
                          </a:solidFill>
                          <a:effectLst/>
                          <a:latin typeface="Calibri" panose="020F0502020204030204" pitchFamily="34" charset="0"/>
                        </a:rPr>
                        <a:t>5.4</a:t>
                      </a:r>
                    </a:p>
                  </a:txBody>
                  <a:tcPr marL="18283" marR="18283" marT="18283" marB="18283" anchor="b">
                    <a:lnL w="6350" cap="flat" cmpd="sng" algn="ctr">
                      <a:solidFill>
                        <a:srgbClr val="000000"/>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457704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genda xmlns="90b7a245-a7c3-4504-88b2-cf85318e6b78">SSM SOW 2018</Agenda>
    <Date xmlns="90b7a245-a7c3-4504-88b2-cf85318e6b78">2018-01-04T00:00:00-08:00</Date>
    <Presenter xmlns="90b7a245-a7c3-4504-88b2-cf85318e6b78">DerChang Kau</Presenter>
  </documentManagement>
</p:properties>
</file>

<file path=customXml/itemProps1.xml><?xml version="1.0" encoding="utf-8"?>
<ds:datastoreItem xmlns:ds="http://schemas.openxmlformats.org/officeDocument/2006/customXml" ds:itemID="{E723BD8A-0332-458A-BADF-7C6744276193}">
  <ds:schemaRefs>
    <ds:schemaRef ds:uri="http://schemas.microsoft.com/sharepoint/v3/contenttype/forms"/>
  </ds:schemaRefs>
</ds:datastoreItem>
</file>

<file path=customXml/itemProps2.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9757D6-16EA-49DF-BF94-FEF25FAF835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90b7a245-a7c3-4504-88b2-cf85318e6b7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3DXP_V2</Template>
  <TotalTime>1108</TotalTime>
  <Words>1545</Words>
  <Application>Microsoft Office PowerPoint</Application>
  <PresentationFormat>Widescreen</PresentationFormat>
  <Paragraphs>374</Paragraphs>
  <Slides>27</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27</vt:i4>
      </vt:variant>
    </vt:vector>
  </HeadingPairs>
  <TitlesOfParts>
    <vt:vector size="38" baseType="lpstr">
      <vt:lpstr>Neo Sans Intel</vt:lpstr>
      <vt:lpstr>Neo Sans Intel Medium</vt:lpstr>
      <vt:lpstr>Arial</vt:lpstr>
      <vt:lpstr>Calibri</vt:lpstr>
      <vt:lpstr>Cambria Math</vt:lpstr>
      <vt:lpstr>Lucida Sans Unicode</vt:lpstr>
      <vt:lpstr>Segoe UI</vt:lpstr>
      <vt:lpstr>Symbol</vt:lpstr>
      <vt:lpstr>Times New Roman</vt:lpstr>
      <vt:lpstr>Wingdings</vt:lpstr>
      <vt:lpstr>blank</vt:lpstr>
      <vt:lpstr>Self-Select Memory IM JDP SOW </vt:lpstr>
      <vt:lpstr>Signature Page</vt:lpstr>
      <vt:lpstr>Revision Page</vt:lpstr>
      <vt:lpstr>SOW Contacts</vt:lpstr>
      <vt:lpstr>SOW Contents</vt:lpstr>
      <vt:lpstr>0.0 Purpose</vt:lpstr>
      <vt:lpstr>1.0 Background</vt:lpstr>
      <vt:lpstr>1.1 What is Self-Select Memory (SSM)</vt:lpstr>
      <vt:lpstr>1.2 Potential Process Simplification  (20nm Comparison) </vt:lpstr>
      <vt:lpstr>1.3 Preliminary Analysis on Bipolar Array architecture  (20nm Comparison)</vt:lpstr>
      <vt:lpstr>1.4 Current Status: 20nm SSM RWB RWB Strategy: ∆VT = 3.54∙(σSET+ σRESET) + E2 Drift + Cross Tile + E3 Shift + Reset RD GB</vt:lpstr>
      <vt:lpstr>2.0 Scope</vt:lpstr>
      <vt:lpstr>3.0 Strategy Overview</vt:lpstr>
      <vt:lpstr>3.1 Mission</vt:lpstr>
      <vt:lpstr>3.4 Three-Pronged Approach</vt:lpstr>
      <vt:lpstr>4.0 Milestones </vt:lpstr>
      <vt:lpstr>4.0 Milestones &amp; Check points</vt:lpstr>
      <vt:lpstr>5.0 Design</vt:lpstr>
      <vt:lpstr>6.0 Process</vt:lpstr>
      <vt:lpstr>Cell Stack Definition </vt:lpstr>
      <vt:lpstr>Structure yield</vt:lpstr>
      <vt:lpstr>7.0 Test </vt:lpstr>
      <vt:lpstr>8.0 Budget</vt:lpstr>
      <vt:lpstr>Budget and Assumptions</vt:lpstr>
      <vt:lpstr>Backup Slides</vt:lpstr>
      <vt:lpstr>Intrinsic Performance</vt:lpstr>
      <vt:lpstr>Reliability</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lastModifiedBy>Kau, Derchang</cp:lastModifiedBy>
  <cp:revision>84</cp:revision>
  <dcterms:created xsi:type="dcterms:W3CDTF">2018-01-05T00:12:31Z</dcterms:created>
  <dcterms:modified xsi:type="dcterms:W3CDTF">2018-01-05T21:52:48Z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