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  <p:sldId id="268" r:id="rId6"/>
    <p:sldId id="263" r:id="rId7"/>
    <p:sldId id="269" r:id="rId8"/>
    <p:sldId id="265" r:id="rId9"/>
    <p:sldId id="260" r:id="rId10"/>
    <p:sldId id="271" r:id="rId11"/>
    <p:sldId id="261" r:id="rId12"/>
    <p:sldId id="272" r:id="rId13"/>
    <p:sldId id="257" r:id="rId14"/>
    <p:sldId id="273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45896" y="6363365"/>
            <a:ext cx="2635781" cy="287225"/>
          </a:xfrm>
          <a:prstGeom prst="rect">
            <a:avLst/>
          </a:prstGeom>
        </p:spPr>
        <p:txBody>
          <a:bodyPr/>
          <a:lstStyle/>
          <a:p>
            <a:fld id="{B80A1F0D-9D48-4EDD-93BE-F8C473D06BE9}" type="datetime4">
              <a:rPr lang="en-US" smtClean="0"/>
              <a:t>January 10,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" y="6363365"/>
            <a:ext cx="274320" cy="228600"/>
          </a:xfrm>
          <a:prstGeom prst="rect">
            <a:avLst/>
          </a:prstGeom>
        </p:spPr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10515600" cy="47291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1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6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80"/>
            <a:ext cx="10363200" cy="529790"/>
          </a:xfrm>
        </p:spPr>
        <p:txBody>
          <a:bodyPr/>
          <a:lstStyle/>
          <a:p>
            <a:r>
              <a:rPr lang="en-US" sz="4000" dirty="0" smtClean="0"/>
              <a:t>SSM Update to JDP COMM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001006"/>
            <a:ext cx="8534400" cy="362845"/>
          </a:xfrm>
        </p:spPr>
        <p:txBody>
          <a:bodyPr/>
          <a:lstStyle/>
          <a:p>
            <a:r>
              <a:rPr lang="en-US" sz="2000" dirty="0" smtClean="0"/>
              <a:t>Jan/12/2018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364210" y="1596325"/>
            <a:ext cx="11608231" cy="485111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Status, Risk and Mitigation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Rev 0 DTS released, based on single V</a:t>
            </a:r>
            <a:r>
              <a:rPr lang="en-US" sz="1800" baseline="-250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DM</a:t>
            </a:r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.  RWB gap to goal is ~1V.  </a:t>
            </a:r>
            <a:r>
              <a:rPr lang="en-US" sz="1800" dirty="0" smtClean="0"/>
              <a:t>Dual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is </a:t>
            </a:r>
            <a:r>
              <a:rPr lang="en-US" sz="1800" dirty="0" err="1" smtClean="0"/>
              <a:t>prePOR</a:t>
            </a:r>
            <a:r>
              <a:rPr lang="en-US" sz="1800" dirty="0" smtClean="0"/>
              <a:t>, 200mV</a:t>
            </a:r>
            <a:r>
              <a:rPr lang="en-US" sz="1800" dirty="0"/>
              <a:t> </a:t>
            </a:r>
            <a:r>
              <a:rPr lang="en-US" sz="1800" dirty="0" smtClean="0"/>
              <a:t>recovery expected.</a:t>
            </a:r>
            <a:endParaRPr lang="en-US" sz="18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pPr lvl="1"/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  <a:hlinkClick r:id="rId2" action="ppaction://hlinksldjump"/>
              </a:rPr>
              <a:t>Additional 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  <a:hlinkClick r:id="rId2" action="ppaction://hlinksldjump"/>
              </a:rPr>
              <a:t>ingredients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under </a:t>
            </a:r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evaluation: composition tuning (200~300mV) and profile tapering (300~600mV).  </a:t>
            </a:r>
          </a:p>
          <a:p>
            <a:pPr lvl="1"/>
            <a:r>
              <a:rPr lang="en-US" sz="18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Dual-Deck (TO ECD WW03) is to evaluate electrical polarity  vs. physical symmetry.</a:t>
            </a:r>
          </a:p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  <a:hlinkClick r:id="rId3" action="ppaction://hlinksldjump"/>
              </a:rPr>
              <a:t>∆</a:t>
            </a:r>
            <a:r>
              <a:rPr lang="en-US" sz="1800" dirty="0">
                <a:hlinkClick r:id="rId3" action="ppaction://hlinksldjump"/>
              </a:rPr>
              <a:t>V</a:t>
            </a:r>
            <a:r>
              <a:rPr lang="en-US" sz="1800" baseline="-25000" dirty="0">
                <a:hlinkClick r:id="rId3" action="ppaction://hlinksldjump"/>
              </a:rPr>
              <a:t>T</a:t>
            </a:r>
            <a:r>
              <a:rPr lang="en-US" sz="1800" dirty="0">
                <a:hlinkClick r:id="rId3" action="ppaction://hlinksldjump"/>
              </a:rPr>
              <a:t> l</a:t>
            </a:r>
            <a:r>
              <a:rPr lang="en-US" sz="1800" dirty="0" smtClean="0">
                <a:hlinkClick r:id="rId3" action="ppaction://hlinksldjump"/>
              </a:rPr>
              <a:t>eading model</a:t>
            </a:r>
            <a:r>
              <a:rPr lang="en-US" sz="1800" dirty="0" smtClean="0"/>
              <a:t> is </a:t>
            </a:r>
            <a:r>
              <a:rPr lang="en-US" sz="1800" dirty="0" smtClean="0">
                <a:hlinkClick r:id="rId4" action="ppaction://hlinksldjump"/>
              </a:rPr>
              <a:t>electrochemical </a:t>
            </a:r>
            <a:r>
              <a:rPr lang="en-US" sz="1800" dirty="0">
                <a:hlinkClick r:id="rId4" action="ppaction://hlinksldjump"/>
              </a:rPr>
              <a:t>potential modulation </a:t>
            </a:r>
            <a:r>
              <a:rPr lang="en-US" sz="1800" dirty="0"/>
              <a:t>subject to mass </a:t>
            </a:r>
            <a:r>
              <a:rPr lang="en-US" sz="1800" dirty="0" smtClean="0"/>
              <a:t>transport.  </a:t>
            </a:r>
          </a:p>
          <a:p>
            <a:pPr lvl="1"/>
            <a:r>
              <a:rPr lang="en-US" sz="1800" dirty="0" smtClean="0"/>
              <a:t>Key risk is Reset Read </a:t>
            </a:r>
            <a:r>
              <a:rPr lang="en-US" sz="1800" dirty="0"/>
              <a:t>D</a:t>
            </a:r>
            <a:r>
              <a:rPr lang="en-US" sz="1800" dirty="0" smtClean="0"/>
              <a:t>isturb.  </a:t>
            </a:r>
            <a:r>
              <a:rPr lang="en-US" sz="1800" dirty="0"/>
              <a:t>S</a:t>
            </a:r>
            <a:r>
              <a:rPr lang="en-US" sz="1800" dirty="0" smtClean="0"/>
              <a:t>egmentation is in progress.</a:t>
            </a:r>
          </a:p>
          <a:p>
            <a:pPr marL="0" indent="0">
              <a:buNone/>
            </a:pPr>
            <a:r>
              <a:rPr lang="en-US" sz="1800" dirty="0" smtClean="0"/>
              <a:t>SOW Plan:</a:t>
            </a:r>
          </a:p>
          <a:p>
            <a:r>
              <a:rPr lang="en-US" sz="1800" dirty="0" smtClean="0"/>
              <a:t>The Goal is to fast succeed or fail.  The strategy is taping out S26S, a S26A equivalent product @ ½ set time.</a:t>
            </a:r>
          </a:p>
          <a:p>
            <a:pPr lvl="1"/>
            <a:r>
              <a:rPr lang="en-US" sz="1800" dirty="0"/>
              <a:t>Leveraging with S26A learning and infrastructure for cell development, structure yield and product validation.</a:t>
            </a:r>
          </a:p>
          <a:p>
            <a:pPr lvl="1"/>
            <a:r>
              <a:rPr lang="en-US" sz="1800" dirty="0" smtClean="0">
                <a:hlinkClick r:id="rId5" action="ppaction://hlinksldjump"/>
              </a:rPr>
              <a:t>Finalizing bipolar decoder architecture</a:t>
            </a:r>
            <a:r>
              <a:rPr lang="en-US" sz="1800" dirty="0" smtClean="0"/>
              <a:t>, risks identified and mitigation plan in development.</a:t>
            </a:r>
          </a:p>
          <a:p>
            <a:r>
              <a:rPr lang="en-US" sz="1800" dirty="0" smtClean="0"/>
              <a:t>Additional thick gate </a:t>
            </a:r>
            <a:r>
              <a:rPr lang="en-US" sz="1800" dirty="0" err="1" smtClean="0"/>
              <a:t>nMOS</a:t>
            </a:r>
            <a:r>
              <a:rPr lang="en-US" sz="1800" dirty="0" smtClean="0"/>
              <a:t> transistor is required in order to meet S26A spec for product validation </a:t>
            </a:r>
          </a:p>
          <a:p>
            <a:pPr lvl="1"/>
            <a:r>
              <a:rPr lang="en-US" sz="1800" dirty="0" smtClean="0"/>
              <a:t>Risk mitigation </a:t>
            </a:r>
            <a:r>
              <a:rPr lang="en-US" sz="1800" dirty="0"/>
              <a:t>p</a:t>
            </a:r>
            <a:r>
              <a:rPr lang="en-US" sz="1800" dirty="0" smtClean="0"/>
              <a:t>lan is under development for ‘fast succeed/fail’</a:t>
            </a:r>
          </a:p>
          <a:p>
            <a:r>
              <a:rPr lang="en-US" sz="1800" dirty="0" smtClean="0"/>
              <a:t>Scaling Roadmap of 3D architecture will be developed based on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/>
              <a:t>V</a:t>
            </a:r>
            <a:r>
              <a:rPr lang="en-US" sz="1800" baseline="-25000" dirty="0"/>
              <a:t>T</a:t>
            </a:r>
            <a:r>
              <a:rPr lang="en-US" sz="1800" dirty="0"/>
              <a:t> </a:t>
            </a:r>
            <a:r>
              <a:rPr lang="en-US" sz="1800" dirty="0" smtClean="0"/>
              <a:t>fundamental</a:t>
            </a:r>
          </a:p>
        </p:txBody>
      </p:sp>
    </p:spTree>
    <p:extLst>
      <p:ext uri="{BB962C8B-B14F-4D97-AF65-F5344CB8AC3E}">
        <p14:creationId xmlns:p14="http://schemas.microsoft.com/office/powerpoint/2010/main" val="39187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1837" y="1131374"/>
            <a:ext cx="4281375" cy="54115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8863318" y="1914238"/>
            <a:ext cx="104411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SD-05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07434" y="1914238"/>
            <a:ext cx="540060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79142" y="1914238"/>
            <a:ext cx="540060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19202" y="1914238"/>
            <a:ext cx="104411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SD-35</a:t>
            </a:r>
            <a:endParaRPr lang="en-US" sz="1400" dirty="0">
              <a:latin typeface="Calibri" panose="020F05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9817299" y="4511774"/>
            <a:ext cx="144016" cy="468052"/>
            <a:chOff x="10776520" y="5409220"/>
            <a:chExt cx="144016" cy="468052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0848528" y="5409220"/>
              <a:ext cx="0" cy="324036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sosceles Triangle 25"/>
            <p:cNvSpPr/>
            <p:nvPr/>
          </p:nvSpPr>
          <p:spPr>
            <a:xfrm flipV="1">
              <a:off x="10776520" y="5733256"/>
              <a:ext cx="144016" cy="14401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116999" y="4342498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0V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7189007" y="3730430"/>
            <a:ext cx="0" cy="6120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116999" y="3442398"/>
            <a:ext cx="198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(</a:t>
            </a:r>
            <a:r>
              <a:rPr lang="en-US" sz="1400" dirty="0">
                <a:latin typeface="Calibri" panose="020F0502020204030204" pitchFamily="34" charset="0"/>
                <a:ea typeface="Cambria Math" panose="02040503050406030204" pitchFamily="18" charset="0"/>
              </a:rPr>
              <a:t>−</a:t>
            </a:r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)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189007" y="4594526"/>
            <a:ext cx="0" cy="6120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98247" y="5170590"/>
            <a:ext cx="1987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(+)</a:t>
            </a:r>
            <a:endParaRPr lang="en-US" sz="1400" dirty="0">
              <a:latin typeface="Calibri" panose="020F0502020204030204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7579617" y="2291636"/>
            <a:ext cx="2520280" cy="886912"/>
            <a:chOff x="8040216" y="3392996"/>
            <a:chExt cx="2520280" cy="886912"/>
          </a:xfrm>
        </p:grpSpPr>
        <p:grpSp>
          <p:nvGrpSpPr>
            <p:cNvPr id="37" name="Group 36"/>
            <p:cNvGrpSpPr/>
            <p:nvPr/>
          </p:nvGrpSpPr>
          <p:grpSpPr>
            <a:xfrm>
              <a:off x="8040216" y="3825044"/>
              <a:ext cx="216024" cy="86410"/>
              <a:chOff x="8364252" y="3284984"/>
              <a:chExt cx="216024" cy="7200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9336355" y="3501008"/>
              <a:ext cx="1008114" cy="542238"/>
              <a:chOff x="8639761" y="2958770"/>
              <a:chExt cx="1183439" cy="542238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8862645" y="2958770"/>
                <a:ext cx="960551" cy="2178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8837474" y="3501008"/>
                <a:ext cx="985726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8639761" y="3284984"/>
                <a:ext cx="1141169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8292244" y="3501008"/>
              <a:ext cx="972108" cy="546569"/>
              <a:chOff x="8639758" y="2954439"/>
              <a:chExt cx="1141170" cy="546569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 flipV="1">
                <a:off x="8724292" y="2954439"/>
                <a:ext cx="870486" cy="6509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8724292" y="3496677"/>
                <a:ext cx="845311" cy="433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639758" y="3278475"/>
                <a:ext cx="1141170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10344472" y="3501008"/>
              <a:ext cx="216024" cy="540060"/>
              <a:chOff x="9948428" y="2960948"/>
              <a:chExt cx="216024" cy="54006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9948428" y="2960948"/>
                <a:ext cx="0" cy="54006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Freeform 40"/>
            <p:cNvSpPr/>
            <p:nvPr/>
          </p:nvSpPr>
          <p:spPr>
            <a:xfrm flipV="1">
              <a:off x="8261942" y="4041564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flipV="1">
              <a:off x="8267226" y="3501008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9071154" y="3392996"/>
              <a:ext cx="445226" cy="216024"/>
              <a:chOff x="9084332" y="3392996"/>
              <a:chExt cx="445226" cy="216024"/>
            </a:xfrm>
          </p:grpSpPr>
          <p:sp>
            <p:nvSpPr>
              <p:cNvPr id="49" name="Freeform 48"/>
              <p:cNvSpPr/>
              <p:nvPr/>
            </p:nvSpPr>
            <p:spPr>
              <a:xfrm>
                <a:off x="9336359" y="3402297"/>
                <a:ext cx="193199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 flipH="1" flipV="1">
                <a:off x="9084332" y="3501007"/>
                <a:ext cx="252028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9071154" y="3933056"/>
              <a:ext cx="445226" cy="216024"/>
              <a:chOff x="9084332" y="3392996"/>
              <a:chExt cx="445226" cy="216024"/>
            </a:xfrm>
          </p:grpSpPr>
          <p:sp>
            <p:nvSpPr>
              <p:cNvPr id="46" name="Freeform 45"/>
              <p:cNvSpPr/>
              <p:nvPr/>
            </p:nvSpPr>
            <p:spPr>
              <a:xfrm>
                <a:off x="9336359" y="3402297"/>
                <a:ext cx="193199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 flipH="1" flipV="1">
                <a:off x="9084332" y="3501007"/>
                <a:ext cx="252028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Connector 44"/>
            <p:cNvCxnSpPr>
              <a:stCxn id="42" idx="0"/>
              <a:endCxn id="41" idx="0"/>
            </p:cNvCxnSpPr>
            <p:nvPr/>
          </p:nvCxnSpPr>
          <p:spPr>
            <a:xfrm flipH="1">
              <a:off x="8261942" y="3739352"/>
              <a:ext cx="5284" cy="54055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7812061" y="4398710"/>
            <a:ext cx="2077244" cy="346356"/>
            <a:chOff x="8267226" y="3392996"/>
            <a:chExt cx="2077244" cy="346356"/>
          </a:xfrm>
        </p:grpSpPr>
        <p:cxnSp>
          <p:nvCxnSpPr>
            <p:cNvPr id="64" name="Straight Connector 63"/>
            <p:cNvCxnSpPr>
              <a:stCxn id="68" idx="0"/>
            </p:cNvCxnSpPr>
            <p:nvPr/>
          </p:nvCxnSpPr>
          <p:spPr>
            <a:xfrm>
              <a:off x="9768408" y="3501008"/>
              <a:ext cx="576062" cy="2178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66" idx="2"/>
              <a:endCxn id="69" idx="0"/>
            </p:cNvCxnSpPr>
            <p:nvPr/>
          </p:nvCxnSpPr>
          <p:spPr>
            <a:xfrm flipV="1">
              <a:off x="8364252" y="3501007"/>
              <a:ext cx="432048" cy="3130"/>
            </a:xfrm>
            <a:prstGeom prst="line">
              <a:avLst/>
            </a:prstGeom>
            <a:ln w="19050" cap="rnd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Freeform 65"/>
            <p:cNvSpPr/>
            <p:nvPr/>
          </p:nvSpPr>
          <p:spPr>
            <a:xfrm flipV="1">
              <a:off x="8267226" y="3501008"/>
              <a:ext cx="97026" cy="23834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8796300" y="3392996"/>
              <a:ext cx="972108" cy="216024"/>
              <a:chOff x="8809478" y="3392996"/>
              <a:chExt cx="972108" cy="216024"/>
            </a:xfrm>
          </p:grpSpPr>
          <p:sp>
            <p:nvSpPr>
              <p:cNvPr id="68" name="Freeform 67"/>
              <p:cNvSpPr/>
              <p:nvPr/>
            </p:nvSpPr>
            <p:spPr>
              <a:xfrm>
                <a:off x="9336359" y="3402297"/>
                <a:ext cx="445227" cy="98711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 flipH="1" flipV="1">
                <a:off x="8809478" y="3501007"/>
                <a:ext cx="526882" cy="10801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>
                <a:off x="9336360" y="3392996"/>
                <a:ext cx="0" cy="21602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1" name="Group 70"/>
          <p:cNvGrpSpPr/>
          <p:nvPr/>
        </p:nvGrpSpPr>
        <p:grpSpPr>
          <a:xfrm>
            <a:off x="7814660" y="4400141"/>
            <a:ext cx="2074641" cy="226027"/>
            <a:chOff x="8267225" y="3495601"/>
            <a:chExt cx="2074641" cy="155417"/>
          </a:xfrm>
        </p:grpSpPr>
        <p:cxnSp>
          <p:nvCxnSpPr>
            <p:cNvPr id="72" name="Straight Connector 71"/>
            <p:cNvCxnSpPr>
              <a:stCxn id="76" idx="0"/>
            </p:cNvCxnSpPr>
            <p:nvPr/>
          </p:nvCxnSpPr>
          <p:spPr>
            <a:xfrm flipV="1">
              <a:off x="9452758" y="3571950"/>
              <a:ext cx="889108" cy="807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77" idx="0"/>
            </p:cNvCxnSpPr>
            <p:nvPr/>
          </p:nvCxnSpPr>
          <p:spPr>
            <a:xfrm flipV="1">
              <a:off x="8373226" y="3501004"/>
              <a:ext cx="765052" cy="1962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>
            <a:xfrm flipV="1">
              <a:off x="8267225" y="3501008"/>
              <a:ext cx="106001" cy="14909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9138278" y="3495601"/>
              <a:ext cx="314480" cy="155417"/>
              <a:chOff x="9151456" y="3495601"/>
              <a:chExt cx="314480" cy="155417"/>
            </a:xfrm>
          </p:grpSpPr>
          <p:sp>
            <p:nvSpPr>
              <p:cNvPr id="76" name="Freeform 75"/>
              <p:cNvSpPr/>
              <p:nvPr/>
            </p:nvSpPr>
            <p:spPr>
              <a:xfrm>
                <a:off x="9336360" y="3495607"/>
                <a:ext cx="129576" cy="77160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 flipH="1" flipV="1">
                <a:off x="9151456" y="3501004"/>
                <a:ext cx="184903" cy="150014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>
                <a:stCxn id="76" idx="3"/>
                <a:endCxn id="77" idx="3"/>
              </p:cNvCxnSpPr>
              <p:nvPr/>
            </p:nvCxnSpPr>
            <p:spPr>
              <a:xfrm flipH="1">
                <a:off x="9336359" y="3495601"/>
                <a:ext cx="1" cy="155417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Group 86"/>
          <p:cNvGrpSpPr/>
          <p:nvPr/>
        </p:nvGrpSpPr>
        <p:grpSpPr>
          <a:xfrm>
            <a:off x="7811545" y="4515737"/>
            <a:ext cx="2074646" cy="513821"/>
            <a:chOff x="8267226" y="3503554"/>
            <a:chExt cx="2074646" cy="513821"/>
          </a:xfrm>
        </p:grpSpPr>
        <p:cxnSp>
          <p:nvCxnSpPr>
            <p:cNvPr id="88" name="Straight Connector 87"/>
            <p:cNvCxnSpPr>
              <a:stCxn id="92" idx="0"/>
            </p:cNvCxnSpPr>
            <p:nvPr/>
          </p:nvCxnSpPr>
          <p:spPr>
            <a:xfrm flipV="1">
              <a:off x="9390622" y="3503554"/>
              <a:ext cx="951250" cy="174670"/>
            </a:xfrm>
            <a:prstGeom prst="line">
              <a:avLst/>
            </a:prstGeom>
            <a:ln w="19050" cap="rnd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90" idx="2"/>
              <a:endCxn id="93" idx="0"/>
            </p:cNvCxnSpPr>
            <p:nvPr/>
          </p:nvCxnSpPr>
          <p:spPr>
            <a:xfrm flipV="1">
              <a:off x="8359484" y="3653908"/>
              <a:ext cx="891690" cy="166237"/>
            </a:xfrm>
            <a:prstGeom prst="line">
              <a:avLst/>
            </a:prstGeom>
            <a:ln w="19050" cap="rnd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 flipV="1">
              <a:off x="8267226" y="3817521"/>
              <a:ext cx="92258" cy="199854"/>
            </a:xfrm>
            <a:custGeom>
              <a:avLst/>
              <a:gdLst>
                <a:gd name="connsiteX0" fmla="*/ 0 w 97026"/>
                <a:gd name="connsiteY0" fmla="*/ 0 h 238344"/>
                <a:gd name="connsiteX1" fmla="*/ 23522 w 97026"/>
                <a:gd name="connsiteY1" fmla="*/ 214634 h 238344"/>
                <a:gd name="connsiteX2" fmla="*/ 97026 w 97026"/>
                <a:gd name="connsiteY2" fmla="*/ 235215 h 23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6" h="238344">
                  <a:moveTo>
                    <a:pt x="0" y="0"/>
                  </a:moveTo>
                  <a:cubicBezTo>
                    <a:pt x="3675" y="87716"/>
                    <a:pt x="7351" y="175432"/>
                    <a:pt x="23522" y="214634"/>
                  </a:cubicBezTo>
                  <a:cubicBezTo>
                    <a:pt x="39693" y="253836"/>
                    <a:pt x="85755" y="231785"/>
                    <a:pt x="97026" y="235215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9251174" y="3570825"/>
              <a:ext cx="139448" cy="194235"/>
              <a:chOff x="9264352" y="3570825"/>
              <a:chExt cx="139448" cy="194235"/>
            </a:xfrm>
          </p:grpSpPr>
          <p:sp>
            <p:nvSpPr>
              <p:cNvPr id="92" name="Freeform 91"/>
              <p:cNvSpPr/>
              <p:nvPr/>
            </p:nvSpPr>
            <p:spPr>
              <a:xfrm>
                <a:off x="9336359" y="3570825"/>
                <a:ext cx="67441" cy="107399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 flipH="1" flipV="1">
                <a:off x="9264352" y="3653908"/>
                <a:ext cx="72008" cy="111152"/>
              </a:xfrm>
              <a:custGeom>
                <a:avLst/>
                <a:gdLst>
                  <a:gd name="connsiteX0" fmla="*/ 208410 w 208410"/>
                  <a:gd name="connsiteY0" fmla="*/ 98995 h 98995"/>
                  <a:gd name="connsiteX1" fmla="*/ 75548 w 208410"/>
                  <a:gd name="connsiteY1" fmla="*/ 88575 h 98995"/>
                  <a:gd name="connsiteX2" fmla="*/ 13025 w 208410"/>
                  <a:gd name="connsiteY2" fmla="*/ 57313 h 98995"/>
                  <a:gd name="connsiteX3" fmla="*/ 0 w 208410"/>
                  <a:gd name="connsiteY3" fmla="*/ 0 h 98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410" h="98995">
                    <a:moveTo>
                      <a:pt x="208410" y="98995"/>
                    </a:moveTo>
                    <a:cubicBezTo>
                      <a:pt x="158261" y="97258"/>
                      <a:pt x="108112" y="95522"/>
                      <a:pt x="75548" y="88575"/>
                    </a:cubicBezTo>
                    <a:cubicBezTo>
                      <a:pt x="42984" y="81628"/>
                      <a:pt x="25616" y="72075"/>
                      <a:pt x="13025" y="57313"/>
                    </a:cubicBezTo>
                    <a:cubicBezTo>
                      <a:pt x="434" y="42551"/>
                      <a:pt x="2171" y="8684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4" name="Straight Connector 93"/>
              <p:cNvCxnSpPr>
                <a:stCxn id="92" idx="3"/>
                <a:endCxn id="93" idx="3"/>
              </p:cNvCxnSpPr>
              <p:nvPr/>
            </p:nvCxnSpPr>
            <p:spPr>
              <a:xfrm>
                <a:off x="9336359" y="3570825"/>
                <a:ext cx="1" cy="19423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3" name="Straight Connector 102"/>
          <p:cNvCxnSpPr/>
          <p:nvPr/>
        </p:nvCxnSpPr>
        <p:spPr>
          <a:xfrm flipH="1" flipV="1">
            <a:off x="9194523" y="4242487"/>
            <a:ext cx="322296" cy="131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8341135" y="4067392"/>
            <a:ext cx="274854" cy="1396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8438653" y="3050447"/>
            <a:ext cx="2515532" cy="623313"/>
            <a:chOff x="8892251" y="4059059"/>
            <a:chExt cx="2515532" cy="623313"/>
          </a:xfrm>
        </p:grpSpPr>
        <p:grpSp>
          <p:nvGrpSpPr>
            <p:cNvPr id="106" name="Group 105"/>
            <p:cNvGrpSpPr/>
            <p:nvPr/>
          </p:nvGrpSpPr>
          <p:grpSpPr>
            <a:xfrm>
              <a:off x="8892251" y="4059059"/>
              <a:ext cx="2515532" cy="403261"/>
              <a:chOff x="8892251" y="4162311"/>
              <a:chExt cx="2515532" cy="403261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 flipV="1">
                <a:off x="8892251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9325835" y="4221271"/>
                <a:ext cx="203158" cy="14179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9111680" y="4371148"/>
                <a:ext cx="204644" cy="14179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07" name="Straight Connector 106"/>
            <p:cNvCxnSpPr/>
            <p:nvPr/>
          </p:nvCxnSpPr>
          <p:spPr>
            <a:xfrm flipV="1">
              <a:off x="10048146" y="4164650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9959759" y="4125632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43" name="TextBox 3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59759" y="4125632"/>
                  <a:ext cx="90601" cy="13882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t="-47826" r="-106667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Connector 108"/>
            <p:cNvCxnSpPr/>
            <p:nvPr/>
          </p:nvCxnSpPr>
          <p:spPr>
            <a:xfrm>
              <a:off x="9840907" y="4256850"/>
              <a:ext cx="207239" cy="20546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10048146" y="4256849"/>
              <a:ext cx="210759" cy="20547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V="1">
              <a:off x="10994464" y="4168372"/>
              <a:ext cx="933" cy="497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endCxn id="114" idx="0"/>
            </p:cNvCxnSpPr>
            <p:nvPr/>
          </p:nvCxnSpPr>
          <p:spPr>
            <a:xfrm>
              <a:off x="10627529" y="4460903"/>
              <a:ext cx="162876" cy="3639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114" idx="3"/>
            </p:cNvCxnSpPr>
            <p:nvPr/>
          </p:nvCxnSpPr>
          <p:spPr>
            <a:xfrm flipV="1">
              <a:off x="11223049" y="4256925"/>
              <a:ext cx="182289" cy="6156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Freeform 113"/>
            <p:cNvSpPr/>
            <p:nvPr/>
          </p:nvSpPr>
          <p:spPr>
            <a:xfrm flipV="1">
              <a:off x="10790405" y="4255826"/>
              <a:ext cx="432644" cy="211461"/>
            </a:xfrm>
            <a:custGeom>
              <a:avLst/>
              <a:gdLst>
                <a:gd name="connsiteX0" fmla="*/ 0 w 432644"/>
                <a:gd name="connsiteY0" fmla="*/ 2772 h 213559"/>
                <a:gd name="connsiteX1" fmla="*/ 72497 w 432644"/>
                <a:gd name="connsiteY1" fmla="*/ 26158 h 213559"/>
                <a:gd name="connsiteX2" fmla="*/ 371840 w 432644"/>
                <a:gd name="connsiteY2" fmla="*/ 192200 h 213559"/>
                <a:gd name="connsiteX3" fmla="*/ 432644 w 432644"/>
                <a:gd name="connsiteY3" fmla="*/ 206232 h 21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644" h="213559">
                  <a:moveTo>
                    <a:pt x="0" y="2772"/>
                  </a:moveTo>
                  <a:cubicBezTo>
                    <a:pt x="5262" y="-1321"/>
                    <a:pt x="10524" y="-5413"/>
                    <a:pt x="72497" y="26158"/>
                  </a:cubicBezTo>
                  <a:cubicBezTo>
                    <a:pt x="134470" y="57729"/>
                    <a:pt x="311816" y="162188"/>
                    <a:pt x="371840" y="192200"/>
                  </a:cubicBezTo>
                  <a:cubicBezTo>
                    <a:pt x="431865" y="222212"/>
                    <a:pt x="432254" y="214222"/>
                    <a:pt x="432644" y="206232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0933033" y="4138482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8437721" y="3674871"/>
            <a:ext cx="2515532" cy="611943"/>
            <a:chOff x="8892251" y="4059059"/>
            <a:chExt cx="2515532" cy="611943"/>
          </a:xfrm>
        </p:grpSpPr>
        <p:grpSp>
          <p:nvGrpSpPr>
            <p:cNvPr id="121" name="Group 120"/>
            <p:cNvGrpSpPr/>
            <p:nvPr/>
          </p:nvGrpSpPr>
          <p:grpSpPr>
            <a:xfrm>
              <a:off x="8892251" y="4059059"/>
              <a:ext cx="2515532" cy="403261"/>
              <a:chOff x="8892251" y="4162311"/>
              <a:chExt cx="2515532" cy="403261"/>
            </a:xfrm>
          </p:grpSpPr>
          <p:cxnSp>
            <p:nvCxnSpPr>
              <p:cNvPr id="131" name="Straight Connector 130"/>
              <p:cNvCxnSpPr/>
              <p:nvPr/>
            </p:nvCxnSpPr>
            <p:spPr>
              <a:xfrm flipV="1">
                <a:off x="8892251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Rectangle 132"/>
              <p:cNvSpPr/>
              <p:nvPr/>
            </p:nvSpPr>
            <p:spPr>
              <a:xfrm>
                <a:off x="9325834" y="4217444"/>
                <a:ext cx="306527" cy="1456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8989269" y="4371148"/>
                <a:ext cx="327055" cy="135184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22" name="Straight Connector 121"/>
            <p:cNvCxnSpPr/>
            <p:nvPr/>
          </p:nvCxnSpPr>
          <p:spPr>
            <a:xfrm flipV="1">
              <a:off x="10048146" y="4153280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Box 122"/>
                <p:cNvSpPr txBox="1"/>
                <p:nvPr/>
              </p:nvSpPr>
              <p:spPr>
                <a:xfrm>
                  <a:off x="9959759" y="4114262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58" name="TextBox 3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59759" y="4114262"/>
                  <a:ext cx="90601" cy="13882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t="-47826" r="-106667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4" name="Straight Connector 123"/>
            <p:cNvCxnSpPr/>
            <p:nvPr/>
          </p:nvCxnSpPr>
          <p:spPr>
            <a:xfrm>
              <a:off x="9726699" y="4268175"/>
              <a:ext cx="318527" cy="31416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10037348" y="4264120"/>
              <a:ext cx="319450" cy="32524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V="1">
              <a:off x="10994464" y="4157002"/>
              <a:ext cx="933" cy="4973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endCxn id="129" idx="0"/>
            </p:cNvCxnSpPr>
            <p:nvPr/>
          </p:nvCxnSpPr>
          <p:spPr>
            <a:xfrm flipV="1">
              <a:off x="10503254" y="4570771"/>
              <a:ext cx="164193" cy="4142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3"/>
            </p:cNvCxnSpPr>
            <p:nvPr/>
          </p:nvCxnSpPr>
          <p:spPr>
            <a:xfrm flipV="1">
              <a:off x="11313642" y="4256927"/>
              <a:ext cx="91696" cy="9844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Freeform 128"/>
            <p:cNvSpPr/>
            <p:nvPr/>
          </p:nvSpPr>
          <p:spPr>
            <a:xfrm flipV="1">
              <a:off x="10667447" y="4255823"/>
              <a:ext cx="646195" cy="319090"/>
            </a:xfrm>
            <a:custGeom>
              <a:avLst/>
              <a:gdLst>
                <a:gd name="connsiteX0" fmla="*/ 0 w 432644"/>
                <a:gd name="connsiteY0" fmla="*/ 2772 h 213559"/>
                <a:gd name="connsiteX1" fmla="*/ 72497 w 432644"/>
                <a:gd name="connsiteY1" fmla="*/ 26158 h 213559"/>
                <a:gd name="connsiteX2" fmla="*/ 371840 w 432644"/>
                <a:gd name="connsiteY2" fmla="*/ 192200 h 213559"/>
                <a:gd name="connsiteX3" fmla="*/ 432644 w 432644"/>
                <a:gd name="connsiteY3" fmla="*/ 206232 h 21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644" h="213559">
                  <a:moveTo>
                    <a:pt x="0" y="2772"/>
                  </a:moveTo>
                  <a:cubicBezTo>
                    <a:pt x="5262" y="-1321"/>
                    <a:pt x="10524" y="-5413"/>
                    <a:pt x="72497" y="26158"/>
                  </a:cubicBezTo>
                  <a:cubicBezTo>
                    <a:pt x="134470" y="57729"/>
                    <a:pt x="311816" y="162188"/>
                    <a:pt x="371840" y="192200"/>
                  </a:cubicBezTo>
                  <a:cubicBezTo>
                    <a:pt x="431865" y="222212"/>
                    <a:pt x="432254" y="214222"/>
                    <a:pt x="432644" y="206232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932205" y="4115042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8435379" y="4537220"/>
            <a:ext cx="2515532" cy="914400"/>
            <a:chOff x="8889912" y="3551706"/>
            <a:chExt cx="2515532" cy="914400"/>
          </a:xfrm>
        </p:grpSpPr>
        <p:grpSp>
          <p:nvGrpSpPr>
            <p:cNvPr id="136" name="Group 135"/>
            <p:cNvGrpSpPr/>
            <p:nvPr/>
          </p:nvGrpSpPr>
          <p:grpSpPr>
            <a:xfrm>
              <a:off x="8889912" y="4059059"/>
              <a:ext cx="2515532" cy="403261"/>
              <a:chOff x="8889912" y="4162311"/>
              <a:chExt cx="2515532" cy="403261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V="1">
                <a:off x="8889912" y="4358356"/>
                <a:ext cx="2515532" cy="93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 flipV="1">
                <a:off x="9315122" y="4162311"/>
                <a:ext cx="1" cy="4032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8" name="Rectangle 147"/>
              <p:cNvSpPr/>
              <p:nvPr/>
            </p:nvSpPr>
            <p:spPr>
              <a:xfrm>
                <a:off x="9325834" y="4221271"/>
                <a:ext cx="197501" cy="13476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⊕</a:t>
                </a:r>
                <a:endParaRPr lang="en-US" sz="9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9111048" y="4371148"/>
                <a:ext cx="205276" cy="132009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⊖</a:t>
                </a:r>
                <a:endParaRPr lang="en-US" sz="900" dirty="0"/>
              </a:p>
            </p:txBody>
          </p:sp>
        </p:grpSp>
        <p:cxnSp>
          <p:nvCxnSpPr>
            <p:cNvPr id="137" name="Straight Connector 136"/>
            <p:cNvCxnSpPr/>
            <p:nvPr/>
          </p:nvCxnSpPr>
          <p:spPr>
            <a:xfrm flipV="1">
              <a:off x="10048146" y="3948384"/>
              <a:ext cx="2214" cy="5177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TextBox 137"/>
                <p:cNvSpPr txBox="1"/>
                <p:nvPr/>
              </p:nvSpPr>
              <p:spPr>
                <a:xfrm>
                  <a:off x="9971352" y="3901615"/>
                  <a:ext cx="90601" cy="1388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ℰ</m:t>
                            </m:r>
                          </m:e>
                        </m:acc>
                      </m:oMath>
                    </m:oMathPara>
                  </a14:m>
                  <a:endParaRPr lang="en-US" sz="600" dirty="0"/>
                </a:p>
              </p:txBody>
            </p:sp>
          </mc:Choice>
          <mc:Fallback xmlns="">
            <p:sp>
              <p:nvSpPr>
                <p:cNvPr id="375" name="TextBox 3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1352" y="3901615"/>
                  <a:ext cx="90601" cy="13882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33333" t="-43478" r="-106667" b="-130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9" name="Straight Connector 138"/>
            <p:cNvCxnSpPr/>
            <p:nvPr/>
          </p:nvCxnSpPr>
          <p:spPr>
            <a:xfrm>
              <a:off x="9840275" y="4059059"/>
              <a:ext cx="207871" cy="20777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V="1">
              <a:off x="10048146" y="4053622"/>
              <a:ext cx="207871" cy="21320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V="1">
              <a:off x="10994464" y="3618987"/>
              <a:ext cx="3" cy="8418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10691451" y="3854343"/>
              <a:ext cx="91799" cy="308250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1199156" y="3930700"/>
              <a:ext cx="109631" cy="295396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10923086" y="3551706"/>
              <a:ext cx="5450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ϕ</a:t>
              </a:r>
              <a:endParaRPr lang="en-US" sz="600" baseline="-25000" dirty="0"/>
            </a:p>
          </p:txBody>
        </p:sp>
      </p:grpSp>
      <p:cxnSp>
        <p:nvCxnSpPr>
          <p:cNvPr id="150" name="Straight Connector 149"/>
          <p:cNvCxnSpPr/>
          <p:nvPr/>
        </p:nvCxnSpPr>
        <p:spPr>
          <a:xfrm>
            <a:off x="9180565" y="5038599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9801484" y="5036135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Freeform 151"/>
          <p:cNvSpPr/>
          <p:nvPr/>
        </p:nvSpPr>
        <p:spPr>
          <a:xfrm>
            <a:off x="7921673" y="3882850"/>
            <a:ext cx="553802" cy="441960"/>
          </a:xfrm>
          <a:custGeom>
            <a:avLst/>
            <a:gdLst>
              <a:gd name="connsiteX0" fmla="*/ 0 w 396240"/>
              <a:gd name="connsiteY0" fmla="*/ 441960 h 441960"/>
              <a:gd name="connsiteX1" fmla="*/ 76200 w 396240"/>
              <a:gd name="connsiteY1" fmla="*/ 205740 h 441960"/>
              <a:gd name="connsiteX2" fmla="*/ 396240 w 396240"/>
              <a:gd name="connsiteY2" fmla="*/ 0 h 44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240" h="441960">
                <a:moveTo>
                  <a:pt x="0" y="441960"/>
                </a:moveTo>
                <a:cubicBezTo>
                  <a:pt x="5080" y="360680"/>
                  <a:pt x="10160" y="279400"/>
                  <a:pt x="76200" y="205740"/>
                </a:cubicBezTo>
                <a:cubicBezTo>
                  <a:pt x="142240" y="132080"/>
                  <a:pt x="269240" y="66040"/>
                  <a:pt x="396240" y="0"/>
                </a:cubicBezTo>
              </a:path>
            </a:pathLst>
          </a:custGeom>
          <a:noFill/>
          <a:ln>
            <a:solidFill>
              <a:srgbClr val="00B050"/>
            </a:solidFill>
            <a:prstDash val="dash"/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/>
          <p:cNvSpPr/>
          <p:nvPr/>
        </p:nvSpPr>
        <p:spPr>
          <a:xfrm>
            <a:off x="7915837" y="4809587"/>
            <a:ext cx="480767" cy="443060"/>
          </a:xfrm>
          <a:custGeom>
            <a:avLst/>
            <a:gdLst>
              <a:gd name="connsiteX0" fmla="*/ 0 w 480767"/>
              <a:gd name="connsiteY0" fmla="*/ 0 h 443060"/>
              <a:gd name="connsiteX1" fmla="*/ 94268 w 480767"/>
              <a:gd name="connsiteY1" fmla="*/ 245097 h 443060"/>
              <a:gd name="connsiteX2" fmla="*/ 480767 w 480767"/>
              <a:gd name="connsiteY2" fmla="*/ 443060 h 44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767" h="443060">
                <a:moveTo>
                  <a:pt x="0" y="0"/>
                </a:moveTo>
                <a:cubicBezTo>
                  <a:pt x="7070" y="85627"/>
                  <a:pt x="14140" y="171254"/>
                  <a:pt x="94268" y="245097"/>
                </a:cubicBezTo>
                <a:cubicBezTo>
                  <a:pt x="174396" y="318940"/>
                  <a:pt x="480767" y="443060"/>
                  <a:pt x="480767" y="443060"/>
                </a:cubicBezTo>
              </a:path>
            </a:pathLst>
          </a:custGeom>
          <a:noFill/>
          <a:ln>
            <a:solidFill>
              <a:srgbClr val="00B050"/>
            </a:solidFill>
            <a:prstDash val="dash"/>
            <a:headEnd type="oval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Connector 153"/>
          <p:cNvCxnSpPr>
            <a:endCxn id="155" idx="3"/>
          </p:cNvCxnSpPr>
          <p:nvPr/>
        </p:nvCxnSpPr>
        <p:spPr>
          <a:xfrm>
            <a:off x="10623368" y="2058254"/>
            <a:ext cx="1" cy="80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Isosceles Triangle 154"/>
          <p:cNvSpPr/>
          <p:nvPr/>
        </p:nvSpPr>
        <p:spPr>
          <a:xfrm flipV="1">
            <a:off x="10583215" y="2138501"/>
            <a:ext cx="80307" cy="8485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Straight Connector 155"/>
          <p:cNvCxnSpPr/>
          <p:nvPr/>
        </p:nvCxnSpPr>
        <p:spPr>
          <a:xfrm flipV="1">
            <a:off x="10447494" y="2057007"/>
            <a:ext cx="175874" cy="1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7101685" y="2060391"/>
            <a:ext cx="175874" cy="1247"/>
          </a:xfrm>
          <a:prstGeom prst="line">
            <a:avLst/>
          </a:prstGeom>
          <a:ln w="19050" cap="rnd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6778010" y="1725107"/>
            <a:ext cx="407997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Post</a:t>
            </a:r>
          </a:p>
          <a:p>
            <a:r>
              <a:rPr lang="en-US" sz="1400" dirty="0" err="1" smtClean="0">
                <a:latin typeface="Calibri" panose="020F0502020204030204" pitchFamily="34" charset="0"/>
              </a:rPr>
              <a:t>Neg</a:t>
            </a:r>
            <a:endParaRPr lang="en-US" sz="1400" dirty="0" smtClean="0">
              <a:latin typeface="Calibri" panose="020F0502020204030204" pitchFamily="34" charset="0"/>
            </a:endParaRPr>
          </a:p>
          <a:p>
            <a:r>
              <a:rPr lang="en-US" sz="1400" dirty="0" smtClean="0">
                <a:latin typeface="Calibri" panose="020F0502020204030204" pitchFamily="34" charset="0"/>
              </a:rPr>
              <a:t>Write</a:t>
            </a:r>
            <a:endParaRPr lang="en-US" sz="1400" dirty="0">
              <a:latin typeface="Calibri" panose="020F0502020204030204" pitchFamily="34" charset="0"/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9181901" y="3254469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9804306" y="3250213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9894672" y="3875790"/>
            <a:ext cx="202963" cy="951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9177831" y="3876188"/>
            <a:ext cx="98318" cy="78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 rot="16200000">
            <a:off x="6452152" y="4359657"/>
            <a:ext cx="96468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Read Polarity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69" name="Freeform 168"/>
          <p:cNvSpPr/>
          <p:nvPr/>
        </p:nvSpPr>
        <p:spPr>
          <a:xfrm flipV="1">
            <a:off x="10316837" y="4934519"/>
            <a:ext cx="432644" cy="211461"/>
          </a:xfrm>
          <a:custGeom>
            <a:avLst/>
            <a:gdLst>
              <a:gd name="connsiteX0" fmla="*/ 0 w 432644"/>
              <a:gd name="connsiteY0" fmla="*/ 2772 h 213559"/>
              <a:gd name="connsiteX1" fmla="*/ 72497 w 432644"/>
              <a:gd name="connsiteY1" fmla="*/ 26158 h 213559"/>
              <a:gd name="connsiteX2" fmla="*/ 371840 w 432644"/>
              <a:gd name="connsiteY2" fmla="*/ 192200 h 213559"/>
              <a:gd name="connsiteX3" fmla="*/ 432644 w 432644"/>
              <a:gd name="connsiteY3" fmla="*/ 206232 h 213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644" h="213559">
                <a:moveTo>
                  <a:pt x="0" y="2772"/>
                </a:moveTo>
                <a:cubicBezTo>
                  <a:pt x="5262" y="-1321"/>
                  <a:pt x="10524" y="-5413"/>
                  <a:pt x="72497" y="26158"/>
                </a:cubicBezTo>
                <a:cubicBezTo>
                  <a:pt x="134470" y="57729"/>
                  <a:pt x="311816" y="162188"/>
                  <a:pt x="371840" y="192200"/>
                </a:cubicBezTo>
                <a:cubicBezTo>
                  <a:pt x="431865" y="222212"/>
                  <a:pt x="432254" y="214222"/>
                  <a:pt x="432644" y="206232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Title 18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(III) – Heterojunction, lower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endParaRPr lang="en-US" dirty="0"/>
          </a:p>
        </p:txBody>
      </p:sp>
      <p:sp>
        <p:nvSpPr>
          <p:cNvPr id="183" name="Content Placeholder 182"/>
          <p:cNvSpPr>
            <a:spLocks noGrp="1"/>
          </p:cNvSpPr>
          <p:nvPr>
            <p:ph idx="1"/>
          </p:nvPr>
        </p:nvSpPr>
        <p:spPr>
          <a:xfrm>
            <a:off x="914400" y="1219200"/>
            <a:ext cx="5975889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000" dirty="0"/>
              <a:t>Space charge region maintained or no change.   Potential drop evenly cross </a:t>
            </a:r>
            <a:r>
              <a:rPr lang="en-US" sz="2000" dirty="0" err="1"/>
              <a:t>Chal</a:t>
            </a:r>
            <a:r>
              <a:rPr lang="en-US" sz="2000" dirty="0"/>
              <a:t> glass.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000" dirty="0"/>
              <a:t>Bias initially contributed to widen spacer charge region.</a:t>
            </a:r>
          </a:p>
          <a:p>
            <a:pPr marL="0" indent="0">
              <a:buNone/>
            </a:pPr>
            <a:r>
              <a:rPr lang="en-US" sz="2000" dirty="0"/>
              <a:t>Lower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𝛘</a:t>
            </a:r>
            <a:r>
              <a:rPr lang="en-US" sz="2000" dirty="0"/>
              <a:t> heterogeneous junction model supports the observed polarity effect</a:t>
            </a:r>
          </a:p>
          <a:p>
            <a:endParaRPr lang="en-US" sz="3600" dirty="0"/>
          </a:p>
        </p:txBody>
      </p:sp>
      <p:sp>
        <p:nvSpPr>
          <p:cNvPr id="184" name="Action Button: Forward or Next 183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Decoder Scheme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23" y="2233767"/>
            <a:ext cx="8717310" cy="3756328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2496"/>
              </p:ext>
            </p:extLst>
          </p:nvPr>
        </p:nvGraphicFramePr>
        <p:xfrm>
          <a:off x="255722" y="1233006"/>
          <a:ext cx="11277599" cy="1000760"/>
        </p:xfrm>
        <a:graphic>
          <a:graphicData uri="http://schemas.openxmlformats.org/drawingml/2006/table">
            <a:tbl>
              <a:tblPr/>
              <a:tblGrid>
                <a:gridCol w="1981206"/>
                <a:gridCol w="689295"/>
                <a:gridCol w="2331577"/>
                <a:gridCol w="3305014"/>
                <a:gridCol w="2970507"/>
              </a:tblGrid>
              <a:tr h="22008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 Energy 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139~179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>
                        <a:tabLst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Energy 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 Completion [ns]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Latency [ns]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84142" y="3138407"/>
            <a:ext cx="1565429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S26A Spec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2076773" y="2255003"/>
            <a:ext cx="395207" cy="813661"/>
          </a:xfrm>
          <a:custGeom>
            <a:avLst/>
            <a:gdLst>
              <a:gd name="connsiteX0" fmla="*/ 0 w 395207"/>
              <a:gd name="connsiteY0" fmla="*/ 813661 h 813661"/>
              <a:gd name="connsiteX1" fmla="*/ 154983 w 395207"/>
              <a:gd name="connsiteY1" fmla="*/ 325465 h 813661"/>
              <a:gd name="connsiteX2" fmla="*/ 395207 w 395207"/>
              <a:gd name="connsiteY2" fmla="*/ 0 h 813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5207" h="813661">
                <a:moveTo>
                  <a:pt x="0" y="813661"/>
                </a:moveTo>
                <a:cubicBezTo>
                  <a:pt x="44557" y="637368"/>
                  <a:pt x="89115" y="461075"/>
                  <a:pt x="154983" y="325465"/>
                </a:cubicBezTo>
                <a:cubicBezTo>
                  <a:pt x="220851" y="189855"/>
                  <a:pt x="308029" y="94927"/>
                  <a:pt x="395207" y="0"/>
                </a:cubicBezTo>
              </a:path>
            </a:pathLst>
          </a:custGeom>
          <a:noFill/>
          <a:ln w="38100">
            <a:solidFill>
              <a:schemeClr val="accent2"/>
            </a:solidFill>
            <a:prstDash val="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Forward or Next 8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41665" y="4902630"/>
            <a:ext cx="1580882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Thick gate </a:t>
            </a:r>
          </a:p>
          <a:p>
            <a:r>
              <a:rPr lang="en-US" dirty="0" err="1" smtClean="0"/>
              <a:t>nMOS</a:t>
            </a:r>
            <a:r>
              <a:rPr lang="en-US" dirty="0" smtClean="0"/>
              <a:t> </a:t>
            </a:r>
            <a:r>
              <a:rPr lang="en-US" dirty="0" err="1" smtClean="0"/>
              <a:t>x’tor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2735451" y="3835831"/>
            <a:ext cx="1247613" cy="1325105"/>
          </a:xfrm>
          <a:custGeom>
            <a:avLst/>
            <a:gdLst>
              <a:gd name="connsiteX0" fmla="*/ 0 w 1247613"/>
              <a:gd name="connsiteY0" fmla="*/ 1325105 h 1325105"/>
              <a:gd name="connsiteX1" fmla="*/ 433952 w 1247613"/>
              <a:gd name="connsiteY1" fmla="*/ 612183 h 1325105"/>
              <a:gd name="connsiteX2" fmla="*/ 1247613 w 1247613"/>
              <a:gd name="connsiteY2" fmla="*/ 0 h 132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7613" h="1325105">
                <a:moveTo>
                  <a:pt x="0" y="1325105"/>
                </a:moveTo>
                <a:cubicBezTo>
                  <a:pt x="113008" y="1079069"/>
                  <a:pt x="226017" y="833034"/>
                  <a:pt x="433952" y="612183"/>
                </a:cubicBezTo>
                <a:cubicBezTo>
                  <a:pt x="641888" y="391332"/>
                  <a:pt x="1117169" y="99447"/>
                  <a:pt x="1247613" y="0"/>
                </a:cubicBezTo>
              </a:path>
            </a:pathLst>
          </a:custGeom>
          <a:noFill/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743200" y="4832033"/>
            <a:ext cx="1292087" cy="376071"/>
          </a:xfrm>
          <a:custGeom>
            <a:avLst/>
            <a:gdLst>
              <a:gd name="connsiteX0" fmla="*/ 0 w 1292087"/>
              <a:gd name="connsiteY0" fmla="*/ 376071 h 376071"/>
              <a:gd name="connsiteX1" fmla="*/ 596348 w 1292087"/>
              <a:gd name="connsiteY1" fmla="*/ 48080 h 376071"/>
              <a:gd name="connsiteX2" fmla="*/ 1292087 w 1292087"/>
              <a:gd name="connsiteY2" fmla="*/ 8324 h 37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2087" h="376071">
                <a:moveTo>
                  <a:pt x="0" y="376071"/>
                </a:moveTo>
                <a:cubicBezTo>
                  <a:pt x="190500" y="242721"/>
                  <a:pt x="381000" y="109371"/>
                  <a:pt x="596348" y="48080"/>
                </a:cubicBezTo>
                <a:cubicBezTo>
                  <a:pt x="811696" y="-13211"/>
                  <a:pt x="1051891" y="-2444"/>
                  <a:pt x="1292087" y="8324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07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28625"/>
          </a:xfrm>
        </p:spPr>
        <p:txBody>
          <a:bodyPr/>
          <a:lstStyle/>
          <a:p>
            <a:r>
              <a:rPr lang="en-US" sz="3600" dirty="0"/>
              <a:t>SSM Current Status: Risks and Mitigations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819150"/>
            <a:ext cx="6682068" cy="5448300"/>
          </a:xfrm>
        </p:spPr>
        <p:txBody>
          <a:bodyPr/>
          <a:lstStyle/>
          <a:p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D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increase and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s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control: 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D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~ 850mV with </a:t>
            </a:r>
            <a:r>
              <a:rPr lang="en-US" sz="1800" dirty="0" err="1">
                <a:latin typeface="Symbol" panose="05050102010706020507" pitchFamily="18" charset="2"/>
                <a:ea typeface="Cambria Math" panose="02040503050406030204" pitchFamily="18" charset="0"/>
                <a:cs typeface="Browallia New" panose="020B0604020202020204" pitchFamily="34" charset="-34"/>
              </a:rPr>
              <a:t>s</a:t>
            </a:r>
            <a:r>
              <a:rPr lang="en-US" sz="18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Vt</a:t>
            </a: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 ~ 105mV</a:t>
            </a:r>
            <a:b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</a:br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(SD alloy K* #6 w/ vertical profile)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Target POR cell for Q2FY18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SD alloy K* #6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Single-step etch with SD tapered profile (w or w/o </a:t>
            </a:r>
            <a:r>
              <a:rPr lang="en-US" sz="14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AlOx</a:t>
            </a:r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 lamina)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Standard W WL thickness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Additional ingredients under evaluation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BL tapering and absolute CD vs. relative tapering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K* campaign prosecution </a:t>
            </a:r>
          </a:p>
          <a:p>
            <a:pPr lvl="2"/>
            <a:r>
              <a:rPr lang="en-US" sz="1400" dirty="0">
                <a:ea typeface="Cambria Math" panose="02040503050406030204" pitchFamily="18" charset="0"/>
                <a:cs typeface="Browallia New" panose="020B0604020202020204" pitchFamily="34" charset="-34"/>
              </a:rPr>
              <a:t>G* campaign</a:t>
            </a:r>
            <a:endParaRPr lang="en-US" sz="18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Reset Read Disturb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Margin required &lt; 300mV for 5K read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Separate intrinsic (soft program) vs extrinsic component to minimize window budget impact</a:t>
            </a:r>
          </a:p>
          <a:p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Reset Drift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Set drift is consistent with SXP data @ 85C</a:t>
            </a:r>
          </a:p>
          <a:p>
            <a:pPr lvl="1"/>
            <a:r>
              <a:rPr lang="en-US" sz="1800" dirty="0">
                <a:ea typeface="Cambria Math" panose="02040503050406030204" pitchFamily="18" charset="0"/>
                <a:cs typeface="Browallia New" panose="020B0604020202020204" pitchFamily="34" charset="-34"/>
              </a:rPr>
              <a:t>Window loss for SSM in the range of 50mV from 1us to 10s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6DCE134-E5F7-46AE-8F9F-ABDBECC6B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999" y="4823503"/>
            <a:ext cx="3452644" cy="20344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21EE1F2-45FF-482B-9D22-96D954E08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72" y="723899"/>
            <a:ext cx="4763535" cy="40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0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4000" dirty="0"/>
              <a:t>Plan for SOW: Strategy Overview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5295" y="1227820"/>
            <a:ext cx="4024897" cy="1849948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Bipolar Decoder </a:t>
            </a:r>
            <a:r>
              <a:rPr lang="en-US" sz="1600" b="1" u="sng" dirty="0">
                <a:latin typeface="Calibri" panose="020F0502020204030204" pitchFamily="34" charset="0"/>
              </a:rPr>
              <a:t>D</a:t>
            </a:r>
            <a:r>
              <a:rPr lang="en-US" sz="1600" b="1" u="sng" dirty="0" smtClean="0">
                <a:latin typeface="Calibri" panose="020F0502020204030204" pitchFamily="34" charset="0"/>
              </a:rPr>
              <a:t>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Fast implementation: based on S26A </a:t>
            </a:r>
            <a:r>
              <a:rPr lang="en-US" sz="1400" dirty="0">
                <a:latin typeface="Calibri" panose="020F0502020204030204" pitchFamily="34" charset="0"/>
              </a:rPr>
              <a:t>floor </a:t>
            </a:r>
            <a:r>
              <a:rPr lang="en-US" sz="1400" dirty="0" smtClean="0">
                <a:latin typeface="Calibri" panose="020F0502020204030204" pitchFamily="34" charset="0"/>
              </a:rPr>
              <a:t>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Low risk execution: based on S26A design collateral + TGNMOS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anose="020F0502020204030204" pitchFamily="34" charset="0"/>
              </a:rPr>
              <a:t>Algo</a:t>
            </a:r>
            <a:r>
              <a:rPr lang="en-US" sz="1400" dirty="0" smtClean="0">
                <a:latin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</a:rPr>
              <a:t>development leverage by reusing S26 </a:t>
            </a:r>
            <a:r>
              <a:rPr lang="en-US" sz="1400" dirty="0" smtClean="0">
                <a:latin typeface="Calibri" panose="020F0502020204030204" pitchFamily="34" charset="0"/>
              </a:rPr>
              <a:t>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Enable probe synergy with S26 PG1 specs with shorter write completion time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8328" y="3920068"/>
            <a:ext cx="4003937" cy="1768800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SSM </a:t>
            </a:r>
            <a:r>
              <a:rPr lang="en-US" sz="1600" b="1" u="sng" dirty="0">
                <a:latin typeface="Calibri" panose="020F0502020204030204" pitchFamily="34" charset="0"/>
              </a:rPr>
              <a:t>Switching P</a:t>
            </a:r>
            <a:r>
              <a:rPr lang="en-US" sz="1600" b="1" u="sng" dirty="0" smtClean="0">
                <a:latin typeface="Calibri" panose="020F0502020204030204" pitchFamily="34" charset="0"/>
              </a:rPr>
              <a:t>hysics w/ 20nm Cell</a:t>
            </a:r>
            <a:r>
              <a:rPr lang="en-US" sz="1600" b="1" dirty="0" smtClean="0">
                <a:latin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Cell development (DTS/MTS) based </a:t>
            </a:r>
            <a:r>
              <a:rPr lang="en-US" sz="1400" dirty="0">
                <a:latin typeface="Calibri" panose="020F0502020204030204" pitchFamily="34" charset="0"/>
              </a:rPr>
              <a:t>on </a:t>
            </a:r>
            <a:r>
              <a:rPr lang="en-US" sz="1400" dirty="0" smtClean="0">
                <a:latin typeface="Calibri" panose="020F0502020204030204" pitchFamily="34" charset="0"/>
              </a:rPr>
              <a:t>S26A </a:t>
            </a:r>
            <a:r>
              <a:rPr lang="en-US" sz="1400" dirty="0">
                <a:latin typeface="Calibri" panose="020F0502020204030204" pitchFamily="34" charset="0"/>
              </a:rPr>
              <a:t>scribe </a:t>
            </a:r>
            <a:r>
              <a:rPr lang="en-US" sz="1400" dirty="0" smtClean="0">
                <a:latin typeface="Calibri" panose="020F0502020204030204" pitchFamily="34" charset="0"/>
              </a:rPr>
              <a:t>mini array and single cell structures (SR71, QTT, 2XCMOS)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</a:rPr>
              <a:t>D</a:t>
            </a:r>
            <a:r>
              <a:rPr lang="en-US" sz="1400" dirty="0" smtClean="0">
                <a:latin typeface="Calibri" panose="020F0502020204030204" pitchFamily="34" charset="0"/>
              </a:rPr>
              <a:t>evelop </a:t>
            </a:r>
            <a:r>
              <a:rPr lang="en-US" sz="1400" dirty="0">
                <a:latin typeface="Calibri" panose="020F0502020204030204" pitchFamily="34" charset="0"/>
              </a:rPr>
              <a:t>fundamental understanding of switching </a:t>
            </a:r>
            <a:r>
              <a:rPr lang="en-US" sz="1400" dirty="0" smtClean="0">
                <a:latin typeface="Calibri" panose="020F0502020204030204" pitchFamily="34" charset="0"/>
              </a:rPr>
              <a:t>mechanism to tune window and reduce distribution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55189" y="5505154"/>
            <a:ext cx="4810545" cy="854968"/>
          </a:xfrm>
          <a:prstGeom prst="roundRect">
            <a:avLst/>
          </a:prstGeom>
          <a:solidFill>
            <a:srgbClr val="C000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20nm SSM Structure Yield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Establish S26A SSM-flow baseline and change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Leverage with S26A </a:t>
            </a:r>
            <a:r>
              <a:rPr lang="en-US" sz="1400" dirty="0">
                <a:latin typeface="Calibri" panose="020F0502020204030204" pitchFamily="34" charset="0"/>
              </a:rPr>
              <a:t>y</a:t>
            </a:r>
            <a:r>
              <a:rPr lang="en-US" sz="1400" dirty="0" smtClean="0">
                <a:latin typeface="Calibri" panose="020F0502020204030204" pitchFamily="34" charset="0"/>
              </a:rPr>
              <a:t>ield improvement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14999" y="3591706"/>
            <a:ext cx="2971799" cy="1025426"/>
          </a:xfrm>
          <a:prstGeom prst="roundRect">
            <a:avLst/>
          </a:prstGeom>
          <a:solidFill>
            <a:srgbClr val="004DB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20nm Startup Flow Defined</a:t>
            </a:r>
            <a:endParaRPr lang="en-US" sz="16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</a:rPr>
              <a:t>Structure </a:t>
            </a:r>
            <a:r>
              <a:rPr lang="en-US" sz="1400" dirty="0" smtClean="0">
                <a:latin typeface="Calibri" panose="020F0502020204030204" pitchFamily="34" charset="0"/>
              </a:rPr>
              <a:t>and RWB demonstrated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DTS/MTS/RWB are consistent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5000" y="1413796"/>
            <a:ext cx="2971799" cy="1289888"/>
          </a:xfrm>
          <a:prstGeom prst="roundRect">
            <a:avLst/>
          </a:prstGeom>
          <a:solidFill>
            <a:srgbClr val="004DB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400" b="1" u="sng" dirty="0" smtClean="0">
                <a:latin typeface="Calibri" panose="020F0502020204030204" pitchFamily="34" charset="0"/>
              </a:rPr>
              <a:t>S26S Tapeout meeting S26A spec</a:t>
            </a:r>
            <a:endParaRPr lang="en-US" sz="1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Product vehicle: 256Gb in 197mm</a:t>
            </a:r>
            <a:r>
              <a:rPr lang="en-US" sz="1400" baseline="30000" dirty="0" smtClean="0">
                <a:latin typeface="Calibri" panose="020F0502020204030204" pitchFamily="34" charset="0"/>
              </a:rPr>
              <a:t>2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½ write completion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Dual Deck compatible with S25A spec</a:t>
            </a:r>
          </a:p>
        </p:txBody>
      </p:sp>
      <p:sp>
        <p:nvSpPr>
          <p:cNvPr id="9" name="Notched Right Arrow 8"/>
          <p:cNvSpPr/>
          <p:nvPr/>
        </p:nvSpPr>
        <p:spPr>
          <a:xfrm>
            <a:off x="4596433" y="4007532"/>
            <a:ext cx="1067519" cy="609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4596433" y="1736812"/>
            <a:ext cx="1067519" cy="609600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1" name="Notched Right Arrow 10"/>
          <p:cNvSpPr/>
          <p:nvPr/>
        </p:nvSpPr>
        <p:spPr>
          <a:xfrm rot="16200000" flipV="1">
            <a:off x="7156918" y="4734044"/>
            <a:ext cx="689092" cy="618893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838928" y="2886314"/>
            <a:ext cx="1828800" cy="513184"/>
          </a:xfrm>
          <a:prstGeom prst="roundRect">
            <a:avLst>
              <a:gd name="adj" fmla="val 95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Success or Fail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315199" y="2772610"/>
            <a:ext cx="2412269" cy="748616"/>
            <a:chOff x="7315199" y="4122665"/>
            <a:chExt cx="2412269" cy="748616"/>
          </a:xfrm>
        </p:grpSpPr>
        <p:sp>
          <p:nvSpPr>
            <p:cNvPr id="13" name="Notched Right Arrow 12"/>
            <p:cNvSpPr/>
            <p:nvPr/>
          </p:nvSpPr>
          <p:spPr>
            <a:xfrm>
              <a:off x="8508268" y="4236368"/>
              <a:ext cx="1219200" cy="513184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anose="020F0502020204030204" pitchFamily="34" charset="0"/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>
              <a:off x="7315199" y="4363033"/>
              <a:ext cx="1371600" cy="508248"/>
            </a:xfrm>
            <a:prstGeom prst="bentArrow">
              <a:avLst>
                <a:gd name="adj1" fmla="val 50000"/>
                <a:gd name="adj2" fmla="val 25000"/>
                <a:gd name="adj3" fmla="val 25000"/>
                <a:gd name="adj4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Bent Arrow 14"/>
            <p:cNvSpPr/>
            <p:nvPr/>
          </p:nvSpPr>
          <p:spPr>
            <a:xfrm flipV="1">
              <a:off x="7315199" y="4122665"/>
              <a:ext cx="1371600" cy="494927"/>
            </a:xfrm>
            <a:prstGeom prst="bentArrow">
              <a:avLst>
                <a:gd name="adj1" fmla="val 50000"/>
                <a:gd name="adj2" fmla="val 25000"/>
                <a:gd name="adj3" fmla="val 25000"/>
                <a:gd name="adj4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Curved Up Arrow 15"/>
          <p:cNvSpPr/>
          <p:nvPr/>
        </p:nvSpPr>
        <p:spPr>
          <a:xfrm rot="2422979">
            <a:off x="4137840" y="5866075"/>
            <a:ext cx="493715" cy="254525"/>
          </a:xfrm>
          <a:prstGeom prst="curvedUp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Up Arrow 16"/>
          <p:cNvSpPr/>
          <p:nvPr/>
        </p:nvSpPr>
        <p:spPr>
          <a:xfrm rot="2531748" flipH="1" flipV="1">
            <a:off x="4461432" y="5100011"/>
            <a:ext cx="424712" cy="250705"/>
          </a:xfrm>
          <a:prstGeom prst="curvedUp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Right Arrow 17"/>
          <p:cNvSpPr/>
          <p:nvPr/>
        </p:nvSpPr>
        <p:spPr>
          <a:xfrm flipH="1" flipV="1">
            <a:off x="4114205" y="3219562"/>
            <a:ext cx="226241" cy="545845"/>
          </a:xfrm>
          <a:prstGeom prst="curved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Notched Right Arrow 18"/>
          <p:cNvSpPr/>
          <p:nvPr/>
        </p:nvSpPr>
        <p:spPr>
          <a:xfrm>
            <a:off x="8848165" y="3857315"/>
            <a:ext cx="879303" cy="494208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838928" y="3591707"/>
            <a:ext cx="1828800" cy="1025425"/>
          </a:xfrm>
          <a:prstGeom prst="roundRect">
            <a:avLst>
              <a:gd name="adj" fmla="val 95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74625" indent="-174625"/>
            <a:r>
              <a:rPr lang="en-US" sz="1600" b="1" u="sng" dirty="0" smtClean="0">
                <a:latin typeface="Calibri" panose="020F0502020204030204" pitchFamily="34" charset="0"/>
              </a:rPr>
              <a:t>Scaling Roadmap</a:t>
            </a:r>
          </a:p>
          <a:p>
            <a:pPr marL="174625" indent="-174625"/>
            <a:r>
              <a:rPr lang="en-US" sz="1400" dirty="0" smtClean="0">
                <a:latin typeface="Calibri" panose="020F0502020204030204" pitchFamily="34" charset="0"/>
              </a:rPr>
              <a:t>Process architecture</a:t>
            </a:r>
            <a:br>
              <a:rPr lang="en-US" sz="1400" dirty="0" smtClean="0">
                <a:latin typeface="Calibri" panose="020F0502020204030204" pitchFamily="34" charset="0"/>
              </a:rPr>
            </a:br>
            <a:r>
              <a:rPr lang="en-US" sz="1400" dirty="0" smtClean="0">
                <a:latin typeface="Calibri" panose="020F0502020204030204" pitchFamily="34" charset="0"/>
              </a:rPr>
              <a:t>Stack (</a:t>
            </a:r>
            <a:r>
              <a:rPr lang="en-US" sz="1400" dirty="0" smtClean="0">
                <a:latin typeface="Calibri" panose="020F0502020204030204" pitchFamily="34" charset="0"/>
              </a:rPr>
              <a:t>S26A </a:t>
            </a:r>
            <a:r>
              <a:rPr lang="en-US" sz="1400" dirty="0" smtClean="0">
                <a:latin typeface="Calibri" panose="020F0502020204030204" pitchFamily="34" charset="0"/>
              </a:rPr>
              <a:t>like) vs.</a:t>
            </a:r>
            <a:br>
              <a:rPr lang="en-US" sz="1400" dirty="0" smtClean="0">
                <a:latin typeface="Calibri" panose="020F0502020204030204" pitchFamily="34" charset="0"/>
              </a:rPr>
            </a:br>
            <a:r>
              <a:rPr lang="en-US" sz="1400" dirty="0" smtClean="0">
                <a:latin typeface="Calibri" panose="020F0502020204030204" pitchFamily="34" charset="0"/>
              </a:rPr>
              <a:t>Tier (3DNAND-like)</a:t>
            </a:r>
          </a:p>
        </p:txBody>
      </p:sp>
    </p:spTree>
    <p:extLst>
      <p:ext uri="{BB962C8B-B14F-4D97-AF65-F5344CB8AC3E}">
        <p14:creationId xmlns:p14="http://schemas.microsoft.com/office/powerpoint/2010/main" val="16658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0269"/>
            <a:ext cx="10363200" cy="838200"/>
          </a:xfrm>
        </p:spPr>
        <p:txBody>
          <a:bodyPr/>
          <a:lstStyle/>
          <a:p>
            <a:r>
              <a:rPr lang="en-US" sz="4400" dirty="0"/>
              <a:t>Bipolar Decode scheme and Risk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354" y="1527930"/>
            <a:ext cx="3125699" cy="35587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51396" y="1322160"/>
            <a:ext cx="63470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Scheme</a:t>
            </a:r>
          </a:p>
          <a:p>
            <a:endParaRPr lang="en-US" sz="1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is carried by N channel in both polarities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ax array voltage is lower than VPP by ~1v due to large N-channel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drop with back bias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and global select inverters see VPP+ to VNN oxide stress; require thick gate oxide (~ 200 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Junctions see VPP to VNN stress 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Risks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ecoder fits in the S26 decoder foot print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leakage and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Idlin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Idsat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the thick gate NMOS meet specs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Decoder meets reliability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26164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TGNMOS </a:t>
            </a:r>
            <a:r>
              <a:rPr lang="en-US" sz="3600" dirty="0" smtClean="0"/>
              <a:t>Development </a:t>
            </a:r>
            <a:r>
              <a:rPr lang="en-US" sz="3600" dirty="0" smtClean="0"/>
              <a:t>and </a:t>
            </a:r>
            <a:r>
              <a:rPr lang="en-US" sz="3600" dirty="0" smtClean="0"/>
              <a:t>S26S Intercept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688910" y="2401544"/>
            <a:ext cx="3406012" cy="390607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S26S A0 Design Start</a:t>
            </a:r>
            <a:endParaRPr lang="en-US" sz="1600" dirty="0" smtClean="0">
              <a:latin typeface="Calibri" panose="020F0502020204030204" pitchFamily="34" charset="0"/>
            </a:endParaRP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100% S26A collateral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CMOS Bipolar Decoder for placeholder (no HV Stress)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20~50% high switching energy 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Wafer level testable for SSM functionality @ ½ of set time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Power/thermal envelope prohibitive for component test (system level validation) 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5484" y="993082"/>
            <a:ext cx="4046630" cy="68580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TGNMOS Collateral Development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Silicon meeting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leakage and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Idlin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Idsat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72305" y="4829793"/>
            <a:ext cx="3552987" cy="135296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S26S B-Stepping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Change CMOS decoder scheme to TGNMOS decoder scheme</a:t>
            </a:r>
          </a:p>
          <a:p>
            <a:pPr marL="457200" indent="-225425"/>
            <a:r>
              <a:rPr lang="en-US" sz="1600" dirty="0" smtClean="0">
                <a:latin typeface="Calibri" panose="020F0502020204030204" pitchFamily="34" charset="0"/>
              </a:rPr>
              <a:t>Design to S26A full spec, compatible to S25A full spec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244009" y="5314950"/>
            <a:ext cx="904066" cy="3826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8"/>
          <p:cNvSpPr/>
          <p:nvPr/>
        </p:nvSpPr>
        <p:spPr>
          <a:xfrm>
            <a:off x="5567821" y="2472358"/>
            <a:ext cx="2990369" cy="1495839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anose="020F0502020204030204" pitchFamily="34" charset="0"/>
              </a:rPr>
              <a:t>EoQ1 assessment for Q3 TO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6861911" y="4090260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4245917" y="3043856"/>
            <a:ext cx="1170909" cy="3528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8679370" y="3051310"/>
            <a:ext cx="1031157" cy="345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861522" y="2668654"/>
            <a:ext cx="1687744" cy="110324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A0 TO</a:t>
            </a:r>
          </a:p>
          <a:p>
            <a:r>
              <a:rPr lang="en-US" sz="1600" dirty="0" smtClean="0">
                <a:latin typeface="Calibri" panose="020F0502020204030204" pitchFamily="34" charset="0"/>
              </a:rPr>
              <a:t>(two </a:t>
            </a:r>
            <a:r>
              <a:rPr lang="en-US" sz="1600" dirty="0" err="1" smtClean="0">
                <a:latin typeface="Calibri" panose="020F0502020204030204" pitchFamily="34" charset="0"/>
              </a:rPr>
              <a:t>steppings</a:t>
            </a:r>
            <a:r>
              <a:rPr lang="en-US" sz="1600" dirty="0" smtClean="0">
                <a:latin typeface="Calibri" panose="020F0502020204030204" pitchFamily="34" charset="0"/>
              </a:rPr>
              <a:t>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861522" y="5022573"/>
            <a:ext cx="1687744" cy="110324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B0 TO</a:t>
            </a:r>
            <a:endParaRPr lang="en-US" sz="1600" dirty="0" smtClean="0">
              <a:latin typeface="Calibri" panose="020F0502020204030204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8957455" y="5381211"/>
            <a:ext cx="753071" cy="316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10478755" y="4039633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6873910" y="1784075"/>
            <a:ext cx="373773" cy="617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388623" y="2446529"/>
            <a:ext cx="15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anose="020F0502020204030204" pitchFamily="34" charset="0"/>
              </a:rPr>
              <a:t>Not </a:t>
            </a:r>
          </a:p>
          <a:p>
            <a:pPr algn="ctr"/>
            <a:r>
              <a:rPr lang="en-US" sz="1800" dirty="0" smtClean="0">
                <a:latin typeface="Calibri" panose="020F0502020204030204" pitchFamily="34" charset="0"/>
              </a:rPr>
              <a:t>acceptable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33818" y="4140773"/>
            <a:ext cx="1224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A</a:t>
            </a:r>
            <a:r>
              <a:rPr lang="en-US" sz="1800" dirty="0" smtClean="0">
                <a:latin typeface="Calibri" panose="020F0502020204030204" pitchFamily="34" charset="0"/>
              </a:rPr>
              <a:t>cceptable</a:t>
            </a:r>
            <a:endParaRPr lang="en-US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6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9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Silicon WIP </a:t>
            </a:r>
            <a:r>
              <a:rPr lang="en-US" dirty="0"/>
              <a:t>status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518115"/>
            <a:ext cx="10363200" cy="2577885"/>
          </a:xfrm>
        </p:spPr>
        <p:txBody>
          <a:bodyPr/>
          <a:lstStyle/>
          <a:p>
            <a:pPr lvl="1"/>
            <a:r>
              <a:rPr lang="en-US" sz="1800" dirty="0"/>
              <a:t>Comments to the Gantt chart:</a:t>
            </a:r>
          </a:p>
          <a:p>
            <a:pPr lvl="2"/>
            <a:r>
              <a:rPr lang="en-US" sz="1600" dirty="0"/>
              <a:t>Lots in bold will run with rotating Screamer priority</a:t>
            </a:r>
          </a:p>
          <a:p>
            <a:pPr lvl="2"/>
            <a:r>
              <a:rPr lang="en-US" sz="1600" dirty="0"/>
              <a:t>G* is more distant, Q2 activity</a:t>
            </a:r>
          </a:p>
          <a:p>
            <a:pPr lvl="2"/>
            <a:r>
              <a:rPr lang="en-US" sz="1600" dirty="0"/>
              <a:t>Dual deck setup is also Q2 activity, depending on the tape out schedule and first conversion layer.</a:t>
            </a:r>
          </a:p>
          <a:p>
            <a:pPr lvl="1"/>
            <a:r>
              <a:rPr lang="en-US" sz="1800" dirty="0"/>
              <a:t>Quality issues:</a:t>
            </a:r>
          </a:p>
          <a:p>
            <a:pPr lvl="2"/>
            <a:r>
              <a:rPr lang="en-US" sz="1600" dirty="0"/>
              <a:t>SSM29 lot had thick (55nm instead of 45nm) W deposited at 52 level. Can have issues related to BL-BL and periphery due to under-chop</a:t>
            </a:r>
          </a:p>
          <a:p>
            <a:pPr lvl="2"/>
            <a:r>
              <a:rPr lang="en-US" sz="1600" dirty="0"/>
              <a:t>SSM31 also had misprocess at C2 OXIDE CMP, which has risk of BL-BL shorting.</a:t>
            </a:r>
          </a:p>
          <a:p>
            <a:pPr lvl="2"/>
            <a:r>
              <a:rPr lang="en-US" sz="1600" dirty="0"/>
              <a:t>Both issues are related to 20s SXP line conversions affecting SSM setup, both fixed, but impacted PROD material.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1D57AEF7-9779-48ED-AFEB-8F9D7BE7A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7" y="1266692"/>
            <a:ext cx="12016847" cy="1937887"/>
          </a:xfrm>
          <a:prstGeom prst="rect">
            <a:avLst/>
          </a:prstGeom>
        </p:spPr>
      </p:pic>
      <p:sp>
        <p:nvSpPr>
          <p:cNvPr id="5" name="Action Button: Forward or Next 4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4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6286500" cy="4729164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smtClean="0"/>
              <a:t>A </a:t>
            </a:r>
            <a:r>
              <a:rPr lang="it-IT" sz="1800" dirty="0"/>
              <a:t>V</a:t>
            </a:r>
            <a:r>
              <a:rPr lang="it-IT" sz="1800" baseline="-25000" dirty="0"/>
              <a:t>T</a:t>
            </a:r>
            <a:r>
              <a:rPr lang="it-IT" sz="1800" dirty="0"/>
              <a:t> window (</a:t>
            </a:r>
            <a:r>
              <a:rPr lang="en-US" sz="1800" dirty="0"/>
              <a:t>∆V</a:t>
            </a:r>
            <a:r>
              <a:rPr lang="en-US" sz="1800" baseline="-25000" dirty="0"/>
              <a:t>T</a:t>
            </a:r>
            <a:r>
              <a:rPr lang="it-IT" sz="1800" dirty="0"/>
              <a:t>) has been observed by applying programming pulses with opposite polarity.  The </a:t>
            </a:r>
            <a:r>
              <a:rPr lang="en-US" sz="1800" dirty="0"/>
              <a:t>best known ∆V</a:t>
            </a:r>
            <a:r>
              <a:rPr lang="en-US" sz="1800" baseline="-25000" dirty="0"/>
              <a:t>T</a:t>
            </a:r>
            <a:r>
              <a:rPr lang="en-US" sz="1800" dirty="0"/>
              <a:t> physics is an electrochemical potential modulation effect subject to mass transport by polarity.</a:t>
            </a:r>
          </a:p>
          <a:p>
            <a:pPr marL="559805" lvl="1" indent="0">
              <a:buNone/>
            </a:pPr>
            <a:r>
              <a:rPr lang="en-US" sz="1800" dirty="0" smtClean="0"/>
              <a:t>Near </a:t>
            </a:r>
            <a:r>
              <a:rPr lang="en-US" sz="1800" dirty="0"/>
              <a:t>p</a:t>
            </a:r>
            <a:r>
              <a:rPr lang="en-US" sz="1800" dirty="0" smtClean="0"/>
              <a:t>arallel </a:t>
            </a:r>
            <a:r>
              <a:rPr lang="en-US" sz="1800" dirty="0"/>
              <a:t>shift on </a:t>
            </a:r>
            <a:r>
              <a:rPr lang="en-US" sz="1800" dirty="0" err="1"/>
              <a:t>SubVt</a:t>
            </a:r>
            <a:r>
              <a:rPr lang="en-US" sz="1800" dirty="0"/>
              <a:t> I-V on </a:t>
            </a:r>
            <a:r>
              <a:rPr lang="en-US" sz="1800" dirty="0" smtClean="0"/>
              <a:t>polarity effects</a:t>
            </a:r>
            <a:endParaRPr lang="en-US" sz="1800" dirty="0"/>
          </a:p>
          <a:p>
            <a:pPr marL="554035" lvl="1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equivalent </a:t>
            </a:r>
            <a:r>
              <a:rPr lang="en-US" sz="1800" dirty="0" smtClean="0"/>
              <a:t>circuit – a </a:t>
            </a:r>
            <a:r>
              <a:rPr lang="en-US" sz="1800" dirty="0"/>
              <a:t>programmable battery connected  </a:t>
            </a:r>
            <a:br>
              <a:rPr lang="en-US" sz="1800" dirty="0"/>
            </a:br>
            <a:r>
              <a:rPr lang="en-US" sz="1800" dirty="0"/>
              <a:t>to a </a:t>
            </a:r>
            <a:r>
              <a:rPr lang="en-US" sz="1800" dirty="0" err="1"/>
              <a:t>Chal</a:t>
            </a:r>
            <a:r>
              <a:rPr lang="en-US" sz="1800" dirty="0"/>
              <a:t> Glass Resistor serially</a:t>
            </a:r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From empirical to physical</a:t>
            </a:r>
          </a:p>
          <a:p>
            <a:pPr marL="554035" lvl="1" indent="0">
              <a:buNone/>
            </a:pPr>
            <a:r>
              <a:rPr lang="en-US" sz="1800" dirty="0"/>
              <a:t>Pursuing the validation of </a:t>
            </a:r>
            <a:r>
              <a:rPr lang="en-US" sz="1800" dirty="0" smtClean="0"/>
              <a:t>heterogeneous junction model </a:t>
            </a:r>
          </a:p>
          <a:p>
            <a:pPr marL="554035" lvl="1" indent="0">
              <a:buNone/>
            </a:pPr>
            <a:r>
              <a:rPr lang="en-US" sz="1800" dirty="0" smtClean="0"/>
              <a:t>Programmable battery is formed by the band offset </a:t>
            </a:r>
          </a:p>
          <a:p>
            <a:pPr marL="554035" lvl="1" indent="0">
              <a:buNone/>
            </a:pPr>
            <a:r>
              <a:rPr lang="en-US" sz="1800" dirty="0" smtClean="0"/>
              <a:t>Write –Band offset switching subject to mass transport.</a:t>
            </a:r>
          </a:p>
          <a:p>
            <a:pPr marL="554035" lvl="1" indent="0">
              <a:buNone/>
            </a:pPr>
            <a:r>
              <a:rPr lang="en-US" sz="1800" dirty="0" smtClean="0"/>
              <a:t>Read – Space Charge modulation results in voltage shift</a:t>
            </a:r>
          </a:p>
          <a:p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Electrical Equivalent Circuit and Possible Underline Physics 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72" t="14723" r="2719" b="6389"/>
          <a:stretch/>
        </p:blipFill>
        <p:spPr>
          <a:xfrm>
            <a:off x="7152243" y="1236998"/>
            <a:ext cx="4305300" cy="216408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2362200" y="3522140"/>
            <a:ext cx="2114112" cy="595373"/>
            <a:chOff x="2210852" y="2568486"/>
            <a:chExt cx="2114112" cy="595373"/>
          </a:xfrm>
        </p:grpSpPr>
        <p:grpSp>
          <p:nvGrpSpPr>
            <p:cNvPr id="40" name="Group 39"/>
            <p:cNvGrpSpPr/>
            <p:nvPr/>
          </p:nvGrpSpPr>
          <p:grpSpPr>
            <a:xfrm>
              <a:off x="2420984" y="2568486"/>
              <a:ext cx="1693848" cy="595373"/>
              <a:chOff x="1714208" y="3219499"/>
              <a:chExt cx="1693848" cy="595373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1714208" y="3219499"/>
                <a:ext cx="495787" cy="595373"/>
                <a:chOff x="1924008" y="3327662"/>
                <a:chExt cx="314050" cy="4061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045616" y="3327662"/>
                  <a:ext cx="0" cy="406138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116450" y="3423737"/>
                  <a:ext cx="0" cy="210475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2116450" y="3528974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924008" y="3528973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984812" y="3360595"/>
                  <a:ext cx="215828" cy="32039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  <a:head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2570889" y="3422275"/>
                <a:ext cx="6978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 smtClean="0">
                    <a:latin typeface="Calibri" panose="020F0502020204030204" pitchFamily="34" charset="0"/>
                  </a:rPr>
                  <a:t>SD Resistor</a:t>
                </a:r>
                <a:endParaRPr lang="en-US" sz="1200" dirty="0">
                  <a:latin typeface="Calibri" panose="020F0502020204030204" pitchFamily="34" charset="0"/>
                </a:endParaRP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2212677" y="3514608"/>
                <a:ext cx="210132" cy="0"/>
              </a:xfrm>
              <a:prstGeom prst="line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n 28"/>
              <p:cNvSpPr/>
              <p:nvPr/>
            </p:nvSpPr>
            <p:spPr>
              <a:xfrm rot="16200000">
                <a:off x="2698429" y="2997084"/>
                <a:ext cx="379049" cy="1040204"/>
              </a:xfrm>
              <a:prstGeom prst="can">
                <a:avLst/>
              </a:prstGeom>
              <a:noFill/>
              <a:ln w="952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221085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483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920" t="11790" r="1182" b="20080"/>
          <a:stretch/>
        </p:blipFill>
        <p:spPr>
          <a:xfrm>
            <a:off x="7359557" y="3472798"/>
            <a:ext cx="3550491" cy="3123163"/>
          </a:xfrm>
          <a:prstGeom prst="rect">
            <a:avLst/>
          </a:prstGeom>
        </p:spPr>
      </p:pic>
      <p:sp>
        <p:nvSpPr>
          <p:cNvPr id="23" name="Action Button: Forward or Next 22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4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Basic Band Diagram of SD and Model assumptions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Electronic </a:t>
            </a:r>
            <a:r>
              <a:rPr lang="en-US" sz="1600" dirty="0"/>
              <a:t>Structure of Amorphous Semiconductors, </a:t>
            </a:r>
            <a:r>
              <a:rPr lang="en-US" sz="1600" dirty="0" smtClean="0"/>
              <a:t>D</a:t>
            </a:r>
            <a:r>
              <a:rPr lang="en-US" sz="1600" dirty="0"/>
              <a:t>. Adler and E. J. </a:t>
            </a:r>
            <a:r>
              <a:rPr lang="en-US" sz="1600" dirty="0" err="1"/>
              <a:t>Yoffa</a:t>
            </a:r>
            <a:r>
              <a:rPr lang="en-US" sz="1600" dirty="0"/>
              <a:t>, Phys. Rev. Lett. 36, 1197-1200 (1976)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15" y="1219200"/>
            <a:ext cx="6865008" cy="4876800"/>
          </a:xfrm>
        </p:spPr>
        <p:txBody>
          <a:bodyPr/>
          <a:lstStyle/>
          <a:p>
            <a:r>
              <a:rPr lang="en-US" sz="2000" dirty="0" smtClean="0"/>
              <a:t>Assumptions:</a:t>
            </a:r>
          </a:p>
          <a:p>
            <a:pPr lvl="1"/>
            <a:r>
              <a:rPr lang="en-US" sz="2000" dirty="0" smtClean="0"/>
              <a:t>EG:2eV</a:t>
            </a:r>
          </a:p>
          <a:p>
            <a:pPr lvl="1"/>
            <a:r>
              <a:rPr lang="en-US" sz="2000" dirty="0"/>
              <a:t>Effective </a:t>
            </a:r>
            <a:r>
              <a:rPr lang="en-US" sz="2000" dirty="0" err="1"/>
              <a:t>intrasite</a:t>
            </a:r>
            <a:r>
              <a:rPr lang="en-US" sz="2000" dirty="0"/>
              <a:t> electronic correlation energy </a:t>
            </a:r>
            <a:r>
              <a:rPr lang="en-US" sz="2000" dirty="0" smtClean="0"/>
              <a:t>is negative therefore P-type is exhibited (pinned?)</a:t>
            </a:r>
          </a:p>
          <a:p>
            <a:r>
              <a:rPr lang="en-US" sz="2000" dirty="0" smtClean="0"/>
              <a:t>3 Electronic models on with mass transport by polarity</a:t>
            </a:r>
          </a:p>
          <a:p>
            <a:pPr lvl="1"/>
            <a:r>
              <a:rPr lang="en-US" sz="2000" dirty="0" smtClean="0"/>
              <a:t>Composition “A” moves toward </a:t>
            </a:r>
            <a:r>
              <a:rPr lang="en-US" sz="2000" smtClean="0"/>
              <a:t>cathode </a:t>
            </a:r>
            <a:r>
              <a:rPr lang="en-US" sz="2000" smtClean="0"/>
              <a:t>(SD05</a:t>
            </a:r>
            <a:r>
              <a:rPr lang="en-US" sz="2000" smtClean="0">
                <a:sym typeface="Wingdings" panose="05000000000000000000" pitchFamily="2" charset="2"/>
              </a:rPr>
              <a:t></a:t>
            </a:r>
            <a:r>
              <a:rPr lang="en-US" sz="2000" smtClean="0"/>
              <a:t>SD35</a:t>
            </a:r>
            <a:r>
              <a:rPr lang="en-US" sz="2000" dirty="0" smtClean="0"/>
              <a:t>)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err="1" smtClean="0"/>
              <a:t>Homojunction</a:t>
            </a:r>
            <a:r>
              <a:rPr lang="en-US" sz="2000" dirty="0" smtClean="0"/>
              <a:t> – Correlation energy changed to  positive therefore n-type (similar to </a:t>
            </a:r>
            <a:r>
              <a:rPr lang="en-US" sz="2000" dirty="0" err="1" smtClean="0"/>
              <a:t>tetrahedrally</a:t>
            </a:r>
            <a:r>
              <a:rPr lang="en-US" sz="2000" dirty="0" smtClean="0"/>
              <a:t> coordinated amorphous semiconductor) 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smtClean="0"/>
              <a:t>Heterojunction-I – Band offset due to coordination changes (Michaelson’s Electronegativity Scales &amp; The work Function, IBM JRD 1978)</a:t>
            </a:r>
            <a:r>
              <a:rPr lang="en-US" sz="2000" dirty="0" smtClean="0">
                <a:sym typeface="Wingdings" panose="05000000000000000000" pitchFamily="2" charset="2"/>
              </a:rPr>
              <a:t>, higher Work Function</a:t>
            </a:r>
          </a:p>
          <a:p>
            <a:pPr marL="1068385" lvl="1" indent="-514350">
              <a:buFont typeface="+mj-lt"/>
              <a:buAutoNum type="romanUcPeriod"/>
            </a:pPr>
            <a:r>
              <a:rPr lang="en-US" sz="2000" dirty="0" smtClean="0"/>
              <a:t>Heterojunction-II </a:t>
            </a:r>
            <a:r>
              <a:rPr lang="en-US" sz="2000" dirty="0"/>
              <a:t>– </a:t>
            </a:r>
            <a:r>
              <a:rPr lang="en-US" sz="2000" dirty="0" smtClean="0">
                <a:sym typeface="Wingdings" panose="05000000000000000000" pitchFamily="2" charset="2"/>
              </a:rPr>
              <a:t>Band offset, but lower Work Function</a:t>
            </a:r>
          </a:p>
          <a:p>
            <a:pPr lvl="1"/>
            <a:r>
              <a:rPr lang="en-US" sz="2000" dirty="0" smtClean="0"/>
              <a:t>0.8eV Change is used to illustrate all 3 models</a:t>
            </a:r>
            <a:endParaRPr lang="en-US" sz="2000" dirty="0"/>
          </a:p>
          <a:p>
            <a:pPr marL="583604" indent="-5143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83604" indent="-514350">
              <a:buFont typeface="+mj-lt"/>
              <a:buAutoNum type="romanUcPeriod"/>
            </a:pPr>
            <a:endParaRPr lang="en-US" sz="20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120" y="1268760"/>
            <a:ext cx="4281375" cy="541158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364252" y="1916832"/>
            <a:ext cx="176419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8724292" y="2960948"/>
            <a:ext cx="972108" cy="540060"/>
            <a:chOff x="8724292" y="2960948"/>
            <a:chExt cx="972108" cy="54006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948428" y="3284984"/>
            <a:ext cx="216024" cy="324036"/>
            <a:chOff x="9948428" y="3284984"/>
            <a:chExt cx="216024" cy="324036"/>
          </a:xfrm>
        </p:grpSpPr>
        <p:sp>
          <p:nvSpPr>
            <p:cNvPr id="18" name="Rectangle 17"/>
            <p:cNvSpPr/>
            <p:nvPr/>
          </p:nvSpPr>
          <p:spPr>
            <a:xfrm>
              <a:off x="9948428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948428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948428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8364252" y="3284984"/>
            <a:ext cx="216024" cy="324036"/>
            <a:chOff x="8364252" y="3284984"/>
            <a:chExt cx="216024" cy="324036"/>
          </a:xfrm>
        </p:grpSpPr>
        <p:sp>
          <p:nvSpPr>
            <p:cNvPr id="25" name="Rectangle 24"/>
            <p:cNvSpPr/>
            <p:nvPr/>
          </p:nvSpPr>
          <p:spPr>
            <a:xfrm>
              <a:off x="8364252" y="3284984"/>
              <a:ext cx="216024" cy="72008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8364252" y="3284984"/>
              <a:ext cx="21602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580276" y="3284984"/>
              <a:ext cx="0" cy="324036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0092444" y="1772816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Vacuum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32404" y="2852936"/>
            <a:ext cx="13702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 smtClean="0">
                <a:latin typeface="Calibri" panose="020F0502020204030204" pitchFamily="34" charset="0"/>
              </a:rPr>
              <a:t>c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732404" y="3392996"/>
            <a:ext cx="13843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v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32404" y="3176972"/>
            <a:ext cx="11939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>
                <a:latin typeface="Calibri" panose="020F0502020204030204" pitchFamily="34" charset="0"/>
              </a:rPr>
              <a:t>f</a:t>
            </a:r>
            <a:endParaRPr lang="en-US" sz="1400" baseline="-25000" dirty="0">
              <a:latin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200456" y="3140968"/>
            <a:ext cx="1859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ϕ</a:t>
            </a:r>
            <a:r>
              <a:rPr lang="en-US" sz="1400" baseline="-25000" dirty="0">
                <a:latin typeface="Calibri" panose="020F0502020204030204" pitchFamily="34" charset="0"/>
              </a:rPr>
              <a:t>e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284132" y="4221088"/>
            <a:ext cx="4104456" cy="0"/>
          </a:xfrm>
          <a:prstGeom prst="line">
            <a:avLst/>
          </a:prstGeom>
          <a:ln w="19050" cap="rnd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7284132" y="5265204"/>
            <a:ext cx="972108" cy="540060"/>
            <a:chOff x="8724292" y="2960948"/>
            <a:chExt cx="972108" cy="54006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724292" y="3068960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10812524" y="4005064"/>
            <a:ext cx="58631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Vacuum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716180" y="4545124"/>
            <a:ext cx="1603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8796300" y="5481228"/>
            <a:ext cx="972108" cy="540060"/>
            <a:chOff x="8724292" y="2960948"/>
            <a:chExt cx="972108" cy="540060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8724292" y="328498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9192344" y="4545124"/>
            <a:ext cx="20839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0380476" y="5049180"/>
            <a:ext cx="972108" cy="540060"/>
            <a:chOff x="8724292" y="2960948"/>
            <a:chExt cx="972108" cy="54006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8724292" y="296094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724292" y="3501008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724292" y="3287334"/>
              <a:ext cx="972108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10740516" y="4545124"/>
            <a:ext cx="25648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(III)</a:t>
            </a:r>
            <a:endParaRPr lang="en-US" sz="1400" b="1" baseline="-25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320136" y="6237892"/>
            <a:ext cx="9096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400" dirty="0" err="1" smtClean="0">
                <a:latin typeface="Calibri" panose="020F0502020204030204" pitchFamily="34" charset="0"/>
              </a:rPr>
              <a:t>E</a:t>
            </a:r>
            <a:r>
              <a:rPr lang="en-US" sz="1400" baseline="-25000" dirty="0" err="1" smtClean="0">
                <a:latin typeface="Calibri" panose="020F0502020204030204" pitchFamily="34" charset="0"/>
              </a:rPr>
              <a:t>f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796300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=−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69329" y="6237312"/>
            <a:ext cx="8832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=+</a:t>
            </a:r>
            <a:r>
              <a:rPr lang="en-US" sz="1400" dirty="0" smtClean="0">
                <a:latin typeface="Calibri" panose="020F0502020204030204" pitchFamily="34" charset="0"/>
              </a:rPr>
              <a:t>0.8eV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904312" y="1484784"/>
            <a:ext cx="864096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SD05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6840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328248" y="1484784"/>
            <a:ext cx="576064" cy="2880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C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868308" y="3861048"/>
            <a:ext cx="8640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SD35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47" name="Action Button: Forward or Next 46">
            <a:hlinkClick r:id="" action="ppaction://hlinkshowjump?jump=firstslide" highlightClick="1"/>
          </p:cNvPr>
          <p:cNvSpPr/>
          <p:nvPr/>
        </p:nvSpPr>
        <p:spPr>
          <a:xfrm>
            <a:off x="5796366" y="6096000"/>
            <a:ext cx="674176" cy="44428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2259</TotalTime>
  <Words>984</Words>
  <Application>Microsoft Office PowerPoint</Application>
  <PresentationFormat>Widescreen</PresentationFormat>
  <Paragraphs>188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Neo Sans Intel</vt:lpstr>
      <vt:lpstr>Neo Sans Intel Medium</vt:lpstr>
      <vt:lpstr>Arial</vt:lpstr>
      <vt:lpstr>Browallia New</vt:lpstr>
      <vt:lpstr>Calibri</vt:lpstr>
      <vt:lpstr>Cambria Math</vt:lpstr>
      <vt:lpstr>Symbol</vt:lpstr>
      <vt:lpstr>Wingdings</vt:lpstr>
      <vt:lpstr>blank</vt:lpstr>
      <vt:lpstr>SSM Update to JDP COMM</vt:lpstr>
      <vt:lpstr>SSM Current Status: Risks and Mitigations</vt:lpstr>
      <vt:lpstr>Plan for SOW: Strategy Overview</vt:lpstr>
      <vt:lpstr>Bipolar Decode scheme and Risk</vt:lpstr>
      <vt:lpstr>TGNMOS Development and S26S Intercept</vt:lpstr>
      <vt:lpstr>Backup Materials</vt:lpstr>
      <vt:lpstr>Silicon WIP status update</vt:lpstr>
      <vt:lpstr>Electrical Equivalent Circuit and Possible Underline Physics </vt:lpstr>
      <vt:lpstr>Basic Band Diagram of SD and Model assumptions Electronic Structure of Amorphous Semiconductors, D. Adler and E. J. Yoffa, Phys. Rev. Lett. 36, 1197-1200 (1976)</vt:lpstr>
      <vt:lpstr>Model (III) – Heterojunction, lower 𝛘</vt:lpstr>
      <vt:lpstr>Bipolar Decoder Scheme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96</cp:revision>
  <dcterms:created xsi:type="dcterms:W3CDTF">2018-01-09T15:06:58Z</dcterms:created>
  <dcterms:modified xsi:type="dcterms:W3CDTF">2018-01-11T05:27:47Z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