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>
      <p:cViewPr varScale="1">
        <p:scale>
          <a:sx n="71" d="100"/>
          <a:sy n="71" d="100"/>
        </p:scale>
        <p:origin x="72" y="3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2018 SSM Strategy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WW50/2017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914400" y="2133600"/>
            <a:ext cx="10972800" cy="4267200"/>
          </a:xfrm>
        </p:spPr>
        <p:txBody>
          <a:bodyPr/>
          <a:lstStyle/>
          <a:p>
            <a:r>
              <a:rPr lang="en-US" sz="2400" dirty="0" smtClean="0"/>
              <a:t>SSM Strategy: </a:t>
            </a:r>
            <a:r>
              <a:rPr lang="en-US" sz="2400" dirty="0"/>
              <a:t>Run Fast to </a:t>
            </a:r>
            <a:r>
              <a:rPr lang="en-US" sz="2400" dirty="0" smtClean="0"/>
              <a:t>Fail/Succeed</a:t>
            </a:r>
          </a:p>
          <a:p>
            <a:pPr lvl="1"/>
            <a:r>
              <a:rPr lang="en-US" sz="2400" dirty="0" smtClean="0"/>
              <a:t>Determine </a:t>
            </a:r>
            <a:r>
              <a:rPr lang="en-US" sz="2400" dirty="0"/>
              <a:t>physical model and test key operational </a:t>
            </a:r>
            <a:r>
              <a:rPr lang="en-US" sz="2400" dirty="0" smtClean="0"/>
              <a:t>assumptions</a:t>
            </a:r>
          </a:p>
          <a:p>
            <a:pPr lvl="1"/>
            <a:r>
              <a:rPr lang="en-US" sz="2400" dirty="0" smtClean="0"/>
              <a:t>Establish </a:t>
            </a:r>
            <a:r>
              <a:rPr lang="en-US" sz="2400" dirty="0"/>
              <a:t>and enable exploitation of Process and System Value Prop. </a:t>
            </a:r>
            <a:endParaRPr lang="en-US" sz="2400" dirty="0" smtClean="0"/>
          </a:p>
          <a:p>
            <a:pPr lvl="1"/>
            <a:r>
              <a:rPr lang="en-US" sz="2400" dirty="0" err="1" smtClean="0"/>
              <a:t>Tapeout</a:t>
            </a:r>
            <a:r>
              <a:rPr lang="en-US" sz="2400" dirty="0" smtClean="0"/>
              <a:t> </a:t>
            </a:r>
            <a:r>
              <a:rPr lang="en-US" sz="2400" dirty="0"/>
              <a:t>S26-like Test Vehicle/Product </a:t>
            </a:r>
            <a:r>
              <a:rPr lang="en-US" sz="2400" dirty="0" smtClean="0"/>
              <a:t>2H’18</a:t>
            </a:r>
          </a:p>
          <a:p>
            <a:r>
              <a:rPr lang="en-US" sz="2400" dirty="0" smtClean="0"/>
              <a:t>Success Criteria: S26 PG1/T1, RWB &gt; 0, Energy </a:t>
            </a:r>
            <a:r>
              <a:rPr lang="en-US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≤</a:t>
            </a:r>
            <a:r>
              <a:rPr lang="en-US" sz="2400" dirty="0" smtClean="0"/>
              <a:t> SXP’s;  Write Latency &lt; 200ns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59538"/>
            <a:ext cx="10591800" cy="24406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“Z26” Schedule Logic</a:t>
            </a:r>
          </a:p>
        </p:txBody>
      </p:sp>
      <p:sp>
        <p:nvSpPr>
          <p:cNvPr id="5" name="Line Callout 2 (Border and Accent Bar) 4"/>
          <p:cNvSpPr/>
          <p:nvPr/>
        </p:nvSpPr>
        <p:spPr>
          <a:xfrm>
            <a:off x="6324600" y="1524000"/>
            <a:ext cx="2514600" cy="1295400"/>
          </a:xfrm>
          <a:prstGeom prst="accentBorderCallout2">
            <a:avLst>
              <a:gd name="adj1" fmla="val 81972"/>
              <a:gd name="adj2" fmla="val -5486"/>
              <a:gd name="adj3" fmla="val 90566"/>
              <a:gd name="adj4" fmla="val -19513"/>
              <a:gd name="adj5" fmla="val 149861"/>
              <a:gd name="adj6" fmla="val -3441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Stack </a:t>
            </a:r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definition </a:t>
            </a: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validated</a:t>
            </a: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RWB risk </a:t>
            </a:r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management plan in place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RD </a:t>
            </a:r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quantified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decisions on </a:t>
            </a: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    single vs. </a:t>
            </a:r>
            <a:r>
              <a:rPr lang="en-US" sz="1200" smtClean="0">
                <a:solidFill>
                  <a:schemeClr val="tx1"/>
                </a:solidFill>
                <a:latin typeface="Calibri" panose="020F0502020204030204" pitchFamily="34" charset="0"/>
              </a:rPr>
              <a:t>dual </a:t>
            </a:r>
            <a:r>
              <a:rPr lang="en-US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Vdm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    c-cell requirement </a:t>
            </a:r>
            <a:endParaRPr lang="en-US" sz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Seasoning </a:t>
            </a:r>
            <a:r>
              <a:rPr lang="en-US" sz="12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algo</a:t>
            </a:r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defined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Line Callout 2 (Border and Accent Bar) 5"/>
          <p:cNvSpPr/>
          <p:nvPr/>
        </p:nvSpPr>
        <p:spPr>
          <a:xfrm>
            <a:off x="7162800" y="5486400"/>
            <a:ext cx="1219200" cy="304800"/>
          </a:xfrm>
          <a:prstGeom prst="accentBorderCallout2">
            <a:avLst>
              <a:gd name="adj1" fmla="val 24255"/>
              <a:gd name="adj2" fmla="val -4893"/>
              <a:gd name="adj3" fmla="val 18750"/>
              <a:gd name="adj4" fmla="val -16667"/>
              <a:gd name="adj5" fmla="val -292292"/>
              <a:gd name="adj6" fmla="val -6618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Final Si Based PF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Line Callout 2 (Border and Accent Bar) 9"/>
          <p:cNvSpPr/>
          <p:nvPr/>
        </p:nvSpPr>
        <p:spPr>
          <a:xfrm>
            <a:off x="3276600" y="1752600"/>
            <a:ext cx="1524000" cy="990600"/>
          </a:xfrm>
          <a:prstGeom prst="accentBorderCallout2">
            <a:avLst>
              <a:gd name="adj1" fmla="val 83766"/>
              <a:gd name="adj2" fmla="val -9898"/>
              <a:gd name="adj3" fmla="val 86175"/>
              <a:gd name="adj4" fmla="val -37536"/>
              <a:gd name="adj5" fmla="val 154797"/>
              <a:gd name="adj6" fmla="val -7784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Single </a:t>
            </a:r>
            <a:r>
              <a:rPr lang="en-US" sz="12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Vdm</a:t>
            </a:r>
            <a:endParaRPr lang="en-US" sz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expected </a:t>
            </a: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no C-cell</a:t>
            </a: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Risks: </a:t>
            </a: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    </a:t>
            </a:r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drift, sigma, RD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</a:rPr>
              <a:t>    seasoning</a:t>
            </a:r>
          </a:p>
        </p:txBody>
      </p:sp>
      <p:sp>
        <p:nvSpPr>
          <p:cNvPr id="11" name="Line Callout 2 (Border and Accent Bar) 10"/>
          <p:cNvSpPr/>
          <p:nvPr/>
        </p:nvSpPr>
        <p:spPr>
          <a:xfrm>
            <a:off x="9296400" y="5562600"/>
            <a:ext cx="838200" cy="381000"/>
          </a:xfrm>
          <a:prstGeom prst="accentBorderCallout2">
            <a:avLst>
              <a:gd name="adj1" fmla="val 28863"/>
              <a:gd name="adj2" fmla="val -9044"/>
              <a:gd name="adj3" fmla="val 22122"/>
              <a:gd name="adj4" fmla="val -56462"/>
              <a:gd name="adj5" fmla="val -448976"/>
              <a:gd name="adj6" fmla="val -29721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Dual Deck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Line Callout 2 (Border and Accent Bar) 11"/>
          <p:cNvSpPr/>
          <p:nvPr/>
        </p:nvSpPr>
        <p:spPr>
          <a:xfrm>
            <a:off x="9448800" y="2438400"/>
            <a:ext cx="1143000" cy="381000"/>
          </a:xfrm>
          <a:prstGeom prst="accentBorderCallout2">
            <a:avLst>
              <a:gd name="adj1" fmla="val 72689"/>
              <a:gd name="adj2" fmla="val -8412"/>
              <a:gd name="adj3" fmla="val 76382"/>
              <a:gd name="adj4" fmla="val -33125"/>
              <a:gd name="adj5" fmla="val 398329"/>
              <a:gd name="adj6" fmla="val -8756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DBR collateral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458200" y="2743200"/>
            <a:ext cx="609600" cy="18288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ine Callout 2 (Border and Accent Bar) 15"/>
          <p:cNvSpPr/>
          <p:nvPr/>
        </p:nvSpPr>
        <p:spPr>
          <a:xfrm>
            <a:off x="1447800" y="5486400"/>
            <a:ext cx="1219200" cy="457200"/>
          </a:xfrm>
          <a:prstGeom prst="accentBorderCallout2">
            <a:avLst>
              <a:gd name="adj1" fmla="val 18749"/>
              <a:gd name="adj2" fmla="val 107754"/>
              <a:gd name="adj3" fmla="val 1359"/>
              <a:gd name="adj4" fmla="val 134637"/>
              <a:gd name="adj5" fmla="val -225471"/>
              <a:gd name="adj6" fmla="val 17637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Paper Based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067800" y="2971800"/>
            <a:ext cx="304800" cy="2438400"/>
          </a:xfrm>
          <a:prstGeom prst="roundRect">
            <a:avLst/>
          </a:prstGeom>
          <a:solidFill>
            <a:srgbClr val="FF0000">
              <a:alpha val="3411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ine Callout 2 (Border and Accent Bar) 18"/>
          <p:cNvSpPr/>
          <p:nvPr/>
        </p:nvSpPr>
        <p:spPr>
          <a:xfrm>
            <a:off x="6400800" y="5867400"/>
            <a:ext cx="1981200" cy="304800"/>
          </a:xfrm>
          <a:prstGeom prst="accentBorderCallout2">
            <a:avLst>
              <a:gd name="adj1" fmla="val 32511"/>
              <a:gd name="adj2" fmla="val -4522"/>
              <a:gd name="adj3" fmla="val 18750"/>
              <a:gd name="adj4" fmla="val -16667"/>
              <a:gd name="adj5" fmla="val -396879"/>
              <a:gd name="adj6" fmla="val -504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2</a:t>
            </a:r>
            <a:r>
              <a:rPr lang="en-US" sz="1200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nd</a:t>
            </a:r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TG NMOS lot </a:t>
            </a:r>
            <a:r>
              <a:rPr lang="en-US" sz="12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Param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Line Callout 2 (Border and Accent Bar) 19"/>
          <p:cNvSpPr/>
          <p:nvPr/>
        </p:nvSpPr>
        <p:spPr>
          <a:xfrm>
            <a:off x="4191000" y="5486400"/>
            <a:ext cx="1600200" cy="838200"/>
          </a:xfrm>
          <a:prstGeom prst="accentBorderCallout2">
            <a:avLst>
              <a:gd name="adj1" fmla="val 24255"/>
              <a:gd name="adj2" fmla="val -4893"/>
              <a:gd name="adj3" fmla="val 18750"/>
              <a:gd name="adj4" fmla="val -16667"/>
              <a:gd name="adj5" fmla="val -35328"/>
              <a:gd name="adj6" fmla="val -2447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Dual Deck TO  Possibly pull-in by 2 weeks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Quad deck decision pending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Validate Z26 to yield 3DXP product roadmap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It has to work: </a:t>
            </a:r>
          </a:p>
          <a:p>
            <a:pPr lvl="1"/>
            <a:r>
              <a:rPr lang="en-US" sz="2000" dirty="0" smtClean="0"/>
              <a:t>S26 SD-only array structure yield &gt; 85%</a:t>
            </a:r>
          </a:p>
          <a:p>
            <a:pPr lvl="1"/>
            <a:r>
              <a:rPr lang="en-US" sz="2000" dirty="0" smtClean="0"/>
              <a:t>SR71 RWB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≥</a:t>
            </a:r>
            <a:r>
              <a:rPr lang="en-US" sz="2000" dirty="0" smtClean="0"/>
              <a:t>0 at 50%</a:t>
            </a:r>
          </a:p>
          <a:p>
            <a:r>
              <a:rPr lang="en-US" sz="2000" dirty="0" smtClean="0"/>
              <a:t>Validate the value proposition: write completion time &lt; 200ns without </a:t>
            </a:r>
            <a:r>
              <a:rPr lang="en-US" sz="2000" dirty="0" err="1" smtClean="0"/>
              <a:t>preRead</a:t>
            </a:r>
            <a:endParaRPr lang="en-US" sz="2000" dirty="0" smtClean="0"/>
          </a:p>
          <a:p>
            <a:r>
              <a:rPr lang="en-US" sz="2000" dirty="0" smtClean="0"/>
              <a:t>Energy equal or lower than S26</a:t>
            </a:r>
          </a:p>
          <a:p>
            <a:pPr lvl="1"/>
            <a:r>
              <a:rPr lang="en-US" sz="2000" dirty="0" smtClean="0"/>
              <a:t>Lower VPP/VNN (E4, I*R and CMOS)</a:t>
            </a:r>
          </a:p>
        </p:txBody>
      </p:sp>
    </p:spTree>
    <p:extLst>
      <p:ext uri="{BB962C8B-B14F-4D97-AF65-F5344CB8AC3E}">
        <p14:creationId xmlns:p14="http://schemas.microsoft.com/office/powerpoint/2010/main" val="312813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547760"/>
              </p:ext>
            </p:extLst>
          </p:nvPr>
        </p:nvGraphicFramePr>
        <p:xfrm>
          <a:off x="914400" y="1219200"/>
          <a:ext cx="10363201" cy="3319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914400"/>
                <a:gridCol w="3110024"/>
                <a:gridCol w="852376"/>
                <a:gridCol w="762000"/>
                <a:gridCol w="1880192"/>
                <a:gridCol w="482009"/>
              </a:tblGrid>
              <a:tr h="11858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Owner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Content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Q1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Q2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Q3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Q4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S26S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DBR (end of July?)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18589"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Integration/Structure Yield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%</a:t>
                      </a:r>
                      <a:r>
                        <a:rPr lang="en-US" sz="1400" baseline="0" dirty="0" smtClean="0"/>
                        <a:t> by deck by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76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Integration/MTS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Stack</a:t>
                      </a:r>
                    </a:p>
                    <a:p>
                      <a:r>
                        <a:rPr lang="en-US" sz="1400" dirty="0" smtClean="0"/>
                        <a:t>Profile</a:t>
                      </a:r>
                    </a:p>
                    <a:p>
                      <a:r>
                        <a:rPr lang="en-US" sz="1400" dirty="0" smtClean="0"/>
                        <a:t>Dual Deck </a:t>
                      </a:r>
                    </a:p>
                    <a:p>
                      <a:r>
                        <a:rPr lang="en-US" sz="1400" dirty="0" smtClean="0"/>
                        <a:t>Quad Deck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76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Array/DTS/RWB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 </a:t>
                      </a:r>
                      <a:r>
                        <a:rPr lang="en-US" sz="1400" baseline="0" dirty="0" smtClean="0"/>
                        <a:t> 0 DTS  in WW01</a:t>
                      </a:r>
                    </a:p>
                    <a:p>
                      <a:r>
                        <a:rPr lang="en-US" sz="1400" baseline="0" dirty="0" smtClean="0"/>
                        <a:t>Dual Deck risk assessed</a:t>
                      </a:r>
                    </a:p>
                    <a:p>
                      <a:r>
                        <a:rPr lang="en-US" sz="1400" baseline="0" dirty="0" smtClean="0"/>
                        <a:t>Quad Deck?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16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SD material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In-SAG go-</a:t>
                      </a:r>
                      <a:r>
                        <a:rPr lang="en-US" sz="1400" dirty="0" err="1" smtClean="0"/>
                        <a:t>nogo</a:t>
                      </a:r>
                      <a:r>
                        <a:rPr lang="en-US" sz="1400" dirty="0" smtClean="0"/>
                        <a:t> (based on S15)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2016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CMOS/BEOL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Thick</a:t>
                      </a:r>
                      <a:r>
                        <a:rPr lang="en-US" sz="1400" baseline="0" dirty="0" smtClean="0"/>
                        <a:t> Gate NMOST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49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SSM Bipolar architecture Comparison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208345"/>
              </p:ext>
            </p:extLst>
          </p:nvPr>
        </p:nvGraphicFramePr>
        <p:xfrm>
          <a:off x="914400" y="1219200"/>
          <a:ext cx="10363200" cy="2027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/>
                <a:gridCol w="2072640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Circuit</a:t>
                      </a:r>
                      <a:r>
                        <a:rPr lang="en-US" baseline="0" dirty="0" smtClean="0"/>
                        <a:t> topo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Pair</a:t>
                      </a:r>
                      <a:r>
                        <a:rPr lang="en-US" baseline="0" dirty="0" smtClean="0"/>
                        <a:t>s </a:t>
                      </a:r>
                      <a:r>
                        <a:rPr lang="en-US" baseline="0" smtClean="0"/>
                        <a:t>XOR connected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62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Targeting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914400" y="1219200"/>
            <a:ext cx="10363200" cy="4876800"/>
          </a:xfrm>
        </p:spPr>
        <p:txBody>
          <a:bodyPr/>
          <a:lstStyle/>
          <a:p>
            <a:r>
              <a:rPr lang="en-US" sz="1600" dirty="0" smtClean="0"/>
              <a:t>Structure</a:t>
            </a:r>
          </a:p>
          <a:p>
            <a:pPr lvl="1"/>
            <a:r>
              <a:rPr lang="en-US" sz="1600" dirty="0" smtClean="0"/>
              <a:t>Stack – depends on window </a:t>
            </a:r>
            <a:r>
              <a:rPr lang="en-US" sz="1600" dirty="0" smtClean="0">
                <a:sym typeface="Wingdings" panose="05000000000000000000" pitchFamily="2" charset="2"/>
              </a:rPr>
              <a:t> firstly identify SD and lamina and etch (which define profile) to support window in ball park</a:t>
            </a:r>
            <a:endParaRPr lang="en-US" sz="1400" dirty="0">
              <a:sym typeface="Wingdings" panose="05000000000000000000" pitchFamily="2" charset="2"/>
            </a:endParaRPr>
          </a:p>
          <a:p>
            <a:pPr marL="1108070" lvl="2" indent="0">
              <a:buNone/>
            </a:pPr>
            <a:r>
              <a:rPr lang="en-US" sz="1400" dirty="0" smtClean="0">
                <a:sym typeface="Wingdings" panose="05000000000000000000" pitchFamily="2" charset="2"/>
              </a:rPr>
              <a:t>Structure yield learning</a:t>
            </a:r>
            <a:endParaRPr lang="en-US" sz="1400" dirty="0">
              <a:sym typeface="Wingdings" panose="05000000000000000000" pitchFamily="2" charset="2"/>
            </a:endParaRPr>
          </a:p>
          <a:p>
            <a:pPr lvl="2"/>
            <a:r>
              <a:rPr lang="en-US" sz="1400" dirty="0" smtClean="0">
                <a:sym typeface="Wingdings" panose="05000000000000000000" pitchFamily="2" charset="2"/>
              </a:rPr>
              <a:t>Started with rev 4 (22nm  2% In doped </a:t>
            </a:r>
            <a:r>
              <a:rPr lang="en-US" sz="1400" dirty="0" err="1" smtClean="0">
                <a:sym typeface="Wingdings" panose="05000000000000000000" pitchFamily="2" charset="2"/>
              </a:rPr>
              <a:t>SiSAG</a:t>
            </a:r>
            <a:r>
              <a:rPr lang="en-US" sz="1400" dirty="0" smtClean="0">
                <a:sym typeface="Wingdings" panose="05000000000000000000" pitchFamily="2" charset="2"/>
              </a:rPr>
              <a:t> V12, </a:t>
            </a:r>
            <a:r>
              <a:rPr lang="en-US" sz="1400" dirty="0" err="1" smtClean="0">
                <a:sym typeface="Wingdings" panose="05000000000000000000" pitchFamily="2" charset="2"/>
              </a:rPr>
              <a:t>a.k.a</a:t>
            </a:r>
            <a:r>
              <a:rPr lang="en-US" sz="1400" dirty="0" smtClean="0">
                <a:sym typeface="Wingdings" panose="05000000000000000000" pitchFamily="2" charset="2"/>
              </a:rPr>
              <a:t>, V16, with both Lamina today)</a:t>
            </a:r>
          </a:p>
          <a:p>
            <a:pPr lvl="2"/>
            <a:r>
              <a:rPr lang="en-US" sz="1400" dirty="0" smtClean="0">
                <a:sym typeface="Wingdings" panose="05000000000000000000" pitchFamily="2" charset="2"/>
              </a:rPr>
              <a:t>Change to Alloy 6 in April (see below)</a:t>
            </a:r>
          </a:p>
          <a:p>
            <a:pPr lvl="2"/>
            <a:r>
              <a:rPr lang="en-US" sz="1400" dirty="0" smtClean="0">
                <a:sym typeface="Wingdings" panose="05000000000000000000" pitchFamily="2" charset="2"/>
              </a:rPr>
              <a:t>Yield milestone by month (</a:t>
            </a:r>
            <a:r>
              <a:rPr lang="en-US" sz="1400" dirty="0" err="1" smtClean="0">
                <a:sym typeface="Wingdings" panose="05000000000000000000" pitchFamily="2" charset="2"/>
              </a:rPr>
              <a:t>tbd</a:t>
            </a:r>
            <a:r>
              <a:rPr lang="en-US" sz="1400" dirty="0" smtClean="0">
                <a:sym typeface="Wingdings" panose="05000000000000000000" pitchFamily="2" charset="2"/>
              </a:rPr>
              <a:t>)</a:t>
            </a:r>
          </a:p>
          <a:p>
            <a:pPr marL="1108070" lvl="2" indent="0">
              <a:buNone/>
            </a:pPr>
            <a:r>
              <a:rPr lang="en-US" sz="1400" dirty="0" smtClean="0">
                <a:sym typeface="Wingdings" panose="05000000000000000000" pitchFamily="2" charset="2"/>
              </a:rPr>
              <a:t>K</a:t>
            </a:r>
            <a:r>
              <a:rPr lang="en-US" sz="1400" dirty="0">
                <a:sym typeface="Wingdings" panose="05000000000000000000" pitchFamily="2" charset="2"/>
              </a:rPr>
              <a:t>* </a:t>
            </a:r>
            <a:r>
              <a:rPr lang="en-US" sz="1400" dirty="0" smtClean="0">
                <a:sym typeface="Wingdings" panose="05000000000000000000" pitchFamily="2" charset="2"/>
              </a:rPr>
              <a:t>Campaign to change POR from Rev 4 to Rev 5</a:t>
            </a:r>
            <a:endParaRPr lang="en-US" sz="1400" dirty="0">
              <a:sym typeface="Wingdings" panose="05000000000000000000" pitchFamily="2" charset="2"/>
            </a:endParaRPr>
          </a:p>
          <a:p>
            <a:pPr lvl="2"/>
            <a:r>
              <a:rPr lang="en-US" sz="1400" dirty="0" smtClean="0">
                <a:sym typeface="Wingdings" panose="05000000000000000000" pitchFamily="2" charset="2"/>
              </a:rPr>
              <a:t>Alloy 6 without Al</a:t>
            </a:r>
            <a:r>
              <a:rPr lang="en-US" sz="1400" baseline="-25000" dirty="0" smtClean="0">
                <a:sym typeface="Wingdings" panose="05000000000000000000" pitchFamily="2" charset="2"/>
              </a:rPr>
              <a:t>2</a:t>
            </a:r>
            <a:r>
              <a:rPr lang="en-US" sz="1400" dirty="0" smtClean="0">
                <a:sym typeface="Wingdings" panose="05000000000000000000" pitchFamily="2" charset="2"/>
              </a:rPr>
              <a:t>O</a:t>
            </a:r>
            <a:r>
              <a:rPr lang="en-US" sz="1400" baseline="-25000" dirty="0" smtClean="0">
                <a:sym typeface="Wingdings" panose="05000000000000000000" pitchFamily="2" charset="2"/>
              </a:rPr>
              <a:t>3</a:t>
            </a:r>
            <a:r>
              <a:rPr lang="en-US" sz="1400" dirty="0" smtClean="0">
                <a:sym typeface="Wingdings" panose="05000000000000000000" pitchFamily="2" charset="2"/>
              </a:rPr>
              <a:t> single etch End of Feb</a:t>
            </a:r>
          </a:p>
          <a:p>
            <a:pPr lvl="2"/>
            <a:r>
              <a:rPr lang="en-US" sz="1400" dirty="0" smtClean="0">
                <a:sym typeface="Wingdings" panose="05000000000000000000" pitchFamily="2" charset="2"/>
              </a:rPr>
              <a:t>Alloy 6 With lamina  + 1 month (end of March)</a:t>
            </a:r>
          </a:p>
          <a:p>
            <a:pPr lvl="2"/>
            <a:r>
              <a:rPr lang="en-US" sz="1400" dirty="0" smtClean="0">
                <a:sym typeface="Wingdings" panose="05000000000000000000" pitchFamily="2" charset="2"/>
              </a:rPr>
              <a:t>Structure yield goal validation in </a:t>
            </a:r>
          </a:p>
          <a:p>
            <a:pPr marL="1108070" lvl="2" indent="0">
              <a:buNone/>
            </a:pPr>
            <a:r>
              <a:rPr lang="en-US" sz="1400" dirty="0" smtClean="0">
                <a:sym typeface="Wingdings" panose="05000000000000000000" pitchFamily="2" charset="2"/>
              </a:rPr>
              <a:t>Contingency to Rev 6 should if “fail”</a:t>
            </a:r>
          </a:p>
          <a:p>
            <a:pPr lvl="2"/>
            <a:r>
              <a:rPr lang="en-US" sz="1400" dirty="0" smtClean="0">
                <a:sym typeface="Wingdings" panose="05000000000000000000" pitchFamily="2" charset="2"/>
              </a:rPr>
              <a:t>(</a:t>
            </a:r>
            <a:r>
              <a:rPr lang="en-US" sz="1400" dirty="0">
                <a:sym typeface="Wingdings" panose="05000000000000000000" pitchFamily="2" charset="2"/>
              </a:rPr>
              <a:t>Follow up K*) </a:t>
            </a:r>
            <a:r>
              <a:rPr lang="en-US" sz="1400" dirty="0" smtClean="0">
                <a:sym typeface="Wingdings" panose="05000000000000000000" pitchFamily="2" charset="2"/>
              </a:rPr>
              <a:t>-- initial learning End of Jan (for window vs. </a:t>
            </a:r>
            <a:r>
              <a:rPr lang="en-US" sz="1400" dirty="0" err="1" smtClean="0">
                <a:sym typeface="Wingdings" panose="05000000000000000000" pitchFamily="2" charset="2"/>
              </a:rPr>
              <a:t>compositin</a:t>
            </a:r>
            <a:r>
              <a:rPr lang="en-US" sz="1400" dirty="0" smtClean="0">
                <a:sym typeface="Wingdings" panose="05000000000000000000" pitchFamily="2" charset="2"/>
              </a:rPr>
              <a:t>) to define pre-POR candidate for Alloy 6 optimization path </a:t>
            </a:r>
            <a:endParaRPr lang="en-US" sz="1400" dirty="0" smtClean="0"/>
          </a:p>
          <a:p>
            <a:pPr lvl="1"/>
            <a:r>
              <a:rPr lang="en-US" sz="1600" dirty="0" smtClean="0"/>
              <a:t>Achieve yield goal (50% in </a:t>
            </a:r>
            <a:r>
              <a:rPr lang="en-US" sz="1600" dirty="0" err="1" smtClean="0"/>
              <a:t>ZoneA</a:t>
            </a:r>
            <a:r>
              <a:rPr lang="en-US" sz="1600" dirty="0" smtClean="0"/>
              <a:t>, B and C) ~</a:t>
            </a:r>
            <a:r>
              <a:rPr lang="en-US" sz="1600" dirty="0"/>
              <a:t> 100</a:t>
            </a:r>
            <a:r>
              <a:rPr lang="en-US" sz="1600" dirty="0" smtClean="0"/>
              <a:t> structurally yielding die/wafer for RWB and Reliability assessment</a:t>
            </a:r>
          </a:p>
          <a:p>
            <a:pPr lvl="2"/>
            <a:r>
              <a:rPr lang="en-US" sz="1400" dirty="0" smtClean="0"/>
              <a:t>Follow up on Alloy 6 </a:t>
            </a:r>
            <a:r>
              <a:rPr lang="en-US" sz="1400" dirty="0" smtClean="0">
                <a:sym typeface="Wingdings" panose="05000000000000000000" pitchFamily="2" charset="2"/>
              </a:rPr>
              <a:t> structure yield validation by the end of Q1.</a:t>
            </a:r>
            <a:endParaRPr lang="en-US" sz="1400" dirty="0" smtClean="0"/>
          </a:p>
          <a:p>
            <a:pPr lvl="1"/>
            <a:r>
              <a:rPr lang="en-US" sz="1600" dirty="0" smtClean="0"/>
              <a:t>Dual Deck?</a:t>
            </a:r>
          </a:p>
          <a:p>
            <a:r>
              <a:rPr lang="en-US" sz="1600" dirty="0" smtClean="0"/>
              <a:t>Window</a:t>
            </a:r>
          </a:p>
          <a:p>
            <a:pPr lvl="1"/>
            <a:r>
              <a:rPr lang="en-US" sz="1600" dirty="0" smtClean="0"/>
              <a:t>Profile Engineering for window</a:t>
            </a:r>
          </a:p>
          <a:p>
            <a:pPr lvl="1"/>
            <a:r>
              <a:rPr lang="en-US" sz="1600" dirty="0" smtClean="0"/>
              <a:t>RWB to support S26S startup</a:t>
            </a:r>
          </a:p>
          <a:p>
            <a:r>
              <a:rPr lang="en-US" sz="1600" dirty="0" smtClean="0"/>
              <a:t>Reliability</a:t>
            </a:r>
          </a:p>
          <a:p>
            <a:r>
              <a:rPr lang="en-US" sz="1600" dirty="0" smtClean="0"/>
              <a:t>MTS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1478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TD-DE schedule logic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0b7a245-a7c3-4504-88b2-cf85318e6b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642</TotalTime>
  <Words>446</Words>
  <Application>Microsoft Office PowerPoint</Application>
  <PresentationFormat>Widescreen</PresentationFormat>
  <Paragraphs>84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2018 SSM Strategy</vt:lpstr>
      <vt:lpstr>“Z26” Schedule Logic</vt:lpstr>
      <vt:lpstr>Validate Z26 to yield 3DXP product roadmap</vt:lpstr>
      <vt:lpstr>PowerPoint Presentation</vt:lpstr>
      <vt:lpstr>SSM Bipolar architecture Comparison</vt:lpstr>
      <vt:lpstr>Module Targeting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SSM TD-DE Schedule Logic</dc:title>
  <dc:creator>Kau, Derchang</dc:creator>
  <cp:lastModifiedBy>Kau, Derchang</cp:lastModifiedBy>
  <cp:revision>33</cp:revision>
  <dcterms:created xsi:type="dcterms:W3CDTF">2017-12-14T20:22:24Z</dcterms:created>
  <dcterms:modified xsi:type="dcterms:W3CDTF">2018-01-03T18:06:50Z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