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9" r:id="rId6"/>
    <p:sldId id="261" r:id="rId7"/>
    <p:sldId id="258" r:id="rId8"/>
    <p:sldId id="260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CC66"/>
    <a:srgbClr val="C47500"/>
    <a:srgbClr val="FF9900"/>
    <a:srgbClr val="0064D2"/>
    <a:srgbClr val="0054B0"/>
    <a:srgbClr val="006FEA"/>
    <a:srgbClr val="0071EE"/>
    <a:srgbClr val="0150ED"/>
    <a:srgbClr val="0E5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80" y="5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DDE81-2C84-496A-9616-31D4F16FD414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09F30-CCA8-4370-A589-EE410B8B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697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SSM Update to JDP COMM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July/13/2018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3006" y="2133600"/>
            <a:ext cx="11409027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MTS – Q3 milestone 89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dirty="0" smtClean="0"/>
              <a:t>:  </a:t>
            </a:r>
            <a:r>
              <a:rPr lang="en-US" sz="1800" b="0" dirty="0" smtClean="0"/>
              <a:t>1st cut L1D 87.5</a:t>
            </a:r>
            <a:r>
              <a:rPr lang="en-US" sz="18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b="0" dirty="0" smtClean="0"/>
              <a:t>; SSM73@WW28 for polarity symmetry validation </a:t>
            </a:r>
            <a:endParaRPr lang="en-US" sz="1800" b="0" dirty="0"/>
          </a:p>
          <a:p>
            <a:pPr marL="0" indent="0">
              <a:buNone/>
            </a:pPr>
            <a:r>
              <a:rPr lang="en-US" sz="1800" dirty="0" smtClean="0"/>
              <a:t>Structure yield – Q3 milestone &gt; 85%</a:t>
            </a:r>
            <a:r>
              <a:rPr lang="en-US" sz="1800" b="0" dirty="0" smtClean="0"/>
              <a:t>: next info turn WW29.</a:t>
            </a:r>
          </a:p>
          <a:p>
            <a:pPr marL="554035" lvl="1" indent="0">
              <a:buNone/>
            </a:pPr>
            <a:r>
              <a:rPr lang="en-US" sz="1800" dirty="0"/>
              <a:t>SWL subject to SD intrinsic leakage </a:t>
            </a:r>
            <a:r>
              <a:rPr lang="en-US" sz="1800" dirty="0" smtClean="0"/>
              <a:t>model validated</a:t>
            </a:r>
            <a:r>
              <a:rPr lang="en-US" sz="1800" dirty="0"/>
              <a:t>,  +2nm </a:t>
            </a:r>
            <a:r>
              <a:rPr lang="en-US" sz="1800" dirty="0" err="1"/>
              <a:t>t</a:t>
            </a:r>
            <a:r>
              <a:rPr lang="en-US" sz="1800" baseline="-25000" dirty="0" err="1"/>
              <a:t>SD</a:t>
            </a:r>
            <a:r>
              <a:rPr lang="en-US" sz="1800" dirty="0"/>
              <a:t> </a:t>
            </a:r>
            <a:r>
              <a:rPr lang="en-US" sz="1800" dirty="0" smtClean="0"/>
              <a:t>implemented.</a:t>
            </a:r>
          </a:p>
          <a:p>
            <a:pPr marL="554035" lvl="1" indent="0">
              <a:buNone/>
            </a:pPr>
            <a:r>
              <a:rPr lang="en-US" sz="1800" dirty="0" smtClean="0"/>
              <a:t>New 66 reticle &amp; </a:t>
            </a:r>
            <a:r>
              <a:rPr lang="en-US" sz="1800" dirty="0"/>
              <a:t>Low pressure 66 </a:t>
            </a:r>
            <a:r>
              <a:rPr lang="en-US" sz="1800" dirty="0" smtClean="0"/>
              <a:t>NCMP expecting yield improvement from 34% to 70% </a:t>
            </a:r>
          </a:p>
          <a:p>
            <a:pPr marL="0" indent="0">
              <a:buNone/>
            </a:pPr>
            <a:r>
              <a:rPr lang="en-US" sz="1800" dirty="0" smtClean="0"/>
              <a:t>S24S – Q3 milestone WW39 DBR; </a:t>
            </a:r>
            <a:r>
              <a:rPr lang="en-US" sz="1800" b="0" dirty="0" smtClean="0"/>
              <a:t>Rev3 </a:t>
            </a:r>
            <a:r>
              <a:rPr lang="en-US" sz="1800" b="0" dirty="0"/>
              <a:t>tight </a:t>
            </a:r>
            <a:r>
              <a:rPr lang="en-US" sz="1800" b="0" dirty="0" smtClean="0"/>
              <a:t>(+1 week) ; DBR trending on track</a:t>
            </a:r>
          </a:p>
          <a:p>
            <a:pPr marL="554035" lvl="1" indent="0">
              <a:buNone/>
            </a:pPr>
            <a:r>
              <a:rPr lang="en-US" sz="1800" dirty="0" smtClean="0"/>
              <a:t>Analyzing (schedule) impact with S26A/S36X </a:t>
            </a:r>
            <a:r>
              <a:rPr lang="en-US" sz="1800" dirty="0"/>
              <a:t>array layer </a:t>
            </a:r>
            <a:r>
              <a:rPr lang="en-US" sz="1800" dirty="0" smtClean="0"/>
              <a:t>compatibility</a:t>
            </a:r>
            <a:endParaRPr lang="en-US" sz="1800" dirty="0"/>
          </a:p>
          <a:p>
            <a:pPr marL="0" lvl="0" indent="0">
              <a:buNone/>
            </a:pPr>
            <a:r>
              <a:rPr lang="en-US" sz="1800" dirty="0" smtClean="0"/>
              <a:t>Switching </a:t>
            </a:r>
            <a:r>
              <a:rPr lang="en-US" sz="1800" dirty="0"/>
              <a:t>mechanism on RWB and </a:t>
            </a:r>
            <a:r>
              <a:rPr lang="en-US" sz="1800" dirty="0" smtClean="0"/>
              <a:t>Disturb</a:t>
            </a:r>
          </a:p>
          <a:p>
            <a:pPr marL="554035" lvl="1" indent="0">
              <a:buNone/>
            </a:pPr>
            <a:r>
              <a:rPr lang="en-US" sz="1800" dirty="0" smtClean="0">
                <a:ea typeface="Cambria Math" panose="02040503050406030204" pitchFamily="18" charset="0"/>
              </a:rPr>
              <a:t>Robust 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sz="1800" dirty="0" smtClean="0"/>
              <a:t>V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on SD.K2; Reset RD marginality confirmed</a:t>
            </a:r>
            <a:r>
              <a:rPr lang="en-US" sz="1800" dirty="0"/>
              <a:t> </a:t>
            </a:r>
            <a:r>
              <a:rPr lang="en-US" sz="1800" dirty="0" smtClean="0"/>
              <a:t>while continue</a:t>
            </a:r>
            <a:r>
              <a:rPr lang="en-US" sz="1800" dirty="0"/>
              <a:t> </a:t>
            </a:r>
            <a:r>
              <a:rPr lang="en-US" sz="1800" dirty="0" smtClean="0"/>
              <a:t>R/W inhibit disturb characterization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Stepping-up plans</a:t>
            </a:r>
            <a:endParaRPr lang="en-US" sz="1800" dirty="0"/>
          </a:p>
          <a:p>
            <a:pPr lvl="1"/>
            <a:r>
              <a:rPr lang="en-US" sz="1800" dirty="0" smtClean="0"/>
              <a:t>Low leakage material for alpha product: Candidates (SD.G*) merging with </a:t>
            </a:r>
            <a:r>
              <a:rPr lang="en-US" sz="1800" dirty="0" err="1" smtClean="0"/>
              <a:t>Eg</a:t>
            </a:r>
            <a:r>
              <a:rPr lang="en-US" sz="1800" dirty="0" smtClean="0"/>
              <a:t> &gt; 2eV</a:t>
            </a:r>
          </a:p>
          <a:p>
            <a:pPr lvl="1"/>
            <a:r>
              <a:rPr lang="en-US" sz="1800" dirty="0" smtClean="0"/>
              <a:t>Cell </a:t>
            </a:r>
            <a:r>
              <a:rPr lang="en-US" sz="1800" dirty="0"/>
              <a:t>and array </a:t>
            </a:r>
            <a:r>
              <a:rPr lang="en-US" sz="1800" dirty="0" smtClean="0"/>
              <a:t>scalability – In order to start up 14nm structure development (MTS), we must first develop a self consistent DTS and tile architecture for die size and energy.  Call for Integration/Device/Design workgroup.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29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FC57DF93-38A5-459B-B11D-4A22CB248B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51657" y="1413544"/>
          <a:ext cx="2727071" cy="1767840"/>
        </p:xfrm>
        <a:graphic>
          <a:graphicData uri="http://schemas.openxmlformats.org/drawingml/2006/table">
            <a:tbl>
              <a:tblPr/>
              <a:tblGrid>
                <a:gridCol w="1294257">
                  <a:extLst>
                    <a:ext uri="{9D8B030D-6E8A-4147-A177-3AD203B41FA5}">
                      <a16:colId xmlns:a16="http://schemas.microsoft.com/office/drawing/2014/main" xmlns="" val="3475728348"/>
                    </a:ext>
                  </a:extLst>
                </a:gridCol>
                <a:gridCol w="452374">
                  <a:extLst>
                    <a:ext uri="{9D8B030D-6E8A-4147-A177-3AD203B41FA5}">
                      <a16:colId xmlns:a16="http://schemas.microsoft.com/office/drawing/2014/main" xmlns="" val="1216839840"/>
                    </a:ext>
                  </a:extLst>
                </a:gridCol>
                <a:gridCol w="370840">
                  <a:extLst>
                    <a:ext uri="{9D8B030D-6E8A-4147-A177-3AD203B41FA5}">
                      <a16:colId xmlns:a16="http://schemas.microsoft.com/office/drawing/2014/main" xmlns="" val="2353675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25442637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 Metric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FWD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05603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53343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top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386536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bot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875899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781655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916426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8767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 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818485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AF7598F-9A0E-4F29-9BB2-1CA2681581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63081" y="1198427"/>
          <a:ext cx="3117672" cy="2209800"/>
        </p:xfrm>
        <a:graphic>
          <a:graphicData uri="http://schemas.openxmlformats.org/drawingml/2006/table">
            <a:tbl>
              <a:tblPr/>
              <a:tblGrid>
                <a:gridCol w="770509">
                  <a:extLst>
                    <a:ext uri="{9D8B030D-6E8A-4147-A177-3AD203B41FA5}">
                      <a16:colId xmlns:a16="http://schemas.microsoft.com/office/drawing/2014/main" xmlns="" val="3363938586"/>
                    </a:ext>
                  </a:extLst>
                </a:gridCol>
                <a:gridCol w="1113282">
                  <a:extLst>
                    <a:ext uri="{9D8B030D-6E8A-4147-A177-3AD203B41FA5}">
                      <a16:colId xmlns:a16="http://schemas.microsoft.com/office/drawing/2014/main" xmlns="" val="113965461"/>
                    </a:ext>
                  </a:extLst>
                </a:gridCol>
                <a:gridCol w="390843">
                  <a:extLst>
                    <a:ext uri="{9D8B030D-6E8A-4147-A177-3AD203B41FA5}">
                      <a16:colId xmlns:a16="http://schemas.microsoft.com/office/drawing/2014/main" xmlns="" val="1872310695"/>
                    </a:ext>
                  </a:extLst>
                </a:gridCol>
                <a:gridCol w="421519">
                  <a:extLst>
                    <a:ext uri="{9D8B030D-6E8A-4147-A177-3AD203B41FA5}">
                      <a16:colId xmlns:a16="http://schemas.microsoft.com/office/drawing/2014/main" xmlns="" val="956820594"/>
                    </a:ext>
                  </a:extLst>
                </a:gridCol>
                <a:gridCol w="421519">
                  <a:extLst>
                    <a:ext uri="{9D8B030D-6E8A-4147-A177-3AD203B41FA5}">
                      <a16:colId xmlns:a16="http://schemas.microsoft.com/office/drawing/2014/main" xmlns="" val="1130620096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 Metric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SPEC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FWD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756914"/>
                  </a:ext>
                </a:extLst>
              </a:tr>
              <a:tr h="22098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partial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346055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6252581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 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7382183"/>
                  </a:ext>
                </a:extLst>
              </a:tr>
              <a:tr h="22098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partial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6961094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mid(nm)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4564623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2065564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7351442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Sep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14556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30649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420" y="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1st and 2nd cut profile demonstrated MTS  with &gt;70% PG4 structure yield and PG4 capable RWB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7F0C34-F0D9-4843-A7BF-1C32FCB24060}"/>
              </a:ext>
            </a:extLst>
          </p:cNvPr>
          <p:cNvSpPr/>
          <p:nvPr/>
        </p:nvSpPr>
        <p:spPr>
          <a:xfrm>
            <a:off x="572022" y="5999967"/>
            <a:ext cx="10860066" cy="964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AD33003-A7E8-4976-ADAB-13E6DE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516289"/>
            <a:ext cx="3693795" cy="31286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10BDFF9-6E7D-494D-9182-DFD62B98903A}"/>
              </a:ext>
            </a:extLst>
          </p:cNvPr>
          <p:cNvSpPr/>
          <p:nvPr/>
        </p:nvSpPr>
        <p:spPr>
          <a:xfrm>
            <a:off x="4038599" y="1872676"/>
            <a:ext cx="1242154" cy="215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FBDE26D-02E2-4126-A35C-57F3930108CC}"/>
              </a:ext>
            </a:extLst>
          </p:cNvPr>
          <p:cNvCxnSpPr/>
          <p:nvPr/>
        </p:nvCxnSpPr>
        <p:spPr>
          <a:xfrm flipV="1">
            <a:off x="2476501" y="5738134"/>
            <a:ext cx="123825" cy="16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B6509A3-6FFD-429F-8387-9664229E6759}"/>
              </a:ext>
            </a:extLst>
          </p:cNvPr>
          <p:cNvCxnSpPr>
            <a:cxnSpLocks/>
          </p:cNvCxnSpPr>
          <p:nvPr/>
        </p:nvCxnSpPr>
        <p:spPr>
          <a:xfrm flipH="1" flipV="1">
            <a:off x="2933700" y="5757184"/>
            <a:ext cx="95250" cy="170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DF2EAD2-43E8-472C-9DD8-5767853B5F33}"/>
              </a:ext>
            </a:extLst>
          </p:cNvPr>
          <p:cNvSpPr txBox="1"/>
          <p:nvPr/>
        </p:nvSpPr>
        <p:spPr>
          <a:xfrm>
            <a:off x="5889172" y="5215137"/>
            <a:ext cx="4778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Next steps: </a:t>
            </a:r>
          </a:p>
          <a:p>
            <a:r>
              <a:rPr lang="en-US" sz="1600" b="1" dirty="0">
                <a:latin typeface="+mj-lt"/>
              </a:rPr>
              <a:t>2</a:t>
            </a:r>
            <a:r>
              <a:rPr lang="en-US" sz="1600" b="1" baseline="30000" dirty="0">
                <a:latin typeface="+mj-lt"/>
              </a:rPr>
              <a:t>nd</a:t>
            </a:r>
            <a:r>
              <a:rPr lang="en-US" sz="1600" b="1" dirty="0">
                <a:latin typeface="+mj-lt"/>
              </a:rPr>
              <a:t> cut: </a:t>
            </a:r>
            <a:r>
              <a:rPr lang="en-US" sz="1600" dirty="0">
                <a:latin typeface="+mj-lt"/>
              </a:rPr>
              <a:t>Establish model for 1.6x vertical leakage/250 mV set </a:t>
            </a:r>
            <a:r>
              <a:rPr lang="en-US" sz="1600" dirty="0" err="1">
                <a:latin typeface="+mj-lt"/>
              </a:rPr>
              <a:t>Vt</a:t>
            </a:r>
            <a:r>
              <a:rPr lang="en-US" sz="1600" dirty="0">
                <a:latin typeface="+mj-lt"/>
              </a:rPr>
              <a:t> offset (W </a:t>
            </a:r>
            <a:r>
              <a:rPr lang="en-US" sz="1600" dirty="0" err="1">
                <a:latin typeface="+mj-lt"/>
              </a:rPr>
              <a:t>contam</a:t>
            </a:r>
            <a:r>
              <a:rPr lang="en-US" sz="1600" dirty="0">
                <a:latin typeface="+mj-lt"/>
              </a:rPr>
              <a:t> vs composition change)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Dry etch L1D DOE, XRF analysis of DE BKM</a:t>
            </a:r>
          </a:p>
          <a:p>
            <a:r>
              <a:rPr lang="en-US" sz="1600" b="1" dirty="0">
                <a:latin typeface="+mj-lt"/>
              </a:rPr>
              <a:t>1</a:t>
            </a:r>
            <a:r>
              <a:rPr lang="en-US" sz="1600" b="1" baseline="30000" dirty="0">
                <a:latin typeface="+mj-lt"/>
              </a:rPr>
              <a:t>st</a:t>
            </a:r>
            <a:r>
              <a:rPr lang="en-US" sz="1600" b="1" dirty="0">
                <a:latin typeface="+mj-lt"/>
              </a:rPr>
              <a:t> cut: </a:t>
            </a:r>
            <a:r>
              <a:rPr lang="en-US" sz="1600" dirty="0">
                <a:latin typeface="+mj-lt"/>
              </a:rPr>
              <a:t>SSM73 probe analysis (WW28), SSM80 inline (WW29)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F414D5E-ED75-4438-BBE6-6E3926A78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20" y="3907919"/>
            <a:ext cx="3581400" cy="13643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6B6076-6630-4F84-8D88-D3B16691803B}"/>
              </a:ext>
            </a:extLst>
          </p:cNvPr>
          <p:cNvSpPr txBox="1"/>
          <p:nvPr/>
        </p:nvSpPr>
        <p:spPr>
          <a:xfrm>
            <a:off x="7076889" y="3571841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cut (single step)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D4BD62-601C-4004-B8A2-B25991A26321}"/>
              </a:ext>
            </a:extLst>
          </p:cNvPr>
          <p:cNvSpPr/>
          <p:nvPr/>
        </p:nvSpPr>
        <p:spPr>
          <a:xfrm>
            <a:off x="7949003" y="2958124"/>
            <a:ext cx="1429724" cy="2498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648"/>
            <a:ext cx="8229600" cy="455339"/>
          </a:xfrm>
        </p:spPr>
        <p:txBody>
          <a:bodyPr/>
          <a:lstStyle/>
          <a:p>
            <a:r>
              <a:rPr lang="en-US" sz="3200" dirty="0"/>
              <a:t>Dual Deck CR6.5 –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760022"/>
            <a:ext cx="7019153" cy="4916384"/>
          </a:xfrm>
        </p:spPr>
        <p:txBody>
          <a:bodyPr/>
          <a:lstStyle/>
          <a:p>
            <a:r>
              <a:rPr lang="en-US" sz="1600" dirty="0"/>
              <a:t>Baseline (CR6.5)</a:t>
            </a:r>
          </a:p>
          <a:p>
            <a:pPr lvl="1"/>
            <a:r>
              <a:rPr lang="en-US" sz="1600" b="0" dirty="0"/>
              <a:t>SD.k2 monolithic target </a:t>
            </a:r>
            <a:r>
              <a:rPr lang="en-US" sz="1600" dirty="0"/>
              <a:t>demonstrated a RWB gap within 100mV (VDM1) on A3 Dual Deck silicon.</a:t>
            </a:r>
            <a:endParaRPr lang="en-US" sz="1600" b="0" dirty="0"/>
          </a:p>
          <a:p>
            <a:pPr lvl="1"/>
            <a:r>
              <a:rPr lang="en-US" sz="1600" b="0" dirty="0"/>
              <a:t>SD.k2 thickness skew validated transition to 24nm, with an additional improvement of VDM1 RWB ~100mV (to be segmented), driving to RWB parity. Lead 24nm SD.k2 Dual Deck expected at probe ww30.</a:t>
            </a:r>
          </a:p>
          <a:p>
            <a:r>
              <a:rPr lang="en-US" sz="1600" dirty="0"/>
              <a:t>Cell Roadmap</a:t>
            </a:r>
          </a:p>
          <a:p>
            <a:pPr lvl="1"/>
            <a:r>
              <a:rPr lang="en-US" sz="1600" dirty="0"/>
              <a:t>Campaign G* first 2 lots (SSM66,SSM67) completing probe.</a:t>
            </a:r>
            <a:br>
              <a:rPr lang="en-US" sz="1600" dirty="0"/>
            </a:br>
            <a:r>
              <a:rPr lang="en-US" sz="1600" dirty="0"/>
              <a:t>First results on SSM67 demonstrating split 6E in target for most of parameters (including E4): it seems a good compromise between time zero window, median Vth, and max selection voltage (very good relative sigma with respect to reference split 1C, i.e. SD.k2).</a:t>
            </a:r>
          </a:p>
          <a:p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DEBC63E-B485-4DAE-99FB-59C66C3305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2992" y="1336183"/>
          <a:ext cx="4636162" cy="4323480"/>
        </p:xfrm>
        <a:graphic>
          <a:graphicData uri="http://schemas.openxmlformats.org/drawingml/2006/table">
            <a:tbl>
              <a:tblPr/>
              <a:tblGrid>
                <a:gridCol w="297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4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7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67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9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06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xmlns="" val="396291050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xmlns="" val="3599066957"/>
                    </a:ext>
                  </a:extLst>
                </a:gridCol>
              </a:tblGrid>
              <a:tr h="2066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SR71 1D0 PG1 </a:t>
                      </a:r>
                      <a:r>
                        <a:rPr lang="de-DE" sz="9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RWB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DTS0.4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SD.k1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SD.k2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9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(Piecewise Built)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15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641208"/>
                  </a:ext>
                </a:extLst>
              </a:tr>
              <a:tr h="12915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Reading </a:t>
                      </a:r>
                      <a:r>
                        <a:rPr lang="it-IT" sz="9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polarity</a:t>
                      </a:r>
                      <a:endParaRPr lang="it-I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89682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9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Structural 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9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Periphery 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6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Vertical Leakage (3.6V) [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uA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64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Vdm1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(1 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1308</a:t>
                      </a:r>
                      <a:endParaRPr lang="en-US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1109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RST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drift (1</a:t>
                      </a:r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s-10s)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233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E3 GB WE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E3 GB RD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X-tile [mV]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646260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to goal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-176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5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66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Vmd2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drift (1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s-3s)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drift (10s-48h)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x+200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24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to goal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A4E4F4-E0A2-4DBB-8C46-811A58A7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3" y="4093976"/>
            <a:ext cx="6074536" cy="23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BA5390-F8C1-4DDC-97AA-537AA836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81" y="594319"/>
            <a:ext cx="1541857" cy="1547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70A668-18DD-4EFE-BD4C-A29B1B31C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22" y="2735116"/>
            <a:ext cx="2949843" cy="1600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1AACB-AB1C-47C8-87A2-754B7CDB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36" y="-177766"/>
            <a:ext cx="9342120" cy="847617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2-Deck SSM Goal to meet 50% PG1 (&gt;85% PG4) yield for S24S startup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2C7432-2A5D-40D6-89EB-015813ED1878}"/>
              </a:ext>
            </a:extLst>
          </p:cNvPr>
          <p:cNvSpPr txBox="1"/>
          <p:nvPr/>
        </p:nvSpPr>
        <p:spPr>
          <a:xfrm>
            <a:off x="1790410" y="755548"/>
            <a:ext cx="4980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SSM </a:t>
            </a:r>
            <a:r>
              <a:rPr lang="en-US" sz="1600" b="1" dirty="0">
                <a:solidFill>
                  <a:srgbClr val="00B050"/>
                </a:solidFill>
              </a:rPr>
              <a:t>Single deck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00FF"/>
                </a:solidFill>
              </a:rPr>
              <a:t>Dual deck </a:t>
            </a:r>
            <a:r>
              <a:rPr lang="en-US" sz="1600" dirty="0"/>
              <a:t>vs </a:t>
            </a:r>
            <a:r>
              <a:rPr lang="en-US" sz="1600" b="1" dirty="0"/>
              <a:t>SXP dual deck</a:t>
            </a:r>
          </a:p>
        </p:txBody>
      </p:sp>
      <p:pic>
        <p:nvPicPr>
          <p:cNvPr id="1048" name="Picture 24" descr="Machine generated alternative text:&#10;100 &#10;* sxp 2D &#10;60 &#10;40 &#10;20 &#10;CR6.X (ID) &#10;CR5.X (20) &#10;Projected (2D) &#10;CR6.X (20) &#10;Workweek &#10;09 ">
            <a:extLst>
              <a:ext uri="{FF2B5EF4-FFF2-40B4-BE49-F238E27FC236}">
                <a16:creationId xmlns:a16="http://schemas.microsoft.com/office/drawing/2014/main" xmlns="" id="{320C4F95-06F5-49DF-9EE1-434B9C26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36" y="1081857"/>
            <a:ext cx="5358660" cy="27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B7E6D3E-989C-4C88-A833-F6D250C75D6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29183" y="4201460"/>
          <a:ext cx="6450094" cy="225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6" imgW="5592999" imgH="1950720" progId="Excel.Sheet.12">
                  <p:embed/>
                </p:oleObj>
              </mc:Choice>
              <mc:Fallback>
                <p:oleObj name="Worksheet" r:id="rId6" imgW="5592999" imgH="195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9183" y="4201460"/>
                        <a:ext cx="6450094" cy="2250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xmlns="" id="{FF88DEF4-EC57-46BE-AAAF-2874940581CA}"/>
              </a:ext>
            </a:extLst>
          </p:cNvPr>
          <p:cNvSpPr/>
          <p:nvPr/>
        </p:nvSpPr>
        <p:spPr>
          <a:xfrm>
            <a:off x="4109975" y="5126795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8E4A49C-0411-4645-941E-20B29D147B3D}"/>
              </a:ext>
            </a:extLst>
          </p:cNvPr>
          <p:cNvSpPr/>
          <p:nvPr/>
        </p:nvSpPr>
        <p:spPr>
          <a:xfrm>
            <a:off x="7150177" y="608965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7191FD-F5FE-4265-A8C7-8AF43F813AED}"/>
              </a:ext>
            </a:extLst>
          </p:cNvPr>
          <p:cNvSpPr/>
          <p:nvPr/>
        </p:nvSpPr>
        <p:spPr>
          <a:xfrm>
            <a:off x="6888828" y="2666183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E930F76-8404-48D7-9CB2-190BD2A76792}"/>
              </a:ext>
            </a:extLst>
          </p:cNvPr>
          <p:cNvSpPr/>
          <p:nvPr/>
        </p:nvSpPr>
        <p:spPr>
          <a:xfrm>
            <a:off x="4262375" y="5929362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0410EF-ABD7-4F72-B956-DD691D200103}"/>
              </a:ext>
            </a:extLst>
          </p:cNvPr>
          <p:cNvSpPr txBox="1"/>
          <p:nvPr/>
        </p:nvSpPr>
        <p:spPr>
          <a:xfrm>
            <a:off x="8197869" y="4612256"/>
            <a:ext cx="23622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WW28/29 probe projected to improve PG4 from 34% to &gt;70% with new 66 reticle and lower pressure 66 NCMP; 51/53 CD line shift is primary risk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E7A92D1-503C-46E7-AA4F-76A5630FEA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3363" r="16273" b="16364"/>
          <a:stretch/>
        </p:blipFill>
        <p:spPr>
          <a:xfrm>
            <a:off x="8658938" y="594319"/>
            <a:ext cx="1565527" cy="1547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4D95D3-5AD5-41EA-BCA8-B1C6D506D270}"/>
              </a:ext>
            </a:extLst>
          </p:cNvPr>
          <p:cNvSpPr txBox="1"/>
          <p:nvPr/>
        </p:nvSpPr>
        <p:spPr>
          <a:xfrm>
            <a:off x="9550655" y="1441935"/>
            <a:ext cx="1028522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66-51 shorts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3C2E92-CD46-411C-BD3D-4007294B312C}"/>
              </a:ext>
            </a:extLst>
          </p:cNvPr>
          <p:cNvSpPr/>
          <p:nvPr/>
        </p:nvSpPr>
        <p:spPr>
          <a:xfrm>
            <a:off x="9221128" y="788090"/>
            <a:ext cx="495649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9CF665C-C92C-408B-B3A5-3148ACF159ED}"/>
              </a:ext>
            </a:extLst>
          </p:cNvPr>
          <p:cNvSpPr/>
          <p:nvPr/>
        </p:nvSpPr>
        <p:spPr>
          <a:xfrm>
            <a:off x="9724048" y="1001450"/>
            <a:ext cx="495649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D61A7E0-B5B9-48C5-86FA-C1F1BC8F6B91}"/>
              </a:ext>
            </a:extLst>
          </p:cNvPr>
          <p:cNvSpPr txBox="1"/>
          <p:nvPr/>
        </p:nvSpPr>
        <p:spPr>
          <a:xfrm>
            <a:off x="7223760" y="2228974"/>
            <a:ext cx="310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10% </a:t>
            </a:r>
            <a:r>
              <a:rPr lang="en-US" sz="1600" dirty="0">
                <a:sym typeface="Wingdings" panose="05000000000000000000" pitchFamily="2" charset="2"/>
              </a:rPr>
              <a:t> 70% PG4 capability by moving to SXP POR (WW26)</a:t>
            </a:r>
            <a:endParaRPr lang="en-US" sz="1600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xmlns="" id="{CD6CE5EA-9FD8-4E4C-9DD5-BA54A12B30AC}"/>
              </a:ext>
            </a:extLst>
          </p:cNvPr>
          <p:cNvSpPr/>
          <p:nvPr/>
        </p:nvSpPr>
        <p:spPr>
          <a:xfrm rot="1976057">
            <a:off x="8290561" y="3169104"/>
            <a:ext cx="353137" cy="336097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5854" y="152400"/>
            <a:ext cx="10360293" cy="595318"/>
          </a:xfrm>
        </p:spPr>
        <p:txBody>
          <a:bodyPr/>
          <a:lstStyle/>
          <a:p>
            <a:r>
              <a:rPr lang="en-US" sz="3878" dirty="0">
                <a:solidFill>
                  <a:srgbClr val="0150ED"/>
                </a:solidFill>
                <a:latin typeface="Arial Black" panose="020B0A04020102020204" pitchFamily="34" charset="0"/>
              </a:rPr>
              <a:t>S24S0 Design Update iWW28</a:t>
            </a:r>
            <a:endParaRPr lang="en-US" sz="3878" dirty="0">
              <a:solidFill>
                <a:srgbClr val="0860A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399" y="1120557"/>
            <a:ext cx="11265203" cy="4986237"/>
          </a:xfrm>
        </p:spPr>
        <p:txBody>
          <a:bodyPr/>
          <a:lstStyle/>
          <a:p>
            <a:pPr marL="278942" indent="-278942"/>
            <a:r>
              <a:rPr lang="en-US" sz="1697" b="0" dirty="0"/>
              <a:t>Full </a:t>
            </a:r>
            <a:r>
              <a:rPr lang="en-US" sz="1697" b="0" dirty="0"/>
              <a:t>Chip Validation </a:t>
            </a:r>
            <a:r>
              <a:rPr lang="en-US" sz="1697" b="0" dirty="0"/>
              <a:t>and Spec Evaluation in Progress / Rev3 tight to WW32 but DBR still trending ahead of schedule:</a:t>
            </a:r>
            <a:endParaRPr lang="en-US" sz="1697" b="0" dirty="0"/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Next Major Milestone Target (Rev3) </a:t>
            </a:r>
            <a:r>
              <a:rPr lang="en-US" sz="1697" b="0" dirty="0">
                <a:solidFill>
                  <a:srgbClr val="0000FF"/>
                </a:solidFill>
              </a:rPr>
              <a:t>| Current Projection:</a:t>
            </a:r>
            <a:r>
              <a:rPr lang="en-US" sz="1697" b="0" dirty="0"/>
              <a:t>  </a:t>
            </a:r>
            <a:r>
              <a:rPr lang="en-US" sz="1697" b="0" dirty="0"/>
              <a:t>WW31 </a:t>
            </a:r>
            <a:r>
              <a:rPr lang="en-US" sz="1697" b="0" dirty="0"/>
              <a:t>| </a:t>
            </a:r>
            <a:r>
              <a:rPr lang="en-US" sz="1697" b="0" dirty="0">
                <a:solidFill>
                  <a:srgbClr val="FF0000"/>
                </a:solidFill>
              </a:rPr>
              <a:t>WW32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</a:t>
            </a:r>
            <a:r>
              <a:rPr lang="en-US" sz="1697" b="0" dirty="0">
                <a:solidFill>
                  <a:srgbClr val="0000FF"/>
                </a:solidFill>
              </a:rPr>
              <a:t>Target | Current Projection:</a:t>
            </a:r>
            <a:r>
              <a:rPr lang="en-US" sz="1697" b="0" dirty="0"/>
              <a:t>  </a:t>
            </a:r>
            <a:r>
              <a:rPr lang="en-US" sz="1697" b="0" dirty="0"/>
              <a:t>WW39 </a:t>
            </a:r>
            <a:r>
              <a:rPr lang="en-US" sz="1697" b="0" dirty="0"/>
              <a:t>| </a:t>
            </a:r>
            <a:r>
              <a:rPr lang="en-US" sz="1697" b="0" dirty="0">
                <a:solidFill>
                  <a:srgbClr val="00B050"/>
                </a:solidFill>
              </a:rPr>
              <a:t>WW39</a:t>
            </a:r>
            <a:endParaRPr lang="en-US" sz="1697" b="0" dirty="0">
              <a:solidFill>
                <a:srgbClr val="00B050"/>
              </a:solidFill>
            </a:endParaRP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Die Size Target | Current Projection:</a:t>
            </a:r>
            <a:r>
              <a:rPr lang="en-US" sz="1697" b="0" dirty="0"/>
              <a:t>  Matched to S26A Size &amp; </a:t>
            </a:r>
            <a:r>
              <a:rPr lang="en-US" sz="1697" b="0" dirty="0" err="1"/>
              <a:t>Padout</a:t>
            </a:r>
            <a:r>
              <a:rPr lang="en-US" sz="1697" b="0" dirty="0"/>
              <a:t>| </a:t>
            </a:r>
            <a:r>
              <a:rPr lang="en-US" sz="1697" b="0" dirty="0">
                <a:solidFill>
                  <a:srgbClr val="00B050"/>
                </a:solidFill>
              </a:rPr>
              <a:t>197.87mm</a:t>
            </a:r>
            <a:r>
              <a:rPr lang="en-US" sz="1697" b="0" baseline="30000" dirty="0">
                <a:solidFill>
                  <a:srgbClr val="00B050"/>
                </a:solidFill>
              </a:rPr>
              <a:t>2</a:t>
            </a:r>
            <a:r>
              <a:rPr lang="en-US" sz="1697" b="0" dirty="0"/>
              <a:t> </a:t>
            </a:r>
            <a:r>
              <a:rPr lang="en-US" sz="1697" b="0" dirty="0">
                <a:solidFill>
                  <a:srgbClr val="00B050"/>
                </a:solidFill>
              </a:rPr>
              <a:t>(12.65mm x 15.64mm)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</a:t>
            </a:r>
            <a:r>
              <a:rPr lang="en-US" sz="1697" b="0" dirty="0">
                <a:solidFill>
                  <a:srgbClr val="0000FF"/>
                </a:solidFill>
              </a:rPr>
              <a:t>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Energy Target | Current Projection (TT/85): </a:t>
            </a:r>
            <a:r>
              <a:rPr lang="en-US" sz="1697" b="0" dirty="0"/>
              <a:t> </a:t>
            </a:r>
            <a:r>
              <a:rPr lang="en-US" sz="1697" b="0" dirty="0"/>
              <a:t>84pJ/b </a:t>
            </a:r>
            <a:r>
              <a:rPr lang="en-US" sz="1697" b="0" dirty="0"/>
              <a:t>/ </a:t>
            </a:r>
            <a:r>
              <a:rPr lang="en-US" sz="1697" b="0" dirty="0"/>
              <a:t>168pJ/b </a:t>
            </a:r>
            <a:r>
              <a:rPr lang="en-US" sz="1697" b="0" dirty="0"/>
              <a:t>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endParaRPr lang="en-US" sz="1697" b="0" dirty="0">
              <a:solidFill>
                <a:srgbClr val="00B050"/>
              </a:solidFill>
            </a:endParaRP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</a:t>
            </a:r>
            <a:r>
              <a:rPr lang="en-US" sz="1697" b="0" dirty="0">
                <a:solidFill>
                  <a:srgbClr val="0000FF"/>
                </a:solidFill>
              </a:rPr>
              <a:t>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Energy Target | Current Projection (FF/85):</a:t>
            </a:r>
            <a:r>
              <a:rPr lang="en-US" sz="1697" b="0" dirty="0"/>
              <a:t>  </a:t>
            </a:r>
            <a:r>
              <a:rPr lang="en-US" sz="1697" b="0" dirty="0"/>
              <a:t>89pJ/b </a:t>
            </a:r>
            <a:r>
              <a:rPr lang="en-US" sz="1697" b="0" dirty="0"/>
              <a:t>/ </a:t>
            </a:r>
            <a:r>
              <a:rPr lang="en-US" sz="1697" b="0" dirty="0"/>
              <a:t>179pJ/b </a:t>
            </a:r>
            <a:r>
              <a:rPr lang="en-US" sz="1697" b="0" dirty="0"/>
              <a:t>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Completion Time Target (800MHz) | Current Projection:</a:t>
            </a:r>
            <a:r>
              <a:rPr lang="en-US" sz="1697" b="0" dirty="0"/>
              <a:t>  95ns / </a:t>
            </a:r>
            <a:r>
              <a:rPr lang="en-US" sz="1697" b="0" dirty="0"/>
              <a:t>240ns </a:t>
            </a:r>
            <a:r>
              <a:rPr lang="en-US" sz="1697" b="0" dirty="0"/>
              <a:t>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727"/>
              </a:spcBef>
              <a:buNone/>
            </a:pPr>
            <a:endParaRPr lang="en-US" sz="969" b="0" dirty="0"/>
          </a:p>
          <a:p>
            <a:pPr marL="278942" indent="-278942">
              <a:spcBef>
                <a:spcPts val="727"/>
              </a:spcBef>
            </a:pPr>
            <a:r>
              <a:rPr lang="en-US" sz="1697" b="0" dirty="0"/>
              <a:t>Rev3 focused on bitmap (check addressing with new decoders), array functionality and performance, and layout</a:t>
            </a:r>
          </a:p>
          <a:p>
            <a:pPr marL="763722" lvl="1" indent="-278942"/>
            <a:r>
              <a:rPr lang="en-US" sz="1697" dirty="0"/>
              <a:t>Bitmap on track:</a:t>
            </a:r>
          </a:p>
          <a:p>
            <a:pPr marL="1248503" lvl="2" indent="-278942"/>
            <a:r>
              <a:rPr lang="en-US" sz="1697" dirty="0"/>
              <a:t>BL/WL indexing done, term tiles done, hierarchical schematics done, </a:t>
            </a:r>
            <a:r>
              <a:rPr lang="en-US" sz="1697" dirty="0" err="1"/>
              <a:t>testmodes</a:t>
            </a:r>
            <a:r>
              <a:rPr lang="en-US" sz="1697" dirty="0"/>
              <a:t> done, </a:t>
            </a:r>
            <a:r>
              <a:rPr lang="en-US" sz="1697" dirty="0" err="1"/>
              <a:t>ccell</a:t>
            </a:r>
            <a:r>
              <a:rPr lang="en-US" sz="1697" dirty="0"/>
              <a:t> decode in progress</a:t>
            </a:r>
          </a:p>
          <a:p>
            <a:pPr marL="763722" lvl="1" indent="-278942"/>
            <a:r>
              <a:rPr lang="en-US" sz="1697" dirty="0"/>
              <a:t>Array Functional Model (AFM):</a:t>
            </a:r>
          </a:p>
          <a:p>
            <a:pPr marL="1248503" lvl="2" indent="-278942"/>
            <a:r>
              <a:rPr lang="en-US" sz="1697" dirty="0"/>
              <a:t>Work in progress to clean up last of the priority 1 sims – clean up and review for last of the bugs in progress</a:t>
            </a:r>
            <a:endParaRPr lang="en-US" sz="1697" dirty="0"/>
          </a:p>
          <a:p>
            <a:pPr marL="1248503" lvl="2" indent="-278942"/>
            <a:r>
              <a:rPr lang="en-US" sz="1697" dirty="0"/>
              <a:t>Automation for evaluation of bulk of priority 2, 3, and 4 sims ready / priority 2 sims already run – review pending</a:t>
            </a:r>
            <a:endParaRPr lang="en-US" sz="1697" dirty="0">
              <a:solidFill>
                <a:srgbClr val="FF0000"/>
              </a:solidFill>
            </a:endParaRPr>
          </a:p>
          <a:p>
            <a:pPr marL="763722" lvl="1" indent="-278942"/>
            <a:r>
              <a:rPr lang="en-US" sz="1697" dirty="0"/>
              <a:t>LVS cleanup of array partition on track to complete this week in line with DBR target</a:t>
            </a:r>
          </a:p>
          <a:p>
            <a:pPr marL="1248503" lvl="2" indent="-278942"/>
            <a:r>
              <a:rPr lang="en-US" sz="1697" dirty="0"/>
              <a:t>Work in progress to resolve scope of QTT for SSM to ensure QTT DBR is aligned with S24S DBR</a:t>
            </a:r>
          </a:p>
          <a:p>
            <a:pPr marL="278942" indent="-278942">
              <a:spcBef>
                <a:spcPts val="1454"/>
              </a:spcBef>
            </a:pPr>
            <a:r>
              <a:rPr lang="en-US" sz="1697" b="0" dirty="0"/>
              <a:t>Energy &amp; Performance Spec assessments captured within AFM validation suite / initial results pushed to ~WW30</a:t>
            </a:r>
          </a:p>
        </p:txBody>
      </p:sp>
      <p:sp>
        <p:nvSpPr>
          <p:cNvPr id="4" name="Oval 3"/>
          <p:cNvSpPr/>
          <p:nvPr/>
        </p:nvSpPr>
        <p:spPr>
          <a:xfrm>
            <a:off x="7665741" y="1489908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1</a:t>
            </a:r>
            <a:endParaRPr lang="en-US" sz="1697" dirty="0"/>
          </a:p>
        </p:txBody>
      </p:sp>
      <p:sp>
        <p:nvSpPr>
          <p:cNvPr id="5" name="Oval 4"/>
          <p:cNvSpPr/>
          <p:nvPr/>
        </p:nvSpPr>
        <p:spPr>
          <a:xfrm>
            <a:off x="8598941" y="2401497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2</a:t>
            </a:r>
            <a:endParaRPr lang="en-US" sz="1697" dirty="0"/>
          </a:p>
        </p:txBody>
      </p:sp>
      <p:sp>
        <p:nvSpPr>
          <p:cNvPr id="6" name="Oval 5"/>
          <p:cNvSpPr/>
          <p:nvPr/>
        </p:nvSpPr>
        <p:spPr>
          <a:xfrm>
            <a:off x="459469" y="5863896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2</a:t>
            </a:r>
            <a:endParaRPr lang="en-US" sz="1697" dirty="0"/>
          </a:p>
        </p:txBody>
      </p:sp>
      <p:sp>
        <p:nvSpPr>
          <p:cNvPr id="7" name="Oval 6"/>
          <p:cNvSpPr/>
          <p:nvPr/>
        </p:nvSpPr>
        <p:spPr>
          <a:xfrm>
            <a:off x="471257" y="3336662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1</a:t>
            </a:r>
            <a:endParaRPr lang="en-US" sz="1697" dirty="0"/>
          </a:p>
        </p:txBody>
      </p:sp>
    </p:spTree>
    <p:extLst>
      <p:ext uri="{BB962C8B-B14F-4D97-AF65-F5344CB8AC3E}">
        <p14:creationId xmlns:p14="http://schemas.microsoft.com/office/powerpoint/2010/main" val="8834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Proving a </a:t>
            </a:r>
            <a:r>
              <a:rPr lang="en-US" sz="4400" dirty="0"/>
              <a:t>r</a:t>
            </a:r>
            <a:r>
              <a:rPr lang="en-US" sz="4400" dirty="0" smtClean="0"/>
              <a:t>obust Memory Switching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Electrical polarity is the base of switching stimuli</a:t>
            </a:r>
            <a:endParaRPr lang="en-US" sz="1800" dirty="0"/>
          </a:p>
          <a:p>
            <a:pPr lvl="1"/>
            <a:r>
              <a:rPr lang="en-US" sz="1800" dirty="0"/>
              <a:t>Knowns: Memory switching in </a:t>
            </a:r>
            <a:r>
              <a:rPr lang="en-US" sz="1800" dirty="0" smtClean="0"/>
              <a:t>on-state (40uA/40ns higher and/or longer)</a:t>
            </a:r>
            <a:endParaRPr lang="en-US" sz="1800" dirty="0"/>
          </a:p>
          <a:p>
            <a:pPr lvl="1"/>
            <a:r>
              <a:rPr lang="en-US" sz="1800" dirty="0"/>
              <a:t>Unknowns: Will </a:t>
            </a:r>
            <a:r>
              <a:rPr lang="en-US" sz="1800" dirty="0" err="1"/>
              <a:t>subV</a:t>
            </a:r>
            <a:r>
              <a:rPr lang="en-US" sz="1800" baseline="-25000" dirty="0" err="1"/>
              <a:t>T</a:t>
            </a:r>
            <a:r>
              <a:rPr lang="en-US" sz="1800" dirty="0"/>
              <a:t> bias switch memory </a:t>
            </a:r>
            <a:r>
              <a:rPr lang="en-US" sz="1800" dirty="0" smtClean="0"/>
              <a:t>state?</a:t>
            </a:r>
          </a:p>
          <a:p>
            <a:r>
              <a:rPr lang="en-US" sz="1800" dirty="0" err="1" smtClean="0"/>
              <a:t>SubV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bias operations include </a:t>
            </a:r>
            <a:br>
              <a:rPr lang="en-US" sz="1800" dirty="0" smtClean="0"/>
            </a:br>
            <a:r>
              <a:rPr lang="en-US" sz="1800" dirty="0" smtClean="0"/>
              <a:t>(negative read assumed)</a:t>
            </a:r>
            <a:endParaRPr lang="en-US" sz="18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480245" y="3841420"/>
            <a:ext cx="2823072" cy="2334190"/>
            <a:chOff x="7167484" y="3955555"/>
            <a:chExt cx="2823072" cy="2334190"/>
          </a:xfrm>
        </p:grpSpPr>
        <p:grpSp>
          <p:nvGrpSpPr>
            <p:cNvPr id="37" name="Group 36"/>
            <p:cNvGrpSpPr/>
            <p:nvPr/>
          </p:nvGrpSpPr>
          <p:grpSpPr>
            <a:xfrm>
              <a:off x="7167484" y="3955555"/>
              <a:ext cx="1919543" cy="2334190"/>
              <a:chOff x="7167484" y="3927635"/>
              <a:chExt cx="1919543" cy="2334190"/>
            </a:xfrm>
          </p:grpSpPr>
          <p:pic>
            <p:nvPicPr>
              <p:cNvPr id="2050" name="Picture 1" descr="image00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77" t="47860" r="38677"/>
              <a:stretch/>
            </p:blipFill>
            <p:spPr bwMode="auto">
              <a:xfrm>
                <a:off x="7523472" y="3927635"/>
                <a:ext cx="1563555" cy="2334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" descr="image00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2" t="47860" r="95172"/>
              <a:stretch/>
            </p:blipFill>
            <p:spPr bwMode="auto">
              <a:xfrm>
                <a:off x="7167484" y="3927635"/>
                <a:ext cx="376929" cy="2334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8216580" y="5073971"/>
              <a:ext cx="213904" cy="415123"/>
              <a:chOff x="4301409" y="3787263"/>
              <a:chExt cx="250895" cy="542143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387977" y="3787263"/>
                <a:ext cx="164327" cy="54214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301409" y="4048257"/>
                <a:ext cx="1828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4379053" y="3967993"/>
                <a:ext cx="58723" cy="75501"/>
              </a:xfrm>
              <a:custGeom>
                <a:avLst/>
                <a:gdLst>
                  <a:gd name="connsiteX0" fmla="*/ 0 w 58723"/>
                  <a:gd name="connsiteY0" fmla="*/ 75501 h 75501"/>
                  <a:gd name="connsiteX1" fmla="*/ 58723 w 58723"/>
                  <a:gd name="connsiteY1" fmla="*/ 0 h 7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723" h="75501">
                    <a:moveTo>
                      <a:pt x="0" y="75501"/>
                    </a:moveTo>
                    <a:lnTo>
                      <a:pt x="5872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8295744" y="4985727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-100</a:t>
              </a:r>
            </a:p>
            <a:p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mV/</a:t>
              </a:r>
              <a:r>
                <a:rPr lang="en-US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dec</a:t>
              </a:r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2990" y="4547321"/>
              <a:ext cx="7344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3k </a:t>
              </a:r>
              <a:r>
                <a:rPr lang="en-US" sz="10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rd</a:t>
              </a:r>
              <a:r>
                <a:rPr lang="en-US" sz="1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op’s </a:t>
              </a:r>
              <a:endParaRPr lang="en-US" sz="1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44413" y="4517902"/>
              <a:ext cx="545594" cy="358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103962" y="4547321"/>
              <a:ext cx="26505" cy="1425969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777636" y="5242873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DTS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3181" y="4611669"/>
              <a:ext cx="1097375" cy="847417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1320335" y="3563438"/>
            <a:ext cx="3376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Voltage-Time dilemma on Reset RD Disturb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11860"/>
              </p:ext>
            </p:extLst>
          </p:nvPr>
        </p:nvGraphicFramePr>
        <p:xfrm>
          <a:off x="4441559" y="2262971"/>
          <a:ext cx="587806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605"/>
                <a:gridCol w="495300"/>
                <a:gridCol w="960946"/>
                <a:gridCol w="979996"/>
                <a:gridCol w="824738"/>
                <a:gridCol w="1459484"/>
              </a:tblGrid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Disturb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State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err="1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aseline="0" dirty="0" err="1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@Disturb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Disturb Bias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Bias Ratio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Ops, Time</a:t>
                      </a: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Read on target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E3, 5.3V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DM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-5.0V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94%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3K reads, ~150</a:t>
                      </a:r>
                      <a:r>
                        <a:rPr lang="el-GR" sz="14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μ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Set inhibit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E1, 5.1V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+3.5V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68%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100K writes, ~100s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 Inhibit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E3, 5.3V 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-3.5V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66%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100K writes, ~100s</a:t>
                      </a: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Read Inhibit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E3, 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5.3V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-2.8V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53%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1M reads, 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1Ks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</a:tr>
            </a:tbl>
          </a:graphicData>
        </a:graphic>
      </p:graphicFrame>
      <p:sp>
        <p:nvSpPr>
          <p:cNvPr id="55" name="Rounded Rectangle 54"/>
          <p:cNvSpPr/>
          <p:nvPr/>
        </p:nvSpPr>
        <p:spPr>
          <a:xfrm>
            <a:off x="4740343" y="3882926"/>
            <a:ext cx="6039510" cy="1977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Inhibit voltage-time dilemma chart from </a:t>
            </a:r>
            <a:r>
              <a:rPr lang="en-US" dirty="0" err="1" smtClean="0"/>
              <a:t>Fuga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Forward Looking Material </a:t>
            </a:r>
            <a:endParaRPr lang="en-US" sz="40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914400" y="984308"/>
            <a:ext cx="10363200" cy="570909"/>
          </a:xfrm>
        </p:spPr>
        <p:txBody>
          <a:bodyPr/>
          <a:lstStyle/>
          <a:p>
            <a:r>
              <a:rPr lang="en-US" sz="1800" dirty="0" smtClean="0"/>
              <a:t>SDG.05, E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=2.05eV, demonstrates on par Array performance and potential for thickness scaling.   It is a suitable candidate for Alpha Product.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75"/>
          <a:stretch/>
        </p:blipFill>
        <p:spPr>
          <a:xfrm>
            <a:off x="1264395" y="1980575"/>
            <a:ext cx="2619462" cy="162647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049731" y="1732317"/>
            <a:ext cx="4227869" cy="4770372"/>
            <a:chOff x="1067085" y="1597809"/>
            <a:chExt cx="4227869" cy="4770372"/>
          </a:xfrm>
        </p:grpSpPr>
        <p:pic>
          <p:nvPicPr>
            <p:cNvPr id="4" name="Content Placeholder 7">
              <a:extLst>
                <a:ext uri="{FF2B5EF4-FFF2-40B4-BE49-F238E27FC236}">
                  <a16:creationId xmlns:a16="http://schemas.microsoft.com/office/drawing/2014/main" xmlns="" id="{69AEB7C3-2D8A-4A74-B891-32686A60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13" r="29818"/>
            <a:stretch/>
          </p:blipFill>
          <p:spPr>
            <a:xfrm>
              <a:off x="1078063" y="2924944"/>
              <a:ext cx="4207002" cy="3443237"/>
            </a:xfrm>
            <a:prstGeom prst="rect">
              <a:avLst/>
            </a:prstGeom>
          </p:spPr>
        </p:pic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xmlns="" id="{AE0FE4EB-CE7C-4166-BECE-9BEE998F3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651" r="31884" b="48553"/>
            <a:stretch/>
          </p:blipFill>
          <p:spPr>
            <a:xfrm>
              <a:off x="1078062" y="1597809"/>
              <a:ext cx="4216892" cy="14952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85241" y="2301825"/>
              <a:ext cx="16099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∆</a:t>
              </a:r>
              <a:r>
                <a:rPr lang="en-US" sz="1000" dirty="0" smtClean="0"/>
                <a:t>V</a:t>
              </a:r>
              <a:r>
                <a:rPr lang="en-US" sz="1000" baseline="-25000" dirty="0" smtClean="0"/>
                <a:t>T</a:t>
              </a:r>
              <a:r>
                <a:rPr lang="en-US" sz="1000" dirty="0" smtClean="0"/>
                <a:t> [mV]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7179" y="3451053"/>
              <a:ext cx="947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Reset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4988" y="5154794"/>
              <a:ext cx="4690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Set</a:t>
              </a:r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51278" y="3508277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CC66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00CC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6956" y="5180940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3125" y="5554595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CC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1676" y="5084284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475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C475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47706" y="3978588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3958" y="4118384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5222" y="2005771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CC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2944" y="2547941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5071" y="2518160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395405" y="4587658"/>
              <a:ext cx="16099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Set/Reset V</a:t>
              </a:r>
              <a:r>
                <a:rPr lang="en-US" sz="1000" baseline="-25000" dirty="0" smtClean="0"/>
                <a:t>T</a:t>
              </a:r>
              <a:r>
                <a:rPr lang="en-US" sz="1000" dirty="0" smtClean="0"/>
                <a:t> [mV]</a:t>
              </a:r>
              <a:endParaRPr lang="en-US" sz="1000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A9E1141-A38A-4FDD-A381-4F1D92091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220" y="4023379"/>
            <a:ext cx="4947122" cy="2237984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152973" y="1910395"/>
            <a:ext cx="2784801" cy="1977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SD Lambda </a:t>
            </a:r>
            <a:r>
              <a:rPr lang="en-US" dirty="0" smtClean="0"/>
              <a:t>Band Gap Chart from</a:t>
            </a:r>
          </a:p>
          <a:p>
            <a:pPr algn="ctr"/>
            <a:r>
              <a:rPr lang="en-US" dirty="0" smtClean="0"/>
              <a:t>Paolo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mory Switching Characterization.pptx" id="{6D49997A-1422-4ABC-B8BF-43725C2A995E}" vid="{75308760-E40B-45C4-A36F-0E2114E05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0b7a245-a7c3-4504-88b2-cf85318e6b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3DXP_V3</Template>
  <TotalTime>263</TotalTime>
  <Words>1061</Words>
  <Application>Microsoft Office PowerPoint</Application>
  <PresentationFormat>Widescreen</PresentationFormat>
  <Paragraphs>372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Cambria Math</vt:lpstr>
      <vt:lpstr>Neo Sans Intel</vt:lpstr>
      <vt:lpstr>Neo Sans Intel Medium</vt:lpstr>
      <vt:lpstr>Symbol</vt:lpstr>
      <vt:lpstr>Wingdings</vt:lpstr>
      <vt:lpstr>blank</vt:lpstr>
      <vt:lpstr>Worksheet</vt:lpstr>
      <vt:lpstr>SSM Update to JDP COMM</vt:lpstr>
      <vt:lpstr>1st and 2nd cut profile demonstrated MTS  with &gt;70% PG4 structure yield and PG4 capable RWB </vt:lpstr>
      <vt:lpstr>Dual Deck CR6.5 – Status</vt:lpstr>
      <vt:lpstr>2-Deck SSM Goal to meet 50% PG1 (&gt;85% PG4) yield for S24S startup</vt:lpstr>
      <vt:lpstr>S24S0 Design Update iWW28</vt:lpstr>
      <vt:lpstr>Proving a robust Memory Switching</vt:lpstr>
      <vt:lpstr>Forward Looking Material 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Update to JDP COMM</dc:title>
  <dc:creator>Kau, Derchang</dc:creator>
  <cp:keywords>CTPClassification=CTP_NT</cp:keywords>
  <cp:lastModifiedBy>Kau, Derchang</cp:lastModifiedBy>
  <cp:revision>52</cp:revision>
  <dcterms:created xsi:type="dcterms:W3CDTF">2018-07-11T17:34:21Z</dcterms:created>
  <dcterms:modified xsi:type="dcterms:W3CDTF">2018-07-11T21:58:07Z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cb8a3879-0454-421d-82b8-d0efae523537</vt:lpwstr>
  </property>
  <property fmtid="{D5CDD505-2E9C-101B-9397-08002B2CF9AE}" pid="4" name="CTP_TimeStamp">
    <vt:lpwstr>2018-07-11 21:58:07Z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