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65" r:id="rId6"/>
    <p:sldId id="261" r:id="rId7"/>
    <p:sldId id="258" r:id="rId8"/>
    <p:sldId id="260" r:id="rId9"/>
    <p:sldId id="264" r:id="rId10"/>
    <p:sldId id="263" r:id="rId11"/>
    <p:sldId id="267" r:id="rId12"/>
    <p:sldId id="270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ED"/>
    <a:srgbClr val="F37153"/>
    <a:srgbClr val="00CC00"/>
    <a:srgbClr val="00CC66"/>
    <a:srgbClr val="C47500"/>
    <a:srgbClr val="FF9900"/>
    <a:srgbClr val="0064D2"/>
    <a:srgbClr val="0054B0"/>
    <a:srgbClr val="006FEA"/>
    <a:srgbClr val="007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3503" autoAdjust="0"/>
  </p:normalViewPr>
  <p:slideViewPr>
    <p:cSldViewPr snapToGrid="0">
      <p:cViewPr varScale="1">
        <p:scale>
          <a:sx n="70" d="100"/>
          <a:sy n="70" d="100"/>
        </p:scale>
        <p:origin x="96" y="35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DDE81-2C84-496A-9616-31D4F16FD414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09F30-CCA8-4370-A589-EE410B8B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686A-4BC7-4249-B421-F7AF84E21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09F30-CCA8-4370-A589-EE410B8B7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09F30-CCA8-4370-A589-EE410B8B7B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09F30-CCA8-4370-A589-EE410B8B7B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  <a:endParaRPr lang="en-US" sz="1697" b="1" dirty="0">
              <a:solidFill>
                <a:srgbClr val="0054B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SSM Update to JDP COMM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July/13/2018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08847" y="2133600"/>
            <a:ext cx="1123177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MTS – Q3 milestone 89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1800" dirty="0" smtClean="0"/>
              <a:t>:  </a:t>
            </a:r>
            <a:r>
              <a:rPr lang="en-US" sz="1800" b="0" dirty="0" smtClean="0"/>
              <a:t>1st cut L1D 87.5</a:t>
            </a:r>
            <a:r>
              <a:rPr lang="en-US" sz="18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1800" b="0" dirty="0" smtClean="0"/>
              <a:t>; SSM73@WW28 for polarity symmetry validation </a:t>
            </a:r>
            <a:endParaRPr lang="en-US" sz="1800" b="0" dirty="0"/>
          </a:p>
          <a:p>
            <a:pPr marL="0" indent="0">
              <a:buNone/>
            </a:pPr>
            <a:r>
              <a:rPr lang="en-US" sz="1800" dirty="0" smtClean="0"/>
              <a:t>Structure yield – Q3 milestone &gt; 85%</a:t>
            </a:r>
            <a:r>
              <a:rPr lang="en-US" sz="1800" b="0" dirty="0" smtClean="0"/>
              <a:t>: next info turn WW29</a:t>
            </a:r>
          </a:p>
          <a:p>
            <a:pPr marL="554035" lvl="1" indent="0">
              <a:buNone/>
            </a:pPr>
            <a:r>
              <a:rPr lang="en-US" sz="1800" dirty="0"/>
              <a:t>SWL subject to SD intrinsic leakage </a:t>
            </a:r>
            <a:r>
              <a:rPr lang="en-US" sz="1800" dirty="0" smtClean="0"/>
              <a:t>model validated</a:t>
            </a:r>
            <a:r>
              <a:rPr lang="en-US" sz="1800" dirty="0"/>
              <a:t>;</a:t>
            </a:r>
            <a:r>
              <a:rPr lang="en-US" sz="1800" dirty="0" smtClean="0"/>
              <a:t>  </a:t>
            </a:r>
            <a:r>
              <a:rPr lang="en-US" sz="1800" dirty="0"/>
              <a:t>+2nm </a:t>
            </a:r>
            <a:r>
              <a:rPr lang="en-US" sz="1800" dirty="0" err="1"/>
              <a:t>t</a:t>
            </a:r>
            <a:r>
              <a:rPr lang="en-US" sz="1800" baseline="-25000" dirty="0" err="1"/>
              <a:t>SD</a:t>
            </a:r>
            <a:r>
              <a:rPr lang="en-US" sz="1800" dirty="0"/>
              <a:t> </a:t>
            </a:r>
            <a:r>
              <a:rPr lang="en-US" sz="1800" dirty="0" smtClean="0"/>
              <a:t>implemented</a:t>
            </a:r>
          </a:p>
          <a:p>
            <a:pPr marL="554035" lvl="1" indent="0">
              <a:buNone/>
            </a:pPr>
            <a:r>
              <a:rPr lang="en-US" sz="1800" dirty="0" smtClean="0"/>
              <a:t>New 66 reticle &amp; </a:t>
            </a:r>
            <a:r>
              <a:rPr lang="en-US" sz="1800" dirty="0"/>
              <a:t>l</a:t>
            </a:r>
            <a:r>
              <a:rPr lang="en-US" sz="1800" dirty="0" smtClean="0"/>
              <a:t>ow </a:t>
            </a:r>
            <a:r>
              <a:rPr lang="en-US" sz="1800" dirty="0"/>
              <a:t>pressure 66 </a:t>
            </a:r>
            <a:r>
              <a:rPr lang="en-US" sz="1800" dirty="0" smtClean="0"/>
              <a:t>NCMP expecting yield improvement from 34% to 70% </a:t>
            </a:r>
          </a:p>
          <a:p>
            <a:pPr marL="0" indent="0">
              <a:buNone/>
            </a:pPr>
            <a:r>
              <a:rPr lang="en-US" sz="1800" dirty="0" smtClean="0"/>
              <a:t>S24S – Q3 milestone WW39 DBR; </a:t>
            </a:r>
            <a:r>
              <a:rPr lang="en-US" sz="1800" b="0" dirty="0" smtClean="0"/>
              <a:t>Rev3 </a:t>
            </a:r>
            <a:r>
              <a:rPr lang="en-US" sz="1800" b="0" dirty="0"/>
              <a:t>tight </a:t>
            </a:r>
            <a:r>
              <a:rPr lang="en-US" sz="1800" b="0" dirty="0" smtClean="0"/>
              <a:t>(+1 week) ; DBR trending on track</a:t>
            </a:r>
          </a:p>
          <a:p>
            <a:pPr marL="554035" lvl="1" indent="0">
              <a:buNone/>
            </a:pPr>
            <a:r>
              <a:rPr lang="en-US" sz="1800" dirty="0"/>
              <a:t>Analysis of schedule for a second S24S with modifications to interface with S36X under way</a:t>
            </a:r>
            <a:endParaRPr lang="en-US" sz="1800" dirty="0" smtClean="0"/>
          </a:p>
          <a:p>
            <a:pPr marL="0" lvl="0" indent="0">
              <a:buNone/>
            </a:pPr>
            <a:r>
              <a:rPr lang="en-US" sz="1800" dirty="0" smtClean="0"/>
              <a:t>Switching mechanism on Write and Disturb</a:t>
            </a:r>
          </a:p>
          <a:p>
            <a:pPr marL="554035" lvl="1" indent="0">
              <a:buNone/>
            </a:pPr>
            <a:r>
              <a:rPr lang="en-US" sz="1800" dirty="0" smtClean="0">
                <a:ea typeface="Cambria Math" panose="02040503050406030204" pitchFamily="18" charset="0"/>
              </a:rPr>
              <a:t>Robust 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n-US" sz="1800" dirty="0" smtClean="0"/>
              <a:t>V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on SD.K2; Reset RD marginality confirmed</a:t>
            </a:r>
            <a:r>
              <a:rPr lang="en-US" sz="1800" dirty="0"/>
              <a:t> </a:t>
            </a:r>
            <a:r>
              <a:rPr lang="en-US" sz="1800" dirty="0" smtClean="0"/>
              <a:t>while continue</a:t>
            </a:r>
            <a:r>
              <a:rPr lang="en-US" sz="1800" dirty="0"/>
              <a:t> </a:t>
            </a:r>
            <a:r>
              <a:rPr lang="en-US" sz="1800" dirty="0" smtClean="0"/>
              <a:t>R/W inhibit disturb characterization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Stepping-up plans</a:t>
            </a:r>
            <a:endParaRPr lang="en-US" sz="1800" dirty="0"/>
          </a:p>
          <a:p>
            <a:pPr marL="554035" lvl="1" indent="0">
              <a:buNone/>
            </a:pPr>
            <a:r>
              <a:rPr lang="en-US" sz="1800" dirty="0" smtClean="0"/>
              <a:t>Low leakage material for alpha product: Candidates (SD.G*) merging with E</a:t>
            </a:r>
            <a:r>
              <a:rPr lang="en-US" sz="1800" baseline="-25000" dirty="0" smtClean="0"/>
              <a:t>G</a:t>
            </a:r>
            <a:r>
              <a:rPr lang="en-US" sz="1800" dirty="0" smtClean="0"/>
              <a:t> = 1.9eV (0.15eV higher than POR)</a:t>
            </a:r>
          </a:p>
          <a:p>
            <a:pPr marL="1089025" lvl="1" indent="-536575">
              <a:buNone/>
            </a:pPr>
            <a:r>
              <a:rPr lang="en-US" sz="1800" dirty="0" smtClean="0"/>
              <a:t>Cell </a:t>
            </a:r>
            <a:r>
              <a:rPr lang="en-US" sz="1800" dirty="0"/>
              <a:t>and array </a:t>
            </a:r>
            <a:r>
              <a:rPr lang="en-US" sz="1800" dirty="0" smtClean="0"/>
              <a:t>scalability – In order to start up 14nm structure development (MTS), we must first develop a self consistent DTS and tile architecture for die size and energy.  Call for Integration/Device/Design workgroup.</a:t>
            </a:r>
          </a:p>
          <a:p>
            <a:pPr marL="1108070" lvl="2" indent="0">
              <a:buNone/>
            </a:pPr>
            <a:endParaRPr lang="en-US" sz="1315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29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Emulated SSM Memory Window and </a:t>
            </a:r>
            <a:r>
              <a:rPr lang="en-US" sz="3200" dirty="0" err="1" smtClean="0"/>
              <a:t>SubV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 disturb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85" y="852821"/>
            <a:ext cx="3194892" cy="27891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86" y="3641932"/>
            <a:ext cx="3194892" cy="278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377" y="852820"/>
            <a:ext cx="4417374" cy="27891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377" y="3641931"/>
            <a:ext cx="4417374" cy="2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SubVt</a:t>
            </a:r>
            <a:r>
              <a:rPr lang="en-US" sz="4000" dirty="0" smtClean="0"/>
              <a:t> Bias Disturb/Drift Characterization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1372955"/>
            <a:ext cx="10058400" cy="43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4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FC57DF93-38A5-459B-B11D-4A22CB248B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51657" y="1413544"/>
          <a:ext cx="2727071" cy="1767840"/>
        </p:xfrm>
        <a:graphic>
          <a:graphicData uri="http://schemas.openxmlformats.org/drawingml/2006/table">
            <a:tbl>
              <a:tblPr/>
              <a:tblGrid>
                <a:gridCol w="1294257">
                  <a:extLst>
                    <a:ext uri="{9D8B030D-6E8A-4147-A177-3AD203B41FA5}">
                      <a16:colId xmlns:a16="http://schemas.microsoft.com/office/drawing/2014/main" xmlns="" val="3475728348"/>
                    </a:ext>
                  </a:extLst>
                </a:gridCol>
                <a:gridCol w="452374">
                  <a:extLst>
                    <a:ext uri="{9D8B030D-6E8A-4147-A177-3AD203B41FA5}">
                      <a16:colId xmlns:a16="http://schemas.microsoft.com/office/drawing/2014/main" xmlns="" val="1216839840"/>
                    </a:ext>
                  </a:extLst>
                </a:gridCol>
                <a:gridCol w="370840">
                  <a:extLst>
                    <a:ext uri="{9D8B030D-6E8A-4147-A177-3AD203B41FA5}">
                      <a16:colId xmlns:a16="http://schemas.microsoft.com/office/drawing/2014/main" xmlns="" val="2353675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25442637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 Metric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FWD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056039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533435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top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386536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bot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8758994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781655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9164268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8767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 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818485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AF7598F-9A0E-4F29-9BB2-1CA2681581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63081" y="1198427"/>
          <a:ext cx="3117672" cy="2209800"/>
        </p:xfrm>
        <a:graphic>
          <a:graphicData uri="http://schemas.openxmlformats.org/drawingml/2006/table">
            <a:tbl>
              <a:tblPr/>
              <a:tblGrid>
                <a:gridCol w="770509">
                  <a:extLst>
                    <a:ext uri="{9D8B030D-6E8A-4147-A177-3AD203B41FA5}">
                      <a16:colId xmlns:a16="http://schemas.microsoft.com/office/drawing/2014/main" xmlns="" val="3363938586"/>
                    </a:ext>
                  </a:extLst>
                </a:gridCol>
                <a:gridCol w="1113282">
                  <a:extLst>
                    <a:ext uri="{9D8B030D-6E8A-4147-A177-3AD203B41FA5}">
                      <a16:colId xmlns:a16="http://schemas.microsoft.com/office/drawing/2014/main" xmlns="" val="113965461"/>
                    </a:ext>
                  </a:extLst>
                </a:gridCol>
                <a:gridCol w="390843">
                  <a:extLst>
                    <a:ext uri="{9D8B030D-6E8A-4147-A177-3AD203B41FA5}">
                      <a16:colId xmlns:a16="http://schemas.microsoft.com/office/drawing/2014/main" xmlns="" val="1872310695"/>
                    </a:ext>
                  </a:extLst>
                </a:gridCol>
                <a:gridCol w="421519">
                  <a:extLst>
                    <a:ext uri="{9D8B030D-6E8A-4147-A177-3AD203B41FA5}">
                      <a16:colId xmlns:a16="http://schemas.microsoft.com/office/drawing/2014/main" xmlns="" val="956820594"/>
                    </a:ext>
                  </a:extLst>
                </a:gridCol>
                <a:gridCol w="421519">
                  <a:extLst>
                    <a:ext uri="{9D8B030D-6E8A-4147-A177-3AD203B41FA5}">
                      <a16:colId xmlns:a16="http://schemas.microsoft.com/office/drawing/2014/main" xmlns="" val="1130620096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 Metric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SPEC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FWD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756914"/>
                  </a:ext>
                </a:extLst>
              </a:tr>
              <a:tr h="22098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partial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3460558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6252581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 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7382183"/>
                  </a:ext>
                </a:extLst>
              </a:tr>
              <a:tr h="22098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partial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6961094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mid(nm)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4564623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2065564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7351442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Sep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145568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30649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420" y="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1st and 2nd cut profile demonstrated MTS  with &gt;70% PG4 structure yield and PG4 capable RWB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7F0C34-F0D9-4843-A7BF-1C32FCB24060}"/>
              </a:ext>
            </a:extLst>
          </p:cNvPr>
          <p:cNvSpPr/>
          <p:nvPr/>
        </p:nvSpPr>
        <p:spPr>
          <a:xfrm>
            <a:off x="572022" y="5999967"/>
            <a:ext cx="10860066" cy="964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AD33003-A7E8-4976-ADAB-13E6DE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516289"/>
            <a:ext cx="3693795" cy="31286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10BDFF9-6E7D-494D-9182-DFD62B98903A}"/>
              </a:ext>
            </a:extLst>
          </p:cNvPr>
          <p:cNvSpPr/>
          <p:nvPr/>
        </p:nvSpPr>
        <p:spPr>
          <a:xfrm>
            <a:off x="4038599" y="1872676"/>
            <a:ext cx="1242154" cy="215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CFBDE26D-02E2-4126-A35C-57F3930108CC}"/>
              </a:ext>
            </a:extLst>
          </p:cNvPr>
          <p:cNvCxnSpPr/>
          <p:nvPr/>
        </p:nvCxnSpPr>
        <p:spPr>
          <a:xfrm flipV="1">
            <a:off x="2476501" y="5738134"/>
            <a:ext cx="123825" cy="16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AB6509A3-6FFD-429F-8387-9664229E6759}"/>
              </a:ext>
            </a:extLst>
          </p:cNvPr>
          <p:cNvCxnSpPr>
            <a:cxnSpLocks/>
          </p:cNvCxnSpPr>
          <p:nvPr/>
        </p:nvCxnSpPr>
        <p:spPr>
          <a:xfrm flipH="1" flipV="1">
            <a:off x="2933700" y="5757184"/>
            <a:ext cx="95250" cy="170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DF2EAD2-43E8-472C-9DD8-5767853B5F33}"/>
              </a:ext>
            </a:extLst>
          </p:cNvPr>
          <p:cNvSpPr txBox="1"/>
          <p:nvPr/>
        </p:nvSpPr>
        <p:spPr>
          <a:xfrm>
            <a:off x="5549734" y="5092026"/>
            <a:ext cx="6228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Next steps: </a:t>
            </a:r>
          </a:p>
          <a:p>
            <a:r>
              <a:rPr lang="en-US" sz="1600" b="1" dirty="0">
                <a:latin typeface="+mj-lt"/>
              </a:rPr>
              <a:t>2</a:t>
            </a:r>
            <a:r>
              <a:rPr lang="en-US" sz="1600" b="1" baseline="30000" dirty="0">
                <a:latin typeface="+mj-lt"/>
              </a:rPr>
              <a:t>nd</a:t>
            </a:r>
            <a:r>
              <a:rPr lang="en-US" sz="1600" b="1" dirty="0">
                <a:latin typeface="+mj-lt"/>
              </a:rPr>
              <a:t> cut: </a:t>
            </a:r>
            <a:r>
              <a:rPr lang="en-US" sz="1600" dirty="0" smtClean="0">
                <a:latin typeface="+mj-lt"/>
              </a:rPr>
              <a:t>MTS profile etch -&gt;low Vt 250mV and high leakage (partial leakage fix demo w/ new clean, remaining 20% degradation). Composition model consistent with Vt offset.  WIP to reduce composition offset w/ new etch.</a:t>
            </a:r>
            <a:endParaRPr lang="en-US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Dry etch L1D DOE, XRF analysis of DE BKM</a:t>
            </a:r>
          </a:p>
          <a:p>
            <a:r>
              <a:rPr lang="en-US" sz="1600" b="1" dirty="0">
                <a:latin typeface="+mj-lt"/>
              </a:rPr>
              <a:t>1</a:t>
            </a:r>
            <a:r>
              <a:rPr lang="en-US" sz="1600" b="1" baseline="30000" dirty="0">
                <a:latin typeface="+mj-lt"/>
              </a:rPr>
              <a:t>st</a:t>
            </a:r>
            <a:r>
              <a:rPr lang="en-US" sz="1600" b="1" dirty="0">
                <a:latin typeface="+mj-lt"/>
              </a:rPr>
              <a:t> cut: </a:t>
            </a:r>
            <a:r>
              <a:rPr lang="en-US" sz="1600" dirty="0">
                <a:latin typeface="+mj-lt"/>
              </a:rPr>
              <a:t>SSM73 probe analysis (WW28), SSM80 inline (WW29)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F414D5E-ED75-4438-BBE6-6E3926A78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492" y="3716258"/>
            <a:ext cx="3581400" cy="13643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6B6076-6630-4F84-8D88-D3B16691803B}"/>
              </a:ext>
            </a:extLst>
          </p:cNvPr>
          <p:cNvSpPr txBox="1"/>
          <p:nvPr/>
        </p:nvSpPr>
        <p:spPr>
          <a:xfrm>
            <a:off x="6971010" y="3425873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cut (single step)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AD4BD62-601C-4004-B8A2-B25991A26321}"/>
              </a:ext>
            </a:extLst>
          </p:cNvPr>
          <p:cNvSpPr/>
          <p:nvPr/>
        </p:nvSpPr>
        <p:spPr>
          <a:xfrm>
            <a:off x="7949003" y="2958124"/>
            <a:ext cx="1429724" cy="2498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648"/>
            <a:ext cx="8229600" cy="455339"/>
          </a:xfrm>
        </p:spPr>
        <p:txBody>
          <a:bodyPr/>
          <a:lstStyle/>
          <a:p>
            <a:r>
              <a:rPr lang="en-US" sz="3200" dirty="0"/>
              <a:t>Dual Deck CR6.5 –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760022"/>
            <a:ext cx="7019153" cy="4916384"/>
          </a:xfrm>
        </p:spPr>
        <p:txBody>
          <a:bodyPr/>
          <a:lstStyle/>
          <a:p>
            <a:r>
              <a:rPr lang="en-US" sz="1600" dirty="0"/>
              <a:t>Baseline (CR6.5)</a:t>
            </a:r>
          </a:p>
          <a:p>
            <a:pPr lvl="1"/>
            <a:r>
              <a:rPr lang="en-US" sz="1600" b="0" dirty="0"/>
              <a:t>SD.k2 monolithic target </a:t>
            </a:r>
            <a:r>
              <a:rPr lang="en-US" sz="1600" dirty="0"/>
              <a:t>demonstrated a RWB gap within 100mV (VDM1) on A3 Dual Deck silicon.</a:t>
            </a:r>
            <a:endParaRPr lang="en-US" sz="1600" b="0" dirty="0"/>
          </a:p>
          <a:p>
            <a:pPr lvl="1"/>
            <a:r>
              <a:rPr lang="en-US" sz="1600" b="0" dirty="0"/>
              <a:t>SD.k2 thickness skew validated transition to 24nm, with an additional improvement of VDM1 RWB ~100mV (to be segmented), driving to RWB parity. Lead 24nm SD.k2 Dual Deck expected at probe ww30.</a:t>
            </a:r>
          </a:p>
          <a:p>
            <a:r>
              <a:rPr lang="en-US" sz="1600" dirty="0"/>
              <a:t>Cell Roadmap</a:t>
            </a:r>
          </a:p>
          <a:p>
            <a:pPr lvl="1"/>
            <a:r>
              <a:rPr lang="en-US" sz="1600" dirty="0"/>
              <a:t>Campaign G* first 2 lots (SSM66,SSM67) completing probe.</a:t>
            </a:r>
            <a:br>
              <a:rPr lang="en-US" sz="1600" dirty="0"/>
            </a:br>
            <a:r>
              <a:rPr lang="en-US" sz="1600" dirty="0"/>
              <a:t>First results on SSM67 demonstrating split 6E </a:t>
            </a:r>
            <a:r>
              <a:rPr lang="en-US" sz="1600" dirty="0" smtClean="0"/>
              <a:t>(SD.G09) in </a:t>
            </a:r>
            <a:r>
              <a:rPr lang="en-US" sz="1600" dirty="0"/>
              <a:t>target for most of parameters (including </a:t>
            </a:r>
            <a:r>
              <a:rPr lang="en-US" sz="1600" dirty="0" smtClean="0"/>
              <a:t>E4 and EOL)</a:t>
            </a:r>
          </a:p>
          <a:p>
            <a:pPr lvl="1"/>
            <a:r>
              <a:rPr lang="en-US" sz="1600" dirty="0" smtClean="0"/>
              <a:t>SD.G09 can be a good contingency to SD.K2 for S24S.</a:t>
            </a:r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DDEBC63E-B485-4DAE-99FB-59C66C3305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02992" y="1336183"/>
          <a:ext cx="4636162" cy="4323480"/>
        </p:xfrm>
        <a:graphic>
          <a:graphicData uri="http://schemas.openxmlformats.org/drawingml/2006/table">
            <a:tbl>
              <a:tblPr/>
              <a:tblGrid>
                <a:gridCol w="297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9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3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40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74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6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97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06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8420">
                  <a:extLst>
                    <a:ext uri="{9D8B030D-6E8A-4147-A177-3AD203B41FA5}">
                      <a16:colId xmlns="" xmlns:a16="http://schemas.microsoft.com/office/drawing/2014/main" val="396291050"/>
                    </a:ext>
                  </a:extLst>
                </a:gridCol>
                <a:gridCol w="398420">
                  <a:extLst>
                    <a:ext uri="{9D8B030D-6E8A-4147-A177-3AD203B41FA5}">
                      <a16:colId xmlns="" xmlns:a16="http://schemas.microsoft.com/office/drawing/2014/main" val="3599066957"/>
                    </a:ext>
                  </a:extLst>
                </a:gridCol>
              </a:tblGrid>
              <a:tr h="2066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SR71 1D0 PG1 </a:t>
                      </a:r>
                      <a:r>
                        <a:rPr lang="de-DE" sz="9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RWB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DTS0.4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SD.k1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SD.k2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9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(Piecewise Built)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15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2D1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6641208"/>
                  </a:ext>
                </a:extLst>
              </a:tr>
              <a:tr h="12915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Reading </a:t>
                      </a:r>
                      <a:r>
                        <a:rPr lang="it-IT" sz="9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polarity</a:t>
                      </a:r>
                      <a:endParaRPr lang="it-I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89682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9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Structural Yield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9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Periphery Yield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6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Vertical Leakage (3.6V) [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uA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64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Vdm1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(1 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1308</a:t>
                      </a:r>
                      <a:endParaRPr lang="en-US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1109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RST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drift (1</a:t>
                      </a:r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s-10s)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233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E3 GB WE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E3 GB RD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X-tile [mV]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8646260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Gap to goal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-80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-176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5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66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Vmd2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drift (1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s-3s)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drift (10s-48h)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x+200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24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Gap to goal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A4E4F4-E0A2-4DBB-8C46-811A58A7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3" y="4093976"/>
            <a:ext cx="6074536" cy="23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0BA5390-F8C1-4DDC-97AA-537AA836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81" y="594319"/>
            <a:ext cx="1541857" cy="1547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E70A668-18DD-4EFE-BD4C-A29B1B31C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622" y="2735116"/>
            <a:ext cx="2949843" cy="1600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1AACB-AB1C-47C8-87A2-754B7CDB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36" y="-177766"/>
            <a:ext cx="9342120" cy="847617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2-Deck SSM Goal to meet 50% PG1 (&gt;85% PG4) yield for S24S startup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12C7432-2A5D-40D6-89EB-015813ED1878}"/>
              </a:ext>
            </a:extLst>
          </p:cNvPr>
          <p:cNvSpPr txBox="1"/>
          <p:nvPr/>
        </p:nvSpPr>
        <p:spPr>
          <a:xfrm>
            <a:off x="1790410" y="755548"/>
            <a:ext cx="4980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SSM </a:t>
            </a:r>
            <a:r>
              <a:rPr lang="en-US" sz="1600" b="1" dirty="0">
                <a:solidFill>
                  <a:srgbClr val="00B050"/>
                </a:solidFill>
              </a:rPr>
              <a:t>Single deck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00FF"/>
                </a:solidFill>
              </a:rPr>
              <a:t>Dual deck </a:t>
            </a:r>
            <a:r>
              <a:rPr lang="en-US" sz="1600" dirty="0"/>
              <a:t>vs </a:t>
            </a:r>
            <a:r>
              <a:rPr lang="en-US" sz="1600" b="1" dirty="0"/>
              <a:t>SXP dual deck</a:t>
            </a:r>
          </a:p>
        </p:txBody>
      </p:sp>
      <p:pic>
        <p:nvPicPr>
          <p:cNvPr id="1048" name="Picture 24" descr="Machine generated alternative text:&#10;100 &#10;* sxp 2D &#10;60 &#10;40 &#10;20 &#10;CR6.X (ID) &#10;CR5.X (20) &#10;Projected (2D) &#10;CR6.X (20) &#10;Workweek &#10;09 ">
            <a:extLst>
              <a:ext uri="{FF2B5EF4-FFF2-40B4-BE49-F238E27FC236}">
                <a16:creationId xmlns="" xmlns:a16="http://schemas.microsoft.com/office/drawing/2014/main" id="{320C4F95-06F5-49DF-9EE1-434B9C26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36" y="1081857"/>
            <a:ext cx="5358660" cy="274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FB7E6D3E-989C-4C88-A833-F6D250C75D6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29183" y="4201460"/>
          <a:ext cx="6450094" cy="225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Worksheet" r:id="rId6" imgW="5592999" imgH="1950720" progId="Excel.Sheet.12">
                  <p:embed/>
                </p:oleObj>
              </mc:Choice>
              <mc:Fallback>
                <p:oleObj name="Worksheet" r:id="rId6" imgW="5592999" imgH="195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9183" y="4201460"/>
                        <a:ext cx="6450094" cy="2250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="" xmlns:a16="http://schemas.microsoft.com/office/drawing/2014/main" id="{FF88DEF4-EC57-46BE-AAAF-2874940581CA}"/>
              </a:ext>
            </a:extLst>
          </p:cNvPr>
          <p:cNvSpPr/>
          <p:nvPr/>
        </p:nvSpPr>
        <p:spPr>
          <a:xfrm>
            <a:off x="4109975" y="5126795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8E4A49C-0411-4645-941E-20B29D147B3D}"/>
              </a:ext>
            </a:extLst>
          </p:cNvPr>
          <p:cNvSpPr/>
          <p:nvPr/>
        </p:nvSpPr>
        <p:spPr>
          <a:xfrm>
            <a:off x="7150177" y="608965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177191FD-F5FE-4265-A8C7-8AF43F813AED}"/>
              </a:ext>
            </a:extLst>
          </p:cNvPr>
          <p:cNvSpPr/>
          <p:nvPr/>
        </p:nvSpPr>
        <p:spPr>
          <a:xfrm>
            <a:off x="6888828" y="2666183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6E930F76-8404-48D7-9CB2-190BD2A76792}"/>
              </a:ext>
            </a:extLst>
          </p:cNvPr>
          <p:cNvSpPr/>
          <p:nvPr/>
        </p:nvSpPr>
        <p:spPr>
          <a:xfrm>
            <a:off x="4262375" y="5929362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0410EF-ABD7-4F72-B956-DD691D200103}"/>
              </a:ext>
            </a:extLst>
          </p:cNvPr>
          <p:cNvSpPr txBox="1"/>
          <p:nvPr/>
        </p:nvSpPr>
        <p:spPr>
          <a:xfrm>
            <a:off x="8197869" y="4612256"/>
            <a:ext cx="236220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WW28/29 probe projected to improve PG4 from 34% to &gt;70% with new 66 reticle and lower pressure 66 NCMP; 51/53 CD line shift is primary risk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E7A92D1-503C-46E7-AA4F-76A5630FEA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3363" r="16273" b="16364"/>
          <a:stretch/>
        </p:blipFill>
        <p:spPr>
          <a:xfrm>
            <a:off x="8658938" y="594319"/>
            <a:ext cx="1565527" cy="1547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04D95D3-5AD5-41EA-BCA8-B1C6D506D270}"/>
              </a:ext>
            </a:extLst>
          </p:cNvPr>
          <p:cNvSpPr txBox="1"/>
          <p:nvPr/>
        </p:nvSpPr>
        <p:spPr>
          <a:xfrm>
            <a:off x="9550655" y="1441935"/>
            <a:ext cx="1028522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66-51 shorts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3C2E92-CD46-411C-BD3D-4007294B312C}"/>
              </a:ext>
            </a:extLst>
          </p:cNvPr>
          <p:cNvSpPr/>
          <p:nvPr/>
        </p:nvSpPr>
        <p:spPr>
          <a:xfrm>
            <a:off x="9221128" y="788090"/>
            <a:ext cx="495649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A9CF665C-C92C-408B-B3A5-3148ACF159ED}"/>
              </a:ext>
            </a:extLst>
          </p:cNvPr>
          <p:cNvSpPr/>
          <p:nvPr/>
        </p:nvSpPr>
        <p:spPr>
          <a:xfrm>
            <a:off x="9724048" y="1001450"/>
            <a:ext cx="495649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D61A7E0-B5B9-48C5-86FA-C1F1BC8F6B91}"/>
              </a:ext>
            </a:extLst>
          </p:cNvPr>
          <p:cNvSpPr txBox="1"/>
          <p:nvPr/>
        </p:nvSpPr>
        <p:spPr>
          <a:xfrm>
            <a:off x="7223760" y="2228974"/>
            <a:ext cx="310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10% </a:t>
            </a:r>
            <a:r>
              <a:rPr lang="en-US" sz="1600" dirty="0">
                <a:sym typeface="Wingdings" panose="05000000000000000000" pitchFamily="2" charset="2"/>
              </a:rPr>
              <a:t> 70% PG4 capability by moving to SXP POR (WW26)</a:t>
            </a:r>
            <a:endParaRPr lang="en-US" sz="1600" dirty="0"/>
          </a:p>
        </p:txBody>
      </p:sp>
      <p:sp>
        <p:nvSpPr>
          <p:cNvPr id="46" name="Arrow: Right 45">
            <a:extLst>
              <a:ext uri="{FF2B5EF4-FFF2-40B4-BE49-F238E27FC236}">
                <a16:creationId xmlns="" xmlns:a16="http://schemas.microsoft.com/office/drawing/2014/main" id="{CD6CE5EA-9FD8-4E4C-9DD5-BA54A12B30AC}"/>
              </a:ext>
            </a:extLst>
          </p:cNvPr>
          <p:cNvSpPr/>
          <p:nvPr/>
        </p:nvSpPr>
        <p:spPr>
          <a:xfrm rot="1976057">
            <a:off x="8290561" y="3169104"/>
            <a:ext cx="353137" cy="336097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5854" y="152400"/>
            <a:ext cx="10360293" cy="595318"/>
          </a:xfrm>
        </p:spPr>
        <p:txBody>
          <a:bodyPr/>
          <a:lstStyle/>
          <a:p>
            <a:r>
              <a:rPr lang="en-US" sz="3878" dirty="0">
                <a:solidFill>
                  <a:srgbClr val="0150ED"/>
                </a:solidFill>
                <a:latin typeface="Arial Black" panose="020B0A04020102020204" pitchFamily="34" charset="0"/>
              </a:rPr>
              <a:t>S24S0 Design Update iWW28</a:t>
            </a:r>
            <a:endParaRPr lang="en-US" sz="3878" dirty="0">
              <a:solidFill>
                <a:srgbClr val="0860A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399" y="1120557"/>
            <a:ext cx="11265203" cy="4986237"/>
          </a:xfrm>
        </p:spPr>
        <p:txBody>
          <a:bodyPr/>
          <a:lstStyle/>
          <a:p>
            <a:pPr marL="278942" indent="-278942"/>
            <a:r>
              <a:rPr lang="en-US" sz="1697" b="0" dirty="0"/>
              <a:t>Full Chip Validation and Spec Evaluation in Progress / Rev3 tight to WW32 but DBR still trending ahead of schedule: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Next Major Milestone Target (Rev3) | Current Projection:</a:t>
            </a:r>
            <a:r>
              <a:rPr lang="en-US" sz="1697" b="0" dirty="0"/>
              <a:t>  WW31 | </a:t>
            </a:r>
            <a:r>
              <a:rPr lang="en-US" sz="1697" b="0" dirty="0">
                <a:solidFill>
                  <a:srgbClr val="FF0000"/>
                </a:solidFill>
              </a:rPr>
              <a:t>WW32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Target | Current Projection:</a:t>
            </a:r>
            <a:r>
              <a:rPr lang="en-US" sz="1697" b="0" dirty="0"/>
              <a:t>  WW39 | </a:t>
            </a:r>
            <a:r>
              <a:rPr lang="en-US" sz="1697" b="0" dirty="0">
                <a:solidFill>
                  <a:srgbClr val="00B050"/>
                </a:solidFill>
              </a:rPr>
              <a:t>WW39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Die Size Target | Current Projection:</a:t>
            </a:r>
            <a:r>
              <a:rPr lang="en-US" sz="1697" b="0" dirty="0"/>
              <a:t>  Matched to S26A Size &amp; </a:t>
            </a:r>
            <a:r>
              <a:rPr lang="en-US" sz="1697" b="0" dirty="0" err="1"/>
              <a:t>Padout</a:t>
            </a:r>
            <a:r>
              <a:rPr lang="en-US" sz="1697" b="0" dirty="0"/>
              <a:t>| </a:t>
            </a:r>
            <a:r>
              <a:rPr lang="en-US" sz="1697" b="0" dirty="0">
                <a:solidFill>
                  <a:srgbClr val="00B050"/>
                </a:solidFill>
              </a:rPr>
              <a:t>197.87mm</a:t>
            </a:r>
            <a:r>
              <a:rPr lang="en-US" sz="1697" b="0" baseline="30000" dirty="0">
                <a:solidFill>
                  <a:srgbClr val="00B050"/>
                </a:solidFill>
              </a:rPr>
              <a:t>2</a:t>
            </a:r>
            <a:r>
              <a:rPr lang="en-US" sz="1697" b="0" dirty="0"/>
              <a:t> </a:t>
            </a:r>
            <a:r>
              <a:rPr lang="en-US" sz="1697" b="0" dirty="0">
                <a:solidFill>
                  <a:srgbClr val="00B050"/>
                </a:solidFill>
              </a:rPr>
              <a:t>(12.65mm x 15.64mm)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Energy Target | Current Projection (TT/85): </a:t>
            </a:r>
            <a:r>
              <a:rPr lang="en-US" sz="1697" b="0" dirty="0"/>
              <a:t> 84pJ/b / 168pJ/b 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Energy Target | Current Projection (FF/85):</a:t>
            </a:r>
            <a:r>
              <a:rPr lang="en-US" sz="1697" b="0" dirty="0"/>
              <a:t>  89pJ/b / 179pJ/b 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Completion Time Target (800MHz) | Current Projection:</a:t>
            </a:r>
            <a:r>
              <a:rPr lang="en-US" sz="1697" b="0" dirty="0"/>
              <a:t>  95ns / 240ns 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</a:p>
          <a:p>
            <a:pPr marL="0" indent="0">
              <a:spcBef>
                <a:spcPts val="727"/>
              </a:spcBef>
              <a:buNone/>
            </a:pPr>
            <a:endParaRPr lang="en-US" sz="969" b="0" dirty="0"/>
          </a:p>
          <a:p>
            <a:pPr marL="278942" indent="-278942">
              <a:spcBef>
                <a:spcPts val="727"/>
              </a:spcBef>
            </a:pPr>
            <a:r>
              <a:rPr lang="en-US" sz="1697" b="0" dirty="0"/>
              <a:t>Rev3 focused on bitmap (check addressing with new decoders), array functionality and performance, and layout</a:t>
            </a:r>
          </a:p>
          <a:p>
            <a:pPr marL="763722" lvl="1" indent="-278942"/>
            <a:r>
              <a:rPr lang="en-US" sz="1697" dirty="0"/>
              <a:t>Bitmap on track:</a:t>
            </a:r>
          </a:p>
          <a:p>
            <a:pPr marL="1248503" lvl="2" indent="-278942"/>
            <a:r>
              <a:rPr lang="en-US" sz="1697" dirty="0"/>
              <a:t>BL/WL indexing done, term tiles done, hierarchical schematics done, </a:t>
            </a:r>
            <a:r>
              <a:rPr lang="en-US" sz="1697" dirty="0" err="1"/>
              <a:t>testmodes</a:t>
            </a:r>
            <a:r>
              <a:rPr lang="en-US" sz="1697" dirty="0"/>
              <a:t> done, </a:t>
            </a:r>
            <a:r>
              <a:rPr lang="en-US" sz="1697" dirty="0" err="1"/>
              <a:t>ccell</a:t>
            </a:r>
            <a:r>
              <a:rPr lang="en-US" sz="1697" dirty="0"/>
              <a:t> decode in progress</a:t>
            </a:r>
          </a:p>
          <a:p>
            <a:pPr marL="763722" lvl="1" indent="-278942"/>
            <a:r>
              <a:rPr lang="en-US" sz="1697" dirty="0"/>
              <a:t>Array Functional Model (AFM):</a:t>
            </a:r>
          </a:p>
          <a:p>
            <a:pPr marL="1248503" lvl="2" indent="-278942"/>
            <a:r>
              <a:rPr lang="en-US" sz="1697" dirty="0"/>
              <a:t>Work in progress to clean up last of the priority 1 sims – clean up and review for last of the bugs in progress</a:t>
            </a:r>
          </a:p>
          <a:p>
            <a:pPr marL="1248503" lvl="2" indent="-278942"/>
            <a:r>
              <a:rPr lang="en-US" sz="1697" dirty="0"/>
              <a:t>Automation for evaluation of bulk of priority 2, 3, and 4 sims ready / priority 2 sims already run – review pending</a:t>
            </a:r>
            <a:endParaRPr lang="en-US" sz="1697" dirty="0">
              <a:solidFill>
                <a:srgbClr val="FF0000"/>
              </a:solidFill>
            </a:endParaRPr>
          </a:p>
          <a:p>
            <a:pPr marL="763722" lvl="1" indent="-278942"/>
            <a:r>
              <a:rPr lang="en-US" sz="1697" dirty="0"/>
              <a:t>LVS cleanup of array partition on track to complete this week in line with DBR target</a:t>
            </a:r>
          </a:p>
          <a:p>
            <a:pPr marL="1248503" lvl="2" indent="-278942"/>
            <a:r>
              <a:rPr lang="en-US" sz="1697" dirty="0"/>
              <a:t>Work in progress to resolve scope of QTT for SSM to ensure QTT DBR is aligned with S24S DBR</a:t>
            </a:r>
          </a:p>
          <a:p>
            <a:pPr marL="278942" indent="-278942">
              <a:spcBef>
                <a:spcPts val="1454"/>
              </a:spcBef>
            </a:pPr>
            <a:r>
              <a:rPr lang="en-US" sz="1697" b="0" dirty="0"/>
              <a:t>Energy &amp; Performance Spec assessments captured within AFM validation suite / initial results pushed to ~WW30</a:t>
            </a:r>
          </a:p>
        </p:txBody>
      </p:sp>
      <p:sp>
        <p:nvSpPr>
          <p:cNvPr id="4" name="Oval 3"/>
          <p:cNvSpPr/>
          <p:nvPr/>
        </p:nvSpPr>
        <p:spPr>
          <a:xfrm>
            <a:off x="7665741" y="1489908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8598941" y="2401497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59469" y="5863896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71257" y="3336662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34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423200" y="3797804"/>
            <a:ext cx="5600147" cy="2562312"/>
            <a:chOff x="5423200" y="3797804"/>
            <a:chExt cx="5600147" cy="25623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6704" r="22649"/>
            <a:stretch/>
          </p:blipFill>
          <p:spPr>
            <a:xfrm>
              <a:off x="5423200" y="3822942"/>
              <a:ext cx="4281239" cy="2537174"/>
            </a:xfrm>
            <a:prstGeom prst="rect">
              <a:avLst/>
            </a:prstGeom>
          </p:spPr>
        </p:pic>
        <p:sp>
          <p:nvSpPr>
            <p:cNvPr id="35" name="Freeform 34"/>
            <p:cNvSpPr/>
            <p:nvPr/>
          </p:nvSpPr>
          <p:spPr>
            <a:xfrm>
              <a:off x="6152395" y="3928907"/>
              <a:ext cx="207540" cy="1981221"/>
            </a:xfrm>
            <a:custGeom>
              <a:avLst/>
              <a:gdLst>
                <a:gd name="connsiteX0" fmla="*/ 0 w 1610978"/>
                <a:gd name="connsiteY0" fmla="*/ 4538 h 1606440"/>
                <a:gd name="connsiteX1" fmla="*/ 0 w 1610978"/>
                <a:gd name="connsiteY1" fmla="*/ 122526 h 1606440"/>
                <a:gd name="connsiteX2" fmla="*/ 1456687 w 1610978"/>
                <a:gd name="connsiteY2" fmla="*/ 122526 h 1606440"/>
                <a:gd name="connsiteX3" fmla="*/ 1458956 w 1610978"/>
                <a:gd name="connsiteY3" fmla="*/ 1606440 h 1606440"/>
                <a:gd name="connsiteX4" fmla="*/ 1610978 w 1610978"/>
                <a:gd name="connsiteY4" fmla="*/ 1604171 h 1606440"/>
                <a:gd name="connsiteX5" fmla="*/ 1606440 w 1610978"/>
                <a:gd name="connsiteY5" fmla="*/ 0 h 1606440"/>
                <a:gd name="connsiteX6" fmla="*/ 0 w 1610978"/>
                <a:gd name="connsiteY6" fmla="*/ 4538 h 1606440"/>
                <a:gd name="connsiteX0" fmla="*/ 0 w 1610978"/>
                <a:gd name="connsiteY0" fmla="*/ 4538 h 1606440"/>
                <a:gd name="connsiteX1" fmla="*/ 0 w 1610978"/>
                <a:gd name="connsiteY1" fmla="*/ 122526 h 1606440"/>
                <a:gd name="connsiteX2" fmla="*/ 1395425 w 1610978"/>
                <a:gd name="connsiteY2" fmla="*/ 256396 h 1606440"/>
                <a:gd name="connsiteX3" fmla="*/ 1458956 w 1610978"/>
                <a:gd name="connsiteY3" fmla="*/ 1606440 h 1606440"/>
                <a:gd name="connsiteX4" fmla="*/ 1610978 w 1610978"/>
                <a:gd name="connsiteY4" fmla="*/ 1604171 h 1606440"/>
                <a:gd name="connsiteX5" fmla="*/ 1606440 w 1610978"/>
                <a:gd name="connsiteY5" fmla="*/ 0 h 1606440"/>
                <a:gd name="connsiteX6" fmla="*/ 0 w 1610978"/>
                <a:gd name="connsiteY6" fmla="*/ 4538 h 1606440"/>
                <a:gd name="connsiteX0" fmla="*/ 2269 w 1613247"/>
                <a:gd name="connsiteY0" fmla="*/ 4538 h 1606440"/>
                <a:gd name="connsiteX1" fmla="*/ 0 w 1613247"/>
                <a:gd name="connsiteY1" fmla="*/ 260933 h 1606440"/>
                <a:gd name="connsiteX2" fmla="*/ 1397694 w 1613247"/>
                <a:gd name="connsiteY2" fmla="*/ 256396 h 1606440"/>
                <a:gd name="connsiteX3" fmla="*/ 1461225 w 1613247"/>
                <a:gd name="connsiteY3" fmla="*/ 1606440 h 1606440"/>
                <a:gd name="connsiteX4" fmla="*/ 1613247 w 1613247"/>
                <a:gd name="connsiteY4" fmla="*/ 1604171 h 1606440"/>
                <a:gd name="connsiteX5" fmla="*/ 1608709 w 1613247"/>
                <a:gd name="connsiteY5" fmla="*/ 0 h 1606440"/>
                <a:gd name="connsiteX6" fmla="*/ 2269 w 1613247"/>
                <a:gd name="connsiteY6" fmla="*/ 4538 h 1606440"/>
                <a:gd name="connsiteX0" fmla="*/ 2269 w 1613247"/>
                <a:gd name="connsiteY0" fmla="*/ 4538 h 1610978"/>
                <a:gd name="connsiteX1" fmla="*/ 0 w 1613247"/>
                <a:gd name="connsiteY1" fmla="*/ 260933 h 1610978"/>
                <a:gd name="connsiteX2" fmla="*/ 1397694 w 1613247"/>
                <a:gd name="connsiteY2" fmla="*/ 256396 h 1610978"/>
                <a:gd name="connsiteX3" fmla="*/ 1393156 w 1613247"/>
                <a:gd name="connsiteY3" fmla="*/ 1610978 h 1610978"/>
                <a:gd name="connsiteX4" fmla="*/ 1613247 w 1613247"/>
                <a:gd name="connsiteY4" fmla="*/ 1604171 h 1610978"/>
                <a:gd name="connsiteX5" fmla="*/ 1608709 w 1613247"/>
                <a:gd name="connsiteY5" fmla="*/ 0 h 1610978"/>
                <a:gd name="connsiteX6" fmla="*/ 2269 w 1613247"/>
                <a:gd name="connsiteY6" fmla="*/ 4538 h 1610978"/>
                <a:gd name="connsiteX0" fmla="*/ 2269 w 1613247"/>
                <a:gd name="connsiteY0" fmla="*/ 4538 h 1610978"/>
                <a:gd name="connsiteX1" fmla="*/ 0 w 1613247"/>
                <a:gd name="connsiteY1" fmla="*/ 260933 h 1610978"/>
                <a:gd name="connsiteX2" fmla="*/ 1468032 w 1613247"/>
                <a:gd name="connsiteY2" fmla="*/ 108913 h 1610978"/>
                <a:gd name="connsiteX3" fmla="*/ 1393156 w 1613247"/>
                <a:gd name="connsiteY3" fmla="*/ 1610978 h 1610978"/>
                <a:gd name="connsiteX4" fmla="*/ 1613247 w 1613247"/>
                <a:gd name="connsiteY4" fmla="*/ 1604171 h 1610978"/>
                <a:gd name="connsiteX5" fmla="*/ 1608709 w 1613247"/>
                <a:gd name="connsiteY5" fmla="*/ 0 h 1610978"/>
                <a:gd name="connsiteX6" fmla="*/ 2269 w 1613247"/>
                <a:gd name="connsiteY6" fmla="*/ 4538 h 1610978"/>
                <a:gd name="connsiteX0" fmla="*/ 2269 w 1613247"/>
                <a:gd name="connsiteY0" fmla="*/ 4538 h 1610978"/>
                <a:gd name="connsiteX1" fmla="*/ 0 w 1613247"/>
                <a:gd name="connsiteY1" fmla="*/ 260933 h 1610978"/>
                <a:gd name="connsiteX2" fmla="*/ 1524757 w 1613247"/>
                <a:gd name="connsiteY2" fmla="*/ 95299 h 1610978"/>
                <a:gd name="connsiteX3" fmla="*/ 1393156 w 1613247"/>
                <a:gd name="connsiteY3" fmla="*/ 1610978 h 1610978"/>
                <a:gd name="connsiteX4" fmla="*/ 1613247 w 1613247"/>
                <a:gd name="connsiteY4" fmla="*/ 1604171 h 1610978"/>
                <a:gd name="connsiteX5" fmla="*/ 1608709 w 1613247"/>
                <a:gd name="connsiteY5" fmla="*/ 0 h 1610978"/>
                <a:gd name="connsiteX6" fmla="*/ 2269 w 1613247"/>
                <a:gd name="connsiteY6" fmla="*/ 4538 h 1610978"/>
                <a:gd name="connsiteX0" fmla="*/ 2269 w 1613247"/>
                <a:gd name="connsiteY0" fmla="*/ 4538 h 1620054"/>
                <a:gd name="connsiteX1" fmla="*/ 0 w 1613247"/>
                <a:gd name="connsiteY1" fmla="*/ 260933 h 1620054"/>
                <a:gd name="connsiteX2" fmla="*/ 1524757 w 1613247"/>
                <a:gd name="connsiteY2" fmla="*/ 95299 h 1620054"/>
                <a:gd name="connsiteX3" fmla="*/ 1511143 w 1613247"/>
                <a:gd name="connsiteY3" fmla="*/ 1620054 h 1620054"/>
                <a:gd name="connsiteX4" fmla="*/ 1613247 w 1613247"/>
                <a:gd name="connsiteY4" fmla="*/ 1604171 h 1620054"/>
                <a:gd name="connsiteX5" fmla="*/ 1608709 w 1613247"/>
                <a:gd name="connsiteY5" fmla="*/ 0 h 1620054"/>
                <a:gd name="connsiteX6" fmla="*/ 2269 w 1613247"/>
                <a:gd name="connsiteY6" fmla="*/ 4538 h 1620054"/>
                <a:gd name="connsiteX0" fmla="*/ 2269 w 1613247"/>
                <a:gd name="connsiteY0" fmla="*/ 4538 h 1620054"/>
                <a:gd name="connsiteX1" fmla="*/ 0 w 1613247"/>
                <a:gd name="connsiteY1" fmla="*/ 260933 h 1620054"/>
                <a:gd name="connsiteX2" fmla="*/ 1524757 w 1613247"/>
                <a:gd name="connsiteY2" fmla="*/ 95299 h 1620054"/>
                <a:gd name="connsiteX3" fmla="*/ 1515681 w 1613247"/>
                <a:gd name="connsiteY3" fmla="*/ 1620054 h 1620054"/>
                <a:gd name="connsiteX4" fmla="*/ 1613247 w 1613247"/>
                <a:gd name="connsiteY4" fmla="*/ 1604171 h 1620054"/>
                <a:gd name="connsiteX5" fmla="*/ 1608709 w 1613247"/>
                <a:gd name="connsiteY5" fmla="*/ 0 h 1620054"/>
                <a:gd name="connsiteX6" fmla="*/ 2269 w 1613247"/>
                <a:gd name="connsiteY6" fmla="*/ 4538 h 1620054"/>
                <a:gd name="connsiteX0" fmla="*/ 2269 w 1613247"/>
                <a:gd name="connsiteY0" fmla="*/ 4538 h 1622323"/>
                <a:gd name="connsiteX1" fmla="*/ 0 w 1613247"/>
                <a:gd name="connsiteY1" fmla="*/ 260933 h 1622323"/>
                <a:gd name="connsiteX2" fmla="*/ 1524757 w 1613247"/>
                <a:gd name="connsiteY2" fmla="*/ 95299 h 1622323"/>
                <a:gd name="connsiteX3" fmla="*/ 1520219 w 1613247"/>
                <a:gd name="connsiteY3" fmla="*/ 1622323 h 1622323"/>
                <a:gd name="connsiteX4" fmla="*/ 1613247 w 1613247"/>
                <a:gd name="connsiteY4" fmla="*/ 1604171 h 1622323"/>
                <a:gd name="connsiteX5" fmla="*/ 1608709 w 1613247"/>
                <a:gd name="connsiteY5" fmla="*/ 0 h 1622323"/>
                <a:gd name="connsiteX6" fmla="*/ 2269 w 1613247"/>
                <a:gd name="connsiteY6" fmla="*/ 4538 h 1622323"/>
                <a:gd name="connsiteX0" fmla="*/ 2269 w 1613247"/>
                <a:gd name="connsiteY0" fmla="*/ 4538 h 1624592"/>
                <a:gd name="connsiteX1" fmla="*/ 0 w 1613247"/>
                <a:gd name="connsiteY1" fmla="*/ 260933 h 1624592"/>
                <a:gd name="connsiteX2" fmla="*/ 1524757 w 1613247"/>
                <a:gd name="connsiteY2" fmla="*/ 95299 h 1624592"/>
                <a:gd name="connsiteX3" fmla="*/ 1527026 w 1613247"/>
                <a:gd name="connsiteY3" fmla="*/ 1624592 h 1624592"/>
                <a:gd name="connsiteX4" fmla="*/ 1613247 w 1613247"/>
                <a:gd name="connsiteY4" fmla="*/ 1604171 h 1624592"/>
                <a:gd name="connsiteX5" fmla="*/ 1608709 w 1613247"/>
                <a:gd name="connsiteY5" fmla="*/ 0 h 1624592"/>
                <a:gd name="connsiteX6" fmla="*/ 2269 w 1613247"/>
                <a:gd name="connsiteY6" fmla="*/ 4538 h 1624592"/>
                <a:gd name="connsiteX0" fmla="*/ 24959 w 1635937"/>
                <a:gd name="connsiteY0" fmla="*/ 4538 h 1624592"/>
                <a:gd name="connsiteX1" fmla="*/ 0 w 1635937"/>
                <a:gd name="connsiteY1" fmla="*/ 120256 h 1624592"/>
                <a:gd name="connsiteX2" fmla="*/ 1547447 w 1635937"/>
                <a:gd name="connsiteY2" fmla="*/ 95299 h 1624592"/>
                <a:gd name="connsiteX3" fmla="*/ 1549716 w 1635937"/>
                <a:gd name="connsiteY3" fmla="*/ 1624592 h 1624592"/>
                <a:gd name="connsiteX4" fmla="*/ 1635937 w 1635937"/>
                <a:gd name="connsiteY4" fmla="*/ 1604171 h 1624592"/>
                <a:gd name="connsiteX5" fmla="*/ 1631399 w 1635937"/>
                <a:gd name="connsiteY5" fmla="*/ 0 h 1624592"/>
                <a:gd name="connsiteX6" fmla="*/ 24959 w 1635937"/>
                <a:gd name="connsiteY6" fmla="*/ 4538 h 1624592"/>
                <a:gd name="connsiteX0" fmla="*/ 11345 w 1622323"/>
                <a:gd name="connsiteY0" fmla="*/ 4538 h 1624592"/>
                <a:gd name="connsiteX1" fmla="*/ 0 w 1622323"/>
                <a:gd name="connsiteY1" fmla="*/ 111180 h 1624592"/>
                <a:gd name="connsiteX2" fmla="*/ 1533833 w 1622323"/>
                <a:gd name="connsiteY2" fmla="*/ 95299 h 1624592"/>
                <a:gd name="connsiteX3" fmla="*/ 1536102 w 1622323"/>
                <a:gd name="connsiteY3" fmla="*/ 1624592 h 1624592"/>
                <a:gd name="connsiteX4" fmla="*/ 1622323 w 1622323"/>
                <a:gd name="connsiteY4" fmla="*/ 1604171 h 1624592"/>
                <a:gd name="connsiteX5" fmla="*/ 1617785 w 1622323"/>
                <a:gd name="connsiteY5" fmla="*/ 0 h 1624592"/>
                <a:gd name="connsiteX6" fmla="*/ 11345 w 1622323"/>
                <a:gd name="connsiteY6" fmla="*/ 4538 h 1624592"/>
                <a:gd name="connsiteX0" fmla="*/ 66 w 1611044"/>
                <a:gd name="connsiteY0" fmla="*/ 4538 h 1624592"/>
                <a:gd name="connsiteX1" fmla="*/ 4604 w 1611044"/>
                <a:gd name="connsiteY1" fmla="*/ 102104 h 1624592"/>
                <a:gd name="connsiteX2" fmla="*/ 1522554 w 1611044"/>
                <a:gd name="connsiteY2" fmla="*/ 95299 h 1624592"/>
                <a:gd name="connsiteX3" fmla="*/ 1524823 w 1611044"/>
                <a:gd name="connsiteY3" fmla="*/ 1624592 h 1624592"/>
                <a:gd name="connsiteX4" fmla="*/ 1611044 w 1611044"/>
                <a:gd name="connsiteY4" fmla="*/ 1604171 h 1624592"/>
                <a:gd name="connsiteX5" fmla="*/ 1606506 w 1611044"/>
                <a:gd name="connsiteY5" fmla="*/ 0 h 1624592"/>
                <a:gd name="connsiteX6" fmla="*/ 66 w 1611044"/>
                <a:gd name="connsiteY6" fmla="*/ 4538 h 1624592"/>
                <a:gd name="connsiteX0" fmla="*/ 66 w 1611044"/>
                <a:gd name="connsiteY0" fmla="*/ 4538 h 1624592"/>
                <a:gd name="connsiteX1" fmla="*/ 4604 w 1611044"/>
                <a:gd name="connsiteY1" fmla="*/ 93028 h 1624592"/>
                <a:gd name="connsiteX2" fmla="*/ 1522554 w 1611044"/>
                <a:gd name="connsiteY2" fmla="*/ 95299 h 1624592"/>
                <a:gd name="connsiteX3" fmla="*/ 1524823 w 1611044"/>
                <a:gd name="connsiteY3" fmla="*/ 1624592 h 1624592"/>
                <a:gd name="connsiteX4" fmla="*/ 1611044 w 1611044"/>
                <a:gd name="connsiteY4" fmla="*/ 1604171 h 1624592"/>
                <a:gd name="connsiteX5" fmla="*/ 1606506 w 1611044"/>
                <a:gd name="connsiteY5" fmla="*/ 0 h 1624592"/>
                <a:gd name="connsiteX6" fmla="*/ 66 w 1611044"/>
                <a:gd name="connsiteY6" fmla="*/ 4538 h 1624592"/>
                <a:gd name="connsiteX0" fmla="*/ 100 w 1611078"/>
                <a:gd name="connsiteY0" fmla="*/ 4538 h 1624592"/>
                <a:gd name="connsiteX1" fmla="*/ 2369 w 1611078"/>
                <a:gd name="connsiteY1" fmla="*/ 93028 h 1624592"/>
                <a:gd name="connsiteX2" fmla="*/ 1522588 w 1611078"/>
                <a:gd name="connsiteY2" fmla="*/ 95299 h 1624592"/>
                <a:gd name="connsiteX3" fmla="*/ 1524857 w 1611078"/>
                <a:gd name="connsiteY3" fmla="*/ 1624592 h 1624592"/>
                <a:gd name="connsiteX4" fmla="*/ 1611078 w 1611078"/>
                <a:gd name="connsiteY4" fmla="*/ 1604171 h 1624592"/>
                <a:gd name="connsiteX5" fmla="*/ 1606540 w 1611078"/>
                <a:gd name="connsiteY5" fmla="*/ 0 h 1624592"/>
                <a:gd name="connsiteX6" fmla="*/ 100 w 1611078"/>
                <a:gd name="connsiteY6" fmla="*/ 4538 h 1624592"/>
                <a:gd name="connsiteX0" fmla="*/ 432045 w 1608709"/>
                <a:gd name="connsiteY0" fmla="*/ 4538 h 1624592"/>
                <a:gd name="connsiteX1" fmla="*/ 0 w 1608709"/>
                <a:gd name="connsiteY1" fmla="*/ 93028 h 1624592"/>
                <a:gd name="connsiteX2" fmla="*/ 1520219 w 1608709"/>
                <a:gd name="connsiteY2" fmla="*/ 95299 h 1624592"/>
                <a:gd name="connsiteX3" fmla="*/ 1522488 w 1608709"/>
                <a:gd name="connsiteY3" fmla="*/ 1624592 h 1624592"/>
                <a:gd name="connsiteX4" fmla="*/ 1608709 w 1608709"/>
                <a:gd name="connsiteY4" fmla="*/ 1604171 h 1624592"/>
                <a:gd name="connsiteX5" fmla="*/ 1604171 w 1608709"/>
                <a:gd name="connsiteY5" fmla="*/ 0 h 1624592"/>
                <a:gd name="connsiteX6" fmla="*/ 432045 w 1608709"/>
                <a:gd name="connsiteY6" fmla="*/ 4538 h 1624592"/>
                <a:gd name="connsiteX0" fmla="*/ 2279 w 1178943"/>
                <a:gd name="connsiteY0" fmla="*/ 4538 h 1624592"/>
                <a:gd name="connsiteX1" fmla="*/ 0 w 1178943"/>
                <a:gd name="connsiteY1" fmla="*/ 93028 h 1624592"/>
                <a:gd name="connsiteX2" fmla="*/ 1090453 w 1178943"/>
                <a:gd name="connsiteY2" fmla="*/ 95299 h 1624592"/>
                <a:gd name="connsiteX3" fmla="*/ 1092722 w 1178943"/>
                <a:gd name="connsiteY3" fmla="*/ 1624592 h 1624592"/>
                <a:gd name="connsiteX4" fmla="*/ 1178943 w 1178943"/>
                <a:gd name="connsiteY4" fmla="*/ 1604171 h 1624592"/>
                <a:gd name="connsiteX5" fmla="*/ 1174405 w 1178943"/>
                <a:gd name="connsiteY5" fmla="*/ 0 h 1624592"/>
                <a:gd name="connsiteX6" fmla="*/ 2279 w 1178943"/>
                <a:gd name="connsiteY6" fmla="*/ 4538 h 1624592"/>
                <a:gd name="connsiteX0" fmla="*/ 2279 w 1178943"/>
                <a:gd name="connsiteY0" fmla="*/ 4538 h 1826338"/>
                <a:gd name="connsiteX1" fmla="*/ 0 w 1178943"/>
                <a:gd name="connsiteY1" fmla="*/ 93028 h 1826338"/>
                <a:gd name="connsiteX2" fmla="*/ 1090453 w 1178943"/>
                <a:gd name="connsiteY2" fmla="*/ 95299 h 1826338"/>
                <a:gd name="connsiteX3" fmla="*/ 1092722 w 1178943"/>
                <a:gd name="connsiteY3" fmla="*/ 1624592 h 1826338"/>
                <a:gd name="connsiteX4" fmla="*/ 1178943 w 1178943"/>
                <a:gd name="connsiteY4" fmla="*/ 1826338 h 1826338"/>
                <a:gd name="connsiteX5" fmla="*/ 1174405 w 1178943"/>
                <a:gd name="connsiteY5" fmla="*/ 0 h 1826338"/>
                <a:gd name="connsiteX6" fmla="*/ 2279 w 1178943"/>
                <a:gd name="connsiteY6" fmla="*/ 4538 h 1826338"/>
                <a:gd name="connsiteX0" fmla="*/ 2279 w 1178943"/>
                <a:gd name="connsiteY0" fmla="*/ 4538 h 1826338"/>
                <a:gd name="connsiteX1" fmla="*/ 0 w 1178943"/>
                <a:gd name="connsiteY1" fmla="*/ 93028 h 1826338"/>
                <a:gd name="connsiteX2" fmla="*/ 1090453 w 1178943"/>
                <a:gd name="connsiteY2" fmla="*/ 95299 h 1826338"/>
                <a:gd name="connsiteX3" fmla="*/ 1092722 w 1178943"/>
                <a:gd name="connsiteY3" fmla="*/ 1823617 h 1826338"/>
                <a:gd name="connsiteX4" fmla="*/ 1178943 w 1178943"/>
                <a:gd name="connsiteY4" fmla="*/ 1826338 h 1826338"/>
                <a:gd name="connsiteX5" fmla="*/ 1174405 w 1178943"/>
                <a:gd name="connsiteY5" fmla="*/ 0 h 1826338"/>
                <a:gd name="connsiteX6" fmla="*/ 2279 w 1178943"/>
                <a:gd name="connsiteY6" fmla="*/ 4538 h 1826338"/>
                <a:gd name="connsiteX0" fmla="*/ 970958 w 1178943"/>
                <a:gd name="connsiteY0" fmla="*/ 2223 h 1826338"/>
                <a:gd name="connsiteX1" fmla="*/ 0 w 1178943"/>
                <a:gd name="connsiteY1" fmla="*/ 93028 h 1826338"/>
                <a:gd name="connsiteX2" fmla="*/ 1090453 w 1178943"/>
                <a:gd name="connsiteY2" fmla="*/ 95299 h 1826338"/>
                <a:gd name="connsiteX3" fmla="*/ 1092722 w 1178943"/>
                <a:gd name="connsiteY3" fmla="*/ 1823617 h 1826338"/>
                <a:gd name="connsiteX4" fmla="*/ 1178943 w 1178943"/>
                <a:gd name="connsiteY4" fmla="*/ 1826338 h 1826338"/>
                <a:gd name="connsiteX5" fmla="*/ 1174405 w 1178943"/>
                <a:gd name="connsiteY5" fmla="*/ 0 h 1826338"/>
                <a:gd name="connsiteX6" fmla="*/ 970958 w 1178943"/>
                <a:gd name="connsiteY6" fmla="*/ 2223 h 1826338"/>
                <a:gd name="connsiteX0" fmla="*/ 219 w 208204"/>
                <a:gd name="connsiteY0" fmla="*/ 2223 h 1826338"/>
                <a:gd name="connsiteX1" fmla="*/ 214 w 208204"/>
                <a:gd name="connsiteY1" fmla="*/ 97657 h 1826338"/>
                <a:gd name="connsiteX2" fmla="*/ 119714 w 208204"/>
                <a:gd name="connsiteY2" fmla="*/ 95299 h 1826338"/>
                <a:gd name="connsiteX3" fmla="*/ 121983 w 208204"/>
                <a:gd name="connsiteY3" fmla="*/ 1823617 h 1826338"/>
                <a:gd name="connsiteX4" fmla="*/ 208204 w 208204"/>
                <a:gd name="connsiteY4" fmla="*/ 1826338 h 1826338"/>
                <a:gd name="connsiteX5" fmla="*/ 203666 w 208204"/>
                <a:gd name="connsiteY5" fmla="*/ 0 h 1826338"/>
                <a:gd name="connsiteX6" fmla="*/ 219 w 208204"/>
                <a:gd name="connsiteY6" fmla="*/ 2223 h 1826338"/>
                <a:gd name="connsiteX0" fmla="*/ 4553 w 207990"/>
                <a:gd name="connsiteY0" fmla="*/ 2223 h 1826338"/>
                <a:gd name="connsiteX1" fmla="*/ 0 w 207990"/>
                <a:gd name="connsiteY1" fmla="*/ 97657 h 1826338"/>
                <a:gd name="connsiteX2" fmla="*/ 119500 w 207990"/>
                <a:gd name="connsiteY2" fmla="*/ 95299 h 1826338"/>
                <a:gd name="connsiteX3" fmla="*/ 121769 w 207990"/>
                <a:gd name="connsiteY3" fmla="*/ 1823617 h 1826338"/>
                <a:gd name="connsiteX4" fmla="*/ 207990 w 207990"/>
                <a:gd name="connsiteY4" fmla="*/ 1826338 h 1826338"/>
                <a:gd name="connsiteX5" fmla="*/ 203452 w 207990"/>
                <a:gd name="connsiteY5" fmla="*/ 0 h 1826338"/>
                <a:gd name="connsiteX6" fmla="*/ 4553 w 207990"/>
                <a:gd name="connsiteY6" fmla="*/ 2223 h 1826338"/>
                <a:gd name="connsiteX0" fmla="*/ 4553 w 207990"/>
                <a:gd name="connsiteY0" fmla="*/ 2223 h 2020734"/>
                <a:gd name="connsiteX1" fmla="*/ 0 w 207990"/>
                <a:gd name="connsiteY1" fmla="*/ 97657 h 2020734"/>
                <a:gd name="connsiteX2" fmla="*/ 119500 w 207990"/>
                <a:gd name="connsiteY2" fmla="*/ 95299 h 2020734"/>
                <a:gd name="connsiteX3" fmla="*/ 121769 w 207990"/>
                <a:gd name="connsiteY3" fmla="*/ 1823617 h 2020734"/>
                <a:gd name="connsiteX4" fmla="*/ 207990 w 207990"/>
                <a:gd name="connsiteY4" fmla="*/ 2020734 h 2020734"/>
                <a:gd name="connsiteX5" fmla="*/ 203452 w 207990"/>
                <a:gd name="connsiteY5" fmla="*/ 0 h 2020734"/>
                <a:gd name="connsiteX6" fmla="*/ 4553 w 207990"/>
                <a:gd name="connsiteY6" fmla="*/ 2223 h 2020734"/>
                <a:gd name="connsiteX0" fmla="*/ 4553 w 207990"/>
                <a:gd name="connsiteY0" fmla="*/ 2223 h 2020734"/>
                <a:gd name="connsiteX1" fmla="*/ 0 w 207990"/>
                <a:gd name="connsiteY1" fmla="*/ 97657 h 2020734"/>
                <a:gd name="connsiteX2" fmla="*/ 119500 w 207990"/>
                <a:gd name="connsiteY2" fmla="*/ 95299 h 2020734"/>
                <a:gd name="connsiteX3" fmla="*/ 121769 w 207990"/>
                <a:gd name="connsiteY3" fmla="*/ 2018013 h 2020734"/>
                <a:gd name="connsiteX4" fmla="*/ 207990 w 207990"/>
                <a:gd name="connsiteY4" fmla="*/ 2020734 h 2020734"/>
                <a:gd name="connsiteX5" fmla="*/ 203452 w 207990"/>
                <a:gd name="connsiteY5" fmla="*/ 0 h 2020734"/>
                <a:gd name="connsiteX6" fmla="*/ 4553 w 207990"/>
                <a:gd name="connsiteY6" fmla="*/ 2223 h 202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990" h="2020734">
                  <a:moveTo>
                    <a:pt x="4553" y="2223"/>
                  </a:moveTo>
                  <a:cubicBezTo>
                    <a:pt x="3797" y="87688"/>
                    <a:pt x="756" y="12192"/>
                    <a:pt x="0" y="97657"/>
                  </a:cubicBezTo>
                  <a:lnTo>
                    <a:pt x="119500" y="95299"/>
                  </a:lnTo>
                  <a:cubicBezTo>
                    <a:pt x="120256" y="589937"/>
                    <a:pt x="121013" y="1523375"/>
                    <a:pt x="121769" y="2018013"/>
                  </a:cubicBezTo>
                  <a:lnTo>
                    <a:pt x="207990" y="2020734"/>
                  </a:lnTo>
                  <a:cubicBezTo>
                    <a:pt x="206477" y="1486010"/>
                    <a:pt x="204965" y="534724"/>
                    <a:pt x="203452" y="0"/>
                  </a:cubicBezTo>
                  <a:lnTo>
                    <a:pt x="4553" y="2223"/>
                  </a:ln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153866" y="4122959"/>
              <a:ext cx="1176397" cy="1790626"/>
            </a:xfrm>
            <a:custGeom>
              <a:avLst/>
              <a:gdLst>
                <a:gd name="connsiteX0" fmla="*/ 0 w 1610978"/>
                <a:gd name="connsiteY0" fmla="*/ 4538 h 1606440"/>
                <a:gd name="connsiteX1" fmla="*/ 0 w 1610978"/>
                <a:gd name="connsiteY1" fmla="*/ 122526 h 1606440"/>
                <a:gd name="connsiteX2" fmla="*/ 1456687 w 1610978"/>
                <a:gd name="connsiteY2" fmla="*/ 122526 h 1606440"/>
                <a:gd name="connsiteX3" fmla="*/ 1458956 w 1610978"/>
                <a:gd name="connsiteY3" fmla="*/ 1606440 h 1606440"/>
                <a:gd name="connsiteX4" fmla="*/ 1610978 w 1610978"/>
                <a:gd name="connsiteY4" fmla="*/ 1604171 h 1606440"/>
                <a:gd name="connsiteX5" fmla="*/ 1606440 w 1610978"/>
                <a:gd name="connsiteY5" fmla="*/ 0 h 1606440"/>
                <a:gd name="connsiteX6" fmla="*/ 0 w 1610978"/>
                <a:gd name="connsiteY6" fmla="*/ 4538 h 1606440"/>
                <a:gd name="connsiteX0" fmla="*/ 0 w 1610978"/>
                <a:gd name="connsiteY0" fmla="*/ 4538 h 1606440"/>
                <a:gd name="connsiteX1" fmla="*/ 0 w 1610978"/>
                <a:gd name="connsiteY1" fmla="*/ 122526 h 1606440"/>
                <a:gd name="connsiteX2" fmla="*/ 1395425 w 1610978"/>
                <a:gd name="connsiteY2" fmla="*/ 256396 h 1606440"/>
                <a:gd name="connsiteX3" fmla="*/ 1458956 w 1610978"/>
                <a:gd name="connsiteY3" fmla="*/ 1606440 h 1606440"/>
                <a:gd name="connsiteX4" fmla="*/ 1610978 w 1610978"/>
                <a:gd name="connsiteY4" fmla="*/ 1604171 h 1606440"/>
                <a:gd name="connsiteX5" fmla="*/ 1606440 w 1610978"/>
                <a:gd name="connsiteY5" fmla="*/ 0 h 1606440"/>
                <a:gd name="connsiteX6" fmla="*/ 0 w 1610978"/>
                <a:gd name="connsiteY6" fmla="*/ 4538 h 1606440"/>
                <a:gd name="connsiteX0" fmla="*/ 2269 w 1613247"/>
                <a:gd name="connsiteY0" fmla="*/ 4538 h 1606440"/>
                <a:gd name="connsiteX1" fmla="*/ 0 w 1613247"/>
                <a:gd name="connsiteY1" fmla="*/ 260933 h 1606440"/>
                <a:gd name="connsiteX2" fmla="*/ 1397694 w 1613247"/>
                <a:gd name="connsiteY2" fmla="*/ 256396 h 1606440"/>
                <a:gd name="connsiteX3" fmla="*/ 1461225 w 1613247"/>
                <a:gd name="connsiteY3" fmla="*/ 1606440 h 1606440"/>
                <a:gd name="connsiteX4" fmla="*/ 1613247 w 1613247"/>
                <a:gd name="connsiteY4" fmla="*/ 1604171 h 1606440"/>
                <a:gd name="connsiteX5" fmla="*/ 1608709 w 1613247"/>
                <a:gd name="connsiteY5" fmla="*/ 0 h 1606440"/>
                <a:gd name="connsiteX6" fmla="*/ 2269 w 1613247"/>
                <a:gd name="connsiteY6" fmla="*/ 4538 h 1606440"/>
                <a:gd name="connsiteX0" fmla="*/ 2269 w 1613247"/>
                <a:gd name="connsiteY0" fmla="*/ 4538 h 1610978"/>
                <a:gd name="connsiteX1" fmla="*/ 0 w 1613247"/>
                <a:gd name="connsiteY1" fmla="*/ 260933 h 1610978"/>
                <a:gd name="connsiteX2" fmla="*/ 1397694 w 1613247"/>
                <a:gd name="connsiteY2" fmla="*/ 256396 h 1610978"/>
                <a:gd name="connsiteX3" fmla="*/ 1393156 w 1613247"/>
                <a:gd name="connsiteY3" fmla="*/ 1610978 h 1610978"/>
                <a:gd name="connsiteX4" fmla="*/ 1613247 w 1613247"/>
                <a:gd name="connsiteY4" fmla="*/ 1604171 h 1610978"/>
                <a:gd name="connsiteX5" fmla="*/ 1608709 w 1613247"/>
                <a:gd name="connsiteY5" fmla="*/ 0 h 1610978"/>
                <a:gd name="connsiteX6" fmla="*/ 2269 w 1613247"/>
                <a:gd name="connsiteY6" fmla="*/ 4538 h 1610978"/>
                <a:gd name="connsiteX0" fmla="*/ 2269 w 1613247"/>
                <a:gd name="connsiteY0" fmla="*/ 4538 h 1610978"/>
                <a:gd name="connsiteX1" fmla="*/ 0 w 1613247"/>
                <a:gd name="connsiteY1" fmla="*/ 260933 h 1610978"/>
                <a:gd name="connsiteX2" fmla="*/ 1468032 w 1613247"/>
                <a:gd name="connsiteY2" fmla="*/ 108913 h 1610978"/>
                <a:gd name="connsiteX3" fmla="*/ 1393156 w 1613247"/>
                <a:gd name="connsiteY3" fmla="*/ 1610978 h 1610978"/>
                <a:gd name="connsiteX4" fmla="*/ 1613247 w 1613247"/>
                <a:gd name="connsiteY4" fmla="*/ 1604171 h 1610978"/>
                <a:gd name="connsiteX5" fmla="*/ 1608709 w 1613247"/>
                <a:gd name="connsiteY5" fmla="*/ 0 h 1610978"/>
                <a:gd name="connsiteX6" fmla="*/ 2269 w 1613247"/>
                <a:gd name="connsiteY6" fmla="*/ 4538 h 1610978"/>
                <a:gd name="connsiteX0" fmla="*/ 2269 w 1613247"/>
                <a:gd name="connsiteY0" fmla="*/ 4538 h 1610978"/>
                <a:gd name="connsiteX1" fmla="*/ 0 w 1613247"/>
                <a:gd name="connsiteY1" fmla="*/ 260933 h 1610978"/>
                <a:gd name="connsiteX2" fmla="*/ 1524757 w 1613247"/>
                <a:gd name="connsiteY2" fmla="*/ 95299 h 1610978"/>
                <a:gd name="connsiteX3" fmla="*/ 1393156 w 1613247"/>
                <a:gd name="connsiteY3" fmla="*/ 1610978 h 1610978"/>
                <a:gd name="connsiteX4" fmla="*/ 1613247 w 1613247"/>
                <a:gd name="connsiteY4" fmla="*/ 1604171 h 1610978"/>
                <a:gd name="connsiteX5" fmla="*/ 1608709 w 1613247"/>
                <a:gd name="connsiteY5" fmla="*/ 0 h 1610978"/>
                <a:gd name="connsiteX6" fmla="*/ 2269 w 1613247"/>
                <a:gd name="connsiteY6" fmla="*/ 4538 h 1610978"/>
                <a:gd name="connsiteX0" fmla="*/ 2269 w 1613247"/>
                <a:gd name="connsiteY0" fmla="*/ 4538 h 1620054"/>
                <a:gd name="connsiteX1" fmla="*/ 0 w 1613247"/>
                <a:gd name="connsiteY1" fmla="*/ 260933 h 1620054"/>
                <a:gd name="connsiteX2" fmla="*/ 1524757 w 1613247"/>
                <a:gd name="connsiteY2" fmla="*/ 95299 h 1620054"/>
                <a:gd name="connsiteX3" fmla="*/ 1511143 w 1613247"/>
                <a:gd name="connsiteY3" fmla="*/ 1620054 h 1620054"/>
                <a:gd name="connsiteX4" fmla="*/ 1613247 w 1613247"/>
                <a:gd name="connsiteY4" fmla="*/ 1604171 h 1620054"/>
                <a:gd name="connsiteX5" fmla="*/ 1608709 w 1613247"/>
                <a:gd name="connsiteY5" fmla="*/ 0 h 1620054"/>
                <a:gd name="connsiteX6" fmla="*/ 2269 w 1613247"/>
                <a:gd name="connsiteY6" fmla="*/ 4538 h 1620054"/>
                <a:gd name="connsiteX0" fmla="*/ 2269 w 1613247"/>
                <a:gd name="connsiteY0" fmla="*/ 4538 h 1620054"/>
                <a:gd name="connsiteX1" fmla="*/ 0 w 1613247"/>
                <a:gd name="connsiteY1" fmla="*/ 260933 h 1620054"/>
                <a:gd name="connsiteX2" fmla="*/ 1524757 w 1613247"/>
                <a:gd name="connsiteY2" fmla="*/ 95299 h 1620054"/>
                <a:gd name="connsiteX3" fmla="*/ 1515681 w 1613247"/>
                <a:gd name="connsiteY3" fmla="*/ 1620054 h 1620054"/>
                <a:gd name="connsiteX4" fmla="*/ 1613247 w 1613247"/>
                <a:gd name="connsiteY4" fmla="*/ 1604171 h 1620054"/>
                <a:gd name="connsiteX5" fmla="*/ 1608709 w 1613247"/>
                <a:gd name="connsiteY5" fmla="*/ 0 h 1620054"/>
                <a:gd name="connsiteX6" fmla="*/ 2269 w 1613247"/>
                <a:gd name="connsiteY6" fmla="*/ 4538 h 1620054"/>
                <a:gd name="connsiteX0" fmla="*/ 2269 w 1613247"/>
                <a:gd name="connsiteY0" fmla="*/ 4538 h 1622323"/>
                <a:gd name="connsiteX1" fmla="*/ 0 w 1613247"/>
                <a:gd name="connsiteY1" fmla="*/ 260933 h 1622323"/>
                <a:gd name="connsiteX2" fmla="*/ 1524757 w 1613247"/>
                <a:gd name="connsiteY2" fmla="*/ 95299 h 1622323"/>
                <a:gd name="connsiteX3" fmla="*/ 1520219 w 1613247"/>
                <a:gd name="connsiteY3" fmla="*/ 1622323 h 1622323"/>
                <a:gd name="connsiteX4" fmla="*/ 1613247 w 1613247"/>
                <a:gd name="connsiteY4" fmla="*/ 1604171 h 1622323"/>
                <a:gd name="connsiteX5" fmla="*/ 1608709 w 1613247"/>
                <a:gd name="connsiteY5" fmla="*/ 0 h 1622323"/>
                <a:gd name="connsiteX6" fmla="*/ 2269 w 1613247"/>
                <a:gd name="connsiteY6" fmla="*/ 4538 h 1622323"/>
                <a:gd name="connsiteX0" fmla="*/ 2269 w 1613247"/>
                <a:gd name="connsiteY0" fmla="*/ 4538 h 1624592"/>
                <a:gd name="connsiteX1" fmla="*/ 0 w 1613247"/>
                <a:gd name="connsiteY1" fmla="*/ 260933 h 1624592"/>
                <a:gd name="connsiteX2" fmla="*/ 1524757 w 1613247"/>
                <a:gd name="connsiteY2" fmla="*/ 95299 h 1624592"/>
                <a:gd name="connsiteX3" fmla="*/ 1527026 w 1613247"/>
                <a:gd name="connsiteY3" fmla="*/ 1624592 h 1624592"/>
                <a:gd name="connsiteX4" fmla="*/ 1613247 w 1613247"/>
                <a:gd name="connsiteY4" fmla="*/ 1604171 h 1624592"/>
                <a:gd name="connsiteX5" fmla="*/ 1608709 w 1613247"/>
                <a:gd name="connsiteY5" fmla="*/ 0 h 1624592"/>
                <a:gd name="connsiteX6" fmla="*/ 2269 w 1613247"/>
                <a:gd name="connsiteY6" fmla="*/ 4538 h 1624592"/>
                <a:gd name="connsiteX0" fmla="*/ 24959 w 1635937"/>
                <a:gd name="connsiteY0" fmla="*/ 4538 h 1624592"/>
                <a:gd name="connsiteX1" fmla="*/ 0 w 1635937"/>
                <a:gd name="connsiteY1" fmla="*/ 120256 h 1624592"/>
                <a:gd name="connsiteX2" fmla="*/ 1547447 w 1635937"/>
                <a:gd name="connsiteY2" fmla="*/ 95299 h 1624592"/>
                <a:gd name="connsiteX3" fmla="*/ 1549716 w 1635937"/>
                <a:gd name="connsiteY3" fmla="*/ 1624592 h 1624592"/>
                <a:gd name="connsiteX4" fmla="*/ 1635937 w 1635937"/>
                <a:gd name="connsiteY4" fmla="*/ 1604171 h 1624592"/>
                <a:gd name="connsiteX5" fmla="*/ 1631399 w 1635937"/>
                <a:gd name="connsiteY5" fmla="*/ 0 h 1624592"/>
                <a:gd name="connsiteX6" fmla="*/ 24959 w 1635937"/>
                <a:gd name="connsiteY6" fmla="*/ 4538 h 1624592"/>
                <a:gd name="connsiteX0" fmla="*/ 11345 w 1622323"/>
                <a:gd name="connsiteY0" fmla="*/ 4538 h 1624592"/>
                <a:gd name="connsiteX1" fmla="*/ 0 w 1622323"/>
                <a:gd name="connsiteY1" fmla="*/ 111180 h 1624592"/>
                <a:gd name="connsiteX2" fmla="*/ 1533833 w 1622323"/>
                <a:gd name="connsiteY2" fmla="*/ 95299 h 1624592"/>
                <a:gd name="connsiteX3" fmla="*/ 1536102 w 1622323"/>
                <a:gd name="connsiteY3" fmla="*/ 1624592 h 1624592"/>
                <a:gd name="connsiteX4" fmla="*/ 1622323 w 1622323"/>
                <a:gd name="connsiteY4" fmla="*/ 1604171 h 1624592"/>
                <a:gd name="connsiteX5" fmla="*/ 1617785 w 1622323"/>
                <a:gd name="connsiteY5" fmla="*/ 0 h 1624592"/>
                <a:gd name="connsiteX6" fmla="*/ 11345 w 1622323"/>
                <a:gd name="connsiteY6" fmla="*/ 4538 h 1624592"/>
                <a:gd name="connsiteX0" fmla="*/ 66 w 1611044"/>
                <a:gd name="connsiteY0" fmla="*/ 4538 h 1624592"/>
                <a:gd name="connsiteX1" fmla="*/ 4604 w 1611044"/>
                <a:gd name="connsiteY1" fmla="*/ 102104 h 1624592"/>
                <a:gd name="connsiteX2" fmla="*/ 1522554 w 1611044"/>
                <a:gd name="connsiteY2" fmla="*/ 95299 h 1624592"/>
                <a:gd name="connsiteX3" fmla="*/ 1524823 w 1611044"/>
                <a:gd name="connsiteY3" fmla="*/ 1624592 h 1624592"/>
                <a:gd name="connsiteX4" fmla="*/ 1611044 w 1611044"/>
                <a:gd name="connsiteY4" fmla="*/ 1604171 h 1624592"/>
                <a:gd name="connsiteX5" fmla="*/ 1606506 w 1611044"/>
                <a:gd name="connsiteY5" fmla="*/ 0 h 1624592"/>
                <a:gd name="connsiteX6" fmla="*/ 66 w 1611044"/>
                <a:gd name="connsiteY6" fmla="*/ 4538 h 1624592"/>
                <a:gd name="connsiteX0" fmla="*/ 66 w 1611044"/>
                <a:gd name="connsiteY0" fmla="*/ 4538 h 1624592"/>
                <a:gd name="connsiteX1" fmla="*/ 4604 w 1611044"/>
                <a:gd name="connsiteY1" fmla="*/ 93028 h 1624592"/>
                <a:gd name="connsiteX2" fmla="*/ 1522554 w 1611044"/>
                <a:gd name="connsiteY2" fmla="*/ 95299 h 1624592"/>
                <a:gd name="connsiteX3" fmla="*/ 1524823 w 1611044"/>
                <a:gd name="connsiteY3" fmla="*/ 1624592 h 1624592"/>
                <a:gd name="connsiteX4" fmla="*/ 1611044 w 1611044"/>
                <a:gd name="connsiteY4" fmla="*/ 1604171 h 1624592"/>
                <a:gd name="connsiteX5" fmla="*/ 1606506 w 1611044"/>
                <a:gd name="connsiteY5" fmla="*/ 0 h 1624592"/>
                <a:gd name="connsiteX6" fmla="*/ 66 w 1611044"/>
                <a:gd name="connsiteY6" fmla="*/ 4538 h 1624592"/>
                <a:gd name="connsiteX0" fmla="*/ 100 w 1611078"/>
                <a:gd name="connsiteY0" fmla="*/ 4538 h 1624592"/>
                <a:gd name="connsiteX1" fmla="*/ 2369 w 1611078"/>
                <a:gd name="connsiteY1" fmla="*/ 93028 h 1624592"/>
                <a:gd name="connsiteX2" fmla="*/ 1522588 w 1611078"/>
                <a:gd name="connsiteY2" fmla="*/ 95299 h 1624592"/>
                <a:gd name="connsiteX3" fmla="*/ 1524857 w 1611078"/>
                <a:gd name="connsiteY3" fmla="*/ 1624592 h 1624592"/>
                <a:gd name="connsiteX4" fmla="*/ 1611078 w 1611078"/>
                <a:gd name="connsiteY4" fmla="*/ 1604171 h 1624592"/>
                <a:gd name="connsiteX5" fmla="*/ 1606540 w 1611078"/>
                <a:gd name="connsiteY5" fmla="*/ 0 h 1624592"/>
                <a:gd name="connsiteX6" fmla="*/ 100 w 1611078"/>
                <a:gd name="connsiteY6" fmla="*/ 4538 h 1624592"/>
                <a:gd name="connsiteX0" fmla="*/ 432045 w 1608709"/>
                <a:gd name="connsiteY0" fmla="*/ 4538 h 1624592"/>
                <a:gd name="connsiteX1" fmla="*/ 0 w 1608709"/>
                <a:gd name="connsiteY1" fmla="*/ 93028 h 1624592"/>
                <a:gd name="connsiteX2" fmla="*/ 1520219 w 1608709"/>
                <a:gd name="connsiteY2" fmla="*/ 95299 h 1624592"/>
                <a:gd name="connsiteX3" fmla="*/ 1522488 w 1608709"/>
                <a:gd name="connsiteY3" fmla="*/ 1624592 h 1624592"/>
                <a:gd name="connsiteX4" fmla="*/ 1608709 w 1608709"/>
                <a:gd name="connsiteY4" fmla="*/ 1604171 h 1624592"/>
                <a:gd name="connsiteX5" fmla="*/ 1604171 w 1608709"/>
                <a:gd name="connsiteY5" fmla="*/ 0 h 1624592"/>
                <a:gd name="connsiteX6" fmla="*/ 432045 w 1608709"/>
                <a:gd name="connsiteY6" fmla="*/ 4538 h 1624592"/>
                <a:gd name="connsiteX0" fmla="*/ 2279 w 1178943"/>
                <a:gd name="connsiteY0" fmla="*/ 4538 h 1624592"/>
                <a:gd name="connsiteX1" fmla="*/ 0 w 1178943"/>
                <a:gd name="connsiteY1" fmla="*/ 93028 h 1624592"/>
                <a:gd name="connsiteX2" fmla="*/ 1090453 w 1178943"/>
                <a:gd name="connsiteY2" fmla="*/ 95299 h 1624592"/>
                <a:gd name="connsiteX3" fmla="*/ 1092722 w 1178943"/>
                <a:gd name="connsiteY3" fmla="*/ 1624592 h 1624592"/>
                <a:gd name="connsiteX4" fmla="*/ 1178943 w 1178943"/>
                <a:gd name="connsiteY4" fmla="*/ 1604171 h 1624592"/>
                <a:gd name="connsiteX5" fmla="*/ 1174405 w 1178943"/>
                <a:gd name="connsiteY5" fmla="*/ 0 h 1624592"/>
                <a:gd name="connsiteX6" fmla="*/ 2279 w 1178943"/>
                <a:gd name="connsiteY6" fmla="*/ 4538 h 1624592"/>
                <a:gd name="connsiteX0" fmla="*/ 2279 w 1178943"/>
                <a:gd name="connsiteY0" fmla="*/ 4538 h 1826338"/>
                <a:gd name="connsiteX1" fmla="*/ 0 w 1178943"/>
                <a:gd name="connsiteY1" fmla="*/ 93028 h 1826338"/>
                <a:gd name="connsiteX2" fmla="*/ 1090453 w 1178943"/>
                <a:gd name="connsiteY2" fmla="*/ 95299 h 1826338"/>
                <a:gd name="connsiteX3" fmla="*/ 1092722 w 1178943"/>
                <a:gd name="connsiteY3" fmla="*/ 1624592 h 1826338"/>
                <a:gd name="connsiteX4" fmla="*/ 1178943 w 1178943"/>
                <a:gd name="connsiteY4" fmla="*/ 1826338 h 1826338"/>
                <a:gd name="connsiteX5" fmla="*/ 1174405 w 1178943"/>
                <a:gd name="connsiteY5" fmla="*/ 0 h 1826338"/>
                <a:gd name="connsiteX6" fmla="*/ 2279 w 1178943"/>
                <a:gd name="connsiteY6" fmla="*/ 4538 h 1826338"/>
                <a:gd name="connsiteX0" fmla="*/ 2279 w 1178943"/>
                <a:gd name="connsiteY0" fmla="*/ 4538 h 1826338"/>
                <a:gd name="connsiteX1" fmla="*/ 0 w 1178943"/>
                <a:gd name="connsiteY1" fmla="*/ 93028 h 1826338"/>
                <a:gd name="connsiteX2" fmla="*/ 1090453 w 1178943"/>
                <a:gd name="connsiteY2" fmla="*/ 95299 h 1826338"/>
                <a:gd name="connsiteX3" fmla="*/ 1092722 w 1178943"/>
                <a:gd name="connsiteY3" fmla="*/ 1823617 h 1826338"/>
                <a:gd name="connsiteX4" fmla="*/ 1178943 w 1178943"/>
                <a:gd name="connsiteY4" fmla="*/ 1826338 h 1826338"/>
                <a:gd name="connsiteX5" fmla="*/ 1174405 w 1178943"/>
                <a:gd name="connsiteY5" fmla="*/ 0 h 1826338"/>
                <a:gd name="connsiteX6" fmla="*/ 2279 w 1178943"/>
                <a:gd name="connsiteY6" fmla="*/ 4538 h 182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943" h="1826338">
                  <a:moveTo>
                    <a:pt x="2279" y="4538"/>
                  </a:moveTo>
                  <a:cubicBezTo>
                    <a:pt x="1523" y="90003"/>
                    <a:pt x="756" y="7563"/>
                    <a:pt x="0" y="93028"/>
                  </a:cubicBezTo>
                  <a:lnTo>
                    <a:pt x="1090453" y="95299"/>
                  </a:lnTo>
                  <a:cubicBezTo>
                    <a:pt x="1091209" y="589937"/>
                    <a:pt x="1091966" y="1328979"/>
                    <a:pt x="1092722" y="1823617"/>
                  </a:cubicBezTo>
                  <a:lnTo>
                    <a:pt x="1178943" y="1826338"/>
                  </a:lnTo>
                  <a:cubicBezTo>
                    <a:pt x="1177430" y="1291614"/>
                    <a:pt x="1175918" y="534724"/>
                    <a:pt x="1174405" y="0"/>
                  </a:cubicBezTo>
                  <a:lnTo>
                    <a:pt x="2279" y="4538"/>
                  </a:ln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7333619" y="4116605"/>
              <a:ext cx="0" cy="18288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849270" y="4116605"/>
              <a:ext cx="1499930" cy="88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304018" y="3941213"/>
              <a:ext cx="9316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Write inhibit</a:t>
              </a: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3847" y="5594453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99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51440" y="4692550"/>
              <a:ext cx="1075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–  NEG Read</a:t>
              </a:r>
            </a:p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 - POS Read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592275">
              <a:off x="6128766" y="3993933"/>
              <a:ext cx="2588995" cy="1070561"/>
            </a:xfrm>
            <a:custGeom>
              <a:avLst/>
              <a:gdLst>
                <a:gd name="connsiteX0" fmla="*/ 2706254 w 2789381"/>
                <a:gd name="connsiteY0" fmla="*/ 1163782 h 1163782"/>
                <a:gd name="connsiteX1" fmla="*/ 184727 w 2789381"/>
                <a:gd name="connsiteY1" fmla="*/ 341746 h 1163782"/>
                <a:gd name="connsiteX2" fmla="*/ 0 w 2789381"/>
                <a:gd name="connsiteY2" fmla="*/ 258618 h 1163782"/>
                <a:gd name="connsiteX3" fmla="*/ 184727 w 2789381"/>
                <a:gd name="connsiteY3" fmla="*/ 0 h 1163782"/>
                <a:gd name="connsiteX4" fmla="*/ 2789381 w 2789381"/>
                <a:gd name="connsiteY4" fmla="*/ 1006764 h 1163782"/>
                <a:gd name="connsiteX5" fmla="*/ 2706254 w 2789381"/>
                <a:gd name="connsiteY5" fmla="*/ 1163782 h 1163782"/>
                <a:gd name="connsiteX0" fmla="*/ 2706254 w 2831315"/>
                <a:gd name="connsiteY0" fmla="*/ 1163782 h 1163782"/>
                <a:gd name="connsiteX1" fmla="*/ 184727 w 2831315"/>
                <a:gd name="connsiteY1" fmla="*/ 341746 h 1163782"/>
                <a:gd name="connsiteX2" fmla="*/ 0 w 2831315"/>
                <a:gd name="connsiteY2" fmla="*/ 258618 h 1163782"/>
                <a:gd name="connsiteX3" fmla="*/ 184727 w 2831315"/>
                <a:gd name="connsiteY3" fmla="*/ 0 h 1163782"/>
                <a:gd name="connsiteX4" fmla="*/ 2831315 w 2831315"/>
                <a:gd name="connsiteY4" fmla="*/ 961146 h 1163782"/>
                <a:gd name="connsiteX5" fmla="*/ 2706254 w 2831315"/>
                <a:gd name="connsiteY5" fmla="*/ 1163782 h 1163782"/>
                <a:gd name="connsiteX0" fmla="*/ 2706254 w 2831315"/>
                <a:gd name="connsiteY0" fmla="*/ 1163782 h 1163782"/>
                <a:gd name="connsiteX1" fmla="*/ 0 w 2831315"/>
                <a:gd name="connsiteY1" fmla="*/ 258618 h 1163782"/>
                <a:gd name="connsiteX2" fmla="*/ 184727 w 2831315"/>
                <a:gd name="connsiteY2" fmla="*/ 0 h 1163782"/>
                <a:gd name="connsiteX3" fmla="*/ 2831315 w 2831315"/>
                <a:gd name="connsiteY3" fmla="*/ 961146 h 1163782"/>
                <a:gd name="connsiteX4" fmla="*/ 2706254 w 2831315"/>
                <a:gd name="connsiteY4" fmla="*/ 1163782 h 1163782"/>
                <a:gd name="connsiteX0" fmla="*/ 2706253 w 2831315"/>
                <a:gd name="connsiteY0" fmla="*/ 1163782 h 1163782"/>
                <a:gd name="connsiteX1" fmla="*/ 0 w 2831315"/>
                <a:gd name="connsiteY1" fmla="*/ 258618 h 1163782"/>
                <a:gd name="connsiteX2" fmla="*/ 184727 w 2831315"/>
                <a:gd name="connsiteY2" fmla="*/ 0 h 1163782"/>
                <a:gd name="connsiteX3" fmla="*/ 2831315 w 2831315"/>
                <a:gd name="connsiteY3" fmla="*/ 961146 h 1163782"/>
                <a:gd name="connsiteX4" fmla="*/ 2706253 w 2831315"/>
                <a:gd name="connsiteY4" fmla="*/ 1163782 h 1163782"/>
                <a:gd name="connsiteX0" fmla="*/ 2727206 w 2852268"/>
                <a:gd name="connsiteY0" fmla="*/ 1163782 h 1163782"/>
                <a:gd name="connsiteX1" fmla="*/ 0 w 2852268"/>
                <a:gd name="connsiteY1" fmla="*/ 427662 h 1163782"/>
                <a:gd name="connsiteX2" fmla="*/ 205680 w 2852268"/>
                <a:gd name="connsiteY2" fmla="*/ 0 h 1163782"/>
                <a:gd name="connsiteX3" fmla="*/ 2852268 w 2852268"/>
                <a:gd name="connsiteY3" fmla="*/ 961146 h 1163782"/>
                <a:gd name="connsiteX4" fmla="*/ 2727206 w 2852268"/>
                <a:gd name="connsiteY4" fmla="*/ 1163782 h 1163782"/>
                <a:gd name="connsiteX0" fmla="*/ 2762314 w 2887376"/>
                <a:gd name="connsiteY0" fmla="*/ 1163782 h 1163782"/>
                <a:gd name="connsiteX1" fmla="*/ 0 w 2887376"/>
                <a:gd name="connsiteY1" fmla="*/ 586511 h 1163782"/>
                <a:gd name="connsiteX2" fmla="*/ 240788 w 2887376"/>
                <a:gd name="connsiteY2" fmla="*/ 0 h 1163782"/>
                <a:gd name="connsiteX3" fmla="*/ 2887376 w 2887376"/>
                <a:gd name="connsiteY3" fmla="*/ 961146 h 1163782"/>
                <a:gd name="connsiteX4" fmla="*/ 2762314 w 2887376"/>
                <a:gd name="connsiteY4" fmla="*/ 1163782 h 1163782"/>
                <a:gd name="connsiteX0" fmla="*/ 2822270 w 2947332"/>
                <a:gd name="connsiteY0" fmla="*/ 1276202 h 1276202"/>
                <a:gd name="connsiteX1" fmla="*/ 59956 w 2947332"/>
                <a:gd name="connsiteY1" fmla="*/ 698931 h 1276202"/>
                <a:gd name="connsiteX2" fmla="*/ 0 w 2947332"/>
                <a:gd name="connsiteY2" fmla="*/ 0 h 1276202"/>
                <a:gd name="connsiteX3" fmla="*/ 2947332 w 2947332"/>
                <a:gd name="connsiteY3" fmla="*/ 1073566 h 1276202"/>
                <a:gd name="connsiteX4" fmla="*/ 2822270 w 2947332"/>
                <a:gd name="connsiteY4" fmla="*/ 1276202 h 1276202"/>
                <a:gd name="connsiteX0" fmla="*/ 3079261 w 3204323"/>
                <a:gd name="connsiteY0" fmla="*/ 1276202 h 1276202"/>
                <a:gd name="connsiteX1" fmla="*/ 0 w 3204323"/>
                <a:gd name="connsiteY1" fmla="*/ 641816 h 1276202"/>
                <a:gd name="connsiteX2" fmla="*/ 256991 w 3204323"/>
                <a:gd name="connsiteY2" fmla="*/ 0 h 1276202"/>
                <a:gd name="connsiteX3" fmla="*/ 3204323 w 3204323"/>
                <a:gd name="connsiteY3" fmla="*/ 1073566 h 1276202"/>
                <a:gd name="connsiteX4" fmla="*/ 3079261 w 3204323"/>
                <a:gd name="connsiteY4" fmla="*/ 1276202 h 1276202"/>
                <a:gd name="connsiteX0" fmla="*/ 3078184 w 3204323"/>
                <a:gd name="connsiteY0" fmla="*/ 1320076 h 1320076"/>
                <a:gd name="connsiteX1" fmla="*/ 0 w 3204323"/>
                <a:gd name="connsiteY1" fmla="*/ 641816 h 1320076"/>
                <a:gd name="connsiteX2" fmla="*/ 256991 w 3204323"/>
                <a:gd name="connsiteY2" fmla="*/ 0 h 1320076"/>
                <a:gd name="connsiteX3" fmla="*/ 3204323 w 3204323"/>
                <a:gd name="connsiteY3" fmla="*/ 1073566 h 1320076"/>
                <a:gd name="connsiteX4" fmla="*/ 3078184 w 3204323"/>
                <a:gd name="connsiteY4" fmla="*/ 1320076 h 1320076"/>
                <a:gd name="connsiteX0" fmla="*/ 3078184 w 3118608"/>
                <a:gd name="connsiteY0" fmla="*/ 1320076 h 1320076"/>
                <a:gd name="connsiteX1" fmla="*/ 0 w 3118608"/>
                <a:gd name="connsiteY1" fmla="*/ 641816 h 1320076"/>
                <a:gd name="connsiteX2" fmla="*/ 256991 w 3118608"/>
                <a:gd name="connsiteY2" fmla="*/ 0 h 1320076"/>
                <a:gd name="connsiteX3" fmla="*/ 3118607 w 3118608"/>
                <a:gd name="connsiteY3" fmla="*/ 1071362 h 1320076"/>
                <a:gd name="connsiteX4" fmla="*/ 3078184 w 3118608"/>
                <a:gd name="connsiteY4" fmla="*/ 1320076 h 132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8608" h="1320076">
                  <a:moveTo>
                    <a:pt x="3078184" y="1320076"/>
                  </a:moveTo>
                  <a:lnTo>
                    <a:pt x="0" y="641816"/>
                  </a:lnTo>
                  <a:lnTo>
                    <a:pt x="256991" y="0"/>
                  </a:lnTo>
                  <a:lnTo>
                    <a:pt x="3118607" y="1071362"/>
                  </a:lnTo>
                  <a:lnTo>
                    <a:pt x="3078184" y="1320076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49200" y="5058684"/>
              <a:ext cx="987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err="1" smtClean="0">
                  <a:solidFill>
                    <a:srgbClr val="F3715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Prj</a:t>
              </a:r>
              <a:r>
                <a:rPr lang="en-US" sz="1200" b="1" i="1" dirty="0" smtClean="0">
                  <a:solidFill>
                    <a:srgbClr val="F3715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(no data)</a:t>
              </a:r>
              <a:endParaRPr lang="en-US" sz="1200" b="1" i="1" dirty="0">
                <a:solidFill>
                  <a:srgbClr val="F3715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6369202" y="3914866"/>
              <a:ext cx="3677" cy="2008439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42534" y="3914866"/>
              <a:ext cx="226668" cy="98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363875" y="3797804"/>
              <a:ext cx="89319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Read inhibit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65284" y="3842248"/>
              <a:ext cx="275806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 Risk Projected</a:t>
              </a:r>
            </a:p>
            <a:p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based on 87% to 93% </a:t>
              </a:r>
            </a:p>
            <a:p>
              <a:r>
                <a:rPr lang="en-US" sz="1600" b="1" dirty="0" err="1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SubVt</a:t>
              </a: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bias stress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upto</a:t>
              </a: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10msec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1995" y="4938571"/>
              <a:ext cx="11677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150ED"/>
                  </a:solidFill>
                </a:rPr>
                <a:t>High </a:t>
              </a:r>
              <a:r>
                <a:rPr lang="en-US" sz="1200" dirty="0">
                  <a:solidFill>
                    <a:srgbClr val="0150ED"/>
                  </a:solidFill>
                </a:rPr>
                <a:t>r</a:t>
              </a:r>
              <a:r>
                <a:rPr lang="en-US" sz="1200" dirty="0" smtClean="0">
                  <a:solidFill>
                    <a:srgbClr val="0150ED"/>
                  </a:solidFill>
                </a:rPr>
                <a:t>isk:</a:t>
              </a:r>
            </a:p>
            <a:p>
              <a:r>
                <a:rPr lang="en-US" sz="1200" dirty="0">
                  <a:solidFill>
                    <a:srgbClr val="0150ED"/>
                  </a:solidFill>
                </a:rPr>
                <a:t>d</a:t>
              </a:r>
              <a:r>
                <a:rPr lang="en-US" sz="1200" dirty="0" smtClean="0">
                  <a:solidFill>
                    <a:srgbClr val="0150ED"/>
                  </a:solidFill>
                </a:rPr>
                <a:t>ata inside</a:t>
              </a:r>
            </a:p>
            <a:p>
              <a:r>
                <a:rPr lang="en-US" sz="1200" dirty="0" smtClean="0">
                  <a:solidFill>
                    <a:srgbClr val="0150ED"/>
                  </a:solidFill>
                </a:rPr>
                <a:t>the box</a:t>
              </a:r>
              <a:endParaRPr lang="en-US" sz="1200" dirty="0">
                <a:solidFill>
                  <a:srgbClr val="0150E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Proving a </a:t>
            </a:r>
            <a:r>
              <a:rPr lang="en-US" sz="4400" dirty="0"/>
              <a:t>r</a:t>
            </a:r>
            <a:r>
              <a:rPr lang="en-US" sz="4400" dirty="0" smtClean="0"/>
              <a:t>obust Memory Switching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804"/>
            <a:ext cx="10363200" cy="5461991"/>
          </a:xfrm>
        </p:spPr>
        <p:txBody>
          <a:bodyPr/>
          <a:lstStyle/>
          <a:p>
            <a:r>
              <a:rPr lang="en-US" sz="1800" dirty="0" smtClean="0"/>
              <a:t>Electrical polarity is the base of switching stimuli</a:t>
            </a:r>
          </a:p>
          <a:p>
            <a:pPr lvl="1"/>
            <a:r>
              <a:rPr lang="en-US" sz="1800" dirty="0" smtClean="0"/>
              <a:t>Knowns: Memory switching in on-state (40uA/40ns higher and/or longer)</a:t>
            </a:r>
          </a:p>
          <a:p>
            <a:pPr lvl="1"/>
            <a:r>
              <a:rPr lang="en-US" sz="1800" dirty="0" smtClean="0"/>
              <a:t>Unknowns: Will reverse </a:t>
            </a:r>
            <a:r>
              <a:rPr lang="en-US" sz="1800" dirty="0" err="1" smtClean="0"/>
              <a:t>subV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bias switch memory state?</a:t>
            </a:r>
            <a:br>
              <a:rPr lang="en-US" sz="1800" dirty="0" smtClean="0"/>
            </a:br>
            <a:r>
              <a:rPr lang="en-US" sz="1800" dirty="0" smtClean="0"/>
              <a:t>(known unknowns are </a:t>
            </a:r>
            <a:r>
              <a:rPr lang="en-US" sz="1800" dirty="0" err="1" smtClean="0"/>
              <a:t>Vt</a:t>
            </a:r>
            <a:r>
              <a:rPr lang="en-US" sz="1800" dirty="0" smtClean="0"/>
              <a:t> shifts after 10 to 1000 sec of 50~75% of reverse </a:t>
            </a:r>
            <a:r>
              <a:rPr lang="en-US" sz="1800" dirty="0" err="1" smtClean="0"/>
              <a:t>SubVt</a:t>
            </a:r>
            <a:r>
              <a:rPr lang="en-US" sz="1800" dirty="0" smtClean="0"/>
              <a:t> bias.)</a:t>
            </a:r>
          </a:p>
          <a:p>
            <a:r>
              <a:rPr lang="en-US" sz="1800" dirty="0" err="1" smtClean="0"/>
              <a:t>SubV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bias operations in read/write </a:t>
            </a:r>
            <a:br>
              <a:rPr lang="en-US" sz="1800" dirty="0" smtClean="0"/>
            </a:br>
            <a:r>
              <a:rPr lang="en-US" sz="1800" dirty="0" smtClean="0"/>
              <a:t>(negative read assumed)</a:t>
            </a:r>
            <a:endParaRPr lang="en-US" sz="1800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46442"/>
              </p:ext>
            </p:extLst>
          </p:nvPr>
        </p:nvGraphicFramePr>
        <p:xfrm>
          <a:off x="5027738" y="2292172"/>
          <a:ext cx="587806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1157605"/>
                <a:gridCol w="960946"/>
                <a:gridCol w="979996"/>
                <a:gridCol w="824738"/>
                <a:gridCol w="1459484"/>
              </a:tblGrid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State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Disturb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err="1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baseline="0" dirty="0" err="1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@Disturb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Disturb Bias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Bias Ratio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Ops, Time</a:t>
                      </a: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Read on target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E3, 5.3V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DM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-5.0V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94%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3K reads, ~150</a:t>
                      </a:r>
                      <a:r>
                        <a:rPr lang="el-GR" sz="14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μ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Set inhibit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E3, 5.3V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-3.5V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66%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100K writes, ~100s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 Inhibit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E1, 5.1V 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+3.5V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68%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100K writes, ~100s</a:t>
                      </a: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Read Inhibit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E3, 5.3V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-2.8V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53%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1M reads, ~1Ks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27179" y="3385850"/>
            <a:ext cx="3663601" cy="2989216"/>
            <a:chOff x="1327179" y="3385850"/>
            <a:chExt cx="3663601" cy="2989216"/>
          </a:xfrm>
        </p:grpSpPr>
        <p:grpSp>
          <p:nvGrpSpPr>
            <p:cNvPr id="33" name="Group 32"/>
            <p:cNvGrpSpPr/>
            <p:nvPr/>
          </p:nvGrpSpPr>
          <p:grpSpPr>
            <a:xfrm>
              <a:off x="1327179" y="3385850"/>
              <a:ext cx="3663601" cy="2989216"/>
              <a:chOff x="1327179" y="3504510"/>
              <a:chExt cx="3663601" cy="298921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331668" y="3504510"/>
                <a:ext cx="3376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Voltage-Time dilemma on Reset RD Disturb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327179" y="3791636"/>
                <a:ext cx="3663601" cy="2702090"/>
                <a:chOff x="1327179" y="3463576"/>
                <a:chExt cx="3663601" cy="2702090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3583" r="28073"/>
                <a:stretch/>
              </p:blipFill>
              <p:spPr>
                <a:xfrm>
                  <a:off x="1327179" y="3463576"/>
                  <a:ext cx="2808786" cy="2702090"/>
                </a:xfrm>
                <a:prstGeom prst="rect">
                  <a:avLst/>
                </a:prstGeom>
              </p:spPr>
            </p:pic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1920757" y="4173457"/>
                  <a:ext cx="2194560" cy="15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4105620" y="3493281"/>
                  <a:ext cx="55656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T </a:t>
                  </a:r>
                </a:p>
                <a:p>
                  <a:r>
                    <a:rPr lang="en-US" sz="1400" b="1" dirty="0" smtClean="0">
                      <a:solidFill>
                        <a:schemeClr val="accent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-30 C</a:t>
                  </a:r>
                </a:p>
                <a:p>
                  <a:r>
                    <a:rPr lang="en-US" sz="1400" b="1" dirty="0" smtClean="0">
                      <a:solidFill>
                        <a:srgbClr val="FF9933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25 C</a:t>
                  </a:r>
                </a:p>
                <a:p>
                  <a:r>
                    <a:rPr lang="en-US" sz="14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400" b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85 C</a:t>
                  </a:r>
                  <a:endParaRPr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901636" y="5124360"/>
                  <a:ext cx="1089144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 Reset WD</a:t>
                  </a:r>
                </a:p>
                <a:p>
                  <a:r>
                    <a:rPr lang="en-US" sz="15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-- Set WD</a:t>
                  </a:r>
                  <a:endParaRPr lang="en-US" sz="15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3544293" y="3631737"/>
                  <a:ext cx="0" cy="21945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1979356" y="3900535"/>
                  <a:ext cx="142731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~3k </a:t>
                  </a:r>
                  <a:r>
                    <a:rPr lang="en-US" sz="1400" dirty="0" err="1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rd</a:t>
                  </a:r>
                  <a:r>
                    <a:rPr lang="en-US" sz="1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op’s (DTS)</a:t>
                  </a:r>
                  <a:endParaRPr lang="en-US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1956905" y="4782569"/>
                <a:ext cx="157741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rgbClr val="0150E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distance of the data to the box is the margin to disturb</a:t>
                </a:r>
                <a:endParaRPr lang="en-US" sz="1200" dirty="0">
                  <a:solidFill>
                    <a:srgbClr val="0150E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1926266" y="4385944"/>
              <a:ext cx="1607599" cy="1592825"/>
            </a:xfrm>
            <a:custGeom>
              <a:avLst/>
              <a:gdLst>
                <a:gd name="connsiteX0" fmla="*/ 0 w 1610978"/>
                <a:gd name="connsiteY0" fmla="*/ 4538 h 1606440"/>
                <a:gd name="connsiteX1" fmla="*/ 0 w 1610978"/>
                <a:gd name="connsiteY1" fmla="*/ 122526 h 1606440"/>
                <a:gd name="connsiteX2" fmla="*/ 1456687 w 1610978"/>
                <a:gd name="connsiteY2" fmla="*/ 122526 h 1606440"/>
                <a:gd name="connsiteX3" fmla="*/ 1458956 w 1610978"/>
                <a:gd name="connsiteY3" fmla="*/ 1606440 h 1606440"/>
                <a:gd name="connsiteX4" fmla="*/ 1610978 w 1610978"/>
                <a:gd name="connsiteY4" fmla="*/ 1604171 h 1606440"/>
                <a:gd name="connsiteX5" fmla="*/ 1606440 w 1610978"/>
                <a:gd name="connsiteY5" fmla="*/ 0 h 1606440"/>
                <a:gd name="connsiteX6" fmla="*/ 0 w 1610978"/>
                <a:gd name="connsiteY6" fmla="*/ 4538 h 1606440"/>
                <a:gd name="connsiteX0" fmla="*/ 0 w 1610978"/>
                <a:gd name="connsiteY0" fmla="*/ 4538 h 1606440"/>
                <a:gd name="connsiteX1" fmla="*/ 0 w 1610978"/>
                <a:gd name="connsiteY1" fmla="*/ 122526 h 1606440"/>
                <a:gd name="connsiteX2" fmla="*/ 1395425 w 1610978"/>
                <a:gd name="connsiteY2" fmla="*/ 256396 h 1606440"/>
                <a:gd name="connsiteX3" fmla="*/ 1458956 w 1610978"/>
                <a:gd name="connsiteY3" fmla="*/ 1606440 h 1606440"/>
                <a:gd name="connsiteX4" fmla="*/ 1610978 w 1610978"/>
                <a:gd name="connsiteY4" fmla="*/ 1604171 h 1606440"/>
                <a:gd name="connsiteX5" fmla="*/ 1606440 w 1610978"/>
                <a:gd name="connsiteY5" fmla="*/ 0 h 1606440"/>
                <a:gd name="connsiteX6" fmla="*/ 0 w 1610978"/>
                <a:gd name="connsiteY6" fmla="*/ 4538 h 1606440"/>
                <a:gd name="connsiteX0" fmla="*/ 2269 w 1613247"/>
                <a:gd name="connsiteY0" fmla="*/ 4538 h 1606440"/>
                <a:gd name="connsiteX1" fmla="*/ 0 w 1613247"/>
                <a:gd name="connsiteY1" fmla="*/ 260933 h 1606440"/>
                <a:gd name="connsiteX2" fmla="*/ 1397694 w 1613247"/>
                <a:gd name="connsiteY2" fmla="*/ 256396 h 1606440"/>
                <a:gd name="connsiteX3" fmla="*/ 1461225 w 1613247"/>
                <a:gd name="connsiteY3" fmla="*/ 1606440 h 1606440"/>
                <a:gd name="connsiteX4" fmla="*/ 1613247 w 1613247"/>
                <a:gd name="connsiteY4" fmla="*/ 1604171 h 1606440"/>
                <a:gd name="connsiteX5" fmla="*/ 1608709 w 1613247"/>
                <a:gd name="connsiteY5" fmla="*/ 0 h 1606440"/>
                <a:gd name="connsiteX6" fmla="*/ 2269 w 1613247"/>
                <a:gd name="connsiteY6" fmla="*/ 4538 h 1606440"/>
                <a:gd name="connsiteX0" fmla="*/ 2269 w 1613247"/>
                <a:gd name="connsiteY0" fmla="*/ 4538 h 1610978"/>
                <a:gd name="connsiteX1" fmla="*/ 0 w 1613247"/>
                <a:gd name="connsiteY1" fmla="*/ 260933 h 1610978"/>
                <a:gd name="connsiteX2" fmla="*/ 1397694 w 1613247"/>
                <a:gd name="connsiteY2" fmla="*/ 256396 h 1610978"/>
                <a:gd name="connsiteX3" fmla="*/ 1393156 w 1613247"/>
                <a:gd name="connsiteY3" fmla="*/ 1610978 h 1610978"/>
                <a:gd name="connsiteX4" fmla="*/ 1613247 w 1613247"/>
                <a:gd name="connsiteY4" fmla="*/ 1604171 h 1610978"/>
                <a:gd name="connsiteX5" fmla="*/ 1608709 w 1613247"/>
                <a:gd name="connsiteY5" fmla="*/ 0 h 1610978"/>
                <a:gd name="connsiteX6" fmla="*/ 2269 w 1613247"/>
                <a:gd name="connsiteY6" fmla="*/ 4538 h 1610978"/>
                <a:gd name="connsiteX0" fmla="*/ 2269 w 1613247"/>
                <a:gd name="connsiteY0" fmla="*/ 4538 h 1610978"/>
                <a:gd name="connsiteX1" fmla="*/ 0 w 1613247"/>
                <a:gd name="connsiteY1" fmla="*/ 260933 h 1610978"/>
                <a:gd name="connsiteX2" fmla="*/ 1468032 w 1613247"/>
                <a:gd name="connsiteY2" fmla="*/ 108913 h 1610978"/>
                <a:gd name="connsiteX3" fmla="*/ 1393156 w 1613247"/>
                <a:gd name="connsiteY3" fmla="*/ 1610978 h 1610978"/>
                <a:gd name="connsiteX4" fmla="*/ 1613247 w 1613247"/>
                <a:gd name="connsiteY4" fmla="*/ 1604171 h 1610978"/>
                <a:gd name="connsiteX5" fmla="*/ 1608709 w 1613247"/>
                <a:gd name="connsiteY5" fmla="*/ 0 h 1610978"/>
                <a:gd name="connsiteX6" fmla="*/ 2269 w 1613247"/>
                <a:gd name="connsiteY6" fmla="*/ 4538 h 1610978"/>
                <a:gd name="connsiteX0" fmla="*/ 2269 w 1613247"/>
                <a:gd name="connsiteY0" fmla="*/ 4538 h 1610978"/>
                <a:gd name="connsiteX1" fmla="*/ 0 w 1613247"/>
                <a:gd name="connsiteY1" fmla="*/ 260933 h 1610978"/>
                <a:gd name="connsiteX2" fmla="*/ 1524757 w 1613247"/>
                <a:gd name="connsiteY2" fmla="*/ 95299 h 1610978"/>
                <a:gd name="connsiteX3" fmla="*/ 1393156 w 1613247"/>
                <a:gd name="connsiteY3" fmla="*/ 1610978 h 1610978"/>
                <a:gd name="connsiteX4" fmla="*/ 1613247 w 1613247"/>
                <a:gd name="connsiteY4" fmla="*/ 1604171 h 1610978"/>
                <a:gd name="connsiteX5" fmla="*/ 1608709 w 1613247"/>
                <a:gd name="connsiteY5" fmla="*/ 0 h 1610978"/>
                <a:gd name="connsiteX6" fmla="*/ 2269 w 1613247"/>
                <a:gd name="connsiteY6" fmla="*/ 4538 h 1610978"/>
                <a:gd name="connsiteX0" fmla="*/ 2269 w 1613247"/>
                <a:gd name="connsiteY0" fmla="*/ 4538 h 1620054"/>
                <a:gd name="connsiteX1" fmla="*/ 0 w 1613247"/>
                <a:gd name="connsiteY1" fmla="*/ 260933 h 1620054"/>
                <a:gd name="connsiteX2" fmla="*/ 1524757 w 1613247"/>
                <a:gd name="connsiteY2" fmla="*/ 95299 h 1620054"/>
                <a:gd name="connsiteX3" fmla="*/ 1511143 w 1613247"/>
                <a:gd name="connsiteY3" fmla="*/ 1620054 h 1620054"/>
                <a:gd name="connsiteX4" fmla="*/ 1613247 w 1613247"/>
                <a:gd name="connsiteY4" fmla="*/ 1604171 h 1620054"/>
                <a:gd name="connsiteX5" fmla="*/ 1608709 w 1613247"/>
                <a:gd name="connsiteY5" fmla="*/ 0 h 1620054"/>
                <a:gd name="connsiteX6" fmla="*/ 2269 w 1613247"/>
                <a:gd name="connsiteY6" fmla="*/ 4538 h 1620054"/>
                <a:gd name="connsiteX0" fmla="*/ 2269 w 1613247"/>
                <a:gd name="connsiteY0" fmla="*/ 4538 h 1620054"/>
                <a:gd name="connsiteX1" fmla="*/ 0 w 1613247"/>
                <a:gd name="connsiteY1" fmla="*/ 260933 h 1620054"/>
                <a:gd name="connsiteX2" fmla="*/ 1524757 w 1613247"/>
                <a:gd name="connsiteY2" fmla="*/ 95299 h 1620054"/>
                <a:gd name="connsiteX3" fmla="*/ 1515681 w 1613247"/>
                <a:gd name="connsiteY3" fmla="*/ 1620054 h 1620054"/>
                <a:gd name="connsiteX4" fmla="*/ 1613247 w 1613247"/>
                <a:gd name="connsiteY4" fmla="*/ 1604171 h 1620054"/>
                <a:gd name="connsiteX5" fmla="*/ 1608709 w 1613247"/>
                <a:gd name="connsiteY5" fmla="*/ 0 h 1620054"/>
                <a:gd name="connsiteX6" fmla="*/ 2269 w 1613247"/>
                <a:gd name="connsiteY6" fmla="*/ 4538 h 1620054"/>
                <a:gd name="connsiteX0" fmla="*/ 2269 w 1613247"/>
                <a:gd name="connsiteY0" fmla="*/ 4538 h 1622323"/>
                <a:gd name="connsiteX1" fmla="*/ 0 w 1613247"/>
                <a:gd name="connsiteY1" fmla="*/ 260933 h 1622323"/>
                <a:gd name="connsiteX2" fmla="*/ 1524757 w 1613247"/>
                <a:gd name="connsiteY2" fmla="*/ 95299 h 1622323"/>
                <a:gd name="connsiteX3" fmla="*/ 1520219 w 1613247"/>
                <a:gd name="connsiteY3" fmla="*/ 1622323 h 1622323"/>
                <a:gd name="connsiteX4" fmla="*/ 1613247 w 1613247"/>
                <a:gd name="connsiteY4" fmla="*/ 1604171 h 1622323"/>
                <a:gd name="connsiteX5" fmla="*/ 1608709 w 1613247"/>
                <a:gd name="connsiteY5" fmla="*/ 0 h 1622323"/>
                <a:gd name="connsiteX6" fmla="*/ 2269 w 1613247"/>
                <a:gd name="connsiteY6" fmla="*/ 4538 h 1622323"/>
                <a:gd name="connsiteX0" fmla="*/ 2269 w 1613247"/>
                <a:gd name="connsiteY0" fmla="*/ 4538 h 1624592"/>
                <a:gd name="connsiteX1" fmla="*/ 0 w 1613247"/>
                <a:gd name="connsiteY1" fmla="*/ 260933 h 1624592"/>
                <a:gd name="connsiteX2" fmla="*/ 1524757 w 1613247"/>
                <a:gd name="connsiteY2" fmla="*/ 95299 h 1624592"/>
                <a:gd name="connsiteX3" fmla="*/ 1527026 w 1613247"/>
                <a:gd name="connsiteY3" fmla="*/ 1624592 h 1624592"/>
                <a:gd name="connsiteX4" fmla="*/ 1613247 w 1613247"/>
                <a:gd name="connsiteY4" fmla="*/ 1604171 h 1624592"/>
                <a:gd name="connsiteX5" fmla="*/ 1608709 w 1613247"/>
                <a:gd name="connsiteY5" fmla="*/ 0 h 1624592"/>
                <a:gd name="connsiteX6" fmla="*/ 2269 w 1613247"/>
                <a:gd name="connsiteY6" fmla="*/ 4538 h 1624592"/>
                <a:gd name="connsiteX0" fmla="*/ 24959 w 1635937"/>
                <a:gd name="connsiteY0" fmla="*/ 4538 h 1624592"/>
                <a:gd name="connsiteX1" fmla="*/ 0 w 1635937"/>
                <a:gd name="connsiteY1" fmla="*/ 120256 h 1624592"/>
                <a:gd name="connsiteX2" fmla="*/ 1547447 w 1635937"/>
                <a:gd name="connsiteY2" fmla="*/ 95299 h 1624592"/>
                <a:gd name="connsiteX3" fmla="*/ 1549716 w 1635937"/>
                <a:gd name="connsiteY3" fmla="*/ 1624592 h 1624592"/>
                <a:gd name="connsiteX4" fmla="*/ 1635937 w 1635937"/>
                <a:gd name="connsiteY4" fmla="*/ 1604171 h 1624592"/>
                <a:gd name="connsiteX5" fmla="*/ 1631399 w 1635937"/>
                <a:gd name="connsiteY5" fmla="*/ 0 h 1624592"/>
                <a:gd name="connsiteX6" fmla="*/ 24959 w 1635937"/>
                <a:gd name="connsiteY6" fmla="*/ 4538 h 1624592"/>
                <a:gd name="connsiteX0" fmla="*/ 11345 w 1622323"/>
                <a:gd name="connsiteY0" fmla="*/ 4538 h 1624592"/>
                <a:gd name="connsiteX1" fmla="*/ 0 w 1622323"/>
                <a:gd name="connsiteY1" fmla="*/ 111180 h 1624592"/>
                <a:gd name="connsiteX2" fmla="*/ 1533833 w 1622323"/>
                <a:gd name="connsiteY2" fmla="*/ 95299 h 1624592"/>
                <a:gd name="connsiteX3" fmla="*/ 1536102 w 1622323"/>
                <a:gd name="connsiteY3" fmla="*/ 1624592 h 1624592"/>
                <a:gd name="connsiteX4" fmla="*/ 1622323 w 1622323"/>
                <a:gd name="connsiteY4" fmla="*/ 1604171 h 1624592"/>
                <a:gd name="connsiteX5" fmla="*/ 1617785 w 1622323"/>
                <a:gd name="connsiteY5" fmla="*/ 0 h 1624592"/>
                <a:gd name="connsiteX6" fmla="*/ 11345 w 1622323"/>
                <a:gd name="connsiteY6" fmla="*/ 4538 h 1624592"/>
                <a:gd name="connsiteX0" fmla="*/ 66 w 1611044"/>
                <a:gd name="connsiteY0" fmla="*/ 4538 h 1624592"/>
                <a:gd name="connsiteX1" fmla="*/ 4604 w 1611044"/>
                <a:gd name="connsiteY1" fmla="*/ 102104 h 1624592"/>
                <a:gd name="connsiteX2" fmla="*/ 1522554 w 1611044"/>
                <a:gd name="connsiteY2" fmla="*/ 95299 h 1624592"/>
                <a:gd name="connsiteX3" fmla="*/ 1524823 w 1611044"/>
                <a:gd name="connsiteY3" fmla="*/ 1624592 h 1624592"/>
                <a:gd name="connsiteX4" fmla="*/ 1611044 w 1611044"/>
                <a:gd name="connsiteY4" fmla="*/ 1604171 h 1624592"/>
                <a:gd name="connsiteX5" fmla="*/ 1606506 w 1611044"/>
                <a:gd name="connsiteY5" fmla="*/ 0 h 1624592"/>
                <a:gd name="connsiteX6" fmla="*/ 66 w 1611044"/>
                <a:gd name="connsiteY6" fmla="*/ 4538 h 1624592"/>
                <a:gd name="connsiteX0" fmla="*/ 66 w 1611044"/>
                <a:gd name="connsiteY0" fmla="*/ 4538 h 1624592"/>
                <a:gd name="connsiteX1" fmla="*/ 4604 w 1611044"/>
                <a:gd name="connsiteY1" fmla="*/ 93028 h 1624592"/>
                <a:gd name="connsiteX2" fmla="*/ 1522554 w 1611044"/>
                <a:gd name="connsiteY2" fmla="*/ 95299 h 1624592"/>
                <a:gd name="connsiteX3" fmla="*/ 1524823 w 1611044"/>
                <a:gd name="connsiteY3" fmla="*/ 1624592 h 1624592"/>
                <a:gd name="connsiteX4" fmla="*/ 1611044 w 1611044"/>
                <a:gd name="connsiteY4" fmla="*/ 1604171 h 1624592"/>
                <a:gd name="connsiteX5" fmla="*/ 1606506 w 1611044"/>
                <a:gd name="connsiteY5" fmla="*/ 0 h 1624592"/>
                <a:gd name="connsiteX6" fmla="*/ 66 w 1611044"/>
                <a:gd name="connsiteY6" fmla="*/ 4538 h 1624592"/>
                <a:gd name="connsiteX0" fmla="*/ 100 w 1611078"/>
                <a:gd name="connsiteY0" fmla="*/ 4538 h 1624592"/>
                <a:gd name="connsiteX1" fmla="*/ 2369 w 1611078"/>
                <a:gd name="connsiteY1" fmla="*/ 93028 h 1624592"/>
                <a:gd name="connsiteX2" fmla="*/ 1522588 w 1611078"/>
                <a:gd name="connsiteY2" fmla="*/ 95299 h 1624592"/>
                <a:gd name="connsiteX3" fmla="*/ 1524857 w 1611078"/>
                <a:gd name="connsiteY3" fmla="*/ 1624592 h 1624592"/>
                <a:gd name="connsiteX4" fmla="*/ 1611078 w 1611078"/>
                <a:gd name="connsiteY4" fmla="*/ 1604171 h 1624592"/>
                <a:gd name="connsiteX5" fmla="*/ 1606540 w 1611078"/>
                <a:gd name="connsiteY5" fmla="*/ 0 h 1624592"/>
                <a:gd name="connsiteX6" fmla="*/ 100 w 1611078"/>
                <a:gd name="connsiteY6" fmla="*/ 4538 h 162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078" h="1624592">
                  <a:moveTo>
                    <a:pt x="100" y="4538"/>
                  </a:moveTo>
                  <a:cubicBezTo>
                    <a:pt x="-656" y="90003"/>
                    <a:pt x="3125" y="7563"/>
                    <a:pt x="2369" y="93028"/>
                  </a:cubicBezTo>
                  <a:lnTo>
                    <a:pt x="1522588" y="95299"/>
                  </a:lnTo>
                  <a:cubicBezTo>
                    <a:pt x="1523344" y="589937"/>
                    <a:pt x="1524101" y="1129954"/>
                    <a:pt x="1524857" y="1624592"/>
                  </a:cubicBezTo>
                  <a:lnTo>
                    <a:pt x="1611078" y="1604171"/>
                  </a:lnTo>
                  <a:cubicBezTo>
                    <a:pt x="1609565" y="1069447"/>
                    <a:pt x="1608053" y="534724"/>
                    <a:pt x="1606540" y="0"/>
                  </a:cubicBezTo>
                  <a:lnTo>
                    <a:pt x="100" y="4538"/>
                  </a:ln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4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444" y="1652373"/>
            <a:ext cx="2804403" cy="2578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Forward Looking Material </a:t>
            </a:r>
            <a:endParaRPr lang="en-US" sz="4000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914400" y="984308"/>
            <a:ext cx="10363200" cy="57090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SD.G05, E</a:t>
            </a:r>
            <a:r>
              <a:rPr lang="en-US" sz="1800" baseline="-25000" dirty="0" smtClean="0"/>
              <a:t>G</a:t>
            </a:r>
            <a:r>
              <a:rPr lang="en-US" sz="1800" dirty="0" smtClean="0"/>
              <a:t>=1.9eV, demonstrates on par Array performance and potential for thickness scaling.   </a:t>
            </a:r>
            <a:br>
              <a:rPr lang="en-US" sz="1800" dirty="0" smtClean="0"/>
            </a:br>
            <a:r>
              <a:rPr lang="en-US" sz="1800" dirty="0" smtClean="0"/>
              <a:t>It is a suitable candidate for Alpha Product.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9675"/>
          <a:stretch/>
        </p:blipFill>
        <p:spPr>
          <a:xfrm>
            <a:off x="1478498" y="2116431"/>
            <a:ext cx="2619462" cy="162647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049731" y="1732317"/>
            <a:ext cx="4227869" cy="4770372"/>
            <a:chOff x="1067085" y="1597809"/>
            <a:chExt cx="4227869" cy="4770372"/>
          </a:xfrm>
        </p:grpSpPr>
        <p:pic>
          <p:nvPicPr>
            <p:cNvPr id="4" name="Content Placeholder 7">
              <a:extLst>
                <a:ext uri="{FF2B5EF4-FFF2-40B4-BE49-F238E27FC236}">
                  <a16:creationId xmlns="" xmlns:a16="http://schemas.microsoft.com/office/drawing/2014/main" id="{69AEB7C3-2D8A-4A74-B891-32686A60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313" r="29818"/>
            <a:stretch/>
          </p:blipFill>
          <p:spPr>
            <a:xfrm>
              <a:off x="1078063" y="2924944"/>
              <a:ext cx="4207002" cy="3443237"/>
            </a:xfrm>
            <a:prstGeom prst="rect">
              <a:avLst/>
            </a:prstGeom>
          </p:spPr>
        </p:pic>
        <p:pic>
          <p:nvPicPr>
            <p:cNvPr id="5" name="Content Placeholder 7">
              <a:extLst>
                <a:ext uri="{FF2B5EF4-FFF2-40B4-BE49-F238E27FC236}">
                  <a16:creationId xmlns="" xmlns:a16="http://schemas.microsoft.com/office/drawing/2014/main" id="{AE0FE4EB-CE7C-4166-BECE-9BEE998F3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1651" r="31884" b="48553"/>
            <a:stretch/>
          </p:blipFill>
          <p:spPr>
            <a:xfrm>
              <a:off x="1078062" y="1597809"/>
              <a:ext cx="4216892" cy="14952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385241" y="2301825"/>
              <a:ext cx="160991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∆</a:t>
              </a:r>
              <a:r>
                <a:rPr lang="en-US" sz="1000" dirty="0" smtClean="0"/>
                <a:t>V</a:t>
              </a:r>
              <a:r>
                <a:rPr lang="en-US" sz="1000" baseline="-25000" dirty="0" smtClean="0"/>
                <a:t>T</a:t>
              </a:r>
              <a:r>
                <a:rPr lang="en-US" sz="1000" dirty="0" smtClean="0"/>
                <a:t> [mV]</a:t>
              </a:r>
              <a:endParaRPr 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47179" y="3451053"/>
              <a:ext cx="947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Reset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4988" y="5154794"/>
              <a:ext cx="4690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Set</a:t>
              </a:r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51278" y="3508277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CC66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00CC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6956" y="5180940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3125" y="5554595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CC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1676" y="5084284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475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C475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47706" y="3978588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3958" y="4118384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030A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15222" y="2005771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CC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2944" y="2547941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25071" y="2518160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395405" y="4587658"/>
              <a:ext cx="160991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Set/Reset V</a:t>
              </a:r>
              <a:r>
                <a:rPr lang="en-US" sz="1000" baseline="-25000" dirty="0" smtClean="0"/>
                <a:t>T</a:t>
              </a:r>
              <a:r>
                <a:rPr lang="en-US" sz="1000" dirty="0" smtClean="0"/>
                <a:t> [mV]</a:t>
              </a:r>
              <a:endParaRPr lang="en-US" sz="1000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A9E1141-A38A-4FDD-A381-4F1D92091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8498" y="4185425"/>
            <a:ext cx="4912601" cy="22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/>
          </p:cNvPicPr>
          <p:nvPr/>
        </p:nvPicPr>
        <p:blipFill rotWithShape="1">
          <a:blip r:embed="rId3"/>
          <a:srcRect t="3114" r="11185"/>
          <a:stretch/>
        </p:blipFill>
        <p:spPr>
          <a:xfrm>
            <a:off x="6678707" y="1105107"/>
            <a:ext cx="4627714" cy="533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 Bias Drift (beyond SXP)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11" y="1298406"/>
            <a:ext cx="6392687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Two bias drift items</a:t>
            </a:r>
          </a:p>
          <a:p>
            <a:pPr lvl="1"/>
            <a:endParaRPr lang="en-US" sz="1100" dirty="0" smtClean="0"/>
          </a:p>
          <a:p>
            <a:pPr marL="1011235" lvl="1" indent="-457200">
              <a:buFont typeface="+mj-lt"/>
              <a:buAutoNum type="alphaUcPeriod"/>
            </a:pPr>
            <a:r>
              <a:rPr lang="en-US" sz="2400" dirty="0" smtClean="0"/>
              <a:t>Set/</a:t>
            </a:r>
            <a:r>
              <a:rPr lang="en-US" sz="2400" dirty="0" err="1" smtClean="0"/>
              <a:t>Rst</a:t>
            </a:r>
            <a:r>
              <a:rPr lang="en-US" sz="2400" dirty="0" smtClean="0"/>
              <a:t> </a:t>
            </a:r>
            <a:r>
              <a:rPr lang="en-US" sz="2400" dirty="0"/>
              <a:t>State inhibits Set operation</a:t>
            </a:r>
          </a:p>
          <a:p>
            <a:pPr lvl="2"/>
            <a:r>
              <a:rPr lang="en-US" sz="2000" dirty="0" smtClean="0"/>
              <a:t>Same polarity bias drift (BD) as in 3DxP cell</a:t>
            </a:r>
            <a:endParaRPr lang="en-US" sz="2000" dirty="0"/>
          </a:p>
          <a:p>
            <a:pPr marL="554035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1011235" lvl="1" indent="-457200">
              <a:buFont typeface="+mj-lt"/>
              <a:buAutoNum type="alphaUcPeriod" startAt="2"/>
            </a:pPr>
            <a:r>
              <a:rPr lang="en-US" sz="2400" dirty="0" smtClean="0"/>
              <a:t>Set State inhibits Reset operation</a:t>
            </a:r>
          </a:p>
          <a:p>
            <a:pPr lvl="2"/>
            <a:r>
              <a:rPr lang="en-US" sz="2000" dirty="0" smtClean="0"/>
              <a:t>Opposite polarity </a:t>
            </a:r>
            <a:r>
              <a:rPr lang="en-US" sz="2000" dirty="0"/>
              <a:t>b</a:t>
            </a:r>
            <a:r>
              <a:rPr lang="en-US" sz="2000" dirty="0" smtClean="0"/>
              <a:t>ias Drift  (not happening in a unipolar cross point operation like SXP)</a:t>
            </a:r>
          </a:p>
          <a:p>
            <a:pPr lvl="1"/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957" y="394873"/>
            <a:ext cx="528922" cy="1848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0106" y="373950"/>
            <a:ext cx="397801" cy="2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[V]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8674" y="2489405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0.45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9667" y="5779181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0.37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25879" y="3196594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0.37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45006" y="2245746"/>
            <a:ext cx="457859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endParaRPr lang="en-US" sz="1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10355" y="1892665"/>
            <a:ext cx="457859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5474" y="2033045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0.93</a:t>
            </a:r>
            <a:endParaRPr lang="en-US" sz="14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991834" y="2132973"/>
            <a:ext cx="450651" cy="532947"/>
          </a:xfrm>
          <a:custGeom>
            <a:avLst/>
            <a:gdLst>
              <a:gd name="connsiteX0" fmla="*/ 394447 w 394447"/>
              <a:gd name="connsiteY0" fmla="*/ 582706 h 582706"/>
              <a:gd name="connsiteX1" fmla="*/ 313764 w 394447"/>
              <a:gd name="connsiteY1" fmla="*/ 304800 h 582706"/>
              <a:gd name="connsiteX2" fmla="*/ 0 w 394447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582706">
                <a:moveTo>
                  <a:pt x="394447" y="582706"/>
                </a:moveTo>
                <a:cubicBezTo>
                  <a:pt x="386976" y="492312"/>
                  <a:pt x="379505" y="401918"/>
                  <a:pt x="313764" y="304800"/>
                </a:cubicBezTo>
                <a:cubicBezTo>
                  <a:pt x="248023" y="207682"/>
                  <a:pt x="124011" y="103841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64574" y="1692560"/>
            <a:ext cx="895229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400" b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/V</a:t>
            </a:r>
            <a:r>
              <a:rPr lang="en-US" sz="1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14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54453" y="4551634"/>
            <a:ext cx="895229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400" b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/V</a:t>
            </a:r>
            <a:r>
              <a:rPr lang="en-US" sz="1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14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8941" y="2755697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0.65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20056" y="2775606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0.74</a:t>
            </a:r>
            <a:endParaRPr lang="en-US" sz="14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007824" y="2872819"/>
            <a:ext cx="396464" cy="512512"/>
          </a:xfrm>
          <a:custGeom>
            <a:avLst/>
            <a:gdLst>
              <a:gd name="connsiteX0" fmla="*/ 394447 w 394447"/>
              <a:gd name="connsiteY0" fmla="*/ 582706 h 582706"/>
              <a:gd name="connsiteX1" fmla="*/ 313764 w 394447"/>
              <a:gd name="connsiteY1" fmla="*/ 304800 h 582706"/>
              <a:gd name="connsiteX2" fmla="*/ 0 w 394447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582706">
                <a:moveTo>
                  <a:pt x="394447" y="582706"/>
                </a:moveTo>
                <a:cubicBezTo>
                  <a:pt x="386976" y="492312"/>
                  <a:pt x="379505" y="401918"/>
                  <a:pt x="313764" y="304800"/>
                </a:cubicBezTo>
                <a:cubicBezTo>
                  <a:pt x="248023" y="207682"/>
                  <a:pt x="124011" y="103841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125014" y="5355128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51121" y="4921697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0.93</a:t>
            </a:r>
            <a:endParaRPr lang="en-US" sz="1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55474" y="4461827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0.97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63" y="5088834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0.99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145157" y="4648131"/>
            <a:ext cx="1211928" cy="1413993"/>
          </a:xfrm>
          <a:custGeom>
            <a:avLst/>
            <a:gdLst>
              <a:gd name="connsiteX0" fmla="*/ 394447 w 394447"/>
              <a:gd name="connsiteY0" fmla="*/ 582706 h 582706"/>
              <a:gd name="connsiteX1" fmla="*/ 313764 w 394447"/>
              <a:gd name="connsiteY1" fmla="*/ 304800 h 582706"/>
              <a:gd name="connsiteX2" fmla="*/ 0 w 394447"/>
              <a:gd name="connsiteY2" fmla="*/ 0 h 582706"/>
              <a:gd name="connsiteX0" fmla="*/ 394447 w 394447"/>
              <a:gd name="connsiteY0" fmla="*/ 582706 h 582706"/>
              <a:gd name="connsiteX1" fmla="*/ 265536 w 394447"/>
              <a:gd name="connsiteY1" fmla="*/ 300788 h 582706"/>
              <a:gd name="connsiteX2" fmla="*/ 0 w 394447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582706">
                <a:moveTo>
                  <a:pt x="394447" y="582706"/>
                </a:moveTo>
                <a:cubicBezTo>
                  <a:pt x="386976" y="492312"/>
                  <a:pt x="331277" y="397906"/>
                  <a:pt x="265536" y="300788"/>
                </a:cubicBezTo>
                <a:cubicBezTo>
                  <a:pt x="199795" y="203670"/>
                  <a:pt x="124011" y="103841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05218" y="1063213"/>
            <a:ext cx="1908536" cy="3693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A1. SET BD</a:t>
            </a:r>
          </a:p>
          <a:p>
            <a:endParaRPr lang="en-US" sz="3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A2. RST BD</a:t>
            </a:r>
          </a:p>
          <a:p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SET – </a:t>
            </a:r>
            <a:r>
              <a:rPr lang="en-US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Rst</a:t>
            </a: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Inhibit</a:t>
            </a:r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84054" y="2734902"/>
            <a:ext cx="2011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~ a(t&gt;t0)·log(t)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RST: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~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b·log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84054" y="5253833"/>
            <a:ext cx="2677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~ c(t&gt;t0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)·log(t),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VT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·(t&gt;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832325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mory Switching Characterization.pptx" id="{6D49997A-1422-4ABC-B8BF-43725C2A995E}" vid="{75308760-E40B-45C4-A36F-0E2114E05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0b7a245-a7c3-4504-88b2-cf85318e6b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3DXP_V3</Template>
  <TotalTime>1242</TotalTime>
  <Words>1253</Words>
  <Application>Microsoft Office PowerPoint</Application>
  <PresentationFormat>Widescreen</PresentationFormat>
  <Paragraphs>431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Neo Sans Intel</vt:lpstr>
      <vt:lpstr>Neo Sans Intel Medium</vt:lpstr>
      <vt:lpstr>Symbol</vt:lpstr>
      <vt:lpstr>Wingdings</vt:lpstr>
      <vt:lpstr>blank</vt:lpstr>
      <vt:lpstr>Worksheet</vt:lpstr>
      <vt:lpstr>SSM Update to JDP COMM</vt:lpstr>
      <vt:lpstr>1st and 2nd cut profile demonstrated MTS  with &gt;70% PG4 structure yield and PG4 capable RWB </vt:lpstr>
      <vt:lpstr>Dual Deck CR6.5 – Status</vt:lpstr>
      <vt:lpstr>2-Deck SSM Goal to meet 50% PG1 (&gt;85% PG4) yield for S24S startup</vt:lpstr>
      <vt:lpstr>S24S0 Design Update iWW28</vt:lpstr>
      <vt:lpstr>Proving a robust Memory Switching</vt:lpstr>
      <vt:lpstr>Forward Looking Material </vt:lpstr>
      <vt:lpstr>Backup</vt:lpstr>
      <vt:lpstr>SSM Bias Drift (beyond SXP)</vt:lpstr>
      <vt:lpstr>Emulated SSM Memory Window and SubVT disturb</vt:lpstr>
      <vt:lpstr>SubVt Bias Disturb/Drift Characterization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 Update to JDP COMM</dc:title>
  <dc:creator>Kau, Derchang</dc:creator>
  <cp:keywords>CTPClassification=CTP_NT</cp:keywords>
  <cp:lastModifiedBy>Kau, Derchang</cp:lastModifiedBy>
  <cp:revision>130</cp:revision>
  <dcterms:created xsi:type="dcterms:W3CDTF">2018-07-11T17:34:21Z</dcterms:created>
  <dcterms:modified xsi:type="dcterms:W3CDTF">2018-07-12T17:06:56Z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e5fef2a7-3381-4d1d-81e1-c0f746492c77</vt:lpwstr>
  </property>
  <property fmtid="{D5CDD505-2E9C-101B-9397-08002B2CF9AE}" pid="4" name="CTP_TimeStamp">
    <vt:lpwstr>2018-07-12 17:06:55Z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