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Override2.xml" ContentType="application/vnd.openxmlformats-officedocument.themeOverrid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Override3.xml" ContentType="application/vnd.openxmlformats-officedocument.themeOverrid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68" r:id="rId4"/>
    <p:sldMasterId id="2147483670" r:id="rId5"/>
    <p:sldMasterId id="2147483678" r:id="rId6"/>
    <p:sldMasterId id="2147483677" r:id="rId7"/>
    <p:sldMasterId id="2147483684" r:id="rId8"/>
  </p:sldMasterIdLst>
  <p:notesMasterIdLst>
    <p:notesMasterId r:id="rId70"/>
  </p:notesMasterIdLst>
  <p:handoutMasterIdLst>
    <p:handoutMasterId r:id="rId71"/>
  </p:handoutMasterIdLst>
  <p:sldIdLst>
    <p:sldId id="256" r:id="rId9"/>
    <p:sldId id="463" r:id="rId10"/>
    <p:sldId id="501" r:id="rId11"/>
    <p:sldId id="502" r:id="rId12"/>
    <p:sldId id="503" r:id="rId13"/>
    <p:sldId id="504" r:id="rId14"/>
    <p:sldId id="505" r:id="rId15"/>
    <p:sldId id="506" r:id="rId16"/>
    <p:sldId id="507" r:id="rId17"/>
    <p:sldId id="508" r:id="rId18"/>
    <p:sldId id="509" r:id="rId19"/>
    <p:sldId id="510" r:id="rId20"/>
    <p:sldId id="512" r:id="rId21"/>
    <p:sldId id="568" r:id="rId22"/>
    <p:sldId id="513" r:id="rId23"/>
    <p:sldId id="560" r:id="rId24"/>
    <p:sldId id="561" r:id="rId25"/>
    <p:sldId id="562" r:id="rId26"/>
    <p:sldId id="563" r:id="rId27"/>
    <p:sldId id="564" r:id="rId28"/>
    <p:sldId id="565" r:id="rId29"/>
    <p:sldId id="566" r:id="rId30"/>
    <p:sldId id="567" r:id="rId31"/>
    <p:sldId id="591" r:id="rId32"/>
    <p:sldId id="592" r:id="rId33"/>
    <p:sldId id="593" r:id="rId34"/>
    <p:sldId id="594" r:id="rId35"/>
    <p:sldId id="595" r:id="rId36"/>
    <p:sldId id="596" r:id="rId37"/>
    <p:sldId id="597" r:id="rId38"/>
    <p:sldId id="598" r:id="rId39"/>
    <p:sldId id="599" r:id="rId40"/>
    <p:sldId id="600" r:id="rId41"/>
    <p:sldId id="601" r:id="rId42"/>
    <p:sldId id="602" r:id="rId43"/>
    <p:sldId id="603" r:id="rId44"/>
    <p:sldId id="523" r:id="rId45"/>
    <p:sldId id="569" r:id="rId46"/>
    <p:sldId id="570" r:id="rId47"/>
    <p:sldId id="571" r:id="rId48"/>
    <p:sldId id="572" r:id="rId49"/>
    <p:sldId id="573" r:id="rId50"/>
    <p:sldId id="574" r:id="rId51"/>
    <p:sldId id="575" r:id="rId52"/>
    <p:sldId id="576" r:id="rId53"/>
    <p:sldId id="577" r:id="rId54"/>
    <p:sldId id="578" r:id="rId55"/>
    <p:sldId id="583" r:id="rId56"/>
    <p:sldId id="584" r:id="rId57"/>
    <p:sldId id="585" r:id="rId58"/>
    <p:sldId id="586" r:id="rId59"/>
    <p:sldId id="323" r:id="rId60"/>
    <p:sldId id="587" r:id="rId61"/>
    <p:sldId id="588" r:id="rId62"/>
    <p:sldId id="589" r:id="rId63"/>
    <p:sldId id="590" r:id="rId64"/>
    <p:sldId id="329" r:id="rId65"/>
    <p:sldId id="473" r:id="rId66"/>
    <p:sldId id="332" r:id="rId67"/>
    <p:sldId id="605" r:id="rId68"/>
    <p:sldId id="493" r:id="rId69"/>
  </p:sldIdLst>
  <p:sldSz cx="9144000" cy="6858000" type="screen4x3"/>
  <p:notesSz cx="6858000" cy="9296400"/>
  <p:defaultTextStyle>
    <a:defPPr>
      <a:defRPr lang="en-US"/>
    </a:defPPr>
    <a:lvl1pPr algn="l" rtl="0" fontAlgn="base">
      <a:spcBef>
        <a:spcPct val="0"/>
      </a:spcBef>
      <a:spcAft>
        <a:spcPct val="0"/>
      </a:spcAft>
      <a:defRPr b="1" kern="1200">
        <a:solidFill>
          <a:schemeClr val="tx2"/>
        </a:solidFill>
        <a:latin typeface="Lucida Sans Unicode" pitchFamily="34" charset="0"/>
        <a:ea typeface="+mn-ea"/>
        <a:cs typeface="Arial" pitchFamily="34" charset="0"/>
      </a:defRPr>
    </a:lvl1pPr>
    <a:lvl2pPr marL="457200" algn="l" rtl="0" fontAlgn="base">
      <a:spcBef>
        <a:spcPct val="0"/>
      </a:spcBef>
      <a:spcAft>
        <a:spcPct val="0"/>
      </a:spcAft>
      <a:defRPr b="1" kern="1200">
        <a:solidFill>
          <a:schemeClr val="tx2"/>
        </a:solidFill>
        <a:latin typeface="Lucida Sans Unicode" pitchFamily="34" charset="0"/>
        <a:ea typeface="+mn-ea"/>
        <a:cs typeface="Arial" pitchFamily="34" charset="0"/>
      </a:defRPr>
    </a:lvl2pPr>
    <a:lvl3pPr marL="914400" algn="l" rtl="0" fontAlgn="base">
      <a:spcBef>
        <a:spcPct val="0"/>
      </a:spcBef>
      <a:spcAft>
        <a:spcPct val="0"/>
      </a:spcAft>
      <a:defRPr b="1" kern="1200">
        <a:solidFill>
          <a:schemeClr val="tx2"/>
        </a:solidFill>
        <a:latin typeface="Lucida Sans Unicode" pitchFamily="34" charset="0"/>
        <a:ea typeface="+mn-ea"/>
        <a:cs typeface="Arial" pitchFamily="34" charset="0"/>
      </a:defRPr>
    </a:lvl3pPr>
    <a:lvl4pPr marL="1371600" algn="l" rtl="0" fontAlgn="base">
      <a:spcBef>
        <a:spcPct val="0"/>
      </a:spcBef>
      <a:spcAft>
        <a:spcPct val="0"/>
      </a:spcAft>
      <a:defRPr b="1" kern="1200">
        <a:solidFill>
          <a:schemeClr val="tx2"/>
        </a:solidFill>
        <a:latin typeface="Lucida Sans Unicode" pitchFamily="34" charset="0"/>
        <a:ea typeface="+mn-ea"/>
        <a:cs typeface="Arial" pitchFamily="34" charset="0"/>
      </a:defRPr>
    </a:lvl4pPr>
    <a:lvl5pPr marL="1828800" algn="l" rtl="0" fontAlgn="base">
      <a:spcBef>
        <a:spcPct val="0"/>
      </a:spcBef>
      <a:spcAft>
        <a:spcPct val="0"/>
      </a:spcAft>
      <a:defRPr b="1" kern="1200">
        <a:solidFill>
          <a:schemeClr val="tx2"/>
        </a:solidFill>
        <a:latin typeface="Lucida Sans Unicode" pitchFamily="34" charset="0"/>
        <a:ea typeface="+mn-ea"/>
        <a:cs typeface="Arial" pitchFamily="34" charset="0"/>
      </a:defRPr>
    </a:lvl5pPr>
    <a:lvl6pPr marL="2286000" algn="l" defTabSz="914400" rtl="0" eaLnBrk="1" latinLnBrk="0" hangingPunct="1">
      <a:defRPr b="1" kern="1200">
        <a:solidFill>
          <a:schemeClr val="tx2"/>
        </a:solidFill>
        <a:latin typeface="Lucida Sans Unicode" pitchFamily="34" charset="0"/>
        <a:ea typeface="+mn-ea"/>
        <a:cs typeface="Arial" pitchFamily="34" charset="0"/>
      </a:defRPr>
    </a:lvl6pPr>
    <a:lvl7pPr marL="2743200" algn="l" defTabSz="914400" rtl="0" eaLnBrk="1" latinLnBrk="0" hangingPunct="1">
      <a:defRPr b="1" kern="1200">
        <a:solidFill>
          <a:schemeClr val="tx2"/>
        </a:solidFill>
        <a:latin typeface="Lucida Sans Unicode" pitchFamily="34" charset="0"/>
        <a:ea typeface="+mn-ea"/>
        <a:cs typeface="Arial" pitchFamily="34" charset="0"/>
      </a:defRPr>
    </a:lvl7pPr>
    <a:lvl8pPr marL="3200400" algn="l" defTabSz="914400" rtl="0" eaLnBrk="1" latinLnBrk="0" hangingPunct="1">
      <a:defRPr b="1" kern="1200">
        <a:solidFill>
          <a:schemeClr val="tx2"/>
        </a:solidFill>
        <a:latin typeface="Lucida Sans Unicode" pitchFamily="34" charset="0"/>
        <a:ea typeface="+mn-ea"/>
        <a:cs typeface="Arial" pitchFamily="34" charset="0"/>
      </a:defRPr>
    </a:lvl8pPr>
    <a:lvl9pPr marL="3657600" algn="l" defTabSz="914400" rtl="0" eaLnBrk="1" latinLnBrk="0" hangingPunct="1">
      <a:defRPr b="1" kern="1200">
        <a:solidFill>
          <a:schemeClr val="tx2"/>
        </a:solidFill>
        <a:latin typeface="Lucida Sans Unicode" pitchFamily="34" charset="0"/>
        <a:ea typeface="+mn-ea"/>
        <a:cs typeface="Arial"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E841C"/>
    <a:srgbClr val="E66100"/>
    <a:srgbClr val="B70005"/>
    <a:srgbClr val="9F809C"/>
    <a:srgbClr val="BF8380"/>
    <a:srgbClr val="80B2AD"/>
    <a:srgbClr val="0000FF"/>
    <a:srgbClr val="FF99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503" autoAdjust="0"/>
    <p:restoredTop sz="89399" autoAdjust="0"/>
  </p:normalViewPr>
  <p:slideViewPr>
    <p:cSldViewPr snapToGrid="0">
      <p:cViewPr varScale="1">
        <p:scale>
          <a:sx n="99" d="100"/>
          <a:sy n="99" d="100"/>
        </p:scale>
        <p:origin x="878" y="91"/>
      </p:cViewPr>
      <p:guideLst>
        <p:guide orient="horz" pos="2160"/>
        <p:guide pos="2880"/>
      </p:guideLst>
    </p:cSldViewPr>
  </p:slideViewPr>
  <p:notesTextViewPr>
    <p:cViewPr>
      <p:scale>
        <a:sx n="100" d="100"/>
        <a:sy n="100" d="100"/>
      </p:scale>
      <p:origin x="0" y="0"/>
    </p:cViewPr>
  </p:notesTextViewPr>
  <p:sorterViewPr>
    <p:cViewPr>
      <p:scale>
        <a:sx n="50" d="100"/>
        <a:sy n="50" d="100"/>
      </p:scale>
      <p:origin x="0" y="0"/>
    </p:cViewPr>
  </p:sorterViewPr>
  <p:notesViewPr>
    <p:cSldViewPr snapToGrid="0">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slide" Target="slides/slide18.xml"/><Relationship Id="rId39" Type="http://schemas.openxmlformats.org/officeDocument/2006/relationships/slide" Target="slides/slide31.xml"/><Relationship Id="rId21" Type="http://schemas.openxmlformats.org/officeDocument/2006/relationships/slide" Target="slides/slide13.xml"/><Relationship Id="rId34" Type="http://schemas.openxmlformats.org/officeDocument/2006/relationships/slide" Target="slides/slide26.xml"/><Relationship Id="rId42" Type="http://schemas.openxmlformats.org/officeDocument/2006/relationships/slide" Target="slides/slide34.xml"/><Relationship Id="rId47" Type="http://schemas.openxmlformats.org/officeDocument/2006/relationships/slide" Target="slides/slide39.xml"/><Relationship Id="rId50" Type="http://schemas.openxmlformats.org/officeDocument/2006/relationships/slide" Target="slides/slide42.xml"/><Relationship Id="rId55" Type="http://schemas.openxmlformats.org/officeDocument/2006/relationships/slide" Target="slides/slide47.xml"/><Relationship Id="rId63" Type="http://schemas.openxmlformats.org/officeDocument/2006/relationships/slide" Target="slides/slide55.xml"/><Relationship Id="rId68" Type="http://schemas.openxmlformats.org/officeDocument/2006/relationships/slide" Target="slides/slide60.xml"/><Relationship Id="rId7" Type="http://schemas.openxmlformats.org/officeDocument/2006/relationships/slideMaster" Target="slideMasters/slideMaster4.xml"/><Relationship Id="rId71"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8.xml"/><Relationship Id="rId29" Type="http://schemas.openxmlformats.org/officeDocument/2006/relationships/slide" Target="slides/slide21.xml"/><Relationship Id="rId11" Type="http://schemas.openxmlformats.org/officeDocument/2006/relationships/slide" Target="slides/slide3.xml"/><Relationship Id="rId24" Type="http://schemas.openxmlformats.org/officeDocument/2006/relationships/slide" Target="slides/slide16.xml"/><Relationship Id="rId32" Type="http://schemas.openxmlformats.org/officeDocument/2006/relationships/slide" Target="slides/slide24.xml"/><Relationship Id="rId37" Type="http://schemas.openxmlformats.org/officeDocument/2006/relationships/slide" Target="slides/slide29.xml"/><Relationship Id="rId40" Type="http://schemas.openxmlformats.org/officeDocument/2006/relationships/slide" Target="slides/slide32.xml"/><Relationship Id="rId45" Type="http://schemas.openxmlformats.org/officeDocument/2006/relationships/slide" Target="slides/slide37.xml"/><Relationship Id="rId53" Type="http://schemas.openxmlformats.org/officeDocument/2006/relationships/slide" Target="slides/slide45.xml"/><Relationship Id="rId58" Type="http://schemas.openxmlformats.org/officeDocument/2006/relationships/slide" Target="slides/slide50.xml"/><Relationship Id="rId66" Type="http://schemas.openxmlformats.org/officeDocument/2006/relationships/slide" Target="slides/slide58.xml"/><Relationship Id="rId74"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7.xml"/><Relationship Id="rId23" Type="http://schemas.openxmlformats.org/officeDocument/2006/relationships/slide" Target="slides/slide15.xml"/><Relationship Id="rId28" Type="http://schemas.openxmlformats.org/officeDocument/2006/relationships/slide" Target="slides/slide20.xml"/><Relationship Id="rId36" Type="http://schemas.openxmlformats.org/officeDocument/2006/relationships/slide" Target="slides/slide28.xml"/><Relationship Id="rId49" Type="http://schemas.openxmlformats.org/officeDocument/2006/relationships/slide" Target="slides/slide41.xml"/><Relationship Id="rId57" Type="http://schemas.openxmlformats.org/officeDocument/2006/relationships/slide" Target="slides/slide49.xml"/><Relationship Id="rId61" Type="http://schemas.openxmlformats.org/officeDocument/2006/relationships/slide" Target="slides/slide53.xml"/><Relationship Id="rId10" Type="http://schemas.openxmlformats.org/officeDocument/2006/relationships/slide" Target="slides/slide2.xml"/><Relationship Id="rId19" Type="http://schemas.openxmlformats.org/officeDocument/2006/relationships/slide" Target="slides/slide11.xml"/><Relationship Id="rId31" Type="http://schemas.openxmlformats.org/officeDocument/2006/relationships/slide" Target="slides/slide23.xml"/><Relationship Id="rId44" Type="http://schemas.openxmlformats.org/officeDocument/2006/relationships/slide" Target="slides/slide36.xml"/><Relationship Id="rId52" Type="http://schemas.openxmlformats.org/officeDocument/2006/relationships/slide" Target="slides/slide44.xml"/><Relationship Id="rId60" Type="http://schemas.openxmlformats.org/officeDocument/2006/relationships/slide" Target="slides/slide52.xml"/><Relationship Id="rId65" Type="http://schemas.openxmlformats.org/officeDocument/2006/relationships/slide" Target="slides/slide57.xml"/><Relationship Id="rId73"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slide" Target="slides/slide14.xml"/><Relationship Id="rId27" Type="http://schemas.openxmlformats.org/officeDocument/2006/relationships/slide" Target="slides/slide19.xml"/><Relationship Id="rId30" Type="http://schemas.openxmlformats.org/officeDocument/2006/relationships/slide" Target="slides/slide22.xml"/><Relationship Id="rId35" Type="http://schemas.openxmlformats.org/officeDocument/2006/relationships/slide" Target="slides/slide27.xml"/><Relationship Id="rId43" Type="http://schemas.openxmlformats.org/officeDocument/2006/relationships/slide" Target="slides/slide35.xml"/><Relationship Id="rId48" Type="http://schemas.openxmlformats.org/officeDocument/2006/relationships/slide" Target="slides/slide40.xml"/><Relationship Id="rId56" Type="http://schemas.openxmlformats.org/officeDocument/2006/relationships/slide" Target="slides/slide48.xml"/><Relationship Id="rId64" Type="http://schemas.openxmlformats.org/officeDocument/2006/relationships/slide" Target="slides/slide56.xml"/><Relationship Id="rId69" Type="http://schemas.openxmlformats.org/officeDocument/2006/relationships/slide" Target="slides/slide61.xml"/><Relationship Id="rId8" Type="http://schemas.openxmlformats.org/officeDocument/2006/relationships/slideMaster" Target="slideMasters/slideMaster5.xml"/><Relationship Id="rId51" Type="http://schemas.openxmlformats.org/officeDocument/2006/relationships/slide" Target="slides/slide43.xml"/><Relationship Id="rId72" Type="http://schemas.openxmlformats.org/officeDocument/2006/relationships/presProps" Target="presProps.xml"/><Relationship Id="rId3" Type="http://schemas.openxmlformats.org/officeDocument/2006/relationships/customXml" Target="../customXml/item3.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slide" Target="slides/slide17.xml"/><Relationship Id="rId33" Type="http://schemas.openxmlformats.org/officeDocument/2006/relationships/slide" Target="slides/slide25.xml"/><Relationship Id="rId38" Type="http://schemas.openxmlformats.org/officeDocument/2006/relationships/slide" Target="slides/slide30.xml"/><Relationship Id="rId46" Type="http://schemas.openxmlformats.org/officeDocument/2006/relationships/slide" Target="slides/slide38.xml"/><Relationship Id="rId59" Type="http://schemas.openxmlformats.org/officeDocument/2006/relationships/slide" Target="slides/slide51.xml"/><Relationship Id="rId67" Type="http://schemas.openxmlformats.org/officeDocument/2006/relationships/slide" Target="slides/slide59.xml"/><Relationship Id="rId20" Type="http://schemas.openxmlformats.org/officeDocument/2006/relationships/slide" Target="slides/slide12.xml"/><Relationship Id="rId41" Type="http://schemas.openxmlformats.org/officeDocument/2006/relationships/slide" Target="slides/slide33.xml"/><Relationship Id="rId54" Type="http://schemas.openxmlformats.org/officeDocument/2006/relationships/slide" Target="slides/slide46.xml"/><Relationship Id="rId62" Type="http://schemas.openxmlformats.org/officeDocument/2006/relationships/slide" Target="slides/slide54.xml"/><Relationship Id="rId70" Type="http://schemas.openxmlformats.org/officeDocument/2006/relationships/notesMaster" Target="notesMasters/notesMaster1.xml"/><Relationship Id="rId75"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29058" name="Rectangle 3074"/>
          <p:cNvSpPr>
            <a:spLocks noGrp="1" noChangeArrowheads="1"/>
          </p:cNvSpPr>
          <p:nvPr>
            <p:ph type="hdr" sz="quarter"/>
          </p:nvPr>
        </p:nvSpPr>
        <p:spPr bwMode="auto">
          <a:xfrm>
            <a:off x="0" y="0"/>
            <a:ext cx="2987951" cy="458788"/>
          </a:xfrm>
          <a:prstGeom prst="rect">
            <a:avLst/>
          </a:prstGeom>
          <a:noFill/>
          <a:ln w="9525">
            <a:noFill/>
            <a:miter lim="800000"/>
            <a:headEnd/>
            <a:tailEnd/>
          </a:ln>
        </p:spPr>
        <p:txBody>
          <a:bodyPr vert="horz" wrap="square" lIns="91573" tIns="45787" rIns="91573" bIns="45787" numCol="1" anchor="t" anchorCtr="0" compatLnSpc="1">
            <a:prstTxWarp prst="textNoShape">
              <a:avLst/>
            </a:prstTxWarp>
          </a:bodyPr>
          <a:lstStyle>
            <a:lvl1pPr eaLnBrk="0" hangingPunct="0">
              <a:spcBef>
                <a:spcPct val="20000"/>
              </a:spcBef>
              <a:buClr>
                <a:srgbClr val="EDB22C"/>
              </a:buClr>
              <a:buFont typeface="Tahoma" pitchFamily="34" charset="0"/>
              <a:buChar char="•"/>
              <a:defRPr sz="1200" b="0">
                <a:solidFill>
                  <a:schemeClr val="tx1"/>
                </a:solidFill>
              </a:defRPr>
            </a:lvl1pPr>
          </a:lstStyle>
          <a:p>
            <a:endParaRPr lang="en-US"/>
          </a:p>
        </p:txBody>
      </p:sp>
      <p:sp>
        <p:nvSpPr>
          <p:cNvPr id="429059" name="Rectangle 3075"/>
          <p:cNvSpPr>
            <a:spLocks noGrp="1" noChangeArrowheads="1"/>
          </p:cNvSpPr>
          <p:nvPr>
            <p:ph type="dt" sz="quarter" idx="1"/>
          </p:nvPr>
        </p:nvSpPr>
        <p:spPr bwMode="auto">
          <a:xfrm>
            <a:off x="3884026" y="0"/>
            <a:ext cx="2987951" cy="458788"/>
          </a:xfrm>
          <a:prstGeom prst="rect">
            <a:avLst/>
          </a:prstGeom>
          <a:noFill/>
          <a:ln w="9525">
            <a:noFill/>
            <a:miter lim="800000"/>
            <a:headEnd/>
            <a:tailEnd/>
          </a:ln>
        </p:spPr>
        <p:txBody>
          <a:bodyPr vert="horz" wrap="square" lIns="91573" tIns="45787" rIns="91573" bIns="45787" numCol="1" anchor="t" anchorCtr="0" compatLnSpc="1">
            <a:prstTxWarp prst="textNoShape">
              <a:avLst/>
            </a:prstTxWarp>
          </a:bodyPr>
          <a:lstStyle>
            <a:lvl1pPr algn="r" eaLnBrk="0" hangingPunct="0">
              <a:spcBef>
                <a:spcPct val="20000"/>
              </a:spcBef>
              <a:buClr>
                <a:srgbClr val="EDB22C"/>
              </a:buClr>
              <a:buFont typeface="Tahoma" pitchFamily="34" charset="0"/>
              <a:buChar char="•"/>
              <a:defRPr sz="1200" b="0">
                <a:solidFill>
                  <a:schemeClr val="tx1"/>
                </a:solidFill>
              </a:defRPr>
            </a:lvl1pPr>
          </a:lstStyle>
          <a:p>
            <a:endParaRPr lang="en-US"/>
          </a:p>
        </p:txBody>
      </p:sp>
      <p:sp>
        <p:nvSpPr>
          <p:cNvPr id="429060" name="Rectangle 3076"/>
          <p:cNvSpPr>
            <a:spLocks noGrp="1" noChangeArrowheads="1"/>
          </p:cNvSpPr>
          <p:nvPr>
            <p:ph type="ftr" sz="quarter" idx="2"/>
          </p:nvPr>
        </p:nvSpPr>
        <p:spPr bwMode="auto">
          <a:xfrm>
            <a:off x="0" y="8853488"/>
            <a:ext cx="2987951" cy="457200"/>
          </a:xfrm>
          <a:prstGeom prst="rect">
            <a:avLst/>
          </a:prstGeom>
          <a:noFill/>
          <a:ln w="9525">
            <a:noFill/>
            <a:miter lim="800000"/>
            <a:headEnd/>
            <a:tailEnd/>
          </a:ln>
        </p:spPr>
        <p:txBody>
          <a:bodyPr vert="horz" wrap="square" lIns="91573" tIns="45787" rIns="91573" bIns="45787" numCol="1" anchor="b" anchorCtr="0" compatLnSpc="1">
            <a:prstTxWarp prst="textNoShape">
              <a:avLst/>
            </a:prstTxWarp>
          </a:bodyPr>
          <a:lstStyle>
            <a:lvl1pPr eaLnBrk="0" hangingPunct="0">
              <a:spcBef>
                <a:spcPct val="20000"/>
              </a:spcBef>
              <a:buClr>
                <a:srgbClr val="EDB22C"/>
              </a:buClr>
              <a:buFont typeface="Tahoma" pitchFamily="34" charset="0"/>
              <a:buChar char="•"/>
              <a:defRPr sz="1200" b="0">
                <a:solidFill>
                  <a:schemeClr val="tx1"/>
                </a:solidFill>
              </a:defRPr>
            </a:lvl1pPr>
          </a:lstStyle>
          <a:p>
            <a:endParaRPr lang="en-US"/>
          </a:p>
        </p:txBody>
      </p:sp>
      <p:sp>
        <p:nvSpPr>
          <p:cNvPr id="429061" name="Rectangle 3077"/>
          <p:cNvSpPr>
            <a:spLocks noGrp="1" noChangeArrowheads="1"/>
          </p:cNvSpPr>
          <p:nvPr>
            <p:ph type="sldNum" sz="quarter" idx="3"/>
          </p:nvPr>
        </p:nvSpPr>
        <p:spPr bwMode="auto">
          <a:xfrm>
            <a:off x="3884026" y="8853488"/>
            <a:ext cx="2987951" cy="457200"/>
          </a:xfrm>
          <a:prstGeom prst="rect">
            <a:avLst/>
          </a:prstGeom>
          <a:noFill/>
          <a:ln w="9525">
            <a:noFill/>
            <a:miter lim="800000"/>
            <a:headEnd/>
            <a:tailEnd/>
          </a:ln>
        </p:spPr>
        <p:txBody>
          <a:bodyPr vert="horz" wrap="square" lIns="91573" tIns="45787" rIns="91573" bIns="45787" numCol="1" anchor="b" anchorCtr="0" compatLnSpc="1">
            <a:prstTxWarp prst="textNoShape">
              <a:avLst/>
            </a:prstTxWarp>
          </a:bodyPr>
          <a:lstStyle>
            <a:lvl1pPr algn="r" eaLnBrk="0" hangingPunct="0">
              <a:spcBef>
                <a:spcPct val="20000"/>
              </a:spcBef>
              <a:buClr>
                <a:srgbClr val="EDB22C"/>
              </a:buClr>
              <a:buFont typeface="Tahoma" pitchFamily="34" charset="0"/>
              <a:buChar char="•"/>
              <a:defRPr sz="1200" b="0">
                <a:solidFill>
                  <a:schemeClr val="tx1"/>
                </a:solidFill>
              </a:defRPr>
            </a:lvl1pPr>
          </a:lstStyle>
          <a:p>
            <a:fld id="{E770C0AF-32F5-442F-B9CF-B66F9FAE433C}" type="slidenum">
              <a:rPr lang="en-US"/>
              <a:pPr/>
              <a:t>‹#›</a:t>
            </a:fld>
            <a:endParaRPr lang="en-US"/>
          </a:p>
        </p:txBody>
      </p:sp>
    </p:spTree>
    <p:extLst>
      <p:ext uri="{BB962C8B-B14F-4D97-AF65-F5344CB8AC3E}">
        <p14:creationId xmlns:p14="http://schemas.microsoft.com/office/powerpoint/2010/main" val="309891816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1" y="0"/>
            <a:ext cx="2972421" cy="465138"/>
          </a:xfrm>
          <a:prstGeom prst="rect">
            <a:avLst/>
          </a:prstGeom>
          <a:noFill/>
          <a:ln w="9525">
            <a:noFill/>
            <a:miter lim="800000"/>
            <a:headEnd/>
            <a:tailEnd/>
          </a:ln>
        </p:spPr>
        <p:txBody>
          <a:bodyPr vert="horz" wrap="square" lIns="93149" tIns="46574" rIns="93149" bIns="46574" numCol="1" anchor="t" anchorCtr="0" compatLnSpc="1">
            <a:prstTxWarp prst="textNoShape">
              <a:avLst/>
            </a:prstTxWarp>
          </a:bodyPr>
          <a:lstStyle>
            <a:lvl1pPr defTabSz="931863" eaLnBrk="0" hangingPunct="0">
              <a:defRPr sz="1200" b="0">
                <a:solidFill>
                  <a:schemeClr val="tx1"/>
                </a:solidFill>
                <a:latin typeface="Times New Roman" pitchFamily="18" charset="0"/>
              </a:defRPr>
            </a:lvl1pPr>
          </a:lstStyle>
          <a:p>
            <a:endParaRPr lang="en-US"/>
          </a:p>
        </p:txBody>
      </p:sp>
      <p:sp>
        <p:nvSpPr>
          <p:cNvPr id="3075" name="Rectangle 3"/>
          <p:cNvSpPr>
            <a:spLocks noGrp="1" noChangeArrowheads="1"/>
          </p:cNvSpPr>
          <p:nvPr>
            <p:ph type="dt" idx="1"/>
          </p:nvPr>
        </p:nvSpPr>
        <p:spPr bwMode="auto">
          <a:xfrm>
            <a:off x="3885579" y="0"/>
            <a:ext cx="2972421" cy="465138"/>
          </a:xfrm>
          <a:prstGeom prst="rect">
            <a:avLst/>
          </a:prstGeom>
          <a:noFill/>
          <a:ln w="9525">
            <a:noFill/>
            <a:miter lim="800000"/>
            <a:headEnd/>
            <a:tailEnd/>
          </a:ln>
        </p:spPr>
        <p:txBody>
          <a:bodyPr vert="horz" wrap="square" lIns="93149" tIns="46574" rIns="93149" bIns="46574" numCol="1" anchor="t" anchorCtr="0" compatLnSpc="1">
            <a:prstTxWarp prst="textNoShape">
              <a:avLst/>
            </a:prstTxWarp>
          </a:bodyPr>
          <a:lstStyle>
            <a:lvl1pPr algn="r" defTabSz="931863" eaLnBrk="0" hangingPunct="0">
              <a:defRPr sz="1200" b="0">
                <a:solidFill>
                  <a:schemeClr val="tx1"/>
                </a:solidFill>
                <a:latin typeface="Times New Roman" pitchFamily="18" charset="0"/>
              </a:defRPr>
            </a:lvl1pPr>
          </a:lstStyle>
          <a:p>
            <a:endParaRPr lang="en-US"/>
          </a:p>
        </p:txBody>
      </p:sp>
      <p:sp>
        <p:nvSpPr>
          <p:cNvPr id="63492" name="Rectangle 4"/>
          <p:cNvSpPr>
            <a:spLocks noGrp="1" noRot="1" noChangeAspect="1" noChangeArrowheads="1" noTextEdit="1"/>
          </p:cNvSpPr>
          <p:nvPr>
            <p:ph type="sldImg" idx="2"/>
          </p:nvPr>
        </p:nvSpPr>
        <p:spPr bwMode="auto">
          <a:xfrm>
            <a:off x="1104900" y="696913"/>
            <a:ext cx="4648200" cy="3486150"/>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914711" y="4416426"/>
            <a:ext cx="5028579" cy="4183063"/>
          </a:xfrm>
          <a:prstGeom prst="rect">
            <a:avLst/>
          </a:prstGeom>
          <a:noFill/>
          <a:ln w="9525">
            <a:noFill/>
            <a:miter lim="800000"/>
            <a:headEnd/>
            <a:tailEnd/>
          </a:ln>
        </p:spPr>
        <p:txBody>
          <a:bodyPr vert="horz" wrap="square" lIns="93149" tIns="46574" rIns="93149" bIns="46574"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1" y="8831264"/>
            <a:ext cx="2972421" cy="465137"/>
          </a:xfrm>
          <a:prstGeom prst="rect">
            <a:avLst/>
          </a:prstGeom>
          <a:noFill/>
          <a:ln w="9525">
            <a:noFill/>
            <a:miter lim="800000"/>
            <a:headEnd/>
            <a:tailEnd/>
          </a:ln>
        </p:spPr>
        <p:txBody>
          <a:bodyPr vert="horz" wrap="square" lIns="93149" tIns="46574" rIns="93149" bIns="46574" numCol="1" anchor="b" anchorCtr="0" compatLnSpc="1">
            <a:prstTxWarp prst="textNoShape">
              <a:avLst/>
            </a:prstTxWarp>
          </a:bodyPr>
          <a:lstStyle>
            <a:lvl1pPr defTabSz="931863" eaLnBrk="0" hangingPunct="0">
              <a:defRPr sz="1200" b="0">
                <a:solidFill>
                  <a:schemeClr val="tx1"/>
                </a:solidFill>
                <a:latin typeface="Times New Roman" pitchFamily="18" charset="0"/>
              </a:defRPr>
            </a:lvl1pPr>
          </a:lstStyle>
          <a:p>
            <a:endParaRPr lang="en-US"/>
          </a:p>
        </p:txBody>
      </p:sp>
      <p:sp>
        <p:nvSpPr>
          <p:cNvPr id="3079" name="Rectangle 7"/>
          <p:cNvSpPr>
            <a:spLocks noGrp="1" noChangeArrowheads="1"/>
          </p:cNvSpPr>
          <p:nvPr>
            <p:ph type="sldNum" sz="quarter" idx="5"/>
          </p:nvPr>
        </p:nvSpPr>
        <p:spPr bwMode="auto">
          <a:xfrm>
            <a:off x="3885579" y="8831264"/>
            <a:ext cx="2972421" cy="465137"/>
          </a:xfrm>
          <a:prstGeom prst="rect">
            <a:avLst/>
          </a:prstGeom>
          <a:noFill/>
          <a:ln w="9525">
            <a:noFill/>
            <a:miter lim="800000"/>
            <a:headEnd/>
            <a:tailEnd/>
          </a:ln>
        </p:spPr>
        <p:txBody>
          <a:bodyPr vert="horz" wrap="square" lIns="93149" tIns="46574" rIns="93149" bIns="46574" numCol="1" anchor="b" anchorCtr="0" compatLnSpc="1">
            <a:prstTxWarp prst="textNoShape">
              <a:avLst/>
            </a:prstTxWarp>
          </a:bodyPr>
          <a:lstStyle>
            <a:lvl1pPr algn="r" defTabSz="931863" eaLnBrk="0" hangingPunct="0">
              <a:defRPr sz="1200" b="0">
                <a:solidFill>
                  <a:schemeClr val="tx1"/>
                </a:solidFill>
                <a:latin typeface="Times New Roman" pitchFamily="18" charset="0"/>
              </a:defRPr>
            </a:lvl1pPr>
          </a:lstStyle>
          <a:p>
            <a:fld id="{C4F391BE-5F74-4BC1-AA1A-AE9AF960E16E}" type="slidenum">
              <a:rPr lang="en-US"/>
              <a:pPr/>
              <a:t>‹#›</a:t>
            </a:fld>
            <a:endParaRPr lang="en-US"/>
          </a:p>
        </p:txBody>
      </p:sp>
    </p:spTree>
    <p:extLst>
      <p:ext uri="{BB962C8B-B14F-4D97-AF65-F5344CB8AC3E}">
        <p14:creationId xmlns:p14="http://schemas.microsoft.com/office/powerpoint/2010/main" val="345585323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Rectangle 7"/>
          <p:cNvSpPr>
            <a:spLocks noGrp="1" noChangeArrowheads="1"/>
          </p:cNvSpPr>
          <p:nvPr>
            <p:ph type="sldNum" sz="quarter" idx="5"/>
          </p:nvPr>
        </p:nvSpPr>
        <p:spPr>
          <a:noFill/>
        </p:spPr>
        <p:txBody>
          <a:bodyPr/>
          <a:lstStyle/>
          <a:p>
            <a:fld id="{931F3040-9FF3-4F27-BE3B-3E816840A043}" type="slidenum">
              <a:rPr lang="en-US"/>
              <a:pPr/>
              <a:t>1</a:t>
            </a:fld>
            <a:endParaRPr lang="en-US"/>
          </a:p>
        </p:txBody>
      </p:sp>
      <p:sp>
        <p:nvSpPr>
          <p:cNvPr id="66562" name="Rectangle 2"/>
          <p:cNvSpPr>
            <a:spLocks noGrp="1" noRot="1" noChangeAspect="1" noChangeArrowheads="1" noTextEdit="1"/>
          </p:cNvSpPr>
          <p:nvPr>
            <p:ph type="sldImg"/>
          </p:nvPr>
        </p:nvSpPr>
        <p:spPr>
          <a:ln/>
        </p:spPr>
      </p:sp>
      <p:sp>
        <p:nvSpPr>
          <p:cNvPr id="66563" name="Rectangle 3"/>
          <p:cNvSpPr>
            <a:spLocks noGrp="1" noChangeArrowheads="1"/>
          </p:cNvSpPr>
          <p:nvPr>
            <p:ph type="body" idx="1"/>
          </p:nvPr>
        </p:nvSpPr>
        <p:spPr/>
        <p:txBody>
          <a:bodyPr/>
          <a:lstStyle/>
          <a:p>
            <a:pPr eaLnBrk="1" hangingPunct="1"/>
            <a:endParaRPr lang="en-US" smtClean="0"/>
          </a:p>
        </p:txBody>
      </p:sp>
    </p:spTree>
    <p:extLst>
      <p:ext uri="{BB962C8B-B14F-4D97-AF65-F5344CB8AC3E}">
        <p14:creationId xmlns:p14="http://schemas.microsoft.com/office/powerpoint/2010/main" val="97137215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A61A3DA3-A243-412C-A1D8-580754BC3E37}" type="slidenum">
              <a:rPr lang="en-US" smtClean="0"/>
              <a:pPr>
                <a:defRPr/>
              </a:pPr>
              <a:t>18</a:t>
            </a:fld>
            <a:endParaRPr lang="en-US" dirty="0"/>
          </a:p>
        </p:txBody>
      </p:sp>
    </p:spTree>
    <p:extLst>
      <p:ext uri="{BB962C8B-B14F-4D97-AF65-F5344CB8AC3E}">
        <p14:creationId xmlns:p14="http://schemas.microsoft.com/office/powerpoint/2010/main" val="17194348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Rectangle 7"/>
          <p:cNvSpPr>
            <a:spLocks noGrp="1" noChangeArrowheads="1"/>
          </p:cNvSpPr>
          <p:nvPr>
            <p:ph type="sldNum" sz="quarter" idx="5"/>
          </p:nvPr>
        </p:nvSpPr>
        <p:spPr>
          <a:noFill/>
        </p:spPr>
        <p:txBody>
          <a:bodyPr/>
          <a:lstStyle/>
          <a:p>
            <a:fld id="{1493DCA8-5DA1-43FE-A50F-4E534BC65AAE}" type="slidenum">
              <a:rPr lang="en-US"/>
              <a:pPr/>
              <a:t>24</a:t>
            </a:fld>
            <a:endParaRPr lang="en-US"/>
          </a:p>
        </p:txBody>
      </p:sp>
      <p:sp>
        <p:nvSpPr>
          <p:cNvPr id="86018" name="Rectangle 2"/>
          <p:cNvSpPr>
            <a:spLocks noGrp="1" noRot="1" noChangeAspect="1" noChangeArrowheads="1" noTextEdit="1"/>
          </p:cNvSpPr>
          <p:nvPr>
            <p:ph type="sldImg"/>
          </p:nvPr>
        </p:nvSpPr>
        <p:spPr>
          <a:ln/>
        </p:spPr>
      </p:sp>
      <p:sp>
        <p:nvSpPr>
          <p:cNvPr id="86019" name="Rectangle 3"/>
          <p:cNvSpPr>
            <a:spLocks noGrp="1" noChangeArrowheads="1"/>
          </p:cNvSpPr>
          <p:nvPr>
            <p:ph type="body" idx="1"/>
          </p:nvPr>
        </p:nvSpPr>
        <p:spPr/>
        <p:txBody>
          <a:bodyPr/>
          <a:lstStyle/>
          <a:p>
            <a:pPr eaLnBrk="1" hangingPunct="1"/>
            <a:endParaRPr lang="en-US" smtClean="0"/>
          </a:p>
        </p:txBody>
      </p:sp>
    </p:spTree>
    <p:extLst>
      <p:ext uri="{BB962C8B-B14F-4D97-AF65-F5344CB8AC3E}">
        <p14:creationId xmlns:p14="http://schemas.microsoft.com/office/powerpoint/2010/main" val="194580964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Rectangle 7"/>
          <p:cNvSpPr>
            <a:spLocks noGrp="1" noChangeArrowheads="1"/>
          </p:cNvSpPr>
          <p:nvPr>
            <p:ph type="sldNum" sz="quarter" idx="5"/>
          </p:nvPr>
        </p:nvSpPr>
        <p:spPr/>
        <p:txBody>
          <a:bodyPr/>
          <a:lstStyle/>
          <a:p>
            <a:pPr>
              <a:defRPr/>
            </a:pPr>
            <a:fld id="{CD031F60-2767-4AFE-97B4-F45B730E1168}" type="slidenum">
              <a:rPr lang="ja-JP" altLang="en-US" smtClean="0"/>
              <a:pPr>
                <a:defRPr/>
              </a:pPr>
              <a:t>25</a:t>
            </a:fld>
            <a:endParaRPr lang="en-US" altLang="ja-JP" smtClean="0"/>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en-US" smtClean="0"/>
          </a:p>
        </p:txBody>
      </p:sp>
    </p:spTree>
    <p:extLst>
      <p:ext uri="{BB962C8B-B14F-4D97-AF65-F5344CB8AC3E}">
        <p14:creationId xmlns:p14="http://schemas.microsoft.com/office/powerpoint/2010/main" val="132112762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Rectangle 7"/>
          <p:cNvSpPr>
            <a:spLocks noGrp="1" noChangeArrowheads="1"/>
          </p:cNvSpPr>
          <p:nvPr>
            <p:ph type="sldNum" sz="quarter" idx="5"/>
          </p:nvPr>
        </p:nvSpPr>
        <p:spPr/>
        <p:txBody>
          <a:bodyPr/>
          <a:lstStyle/>
          <a:p>
            <a:pPr>
              <a:defRPr/>
            </a:pPr>
            <a:fld id="{C2B0E289-099E-414C-8336-7EDE8C18B663}" type="slidenum">
              <a:rPr lang="ja-JP" altLang="en-US" smtClean="0"/>
              <a:pPr>
                <a:defRPr/>
              </a:pPr>
              <a:t>26</a:t>
            </a:fld>
            <a:endParaRPr lang="en-US" altLang="ja-JP" smtClean="0"/>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en-US" smtClean="0"/>
          </a:p>
        </p:txBody>
      </p:sp>
    </p:spTree>
    <p:extLst>
      <p:ext uri="{BB962C8B-B14F-4D97-AF65-F5344CB8AC3E}">
        <p14:creationId xmlns:p14="http://schemas.microsoft.com/office/powerpoint/2010/main" val="33686731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F67F2982-4123-424B-B9D7-D4927572BFE3}" type="slidenum">
              <a:rPr lang="ja-JP" altLang="en-US" smtClean="0"/>
              <a:pPr eaLnBrk="1" hangingPunct="1"/>
              <a:t>27</a:t>
            </a:fld>
            <a:endParaRPr lang="en-US" altLang="ja-JP" dirty="0" smtClean="0"/>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xfrm>
            <a:off x="914400" y="4415790"/>
            <a:ext cx="5029200" cy="418338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en-US" smtClean="0"/>
          </a:p>
        </p:txBody>
      </p:sp>
    </p:spTree>
    <p:extLst>
      <p:ext uri="{BB962C8B-B14F-4D97-AF65-F5344CB8AC3E}">
        <p14:creationId xmlns:p14="http://schemas.microsoft.com/office/powerpoint/2010/main" val="58126373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F67F2982-4123-424B-B9D7-D4927572BFE3}" type="slidenum">
              <a:rPr lang="ja-JP" altLang="en-US" smtClean="0"/>
              <a:pPr eaLnBrk="1" hangingPunct="1"/>
              <a:t>28</a:t>
            </a:fld>
            <a:endParaRPr lang="en-US" altLang="ja-JP" dirty="0" smtClean="0"/>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xfrm>
            <a:off x="914400" y="4415790"/>
            <a:ext cx="5029200" cy="418338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en-US" smtClean="0"/>
          </a:p>
        </p:txBody>
      </p:sp>
    </p:spTree>
    <p:extLst>
      <p:ext uri="{BB962C8B-B14F-4D97-AF65-F5344CB8AC3E}">
        <p14:creationId xmlns:p14="http://schemas.microsoft.com/office/powerpoint/2010/main" val="322018282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F67F2982-4123-424B-B9D7-D4927572BFE3}" type="slidenum">
              <a:rPr lang="ja-JP" altLang="en-US" smtClean="0"/>
              <a:pPr eaLnBrk="1" hangingPunct="1"/>
              <a:t>29</a:t>
            </a:fld>
            <a:endParaRPr lang="en-US" altLang="ja-JP" dirty="0" smtClean="0"/>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xfrm>
            <a:off x="914400" y="4415790"/>
            <a:ext cx="5029200" cy="418338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en-US" smtClean="0"/>
          </a:p>
        </p:txBody>
      </p:sp>
    </p:spTree>
    <p:extLst>
      <p:ext uri="{BB962C8B-B14F-4D97-AF65-F5344CB8AC3E}">
        <p14:creationId xmlns:p14="http://schemas.microsoft.com/office/powerpoint/2010/main" val="269898039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7"/>
          <p:cNvSpPr>
            <a:spLocks noGrp="1" noChangeArrowheads="1"/>
          </p:cNvSpPr>
          <p:nvPr>
            <p:ph type="sldNum" sz="quarter" idx="5"/>
          </p:nvPr>
        </p:nvSpPr>
        <p:spPr/>
        <p:txBody>
          <a:bodyPr/>
          <a:lstStyle/>
          <a:p>
            <a:pPr>
              <a:defRPr/>
            </a:pPr>
            <a:fld id="{A0613F4F-11E0-4585-8116-ECF721448E96}" type="slidenum">
              <a:rPr lang="ja-JP" altLang="en-US" smtClean="0"/>
              <a:pPr>
                <a:defRPr/>
              </a:pPr>
              <a:t>30</a:t>
            </a:fld>
            <a:endParaRPr lang="en-US" altLang="ja-JP" smtClean="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xfrm>
            <a:off x="915111" y="4415479"/>
            <a:ext cx="5027779" cy="4184316"/>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smtClean="0"/>
          </a:p>
        </p:txBody>
      </p:sp>
    </p:spTree>
    <p:extLst>
      <p:ext uri="{BB962C8B-B14F-4D97-AF65-F5344CB8AC3E}">
        <p14:creationId xmlns:p14="http://schemas.microsoft.com/office/powerpoint/2010/main" val="101416255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7" name="Rectangle 7"/>
          <p:cNvSpPr>
            <a:spLocks noGrp="1" noChangeArrowheads="1"/>
          </p:cNvSpPr>
          <p:nvPr>
            <p:ph type="sldNum" sz="quarter" idx="5"/>
          </p:nvPr>
        </p:nvSpPr>
        <p:spPr>
          <a:noFill/>
        </p:spPr>
        <p:txBody>
          <a:bodyPr/>
          <a:lstStyle/>
          <a:p>
            <a:fld id="{171D7C17-DC8F-486B-B35A-6114F5242322}" type="slidenum">
              <a:rPr lang="en-US"/>
              <a:pPr/>
              <a:t>52</a:t>
            </a:fld>
            <a:endParaRPr lang="en-US"/>
          </a:p>
        </p:txBody>
      </p:sp>
      <p:sp>
        <p:nvSpPr>
          <p:cNvPr id="96258" name="Rectangle 2"/>
          <p:cNvSpPr>
            <a:spLocks noGrp="1" noRot="1" noChangeAspect="1" noChangeArrowheads="1" noTextEdit="1"/>
          </p:cNvSpPr>
          <p:nvPr>
            <p:ph type="sldImg"/>
          </p:nvPr>
        </p:nvSpPr>
        <p:spPr>
          <a:ln/>
        </p:spPr>
      </p:sp>
      <p:sp>
        <p:nvSpPr>
          <p:cNvPr id="96259" name="Rectangle 3"/>
          <p:cNvSpPr>
            <a:spLocks noGrp="1" noChangeArrowheads="1"/>
          </p:cNvSpPr>
          <p:nvPr>
            <p:ph type="body" idx="1"/>
          </p:nvPr>
        </p:nvSpPr>
        <p:spPr/>
        <p:txBody>
          <a:bodyPr/>
          <a:lstStyle/>
          <a:p>
            <a:pPr eaLnBrk="1" hangingPunct="1"/>
            <a:endParaRPr lang="en-US" smtClean="0"/>
          </a:p>
        </p:txBody>
      </p:sp>
    </p:spTree>
    <p:extLst>
      <p:ext uri="{BB962C8B-B14F-4D97-AF65-F5344CB8AC3E}">
        <p14:creationId xmlns:p14="http://schemas.microsoft.com/office/powerpoint/2010/main" val="153791781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3" name="Rectangle 7"/>
          <p:cNvSpPr>
            <a:spLocks noGrp="1" noChangeArrowheads="1"/>
          </p:cNvSpPr>
          <p:nvPr>
            <p:ph type="sldNum" sz="quarter" idx="5"/>
          </p:nvPr>
        </p:nvSpPr>
        <p:spPr>
          <a:noFill/>
        </p:spPr>
        <p:txBody>
          <a:bodyPr/>
          <a:lstStyle/>
          <a:p>
            <a:fld id="{ED385500-05F2-441F-A24F-783E224E3950}" type="slidenum">
              <a:rPr lang="en-US"/>
              <a:pPr/>
              <a:t>57</a:t>
            </a:fld>
            <a:endParaRPr lang="en-US"/>
          </a:p>
        </p:txBody>
      </p:sp>
      <p:sp>
        <p:nvSpPr>
          <p:cNvPr id="100354" name="Rectangle 2"/>
          <p:cNvSpPr>
            <a:spLocks noGrp="1" noRot="1" noChangeAspect="1" noChangeArrowheads="1" noTextEdit="1"/>
          </p:cNvSpPr>
          <p:nvPr>
            <p:ph type="sldImg"/>
          </p:nvPr>
        </p:nvSpPr>
        <p:spPr>
          <a:ln/>
        </p:spPr>
      </p:sp>
      <p:sp>
        <p:nvSpPr>
          <p:cNvPr id="100355" name="Rectangle 3"/>
          <p:cNvSpPr>
            <a:spLocks noGrp="1" noChangeArrowheads="1"/>
          </p:cNvSpPr>
          <p:nvPr>
            <p:ph type="body" idx="1"/>
          </p:nvPr>
        </p:nvSpPr>
        <p:spPr/>
        <p:txBody>
          <a:bodyPr/>
          <a:lstStyle/>
          <a:p>
            <a:pPr eaLnBrk="1" hangingPunct="1"/>
            <a:endParaRPr lang="en-US" smtClean="0"/>
          </a:p>
        </p:txBody>
      </p:sp>
    </p:spTree>
    <p:extLst>
      <p:ext uri="{BB962C8B-B14F-4D97-AF65-F5344CB8AC3E}">
        <p14:creationId xmlns:p14="http://schemas.microsoft.com/office/powerpoint/2010/main" val="1327660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62" name="Rectangle 7"/>
          <p:cNvSpPr txBox="1">
            <a:spLocks noGrp="1" noChangeArrowheads="1"/>
          </p:cNvSpPr>
          <p:nvPr/>
        </p:nvSpPr>
        <p:spPr bwMode="auto">
          <a:xfrm>
            <a:off x="3885579" y="8831264"/>
            <a:ext cx="2972421" cy="465137"/>
          </a:xfrm>
          <a:prstGeom prst="rect">
            <a:avLst/>
          </a:prstGeom>
          <a:noFill/>
          <a:ln w="9525">
            <a:noFill/>
            <a:miter lim="800000"/>
            <a:headEnd/>
            <a:tailEnd/>
          </a:ln>
        </p:spPr>
        <p:txBody>
          <a:bodyPr lIns="93149" tIns="46574" rIns="93149" bIns="46574" anchor="b"/>
          <a:lstStyle/>
          <a:p>
            <a:pPr algn="r" defTabSz="931863" eaLnBrk="0" hangingPunct="0"/>
            <a:fld id="{B6C6FD08-5974-4FD9-ABB0-CCEEC477EC2E}" type="slidenum">
              <a:rPr lang="en-US" sz="1200" b="0">
                <a:solidFill>
                  <a:schemeClr val="tx1"/>
                </a:solidFill>
                <a:latin typeface="Times New Roman" pitchFamily="18" charset="0"/>
              </a:rPr>
              <a:pPr algn="r" defTabSz="931863" eaLnBrk="0" hangingPunct="0"/>
              <a:t>3</a:t>
            </a:fld>
            <a:endParaRPr lang="en-US" sz="1200" b="0">
              <a:solidFill>
                <a:schemeClr val="tx1"/>
              </a:solidFill>
              <a:latin typeface="Times New Roman" pitchFamily="18" charset="0"/>
            </a:endParaRPr>
          </a:p>
        </p:txBody>
      </p:sp>
      <p:sp>
        <p:nvSpPr>
          <p:cNvPr id="1218563" name="Rectangle 2"/>
          <p:cNvSpPr>
            <a:spLocks noGrp="1" noRot="1" noChangeAspect="1" noChangeArrowheads="1" noTextEdit="1"/>
          </p:cNvSpPr>
          <p:nvPr>
            <p:ph type="sldImg"/>
          </p:nvPr>
        </p:nvSpPr>
        <p:spPr>
          <a:ln/>
        </p:spPr>
      </p:sp>
      <p:sp>
        <p:nvSpPr>
          <p:cNvPr id="1218564" name="Rectangle 3"/>
          <p:cNvSpPr>
            <a:spLocks noGrp="1" noChangeArrowheads="1"/>
          </p:cNvSpPr>
          <p:nvPr>
            <p:ph type="body" idx="1"/>
          </p:nvPr>
        </p:nvSpPr>
        <p:spPr/>
        <p:txBody>
          <a:bodyPr/>
          <a:lstStyle/>
          <a:p>
            <a:pPr eaLnBrk="1" hangingPunct="1"/>
            <a:endParaRPr lang="en-US" smtClean="0"/>
          </a:p>
        </p:txBody>
      </p:sp>
    </p:spTree>
    <p:extLst>
      <p:ext uri="{BB962C8B-B14F-4D97-AF65-F5344CB8AC3E}">
        <p14:creationId xmlns:p14="http://schemas.microsoft.com/office/powerpoint/2010/main" val="44566775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0370" name="Rectangle 2"/>
          <p:cNvSpPr>
            <a:spLocks noGrp="1" noRot="1" noChangeAspect="1" noChangeArrowheads="1" noTextEdit="1"/>
          </p:cNvSpPr>
          <p:nvPr>
            <p:ph type="sldImg"/>
          </p:nvPr>
        </p:nvSpPr>
        <p:spPr>
          <a:ln/>
        </p:spPr>
      </p:sp>
      <p:sp>
        <p:nvSpPr>
          <p:cNvPr id="1210371" name="Rectangle 3"/>
          <p:cNvSpPr>
            <a:spLocks noGrp="1" noChangeArrowheads="1"/>
          </p:cNvSpPr>
          <p:nvPr>
            <p:ph type="body" idx="1"/>
          </p:nvPr>
        </p:nvSpPr>
        <p:spPr/>
        <p:txBody>
          <a:bodyPr/>
          <a:lstStyle/>
          <a:p>
            <a:endParaRPr lang="en-US" smtClean="0"/>
          </a:p>
        </p:txBody>
      </p:sp>
    </p:spTree>
    <p:extLst>
      <p:ext uri="{BB962C8B-B14F-4D97-AF65-F5344CB8AC3E}">
        <p14:creationId xmlns:p14="http://schemas.microsoft.com/office/powerpoint/2010/main" val="260340501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69" name="Rectangle 7"/>
          <p:cNvSpPr>
            <a:spLocks noGrp="1" noChangeArrowheads="1"/>
          </p:cNvSpPr>
          <p:nvPr>
            <p:ph type="sldNum" sz="quarter" idx="5"/>
          </p:nvPr>
        </p:nvSpPr>
        <p:spPr>
          <a:noFill/>
        </p:spPr>
        <p:txBody>
          <a:bodyPr/>
          <a:lstStyle/>
          <a:p>
            <a:fld id="{2FA6C0DA-B40E-4DBE-81AF-A0D9CB9188A5}" type="slidenum">
              <a:rPr lang="en-US"/>
              <a:pPr/>
              <a:t>59</a:t>
            </a:fld>
            <a:endParaRPr lang="en-US"/>
          </a:p>
        </p:txBody>
      </p:sp>
      <p:sp>
        <p:nvSpPr>
          <p:cNvPr id="109570" name="Rectangle 2"/>
          <p:cNvSpPr>
            <a:spLocks noGrp="1" noRot="1" noChangeAspect="1" noChangeArrowheads="1" noTextEdit="1"/>
          </p:cNvSpPr>
          <p:nvPr>
            <p:ph type="sldImg"/>
          </p:nvPr>
        </p:nvSpPr>
        <p:spPr>
          <a:ln/>
        </p:spPr>
      </p:sp>
      <p:sp>
        <p:nvSpPr>
          <p:cNvPr id="109571" name="Rectangle 3"/>
          <p:cNvSpPr>
            <a:spLocks noGrp="1" noChangeArrowheads="1"/>
          </p:cNvSpPr>
          <p:nvPr>
            <p:ph type="body" idx="1"/>
          </p:nvPr>
        </p:nvSpPr>
        <p:spPr/>
        <p:txBody>
          <a:bodyPr/>
          <a:lstStyle/>
          <a:p>
            <a:pPr eaLnBrk="1" hangingPunct="1"/>
            <a:endParaRPr lang="en-US" smtClean="0"/>
          </a:p>
        </p:txBody>
      </p:sp>
    </p:spTree>
    <p:extLst>
      <p:ext uri="{BB962C8B-B14F-4D97-AF65-F5344CB8AC3E}">
        <p14:creationId xmlns:p14="http://schemas.microsoft.com/office/powerpoint/2010/main" val="209525233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7"/>
          <p:cNvSpPr>
            <a:spLocks noGrp="1" noChangeArrowheads="1"/>
          </p:cNvSpPr>
          <p:nvPr>
            <p:ph type="sldNum" sz="quarter" idx="5"/>
          </p:nvPr>
        </p:nvSpPr>
        <p:spPr>
          <a:noFill/>
        </p:spPr>
        <p:txBody>
          <a:bodyPr/>
          <a:lstStyle/>
          <a:p>
            <a:fld id="{1AB316F3-D9A4-49C1-89B3-037B0EBA4814}" type="slidenum">
              <a:rPr lang="en-US" smtClean="0">
                <a:solidFill>
                  <a:srgbClr val="1F497D"/>
                </a:solidFill>
              </a:rPr>
              <a:pPr/>
              <a:t>60</a:t>
            </a:fld>
            <a:endParaRPr lang="en-US" smtClean="0">
              <a:solidFill>
                <a:srgbClr val="1F497D"/>
              </a:solidFill>
            </a:endParaRPr>
          </a:p>
        </p:txBody>
      </p:sp>
      <p:sp>
        <p:nvSpPr>
          <p:cNvPr id="51202" name="Rectangle 2"/>
          <p:cNvSpPr>
            <a:spLocks noGrp="1" noRot="1" noChangeAspect="1" noChangeArrowheads="1" noTextEdit="1"/>
          </p:cNvSpPr>
          <p:nvPr>
            <p:ph type="sldImg"/>
          </p:nvPr>
        </p:nvSpPr>
        <p:spPr>
          <a:ln/>
        </p:spPr>
      </p:sp>
      <p:sp>
        <p:nvSpPr>
          <p:cNvPr id="51203"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428927473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69" name="Rectangle 7"/>
          <p:cNvSpPr>
            <a:spLocks noGrp="1" noChangeArrowheads="1"/>
          </p:cNvSpPr>
          <p:nvPr>
            <p:ph type="sldNum" sz="quarter" idx="5"/>
          </p:nvPr>
        </p:nvSpPr>
        <p:spPr>
          <a:noFill/>
        </p:spPr>
        <p:txBody>
          <a:bodyPr/>
          <a:lstStyle/>
          <a:p>
            <a:fld id="{2FA6C0DA-B40E-4DBE-81AF-A0D9CB9188A5}" type="slidenum">
              <a:rPr lang="en-US"/>
              <a:pPr/>
              <a:t>61</a:t>
            </a:fld>
            <a:endParaRPr lang="en-US"/>
          </a:p>
        </p:txBody>
      </p:sp>
      <p:sp>
        <p:nvSpPr>
          <p:cNvPr id="109570" name="Rectangle 2"/>
          <p:cNvSpPr>
            <a:spLocks noGrp="1" noRot="1" noChangeAspect="1" noChangeArrowheads="1" noTextEdit="1"/>
          </p:cNvSpPr>
          <p:nvPr>
            <p:ph type="sldImg"/>
          </p:nvPr>
        </p:nvSpPr>
        <p:spPr>
          <a:ln/>
        </p:spPr>
      </p:sp>
      <p:sp>
        <p:nvSpPr>
          <p:cNvPr id="109571" name="Rectangle 3"/>
          <p:cNvSpPr>
            <a:spLocks noGrp="1" noChangeArrowheads="1"/>
          </p:cNvSpPr>
          <p:nvPr>
            <p:ph type="body" idx="1"/>
          </p:nvPr>
        </p:nvSpPr>
        <p:spPr/>
        <p:txBody>
          <a:bodyPr/>
          <a:lstStyle/>
          <a:p>
            <a:pPr eaLnBrk="1" hangingPunct="1"/>
            <a:endParaRPr lang="en-US" smtClean="0"/>
          </a:p>
        </p:txBody>
      </p:sp>
    </p:spTree>
    <p:extLst>
      <p:ext uri="{BB962C8B-B14F-4D97-AF65-F5344CB8AC3E}">
        <p14:creationId xmlns:p14="http://schemas.microsoft.com/office/powerpoint/2010/main" val="26518771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7778" name="Rectangle 7"/>
          <p:cNvSpPr txBox="1">
            <a:spLocks noGrp="1" noChangeArrowheads="1"/>
          </p:cNvSpPr>
          <p:nvPr/>
        </p:nvSpPr>
        <p:spPr bwMode="auto">
          <a:xfrm>
            <a:off x="3885579" y="8831264"/>
            <a:ext cx="2972421" cy="465137"/>
          </a:xfrm>
          <a:prstGeom prst="rect">
            <a:avLst/>
          </a:prstGeom>
          <a:noFill/>
          <a:ln w="9525">
            <a:noFill/>
            <a:miter lim="800000"/>
            <a:headEnd/>
            <a:tailEnd/>
          </a:ln>
        </p:spPr>
        <p:txBody>
          <a:bodyPr lIns="93149" tIns="46574" rIns="93149" bIns="46574" anchor="b"/>
          <a:lstStyle/>
          <a:p>
            <a:pPr algn="r" defTabSz="931863" eaLnBrk="0" hangingPunct="0"/>
            <a:fld id="{19957EBF-B8CD-4F00-8570-BE73137E4863}" type="slidenum">
              <a:rPr lang="en-US" sz="1200" b="0">
                <a:solidFill>
                  <a:schemeClr val="tx1"/>
                </a:solidFill>
                <a:latin typeface="Times New Roman" pitchFamily="18" charset="0"/>
              </a:rPr>
              <a:pPr algn="r" defTabSz="931863" eaLnBrk="0" hangingPunct="0"/>
              <a:t>4</a:t>
            </a:fld>
            <a:endParaRPr lang="en-US" sz="1200" b="0">
              <a:solidFill>
                <a:schemeClr val="tx1"/>
              </a:solidFill>
              <a:latin typeface="Times New Roman" pitchFamily="18" charset="0"/>
            </a:endParaRPr>
          </a:p>
        </p:txBody>
      </p:sp>
      <p:sp>
        <p:nvSpPr>
          <p:cNvPr id="1227779" name="Rectangle 2"/>
          <p:cNvSpPr>
            <a:spLocks noGrp="1" noRot="1" noChangeAspect="1" noChangeArrowheads="1" noTextEdit="1"/>
          </p:cNvSpPr>
          <p:nvPr>
            <p:ph type="sldImg"/>
          </p:nvPr>
        </p:nvSpPr>
        <p:spPr>
          <a:ln/>
        </p:spPr>
      </p:sp>
      <p:sp>
        <p:nvSpPr>
          <p:cNvPr id="1227780" name="Rectangle 3"/>
          <p:cNvSpPr>
            <a:spLocks noGrp="1" noChangeArrowheads="1"/>
          </p:cNvSpPr>
          <p:nvPr>
            <p:ph type="body" idx="1"/>
          </p:nvPr>
        </p:nvSpPr>
        <p:spPr/>
        <p:txBody>
          <a:bodyPr/>
          <a:lstStyle/>
          <a:p>
            <a:pPr eaLnBrk="1" hangingPunct="1"/>
            <a:endParaRPr lang="en-US" smtClean="0"/>
          </a:p>
        </p:txBody>
      </p:sp>
    </p:spTree>
    <p:extLst>
      <p:ext uri="{BB962C8B-B14F-4D97-AF65-F5344CB8AC3E}">
        <p14:creationId xmlns:p14="http://schemas.microsoft.com/office/powerpoint/2010/main" val="19361246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Rectangle 7"/>
          <p:cNvSpPr>
            <a:spLocks noGrp="1" noChangeArrowheads="1"/>
          </p:cNvSpPr>
          <p:nvPr>
            <p:ph type="sldNum" sz="quarter" idx="5"/>
          </p:nvPr>
        </p:nvSpPr>
        <p:spPr>
          <a:noFill/>
        </p:spPr>
        <p:txBody>
          <a:bodyPr/>
          <a:lstStyle/>
          <a:p>
            <a:fld id="{A601168E-3B15-4469-9CF9-1C754F648B19}" type="slidenum">
              <a:rPr lang="en-US"/>
              <a:pPr/>
              <a:t>5</a:t>
            </a:fld>
            <a:endParaRPr lang="en-US"/>
          </a:p>
        </p:txBody>
      </p:sp>
      <p:sp>
        <p:nvSpPr>
          <p:cNvPr id="75778" name="Rectangle 2"/>
          <p:cNvSpPr>
            <a:spLocks noGrp="1" noRot="1" noChangeAspect="1" noChangeArrowheads="1" noTextEdit="1"/>
          </p:cNvSpPr>
          <p:nvPr>
            <p:ph type="sldImg"/>
          </p:nvPr>
        </p:nvSpPr>
        <p:spPr>
          <a:ln/>
        </p:spPr>
      </p:sp>
      <p:sp>
        <p:nvSpPr>
          <p:cNvPr id="75779" name="Rectangle 3"/>
          <p:cNvSpPr>
            <a:spLocks noGrp="1" noChangeArrowheads="1"/>
          </p:cNvSpPr>
          <p:nvPr>
            <p:ph type="body" idx="1"/>
          </p:nvPr>
        </p:nvSpPr>
        <p:spPr/>
        <p:txBody>
          <a:bodyPr/>
          <a:lstStyle/>
          <a:p>
            <a:pPr eaLnBrk="1" hangingPunct="1"/>
            <a:endParaRPr lang="en-US" smtClean="0"/>
          </a:p>
        </p:txBody>
      </p:sp>
    </p:spTree>
    <p:extLst>
      <p:ext uri="{BB962C8B-B14F-4D97-AF65-F5344CB8AC3E}">
        <p14:creationId xmlns:p14="http://schemas.microsoft.com/office/powerpoint/2010/main" val="24140948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Rectangle 7"/>
          <p:cNvSpPr>
            <a:spLocks noGrp="1" noChangeArrowheads="1"/>
          </p:cNvSpPr>
          <p:nvPr>
            <p:ph type="sldNum" sz="quarter" idx="5"/>
          </p:nvPr>
        </p:nvSpPr>
        <p:spPr>
          <a:noFill/>
        </p:spPr>
        <p:txBody>
          <a:bodyPr/>
          <a:lstStyle/>
          <a:p>
            <a:fld id="{C6E5D890-B36C-4F89-804D-A5CE2D969333}" type="slidenum">
              <a:rPr lang="ja-JP" altLang="en-US" smtClean="0"/>
              <a:pPr/>
              <a:t>6</a:t>
            </a:fld>
            <a:endParaRPr lang="en-US" altLang="ja-JP" smtClean="0"/>
          </a:p>
        </p:txBody>
      </p:sp>
      <p:sp>
        <p:nvSpPr>
          <p:cNvPr id="71682" name="Rectangle 2"/>
          <p:cNvSpPr>
            <a:spLocks noGrp="1" noRot="1" noChangeAspect="1" noChangeArrowheads="1" noTextEdit="1"/>
          </p:cNvSpPr>
          <p:nvPr>
            <p:ph type="sldImg"/>
          </p:nvPr>
        </p:nvSpPr>
        <p:spPr>
          <a:ln/>
        </p:spPr>
      </p:sp>
      <p:sp>
        <p:nvSpPr>
          <p:cNvPr id="71683" name="Rectangle 3"/>
          <p:cNvSpPr>
            <a:spLocks noGrp="1" noChangeArrowheads="1"/>
          </p:cNvSpPr>
          <p:nvPr>
            <p:ph type="body" idx="1"/>
          </p:nvPr>
        </p:nvSpPr>
        <p:spPr>
          <a:noFill/>
          <a:ln/>
        </p:spPr>
        <p:txBody>
          <a:bodyPr/>
          <a:lstStyle/>
          <a:p>
            <a:pPr eaLnBrk="1" hangingPunct="1"/>
            <a:endParaRPr lang="ja-JP" altLang="en-US" smtClean="0"/>
          </a:p>
        </p:txBody>
      </p:sp>
    </p:spTree>
    <p:extLst>
      <p:ext uri="{BB962C8B-B14F-4D97-AF65-F5344CB8AC3E}">
        <p14:creationId xmlns:p14="http://schemas.microsoft.com/office/powerpoint/2010/main" val="16353228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Rectangle 7"/>
          <p:cNvSpPr>
            <a:spLocks noGrp="1" noChangeArrowheads="1"/>
          </p:cNvSpPr>
          <p:nvPr>
            <p:ph type="sldNum" sz="quarter" idx="5"/>
          </p:nvPr>
        </p:nvSpPr>
        <p:spPr>
          <a:noFill/>
        </p:spPr>
        <p:txBody>
          <a:bodyPr/>
          <a:lstStyle/>
          <a:p>
            <a:fld id="{E783BD21-CC3B-44C9-999A-6AEC2498F5FE}" type="slidenum">
              <a:rPr lang="en-US"/>
              <a:pPr/>
              <a:t>7</a:t>
            </a:fld>
            <a:endParaRPr lang="en-US"/>
          </a:p>
        </p:txBody>
      </p:sp>
      <p:sp>
        <p:nvSpPr>
          <p:cNvPr id="73730" name="Rectangle 2"/>
          <p:cNvSpPr>
            <a:spLocks noGrp="1" noRot="1" noChangeAspect="1" noChangeArrowheads="1" noTextEdit="1"/>
          </p:cNvSpPr>
          <p:nvPr>
            <p:ph type="sldImg"/>
          </p:nvPr>
        </p:nvSpPr>
        <p:spPr>
          <a:ln/>
        </p:spPr>
      </p:sp>
      <p:sp>
        <p:nvSpPr>
          <p:cNvPr id="73731" name="Rectangle 3"/>
          <p:cNvSpPr>
            <a:spLocks noGrp="1" noChangeArrowheads="1"/>
          </p:cNvSpPr>
          <p:nvPr>
            <p:ph type="body" idx="1"/>
          </p:nvPr>
        </p:nvSpPr>
        <p:spPr/>
        <p:txBody>
          <a:bodyPr/>
          <a:lstStyle/>
          <a:p>
            <a:pPr eaLnBrk="1" hangingPunct="1"/>
            <a:endParaRPr lang="en-US" smtClean="0"/>
          </a:p>
        </p:txBody>
      </p:sp>
    </p:spTree>
    <p:extLst>
      <p:ext uri="{BB962C8B-B14F-4D97-AF65-F5344CB8AC3E}">
        <p14:creationId xmlns:p14="http://schemas.microsoft.com/office/powerpoint/2010/main" val="39788163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Rectangle 7"/>
          <p:cNvSpPr>
            <a:spLocks noGrp="1" noChangeArrowheads="1"/>
          </p:cNvSpPr>
          <p:nvPr>
            <p:ph type="sldNum" sz="quarter" idx="5"/>
          </p:nvPr>
        </p:nvSpPr>
        <p:spPr>
          <a:noFill/>
        </p:spPr>
        <p:txBody>
          <a:bodyPr/>
          <a:lstStyle/>
          <a:p>
            <a:fld id="{A601168E-3B15-4469-9CF9-1C754F648B19}" type="slidenum">
              <a:rPr lang="en-US"/>
              <a:pPr/>
              <a:t>8</a:t>
            </a:fld>
            <a:endParaRPr lang="en-US"/>
          </a:p>
        </p:txBody>
      </p:sp>
      <p:sp>
        <p:nvSpPr>
          <p:cNvPr id="75778" name="Rectangle 2"/>
          <p:cNvSpPr>
            <a:spLocks noGrp="1" noRot="1" noChangeAspect="1" noChangeArrowheads="1" noTextEdit="1"/>
          </p:cNvSpPr>
          <p:nvPr>
            <p:ph type="sldImg"/>
          </p:nvPr>
        </p:nvSpPr>
        <p:spPr>
          <a:ln/>
        </p:spPr>
      </p:sp>
      <p:sp>
        <p:nvSpPr>
          <p:cNvPr id="75779" name="Rectangle 3"/>
          <p:cNvSpPr>
            <a:spLocks noGrp="1" noChangeArrowheads="1"/>
          </p:cNvSpPr>
          <p:nvPr>
            <p:ph type="body" idx="1"/>
          </p:nvPr>
        </p:nvSpPr>
        <p:spPr/>
        <p:txBody>
          <a:bodyPr/>
          <a:lstStyle/>
          <a:p>
            <a:pPr eaLnBrk="1" hangingPunct="1"/>
            <a:endParaRPr lang="en-US" smtClean="0"/>
          </a:p>
        </p:txBody>
      </p:sp>
    </p:spTree>
    <p:extLst>
      <p:ext uri="{BB962C8B-B14F-4D97-AF65-F5344CB8AC3E}">
        <p14:creationId xmlns:p14="http://schemas.microsoft.com/office/powerpoint/2010/main" val="1408823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5730" name="Rectangle 7"/>
          <p:cNvSpPr txBox="1">
            <a:spLocks noGrp="1" noChangeArrowheads="1"/>
          </p:cNvSpPr>
          <p:nvPr/>
        </p:nvSpPr>
        <p:spPr bwMode="auto">
          <a:xfrm>
            <a:off x="3885579" y="8831264"/>
            <a:ext cx="2972421" cy="465137"/>
          </a:xfrm>
          <a:prstGeom prst="rect">
            <a:avLst/>
          </a:prstGeom>
          <a:noFill/>
          <a:ln w="9525">
            <a:noFill/>
            <a:miter lim="800000"/>
            <a:headEnd/>
            <a:tailEnd/>
          </a:ln>
        </p:spPr>
        <p:txBody>
          <a:bodyPr lIns="93149" tIns="46574" rIns="93149" bIns="46574" anchor="b"/>
          <a:lstStyle/>
          <a:p>
            <a:pPr algn="r" defTabSz="931863" eaLnBrk="0" hangingPunct="0"/>
            <a:fld id="{276477BA-1AE6-4D98-BB28-7F5B53300778}" type="slidenum">
              <a:rPr lang="en-US" sz="1200" b="0">
                <a:solidFill>
                  <a:schemeClr val="tx1"/>
                </a:solidFill>
                <a:latin typeface="Times New Roman" pitchFamily="18" charset="0"/>
              </a:rPr>
              <a:pPr algn="r" defTabSz="931863" eaLnBrk="0" hangingPunct="0"/>
              <a:t>9</a:t>
            </a:fld>
            <a:endParaRPr lang="en-US" sz="1200" b="0">
              <a:solidFill>
                <a:schemeClr val="tx1"/>
              </a:solidFill>
              <a:latin typeface="Times New Roman" pitchFamily="18" charset="0"/>
            </a:endParaRPr>
          </a:p>
        </p:txBody>
      </p:sp>
      <p:sp>
        <p:nvSpPr>
          <p:cNvPr id="1225731" name="Rectangle 2"/>
          <p:cNvSpPr>
            <a:spLocks noGrp="1" noRot="1" noChangeAspect="1" noChangeArrowheads="1" noTextEdit="1"/>
          </p:cNvSpPr>
          <p:nvPr>
            <p:ph type="sldImg"/>
          </p:nvPr>
        </p:nvSpPr>
        <p:spPr>
          <a:ln/>
        </p:spPr>
      </p:sp>
      <p:sp>
        <p:nvSpPr>
          <p:cNvPr id="1225732" name="Rectangle 3"/>
          <p:cNvSpPr>
            <a:spLocks noGrp="1" noChangeArrowheads="1"/>
          </p:cNvSpPr>
          <p:nvPr>
            <p:ph type="body" idx="1"/>
          </p:nvPr>
        </p:nvSpPr>
        <p:spPr>
          <a:xfrm>
            <a:off x="686421" y="4416426"/>
            <a:ext cx="5485158" cy="4183063"/>
          </a:xfrm>
        </p:spPr>
        <p:txBody>
          <a:bodyPr/>
          <a:lstStyle/>
          <a:p>
            <a:pPr eaLnBrk="1" hangingPunct="1"/>
            <a:endParaRPr lang="en-US" smtClean="0"/>
          </a:p>
        </p:txBody>
      </p:sp>
    </p:spTree>
    <p:extLst>
      <p:ext uri="{BB962C8B-B14F-4D97-AF65-F5344CB8AC3E}">
        <p14:creationId xmlns:p14="http://schemas.microsoft.com/office/powerpoint/2010/main" val="1846671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Rectangle 7"/>
          <p:cNvSpPr>
            <a:spLocks noGrp="1" noChangeArrowheads="1"/>
          </p:cNvSpPr>
          <p:nvPr>
            <p:ph type="sldNum" sz="quarter" idx="5"/>
          </p:nvPr>
        </p:nvSpPr>
        <p:spPr>
          <a:noFill/>
        </p:spPr>
        <p:txBody>
          <a:bodyPr/>
          <a:lstStyle/>
          <a:p>
            <a:fld id="{1493DCA8-5DA1-43FE-A50F-4E534BC65AAE}" type="slidenum">
              <a:rPr lang="en-US"/>
              <a:pPr/>
              <a:t>10</a:t>
            </a:fld>
            <a:endParaRPr lang="en-US"/>
          </a:p>
        </p:txBody>
      </p:sp>
      <p:sp>
        <p:nvSpPr>
          <p:cNvPr id="86018" name="Rectangle 2"/>
          <p:cNvSpPr>
            <a:spLocks noGrp="1" noRot="1" noChangeAspect="1" noChangeArrowheads="1" noTextEdit="1"/>
          </p:cNvSpPr>
          <p:nvPr>
            <p:ph type="sldImg"/>
          </p:nvPr>
        </p:nvSpPr>
        <p:spPr>
          <a:ln/>
        </p:spPr>
      </p:sp>
      <p:sp>
        <p:nvSpPr>
          <p:cNvPr id="86019" name="Rectangle 3"/>
          <p:cNvSpPr>
            <a:spLocks noGrp="1" noChangeArrowheads="1"/>
          </p:cNvSpPr>
          <p:nvPr>
            <p:ph type="body" idx="1"/>
          </p:nvPr>
        </p:nvSpPr>
        <p:spPr/>
        <p:txBody>
          <a:bodyPr/>
          <a:lstStyle/>
          <a:p>
            <a:pPr eaLnBrk="1" hangingPunct="1"/>
            <a:endParaRPr lang="en-US" smtClean="0"/>
          </a:p>
        </p:txBody>
      </p:sp>
    </p:spTree>
    <p:extLst>
      <p:ext uri="{BB962C8B-B14F-4D97-AF65-F5344CB8AC3E}">
        <p14:creationId xmlns:p14="http://schemas.microsoft.com/office/powerpoint/2010/main" val="33040267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Master" Target="../slideMasters/slideMaster1.xml"/><Relationship Id="rId1" Type="http://schemas.openxmlformats.org/officeDocument/2006/relationships/themeOverride" Target="../theme/themeOverride1.xml"/><Relationship Id="rId4" Type="http://schemas.openxmlformats.org/officeDocument/2006/relationships/image" Target="../media/image5.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Master" Target="../slideMasters/slideMaster2.xml"/><Relationship Id="rId1" Type="http://schemas.openxmlformats.org/officeDocument/2006/relationships/themeOverride" Target="../theme/themeOverride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slideMaster" Target="../slideMasters/slideMaster3.xml"/><Relationship Id="rId1" Type="http://schemas.openxmlformats.org/officeDocument/2006/relationships/themeOverride" Target="../theme/themeOverride3.xml"/><Relationship Id="rId6" Type="http://schemas.openxmlformats.org/officeDocument/2006/relationships/image" Target="../media/image9.jpeg"/><Relationship Id="rId5" Type="http://schemas.openxmlformats.org/officeDocument/2006/relationships/image" Target="../media/image8.png"/><Relationship Id="rId4" Type="http://schemas.openxmlformats.org/officeDocument/2006/relationships/image" Target="../media/image7.jpeg"/></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bwMode="auto">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pic>
        <p:nvPicPr>
          <p:cNvPr id="4" name="Picture 6"/>
          <p:cNvPicPr>
            <a:picLocks noChangeAspect="1" noChangeArrowheads="1"/>
          </p:cNvPicPr>
          <p:nvPr/>
        </p:nvPicPr>
        <p:blipFill>
          <a:blip r:embed="rId4" cstate="print"/>
          <a:srcRect/>
          <a:stretch>
            <a:fillRect/>
          </a:stretch>
        </p:blipFill>
        <p:spPr bwMode="auto">
          <a:xfrm>
            <a:off x="6911975" y="6103938"/>
            <a:ext cx="1951038" cy="528637"/>
          </a:xfrm>
          <a:prstGeom prst="rect">
            <a:avLst/>
          </a:prstGeom>
          <a:noFill/>
          <a:ln w="9525">
            <a:noFill/>
            <a:miter lim="800000"/>
            <a:headEnd/>
            <a:tailEnd/>
          </a:ln>
        </p:spPr>
      </p:pic>
      <p:sp>
        <p:nvSpPr>
          <p:cNvPr id="653315" name="Rectangle 3"/>
          <p:cNvSpPr>
            <a:spLocks noGrp="1" noChangeArrowheads="1"/>
          </p:cNvSpPr>
          <p:nvPr>
            <p:ph type="subTitle" idx="1"/>
          </p:nvPr>
        </p:nvSpPr>
        <p:spPr bwMode="ltGray">
          <a:xfrm>
            <a:off x="2466975" y="3271838"/>
            <a:ext cx="6400800" cy="647700"/>
          </a:xfrm>
        </p:spPr>
        <p:txBody>
          <a:bodyPr>
            <a:spAutoFit/>
          </a:bodyPr>
          <a:lstStyle>
            <a:lvl1pPr marL="0" indent="0">
              <a:buFont typeface="Times" pitchFamily="18" charset="0"/>
              <a:buNone/>
              <a:defRPr sz="2800">
                <a:solidFill>
                  <a:schemeClr val="accent1"/>
                </a:solidFill>
              </a:defRPr>
            </a:lvl1pPr>
          </a:lstStyle>
          <a:p>
            <a:r>
              <a:rPr lang="en-US"/>
              <a:t>Click to edit Master subtitle style</a:t>
            </a:r>
          </a:p>
        </p:txBody>
      </p:sp>
      <p:sp>
        <p:nvSpPr>
          <p:cNvPr id="653316" name="Rectangle 4"/>
          <p:cNvSpPr>
            <a:spLocks noGrp="1" noChangeArrowheads="1"/>
          </p:cNvSpPr>
          <p:nvPr>
            <p:ph type="ctrTitle"/>
          </p:nvPr>
        </p:nvSpPr>
        <p:spPr>
          <a:xfrm>
            <a:off x="2466975" y="2466975"/>
            <a:ext cx="6677025" cy="585788"/>
          </a:xfrm>
        </p:spPr>
        <p:txBody>
          <a:bodyPr>
            <a:spAutoFit/>
          </a:bodyPr>
          <a:lstStyle>
            <a:lvl1pPr algn="l">
              <a:defRPr sz="3600"/>
            </a:lvl1pPr>
          </a:lstStyle>
          <a:p>
            <a:r>
              <a:rPr lang="en-US"/>
              <a:t>Click to edit Master title style</a:t>
            </a:r>
          </a:p>
        </p:txBody>
      </p:sp>
      <p:sp>
        <p:nvSpPr>
          <p:cNvPr id="5" name="Rectangle 2"/>
          <p:cNvSpPr>
            <a:spLocks noGrp="1" noChangeArrowheads="1"/>
          </p:cNvSpPr>
          <p:nvPr>
            <p:ph type="ftr" sz="quarter" idx="10"/>
          </p:nvPr>
        </p:nvSpPr>
        <p:spPr>
          <a:xfrm>
            <a:off x="227013" y="5821363"/>
            <a:ext cx="2895600" cy="293687"/>
          </a:xfrm>
        </p:spPr>
        <p:txBody>
          <a:bodyPr/>
          <a:lstStyle>
            <a:lvl1pPr algn="l">
              <a:defRPr sz="1000"/>
            </a:lvl1pPr>
          </a:lstStyle>
          <a:p>
            <a:pPr>
              <a:defRPr/>
            </a:pPr>
            <a:r>
              <a:rPr lang="en-US" smtClean="0"/>
              <a:t>Micron/Intel Confidential</a:t>
            </a:r>
            <a:endParaRPr lang="en-US"/>
          </a:p>
        </p:txBody>
      </p:sp>
      <p:sp>
        <p:nvSpPr>
          <p:cNvPr id="6" name="Rectangle 8"/>
          <p:cNvSpPr>
            <a:spLocks noGrp="1" noChangeArrowheads="1"/>
          </p:cNvSpPr>
          <p:nvPr>
            <p:ph type="dt" sz="quarter" idx="11"/>
          </p:nvPr>
        </p:nvSpPr>
        <p:spPr>
          <a:xfrm>
            <a:off x="227013" y="5302250"/>
            <a:ext cx="2890837" cy="476250"/>
          </a:xfrm>
        </p:spPr>
        <p:txBody>
          <a:bodyPr wrap="square" bIns="45720" anchor="t"/>
          <a:lstStyle>
            <a:lvl1pPr>
              <a:defRPr sz="1400" b="1"/>
            </a:lvl1pPr>
          </a:lstStyle>
          <a:p>
            <a:pPr>
              <a:defRPr/>
            </a:pPr>
            <a:r>
              <a:rPr lang="en-US" smtClean="0"/>
              <a:t>4/03/2012</a:t>
            </a:r>
            <a:endParaRPr lang="en-US"/>
          </a:p>
        </p:txBody>
      </p:sp>
    </p:spTree>
  </p:cSld>
  <p:clrMapOvr>
    <a:overrideClrMapping bg1="lt1" tx1="dk1" bg2="lt2" tx2="dk2" accent1="accent1" accent2="accent2" accent3="accent3" accent4="accent4" accent5="accent5" accent6="accent6" hlink="hlink" folHlink="folHlink"/>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dt" sz="half" idx="10"/>
          </p:nvPr>
        </p:nvSpPr>
        <p:spPr>
          <a:ln/>
        </p:spPr>
        <p:txBody>
          <a:bodyPr/>
          <a:lstStyle>
            <a:lvl1pPr>
              <a:defRPr/>
            </a:lvl1pPr>
          </a:lstStyle>
          <a:p>
            <a:pPr>
              <a:defRPr/>
            </a:pPr>
            <a:r>
              <a:rPr lang="en-US" smtClean="0"/>
              <a:t>4/03/2012</a:t>
            </a:r>
            <a:endParaRPr lang="en-US"/>
          </a:p>
        </p:txBody>
      </p:sp>
      <p:sp>
        <p:nvSpPr>
          <p:cNvPr id="5" name="Rectangle 8"/>
          <p:cNvSpPr>
            <a:spLocks noGrp="1" noChangeArrowheads="1"/>
          </p:cNvSpPr>
          <p:nvPr>
            <p:ph type="ftr" sz="quarter" idx="11"/>
          </p:nvPr>
        </p:nvSpPr>
        <p:spPr>
          <a:ln/>
        </p:spPr>
        <p:txBody>
          <a:bodyPr/>
          <a:lstStyle>
            <a:lvl1pPr>
              <a:defRPr/>
            </a:lvl1pPr>
          </a:lstStyle>
          <a:p>
            <a:pPr>
              <a:defRPr/>
            </a:pPr>
            <a:r>
              <a:rPr lang="en-US" smtClean="0"/>
              <a:t>Micron/Intel Confidential</a:t>
            </a:r>
            <a:endParaRPr lang="en-US"/>
          </a:p>
        </p:txBody>
      </p:sp>
      <p:sp>
        <p:nvSpPr>
          <p:cNvPr id="6" name="Rectangle 9"/>
          <p:cNvSpPr>
            <a:spLocks noGrp="1" noChangeArrowheads="1"/>
          </p:cNvSpPr>
          <p:nvPr>
            <p:ph type="sldNum" sz="quarter" idx="12"/>
          </p:nvPr>
        </p:nvSpPr>
        <p:spPr>
          <a:ln/>
        </p:spPr>
        <p:txBody>
          <a:bodyPr/>
          <a:lstStyle>
            <a:lvl1pPr>
              <a:defRPr/>
            </a:lvl1pPr>
          </a:lstStyle>
          <a:p>
            <a:pPr>
              <a:defRPr/>
            </a:pPr>
            <a:fld id="{3B13CE60-F8E5-4316-AF83-CD2ECB053E9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0"/>
            <a:ext cx="2286000" cy="61039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0" y="0"/>
            <a:ext cx="6705600" cy="61039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dt" sz="half" idx="10"/>
          </p:nvPr>
        </p:nvSpPr>
        <p:spPr>
          <a:ln/>
        </p:spPr>
        <p:txBody>
          <a:bodyPr/>
          <a:lstStyle>
            <a:lvl1pPr>
              <a:defRPr/>
            </a:lvl1pPr>
          </a:lstStyle>
          <a:p>
            <a:pPr>
              <a:defRPr/>
            </a:pPr>
            <a:r>
              <a:rPr lang="en-US" smtClean="0"/>
              <a:t>4/03/2012</a:t>
            </a:r>
            <a:endParaRPr lang="en-US"/>
          </a:p>
        </p:txBody>
      </p:sp>
      <p:sp>
        <p:nvSpPr>
          <p:cNvPr id="5" name="Rectangle 8"/>
          <p:cNvSpPr>
            <a:spLocks noGrp="1" noChangeArrowheads="1"/>
          </p:cNvSpPr>
          <p:nvPr>
            <p:ph type="ftr" sz="quarter" idx="11"/>
          </p:nvPr>
        </p:nvSpPr>
        <p:spPr>
          <a:ln/>
        </p:spPr>
        <p:txBody>
          <a:bodyPr/>
          <a:lstStyle>
            <a:lvl1pPr>
              <a:defRPr/>
            </a:lvl1pPr>
          </a:lstStyle>
          <a:p>
            <a:pPr>
              <a:defRPr/>
            </a:pPr>
            <a:r>
              <a:rPr lang="en-US" smtClean="0"/>
              <a:t>Micron/Intel Confidential</a:t>
            </a:r>
            <a:endParaRPr lang="en-US"/>
          </a:p>
        </p:txBody>
      </p:sp>
      <p:sp>
        <p:nvSpPr>
          <p:cNvPr id="6" name="Rectangle 9"/>
          <p:cNvSpPr>
            <a:spLocks noGrp="1" noChangeArrowheads="1"/>
          </p:cNvSpPr>
          <p:nvPr>
            <p:ph type="sldNum" sz="quarter" idx="12"/>
          </p:nvPr>
        </p:nvSpPr>
        <p:spPr>
          <a:ln/>
        </p:spPr>
        <p:txBody>
          <a:bodyPr/>
          <a:lstStyle>
            <a:lvl1pPr>
              <a:defRPr/>
            </a:lvl1pPr>
          </a:lstStyle>
          <a:p>
            <a:pPr>
              <a:defRPr/>
            </a:pPr>
            <a:fld id="{1D6BF747-E45C-4F0D-8291-84DA73AC2ACD}"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bwMode="gray">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4" name="Text Box 7"/>
          <p:cNvSpPr txBox="1">
            <a:spLocks noChangeArrowheads="1"/>
          </p:cNvSpPr>
          <p:nvPr/>
        </p:nvSpPr>
        <p:spPr bwMode="gray">
          <a:xfrm>
            <a:off x="227013" y="6616700"/>
            <a:ext cx="2717800" cy="214313"/>
          </a:xfrm>
          <a:prstGeom prst="rect">
            <a:avLst/>
          </a:prstGeom>
          <a:noFill/>
          <a:ln w="9525" algn="ctr">
            <a:noFill/>
            <a:miter lim="800000"/>
            <a:headEnd/>
            <a:tailEnd/>
          </a:ln>
          <a:effectLst/>
        </p:spPr>
        <p:txBody>
          <a:bodyPr>
            <a:spAutoFit/>
          </a:bodyPr>
          <a:lstStyle/>
          <a:p>
            <a:pPr eaLnBrk="0" hangingPunct="0">
              <a:spcBef>
                <a:spcPct val="50000"/>
              </a:spcBef>
              <a:defRPr/>
            </a:pPr>
            <a:r>
              <a:rPr lang="en-US" sz="800" b="0">
                <a:solidFill>
                  <a:schemeClr val="bg1"/>
                </a:solidFill>
                <a:cs typeface="+mn-cs"/>
              </a:rPr>
              <a:t>©2005 Micron Technology, Inc. All rights reserved.</a:t>
            </a:r>
          </a:p>
        </p:txBody>
      </p:sp>
      <p:sp>
        <p:nvSpPr>
          <p:cNvPr id="656392" name="Rectangle 8"/>
          <p:cNvSpPr>
            <a:spLocks noGrp="1" noChangeArrowheads="1"/>
          </p:cNvSpPr>
          <p:nvPr>
            <p:ph type="subTitle" idx="1"/>
          </p:nvPr>
        </p:nvSpPr>
        <p:spPr bwMode="ltGray">
          <a:xfrm>
            <a:off x="2466975" y="3271838"/>
            <a:ext cx="6677025" cy="647700"/>
          </a:xfrm>
        </p:spPr>
        <p:txBody>
          <a:bodyPr>
            <a:spAutoFit/>
          </a:bodyPr>
          <a:lstStyle>
            <a:lvl1pPr marL="0" indent="0">
              <a:buFont typeface="Times" pitchFamily="18" charset="0"/>
              <a:buNone/>
              <a:defRPr sz="2800">
                <a:solidFill>
                  <a:schemeClr val="accent1"/>
                </a:solidFill>
              </a:defRPr>
            </a:lvl1pPr>
          </a:lstStyle>
          <a:p>
            <a:r>
              <a:rPr lang="en-US"/>
              <a:t>Click to edit Master subtitle style</a:t>
            </a:r>
          </a:p>
        </p:txBody>
      </p:sp>
      <p:sp>
        <p:nvSpPr>
          <p:cNvPr id="656393" name="Rectangle 9"/>
          <p:cNvSpPr>
            <a:spLocks noGrp="1" noChangeArrowheads="1"/>
          </p:cNvSpPr>
          <p:nvPr>
            <p:ph type="ctrTitle"/>
          </p:nvPr>
        </p:nvSpPr>
        <p:spPr>
          <a:xfrm>
            <a:off x="2466975" y="2466975"/>
            <a:ext cx="6677025" cy="585788"/>
          </a:xfrm>
        </p:spPr>
        <p:txBody>
          <a:bodyPr>
            <a:spAutoFit/>
          </a:bodyPr>
          <a:lstStyle>
            <a:lvl1pPr algn="l">
              <a:defRPr sz="3600"/>
            </a:lvl1pPr>
          </a:lstStyle>
          <a:p>
            <a:r>
              <a:rPr lang="en-US"/>
              <a:t>Click to edit Master title style</a:t>
            </a:r>
          </a:p>
        </p:txBody>
      </p:sp>
    </p:spTree>
  </p:cSld>
  <p:clrMapOvr>
    <a:overrideClrMapping bg1="lt1" tx1="dk1" bg2="lt2" tx2="dk2" accent1="accent1" accent2="accent2" accent3="accent3" accent4="accent4" accent5="accent5" accent6="accent6" hlink="hlink" folHlink="folHlink"/>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r>
              <a:rPr lang="en-US" smtClean="0"/>
              <a:t>4/03/2012</a:t>
            </a: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r>
              <a:rPr lang="en-US" smtClean="0"/>
              <a:t>Micron/Intel Confidential</a:t>
            </a: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7D8AE737-D29C-472A-9C76-23FED05D4610}"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r>
              <a:rPr lang="en-US" smtClean="0"/>
              <a:t>4/03/2012</a:t>
            </a: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r>
              <a:rPr lang="en-US" smtClean="0"/>
              <a:t>Micron/Intel Confidential</a:t>
            </a: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1D5079D0-ABAA-4C51-9188-3336963872A7}"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30200" y="1069975"/>
            <a:ext cx="4168775" cy="5033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51375" y="1069975"/>
            <a:ext cx="4170363" cy="5033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1"/>
          <p:cNvSpPr>
            <a:spLocks noGrp="1" noChangeArrowheads="1"/>
          </p:cNvSpPr>
          <p:nvPr>
            <p:ph type="dt" sz="half" idx="10"/>
          </p:nvPr>
        </p:nvSpPr>
        <p:spPr>
          <a:ln/>
        </p:spPr>
        <p:txBody>
          <a:bodyPr/>
          <a:lstStyle>
            <a:lvl1pPr>
              <a:defRPr/>
            </a:lvl1pPr>
          </a:lstStyle>
          <a:p>
            <a:pPr>
              <a:defRPr/>
            </a:pPr>
            <a:r>
              <a:rPr lang="en-US" smtClean="0"/>
              <a:t>4/03/2012</a:t>
            </a: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r>
              <a:rPr lang="en-US" smtClean="0"/>
              <a:t>Micron/Intel Confidential</a:t>
            </a: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C2B31CEA-7775-4F6B-9065-083A4FCC7CC2}" type="slidenum">
              <a:rPr lang="en-US"/>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1"/>
          <p:cNvSpPr>
            <a:spLocks noGrp="1" noChangeArrowheads="1"/>
          </p:cNvSpPr>
          <p:nvPr>
            <p:ph type="dt" sz="half" idx="10"/>
          </p:nvPr>
        </p:nvSpPr>
        <p:spPr>
          <a:ln/>
        </p:spPr>
        <p:txBody>
          <a:bodyPr/>
          <a:lstStyle>
            <a:lvl1pPr>
              <a:defRPr/>
            </a:lvl1pPr>
          </a:lstStyle>
          <a:p>
            <a:pPr>
              <a:defRPr/>
            </a:pPr>
            <a:r>
              <a:rPr lang="en-US" smtClean="0"/>
              <a:t>4/03/2012</a:t>
            </a:r>
            <a:endParaRPr lang="en-US"/>
          </a:p>
        </p:txBody>
      </p:sp>
      <p:sp>
        <p:nvSpPr>
          <p:cNvPr id="8" name="Rectangle 12"/>
          <p:cNvSpPr>
            <a:spLocks noGrp="1" noChangeArrowheads="1"/>
          </p:cNvSpPr>
          <p:nvPr>
            <p:ph type="ftr" sz="quarter" idx="11"/>
          </p:nvPr>
        </p:nvSpPr>
        <p:spPr>
          <a:ln/>
        </p:spPr>
        <p:txBody>
          <a:bodyPr/>
          <a:lstStyle>
            <a:lvl1pPr>
              <a:defRPr/>
            </a:lvl1pPr>
          </a:lstStyle>
          <a:p>
            <a:pPr>
              <a:defRPr/>
            </a:pPr>
            <a:r>
              <a:rPr lang="en-US" smtClean="0"/>
              <a:t>Micron/Intel Confidential</a:t>
            </a:r>
            <a:endParaRPr lang="en-US"/>
          </a:p>
        </p:txBody>
      </p:sp>
      <p:sp>
        <p:nvSpPr>
          <p:cNvPr id="9" name="Rectangle 13"/>
          <p:cNvSpPr>
            <a:spLocks noGrp="1" noChangeArrowheads="1"/>
          </p:cNvSpPr>
          <p:nvPr>
            <p:ph type="sldNum" sz="quarter" idx="12"/>
          </p:nvPr>
        </p:nvSpPr>
        <p:spPr>
          <a:ln/>
        </p:spPr>
        <p:txBody>
          <a:bodyPr/>
          <a:lstStyle>
            <a:lvl1pPr>
              <a:defRPr/>
            </a:lvl1pPr>
          </a:lstStyle>
          <a:p>
            <a:pPr>
              <a:defRPr/>
            </a:pPr>
            <a:fld id="{9839A6A7-384A-449B-BB2E-28C143E99DD0}" type="slidenum">
              <a:rPr lang="en-US"/>
              <a:pPr>
                <a:defRPr/>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1"/>
          <p:cNvSpPr>
            <a:spLocks noGrp="1" noChangeArrowheads="1"/>
          </p:cNvSpPr>
          <p:nvPr>
            <p:ph type="dt" sz="half" idx="10"/>
          </p:nvPr>
        </p:nvSpPr>
        <p:spPr>
          <a:ln/>
        </p:spPr>
        <p:txBody>
          <a:bodyPr/>
          <a:lstStyle>
            <a:lvl1pPr>
              <a:defRPr/>
            </a:lvl1pPr>
          </a:lstStyle>
          <a:p>
            <a:pPr>
              <a:defRPr/>
            </a:pPr>
            <a:r>
              <a:rPr lang="en-US" smtClean="0"/>
              <a:t>4/03/2012</a:t>
            </a:r>
            <a:endParaRPr lang="en-US"/>
          </a:p>
        </p:txBody>
      </p:sp>
      <p:sp>
        <p:nvSpPr>
          <p:cNvPr id="4" name="Rectangle 12"/>
          <p:cNvSpPr>
            <a:spLocks noGrp="1" noChangeArrowheads="1"/>
          </p:cNvSpPr>
          <p:nvPr>
            <p:ph type="ftr" sz="quarter" idx="11"/>
          </p:nvPr>
        </p:nvSpPr>
        <p:spPr>
          <a:ln/>
        </p:spPr>
        <p:txBody>
          <a:bodyPr/>
          <a:lstStyle>
            <a:lvl1pPr>
              <a:defRPr/>
            </a:lvl1pPr>
          </a:lstStyle>
          <a:p>
            <a:pPr>
              <a:defRPr/>
            </a:pPr>
            <a:r>
              <a:rPr lang="en-US" smtClean="0"/>
              <a:t>Micron/Intel Confidential</a:t>
            </a:r>
            <a:endParaRPr lang="en-US"/>
          </a:p>
        </p:txBody>
      </p:sp>
      <p:sp>
        <p:nvSpPr>
          <p:cNvPr id="5" name="Rectangle 13"/>
          <p:cNvSpPr>
            <a:spLocks noGrp="1" noChangeArrowheads="1"/>
          </p:cNvSpPr>
          <p:nvPr>
            <p:ph type="sldNum" sz="quarter" idx="12"/>
          </p:nvPr>
        </p:nvSpPr>
        <p:spPr>
          <a:ln/>
        </p:spPr>
        <p:txBody>
          <a:bodyPr/>
          <a:lstStyle>
            <a:lvl1pPr>
              <a:defRPr/>
            </a:lvl1pPr>
          </a:lstStyle>
          <a:p>
            <a:pPr>
              <a:defRPr/>
            </a:pPr>
            <a:fld id="{05A548A0-41BE-440D-BC14-8B401C7F88E1}" type="slidenum">
              <a:rPr lang="en-US"/>
              <a:pPr>
                <a:defRPr/>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r>
              <a:rPr lang="en-US" smtClean="0"/>
              <a:t>4/03/2012</a:t>
            </a:r>
            <a:endParaRPr lang="en-US"/>
          </a:p>
        </p:txBody>
      </p:sp>
      <p:sp>
        <p:nvSpPr>
          <p:cNvPr id="3" name="Rectangle 12"/>
          <p:cNvSpPr>
            <a:spLocks noGrp="1" noChangeArrowheads="1"/>
          </p:cNvSpPr>
          <p:nvPr>
            <p:ph type="ftr" sz="quarter" idx="11"/>
          </p:nvPr>
        </p:nvSpPr>
        <p:spPr>
          <a:ln/>
        </p:spPr>
        <p:txBody>
          <a:bodyPr/>
          <a:lstStyle>
            <a:lvl1pPr>
              <a:defRPr/>
            </a:lvl1pPr>
          </a:lstStyle>
          <a:p>
            <a:pPr>
              <a:defRPr/>
            </a:pPr>
            <a:r>
              <a:rPr lang="en-US" smtClean="0"/>
              <a:t>Micron/Intel Confidential</a:t>
            </a:r>
            <a:endParaRPr lang="en-US"/>
          </a:p>
        </p:txBody>
      </p:sp>
      <p:sp>
        <p:nvSpPr>
          <p:cNvPr id="4" name="Rectangle 13"/>
          <p:cNvSpPr>
            <a:spLocks noGrp="1" noChangeArrowheads="1"/>
          </p:cNvSpPr>
          <p:nvPr>
            <p:ph type="sldNum" sz="quarter" idx="12"/>
          </p:nvPr>
        </p:nvSpPr>
        <p:spPr>
          <a:ln/>
        </p:spPr>
        <p:txBody>
          <a:bodyPr/>
          <a:lstStyle>
            <a:lvl1pPr>
              <a:defRPr/>
            </a:lvl1pPr>
          </a:lstStyle>
          <a:p>
            <a:pPr>
              <a:defRPr/>
            </a:pPr>
            <a:fld id="{AD0A08E1-56CE-46EC-9120-11D811072A6F}" type="slidenum">
              <a:rPr lang="en-US"/>
              <a:pPr>
                <a:defRPr/>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r>
              <a:rPr lang="en-US" smtClean="0"/>
              <a:t>4/03/2012</a:t>
            </a: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r>
              <a:rPr lang="en-US" smtClean="0"/>
              <a:t>Micron/Intel Confidential</a:t>
            </a: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6ADDBE0F-21DA-4BDB-938A-EFB18A57B5E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dt" sz="half" idx="10"/>
          </p:nvPr>
        </p:nvSpPr>
        <p:spPr>
          <a:ln/>
        </p:spPr>
        <p:txBody>
          <a:bodyPr/>
          <a:lstStyle>
            <a:lvl1pPr>
              <a:defRPr/>
            </a:lvl1pPr>
          </a:lstStyle>
          <a:p>
            <a:pPr>
              <a:defRPr/>
            </a:pPr>
            <a:r>
              <a:rPr lang="en-US" smtClean="0"/>
              <a:t>4/03/2012</a:t>
            </a:r>
            <a:endParaRPr lang="en-US"/>
          </a:p>
        </p:txBody>
      </p:sp>
      <p:sp>
        <p:nvSpPr>
          <p:cNvPr id="5" name="Rectangle 8"/>
          <p:cNvSpPr>
            <a:spLocks noGrp="1" noChangeArrowheads="1"/>
          </p:cNvSpPr>
          <p:nvPr>
            <p:ph type="ftr" sz="quarter" idx="11"/>
          </p:nvPr>
        </p:nvSpPr>
        <p:spPr>
          <a:ln/>
        </p:spPr>
        <p:txBody>
          <a:bodyPr/>
          <a:lstStyle>
            <a:lvl1pPr>
              <a:defRPr/>
            </a:lvl1pPr>
          </a:lstStyle>
          <a:p>
            <a:pPr>
              <a:defRPr/>
            </a:pPr>
            <a:r>
              <a:rPr lang="en-US" smtClean="0"/>
              <a:t>Micron/Intel Confidential</a:t>
            </a:r>
            <a:endParaRPr lang="en-US"/>
          </a:p>
        </p:txBody>
      </p:sp>
      <p:sp>
        <p:nvSpPr>
          <p:cNvPr id="6" name="Rectangle 9"/>
          <p:cNvSpPr>
            <a:spLocks noGrp="1" noChangeArrowheads="1"/>
          </p:cNvSpPr>
          <p:nvPr>
            <p:ph type="sldNum" sz="quarter" idx="12"/>
          </p:nvPr>
        </p:nvSpPr>
        <p:spPr>
          <a:ln/>
        </p:spPr>
        <p:txBody>
          <a:bodyPr/>
          <a:lstStyle>
            <a:lvl1pPr>
              <a:defRPr/>
            </a:lvl1pPr>
          </a:lstStyle>
          <a:p>
            <a:pPr>
              <a:defRPr/>
            </a:pPr>
            <a:fld id="{6DBCEF66-A3FD-4CFE-AB86-59E12BE326D2}"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r>
              <a:rPr lang="en-US" smtClean="0"/>
              <a:t>4/03/2012</a:t>
            </a: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r>
              <a:rPr lang="en-US" smtClean="0"/>
              <a:t>Micron/Intel Confidential</a:t>
            </a: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0945BEDF-6E94-483F-85CE-A27DD524DE46}" type="slidenum">
              <a:rPr lang="en-US"/>
              <a:pPr>
                <a:defRPr/>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r>
              <a:rPr lang="en-US" smtClean="0"/>
              <a:t>4/03/2012</a:t>
            </a: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r>
              <a:rPr lang="en-US" smtClean="0"/>
              <a:t>Micron/Intel Confidential</a:t>
            </a: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0DD3F0D0-4461-4C8C-8DF2-764C665CF69F}" type="slidenum">
              <a:rPr lang="en-US"/>
              <a:pPr>
                <a:defRPr/>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0"/>
            <a:ext cx="2286000" cy="61039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0" y="0"/>
            <a:ext cx="6705600" cy="61039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r>
              <a:rPr lang="en-US" smtClean="0"/>
              <a:t>4/03/2012</a:t>
            </a: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r>
              <a:rPr lang="en-US" smtClean="0"/>
              <a:t>Micron/Intel Confidential</a:t>
            </a: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C4F2F660-5969-49E4-ACEE-9A0E0E2B9EC9}" type="slidenum">
              <a:rPr lang="en-US"/>
              <a:pPr>
                <a:defRPr/>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2" descr="sliver"/>
          <p:cNvPicPr>
            <a:picLocks noChangeAspect="1" noChangeArrowheads="1"/>
          </p:cNvPicPr>
          <p:nvPr/>
        </p:nvPicPr>
        <p:blipFill>
          <a:blip r:embed="rId3" cstate="print"/>
          <a:srcRect/>
          <a:stretch>
            <a:fillRect/>
          </a:stretch>
        </p:blipFill>
        <p:spPr bwMode="auto">
          <a:xfrm>
            <a:off x="0" y="6742113"/>
            <a:ext cx="9144000" cy="115887"/>
          </a:xfrm>
          <a:prstGeom prst="rect">
            <a:avLst/>
          </a:prstGeom>
          <a:noFill/>
          <a:ln w="9525">
            <a:noFill/>
            <a:miter lim="800000"/>
            <a:headEnd/>
            <a:tailEnd/>
          </a:ln>
        </p:spPr>
      </p:pic>
      <p:pic>
        <p:nvPicPr>
          <p:cNvPr id="5" name="Picture 3" descr="Left"/>
          <p:cNvPicPr>
            <a:picLocks noChangeAspect="1" noChangeArrowheads="1"/>
          </p:cNvPicPr>
          <p:nvPr/>
        </p:nvPicPr>
        <p:blipFill>
          <a:blip r:embed="rId4" cstate="print"/>
          <a:srcRect/>
          <a:stretch>
            <a:fillRect/>
          </a:stretch>
        </p:blipFill>
        <p:spPr bwMode="auto">
          <a:xfrm>
            <a:off x="0" y="0"/>
            <a:ext cx="349250" cy="6858000"/>
          </a:xfrm>
          <a:prstGeom prst="rect">
            <a:avLst/>
          </a:prstGeom>
          <a:noFill/>
          <a:ln w="9525">
            <a:noFill/>
            <a:miter lim="800000"/>
            <a:headEnd/>
            <a:tailEnd/>
          </a:ln>
        </p:spPr>
      </p:pic>
      <p:pic>
        <p:nvPicPr>
          <p:cNvPr id="6" name="Picture 7"/>
          <p:cNvPicPr>
            <a:picLocks noChangeAspect="1" noChangeArrowheads="1"/>
          </p:cNvPicPr>
          <p:nvPr/>
        </p:nvPicPr>
        <p:blipFill>
          <a:blip r:embed="rId5" cstate="print"/>
          <a:srcRect/>
          <a:stretch>
            <a:fillRect/>
          </a:stretch>
        </p:blipFill>
        <p:spPr bwMode="auto">
          <a:xfrm>
            <a:off x="39688" y="6524625"/>
            <a:ext cx="260350" cy="206375"/>
          </a:xfrm>
          <a:prstGeom prst="rect">
            <a:avLst/>
          </a:prstGeom>
          <a:noFill/>
          <a:ln w="9525">
            <a:noFill/>
            <a:miter lim="800000"/>
            <a:headEnd/>
            <a:tailEnd/>
          </a:ln>
        </p:spPr>
      </p:pic>
      <p:pic>
        <p:nvPicPr>
          <p:cNvPr id="7" name="Picture 23" descr="Blue arrows"/>
          <p:cNvPicPr>
            <a:picLocks noChangeAspect="1" noChangeArrowheads="1"/>
          </p:cNvPicPr>
          <p:nvPr/>
        </p:nvPicPr>
        <p:blipFill>
          <a:blip r:embed="rId6" cstate="print">
            <a:clrChange>
              <a:clrFrom>
                <a:srgbClr val="FFFFFF"/>
              </a:clrFrom>
              <a:clrTo>
                <a:srgbClr val="FFFFFF">
                  <a:alpha val="0"/>
                </a:srgbClr>
              </a:clrTo>
            </a:clrChange>
          </a:blip>
          <a:srcRect/>
          <a:stretch>
            <a:fillRect/>
          </a:stretch>
        </p:blipFill>
        <p:spPr bwMode="auto">
          <a:xfrm>
            <a:off x="752475" y="2517775"/>
            <a:ext cx="1417638" cy="485775"/>
          </a:xfrm>
          <a:prstGeom prst="rect">
            <a:avLst/>
          </a:prstGeom>
          <a:noFill/>
          <a:ln w="9525">
            <a:noFill/>
            <a:miter lim="800000"/>
            <a:headEnd/>
            <a:tailEnd/>
          </a:ln>
        </p:spPr>
      </p:pic>
      <p:sp>
        <p:nvSpPr>
          <p:cNvPr id="810001" name="Rectangle 17"/>
          <p:cNvSpPr>
            <a:spLocks noGrp="1" noChangeArrowheads="1"/>
          </p:cNvSpPr>
          <p:nvPr>
            <p:ph type="subTitle" idx="1"/>
          </p:nvPr>
        </p:nvSpPr>
        <p:spPr bwMode="ltGray">
          <a:xfrm>
            <a:off x="2466975" y="3271838"/>
            <a:ext cx="6677025" cy="647700"/>
          </a:xfrm>
        </p:spPr>
        <p:txBody>
          <a:bodyPr>
            <a:spAutoFit/>
          </a:bodyPr>
          <a:lstStyle>
            <a:lvl1pPr marL="0" indent="0">
              <a:buFont typeface="Times" pitchFamily="18" charset="0"/>
              <a:buNone/>
              <a:defRPr sz="2800">
                <a:solidFill>
                  <a:schemeClr val="accent1"/>
                </a:solidFill>
              </a:defRPr>
            </a:lvl1pPr>
          </a:lstStyle>
          <a:p>
            <a:r>
              <a:rPr lang="en-US"/>
              <a:t>Click to edit Master subtitle style</a:t>
            </a:r>
          </a:p>
        </p:txBody>
      </p:sp>
      <p:sp>
        <p:nvSpPr>
          <p:cNvPr id="810002" name="Rectangle 18"/>
          <p:cNvSpPr>
            <a:spLocks noGrp="1" noChangeArrowheads="1"/>
          </p:cNvSpPr>
          <p:nvPr>
            <p:ph type="ctrTitle"/>
          </p:nvPr>
        </p:nvSpPr>
        <p:spPr>
          <a:xfrm>
            <a:off x="2466975" y="2439988"/>
            <a:ext cx="6677025" cy="641350"/>
          </a:xfrm>
        </p:spPr>
        <p:txBody>
          <a:bodyPr>
            <a:spAutoFit/>
          </a:bodyPr>
          <a:lstStyle>
            <a:lvl1pPr algn="l">
              <a:defRPr sz="3600"/>
            </a:lvl1pPr>
          </a:lstStyle>
          <a:p>
            <a:r>
              <a:rPr lang="en-US"/>
              <a:t>Click to edit Master title style</a:t>
            </a:r>
          </a:p>
        </p:txBody>
      </p:sp>
      <p:sp>
        <p:nvSpPr>
          <p:cNvPr id="8" name="Rectangle 21"/>
          <p:cNvSpPr>
            <a:spLocks noGrp="1" noChangeArrowheads="1"/>
          </p:cNvSpPr>
          <p:nvPr>
            <p:ph type="ftr" sz="quarter" idx="10"/>
          </p:nvPr>
        </p:nvSpPr>
        <p:spPr>
          <a:xfrm>
            <a:off x="547688" y="5821363"/>
            <a:ext cx="2895600" cy="293687"/>
          </a:xfrm>
        </p:spPr>
        <p:txBody>
          <a:bodyPr lIns="0" rIns="0"/>
          <a:lstStyle>
            <a:lvl1pPr algn="l">
              <a:defRPr sz="1000">
                <a:solidFill>
                  <a:schemeClr val="tx1"/>
                </a:solidFill>
              </a:defRPr>
            </a:lvl1pPr>
          </a:lstStyle>
          <a:p>
            <a:pPr>
              <a:defRPr/>
            </a:pPr>
            <a:r>
              <a:rPr lang="en-US" smtClean="0"/>
              <a:t>Micron/Intel Confidential</a:t>
            </a:r>
            <a:endParaRPr lang="en-US"/>
          </a:p>
        </p:txBody>
      </p:sp>
      <p:sp>
        <p:nvSpPr>
          <p:cNvPr id="9" name="Rectangle 22"/>
          <p:cNvSpPr>
            <a:spLocks noGrp="1" noChangeArrowheads="1"/>
          </p:cNvSpPr>
          <p:nvPr>
            <p:ph type="dt" sz="quarter" idx="11"/>
          </p:nvPr>
        </p:nvSpPr>
        <p:spPr>
          <a:xfrm>
            <a:off x="547688" y="5302250"/>
            <a:ext cx="2890837" cy="476250"/>
          </a:xfrm>
        </p:spPr>
        <p:txBody>
          <a:bodyPr lIns="0" rIns="0"/>
          <a:lstStyle>
            <a:lvl1pPr>
              <a:defRPr sz="1400" b="1">
                <a:solidFill>
                  <a:schemeClr val="tx1"/>
                </a:solidFill>
              </a:defRPr>
            </a:lvl1pPr>
          </a:lstStyle>
          <a:p>
            <a:pPr>
              <a:defRPr/>
            </a:pPr>
            <a:r>
              <a:rPr lang="en-US" smtClean="0"/>
              <a:t>4/03/2012</a:t>
            </a:r>
            <a:endParaRPr lang="en-US"/>
          </a:p>
        </p:txBody>
      </p:sp>
    </p:spTree>
  </p:cSld>
  <p:clrMapOvr>
    <a:overrideClrMapping bg1="lt1" tx1="dk1" bg2="lt2" tx2="dk2" accent1="accent1" accent2="accent2" accent3="accent3" accent4="accent4" accent5="accent5" accent6="accent6" hlink="hlink" folHlink="folHlink"/>
  </p:clrMapOvr>
  <p:transition>
    <p:fad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sldNum" sz="quarter" idx="10"/>
          </p:nvPr>
        </p:nvSpPr>
        <p:spPr>
          <a:ln/>
        </p:spPr>
        <p:txBody>
          <a:bodyPr/>
          <a:lstStyle>
            <a:lvl1pPr>
              <a:defRPr/>
            </a:lvl1pPr>
          </a:lstStyle>
          <a:p>
            <a:pPr>
              <a:defRPr/>
            </a:pPr>
            <a:fld id="{AA3DCD4B-E92E-4710-B8D9-55E212C4859F}" type="slidenum">
              <a:rPr lang="en-US"/>
              <a:pPr>
                <a:defRPr/>
              </a:pPr>
              <a:t>‹#›</a:t>
            </a:fld>
            <a:endParaRPr lang="en-US"/>
          </a:p>
        </p:txBody>
      </p:sp>
      <p:sp>
        <p:nvSpPr>
          <p:cNvPr id="5" name="Rectangle 6"/>
          <p:cNvSpPr>
            <a:spLocks noGrp="1" noChangeArrowheads="1"/>
          </p:cNvSpPr>
          <p:nvPr>
            <p:ph type="ftr" sz="quarter" idx="11"/>
          </p:nvPr>
        </p:nvSpPr>
        <p:spPr>
          <a:ln/>
        </p:spPr>
        <p:txBody>
          <a:bodyPr/>
          <a:lstStyle>
            <a:lvl1pPr>
              <a:defRPr/>
            </a:lvl1pPr>
          </a:lstStyle>
          <a:p>
            <a:pPr>
              <a:defRPr/>
            </a:pPr>
            <a:r>
              <a:rPr lang="en-US" smtClean="0"/>
              <a:t>Micron/Intel Confidential</a:t>
            </a:r>
            <a:endParaRPr lang="en-US"/>
          </a:p>
        </p:txBody>
      </p:sp>
      <p:sp>
        <p:nvSpPr>
          <p:cNvPr id="6" name="Rectangle 9"/>
          <p:cNvSpPr>
            <a:spLocks noGrp="1" noChangeArrowheads="1"/>
          </p:cNvSpPr>
          <p:nvPr>
            <p:ph type="dt" sz="half" idx="12"/>
          </p:nvPr>
        </p:nvSpPr>
        <p:spPr>
          <a:ln/>
        </p:spPr>
        <p:txBody>
          <a:bodyPr/>
          <a:lstStyle>
            <a:lvl1pPr>
              <a:defRPr/>
            </a:lvl1pPr>
          </a:lstStyle>
          <a:p>
            <a:pPr>
              <a:defRPr/>
            </a:pPr>
            <a:r>
              <a:rPr lang="en-US" smtClean="0"/>
              <a:t>4/03/2012</a:t>
            </a:r>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sldNum" sz="quarter" idx="10"/>
          </p:nvPr>
        </p:nvSpPr>
        <p:spPr>
          <a:ln/>
        </p:spPr>
        <p:txBody>
          <a:bodyPr/>
          <a:lstStyle>
            <a:lvl1pPr>
              <a:defRPr/>
            </a:lvl1pPr>
          </a:lstStyle>
          <a:p>
            <a:pPr>
              <a:defRPr/>
            </a:pPr>
            <a:fld id="{FFCC3C6A-5331-4A90-9484-037281C48D13}" type="slidenum">
              <a:rPr lang="en-US"/>
              <a:pPr>
                <a:defRPr/>
              </a:pPr>
              <a:t>‹#›</a:t>
            </a:fld>
            <a:endParaRPr lang="en-US"/>
          </a:p>
        </p:txBody>
      </p:sp>
      <p:sp>
        <p:nvSpPr>
          <p:cNvPr id="5" name="Rectangle 6"/>
          <p:cNvSpPr>
            <a:spLocks noGrp="1" noChangeArrowheads="1"/>
          </p:cNvSpPr>
          <p:nvPr>
            <p:ph type="ftr" sz="quarter" idx="11"/>
          </p:nvPr>
        </p:nvSpPr>
        <p:spPr>
          <a:ln/>
        </p:spPr>
        <p:txBody>
          <a:bodyPr/>
          <a:lstStyle>
            <a:lvl1pPr>
              <a:defRPr/>
            </a:lvl1pPr>
          </a:lstStyle>
          <a:p>
            <a:pPr>
              <a:defRPr/>
            </a:pPr>
            <a:r>
              <a:rPr lang="en-US" smtClean="0"/>
              <a:t>Micron/Intel Confidential</a:t>
            </a:r>
            <a:endParaRPr lang="en-US"/>
          </a:p>
        </p:txBody>
      </p:sp>
      <p:sp>
        <p:nvSpPr>
          <p:cNvPr id="6" name="Rectangle 9"/>
          <p:cNvSpPr>
            <a:spLocks noGrp="1" noChangeArrowheads="1"/>
          </p:cNvSpPr>
          <p:nvPr>
            <p:ph type="dt" sz="half" idx="12"/>
          </p:nvPr>
        </p:nvSpPr>
        <p:spPr>
          <a:ln/>
        </p:spPr>
        <p:txBody>
          <a:bodyPr/>
          <a:lstStyle>
            <a:lvl1pPr>
              <a:defRPr/>
            </a:lvl1pPr>
          </a:lstStyle>
          <a:p>
            <a:pPr>
              <a:defRPr/>
            </a:pPr>
            <a:r>
              <a:rPr lang="en-US" smtClean="0"/>
              <a:t>4/03/2012</a:t>
            </a:r>
            <a:endParaRPr 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30200" y="1069975"/>
            <a:ext cx="4168775" cy="5033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51375" y="1069975"/>
            <a:ext cx="4170363" cy="5033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p:cNvSpPr>
            <a:spLocks noGrp="1" noChangeArrowheads="1"/>
          </p:cNvSpPr>
          <p:nvPr>
            <p:ph type="sldNum" sz="quarter" idx="10"/>
          </p:nvPr>
        </p:nvSpPr>
        <p:spPr>
          <a:ln/>
        </p:spPr>
        <p:txBody>
          <a:bodyPr/>
          <a:lstStyle>
            <a:lvl1pPr>
              <a:defRPr/>
            </a:lvl1pPr>
          </a:lstStyle>
          <a:p>
            <a:pPr>
              <a:defRPr/>
            </a:pPr>
            <a:fld id="{262DB96F-BF67-41A0-8C96-9733C377B476}" type="slidenum">
              <a:rPr lang="en-US"/>
              <a:pPr>
                <a:defRPr/>
              </a:pPr>
              <a:t>‹#›</a:t>
            </a:fld>
            <a:endParaRPr lang="en-US"/>
          </a:p>
        </p:txBody>
      </p:sp>
      <p:sp>
        <p:nvSpPr>
          <p:cNvPr id="6" name="Rectangle 6"/>
          <p:cNvSpPr>
            <a:spLocks noGrp="1" noChangeArrowheads="1"/>
          </p:cNvSpPr>
          <p:nvPr>
            <p:ph type="ftr" sz="quarter" idx="11"/>
          </p:nvPr>
        </p:nvSpPr>
        <p:spPr>
          <a:ln/>
        </p:spPr>
        <p:txBody>
          <a:bodyPr/>
          <a:lstStyle>
            <a:lvl1pPr>
              <a:defRPr/>
            </a:lvl1pPr>
          </a:lstStyle>
          <a:p>
            <a:pPr>
              <a:defRPr/>
            </a:pPr>
            <a:r>
              <a:rPr lang="en-US" smtClean="0"/>
              <a:t>Micron/Intel Confidential</a:t>
            </a:r>
            <a:endParaRPr lang="en-US"/>
          </a:p>
        </p:txBody>
      </p:sp>
      <p:sp>
        <p:nvSpPr>
          <p:cNvPr id="7" name="Rectangle 9"/>
          <p:cNvSpPr>
            <a:spLocks noGrp="1" noChangeArrowheads="1"/>
          </p:cNvSpPr>
          <p:nvPr>
            <p:ph type="dt" sz="half" idx="12"/>
          </p:nvPr>
        </p:nvSpPr>
        <p:spPr>
          <a:ln/>
        </p:spPr>
        <p:txBody>
          <a:bodyPr/>
          <a:lstStyle>
            <a:lvl1pPr>
              <a:defRPr/>
            </a:lvl1pPr>
          </a:lstStyle>
          <a:p>
            <a:pPr>
              <a:defRPr/>
            </a:pPr>
            <a:r>
              <a:rPr lang="en-US" smtClean="0"/>
              <a:t>4/03/2012</a:t>
            </a:r>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p:cNvSpPr>
            <a:spLocks noGrp="1" noChangeArrowheads="1"/>
          </p:cNvSpPr>
          <p:nvPr>
            <p:ph type="sldNum" sz="quarter" idx="10"/>
          </p:nvPr>
        </p:nvSpPr>
        <p:spPr>
          <a:ln/>
        </p:spPr>
        <p:txBody>
          <a:bodyPr/>
          <a:lstStyle>
            <a:lvl1pPr>
              <a:defRPr/>
            </a:lvl1pPr>
          </a:lstStyle>
          <a:p>
            <a:pPr>
              <a:defRPr/>
            </a:pPr>
            <a:fld id="{2474C23F-A430-4E82-A2C0-73E6FC173271}" type="slidenum">
              <a:rPr lang="en-US"/>
              <a:pPr>
                <a:defRPr/>
              </a:pPr>
              <a:t>‹#›</a:t>
            </a:fld>
            <a:endParaRPr lang="en-US"/>
          </a:p>
        </p:txBody>
      </p:sp>
      <p:sp>
        <p:nvSpPr>
          <p:cNvPr id="8" name="Rectangle 6"/>
          <p:cNvSpPr>
            <a:spLocks noGrp="1" noChangeArrowheads="1"/>
          </p:cNvSpPr>
          <p:nvPr>
            <p:ph type="ftr" sz="quarter" idx="11"/>
          </p:nvPr>
        </p:nvSpPr>
        <p:spPr>
          <a:ln/>
        </p:spPr>
        <p:txBody>
          <a:bodyPr/>
          <a:lstStyle>
            <a:lvl1pPr>
              <a:defRPr/>
            </a:lvl1pPr>
          </a:lstStyle>
          <a:p>
            <a:pPr>
              <a:defRPr/>
            </a:pPr>
            <a:r>
              <a:rPr lang="en-US" smtClean="0"/>
              <a:t>Micron/Intel Confidential</a:t>
            </a:r>
            <a:endParaRPr lang="en-US"/>
          </a:p>
        </p:txBody>
      </p:sp>
      <p:sp>
        <p:nvSpPr>
          <p:cNvPr id="9" name="Rectangle 9"/>
          <p:cNvSpPr>
            <a:spLocks noGrp="1" noChangeArrowheads="1"/>
          </p:cNvSpPr>
          <p:nvPr>
            <p:ph type="dt" sz="half" idx="12"/>
          </p:nvPr>
        </p:nvSpPr>
        <p:spPr>
          <a:ln/>
        </p:spPr>
        <p:txBody>
          <a:bodyPr/>
          <a:lstStyle>
            <a:lvl1pPr>
              <a:defRPr/>
            </a:lvl1pPr>
          </a:lstStyle>
          <a:p>
            <a:pPr>
              <a:defRPr/>
            </a:pPr>
            <a:r>
              <a:rPr lang="en-US" smtClean="0"/>
              <a:t>4/03/2012</a:t>
            </a:r>
            <a:endParaRPr 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5"/>
          <p:cNvSpPr>
            <a:spLocks noGrp="1" noChangeArrowheads="1"/>
          </p:cNvSpPr>
          <p:nvPr>
            <p:ph type="sldNum" sz="quarter" idx="10"/>
          </p:nvPr>
        </p:nvSpPr>
        <p:spPr>
          <a:ln/>
        </p:spPr>
        <p:txBody>
          <a:bodyPr/>
          <a:lstStyle>
            <a:lvl1pPr>
              <a:defRPr/>
            </a:lvl1pPr>
          </a:lstStyle>
          <a:p>
            <a:pPr>
              <a:defRPr/>
            </a:pPr>
            <a:fld id="{B5260410-C1A1-477A-B449-AAF354188450}" type="slidenum">
              <a:rPr lang="en-US"/>
              <a:pPr>
                <a:defRPr/>
              </a:pPr>
              <a:t>‹#›</a:t>
            </a:fld>
            <a:endParaRPr lang="en-US"/>
          </a:p>
        </p:txBody>
      </p:sp>
      <p:sp>
        <p:nvSpPr>
          <p:cNvPr id="4" name="Rectangle 6"/>
          <p:cNvSpPr>
            <a:spLocks noGrp="1" noChangeArrowheads="1"/>
          </p:cNvSpPr>
          <p:nvPr>
            <p:ph type="ftr" sz="quarter" idx="11"/>
          </p:nvPr>
        </p:nvSpPr>
        <p:spPr>
          <a:ln/>
        </p:spPr>
        <p:txBody>
          <a:bodyPr/>
          <a:lstStyle>
            <a:lvl1pPr>
              <a:defRPr/>
            </a:lvl1pPr>
          </a:lstStyle>
          <a:p>
            <a:pPr>
              <a:defRPr/>
            </a:pPr>
            <a:r>
              <a:rPr lang="en-US" smtClean="0"/>
              <a:t>Micron/Intel Confidential</a:t>
            </a:r>
            <a:endParaRPr lang="en-US"/>
          </a:p>
        </p:txBody>
      </p:sp>
      <p:sp>
        <p:nvSpPr>
          <p:cNvPr id="5" name="Rectangle 9"/>
          <p:cNvSpPr>
            <a:spLocks noGrp="1" noChangeArrowheads="1"/>
          </p:cNvSpPr>
          <p:nvPr>
            <p:ph type="dt" sz="half" idx="12"/>
          </p:nvPr>
        </p:nvSpPr>
        <p:spPr>
          <a:ln/>
        </p:spPr>
        <p:txBody>
          <a:bodyPr/>
          <a:lstStyle>
            <a:lvl1pPr>
              <a:defRPr/>
            </a:lvl1pPr>
          </a:lstStyle>
          <a:p>
            <a:pPr>
              <a:defRPr/>
            </a:pPr>
            <a:r>
              <a:rPr lang="en-US" smtClean="0"/>
              <a:t>4/03/2012</a:t>
            </a:r>
            <a:endParaRPr 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sldNum" sz="quarter" idx="10"/>
          </p:nvPr>
        </p:nvSpPr>
        <p:spPr>
          <a:ln/>
        </p:spPr>
        <p:txBody>
          <a:bodyPr/>
          <a:lstStyle>
            <a:lvl1pPr>
              <a:defRPr/>
            </a:lvl1pPr>
          </a:lstStyle>
          <a:p>
            <a:pPr>
              <a:defRPr/>
            </a:pPr>
            <a:fld id="{163362B9-AE60-4D68-A7E8-127FB5E0A830}" type="slidenum">
              <a:rPr lang="en-US"/>
              <a:pPr>
                <a:defRPr/>
              </a:pPr>
              <a:t>‹#›</a:t>
            </a:fld>
            <a:endParaRPr lang="en-US"/>
          </a:p>
        </p:txBody>
      </p:sp>
      <p:sp>
        <p:nvSpPr>
          <p:cNvPr id="3" name="Rectangle 6"/>
          <p:cNvSpPr>
            <a:spLocks noGrp="1" noChangeArrowheads="1"/>
          </p:cNvSpPr>
          <p:nvPr>
            <p:ph type="ftr" sz="quarter" idx="11"/>
          </p:nvPr>
        </p:nvSpPr>
        <p:spPr>
          <a:ln/>
        </p:spPr>
        <p:txBody>
          <a:bodyPr/>
          <a:lstStyle>
            <a:lvl1pPr>
              <a:defRPr/>
            </a:lvl1pPr>
          </a:lstStyle>
          <a:p>
            <a:pPr>
              <a:defRPr/>
            </a:pPr>
            <a:r>
              <a:rPr lang="en-US" smtClean="0"/>
              <a:t>Micron/Intel Confidential</a:t>
            </a:r>
            <a:endParaRPr lang="en-US"/>
          </a:p>
        </p:txBody>
      </p:sp>
      <p:sp>
        <p:nvSpPr>
          <p:cNvPr id="4" name="Rectangle 9"/>
          <p:cNvSpPr>
            <a:spLocks noGrp="1" noChangeArrowheads="1"/>
          </p:cNvSpPr>
          <p:nvPr>
            <p:ph type="dt" sz="half" idx="12"/>
          </p:nvPr>
        </p:nvSpPr>
        <p:spPr>
          <a:ln/>
        </p:spPr>
        <p:txBody>
          <a:bodyPr/>
          <a:lstStyle>
            <a:lvl1pPr>
              <a:defRPr/>
            </a:lvl1pPr>
          </a:lstStyle>
          <a:p>
            <a:pPr>
              <a:defRPr/>
            </a:pPr>
            <a:r>
              <a:rPr lang="en-US" smtClean="0"/>
              <a:t>4/03/2012</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6"/>
          <p:cNvSpPr>
            <a:spLocks noGrp="1" noChangeArrowheads="1"/>
          </p:cNvSpPr>
          <p:nvPr>
            <p:ph type="dt" sz="half" idx="10"/>
          </p:nvPr>
        </p:nvSpPr>
        <p:spPr>
          <a:ln/>
        </p:spPr>
        <p:txBody>
          <a:bodyPr/>
          <a:lstStyle>
            <a:lvl1pPr>
              <a:defRPr/>
            </a:lvl1pPr>
          </a:lstStyle>
          <a:p>
            <a:pPr>
              <a:defRPr/>
            </a:pPr>
            <a:r>
              <a:rPr lang="en-US" smtClean="0"/>
              <a:t>4/03/2012</a:t>
            </a:r>
            <a:endParaRPr lang="en-US"/>
          </a:p>
        </p:txBody>
      </p:sp>
      <p:sp>
        <p:nvSpPr>
          <p:cNvPr id="5" name="Rectangle 8"/>
          <p:cNvSpPr>
            <a:spLocks noGrp="1" noChangeArrowheads="1"/>
          </p:cNvSpPr>
          <p:nvPr>
            <p:ph type="ftr" sz="quarter" idx="11"/>
          </p:nvPr>
        </p:nvSpPr>
        <p:spPr>
          <a:ln/>
        </p:spPr>
        <p:txBody>
          <a:bodyPr/>
          <a:lstStyle>
            <a:lvl1pPr>
              <a:defRPr/>
            </a:lvl1pPr>
          </a:lstStyle>
          <a:p>
            <a:pPr>
              <a:defRPr/>
            </a:pPr>
            <a:r>
              <a:rPr lang="en-US" smtClean="0"/>
              <a:t>Micron/Intel Confidential</a:t>
            </a:r>
            <a:endParaRPr lang="en-US"/>
          </a:p>
        </p:txBody>
      </p:sp>
      <p:sp>
        <p:nvSpPr>
          <p:cNvPr id="6" name="Rectangle 9"/>
          <p:cNvSpPr>
            <a:spLocks noGrp="1" noChangeArrowheads="1"/>
          </p:cNvSpPr>
          <p:nvPr>
            <p:ph type="sldNum" sz="quarter" idx="12"/>
          </p:nvPr>
        </p:nvSpPr>
        <p:spPr>
          <a:ln/>
        </p:spPr>
        <p:txBody>
          <a:bodyPr/>
          <a:lstStyle>
            <a:lvl1pPr>
              <a:defRPr/>
            </a:lvl1pPr>
          </a:lstStyle>
          <a:p>
            <a:pPr>
              <a:defRPr/>
            </a:pPr>
            <a:fld id="{6B60C7D4-D887-4157-B925-E673B37E7B26}" type="slidenum">
              <a:rPr lang="en-US"/>
              <a:pPr>
                <a:defRPr/>
              </a:pPr>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sldNum" sz="quarter" idx="10"/>
          </p:nvPr>
        </p:nvSpPr>
        <p:spPr>
          <a:ln/>
        </p:spPr>
        <p:txBody>
          <a:bodyPr/>
          <a:lstStyle>
            <a:lvl1pPr>
              <a:defRPr/>
            </a:lvl1pPr>
          </a:lstStyle>
          <a:p>
            <a:pPr>
              <a:defRPr/>
            </a:pPr>
            <a:fld id="{7F32CB61-37CB-458D-B298-C0686481583B}" type="slidenum">
              <a:rPr lang="en-US"/>
              <a:pPr>
                <a:defRPr/>
              </a:pPr>
              <a:t>‹#›</a:t>
            </a:fld>
            <a:endParaRPr lang="en-US"/>
          </a:p>
        </p:txBody>
      </p:sp>
      <p:sp>
        <p:nvSpPr>
          <p:cNvPr id="6" name="Rectangle 6"/>
          <p:cNvSpPr>
            <a:spLocks noGrp="1" noChangeArrowheads="1"/>
          </p:cNvSpPr>
          <p:nvPr>
            <p:ph type="ftr" sz="quarter" idx="11"/>
          </p:nvPr>
        </p:nvSpPr>
        <p:spPr>
          <a:ln/>
        </p:spPr>
        <p:txBody>
          <a:bodyPr/>
          <a:lstStyle>
            <a:lvl1pPr>
              <a:defRPr/>
            </a:lvl1pPr>
          </a:lstStyle>
          <a:p>
            <a:pPr>
              <a:defRPr/>
            </a:pPr>
            <a:r>
              <a:rPr lang="en-US" smtClean="0"/>
              <a:t>Micron/Intel Confidential</a:t>
            </a:r>
            <a:endParaRPr lang="en-US"/>
          </a:p>
        </p:txBody>
      </p:sp>
      <p:sp>
        <p:nvSpPr>
          <p:cNvPr id="7" name="Rectangle 9"/>
          <p:cNvSpPr>
            <a:spLocks noGrp="1" noChangeArrowheads="1"/>
          </p:cNvSpPr>
          <p:nvPr>
            <p:ph type="dt" sz="half" idx="12"/>
          </p:nvPr>
        </p:nvSpPr>
        <p:spPr>
          <a:ln/>
        </p:spPr>
        <p:txBody>
          <a:bodyPr/>
          <a:lstStyle>
            <a:lvl1pPr>
              <a:defRPr/>
            </a:lvl1pPr>
          </a:lstStyle>
          <a:p>
            <a:pPr>
              <a:defRPr/>
            </a:pPr>
            <a:r>
              <a:rPr lang="en-US" smtClean="0"/>
              <a:t>4/03/2012</a:t>
            </a:r>
            <a:endParaRPr 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sldNum" sz="quarter" idx="10"/>
          </p:nvPr>
        </p:nvSpPr>
        <p:spPr>
          <a:ln/>
        </p:spPr>
        <p:txBody>
          <a:bodyPr/>
          <a:lstStyle>
            <a:lvl1pPr>
              <a:defRPr/>
            </a:lvl1pPr>
          </a:lstStyle>
          <a:p>
            <a:pPr>
              <a:defRPr/>
            </a:pPr>
            <a:fld id="{21E5F958-2265-40D9-B971-A1CE4775C41F}" type="slidenum">
              <a:rPr lang="en-US"/>
              <a:pPr>
                <a:defRPr/>
              </a:pPr>
              <a:t>‹#›</a:t>
            </a:fld>
            <a:endParaRPr lang="en-US"/>
          </a:p>
        </p:txBody>
      </p:sp>
      <p:sp>
        <p:nvSpPr>
          <p:cNvPr id="6" name="Rectangle 6"/>
          <p:cNvSpPr>
            <a:spLocks noGrp="1" noChangeArrowheads="1"/>
          </p:cNvSpPr>
          <p:nvPr>
            <p:ph type="ftr" sz="quarter" idx="11"/>
          </p:nvPr>
        </p:nvSpPr>
        <p:spPr>
          <a:ln/>
        </p:spPr>
        <p:txBody>
          <a:bodyPr/>
          <a:lstStyle>
            <a:lvl1pPr>
              <a:defRPr/>
            </a:lvl1pPr>
          </a:lstStyle>
          <a:p>
            <a:pPr>
              <a:defRPr/>
            </a:pPr>
            <a:r>
              <a:rPr lang="en-US" smtClean="0"/>
              <a:t>Micron/Intel Confidential</a:t>
            </a:r>
            <a:endParaRPr lang="en-US"/>
          </a:p>
        </p:txBody>
      </p:sp>
      <p:sp>
        <p:nvSpPr>
          <p:cNvPr id="7" name="Rectangle 9"/>
          <p:cNvSpPr>
            <a:spLocks noGrp="1" noChangeArrowheads="1"/>
          </p:cNvSpPr>
          <p:nvPr>
            <p:ph type="dt" sz="half" idx="12"/>
          </p:nvPr>
        </p:nvSpPr>
        <p:spPr>
          <a:ln/>
        </p:spPr>
        <p:txBody>
          <a:bodyPr/>
          <a:lstStyle>
            <a:lvl1pPr>
              <a:defRPr/>
            </a:lvl1pPr>
          </a:lstStyle>
          <a:p>
            <a:pPr>
              <a:defRPr/>
            </a:pPr>
            <a:r>
              <a:rPr lang="en-US" smtClean="0"/>
              <a:t>4/03/2012</a:t>
            </a:r>
            <a:endParaRPr 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sldNum" sz="quarter" idx="10"/>
          </p:nvPr>
        </p:nvSpPr>
        <p:spPr>
          <a:ln/>
        </p:spPr>
        <p:txBody>
          <a:bodyPr/>
          <a:lstStyle>
            <a:lvl1pPr>
              <a:defRPr/>
            </a:lvl1pPr>
          </a:lstStyle>
          <a:p>
            <a:pPr>
              <a:defRPr/>
            </a:pPr>
            <a:fld id="{E5845E22-2B7D-4264-A43D-DBACB1235E63}" type="slidenum">
              <a:rPr lang="en-US"/>
              <a:pPr>
                <a:defRPr/>
              </a:pPr>
              <a:t>‹#›</a:t>
            </a:fld>
            <a:endParaRPr lang="en-US"/>
          </a:p>
        </p:txBody>
      </p:sp>
      <p:sp>
        <p:nvSpPr>
          <p:cNvPr id="5" name="Rectangle 6"/>
          <p:cNvSpPr>
            <a:spLocks noGrp="1" noChangeArrowheads="1"/>
          </p:cNvSpPr>
          <p:nvPr>
            <p:ph type="ftr" sz="quarter" idx="11"/>
          </p:nvPr>
        </p:nvSpPr>
        <p:spPr>
          <a:ln/>
        </p:spPr>
        <p:txBody>
          <a:bodyPr/>
          <a:lstStyle>
            <a:lvl1pPr>
              <a:defRPr/>
            </a:lvl1pPr>
          </a:lstStyle>
          <a:p>
            <a:pPr>
              <a:defRPr/>
            </a:pPr>
            <a:r>
              <a:rPr lang="en-US" smtClean="0"/>
              <a:t>Micron/Intel Confidential</a:t>
            </a:r>
            <a:endParaRPr lang="en-US"/>
          </a:p>
        </p:txBody>
      </p:sp>
      <p:sp>
        <p:nvSpPr>
          <p:cNvPr id="6" name="Rectangle 9"/>
          <p:cNvSpPr>
            <a:spLocks noGrp="1" noChangeArrowheads="1"/>
          </p:cNvSpPr>
          <p:nvPr>
            <p:ph type="dt" sz="half" idx="12"/>
          </p:nvPr>
        </p:nvSpPr>
        <p:spPr>
          <a:ln/>
        </p:spPr>
        <p:txBody>
          <a:bodyPr/>
          <a:lstStyle>
            <a:lvl1pPr>
              <a:defRPr/>
            </a:lvl1pPr>
          </a:lstStyle>
          <a:p>
            <a:pPr>
              <a:defRPr/>
            </a:pPr>
            <a:r>
              <a:rPr lang="en-US" smtClean="0"/>
              <a:t>4/03/2012</a:t>
            </a:r>
            <a:endParaRPr 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0"/>
            <a:ext cx="2286000" cy="61039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0" y="0"/>
            <a:ext cx="6705600" cy="61039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sldNum" sz="quarter" idx="10"/>
          </p:nvPr>
        </p:nvSpPr>
        <p:spPr>
          <a:ln/>
        </p:spPr>
        <p:txBody>
          <a:bodyPr/>
          <a:lstStyle>
            <a:lvl1pPr>
              <a:defRPr/>
            </a:lvl1pPr>
          </a:lstStyle>
          <a:p>
            <a:pPr>
              <a:defRPr/>
            </a:pPr>
            <a:fld id="{B5FB4009-E2D4-4A9C-B081-6FEC8FE46B4E}" type="slidenum">
              <a:rPr lang="en-US"/>
              <a:pPr>
                <a:defRPr/>
              </a:pPr>
              <a:t>‹#›</a:t>
            </a:fld>
            <a:endParaRPr lang="en-US"/>
          </a:p>
        </p:txBody>
      </p:sp>
      <p:sp>
        <p:nvSpPr>
          <p:cNvPr id="5" name="Rectangle 6"/>
          <p:cNvSpPr>
            <a:spLocks noGrp="1" noChangeArrowheads="1"/>
          </p:cNvSpPr>
          <p:nvPr>
            <p:ph type="ftr" sz="quarter" idx="11"/>
          </p:nvPr>
        </p:nvSpPr>
        <p:spPr>
          <a:ln/>
        </p:spPr>
        <p:txBody>
          <a:bodyPr/>
          <a:lstStyle>
            <a:lvl1pPr>
              <a:defRPr/>
            </a:lvl1pPr>
          </a:lstStyle>
          <a:p>
            <a:pPr>
              <a:defRPr/>
            </a:pPr>
            <a:r>
              <a:rPr lang="en-US" smtClean="0"/>
              <a:t>Micron/Intel Confidential</a:t>
            </a:r>
            <a:endParaRPr lang="en-US"/>
          </a:p>
        </p:txBody>
      </p:sp>
      <p:sp>
        <p:nvSpPr>
          <p:cNvPr id="6" name="Rectangle 9"/>
          <p:cNvSpPr>
            <a:spLocks noGrp="1" noChangeArrowheads="1"/>
          </p:cNvSpPr>
          <p:nvPr>
            <p:ph type="dt" sz="half" idx="12"/>
          </p:nvPr>
        </p:nvSpPr>
        <p:spPr>
          <a:ln/>
        </p:spPr>
        <p:txBody>
          <a:bodyPr/>
          <a:lstStyle>
            <a:lvl1pPr>
              <a:defRPr/>
            </a:lvl1pPr>
          </a:lstStyle>
          <a:p>
            <a:pPr>
              <a:defRPr/>
            </a:pPr>
            <a:r>
              <a:rPr lang="en-US" smtClean="0"/>
              <a:t>4/03/2012</a:t>
            </a:r>
            <a:endParaRPr 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30200" y="1069975"/>
            <a:ext cx="4168775" cy="5033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51375" y="1069975"/>
            <a:ext cx="4170363" cy="5033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p:cNvSpPr>
            <a:spLocks noGrp="1" noChangeArrowheads="1"/>
          </p:cNvSpPr>
          <p:nvPr>
            <p:ph type="dt" sz="half" idx="10"/>
          </p:nvPr>
        </p:nvSpPr>
        <p:spPr>
          <a:ln/>
        </p:spPr>
        <p:txBody>
          <a:bodyPr/>
          <a:lstStyle>
            <a:lvl1pPr>
              <a:defRPr/>
            </a:lvl1pPr>
          </a:lstStyle>
          <a:p>
            <a:pPr>
              <a:defRPr/>
            </a:pPr>
            <a:r>
              <a:rPr lang="en-US" smtClean="0"/>
              <a:t>4/03/2012</a:t>
            </a:r>
            <a:endParaRPr lang="en-US"/>
          </a:p>
        </p:txBody>
      </p:sp>
      <p:sp>
        <p:nvSpPr>
          <p:cNvPr id="6" name="Rectangle 8"/>
          <p:cNvSpPr>
            <a:spLocks noGrp="1" noChangeArrowheads="1"/>
          </p:cNvSpPr>
          <p:nvPr>
            <p:ph type="ftr" sz="quarter" idx="11"/>
          </p:nvPr>
        </p:nvSpPr>
        <p:spPr>
          <a:ln/>
        </p:spPr>
        <p:txBody>
          <a:bodyPr/>
          <a:lstStyle>
            <a:lvl1pPr>
              <a:defRPr/>
            </a:lvl1pPr>
          </a:lstStyle>
          <a:p>
            <a:pPr>
              <a:defRPr/>
            </a:pPr>
            <a:r>
              <a:rPr lang="en-US" smtClean="0"/>
              <a:t>Micron/Intel Confidential</a:t>
            </a:r>
            <a:endParaRPr lang="en-US"/>
          </a:p>
        </p:txBody>
      </p:sp>
      <p:sp>
        <p:nvSpPr>
          <p:cNvPr id="7" name="Rectangle 9"/>
          <p:cNvSpPr>
            <a:spLocks noGrp="1" noChangeArrowheads="1"/>
          </p:cNvSpPr>
          <p:nvPr>
            <p:ph type="sldNum" sz="quarter" idx="12"/>
          </p:nvPr>
        </p:nvSpPr>
        <p:spPr>
          <a:ln/>
        </p:spPr>
        <p:txBody>
          <a:bodyPr/>
          <a:lstStyle>
            <a:lvl1pPr>
              <a:defRPr/>
            </a:lvl1pPr>
          </a:lstStyle>
          <a:p>
            <a:pPr>
              <a:defRPr/>
            </a:pPr>
            <a:fld id="{38731515-56E9-4549-96E9-5D9ED95962BD}" type="slidenum">
              <a:rPr lang="en-US"/>
              <a:pPr>
                <a:defRPr/>
              </a:pPr>
              <a:t>‹#›</a:t>
            </a:fld>
            <a:endParaRPr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r>
              <a:rPr lang="en-US" smtClean="0"/>
              <a:t>4/03/2012</a:t>
            </a: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Micron/Intel Confidential</a:t>
            </a:r>
          </a:p>
        </p:txBody>
      </p:sp>
      <p:sp>
        <p:nvSpPr>
          <p:cNvPr id="6" name="Rectangle 6"/>
          <p:cNvSpPr>
            <a:spLocks noGrp="1" noChangeArrowheads="1"/>
          </p:cNvSpPr>
          <p:nvPr>
            <p:ph type="sldNum" sz="quarter" idx="12"/>
          </p:nvPr>
        </p:nvSpPr>
        <p:spPr>
          <a:ln/>
        </p:spPr>
        <p:txBody>
          <a:bodyPr/>
          <a:lstStyle>
            <a:lvl1pPr>
              <a:defRPr/>
            </a:lvl1pPr>
          </a:lstStyle>
          <a:p>
            <a:pPr>
              <a:defRPr/>
            </a:pPr>
            <a:fld id="{D6090164-0A07-4663-BFBA-1C3737CD6E98}" type="slidenum">
              <a:rPr lang="en-US"/>
              <a:pPr>
                <a:defRPr/>
              </a:pPr>
              <a:t>‹#›</a:t>
            </a:fld>
            <a:endParaRPr lang="en-US"/>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r>
              <a:rPr lang="en-US" smtClean="0"/>
              <a:t>4/03/2012</a:t>
            </a: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Micron/Intel Confidential</a:t>
            </a:r>
          </a:p>
        </p:txBody>
      </p:sp>
      <p:sp>
        <p:nvSpPr>
          <p:cNvPr id="6" name="Rectangle 6"/>
          <p:cNvSpPr>
            <a:spLocks noGrp="1" noChangeArrowheads="1"/>
          </p:cNvSpPr>
          <p:nvPr>
            <p:ph type="sldNum" sz="quarter" idx="12"/>
          </p:nvPr>
        </p:nvSpPr>
        <p:spPr>
          <a:ln/>
        </p:spPr>
        <p:txBody>
          <a:bodyPr/>
          <a:lstStyle>
            <a:lvl1pPr>
              <a:defRPr/>
            </a:lvl1pPr>
          </a:lstStyle>
          <a:p>
            <a:pPr>
              <a:defRPr/>
            </a:pPr>
            <a:fld id="{C3DB9863-4AF0-451E-873F-65E2DBFB60C5}" type="slidenum">
              <a:rPr lang="en-US"/>
              <a:pPr>
                <a:defRPr/>
              </a:pPr>
              <a:t>‹#›</a:t>
            </a:fld>
            <a:endParaRPr lang="en-US"/>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r>
              <a:rPr lang="en-US" smtClean="0"/>
              <a:t>4/03/2012</a:t>
            </a: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Micron/Intel Confidential</a:t>
            </a:r>
          </a:p>
        </p:txBody>
      </p:sp>
      <p:sp>
        <p:nvSpPr>
          <p:cNvPr id="6" name="Rectangle 6"/>
          <p:cNvSpPr>
            <a:spLocks noGrp="1" noChangeArrowheads="1"/>
          </p:cNvSpPr>
          <p:nvPr>
            <p:ph type="sldNum" sz="quarter" idx="12"/>
          </p:nvPr>
        </p:nvSpPr>
        <p:spPr>
          <a:ln/>
        </p:spPr>
        <p:txBody>
          <a:bodyPr/>
          <a:lstStyle>
            <a:lvl1pPr>
              <a:defRPr/>
            </a:lvl1pPr>
          </a:lstStyle>
          <a:p>
            <a:pPr>
              <a:defRPr/>
            </a:pPr>
            <a:fld id="{EF1597EF-034C-4EC5-AAAA-5CEFA1914AB8}" type="slidenum">
              <a:rPr lang="en-US"/>
              <a:pPr>
                <a:defRPr/>
              </a:pPr>
              <a:t>‹#›</a:t>
            </a:fld>
            <a:endParaRPr lang="en-US"/>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r>
              <a:rPr lang="en-US" smtClean="0"/>
              <a:t>4/03/2012</a:t>
            </a: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Micron/Intel Confidential</a:t>
            </a:r>
          </a:p>
        </p:txBody>
      </p:sp>
      <p:sp>
        <p:nvSpPr>
          <p:cNvPr id="7" name="Rectangle 6"/>
          <p:cNvSpPr>
            <a:spLocks noGrp="1" noChangeArrowheads="1"/>
          </p:cNvSpPr>
          <p:nvPr>
            <p:ph type="sldNum" sz="quarter" idx="12"/>
          </p:nvPr>
        </p:nvSpPr>
        <p:spPr>
          <a:ln/>
        </p:spPr>
        <p:txBody>
          <a:bodyPr/>
          <a:lstStyle>
            <a:lvl1pPr>
              <a:defRPr/>
            </a:lvl1pPr>
          </a:lstStyle>
          <a:p>
            <a:pPr>
              <a:defRPr/>
            </a:pPr>
            <a:fld id="{89087AA9-925E-4F00-962A-9DFDE5E090E6}" type="slidenum">
              <a:rPr lang="en-US"/>
              <a:pPr>
                <a:defRPr/>
              </a:pPr>
              <a:t>‹#›</a:t>
            </a:fld>
            <a:endParaRPr lang="en-US"/>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r>
              <a:rPr lang="en-US" smtClean="0"/>
              <a:t>4/03/2012</a:t>
            </a:r>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a:t>Micron/Intel Confidential</a:t>
            </a:r>
          </a:p>
        </p:txBody>
      </p:sp>
      <p:sp>
        <p:nvSpPr>
          <p:cNvPr id="9" name="Rectangle 6"/>
          <p:cNvSpPr>
            <a:spLocks noGrp="1" noChangeArrowheads="1"/>
          </p:cNvSpPr>
          <p:nvPr>
            <p:ph type="sldNum" sz="quarter" idx="12"/>
          </p:nvPr>
        </p:nvSpPr>
        <p:spPr>
          <a:ln/>
        </p:spPr>
        <p:txBody>
          <a:bodyPr/>
          <a:lstStyle>
            <a:lvl1pPr>
              <a:defRPr/>
            </a:lvl1pPr>
          </a:lstStyle>
          <a:p>
            <a:pPr>
              <a:defRPr/>
            </a:pPr>
            <a:fld id="{F4868181-21BB-4AD2-9E17-2C6C29EDEBE1}"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a:spLocks noGrp="1" noChangeArrowheads="1"/>
          </p:cNvSpPr>
          <p:nvPr>
            <p:ph type="dt" sz="half" idx="10"/>
          </p:nvPr>
        </p:nvSpPr>
        <p:spPr>
          <a:ln/>
        </p:spPr>
        <p:txBody>
          <a:bodyPr/>
          <a:lstStyle>
            <a:lvl1pPr>
              <a:defRPr/>
            </a:lvl1pPr>
          </a:lstStyle>
          <a:p>
            <a:pPr>
              <a:defRPr/>
            </a:pPr>
            <a:r>
              <a:rPr lang="en-US" smtClean="0"/>
              <a:t>4/03/2012</a:t>
            </a:r>
            <a:endParaRPr lang="en-US"/>
          </a:p>
        </p:txBody>
      </p:sp>
      <p:sp>
        <p:nvSpPr>
          <p:cNvPr id="8" name="Rectangle 8"/>
          <p:cNvSpPr>
            <a:spLocks noGrp="1" noChangeArrowheads="1"/>
          </p:cNvSpPr>
          <p:nvPr>
            <p:ph type="ftr" sz="quarter" idx="11"/>
          </p:nvPr>
        </p:nvSpPr>
        <p:spPr>
          <a:ln/>
        </p:spPr>
        <p:txBody>
          <a:bodyPr/>
          <a:lstStyle>
            <a:lvl1pPr>
              <a:defRPr/>
            </a:lvl1pPr>
          </a:lstStyle>
          <a:p>
            <a:pPr>
              <a:defRPr/>
            </a:pPr>
            <a:r>
              <a:rPr lang="en-US" smtClean="0"/>
              <a:t>Micron/Intel Confidential</a:t>
            </a:r>
            <a:endParaRPr lang="en-US"/>
          </a:p>
        </p:txBody>
      </p:sp>
      <p:sp>
        <p:nvSpPr>
          <p:cNvPr id="9" name="Rectangle 9"/>
          <p:cNvSpPr>
            <a:spLocks noGrp="1" noChangeArrowheads="1"/>
          </p:cNvSpPr>
          <p:nvPr>
            <p:ph type="sldNum" sz="quarter" idx="12"/>
          </p:nvPr>
        </p:nvSpPr>
        <p:spPr>
          <a:ln/>
        </p:spPr>
        <p:txBody>
          <a:bodyPr/>
          <a:lstStyle>
            <a:lvl1pPr>
              <a:defRPr/>
            </a:lvl1pPr>
          </a:lstStyle>
          <a:p>
            <a:pPr>
              <a:defRPr/>
            </a:pPr>
            <a:fld id="{305B3D26-6C40-4BC3-9CCB-FB8B36979608}" type="slidenum">
              <a:rPr lang="en-US"/>
              <a:pPr>
                <a:defRPr/>
              </a:pPr>
              <a:t>‹#›</a:t>
            </a:fld>
            <a:endParaRPr lang="en-US"/>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r>
              <a:rPr lang="en-US" smtClean="0"/>
              <a:t>4/03/2012</a:t>
            </a:r>
            <a:endParaRPr lang="en-US"/>
          </a:p>
        </p:txBody>
      </p:sp>
      <p:sp>
        <p:nvSpPr>
          <p:cNvPr id="4" name="Rectangle 5"/>
          <p:cNvSpPr>
            <a:spLocks noGrp="1" noChangeArrowheads="1"/>
          </p:cNvSpPr>
          <p:nvPr>
            <p:ph type="ftr" sz="quarter" idx="11"/>
          </p:nvPr>
        </p:nvSpPr>
        <p:spPr>
          <a:ln/>
        </p:spPr>
        <p:txBody>
          <a:bodyPr/>
          <a:lstStyle>
            <a:lvl1pPr>
              <a:defRPr/>
            </a:lvl1pPr>
          </a:lstStyle>
          <a:p>
            <a:pPr>
              <a:defRPr/>
            </a:pPr>
            <a:r>
              <a:rPr lang="en-US"/>
              <a:t>Micron/Intel Confidential</a:t>
            </a:r>
          </a:p>
        </p:txBody>
      </p:sp>
      <p:sp>
        <p:nvSpPr>
          <p:cNvPr id="5" name="Rectangle 6"/>
          <p:cNvSpPr>
            <a:spLocks noGrp="1" noChangeArrowheads="1"/>
          </p:cNvSpPr>
          <p:nvPr>
            <p:ph type="sldNum" sz="quarter" idx="12"/>
          </p:nvPr>
        </p:nvSpPr>
        <p:spPr>
          <a:ln/>
        </p:spPr>
        <p:txBody>
          <a:bodyPr/>
          <a:lstStyle>
            <a:lvl1pPr>
              <a:defRPr/>
            </a:lvl1pPr>
          </a:lstStyle>
          <a:p>
            <a:pPr>
              <a:defRPr/>
            </a:pPr>
            <a:fld id="{3DC2D6D5-8AF2-4E14-8537-2194EE63CB17}" type="slidenum">
              <a:rPr lang="en-US"/>
              <a:pPr>
                <a:defRPr/>
              </a:pPr>
              <a:t>‹#›</a:t>
            </a:fld>
            <a:endParaRPr lang="en-US"/>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r>
              <a:rPr lang="en-US" dirty="0" smtClean="0"/>
              <a:t>4/03/2012</a:t>
            </a: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r>
              <a:rPr lang="en-US"/>
              <a:t>Micron/Intel Confidential</a:t>
            </a:r>
          </a:p>
        </p:txBody>
      </p:sp>
      <p:sp>
        <p:nvSpPr>
          <p:cNvPr id="4" name="Rectangle 6"/>
          <p:cNvSpPr>
            <a:spLocks noGrp="1" noChangeArrowheads="1"/>
          </p:cNvSpPr>
          <p:nvPr>
            <p:ph type="sldNum" sz="quarter" idx="12"/>
          </p:nvPr>
        </p:nvSpPr>
        <p:spPr>
          <a:ln/>
        </p:spPr>
        <p:txBody>
          <a:bodyPr/>
          <a:lstStyle>
            <a:lvl1pPr>
              <a:defRPr/>
            </a:lvl1pPr>
          </a:lstStyle>
          <a:p>
            <a:pPr>
              <a:defRPr/>
            </a:pPr>
            <a:fld id="{A6E18619-F15C-4138-8147-D97645311518}" type="slidenum">
              <a:rPr lang="en-US"/>
              <a:pPr>
                <a:defRPr/>
              </a:pPr>
              <a:t>‹#›</a:t>
            </a:fld>
            <a:endParaRPr lang="en-US"/>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smtClean="0"/>
              <a:t>4/03/2012</a:t>
            </a: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Micron/Intel Confidential</a:t>
            </a:r>
          </a:p>
        </p:txBody>
      </p:sp>
      <p:sp>
        <p:nvSpPr>
          <p:cNvPr id="7" name="Rectangle 6"/>
          <p:cNvSpPr>
            <a:spLocks noGrp="1" noChangeArrowheads="1"/>
          </p:cNvSpPr>
          <p:nvPr>
            <p:ph type="sldNum" sz="quarter" idx="12"/>
          </p:nvPr>
        </p:nvSpPr>
        <p:spPr>
          <a:ln/>
        </p:spPr>
        <p:txBody>
          <a:bodyPr/>
          <a:lstStyle>
            <a:lvl1pPr>
              <a:defRPr/>
            </a:lvl1pPr>
          </a:lstStyle>
          <a:p>
            <a:pPr>
              <a:defRPr/>
            </a:pPr>
            <a:fld id="{32439E37-28CD-4D1C-96AD-31038DF9DDEC}" type="slidenum">
              <a:rPr lang="en-US"/>
              <a:pPr>
                <a:defRPr/>
              </a:pPr>
              <a:t>‹#›</a:t>
            </a:fld>
            <a:endParaRPr lang="en-US"/>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smtClean="0"/>
              <a:t>4/03/2012</a:t>
            </a: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Micron/Intel Confidential</a:t>
            </a:r>
          </a:p>
        </p:txBody>
      </p:sp>
      <p:sp>
        <p:nvSpPr>
          <p:cNvPr id="7" name="Rectangle 6"/>
          <p:cNvSpPr>
            <a:spLocks noGrp="1" noChangeArrowheads="1"/>
          </p:cNvSpPr>
          <p:nvPr>
            <p:ph type="sldNum" sz="quarter" idx="12"/>
          </p:nvPr>
        </p:nvSpPr>
        <p:spPr>
          <a:ln/>
        </p:spPr>
        <p:txBody>
          <a:bodyPr/>
          <a:lstStyle>
            <a:lvl1pPr>
              <a:defRPr/>
            </a:lvl1pPr>
          </a:lstStyle>
          <a:p>
            <a:pPr>
              <a:defRPr/>
            </a:pPr>
            <a:fld id="{B9CBF9BB-D3DB-4D60-B361-21453FBF7BBA}" type="slidenum">
              <a:rPr lang="en-US"/>
              <a:pPr>
                <a:defRPr/>
              </a:pPr>
              <a:t>‹#›</a:t>
            </a:fld>
            <a:endParaRPr lang="en-US"/>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r>
              <a:rPr lang="en-US" smtClean="0"/>
              <a:t>4/03/2012</a:t>
            </a: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Micron/Intel Confidential</a:t>
            </a:r>
          </a:p>
        </p:txBody>
      </p:sp>
      <p:sp>
        <p:nvSpPr>
          <p:cNvPr id="6" name="Rectangle 6"/>
          <p:cNvSpPr>
            <a:spLocks noGrp="1" noChangeArrowheads="1"/>
          </p:cNvSpPr>
          <p:nvPr>
            <p:ph type="sldNum" sz="quarter" idx="12"/>
          </p:nvPr>
        </p:nvSpPr>
        <p:spPr>
          <a:ln/>
        </p:spPr>
        <p:txBody>
          <a:bodyPr/>
          <a:lstStyle>
            <a:lvl1pPr>
              <a:defRPr/>
            </a:lvl1pPr>
          </a:lstStyle>
          <a:p>
            <a:pPr>
              <a:defRPr/>
            </a:pPr>
            <a:fld id="{DDA50AA8-B0AD-40CD-8D9E-AF7950B9E0C5}" type="slidenum">
              <a:rPr lang="en-US"/>
              <a:pPr>
                <a:defRPr/>
              </a:pPr>
              <a:t>‹#›</a:t>
            </a:fld>
            <a:endParaRPr lang="en-US"/>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r>
              <a:rPr lang="en-US" smtClean="0"/>
              <a:t>4/03/2012</a:t>
            </a: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Micron/Intel Confidential</a:t>
            </a:r>
          </a:p>
        </p:txBody>
      </p:sp>
      <p:sp>
        <p:nvSpPr>
          <p:cNvPr id="6" name="Rectangle 6"/>
          <p:cNvSpPr>
            <a:spLocks noGrp="1" noChangeArrowheads="1"/>
          </p:cNvSpPr>
          <p:nvPr>
            <p:ph type="sldNum" sz="quarter" idx="12"/>
          </p:nvPr>
        </p:nvSpPr>
        <p:spPr>
          <a:ln/>
        </p:spPr>
        <p:txBody>
          <a:bodyPr/>
          <a:lstStyle>
            <a:lvl1pPr>
              <a:defRPr/>
            </a:lvl1pPr>
          </a:lstStyle>
          <a:p>
            <a:pPr>
              <a:defRPr/>
            </a:pPr>
            <a:fld id="{68921100-D454-4062-8582-9ADB4B8154C4}" type="slidenum">
              <a:rPr lang="en-US"/>
              <a:pPr>
                <a:defRPr/>
              </a:pPr>
              <a:t>‹#›</a:t>
            </a:fld>
            <a:endParaRPr lang="en-US"/>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48200" y="1600200"/>
            <a:ext cx="40386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648200" y="3938588"/>
            <a:ext cx="40386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4"/>
          <p:cNvSpPr>
            <a:spLocks noGrp="1" noChangeArrowheads="1"/>
          </p:cNvSpPr>
          <p:nvPr>
            <p:ph type="dt" sz="half" idx="10"/>
          </p:nvPr>
        </p:nvSpPr>
        <p:spPr>
          <a:ln/>
        </p:spPr>
        <p:txBody>
          <a:bodyPr/>
          <a:lstStyle>
            <a:lvl1pPr>
              <a:defRPr/>
            </a:lvl1pPr>
          </a:lstStyle>
          <a:p>
            <a:pPr>
              <a:defRPr/>
            </a:pPr>
            <a:r>
              <a:rPr lang="en-US" smtClean="0"/>
              <a:t>4/03/2012</a:t>
            </a:r>
            <a:endParaRPr lang="en-US"/>
          </a:p>
        </p:txBody>
      </p:sp>
      <p:sp>
        <p:nvSpPr>
          <p:cNvPr id="7" name="Rectangle 5"/>
          <p:cNvSpPr>
            <a:spLocks noGrp="1" noChangeArrowheads="1"/>
          </p:cNvSpPr>
          <p:nvPr>
            <p:ph type="ftr" sz="quarter" idx="11"/>
          </p:nvPr>
        </p:nvSpPr>
        <p:spPr>
          <a:ln/>
        </p:spPr>
        <p:txBody>
          <a:bodyPr/>
          <a:lstStyle>
            <a:lvl1pPr>
              <a:defRPr/>
            </a:lvl1pPr>
          </a:lstStyle>
          <a:p>
            <a:pPr>
              <a:defRPr/>
            </a:pPr>
            <a:r>
              <a:rPr lang="en-US"/>
              <a:t>Micron/Intel Confidential</a:t>
            </a:r>
          </a:p>
        </p:txBody>
      </p:sp>
      <p:sp>
        <p:nvSpPr>
          <p:cNvPr id="8" name="Rectangle 6"/>
          <p:cNvSpPr>
            <a:spLocks noGrp="1" noChangeArrowheads="1"/>
          </p:cNvSpPr>
          <p:nvPr>
            <p:ph type="sldNum" sz="quarter" idx="12"/>
          </p:nvPr>
        </p:nvSpPr>
        <p:spPr>
          <a:ln/>
        </p:spPr>
        <p:txBody>
          <a:bodyPr/>
          <a:lstStyle>
            <a:lvl1pPr>
              <a:defRPr/>
            </a:lvl1pPr>
          </a:lstStyle>
          <a:p>
            <a:pPr>
              <a:defRPr/>
            </a:pPr>
            <a:fld id="{277C73C2-5D4F-4AEC-AA0D-DD9C58135D9B}" type="slidenum">
              <a:rPr lang="en-US"/>
              <a:pPr>
                <a:defRPr/>
              </a:pPr>
              <a:t>‹#›</a:t>
            </a:fld>
            <a:endParaRPr lang="en-US"/>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55563"/>
            <a:ext cx="8229600" cy="657225"/>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819150"/>
            <a:ext cx="8229600" cy="4525963"/>
          </a:xfrm>
        </p:spPr>
        <p:txBody>
          <a:bodyPr/>
          <a:lstStyle/>
          <a:p>
            <a:pPr lvl="0"/>
            <a:endParaRPr lang="en-US" noProof="0" smtClean="0"/>
          </a:p>
        </p:txBody>
      </p:sp>
      <p:sp>
        <p:nvSpPr>
          <p:cNvPr id="4" name="Rectangle 4"/>
          <p:cNvSpPr>
            <a:spLocks noGrp="1" noChangeArrowheads="1"/>
          </p:cNvSpPr>
          <p:nvPr>
            <p:ph type="dt" sz="half" idx="10"/>
          </p:nvPr>
        </p:nvSpPr>
        <p:spPr>
          <a:ln/>
        </p:spPr>
        <p:txBody>
          <a:bodyPr/>
          <a:lstStyle>
            <a:lvl1pPr>
              <a:defRPr/>
            </a:lvl1pPr>
          </a:lstStyle>
          <a:p>
            <a:pPr>
              <a:defRPr/>
            </a:pPr>
            <a:r>
              <a:rPr lang="en-US" dirty="0" smtClean="0"/>
              <a:t>4/3/2012</a:t>
            </a: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a:t>Micron/Intel Confidential</a:t>
            </a:r>
          </a:p>
        </p:txBody>
      </p:sp>
      <p:sp>
        <p:nvSpPr>
          <p:cNvPr id="6" name="Rectangle 6"/>
          <p:cNvSpPr>
            <a:spLocks noGrp="1" noChangeArrowheads="1"/>
          </p:cNvSpPr>
          <p:nvPr>
            <p:ph type="sldNum" sz="quarter" idx="12"/>
          </p:nvPr>
        </p:nvSpPr>
        <p:spPr>
          <a:ln/>
        </p:spPr>
        <p:txBody>
          <a:bodyPr/>
          <a:lstStyle>
            <a:lvl1pPr>
              <a:defRPr/>
            </a:lvl1pPr>
          </a:lstStyle>
          <a:p>
            <a:pPr>
              <a:defRPr/>
            </a:pPr>
            <a:fld id="{EB19094B-03A2-498C-B0C5-9F3631BB1EA9}" type="slidenum">
              <a:rPr lang="en-US"/>
              <a:pPr>
                <a:defRPr/>
              </a:pPr>
              <a:t>‹#›</a:t>
            </a:fld>
            <a:endParaRPr lang="en-US"/>
          </a:p>
        </p:txBody>
      </p:sp>
    </p:spTree>
    <p:extLst>
      <p:ext uri="{BB962C8B-B14F-4D97-AF65-F5344CB8AC3E}">
        <p14:creationId xmlns:p14="http://schemas.microsoft.com/office/powerpoint/2010/main" val="641315528"/>
      </p:ext>
    </p:extLst>
  </p:cSld>
  <p:clrMapOvr>
    <a:masterClrMapping/>
  </p:clrMapOvr>
  <p:transition/>
</p:sldLayout>
</file>

<file path=ppt/slideLayouts/slideLayout58.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5563"/>
            <a:ext cx="8229600" cy="65722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81915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81915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r>
              <a:rPr lang="en-US" dirty="0" smtClean="0"/>
              <a:t>4/3/2012</a:t>
            </a: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a:t>Micron/Intel Confidential</a:t>
            </a:r>
          </a:p>
        </p:txBody>
      </p:sp>
      <p:sp>
        <p:nvSpPr>
          <p:cNvPr id="7" name="Rectangle 6"/>
          <p:cNvSpPr>
            <a:spLocks noGrp="1" noChangeArrowheads="1"/>
          </p:cNvSpPr>
          <p:nvPr>
            <p:ph type="sldNum" sz="quarter" idx="12"/>
          </p:nvPr>
        </p:nvSpPr>
        <p:spPr>
          <a:ln/>
        </p:spPr>
        <p:txBody>
          <a:bodyPr/>
          <a:lstStyle>
            <a:lvl1pPr>
              <a:defRPr/>
            </a:lvl1pPr>
          </a:lstStyle>
          <a:p>
            <a:pPr>
              <a:defRPr/>
            </a:pPr>
            <a:fld id="{0659C2C1-0639-4205-A625-1D2079C5EB07}" type="slidenum">
              <a:rPr lang="en-US"/>
              <a:pPr>
                <a:defRPr/>
              </a:pPr>
              <a:t>‹#›</a:t>
            </a:fld>
            <a:endParaRPr lang="en-US"/>
          </a:p>
        </p:txBody>
      </p:sp>
    </p:spTree>
    <p:extLst>
      <p:ext uri="{BB962C8B-B14F-4D97-AF65-F5344CB8AC3E}">
        <p14:creationId xmlns:p14="http://schemas.microsoft.com/office/powerpoint/2010/main" val="3241387567"/>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6"/>
          <p:cNvSpPr>
            <a:spLocks noGrp="1" noChangeArrowheads="1"/>
          </p:cNvSpPr>
          <p:nvPr>
            <p:ph type="dt" sz="half" idx="10"/>
          </p:nvPr>
        </p:nvSpPr>
        <p:spPr>
          <a:ln/>
        </p:spPr>
        <p:txBody>
          <a:bodyPr/>
          <a:lstStyle>
            <a:lvl1pPr>
              <a:defRPr/>
            </a:lvl1pPr>
          </a:lstStyle>
          <a:p>
            <a:pPr>
              <a:defRPr/>
            </a:pPr>
            <a:r>
              <a:rPr lang="en-US" smtClean="0"/>
              <a:t>4/03/2012</a:t>
            </a:r>
            <a:endParaRPr lang="en-US"/>
          </a:p>
        </p:txBody>
      </p:sp>
      <p:sp>
        <p:nvSpPr>
          <p:cNvPr id="4" name="Rectangle 8"/>
          <p:cNvSpPr>
            <a:spLocks noGrp="1" noChangeArrowheads="1"/>
          </p:cNvSpPr>
          <p:nvPr>
            <p:ph type="ftr" sz="quarter" idx="11"/>
          </p:nvPr>
        </p:nvSpPr>
        <p:spPr>
          <a:ln/>
        </p:spPr>
        <p:txBody>
          <a:bodyPr/>
          <a:lstStyle>
            <a:lvl1pPr>
              <a:defRPr/>
            </a:lvl1pPr>
          </a:lstStyle>
          <a:p>
            <a:pPr>
              <a:defRPr/>
            </a:pPr>
            <a:r>
              <a:rPr lang="en-US" smtClean="0"/>
              <a:t>Micron/Intel Confidential</a:t>
            </a:r>
            <a:endParaRPr lang="en-US"/>
          </a:p>
        </p:txBody>
      </p:sp>
      <p:sp>
        <p:nvSpPr>
          <p:cNvPr id="5" name="Rectangle 9"/>
          <p:cNvSpPr>
            <a:spLocks noGrp="1" noChangeArrowheads="1"/>
          </p:cNvSpPr>
          <p:nvPr>
            <p:ph type="sldNum" sz="quarter" idx="12"/>
          </p:nvPr>
        </p:nvSpPr>
        <p:spPr>
          <a:ln/>
        </p:spPr>
        <p:txBody>
          <a:bodyPr/>
          <a:lstStyle>
            <a:lvl1pPr>
              <a:defRPr/>
            </a:lvl1pPr>
          </a:lstStyle>
          <a:p>
            <a:pPr>
              <a:defRPr/>
            </a:pPr>
            <a:fld id="{4F7EC839-0975-4B46-B0DF-62502D848312}"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dt" sz="half" idx="10"/>
          </p:nvPr>
        </p:nvSpPr>
        <p:spPr>
          <a:ln/>
        </p:spPr>
        <p:txBody>
          <a:bodyPr/>
          <a:lstStyle>
            <a:lvl1pPr>
              <a:defRPr/>
            </a:lvl1pPr>
          </a:lstStyle>
          <a:p>
            <a:pPr>
              <a:defRPr/>
            </a:pPr>
            <a:r>
              <a:rPr lang="en-US" smtClean="0"/>
              <a:t>4/03/2012</a:t>
            </a:r>
            <a:endParaRPr lang="en-US"/>
          </a:p>
        </p:txBody>
      </p:sp>
      <p:sp>
        <p:nvSpPr>
          <p:cNvPr id="3" name="Rectangle 8"/>
          <p:cNvSpPr>
            <a:spLocks noGrp="1" noChangeArrowheads="1"/>
          </p:cNvSpPr>
          <p:nvPr>
            <p:ph type="ftr" sz="quarter" idx="11"/>
          </p:nvPr>
        </p:nvSpPr>
        <p:spPr>
          <a:ln/>
        </p:spPr>
        <p:txBody>
          <a:bodyPr/>
          <a:lstStyle>
            <a:lvl1pPr>
              <a:defRPr/>
            </a:lvl1pPr>
          </a:lstStyle>
          <a:p>
            <a:pPr>
              <a:defRPr/>
            </a:pPr>
            <a:r>
              <a:rPr lang="en-US" smtClean="0"/>
              <a:t>Micron/Intel Confidential</a:t>
            </a:r>
            <a:endParaRPr lang="en-US"/>
          </a:p>
        </p:txBody>
      </p:sp>
      <p:sp>
        <p:nvSpPr>
          <p:cNvPr id="4" name="Rectangle 9"/>
          <p:cNvSpPr>
            <a:spLocks noGrp="1" noChangeArrowheads="1"/>
          </p:cNvSpPr>
          <p:nvPr>
            <p:ph type="sldNum" sz="quarter" idx="12"/>
          </p:nvPr>
        </p:nvSpPr>
        <p:spPr>
          <a:ln/>
        </p:spPr>
        <p:txBody>
          <a:bodyPr/>
          <a:lstStyle>
            <a:lvl1pPr>
              <a:defRPr/>
            </a:lvl1pPr>
          </a:lstStyle>
          <a:p>
            <a:pPr>
              <a:defRPr/>
            </a:pPr>
            <a:fld id="{5D70C163-5829-4E19-A54C-9F94B5C06E54}"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p:cNvSpPr>
            <a:spLocks noGrp="1" noChangeArrowheads="1"/>
          </p:cNvSpPr>
          <p:nvPr>
            <p:ph type="dt" sz="half" idx="10"/>
          </p:nvPr>
        </p:nvSpPr>
        <p:spPr>
          <a:ln/>
        </p:spPr>
        <p:txBody>
          <a:bodyPr/>
          <a:lstStyle>
            <a:lvl1pPr>
              <a:defRPr/>
            </a:lvl1pPr>
          </a:lstStyle>
          <a:p>
            <a:pPr>
              <a:defRPr/>
            </a:pPr>
            <a:r>
              <a:rPr lang="en-US" smtClean="0"/>
              <a:t>4/03/2012</a:t>
            </a:r>
            <a:endParaRPr lang="en-US"/>
          </a:p>
        </p:txBody>
      </p:sp>
      <p:sp>
        <p:nvSpPr>
          <p:cNvPr id="6" name="Rectangle 8"/>
          <p:cNvSpPr>
            <a:spLocks noGrp="1" noChangeArrowheads="1"/>
          </p:cNvSpPr>
          <p:nvPr>
            <p:ph type="ftr" sz="quarter" idx="11"/>
          </p:nvPr>
        </p:nvSpPr>
        <p:spPr>
          <a:ln/>
        </p:spPr>
        <p:txBody>
          <a:bodyPr/>
          <a:lstStyle>
            <a:lvl1pPr>
              <a:defRPr/>
            </a:lvl1pPr>
          </a:lstStyle>
          <a:p>
            <a:pPr>
              <a:defRPr/>
            </a:pPr>
            <a:r>
              <a:rPr lang="en-US" smtClean="0"/>
              <a:t>Micron/Intel Confidential</a:t>
            </a:r>
            <a:endParaRPr lang="en-US"/>
          </a:p>
        </p:txBody>
      </p:sp>
      <p:sp>
        <p:nvSpPr>
          <p:cNvPr id="7" name="Rectangle 9"/>
          <p:cNvSpPr>
            <a:spLocks noGrp="1" noChangeArrowheads="1"/>
          </p:cNvSpPr>
          <p:nvPr>
            <p:ph type="sldNum" sz="quarter" idx="12"/>
          </p:nvPr>
        </p:nvSpPr>
        <p:spPr>
          <a:ln/>
        </p:spPr>
        <p:txBody>
          <a:bodyPr/>
          <a:lstStyle>
            <a:lvl1pPr>
              <a:defRPr/>
            </a:lvl1pPr>
          </a:lstStyle>
          <a:p>
            <a:pPr>
              <a:defRPr/>
            </a:pPr>
            <a:fld id="{83F85E22-01E8-4120-8304-666E59A8389C}"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p:cNvSpPr>
            <a:spLocks noGrp="1" noChangeArrowheads="1"/>
          </p:cNvSpPr>
          <p:nvPr>
            <p:ph type="dt" sz="half" idx="10"/>
          </p:nvPr>
        </p:nvSpPr>
        <p:spPr>
          <a:ln/>
        </p:spPr>
        <p:txBody>
          <a:bodyPr/>
          <a:lstStyle>
            <a:lvl1pPr>
              <a:defRPr/>
            </a:lvl1pPr>
          </a:lstStyle>
          <a:p>
            <a:pPr>
              <a:defRPr/>
            </a:pPr>
            <a:r>
              <a:rPr lang="en-US" smtClean="0"/>
              <a:t>4/03/2012</a:t>
            </a:r>
            <a:endParaRPr lang="en-US"/>
          </a:p>
        </p:txBody>
      </p:sp>
      <p:sp>
        <p:nvSpPr>
          <p:cNvPr id="6" name="Rectangle 8"/>
          <p:cNvSpPr>
            <a:spLocks noGrp="1" noChangeArrowheads="1"/>
          </p:cNvSpPr>
          <p:nvPr>
            <p:ph type="ftr" sz="quarter" idx="11"/>
          </p:nvPr>
        </p:nvSpPr>
        <p:spPr>
          <a:ln/>
        </p:spPr>
        <p:txBody>
          <a:bodyPr/>
          <a:lstStyle>
            <a:lvl1pPr>
              <a:defRPr/>
            </a:lvl1pPr>
          </a:lstStyle>
          <a:p>
            <a:pPr>
              <a:defRPr/>
            </a:pPr>
            <a:r>
              <a:rPr lang="en-US" smtClean="0"/>
              <a:t>Micron/Intel Confidential</a:t>
            </a:r>
            <a:endParaRPr lang="en-US"/>
          </a:p>
        </p:txBody>
      </p:sp>
      <p:sp>
        <p:nvSpPr>
          <p:cNvPr id="7" name="Rectangle 9"/>
          <p:cNvSpPr>
            <a:spLocks noGrp="1" noChangeArrowheads="1"/>
          </p:cNvSpPr>
          <p:nvPr>
            <p:ph type="sldNum" sz="quarter" idx="12"/>
          </p:nvPr>
        </p:nvSpPr>
        <p:spPr>
          <a:ln/>
        </p:spPr>
        <p:txBody>
          <a:bodyPr/>
          <a:lstStyle>
            <a:lvl1pPr>
              <a:defRPr/>
            </a:lvl1pPr>
          </a:lstStyle>
          <a:p>
            <a:pPr>
              <a:defRPr/>
            </a:pPr>
            <a:fld id="{40822E9E-F669-4426-894E-E54502ACB7C9}"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3.pn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6.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5" Type="http://schemas.openxmlformats.org/officeDocument/2006/relationships/image" Target="../media/image8.png"/><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image" Target="../media/image7.jpe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0.jpe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 Id="rId14" Type="http://schemas.openxmlformats.org/officeDocument/2006/relationships/image" Target="../media/image11.png"/></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slideLayout" Target="../slideLayouts/slideLayout57.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slideLayout" Target="../slideLayouts/slideLayout56.xml"/><Relationship Id="rId17" Type="http://schemas.openxmlformats.org/officeDocument/2006/relationships/image" Target="../media/image13.png"/><Relationship Id="rId2" Type="http://schemas.openxmlformats.org/officeDocument/2006/relationships/slideLayout" Target="../slideLayouts/slideLayout46.xml"/><Relationship Id="rId16" Type="http://schemas.openxmlformats.org/officeDocument/2006/relationships/image" Target="../media/image12.png"/><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5" Type="http://schemas.openxmlformats.org/officeDocument/2006/relationships/theme" Target="../theme/theme5.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 Id="rId14" Type="http://schemas.openxmlformats.org/officeDocument/2006/relationships/slideLayout" Target="../slideLayouts/slideLayout5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14" descr="Background top"/>
          <p:cNvPicPr>
            <a:picLocks noChangeAspect="1" noChangeArrowheads="1"/>
          </p:cNvPicPr>
          <p:nvPr/>
        </p:nvPicPr>
        <p:blipFill>
          <a:blip r:embed="rId13" cstate="print"/>
          <a:srcRect/>
          <a:stretch>
            <a:fillRect/>
          </a:stretch>
        </p:blipFill>
        <p:spPr bwMode="auto">
          <a:xfrm>
            <a:off x="0" y="0"/>
            <a:ext cx="9144000" cy="798513"/>
          </a:xfrm>
          <a:prstGeom prst="rect">
            <a:avLst/>
          </a:prstGeom>
          <a:noFill/>
          <a:ln w="9525">
            <a:noFill/>
            <a:miter lim="800000"/>
            <a:headEnd/>
            <a:tailEnd/>
          </a:ln>
        </p:spPr>
      </p:pic>
      <p:sp>
        <p:nvSpPr>
          <p:cNvPr id="1027" name="Rectangle 5"/>
          <p:cNvSpPr>
            <a:spLocks noGrp="1" noChangeArrowheads="1"/>
          </p:cNvSpPr>
          <p:nvPr>
            <p:ph type="title"/>
          </p:nvPr>
        </p:nvSpPr>
        <p:spPr bwMode="gray">
          <a:xfrm>
            <a:off x="0" y="0"/>
            <a:ext cx="9144000" cy="8699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pic>
        <p:nvPicPr>
          <p:cNvPr id="1028" name="Picture 13" descr="bottom"/>
          <p:cNvPicPr>
            <a:picLocks noChangeAspect="1" noChangeArrowheads="1"/>
          </p:cNvPicPr>
          <p:nvPr/>
        </p:nvPicPr>
        <p:blipFill>
          <a:blip r:embed="rId14" cstate="print"/>
          <a:srcRect/>
          <a:stretch>
            <a:fillRect/>
          </a:stretch>
        </p:blipFill>
        <p:spPr bwMode="auto">
          <a:xfrm>
            <a:off x="0" y="6302375"/>
            <a:ext cx="9144000" cy="565150"/>
          </a:xfrm>
          <a:prstGeom prst="rect">
            <a:avLst/>
          </a:prstGeom>
          <a:noFill/>
          <a:ln w="9525">
            <a:noFill/>
            <a:miter lim="800000"/>
            <a:headEnd/>
            <a:tailEnd/>
          </a:ln>
        </p:spPr>
      </p:pic>
      <p:sp>
        <p:nvSpPr>
          <p:cNvPr id="652294" name="Rectangle 6"/>
          <p:cNvSpPr>
            <a:spLocks noGrp="1" noChangeArrowheads="1"/>
          </p:cNvSpPr>
          <p:nvPr>
            <p:ph type="dt" sz="half" idx="2"/>
          </p:nvPr>
        </p:nvSpPr>
        <p:spPr bwMode="gray">
          <a:xfrm>
            <a:off x="230188" y="6350000"/>
            <a:ext cx="2163762" cy="307975"/>
          </a:xfrm>
          <a:prstGeom prst="rect">
            <a:avLst/>
          </a:prstGeom>
          <a:noFill/>
          <a:ln w="9525">
            <a:noFill/>
            <a:miter lim="800000"/>
            <a:headEnd/>
            <a:tailEnd/>
          </a:ln>
          <a:effectLst/>
        </p:spPr>
        <p:txBody>
          <a:bodyPr vert="horz" wrap="none" lIns="91440" tIns="45720" rIns="91440" bIns="27432" numCol="1" anchor="ctr" anchorCtr="0" compatLnSpc="1">
            <a:prstTxWarp prst="textNoShape">
              <a:avLst/>
            </a:prstTxWarp>
          </a:bodyPr>
          <a:lstStyle>
            <a:lvl1pPr algn="l" eaLnBrk="0" hangingPunct="0">
              <a:defRPr sz="800" b="0">
                <a:solidFill>
                  <a:schemeClr val="bg1"/>
                </a:solidFill>
                <a:cs typeface="+mn-cs"/>
              </a:defRPr>
            </a:lvl1pPr>
          </a:lstStyle>
          <a:p>
            <a:pPr>
              <a:defRPr/>
            </a:pPr>
            <a:r>
              <a:rPr lang="en-US" smtClean="0"/>
              <a:t>4/03/2012</a:t>
            </a:r>
            <a:endParaRPr lang="en-US"/>
          </a:p>
        </p:txBody>
      </p:sp>
      <p:sp>
        <p:nvSpPr>
          <p:cNvPr id="1030" name="Rectangle 7"/>
          <p:cNvSpPr>
            <a:spLocks noGrp="1" noChangeArrowheads="1"/>
          </p:cNvSpPr>
          <p:nvPr>
            <p:ph type="body" idx="1"/>
          </p:nvPr>
        </p:nvSpPr>
        <p:spPr bwMode="gray">
          <a:xfrm>
            <a:off x="330200" y="1069975"/>
            <a:ext cx="8491538" cy="5033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52296" name="Rectangle 8"/>
          <p:cNvSpPr>
            <a:spLocks noGrp="1" noChangeArrowheads="1"/>
          </p:cNvSpPr>
          <p:nvPr>
            <p:ph type="ftr" sz="quarter" idx="3"/>
          </p:nvPr>
        </p:nvSpPr>
        <p:spPr bwMode="gray">
          <a:xfrm>
            <a:off x="3124200" y="6618288"/>
            <a:ext cx="2895600" cy="2333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0" hangingPunct="0">
              <a:defRPr sz="800">
                <a:solidFill>
                  <a:schemeClr val="bg1"/>
                </a:solidFill>
                <a:cs typeface="+mn-cs"/>
              </a:defRPr>
            </a:lvl1pPr>
          </a:lstStyle>
          <a:p>
            <a:pPr>
              <a:defRPr/>
            </a:pPr>
            <a:r>
              <a:rPr lang="en-US" smtClean="0"/>
              <a:t>Micron/Intel Confidential</a:t>
            </a:r>
            <a:endParaRPr lang="en-US"/>
          </a:p>
        </p:txBody>
      </p:sp>
      <p:sp>
        <p:nvSpPr>
          <p:cNvPr id="652297" name="Rectangle 9"/>
          <p:cNvSpPr>
            <a:spLocks noGrp="1" noChangeArrowheads="1"/>
          </p:cNvSpPr>
          <p:nvPr>
            <p:ph type="sldNum" sz="quarter" idx="4"/>
          </p:nvPr>
        </p:nvSpPr>
        <p:spPr bwMode="gray">
          <a:xfrm>
            <a:off x="3505200" y="6407150"/>
            <a:ext cx="2133600" cy="2333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0" hangingPunct="0">
              <a:defRPr sz="800" b="0">
                <a:solidFill>
                  <a:schemeClr val="bg1"/>
                </a:solidFill>
                <a:cs typeface="+mn-cs"/>
              </a:defRPr>
            </a:lvl1pPr>
          </a:lstStyle>
          <a:p>
            <a:pPr>
              <a:defRPr/>
            </a:pPr>
            <a:fld id="{34EC7301-DF90-4E4D-8723-5DA1B5DA4F24}" type="slidenum">
              <a:rPr lang="en-US"/>
              <a:pPr>
                <a:defRPr/>
              </a:pPr>
              <a:t>‹#›</a:t>
            </a:fld>
            <a:endParaRPr lang="en-US"/>
          </a:p>
        </p:txBody>
      </p:sp>
      <p:pic>
        <p:nvPicPr>
          <p:cNvPr id="1033" name="Picture 12"/>
          <p:cNvPicPr>
            <a:picLocks noChangeAspect="1" noChangeArrowheads="1"/>
          </p:cNvPicPr>
          <p:nvPr/>
        </p:nvPicPr>
        <p:blipFill>
          <a:blip r:embed="rId15" cstate="print"/>
          <a:srcRect/>
          <a:stretch>
            <a:fillRect/>
          </a:stretch>
        </p:blipFill>
        <p:spPr bwMode="auto">
          <a:xfrm>
            <a:off x="7748588" y="6411913"/>
            <a:ext cx="1190625" cy="322262"/>
          </a:xfrm>
          <a:prstGeom prst="rect">
            <a:avLst/>
          </a:prstGeom>
          <a:noFill/>
          <a:ln w="9525">
            <a:noFill/>
            <a:miter lim="800000"/>
            <a:headEnd/>
            <a:tailEnd/>
          </a:ln>
        </p:spPr>
      </p:pic>
      <p:sp>
        <p:nvSpPr>
          <p:cNvPr id="652304" name="Text Box 16"/>
          <p:cNvSpPr txBox="1">
            <a:spLocks noChangeArrowheads="1"/>
          </p:cNvSpPr>
          <p:nvPr/>
        </p:nvSpPr>
        <p:spPr bwMode="gray">
          <a:xfrm>
            <a:off x="227013" y="6616700"/>
            <a:ext cx="2717800" cy="214313"/>
          </a:xfrm>
          <a:prstGeom prst="rect">
            <a:avLst/>
          </a:prstGeom>
          <a:noFill/>
          <a:ln w="9525" algn="ctr">
            <a:noFill/>
            <a:miter lim="800000"/>
            <a:headEnd/>
            <a:tailEnd/>
          </a:ln>
          <a:effectLst/>
        </p:spPr>
        <p:txBody>
          <a:bodyPr>
            <a:spAutoFit/>
          </a:bodyPr>
          <a:lstStyle/>
          <a:p>
            <a:pPr eaLnBrk="0" hangingPunct="0">
              <a:spcBef>
                <a:spcPct val="50000"/>
              </a:spcBef>
              <a:defRPr/>
            </a:pPr>
            <a:r>
              <a:rPr lang="en-US" sz="800" b="0">
                <a:solidFill>
                  <a:schemeClr val="bg1"/>
                </a:solidFill>
                <a:cs typeface="+mn-cs"/>
              </a:rPr>
              <a:t>©2005 Micron Technology, Inc. All rights reserved.</a:t>
            </a:r>
          </a:p>
        </p:txBody>
      </p:sp>
    </p:spTree>
  </p:cSld>
  <p:clrMap bg1="lt1" tx1="dk1" bg2="lt2" tx2="dk2" accent1="accent1" accent2="accent2" accent3="accent3" accent4="accent4" accent5="accent5" accent6="accent6" hlink="hlink" folHlink="folHlink"/>
  <p:sldLayoutIdLst>
    <p:sldLayoutId id="2147483741" r:id="rId1"/>
    <p:sldLayoutId id="2147483697" r:id="rId2"/>
    <p:sldLayoutId id="2147483696" r:id="rId3"/>
    <p:sldLayoutId id="2147483695" r:id="rId4"/>
    <p:sldLayoutId id="2147483694" r:id="rId5"/>
    <p:sldLayoutId id="2147483693" r:id="rId6"/>
    <p:sldLayoutId id="2147483692" r:id="rId7"/>
    <p:sldLayoutId id="2147483691" r:id="rId8"/>
    <p:sldLayoutId id="2147483690" r:id="rId9"/>
    <p:sldLayoutId id="2147483689" r:id="rId10"/>
    <p:sldLayoutId id="2147483688" r:id="rId11"/>
  </p:sldLayoutIdLst>
  <p:transition>
    <p:fade/>
  </p:transition>
  <p:timing>
    <p:tnLst>
      <p:par>
        <p:cTn id="1" dur="indefinite" restart="never" nodeType="tmRoot"/>
      </p:par>
    </p:tnLst>
  </p:timing>
  <p:hf hdr="0"/>
  <p:txStyles>
    <p:titleStyle>
      <a:lvl1pPr algn="ctr" rtl="0" eaLnBrk="0" fontAlgn="base" hangingPunct="0">
        <a:lnSpc>
          <a:spcPct val="90000"/>
        </a:lnSpc>
        <a:spcBef>
          <a:spcPct val="10000"/>
        </a:spcBef>
        <a:spcAft>
          <a:spcPct val="0"/>
        </a:spcAft>
        <a:defRPr sz="3200" b="1">
          <a:solidFill>
            <a:schemeClr val="bg1"/>
          </a:solidFill>
          <a:latin typeface="+mj-lt"/>
          <a:ea typeface="+mj-ea"/>
          <a:cs typeface="+mj-cs"/>
        </a:defRPr>
      </a:lvl1pPr>
      <a:lvl2pPr algn="ctr" rtl="0" eaLnBrk="0" fontAlgn="base" hangingPunct="0">
        <a:lnSpc>
          <a:spcPct val="90000"/>
        </a:lnSpc>
        <a:spcBef>
          <a:spcPct val="10000"/>
        </a:spcBef>
        <a:spcAft>
          <a:spcPct val="0"/>
        </a:spcAft>
        <a:defRPr sz="3200" b="1">
          <a:solidFill>
            <a:schemeClr val="bg1"/>
          </a:solidFill>
          <a:latin typeface="Lucida Sans Unicode" pitchFamily="34" charset="0"/>
        </a:defRPr>
      </a:lvl2pPr>
      <a:lvl3pPr algn="ctr" rtl="0" eaLnBrk="0" fontAlgn="base" hangingPunct="0">
        <a:lnSpc>
          <a:spcPct val="90000"/>
        </a:lnSpc>
        <a:spcBef>
          <a:spcPct val="10000"/>
        </a:spcBef>
        <a:spcAft>
          <a:spcPct val="0"/>
        </a:spcAft>
        <a:defRPr sz="3200" b="1">
          <a:solidFill>
            <a:schemeClr val="bg1"/>
          </a:solidFill>
          <a:latin typeface="Lucida Sans Unicode" pitchFamily="34" charset="0"/>
        </a:defRPr>
      </a:lvl3pPr>
      <a:lvl4pPr algn="ctr" rtl="0" eaLnBrk="0" fontAlgn="base" hangingPunct="0">
        <a:lnSpc>
          <a:spcPct val="90000"/>
        </a:lnSpc>
        <a:spcBef>
          <a:spcPct val="10000"/>
        </a:spcBef>
        <a:spcAft>
          <a:spcPct val="0"/>
        </a:spcAft>
        <a:defRPr sz="3200" b="1">
          <a:solidFill>
            <a:schemeClr val="bg1"/>
          </a:solidFill>
          <a:latin typeface="Lucida Sans Unicode" pitchFamily="34" charset="0"/>
        </a:defRPr>
      </a:lvl4pPr>
      <a:lvl5pPr algn="ctr" rtl="0" eaLnBrk="0" fontAlgn="base" hangingPunct="0">
        <a:lnSpc>
          <a:spcPct val="90000"/>
        </a:lnSpc>
        <a:spcBef>
          <a:spcPct val="10000"/>
        </a:spcBef>
        <a:spcAft>
          <a:spcPct val="0"/>
        </a:spcAft>
        <a:defRPr sz="3200" b="1">
          <a:solidFill>
            <a:schemeClr val="bg1"/>
          </a:solidFill>
          <a:latin typeface="Lucida Sans Unicode" pitchFamily="34" charset="0"/>
        </a:defRPr>
      </a:lvl5pPr>
      <a:lvl6pPr marL="457200" algn="ctr" rtl="0" eaLnBrk="0" fontAlgn="base" hangingPunct="0">
        <a:lnSpc>
          <a:spcPct val="90000"/>
        </a:lnSpc>
        <a:spcBef>
          <a:spcPct val="10000"/>
        </a:spcBef>
        <a:spcAft>
          <a:spcPct val="0"/>
        </a:spcAft>
        <a:defRPr sz="3200" b="1">
          <a:solidFill>
            <a:schemeClr val="bg1"/>
          </a:solidFill>
          <a:latin typeface="Lucida Sans Unicode" pitchFamily="34" charset="0"/>
        </a:defRPr>
      </a:lvl6pPr>
      <a:lvl7pPr marL="914400" algn="ctr" rtl="0" eaLnBrk="0" fontAlgn="base" hangingPunct="0">
        <a:lnSpc>
          <a:spcPct val="90000"/>
        </a:lnSpc>
        <a:spcBef>
          <a:spcPct val="10000"/>
        </a:spcBef>
        <a:spcAft>
          <a:spcPct val="0"/>
        </a:spcAft>
        <a:defRPr sz="3200" b="1">
          <a:solidFill>
            <a:schemeClr val="bg1"/>
          </a:solidFill>
          <a:latin typeface="Lucida Sans Unicode" pitchFamily="34" charset="0"/>
        </a:defRPr>
      </a:lvl7pPr>
      <a:lvl8pPr marL="1371600" algn="ctr" rtl="0" eaLnBrk="0" fontAlgn="base" hangingPunct="0">
        <a:lnSpc>
          <a:spcPct val="90000"/>
        </a:lnSpc>
        <a:spcBef>
          <a:spcPct val="10000"/>
        </a:spcBef>
        <a:spcAft>
          <a:spcPct val="0"/>
        </a:spcAft>
        <a:defRPr sz="3200" b="1">
          <a:solidFill>
            <a:schemeClr val="bg1"/>
          </a:solidFill>
          <a:latin typeface="Lucida Sans Unicode" pitchFamily="34" charset="0"/>
        </a:defRPr>
      </a:lvl8pPr>
      <a:lvl9pPr marL="1828800" algn="ctr" rtl="0" eaLnBrk="0" fontAlgn="base" hangingPunct="0">
        <a:lnSpc>
          <a:spcPct val="90000"/>
        </a:lnSpc>
        <a:spcBef>
          <a:spcPct val="10000"/>
        </a:spcBef>
        <a:spcAft>
          <a:spcPct val="0"/>
        </a:spcAft>
        <a:defRPr sz="3200" b="1">
          <a:solidFill>
            <a:schemeClr val="bg1"/>
          </a:solidFill>
          <a:latin typeface="Lucida Sans Unicode" pitchFamily="34" charset="0"/>
        </a:defRPr>
      </a:lvl9pPr>
    </p:titleStyle>
    <p:bodyStyle>
      <a:lvl1pPr marL="342900" indent="-342900" algn="l" rtl="0" eaLnBrk="0" fontAlgn="base" hangingPunct="0">
        <a:lnSpc>
          <a:spcPct val="130000"/>
        </a:lnSpc>
        <a:spcBef>
          <a:spcPct val="20000"/>
        </a:spcBef>
        <a:spcAft>
          <a:spcPct val="0"/>
        </a:spcAft>
        <a:buClr>
          <a:srgbClr val="072A5E"/>
        </a:buClr>
        <a:buFont typeface="Times" pitchFamily="18" charset="0"/>
        <a:buChar char="•"/>
        <a:defRPr sz="2400" b="1">
          <a:solidFill>
            <a:srgbClr val="072A5E"/>
          </a:solidFill>
          <a:latin typeface="+mn-lt"/>
          <a:ea typeface="+mn-ea"/>
          <a:cs typeface="+mn-cs"/>
        </a:defRPr>
      </a:lvl1pPr>
      <a:lvl2pPr marL="742950" indent="-285750" algn="l" rtl="0" eaLnBrk="0" fontAlgn="base" hangingPunct="0">
        <a:lnSpc>
          <a:spcPct val="130000"/>
        </a:lnSpc>
        <a:spcBef>
          <a:spcPct val="20000"/>
        </a:spcBef>
        <a:spcAft>
          <a:spcPct val="0"/>
        </a:spcAft>
        <a:buClr>
          <a:schemeClr val="bg2"/>
        </a:buClr>
        <a:buSzPct val="70000"/>
        <a:buFont typeface="Webdings" pitchFamily="18" charset="2"/>
        <a:buChar char="4"/>
        <a:defRPr sz="2200" b="1">
          <a:solidFill>
            <a:srgbClr val="072A5E"/>
          </a:solidFill>
          <a:latin typeface="+mn-lt"/>
        </a:defRPr>
      </a:lvl2pPr>
      <a:lvl3pPr marL="1143000" indent="-228600" algn="l" rtl="0" eaLnBrk="0" fontAlgn="base" hangingPunct="0">
        <a:lnSpc>
          <a:spcPct val="130000"/>
        </a:lnSpc>
        <a:spcBef>
          <a:spcPct val="20000"/>
        </a:spcBef>
        <a:spcAft>
          <a:spcPct val="0"/>
        </a:spcAft>
        <a:buClr>
          <a:srgbClr val="D9B200"/>
        </a:buClr>
        <a:buFont typeface="Wingdings" pitchFamily="2" charset="2"/>
        <a:buChar char="§"/>
        <a:defRPr sz="2000" b="1">
          <a:solidFill>
            <a:srgbClr val="072A5E"/>
          </a:solidFill>
          <a:latin typeface="+mn-lt"/>
        </a:defRPr>
      </a:lvl3pPr>
      <a:lvl4pPr marL="1600200" indent="-228600" algn="l" rtl="0" eaLnBrk="0" fontAlgn="base" hangingPunct="0">
        <a:lnSpc>
          <a:spcPct val="130000"/>
        </a:lnSpc>
        <a:spcBef>
          <a:spcPct val="20000"/>
        </a:spcBef>
        <a:spcAft>
          <a:spcPct val="0"/>
        </a:spcAft>
        <a:buClr>
          <a:srgbClr val="072A5E"/>
        </a:buClr>
        <a:buSzPct val="110000"/>
        <a:buFont typeface="Times" pitchFamily="18" charset="0"/>
        <a:buChar char="•"/>
        <a:defRPr sz="2000" b="1">
          <a:solidFill>
            <a:srgbClr val="072A5E"/>
          </a:solidFill>
          <a:latin typeface="+mn-lt"/>
        </a:defRPr>
      </a:lvl4pPr>
      <a:lvl5pPr marL="2057400" indent="-228600" algn="l" rtl="0" eaLnBrk="0" fontAlgn="base" hangingPunct="0">
        <a:lnSpc>
          <a:spcPct val="130000"/>
        </a:lnSpc>
        <a:spcBef>
          <a:spcPct val="20000"/>
        </a:spcBef>
        <a:spcAft>
          <a:spcPct val="0"/>
        </a:spcAft>
        <a:buClr>
          <a:schemeClr val="bg2"/>
        </a:buClr>
        <a:buSzPct val="70000"/>
        <a:buFont typeface="Webdings" pitchFamily="18" charset="2"/>
        <a:buChar char="4"/>
        <a:defRPr sz="2000" b="1">
          <a:solidFill>
            <a:srgbClr val="072A5E"/>
          </a:solidFill>
          <a:latin typeface="+mn-lt"/>
        </a:defRPr>
      </a:lvl5pPr>
      <a:lvl6pPr marL="2514600" indent="-228600" algn="l" rtl="0" eaLnBrk="0" fontAlgn="base" hangingPunct="0">
        <a:lnSpc>
          <a:spcPct val="130000"/>
        </a:lnSpc>
        <a:spcBef>
          <a:spcPct val="20000"/>
        </a:spcBef>
        <a:spcAft>
          <a:spcPct val="0"/>
        </a:spcAft>
        <a:buClr>
          <a:schemeClr val="bg2"/>
        </a:buClr>
        <a:buSzPct val="70000"/>
        <a:buFont typeface="Webdings" pitchFamily="18" charset="2"/>
        <a:buChar char="4"/>
        <a:defRPr b="1">
          <a:solidFill>
            <a:srgbClr val="072A5E"/>
          </a:solidFill>
          <a:latin typeface="+mn-lt"/>
        </a:defRPr>
      </a:lvl6pPr>
      <a:lvl7pPr marL="2971800" indent="-228600" algn="l" rtl="0" eaLnBrk="0" fontAlgn="base" hangingPunct="0">
        <a:lnSpc>
          <a:spcPct val="130000"/>
        </a:lnSpc>
        <a:spcBef>
          <a:spcPct val="20000"/>
        </a:spcBef>
        <a:spcAft>
          <a:spcPct val="0"/>
        </a:spcAft>
        <a:buClr>
          <a:schemeClr val="bg2"/>
        </a:buClr>
        <a:buSzPct val="70000"/>
        <a:buFont typeface="Webdings" pitchFamily="18" charset="2"/>
        <a:buChar char="4"/>
        <a:defRPr b="1">
          <a:solidFill>
            <a:srgbClr val="072A5E"/>
          </a:solidFill>
          <a:latin typeface="+mn-lt"/>
        </a:defRPr>
      </a:lvl7pPr>
      <a:lvl8pPr marL="3429000" indent="-228600" algn="l" rtl="0" eaLnBrk="0" fontAlgn="base" hangingPunct="0">
        <a:lnSpc>
          <a:spcPct val="130000"/>
        </a:lnSpc>
        <a:spcBef>
          <a:spcPct val="20000"/>
        </a:spcBef>
        <a:spcAft>
          <a:spcPct val="0"/>
        </a:spcAft>
        <a:buClr>
          <a:schemeClr val="bg2"/>
        </a:buClr>
        <a:buSzPct val="70000"/>
        <a:buFont typeface="Webdings" pitchFamily="18" charset="2"/>
        <a:buChar char="4"/>
        <a:defRPr b="1">
          <a:solidFill>
            <a:srgbClr val="072A5E"/>
          </a:solidFill>
          <a:latin typeface="+mn-lt"/>
        </a:defRPr>
      </a:lvl8pPr>
      <a:lvl9pPr marL="3886200" indent="-228600" algn="l" rtl="0" eaLnBrk="0" fontAlgn="base" hangingPunct="0">
        <a:lnSpc>
          <a:spcPct val="130000"/>
        </a:lnSpc>
        <a:spcBef>
          <a:spcPct val="20000"/>
        </a:spcBef>
        <a:spcAft>
          <a:spcPct val="0"/>
        </a:spcAft>
        <a:buClr>
          <a:schemeClr val="bg2"/>
        </a:buClr>
        <a:buSzPct val="70000"/>
        <a:buFont typeface="Webdings" pitchFamily="18" charset="2"/>
        <a:buChar char="4"/>
        <a:defRPr b="1">
          <a:solidFill>
            <a:srgbClr val="072A5E"/>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13314" name="Picture 9" descr="Background top"/>
          <p:cNvPicPr>
            <a:picLocks noChangeAspect="1" noChangeArrowheads="1"/>
          </p:cNvPicPr>
          <p:nvPr/>
        </p:nvPicPr>
        <p:blipFill>
          <a:blip r:embed="rId13" cstate="print"/>
          <a:srcRect/>
          <a:stretch>
            <a:fillRect/>
          </a:stretch>
        </p:blipFill>
        <p:spPr bwMode="auto">
          <a:xfrm>
            <a:off x="0" y="0"/>
            <a:ext cx="9144000" cy="798513"/>
          </a:xfrm>
          <a:prstGeom prst="rect">
            <a:avLst/>
          </a:prstGeom>
          <a:noFill/>
          <a:ln w="9525">
            <a:noFill/>
            <a:miter lim="800000"/>
            <a:headEnd/>
            <a:tailEnd/>
          </a:ln>
        </p:spPr>
      </p:pic>
      <p:sp>
        <p:nvSpPr>
          <p:cNvPr id="13315" name="Rectangle 8"/>
          <p:cNvSpPr>
            <a:spLocks noGrp="1" noChangeArrowheads="1"/>
          </p:cNvSpPr>
          <p:nvPr>
            <p:ph type="title"/>
          </p:nvPr>
        </p:nvSpPr>
        <p:spPr bwMode="gray">
          <a:xfrm>
            <a:off x="0" y="0"/>
            <a:ext cx="9144000" cy="8699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pic>
        <p:nvPicPr>
          <p:cNvPr id="13316" name="Picture 10" descr="bottom"/>
          <p:cNvPicPr>
            <a:picLocks noChangeAspect="1" noChangeArrowheads="1"/>
          </p:cNvPicPr>
          <p:nvPr/>
        </p:nvPicPr>
        <p:blipFill>
          <a:blip r:embed="rId14" cstate="print"/>
          <a:srcRect/>
          <a:stretch>
            <a:fillRect/>
          </a:stretch>
        </p:blipFill>
        <p:spPr bwMode="auto">
          <a:xfrm>
            <a:off x="0" y="6302375"/>
            <a:ext cx="9144000" cy="565150"/>
          </a:xfrm>
          <a:prstGeom prst="rect">
            <a:avLst/>
          </a:prstGeom>
          <a:noFill/>
          <a:ln w="9525">
            <a:noFill/>
            <a:miter lim="800000"/>
            <a:headEnd/>
            <a:tailEnd/>
          </a:ln>
        </p:spPr>
      </p:pic>
      <p:sp>
        <p:nvSpPr>
          <p:cNvPr id="655371" name="Rectangle 11"/>
          <p:cNvSpPr>
            <a:spLocks noGrp="1" noChangeArrowheads="1"/>
          </p:cNvSpPr>
          <p:nvPr>
            <p:ph type="dt" sz="half" idx="2"/>
          </p:nvPr>
        </p:nvSpPr>
        <p:spPr bwMode="gray">
          <a:xfrm>
            <a:off x="230188" y="6350000"/>
            <a:ext cx="2163762" cy="307975"/>
          </a:xfrm>
          <a:prstGeom prst="rect">
            <a:avLst/>
          </a:prstGeom>
          <a:noFill/>
          <a:ln w="9525">
            <a:noFill/>
            <a:miter lim="800000"/>
            <a:headEnd/>
            <a:tailEnd/>
          </a:ln>
          <a:effectLst/>
        </p:spPr>
        <p:txBody>
          <a:bodyPr vert="horz" wrap="none" lIns="91440" tIns="45720" rIns="91440" bIns="27432" numCol="1" anchor="ctr" anchorCtr="0" compatLnSpc="1">
            <a:prstTxWarp prst="textNoShape">
              <a:avLst/>
            </a:prstTxWarp>
          </a:bodyPr>
          <a:lstStyle>
            <a:lvl1pPr algn="l" eaLnBrk="0" hangingPunct="0">
              <a:defRPr sz="800" b="0">
                <a:solidFill>
                  <a:schemeClr val="bg1"/>
                </a:solidFill>
                <a:cs typeface="+mn-cs"/>
              </a:defRPr>
            </a:lvl1pPr>
          </a:lstStyle>
          <a:p>
            <a:pPr>
              <a:defRPr/>
            </a:pPr>
            <a:r>
              <a:rPr lang="en-US" smtClean="0"/>
              <a:t>4/03/2012</a:t>
            </a:r>
            <a:endParaRPr lang="en-US"/>
          </a:p>
        </p:txBody>
      </p:sp>
      <p:sp>
        <p:nvSpPr>
          <p:cNvPr id="655372" name="Rectangle 12"/>
          <p:cNvSpPr>
            <a:spLocks noGrp="1" noChangeArrowheads="1"/>
          </p:cNvSpPr>
          <p:nvPr>
            <p:ph type="ftr" sz="quarter" idx="3"/>
          </p:nvPr>
        </p:nvSpPr>
        <p:spPr bwMode="gray">
          <a:xfrm>
            <a:off x="3124200" y="6618288"/>
            <a:ext cx="2895600" cy="2333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0" hangingPunct="0">
              <a:defRPr sz="800">
                <a:solidFill>
                  <a:schemeClr val="bg1"/>
                </a:solidFill>
                <a:cs typeface="+mn-cs"/>
              </a:defRPr>
            </a:lvl1pPr>
          </a:lstStyle>
          <a:p>
            <a:pPr>
              <a:defRPr/>
            </a:pPr>
            <a:r>
              <a:rPr lang="en-US" smtClean="0"/>
              <a:t>Micron/Intel Confidential</a:t>
            </a:r>
            <a:endParaRPr lang="en-US"/>
          </a:p>
        </p:txBody>
      </p:sp>
      <p:sp>
        <p:nvSpPr>
          <p:cNvPr id="655373" name="Rectangle 13"/>
          <p:cNvSpPr>
            <a:spLocks noGrp="1" noChangeArrowheads="1"/>
          </p:cNvSpPr>
          <p:nvPr>
            <p:ph type="sldNum" sz="quarter" idx="4"/>
          </p:nvPr>
        </p:nvSpPr>
        <p:spPr bwMode="gray">
          <a:xfrm>
            <a:off x="3505200" y="6407150"/>
            <a:ext cx="2133600" cy="2333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0" hangingPunct="0">
              <a:defRPr sz="800" b="0">
                <a:solidFill>
                  <a:schemeClr val="bg1"/>
                </a:solidFill>
                <a:cs typeface="+mn-cs"/>
              </a:defRPr>
            </a:lvl1pPr>
          </a:lstStyle>
          <a:p>
            <a:pPr>
              <a:defRPr/>
            </a:pPr>
            <a:fld id="{626161AD-E60D-42B3-AACC-478D131FF18A}" type="slidenum">
              <a:rPr lang="en-US"/>
              <a:pPr>
                <a:defRPr/>
              </a:pPr>
              <a:t>‹#›</a:t>
            </a:fld>
            <a:endParaRPr lang="en-US"/>
          </a:p>
        </p:txBody>
      </p:sp>
      <p:pic>
        <p:nvPicPr>
          <p:cNvPr id="13320" name="Picture 14"/>
          <p:cNvPicPr>
            <a:picLocks noChangeAspect="1" noChangeArrowheads="1"/>
          </p:cNvPicPr>
          <p:nvPr/>
        </p:nvPicPr>
        <p:blipFill>
          <a:blip r:embed="rId15" cstate="print"/>
          <a:srcRect/>
          <a:stretch>
            <a:fillRect/>
          </a:stretch>
        </p:blipFill>
        <p:spPr bwMode="auto">
          <a:xfrm>
            <a:off x="7748588" y="6411913"/>
            <a:ext cx="1190625" cy="322262"/>
          </a:xfrm>
          <a:prstGeom prst="rect">
            <a:avLst/>
          </a:prstGeom>
          <a:noFill/>
          <a:ln w="9525">
            <a:noFill/>
            <a:miter lim="800000"/>
            <a:headEnd/>
            <a:tailEnd/>
          </a:ln>
        </p:spPr>
      </p:pic>
      <p:sp>
        <p:nvSpPr>
          <p:cNvPr id="655375" name="Text Box 15"/>
          <p:cNvSpPr txBox="1">
            <a:spLocks noChangeArrowheads="1"/>
          </p:cNvSpPr>
          <p:nvPr/>
        </p:nvSpPr>
        <p:spPr bwMode="gray">
          <a:xfrm>
            <a:off x="227013" y="6616700"/>
            <a:ext cx="2717800" cy="214313"/>
          </a:xfrm>
          <a:prstGeom prst="rect">
            <a:avLst/>
          </a:prstGeom>
          <a:noFill/>
          <a:ln w="9525" algn="ctr">
            <a:noFill/>
            <a:miter lim="800000"/>
            <a:headEnd/>
            <a:tailEnd/>
          </a:ln>
          <a:effectLst/>
        </p:spPr>
        <p:txBody>
          <a:bodyPr>
            <a:spAutoFit/>
          </a:bodyPr>
          <a:lstStyle/>
          <a:p>
            <a:pPr eaLnBrk="0" hangingPunct="0">
              <a:spcBef>
                <a:spcPct val="50000"/>
              </a:spcBef>
              <a:defRPr/>
            </a:pPr>
            <a:r>
              <a:rPr lang="en-US" sz="800" b="0">
                <a:solidFill>
                  <a:schemeClr val="bg1"/>
                </a:solidFill>
                <a:cs typeface="+mn-cs"/>
              </a:rPr>
              <a:t>©2005 Micron Technology, Inc. All rights reserved.</a:t>
            </a:r>
          </a:p>
        </p:txBody>
      </p:sp>
      <p:sp>
        <p:nvSpPr>
          <p:cNvPr id="13322" name="Rectangle 16"/>
          <p:cNvSpPr>
            <a:spLocks noGrp="1" noChangeArrowheads="1"/>
          </p:cNvSpPr>
          <p:nvPr>
            <p:ph type="body" idx="1"/>
          </p:nvPr>
        </p:nvSpPr>
        <p:spPr bwMode="gray">
          <a:xfrm>
            <a:off x="330200" y="1069975"/>
            <a:ext cx="8491538" cy="5033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3742" r:id="rId1"/>
    <p:sldLayoutId id="2147483707" r:id="rId2"/>
    <p:sldLayoutId id="2147483706" r:id="rId3"/>
    <p:sldLayoutId id="2147483705" r:id="rId4"/>
    <p:sldLayoutId id="2147483704" r:id="rId5"/>
    <p:sldLayoutId id="2147483703" r:id="rId6"/>
    <p:sldLayoutId id="2147483702" r:id="rId7"/>
    <p:sldLayoutId id="2147483701" r:id="rId8"/>
    <p:sldLayoutId id="2147483700" r:id="rId9"/>
    <p:sldLayoutId id="2147483699" r:id="rId10"/>
    <p:sldLayoutId id="2147483698" r:id="rId11"/>
  </p:sldLayoutIdLst>
  <p:transition>
    <p:fade/>
  </p:transition>
  <p:hf hdr="0"/>
  <p:txStyles>
    <p:titleStyle>
      <a:lvl1pPr algn="ctr" rtl="0" eaLnBrk="0" fontAlgn="base" hangingPunct="0">
        <a:spcBef>
          <a:spcPct val="0"/>
        </a:spcBef>
        <a:spcAft>
          <a:spcPct val="0"/>
        </a:spcAft>
        <a:defRPr sz="3200" b="1">
          <a:solidFill>
            <a:schemeClr val="bg1"/>
          </a:solidFill>
          <a:latin typeface="+mj-lt"/>
          <a:ea typeface="+mj-ea"/>
          <a:cs typeface="+mj-cs"/>
        </a:defRPr>
      </a:lvl1pPr>
      <a:lvl2pPr algn="ctr" rtl="0" eaLnBrk="0" fontAlgn="base" hangingPunct="0">
        <a:spcBef>
          <a:spcPct val="0"/>
        </a:spcBef>
        <a:spcAft>
          <a:spcPct val="0"/>
        </a:spcAft>
        <a:defRPr sz="3200" b="1">
          <a:solidFill>
            <a:schemeClr val="bg1"/>
          </a:solidFill>
          <a:latin typeface="Lucida Sans Unicode" pitchFamily="34" charset="0"/>
        </a:defRPr>
      </a:lvl2pPr>
      <a:lvl3pPr algn="ctr" rtl="0" eaLnBrk="0" fontAlgn="base" hangingPunct="0">
        <a:spcBef>
          <a:spcPct val="0"/>
        </a:spcBef>
        <a:spcAft>
          <a:spcPct val="0"/>
        </a:spcAft>
        <a:defRPr sz="3200" b="1">
          <a:solidFill>
            <a:schemeClr val="bg1"/>
          </a:solidFill>
          <a:latin typeface="Lucida Sans Unicode" pitchFamily="34" charset="0"/>
        </a:defRPr>
      </a:lvl3pPr>
      <a:lvl4pPr algn="ctr" rtl="0" eaLnBrk="0" fontAlgn="base" hangingPunct="0">
        <a:spcBef>
          <a:spcPct val="0"/>
        </a:spcBef>
        <a:spcAft>
          <a:spcPct val="0"/>
        </a:spcAft>
        <a:defRPr sz="3200" b="1">
          <a:solidFill>
            <a:schemeClr val="bg1"/>
          </a:solidFill>
          <a:latin typeface="Lucida Sans Unicode" pitchFamily="34" charset="0"/>
        </a:defRPr>
      </a:lvl4pPr>
      <a:lvl5pPr algn="ctr" rtl="0" eaLnBrk="0" fontAlgn="base" hangingPunct="0">
        <a:spcBef>
          <a:spcPct val="0"/>
        </a:spcBef>
        <a:spcAft>
          <a:spcPct val="0"/>
        </a:spcAft>
        <a:defRPr sz="3200" b="1">
          <a:solidFill>
            <a:schemeClr val="bg1"/>
          </a:solidFill>
          <a:latin typeface="Lucida Sans Unicode" pitchFamily="34" charset="0"/>
        </a:defRPr>
      </a:lvl5pPr>
      <a:lvl6pPr marL="457200" algn="ctr" rtl="0" fontAlgn="base">
        <a:spcBef>
          <a:spcPct val="0"/>
        </a:spcBef>
        <a:spcAft>
          <a:spcPct val="0"/>
        </a:spcAft>
        <a:defRPr sz="3200" b="1">
          <a:solidFill>
            <a:schemeClr val="bg1"/>
          </a:solidFill>
          <a:latin typeface="Lucida Sans Unicode" pitchFamily="34" charset="0"/>
        </a:defRPr>
      </a:lvl6pPr>
      <a:lvl7pPr marL="914400" algn="ctr" rtl="0" fontAlgn="base">
        <a:spcBef>
          <a:spcPct val="0"/>
        </a:spcBef>
        <a:spcAft>
          <a:spcPct val="0"/>
        </a:spcAft>
        <a:defRPr sz="3200" b="1">
          <a:solidFill>
            <a:schemeClr val="bg1"/>
          </a:solidFill>
          <a:latin typeface="Lucida Sans Unicode" pitchFamily="34" charset="0"/>
        </a:defRPr>
      </a:lvl7pPr>
      <a:lvl8pPr marL="1371600" algn="ctr" rtl="0" fontAlgn="base">
        <a:spcBef>
          <a:spcPct val="0"/>
        </a:spcBef>
        <a:spcAft>
          <a:spcPct val="0"/>
        </a:spcAft>
        <a:defRPr sz="3200" b="1">
          <a:solidFill>
            <a:schemeClr val="bg1"/>
          </a:solidFill>
          <a:latin typeface="Lucida Sans Unicode" pitchFamily="34" charset="0"/>
        </a:defRPr>
      </a:lvl8pPr>
      <a:lvl9pPr marL="1828800" algn="ctr" rtl="0" fontAlgn="base">
        <a:spcBef>
          <a:spcPct val="0"/>
        </a:spcBef>
        <a:spcAft>
          <a:spcPct val="0"/>
        </a:spcAft>
        <a:defRPr sz="3200" b="1">
          <a:solidFill>
            <a:schemeClr val="bg1"/>
          </a:solidFill>
          <a:latin typeface="Lucida Sans Unicode" pitchFamily="34" charset="0"/>
        </a:defRPr>
      </a:lvl9pPr>
    </p:titleStyle>
    <p:bodyStyle>
      <a:lvl1pPr marL="342900" indent="-342900" algn="l" rtl="0" eaLnBrk="0" fontAlgn="base" hangingPunct="0">
        <a:lnSpc>
          <a:spcPct val="130000"/>
        </a:lnSpc>
        <a:spcBef>
          <a:spcPct val="20000"/>
        </a:spcBef>
        <a:spcAft>
          <a:spcPct val="0"/>
        </a:spcAft>
        <a:buFont typeface="Times" pitchFamily="18" charset="0"/>
        <a:buChar char="•"/>
        <a:defRPr sz="2400" b="1">
          <a:solidFill>
            <a:schemeClr val="tx2"/>
          </a:solidFill>
          <a:latin typeface="+mn-lt"/>
          <a:ea typeface="+mn-ea"/>
          <a:cs typeface="+mn-cs"/>
        </a:defRPr>
      </a:lvl1pPr>
      <a:lvl2pPr marL="742950" indent="-285750" algn="l" rtl="0" eaLnBrk="0" fontAlgn="base" hangingPunct="0">
        <a:lnSpc>
          <a:spcPct val="130000"/>
        </a:lnSpc>
        <a:spcBef>
          <a:spcPct val="20000"/>
        </a:spcBef>
        <a:spcAft>
          <a:spcPct val="0"/>
        </a:spcAft>
        <a:buClr>
          <a:schemeClr val="bg2"/>
        </a:buClr>
        <a:buSzPct val="70000"/>
        <a:buFont typeface="Webdings" pitchFamily="18" charset="2"/>
        <a:buChar char="4"/>
        <a:defRPr sz="2200" b="1">
          <a:solidFill>
            <a:schemeClr val="tx2"/>
          </a:solidFill>
          <a:latin typeface="+mn-lt"/>
        </a:defRPr>
      </a:lvl2pPr>
      <a:lvl3pPr marL="1143000" indent="-228600" algn="l" rtl="0" eaLnBrk="0" fontAlgn="base" hangingPunct="0">
        <a:lnSpc>
          <a:spcPct val="130000"/>
        </a:lnSpc>
        <a:spcBef>
          <a:spcPct val="20000"/>
        </a:spcBef>
        <a:spcAft>
          <a:spcPct val="0"/>
        </a:spcAft>
        <a:buClr>
          <a:schemeClr val="accent1"/>
        </a:buClr>
        <a:buFont typeface="Wingdings" pitchFamily="2" charset="2"/>
        <a:buChar char="§"/>
        <a:defRPr sz="2000" b="1">
          <a:solidFill>
            <a:schemeClr val="tx2"/>
          </a:solidFill>
          <a:latin typeface="+mn-lt"/>
        </a:defRPr>
      </a:lvl3pPr>
      <a:lvl4pPr marL="1600200" indent="-228600" algn="l" rtl="0" eaLnBrk="0" fontAlgn="base" hangingPunct="0">
        <a:lnSpc>
          <a:spcPct val="130000"/>
        </a:lnSpc>
        <a:spcBef>
          <a:spcPct val="20000"/>
        </a:spcBef>
        <a:spcAft>
          <a:spcPct val="0"/>
        </a:spcAft>
        <a:buSzPct val="110000"/>
        <a:buFont typeface="Times" pitchFamily="18" charset="0"/>
        <a:buChar char="•"/>
        <a:defRPr sz="2000" b="1">
          <a:solidFill>
            <a:schemeClr val="tx2"/>
          </a:solidFill>
          <a:latin typeface="+mn-lt"/>
        </a:defRPr>
      </a:lvl4pPr>
      <a:lvl5pPr marL="2057400" indent="-228600" algn="l" rtl="0" eaLnBrk="0" fontAlgn="base" hangingPunct="0">
        <a:lnSpc>
          <a:spcPct val="130000"/>
        </a:lnSpc>
        <a:spcBef>
          <a:spcPct val="20000"/>
        </a:spcBef>
        <a:spcAft>
          <a:spcPct val="0"/>
        </a:spcAft>
        <a:buClr>
          <a:schemeClr val="bg2"/>
        </a:buClr>
        <a:buSzPct val="70000"/>
        <a:buFont typeface="Webdings" pitchFamily="18" charset="2"/>
        <a:buChar char="4"/>
        <a:defRPr sz="2000" b="1">
          <a:solidFill>
            <a:schemeClr val="tx2"/>
          </a:solidFill>
          <a:latin typeface="+mn-lt"/>
        </a:defRPr>
      </a:lvl5pPr>
      <a:lvl6pPr marL="2514600" indent="-228600" algn="l" rtl="0" fontAlgn="base">
        <a:lnSpc>
          <a:spcPct val="130000"/>
        </a:lnSpc>
        <a:spcBef>
          <a:spcPct val="20000"/>
        </a:spcBef>
        <a:spcAft>
          <a:spcPct val="0"/>
        </a:spcAft>
        <a:buClr>
          <a:schemeClr val="bg2"/>
        </a:buClr>
        <a:buSzPct val="70000"/>
        <a:buFont typeface="Webdings" pitchFamily="18" charset="2"/>
        <a:buChar char="4"/>
        <a:defRPr b="1">
          <a:solidFill>
            <a:schemeClr val="tx2"/>
          </a:solidFill>
          <a:latin typeface="+mn-lt"/>
        </a:defRPr>
      </a:lvl6pPr>
      <a:lvl7pPr marL="2971800" indent="-228600" algn="l" rtl="0" fontAlgn="base">
        <a:lnSpc>
          <a:spcPct val="130000"/>
        </a:lnSpc>
        <a:spcBef>
          <a:spcPct val="20000"/>
        </a:spcBef>
        <a:spcAft>
          <a:spcPct val="0"/>
        </a:spcAft>
        <a:buClr>
          <a:schemeClr val="bg2"/>
        </a:buClr>
        <a:buSzPct val="70000"/>
        <a:buFont typeface="Webdings" pitchFamily="18" charset="2"/>
        <a:buChar char="4"/>
        <a:defRPr b="1">
          <a:solidFill>
            <a:schemeClr val="tx2"/>
          </a:solidFill>
          <a:latin typeface="+mn-lt"/>
        </a:defRPr>
      </a:lvl7pPr>
      <a:lvl8pPr marL="3429000" indent="-228600" algn="l" rtl="0" fontAlgn="base">
        <a:lnSpc>
          <a:spcPct val="130000"/>
        </a:lnSpc>
        <a:spcBef>
          <a:spcPct val="20000"/>
        </a:spcBef>
        <a:spcAft>
          <a:spcPct val="0"/>
        </a:spcAft>
        <a:buClr>
          <a:schemeClr val="bg2"/>
        </a:buClr>
        <a:buSzPct val="70000"/>
        <a:buFont typeface="Webdings" pitchFamily="18" charset="2"/>
        <a:buChar char="4"/>
        <a:defRPr b="1">
          <a:solidFill>
            <a:schemeClr val="tx2"/>
          </a:solidFill>
          <a:latin typeface="+mn-lt"/>
        </a:defRPr>
      </a:lvl8pPr>
      <a:lvl9pPr marL="3886200" indent="-228600" algn="l" rtl="0" fontAlgn="base">
        <a:lnSpc>
          <a:spcPct val="130000"/>
        </a:lnSpc>
        <a:spcBef>
          <a:spcPct val="20000"/>
        </a:spcBef>
        <a:spcAft>
          <a:spcPct val="0"/>
        </a:spcAft>
        <a:buClr>
          <a:schemeClr val="bg2"/>
        </a:buClr>
        <a:buSzPct val="70000"/>
        <a:buFont typeface="Webdings" pitchFamily="18" charset="2"/>
        <a:buChar char="4"/>
        <a:defRPr b="1">
          <a:solidFill>
            <a:schemeClr val="tx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5602" name="Picture 2" descr="sliver"/>
          <p:cNvPicPr>
            <a:picLocks noChangeAspect="1" noChangeArrowheads="1"/>
          </p:cNvPicPr>
          <p:nvPr/>
        </p:nvPicPr>
        <p:blipFill>
          <a:blip r:embed="rId13" cstate="print"/>
          <a:srcRect/>
          <a:stretch>
            <a:fillRect/>
          </a:stretch>
        </p:blipFill>
        <p:spPr bwMode="auto">
          <a:xfrm>
            <a:off x="0" y="6742113"/>
            <a:ext cx="9144000" cy="115887"/>
          </a:xfrm>
          <a:prstGeom prst="rect">
            <a:avLst/>
          </a:prstGeom>
          <a:noFill/>
          <a:ln w="9525">
            <a:noFill/>
            <a:miter lim="800000"/>
            <a:headEnd/>
            <a:tailEnd/>
          </a:ln>
        </p:spPr>
      </p:pic>
      <p:pic>
        <p:nvPicPr>
          <p:cNvPr id="25603" name="Picture 3" descr="Left"/>
          <p:cNvPicPr>
            <a:picLocks noChangeAspect="1" noChangeArrowheads="1"/>
          </p:cNvPicPr>
          <p:nvPr/>
        </p:nvPicPr>
        <p:blipFill>
          <a:blip r:embed="rId14" cstate="print"/>
          <a:srcRect/>
          <a:stretch>
            <a:fillRect/>
          </a:stretch>
        </p:blipFill>
        <p:spPr bwMode="auto">
          <a:xfrm>
            <a:off x="0" y="0"/>
            <a:ext cx="349250" cy="6858000"/>
          </a:xfrm>
          <a:prstGeom prst="rect">
            <a:avLst/>
          </a:prstGeom>
          <a:noFill/>
          <a:ln w="9525">
            <a:noFill/>
            <a:miter lim="800000"/>
            <a:headEnd/>
            <a:tailEnd/>
          </a:ln>
        </p:spPr>
      </p:pic>
      <p:sp>
        <p:nvSpPr>
          <p:cNvPr id="25604" name="Rectangle 4"/>
          <p:cNvSpPr>
            <a:spLocks noGrp="1" noChangeArrowheads="1"/>
          </p:cNvSpPr>
          <p:nvPr>
            <p:ph type="title"/>
          </p:nvPr>
        </p:nvSpPr>
        <p:spPr bwMode="gray">
          <a:xfrm>
            <a:off x="0" y="0"/>
            <a:ext cx="9144000" cy="8048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756741" name="Rectangle 5"/>
          <p:cNvSpPr>
            <a:spLocks noGrp="1" noChangeArrowheads="1"/>
          </p:cNvSpPr>
          <p:nvPr>
            <p:ph type="sldNum" sz="quarter" idx="4"/>
          </p:nvPr>
        </p:nvSpPr>
        <p:spPr bwMode="gray">
          <a:xfrm>
            <a:off x="8793163" y="6708775"/>
            <a:ext cx="350837" cy="1666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0" hangingPunct="0">
              <a:defRPr sz="800" b="0">
                <a:solidFill>
                  <a:schemeClr val="bg1"/>
                </a:solidFill>
                <a:cs typeface="+mn-cs"/>
              </a:defRPr>
            </a:lvl1pPr>
          </a:lstStyle>
          <a:p>
            <a:pPr>
              <a:defRPr/>
            </a:pPr>
            <a:fld id="{7D0EF02E-2DEE-473D-AB80-8810FC9F30B0}" type="slidenum">
              <a:rPr lang="en-US"/>
              <a:pPr>
                <a:defRPr/>
              </a:pPr>
              <a:t>‹#›</a:t>
            </a:fld>
            <a:endParaRPr lang="en-US"/>
          </a:p>
        </p:txBody>
      </p:sp>
      <p:sp>
        <p:nvSpPr>
          <p:cNvPr id="756742" name="Rectangle 6"/>
          <p:cNvSpPr>
            <a:spLocks noGrp="1" noChangeArrowheads="1"/>
          </p:cNvSpPr>
          <p:nvPr>
            <p:ph type="ftr" sz="quarter" idx="3"/>
          </p:nvPr>
        </p:nvSpPr>
        <p:spPr bwMode="gray">
          <a:xfrm>
            <a:off x="3340100" y="6708775"/>
            <a:ext cx="2438400" cy="1539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0" hangingPunct="0">
              <a:defRPr sz="800">
                <a:solidFill>
                  <a:schemeClr val="bg1"/>
                </a:solidFill>
                <a:cs typeface="+mn-cs"/>
              </a:defRPr>
            </a:lvl1pPr>
          </a:lstStyle>
          <a:p>
            <a:pPr>
              <a:defRPr/>
            </a:pPr>
            <a:r>
              <a:rPr lang="en-US" smtClean="0"/>
              <a:t>Micron/Intel Confidential</a:t>
            </a:r>
            <a:endParaRPr lang="en-US"/>
          </a:p>
        </p:txBody>
      </p:sp>
      <p:pic>
        <p:nvPicPr>
          <p:cNvPr id="25607" name="Picture 7"/>
          <p:cNvPicPr>
            <a:picLocks noChangeAspect="1" noChangeArrowheads="1"/>
          </p:cNvPicPr>
          <p:nvPr/>
        </p:nvPicPr>
        <p:blipFill>
          <a:blip r:embed="rId15" cstate="print"/>
          <a:srcRect/>
          <a:stretch>
            <a:fillRect/>
          </a:stretch>
        </p:blipFill>
        <p:spPr bwMode="auto">
          <a:xfrm>
            <a:off x="39688" y="6524625"/>
            <a:ext cx="260350" cy="206375"/>
          </a:xfrm>
          <a:prstGeom prst="rect">
            <a:avLst/>
          </a:prstGeom>
          <a:noFill/>
          <a:ln w="9525">
            <a:noFill/>
            <a:miter lim="800000"/>
            <a:headEnd/>
            <a:tailEnd/>
          </a:ln>
        </p:spPr>
      </p:pic>
      <p:sp>
        <p:nvSpPr>
          <p:cNvPr id="756744" name="Text Box 8"/>
          <p:cNvSpPr txBox="1">
            <a:spLocks noChangeArrowheads="1"/>
          </p:cNvSpPr>
          <p:nvPr/>
        </p:nvSpPr>
        <p:spPr bwMode="gray">
          <a:xfrm>
            <a:off x="227013" y="6708775"/>
            <a:ext cx="3281362" cy="214313"/>
          </a:xfrm>
          <a:prstGeom prst="rect">
            <a:avLst/>
          </a:prstGeom>
          <a:noFill/>
          <a:ln w="9525" algn="ctr">
            <a:noFill/>
            <a:miter lim="800000"/>
            <a:headEnd/>
            <a:tailEnd/>
          </a:ln>
          <a:effectLst/>
        </p:spPr>
        <p:txBody>
          <a:bodyPr>
            <a:spAutoFit/>
          </a:bodyPr>
          <a:lstStyle/>
          <a:p>
            <a:pPr eaLnBrk="0" hangingPunct="0">
              <a:spcBef>
                <a:spcPct val="50000"/>
              </a:spcBef>
              <a:defRPr/>
            </a:pPr>
            <a:r>
              <a:rPr lang="en-US" sz="800" b="0">
                <a:solidFill>
                  <a:schemeClr val="bg1"/>
                </a:solidFill>
                <a:cs typeface="+mn-cs"/>
              </a:rPr>
              <a:t>©2005 Micron Technology, Inc. All rights reserved.</a:t>
            </a:r>
          </a:p>
        </p:txBody>
      </p:sp>
      <p:sp>
        <p:nvSpPr>
          <p:cNvPr id="756745" name="Rectangle 9"/>
          <p:cNvSpPr>
            <a:spLocks noGrp="1" noChangeArrowheads="1"/>
          </p:cNvSpPr>
          <p:nvPr>
            <p:ph type="dt" sz="half" idx="2"/>
          </p:nvPr>
        </p:nvSpPr>
        <p:spPr bwMode="gray">
          <a:xfrm>
            <a:off x="6642100" y="6708775"/>
            <a:ext cx="2133600" cy="1571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0" hangingPunct="0">
              <a:defRPr sz="800" b="0">
                <a:solidFill>
                  <a:schemeClr val="bg1"/>
                </a:solidFill>
                <a:cs typeface="+mn-cs"/>
              </a:defRPr>
            </a:lvl1pPr>
          </a:lstStyle>
          <a:p>
            <a:pPr>
              <a:defRPr/>
            </a:pPr>
            <a:r>
              <a:rPr lang="en-US" smtClean="0"/>
              <a:t>4/03/2012</a:t>
            </a:r>
            <a:endParaRPr lang="en-US"/>
          </a:p>
        </p:txBody>
      </p:sp>
      <p:sp>
        <p:nvSpPr>
          <p:cNvPr id="25610" name="Rectangle 10"/>
          <p:cNvSpPr>
            <a:spLocks noGrp="1" noChangeArrowheads="1"/>
          </p:cNvSpPr>
          <p:nvPr>
            <p:ph type="body" idx="1"/>
          </p:nvPr>
        </p:nvSpPr>
        <p:spPr bwMode="gray">
          <a:xfrm>
            <a:off x="330200" y="1069975"/>
            <a:ext cx="8491538" cy="5033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3743" r:id="rId1"/>
    <p:sldLayoutId id="2147483717" r:id="rId2"/>
    <p:sldLayoutId id="2147483716" r:id="rId3"/>
    <p:sldLayoutId id="2147483715" r:id="rId4"/>
    <p:sldLayoutId id="2147483714" r:id="rId5"/>
    <p:sldLayoutId id="2147483713" r:id="rId6"/>
    <p:sldLayoutId id="2147483712" r:id="rId7"/>
    <p:sldLayoutId id="2147483711" r:id="rId8"/>
    <p:sldLayoutId id="2147483710" r:id="rId9"/>
    <p:sldLayoutId id="2147483709" r:id="rId10"/>
    <p:sldLayoutId id="2147483708" r:id="rId11"/>
  </p:sldLayoutIdLst>
  <p:transition>
    <p:fade/>
  </p:transition>
  <p:hf hdr="0"/>
  <p:txStyles>
    <p:titleStyle>
      <a:lvl1pPr algn="ctr" rtl="0" eaLnBrk="0" fontAlgn="base" hangingPunct="0">
        <a:spcBef>
          <a:spcPct val="0"/>
        </a:spcBef>
        <a:spcAft>
          <a:spcPct val="0"/>
        </a:spcAft>
        <a:defRPr sz="2800" b="1">
          <a:solidFill>
            <a:schemeClr val="tx2"/>
          </a:solidFill>
          <a:latin typeface="+mj-lt"/>
          <a:ea typeface="+mj-ea"/>
          <a:cs typeface="+mj-cs"/>
        </a:defRPr>
      </a:lvl1pPr>
      <a:lvl2pPr algn="ctr" rtl="0" eaLnBrk="0" fontAlgn="base" hangingPunct="0">
        <a:spcBef>
          <a:spcPct val="0"/>
        </a:spcBef>
        <a:spcAft>
          <a:spcPct val="0"/>
        </a:spcAft>
        <a:defRPr sz="2800" b="1">
          <a:solidFill>
            <a:schemeClr val="tx2"/>
          </a:solidFill>
          <a:latin typeface="Lucida Sans Unicode" pitchFamily="34" charset="0"/>
        </a:defRPr>
      </a:lvl2pPr>
      <a:lvl3pPr algn="ctr" rtl="0" eaLnBrk="0" fontAlgn="base" hangingPunct="0">
        <a:spcBef>
          <a:spcPct val="0"/>
        </a:spcBef>
        <a:spcAft>
          <a:spcPct val="0"/>
        </a:spcAft>
        <a:defRPr sz="2800" b="1">
          <a:solidFill>
            <a:schemeClr val="tx2"/>
          </a:solidFill>
          <a:latin typeface="Lucida Sans Unicode" pitchFamily="34" charset="0"/>
        </a:defRPr>
      </a:lvl3pPr>
      <a:lvl4pPr algn="ctr" rtl="0" eaLnBrk="0" fontAlgn="base" hangingPunct="0">
        <a:spcBef>
          <a:spcPct val="0"/>
        </a:spcBef>
        <a:spcAft>
          <a:spcPct val="0"/>
        </a:spcAft>
        <a:defRPr sz="2800" b="1">
          <a:solidFill>
            <a:schemeClr val="tx2"/>
          </a:solidFill>
          <a:latin typeface="Lucida Sans Unicode" pitchFamily="34" charset="0"/>
        </a:defRPr>
      </a:lvl4pPr>
      <a:lvl5pPr algn="ctr" rtl="0" eaLnBrk="0" fontAlgn="base" hangingPunct="0">
        <a:spcBef>
          <a:spcPct val="0"/>
        </a:spcBef>
        <a:spcAft>
          <a:spcPct val="0"/>
        </a:spcAft>
        <a:defRPr sz="2800" b="1">
          <a:solidFill>
            <a:schemeClr val="tx2"/>
          </a:solidFill>
          <a:latin typeface="Lucida Sans Unicode" pitchFamily="34" charset="0"/>
        </a:defRPr>
      </a:lvl5pPr>
      <a:lvl6pPr marL="457200" algn="ctr" rtl="0" fontAlgn="base">
        <a:spcBef>
          <a:spcPct val="0"/>
        </a:spcBef>
        <a:spcAft>
          <a:spcPct val="0"/>
        </a:spcAft>
        <a:defRPr sz="2800" b="1">
          <a:solidFill>
            <a:schemeClr val="tx2"/>
          </a:solidFill>
          <a:latin typeface="Lucida Sans Unicode" pitchFamily="34" charset="0"/>
        </a:defRPr>
      </a:lvl6pPr>
      <a:lvl7pPr marL="914400" algn="ctr" rtl="0" fontAlgn="base">
        <a:spcBef>
          <a:spcPct val="0"/>
        </a:spcBef>
        <a:spcAft>
          <a:spcPct val="0"/>
        </a:spcAft>
        <a:defRPr sz="2800" b="1">
          <a:solidFill>
            <a:schemeClr val="tx2"/>
          </a:solidFill>
          <a:latin typeface="Lucida Sans Unicode" pitchFamily="34" charset="0"/>
        </a:defRPr>
      </a:lvl7pPr>
      <a:lvl8pPr marL="1371600" algn="ctr" rtl="0" fontAlgn="base">
        <a:spcBef>
          <a:spcPct val="0"/>
        </a:spcBef>
        <a:spcAft>
          <a:spcPct val="0"/>
        </a:spcAft>
        <a:defRPr sz="2800" b="1">
          <a:solidFill>
            <a:schemeClr val="tx2"/>
          </a:solidFill>
          <a:latin typeface="Lucida Sans Unicode" pitchFamily="34" charset="0"/>
        </a:defRPr>
      </a:lvl8pPr>
      <a:lvl9pPr marL="1828800" algn="ctr" rtl="0" fontAlgn="base">
        <a:spcBef>
          <a:spcPct val="0"/>
        </a:spcBef>
        <a:spcAft>
          <a:spcPct val="0"/>
        </a:spcAft>
        <a:defRPr sz="2800" b="1">
          <a:solidFill>
            <a:schemeClr val="tx2"/>
          </a:solidFill>
          <a:latin typeface="Lucida Sans Unicode" pitchFamily="34" charset="0"/>
        </a:defRPr>
      </a:lvl9pPr>
    </p:titleStyle>
    <p:bodyStyle>
      <a:lvl1pPr marL="342900" indent="-342900" algn="l" rtl="0" eaLnBrk="0" fontAlgn="base" hangingPunct="0">
        <a:lnSpc>
          <a:spcPct val="130000"/>
        </a:lnSpc>
        <a:spcBef>
          <a:spcPct val="20000"/>
        </a:spcBef>
        <a:spcAft>
          <a:spcPct val="0"/>
        </a:spcAft>
        <a:buFont typeface="Times" pitchFamily="18" charset="0"/>
        <a:buChar char="•"/>
        <a:defRPr sz="2400" b="1">
          <a:solidFill>
            <a:schemeClr val="tx2"/>
          </a:solidFill>
          <a:latin typeface="+mn-lt"/>
          <a:ea typeface="+mn-ea"/>
          <a:cs typeface="+mn-cs"/>
        </a:defRPr>
      </a:lvl1pPr>
      <a:lvl2pPr marL="742950" indent="-285750" algn="l" rtl="0" eaLnBrk="0" fontAlgn="base" hangingPunct="0">
        <a:lnSpc>
          <a:spcPct val="130000"/>
        </a:lnSpc>
        <a:spcBef>
          <a:spcPct val="20000"/>
        </a:spcBef>
        <a:spcAft>
          <a:spcPct val="0"/>
        </a:spcAft>
        <a:buClr>
          <a:schemeClr val="bg2"/>
        </a:buClr>
        <a:buSzPct val="70000"/>
        <a:buFont typeface="Webdings" pitchFamily="18" charset="2"/>
        <a:buChar char="4"/>
        <a:defRPr sz="2200" b="1">
          <a:solidFill>
            <a:schemeClr val="tx2"/>
          </a:solidFill>
          <a:latin typeface="+mn-lt"/>
        </a:defRPr>
      </a:lvl2pPr>
      <a:lvl3pPr marL="1143000" indent="-228600" algn="l" rtl="0" eaLnBrk="0" fontAlgn="base" hangingPunct="0">
        <a:lnSpc>
          <a:spcPct val="130000"/>
        </a:lnSpc>
        <a:spcBef>
          <a:spcPct val="20000"/>
        </a:spcBef>
        <a:spcAft>
          <a:spcPct val="0"/>
        </a:spcAft>
        <a:buClr>
          <a:schemeClr val="accent1"/>
        </a:buClr>
        <a:buFont typeface="Wingdings" pitchFamily="2" charset="2"/>
        <a:buChar char="§"/>
        <a:defRPr sz="2000" b="1">
          <a:solidFill>
            <a:schemeClr val="tx2"/>
          </a:solidFill>
          <a:latin typeface="+mn-lt"/>
        </a:defRPr>
      </a:lvl3pPr>
      <a:lvl4pPr marL="1600200" indent="-228600" algn="l" rtl="0" eaLnBrk="0" fontAlgn="base" hangingPunct="0">
        <a:lnSpc>
          <a:spcPct val="130000"/>
        </a:lnSpc>
        <a:spcBef>
          <a:spcPct val="20000"/>
        </a:spcBef>
        <a:spcAft>
          <a:spcPct val="0"/>
        </a:spcAft>
        <a:buSzPct val="110000"/>
        <a:buFont typeface="Times" pitchFamily="18" charset="0"/>
        <a:buChar char="•"/>
        <a:defRPr sz="2000" b="1">
          <a:solidFill>
            <a:schemeClr val="tx2"/>
          </a:solidFill>
          <a:latin typeface="+mn-lt"/>
        </a:defRPr>
      </a:lvl4pPr>
      <a:lvl5pPr marL="2057400" indent="-228600" algn="l" rtl="0" eaLnBrk="0" fontAlgn="base" hangingPunct="0">
        <a:lnSpc>
          <a:spcPct val="130000"/>
        </a:lnSpc>
        <a:spcBef>
          <a:spcPct val="20000"/>
        </a:spcBef>
        <a:spcAft>
          <a:spcPct val="0"/>
        </a:spcAft>
        <a:buClr>
          <a:schemeClr val="bg2"/>
        </a:buClr>
        <a:buSzPct val="70000"/>
        <a:buFont typeface="Webdings" pitchFamily="18" charset="2"/>
        <a:buChar char="4"/>
        <a:defRPr sz="2000" b="1">
          <a:solidFill>
            <a:schemeClr val="tx2"/>
          </a:solidFill>
          <a:latin typeface="+mn-lt"/>
        </a:defRPr>
      </a:lvl5pPr>
      <a:lvl6pPr marL="2514600" indent="-228600" algn="l" rtl="0" fontAlgn="base">
        <a:lnSpc>
          <a:spcPct val="130000"/>
        </a:lnSpc>
        <a:spcBef>
          <a:spcPct val="20000"/>
        </a:spcBef>
        <a:spcAft>
          <a:spcPct val="0"/>
        </a:spcAft>
        <a:buClr>
          <a:schemeClr val="bg2"/>
        </a:buClr>
        <a:buSzPct val="70000"/>
        <a:buFont typeface="Webdings" pitchFamily="18" charset="2"/>
        <a:buChar char="4"/>
        <a:defRPr b="1">
          <a:solidFill>
            <a:schemeClr val="tx2"/>
          </a:solidFill>
          <a:latin typeface="+mn-lt"/>
        </a:defRPr>
      </a:lvl6pPr>
      <a:lvl7pPr marL="2971800" indent="-228600" algn="l" rtl="0" fontAlgn="base">
        <a:lnSpc>
          <a:spcPct val="130000"/>
        </a:lnSpc>
        <a:spcBef>
          <a:spcPct val="20000"/>
        </a:spcBef>
        <a:spcAft>
          <a:spcPct val="0"/>
        </a:spcAft>
        <a:buClr>
          <a:schemeClr val="bg2"/>
        </a:buClr>
        <a:buSzPct val="70000"/>
        <a:buFont typeface="Webdings" pitchFamily="18" charset="2"/>
        <a:buChar char="4"/>
        <a:defRPr b="1">
          <a:solidFill>
            <a:schemeClr val="tx2"/>
          </a:solidFill>
          <a:latin typeface="+mn-lt"/>
        </a:defRPr>
      </a:lvl7pPr>
      <a:lvl8pPr marL="3429000" indent="-228600" algn="l" rtl="0" fontAlgn="base">
        <a:lnSpc>
          <a:spcPct val="130000"/>
        </a:lnSpc>
        <a:spcBef>
          <a:spcPct val="20000"/>
        </a:spcBef>
        <a:spcAft>
          <a:spcPct val="0"/>
        </a:spcAft>
        <a:buClr>
          <a:schemeClr val="bg2"/>
        </a:buClr>
        <a:buSzPct val="70000"/>
        <a:buFont typeface="Webdings" pitchFamily="18" charset="2"/>
        <a:buChar char="4"/>
        <a:defRPr b="1">
          <a:solidFill>
            <a:schemeClr val="tx2"/>
          </a:solidFill>
          <a:latin typeface="+mn-lt"/>
        </a:defRPr>
      </a:lvl8pPr>
      <a:lvl9pPr marL="3886200" indent="-228600" algn="l" rtl="0" fontAlgn="base">
        <a:lnSpc>
          <a:spcPct val="130000"/>
        </a:lnSpc>
        <a:spcBef>
          <a:spcPct val="20000"/>
        </a:spcBef>
        <a:spcAft>
          <a:spcPct val="0"/>
        </a:spcAft>
        <a:buClr>
          <a:schemeClr val="bg2"/>
        </a:buClr>
        <a:buSzPct val="70000"/>
        <a:buFont typeface="Webdings" pitchFamily="18" charset="2"/>
        <a:buChar char="4"/>
        <a:defRPr b="1">
          <a:solidFill>
            <a:schemeClr val="tx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bwMode="auto">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pic>
        <p:nvPicPr>
          <p:cNvPr id="37890" name="Picture 3"/>
          <p:cNvPicPr>
            <a:picLocks noChangeAspect="1" noChangeArrowheads="1"/>
          </p:cNvPicPr>
          <p:nvPr/>
        </p:nvPicPr>
        <p:blipFill>
          <a:blip r:embed="rId14" cstate="print"/>
          <a:srcRect/>
          <a:stretch>
            <a:fillRect/>
          </a:stretch>
        </p:blipFill>
        <p:spPr bwMode="auto">
          <a:xfrm>
            <a:off x="2176463" y="2746375"/>
            <a:ext cx="4794250" cy="1363663"/>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28" r:id="rId1"/>
    <p:sldLayoutId id="2147483727" r:id="rId2"/>
    <p:sldLayoutId id="2147483726" r:id="rId3"/>
    <p:sldLayoutId id="2147483725" r:id="rId4"/>
    <p:sldLayoutId id="2147483724" r:id="rId5"/>
    <p:sldLayoutId id="2147483723" r:id="rId6"/>
    <p:sldLayoutId id="2147483722" r:id="rId7"/>
    <p:sldLayoutId id="2147483721" r:id="rId8"/>
    <p:sldLayoutId id="2147483720" r:id="rId9"/>
    <p:sldLayoutId id="2147483719" r:id="rId10"/>
    <p:sldLayoutId id="2147483718" r:id="rId11"/>
  </p:sldLayoutIdLst>
  <p:hf hdr="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50179"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48580" name="Rectangle 4"/>
          <p:cNvSpPr>
            <a:spLocks noGrp="1" noChangeArrowheads="1"/>
          </p:cNvSpPr>
          <p:nvPr>
            <p:ph type="dt" sz="half" idx="2"/>
          </p:nvPr>
        </p:nvSpPr>
        <p:spPr bwMode="auto">
          <a:xfrm>
            <a:off x="1371600" y="6515100"/>
            <a:ext cx="2133600"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0" hangingPunct="0">
              <a:defRPr sz="1400" b="0">
                <a:solidFill>
                  <a:schemeClr val="tx1"/>
                </a:solidFill>
                <a:latin typeface="Times New Roman" pitchFamily="18" charset="0"/>
                <a:cs typeface="+mn-cs"/>
              </a:defRPr>
            </a:lvl1pPr>
          </a:lstStyle>
          <a:p>
            <a:pPr>
              <a:defRPr/>
            </a:pPr>
            <a:r>
              <a:rPr lang="en-US" smtClean="0"/>
              <a:t>4/03/2012</a:t>
            </a:r>
            <a:endParaRPr lang="en-US"/>
          </a:p>
        </p:txBody>
      </p:sp>
      <p:sp>
        <p:nvSpPr>
          <p:cNvPr id="1048581" name="Rectangle 5"/>
          <p:cNvSpPr>
            <a:spLocks noGrp="1" noChangeArrowheads="1"/>
          </p:cNvSpPr>
          <p:nvPr>
            <p:ph type="ftr" sz="quarter" idx="3"/>
          </p:nvPr>
        </p:nvSpPr>
        <p:spPr bwMode="auto">
          <a:xfrm>
            <a:off x="3638550" y="6542088"/>
            <a:ext cx="2895600" cy="3159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0" hangingPunct="0">
              <a:defRPr sz="1600">
                <a:solidFill>
                  <a:srgbClr val="FF0000"/>
                </a:solidFill>
                <a:latin typeface="Times New Roman" pitchFamily="18" charset="0"/>
                <a:cs typeface="+mn-cs"/>
              </a:defRPr>
            </a:lvl1pPr>
          </a:lstStyle>
          <a:p>
            <a:pPr>
              <a:defRPr/>
            </a:pPr>
            <a:r>
              <a:rPr lang="en-US"/>
              <a:t>Micron/Intel Confidential</a:t>
            </a:r>
          </a:p>
        </p:txBody>
      </p:sp>
      <p:sp>
        <p:nvSpPr>
          <p:cNvPr id="1048582" name="Rectangle 6"/>
          <p:cNvSpPr>
            <a:spLocks noGrp="1" noChangeArrowheads="1"/>
          </p:cNvSpPr>
          <p:nvPr>
            <p:ph type="sldNum" sz="quarter" idx="4"/>
          </p:nvPr>
        </p:nvSpPr>
        <p:spPr bwMode="auto">
          <a:xfrm>
            <a:off x="6786563" y="6516688"/>
            <a:ext cx="1263650" cy="3413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400" b="0">
                <a:solidFill>
                  <a:schemeClr val="tx1"/>
                </a:solidFill>
                <a:latin typeface="Times New Roman" pitchFamily="18" charset="0"/>
                <a:cs typeface="+mn-cs"/>
              </a:defRPr>
            </a:lvl1pPr>
          </a:lstStyle>
          <a:p>
            <a:pPr>
              <a:defRPr/>
            </a:pPr>
            <a:fld id="{12780B9B-34CF-4E43-9A6D-5CC77AE66125}" type="slidenum">
              <a:rPr lang="en-US"/>
              <a:pPr>
                <a:defRPr/>
              </a:pPr>
              <a:t>‹#›</a:t>
            </a:fld>
            <a:endParaRPr lang="en-US"/>
          </a:p>
        </p:txBody>
      </p:sp>
      <p:pic>
        <p:nvPicPr>
          <p:cNvPr id="50183" name="Picture 7"/>
          <p:cNvPicPr>
            <a:picLocks noChangeAspect="1" noChangeArrowheads="1"/>
          </p:cNvPicPr>
          <p:nvPr/>
        </p:nvPicPr>
        <p:blipFill>
          <a:blip r:embed="rId16" cstate="print"/>
          <a:srcRect/>
          <a:stretch>
            <a:fillRect/>
          </a:stretch>
        </p:blipFill>
        <p:spPr bwMode="auto">
          <a:xfrm>
            <a:off x="0" y="6489700"/>
            <a:ext cx="1358900" cy="368300"/>
          </a:xfrm>
          <a:prstGeom prst="rect">
            <a:avLst/>
          </a:prstGeom>
          <a:solidFill>
            <a:srgbClr val="0066FF"/>
          </a:solidFill>
          <a:ln w="9525">
            <a:noFill/>
            <a:miter lim="800000"/>
            <a:headEnd/>
            <a:tailEnd/>
          </a:ln>
        </p:spPr>
      </p:pic>
      <p:pic>
        <p:nvPicPr>
          <p:cNvPr id="50184" name="Picture 8"/>
          <p:cNvPicPr>
            <a:picLocks noChangeAspect="1" noChangeArrowheads="1"/>
          </p:cNvPicPr>
          <p:nvPr/>
        </p:nvPicPr>
        <p:blipFill>
          <a:blip r:embed="rId17" cstate="print"/>
          <a:srcRect/>
          <a:stretch>
            <a:fillRect/>
          </a:stretch>
        </p:blipFill>
        <p:spPr bwMode="auto">
          <a:xfrm>
            <a:off x="8305800" y="6323013"/>
            <a:ext cx="838200" cy="534987"/>
          </a:xfrm>
          <a:prstGeom prst="rect">
            <a:avLst/>
          </a:prstGeom>
          <a:noFill/>
          <a:ln w="1">
            <a:noFill/>
            <a:miter lim="800000"/>
            <a:headEnd/>
            <a:tailEnd/>
          </a:ln>
        </p:spPr>
      </p:pic>
      <p:sp>
        <p:nvSpPr>
          <p:cNvPr id="9" name="Text Box 13"/>
          <p:cNvSpPr txBox="1">
            <a:spLocks noChangeArrowheads="1"/>
          </p:cNvSpPr>
          <p:nvPr userDrawn="1"/>
        </p:nvSpPr>
        <p:spPr bwMode="auto">
          <a:xfrm>
            <a:off x="4980995" y="-38100"/>
            <a:ext cx="4142481" cy="276999"/>
          </a:xfrm>
          <a:prstGeom prst="rect">
            <a:avLst/>
          </a:prstGeom>
          <a:noFill/>
          <a:ln w="9525" algn="ctr">
            <a:noFill/>
            <a:miter lim="800000"/>
            <a:headEnd/>
            <a:tailEnd/>
          </a:ln>
          <a:effectLst/>
        </p:spPr>
        <p:txBody>
          <a:bodyPr wrap="none">
            <a:spAutoFit/>
          </a:bodyPr>
          <a:lstStyle/>
          <a:p>
            <a:pPr>
              <a:defRPr/>
            </a:pPr>
            <a:r>
              <a:rPr lang="en-US" sz="1200" b="0" dirty="0" smtClean="0"/>
              <a:t>20120403  Series 10 SxP TD SOW Version 1.0 - Final</a:t>
            </a:r>
            <a:endParaRPr lang="en-US" sz="1200" b="0" dirty="0"/>
          </a:p>
        </p:txBody>
      </p:sp>
    </p:spTree>
  </p:cSld>
  <p:clrMap bg1="lt1" tx1="dk1" bg2="lt2" tx2="dk2" accent1="accent1" accent2="accent2" accent3="accent3" accent4="accent4" accent5="accent5" accent6="accent6" hlink="hlink" folHlink="folHlink"/>
  <p:sldLayoutIdLst>
    <p:sldLayoutId id="2147483740" r:id="rId1"/>
    <p:sldLayoutId id="2147483739" r:id="rId2"/>
    <p:sldLayoutId id="2147483738" r:id="rId3"/>
    <p:sldLayoutId id="2147483737" r:id="rId4"/>
    <p:sldLayoutId id="2147483736" r:id="rId5"/>
    <p:sldLayoutId id="2147483735" r:id="rId6"/>
    <p:sldLayoutId id="2147483734" r:id="rId7"/>
    <p:sldLayoutId id="2147483733" r:id="rId8"/>
    <p:sldLayoutId id="2147483732" r:id="rId9"/>
    <p:sldLayoutId id="2147483731" r:id="rId10"/>
    <p:sldLayoutId id="2147483730" r:id="rId11"/>
    <p:sldLayoutId id="2147483729" r:id="rId12"/>
    <p:sldLayoutId id="2147483744" r:id="rId13"/>
    <p:sldLayoutId id="2147483745" r:id="rId14"/>
  </p:sldLayoutIdLst>
  <p:transition>
    <p:fade/>
  </p:transition>
  <p:timing>
    <p:tnLst>
      <p:par>
        <p:cTn id="1" dur="indefinite" restart="never" nodeType="tmRoot"/>
      </p:par>
    </p:tnLst>
  </p:timing>
  <p:hf hdr="0"/>
  <p:txStyles>
    <p:titleStyle>
      <a:lvl1pPr algn="ctr" rtl="0" eaLnBrk="0" fontAlgn="base" hangingPunct="0">
        <a:spcBef>
          <a:spcPct val="0"/>
        </a:spcBef>
        <a:spcAft>
          <a:spcPct val="0"/>
        </a:spcAft>
        <a:defRPr sz="3600">
          <a:solidFill>
            <a:srgbClr val="0066FF"/>
          </a:solidFill>
          <a:latin typeface="+mj-lt"/>
          <a:ea typeface="+mj-ea"/>
          <a:cs typeface="+mj-cs"/>
        </a:defRPr>
      </a:lvl1pPr>
      <a:lvl2pPr algn="ctr" rtl="0" eaLnBrk="0" fontAlgn="base" hangingPunct="0">
        <a:spcBef>
          <a:spcPct val="0"/>
        </a:spcBef>
        <a:spcAft>
          <a:spcPct val="0"/>
        </a:spcAft>
        <a:defRPr sz="3600">
          <a:solidFill>
            <a:srgbClr val="0066FF"/>
          </a:solidFill>
          <a:latin typeface="Arial" charset="0"/>
        </a:defRPr>
      </a:lvl2pPr>
      <a:lvl3pPr algn="ctr" rtl="0" eaLnBrk="0" fontAlgn="base" hangingPunct="0">
        <a:spcBef>
          <a:spcPct val="0"/>
        </a:spcBef>
        <a:spcAft>
          <a:spcPct val="0"/>
        </a:spcAft>
        <a:defRPr sz="3600">
          <a:solidFill>
            <a:srgbClr val="0066FF"/>
          </a:solidFill>
          <a:latin typeface="Arial" charset="0"/>
        </a:defRPr>
      </a:lvl3pPr>
      <a:lvl4pPr algn="ctr" rtl="0" eaLnBrk="0" fontAlgn="base" hangingPunct="0">
        <a:spcBef>
          <a:spcPct val="0"/>
        </a:spcBef>
        <a:spcAft>
          <a:spcPct val="0"/>
        </a:spcAft>
        <a:defRPr sz="3600">
          <a:solidFill>
            <a:srgbClr val="0066FF"/>
          </a:solidFill>
          <a:latin typeface="Arial" charset="0"/>
        </a:defRPr>
      </a:lvl4pPr>
      <a:lvl5pPr algn="ctr" rtl="0" eaLnBrk="0" fontAlgn="base" hangingPunct="0">
        <a:spcBef>
          <a:spcPct val="0"/>
        </a:spcBef>
        <a:spcAft>
          <a:spcPct val="0"/>
        </a:spcAft>
        <a:defRPr sz="3600">
          <a:solidFill>
            <a:srgbClr val="0066FF"/>
          </a:solidFill>
          <a:latin typeface="Arial" charset="0"/>
        </a:defRPr>
      </a:lvl5pPr>
      <a:lvl6pPr marL="457200" algn="ctr" rtl="0" fontAlgn="base">
        <a:spcBef>
          <a:spcPct val="0"/>
        </a:spcBef>
        <a:spcAft>
          <a:spcPct val="0"/>
        </a:spcAft>
        <a:defRPr sz="3600">
          <a:solidFill>
            <a:srgbClr val="0066FF"/>
          </a:solidFill>
          <a:latin typeface="Arial" charset="0"/>
        </a:defRPr>
      </a:lvl6pPr>
      <a:lvl7pPr marL="914400" algn="ctr" rtl="0" fontAlgn="base">
        <a:spcBef>
          <a:spcPct val="0"/>
        </a:spcBef>
        <a:spcAft>
          <a:spcPct val="0"/>
        </a:spcAft>
        <a:defRPr sz="3600">
          <a:solidFill>
            <a:srgbClr val="0066FF"/>
          </a:solidFill>
          <a:latin typeface="Arial" charset="0"/>
        </a:defRPr>
      </a:lvl7pPr>
      <a:lvl8pPr marL="1371600" algn="ctr" rtl="0" fontAlgn="base">
        <a:spcBef>
          <a:spcPct val="0"/>
        </a:spcBef>
        <a:spcAft>
          <a:spcPct val="0"/>
        </a:spcAft>
        <a:defRPr sz="3600">
          <a:solidFill>
            <a:srgbClr val="0066FF"/>
          </a:solidFill>
          <a:latin typeface="Arial" charset="0"/>
        </a:defRPr>
      </a:lvl8pPr>
      <a:lvl9pPr marL="1828800" algn="ctr" rtl="0" fontAlgn="base">
        <a:spcBef>
          <a:spcPct val="0"/>
        </a:spcBef>
        <a:spcAft>
          <a:spcPct val="0"/>
        </a:spcAft>
        <a:defRPr sz="3600">
          <a:solidFill>
            <a:srgbClr val="0066FF"/>
          </a:solidFill>
          <a:latin typeface="Arial" charset="0"/>
        </a:defRPr>
      </a:lvl9pPr>
    </p:titleStyle>
    <p:bodyStyle>
      <a:lvl1pPr marL="342900" indent="-342900" algn="l" rtl="0" eaLnBrk="0" fontAlgn="base" hangingPunct="0">
        <a:spcBef>
          <a:spcPct val="20000"/>
        </a:spcBef>
        <a:spcAft>
          <a:spcPct val="0"/>
        </a:spcAft>
        <a:buChar char="•"/>
        <a:defRPr sz="24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a:solidFill>
            <a:schemeClr val="tx1"/>
          </a:solidFill>
          <a:latin typeface="+mn-lt"/>
        </a:defRPr>
      </a:lvl6pPr>
      <a:lvl7pPr marL="2971800" indent="-228600" algn="l" rtl="0" fontAlgn="base">
        <a:spcBef>
          <a:spcPct val="20000"/>
        </a:spcBef>
        <a:spcAft>
          <a:spcPct val="0"/>
        </a:spcAft>
        <a:buChar char="»"/>
        <a:defRPr>
          <a:solidFill>
            <a:schemeClr val="tx1"/>
          </a:solidFill>
          <a:latin typeface="+mn-lt"/>
        </a:defRPr>
      </a:lvl7pPr>
      <a:lvl8pPr marL="3429000" indent="-228600" algn="l" rtl="0" fontAlgn="base">
        <a:spcBef>
          <a:spcPct val="20000"/>
        </a:spcBef>
        <a:spcAft>
          <a:spcPct val="0"/>
        </a:spcAft>
        <a:buChar char="»"/>
        <a:defRPr>
          <a:solidFill>
            <a:schemeClr val="tx1"/>
          </a:solidFill>
          <a:latin typeface="+mn-lt"/>
        </a:defRPr>
      </a:lvl8pPr>
      <a:lvl9pPr marL="3886200" indent="-228600" algn="l" rtl="0" fontAlgn="base">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5.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5.xml"/></Relationships>
</file>

<file path=ppt/slides/_rels/slide11.xml.rels><?xml version="1.0" encoding="UTF-8" standalone="yes"?>
<Relationships xmlns="http://schemas.openxmlformats.org/package/2006/relationships"><Relationship Id="rId2" Type="http://schemas.openxmlformats.org/officeDocument/2006/relationships/hyperlink" Target="http://edm.micron.com/cgi-bin/mtgetdoc.exe?itemID=09005aef8474b939" TargetMode="External"/><Relationship Id="rId1" Type="http://schemas.openxmlformats.org/officeDocument/2006/relationships/slideLayout" Target="../slideLayouts/slideLayout46.xml"/></Relationships>
</file>

<file path=ppt/slides/_rels/slide12.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hyperlink" Target="http://edm.micron.com/cgi-bin/mtgetdoc.exe?itemID=09005aef84b7eb24" TargetMode="External"/><Relationship Id="rId1" Type="http://schemas.openxmlformats.org/officeDocument/2006/relationships/slideLayout" Target="../slideLayouts/slideLayout50.xml"/><Relationship Id="rId4" Type="http://schemas.openxmlformats.org/officeDocument/2006/relationships/image" Target="../media/image16.emf"/></Relationships>
</file>

<file path=ppt/slides/_rels/slide13.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image" Target="../media/image17.emf"/><Relationship Id="rId1" Type="http://schemas.openxmlformats.org/officeDocument/2006/relationships/slideLayout" Target="../slideLayouts/slideLayout50.xml"/></Relationships>
</file>

<file path=ppt/slides/_rels/slide14.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5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17.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4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23.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50.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6.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7.xml"/></Relationships>
</file>

<file path=ppt/slides/_rels/slide31.x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slideLayout" Target="../slideLayouts/slideLayout5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58.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5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6.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5.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5.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6.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6.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6.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6.xml"/></Relationships>
</file>

<file path=ppt/slides/_rels/slide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8.xml"/><Relationship Id="rId1" Type="http://schemas.openxmlformats.org/officeDocument/2006/relationships/slideLayout" Target="../slideLayouts/slideLayout5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Date Placeholder 3"/>
          <p:cNvSpPr>
            <a:spLocks noGrp="1"/>
          </p:cNvSpPr>
          <p:nvPr>
            <p:ph type="dt" sz="quarter" idx="10"/>
          </p:nvPr>
        </p:nvSpPr>
        <p:spPr>
          <a:noFill/>
        </p:spPr>
        <p:txBody>
          <a:bodyPr/>
          <a:lstStyle/>
          <a:p>
            <a:r>
              <a:rPr lang="en-US" smtClean="0">
                <a:cs typeface="Arial" pitchFamily="34" charset="0"/>
              </a:rPr>
              <a:t>4/03/2012</a:t>
            </a:r>
          </a:p>
        </p:txBody>
      </p:sp>
      <p:sp>
        <p:nvSpPr>
          <p:cNvPr id="65538" name="Footer Placeholder 4"/>
          <p:cNvSpPr>
            <a:spLocks noGrp="1"/>
          </p:cNvSpPr>
          <p:nvPr>
            <p:ph type="ftr" sz="quarter" idx="11"/>
          </p:nvPr>
        </p:nvSpPr>
        <p:spPr>
          <a:noFill/>
        </p:spPr>
        <p:txBody>
          <a:bodyPr/>
          <a:lstStyle/>
          <a:p>
            <a:r>
              <a:rPr lang="en-US" smtClean="0">
                <a:cs typeface="Arial" pitchFamily="34" charset="0"/>
              </a:rPr>
              <a:t>Micron/Intel Confidential</a:t>
            </a:r>
          </a:p>
        </p:txBody>
      </p:sp>
      <p:sp>
        <p:nvSpPr>
          <p:cNvPr id="65539" name="Slide Number Placeholder 5"/>
          <p:cNvSpPr>
            <a:spLocks noGrp="1"/>
          </p:cNvSpPr>
          <p:nvPr>
            <p:ph type="sldNum" sz="quarter" idx="12"/>
          </p:nvPr>
        </p:nvSpPr>
        <p:spPr>
          <a:noFill/>
        </p:spPr>
        <p:txBody>
          <a:bodyPr/>
          <a:lstStyle/>
          <a:p>
            <a:fld id="{DC41119E-9AA9-4BDD-B229-58FA603D70A7}" type="slidenum">
              <a:rPr lang="en-US" smtClean="0">
                <a:cs typeface="Arial" pitchFamily="34" charset="0"/>
              </a:rPr>
              <a:pPr/>
              <a:t>1</a:t>
            </a:fld>
            <a:endParaRPr lang="en-US" smtClean="0">
              <a:cs typeface="Arial" pitchFamily="34" charset="0"/>
            </a:endParaRPr>
          </a:p>
        </p:txBody>
      </p:sp>
      <p:sp>
        <p:nvSpPr>
          <p:cNvPr id="65540" name="Rectangle 2"/>
          <p:cNvSpPr>
            <a:spLocks noGrp="1" noChangeArrowheads="1"/>
          </p:cNvSpPr>
          <p:nvPr>
            <p:ph type="ctrTitle"/>
          </p:nvPr>
        </p:nvSpPr>
        <p:spPr>
          <a:xfrm>
            <a:off x="937578" y="1343342"/>
            <a:ext cx="7764462" cy="1918017"/>
          </a:xfrm>
        </p:spPr>
        <p:txBody>
          <a:bodyPr/>
          <a:lstStyle/>
          <a:p>
            <a:pPr eaLnBrk="1" hangingPunct="1"/>
            <a:r>
              <a:rPr lang="en-US" sz="3200" b="1" dirty="0" smtClean="0"/>
              <a:t>Series 10 </a:t>
            </a:r>
            <a:br>
              <a:rPr lang="en-US" sz="3200" b="1" dirty="0" smtClean="0"/>
            </a:br>
            <a:r>
              <a:rPr lang="en-US" sz="3200" b="1" dirty="0" smtClean="0"/>
              <a:t>SxP Technology Development</a:t>
            </a:r>
            <a:br>
              <a:rPr lang="en-US" sz="3200" b="1" dirty="0" smtClean="0"/>
            </a:br>
            <a:r>
              <a:rPr lang="en-US" sz="3200" b="1" dirty="0" smtClean="0"/>
              <a:t>IM JDP SOW</a:t>
            </a:r>
          </a:p>
        </p:txBody>
      </p:sp>
      <p:sp>
        <p:nvSpPr>
          <p:cNvPr id="65541" name="Rectangle 3"/>
          <p:cNvSpPr>
            <a:spLocks noGrp="1" noChangeArrowheads="1"/>
          </p:cNvSpPr>
          <p:nvPr>
            <p:ph type="subTitle" idx="1"/>
          </p:nvPr>
        </p:nvSpPr>
        <p:spPr>
          <a:xfrm>
            <a:off x="1624013" y="3306763"/>
            <a:ext cx="6400800" cy="850900"/>
          </a:xfrm>
        </p:spPr>
        <p:txBody>
          <a:bodyPr/>
          <a:lstStyle/>
          <a:p>
            <a:pPr eaLnBrk="1" hangingPunct="1">
              <a:lnSpc>
                <a:spcPct val="80000"/>
              </a:lnSpc>
            </a:pPr>
            <a:r>
              <a:rPr lang="en-US" dirty="0" smtClean="0"/>
              <a:t>Version 1.0</a:t>
            </a:r>
          </a:p>
          <a:p>
            <a:pPr eaLnBrk="1" hangingPunct="1">
              <a:lnSpc>
                <a:spcPct val="80000"/>
              </a:lnSpc>
            </a:pPr>
            <a:r>
              <a:rPr lang="en-US" dirty="0" smtClean="0"/>
              <a:t>April 3, 2012     </a:t>
            </a: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Date Placeholder 3"/>
          <p:cNvSpPr>
            <a:spLocks noGrp="1"/>
          </p:cNvSpPr>
          <p:nvPr>
            <p:ph type="dt" sz="quarter" idx="10"/>
          </p:nvPr>
        </p:nvSpPr>
        <p:spPr>
          <a:noFill/>
        </p:spPr>
        <p:txBody>
          <a:bodyPr/>
          <a:lstStyle/>
          <a:p>
            <a:r>
              <a:rPr lang="en-US" dirty="0" smtClean="0">
                <a:cs typeface="Arial" pitchFamily="34" charset="0"/>
              </a:rPr>
              <a:t>4/3/2012</a:t>
            </a:r>
          </a:p>
        </p:txBody>
      </p:sp>
      <p:sp>
        <p:nvSpPr>
          <p:cNvPr id="84994" name="Footer Placeholder 4"/>
          <p:cNvSpPr>
            <a:spLocks noGrp="1"/>
          </p:cNvSpPr>
          <p:nvPr>
            <p:ph type="ftr" sz="quarter" idx="11"/>
          </p:nvPr>
        </p:nvSpPr>
        <p:spPr>
          <a:noFill/>
        </p:spPr>
        <p:txBody>
          <a:bodyPr/>
          <a:lstStyle/>
          <a:p>
            <a:r>
              <a:rPr lang="en-US" smtClean="0">
                <a:cs typeface="Arial" pitchFamily="34" charset="0"/>
              </a:rPr>
              <a:t>Micron/Intel Confidential</a:t>
            </a:r>
          </a:p>
        </p:txBody>
      </p:sp>
      <p:sp>
        <p:nvSpPr>
          <p:cNvPr id="84995" name="Slide Number Placeholder 5"/>
          <p:cNvSpPr>
            <a:spLocks noGrp="1"/>
          </p:cNvSpPr>
          <p:nvPr>
            <p:ph type="sldNum" sz="quarter" idx="12"/>
          </p:nvPr>
        </p:nvSpPr>
        <p:spPr>
          <a:noFill/>
        </p:spPr>
        <p:txBody>
          <a:bodyPr/>
          <a:lstStyle/>
          <a:p>
            <a:fld id="{E1FC64FA-FBCE-421C-AC5A-FB87154ADFBC}" type="slidenum">
              <a:rPr lang="en-US" smtClean="0">
                <a:cs typeface="Arial" pitchFamily="34" charset="0"/>
              </a:rPr>
              <a:pPr/>
              <a:t>10</a:t>
            </a:fld>
            <a:endParaRPr lang="en-US" smtClean="0">
              <a:cs typeface="Arial" pitchFamily="34" charset="0"/>
            </a:endParaRPr>
          </a:p>
        </p:txBody>
      </p:sp>
      <p:sp>
        <p:nvSpPr>
          <p:cNvPr id="84996" name="Rectangle 4"/>
          <p:cNvSpPr>
            <a:spLocks noGrp="1" noChangeArrowheads="1"/>
          </p:cNvSpPr>
          <p:nvPr>
            <p:ph type="ctrTitle"/>
          </p:nvPr>
        </p:nvSpPr>
        <p:spPr/>
        <p:txBody>
          <a:bodyPr/>
          <a:lstStyle/>
          <a:p>
            <a:pPr eaLnBrk="1" hangingPunct="1"/>
            <a:r>
              <a:rPr lang="en-US" dirty="0" smtClean="0"/>
              <a:t>3.0 Process Development SOW</a:t>
            </a:r>
          </a:p>
        </p:txBody>
      </p: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29265"/>
          </a:xfrm>
        </p:spPr>
        <p:txBody>
          <a:bodyPr/>
          <a:lstStyle/>
          <a:p>
            <a:r>
              <a:rPr lang="en-US" dirty="0" smtClean="0"/>
              <a:t>MOR definition</a:t>
            </a:r>
            <a:endParaRPr lang="en-US" dirty="0"/>
          </a:p>
        </p:txBody>
      </p:sp>
      <p:sp>
        <p:nvSpPr>
          <p:cNvPr id="3" name="Content Placeholder 2"/>
          <p:cNvSpPr>
            <a:spLocks noGrp="1"/>
          </p:cNvSpPr>
          <p:nvPr>
            <p:ph idx="1"/>
          </p:nvPr>
        </p:nvSpPr>
        <p:spPr>
          <a:xfrm>
            <a:off x="224971" y="661571"/>
            <a:ext cx="8229600" cy="5595222"/>
          </a:xfrm>
        </p:spPr>
        <p:txBody>
          <a:bodyPr/>
          <a:lstStyle/>
          <a:p>
            <a:r>
              <a:rPr lang="en-US" sz="2000" dirty="0" smtClean="0"/>
              <a:t>Current Litho mapping: 38 masking layers </a:t>
            </a:r>
            <a:r>
              <a:rPr lang="en-US" sz="1800" dirty="0" smtClean="0"/>
              <a:t>(7 - 193i,  9 – 193 dry, 12-248nm , 10 – I line) + 5 I-line alignment mark clears </a:t>
            </a:r>
            <a:endParaRPr lang="en-US" sz="2000" dirty="0" smtClean="0"/>
          </a:p>
          <a:p>
            <a:r>
              <a:rPr lang="en-US" sz="2000" dirty="0" smtClean="0"/>
              <a:t>Process Highlights</a:t>
            </a:r>
          </a:p>
          <a:p>
            <a:pPr lvl="1"/>
            <a:r>
              <a:rPr lang="en-US" sz="1800" dirty="0" smtClean="0"/>
              <a:t>Co </a:t>
            </a:r>
            <a:r>
              <a:rPr lang="en-US" sz="1800" dirty="0" err="1" smtClean="0"/>
              <a:t>salicided</a:t>
            </a:r>
            <a:r>
              <a:rPr lang="en-US" sz="1800" dirty="0" smtClean="0"/>
              <a:t> S/D and gate</a:t>
            </a:r>
          </a:p>
          <a:p>
            <a:pPr lvl="1"/>
            <a:r>
              <a:rPr lang="en-US" sz="1800" dirty="0" smtClean="0"/>
              <a:t>Dual oxide CMOS</a:t>
            </a:r>
          </a:p>
          <a:p>
            <a:pPr lvl="1"/>
            <a:r>
              <a:rPr lang="en-US" sz="1800" dirty="0" smtClean="0"/>
              <a:t>Poly fuses</a:t>
            </a:r>
          </a:p>
          <a:p>
            <a:pPr lvl="1"/>
            <a:r>
              <a:rPr lang="en-US" sz="1800" dirty="0" smtClean="0"/>
              <a:t>4 Levels of Cu metallization under array </a:t>
            </a:r>
          </a:p>
          <a:p>
            <a:pPr lvl="1"/>
            <a:r>
              <a:rPr lang="en-US" sz="1800" dirty="0" smtClean="0"/>
              <a:t>W </a:t>
            </a:r>
            <a:r>
              <a:rPr lang="en-US" sz="1800" dirty="0" err="1" smtClean="0"/>
              <a:t>wordline</a:t>
            </a:r>
            <a:r>
              <a:rPr lang="en-US" sz="1800" dirty="0" smtClean="0"/>
              <a:t> and </a:t>
            </a:r>
            <a:r>
              <a:rPr lang="en-US" sz="1800" dirty="0" err="1" smtClean="0"/>
              <a:t>bitline</a:t>
            </a:r>
            <a:r>
              <a:rPr lang="en-US" sz="1800" dirty="0" smtClean="0"/>
              <a:t> </a:t>
            </a:r>
          </a:p>
          <a:p>
            <a:pPr lvl="1"/>
            <a:r>
              <a:rPr lang="en-US" sz="1800" dirty="0" smtClean="0"/>
              <a:t>Dual deck  with shared </a:t>
            </a:r>
            <a:r>
              <a:rPr lang="en-US" sz="1800" dirty="0" err="1" smtClean="0"/>
              <a:t>bitline</a:t>
            </a:r>
            <a:r>
              <a:rPr lang="en-US" sz="1800" dirty="0" smtClean="0"/>
              <a:t> architecture</a:t>
            </a:r>
          </a:p>
          <a:p>
            <a:pPr lvl="1"/>
            <a:r>
              <a:rPr lang="en-US" sz="1800" dirty="0" smtClean="0"/>
              <a:t>Al top metal with polyimide</a:t>
            </a:r>
          </a:p>
          <a:p>
            <a:r>
              <a:rPr lang="en-US" sz="2200" dirty="0" smtClean="0"/>
              <a:t>Key contingencies</a:t>
            </a:r>
          </a:p>
          <a:p>
            <a:pPr lvl="1"/>
            <a:r>
              <a:rPr lang="en-US" sz="1800" dirty="0" smtClean="0"/>
              <a:t>Array etch and passivation schemes (liners, cleans, de-integrated etches)</a:t>
            </a:r>
          </a:p>
          <a:p>
            <a:pPr lvl="1"/>
            <a:r>
              <a:rPr lang="en-US" sz="1800" dirty="0" smtClean="0"/>
              <a:t>Array materials definition</a:t>
            </a:r>
          </a:p>
          <a:p>
            <a:pPr lvl="1"/>
            <a:r>
              <a:rPr lang="en-US" sz="1800" dirty="0" smtClean="0"/>
              <a:t>Alignment mark definition schemes</a:t>
            </a:r>
          </a:p>
          <a:p>
            <a:pPr lvl="1"/>
            <a:r>
              <a:rPr lang="en-US" sz="1800" dirty="0" smtClean="0"/>
              <a:t>Implant schemes for CMOS requirements </a:t>
            </a:r>
          </a:p>
          <a:p>
            <a:r>
              <a:rPr lang="en-US" sz="2000" dirty="0" smtClean="0">
                <a:hlinkClick r:id="rId2"/>
              </a:rPr>
              <a:t>Link to MOR + contingency list</a:t>
            </a:r>
            <a:r>
              <a:rPr lang="en-US" sz="2000" dirty="0" smtClean="0"/>
              <a:t>  </a:t>
            </a:r>
          </a:p>
          <a:p>
            <a:pPr lvl="1"/>
            <a:endParaRPr lang="en-US" dirty="0" smtClean="0"/>
          </a:p>
          <a:p>
            <a:pPr lvl="1"/>
            <a:endParaRPr lang="en-US" dirty="0"/>
          </a:p>
        </p:txBody>
      </p:sp>
      <p:sp>
        <p:nvSpPr>
          <p:cNvPr id="4" name="Date Placeholder 3"/>
          <p:cNvSpPr>
            <a:spLocks noGrp="1"/>
          </p:cNvSpPr>
          <p:nvPr>
            <p:ph type="dt" sz="half" idx="10"/>
          </p:nvPr>
        </p:nvSpPr>
        <p:spPr/>
        <p:txBody>
          <a:bodyPr/>
          <a:lstStyle/>
          <a:p>
            <a:pPr>
              <a:defRPr/>
            </a:pPr>
            <a:r>
              <a:rPr lang="en-US" dirty="0" smtClean="0"/>
              <a:t>4/3/2012</a:t>
            </a:r>
            <a:endParaRPr lang="en-US" dirty="0"/>
          </a:p>
        </p:txBody>
      </p:sp>
      <p:sp>
        <p:nvSpPr>
          <p:cNvPr id="5" name="Footer Placeholder 4"/>
          <p:cNvSpPr>
            <a:spLocks noGrp="1"/>
          </p:cNvSpPr>
          <p:nvPr>
            <p:ph type="ftr" sz="quarter" idx="11"/>
          </p:nvPr>
        </p:nvSpPr>
        <p:spPr/>
        <p:txBody>
          <a:bodyPr/>
          <a:lstStyle/>
          <a:p>
            <a:pPr>
              <a:defRPr/>
            </a:pPr>
            <a:r>
              <a:rPr lang="en-US" smtClean="0"/>
              <a:t>Micron/Intel Confidential</a:t>
            </a:r>
            <a:endParaRPr lang="en-US"/>
          </a:p>
        </p:txBody>
      </p:sp>
      <p:sp>
        <p:nvSpPr>
          <p:cNvPr id="6" name="Slide Number Placeholder 5"/>
          <p:cNvSpPr>
            <a:spLocks noGrp="1"/>
          </p:cNvSpPr>
          <p:nvPr>
            <p:ph type="sldNum" sz="quarter" idx="12"/>
          </p:nvPr>
        </p:nvSpPr>
        <p:spPr/>
        <p:txBody>
          <a:bodyPr/>
          <a:lstStyle/>
          <a:p>
            <a:pPr>
              <a:defRPr/>
            </a:pPr>
            <a:fld id="{C3DB9863-4AF0-451E-873F-65E2DBFB60C5}" type="slidenum">
              <a:rPr lang="en-US" smtClean="0"/>
              <a:pPr>
                <a:defRPr/>
              </a:pPr>
              <a:t>11</a:t>
            </a:fld>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Title 4"/>
          <p:cNvSpPr>
            <a:spLocks noGrp="1"/>
          </p:cNvSpPr>
          <p:nvPr>
            <p:ph type="title"/>
          </p:nvPr>
        </p:nvSpPr>
        <p:spPr>
          <a:xfrm>
            <a:off x="457200" y="0"/>
            <a:ext cx="8229600" cy="610733"/>
          </a:xfrm>
        </p:spPr>
        <p:txBody>
          <a:bodyPr/>
          <a:lstStyle/>
          <a:p>
            <a:pPr eaLnBrk="1" hangingPunct="1"/>
            <a:r>
              <a:rPr lang="en-US" altLang="ja-JP" dirty="0" smtClean="0"/>
              <a:t>Process costs</a:t>
            </a:r>
            <a:endParaRPr lang="ja-JP" altLang="ja-JP" smtClean="0"/>
          </a:p>
        </p:txBody>
      </p:sp>
      <p:sp>
        <p:nvSpPr>
          <p:cNvPr id="16388" name="Date Placeholder 6"/>
          <p:cNvSpPr>
            <a:spLocks noGrp="1"/>
          </p:cNvSpPr>
          <p:nvPr>
            <p:ph type="dt" sz="half" idx="10"/>
          </p:nvPr>
        </p:nvSpPr>
        <p:spPr bwMode="auto">
          <a:noFill/>
          <a:ln>
            <a:miter lim="800000"/>
            <a:headEnd/>
            <a:tailEnd/>
          </a:ln>
        </p:spPr>
        <p:txBody>
          <a:bodyPr/>
          <a:lstStyle/>
          <a:p>
            <a:r>
              <a:rPr lang="en-US" altLang="ja-JP" dirty="0" smtClean="0"/>
              <a:t>04/3/2012</a:t>
            </a:r>
            <a:endParaRPr lang="en-US" altLang="ja-JP" dirty="0"/>
          </a:p>
        </p:txBody>
      </p:sp>
      <p:sp>
        <p:nvSpPr>
          <p:cNvPr id="5" name="TextBox 4"/>
          <p:cNvSpPr txBox="1"/>
          <p:nvPr/>
        </p:nvSpPr>
        <p:spPr>
          <a:xfrm>
            <a:off x="174172" y="551543"/>
            <a:ext cx="3034805" cy="369332"/>
          </a:xfrm>
          <a:prstGeom prst="rect">
            <a:avLst/>
          </a:prstGeom>
          <a:noFill/>
        </p:spPr>
        <p:txBody>
          <a:bodyPr wrap="none" rtlCol="0">
            <a:spAutoFit/>
          </a:bodyPr>
          <a:lstStyle/>
          <a:p>
            <a:r>
              <a:rPr lang="en-US" dirty="0" smtClean="0"/>
              <a:t>Cost per wafer projection</a:t>
            </a:r>
            <a:endParaRPr lang="en-US" dirty="0"/>
          </a:p>
        </p:txBody>
      </p:sp>
      <p:sp>
        <p:nvSpPr>
          <p:cNvPr id="6" name="TextBox 5"/>
          <p:cNvSpPr txBox="1"/>
          <p:nvPr/>
        </p:nvSpPr>
        <p:spPr>
          <a:xfrm>
            <a:off x="145140" y="4252686"/>
            <a:ext cx="5168403" cy="369332"/>
          </a:xfrm>
          <a:prstGeom prst="rect">
            <a:avLst/>
          </a:prstGeom>
          <a:noFill/>
        </p:spPr>
        <p:txBody>
          <a:bodyPr wrap="none" rtlCol="0">
            <a:spAutoFit/>
          </a:bodyPr>
          <a:lstStyle/>
          <a:p>
            <a:r>
              <a:rPr lang="en-US" dirty="0" smtClean="0"/>
              <a:t>Cost of transition and </a:t>
            </a:r>
            <a:r>
              <a:rPr lang="en-US" dirty="0" err="1" smtClean="0"/>
              <a:t>greenfield</a:t>
            </a:r>
            <a:r>
              <a:rPr lang="en-US" dirty="0" smtClean="0"/>
              <a:t> projections</a:t>
            </a:r>
            <a:endParaRPr lang="en-US" dirty="0"/>
          </a:p>
        </p:txBody>
      </p:sp>
      <p:sp>
        <p:nvSpPr>
          <p:cNvPr id="8" name="TextBox 7"/>
          <p:cNvSpPr txBox="1"/>
          <p:nvPr/>
        </p:nvSpPr>
        <p:spPr>
          <a:xfrm>
            <a:off x="5702032" y="638628"/>
            <a:ext cx="3441968" cy="3785652"/>
          </a:xfrm>
          <a:prstGeom prst="rect">
            <a:avLst/>
          </a:prstGeom>
          <a:noFill/>
        </p:spPr>
        <p:txBody>
          <a:bodyPr wrap="none" rtlCol="0">
            <a:spAutoFit/>
          </a:bodyPr>
          <a:lstStyle/>
          <a:p>
            <a:r>
              <a:rPr lang="en-US" sz="1600" b="0" dirty="0" smtClean="0">
                <a:hlinkClick r:id="rId2"/>
              </a:rPr>
              <a:t>Link to study details</a:t>
            </a:r>
            <a:r>
              <a:rPr lang="en-US" sz="1600" b="0" dirty="0" smtClean="0"/>
              <a:t> : This is an</a:t>
            </a:r>
          </a:p>
          <a:p>
            <a:r>
              <a:rPr lang="en-US" sz="1600" b="0" dirty="0" err="1" smtClean="0"/>
              <a:t>unoptimized</a:t>
            </a:r>
            <a:r>
              <a:rPr lang="en-US" sz="1600" b="0" dirty="0" smtClean="0"/>
              <a:t> Rev 0 process flow.</a:t>
            </a:r>
          </a:p>
          <a:p>
            <a:r>
              <a:rPr lang="en-US" sz="1600" b="0" dirty="0" smtClean="0"/>
              <a:t>Flow analysis to be updated </a:t>
            </a:r>
          </a:p>
          <a:p>
            <a:r>
              <a:rPr lang="en-US" sz="1600" b="0" dirty="0" smtClean="0"/>
              <a:t>quarterly</a:t>
            </a:r>
          </a:p>
          <a:p>
            <a:endParaRPr lang="en-US" sz="1600" b="0" dirty="0" smtClean="0"/>
          </a:p>
          <a:p>
            <a:r>
              <a:rPr lang="en-US" sz="1600" b="0" dirty="0" smtClean="0"/>
              <a:t>The following metrics will be</a:t>
            </a:r>
          </a:p>
          <a:p>
            <a:r>
              <a:rPr lang="en-US" sz="1600" b="0" dirty="0" smtClean="0"/>
              <a:t>Tracked thru this project:</a:t>
            </a:r>
          </a:p>
          <a:p>
            <a:endParaRPr lang="en-US" sz="1600" b="0" dirty="0" smtClean="0"/>
          </a:p>
          <a:p>
            <a:pPr>
              <a:buFont typeface="Arial" pitchFamily="34" charset="0"/>
              <a:buChar char="•"/>
            </a:pPr>
            <a:r>
              <a:rPr lang="en-US" sz="1600" b="0" dirty="0" smtClean="0"/>
              <a:t> Cost per wafer for a simulated </a:t>
            </a:r>
          </a:p>
          <a:p>
            <a:r>
              <a:rPr lang="en-US" sz="1600" b="0" dirty="0" smtClean="0"/>
              <a:t>15K </a:t>
            </a:r>
            <a:r>
              <a:rPr lang="en-US" sz="1600" b="0" dirty="0" err="1" smtClean="0"/>
              <a:t>greenfield</a:t>
            </a:r>
            <a:r>
              <a:rPr lang="en-US" sz="1600" b="0" dirty="0" smtClean="0"/>
              <a:t> </a:t>
            </a:r>
            <a:r>
              <a:rPr lang="en-US" sz="1600" b="0" dirty="0" err="1" smtClean="0"/>
              <a:t>fab</a:t>
            </a:r>
            <a:r>
              <a:rPr lang="en-US" sz="1600" b="0" dirty="0" smtClean="0"/>
              <a:t> </a:t>
            </a:r>
          </a:p>
          <a:p>
            <a:endParaRPr lang="en-US" sz="1600" b="0" dirty="0" smtClean="0"/>
          </a:p>
          <a:p>
            <a:pPr>
              <a:buFont typeface="Arial" pitchFamily="34" charset="0"/>
              <a:buChar char="•"/>
            </a:pPr>
            <a:r>
              <a:rPr lang="en-US" sz="1600" b="0" dirty="0" smtClean="0"/>
              <a:t> 15K </a:t>
            </a:r>
            <a:r>
              <a:rPr lang="en-US" sz="1600" b="0" dirty="0" err="1" smtClean="0"/>
              <a:t>greenfield</a:t>
            </a:r>
            <a:r>
              <a:rPr lang="en-US" sz="1600" b="0" dirty="0" smtClean="0"/>
              <a:t>  start up costs</a:t>
            </a:r>
          </a:p>
          <a:p>
            <a:endParaRPr lang="en-US" sz="1600" b="0" dirty="0" smtClean="0"/>
          </a:p>
          <a:p>
            <a:pPr>
              <a:buFont typeface="Arial" pitchFamily="34" charset="0"/>
              <a:buChar char="•"/>
            </a:pPr>
            <a:r>
              <a:rPr lang="en-US" sz="1600" b="0" dirty="0" smtClean="0"/>
              <a:t>Cost of transition for a 15K</a:t>
            </a:r>
          </a:p>
          <a:p>
            <a:r>
              <a:rPr lang="en-US" sz="1600" b="0" dirty="0" err="1" smtClean="0"/>
              <a:t>Fab</a:t>
            </a:r>
            <a:r>
              <a:rPr lang="en-US" sz="1600" b="0" dirty="0" smtClean="0"/>
              <a:t> equipped for 80s NAND</a:t>
            </a:r>
          </a:p>
        </p:txBody>
      </p:sp>
      <p:pic>
        <p:nvPicPr>
          <p:cNvPr id="9" name="Picture 2"/>
          <p:cNvPicPr>
            <a:picLocks noChangeAspect="1" noChangeArrowheads="1"/>
          </p:cNvPicPr>
          <p:nvPr/>
        </p:nvPicPr>
        <p:blipFill>
          <a:blip r:embed="rId3" cstate="print"/>
          <a:srcRect/>
          <a:stretch>
            <a:fillRect/>
          </a:stretch>
        </p:blipFill>
        <p:spPr bwMode="auto">
          <a:xfrm>
            <a:off x="1" y="824530"/>
            <a:ext cx="5494138" cy="2818555"/>
          </a:xfrm>
          <a:prstGeom prst="rect">
            <a:avLst/>
          </a:prstGeom>
          <a:noFill/>
          <a:ln w="9525">
            <a:noFill/>
            <a:miter lim="800000"/>
            <a:headEnd/>
            <a:tailEnd/>
          </a:ln>
          <a:effectLst/>
        </p:spPr>
      </p:pic>
      <p:pic>
        <p:nvPicPr>
          <p:cNvPr id="10" name="Picture 2"/>
          <p:cNvPicPr>
            <a:picLocks noChangeAspect="1" noChangeArrowheads="1"/>
          </p:cNvPicPr>
          <p:nvPr/>
        </p:nvPicPr>
        <p:blipFill>
          <a:blip r:embed="rId4" cstate="print"/>
          <a:srcRect/>
          <a:stretch>
            <a:fillRect/>
          </a:stretch>
        </p:blipFill>
        <p:spPr bwMode="auto">
          <a:xfrm>
            <a:off x="2743200" y="4419600"/>
            <a:ext cx="6400800" cy="2438400"/>
          </a:xfrm>
          <a:prstGeom prst="rect">
            <a:avLst/>
          </a:prstGeom>
          <a:noFill/>
          <a:ln w="9525">
            <a:noFill/>
            <a:miter lim="800000"/>
            <a:headEnd/>
            <a:tailEnd/>
          </a:ln>
          <a:effectLst/>
        </p:spPr>
      </p:pic>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3657" y="0"/>
            <a:ext cx="8229600" cy="842962"/>
          </a:xfrm>
        </p:spPr>
        <p:txBody>
          <a:bodyPr/>
          <a:lstStyle/>
          <a:p>
            <a:r>
              <a:rPr lang="en-US" dirty="0" smtClean="0"/>
              <a:t>Moves Targets - Boise</a:t>
            </a:r>
            <a:endParaRPr lang="en-US" dirty="0"/>
          </a:p>
        </p:txBody>
      </p:sp>
      <p:sp>
        <p:nvSpPr>
          <p:cNvPr id="3" name="Date Placeholder 2"/>
          <p:cNvSpPr>
            <a:spLocks noGrp="1"/>
          </p:cNvSpPr>
          <p:nvPr>
            <p:ph type="dt" sz="half" idx="10"/>
          </p:nvPr>
        </p:nvSpPr>
        <p:spPr/>
        <p:txBody>
          <a:bodyPr/>
          <a:lstStyle/>
          <a:p>
            <a:pPr>
              <a:defRPr/>
            </a:pPr>
            <a:r>
              <a:rPr lang="en-US" dirty="0" smtClean="0"/>
              <a:t>4/3/2012</a:t>
            </a:r>
            <a:endParaRPr lang="en-US" dirty="0"/>
          </a:p>
        </p:txBody>
      </p:sp>
      <p:sp>
        <p:nvSpPr>
          <p:cNvPr id="4" name="Footer Placeholder 3"/>
          <p:cNvSpPr>
            <a:spLocks noGrp="1"/>
          </p:cNvSpPr>
          <p:nvPr>
            <p:ph type="ftr" sz="quarter" idx="11"/>
          </p:nvPr>
        </p:nvSpPr>
        <p:spPr/>
        <p:txBody>
          <a:bodyPr/>
          <a:lstStyle/>
          <a:p>
            <a:pPr>
              <a:defRPr/>
            </a:pPr>
            <a:r>
              <a:rPr lang="en-US" smtClean="0"/>
              <a:t>Micron/Intel Confidential</a:t>
            </a:r>
            <a:endParaRPr lang="en-US"/>
          </a:p>
        </p:txBody>
      </p:sp>
      <p:sp>
        <p:nvSpPr>
          <p:cNvPr id="5" name="Slide Number Placeholder 4"/>
          <p:cNvSpPr>
            <a:spLocks noGrp="1"/>
          </p:cNvSpPr>
          <p:nvPr>
            <p:ph type="sldNum" sz="quarter" idx="12"/>
          </p:nvPr>
        </p:nvSpPr>
        <p:spPr/>
        <p:txBody>
          <a:bodyPr/>
          <a:lstStyle/>
          <a:p>
            <a:pPr>
              <a:defRPr/>
            </a:pPr>
            <a:fld id="{3DC2D6D5-8AF2-4E14-8537-2194EE63CB17}" type="slidenum">
              <a:rPr lang="en-US" smtClean="0"/>
              <a:pPr>
                <a:defRPr/>
              </a:pPr>
              <a:t>13</a:t>
            </a:fld>
            <a:endParaRPr lang="en-US"/>
          </a:p>
        </p:txBody>
      </p:sp>
      <p:pic>
        <p:nvPicPr>
          <p:cNvPr id="1026" name="Picture 2"/>
          <p:cNvPicPr>
            <a:picLocks noChangeAspect="1" noChangeArrowheads="1"/>
          </p:cNvPicPr>
          <p:nvPr/>
        </p:nvPicPr>
        <p:blipFill>
          <a:blip r:embed="rId2" cstate="print"/>
          <a:srcRect/>
          <a:stretch>
            <a:fillRect/>
          </a:stretch>
        </p:blipFill>
        <p:spPr bwMode="auto">
          <a:xfrm>
            <a:off x="0" y="733129"/>
            <a:ext cx="5439642" cy="3272814"/>
          </a:xfrm>
          <a:prstGeom prst="rect">
            <a:avLst/>
          </a:prstGeom>
          <a:noFill/>
          <a:ln w="9525">
            <a:noFill/>
            <a:miter lim="800000"/>
            <a:headEnd/>
            <a:tailEnd/>
          </a:ln>
          <a:effectLst/>
        </p:spPr>
      </p:pic>
      <p:pic>
        <p:nvPicPr>
          <p:cNvPr id="7" name="Picture 3"/>
          <p:cNvPicPr>
            <a:picLocks noChangeAspect="1" noChangeArrowheads="1"/>
          </p:cNvPicPr>
          <p:nvPr/>
        </p:nvPicPr>
        <p:blipFill>
          <a:blip r:embed="rId3" cstate="print"/>
          <a:srcRect/>
          <a:stretch>
            <a:fillRect/>
          </a:stretch>
        </p:blipFill>
        <p:spPr bwMode="auto">
          <a:xfrm>
            <a:off x="4020457" y="3717105"/>
            <a:ext cx="5123543" cy="3140895"/>
          </a:xfrm>
          <a:prstGeom prst="rect">
            <a:avLst/>
          </a:prstGeom>
          <a:noFill/>
          <a:ln w="9525">
            <a:noFill/>
            <a:miter lim="800000"/>
            <a:headEnd/>
            <a:tailEnd/>
          </a:ln>
          <a:effectLst/>
        </p:spPr>
      </p:pic>
      <p:sp>
        <p:nvSpPr>
          <p:cNvPr id="8" name="TextBox 7"/>
          <p:cNvSpPr txBox="1"/>
          <p:nvPr/>
        </p:nvSpPr>
        <p:spPr>
          <a:xfrm>
            <a:off x="1654629" y="2685143"/>
            <a:ext cx="2215671" cy="369332"/>
          </a:xfrm>
          <a:prstGeom prst="rect">
            <a:avLst/>
          </a:prstGeom>
          <a:noFill/>
        </p:spPr>
        <p:txBody>
          <a:bodyPr wrap="none" rtlCol="0">
            <a:spAutoFit/>
          </a:bodyPr>
          <a:lstStyle/>
          <a:p>
            <a:r>
              <a:rPr lang="en-US" dirty="0" err="1" smtClean="0"/>
              <a:t>SxP</a:t>
            </a:r>
            <a:r>
              <a:rPr lang="en-US" dirty="0" smtClean="0"/>
              <a:t> moves / week</a:t>
            </a:r>
            <a:endParaRPr lang="en-US" dirty="0"/>
          </a:p>
        </p:txBody>
      </p:sp>
      <p:sp>
        <p:nvSpPr>
          <p:cNvPr id="11" name="TextBox 10"/>
          <p:cNvSpPr txBox="1"/>
          <p:nvPr/>
        </p:nvSpPr>
        <p:spPr>
          <a:xfrm>
            <a:off x="5543334" y="754743"/>
            <a:ext cx="3600666" cy="2862322"/>
          </a:xfrm>
          <a:prstGeom prst="rect">
            <a:avLst/>
          </a:prstGeom>
          <a:noFill/>
        </p:spPr>
        <p:txBody>
          <a:bodyPr wrap="none" rtlCol="0">
            <a:spAutoFit/>
          </a:bodyPr>
          <a:lstStyle/>
          <a:p>
            <a:pPr>
              <a:buFont typeface="Arial" pitchFamily="34" charset="0"/>
              <a:buChar char="•"/>
            </a:pPr>
            <a:r>
              <a:rPr lang="en-US" b="0" dirty="0" smtClean="0"/>
              <a:t> </a:t>
            </a:r>
            <a:r>
              <a:rPr lang="en-US" b="0" dirty="0" err="1" smtClean="0"/>
              <a:t>Fab</a:t>
            </a:r>
            <a:r>
              <a:rPr lang="en-US" b="0" dirty="0" smtClean="0"/>
              <a:t> 4 will process XP01</a:t>
            </a:r>
          </a:p>
          <a:p>
            <a:r>
              <a:rPr lang="en-US" b="0" dirty="0" smtClean="0"/>
              <a:t>Material at least thru the end</a:t>
            </a:r>
          </a:p>
          <a:p>
            <a:r>
              <a:rPr lang="en-US" b="0" dirty="0" smtClean="0"/>
              <a:t>of calendar 2012.  </a:t>
            </a:r>
          </a:p>
          <a:p>
            <a:endParaRPr lang="en-US" b="0" dirty="0" smtClean="0"/>
          </a:p>
          <a:p>
            <a:pPr>
              <a:buFont typeface="Arial" pitchFamily="34" charset="0"/>
              <a:buChar char="•"/>
            </a:pPr>
            <a:r>
              <a:rPr lang="en-US" b="0" dirty="0" smtClean="0"/>
              <a:t> Target 50-100 wafers per </a:t>
            </a:r>
          </a:p>
          <a:p>
            <a:r>
              <a:rPr lang="en-US" b="0" dirty="0" smtClean="0"/>
              <a:t>week run rate on XP01</a:t>
            </a:r>
          </a:p>
          <a:p>
            <a:endParaRPr lang="en-US" b="0" dirty="0" smtClean="0"/>
          </a:p>
          <a:p>
            <a:pPr>
              <a:buFont typeface="Arial" pitchFamily="34" charset="0"/>
              <a:buChar char="•"/>
            </a:pPr>
            <a:r>
              <a:rPr lang="en-US" b="0" dirty="0" smtClean="0"/>
              <a:t> With S15A availability starts</a:t>
            </a:r>
          </a:p>
          <a:p>
            <a:r>
              <a:rPr lang="en-US" b="0" dirty="0" smtClean="0"/>
              <a:t>Will transition from XP01</a:t>
            </a:r>
          </a:p>
          <a:p>
            <a:r>
              <a:rPr lang="en-US" b="0" dirty="0" smtClean="0"/>
              <a:t>And ramp to 150 wafers/week</a:t>
            </a:r>
            <a:endParaRPr lang="en-US" b="0" dirty="0"/>
          </a:p>
        </p:txBody>
      </p:sp>
      <p:sp>
        <p:nvSpPr>
          <p:cNvPr id="12" name="TextBox 11"/>
          <p:cNvSpPr txBox="1"/>
          <p:nvPr/>
        </p:nvSpPr>
        <p:spPr>
          <a:xfrm>
            <a:off x="174171" y="4310743"/>
            <a:ext cx="2701381" cy="923330"/>
          </a:xfrm>
          <a:prstGeom prst="rect">
            <a:avLst/>
          </a:prstGeom>
          <a:noFill/>
        </p:spPr>
        <p:txBody>
          <a:bodyPr wrap="none" rtlCol="0">
            <a:spAutoFit/>
          </a:bodyPr>
          <a:lstStyle/>
          <a:p>
            <a:pPr>
              <a:buFont typeface="Arial" pitchFamily="34" charset="0"/>
              <a:buChar char="•"/>
            </a:pPr>
            <a:r>
              <a:rPr lang="en-US" dirty="0" smtClean="0"/>
              <a:t> </a:t>
            </a:r>
            <a:r>
              <a:rPr lang="en-US" b="0" dirty="0" smtClean="0"/>
              <a:t>Priority slots and WIP</a:t>
            </a:r>
          </a:p>
          <a:p>
            <a:r>
              <a:rPr lang="en-US" b="0" dirty="0" smtClean="0"/>
              <a:t>Allocations to match </a:t>
            </a:r>
          </a:p>
          <a:p>
            <a:r>
              <a:rPr lang="en-US" b="0" dirty="0" smtClean="0"/>
              <a:t>Historic NAND levels</a:t>
            </a:r>
            <a:endParaRPr lang="en-US" b="0" dirty="0"/>
          </a:p>
        </p:txBody>
      </p:sp>
      <p:sp>
        <p:nvSpPr>
          <p:cNvPr id="14" name="TextBox 13"/>
          <p:cNvSpPr txBox="1"/>
          <p:nvPr/>
        </p:nvSpPr>
        <p:spPr>
          <a:xfrm>
            <a:off x="4255589" y="4107543"/>
            <a:ext cx="2226892" cy="369332"/>
          </a:xfrm>
          <a:prstGeom prst="rect">
            <a:avLst/>
          </a:prstGeom>
          <a:noFill/>
        </p:spPr>
        <p:txBody>
          <a:bodyPr wrap="none" rtlCol="0">
            <a:spAutoFit/>
          </a:bodyPr>
          <a:lstStyle/>
          <a:p>
            <a:r>
              <a:rPr lang="en-US" dirty="0" err="1" smtClean="0"/>
              <a:t>SxP</a:t>
            </a:r>
            <a:r>
              <a:rPr lang="en-US" dirty="0" smtClean="0"/>
              <a:t> outs per week</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360" y="0"/>
            <a:ext cx="8229600" cy="792480"/>
          </a:xfrm>
        </p:spPr>
        <p:txBody>
          <a:bodyPr/>
          <a:lstStyle/>
          <a:p>
            <a:r>
              <a:rPr lang="en-US" dirty="0" smtClean="0"/>
              <a:t>20nm REV 0 Build Strategy</a:t>
            </a:r>
            <a:endParaRPr lang="en-US" dirty="0"/>
          </a:p>
        </p:txBody>
      </p:sp>
      <p:sp>
        <p:nvSpPr>
          <p:cNvPr id="3" name="Date Placeholder 2"/>
          <p:cNvSpPr>
            <a:spLocks noGrp="1"/>
          </p:cNvSpPr>
          <p:nvPr>
            <p:ph type="dt" sz="half" idx="10"/>
          </p:nvPr>
        </p:nvSpPr>
        <p:spPr/>
        <p:txBody>
          <a:bodyPr/>
          <a:lstStyle/>
          <a:p>
            <a:pPr>
              <a:defRPr/>
            </a:pPr>
            <a:r>
              <a:rPr lang="en-US" smtClean="0"/>
              <a:t>4/03/2012</a:t>
            </a:r>
            <a:endParaRPr lang="en-US"/>
          </a:p>
        </p:txBody>
      </p:sp>
      <p:sp>
        <p:nvSpPr>
          <p:cNvPr id="4" name="Footer Placeholder 3"/>
          <p:cNvSpPr>
            <a:spLocks noGrp="1"/>
          </p:cNvSpPr>
          <p:nvPr>
            <p:ph type="ftr" sz="quarter" idx="11"/>
          </p:nvPr>
        </p:nvSpPr>
        <p:spPr/>
        <p:txBody>
          <a:bodyPr/>
          <a:lstStyle/>
          <a:p>
            <a:pPr>
              <a:defRPr/>
            </a:pPr>
            <a:r>
              <a:rPr lang="en-US" smtClean="0"/>
              <a:t>Micron/Intel Confidential</a:t>
            </a:r>
            <a:endParaRPr lang="en-US"/>
          </a:p>
        </p:txBody>
      </p:sp>
      <p:sp>
        <p:nvSpPr>
          <p:cNvPr id="5" name="Slide Number Placeholder 4"/>
          <p:cNvSpPr>
            <a:spLocks noGrp="1"/>
          </p:cNvSpPr>
          <p:nvPr>
            <p:ph type="sldNum" sz="quarter" idx="12"/>
          </p:nvPr>
        </p:nvSpPr>
        <p:spPr/>
        <p:txBody>
          <a:bodyPr/>
          <a:lstStyle/>
          <a:p>
            <a:pPr>
              <a:defRPr/>
            </a:pPr>
            <a:fld id="{3DC2D6D5-8AF2-4E14-8537-2194EE63CB17}" type="slidenum">
              <a:rPr lang="en-US" smtClean="0"/>
              <a:pPr>
                <a:defRPr/>
              </a:pPr>
              <a:t>14</a:t>
            </a:fld>
            <a:endParaRPr lang="en-US"/>
          </a:p>
        </p:txBody>
      </p:sp>
      <p:pic>
        <p:nvPicPr>
          <p:cNvPr id="1032" name="Picture 8"/>
          <p:cNvPicPr>
            <a:picLocks noChangeAspect="1" noChangeArrowheads="1"/>
          </p:cNvPicPr>
          <p:nvPr/>
        </p:nvPicPr>
        <p:blipFill>
          <a:blip r:embed="rId2" cstate="print"/>
          <a:srcRect/>
          <a:stretch>
            <a:fillRect/>
          </a:stretch>
        </p:blipFill>
        <p:spPr bwMode="auto">
          <a:xfrm>
            <a:off x="123357" y="735511"/>
            <a:ext cx="9020643" cy="3608257"/>
          </a:xfrm>
          <a:prstGeom prst="rect">
            <a:avLst/>
          </a:prstGeom>
          <a:noFill/>
          <a:ln w="9525">
            <a:noFill/>
            <a:miter lim="800000"/>
            <a:headEnd/>
            <a:tailEnd/>
          </a:ln>
        </p:spPr>
      </p:pic>
      <p:sp>
        <p:nvSpPr>
          <p:cNvPr id="13" name="TextBox 12"/>
          <p:cNvSpPr txBox="1"/>
          <p:nvPr/>
        </p:nvSpPr>
        <p:spPr>
          <a:xfrm>
            <a:off x="-23894" y="4467497"/>
            <a:ext cx="9167894" cy="2031325"/>
          </a:xfrm>
          <a:prstGeom prst="rect">
            <a:avLst/>
          </a:prstGeom>
          <a:noFill/>
        </p:spPr>
        <p:txBody>
          <a:bodyPr wrap="none" rtlCol="0">
            <a:spAutoFit/>
          </a:bodyPr>
          <a:lstStyle/>
          <a:p>
            <a:pPr>
              <a:buFont typeface="Arial" pitchFamily="34" charset="0"/>
              <a:buChar char="•"/>
            </a:pPr>
            <a:r>
              <a:rPr lang="en-US" dirty="0" smtClean="0"/>
              <a:t> XPO1 builds thru August with build plan in Q4 to be determined week by week</a:t>
            </a:r>
          </a:p>
          <a:p>
            <a:pPr>
              <a:buFont typeface="Arial" pitchFamily="34" charset="0"/>
              <a:buChar char="•"/>
            </a:pPr>
            <a:r>
              <a:rPr lang="en-US" dirty="0" smtClean="0"/>
              <a:t> XS15 </a:t>
            </a:r>
            <a:r>
              <a:rPr lang="en-US" dirty="0" err="1" smtClean="0"/>
              <a:t>reticles</a:t>
            </a:r>
            <a:r>
              <a:rPr lang="en-US" dirty="0" smtClean="0"/>
              <a:t> defined to tape by end of May to enable look ahead pattern work</a:t>
            </a:r>
          </a:p>
          <a:p>
            <a:pPr>
              <a:buFont typeface="Arial" pitchFamily="34" charset="0"/>
              <a:buChar char="•"/>
            </a:pPr>
            <a:r>
              <a:rPr lang="en-US" dirty="0" smtClean="0"/>
              <a:t> S15A </a:t>
            </a:r>
            <a:r>
              <a:rPr lang="en-US" dirty="0" err="1" smtClean="0"/>
              <a:t>cmos</a:t>
            </a:r>
            <a:r>
              <a:rPr lang="en-US" dirty="0" smtClean="0"/>
              <a:t> lots to get early review of CMOS/periphery functionality</a:t>
            </a:r>
          </a:p>
          <a:p>
            <a:pPr>
              <a:buFont typeface="Arial" pitchFamily="34" charset="0"/>
              <a:buChar char="•"/>
            </a:pPr>
            <a:r>
              <a:rPr lang="en-US" dirty="0" smtClean="0"/>
              <a:t> S15A single deck flow to be enabled for potential troubleshooting</a:t>
            </a:r>
          </a:p>
          <a:p>
            <a:pPr>
              <a:buFont typeface="Arial" pitchFamily="34" charset="0"/>
              <a:buChar char="•"/>
            </a:pPr>
            <a:r>
              <a:rPr lang="en-US" dirty="0" smtClean="0"/>
              <a:t> S15A lead silicon to target full double deck processing</a:t>
            </a:r>
          </a:p>
          <a:p>
            <a:pPr>
              <a:buFont typeface="Arial" pitchFamily="34" charset="0"/>
              <a:buChar char="•"/>
            </a:pPr>
            <a:endParaRPr lang="en-US" dirty="0" smtClean="0"/>
          </a:p>
          <a:p>
            <a:pPr>
              <a:buFont typeface="Arial" pitchFamily="34" charset="0"/>
              <a:buChar char="•"/>
            </a:pPr>
            <a:r>
              <a:rPr lang="en-US" dirty="0" smtClean="0"/>
              <a:t>Build strategy will be dynamically modified as project priorities require</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SXP Technology </a:t>
            </a:r>
            <a:br>
              <a:rPr lang="en-US" dirty="0" smtClean="0"/>
            </a:br>
            <a:r>
              <a:rPr lang="en-US" dirty="0" smtClean="0"/>
              <a:t> SOW for </a:t>
            </a:r>
            <a:r>
              <a:rPr lang="en-US" dirty="0" err="1" smtClean="0"/>
              <a:t>Agrate</a:t>
            </a:r>
            <a:r>
              <a:rPr lang="en-US" dirty="0" smtClean="0"/>
              <a:t> Activities</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3"/>
          <p:cNvSpPr>
            <a:spLocks noGrp="1"/>
          </p:cNvSpPr>
          <p:nvPr>
            <p:ph type="title"/>
          </p:nvPr>
        </p:nvSpPr>
        <p:spPr>
          <a:xfrm>
            <a:off x="406400" y="495300"/>
            <a:ext cx="8229600" cy="563563"/>
          </a:xfrm>
        </p:spPr>
        <p:txBody>
          <a:bodyPr/>
          <a:lstStyle/>
          <a:p>
            <a:pPr eaLnBrk="1" hangingPunct="1"/>
            <a:r>
              <a:rPr lang="en-US" sz="3200" dirty="0" smtClean="0"/>
              <a:t>SXP activities in Agrate-F14 enabling the 20.5nm integration in Boise-F4</a:t>
            </a:r>
          </a:p>
        </p:txBody>
      </p:sp>
      <p:sp>
        <p:nvSpPr>
          <p:cNvPr id="22531" name="Content Placeholder 4"/>
          <p:cNvSpPr>
            <a:spLocks noGrp="1"/>
          </p:cNvSpPr>
          <p:nvPr>
            <p:ph idx="1"/>
          </p:nvPr>
        </p:nvSpPr>
        <p:spPr>
          <a:xfrm>
            <a:off x="441657" y="1843016"/>
            <a:ext cx="8229600" cy="3643383"/>
          </a:xfrm>
        </p:spPr>
        <p:txBody>
          <a:bodyPr/>
          <a:lstStyle/>
          <a:p>
            <a:pPr eaLnBrk="1" hangingPunct="1"/>
            <a:r>
              <a:rPr lang="en-US" sz="2400" dirty="0" smtClean="0"/>
              <a:t>Focus on activities to anticipate the integration of the 20.5nm SXP technology:</a:t>
            </a:r>
          </a:p>
          <a:p>
            <a:pPr lvl="1" eaLnBrk="1" hangingPunct="1"/>
            <a:r>
              <a:rPr lang="en-US" sz="2000" dirty="0" smtClean="0"/>
              <a:t>Sequence of materials (compositions and thicknesses) for 20.5nm</a:t>
            </a:r>
          </a:p>
          <a:p>
            <a:pPr lvl="1" eaLnBrk="1" hangingPunct="1"/>
            <a:r>
              <a:rPr lang="en-US" sz="2000" dirty="0" smtClean="0"/>
              <a:t>WL and BL integration architecture demonstrated at 50nm</a:t>
            </a:r>
          </a:p>
          <a:p>
            <a:pPr lvl="1" eaLnBrk="1" hangingPunct="1"/>
            <a:r>
              <a:rPr lang="en-US" sz="2000" dirty="0" smtClean="0"/>
              <a:t>2 decks integration compatibility</a:t>
            </a:r>
          </a:p>
          <a:p>
            <a:pPr lvl="1" eaLnBrk="1" hangingPunct="1"/>
            <a:endParaRPr lang="en-US" sz="2000" dirty="0" smtClean="0"/>
          </a:p>
          <a:p>
            <a:pPr eaLnBrk="1" hangingPunct="1"/>
            <a:r>
              <a:rPr lang="en-US" sz="2400" dirty="0" smtClean="0"/>
              <a:t>Materials for roadmap and support to the 20.5nm development</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3"/>
          <p:cNvSpPr>
            <a:spLocks noGrp="1"/>
          </p:cNvSpPr>
          <p:nvPr>
            <p:ph type="title"/>
          </p:nvPr>
        </p:nvSpPr>
        <p:spPr>
          <a:xfrm>
            <a:off x="460991" y="290584"/>
            <a:ext cx="8229600" cy="563563"/>
          </a:xfrm>
        </p:spPr>
        <p:txBody>
          <a:bodyPr/>
          <a:lstStyle/>
          <a:p>
            <a:pPr eaLnBrk="1" hangingPunct="1"/>
            <a:r>
              <a:rPr lang="en-US" dirty="0" smtClean="0"/>
              <a:t>Agrate SOW proposal</a:t>
            </a:r>
          </a:p>
        </p:txBody>
      </p:sp>
      <p:sp>
        <p:nvSpPr>
          <p:cNvPr id="22531" name="Content Placeholder 4"/>
          <p:cNvSpPr>
            <a:spLocks noGrp="1"/>
          </p:cNvSpPr>
          <p:nvPr>
            <p:ph idx="1"/>
          </p:nvPr>
        </p:nvSpPr>
        <p:spPr>
          <a:xfrm>
            <a:off x="455305" y="1256164"/>
            <a:ext cx="8229600" cy="2415084"/>
          </a:xfrm>
        </p:spPr>
        <p:txBody>
          <a:bodyPr/>
          <a:lstStyle/>
          <a:p>
            <a:pPr eaLnBrk="1" hangingPunct="1"/>
            <a:endParaRPr lang="en-US" sz="1800" dirty="0" smtClean="0"/>
          </a:p>
          <a:p>
            <a:pPr lvl="3"/>
            <a:endParaRPr lang="en-US" sz="600" dirty="0" smtClean="0"/>
          </a:p>
          <a:p>
            <a:r>
              <a:rPr lang="en-US" sz="1800" dirty="0" smtClean="0"/>
              <a:t>Task 1 – Materials for the 20.5nm cell</a:t>
            </a:r>
          </a:p>
          <a:p>
            <a:r>
              <a:rPr lang="en-US" sz="1800" dirty="0" smtClean="0"/>
              <a:t>Task 2 – Cell integration architecture</a:t>
            </a:r>
          </a:p>
          <a:p>
            <a:r>
              <a:rPr lang="en-US" sz="1800" dirty="0" smtClean="0"/>
              <a:t>Task 3 – 2</a:t>
            </a:r>
            <a:r>
              <a:rPr lang="en-US" sz="1800" baseline="30000" dirty="0" smtClean="0"/>
              <a:t>nd</a:t>
            </a:r>
            <a:r>
              <a:rPr lang="en-US" sz="1800" dirty="0" smtClean="0"/>
              <a:t> deck integration impact and characterization</a:t>
            </a:r>
          </a:p>
          <a:p>
            <a:r>
              <a:rPr lang="en-US" sz="1800" dirty="0" smtClean="0"/>
              <a:t>Task 4 – New materials research</a:t>
            </a:r>
          </a:p>
          <a:p>
            <a:r>
              <a:rPr lang="en-US" sz="1800" dirty="0" smtClean="0"/>
              <a:t>Task 5 – Support to 20.5nm development in F4</a:t>
            </a:r>
          </a:p>
          <a:p>
            <a:pPr eaLnBrk="1" hangingPunct="1"/>
            <a:endParaRPr lang="en-US" sz="1800" dirty="0" smtClean="0"/>
          </a:p>
        </p:txBody>
      </p:sp>
      <p:pic>
        <p:nvPicPr>
          <p:cNvPr id="1027" name="Picture 3"/>
          <p:cNvPicPr>
            <a:picLocks noChangeAspect="1" noChangeArrowheads="1"/>
          </p:cNvPicPr>
          <p:nvPr/>
        </p:nvPicPr>
        <p:blipFill>
          <a:blip r:embed="rId2" cstate="print"/>
          <a:srcRect/>
          <a:stretch>
            <a:fillRect/>
          </a:stretch>
        </p:blipFill>
        <p:spPr bwMode="auto">
          <a:xfrm>
            <a:off x="109183" y="3848405"/>
            <a:ext cx="8898341" cy="119181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3658" y="0"/>
            <a:ext cx="8229600" cy="1143000"/>
          </a:xfrm>
        </p:spPr>
        <p:txBody>
          <a:bodyPr/>
          <a:lstStyle/>
          <a:p>
            <a:r>
              <a:rPr lang="en-US" dirty="0" smtClean="0"/>
              <a:t>SOW Proposal (1/5)</a:t>
            </a:r>
            <a:endParaRPr lang="en-US" dirty="0"/>
          </a:p>
        </p:txBody>
      </p:sp>
      <p:sp>
        <p:nvSpPr>
          <p:cNvPr id="6" name="Content Placeholder 5"/>
          <p:cNvSpPr>
            <a:spLocks noGrp="1"/>
          </p:cNvSpPr>
          <p:nvPr>
            <p:ph idx="1"/>
          </p:nvPr>
        </p:nvSpPr>
        <p:spPr>
          <a:xfrm>
            <a:off x="393700" y="812800"/>
            <a:ext cx="8229600" cy="2628900"/>
          </a:xfrm>
        </p:spPr>
        <p:txBody>
          <a:bodyPr/>
          <a:lstStyle/>
          <a:p>
            <a:r>
              <a:rPr lang="en-US" sz="2000" dirty="0" smtClean="0"/>
              <a:t>Task 1 – Materials for the 20.5nm cell</a:t>
            </a:r>
          </a:p>
          <a:p>
            <a:pPr lvl="1"/>
            <a:r>
              <a:rPr lang="en-US" sz="1800" dirty="0" smtClean="0"/>
              <a:t>Goal: stack materials definition (BE, SD, ME, PM, TE) in terms of composition (C, SAG, IST’) and thicknesses for the 20.5nm SXP cell</a:t>
            </a:r>
          </a:p>
          <a:p>
            <a:pPr lvl="2"/>
            <a:r>
              <a:rPr lang="en-US" sz="1400" dirty="0" smtClean="0"/>
              <a:t>Metric: match the DTS1.2 in the intrinsic parameters</a:t>
            </a:r>
          </a:p>
          <a:p>
            <a:pPr lvl="2"/>
            <a:r>
              <a:rPr lang="en-US" sz="1400" dirty="0" smtClean="0"/>
              <a:t>Vehicle: cantilever, PTX14A Segmented Flow (SF), PTX14A Full Flow (FF)</a:t>
            </a:r>
          </a:p>
          <a:p>
            <a:pPr lvl="2"/>
            <a:r>
              <a:rPr lang="en-US" sz="1400" dirty="0" smtClean="0"/>
              <a:t>Connections: MOR/20nm process, RWB/DTS</a:t>
            </a:r>
          </a:p>
          <a:p>
            <a:pPr lvl="2"/>
            <a:r>
              <a:rPr lang="en-US" sz="1400" dirty="0" smtClean="0"/>
              <a:t>Timeline: March-August 2012</a:t>
            </a:r>
          </a:p>
          <a:p>
            <a:pPr lvl="2"/>
            <a:endParaRPr lang="en-US" sz="1400" dirty="0" smtClean="0"/>
          </a:p>
          <a:p>
            <a:r>
              <a:rPr lang="en-US" sz="2000" dirty="0" smtClean="0"/>
              <a:t>Deliverables</a:t>
            </a:r>
          </a:p>
        </p:txBody>
      </p:sp>
      <p:sp>
        <p:nvSpPr>
          <p:cNvPr id="3" name="Footer Placeholder 2"/>
          <p:cNvSpPr>
            <a:spLocks noGrp="1"/>
          </p:cNvSpPr>
          <p:nvPr>
            <p:ph type="ftr" sz="quarter" idx="10"/>
          </p:nvPr>
        </p:nvSpPr>
        <p:spPr/>
        <p:txBody>
          <a:bodyPr/>
          <a:lstStyle/>
          <a:p>
            <a:pPr>
              <a:defRPr/>
            </a:pPr>
            <a:r>
              <a:rPr lang="en-US" dirty="0" smtClean="0"/>
              <a:t>Intel/Micron Confidential</a:t>
            </a:r>
            <a:endParaRPr lang="en-US" dirty="0"/>
          </a:p>
        </p:txBody>
      </p:sp>
      <p:sp>
        <p:nvSpPr>
          <p:cNvPr id="4" name="Slide Number Placeholder 3"/>
          <p:cNvSpPr>
            <a:spLocks noGrp="1"/>
          </p:cNvSpPr>
          <p:nvPr>
            <p:ph type="sldNum" sz="quarter" idx="11"/>
          </p:nvPr>
        </p:nvSpPr>
        <p:spPr/>
        <p:txBody>
          <a:bodyPr/>
          <a:lstStyle/>
          <a:p>
            <a:pPr>
              <a:defRPr/>
            </a:pPr>
            <a:fld id="{C217FA47-2944-47BC-91CD-944399863FAE}" type="slidenum">
              <a:rPr lang="en-US" smtClean="0"/>
              <a:pPr>
                <a:defRPr/>
              </a:pPr>
              <a:t>18</a:t>
            </a:fld>
            <a:endParaRPr lang="en-US" dirty="0"/>
          </a:p>
        </p:txBody>
      </p:sp>
      <p:graphicFrame>
        <p:nvGraphicFramePr>
          <p:cNvPr id="7" name="Table 6"/>
          <p:cNvGraphicFramePr>
            <a:graphicFrameLocks noGrp="1"/>
          </p:cNvGraphicFramePr>
          <p:nvPr/>
        </p:nvGraphicFramePr>
        <p:xfrm>
          <a:off x="494353" y="3594479"/>
          <a:ext cx="8216900" cy="2763520"/>
        </p:xfrm>
        <a:graphic>
          <a:graphicData uri="http://schemas.openxmlformats.org/drawingml/2006/table">
            <a:tbl>
              <a:tblPr firstRow="1" bandRow="1">
                <a:tableStyleId>{5C22544A-7EE6-4342-B048-85BDC9FD1C3A}</a:tableStyleId>
              </a:tblPr>
              <a:tblGrid>
                <a:gridCol w="787400"/>
                <a:gridCol w="6388100"/>
                <a:gridCol w="1041400"/>
              </a:tblGrid>
              <a:tr h="370840">
                <a:tc>
                  <a:txBody>
                    <a:bodyPr/>
                    <a:lstStyle/>
                    <a:p>
                      <a:r>
                        <a:rPr lang="en-US" dirty="0" smtClean="0"/>
                        <a:t>#</a:t>
                      </a:r>
                      <a:endParaRPr lang="en-US" dirty="0"/>
                    </a:p>
                  </a:txBody>
                  <a:tcPr/>
                </a:tc>
                <a:tc>
                  <a:txBody>
                    <a:bodyPr/>
                    <a:lstStyle/>
                    <a:p>
                      <a:r>
                        <a:rPr lang="en-US" dirty="0" smtClean="0"/>
                        <a:t>Description</a:t>
                      </a:r>
                      <a:endParaRPr lang="en-US" dirty="0"/>
                    </a:p>
                  </a:txBody>
                  <a:tcPr/>
                </a:tc>
                <a:tc>
                  <a:txBody>
                    <a:bodyPr/>
                    <a:lstStyle/>
                    <a:p>
                      <a:r>
                        <a:rPr lang="en-US" dirty="0" smtClean="0"/>
                        <a:t>ECD</a:t>
                      </a:r>
                      <a:endParaRPr lang="en-US" dirty="0"/>
                    </a:p>
                  </a:txBody>
                  <a:tcPr/>
                </a:tc>
              </a:tr>
              <a:tr h="370840">
                <a:tc>
                  <a:txBody>
                    <a:bodyPr/>
                    <a:lstStyle/>
                    <a:p>
                      <a:r>
                        <a:rPr lang="en-US" dirty="0" smtClean="0"/>
                        <a:t>D1.1</a:t>
                      </a:r>
                      <a:endParaRPr lang="en-US" dirty="0"/>
                    </a:p>
                  </a:txBody>
                  <a:tcPr/>
                </a:tc>
                <a:tc>
                  <a:txBody>
                    <a:bodyPr/>
                    <a:lstStyle/>
                    <a:p>
                      <a:r>
                        <a:rPr lang="en-US" sz="1800" dirty="0" smtClean="0"/>
                        <a:t>Definition of minimum Carbon thickness (mechanical stability, barrier to diffusion) through intrinsic characterization </a:t>
                      </a:r>
                      <a:endParaRPr lang="en-US" dirty="0"/>
                    </a:p>
                  </a:txBody>
                  <a:tcPr/>
                </a:tc>
                <a:tc>
                  <a:txBody>
                    <a:bodyPr/>
                    <a:lstStyle/>
                    <a:p>
                      <a:r>
                        <a:rPr lang="en-US" sz="1800" dirty="0" smtClean="0">
                          <a:sym typeface="Wingdings" pitchFamily="2" charset="2"/>
                        </a:rPr>
                        <a:t>wk17/12</a:t>
                      </a:r>
                      <a:endParaRPr lang="en-US" dirty="0"/>
                    </a:p>
                  </a:txBody>
                  <a:tcPr/>
                </a:tc>
              </a:tr>
              <a:tr h="370840">
                <a:tc>
                  <a:txBody>
                    <a:bodyPr/>
                    <a:lstStyle/>
                    <a:p>
                      <a:r>
                        <a:rPr lang="en-US" dirty="0" smtClean="0"/>
                        <a:t>D1.2</a:t>
                      </a:r>
                      <a:endParaRPr lang="en-US" dirty="0"/>
                    </a:p>
                  </a:txBody>
                  <a:tcPr/>
                </a:tc>
                <a:tc>
                  <a:txBody>
                    <a:bodyPr/>
                    <a:lstStyle/>
                    <a:p>
                      <a:r>
                        <a:rPr lang="en-US" sz="1800" dirty="0" smtClean="0"/>
                        <a:t>Cell stack (SD/PM) initial characterization</a:t>
                      </a:r>
                      <a:r>
                        <a:rPr lang="en-US" sz="1800" baseline="0" dirty="0" smtClean="0"/>
                        <a:t> with co-sputter</a:t>
                      </a:r>
                      <a:endParaRPr lang="en-US" dirty="0"/>
                    </a:p>
                  </a:txBody>
                  <a:tcPr/>
                </a:tc>
                <a:tc>
                  <a:txBody>
                    <a:bodyPr/>
                    <a:lstStyle/>
                    <a:p>
                      <a:r>
                        <a:rPr lang="en-US" sz="1800" dirty="0" smtClean="0">
                          <a:sym typeface="Wingdings" pitchFamily="2" charset="2"/>
                        </a:rPr>
                        <a:t>wk22/12</a:t>
                      </a:r>
                      <a:endParaRPr lang="en-US" dirty="0"/>
                    </a:p>
                  </a:txBody>
                  <a:tcPr/>
                </a:tc>
              </a:tr>
              <a:tr h="370840">
                <a:tc>
                  <a:txBody>
                    <a:bodyPr/>
                    <a:lstStyle/>
                    <a:p>
                      <a:r>
                        <a:rPr lang="en-US" b="0" i="0" dirty="0" smtClean="0">
                          <a:solidFill>
                            <a:schemeClr val="tx1">
                              <a:lumMod val="65000"/>
                              <a:lumOff val="35000"/>
                            </a:schemeClr>
                          </a:solidFill>
                        </a:rPr>
                        <a:t>D1.3</a:t>
                      </a:r>
                      <a:endParaRPr lang="en-US" b="0" i="0" dirty="0">
                        <a:solidFill>
                          <a:schemeClr val="tx1">
                            <a:lumMod val="65000"/>
                            <a:lumOff val="35000"/>
                          </a:schemeClr>
                        </a:solidFill>
                      </a:endParaRPr>
                    </a:p>
                  </a:txBody>
                  <a:tcPr/>
                </a:tc>
                <a:tc>
                  <a:txBody>
                    <a:bodyPr/>
                    <a:lstStyle/>
                    <a:p>
                      <a:r>
                        <a:rPr lang="en-US" b="0" i="0" dirty="0" smtClean="0">
                          <a:solidFill>
                            <a:schemeClr val="tx1">
                              <a:lumMod val="65000"/>
                              <a:lumOff val="35000"/>
                            </a:schemeClr>
                          </a:solidFill>
                        </a:rPr>
                        <a:t>Cell stack (SD/PM) meeting DTS1.2 with single</a:t>
                      </a:r>
                      <a:r>
                        <a:rPr lang="en-US" b="0" i="0" baseline="0" dirty="0" smtClean="0">
                          <a:solidFill>
                            <a:schemeClr val="tx1">
                              <a:lumMod val="65000"/>
                              <a:lumOff val="35000"/>
                            </a:schemeClr>
                          </a:solidFill>
                        </a:rPr>
                        <a:t> target SAG</a:t>
                      </a:r>
                      <a:endParaRPr lang="en-US" b="0" i="0" dirty="0">
                        <a:solidFill>
                          <a:schemeClr val="tx1">
                            <a:lumMod val="65000"/>
                            <a:lumOff val="35000"/>
                          </a:schemeClr>
                        </a:solidFill>
                      </a:endParaRPr>
                    </a:p>
                  </a:txBody>
                  <a:tcPr/>
                </a:tc>
                <a:tc>
                  <a:txBody>
                    <a:bodyPr/>
                    <a:lstStyle/>
                    <a:p>
                      <a:r>
                        <a:rPr lang="en-US" b="0" i="0" dirty="0" smtClean="0">
                          <a:solidFill>
                            <a:schemeClr val="tx1">
                              <a:lumMod val="65000"/>
                              <a:lumOff val="35000"/>
                            </a:schemeClr>
                          </a:solidFill>
                        </a:rPr>
                        <a:t>wk26.12</a:t>
                      </a:r>
                      <a:endParaRPr lang="en-US" b="0" i="0" dirty="0">
                        <a:solidFill>
                          <a:schemeClr val="tx1">
                            <a:lumMod val="65000"/>
                            <a:lumOff val="35000"/>
                          </a:schemeClr>
                        </a:solidFill>
                      </a:endParaRPr>
                    </a:p>
                  </a:txBody>
                  <a:tcPr/>
                </a:tc>
              </a:tr>
              <a:tr h="370840">
                <a:tc>
                  <a:txBody>
                    <a:bodyPr/>
                    <a:lstStyle/>
                    <a:p>
                      <a:r>
                        <a:rPr lang="en-US" dirty="0" smtClean="0"/>
                        <a:t>D1.4</a:t>
                      </a:r>
                      <a:endParaRPr lang="en-US" dirty="0"/>
                    </a:p>
                  </a:txBody>
                  <a:tcPr/>
                </a:tc>
                <a:tc>
                  <a:txBody>
                    <a:bodyPr/>
                    <a:lstStyle/>
                    <a:p>
                      <a:r>
                        <a:rPr lang="en-US" sz="1800" dirty="0" smtClean="0"/>
                        <a:t>Cell stack (SD/PM) to meet DTS1.2 and 20nm ME thickness electrical characterized</a:t>
                      </a:r>
                      <a:endParaRPr lang="en-US" dirty="0"/>
                    </a:p>
                  </a:txBody>
                  <a:tcPr/>
                </a:tc>
                <a:tc>
                  <a:txBody>
                    <a:bodyPr/>
                    <a:lstStyle/>
                    <a:p>
                      <a:r>
                        <a:rPr lang="en-US" sz="1800" dirty="0" smtClean="0">
                          <a:sym typeface="Wingdings" pitchFamily="2" charset="2"/>
                        </a:rPr>
                        <a:t>wk30/12</a:t>
                      </a:r>
                      <a:endParaRPr lang="en-US" dirty="0"/>
                    </a:p>
                  </a:txBody>
                  <a:tcPr/>
                </a:tc>
              </a:tr>
              <a:tr h="370840">
                <a:tc>
                  <a:txBody>
                    <a:bodyPr/>
                    <a:lstStyle/>
                    <a:p>
                      <a:r>
                        <a:rPr lang="en-US" dirty="0" smtClean="0"/>
                        <a:t>D1.5</a:t>
                      </a:r>
                      <a:endParaRPr lang="en-US" dirty="0"/>
                    </a:p>
                  </a:txBody>
                  <a:tcPr/>
                </a:tc>
                <a:tc>
                  <a:txBody>
                    <a:bodyPr/>
                    <a:lstStyle/>
                    <a:p>
                      <a:r>
                        <a:rPr lang="en-US" sz="1800" dirty="0" smtClean="0">
                          <a:solidFill>
                            <a:srgbClr val="000000"/>
                          </a:solidFill>
                          <a:ea typeface="+mn-ea"/>
                          <a:cs typeface="+mn-cs"/>
                        </a:rPr>
                        <a:t>Cell stack (SD/PM) meeting key parameters of DTS1.2</a:t>
                      </a:r>
                      <a:endParaRPr lang="en-US" dirty="0"/>
                    </a:p>
                  </a:txBody>
                  <a:tcPr/>
                </a:tc>
                <a:tc>
                  <a:txBody>
                    <a:bodyPr/>
                    <a:lstStyle/>
                    <a:p>
                      <a:r>
                        <a:rPr lang="en-US" sz="1800" dirty="0" smtClean="0">
                          <a:solidFill>
                            <a:srgbClr val="000000"/>
                          </a:solidFill>
                          <a:ea typeface="+mn-ea"/>
                          <a:cs typeface="+mn-cs"/>
                          <a:sym typeface="Wingdings" pitchFamily="2" charset="2"/>
                        </a:rPr>
                        <a:t>wk35/12</a:t>
                      </a:r>
                      <a:endParaRPr lang="en-US" dirty="0"/>
                    </a:p>
                  </a:txBody>
                  <a:tcPr/>
                </a:tc>
              </a:tr>
            </a:tbl>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686" y="0"/>
            <a:ext cx="8229600" cy="1143000"/>
          </a:xfrm>
        </p:spPr>
        <p:txBody>
          <a:bodyPr/>
          <a:lstStyle/>
          <a:p>
            <a:r>
              <a:rPr lang="en-US" dirty="0" smtClean="0"/>
              <a:t>SOW Proposal (2/5)</a:t>
            </a:r>
            <a:endParaRPr lang="en-US" dirty="0"/>
          </a:p>
        </p:txBody>
      </p:sp>
      <p:sp>
        <p:nvSpPr>
          <p:cNvPr id="6" name="Content Placeholder 5"/>
          <p:cNvSpPr>
            <a:spLocks noGrp="1"/>
          </p:cNvSpPr>
          <p:nvPr>
            <p:ph idx="1"/>
          </p:nvPr>
        </p:nvSpPr>
        <p:spPr>
          <a:xfrm>
            <a:off x="393700" y="812800"/>
            <a:ext cx="8229600" cy="2628900"/>
          </a:xfrm>
        </p:spPr>
        <p:txBody>
          <a:bodyPr/>
          <a:lstStyle/>
          <a:p>
            <a:r>
              <a:rPr lang="en-US" sz="2000" dirty="0" smtClean="0"/>
              <a:t>Task 2 - Cell integration architecture</a:t>
            </a:r>
          </a:p>
          <a:p>
            <a:pPr lvl="1"/>
            <a:r>
              <a:rPr lang="en-US" sz="1800" dirty="0" smtClean="0"/>
              <a:t>Goal: WL and BL etch, sealing and filling with the morphology and integrity proven to be good for electrical performances</a:t>
            </a:r>
          </a:p>
          <a:p>
            <a:pPr lvl="2"/>
            <a:r>
              <a:rPr lang="en-US" sz="1400" dirty="0" smtClean="0"/>
              <a:t>Metric: cell functionality and yield progression</a:t>
            </a:r>
          </a:p>
          <a:p>
            <a:pPr lvl="2"/>
            <a:r>
              <a:rPr lang="en-US" sz="1400" dirty="0" smtClean="0"/>
              <a:t>Vehicle: PTX14A SF, PTX14A FF</a:t>
            </a:r>
          </a:p>
          <a:p>
            <a:pPr lvl="2"/>
            <a:r>
              <a:rPr lang="en-US" sz="1400" dirty="0" smtClean="0"/>
              <a:t>Connections: MOR/20nm process</a:t>
            </a:r>
          </a:p>
          <a:p>
            <a:pPr lvl="2"/>
            <a:r>
              <a:rPr lang="en-US" sz="1400" dirty="0" smtClean="0"/>
              <a:t>Timeline: March-Dec 2012</a:t>
            </a:r>
          </a:p>
          <a:p>
            <a:pPr lvl="2"/>
            <a:endParaRPr lang="en-US" sz="1600" dirty="0" smtClean="0"/>
          </a:p>
          <a:p>
            <a:r>
              <a:rPr lang="en-US" sz="2000" dirty="0" smtClean="0"/>
              <a:t>Deliverables</a:t>
            </a:r>
          </a:p>
        </p:txBody>
      </p:sp>
      <p:sp>
        <p:nvSpPr>
          <p:cNvPr id="3" name="Footer Placeholder 2"/>
          <p:cNvSpPr>
            <a:spLocks noGrp="1"/>
          </p:cNvSpPr>
          <p:nvPr>
            <p:ph type="ftr" sz="quarter" idx="10"/>
          </p:nvPr>
        </p:nvSpPr>
        <p:spPr/>
        <p:txBody>
          <a:bodyPr/>
          <a:lstStyle/>
          <a:p>
            <a:pPr>
              <a:defRPr/>
            </a:pPr>
            <a:r>
              <a:rPr lang="en-US" dirty="0" smtClean="0"/>
              <a:t>Intel/Micron Confidential</a:t>
            </a:r>
            <a:endParaRPr lang="en-US" dirty="0"/>
          </a:p>
        </p:txBody>
      </p:sp>
      <p:sp>
        <p:nvSpPr>
          <p:cNvPr id="4" name="Slide Number Placeholder 3"/>
          <p:cNvSpPr>
            <a:spLocks noGrp="1"/>
          </p:cNvSpPr>
          <p:nvPr>
            <p:ph type="sldNum" sz="quarter" idx="11"/>
          </p:nvPr>
        </p:nvSpPr>
        <p:spPr/>
        <p:txBody>
          <a:bodyPr/>
          <a:lstStyle/>
          <a:p>
            <a:pPr>
              <a:defRPr/>
            </a:pPr>
            <a:fld id="{C217FA47-2944-47BC-91CD-944399863FAE}" type="slidenum">
              <a:rPr lang="en-US" smtClean="0"/>
              <a:pPr>
                <a:defRPr/>
              </a:pPr>
              <a:t>19</a:t>
            </a:fld>
            <a:endParaRPr lang="en-US" dirty="0"/>
          </a:p>
        </p:txBody>
      </p:sp>
      <p:graphicFrame>
        <p:nvGraphicFramePr>
          <p:cNvPr id="7" name="Table 6"/>
          <p:cNvGraphicFramePr>
            <a:graphicFrameLocks noGrp="1"/>
          </p:cNvGraphicFramePr>
          <p:nvPr/>
        </p:nvGraphicFramePr>
        <p:xfrm>
          <a:off x="245662" y="3826491"/>
          <a:ext cx="8693623" cy="1483360"/>
        </p:xfrm>
        <a:graphic>
          <a:graphicData uri="http://schemas.openxmlformats.org/drawingml/2006/table">
            <a:tbl>
              <a:tblPr firstRow="1" bandRow="1">
                <a:tableStyleId>{5C22544A-7EE6-4342-B048-85BDC9FD1C3A}</a:tableStyleId>
              </a:tblPr>
              <a:tblGrid>
                <a:gridCol w="833083"/>
                <a:gridCol w="6460491"/>
                <a:gridCol w="1400049"/>
              </a:tblGrid>
              <a:tr h="370840">
                <a:tc>
                  <a:txBody>
                    <a:bodyPr/>
                    <a:lstStyle/>
                    <a:p>
                      <a:r>
                        <a:rPr lang="en-US" dirty="0" smtClean="0"/>
                        <a:t>#</a:t>
                      </a:r>
                      <a:endParaRPr lang="en-US" dirty="0"/>
                    </a:p>
                  </a:txBody>
                  <a:tcPr/>
                </a:tc>
                <a:tc>
                  <a:txBody>
                    <a:bodyPr/>
                    <a:lstStyle/>
                    <a:p>
                      <a:r>
                        <a:rPr lang="en-US" dirty="0" smtClean="0"/>
                        <a:t>Description</a:t>
                      </a:r>
                      <a:endParaRPr lang="en-US" dirty="0"/>
                    </a:p>
                  </a:txBody>
                  <a:tcPr/>
                </a:tc>
                <a:tc>
                  <a:txBody>
                    <a:bodyPr/>
                    <a:lstStyle/>
                    <a:p>
                      <a:r>
                        <a:rPr lang="en-US" dirty="0" smtClean="0"/>
                        <a:t>ECD</a:t>
                      </a:r>
                      <a:endParaRPr lang="en-US" dirty="0"/>
                    </a:p>
                  </a:txBody>
                  <a:tcPr/>
                </a:tc>
              </a:tr>
              <a:tr h="370840">
                <a:tc>
                  <a:txBody>
                    <a:bodyPr/>
                    <a:lstStyle/>
                    <a:p>
                      <a:r>
                        <a:rPr lang="en-US" dirty="0" smtClean="0"/>
                        <a:t>D2.1</a:t>
                      </a:r>
                      <a:endParaRPr lang="en-US" dirty="0"/>
                    </a:p>
                  </a:txBody>
                  <a:tcPr/>
                </a:tc>
                <a:tc>
                  <a:txBody>
                    <a:bodyPr/>
                    <a:lstStyle/>
                    <a:p>
                      <a:r>
                        <a:rPr lang="en-US" sz="1800" dirty="0" smtClean="0"/>
                        <a:t>Array without</a:t>
                      </a:r>
                      <a:r>
                        <a:rPr lang="en-US" sz="1800" baseline="0" dirty="0" smtClean="0"/>
                        <a:t> leakage (20% yield on MM structures )</a:t>
                      </a:r>
                      <a:endParaRPr lang="en-US" dirty="0"/>
                    </a:p>
                  </a:txBody>
                  <a:tcPr/>
                </a:tc>
                <a:tc>
                  <a:txBody>
                    <a:bodyPr/>
                    <a:lstStyle/>
                    <a:p>
                      <a:r>
                        <a:rPr lang="en-US" sz="1800" dirty="0" smtClean="0">
                          <a:sym typeface="Wingdings" pitchFamily="2" charset="2"/>
                        </a:rPr>
                        <a:t>wk26/12</a:t>
                      </a:r>
                      <a:endParaRPr lang="en-US" dirty="0"/>
                    </a:p>
                  </a:txBody>
                  <a:tcPr/>
                </a:tc>
              </a:tr>
              <a:tr h="370840">
                <a:tc>
                  <a:txBody>
                    <a:bodyPr/>
                    <a:lstStyle/>
                    <a:p>
                      <a:r>
                        <a:rPr lang="en-US" dirty="0" smtClean="0"/>
                        <a:t>D2.2</a:t>
                      </a:r>
                      <a:endParaRPr lang="en-US" dirty="0"/>
                    </a:p>
                  </a:txBody>
                  <a:tcPr/>
                </a:tc>
                <a:tc>
                  <a:txBody>
                    <a:bodyPr/>
                    <a:lstStyle/>
                    <a:p>
                      <a:r>
                        <a:rPr lang="en-US" sz="1800" dirty="0" smtClean="0"/>
                        <a:t>Cell</a:t>
                      </a:r>
                      <a:r>
                        <a:rPr lang="en-US" sz="1800" baseline="0" dirty="0" smtClean="0"/>
                        <a:t> intrinsic distribution (+/- 1 sigma)</a:t>
                      </a:r>
                      <a:endParaRPr lang="en-US" dirty="0"/>
                    </a:p>
                  </a:txBody>
                  <a:tcPr/>
                </a:tc>
                <a:tc>
                  <a:txBody>
                    <a:bodyPr/>
                    <a:lstStyle/>
                    <a:p>
                      <a:r>
                        <a:rPr lang="en-US" sz="1800" dirty="0" smtClean="0">
                          <a:sym typeface="Wingdings" pitchFamily="2" charset="2"/>
                        </a:rPr>
                        <a:t>wk35/12</a:t>
                      </a:r>
                      <a:endParaRPr lang="en-US" dirty="0"/>
                    </a:p>
                  </a:txBody>
                  <a:tcPr/>
                </a:tc>
              </a:tr>
              <a:tr h="370840">
                <a:tc>
                  <a:txBody>
                    <a:bodyPr/>
                    <a:lstStyle/>
                    <a:p>
                      <a:r>
                        <a:rPr lang="en-US" dirty="0" smtClean="0"/>
                        <a:t>D2.3</a:t>
                      </a:r>
                      <a:endParaRPr lang="en-US" dirty="0"/>
                    </a:p>
                  </a:txBody>
                  <a:tcPr/>
                </a:tc>
                <a:tc>
                  <a:txBody>
                    <a:bodyPr/>
                    <a:lstStyle/>
                    <a:p>
                      <a:r>
                        <a:rPr lang="en-US" sz="1800" dirty="0" smtClean="0"/>
                        <a:t>Array </a:t>
                      </a:r>
                      <a:r>
                        <a:rPr lang="en-US" sz="1800" dirty="0" err="1" smtClean="0"/>
                        <a:t>funct</a:t>
                      </a:r>
                      <a:r>
                        <a:rPr lang="en-US" sz="1800" dirty="0" smtClean="0"/>
                        <a:t>. with</a:t>
                      </a:r>
                      <a:r>
                        <a:rPr lang="en-US" sz="1800" baseline="0" dirty="0" smtClean="0"/>
                        <a:t> </a:t>
                      </a:r>
                      <a:r>
                        <a:rPr lang="en-US" sz="1800" dirty="0" smtClean="0"/>
                        <a:t>DTS1.2 (1</a:t>
                      </a:r>
                      <a:r>
                        <a:rPr lang="en-US" sz="1800" kern="1200" dirty="0" smtClean="0">
                          <a:solidFill>
                            <a:schemeClr val="dk1"/>
                          </a:solidFill>
                          <a:latin typeface="+mn-lt"/>
                          <a:ea typeface="+mn-ea"/>
                          <a:cs typeface="+mn-cs"/>
                        </a:rPr>
                        <a:t>0% yield - DB4 tile level -128x128</a:t>
                      </a:r>
                      <a:r>
                        <a:rPr lang="en-US" sz="1800" baseline="0" dirty="0" smtClean="0"/>
                        <a:t>)</a:t>
                      </a:r>
                      <a:r>
                        <a:rPr lang="en-US" sz="1800" dirty="0" smtClean="0"/>
                        <a:t> </a:t>
                      </a:r>
                      <a:endParaRPr lang="en-US" dirty="0"/>
                    </a:p>
                  </a:txBody>
                  <a:tcPr/>
                </a:tc>
                <a:tc>
                  <a:txBody>
                    <a:bodyPr/>
                    <a:lstStyle/>
                    <a:p>
                      <a:r>
                        <a:rPr lang="en-US" sz="1800" dirty="0" smtClean="0">
                          <a:sym typeface="Wingdings" pitchFamily="2" charset="2"/>
                        </a:rPr>
                        <a:t>wk52/12</a:t>
                      </a:r>
                      <a:endParaRPr lang="en-US" dirty="0"/>
                    </a:p>
                  </a:txBody>
                  <a:tcPr/>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Date Placeholder 2"/>
          <p:cNvSpPr>
            <a:spLocks noGrp="1"/>
          </p:cNvSpPr>
          <p:nvPr>
            <p:ph type="dt" sz="quarter" idx="10"/>
          </p:nvPr>
        </p:nvSpPr>
        <p:spPr>
          <a:noFill/>
        </p:spPr>
        <p:txBody>
          <a:bodyPr/>
          <a:lstStyle/>
          <a:p>
            <a:r>
              <a:rPr lang="en-US" smtClean="0">
                <a:cs typeface="Arial" pitchFamily="34" charset="0"/>
              </a:rPr>
              <a:t>4/03/2012</a:t>
            </a:r>
          </a:p>
        </p:txBody>
      </p:sp>
      <p:sp>
        <p:nvSpPr>
          <p:cNvPr id="67586" name="Footer Placeholder 3"/>
          <p:cNvSpPr>
            <a:spLocks noGrp="1"/>
          </p:cNvSpPr>
          <p:nvPr>
            <p:ph type="ftr" sz="quarter" idx="11"/>
          </p:nvPr>
        </p:nvSpPr>
        <p:spPr>
          <a:noFill/>
        </p:spPr>
        <p:txBody>
          <a:bodyPr/>
          <a:lstStyle/>
          <a:p>
            <a:r>
              <a:rPr lang="en-US" smtClean="0">
                <a:cs typeface="Arial" pitchFamily="34" charset="0"/>
              </a:rPr>
              <a:t>Micron/Intel Confidential</a:t>
            </a:r>
          </a:p>
        </p:txBody>
      </p:sp>
      <p:sp>
        <p:nvSpPr>
          <p:cNvPr id="67587" name="Slide Number Placeholder 4"/>
          <p:cNvSpPr>
            <a:spLocks noGrp="1"/>
          </p:cNvSpPr>
          <p:nvPr>
            <p:ph type="sldNum" sz="quarter" idx="12"/>
          </p:nvPr>
        </p:nvSpPr>
        <p:spPr>
          <a:noFill/>
        </p:spPr>
        <p:txBody>
          <a:bodyPr/>
          <a:lstStyle/>
          <a:p>
            <a:fld id="{B3819B41-0B4A-45B2-AD7C-04B7379C611D}" type="slidenum">
              <a:rPr lang="en-US" smtClean="0">
                <a:cs typeface="Arial" pitchFamily="34" charset="0"/>
              </a:rPr>
              <a:pPr/>
              <a:t>2</a:t>
            </a:fld>
            <a:endParaRPr lang="en-US" smtClean="0">
              <a:cs typeface="Arial" pitchFamily="34" charset="0"/>
            </a:endParaRPr>
          </a:p>
        </p:txBody>
      </p:sp>
      <p:sp>
        <p:nvSpPr>
          <p:cNvPr id="67588" name="Rectangle 2"/>
          <p:cNvSpPr>
            <a:spLocks noGrp="1" noChangeArrowheads="1"/>
          </p:cNvSpPr>
          <p:nvPr>
            <p:ph type="title"/>
          </p:nvPr>
        </p:nvSpPr>
        <p:spPr>
          <a:xfrm>
            <a:off x="457200" y="0"/>
            <a:ext cx="8229600" cy="1143000"/>
          </a:xfrm>
        </p:spPr>
        <p:txBody>
          <a:bodyPr/>
          <a:lstStyle/>
          <a:p>
            <a:pPr eaLnBrk="1" hangingPunct="1"/>
            <a:r>
              <a:rPr lang="en-US" smtClean="0"/>
              <a:t>Signature Page</a:t>
            </a:r>
          </a:p>
        </p:txBody>
      </p:sp>
      <p:sp>
        <p:nvSpPr>
          <p:cNvPr id="67589" name="Rectangle 3"/>
          <p:cNvSpPr>
            <a:spLocks noChangeArrowheads="1"/>
          </p:cNvSpPr>
          <p:nvPr/>
        </p:nvSpPr>
        <p:spPr bwMode="auto">
          <a:xfrm>
            <a:off x="184150" y="1624013"/>
            <a:ext cx="8624888" cy="4486275"/>
          </a:xfrm>
          <a:prstGeom prst="rect">
            <a:avLst/>
          </a:prstGeom>
          <a:noFill/>
          <a:ln w="9525" algn="ctr">
            <a:noFill/>
            <a:miter lim="800000"/>
            <a:headEnd/>
            <a:tailEnd/>
          </a:ln>
        </p:spPr>
        <p:txBody>
          <a:bodyPr>
            <a:spAutoFit/>
          </a:bodyPr>
          <a:lstStyle/>
          <a:p>
            <a:pPr eaLnBrk="0" hangingPunct="0"/>
            <a:r>
              <a:rPr lang="en-US" dirty="0">
                <a:solidFill>
                  <a:schemeClr val="tx1"/>
                </a:solidFill>
              </a:rPr>
              <a:t>This </a:t>
            </a:r>
            <a:r>
              <a:rPr lang="en-US" dirty="0" smtClean="0">
                <a:solidFill>
                  <a:schemeClr val="tx1"/>
                </a:solidFill>
              </a:rPr>
              <a:t>SxP Joint </a:t>
            </a:r>
            <a:r>
              <a:rPr lang="en-US" dirty="0">
                <a:solidFill>
                  <a:schemeClr val="tx1"/>
                </a:solidFill>
              </a:rPr>
              <a:t>Development Program Statement of  Work Rev </a:t>
            </a:r>
            <a:r>
              <a:rPr lang="en-US" dirty="0" smtClean="0">
                <a:solidFill>
                  <a:schemeClr val="tx1"/>
                </a:solidFill>
              </a:rPr>
              <a:t>1.0 (“SxP Memory SOW</a:t>
            </a:r>
            <a:r>
              <a:rPr lang="en-US" dirty="0">
                <a:solidFill>
                  <a:schemeClr val="tx1"/>
                </a:solidFill>
              </a:rPr>
              <a:t>”), having been approved by the JDP Committee is hereby approved by Intel and Micron respectively </a:t>
            </a:r>
            <a:r>
              <a:rPr lang="en-US" u="sng" dirty="0">
                <a:solidFill>
                  <a:schemeClr val="tx1"/>
                </a:solidFill>
              </a:rPr>
              <a:t>effective as </a:t>
            </a:r>
            <a:r>
              <a:rPr lang="en-US" u="sng" dirty="0" smtClean="0">
                <a:solidFill>
                  <a:schemeClr val="tx1"/>
                </a:solidFill>
              </a:rPr>
              <a:t>of April 3, 2012</a:t>
            </a:r>
            <a:r>
              <a:rPr lang="en-US" dirty="0" smtClean="0">
                <a:solidFill>
                  <a:schemeClr val="tx1"/>
                </a:solidFill>
              </a:rPr>
              <a:t>, </a:t>
            </a:r>
            <a:r>
              <a:rPr lang="en-US" dirty="0">
                <a:solidFill>
                  <a:schemeClr val="tx1"/>
                </a:solidFill>
              </a:rPr>
              <a:t>as signified by the signature of each company’s authorized representative below.</a:t>
            </a:r>
            <a:r>
              <a:rPr lang="en-US" b="0" dirty="0">
                <a:solidFill>
                  <a:schemeClr val="tx1"/>
                </a:solidFill>
              </a:rPr>
              <a:t>  </a:t>
            </a:r>
            <a:r>
              <a:rPr lang="en-US" dirty="0"/>
              <a:t>It is understood and agreed that this JDP SOW may be amended in due course in accordance with the procedures set forth in the  Joint Development Program Agreement.</a:t>
            </a:r>
          </a:p>
          <a:p>
            <a:pPr eaLnBrk="0" hangingPunct="0"/>
            <a:r>
              <a:rPr lang="en-US" dirty="0"/>
              <a:t>    </a:t>
            </a:r>
          </a:p>
          <a:p>
            <a:pPr eaLnBrk="0" hangingPunct="0"/>
            <a:r>
              <a:rPr lang="en-US" dirty="0"/>
              <a:t>          MICRON TECHNOLOGY, INC.	INTEL CORPORATION</a:t>
            </a:r>
            <a:endParaRPr lang="en-US" b="0" dirty="0"/>
          </a:p>
          <a:p>
            <a:pPr algn="ctr" eaLnBrk="0" hangingPunct="0"/>
            <a:endParaRPr lang="en-US" b="0" dirty="0"/>
          </a:p>
          <a:p>
            <a:pPr algn="ctr" eaLnBrk="0" hangingPunct="0"/>
            <a:endParaRPr lang="en-US" b="0" dirty="0"/>
          </a:p>
          <a:p>
            <a:pPr algn="ctr" eaLnBrk="0" hangingPunct="0"/>
            <a:r>
              <a:rPr lang="en-US" b="0" dirty="0"/>
              <a:t>By:  </a:t>
            </a:r>
            <a:r>
              <a:rPr lang="en-US" b="0" u="sng" dirty="0"/>
              <a:t>				</a:t>
            </a:r>
            <a:r>
              <a:rPr lang="en-US" b="0" dirty="0"/>
              <a:t>	By:  </a:t>
            </a:r>
            <a:r>
              <a:rPr lang="en-US" b="0" u="sng" dirty="0"/>
              <a:t>				</a:t>
            </a:r>
          </a:p>
          <a:p>
            <a:pPr algn="ctr" eaLnBrk="0" hangingPunct="0"/>
            <a:endParaRPr lang="en-US" b="0" dirty="0"/>
          </a:p>
          <a:p>
            <a:pPr algn="ctr" eaLnBrk="0" hangingPunct="0"/>
            <a:r>
              <a:rPr lang="en-US" b="0" dirty="0"/>
              <a:t>Name:	</a:t>
            </a:r>
            <a:r>
              <a:rPr lang="en-US" b="0" u="sng" dirty="0"/>
              <a:t>			</a:t>
            </a:r>
            <a:r>
              <a:rPr lang="en-US" b="0" dirty="0"/>
              <a:t>	Name:	</a:t>
            </a:r>
            <a:r>
              <a:rPr lang="en-US" b="0" u="sng" dirty="0"/>
              <a:t>			</a:t>
            </a:r>
          </a:p>
          <a:p>
            <a:pPr algn="ctr" eaLnBrk="0" hangingPunct="0"/>
            <a:endParaRPr lang="en-US" b="0" dirty="0"/>
          </a:p>
          <a:p>
            <a:pPr algn="ctr" eaLnBrk="0" hangingPunct="0"/>
            <a:r>
              <a:rPr lang="en-US" b="0" dirty="0"/>
              <a:t>Date:	</a:t>
            </a:r>
            <a:r>
              <a:rPr lang="en-US" b="0" u="sng" dirty="0"/>
              <a:t>			</a:t>
            </a:r>
            <a:r>
              <a:rPr lang="en-US" b="0" dirty="0"/>
              <a:t>	Date:	</a:t>
            </a:r>
            <a:r>
              <a:rPr lang="en-US" b="0" u="sng" dirty="0"/>
              <a:t>			</a:t>
            </a:r>
          </a:p>
        </p:txBody>
      </p:sp>
    </p:spTree>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685" y="0"/>
            <a:ext cx="8229600" cy="1143000"/>
          </a:xfrm>
        </p:spPr>
        <p:txBody>
          <a:bodyPr/>
          <a:lstStyle/>
          <a:p>
            <a:r>
              <a:rPr lang="en-US" dirty="0" smtClean="0"/>
              <a:t>SOW Proposal (3/5)</a:t>
            </a:r>
            <a:endParaRPr lang="en-US" dirty="0"/>
          </a:p>
        </p:txBody>
      </p:sp>
      <p:sp>
        <p:nvSpPr>
          <p:cNvPr id="6" name="Content Placeholder 5"/>
          <p:cNvSpPr>
            <a:spLocks noGrp="1"/>
          </p:cNvSpPr>
          <p:nvPr>
            <p:ph idx="1"/>
          </p:nvPr>
        </p:nvSpPr>
        <p:spPr>
          <a:xfrm>
            <a:off x="393700" y="812800"/>
            <a:ext cx="8229600" cy="2628900"/>
          </a:xfrm>
        </p:spPr>
        <p:txBody>
          <a:bodyPr/>
          <a:lstStyle/>
          <a:p>
            <a:r>
              <a:rPr lang="en-US" sz="2000" dirty="0" smtClean="0"/>
              <a:t>Task 3 - 2</a:t>
            </a:r>
            <a:r>
              <a:rPr lang="en-US" sz="2000" baseline="30000" dirty="0" smtClean="0"/>
              <a:t>nd</a:t>
            </a:r>
            <a:r>
              <a:rPr lang="en-US" sz="2000" dirty="0" smtClean="0"/>
              <a:t> deck integration impact</a:t>
            </a:r>
          </a:p>
          <a:p>
            <a:pPr lvl="1"/>
            <a:r>
              <a:rPr lang="en-US" sz="1800" dirty="0" smtClean="0"/>
              <a:t>Goal: to prove the 1</a:t>
            </a:r>
            <a:r>
              <a:rPr lang="en-US" sz="1800" baseline="30000" dirty="0" smtClean="0"/>
              <a:t>st</a:t>
            </a:r>
            <a:r>
              <a:rPr lang="en-US" sz="1800" dirty="0" smtClean="0"/>
              <a:t> deck functionality with the presence of 2</a:t>
            </a:r>
            <a:r>
              <a:rPr lang="en-US" sz="1800" baseline="30000" dirty="0" smtClean="0"/>
              <a:t>nd</a:t>
            </a:r>
            <a:r>
              <a:rPr lang="en-US" sz="1800" dirty="0" smtClean="0"/>
              <a:t> deck; to integrate the 2</a:t>
            </a:r>
            <a:r>
              <a:rPr lang="en-US" sz="1800" baseline="30000" dirty="0" smtClean="0"/>
              <a:t>nd</a:t>
            </a:r>
            <a:r>
              <a:rPr lang="en-US" sz="1800" dirty="0" smtClean="0"/>
              <a:t>  deck to prove functionality;  to characterize the new materials developed in Task 4 with the 2</a:t>
            </a:r>
            <a:r>
              <a:rPr lang="en-US" sz="1800" baseline="30000" dirty="0" smtClean="0"/>
              <a:t>nd</a:t>
            </a:r>
            <a:r>
              <a:rPr lang="en-US" sz="1800" dirty="0" smtClean="0"/>
              <a:t> deck integration</a:t>
            </a:r>
          </a:p>
          <a:p>
            <a:pPr lvl="2"/>
            <a:r>
              <a:rPr lang="en-US" sz="1400" dirty="0" smtClean="0"/>
              <a:t>Metric: 1st deck same functionality w/ or w/o 2nd deck; same DTS for 1</a:t>
            </a:r>
            <a:r>
              <a:rPr lang="en-US" sz="1400" baseline="30000" dirty="0" smtClean="0"/>
              <a:t>st</a:t>
            </a:r>
            <a:r>
              <a:rPr lang="en-US" sz="1400" dirty="0" smtClean="0"/>
              <a:t> deck; DTS for 1</a:t>
            </a:r>
            <a:r>
              <a:rPr lang="en-US" sz="1400" baseline="30000" dirty="0" smtClean="0"/>
              <a:t>st</a:t>
            </a:r>
            <a:r>
              <a:rPr lang="en-US" sz="1400" dirty="0" smtClean="0"/>
              <a:t> and 2</a:t>
            </a:r>
            <a:r>
              <a:rPr lang="en-US" sz="1400" baseline="30000" dirty="0" smtClean="0"/>
              <a:t>nd</a:t>
            </a:r>
            <a:r>
              <a:rPr lang="en-US" sz="1400" dirty="0" smtClean="0"/>
              <a:t> deck</a:t>
            </a:r>
          </a:p>
          <a:p>
            <a:pPr lvl="2"/>
            <a:r>
              <a:rPr lang="en-US" sz="1400" dirty="0" smtClean="0"/>
              <a:t>Vehicle: PTX14A FF and PTX14A FF with mask for 2</a:t>
            </a:r>
            <a:r>
              <a:rPr lang="en-US" sz="1400" baseline="30000" dirty="0" smtClean="0"/>
              <a:t>nd</a:t>
            </a:r>
            <a:r>
              <a:rPr lang="en-US" sz="1400" dirty="0" smtClean="0"/>
              <a:t>  deck </a:t>
            </a:r>
          </a:p>
          <a:p>
            <a:pPr lvl="2"/>
            <a:r>
              <a:rPr lang="en-US" sz="1400" dirty="0" smtClean="0"/>
              <a:t>Connections: MOR /20nm process, RWB/DTS</a:t>
            </a:r>
          </a:p>
          <a:p>
            <a:pPr lvl="2"/>
            <a:r>
              <a:rPr lang="en-US" sz="1400" dirty="0" smtClean="0"/>
              <a:t>Timeline: March 2012 – March 2013</a:t>
            </a:r>
          </a:p>
          <a:p>
            <a:pPr lvl="2"/>
            <a:endParaRPr lang="en-US" sz="1800" dirty="0" smtClean="0"/>
          </a:p>
          <a:p>
            <a:r>
              <a:rPr lang="en-US" sz="2000" dirty="0" smtClean="0"/>
              <a:t>Deliverables</a:t>
            </a:r>
          </a:p>
        </p:txBody>
      </p:sp>
      <p:sp>
        <p:nvSpPr>
          <p:cNvPr id="3" name="Footer Placeholder 2"/>
          <p:cNvSpPr>
            <a:spLocks noGrp="1"/>
          </p:cNvSpPr>
          <p:nvPr>
            <p:ph type="ftr" sz="quarter" idx="10"/>
          </p:nvPr>
        </p:nvSpPr>
        <p:spPr>
          <a:xfrm>
            <a:off x="3340100" y="6540500"/>
            <a:ext cx="2921000" cy="241300"/>
          </a:xfrm>
        </p:spPr>
        <p:txBody>
          <a:bodyPr/>
          <a:lstStyle/>
          <a:p>
            <a:pPr>
              <a:defRPr/>
            </a:pPr>
            <a:r>
              <a:rPr lang="en-US" dirty="0" smtClean="0"/>
              <a:t>Intel/Micron Confidential</a:t>
            </a:r>
            <a:endParaRPr lang="en-US" dirty="0"/>
          </a:p>
        </p:txBody>
      </p:sp>
      <p:sp>
        <p:nvSpPr>
          <p:cNvPr id="4" name="Slide Number Placeholder 3"/>
          <p:cNvSpPr>
            <a:spLocks noGrp="1"/>
          </p:cNvSpPr>
          <p:nvPr>
            <p:ph type="sldNum" sz="quarter" idx="11"/>
          </p:nvPr>
        </p:nvSpPr>
        <p:spPr>
          <a:xfrm>
            <a:off x="6654800" y="6537325"/>
            <a:ext cx="1293813" cy="244475"/>
          </a:xfrm>
        </p:spPr>
        <p:txBody>
          <a:bodyPr/>
          <a:lstStyle/>
          <a:p>
            <a:pPr>
              <a:defRPr/>
            </a:pPr>
            <a:fld id="{C217FA47-2944-47BC-91CD-944399863FAE}" type="slidenum">
              <a:rPr lang="en-US" smtClean="0"/>
              <a:pPr>
                <a:defRPr/>
              </a:pPr>
              <a:t>20</a:t>
            </a:fld>
            <a:endParaRPr lang="en-US" dirty="0"/>
          </a:p>
        </p:txBody>
      </p:sp>
      <p:graphicFrame>
        <p:nvGraphicFramePr>
          <p:cNvPr id="7" name="Table 6"/>
          <p:cNvGraphicFramePr>
            <a:graphicFrameLocks noGrp="1"/>
          </p:cNvGraphicFramePr>
          <p:nvPr/>
        </p:nvGraphicFramePr>
        <p:xfrm>
          <a:off x="487680" y="4097020"/>
          <a:ext cx="8216900" cy="1854200"/>
        </p:xfrm>
        <a:graphic>
          <a:graphicData uri="http://schemas.openxmlformats.org/drawingml/2006/table">
            <a:tbl>
              <a:tblPr firstRow="1" bandRow="1">
                <a:tableStyleId>{5C22544A-7EE6-4342-B048-85BDC9FD1C3A}</a:tableStyleId>
              </a:tblPr>
              <a:tblGrid>
                <a:gridCol w="787400"/>
                <a:gridCol w="6388100"/>
                <a:gridCol w="1041400"/>
              </a:tblGrid>
              <a:tr h="370840">
                <a:tc>
                  <a:txBody>
                    <a:bodyPr/>
                    <a:lstStyle/>
                    <a:p>
                      <a:r>
                        <a:rPr lang="en-US" dirty="0" smtClean="0"/>
                        <a:t>#</a:t>
                      </a:r>
                      <a:endParaRPr lang="en-US" dirty="0"/>
                    </a:p>
                  </a:txBody>
                  <a:tcPr/>
                </a:tc>
                <a:tc>
                  <a:txBody>
                    <a:bodyPr/>
                    <a:lstStyle/>
                    <a:p>
                      <a:r>
                        <a:rPr lang="en-US" dirty="0" smtClean="0"/>
                        <a:t>Description</a:t>
                      </a:r>
                      <a:endParaRPr lang="en-US" dirty="0"/>
                    </a:p>
                  </a:txBody>
                  <a:tcPr/>
                </a:tc>
                <a:tc>
                  <a:txBody>
                    <a:bodyPr/>
                    <a:lstStyle/>
                    <a:p>
                      <a:r>
                        <a:rPr lang="en-US" dirty="0" smtClean="0"/>
                        <a:t>ECD</a:t>
                      </a:r>
                      <a:endParaRPr lang="en-US" dirty="0"/>
                    </a:p>
                  </a:txBody>
                  <a:tcPr/>
                </a:tc>
              </a:tr>
              <a:tr h="370840">
                <a:tc>
                  <a:txBody>
                    <a:bodyPr/>
                    <a:lstStyle/>
                    <a:p>
                      <a:r>
                        <a:rPr lang="en-US" dirty="0" smtClean="0"/>
                        <a:t>D3.1</a:t>
                      </a:r>
                      <a:endParaRPr lang="en-US" dirty="0"/>
                    </a:p>
                  </a:txBody>
                  <a:tcPr/>
                </a:tc>
                <a:tc>
                  <a:txBody>
                    <a:bodyPr/>
                    <a:lstStyle/>
                    <a:p>
                      <a:r>
                        <a:rPr lang="en-US" sz="1800" dirty="0" smtClean="0"/>
                        <a:t>2</a:t>
                      </a:r>
                      <a:r>
                        <a:rPr lang="en-US" sz="1800" baseline="30000" dirty="0" smtClean="0"/>
                        <a:t>nd</a:t>
                      </a:r>
                      <a:r>
                        <a:rPr lang="en-US" sz="1800" dirty="0" smtClean="0"/>
                        <a:t> deck thermal budget impact on the 1</a:t>
                      </a:r>
                      <a:r>
                        <a:rPr lang="en-US" sz="1800" baseline="30000" dirty="0" smtClean="0"/>
                        <a:t>st</a:t>
                      </a:r>
                      <a:r>
                        <a:rPr lang="en-US" sz="1800" dirty="0" smtClean="0"/>
                        <a:t> deck</a:t>
                      </a:r>
                      <a:endParaRPr lang="en-US" dirty="0"/>
                    </a:p>
                  </a:txBody>
                  <a:tcPr/>
                </a:tc>
                <a:tc>
                  <a:txBody>
                    <a:bodyPr/>
                    <a:lstStyle/>
                    <a:p>
                      <a:r>
                        <a:rPr lang="en-US" sz="1800" dirty="0" smtClean="0">
                          <a:sym typeface="Wingdings" pitchFamily="2" charset="2"/>
                        </a:rPr>
                        <a:t>wk22/12</a:t>
                      </a:r>
                      <a:endParaRPr lang="en-US" dirty="0"/>
                    </a:p>
                  </a:txBody>
                  <a:tcPr/>
                </a:tc>
              </a:tr>
              <a:tr h="370840">
                <a:tc>
                  <a:txBody>
                    <a:bodyPr/>
                    <a:lstStyle/>
                    <a:p>
                      <a:r>
                        <a:rPr lang="en-US" dirty="0" smtClean="0"/>
                        <a:t>D3.2</a:t>
                      </a:r>
                      <a:endParaRPr lang="en-US" dirty="0"/>
                    </a:p>
                  </a:txBody>
                  <a:tcPr/>
                </a:tc>
                <a:tc>
                  <a:txBody>
                    <a:bodyPr/>
                    <a:lstStyle/>
                    <a:p>
                      <a:r>
                        <a:rPr lang="en-US" sz="1800" dirty="0" smtClean="0"/>
                        <a:t>2</a:t>
                      </a:r>
                      <a:r>
                        <a:rPr lang="en-US" sz="1800" baseline="30000" dirty="0" smtClean="0"/>
                        <a:t>nd</a:t>
                      </a:r>
                      <a:r>
                        <a:rPr lang="en-US" sz="1800" dirty="0" smtClean="0"/>
                        <a:t> deck dummy integration impact on 1</a:t>
                      </a:r>
                      <a:r>
                        <a:rPr lang="en-US" sz="1800" baseline="30000" dirty="0" smtClean="0"/>
                        <a:t>st</a:t>
                      </a:r>
                      <a:r>
                        <a:rPr lang="en-US" sz="1800" dirty="0" smtClean="0"/>
                        <a:t> deck</a:t>
                      </a:r>
                      <a:endParaRPr lang="en-US" dirty="0"/>
                    </a:p>
                  </a:txBody>
                  <a:tcPr/>
                </a:tc>
                <a:tc>
                  <a:txBody>
                    <a:bodyPr/>
                    <a:lstStyle/>
                    <a:p>
                      <a:r>
                        <a:rPr lang="en-US" sz="1800" dirty="0" smtClean="0">
                          <a:sym typeface="Wingdings" pitchFamily="2" charset="2"/>
                        </a:rPr>
                        <a:t>wk29/12</a:t>
                      </a:r>
                      <a:endParaRPr lang="en-US" dirty="0"/>
                    </a:p>
                  </a:txBody>
                  <a:tcPr/>
                </a:tc>
              </a:tr>
              <a:tr h="370840">
                <a:tc>
                  <a:txBody>
                    <a:bodyPr/>
                    <a:lstStyle/>
                    <a:p>
                      <a:r>
                        <a:rPr lang="en-US" i="0" dirty="0" smtClean="0">
                          <a:solidFill>
                            <a:schemeClr val="tx1">
                              <a:lumMod val="65000"/>
                              <a:lumOff val="35000"/>
                            </a:schemeClr>
                          </a:solidFill>
                        </a:rPr>
                        <a:t>D3.3</a:t>
                      </a:r>
                      <a:endParaRPr lang="en-US" i="0" dirty="0">
                        <a:solidFill>
                          <a:schemeClr val="tx1">
                            <a:lumMod val="65000"/>
                            <a:lumOff val="35000"/>
                          </a:schemeClr>
                        </a:solidFill>
                      </a:endParaRPr>
                    </a:p>
                  </a:txBody>
                  <a:tcPr/>
                </a:tc>
                <a:tc>
                  <a:txBody>
                    <a:bodyPr/>
                    <a:lstStyle/>
                    <a:p>
                      <a:r>
                        <a:rPr lang="en-US" sz="1800" i="0" dirty="0" smtClean="0">
                          <a:solidFill>
                            <a:schemeClr val="tx1">
                              <a:lumMod val="65000"/>
                              <a:lumOff val="35000"/>
                            </a:schemeClr>
                          </a:solidFill>
                        </a:rPr>
                        <a:t>First electrical characterization of</a:t>
                      </a:r>
                      <a:r>
                        <a:rPr lang="en-US" sz="1800" i="0" baseline="0" dirty="0" smtClean="0">
                          <a:solidFill>
                            <a:schemeClr val="tx1">
                              <a:lumMod val="65000"/>
                              <a:lumOff val="35000"/>
                            </a:schemeClr>
                          </a:solidFill>
                        </a:rPr>
                        <a:t> 2</a:t>
                      </a:r>
                      <a:r>
                        <a:rPr lang="en-US" sz="1800" i="0" baseline="30000" dirty="0" smtClean="0">
                          <a:solidFill>
                            <a:schemeClr val="tx1">
                              <a:lumMod val="65000"/>
                              <a:lumOff val="35000"/>
                            </a:schemeClr>
                          </a:solidFill>
                        </a:rPr>
                        <a:t>nd</a:t>
                      </a:r>
                      <a:r>
                        <a:rPr lang="en-US" sz="1800" i="0" baseline="0" dirty="0" smtClean="0">
                          <a:solidFill>
                            <a:schemeClr val="tx1">
                              <a:lumMod val="65000"/>
                              <a:lumOff val="35000"/>
                            </a:schemeClr>
                          </a:solidFill>
                        </a:rPr>
                        <a:t> deck</a:t>
                      </a:r>
                      <a:endParaRPr lang="en-US" i="0" dirty="0">
                        <a:solidFill>
                          <a:schemeClr val="tx1">
                            <a:lumMod val="65000"/>
                            <a:lumOff val="35000"/>
                          </a:schemeClr>
                        </a:solidFill>
                      </a:endParaRPr>
                    </a:p>
                  </a:txBody>
                  <a:tcPr/>
                </a:tc>
                <a:tc>
                  <a:txBody>
                    <a:bodyPr/>
                    <a:lstStyle/>
                    <a:p>
                      <a:r>
                        <a:rPr lang="en-US" sz="1800" i="0" dirty="0" smtClean="0">
                          <a:solidFill>
                            <a:schemeClr val="tx1">
                              <a:lumMod val="65000"/>
                              <a:lumOff val="35000"/>
                            </a:schemeClr>
                          </a:solidFill>
                          <a:sym typeface="Wingdings" pitchFamily="2" charset="2"/>
                        </a:rPr>
                        <a:t>wk48/12</a:t>
                      </a:r>
                      <a:endParaRPr lang="en-US" i="0" dirty="0">
                        <a:solidFill>
                          <a:schemeClr val="tx1">
                            <a:lumMod val="65000"/>
                            <a:lumOff val="35000"/>
                          </a:schemeClr>
                        </a:solidFill>
                      </a:endParaRPr>
                    </a:p>
                  </a:txBody>
                  <a:tcPr/>
                </a:tc>
              </a:tr>
              <a:tr h="370840">
                <a:tc>
                  <a:txBody>
                    <a:bodyPr/>
                    <a:lstStyle/>
                    <a:p>
                      <a:r>
                        <a:rPr lang="en-US" i="0" dirty="0" smtClean="0">
                          <a:solidFill>
                            <a:schemeClr val="tx1">
                              <a:lumMod val="65000"/>
                              <a:lumOff val="35000"/>
                            </a:schemeClr>
                          </a:solidFill>
                        </a:rPr>
                        <a:t>D3.4</a:t>
                      </a:r>
                      <a:endParaRPr lang="en-US" i="0" dirty="0">
                        <a:solidFill>
                          <a:schemeClr val="tx1">
                            <a:lumMod val="65000"/>
                            <a:lumOff val="35000"/>
                          </a:schemeClr>
                        </a:solidFill>
                      </a:endParaRPr>
                    </a:p>
                  </a:txBody>
                  <a:tcPr/>
                </a:tc>
                <a:tc>
                  <a:txBody>
                    <a:bodyPr/>
                    <a:lstStyle/>
                    <a:p>
                      <a:r>
                        <a:rPr lang="en-US" i="0" dirty="0" smtClean="0">
                          <a:solidFill>
                            <a:schemeClr val="tx1">
                              <a:lumMod val="65000"/>
                              <a:lumOff val="35000"/>
                            </a:schemeClr>
                          </a:solidFill>
                        </a:rPr>
                        <a:t>Second</a:t>
                      </a:r>
                      <a:r>
                        <a:rPr lang="en-US" i="0" baseline="0" dirty="0" smtClean="0">
                          <a:solidFill>
                            <a:schemeClr val="tx1">
                              <a:lumMod val="65000"/>
                              <a:lumOff val="35000"/>
                            </a:schemeClr>
                          </a:solidFill>
                        </a:rPr>
                        <a:t> </a:t>
                      </a:r>
                      <a:r>
                        <a:rPr lang="en-US" i="0" dirty="0" smtClean="0">
                          <a:solidFill>
                            <a:schemeClr val="tx1">
                              <a:lumMod val="65000"/>
                              <a:lumOff val="35000"/>
                            </a:schemeClr>
                          </a:solidFill>
                        </a:rPr>
                        <a:t>characterization with optimized</a:t>
                      </a:r>
                      <a:r>
                        <a:rPr lang="en-US" i="0" baseline="0" dirty="0" smtClean="0">
                          <a:solidFill>
                            <a:schemeClr val="tx1">
                              <a:lumMod val="65000"/>
                              <a:lumOff val="35000"/>
                            </a:schemeClr>
                          </a:solidFill>
                        </a:rPr>
                        <a:t> flow</a:t>
                      </a:r>
                      <a:endParaRPr lang="en-US" i="0" dirty="0">
                        <a:solidFill>
                          <a:schemeClr val="tx1">
                            <a:lumMod val="65000"/>
                            <a:lumOff val="35000"/>
                          </a:schemeClr>
                        </a:solidFill>
                      </a:endParaRPr>
                    </a:p>
                  </a:txBody>
                  <a:tcPr/>
                </a:tc>
                <a:tc>
                  <a:txBody>
                    <a:bodyPr/>
                    <a:lstStyle/>
                    <a:p>
                      <a:r>
                        <a:rPr lang="en-US" i="0" dirty="0" smtClean="0">
                          <a:solidFill>
                            <a:schemeClr val="tx1">
                              <a:lumMod val="65000"/>
                              <a:lumOff val="35000"/>
                            </a:schemeClr>
                          </a:solidFill>
                        </a:rPr>
                        <a:t>Mar/13</a:t>
                      </a:r>
                      <a:endParaRPr lang="en-US" i="0" dirty="0">
                        <a:solidFill>
                          <a:schemeClr val="tx1">
                            <a:lumMod val="65000"/>
                            <a:lumOff val="35000"/>
                          </a:schemeClr>
                        </a:solidFill>
                      </a:endParaRPr>
                    </a:p>
                  </a:txBody>
                  <a:tcPr/>
                </a:tc>
              </a:tr>
            </a:tbl>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3657" y="0"/>
            <a:ext cx="8229600" cy="1143000"/>
          </a:xfrm>
        </p:spPr>
        <p:txBody>
          <a:bodyPr/>
          <a:lstStyle/>
          <a:p>
            <a:r>
              <a:rPr lang="en-US" dirty="0" smtClean="0"/>
              <a:t>SOW Proposal (4/5)</a:t>
            </a:r>
            <a:endParaRPr lang="en-US" dirty="0"/>
          </a:p>
        </p:txBody>
      </p:sp>
      <p:sp>
        <p:nvSpPr>
          <p:cNvPr id="6" name="Content Placeholder 5"/>
          <p:cNvSpPr>
            <a:spLocks noGrp="1"/>
          </p:cNvSpPr>
          <p:nvPr>
            <p:ph idx="1"/>
          </p:nvPr>
        </p:nvSpPr>
        <p:spPr>
          <a:xfrm>
            <a:off x="393700" y="812800"/>
            <a:ext cx="8229600" cy="2628900"/>
          </a:xfrm>
        </p:spPr>
        <p:txBody>
          <a:bodyPr/>
          <a:lstStyle/>
          <a:p>
            <a:r>
              <a:rPr lang="en-US" sz="2000" dirty="0" smtClean="0"/>
              <a:t>Task 4 – New materials research</a:t>
            </a:r>
          </a:p>
          <a:p>
            <a:pPr lvl="1"/>
            <a:r>
              <a:rPr lang="en-US" sz="1800" dirty="0" smtClean="0"/>
              <a:t>Goal: continue the exploration of alternative materials and composition to improve cell performances and to sustain the scaling; </a:t>
            </a:r>
            <a:r>
              <a:rPr lang="en-US" sz="1800" dirty="0" smtClean="0">
                <a:solidFill>
                  <a:schemeClr val="tx1">
                    <a:lumMod val="50000"/>
                    <a:lumOff val="50000"/>
                  </a:schemeClr>
                </a:solidFill>
              </a:rPr>
              <a:t>integration method impact on new material (e.g. cleaning/sealing, etc..)</a:t>
            </a:r>
          </a:p>
          <a:p>
            <a:pPr lvl="2"/>
            <a:r>
              <a:rPr lang="en-US" sz="1400" dirty="0" smtClean="0"/>
              <a:t>Metric: better parameter than current DTS</a:t>
            </a:r>
          </a:p>
          <a:p>
            <a:pPr lvl="2"/>
            <a:r>
              <a:rPr lang="en-US" sz="1400" dirty="0" smtClean="0"/>
              <a:t>Vehicle: cantilever; PTX14A SF and FF</a:t>
            </a:r>
          </a:p>
          <a:p>
            <a:pPr lvl="2"/>
            <a:r>
              <a:rPr lang="en-US" sz="1400" dirty="0" smtClean="0"/>
              <a:t>Connections: RWB/DTS</a:t>
            </a:r>
          </a:p>
          <a:p>
            <a:pPr lvl="2"/>
            <a:r>
              <a:rPr lang="en-US" sz="1400" dirty="0" smtClean="0"/>
              <a:t>Timeline: March/12 – Q4/14  </a:t>
            </a:r>
          </a:p>
          <a:p>
            <a:pPr lvl="2"/>
            <a:endParaRPr lang="en-US" sz="1600" dirty="0" smtClean="0"/>
          </a:p>
          <a:p>
            <a:r>
              <a:rPr lang="en-US" sz="2000" dirty="0" smtClean="0"/>
              <a:t>Deliverables</a:t>
            </a:r>
          </a:p>
        </p:txBody>
      </p:sp>
      <p:sp>
        <p:nvSpPr>
          <p:cNvPr id="3" name="Footer Placeholder 2"/>
          <p:cNvSpPr>
            <a:spLocks noGrp="1"/>
          </p:cNvSpPr>
          <p:nvPr>
            <p:ph type="ftr" sz="quarter" idx="10"/>
          </p:nvPr>
        </p:nvSpPr>
        <p:spPr/>
        <p:txBody>
          <a:bodyPr/>
          <a:lstStyle/>
          <a:p>
            <a:pPr>
              <a:defRPr/>
            </a:pPr>
            <a:r>
              <a:rPr lang="en-US" dirty="0" smtClean="0"/>
              <a:t>Intel/Micron Confidential</a:t>
            </a:r>
            <a:endParaRPr lang="en-US" dirty="0"/>
          </a:p>
        </p:txBody>
      </p:sp>
      <p:sp>
        <p:nvSpPr>
          <p:cNvPr id="4" name="Slide Number Placeholder 3"/>
          <p:cNvSpPr>
            <a:spLocks noGrp="1"/>
          </p:cNvSpPr>
          <p:nvPr>
            <p:ph type="sldNum" sz="quarter" idx="11"/>
          </p:nvPr>
        </p:nvSpPr>
        <p:spPr/>
        <p:txBody>
          <a:bodyPr/>
          <a:lstStyle/>
          <a:p>
            <a:pPr>
              <a:defRPr/>
            </a:pPr>
            <a:fld id="{C217FA47-2944-47BC-91CD-944399863FAE}" type="slidenum">
              <a:rPr lang="en-US" smtClean="0"/>
              <a:pPr>
                <a:defRPr/>
              </a:pPr>
              <a:t>21</a:t>
            </a:fld>
            <a:endParaRPr lang="en-US" dirty="0"/>
          </a:p>
        </p:txBody>
      </p:sp>
      <p:graphicFrame>
        <p:nvGraphicFramePr>
          <p:cNvPr id="7" name="Table 6"/>
          <p:cNvGraphicFramePr>
            <a:graphicFrameLocks noGrp="1"/>
          </p:cNvGraphicFramePr>
          <p:nvPr/>
        </p:nvGraphicFramePr>
        <p:xfrm>
          <a:off x="508000" y="3771900"/>
          <a:ext cx="8216900" cy="2494280"/>
        </p:xfrm>
        <a:graphic>
          <a:graphicData uri="http://schemas.openxmlformats.org/drawingml/2006/table">
            <a:tbl>
              <a:tblPr firstRow="1" bandRow="1">
                <a:tableStyleId>{5C22544A-7EE6-4342-B048-85BDC9FD1C3A}</a:tableStyleId>
              </a:tblPr>
              <a:tblGrid>
                <a:gridCol w="787400"/>
                <a:gridCol w="6388100"/>
                <a:gridCol w="1041400"/>
              </a:tblGrid>
              <a:tr h="370840">
                <a:tc>
                  <a:txBody>
                    <a:bodyPr/>
                    <a:lstStyle/>
                    <a:p>
                      <a:r>
                        <a:rPr lang="en-US" dirty="0" smtClean="0"/>
                        <a:t>#</a:t>
                      </a:r>
                      <a:endParaRPr lang="en-US" dirty="0"/>
                    </a:p>
                  </a:txBody>
                  <a:tcPr/>
                </a:tc>
                <a:tc>
                  <a:txBody>
                    <a:bodyPr/>
                    <a:lstStyle/>
                    <a:p>
                      <a:r>
                        <a:rPr lang="en-US" dirty="0" smtClean="0"/>
                        <a:t>Description</a:t>
                      </a:r>
                      <a:endParaRPr lang="en-US" dirty="0"/>
                    </a:p>
                  </a:txBody>
                  <a:tcPr/>
                </a:tc>
                <a:tc>
                  <a:txBody>
                    <a:bodyPr/>
                    <a:lstStyle/>
                    <a:p>
                      <a:r>
                        <a:rPr lang="en-US" dirty="0" smtClean="0"/>
                        <a:t>ECD</a:t>
                      </a:r>
                      <a:endParaRPr lang="en-US" dirty="0"/>
                    </a:p>
                  </a:txBody>
                  <a:tcPr/>
                </a:tc>
              </a:tr>
              <a:tr h="370840">
                <a:tc>
                  <a:txBody>
                    <a:bodyPr/>
                    <a:lstStyle/>
                    <a:p>
                      <a:r>
                        <a:rPr lang="en-US" dirty="0" smtClean="0"/>
                        <a:t>D4.1</a:t>
                      </a:r>
                      <a:endParaRPr lang="en-US" dirty="0"/>
                    </a:p>
                  </a:txBody>
                  <a:tcPr/>
                </a:tc>
                <a:tc>
                  <a:txBody>
                    <a:bodyPr/>
                    <a:lstStyle/>
                    <a:p>
                      <a:r>
                        <a:rPr lang="en-US" sz="1800" dirty="0" smtClean="0"/>
                        <a:t>PM3 (IGT system) and SD3 (STAG system) characterized on cantilever</a:t>
                      </a:r>
                    </a:p>
                  </a:txBody>
                  <a:tcPr/>
                </a:tc>
                <a:tc>
                  <a:txBody>
                    <a:bodyPr/>
                    <a:lstStyle/>
                    <a:p>
                      <a:r>
                        <a:rPr lang="en-US" sz="1800" dirty="0" smtClean="0">
                          <a:sym typeface="Wingdings" pitchFamily="2" charset="2"/>
                        </a:rPr>
                        <a:t>wk30/12</a:t>
                      </a:r>
                      <a:endParaRPr lang="en-US" dirty="0"/>
                    </a:p>
                  </a:txBody>
                  <a:tcPr/>
                </a:tc>
              </a:tr>
              <a:tr h="370840">
                <a:tc>
                  <a:txBody>
                    <a:bodyPr/>
                    <a:lstStyle/>
                    <a:p>
                      <a:r>
                        <a:rPr lang="en-US" dirty="0" smtClean="0"/>
                        <a:t>D4.2</a:t>
                      </a:r>
                      <a:endParaRPr lang="en-US" dirty="0"/>
                    </a:p>
                  </a:txBody>
                  <a:tcPr/>
                </a:tc>
                <a:tc>
                  <a:txBody>
                    <a:bodyPr/>
                    <a:lstStyle/>
                    <a:p>
                      <a:r>
                        <a:rPr lang="en-US" sz="1800" dirty="0" smtClean="0"/>
                        <a:t>PM3 and SD3 integration in full flow</a:t>
                      </a:r>
                    </a:p>
                  </a:txBody>
                  <a:tcPr/>
                </a:tc>
                <a:tc>
                  <a:txBody>
                    <a:bodyPr/>
                    <a:lstStyle/>
                    <a:p>
                      <a:r>
                        <a:rPr lang="en-US" sz="1800" dirty="0" smtClean="0">
                          <a:sym typeface="Wingdings" pitchFamily="2" charset="2"/>
                        </a:rPr>
                        <a:t>wk52/12</a:t>
                      </a:r>
                      <a:endParaRPr lang="en-US" dirty="0"/>
                    </a:p>
                  </a:txBody>
                  <a:tcPr/>
                </a:tc>
              </a:tr>
              <a:tr h="370840">
                <a:tc>
                  <a:txBody>
                    <a:bodyPr/>
                    <a:lstStyle/>
                    <a:p>
                      <a:r>
                        <a:rPr lang="en-US" dirty="0" smtClean="0"/>
                        <a:t>D4.3</a:t>
                      </a:r>
                      <a:endParaRPr lang="en-US" dirty="0"/>
                    </a:p>
                  </a:txBody>
                  <a:tcPr/>
                </a:tc>
                <a:tc>
                  <a:txBody>
                    <a:bodyPr/>
                    <a:lstStyle/>
                    <a:p>
                      <a:r>
                        <a:rPr lang="en-US" sz="1800" dirty="0" smtClean="0"/>
                        <a:t>PM4 and SD4 characterized on cantilever</a:t>
                      </a:r>
                    </a:p>
                  </a:txBody>
                  <a:tcPr/>
                </a:tc>
                <a:tc>
                  <a:txBody>
                    <a:bodyPr/>
                    <a:lstStyle/>
                    <a:p>
                      <a:r>
                        <a:rPr lang="en-US" sz="1800" dirty="0" smtClean="0">
                          <a:sym typeface="Wingdings" pitchFamily="2" charset="2"/>
                        </a:rPr>
                        <a:t>May/13</a:t>
                      </a:r>
                      <a:endParaRPr lang="en-US" dirty="0"/>
                    </a:p>
                  </a:txBody>
                  <a:tcPr/>
                </a:tc>
              </a:tr>
              <a:tr h="370840">
                <a:tc>
                  <a:txBody>
                    <a:bodyPr/>
                    <a:lstStyle/>
                    <a:p>
                      <a:r>
                        <a:rPr lang="en-US" i="0" dirty="0" smtClean="0">
                          <a:solidFill>
                            <a:schemeClr val="tx1">
                              <a:lumMod val="65000"/>
                              <a:lumOff val="35000"/>
                            </a:schemeClr>
                          </a:solidFill>
                        </a:rPr>
                        <a:t>D4.4</a:t>
                      </a:r>
                      <a:endParaRPr lang="en-US" i="0" dirty="0">
                        <a:solidFill>
                          <a:schemeClr val="tx1">
                            <a:lumMod val="65000"/>
                            <a:lumOff val="35000"/>
                          </a:schemeClr>
                        </a:solidFill>
                      </a:endParaRPr>
                    </a:p>
                  </a:txBody>
                  <a:tcPr/>
                </a:tc>
                <a:tc>
                  <a:txBody>
                    <a:bodyPr/>
                    <a:lstStyle/>
                    <a:p>
                      <a:r>
                        <a:rPr lang="en-US" i="0" dirty="0" smtClean="0">
                          <a:solidFill>
                            <a:schemeClr val="tx1">
                              <a:lumMod val="65000"/>
                              <a:lumOff val="35000"/>
                            </a:schemeClr>
                          </a:solidFill>
                        </a:rPr>
                        <a:t>Electrical characterization of 2</a:t>
                      </a:r>
                      <a:r>
                        <a:rPr lang="en-US" i="0" baseline="30000" dirty="0" smtClean="0">
                          <a:solidFill>
                            <a:schemeClr val="tx1">
                              <a:lumMod val="65000"/>
                              <a:lumOff val="35000"/>
                            </a:schemeClr>
                          </a:solidFill>
                        </a:rPr>
                        <a:t>nd</a:t>
                      </a:r>
                      <a:r>
                        <a:rPr lang="en-US" i="0" dirty="0" smtClean="0">
                          <a:solidFill>
                            <a:schemeClr val="tx1">
                              <a:lumMod val="65000"/>
                              <a:lumOff val="35000"/>
                            </a:schemeClr>
                          </a:solidFill>
                        </a:rPr>
                        <a:t> deck with PM3/SD3</a:t>
                      </a:r>
                      <a:endParaRPr lang="en-US" i="0" dirty="0">
                        <a:solidFill>
                          <a:schemeClr val="tx1">
                            <a:lumMod val="65000"/>
                            <a:lumOff val="35000"/>
                          </a:schemeClr>
                        </a:solidFill>
                      </a:endParaRPr>
                    </a:p>
                  </a:txBody>
                  <a:tcPr/>
                </a:tc>
                <a:tc>
                  <a:txBody>
                    <a:bodyPr/>
                    <a:lstStyle/>
                    <a:p>
                      <a:r>
                        <a:rPr lang="en-US" i="0" dirty="0" smtClean="0">
                          <a:solidFill>
                            <a:schemeClr val="tx1">
                              <a:lumMod val="65000"/>
                              <a:lumOff val="35000"/>
                            </a:schemeClr>
                          </a:solidFill>
                        </a:rPr>
                        <a:t>Aug/13</a:t>
                      </a:r>
                      <a:endParaRPr lang="en-US" i="0" dirty="0">
                        <a:solidFill>
                          <a:schemeClr val="tx1">
                            <a:lumMod val="65000"/>
                            <a:lumOff val="35000"/>
                          </a:schemeClr>
                        </a:solidFill>
                      </a:endParaRPr>
                    </a:p>
                  </a:txBody>
                  <a:tcPr/>
                </a:tc>
              </a:tr>
              <a:tr h="370840">
                <a:tc>
                  <a:txBody>
                    <a:bodyPr/>
                    <a:lstStyle/>
                    <a:p>
                      <a:r>
                        <a:rPr lang="en-US" dirty="0" smtClean="0"/>
                        <a:t>D4.5</a:t>
                      </a:r>
                      <a:endParaRPr lang="en-US" dirty="0"/>
                    </a:p>
                  </a:txBody>
                  <a:tcPr/>
                </a:tc>
                <a:tc>
                  <a:txBody>
                    <a:bodyPr/>
                    <a:lstStyle/>
                    <a:p>
                      <a:r>
                        <a:rPr lang="en-US" dirty="0" smtClean="0"/>
                        <a:t>PM and SD finalization for scaling</a:t>
                      </a:r>
                    </a:p>
                  </a:txBody>
                  <a:tcPr/>
                </a:tc>
                <a:tc>
                  <a:txBody>
                    <a:bodyPr/>
                    <a:lstStyle/>
                    <a:p>
                      <a:r>
                        <a:rPr lang="en-US" sz="1800" dirty="0" smtClean="0">
                          <a:solidFill>
                            <a:srgbClr val="000000"/>
                          </a:solidFill>
                          <a:ea typeface="+mn-ea"/>
                          <a:cs typeface="+mn-cs"/>
                          <a:sym typeface="Wingdings" pitchFamily="2" charset="2"/>
                        </a:rPr>
                        <a:t>Q4/14</a:t>
                      </a:r>
                      <a:endParaRPr lang="en-US" dirty="0"/>
                    </a:p>
                  </a:txBody>
                  <a:tcPr/>
                </a:tc>
              </a:tr>
            </a:tbl>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smtClean="0"/>
              <a:t>SOW Proposal (5/5)</a:t>
            </a:r>
            <a:endParaRPr lang="en-US" dirty="0"/>
          </a:p>
        </p:txBody>
      </p:sp>
      <p:sp>
        <p:nvSpPr>
          <p:cNvPr id="6" name="Content Placeholder 5"/>
          <p:cNvSpPr>
            <a:spLocks noGrp="1"/>
          </p:cNvSpPr>
          <p:nvPr>
            <p:ph idx="1"/>
          </p:nvPr>
        </p:nvSpPr>
        <p:spPr>
          <a:xfrm>
            <a:off x="393700" y="962926"/>
            <a:ext cx="8229600" cy="2628900"/>
          </a:xfrm>
        </p:spPr>
        <p:txBody>
          <a:bodyPr/>
          <a:lstStyle/>
          <a:p>
            <a:r>
              <a:rPr lang="en-US" sz="2000" dirty="0" smtClean="0"/>
              <a:t>Task 5 – Support to the 20.5nm development in F4</a:t>
            </a:r>
          </a:p>
          <a:p>
            <a:pPr lvl="1"/>
            <a:r>
              <a:rPr lang="en-US" sz="1800" dirty="0" smtClean="0"/>
              <a:t>Goal: sustain with electrical characterization and modeling the 300mm process</a:t>
            </a:r>
          </a:p>
          <a:p>
            <a:pPr lvl="2"/>
            <a:r>
              <a:rPr lang="en-US" sz="1400" dirty="0" smtClean="0"/>
              <a:t>Timeline: exit from path-finding on</a:t>
            </a:r>
            <a:endParaRPr lang="en-US" sz="1800" dirty="0" smtClean="0"/>
          </a:p>
          <a:p>
            <a:endParaRPr lang="en-US" sz="1800" dirty="0" smtClean="0"/>
          </a:p>
          <a:p>
            <a:r>
              <a:rPr lang="en-US" sz="2000" dirty="0" smtClean="0"/>
              <a:t>Activities</a:t>
            </a:r>
          </a:p>
        </p:txBody>
      </p:sp>
      <p:sp>
        <p:nvSpPr>
          <p:cNvPr id="3" name="Footer Placeholder 2"/>
          <p:cNvSpPr>
            <a:spLocks noGrp="1"/>
          </p:cNvSpPr>
          <p:nvPr>
            <p:ph type="ftr" sz="quarter" idx="10"/>
          </p:nvPr>
        </p:nvSpPr>
        <p:spPr/>
        <p:txBody>
          <a:bodyPr/>
          <a:lstStyle/>
          <a:p>
            <a:pPr>
              <a:defRPr/>
            </a:pPr>
            <a:r>
              <a:rPr lang="en-US" dirty="0" smtClean="0"/>
              <a:t>Intel/Micron Confidential</a:t>
            </a:r>
            <a:endParaRPr lang="en-US" dirty="0"/>
          </a:p>
        </p:txBody>
      </p:sp>
      <p:sp>
        <p:nvSpPr>
          <p:cNvPr id="4" name="Slide Number Placeholder 3"/>
          <p:cNvSpPr>
            <a:spLocks noGrp="1"/>
          </p:cNvSpPr>
          <p:nvPr>
            <p:ph type="sldNum" sz="quarter" idx="11"/>
          </p:nvPr>
        </p:nvSpPr>
        <p:spPr/>
        <p:txBody>
          <a:bodyPr/>
          <a:lstStyle/>
          <a:p>
            <a:pPr>
              <a:defRPr/>
            </a:pPr>
            <a:fld id="{C217FA47-2944-47BC-91CD-944399863FAE}" type="slidenum">
              <a:rPr lang="en-US" smtClean="0"/>
              <a:pPr>
                <a:defRPr/>
              </a:pPr>
              <a:t>22</a:t>
            </a:fld>
            <a:endParaRPr lang="en-US" dirty="0"/>
          </a:p>
        </p:txBody>
      </p:sp>
      <p:graphicFrame>
        <p:nvGraphicFramePr>
          <p:cNvPr id="7" name="Table 6"/>
          <p:cNvGraphicFramePr>
            <a:graphicFrameLocks noGrp="1"/>
          </p:cNvGraphicFramePr>
          <p:nvPr/>
        </p:nvGraphicFramePr>
        <p:xfrm>
          <a:off x="453409" y="3062217"/>
          <a:ext cx="8216900" cy="1854200"/>
        </p:xfrm>
        <a:graphic>
          <a:graphicData uri="http://schemas.openxmlformats.org/drawingml/2006/table">
            <a:tbl>
              <a:tblPr firstRow="1" bandRow="1">
                <a:tableStyleId>{5C22544A-7EE6-4342-B048-85BDC9FD1C3A}</a:tableStyleId>
              </a:tblPr>
              <a:tblGrid>
                <a:gridCol w="787400"/>
                <a:gridCol w="6388100"/>
                <a:gridCol w="1041400"/>
              </a:tblGrid>
              <a:tr h="370840">
                <a:tc>
                  <a:txBody>
                    <a:bodyPr/>
                    <a:lstStyle/>
                    <a:p>
                      <a:r>
                        <a:rPr lang="en-US" dirty="0" smtClean="0"/>
                        <a:t>#</a:t>
                      </a:r>
                      <a:endParaRPr lang="en-US" dirty="0"/>
                    </a:p>
                  </a:txBody>
                  <a:tcPr/>
                </a:tc>
                <a:tc>
                  <a:txBody>
                    <a:bodyPr/>
                    <a:lstStyle/>
                    <a:p>
                      <a:r>
                        <a:rPr lang="en-US" dirty="0" smtClean="0"/>
                        <a:t>Description</a:t>
                      </a:r>
                      <a:endParaRPr lang="en-US" dirty="0"/>
                    </a:p>
                  </a:txBody>
                  <a:tcPr/>
                </a:tc>
                <a:tc>
                  <a:txBody>
                    <a:bodyPr/>
                    <a:lstStyle/>
                    <a:p>
                      <a:r>
                        <a:rPr lang="en-US" dirty="0" smtClean="0"/>
                        <a:t>ECD</a:t>
                      </a:r>
                      <a:endParaRPr lang="en-US" dirty="0"/>
                    </a:p>
                  </a:txBody>
                  <a:tcPr/>
                </a:tc>
              </a:tr>
              <a:tr h="370840">
                <a:tc>
                  <a:txBody>
                    <a:bodyPr/>
                    <a:lstStyle/>
                    <a:p>
                      <a:r>
                        <a:rPr lang="en-US" dirty="0" smtClean="0"/>
                        <a:t>A5.1</a:t>
                      </a:r>
                      <a:endParaRPr lang="en-US" dirty="0"/>
                    </a:p>
                  </a:txBody>
                  <a:tcPr/>
                </a:tc>
                <a:tc>
                  <a:txBody>
                    <a:bodyPr/>
                    <a:lstStyle/>
                    <a:p>
                      <a:r>
                        <a:rPr lang="en-US" sz="1800" smtClean="0"/>
                        <a:t>Definiton and evaluation of experiments</a:t>
                      </a:r>
                    </a:p>
                  </a:txBody>
                  <a:tcPr/>
                </a:tc>
                <a:tc>
                  <a:txBody>
                    <a:bodyPr/>
                    <a:lstStyle/>
                    <a:p>
                      <a:endParaRPr lang="en-US" dirty="0"/>
                    </a:p>
                  </a:txBody>
                  <a:tcPr/>
                </a:tc>
              </a:tr>
              <a:tr h="370840">
                <a:tc>
                  <a:txBody>
                    <a:bodyPr/>
                    <a:lstStyle/>
                    <a:p>
                      <a:r>
                        <a:rPr lang="en-US" dirty="0" smtClean="0"/>
                        <a:t>A5.2</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smtClean="0"/>
                        <a:t>Electrical characterization on the F4 silicon</a:t>
                      </a:r>
                      <a:endParaRPr lang="en-US" sz="1800" dirty="0" smtClean="0"/>
                    </a:p>
                  </a:txBody>
                  <a:tcPr/>
                </a:tc>
                <a:tc>
                  <a:txBody>
                    <a:bodyPr/>
                    <a:lstStyle/>
                    <a:p>
                      <a:endParaRPr lang="en-US" dirty="0"/>
                    </a:p>
                  </a:txBody>
                  <a:tcPr/>
                </a:tc>
              </a:tr>
              <a:tr h="370840">
                <a:tc>
                  <a:txBody>
                    <a:bodyPr/>
                    <a:lstStyle/>
                    <a:p>
                      <a:r>
                        <a:rPr lang="en-US" dirty="0" smtClean="0"/>
                        <a:t>A5.3</a:t>
                      </a:r>
                      <a:endParaRPr lang="en-US" dirty="0"/>
                    </a:p>
                  </a:txBody>
                  <a:tcPr/>
                </a:tc>
                <a:tc>
                  <a:txBody>
                    <a:bodyPr/>
                    <a:lstStyle/>
                    <a:p>
                      <a:r>
                        <a:rPr lang="en-US" sz="1800" dirty="0" smtClean="0"/>
                        <a:t>TCAD of specific</a:t>
                      </a:r>
                      <a:r>
                        <a:rPr lang="en-US" sz="1800" baseline="0" dirty="0" smtClean="0"/>
                        <a:t> trials</a:t>
                      </a:r>
                      <a:endParaRPr lang="en-US" sz="1800" dirty="0" smtClean="0"/>
                    </a:p>
                  </a:txBody>
                  <a:tcPr/>
                </a:tc>
                <a:tc>
                  <a:txBody>
                    <a:bodyPr/>
                    <a:lstStyle/>
                    <a:p>
                      <a:endParaRPr lang="en-US" dirty="0"/>
                    </a:p>
                  </a:txBody>
                  <a:tcPr/>
                </a:tc>
              </a:tr>
              <a:tr h="370840">
                <a:tc>
                  <a:txBody>
                    <a:bodyPr/>
                    <a:lstStyle/>
                    <a:p>
                      <a:r>
                        <a:rPr lang="en-US" dirty="0" smtClean="0"/>
                        <a:t>A5.4</a:t>
                      </a:r>
                      <a:endParaRPr lang="en-US" dirty="0"/>
                    </a:p>
                  </a:txBody>
                  <a:tcPr/>
                </a:tc>
                <a:tc>
                  <a:txBody>
                    <a:bodyPr/>
                    <a:lstStyle/>
                    <a:p>
                      <a:r>
                        <a:rPr lang="en-US" dirty="0" smtClean="0"/>
                        <a:t>Modeling</a:t>
                      </a:r>
                      <a:r>
                        <a:rPr lang="en-US" baseline="0" dirty="0" smtClean="0"/>
                        <a:t> of cell behaviors</a:t>
                      </a:r>
                      <a:endParaRPr lang="en-US" dirty="0" smtClean="0"/>
                    </a:p>
                  </a:txBody>
                  <a:tcPr/>
                </a:tc>
                <a:tc>
                  <a:txBody>
                    <a:bodyPr/>
                    <a:lstStyle/>
                    <a:p>
                      <a:endParaRPr lang="en-US" dirty="0"/>
                    </a:p>
                  </a:txBody>
                  <a:tcPr/>
                </a:tc>
              </a:tr>
            </a:tbl>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smtClean="0"/>
              <a:t>SOW proposal Gantt chart</a:t>
            </a:r>
            <a:endParaRPr lang="en-US" dirty="0"/>
          </a:p>
        </p:txBody>
      </p:sp>
      <p:sp>
        <p:nvSpPr>
          <p:cNvPr id="3" name="Footer Placeholder 2"/>
          <p:cNvSpPr>
            <a:spLocks noGrp="1"/>
          </p:cNvSpPr>
          <p:nvPr>
            <p:ph type="ftr" sz="quarter" idx="10"/>
          </p:nvPr>
        </p:nvSpPr>
        <p:spPr/>
        <p:txBody>
          <a:bodyPr/>
          <a:lstStyle/>
          <a:p>
            <a:pPr>
              <a:defRPr/>
            </a:pPr>
            <a:r>
              <a:rPr lang="en-US" smtClean="0"/>
              <a:t>Intel/Micron Confidential</a:t>
            </a:r>
            <a:endParaRPr lang="en-US" dirty="0"/>
          </a:p>
        </p:txBody>
      </p:sp>
      <p:sp>
        <p:nvSpPr>
          <p:cNvPr id="4" name="Slide Number Placeholder 3"/>
          <p:cNvSpPr>
            <a:spLocks noGrp="1"/>
          </p:cNvSpPr>
          <p:nvPr>
            <p:ph type="sldNum" sz="quarter" idx="11"/>
          </p:nvPr>
        </p:nvSpPr>
        <p:spPr/>
        <p:txBody>
          <a:bodyPr/>
          <a:lstStyle/>
          <a:p>
            <a:pPr>
              <a:defRPr/>
            </a:pPr>
            <a:fld id="{C217FA47-2944-47BC-91CD-944399863FAE}" type="slidenum">
              <a:rPr lang="en-US" smtClean="0"/>
              <a:pPr>
                <a:defRPr/>
              </a:pPr>
              <a:t>23</a:t>
            </a:fld>
            <a:endParaRPr lang="en-US" dirty="0"/>
          </a:p>
        </p:txBody>
      </p:sp>
      <p:pic>
        <p:nvPicPr>
          <p:cNvPr id="5" name="Picture 2"/>
          <p:cNvPicPr>
            <a:picLocks noChangeAspect="1" noChangeArrowheads="1"/>
          </p:cNvPicPr>
          <p:nvPr/>
        </p:nvPicPr>
        <p:blipFill>
          <a:blip r:embed="rId2" cstate="print"/>
          <a:srcRect/>
          <a:stretch>
            <a:fillRect/>
          </a:stretch>
        </p:blipFill>
        <p:spPr bwMode="auto">
          <a:xfrm>
            <a:off x="379662" y="1684009"/>
            <a:ext cx="8385965" cy="326964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Date Placeholder 3"/>
          <p:cNvSpPr>
            <a:spLocks noGrp="1"/>
          </p:cNvSpPr>
          <p:nvPr>
            <p:ph type="dt" sz="quarter" idx="10"/>
          </p:nvPr>
        </p:nvSpPr>
        <p:spPr>
          <a:noFill/>
        </p:spPr>
        <p:txBody>
          <a:bodyPr/>
          <a:lstStyle/>
          <a:p>
            <a:r>
              <a:rPr lang="en-US" smtClean="0">
                <a:cs typeface="Arial" pitchFamily="34" charset="0"/>
              </a:rPr>
              <a:t>4/03/2012</a:t>
            </a:r>
          </a:p>
        </p:txBody>
      </p:sp>
      <p:sp>
        <p:nvSpPr>
          <p:cNvPr id="84994" name="Footer Placeholder 4"/>
          <p:cNvSpPr>
            <a:spLocks noGrp="1"/>
          </p:cNvSpPr>
          <p:nvPr>
            <p:ph type="ftr" sz="quarter" idx="11"/>
          </p:nvPr>
        </p:nvSpPr>
        <p:spPr>
          <a:noFill/>
        </p:spPr>
        <p:txBody>
          <a:bodyPr/>
          <a:lstStyle/>
          <a:p>
            <a:r>
              <a:rPr lang="en-US" smtClean="0">
                <a:cs typeface="Arial" pitchFamily="34" charset="0"/>
              </a:rPr>
              <a:t>Micron/Intel Confidential</a:t>
            </a:r>
          </a:p>
        </p:txBody>
      </p:sp>
      <p:sp>
        <p:nvSpPr>
          <p:cNvPr id="84995" name="Slide Number Placeholder 5"/>
          <p:cNvSpPr>
            <a:spLocks noGrp="1"/>
          </p:cNvSpPr>
          <p:nvPr>
            <p:ph type="sldNum" sz="quarter" idx="12"/>
          </p:nvPr>
        </p:nvSpPr>
        <p:spPr>
          <a:noFill/>
        </p:spPr>
        <p:txBody>
          <a:bodyPr/>
          <a:lstStyle/>
          <a:p>
            <a:fld id="{E1FC64FA-FBCE-421C-AC5A-FB87154ADFBC}" type="slidenum">
              <a:rPr lang="en-US" smtClean="0">
                <a:cs typeface="Arial" pitchFamily="34" charset="0"/>
              </a:rPr>
              <a:pPr/>
              <a:t>24</a:t>
            </a:fld>
            <a:endParaRPr lang="en-US" smtClean="0">
              <a:cs typeface="Arial" pitchFamily="34" charset="0"/>
            </a:endParaRPr>
          </a:p>
        </p:txBody>
      </p:sp>
      <p:sp>
        <p:nvSpPr>
          <p:cNvPr id="84996" name="Rectangle 4"/>
          <p:cNvSpPr>
            <a:spLocks noGrp="1" noChangeArrowheads="1"/>
          </p:cNvSpPr>
          <p:nvPr>
            <p:ph type="ctrTitle"/>
          </p:nvPr>
        </p:nvSpPr>
        <p:spPr/>
        <p:txBody>
          <a:bodyPr/>
          <a:lstStyle/>
          <a:p>
            <a:pPr eaLnBrk="1" hangingPunct="1"/>
            <a:r>
              <a:rPr lang="en-US" dirty="0" smtClean="0"/>
              <a:t>4.0 Design SOW</a:t>
            </a:r>
          </a:p>
        </p:txBody>
      </p:sp>
    </p:spTree>
  </p:cSld>
  <p:clrMapOvr>
    <a:masterClrMapping/>
  </p:clrMapOvr>
  <p:transition>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2"/>
                </a:solidFill>
                <a:latin typeface="Lucida Sans Unicode" pitchFamily="34" charset="0"/>
                <a:ea typeface="ＭＳ Ｐゴシック" pitchFamily="34" charset="-128"/>
              </a:defRPr>
            </a:lvl1pPr>
            <a:lvl2pPr marL="742950" indent="-285750" eaLnBrk="0" hangingPunct="0">
              <a:defRPr b="1">
                <a:solidFill>
                  <a:schemeClr val="tx2"/>
                </a:solidFill>
                <a:latin typeface="Lucida Sans Unicode" pitchFamily="34" charset="0"/>
                <a:ea typeface="ＭＳ Ｐゴシック" pitchFamily="34" charset="-128"/>
              </a:defRPr>
            </a:lvl2pPr>
            <a:lvl3pPr marL="1143000" indent="-228600" eaLnBrk="0" hangingPunct="0">
              <a:defRPr b="1">
                <a:solidFill>
                  <a:schemeClr val="tx2"/>
                </a:solidFill>
                <a:latin typeface="Lucida Sans Unicode" pitchFamily="34" charset="0"/>
                <a:ea typeface="ＭＳ Ｐゴシック" pitchFamily="34" charset="-128"/>
              </a:defRPr>
            </a:lvl3pPr>
            <a:lvl4pPr marL="1600200" indent="-228600" eaLnBrk="0" hangingPunct="0">
              <a:defRPr b="1">
                <a:solidFill>
                  <a:schemeClr val="tx2"/>
                </a:solidFill>
                <a:latin typeface="Lucida Sans Unicode" pitchFamily="34" charset="0"/>
                <a:ea typeface="ＭＳ Ｐゴシック" pitchFamily="34" charset="-128"/>
              </a:defRPr>
            </a:lvl4pPr>
            <a:lvl5pPr marL="2057400" indent="-228600" eaLnBrk="0" hangingPunct="0">
              <a:defRPr b="1">
                <a:solidFill>
                  <a:schemeClr val="tx2"/>
                </a:solidFill>
                <a:latin typeface="Lucida Sans Unicode" pitchFamily="34" charset="0"/>
                <a:ea typeface="ＭＳ Ｐゴシック" pitchFamily="34" charset="-128"/>
              </a:defRPr>
            </a:lvl5pPr>
            <a:lvl6pPr marL="25146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6pPr>
            <a:lvl7pPr marL="29718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7pPr>
            <a:lvl8pPr marL="34290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8pPr>
            <a:lvl9pPr marL="38862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9pPr>
          </a:lstStyle>
          <a:p>
            <a:fld id="{D419228E-9284-4A92-B5D5-4390F9AAF67B}" type="datetime1">
              <a:rPr lang="ja-JP" altLang="en-US" b="0" smtClean="0">
                <a:solidFill>
                  <a:schemeClr val="tx1"/>
                </a:solidFill>
                <a:latin typeface="Times New Roman" pitchFamily="18" charset="0"/>
              </a:rPr>
              <a:pPr/>
              <a:t>2016/1/17</a:t>
            </a:fld>
            <a:endParaRPr lang="en-US" altLang="ja-JP" b="0" dirty="0" smtClean="0">
              <a:solidFill>
                <a:schemeClr val="tx1"/>
              </a:solidFill>
              <a:latin typeface="Times New Roman" pitchFamily="18" charset="0"/>
            </a:endParaRPr>
          </a:p>
        </p:txBody>
      </p:sp>
      <p:sp>
        <p:nvSpPr>
          <p:cNvPr id="14339"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2"/>
                </a:solidFill>
                <a:latin typeface="Lucida Sans Unicode" pitchFamily="34" charset="0"/>
                <a:ea typeface="ＭＳ Ｐゴシック" pitchFamily="34" charset="-128"/>
              </a:defRPr>
            </a:lvl1pPr>
            <a:lvl2pPr marL="742950" indent="-285750" eaLnBrk="0" hangingPunct="0">
              <a:defRPr b="1">
                <a:solidFill>
                  <a:schemeClr val="tx2"/>
                </a:solidFill>
                <a:latin typeface="Lucida Sans Unicode" pitchFamily="34" charset="0"/>
                <a:ea typeface="ＭＳ Ｐゴシック" pitchFamily="34" charset="-128"/>
              </a:defRPr>
            </a:lvl2pPr>
            <a:lvl3pPr marL="1143000" indent="-228600" eaLnBrk="0" hangingPunct="0">
              <a:defRPr b="1">
                <a:solidFill>
                  <a:schemeClr val="tx2"/>
                </a:solidFill>
                <a:latin typeface="Lucida Sans Unicode" pitchFamily="34" charset="0"/>
                <a:ea typeface="ＭＳ Ｐゴシック" pitchFamily="34" charset="-128"/>
              </a:defRPr>
            </a:lvl3pPr>
            <a:lvl4pPr marL="1600200" indent="-228600" eaLnBrk="0" hangingPunct="0">
              <a:defRPr b="1">
                <a:solidFill>
                  <a:schemeClr val="tx2"/>
                </a:solidFill>
                <a:latin typeface="Lucida Sans Unicode" pitchFamily="34" charset="0"/>
                <a:ea typeface="ＭＳ Ｐゴシック" pitchFamily="34" charset="-128"/>
              </a:defRPr>
            </a:lvl4pPr>
            <a:lvl5pPr marL="2057400" indent="-228600" eaLnBrk="0" hangingPunct="0">
              <a:defRPr b="1">
                <a:solidFill>
                  <a:schemeClr val="tx2"/>
                </a:solidFill>
                <a:latin typeface="Lucida Sans Unicode" pitchFamily="34" charset="0"/>
                <a:ea typeface="ＭＳ Ｐゴシック" pitchFamily="34" charset="-128"/>
              </a:defRPr>
            </a:lvl5pPr>
            <a:lvl6pPr marL="25146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6pPr>
            <a:lvl7pPr marL="29718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7pPr>
            <a:lvl8pPr marL="34290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8pPr>
            <a:lvl9pPr marL="38862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9pPr>
          </a:lstStyle>
          <a:p>
            <a:r>
              <a:rPr lang="en-US" altLang="ja-JP" smtClean="0">
                <a:solidFill>
                  <a:srgbClr val="FF0000"/>
                </a:solidFill>
                <a:latin typeface="Times New Roman" pitchFamily="18" charset="0"/>
              </a:rPr>
              <a:t>Micron/Intel Confidential</a:t>
            </a:r>
          </a:p>
        </p:txBody>
      </p:sp>
      <p:sp>
        <p:nvSpPr>
          <p:cNvPr id="1434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2"/>
                </a:solidFill>
                <a:latin typeface="Lucida Sans Unicode" pitchFamily="34" charset="0"/>
                <a:ea typeface="ＭＳ Ｐゴシック" pitchFamily="34" charset="-128"/>
              </a:defRPr>
            </a:lvl1pPr>
            <a:lvl2pPr marL="742950" indent="-285750" eaLnBrk="0" hangingPunct="0">
              <a:defRPr b="1">
                <a:solidFill>
                  <a:schemeClr val="tx2"/>
                </a:solidFill>
                <a:latin typeface="Lucida Sans Unicode" pitchFamily="34" charset="0"/>
                <a:ea typeface="ＭＳ Ｐゴシック" pitchFamily="34" charset="-128"/>
              </a:defRPr>
            </a:lvl2pPr>
            <a:lvl3pPr marL="1143000" indent="-228600" eaLnBrk="0" hangingPunct="0">
              <a:defRPr b="1">
                <a:solidFill>
                  <a:schemeClr val="tx2"/>
                </a:solidFill>
                <a:latin typeface="Lucida Sans Unicode" pitchFamily="34" charset="0"/>
                <a:ea typeface="ＭＳ Ｐゴシック" pitchFamily="34" charset="-128"/>
              </a:defRPr>
            </a:lvl3pPr>
            <a:lvl4pPr marL="1600200" indent="-228600" eaLnBrk="0" hangingPunct="0">
              <a:defRPr b="1">
                <a:solidFill>
                  <a:schemeClr val="tx2"/>
                </a:solidFill>
                <a:latin typeface="Lucida Sans Unicode" pitchFamily="34" charset="0"/>
                <a:ea typeface="ＭＳ Ｐゴシック" pitchFamily="34" charset="-128"/>
              </a:defRPr>
            </a:lvl4pPr>
            <a:lvl5pPr marL="2057400" indent="-228600" eaLnBrk="0" hangingPunct="0">
              <a:defRPr b="1">
                <a:solidFill>
                  <a:schemeClr val="tx2"/>
                </a:solidFill>
                <a:latin typeface="Lucida Sans Unicode" pitchFamily="34" charset="0"/>
                <a:ea typeface="ＭＳ Ｐゴシック" pitchFamily="34" charset="-128"/>
              </a:defRPr>
            </a:lvl5pPr>
            <a:lvl6pPr marL="25146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6pPr>
            <a:lvl7pPr marL="29718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7pPr>
            <a:lvl8pPr marL="34290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8pPr>
            <a:lvl9pPr marL="38862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9pPr>
          </a:lstStyle>
          <a:p>
            <a:fld id="{C3BEA443-1B6F-4C7F-A46B-F55F3BF64FDA}" type="slidenum">
              <a:rPr lang="ja-JP" altLang="en-US" b="0" smtClean="0">
                <a:solidFill>
                  <a:schemeClr val="tx1"/>
                </a:solidFill>
                <a:latin typeface="Times New Roman" pitchFamily="18" charset="0"/>
              </a:rPr>
              <a:pPr/>
              <a:t>25</a:t>
            </a:fld>
            <a:endParaRPr lang="en-US" altLang="ja-JP" b="0" smtClean="0">
              <a:solidFill>
                <a:schemeClr val="tx1"/>
              </a:solidFill>
              <a:latin typeface="Times New Roman" pitchFamily="18" charset="0"/>
            </a:endParaRPr>
          </a:p>
        </p:txBody>
      </p:sp>
      <p:sp>
        <p:nvSpPr>
          <p:cNvPr id="14341" name="Rectangle 2"/>
          <p:cNvSpPr>
            <a:spLocks noGrp="1" noChangeArrowheads="1"/>
          </p:cNvSpPr>
          <p:nvPr>
            <p:ph type="title"/>
          </p:nvPr>
        </p:nvSpPr>
        <p:spPr>
          <a:xfrm>
            <a:off x="457200" y="9934"/>
            <a:ext cx="8229600" cy="748055"/>
          </a:xfrm>
        </p:spPr>
        <p:txBody>
          <a:bodyPr/>
          <a:lstStyle/>
          <a:p>
            <a:pPr eaLnBrk="1" hangingPunct="1"/>
            <a:r>
              <a:rPr lang="en-US" altLang="ja-JP" sz="4400" dirty="0" smtClean="0">
                <a:latin typeface="Tahoma" pitchFamily="34" charset="0"/>
                <a:ea typeface="ＭＳ Ｐゴシック" pitchFamily="34" charset="-128"/>
              </a:rPr>
              <a:t>Contents</a:t>
            </a:r>
          </a:p>
        </p:txBody>
      </p:sp>
      <p:sp>
        <p:nvSpPr>
          <p:cNvPr id="14342" name="Rectangle 3"/>
          <p:cNvSpPr>
            <a:spLocks noGrp="1" noChangeArrowheads="1"/>
          </p:cNvSpPr>
          <p:nvPr>
            <p:ph type="body" idx="1"/>
          </p:nvPr>
        </p:nvSpPr>
        <p:spPr>
          <a:xfrm>
            <a:off x="457200" y="834436"/>
            <a:ext cx="8229600" cy="5084762"/>
          </a:xfrm>
        </p:spPr>
        <p:txBody>
          <a:bodyPr/>
          <a:lstStyle/>
          <a:p>
            <a:pPr eaLnBrk="1" hangingPunct="1">
              <a:lnSpc>
                <a:spcPct val="90000"/>
              </a:lnSpc>
            </a:pPr>
            <a:r>
              <a:rPr lang="en-US" altLang="ja-JP" sz="2800" dirty="0" smtClean="0">
                <a:latin typeface="Tahoma" pitchFamily="34" charset="0"/>
                <a:ea typeface="ＭＳ Ｐゴシック" pitchFamily="34" charset="-128"/>
              </a:rPr>
              <a:t>Strategy</a:t>
            </a:r>
          </a:p>
          <a:p>
            <a:pPr eaLnBrk="1" hangingPunct="1">
              <a:lnSpc>
                <a:spcPct val="90000"/>
              </a:lnSpc>
            </a:pPr>
            <a:r>
              <a:rPr lang="en-US" altLang="ja-JP" sz="2800" dirty="0" smtClean="0">
                <a:latin typeface="Tahoma" pitchFamily="34" charset="0"/>
                <a:ea typeface="ＭＳ Ｐゴシック" pitchFamily="34" charset="-128"/>
              </a:rPr>
              <a:t>Key Features</a:t>
            </a:r>
          </a:p>
          <a:p>
            <a:pPr eaLnBrk="1" hangingPunct="1">
              <a:lnSpc>
                <a:spcPct val="90000"/>
              </a:lnSpc>
            </a:pPr>
            <a:r>
              <a:rPr lang="en-US" altLang="ja-JP" sz="2800" dirty="0" smtClean="0">
                <a:latin typeface="Tahoma" pitchFamily="34" charset="0"/>
                <a:ea typeface="ＭＳ Ｐゴシック" pitchFamily="34" charset="-128"/>
              </a:rPr>
              <a:t>Architecture</a:t>
            </a:r>
          </a:p>
          <a:p>
            <a:pPr eaLnBrk="1" hangingPunct="1">
              <a:lnSpc>
                <a:spcPct val="90000"/>
              </a:lnSpc>
            </a:pPr>
            <a:r>
              <a:rPr lang="en-US" altLang="ja-JP" sz="2800" dirty="0" smtClean="0">
                <a:latin typeface="Tahoma" pitchFamily="34" charset="0"/>
                <a:ea typeface="ＭＳ Ｐゴシック" pitchFamily="34" charset="-128"/>
              </a:rPr>
              <a:t>Milestones</a:t>
            </a:r>
          </a:p>
          <a:p>
            <a:pPr eaLnBrk="1" hangingPunct="1">
              <a:lnSpc>
                <a:spcPct val="90000"/>
              </a:lnSpc>
            </a:pPr>
            <a:r>
              <a:rPr lang="en-US" altLang="ja-JP" sz="2800" dirty="0" smtClean="0">
                <a:latin typeface="Tahoma" pitchFamily="34" charset="0"/>
                <a:ea typeface="ＭＳ Ｐゴシック" pitchFamily="34" charset="-128"/>
              </a:rPr>
              <a:t>Development &amp; Resource Plan</a:t>
            </a:r>
          </a:p>
          <a:p>
            <a:pPr eaLnBrk="1" hangingPunct="1">
              <a:lnSpc>
                <a:spcPct val="90000"/>
              </a:lnSpc>
            </a:pPr>
            <a:r>
              <a:rPr lang="en-US" altLang="ja-JP" sz="2800" dirty="0" smtClean="0">
                <a:latin typeface="Tahoma" pitchFamily="34" charset="0"/>
                <a:ea typeface="ＭＳ Ｐゴシック" pitchFamily="34" charset="-128"/>
              </a:rPr>
              <a:t>MLC Architecture New Capabilities</a:t>
            </a:r>
          </a:p>
          <a:p>
            <a:pPr eaLnBrk="1" hangingPunct="1">
              <a:lnSpc>
                <a:spcPct val="90000"/>
              </a:lnSpc>
            </a:pPr>
            <a:r>
              <a:rPr lang="en-US" altLang="ja-JP" sz="2800" dirty="0" smtClean="0">
                <a:latin typeface="Tahoma" pitchFamily="34" charset="0"/>
                <a:ea typeface="ＭＳ Ｐゴシック" pitchFamily="34" charset="-128"/>
              </a:rPr>
              <a:t>Risk Areas</a:t>
            </a:r>
          </a:p>
          <a:p>
            <a:pPr eaLnBrk="1" hangingPunct="1">
              <a:lnSpc>
                <a:spcPct val="90000"/>
              </a:lnSpc>
            </a:pPr>
            <a:r>
              <a:rPr lang="en-US" altLang="ja-JP" sz="2800" dirty="0" smtClean="0">
                <a:latin typeface="Tahoma" pitchFamily="34" charset="0"/>
                <a:ea typeface="ＭＳ Ｐゴシック" pitchFamily="34" charset="-128"/>
              </a:rPr>
              <a:t>Silicon &amp; PE Support</a:t>
            </a:r>
          </a:p>
          <a:p>
            <a:pPr eaLnBrk="1" hangingPunct="1">
              <a:lnSpc>
                <a:spcPct val="90000"/>
              </a:lnSpc>
            </a:pPr>
            <a:r>
              <a:rPr lang="en-US" altLang="ja-JP" sz="2800" dirty="0" smtClean="0">
                <a:latin typeface="Tahoma" pitchFamily="34" charset="0"/>
                <a:ea typeface="ＭＳ Ｐゴシック" pitchFamily="34" charset="-128"/>
              </a:rPr>
              <a:t>Stepping Support</a:t>
            </a:r>
          </a:p>
          <a:p>
            <a:pPr eaLnBrk="1" hangingPunct="1">
              <a:lnSpc>
                <a:spcPct val="90000"/>
              </a:lnSpc>
            </a:pPr>
            <a:r>
              <a:rPr lang="en-US" altLang="ja-JP" sz="2800" dirty="0" smtClean="0">
                <a:latin typeface="Tahoma" pitchFamily="34" charset="0"/>
                <a:ea typeface="ＭＳ Ｐゴシック" pitchFamily="34" charset="-128"/>
              </a:rPr>
              <a:t>Key Documents</a:t>
            </a: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2"/>
                </a:solidFill>
                <a:latin typeface="Lucida Sans Unicode" pitchFamily="34" charset="0"/>
                <a:ea typeface="ＭＳ Ｐゴシック" pitchFamily="34" charset="-128"/>
              </a:defRPr>
            </a:lvl1pPr>
            <a:lvl2pPr marL="742950" indent="-285750" eaLnBrk="0" hangingPunct="0">
              <a:defRPr b="1">
                <a:solidFill>
                  <a:schemeClr val="tx2"/>
                </a:solidFill>
                <a:latin typeface="Lucida Sans Unicode" pitchFamily="34" charset="0"/>
                <a:ea typeface="ＭＳ Ｐゴシック" pitchFamily="34" charset="-128"/>
              </a:defRPr>
            </a:lvl2pPr>
            <a:lvl3pPr marL="1143000" indent="-228600" eaLnBrk="0" hangingPunct="0">
              <a:defRPr b="1">
                <a:solidFill>
                  <a:schemeClr val="tx2"/>
                </a:solidFill>
                <a:latin typeface="Lucida Sans Unicode" pitchFamily="34" charset="0"/>
                <a:ea typeface="ＭＳ Ｐゴシック" pitchFamily="34" charset="-128"/>
              </a:defRPr>
            </a:lvl3pPr>
            <a:lvl4pPr marL="1600200" indent="-228600" eaLnBrk="0" hangingPunct="0">
              <a:defRPr b="1">
                <a:solidFill>
                  <a:schemeClr val="tx2"/>
                </a:solidFill>
                <a:latin typeface="Lucida Sans Unicode" pitchFamily="34" charset="0"/>
                <a:ea typeface="ＭＳ Ｐゴシック" pitchFamily="34" charset="-128"/>
              </a:defRPr>
            </a:lvl4pPr>
            <a:lvl5pPr marL="2057400" indent="-228600" eaLnBrk="0" hangingPunct="0">
              <a:defRPr b="1">
                <a:solidFill>
                  <a:schemeClr val="tx2"/>
                </a:solidFill>
                <a:latin typeface="Lucida Sans Unicode" pitchFamily="34" charset="0"/>
                <a:ea typeface="ＭＳ Ｐゴシック" pitchFamily="34" charset="-128"/>
              </a:defRPr>
            </a:lvl5pPr>
            <a:lvl6pPr marL="25146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6pPr>
            <a:lvl7pPr marL="29718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7pPr>
            <a:lvl8pPr marL="34290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8pPr>
            <a:lvl9pPr marL="38862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9pPr>
          </a:lstStyle>
          <a:p>
            <a:r>
              <a:rPr lang="en-US" altLang="ja-JP" b="0" dirty="0" smtClean="0">
                <a:solidFill>
                  <a:schemeClr val="tx1"/>
                </a:solidFill>
                <a:latin typeface="Times New Roman" pitchFamily="18" charset="0"/>
              </a:rPr>
              <a:t>4/3/2012</a:t>
            </a:r>
          </a:p>
        </p:txBody>
      </p:sp>
      <p:sp>
        <p:nvSpPr>
          <p:cNvPr id="15363" name="Footer Placeholder 4"/>
          <p:cNvSpPr>
            <a:spLocks noGrp="1"/>
          </p:cNvSpPr>
          <p:nvPr>
            <p:ph type="ftr" sz="quarter" idx="11"/>
          </p:nvPr>
        </p:nvSpPr>
        <p:spPr>
          <a:xfrm>
            <a:off x="3709670" y="6399848"/>
            <a:ext cx="2895600" cy="3159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2"/>
                </a:solidFill>
                <a:latin typeface="Lucida Sans Unicode" pitchFamily="34" charset="0"/>
                <a:ea typeface="ＭＳ Ｐゴシック" pitchFamily="34" charset="-128"/>
              </a:defRPr>
            </a:lvl1pPr>
            <a:lvl2pPr marL="742950" indent="-285750" eaLnBrk="0" hangingPunct="0">
              <a:defRPr b="1">
                <a:solidFill>
                  <a:schemeClr val="tx2"/>
                </a:solidFill>
                <a:latin typeface="Lucida Sans Unicode" pitchFamily="34" charset="0"/>
                <a:ea typeface="ＭＳ Ｐゴシック" pitchFamily="34" charset="-128"/>
              </a:defRPr>
            </a:lvl2pPr>
            <a:lvl3pPr marL="1143000" indent="-228600" eaLnBrk="0" hangingPunct="0">
              <a:defRPr b="1">
                <a:solidFill>
                  <a:schemeClr val="tx2"/>
                </a:solidFill>
                <a:latin typeface="Lucida Sans Unicode" pitchFamily="34" charset="0"/>
                <a:ea typeface="ＭＳ Ｐゴシック" pitchFamily="34" charset="-128"/>
              </a:defRPr>
            </a:lvl3pPr>
            <a:lvl4pPr marL="1600200" indent="-228600" eaLnBrk="0" hangingPunct="0">
              <a:defRPr b="1">
                <a:solidFill>
                  <a:schemeClr val="tx2"/>
                </a:solidFill>
                <a:latin typeface="Lucida Sans Unicode" pitchFamily="34" charset="0"/>
                <a:ea typeface="ＭＳ Ｐゴシック" pitchFamily="34" charset="-128"/>
              </a:defRPr>
            </a:lvl4pPr>
            <a:lvl5pPr marL="2057400" indent="-228600" eaLnBrk="0" hangingPunct="0">
              <a:defRPr b="1">
                <a:solidFill>
                  <a:schemeClr val="tx2"/>
                </a:solidFill>
                <a:latin typeface="Lucida Sans Unicode" pitchFamily="34" charset="0"/>
                <a:ea typeface="ＭＳ Ｐゴシック" pitchFamily="34" charset="-128"/>
              </a:defRPr>
            </a:lvl5pPr>
            <a:lvl6pPr marL="25146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6pPr>
            <a:lvl7pPr marL="29718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7pPr>
            <a:lvl8pPr marL="34290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8pPr>
            <a:lvl9pPr marL="38862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9pPr>
          </a:lstStyle>
          <a:p>
            <a:r>
              <a:rPr lang="en-US" altLang="ja-JP" smtClean="0">
                <a:solidFill>
                  <a:srgbClr val="FF0000"/>
                </a:solidFill>
                <a:latin typeface="Times New Roman" pitchFamily="18" charset="0"/>
              </a:rPr>
              <a:t>Micron/Intel Confidential</a:t>
            </a:r>
          </a:p>
        </p:txBody>
      </p:sp>
      <p:sp>
        <p:nvSpPr>
          <p:cNvPr id="1536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2"/>
                </a:solidFill>
                <a:latin typeface="Lucida Sans Unicode" pitchFamily="34" charset="0"/>
                <a:ea typeface="ＭＳ Ｐゴシック" pitchFamily="34" charset="-128"/>
              </a:defRPr>
            </a:lvl1pPr>
            <a:lvl2pPr marL="742950" indent="-285750" eaLnBrk="0" hangingPunct="0">
              <a:defRPr b="1">
                <a:solidFill>
                  <a:schemeClr val="tx2"/>
                </a:solidFill>
                <a:latin typeface="Lucida Sans Unicode" pitchFamily="34" charset="0"/>
                <a:ea typeface="ＭＳ Ｐゴシック" pitchFamily="34" charset="-128"/>
              </a:defRPr>
            </a:lvl2pPr>
            <a:lvl3pPr marL="1143000" indent="-228600" eaLnBrk="0" hangingPunct="0">
              <a:defRPr b="1">
                <a:solidFill>
                  <a:schemeClr val="tx2"/>
                </a:solidFill>
                <a:latin typeface="Lucida Sans Unicode" pitchFamily="34" charset="0"/>
                <a:ea typeface="ＭＳ Ｐゴシック" pitchFamily="34" charset="-128"/>
              </a:defRPr>
            </a:lvl3pPr>
            <a:lvl4pPr marL="1600200" indent="-228600" eaLnBrk="0" hangingPunct="0">
              <a:defRPr b="1">
                <a:solidFill>
                  <a:schemeClr val="tx2"/>
                </a:solidFill>
                <a:latin typeface="Lucida Sans Unicode" pitchFamily="34" charset="0"/>
                <a:ea typeface="ＭＳ Ｐゴシック" pitchFamily="34" charset="-128"/>
              </a:defRPr>
            </a:lvl4pPr>
            <a:lvl5pPr marL="2057400" indent="-228600" eaLnBrk="0" hangingPunct="0">
              <a:defRPr b="1">
                <a:solidFill>
                  <a:schemeClr val="tx2"/>
                </a:solidFill>
                <a:latin typeface="Lucida Sans Unicode" pitchFamily="34" charset="0"/>
                <a:ea typeface="ＭＳ Ｐゴシック" pitchFamily="34" charset="-128"/>
              </a:defRPr>
            </a:lvl5pPr>
            <a:lvl6pPr marL="25146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6pPr>
            <a:lvl7pPr marL="29718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7pPr>
            <a:lvl8pPr marL="34290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8pPr>
            <a:lvl9pPr marL="38862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9pPr>
          </a:lstStyle>
          <a:p>
            <a:fld id="{F5EAA083-F26C-4876-BAAE-56AD689B4067}" type="slidenum">
              <a:rPr lang="ja-JP" altLang="en-US" b="0" smtClean="0">
                <a:solidFill>
                  <a:schemeClr val="tx1"/>
                </a:solidFill>
                <a:latin typeface="Times New Roman" pitchFamily="18" charset="0"/>
              </a:rPr>
              <a:pPr/>
              <a:t>26</a:t>
            </a:fld>
            <a:endParaRPr lang="en-US" altLang="ja-JP" b="0" smtClean="0">
              <a:solidFill>
                <a:schemeClr val="tx1"/>
              </a:solidFill>
              <a:latin typeface="Times New Roman" pitchFamily="18" charset="0"/>
            </a:endParaRPr>
          </a:p>
        </p:txBody>
      </p:sp>
      <p:sp>
        <p:nvSpPr>
          <p:cNvPr id="15365" name="Rectangle 2"/>
          <p:cNvSpPr>
            <a:spLocks noGrp="1" noChangeArrowheads="1"/>
          </p:cNvSpPr>
          <p:nvPr>
            <p:ph type="title"/>
          </p:nvPr>
        </p:nvSpPr>
        <p:spPr>
          <a:xfrm>
            <a:off x="457200" y="-26162"/>
            <a:ext cx="8229600" cy="772115"/>
          </a:xfrm>
        </p:spPr>
        <p:txBody>
          <a:bodyPr/>
          <a:lstStyle/>
          <a:p>
            <a:pPr eaLnBrk="1" hangingPunct="1"/>
            <a:r>
              <a:rPr lang="en-US" altLang="ja-JP" sz="4400" dirty="0" smtClean="0">
                <a:latin typeface="Tahoma" pitchFamily="34" charset="0"/>
                <a:ea typeface="ＭＳ Ｐゴシック" pitchFamily="34" charset="-128"/>
              </a:rPr>
              <a:t>Strategy</a:t>
            </a:r>
          </a:p>
        </p:txBody>
      </p:sp>
      <p:sp>
        <p:nvSpPr>
          <p:cNvPr id="15366" name="Rectangle 3"/>
          <p:cNvSpPr>
            <a:spLocks noGrp="1" noChangeArrowheads="1"/>
          </p:cNvSpPr>
          <p:nvPr>
            <p:ph type="body" idx="1"/>
          </p:nvPr>
        </p:nvSpPr>
        <p:spPr>
          <a:xfrm>
            <a:off x="360971" y="898587"/>
            <a:ext cx="8469313" cy="5357813"/>
          </a:xfrm>
        </p:spPr>
        <p:txBody>
          <a:bodyPr/>
          <a:lstStyle/>
          <a:p>
            <a:pPr eaLnBrk="1" hangingPunct="1">
              <a:lnSpc>
                <a:spcPct val="90000"/>
              </a:lnSpc>
            </a:pPr>
            <a:r>
              <a:rPr lang="en-US" altLang="ja-JP" sz="2400" dirty="0" smtClean="0">
                <a:latin typeface="Tahoma" pitchFamily="34" charset="0"/>
                <a:ea typeface="ＭＳ Ｐゴシック" pitchFamily="34" charset="-128"/>
              </a:rPr>
              <a:t>128Gb design capable of meeting full datasheet at PRQ while providing flexibility for silicon start-up</a:t>
            </a:r>
          </a:p>
          <a:p>
            <a:pPr eaLnBrk="1" hangingPunct="1">
              <a:lnSpc>
                <a:spcPct val="90000"/>
              </a:lnSpc>
            </a:pPr>
            <a:endParaRPr lang="en-US" altLang="ja-JP" sz="2400" dirty="0" smtClean="0">
              <a:latin typeface="Tahoma" pitchFamily="34" charset="0"/>
              <a:ea typeface="ＭＳ Ｐゴシック" pitchFamily="34" charset="-128"/>
            </a:endParaRPr>
          </a:p>
          <a:p>
            <a:pPr eaLnBrk="1" hangingPunct="1">
              <a:lnSpc>
                <a:spcPct val="90000"/>
              </a:lnSpc>
            </a:pPr>
            <a:r>
              <a:rPr lang="en-US" altLang="ja-JP" sz="2400" dirty="0" smtClean="0">
                <a:latin typeface="Tahoma" pitchFamily="34" charset="0"/>
                <a:ea typeface="ＭＳ Ｐゴシック" pitchFamily="34" charset="-128"/>
              </a:rPr>
              <a:t>DDR4 electricals with SXP specific physicals &amp; protocol</a:t>
            </a:r>
          </a:p>
          <a:p>
            <a:pPr eaLnBrk="1" hangingPunct="1">
              <a:lnSpc>
                <a:spcPct val="90000"/>
              </a:lnSpc>
            </a:pPr>
            <a:endParaRPr lang="en-US" altLang="ja-JP" sz="2400" dirty="0" smtClean="0">
              <a:latin typeface="Tahoma" pitchFamily="34" charset="0"/>
              <a:ea typeface="ＭＳ Ｐゴシック" pitchFamily="34" charset="-128"/>
            </a:endParaRPr>
          </a:p>
          <a:p>
            <a:pPr eaLnBrk="1" hangingPunct="1">
              <a:lnSpc>
                <a:spcPct val="90000"/>
              </a:lnSpc>
            </a:pPr>
            <a:r>
              <a:rPr lang="en-US" altLang="ja-JP" sz="2400" dirty="0" smtClean="0">
                <a:latin typeface="Tahoma" pitchFamily="34" charset="0"/>
                <a:ea typeface="ＭＳ Ｐゴシック" pitchFamily="34" charset="-128"/>
              </a:rPr>
              <a:t>Priority – design </a:t>
            </a:r>
            <a:r>
              <a:rPr lang="en-US" altLang="ja-JP" sz="2000" dirty="0" smtClean="0">
                <a:latin typeface="Tahoma" pitchFamily="34" charset="0"/>
                <a:ea typeface="ＭＳ Ｐゴシック" pitchFamily="34" charset="-128"/>
              </a:rPr>
              <a:t>decision making tree thru Alpha chip </a:t>
            </a:r>
            <a:r>
              <a:rPr lang="en-US" altLang="ja-JP" sz="2000" dirty="0" err="1" smtClean="0">
                <a:latin typeface="Tahoma" pitchFamily="34" charset="0"/>
                <a:ea typeface="ＭＳ Ｐゴシック" pitchFamily="34" charset="-128"/>
              </a:rPr>
              <a:t>tapeout</a:t>
            </a:r>
            <a:endParaRPr lang="en-US" altLang="ja-JP" sz="2000" dirty="0" smtClean="0">
              <a:latin typeface="Tahoma" pitchFamily="34" charset="0"/>
              <a:ea typeface="ＭＳ Ｐゴシック" pitchFamily="34" charset="-128"/>
            </a:endParaRPr>
          </a:p>
          <a:p>
            <a:pPr lvl="2" eaLnBrk="1" hangingPunct="1">
              <a:lnSpc>
                <a:spcPct val="90000"/>
              </a:lnSpc>
              <a:buFont typeface="Wingdings" pitchFamily="2" charset="2"/>
              <a:buChar char="Ø"/>
            </a:pPr>
            <a:r>
              <a:rPr lang="en-US" altLang="ja-JP" sz="2000" dirty="0" smtClean="0">
                <a:latin typeface="Tahoma" pitchFamily="34" charset="0"/>
                <a:ea typeface="ＭＳ Ｐゴシック" pitchFamily="34" charset="-128"/>
              </a:rPr>
              <a:t>Schedule</a:t>
            </a:r>
          </a:p>
          <a:p>
            <a:pPr lvl="3" eaLnBrk="1" hangingPunct="1">
              <a:lnSpc>
                <a:spcPct val="90000"/>
              </a:lnSpc>
              <a:buFont typeface="Wingdings" pitchFamily="2" charset="2"/>
              <a:buChar char="Ø"/>
            </a:pPr>
            <a:r>
              <a:rPr lang="en-US" altLang="ja-JP" dirty="0" smtClean="0">
                <a:latin typeface="Tahoma" pitchFamily="34" charset="0"/>
                <a:ea typeface="ＭＳ Ｐゴシック" pitchFamily="34" charset="-128"/>
              </a:rPr>
              <a:t>Energy</a:t>
            </a:r>
          </a:p>
          <a:p>
            <a:pPr lvl="4" eaLnBrk="1" hangingPunct="1">
              <a:lnSpc>
                <a:spcPct val="90000"/>
              </a:lnSpc>
              <a:buFont typeface="Wingdings" pitchFamily="2" charset="2"/>
              <a:buChar char="Ø"/>
            </a:pPr>
            <a:r>
              <a:rPr lang="en-US" altLang="ja-JP" dirty="0" smtClean="0">
                <a:latin typeface="Tahoma" pitchFamily="34" charset="0"/>
                <a:ea typeface="ＭＳ Ｐゴシック" pitchFamily="34" charset="-128"/>
              </a:rPr>
              <a:t>Performance &amp; Cost</a:t>
            </a:r>
          </a:p>
          <a:p>
            <a:pPr lvl="1" eaLnBrk="1" hangingPunct="1">
              <a:lnSpc>
                <a:spcPct val="90000"/>
              </a:lnSpc>
              <a:buNone/>
            </a:pPr>
            <a:endParaRPr lang="en-US" altLang="ja-JP" sz="2000" dirty="0" smtClean="0">
              <a:latin typeface="Tahoma" pitchFamily="34" charset="0"/>
              <a:ea typeface="ＭＳ Ｐゴシック" pitchFamily="34" charset="-128"/>
            </a:endParaRPr>
          </a:p>
          <a:p>
            <a:pPr eaLnBrk="1" hangingPunct="1">
              <a:lnSpc>
                <a:spcPct val="90000"/>
              </a:lnSpc>
            </a:pPr>
            <a:r>
              <a:rPr lang="en-US" altLang="ja-JP" sz="2400" dirty="0" smtClean="0">
                <a:latin typeface="Tahoma" pitchFamily="34" charset="0"/>
                <a:ea typeface="ＭＳ Ｐゴシック" pitchFamily="34" charset="-128"/>
              </a:rPr>
              <a:t>Tape-Out schedule August 2012</a:t>
            </a:r>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1FBB261F-799A-46EA-AC0B-7C49C3084A71}" type="slidenum">
              <a:rPr lang="ja-JP" altLang="en-US" smtClean="0"/>
              <a:pPr eaLnBrk="1" hangingPunct="1"/>
              <a:t>27</a:t>
            </a:fld>
            <a:endParaRPr lang="en-US" altLang="ja-JP" dirty="0" smtClean="0"/>
          </a:p>
        </p:txBody>
      </p:sp>
      <p:graphicFrame>
        <p:nvGraphicFramePr>
          <p:cNvPr id="6" name="Group 206"/>
          <p:cNvGraphicFramePr>
            <a:graphicFrameLocks noGrp="1"/>
          </p:cNvGraphicFramePr>
          <p:nvPr>
            <p:extLst>
              <p:ext uri="{D42A27DB-BD31-4B8C-83A1-F6EECF244321}">
                <p14:modId xmlns:p14="http://schemas.microsoft.com/office/powerpoint/2010/main" val="368428320"/>
              </p:ext>
            </p:extLst>
          </p:nvPr>
        </p:nvGraphicFramePr>
        <p:xfrm>
          <a:off x="457194" y="4222953"/>
          <a:ext cx="8076774" cy="2087922"/>
        </p:xfrm>
        <a:graphic>
          <a:graphicData uri="http://schemas.openxmlformats.org/drawingml/2006/table">
            <a:tbl>
              <a:tblPr firstRow="1" bandRow="1">
                <a:tableStyleId>{5940675A-B579-460E-94D1-54222C63F5DA}</a:tableStyleId>
              </a:tblPr>
              <a:tblGrid>
                <a:gridCol w="2259281"/>
                <a:gridCol w="5817493"/>
              </a:tblGrid>
              <a:tr h="176485">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800" b="1" u="none" strike="noStrike" cap="none" normalizeH="0" baseline="0" dirty="0" smtClean="0">
                          <a:ln>
                            <a:noFill/>
                          </a:ln>
                          <a:effectLst/>
                        </a:rPr>
                        <a:t>Feature</a:t>
                      </a:r>
                      <a:endParaRPr kumimoji="0" lang="en-US" altLang="ja-JP" sz="1100" b="1" i="0" u="none" strike="noStrike" cap="none" normalizeH="0" baseline="0" dirty="0" smtClean="0">
                        <a:ln>
                          <a:noFill/>
                        </a:ln>
                        <a:solidFill>
                          <a:schemeClr val="tx1"/>
                        </a:solidFill>
                        <a:effectLst/>
                        <a:latin typeface="+mn-lt"/>
                        <a:ea typeface="MS PGothic" pitchFamily="34" charset="-128"/>
                      </a:endParaRPr>
                    </a:p>
                  </a:txBody>
                  <a:tcPr marT="45723" marB="45723" anchor="ctr" horzOverflow="overflow"/>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800" b="1" u="none" strike="noStrike" cap="none" normalizeH="0" baseline="0" dirty="0" smtClean="0">
                          <a:ln>
                            <a:noFill/>
                          </a:ln>
                          <a:effectLst/>
                        </a:rPr>
                        <a:t>Description</a:t>
                      </a:r>
                      <a:endParaRPr kumimoji="0" lang="en-US" altLang="ja-JP" sz="1800" b="1" i="0" u="none" strike="noStrike" cap="none" normalizeH="0" baseline="0" dirty="0" smtClean="0">
                        <a:ln>
                          <a:noFill/>
                        </a:ln>
                        <a:solidFill>
                          <a:schemeClr val="tx1"/>
                        </a:solidFill>
                        <a:effectLst/>
                        <a:latin typeface="+mn-lt"/>
                        <a:ea typeface="MS PGothic" pitchFamily="34" charset="-128"/>
                      </a:endParaRPr>
                    </a:p>
                  </a:txBody>
                  <a:tcPr marT="45723" marB="45723" anchor="ctr" horzOverflow="overflow"/>
                </a:tc>
              </a:tr>
              <a:tr h="176485">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100" u="none" strike="noStrike" cap="none" normalizeH="0" baseline="0" dirty="0" smtClean="0">
                          <a:ln>
                            <a:noFill/>
                          </a:ln>
                          <a:effectLst/>
                        </a:rPr>
                        <a:t>Thermal Alert</a:t>
                      </a:r>
                      <a:endParaRPr kumimoji="0" lang="en-US" altLang="ja-JP" sz="1100" b="0" i="0" u="none" strike="noStrike" cap="none" normalizeH="0" baseline="0" dirty="0" smtClean="0">
                        <a:ln>
                          <a:noFill/>
                        </a:ln>
                        <a:solidFill>
                          <a:srgbClr val="0000FF"/>
                        </a:solidFill>
                        <a:effectLst/>
                        <a:latin typeface="+mn-lt"/>
                        <a:ea typeface="MS PGothic" pitchFamily="34" charset="-128"/>
                      </a:endParaRPr>
                    </a:p>
                  </a:txBody>
                  <a:tcPr marT="45723" marB="45723" anchor="ctr" horzOverflow="overflow"/>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100" u="none" strike="noStrike" cap="none" normalizeH="0" baseline="0" dirty="0" smtClean="0">
                          <a:ln>
                            <a:noFill/>
                          </a:ln>
                          <a:effectLst/>
                        </a:rPr>
                        <a:t>Provides an asynchronous over temperature indicator pin</a:t>
                      </a:r>
                      <a:endParaRPr kumimoji="0" lang="en-US" altLang="ja-JP" sz="1100" b="0" i="0" u="none" strike="noStrike" cap="none" normalizeH="0" baseline="0" dirty="0" smtClean="0">
                        <a:ln>
                          <a:noFill/>
                        </a:ln>
                        <a:solidFill>
                          <a:srgbClr val="0000FF"/>
                        </a:solidFill>
                        <a:effectLst/>
                        <a:latin typeface="+mn-lt"/>
                        <a:ea typeface="MS PGothic" pitchFamily="34" charset="-128"/>
                      </a:endParaRPr>
                    </a:p>
                  </a:txBody>
                  <a:tcPr marT="45723" marB="45723" anchor="ctr" horzOverflow="overflow"/>
                </a:tc>
              </a:tr>
              <a:tr h="176485">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100" u="none" strike="noStrike" cap="none" normalizeH="0" baseline="0" dirty="0" smtClean="0">
                          <a:ln>
                            <a:noFill/>
                          </a:ln>
                          <a:effectLst/>
                        </a:rPr>
                        <a:t>CS# Reduction</a:t>
                      </a:r>
                      <a:endParaRPr kumimoji="0" lang="en-US" altLang="ja-JP" sz="1100" b="0" i="0" u="none" strike="noStrike" cap="none" normalizeH="0" baseline="0" dirty="0" smtClean="0">
                        <a:ln>
                          <a:noFill/>
                        </a:ln>
                        <a:solidFill>
                          <a:srgbClr val="0000FF"/>
                        </a:solidFill>
                        <a:effectLst/>
                        <a:latin typeface="+mn-lt"/>
                        <a:ea typeface="MS PGothic" pitchFamily="34" charset="-128"/>
                      </a:endParaRPr>
                    </a:p>
                  </a:txBody>
                  <a:tcPr marT="45723" marB="45723" anchor="ctr" horzOverflow="overflow"/>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100" u="none" strike="noStrike" cap="none" normalizeH="0" baseline="0" dirty="0" smtClean="0">
                          <a:ln>
                            <a:noFill/>
                          </a:ln>
                          <a:effectLst/>
                        </a:rPr>
                        <a:t>Supports daisy chain select logic with programmable ID assignment</a:t>
                      </a:r>
                      <a:endParaRPr kumimoji="0" lang="en-US" altLang="ja-JP" sz="1100" b="0" i="0" u="none" strike="noStrike" cap="none" normalizeH="0" baseline="0" dirty="0" smtClean="0">
                        <a:ln>
                          <a:noFill/>
                        </a:ln>
                        <a:solidFill>
                          <a:srgbClr val="0000FF"/>
                        </a:solidFill>
                        <a:effectLst/>
                        <a:latin typeface="+mn-lt"/>
                        <a:ea typeface="MS PGothic" pitchFamily="34" charset="-128"/>
                      </a:endParaRPr>
                    </a:p>
                  </a:txBody>
                  <a:tcPr marT="45723" marB="45723" anchor="ctr" horzOverflow="overflow"/>
                </a:tc>
              </a:tr>
              <a:tr h="176485">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100" u="none" strike="noStrike" cap="none" normalizeH="0" baseline="0" dirty="0" smtClean="0">
                          <a:ln>
                            <a:noFill/>
                          </a:ln>
                          <a:effectLst/>
                        </a:rPr>
                        <a:t>Calibration</a:t>
                      </a:r>
                      <a:endParaRPr kumimoji="0" lang="en-US" altLang="ja-JP" sz="1100" b="0" i="0" u="none" strike="noStrike" cap="none" normalizeH="0" baseline="0" dirty="0" smtClean="0">
                        <a:ln>
                          <a:noFill/>
                        </a:ln>
                        <a:solidFill>
                          <a:srgbClr val="0000FF"/>
                        </a:solidFill>
                        <a:effectLst/>
                        <a:latin typeface="+mn-lt"/>
                        <a:ea typeface="MS PGothic" pitchFamily="34" charset="-128"/>
                      </a:endParaRPr>
                    </a:p>
                  </a:txBody>
                  <a:tcPr marT="45723" marB="45723" anchor="ctr" horzOverflow="overflow"/>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100" u="none" strike="noStrike" cap="none" normalizeH="0" baseline="0" dirty="0" smtClean="0">
                          <a:ln>
                            <a:noFill/>
                          </a:ln>
                          <a:effectLst/>
                        </a:rPr>
                        <a:t>Automatic internal calibration of the output drivers and on-die termination values</a:t>
                      </a:r>
                      <a:endParaRPr kumimoji="0" lang="en-US" altLang="ja-JP" sz="1100" b="0" i="0" u="none" strike="noStrike" cap="none" normalizeH="0" baseline="0" dirty="0" smtClean="0">
                        <a:ln>
                          <a:noFill/>
                        </a:ln>
                        <a:solidFill>
                          <a:srgbClr val="0000FF"/>
                        </a:solidFill>
                        <a:effectLst/>
                        <a:latin typeface="+mn-lt"/>
                        <a:ea typeface="MS PGothic" pitchFamily="34" charset="-128"/>
                      </a:endParaRPr>
                    </a:p>
                  </a:txBody>
                  <a:tcPr marT="45723" marB="45723" anchor="ctr" horzOverflow="overflow"/>
                </a:tc>
              </a:tr>
              <a:tr h="176485">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100" u="none" strike="noStrike" cap="none" normalizeH="0" baseline="0" dirty="0" smtClean="0">
                          <a:ln>
                            <a:noFill/>
                          </a:ln>
                          <a:effectLst/>
                        </a:rPr>
                        <a:t>Write Cycle Binning</a:t>
                      </a:r>
                      <a:endParaRPr kumimoji="0" lang="en-US" altLang="ja-JP" sz="1100" b="0" i="0" u="none" strike="noStrike" cap="none" normalizeH="0" baseline="0" dirty="0" smtClean="0">
                        <a:ln>
                          <a:noFill/>
                        </a:ln>
                        <a:solidFill>
                          <a:srgbClr val="00279F"/>
                        </a:solidFill>
                        <a:effectLst/>
                        <a:latin typeface="+mn-lt"/>
                        <a:ea typeface="MS PGothic" pitchFamily="34" charset="-128"/>
                      </a:endParaRPr>
                    </a:p>
                  </a:txBody>
                  <a:tcPr marT="45723" marB="45723" anchor="ctr" horzOverflow="overflow"/>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100" u="none" strike="noStrike" cap="none" normalizeH="0" baseline="0" dirty="0" smtClean="0">
                          <a:ln>
                            <a:noFill/>
                          </a:ln>
                          <a:effectLst/>
                        </a:rPr>
                        <a:t>Adjusts the reset pulse start current as a function of the write cycle bin indicator</a:t>
                      </a:r>
                      <a:endParaRPr kumimoji="0" lang="en-US" altLang="ja-JP" sz="1100" b="0" i="0" u="none" strike="noStrike" cap="none" normalizeH="0" baseline="0" dirty="0" smtClean="0">
                        <a:ln>
                          <a:noFill/>
                        </a:ln>
                        <a:solidFill>
                          <a:srgbClr val="00279F"/>
                        </a:solidFill>
                        <a:effectLst/>
                        <a:latin typeface="+mn-lt"/>
                        <a:ea typeface="MS PGothic" pitchFamily="34" charset="-128"/>
                      </a:endParaRPr>
                    </a:p>
                  </a:txBody>
                  <a:tcPr marT="45723" marB="45723" anchor="ctr" horzOverflow="overflow"/>
                </a:tc>
              </a:tr>
              <a:tr h="176485">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100" u="none" strike="noStrike" cap="none" normalizeH="0" baseline="0" dirty="0" smtClean="0">
                          <a:ln>
                            <a:noFill/>
                          </a:ln>
                          <a:effectLst/>
                        </a:rPr>
                        <a:t>Adjustable VDM</a:t>
                      </a:r>
                      <a:endParaRPr kumimoji="0" lang="en-US" altLang="ja-JP" sz="1100" b="0" i="0" u="none" strike="noStrike" cap="none" normalizeH="0" baseline="0" dirty="0" smtClean="0">
                        <a:ln>
                          <a:noFill/>
                        </a:ln>
                        <a:solidFill>
                          <a:srgbClr val="00279F"/>
                        </a:solidFill>
                        <a:effectLst/>
                        <a:latin typeface="+mn-lt"/>
                        <a:ea typeface="MS PGothic" pitchFamily="34" charset="-128"/>
                      </a:endParaRPr>
                    </a:p>
                  </a:txBody>
                  <a:tcPr marT="45723" marB="45723" anchor="ctr" horzOverflow="overflow"/>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100" u="none" strike="noStrike" cap="none" normalizeH="0" baseline="0" dirty="0" smtClean="0">
                          <a:ln>
                            <a:noFill/>
                          </a:ln>
                          <a:effectLst/>
                        </a:rPr>
                        <a:t>Adjusts the BL to WL voltage to 1 of 4 trimmable values</a:t>
                      </a:r>
                      <a:endParaRPr kumimoji="0" lang="en-US" altLang="ja-JP" sz="1100" b="0" i="0" u="none" strike="noStrike" cap="none" normalizeH="0" baseline="0" dirty="0" smtClean="0">
                        <a:ln>
                          <a:noFill/>
                        </a:ln>
                        <a:solidFill>
                          <a:srgbClr val="00279F"/>
                        </a:solidFill>
                        <a:effectLst/>
                        <a:latin typeface="+mn-lt"/>
                        <a:ea typeface="MS PGothic" pitchFamily="34" charset="-128"/>
                      </a:endParaRPr>
                    </a:p>
                  </a:txBody>
                  <a:tcPr marT="45723" marB="45723" anchor="ctr" horzOverflow="overflow"/>
                </a:tc>
              </a:tr>
              <a:tr h="176485">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100" u="none" strike="noStrike" cap="none" normalizeH="0" baseline="0" dirty="0" smtClean="0">
                          <a:ln>
                            <a:noFill/>
                          </a:ln>
                          <a:effectLst/>
                        </a:rPr>
                        <a:t>Interface</a:t>
                      </a:r>
                      <a:endParaRPr kumimoji="0" lang="en-US" altLang="ja-JP" sz="1100" b="0" i="0" u="none" strike="noStrike" cap="none" normalizeH="0" baseline="0" dirty="0" smtClean="0">
                        <a:ln>
                          <a:noFill/>
                        </a:ln>
                        <a:solidFill>
                          <a:srgbClr val="00279F"/>
                        </a:solidFill>
                        <a:effectLst/>
                        <a:latin typeface="+mn-lt"/>
                        <a:ea typeface="MS PGothic" pitchFamily="34" charset="-128"/>
                      </a:endParaRPr>
                    </a:p>
                  </a:txBody>
                  <a:tcPr marT="45723" marB="45723" anchor="ctr" horzOverflow="overflow"/>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100" u="none" strike="noStrike" cap="none" normalizeH="0" baseline="0" dirty="0" smtClean="0">
                          <a:ln>
                            <a:noFill/>
                          </a:ln>
                          <a:effectLst/>
                        </a:rPr>
                        <a:t>x8 Data IO, DDR4 electricals, Dedicated Command-Address bus, Differential bidirectional data strobe (DQS/DQS#), Differential clock input (CK/CK#), SXP Protocol</a:t>
                      </a:r>
                      <a:endParaRPr kumimoji="0" lang="en-US" altLang="ja-JP" sz="1100" b="0" i="0" u="none" strike="noStrike" cap="none" normalizeH="0" baseline="0" dirty="0" smtClean="0">
                        <a:ln>
                          <a:noFill/>
                        </a:ln>
                        <a:solidFill>
                          <a:srgbClr val="00279F"/>
                        </a:solidFill>
                        <a:effectLst/>
                        <a:latin typeface="+mn-lt"/>
                        <a:ea typeface="MS PGothic" pitchFamily="34" charset="-128"/>
                      </a:endParaRPr>
                    </a:p>
                  </a:txBody>
                  <a:tcPr marT="45723" marB="45723" anchor="ctr" horzOverflow="overflow"/>
                </a:tc>
              </a:tr>
            </a:tbl>
          </a:graphicData>
        </a:graphic>
      </p:graphicFrame>
      <p:graphicFrame>
        <p:nvGraphicFramePr>
          <p:cNvPr id="7" name="Group 206"/>
          <p:cNvGraphicFramePr>
            <a:graphicFrameLocks noGrp="1"/>
          </p:cNvGraphicFramePr>
          <p:nvPr>
            <p:extLst>
              <p:ext uri="{D42A27DB-BD31-4B8C-83A1-F6EECF244321}">
                <p14:modId xmlns:p14="http://schemas.microsoft.com/office/powerpoint/2010/main" val="1133116810"/>
              </p:ext>
            </p:extLst>
          </p:nvPr>
        </p:nvGraphicFramePr>
        <p:xfrm>
          <a:off x="4481951" y="800517"/>
          <a:ext cx="3434851" cy="1920282"/>
        </p:xfrm>
        <a:graphic>
          <a:graphicData uri="http://schemas.openxmlformats.org/drawingml/2006/table">
            <a:tbl>
              <a:tblPr firstRow="1" bandRow="1">
                <a:tableStyleId>{5940675A-B579-460E-94D1-54222C63F5DA}</a:tableStyleId>
              </a:tblPr>
              <a:tblGrid>
                <a:gridCol w="2022745"/>
                <a:gridCol w="1412106"/>
              </a:tblGrid>
              <a:tr h="276755">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800" b="1" u="none" strike="noStrike" cap="none" normalizeH="0" baseline="0" dirty="0" smtClean="0">
                          <a:ln>
                            <a:noFill/>
                          </a:ln>
                          <a:effectLst/>
                        </a:rPr>
                        <a:t>Feature</a:t>
                      </a:r>
                      <a:endParaRPr kumimoji="0" lang="en-US" altLang="ja-JP" sz="1800" b="1" i="0" u="none" strike="noStrike" cap="none" normalizeH="0" baseline="0" dirty="0" smtClean="0">
                        <a:ln>
                          <a:noFill/>
                        </a:ln>
                        <a:solidFill>
                          <a:schemeClr val="tx1"/>
                        </a:solidFill>
                        <a:effectLst/>
                        <a:latin typeface="+mn-lt"/>
                        <a:ea typeface="MS PGothic" pitchFamily="34" charset="-128"/>
                      </a:endParaRPr>
                    </a:p>
                  </a:txBody>
                  <a:tcPr marT="45723" marB="45723" horzOverflow="overflow"/>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800" b="1" u="none" strike="noStrike" cap="none" normalizeH="0" baseline="0" dirty="0" smtClean="0">
                          <a:ln>
                            <a:noFill/>
                          </a:ln>
                          <a:effectLst/>
                        </a:rPr>
                        <a:t>Spec</a:t>
                      </a:r>
                      <a:endParaRPr kumimoji="0" lang="en-US" altLang="ja-JP" sz="1800" b="1" i="0" u="none" strike="noStrike" cap="none" normalizeH="0" baseline="0" dirty="0" smtClean="0">
                        <a:ln>
                          <a:noFill/>
                        </a:ln>
                        <a:solidFill>
                          <a:schemeClr val="tx1"/>
                        </a:solidFill>
                        <a:effectLst/>
                        <a:latin typeface="+mn-lt"/>
                        <a:ea typeface="MS PGothic" pitchFamily="34" charset="-128"/>
                      </a:endParaRPr>
                    </a:p>
                  </a:txBody>
                  <a:tcPr marT="45723" marB="45723" horzOverflow="overflow"/>
                </a:tc>
              </a:tr>
              <a:tr h="17981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100" u="none" strike="noStrike" cap="none" normalizeH="0" baseline="0" dirty="0" smtClean="0">
                          <a:ln>
                            <a:noFill/>
                          </a:ln>
                          <a:effectLst/>
                        </a:rPr>
                        <a:t>Read Power / Energy</a:t>
                      </a:r>
                      <a:endParaRPr kumimoji="0" lang="en-US" altLang="ja-JP" sz="1100" b="0" i="0" u="none" strike="noStrike" cap="none" normalizeH="0" baseline="0" dirty="0" smtClean="0">
                        <a:ln>
                          <a:noFill/>
                        </a:ln>
                        <a:solidFill>
                          <a:srgbClr val="0000FF"/>
                        </a:solidFill>
                        <a:effectLst/>
                        <a:latin typeface="+mn-lt"/>
                        <a:ea typeface="MS PGothic" pitchFamily="34" charset="-128"/>
                      </a:endParaRPr>
                    </a:p>
                  </a:txBody>
                  <a:tcPr marT="45723" marB="45723" anchor="ctr" horzOverflow="overflow"/>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914400" algn="l"/>
                        </a:tabLst>
                      </a:pPr>
                      <a:r>
                        <a:rPr kumimoji="0" lang="en-US" altLang="ja-JP" sz="1100" u="none" strike="noStrike" cap="none" normalizeH="0" baseline="0" dirty="0" smtClean="0">
                          <a:ln>
                            <a:noFill/>
                          </a:ln>
                          <a:effectLst/>
                        </a:rPr>
                        <a:t>576mW / 45pJ/b</a:t>
                      </a:r>
                      <a:endParaRPr kumimoji="0" lang="en-US" altLang="ja-JP" sz="1100" b="0" i="0" u="none" strike="noStrike" cap="none" normalizeH="0" baseline="0" dirty="0" smtClean="0">
                        <a:ln>
                          <a:noFill/>
                        </a:ln>
                        <a:solidFill>
                          <a:srgbClr val="0000FF"/>
                        </a:solidFill>
                        <a:effectLst/>
                        <a:latin typeface="+mn-lt"/>
                        <a:ea typeface="MS PGothic" pitchFamily="34" charset="-128"/>
                      </a:endParaRPr>
                    </a:p>
                  </a:txBody>
                  <a:tcPr marT="45723" marB="45723" anchor="ctr" horzOverflow="overflow"/>
                </a:tc>
              </a:tr>
              <a:tr h="180194">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100" u="none" strike="noStrike" cap="none" normalizeH="0" baseline="0" dirty="0" smtClean="0">
                          <a:ln>
                            <a:noFill/>
                          </a:ln>
                          <a:effectLst/>
                        </a:rPr>
                        <a:t>Write Power / Energy</a:t>
                      </a:r>
                      <a:endParaRPr kumimoji="0" lang="en-US" altLang="ja-JP" sz="1100" b="0" i="0" u="none" strike="noStrike" cap="none" normalizeH="0" baseline="0" dirty="0" smtClean="0">
                        <a:ln>
                          <a:noFill/>
                        </a:ln>
                        <a:solidFill>
                          <a:srgbClr val="0000FF"/>
                        </a:solidFill>
                        <a:effectLst/>
                        <a:latin typeface="+mn-lt"/>
                        <a:ea typeface="MS PGothic" pitchFamily="34" charset="-128"/>
                      </a:endParaRPr>
                    </a:p>
                  </a:txBody>
                  <a:tcPr marT="45723" marB="45723" anchor="ctr" horzOverflow="overflow"/>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914400" algn="l"/>
                        </a:tabLst>
                      </a:pPr>
                      <a:r>
                        <a:rPr kumimoji="0" lang="en-US" altLang="ja-JP" sz="1100" u="none" strike="noStrike" cap="none" normalizeH="0" baseline="0" dirty="0" smtClean="0">
                          <a:ln>
                            <a:noFill/>
                          </a:ln>
                          <a:effectLst/>
                        </a:rPr>
                        <a:t>400mW / 91pJ/b</a:t>
                      </a:r>
                      <a:endParaRPr kumimoji="0" lang="en-US" altLang="ja-JP" sz="1100" b="0" i="0" u="none" strike="noStrike" cap="none" normalizeH="0" baseline="0" dirty="0" smtClean="0">
                        <a:ln>
                          <a:noFill/>
                        </a:ln>
                        <a:solidFill>
                          <a:srgbClr val="0000FF"/>
                        </a:solidFill>
                        <a:effectLst/>
                        <a:latin typeface="+mn-lt"/>
                        <a:ea typeface="MS PGothic" pitchFamily="34" charset="-128"/>
                      </a:endParaRPr>
                    </a:p>
                  </a:txBody>
                  <a:tcPr marT="45723" marB="45723" anchor="ctr" horzOverflow="overflow"/>
                </a:tc>
              </a:tr>
              <a:tr h="219127">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100" u="none" strike="noStrike" cap="none" normalizeH="0" baseline="0" dirty="0" smtClean="0">
                          <a:ln>
                            <a:noFill/>
                          </a:ln>
                          <a:effectLst/>
                        </a:rPr>
                        <a:t>Idle Power</a:t>
                      </a:r>
                      <a:endParaRPr kumimoji="0" lang="en-US" altLang="ja-JP" sz="1100" b="0" i="0" u="none" strike="noStrike" cap="none" normalizeH="0" baseline="0" dirty="0" smtClean="0">
                        <a:ln>
                          <a:noFill/>
                        </a:ln>
                        <a:solidFill>
                          <a:srgbClr val="0000FF"/>
                        </a:solidFill>
                        <a:effectLst/>
                        <a:latin typeface="+mn-lt"/>
                        <a:ea typeface="MS PGothic" pitchFamily="34" charset="-128"/>
                      </a:endParaRPr>
                    </a:p>
                  </a:txBody>
                  <a:tcPr marT="45723" marB="45723" anchor="ctr" horzOverflow="overflow"/>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914400" algn="l"/>
                        </a:tabLst>
                      </a:pPr>
                      <a:r>
                        <a:rPr kumimoji="0" lang="en-US" altLang="ja-JP" sz="1100" u="none" strike="noStrike" cap="none" normalizeH="0" baseline="0" dirty="0" smtClean="0">
                          <a:ln>
                            <a:noFill/>
                          </a:ln>
                          <a:effectLst/>
                        </a:rPr>
                        <a:t>30mW</a:t>
                      </a:r>
                      <a:endParaRPr kumimoji="0" lang="en-US" altLang="ja-JP" sz="1100" b="0" i="0" u="none" strike="noStrike" cap="none" normalizeH="0" baseline="0" dirty="0" smtClean="0">
                        <a:ln>
                          <a:noFill/>
                        </a:ln>
                        <a:solidFill>
                          <a:srgbClr val="0000FF"/>
                        </a:solidFill>
                        <a:effectLst/>
                        <a:latin typeface="+mn-lt"/>
                        <a:ea typeface="MS PGothic" pitchFamily="34" charset="-128"/>
                      </a:endParaRPr>
                    </a:p>
                  </a:txBody>
                  <a:tcPr marT="45723" marB="45723" anchor="ctr" horzOverflow="overflow"/>
                </a:tc>
              </a:tr>
              <a:tr h="219511">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100" u="none" strike="noStrike" cap="none" normalizeH="0" baseline="0" dirty="0" smtClean="0">
                          <a:ln>
                            <a:noFill/>
                          </a:ln>
                          <a:effectLst/>
                        </a:rPr>
                        <a:t>Fast Standby / Exit Time</a:t>
                      </a:r>
                      <a:endParaRPr kumimoji="0" lang="en-US" altLang="ja-JP" sz="1100" b="0" i="0" u="none" strike="noStrike" cap="none" normalizeH="0" baseline="30000" dirty="0" smtClean="0">
                        <a:ln>
                          <a:noFill/>
                        </a:ln>
                        <a:solidFill>
                          <a:srgbClr val="0000FF"/>
                        </a:solidFill>
                        <a:effectLst/>
                        <a:latin typeface="+mn-lt"/>
                        <a:ea typeface="MS PGothic" pitchFamily="34" charset="-128"/>
                      </a:endParaRPr>
                    </a:p>
                  </a:txBody>
                  <a:tcPr marT="45723" marB="45723" anchor="ctr" horzOverflow="overflow"/>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914400" algn="l"/>
                        </a:tabLst>
                      </a:pPr>
                      <a:r>
                        <a:rPr kumimoji="0" lang="en-US" altLang="ja-JP" sz="1100" u="none" strike="noStrike" cap="none" normalizeH="0" baseline="0" dirty="0" smtClean="0">
                          <a:ln>
                            <a:noFill/>
                          </a:ln>
                          <a:effectLst/>
                        </a:rPr>
                        <a:t>1mW / 30ns	</a:t>
                      </a:r>
                      <a:endParaRPr kumimoji="0" lang="en-US" altLang="ja-JP" sz="1100" b="0" i="0" u="none" strike="noStrike" cap="none" normalizeH="0" baseline="0" dirty="0" smtClean="0">
                        <a:ln>
                          <a:noFill/>
                        </a:ln>
                        <a:solidFill>
                          <a:srgbClr val="0000FF"/>
                        </a:solidFill>
                        <a:effectLst/>
                        <a:latin typeface="+mn-lt"/>
                        <a:ea typeface="MS PGothic" pitchFamily="34" charset="-128"/>
                      </a:endParaRPr>
                    </a:p>
                  </a:txBody>
                  <a:tcPr marT="45723" marB="45723" anchor="ctr" horzOverflow="overflow"/>
                </a:tc>
              </a:tr>
              <a:tr h="143565">
                <a:tc>
                  <a:txBody>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ja-JP" sz="1100" u="none" strike="noStrike" cap="none" normalizeH="0" baseline="0" dirty="0" smtClean="0">
                          <a:ln>
                            <a:noFill/>
                          </a:ln>
                          <a:effectLst/>
                        </a:rPr>
                        <a:t>Slow Standby / Exit Time</a:t>
                      </a:r>
                      <a:endParaRPr kumimoji="0" lang="en-US" altLang="ja-JP" sz="1100" b="0" i="0" u="none" strike="noStrike" cap="none" normalizeH="0" baseline="30000" dirty="0" smtClean="0">
                        <a:ln>
                          <a:noFill/>
                        </a:ln>
                        <a:solidFill>
                          <a:srgbClr val="0000FF"/>
                        </a:solidFill>
                        <a:effectLst/>
                        <a:latin typeface="+mn-lt"/>
                        <a:ea typeface="MS PGothic" pitchFamily="34" charset="-128"/>
                      </a:endParaRPr>
                    </a:p>
                  </a:txBody>
                  <a:tcPr marT="45723" marB="45723" anchor="ctr" horzOverflow="overflow"/>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914400" algn="l"/>
                        </a:tabLst>
                      </a:pPr>
                      <a:r>
                        <a:rPr kumimoji="0" lang="en-US" altLang="ja-JP" sz="1100" u="none" strike="noStrike" cap="none" normalizeH="0" baseline="0" dirty="0" smtClean="0">
                          <a:ln>
                            <a:noFill/>
                          </a:ln>
                          <a:effectLst/>
                        </a:rPr>
                        <a:t>400uW / 10us	</a:t>
                      </a:r>
                      <a:endParaRPr kumimoji="0" lang="en-US" altLang="ja-JP" sz="1100" b="0" i="0" u="none" strike="noStrike" cap="none" normalizeH="0" baseline="0" dirty="0" smtClean="0">
                        <a:ln>
                          <a:noFill/>
                        </a:ln>
                        <a:solidFill>
                          <a:srgbClr val="0000FF"/>
                        </a:solidFill>
                        <a:effectLst/>
                        <a:latin typeface="+mn-lt"/>
                        <a:ea typeface="MS PGothic" pitchFamily="34" charset="-128"/>
                      </a:endParaRPr>
                    </a:p>
                  </a:txBody>
                  <a:tcPr marT="45723" marB="45723" anchor="ctr" horzOverflow="overflow"/>
                </a:tc>
              </a:tr>
              <a:tr h="143949">
                <a:tc>
                  <a:txBody>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ja-JP" sz="1100" u="none" strike="noStrike" cap="none" normalizeH="0" baseline="0" dirty="0" smtClean="0">
                          <a:ln>
                            <a:noFill/>
                          </a:ln>
                          <a:effectLst/>
                        </a:rPr>
                        <a:t>Powerdown / Exit Time</a:t>
                      </a:r>
                      <a:endParaRPr kumimoji="0" lang="en-US" altLang="ja-JP" sz="1100" b="0" i="0" u="none" strike="noStrike" cap="none" normalizeH="0" baseline="30000" dirty="0" smtClean="0">
                        <a:ln>
                          <a:noFill/>
                        </a:ln>
                        <a:solidFill>
                          <a:srgbClr val="0000FF"/>
                        </a:solidFill>
                        <a:effectLst/>
                        <a:latin typeface="+mn-lt"/>
                        <a:ea typeface="MS PGothic" pitchFamily="34" charset="-128"/>
                      </a:endParaRPr>
                    </a:p>
                  </a:txBody>
                  <a:tcPr marT="45723" marB="45723" anchor="ctr" horzOverflow="overflow"/>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100" u="none" strike="noStrike" cap="none" normalizeH="0" baseline="0" dirty="0" smtClean="0">
                          <a:ln>
                            <a:noFill/>
                          </a:ln>
                          <a:effectLst/>
                        </a:rPr>
                        <a:t>100uW / 1ms</a:t>
                      </a:r>
                      <a:endParaRPr kumimoji="0" lang="en-US" altLang="ja-JP" sz="1100" b="0" i="0" u="none" strike="noStrike" cap="none" normalizeH="0" baseline="0" dirty="0" smtClean="0">
                        <a:ln>
                          <a:noFill/>
                        </a:ln>
                        <a:solidFill>
                          <a:srgbClr val="0000FF"/>
                        </a:solidFill>
                        <a:effectLst/>
                        <a:latin typeface="+mn-lt"/>
                        <a:ea typeface="MS PGothic" pitchFamily="34" charset="-128"/>
                      </a:endParaRPr>
                    </a:p>
                  </a:txBody>
                  <a:tcPr marT="45723" marB="45723" anchor="ctr" horzOverflow="overflow"/>
                </a:tc>
              </a:tr>
            </a:tbl>
          </a:graphicData>
        </a:graphic>
      </p:graphicFrame>
      <p:sp>
        <p:nvSpPr>
          <p:cNvPr id="8" name="Rectangle 68"/>
          <p:cNvSpPr>
            <a:spLocks noChangeArrowheads="1"/>
          </p:cNvSpPr>
          <p:nvPr/>
        </p:nvSpPr>
        <p:spPr bwMode="auto">
          <a:xfrm>
            <a:off x="472815" y="0"/>
            <a:ext cx="8229600"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a:r>
              <a:rPr lang="en-US" altLang="ja-JP" sz="4400" b="0" dirty="0" smtClean="0">
                <a:solidFill>
                  <a:srgbClr val="0066FF"/>
                </a:solidFill>
                <a:latin typeface="Tahoma" pitchFamily="34" charset="0"/>
              </a:rPr>
              <a:t>Key Specifications / Features</a:t>
            </a:r>
            <a:endParaRPr lang="en-US" altLang="ja-JP" sz="4400" b="0" dirty="0">
              <a:solidFill>
                <a:srgbClr val="0066FF"/>
              </a:solidFill>
              <a:latin typeface="Tahoma" pitchFamily="34" charset="0"/>
            </a:endParaRPr>
          </a:p>
        </p:txBody>
      </p:sp>
      <p:graphicFrame>
        <p:nvGraphicFramePr>
          <p:cNvPr id="9" name="Group 206"/>
          <p:cNvGraphicFramePr>
            <a:graphicFrameLocks noGrp="1"/>
          </p:cNvGraphicFramePr>
          <p:nvPr>
            <p:extLst>
              <p:ext uri="{D42A27DB-BD31-4B8C-83A1-F6EECF244321}">
                <p14:modId xmlns:p14="http://schemas.microsoft.com/office/powerpoint/2010/main" val="2978143734"/>
              </p:ext>
            </p:extLst>
          </p:nvPr>
        </p:nvGraphicFramePr>
        <p:xfrm>
          <a:off x="462975" y="800517"/>
          <a:ext cx="3736046" cy="3215712"/>
        </p:xfrm>
        <a:graphic>
          <a:graphicData uri="http://schemas.openxmlformats.org/drawingml/2006/table">
            <a:tbl>
              <a:tblPr firstRow="1" bandRow="1">
                <a:tableStyleId>{5940675A-B579-460E-94D1-54222C63F5DA}</a:tableStyleId>
              </a:tblPr>
              <a:tblGrid>
                <a:gridCol w="2147878"/>
                <a:gridCol w="1588168"/>
              </a:tblGrid>
              <a:tr h="276755">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800" b="1" u="none" strike="noStrike" cap="none" normalizeH="0" baseline="0" dirty="0" smtClean="0">
                          <a:ln>
                            <a:noFill/>
                          </a:ln>
                          <a:effectLst/>
                        </a:rPr>
                        <a:t>Feature</a:t>
                      </a:r>
                      <a:endParaRPr kumimoji="0" lang="en-US" altLang="ja-JP" sz="1800" b="1" i="0" u="none" strike="noStrike" cap="none" normalizeH="0" baseline="0" dirty="0" smtClean="0">
                        <a:ln>
                          <a:noFill/>
                        </a:ln>
                        <a:solidFill>
                          <a:schemeClr val="tx1"/>
                        </a:solidFill>
                        <a:effectLst/>
                        <a:latin typeface="+mn-lt"/>
                        <a:ea typeface="MS PGothic" pitchFamily="34" charset="-128"/>
                      </a:endParaRPr>
                    </a:p>
                  </a:txBody>
                  <a:tcPr marT="45723" marB="45723" horzOverflow="overflow"/>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800" b="1" u="none" strike="noStrike" cap="none" normalizeH="0" baseline="0" dirty="0" smtClean="0">
                          <a:ln>
                            <a:noFill/>
                          </a:ln>
                          <a:effectLst/>
                        </a:rPr>
                        <a:t>Spec</a:t>
                      </a:r>
                      <a:endParaRPr kumimoji="0" lang="en-US" altLang="ja-JP" sz="1800" b="1" i="0" u="none" strike="noStrike" cap="none" normalizeH="0" baseline="0" dirty="0" smtClean="0">
                        <a:ln>
                          <a:noFill/>
                        </a:ln>
                        <a:solidFill>
                          <a:schemeClr val="tx1"/>
                        </a:solidFill>
                        <a:effectLst/>
                        <a:latin typeface="+mn-lt"/>
                        <a:ea typeface="MS PGothic" pitchFamily="34" charset="-128"/>
                      </a:endParaRPr>
                    </a:p>
                  </a:txBody>
                  <a:tcPr marT="45723" marB="45723" horzOverflow="overflow"/>
                </a:tc>
              </a:tr>
              <a:tr h="17981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100" u="none" strike="noStrike" cap="none" normalizeH="0" baseline="0" dirty="0" smtClean="0">
                          <a:ln>
                            <a:noFill/>
                          </a:ln>
                          <a:effectLst/>
                        </a:rPr>
                        <a:t>Vcc / Vddq</a:t>
                      </a:r>
                      <a:endParaRPr kumimoji="0" lang="en-US" altLang="ja-JP" sz="1100" b="0" i="0" u="none" strike="noStrike" cap="none" normalizeH="0" baseline="0" dirty="0" smtClean="0">
                        <a:ln>
                          <a:noFill/>
                        </a:ln>
                        <a:solidFill>
                          <a:schemeClr val="tx1"/>
                        </a:solidFill>
                        <a:effectLst/>
                        <a:latin typeface="+mn-lt"/>
                        <a:ea typeface="MS PGothic" pitchFamily="34" charset="-128"/>
                      </a:endParaRPr>
                    </a:p>
                  </a:txBody>
                  <a:tcPr marT="45723" marB="45723" anchor="ctr" horzOverflow="overflow"/>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914400" algn="l"/>
                        </a:tabLst>
                      </a:pPr>
                      <a:r>
                        <a:rPr kumimoji="0" lang="en-US" altLang="ja-JP" sz="1100" u="none" strike="noStrike" cap="none" normalizeH="0" baseline="0" dirty="0" smtClean="0">
                          <a:ln>
                            <a:noFill/>
                          </a:ln>
                          <a:effectLst/>
                        </a:rPr>
                        <a:t>1.2v ±5%</a:t>
                      </a:r>
                      <a:endParaRPr kumimoji="0" lang="en-US" altLang="ja-JP" sz="1100" b="0" i="0" u="none" strike="noStrike" cap="none" normalizeH="0" baseline="0" dirty="0" smtClean="0">
                        <a:ln>
                          <a:noFill/>
                        </a:ln>
                        <a:solidFill>
                          <a:schemeClr val="tx1"/>
                        </a:solidFill>
                        <a:effectLst/>
                        <a:latin typeface="+mn-lt"/>
                        <a:ea typeface="MS PGothic" pitchFamily="34" charset="-128"/>
                      </a:endParaRPr>
                    </a:p>
                  </a:txBody>
                  <a:tcPr marT="45723" marB="45723" anchor="ctr" horzOverflow="overflow"/>
                </a:tc>
              </a:tr>
              <a:tr h="180194">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100" u="none" strike="noStrike" cap="none" normalizeH="0" baseline="0" dirty="0" smtClean="0">
                          <a:ln>
                            <a:noFill/>
                          </a:ln>
                          <a:effectLst/>
                        </a:rPr>
                        <a:t>Vhh</a:t>
                      </a:r>
                      <a:endParaRPr kumimoji="0" lang="en-US" altLang="ja-JP" sz="1100" b="0" i="0" u="none" strike="noStrike" cap="none" normalizeH="0" baseline="0" dirty="0" smtClean="0">
                        <a:ln>
                          <a:noFill/>
                        </a:ln>
                        <a:solidFill>
                          <a:schemeClr val="tx1"/>
                        </a:solidFill>
                        <a:effectLst/>
                        <a:latin typeface="+mn-lt"/>
                        <a:ea typeface="MS PGothic" pitchFamily="34" charset="-128"/>
                      </a:endParaRPr>
                    </a:p>
                  </a:txBody>
                  <a:tcPr marT="45723" marB="45723" anchor="ctr" horzOverflow="overflow"/>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914400" algn="l"/>
                        </a:tabLst>
                      </a:pPr>
                      <a:r>
                        <a:rPr kumimoji="0" lang="en-US" altLang="ja-JP" sz="1100" u="none" strike="noStrike" cap="none" normalizeH="0" baseline="0" dirty="0" smtClean="0">
                          <a:ln>
                            <a:noFill/>
                          </a:ln>
                          <a:effectLst/>
                        </a:rPr>
                        <a:t>3.3v ±10%    	</a:t>
                      </a:r>
                      <a:endParaRPr kumimoji="0" lang="en-US" altLang="ja-JP" sz="1100" b="0" i="0" u="none" strike="noStrike" cap="none" normalizeH="0" baseline="0" dirty="0" smtClean="0">
                        <a:ln>
                          <a:noFill/>
                        </a:ln>
                        <a:solidFill>
                          <a:schemeClr val="tx1"/>
                        </a:solidFill>
                        <a:effectLst/>
                        <a:latin typeface="+mn-lt"/>
                        <a:ea typeface="MS PGothic" pitchFamily="34" charset="-128"/>
                      </a:endParaRPr>
                    </a:p>
                  </a:txBody>
                  <a:tcPr marT="45723" marB="45723" anchor="ctr" horzOverflow="overflow"/>
                </a:tc>
              </a:tr>
              <a:tr h="218743">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100" u="none" strike="noStrike" cap="none" normalizeH="0" baseline="0" dirty="0" smtClean="0">
                          <a:ln>
                            <a:noFill/>
                          </a:ln>
                          <a:effectLst/>
                        </a:rPr>
                        <a:t>Vpp</a:t>
                      </a:r>
                      <a:endParaRPr kumimoji="0" lang="en-US" altLang="ja-JP" sz="1100" b="0" i="0" u="none" strike="noStrike" cap="none" normalizeH="0" baseline="30000" dirty="0" smtClean="0">
                        <a:ln>
                          <a:noFill/>
                        </a:ln>
                        <a:solidFill>
                          <a:schemeClr val="tx1"/>
                        </a:solidFill>
                        <a:effectLst/>
                        <a:latin typeface="+mn-lt"/>
                        <a:ea typeface="MS PGothic" pitchFamily="34" charset="-128"/>
                      </a:endParaRPr>
                    </a:p>
                  </a:txBody>
                  <a:tcPr marT="45723" marB="45723" anchor="ctr" horzOverflow="overflow"/>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914400" algn="l"/>
                        </a:tabLst>
                      </a:pPr>
                      <a:r>
                        <a:rPr kumimoji="0" lang="en-US" altLang="ja-JP" sz="1100" u="none" strike="noStrike" cap="none" normalizeH="0" baseline="0" dirty="0" smtClean="0">
                          <a:ln>
                            <a:noFill/>
                          </a:ln>
                          <a:effectLst/>
                        </a:rPr>
                        <a:t>4.4 ±5% 	</a:t>
                      </a:r>
                      <a:endParaRPr kumimoji="0" lang="en-US" altLang="ja-JP" sz="1100" b="0" i="0" u="none" strike="noStrike" cap="none" normalizeH="0" baseline="0" dirty="0" smtClean="0">
                        <a:ln>
                          <a:noFill/>
                        </a:ln>
                        <a:solidFill>
                          <a:schemeClr val="tx1"/>
                        </a:solidFill>
                        <a:effectLst/>
                        <a:latin typeface="+mn-lt"/>
                        <a:ea typeface="MS PGothic" pitchFamily="34" charset="-128"/>
                      </a:endParaRPr>
                    </a:p>
                  </a:txBody>
                  <a:tcPr marT="45723" marB="45723" anchor="ctr" horzOverflow="overflow"/>
                </a:tc>
              </a:tr>
              <a:tr h="219127">
                <a:tc>
                  <a:txBody>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ja-JP" sz="1100" u="none" strike="noStrike" cap="none" normalizeH="0" baseline="0" dirty="0" smtClean="0">
                          <a:ln>
                            <a:noFill/>
                          </a:ln>
                          <a:effectLst/>
                        </a:rPr>
                        <a:t>Vnn</a:t>
                      </a:r>
                      <a:endParaRPr kumimoji="0" lang="en-US" altLang="ja-JP" sz="1100" b="0" i="0" u="none" strike="noStrike" cap="none" normalizeH="0" baseline="30000" dirty="0" smtClean="0">
                        <a:ln>
                          <a:noFill/>
                        </a:ln>
                        <a:solidFill>
                          <a:schemeClr val="tx1"/>
                        </a:solidFill>
                        <a:effectLst/>
                        <a:latin typeface="+mn-lt"/>
                        <a:ea typeface="MS PGothic" pitchFamily="34" charset="-128"/>
                      </a:endParaRPr>
                    </a:p>
                  </a:txBody>
                  <a:tcPr marT="45723" marB="45723" anchor="ctr" horzOverflow="overflow"/>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914400" algn="l"/>
                        </a:tabLst>
                      </a:pPr>
                      <a:r>
                        <a:rPr kumimoji="0" lang="en-US" altLang="ja-JP" sz="1100" u="none" strike="noStrike" cap="none" normalizeH="0" baseline="0" dirty="0" smtClean="0">
                          <a:ln>
                            <a:noFill/>
                          </a:ln>
                          <a:effectLst/>
                        </a:rPr>
                        <a:t>-4.1 ±5% 	</a:t>
                      </a:r>
                      <a:endParaRPr kumimoji="0" lang="en-US" altLang="ja-JP" sz="1100" b="0" i="0" u="none" strike="noStrike" cap="none" normalizeH="0" baseline="0" dirty="0" smtClean="0">
                        <a:ln>
                          <a:noFill/>
                        </a:ln>
                        <a:solidFill>
                          <a:schemeClr val="tx1"/>
                        </a:solidFill>
                        <a:effectLst/>
                        <a:latin typeface="+mn-lt"/>
                        <a:ea typeface="MS PGothic" pitchFamily="34" charset="-128"/>
                      </a:endParaRPr>
                    </a:p>
                  </a:txBody>
                  <a:tcPr marT="45723" marB="45723" anchor="ctr" horzOverflow="overflow"/>
                </a:tc>
              </a:tr>
              <a:tr h="219511">
                <a:tc>
                  <a:txBody>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ja-JP" sz="1100" b="1" u="none" strike="noStrike" cap="none" normalizeH="0" baseline="0" dirty="0" smtClean="0">
                          <a:ln>
                            <a:noFill/>
                          </a:ln>
                          <a:effectLst/>
                        </a:rPr>
                        <a:t>I/O Performance</a:t>
                      </a:r>
                      <a:endParaRPr kumimoji="0" lang="en-US" altLang="ja-JP" sz="1100" b="1" i="0" u="none" strike="noStrike" cap="none" normalizeH="0" baseline="30000" dirty="0" smtClean="0">
                        <a:ln>
                          <a:noFill/>
                        </a:ln>
                        <a:solidFill>
                          <a:schemeClr val="tx1"/>
                        </a:solidFill>
                        <a:effectLst/>
                        <a:latin typeface="+mn-lt"/>
                        <a:ea typeface="MS PGothic" pitchFamily="34" charset="-128"/>
                      </a:endParaRPr>
                    </a:p>
                  </a:txBody>
                  <a:tcPr marT="45723" marB="45723" anchor="ctr" horzOverflow="overflow"/>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100" b="1" u="none" strike="noStrike" cap="none" normalizeH="0" baseline="0" dirty="0" smtClean="0">
                          <a:ln>
                            <a:noFill/>
                          </a:ln>
                          <a:effectLst/>
                        </a:rPr>
                        <a:t>1600MT/s/pin (DDR)</a:t>
                      </a:r>
                      <a:endParaRPr kumimoji="0" lang="en-US" altLang="ja-JP" sz="1100" b="1" i="0" u="none" strike="noStrike" cap="none" normalizeH="0" baseline="0" dirty="0" smtClean="0">
                        <a:ln>
                          <a:noFill/>
                        </a:ln>
                        <a:solidFill>
                          <a:schemeClr val="tx1"/>
                        </a:solidFill>
                        <a:effectLst/>
                        <a:latin typeface="+mn-lt"/>
                        <a:ea typeface="MS PGothic" pitchFamily="34" charset="-128"/>
                      </a:endParaRPr>
                    </a:p>
                  </a:txBody>
                  <a:tcPr marT="45723" marB="45723" anchor="ctr" horzOverflow="overflow"/>
                </a:tc>
              </a:tr>
              <a:tr h="219511">
                <a:tc>
                  <a:txBody>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ja-JP" sz="1100" u="none" strike="noStrike" cap="none" normalizeH="0" baseline="0" dirty="0" smtClean="0">
                          <a:ln>
                            <a:noFill/>
                          </a:ln>
                          <a:effectLst/>
                        </a:rPr>
                        <a:t>Read Latency</a:t>
                      </a:r>
                      <a:endParaRPr kumimoji="0" lang="en-US" altLang="ja-JP" sz="1100" b="0" i="0" u="none" strike="noStrike" cap="none" normalizeH="0" baseline="30000" dirty="0" smtClean="0">
                        <a:ln>
                          <a:noFill/>
                        </a:ln>
                        <a:solidFill>
                          <a:schemeClr val="tx1"/>
                        </a:solidFill>
                        <a:effectLst/>
                        <a:latin typeface="+mn-lt"/>
                        <a:ea typeface="MS PGothic" pitchFamily="34" charset="-128"/>
                      </a:endParaRPr>
                    </a:p>
                  </a:txBody>
                  <a:tcPr marT="45723" marB="45723" anchor="ctr" horzOverflow="overflow"/>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100" u="none" strike="noStrike" cap="none" normalizeH="0" baseline="0" dirty="0" smtClean="0">
                          <a:ln>
                            <a:noFill/>
                          </a:ln>
                          <a:effectLst/>
                        </a:rPr>
                        <a:t>80ns</a:t>
                      </a:r>
                      <a:endParaRPr kumimoji="0" lang="en-US" altLang="ja-JP" sz="1100" b="0" i="0" u="none" strike="noStrike" cap="none" normalizeH="0" baseline="0" dirty="0" smtClean="0">
                        <a:ln>
                          <a:noFill/>
                        </a:ln>
                        <a:solidFill>
                          <a:schemeClr val="tx1"/>
                        </a:solidFill>
                        <a:effectLst/>
                        <a:latin typeface="+mn-lt"/>
                        <a:ea typeface="MS PGothic" pitchFamily="34" charset="-128"/>
                      </a:endParaRPr>
                    </a:p>
                  </a:txBody>
                  <a:tcPr marT="45723" marB="45723" anchor="ctr" horzOverflow="overflow"/>
                </a:tc>
              </a:tr>
              <a:tr h="143565">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100" u="none" strike="noStrike" cap="none" normalizeH="0" baseline="0" dirty="0" smtClean="0">
                          <a:ln>
                            <a:noFill/>
                          </a:ln>
                          <a:effectLst/>
                        </a:rPr>
                        <a:t>Write Latency</a:t>
                      </a:r>
                      <a:endParaRPr kumimoji="0" lang="en-US" altLang="ja-JP" sz="1100" b="0" i="0" u="none" strike="noStrike" cap="none" normalizeH="0" baseline="0" dirty="0" smtClean="0">
                        <a:ln>
                          <a:noFill/>
                        </a:ln>
                        <a:solidFill>
                          <a:schemeClr val="tx1"/>
                        </a:solidFill>
                        <a:effectLst/>
                        <a:latin typeface="+mn-lt"/>
                        <a:ea typeface="MS PGothic" pitchFamily="34" charset="-128"/>
                      </a:endParaRPr>
                    </a:p>
                  </a:txBody>
                  <a:tcPr marT="45723" marB="45723" anchor="ctr" horzOverflow="overflow"/>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100" u="none" strike="noStrike" cap="none" normalizeH="0" baseline="0" dirty="0" smtClean="0">
                          <a:ln>
                            <a:noFill/>
                          </a:ln>
                          <a:effectLst/>
                        </a:rPr>
                        <a:t>8 tCK</a:t>
                      </a:r>
                      <a:endParaRPr kumimoji="0" lang="en-US" altLang="ja-JP" sz="1100" b="0" i="0" u="none" strike="noStrike" cap="none" normalizeH="0" baseline="0" dirty="0" smtClean="0">
                        <a:ln>
                          <a:noFill/>
                        </a:ln>
                        <a:solidFill>
                          <a:schemeClr val="tx1"/>
                        </a:solidFill>
                        <a:effectLst/>
                        <a:latin typeface="+mn-lt"/>
                        <a:ea typeface="MS PGothic" pitchFamily="34" charset="-128"/>
                      </a:endParaRPr>
                    </a:p>
                  </a:txBody>
                  <a:tcPr marT="45723" marB="45723" anchor="ctr" horzOverflow="overflow"/>
                </a:tc>
              </a:tr>
              <a:tr h="143949">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100" b="1" u="none" strike="noStrike" cap="none" normalizeH="0" baseline="0" dirty="0" smtClean="0">
                          <a:ln>
                            <a:noFill/>
                          </a:ln>
                          <a:effectLst/>
                        </a:rPr>
                        <a:t>Write Completion</a:t>
                      </a:r>
                      <a:endParaRPr kumimoji="0" lang="en-US" altLang="ja-JP" sz="1100" b="1" i="0" u="none" strike="noStrike" cap="none" normalizeH="0" baseline="0" dirty="0" smtClean="0">
                        <a:ln>
                          <a:noFill/>
                        </a:ln>
                        <a:solidFill>
                          <a:schemeClr val="tx1"/>
                        </a:solidFill>
                        <a:effectLst/>
                        <a:latin typeface="+mn-lt"/>
                        <a:ea typeface="MS PGothic" pitchFamily="34" charset="-128"/>
                      </a:endParaRPr>
                    </a:p>
                  </a:txBody>
                  <a:tcPr marT="45723" marB="45723" anchor="ctr" horzOverflow="overflow"/>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100" b="1" u="none" strike="noStrike" cap="none" normalizeH="0" baseline="0" dirty="0" smtClean="0">
                          <a:ln>
                            <a:noFill/>
                          </a:ln>
                          <a:effectLst/>
                        </a:rPr>
                        <a:t>475ns</a:t>
                      </a:r>
                      <a:endParaRPr kumimoji="0" lang="en-US" altLang="ja-JP" sz="1100" b="1" i="0" u="none" strike="noStrike" cap="none" normalizeH="0" baseline="0" dirty="0" smtClean="0">
                        <a:ln>
                          <a:noFill/>
                        </a:ln>
                        <a:solidFill>
                          <a:schemeClr val="tx1"/>
                        </a:solidFill>
                        <a:effectLst/>
                        <a:latin typeface="+mn-lt"/>
                        <a:ea typeface="MS PGothic" pitchFamily="34" charset="-128"/>
                      </a:endParaRPr>
                    </a:p>
                  </a:txBody>
                  <a:tcPr marT="45723" marB="45723" anchor="ctr" horzOverflow="overflow"/>
                </a:tc>
              </a:tr>
              <a:tr h="240007">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100" u="none" strike="noStrike" cap="none" normalizeH="0" baseline="0" dirty="0" smtClean="0">
                          <a:ln>
                            <a:noFill/>
                          </a:ln>
                          <a:effectLst/>
                        </a:rPr>
                        <a:t>Sustained Read Throughput</a:t>
                      </a:r>
                      <a:endParaRPr kumimoji="0" lang="en-US" altLang="ja-JP" sz="1100" b="0" i="0" u="none" strike="noStrike" cap="none" normalizeH="0" baseline="0" dirty="0" smtClean="0">
                        <a:ln>
                          <a:noFill/>
                        </a:ln>
                        <a:solidFill>
                          <a:schemeClr val="tx1"/>
                        </a:solidFill>
                        <a:effectLst/>
                        <a:latin typeface="+mn-lt"/>
                        <a:ea typeface="MS PGothic" pitchFamily="34" charset="-128"/>
                      </a:endParaRPr>
                    </a:p>
                  </a:txBody>
                  <a:tcPr marT="45723" marB="45723" anchor="ctr" horzOverflow="overflow"/>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100" u="none" strike="noStrike" cap="none" normalizeH="0" baseline="0" dirty="0" smtClean="0">
                          <a:ln>
                            <a:noFill/>
                          </a:ln>
                          <a:effectLst/>
                        </a:rPr>
                        <a:t>1600MT/s</a:t>
                      </a:r>
                      <a:endParaRPr kumimoji="0" lang="en-US" altLang="ja-JP" sz="1100" b="0" i="0" u="none" strike="noStrike" cap="none" normalizeH="0" baseline="0" dirty="0" smtClean="0">
                        <a:ln>
                          <a:noFill/>
                        </a:ln>
                        <a:solidFill>
                          <a:schemeClr val="tx1"/>
                        </a:solidFill>
                        <a:effectLst/>
                        <a:latin typeface="+mn-lt"/>
                        <a:ea typeface="MS PGothic" pitchFamily="34" charset="-128"/>
                      </a:endParaRPr>
                    </a:p>
                  </a:txBody>
                  <a:tcPr marT="45723" marB="45723" anchor="ctr" horzOverflow="overflow"/>
                </a:tc>
              </a:tr>
              <a:tr h="236547">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100" b="1" u="none" strike="noStrike" cap="none" normalizeH="0" baseline="0" dirty="0" smtClean="0">
                          <a:ln>
                            <a:noFill/>
                          </a:ln>
                          <a:effectLst/>
                        </a:rPr>
                        <a:t>Sustained Write Throughput</a:t>
                      </a:r>
                      <a:endParaRPr kumimoji="0" lang="en-US" altLang="ja-JP" sz="1100" b="1" i="0" u="none" strike="noStrike" cap="none" normalizeH="0" baseline="0" dirty="0" smtClean="0">
                        <a:ln>
                          <a:noFill/>
                        </a:ln>
                        <a:solidFill>
                          <a:schemeClr val="tx1"/>
                        </a:solidFill>
                        <a:effectLst/>
                        <a:latin typeface="+mn-lt"/>
                        <a:ea typeface="MS PGothic" pitchFamily="34" charset="-128"/>
                      </a:endParaRPr>
                    </a:p>
                  </a:txBody>
                  <a:tcPr marT="45723" marB="45723" anchor="ctr" horzOverflow="overflow"/>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100" b="1" u="none" strike="noStrike" cap="none" normalizeH="0" baseline="0" dirty="0" smtClean="0">
                          <a:ln>
                            <a:noFill/>
                          </a:ln>
                          <a:effectLst/>
                        </a:rPr>
                        <a:t>550MB/s</a:t>
                      </a:r>
                      <a:endParaRPr kumimoji="0" lang="en-US" altLang="ja-JP" sz="1100" b="1" i="0" u="none" strike="noStrike" cap="none" normalizeH="0" baseline="0" dirty="0" smtClean="0">
                        <a:ln>
                          <a:noFill/>
                        </a:ln>
                        <a:solidFill>
                          <a:schemeClr val="tx1"/>
                        </a:solidFill>
                        <a:effectLst/>
                        <a:latin typeface="+mn-lt"/>
                        <a:ea typeface="MS PGothic" pitchFamily="34" charset="-128"/>
                      </a:endParaRPr>
                    </a:p>
                  </a:txBody>
                  <a:tcPr marT="45723" marB="45723" anchor="ctr" horzOverflow="overflow"/>
                </a:tc>
              </a:tr>
              <a:tr h="236547">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100" u="none" strike="noStrike" cap="none" normalizeH="0" baseline="0" dirty="0" smtClean="0">
                          <a:ln>
                            <a:noFill/>
                          </a:ln>
                          <a:effectLst/>
                        </a:rPr>
                        <a:t>Addressable Data Size</a:t>
                      </a:r>
                      <a:endParaRPr kumimoji="0" lang="en-US" altLang="ja-JP" sz="1100" b="0" i="0" u="none" strike="noStrike" cap="none" normalizeH="0" baseline="0" dirty="0" smtClean="0">
                        <a:ln>
                          <a:noFill/>
                        </a:ln>
                        <a:solidFill>
                          <a:schemeClr val="tx1"/>
                        </a:solidFill>
                        <a:effectLst/>
                        <a:latin typeface="+mn-lt"/>
                        <a:ea typeface="MS PGothic" pitchFamily="34" charset="-128"/>
                      </a:endParaRPr>
                    </a:p>
                  </a:txBody>
                  <a:tcPr marT="45723" marB="45723" anchor="ctr" horzOverflow="overflow"/>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100" u="none" strike="noStrike" cap="none" normalizeH="0" baseline="0" dirty="0" smtClean="0">
                          <a:ln>
                            <a:noFill/>
                          </a:ln>
                          <a:effectLst/>
                        </a:rPr>
                        <a:t>16B</a:t>
                      </a:r>
                      <a:endParaRPr kumimoji="0" lang="en-US" altLang="ja-JP" sz="1100" b="0" i="0" u="none" strike="noStrike" cap="none" normalizeH="0" baseline="0" dirty="0" smtClean="0">
                        <a:ln>
                          <a:noFill/>
                        </a:ln>
                        <a:solidFill>
                          <a:schemeClr val="tx1"/>
                        </a:solidFill>
                        <a:effectLst/>
                        <a:latin typeface="+mn-lt"/>
                        <a:ea typeface="MS PGothic" pitchFamily="34" charset="-128"/>
                      </a:endParaRPr>
                    </a:p>
                  </a:txBody>
                  <a:tcPr marT="45723" marB="45723" anchor="ctr" horzOverflow="overflow"/>
                </a:tc>
              </a:tr>
            </a:tbl>
          </a:graphicData>
        </a:graphic>
      </p:graphicFrame>
      <p:sp>
        <p:nvSpPr>
          <p:cNvPr id="10" name="Date Placeholder 3"/>
          <p:cNvSpPr>
            <a:spLocks noGrp="1"/>
          </p:cNvSpPr>
          <p:nvPr>
            <p:ph type="dt" sz="quarter" idx="10"/>
          </p:nvPr>
        </p:nvSpPr>
        <p:spPr>
          <a:xfrm>
            <a:off x="1371600" y="6515100"/>
            <a:ext cx="2133600" cy="3429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2"/>
                </a:solidFill>
                <a:latin typeface="Lucida Sans Unicode" pitchFamily="34" charset="0"/>
                <a:ea typeface="ＭＳ Ｐゴシック" pitchFamily="34" charset="-128"/>
              </a:defRPr>
            </a:lvl1pPr>
            <a:lvl2pPr marL="742950" indent="-285750" eaLnBrk="0" hangingPunct="0">
              <a:defRPr b="1">
                <a:solidFill>
                  <a:schemeClr val="tx2"/>
                </a:solidFill>
                <a:latin typeface="Lucida Sans Unicode" pitchFamily="34" charset="0"/>
                <a:ea typeface="ＭＳ Ｐゴシック" pitchFamily="34" charset="-128"/>
              </a:defRPr>
            </a:lvl2pPr>
            <a:lvl3pPr marL="1143000" indent="-228600" eaLnBrk="0" hangingPunct="0">
              <a:defRPr b="1">
                <a:solidFill>
                  <a:schemeClr val="tx2"/>
                </a:solidFill>
                <a:latin typeface="Lucida Sans Unicode" pitchFamily="34" charset="0"/>
                <a:ea typeface="ＭＳ Ｐゴシック" pitchFamily="34" charset="-128"/>
              </a:defRPr>
            </a:lvl3pPr>
            <a:lvl4pPr marL="1600200" indent="-228600" eaLnBrk="0" hangingPunct="0">
              <a:defRPr b="1">
                <a:solidFill>
                  <a:schemeClr val="tx2"/>
                </a:solidFill>
                <a:latin typeface="Lucida Sans Unicode" pitchFamily="34" charset="0"/>
                <a:ea typeface="ＭＳ Ｐゴシック" pitchFamily="34" charset="-128"/>
              </a:defRPr>
            </a:lvl4pPr>
            <a:lvl5pPr marL="2057400" indent="-228600" eaLnBrk="0" hangingPunct="0">
              <a:defRPr b="1">
                <a:solidFill>
                  <a:schemeClr val="tx2"/>
                </a:solidFill>
                <a:latin typeface="Lucida Sans Unicode" pitchFamily="34" charset="0"/>
                <a:ea typeface="ＭＳ Ｐゴシック" pitchFamily="34" charset="-128"/>
              </a:defRPr>
            </a:lvl5pPr>
            <a:lvl6pPr marL="25146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6pPr>
            <a:lvl7pPr marL="29718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7pPr>
            <a:lvl8pPr marL="34290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8pPr>
            <a:lvl9pPr marL="38862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9pPr>
          </a:lstStyle>
          <a:p>
            <a:r>
              <a:rPr lang="en-US" altLang="ja-JP" b="0" dirty="0" smtClean="0">
                <a:solidFill>
                  <a:schemeClr val="tx1"/>
                </a:solidFill>
                <a:latin typeface="Times New Roman" pitchFamily="18" charset="0"/>
              </a:rPr>
              <a:t>4/3/2012</a:t>
            </a:r>
          </a:p>
        </p:txBody>
      </p:sp>
      <p:sp>
        <p:nvSpPr>
          <p:cNvPr id="11" name="Footer Placeholder 4"/>
          <p:cNvSpPr>
            <a:spLocks noGrp="1"/>
          </p:cNvSpPr>
          <p:nvPr>
            <p:ph type="ftr" sz="quarter" idx="11"/>
          </p:nvPr>
        </p:nvSpPr>
        <p:spPr>
          <a:xfrm>
            <a:off x="3709670" y="6399848"/>
            <a:ext cx="2895600" cy="3159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2"/>
                </a:solidFill>
                <a:latin typeface="Lucida Sans Unicode" pitchFamily="34" charset="0"/>
                <a:ea typeface="ＭＳ Ｐゴシック" pitchFamily="34" charset="-128"/>
              </a:defRPr>
            </a:lvl1pPr>
            <a:lvl2pPr marL="742950" indent="-285750" eaLnBrk="0" hangingPunct="0">
              <a:defRPr b="1">
                <a:solidFill>
                  <a:schemeClr val="tx2"/>
                </a:solidFill>
                <a:latin typeface="Lucida Sans Unicode" pitchFamily="34" charset="0"/>
                <a:ea typeface="ＭＳ Ｐゴシック" pitchFamily="34" charset="-128"/>
              </a:defRPr>
            </a:lvl2pPr>
            <a:lvl3pPr marL="1143000" indent="-228600" eaLnBrk="0" hangingPunct="0">
              <a:defRPr b="1">
                <a:solidFill>
                  <a:schemeClr val="tx2"/>
                </a:solidFill>
                <a:latin typeface="Lucida Sans Unicode" pitchFamily="34" charset="0"/>
                <a:ea typeface="ＭＳ Ｐゴシック" pitchFamily="34" charset="-128"/>
              </a:defRPr>
            </a:lvl3pPr>
            <a:lvl4pPr marL="1600200" indent="-228600" eaLnBrk="0" hangingPunct="0">
              <a:defRPr b="1">
                <a:solidFill>
                  <a:schemeClr val="tx2"/>
                </a:solidFill>
                <a:latin typeface="Lucida Sans Unicode" pitchFamily="34" charset="0"/>
                <a:ea typeface="ＭＳ Ｐゴシック" pitchFamily="34" charset="-128"/>
              </a:defRPr>
            </a:lvl4pPr>
            <a:lvl5pPr marL="2057400" indent="-228600" eaLnBrk="0" hangingPunct="0">
              <a:defRPr b="1">
                <a:solidFill>
                  <a:schemeClr val="tx2"/>
                </a:solidFill>
                <a:latin typeface="Lucida Sans Unicode" pitchFamily="34" charset="0"/>
                <a:ea typeface="ＭＳ Ｐゴシック" pitchFamily="34" charset="-128"/>
              </a:defRPr>
            </a:lvl5pPr>
            <a:lvl6pPr marL="25146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6pPr>
            <a:lvl7pPr marL="29718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7pPr>
            <a:lvl8pPr marL="34290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8pPr>
            <a:lvl9pPr marL="38862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9pPr>
          </a:lstStyle>
          <a:p>
            <a:r>
              <a:rPr lang="en-US" altLang="ja-JP" smtClean="0">
                <a:solidFill>
                  <a:srgbClr val="FF0000"/>
                </a:solidFill>
                <a:latin typeface="Times New Roman" pitchFamily="18" charset="0"/>
              </a:rPr>
              <a:t>Micron/Intel Confidential</a:t>
            </a:r>
          </a:p>
        </p:txBody>
      </p:sp>
    </p:spTree>
    <p:extLst>
      <p:ext uri="{BB962C8B-B14F-4D97-AF65-F5344CB8AC3E}">
        <p14:creationId xmlns:p14="http://schemas.microsoft.com/office/powerpoint/2010/main" val="96428466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1FBB261F-799A-46EA-AC0B-7C49C3084A71}" type="slidenum">
              <a:rPr lang="ja-JP" altLang="en-US" smtClean="0"/>
              <a:pPr eaLnBrk="1" hangingPunct="1"/>
              <a:t>28</a:t>
            </a:fld>
            <a:endParaRPr lang="en-US" altLang="ja-JP" dirty="0" smtClean="0"/>
          </a:p>
        </p:txBody>
      </p:sp>
      <p:graphicFrame>
        <p:nvGraphicFramePr>
          <p:cNvPr id="9" name="Table 8"/>
          <p:cNvGraphicFramePr>
            <a:graphicFrameLocks noGrp="1"/>
          </p:cNvGraphicFramePr>
          <p:nvPr>
            <p:extLst>
              <p:ext uri="{D42A27DB-BD31-4B8C-83A1-F6EECF244321}">
                <p14:modId xmlns:p14="http://schemas.microsoft.com/office/powerpoint/2010/main" val="754572955"/>
              </p:ext>
            </p:extLst>
          </p:nvPr>
        </p:nvGraphicFramePr>
        <p:xfrm>
          <a:off x="481264" y="4497620"/>
          <a:ext cx="8121316" cy="1365360"/>
        </p:xfrm>
        <a:graphic>
          <a:graphicData uri="http://schemas.openxmlformats.org/drawingml/2006/table">
            <a:tbl>
              <a:tblPr firstRow="1" bandRow="1">
                <a:tableStyleId>{5940675A-B579-460E-94D1-54222C63F5DA}</a:tableStyleId>
              </a:tblPr>
              <a:tblGrid>
                <a:gridCol w="1295955"/>
                <a:gridCol w="3844665"/>
                <a:gridCol w="2980696"/>
              </a:tblGrid>
              <a:tr h="285840">
                <a:tc>
                  <a:txBody>
                    <a:bodyPr/>
                    <a:lstStyle/>
                    <a:p>
                      <a:r>
                        <a:rPr lang="en-US" sz="1800" b="1" dirty="0" smtClean="0"/>
                        <a:t>Feature</a:t>
                      </a:r>
                      <a:endParaRPr lang="en-US" sz="1800" b="1" dirty="0">
                        <a:solidFill>
                          <a:srgbClr val="0000FF"/>
                        </a:solidFill>
                      </a:endParaRPr>
                    </a:p>
                  </a:txBody>
                  <a:tcPr marL="85963" marR="85963" marT="42140" marB="42140"/>
                </a:tc>
                <a:tc>
                  <a:txBody>
                    <a:bodyPr/>
                    <a:lstStyle/>
                    <a:p>
                      <a:r>
                        <a:rPr lang="en-US" sz="1800" b="1" dirty="0" smtClean="0"/>
                        <a:t>Start Up Plan</a:t>
                      </a:r>
                      <a:endParaRPr lang="en-US" sz="1800" b="1" dirty="0">
                        <a:solidFill>
                          <a:srgbClr val="0000FF"/>
                        </a:solidFill>
                      </a:endParaRPr>
                    </a:p>
                  </a:txBody>
                  <a:tcPr marL="85963" marR="85963" marT="42140" marB="42140"/>
                </a:tc>
                <a:tc>
                  <a:txBody>
                    <a:bodyPr/>
                    <a:lstStyle/>
                    <a:p>
                      <a:r>
                        <a:rPr lang="en-US" sz="1800" b="1" dirty="0" smtClean="0"/>
                        <a:t>Long Term Plan</a:t>
                      </a:r>
                      <a:endParaRPr lang="en-US" sz="1800" b="1" dirty="0">
                        <a:solidFill>
                          <a:srgbClr val="0000FF"/>
                        </a:solidFill>
                      </a:endParaRPr>
                    </a:p>
                  </a:txBody>
                  <a:tcPr marL="85963" marR="85963" marT="42140" marB="42140"/>
                </a:tc>
              </a:tr>
              <a:tr h="410547">
                <a:tc>
                  <a:txBody>
                    <a:bodyPr/>
                    <a:lstStyle/>
                    <a:p>
                      <a:r>
                        <a:rPr lang="en-US" sz="1100" dirty="0" smtClean="0"/>
                        <a:t>I/O Performance</a:t>
                      </a:r>
                      <a:endParaRPr lang="en-US" sz="1100" dirty="0">
                        <a:solidFill>
                          <a:srgbClr val="00279F"/>
                        </a:solidFill>
                      </a:endParaRPr>
                    </a:p>
                  </a:txBody>
                  <a:tcPr marL="85963" marR="85963" marT="42140" marB="42140"/>
                </a:tc>
                <a:tc>
                  <a:txBody>
                    <a:bodyPr/>
                    <a:lstStyle/>
                    <a:p>
                      <a:r>
                        <a:rPr lang="en-US" sz="1100" dirty="0" smtClean="0"/>
                        <a:t>Capable of operating at lower frequency</a:t>
                      </a:r>
                      <a:r>
                        <a:rPr lang="en-US" sz="1100" baseline="0" dirty="0" smtClean="0"/>
                        <a:t> while LVT development continues</a:t>
                      </a:r>
                      <a:endParaRPr lang="en-US" sz="1100" b="0" dirty="0" smtClean="0">
                        <a:solidFill>
                          <a:srgbClr val="00279F"/>
                        </a:solidFill>
                      </a:endParaRPr>
                    </a:p>
                  </a:txBody>
                  <a:tcPr marL="85963" marR="85963" marT="42140" marB="42140"/>
                </a:tc>
                <a:tc>
                  <a:txBody>
                    <a:bodyPr/>
                    <a:lstStyle/>
                    <a:p>
                      <a:r>
                        <a:rPr lang="en-US" sz="1100" dirty="0" smtClean="0"/>
                        <a:t>1600MT/s/pin (DDR)</a:t>
                      </a:r>
                      <a:endParaRPr lang="en-US" sz="1100" b="0" dirty="0" smtClean="0">
                        <a:solidFill>
                          <a:srgbClr val="00279F"/>
                        </a:solidFill>
                      </a:endParaRPr>
                    </a:p>
                  </a:txBody>
                  <a:tcPr marL="85963" marR="85963" marT="42140" marB="42140"/>
                </a:tc>
              </a:tr>
              <a:tr h="403172">
                <a:tc>
                  <a:txBody>
                    <a:bodyPr/>
                    <a:lstStyle/>
                    <a:p>
                      <a:r>
                        <a:rPr lang="en-US" sz="1100" dirty="0" smtClean="0"/>
                        <a:t>Write Completion</a:t>
                      </a:r>
                      <a:r>
                        <a:rPr lang="en-US" sz="1100" baseline="0" dirty="0" smtClean="0"/>
                        <a:t> / Throughput</a:t>
                      </a:r>
                      <a:r>
                        <a:rPr lang="en-US" sz="1100" dirty="0" smtClean="0"/>
                        <a:t> </a:t>
                      </a:r>
                      <a:endParaRPr lang="en-US" sz="1100" dirty="0">
                        <a:solidFill>
                          <a:srgbClr val="0000FF"/>
                        </a:solidFill>
                      </a:endParaRPr>
                    </a:p>
                  </a:txBody>
                  <a:tcPr marL="85963" marR="85963" marT="42140" marB="42140"/>
                </a:tc>
                <a:tc>
                  <a:txBody>
                    <a:bodyPr/>
                    <a:lstStyle/>
                    <a:p>
                      <a:r>
                        <a:rPr lang="en-US" sz="1100" dirty="0" smtClean="0"/>
                        <a:t>PCU</a:t>
                      </a:r>
                      <a:r>
                        <a:rPr lang="en-US" sz="1100" baseline="0" dirty="0" smtClean="0"/>
                        <a:t> designed to provide capability for “pulse and verify” reset algo</a:t>
                      </a:r>
                      <a:endParaRPr lang="en-US" sz="1100" b="0" dirty="0" smtClean="0">
                        <a:solidFill>
                          <a:srgbClr val="0000FF"/>
                        </a:solidFill>
                      </a:endParaRPr>
                    </a:p>
                  </a:txBody>
                  <a:tcPr marL="85963" marR="85963" marT="42140" marB="42140"/>
                </a:tc>
                <a:tc>
                  <a:txBody>
                    <a:bodyPr/>
                    <a:lstStyle/>
                    <a:p>
                      <a:r>
                        <a:rPr lang="en-US" sz="1100" dirty="0" smtClean="0"/>
                        <a:t>Single</a:t>
                      </a:r>
                      <a:r>
                        <a:rPr lang="en-US" sz="1100" baseline="0" dirty="0" smtClean="0"/>
                        <a:t> pulse concurrent reset</a:t>
                      </a:r>
                    </a:p>
                    <a:p>
                      <a:r>
                        <a:rPr lang="en-US" sz="1100" baseline="0" dirty="0" smtClean="0"/>
                        <a:t>475ns write completion</a:t>
                      </a:r>
                    </a:p>
                    <a:p>
                      <a:r>
                        <a:rPr lang="en-US" sz="1100" baseline="0" dirty="0" smtClean="0"/>
                        <a:t>550MB/s sustained write throughput</a:t>
                      </a:r>
                      <a:endParaRPr lang="en-US" sz="1100" b="0" dirty="0" smtClean="0">
                        <a:solidFill>
                          <a:srgbClr val="0000FF"/>
                        </a:solidFill>
                      </a:endParaRPr>
                    </a:p>
                  </a:txBody>
                  <a:tcPr marL="85963" marR="85963" marT="42140" marB="42140"/>
                </a:tc>
              </a:tr>
            </a:tbl>
          </a:graphicData>
        </a:graphic>
      </p:graphicFrame>
      <p:sp>
        <p:nvSpPr>
          <p:cNvPr id="8" name="Rectangle 68"/>
          <p:cNvSpPr>
            <a:spLocks noChangeArrowheads="1"/>
          </p:cNvSpPr>
          <p:nvPr/>
        </p:nvSpPr>
        <p:spPr bwMode="auto">
          <a:xfrm>
            <a:off x="0" y="24064"/>
            <a:ext cx="9144000"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a:r>
              <a:rPr lang="en-US" altLang="ja-JP" sz="4000" b="0" dirty="0" smtClean="0">
                <a:solidFill>
                  <a:srgbClr val="0066FF"/>
                </a:solidFill>
                <a:latin typeface="Tahoma" pitchFamily="34" charset="0"/>
              </a:rPr>
              <a:t>Key Specifications / Features - Status</a:t>
            </a:r>
            <a:endParaRPr lang="en-US" altLang="ja-JP" sz="4000" b="0" dirty="0">
              <a:solidFill>
                <a:srgbClr val="0066FF"/>
              </a:solidFill>
              <a:latin typeface="Tahoma" pitchFamily="34" charset="0"/>
            </a:endParaRPr>
          </a:p>
        </p:txBody>
      </p:sp>
      <p:graphicFrame>
        <p:nvGraphicFramePr>
          <p:cNvPr id="10" name="Group 206"/>
          <p:cNvGraphicFramePr>
            <a:graphicFrameLocks noGrp="1"/>
          </p:cNvGraphicFramePr>
          <p:nvPr>
            <p:extLst>
              <p:ext uri="{D42A27DB-BD31-4B8C-83A1-F6EECF244321}">
                <p14:modId xmlns:p14="http://schemas.microsoft.com/office/powerpoint/2010/main" val="2806737220"/>
              </p:ext>
            </p:extLst>
          </p:nvPr>
        </p:nvGraphicFramePr>
        <p:xfrm>
          <a:off x="499071" y="800517"/>
          <a:ext cx="3736046" cy="3215712"/>
        </p:xfrm>
        <a:graphic>
          <a:graphicData uri="http://schemas.openxmlformats.org/drawingml/2006/table">
            <a:tbl>
              <a:tblPr firstRow="1" bandRow="1">
                <a:tableStyleId>{5940675A-B579-460E-94D1-54222C63F5DA}</a:tableStyleId>
              </a:tblPr>
              <a:tblGrid>
                <a:gridCol w="2147878"/>
                <a:gridCol w="1588168"/>
              </a:tblGrid>
              <a:tr h="276755">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800" b="1" u="none" strike="noStrike" cap="none" normalizeH="0" baseline="0" dirty="0" smtClean="0">
                          <a:ln>
                            <a:noFill/>
                          </a:ln>
                          <a:effectLst/>
                        </a:rPr>
                        <a:t>Feature</a:t>
                      </a:r>
                      <a:endParaRPr kumimoji="0" lang="en-US" altLang="ja-JP" sz="1800" b="1" i="0" u="none" strike="noStrike" cap="none" normalizeH="0" baseline="0" dirty="0" smtClean="0">
                        <a:ln>
                          <a:noFill/>
                        </a:ln>
                        <a:solidFill>
                          <a:schemeClr val="tx1"/>
                        </a:solidFill>
                        <a:effectLst/>
                        <a:latin typeface="+mn-lt"/>
                        <a:ea typeface="MS PGothic" pitchFamily="34" charset="-128"/>
                      </a:endParaRPr>
                    </a:p>
                  </a:txBody>
                  <a:tcPr marT="45723" marB="45723" horzOverflow="overflow"/>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800" b="1" u="none" strike="noStrike" cap="none" normalizeH="0" baseline="0" dirty="0" smtClean="0">
                          <a:ln>
                            <a:noFill/>
                          </a:ln>
                          <a:effectLst/>
                        </a:rPr>
                        <a:t>Spec</a:t>
                      </a:r>
                      <a:endParaRPr kumimoji="0" lang="en-US" altLang="ja-JP" sz="1800" b="1" i="0" u="none" strike="noStrike" cap="none" normalizeH="0" baseline="0" dirty="0" smtClean="0">
                        <a:ln>
                          <a:noFill/>
                        </a:ln>
                        <a:solidFill>
                          <a:schemeClr val="tx1"/>
                        </a:solidFill>
                        <a:effectLst/>
                        <a:latin typeface="+mn-lt"/>
                        <a:ea typeface="MS PGothic" pitchFamily="34" charset="-128"/>
                      </a:endParaRPr>
                    </a:p>
                  </a:txBody>
                  <a:tcPr marT="45723" marB="45723" horzOverflow="overflow"/>
                </a:tc>
              </a:tr>
              <a:tr h="17981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100" u="none" strike="noStrike" cap="none" normalizeH="0" baseline="0" dirty="0" smtClean="0">
                          <a:ln>
                            <a:noFill/>
                          </a:ln>
                          <a:effectLst/>
                        </a:rPr>
                        <a:t>Vcc / Vddq</a:t>
                      </a:r>
                      <a:endParaRPr kumimoji="0" lang="en-US" altLang="ja-JP" sz="1100" b="0" i="0" u="none" strike="noStrike" cap="none" normalizeH="0" baseline="0" dirty="0" smtClean="0">
                        <a:ln>
                          <a:noFill/>
                        </a:ln>
                        <a:solidFill>
                          <a:schemeClr val="tx1"/>
                        </a:solidFill>
                        <a:effectLst/>
                        <a:latin typeface="+mn-lt"/>
                        <a:ea typeface="MS PGothic" pitchFamily="34" charset="-128"/>
                      </a:endParaRPr>
                    </a:p>
                  </a:txBody>
                  <a:tcPr marT="45723" marB="45723" anchor="ctr" horzOverflow="overflow"/>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914400" algn="l"/>
                        </a:tabLst>
                      </a:pPr>
                      <a:r>
                        <a:rPr kumimoji="0" lang="en-US" altLang="ja-JP" sz="1100" u="none" strike="noStrike" cap="none" normalizeH="0" baseline="0" dirty="0" smtClean="0">
                          <a:ln>
                            <a:noFill/>
                          </a:ln>
                          <a:effectLst/>
                        </a:rPr>
                        <a:t>1.2v ±5%</a:t>
                      </a:r>
                      <a:endParaRPr kumimoji="0" lang="en-US" altLang="ja-JP" sz="1100" b="0" i="0" u="none" strike="noStrike" cap="none" normalizeH="0" baseline="0" dirty="0" smtClean="0">
                        <a:ln>
                          <a:noFill/>
                        </a:ln>
                        <a:solidFill>
                          <a:schemeClr val="tx1"/>
                        </a:solidFill>
                        <a:effectLst/>
                        <a:latin typeface="+mn-lt"/>
                        <a:ea typeface="MS PGothic" pitchFamily="34" charset="-128"/>
                      </a:endParaRPr>
                    </a:p>
                  </a:txBody>
                  <a:tcPr marT="45723" marB="45723" anchor="ctr" horzOverflow="overflow"/>
                </a:tc>
              </a:tr>
              <a:tr h="180194">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100" u="none" strike="noStrike" cap="none" normalizeH="0" baseline="0" dirty="0" smtClean="0">
                          <a:ln>
                            <a:noFill/>
                          </a:ln>
                          <a:effectLst/>
                        </a:rPr>
                        <a:t>Vhh</a:t>
                      </a:r>
                      <a:endParaRPr kumimoji="0" lang="en-US" altLang="ja-JP" sz="1100" b="0" i="0" u="none" strike="noStrike" cap="none" normalizeH="0" baseline="0" dirty="0" smtClean="0">
                        <a:ln>
                          <a:noFill/>
                        </a:ln>
                        <a:solidFill>
                          <a:schemeClr val="tx1"/>
                        </a:solidFill>
                        <a:effectLst/>
                        <a:latin typeface="+mn-lt"/>
                        <a:ea typeface="MS PGothic" pitchFamily="34" charset="-128"/>
                      </a:endParaRPr>
                    </a:p>
                  </a:txBody>
                  <a:tcPr marT="45723" marB="45723" anchor="ctr" horzOverflow="overflow"/>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914400" algn="l"/>
                        </a:tabLst>
                      </a:pPr>
                      <a:r>
                        <a:rPr kumimoji="0" lang="en-US" altLang="ja-JP" sz="1100" u="none" strike="noStrike" cap="none" normalizeH="0" baseline="0" dirty="0" smtClean="0">
                          <a:ln>
                            <a:noFill/>
                          </a:ln>
                          <a:effectLst/>
                        </a:rPr>
                        <a:t>3.3v ±10%    	</a:t>
                      </a:r>
                      <a:endParaRPr kumimoji="0" lang="en-US" altLang="ja-JP" sz="1100" b="0" i="0" u="none" strike="noStrike" cap="none" normalizeH="0" baseline="0" dirty="0" smtClean="0">
                        <a:ln>
                          <a:noFill/>
                        </a:ln>
                        <a:solidFill>
                          <a:schemeClr val="tx1"/>
                        </a:solidFill>
                        <a:effectLst/>
                        <a:latin typeface="+mn-lt"/>
                        <a:ea typeface="MS PGothic" pitchFamily="34" charset="-128"/>
                      </a:endParaRPr>
                    </a:p>
                  </a:txBody>
                  <a:tcPr marT="45723" marB="45723" anchor="ctr" horzOverflow="overflow"/>
                </a:tc>
              </a:tr>
              <a:tr h="218743">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100" u="none" strike="noStrike" cap="none" normalizeH="0" baseline="0" dirty="0" smtClean="0">
                          <a:ln>
                            <a:noFill/>
                          </a:ln>
                          <a:effectLst/>
                        </a:rPr>
                        <a:t>Vpp</a:t>
                      </a:r>
                      <a:endParaRPr kumimoji="0" lang="en-US" altLang="ja-JP" sz="1100" b="0" i="0" u="none" strike="noStrike" cap="none" normalizeH="0" baseline="30000" dirty="0" smtClean="0">
                        <a:ln>
                          <a:noFill/>
                        </a:ln>
                        <a:solidFill>
                          <a:schemeClr val="tx1"/>
                        </a:solidFill>
                        <a:effectLst/>
                        <a:latin typeface="+mn-lt"/>
                        <a:ea typeface="MS PGothic" pitchFamily="34" charset="-128"/>
                      </a:endParaRPr>
                    </a:p>
                  </a:txBody>
                  <a:tcPr marT="45723" marB="45723" anchor="ctr" horzOverflow="overflow"/>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914400" algn="l"/>
                        </a:tabLst>
                      </a:pPr>
                      <a:r>
                        <a:rPr kumimoji="0" lang="en-US" altLang="ja-JP" sz="1100" u="none" strike="noStrike" cap="none" normalizeH="0" baseline="0" dirty="0" smtClean="0">
                          <a:ln>
                            <a:noFill/>
                          </a:ln>
                          <a:effectLst/>
                        </a:rPr>
                        <a:t>4.4 ±5% 	</a:t>
                      </a:r>
                      <a:endParaRPr kumimoji="0" lang="en-US" altLang="ja-JP" sz="1100" b="0" i="0" u="none" strike="noStrike" cap="none" normalizeH="0" baseline="0" dirty="0" smtClean="0">
                        <a:ln>
                          <a:noFill/>
                        </a:ln>
                        <a:solidFill>
                          <a:schemeClr val="tx1"/>
                        </a:solidFill>
                        <a:effectLst/>
                        <a:latin typeface="+mn-lt"/>
                        <a:ea typeface="MS PGothic" pitchFamily="34" charset="-128"/>
                      </a:endParaRPr>
                    </a:p>
                  </a:txBody>
                  <a:tcPr marT="45723" marB="45723" anchor="ctr" horzOverflow="overflow"/>
                </a:tc>
              </a:tr>
              <a:tr h="219127">
                <a:tc>
                  <a:txBody>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ja-JP" sz="1100" u="none" strike="noStrike" cap="none" normalizeH="0" baseline="0" dirty="0" smtClean="0">
                          <a:ln>
                            <a:noFill/>
                          </a:ln>
                          <a:effectLst/>
                        </a:rPr>
                        <a:t>Vnn</a:t>
                      </a:r>
                      <a:endParaRPr kumimoji="0" lang="en-US" altLang="ja-JP" sz="1100" b="0" i="0" u="none" strike="noStrike" cap="none" normalizeH="0" baseline="30000" dirty="0" smtClean="0">
                        <a:ln>
                          <a:noFill/>
                        </a:ln>
                        <a:solidFill>
                          <a:schemeClr val="tx1"/>
                        </a:solidFill>
                        <a:effectLst/>
                        <a:latin typeface="+mn-lt"/>
                        <a:ea typeface="MS PGothic" pitchFamily="34" charset="-128"/>
                      </a:endParaRPr>
                    </a:p>
                  </a:txBody>
                  <a:tcPr marT="45723" marB="45723" anchor="ctr" horzOverflow="overflow"/>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914400" algn="l"/>
                        </a:tabLst>
                      </a:pPr>
                      <a:r>
                        <a:rPr kumimoji="0" lang="en-US" altLang="ja-JP" sz="1100" u="none" strike="noStrike" cap="none" normalizeH="0" baseline="0" dirty="0" smtClean="0">
                          <a:ln>
                            <a:noFill/>
                          </a:ln>
                          <a:effectLst/>
                        </a:rPr>
                        <a:t>-4.1 ±5% 	</a:t>
                      </a:r>
                      <a:endParaRPr kumimoji="0" lang="en-US" altLang="ja-JP" sz="1100" b="0" i="0" u="none" strike="noStrike" cap="none" normalizeH="0" baseline="0" dirty="0" smtClean="0">
                        <a:ln>
                          <a:noFill/>
                        </a:ln>
                        <a:solidFill>
                          <a:schemeClr val="tx1"/>
                        </a:solidFill>
                        <a:effectLst/>
                        <a:latin typeface="+mn-lt"/>
                        <a:ea typeface="MS PGothic" pitchFamily="34" charset="-128"/>
                      </a:endParaRPr>
                    </a:p>
                  </a:txBody>
                  <a:tcPr marT="45723" marB="45723" anchor="ctr" horzOverflow="overflow"/>
                </a:tc>
              </a:tr>
              <a:tr h="219511">
                <a:tc>
                  <a:txBody>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ja-JP" sz="1100" b="1" u="none" strike="noStrike" cap="none" normalizeH="0" baseline="0" dirty="0" smtClean="0">
                          <a:ln>
                            <a:noFill/>
                          </a:ln>
                          <a:effectLst/>
                        </a:rPr>
                        <a:t>I/O Performance</a:t>
                      </a:r>
                      <a:endParaRPr kumimoji="0" lang="en-US" altLang="ja-JP" sz="1100" b="1" i="0" u="none" strike="noStrike" cap="none" normalizeH="0" baseline="30000" dirty="0" smtClean="0">
                        <a:ln>
                          <a:noFill/>
                        </a:ln>
                        <a:solidFill>
                          <a:schemeClr val="tx1"/>
                        </a:solidFill>
                        <a:effectLst/>
                        <a:latin typeface="+mn-lt"/>
                        <a:ea typeface="MS PGothic" pitchFamily="34" charset="-128"/>
                      </a:endParaRPr>
                    </a:p>
                  </a:txBody>
                  <a:tcPr marT="45723" marB="45723" anchor="ctr" horzOverflow="overflow"/>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100" b="1" u="none" strike="noStrike" cap="none" normalizeH="0" baseline="0" dirty="0" smtClean="0">
                          <a:ln>
                            <a:noFill/>
                          </a:ln>
                          <a:effectLst/>
                        </a:rPr>
                        <a:t>1600MT/s/pin (DDR)</a:t>
                      </a:r>
                      <a:endParaRPr kumimoji="0" lang="en-US" altLang="ja-JP" sz="1100" b="1" i="0" u="none" strike="noStrike" cap="none" normalizeH="0" baseline="0" dirty="0" smtClean="0">
                        <a:ln>
                          <a:noFill/>
                        </a:ln>
                        <a:solidFill>
                          <a:schemeClr val="tx1"/>
                        </a:solidFill>
                        <a:effectLst/>
                        <a:latin typeface="+mn-lt"/>
                        <a:ea typeface="MS PGothic" pitchFamily="34" charset="-128"/>
                      </a:endParaRPr>
                    </a:p>
                  </a:txBody>
                  <a:tcPr marT="45723" marB="45723" anchor="ctr" horzOverflow="overflow"/>
                </a:tc>
              </a:tr>
              <a:tr h="219511">
                <a:tc>
                  <a:txBody>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ja-JP" sz="1100" u="none" strike="noStrike" cap="none" normalizeH="0" baseline="0" dirty="0" smtClean="0">
                          <a:ln>
                            <a:noFill/>
                          </a:ln>
                          <a:effectLst/>
                        </a:rPr>
                        <a:t>Read Latency</a:t>
                      </a:r>
                      <a:endParaRPr kumimoji="0" lang="en-US" altLang="ja-JP" sz="1100" b="0" i="0" u="none" strike="noStrike" cap="none" normalizeH="0" baseline="30000" dirty="0" smtClean="0">
                        <a:ln>
                          <a:noFill/>
                        </a:ln>
                        <a:solidFill>
                          <a:schemeClr val="tx1"/>
                        </a:solidFill>
                        <a:effectLst/>
                        <a:latin typeface="+mn-lt"/>
                        <a:ea typeface="MS PGothic" pitchFamily="34" charset="-128"/>
                      </a:endParaRPr>
                    </a:p>
                  </a:txBody>
                  <a:tcPr marT="45723" marB="45723" anchor="ctr" horzOverflow="overflow"/>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100" u="none" strike="noStrike" cap="none" normalizeH="0" baseline="0" dirty="0" smtClean="0">
                          <a:ln>
                            <a:noFill/>
                          </a:ln>
                          <a:effectLst/>
                        </a:rPr>
                        <a:t>80ns</a:t>
                      </a:r>
                      <a:endParaRPr kumimoji="0" lang="en-US" altLang="ja-JP" sz="1100" b="0" i="0" u="none" strike="noStrike" cap="none" normalizeH="0" baseline="0" dirty="0" smtClean="0">
                        <a:ln>
                          <a:noFill/>
                        </a:ln>
                        <a:solidFill>
                          <a:schemeClr val="tx1"/>
                        </a:solidFill>
                        <a:effectLst/>
                        <a:latin typeface="+mn-lt"/>
                        <a:ea typeface="MS PGothic" pitchFamily="34" charset="-128"/>
                      </a:endParaRPr>
                    </a:p>
                  </a:txBody>
                  <a:tcPr marT="45723" marB="45723" anchor="ctr" horzOverflow="overflow"/>
                </a:tc>
              </a:tr>
              <a:tr h="143565">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100" u="none" strike="noStrike" cap="none" normalizeH="0" baseline="0" dirty="0" smtClean="0">
                          <a:ln>
                            <a:noFill/>
                          </a:ln>
                          <a:effectLst/>
                        </a:rPr>
                        <a:t>Write Latency</a:t>
                      </a:r>
                      <a:endParaRPr kumimoji="0" lang="en-US" altLang="ja-JP" sz="1100" b="0" i="0" u="none" strike="noStrike" cap="none" normalizeH="0" baseline="0" dirty="0" smtClean="0">
                        <a:ln>
                          <a:noFill/>
                        </a:ln>
                        <a:solidFill>
                          <a:schemeClr val="tx1"/>
                        </a:solidFill>
                        <a:effectLst/>
                        <a:latin typeface="+mn-lt"/>
                        <a:ea typeface="MS PGothic" pitchFamily="34" charset="-128"/>
                      </a:endParaRPr>
                    </a:p>
                  </a:txBody>
                  <a:tcPr marT="45723" marB="45723" anchor="ctr" horzOverflow="overflow"/>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100" u="none" strike="noStrike" cap="none" normalizeH="0" baseline="0" dirty="0" smtClean="0">
                          <a:ln>
                            <a:noFill/>
                          </a:ln>
                          <a:effectLst/>
                        </a:rPr>
                        <a:t>8 tCK</a:t>
                      </a:r>
                      <a:endParaRPr kumimoji="0" lang="en-US" altLang="ja-JP" sz="1100" b="0" i="0" u="none" strike="noStrike" cap="none" normalizeH="0" baseline="0" dirty="0" smtClean="0">
                        <a:ln>
                          <a:noFill/>
                        </a:ln>
                        <a:solidFill>
                          <a:schemeClr val="tx1"/>
                        </a:solidFill>
                        <a:effectLst/>
                        <a:latin typeface="+mn-lt"/>
                        <a:ea typeface="MS PGothic" pitchFamily="34" charset="-128"/>
                      </a:endParaRPr>
                    </a:p>
                  </a:txBody>
                  <a:tcPr marT="45723" marB="45723" anchor="ctr" horzOverflow="overflow"/>
                </a:tc>
              </a:tr>
              <a:tr h="143949">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100" b="1" u="none" strike="noStrike" cap="none" normalizeH="0" baseline="0" dirty="0" smtClean="0">
                          <a:ln>
                            <a:noFill/>
                          </a:ln>
                          <a:effectLst/>
                        </a:rPr>
                        <a:t>Write Completion</a:t>
                      </a:r>
                      <a:endParaRPr kumimoji="0" lang="en-US" altLang="ja-JP" sz="1100" b="1" i="0" u="none" strike="noStrike" cap="none" normalizeH="0" baseline="0" dirty="0" smtClean="0">
                        <a:ln>
                          <a:noFill/>
                        </a:ln>
                        <a:solidFill>
                          <a:schemeClr val="tx1"/>
                        </a:solidFill>
                        <a:effectLst/>
                        <a:latin typeface="+mn-lt"/>
                        <a:ea typeface="MS PGothic" pitchFamily="34" charset="-128"/>
                      </a:endParaRPr>
                    </a:p>
                  </a:txBody>
                  <a:tcPr marT="45723" marB="45723" anchor="ctr" horzOverflow="overflow"/>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100" b="1" u="none" strike="noStrike" cap="none" normalizeH="0" baseline="0" dirty="0" smtClean="0">
                          <a:ln>
                            <a:noFill/>
                          </a:ln>
                          <a:effectLst/>
                        </a:rPr>
                        <a:t>475ns</a:t>
                      </a:r>
                      <a:endParaRPr kumimoji="0" lang="en-US" altLang="ja-JP" sz="1100" b="1" i="0" u="none" strike="noStrike" cap="none" normalizeH="0" baseline="0" dirty="0" smtClean="0">
                        <a:ln>
                          <a:noFill/>
                        </a:ln>
                        <a:solidFill>
                          <a:schemeClr val="tx1"/>
                        </a:solidFill>
                        <a:effectLst/>
                        <a:latin typeface="+mn-lt"/>
                        <a:ea typeface="MS PGothic" pitchFamily="34" charset="-128"/>
                      </a:endParaRPr>
                    </a:p>
                  </a:txBody>
                  <a:tcPr marT="45723" marB="45723" anchor="ctr" horzOverflow="overflow"/>
                </a:tc>
              </a:tr>
              <a:tr h="240007">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100" u="none" strike="noStrike" cap="none" normalizeH="0" baseline="0" dirty="0" smtClean="0">
                          <a:ln>
                            <a:noFill/>
                          </a:ln>
                          <a:effectLst/>
                        </a:rPr>
                        <a:t>Sustained Read Throughput</a:t>
                      </a:r>
                      <a:endParaRPr kumimoji="0" lang="en-US" altLang="ja-JP" sz="1100" b="0" i="0" u="none" strike="noStrike" cap="none" normalizeH="0" baseline="0" dirty="0" smtClean="0">
                        <a:ln>
                          <a:noFill/>
                        </a:ln>
                        <a:solidFill>
                          <a:schemeClr val="tx1"/>
                        </a:solidFill>
                        <a:effectLst/>
                        <a:latin typeface="+mn-lt"/>
                        <a:ea typeface="MS PGothic" pitchFamily="34" charset="-128"/>
                      </a:endParaRPr>
                    </a:p>
                  </a:txBody>
                  <a:tcPr marT="45723" marB="45723" anchor="ctr" horzOverflow="overflow"/>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100" u="none" strike="noStrike" cap="none" normalizeH="0" baseline="0" dirty="0" smtClean="0">
                          <a:ln>
                            <a:noFill/>
                          </a:ln>
                          <a:effectLst/>
                        </a:rPr>
                        <a:t>1600MT/s</a:t>
                      </a:r>
                      <a:endParaRPr kumimoji="0" lang="en-US" altLang="ja-JP" sz="1100" b="0" i="0" u="none" strike="noStrike" cap="none" normalizeH="0" baseline="0" dirty="0" smtClean="0">
                        <a:ln>
                          <a:noFill/>
                        </a:ln>
                        <a:solidFill>
                          <a:schemeClr val="tx1"/>
                        </a:solidFill>
                        <a:effectLst/>
                        <a:latin typeface="+mn-lt"/>
                        <a:ea typeface="MS PGothic" pitchFamily="34" charset="-128"/>
                      </a:endParaRPr>
                    </a:p>
                  </a:txBody>
                  <a:tcPr marT="45723" marB="45723" anchor="ctr" horzOverflow="overflow"/>
                </a:tc>
              </a:tr>
              <a:tr h="236547">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100" b="1" u="none" strike="noStrike" cap="none" normalizeH="0" baseline="0" dirty="0" smtClean="0">
                          <a:ln>
                            <a:noFill/>
                          </a:ln>
                          <a:effectLst/>
                        </a:rPr>
                        <a:t>Sustained Write Throughput</a:t>
                      </a:r>
                      <a:endParaRPr kumimoji="0" lang="en-US" altLang="ja-JP" sz="1100" b="1" i="0" u="none" strike="noStrike" cap="none" normalizeH="0" baseline="0" dirty="0" smtClean="0">
                        <a:ln>
                          <a:noFill/>
                        </a:ln>
                        <a:solidFill>
                          <a:schemeClr val="tx1"/>
                        </a:solidFill>
                        <a:effectLst/>
                        <a:latin typeface="+mn-lt"/>
                        <a:ea typeface="MS PGothic" pitchFamily="34" charset="-128"/>
                      </a:endParaRPr>
                    </a:p>
                  </a:txBody>
                  <a:tcPr marT="45723" marB="45723" anchor="ctr" horzOverflow="overflow"/>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100" b="1" u="none" strike="noStrike" cap="none" normalizeH="0" baseline="0" dirty="0" smtClean="0">
                          <a:ln>
                            <a:noFill/>
                          </a:ln>
                          <a:effectLst/>
                        </a:rPr>
                        <a:t>550MB/s</a:t>
                      </a:r>
                      <a:endParaRPr kumimoji="0" lang="en-US" altLang="ja-JP" sz="1100" b="1" i="0" u="none" strike="noStrike" cap="none" normalizeH="0" baseline="0" dirty="0" smtClean="0">
                        <a:ln>
                          <a:noFill/>
                        </a:ln>
                        <a:solidFill>
                          <a:schemeClr val="tx1"/>
                        </a:solidFill>
                        <a:effectLst/>
                        <a:latin typeface="+mn-lt"/>
                        <a:ea typeface="MS PGothic" pitchFamily="34" charset="-128"/>
                      </a:endParaRPr>
                    </a:p>
                  </a:txBody>
                  <a:tcPr marT="45723" marB="45723" anchor="ctr" horzOverflow="overflow"/>
                </a:tc>
              </a:tr>
              <a:tr h="236547">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100" u="none" strike="noStrike" cap="none" normalizeH="0" baseline="0" dirty="0" smtClean="0">
                          <a:ln>
                            <a:noFill/>
                          </a:ln>
                          <a:effectLst/>
                        </a:rPr>
                        <a:t>Addressable Data Size</a:t>
                      </a:r>
                      <a:endParaRPr kumimoji="0" lang="en-US" altLang="ja-JP" sz="1100" b="0" i="0" u="none" strike="noStrike" cap="none" normalizeH="0" baseline="0" dirty="0" smtClean="0">
                        <a:ln>
                          <a:noFill/>
                        </a:ln>
                        <a:solidFill>
                          <a:schemeClr val="tx1"/>
                        </a:solidFill>
                        <a:effectLst/>
                        <a:latin typeface="+mn-lt"/>
                        <a:ea typeface="MS PGothic" pitchFamily="34" charset="-128"/>
                      </a:endParaRPr>
                    </a:p>
                  </a:txBody>
                  <a:tcPr marT="45723" marB="45723" anchor="ctr" horzOverflow="overflow"/>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100" u="none" strike="noStrike" cap="none" normalizeH="0" baseline="0" dirty="0" smtClean="0">
                          <a:ln>
                            <a:noFill/>
                          </a:ln>
                          <a:effectLst/>
                        </a:rPr>
                        <a:t>16B</a:t>
                      </a:r>
                      <a:endParaRPr kumimoji="0" lang="en-US" altLang="ja-JP" sz="1100" b="0" i="0" u="none" strike="noStrike" cap="none" normalizeH="0" baseline="0" dirty="0" smtClean="0">
                        <a:ln>
                          <a:noFill/>
                        </a:ln>
                        <a:solidFill>
                          <a:schemeClr val="tx1"/>
                        </a:solidFill>
                        <a:effectLst/>
                        <a:latin typeface="+mn-lt"/>
                        <a:ea typeface="MS PGothic" pitchFamily="34" charset="-128"/>
                      </a:endParaRPr>
                    </a:p>
                  </a:txBody>
                  <a:tcPr marT="45723" marB="45723" anchor="ctr" horzOverflow="overflow"/>
                </a:tc>
              </a:tr>
            </a:tbl>
          </a:graphicData>
        </a:graphic>
      </p:graphicFrame>
      <p:graphicFrame>
        <p:nvGraphicFramePr>
          <p:cNvPr id="11" name="Group 206"/>
          <p:cNvGraphicFramePr>
            <a:graphicFrameLocks noGrp="1"/>
          </p:cNvGraphicFramePr>
          <p:nvPr>
            <p:extLst>
              <p:ext uri="{D42A27DB-BD31-4B8C-83A1-F6EECF244321}">
                <p14:modId xmlns:p14="http://schemas.microsoft.com/office/powerpoint/2010/main" val="2618509019"/>
              </p:ext>
            </p:extLst>
          </p:nvPr>
        </p:nvGraphicFramePr>
        <p:xfrm>
          <a:off x="4518047" y="800517"/>
          <a:ext cx="3434851" cy="1920282"/>
        </p:xfrm>
        <a:graphic>
          <a:graphicData uri="http://schemas.openxmlformats.org/drawingml/2006/table">
            <a:tbl>
              <a:tblPr firstRow="1" bandRow="1">
                <a:tableStyleId>{5940675A-B579-460E-94D1-54222C63F5DA}</a:tableStyleId>
              </a:tblPr>
              <a:tblGrid>
                <a:gridCol w="2022745"/>
                <a:gridCol w="1412106"/>
              </a:tblGrid>
              <a:tr h="276755">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800" b="1" u="none" strike="noStrike" cap="none" normalizeH="0" baseline="0" dirty="0" smtClean="0">
                          <a:ln>
                            <a:noFill/>
                          </a:ln>
                          <a:effectLst/>
                        </a:rPr>
                        <a:t>Feature</a:t>
                      </a:r>
                      <a:endParaRPr kumimoji="0" lang="en-US" altLang="ja-JP" sz="1800" b="1" i="0" u="none" strike="noStrike" cap="none" normalizeH="0" baseline="0" dirty="0" smtClean="0">
                        <a:ln>
                          <a:noFill/>
                        </a:ln>
                        <a:solidFill>
                          <a:schemeClr val="tx1"/>
                        </a:solidFill>
                        <a:effectLst/>
                        <a:latin typeface="+mn-lt"/>
                        <a:ea typeface="MS PGothic" pitchFamily="34" charset="-128"/>
                      </a:endParaRPr>
                    </a:p>
                  </a:txBody>
                  <a:tcPr marT="45723" marB="45723" horzOverflow="overflow"/>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800" b="1" u="none" strike="noStrike" cap="none" normalizeH="0" baseline="0" dirty="0" smtClean="0">
                          <a:ln>
                            <a:noFill/>
                          </a:ln>
                          <a:effectLst/>
                        </a:rPr>
                        <a:t>Spec</a:t>
                      </a:r>
                      <a:endParaRPr kumimoji="0" lang="en-US" altLang="ja-JP" sz="1800" b="1" i="0" u="none" strike="noStrike" cap="none" normalizeH="0" baseline="0" dirty="0" smtClean="0">
                        <a:ln>
                          <a:noFill/>
                        </a:ln>
                        <a:solidFill>
                          <a:schemeClr val="tx1"/>
                        </a:solidFill>
                        <a:effectLst/>
                        <a:latin typeface="+mn-lt"/>
                        <a:ea typeface="MS PGothic" pitchFamily="34" charset="-128"/>
                      </a:endParaRPr>
                    </a:p>
                  </a:txBody>
                  <a:tcPr marT="45723" marB="45723" horzOverflow="overflow"/>
                </a:tc>
              </a:tr>
              <a:tr h="17981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100" u="none" strike="noStrike" cap="none" normalizeH="0" baseline="0" dirty="0" smtClean="0">
                          <a:ln>
                            <a:noFill/>
                          </a:ln>
                          <a:effectLst/>
                        </a:rPr>
                        <a:t>Read Power / Energy</a:t>
                      </a:r>
                      <a:endParaRPr kumimoji="0" lang="en-US" altLang="ja-JP" sz="1100" b="0" i="0" u="none" strike="noStrike" cap="none" normalizeH="0" baseline="0" dirty="0" smtClean="0">
                        <a:ln>
                          <a:noFill/>
                        </a:ln>
                        <a:solidFill>
                          <a:srgbClr val="0000FF"/>
                        </a:solidFill>
                        <a:effectLst/>
                        <a:latin typeface="+mn-lt"/>
                        <a:ea typeface="MS PGothic" pitchFamily="34" charset="-128"/>
                      </a:endParaRPr>
                    </a:p>
                  </a:txBody>
                  <a:tcPr marT="45723" marB="45723" anchor="ctr" horzOverflow="overflow"/>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914400" algn="l"/>
                        </a:tabLst>
                      </a:pPr>
                      <a:r>
                        <a:rPr kumimoji="0" lang="en-US" altLang="ja-JP" sz="1100" u="none" strike="noStrike" cap="none" normalizeH="0" baseline="0" dirty="0" smtClean="0">
                          <a:ln>
                            <a:noFill/>
                          </a:ln>
                          <a:effectLst/>
                        </a:rPr>
                        <a:t>576mW / 45pJ/b</a:t>
                      </a:r>
                      <a:endParaRPr kumimoji="0" lang="en-US" altLang="ja-JP" sz="1100" b="0" i="0" u="none" strike="noStrike" cap="none" normalizeH="0" baseline="0" dirty="0" smtClean="0">
                        <a:ln>
                          <a:noFill/>
                        </a:ln>
                        <a:solidFill>
                          <a:srgbClr val="0000FF"/>
                        </a:solidFill>
                        <a:effectLst/>
                        <a:latin typeface="+mn-lt"/>
                        <a:ea typeface="MS PGothic" pitchFamily="34" charset="-128"/>
                      </a:endParaRPr>
                    </a:p>
                  </a:txBody>
                  <a:tcPr marT="45723" marB="45723" anchor="ctr" horzOverflow="overflow"/>
                </a:tc>
              </a:tr>
              <a:tr h="180194">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100" u="none" strike="noStrike" cap="none" normalizeH="0" baseline="0" dirty="0" smtClean="0">
                          <a:ln>
                            <a:noFill/>
                          </a:ln>
                          <a:effectLst/>
                        </a:rPr>
                        <a:t>Write Power / Energy</a:t>
                      </a:r>
                      <a:endParaRPr kumimoji="0" lang="en-US" altLang="ja-JP" sz="1100" b="0" i="0" u="none" strike="noStrike" cap="none" normalizeH="0" baseline="0" dirty="0" smtClean="0">
                        <a:ln>
                          <a:noFill/>
                        </a:ln>
                        <a:solidFill>
                          <a:srgbClr val="0000FF"/>
                        </a:solidFill>
                        <a:effectLst/>
                        <a:latin typeface="+mn-lt"/>
                        <a:ea typeface="MS PGothic" pitchFamily="34" charset="-128"/>
                      </a:endParaRPr>
                    </a:p>
                  </a:txBody>
                  <a:tcPr marT="45723" marB="45723" anchor="ctr" horzOverflow="overflow"/>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914400" algn="l"/>
                        </a:tabLst>
                      </a:pPr>
                      <a:r>
                        <a:rPr kumimoji="0" lang="en-US" altLang="ja-JP" sz="1100" u="none" strike="noStrike" cap="none" normalizeH="0" baseline="0" dirty="0" smtClean="0">
                          <a:ln>
                            <a:noFill/>
                          </a:ln>
                          <a:effectLst/>
                        </a:rPr>
                        <a:t>400mW / 91pJ/b</a:t>
                      </a:r>
                      <a:endParaRPr kumimoji="0" lang="en-US" altLang="ja-JP" sz="1100" b="0" i="0" u="none" strike="noStrike" cap="none" normalizeH="0" baseline="0" dirty="0" smtClean="0">
                        <a:ln>
                          <a:noFill/>
                        </a:ln>
                        <a:solidFill>
                          <a:srgbClr val="0000FF"/>
                        </a:solidFill>
                        <a:effectLst/>
                        <a:latin typeface="+mn-lt"/>
                        <a:ea typeface="MS PGothic" pitchFamily="34" charset="-128"/>
                      </a:endParaRPr>
                    </a:p>
                  </a:txBody>
                  <a:tcPr marT="45723" marB="45723" anchor="ctr" horzOverflow="overflow"/>
                </a:tc>
              </a:tr>
              <a:tr h="219127">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100" u="none" strike="noStrike" cap="none" normalizeH="0" baseline="0" dirty="0" smtClean="0">
                          <a:ln>
                            <a:noFill/>
                          </a:ln>
                          <a:effectLst/>
                        </a:rPr>
                        <a:t>Idle Power</a:t>
                      </a:r>
                      <a:endParaRPr kumimoji="0" lang="en-US" altLang="ja-JP" sz="1100" b="0" i="0" u="none" strike="noStrike" cap="none" normalizeH="0" baseline="0" dirty="0" smtClean="0">
                        <a:ln>
                          <a:noFill/>
                        </a:ln>
                        <a:solidFill>
                          <a:srgbClr val="0000FF"/>
                        </a:solidFill>
                        <a:effectLst/>
                        <a:latin typeface="+mn-lt"/>
                        <a:ea typeface="MS PGothic" pitchFamily="34" charset="-128"/>
                      </a:endParaRPr>
                    </a:p>
                  </a:txBody>
                  <a:tcPr marT="45723" marB="45723" anchor="ctr" horzOverflow="overflow"/>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914400" algn="l"/>
                        </a:tabLst>
                      </a:pPr>
                      <a:r>
                        <a:rPr kumimoji="0" lang="en-US" altLang="ja-JP" sz="1100" u="none" strike="noStrike" cap="none" normalizeH="0" baseline="0" dirty="0" smtClean="0">
                          <a:ln>
                            <a:noFill/>
                          </a:ln>
                          <a:effectLst/>
                        </a:rPr>
                        <a:t>30mW</a:t>
                      </a:r>
                      <a:endParaRPr kumimoji="0" lang="en-US" altLang="ja-JP" sz="1100" b="0" i="0" u="none" strike="noStrike" cap="none" normalizeH="0" baseline="0" dirty="0" smtClean="0">
                        <a:ln>
                          <a:noFill/>
                        </a:ln>
                        <a:solidFill>
                          <a:srgbClr val="0000FF"/>
                        </a:solidFill>
                        <a:effectLst/>
                        <a:latin typeface="+mn-lt"/>
                        <a:ea typeface="MS PGothic" pitchFamily="34" charset="-128"/>
                      </a:endParaRPr>
                    </a:p>
                  </a:txBody>
                  <a:tcPr marT="45723" marB="45723" anchor="ctr" horzOverflow="overflow"/>
                </a:tc>
              </a:tr>
              <a:tr h="219511">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100" u="none" strike="noStrike" cap="none" normalizeH="0" baseline="0" dirty="0" smtClean="0">
                          <a:ln>
                            <a:noFill/>
                          </a:ln>
                          <a:effectLst/>
                        </a:rPr>
                        <a:t>Fast Standby / Exit Time</a:t>
                      </a:r>
                      <a:endParaRPr kumimoji="0" lang="en-US" altLang="ja-JP" sz="1100" b="0" i="0" u="none" strike="noStrike" cap="none" normalizeH="0" baseline="30000" dirty="0" smtClean="0">
                        <a:ln>
                          <a:noFill/>
                        </a:ln>
                        <a:solidFill>
                          <a:srgbClr val="0000FF"/>
                        </a:solidFill>
                        <a:effectLst/>
                        <a:latin typeface="+mn-lt"/>
                        <a:ea typeface="MS PGothic" pitchFamily="34" charset="-128"/>
                      </a:endParaRPr>
                    </a:p>
                  </a:txBody>
                  <a:tcPr marT="45723" marB="45723" anchor="ctr" horzOverflow="overflow"/>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914400" algn="l"/>
                        </a:tabLst>
                      </a:pPr>
                      <a:r>
                        <a:rPr kumimoji="0" lang="en-US" altLang="ja-JP" sz="1100" u="none" strike="noStrike" cap="none" normalizeH="0" baseline="0" dirty="0" smtClean="0">
                          <a:ln>
                            <a:noFill/>
                          </a:ln>
                          <a:effectLst/>
                        </a:rPr>
                        <a:t>1mW / 30ns	</a:t>
                      </a:r>
                      <a:endParaRPr kumimoji="0" lang="en-US" altLang="ja-JP" sz="1100" b="0" i="0" u="none" strike="noStrike" cap="none" normalizeH="0" baseline="0" dirty="0" smtClean="0">
                        <a:ln>
                          <a:noFill/>
                        </a:ln>
                        <a:solidFill>
                          <a:srgbClr val="0000FF"/>
                        </a:solidFill>
                        <a:effectLst/>
                        <a:latin typeface="+mn-lt"/>
                        <a:ea typeface="MS PGothic" pitchFamily="34" charset="-128"/>
                      </a:endParaRPr>
                    </a:p>
                  </a:txBody>
                  <a:tcPr marT="45723" marB="45723" anchor="ctr" horzOverflow="overflow"/>
                </a:tc>
              </a:tr>
              <a:tr h="143565">
                <a:tc>
                  <a:txBody>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ja-JP" sz="1100" u="none" strike="noStrike" cap="none" normalizeH="0" baseline="0" dirty="0" smtClean="0">
                          <a:ln>
                            <a:noFill/>
                          </a:ln>
                          <a:effectLst/>
                        </a:rPr>
                        <a:t>Slow Standby / Exit Time</a:t>
                      </a:r>
                      <a:endParaRPr kumimoji="0" lang="en-US" altLang="ja-JP" sz="1100" b="0" i="0" u="none" strike="noStrike" cap="none" normalizeH="0" baseline="30000" dirty="0" smtClean="0">
                        <a:ln>
                          <a:noFill/>
                        </a:ln>
                        <a:solidFill>
                          <a:srgbClr val="0000FF"/>
                        </a:solidFill>
                        <a:effectLst/>
                        <a:latin typeface="+mn-lt"/>
                        <a:ea typeface="MS PGothic" pitchFamily="34" charset="-128"/>
                      </a:endParaRPr>
                    </a:p>
                  </a:txBody>
                  <a:tcPr marT="45723" marB="45723" anchor="ctr" horzOverflow="overflow"/>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914400" algn="l"/>
                        </a:tabLst>
                      </a:pPr>
                      <a:r>
                        <a:rPr kumimoji="0" lang="en-US" altLang="ja-JP" sz="1100" u="none" strike="noStrike" cap="none" normalizeH="0" baseline="0" dirty="0" smtClean="0">
                          <a:ln>
                            <a:noFill/>
                          </a:ln>
                          <a:effectLst/>
                        </a:rPr>
                        <a:t>400uW / 10us	</a:t>
                      </a:r>
                      <a:endParaRPr kumimoji="0" lang="en-US" altLang="ja-JP" sz="1100" b="0" i="0" u="none" strike="noStrike" cap="none" normalizeH="0" baseline="0" dirty="0" smtClean="0">
                        <a:ln>
                          <a:noFill/>
                        </a:ln>
                        <a:solidFill>
                          <a:srgbClr val="0000FF"/>
                        </a:solidFill>
                        <a:effectLst/>
                        <a:latin typeface="+mn-lt"/>
                        <a:ea typeface="MS PGothic" pitchFamily="34" charset="-128"/>
                      </a:endParaRPr>
                    </a:p>
                  </a:txBody>
                  <a:tcPr marT="45723" marB="45723" anchor="ctr" horzOverflow="overflow"/>
                </a:tc>
              </a:tr>
              <a:tr h="143949">
                <a:tc>
                  <a:txBody>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ja-JP" sz="1100" u="none" strike="noStrike" cap="none" normalizeH="0" baseline="0" dirty="0" smtClean="0">
                          <a:ln>
                            <a:noFill/>
                          </a:ln>
                          <a:effectLst/>
                        </a:rPr>
                        <a:t>Powerdown / Exit Time</a:t>
                      </a:r>
                      <a:endParaRPr kumimoji="0" lang="en-US" altLang="ja-JP" sz="1100" b="0" i="0" u="none" strike="noStrike" cap="none" normalizeH="0" baseline="30000" dirty="0" smtClean="0">
                        <a:ln>
                          <a:noFill/>
                        </a:ln>
                        <a:solidFill>
                          <a:srgbClr val="0000FF"/>
                        </a:solidFill>
                        <a:effectLst/>
                        <a:latin typeface="+mn-lt"/>
                        <a:ea typeface="MS PGothic" pitchFamily="34" charset="-128"/>
                      </a:endParaRPr>
                    </a:p>
                  </a:txBody>
                  <a:tcPr marT="45723" marB="45723" anchor="ctr" horzOverflow="overflow"/>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100" u="none" strike="noStrike" cap="none" normalizeH="0" baseline="0" dirty="0" smtClean="0">
                          <a:ln>
                            <a:noFill/>
                          </a:ln>
                          <a:effectLst/>
                        </a:rPr>
                        <a:t>100uW / 1ms</a:t>
                      </a:r>
                      <a:endParaRPr kumimoji="0" lang="en-US" altLang="ja-JP" sz="1100" b="0" i="0" u="none" strike="noStrike" cap="none" normalizeH="0" baseline="0" dirty="0" smtClean="0">
                        <a:ln>
                          <a:noFill/>
                        </a:ln>
                        <a:solidFill>
                          <a:srgbClr val="0000FF"/>
                        </a:solidFill>
                        <a:effectLst/>
                        <a:latin typeface="+mn-lt"/>
                        <a:ea typeface="MS PGothic" pitchFamily="34" charset="-128"/>
                      </a:endParaRPr>
                    </a:p>
                  </a:txBody>
                  <a:tcPr marT="45723" marB="45723" anchor="ctr" horzOverflow="overflow"/>
                </a:tc>
              </a:tr>
            </a:tbl>
          </a:graphicData>
        </a:graphic>
      </p:graphicFrame>
      <p:sp>
        <p:nvSpPr>
          <p:cNvPr id="7" name="Date Placeholder 3"/>
          <p:cNvSpPr>
            <a:spLocks noGrp="1"/>
          </p:cNvSpPr>
          <p:nvPr>
            <p:ph type="dt" sz="quarter" idx="10"/>
          </p:nvPr>
        </p:nvSpPr>
        <p:spPr>
          <a:xfrm>
            <a:off x="1371600" y="6515100"/>
            <a:ext cx="2133600" cy="3429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2"/>
                </a:solidFill>
                <a:latin typeface="Lucida Sans Unicode" pitchFamily="34" charset="0"/>
                <a:ea typeface="ＭＳ Ｐゴシック" pitchFamily="34" charset="-128"/>
              </a:defRPr>
            </a:lvl1pPr>
            <a:lvl2pPr marL="742950" indent="-285750" eaLnBrk="0" hangingPunct="0">
              <a:defRPr b="1">
                <a:solidFill>
                  <a:schemeClr val="tx2"/>
                </a:solidFill>
                <a:latin typeface="Lucida Sans Unicode" pitchFamily="34" charset="0"/>
                <a:ea typeface="ＭＳ Ｐゴシック" pitchFamily="34" charset="-128"/>
              </a:defRPr>
            </a:lvl2pPr>
            <a:lvl3pPr marL="1143000" indent="-228600" eaLnBrk="0" hangingPunct="0">
              <a:defRPr b="1">
                <a:solidFill>
                  <a:schemeClr val="tx2"/>
                </a:solidFill>
                <a:latin typeface="Lucida Sans Unicode" pitchFamily="34" charset="0"/>
                <a:ea typeface="ＭＳ Ｐゴシック" pitchFamily="34" charset="-128"/>
              </a:defRPr>
            </a:lvl3pPr>
            <a:lvl4pPr marL="1600200" indent="-228600" eaLnBrk="0" hangingPunct="0">
              <a:defRPr b="1">
                <a:solidFill>
                  <a:schemeClr val="tx2"/>
                </a:solidFill>
                <a:latin typeface="Lucida Sans Unicode" pitchFamily="34" charset="0"/>
                <a:ea typeface="ＭＳ Ｐゴシック" pitchFamily="34" charset="-128"/>
              </a:defRPr>
            </a:lvl4pPr>
            <a:lvl5pPr marL="2057400" indent="-228600" eaLnBrk="0" hangingPunct="0">
              <a:defRPr b="1">
                <a:solidFill>
                  <a:schemeClr val="tx2"/>
                </a:solidFill>
                <a:latin typeface="Lucida Sans Unicode" pitchFamily="34" charset="0"/>
                <a:ea typeface="ＭＳ Ｐゴシック" pitchFamily="34" charset="-128"/>
              </a:defRPr>
            </a:lvl5pPr>
            <a:lvl6pPr marL="25146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6pPr>
            <a:lvl7pPr marL="29718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7pPr>
            <a:lvl8pPr marL="34290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8pPr>
            <a:lvl9pPr marL="38862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9pPr>
          </a:lstStyle>
          <a:p>
            <a:r>
              <a:rPr lang="en-US" altLang="ja-JP" b="0" dirty="0" smtClean="0">
                <a:solidFill>
                  <a:schemeClr val="tx1"/>
                </a:solidFill>
                <a:latin typeface="Times New Roman" pitchFamily="18" charset="0"/>
              </a:rPr>
              <a:t>4/3/2012</a:t>
            </a:r>
          </a:p>
        </p:txBody>
      </p:sp>
      <p:sp>
        <p:nvSpPr>
          <p:cNvPr id="12" name="Footer Placeholder 4"/>
          <p:cNvSpPr>
            <a:spLocks noGrp="1"/>
          </p:cNvSpPr>
          <p:nvPr>
            <p:ph type="ftr" sz="quarter" idx="11"/>
          </p:nvPr>
        </p:nvSpPr>
        <p:spPr>
          <a:xfrm>
            <a:off x="3709670" y="6399848"/>
            <a:ext cx="2895600" cy="3159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2"/>
                </a:solidFill>
                <a:latin typeface="Lucida Sans Unicode" pitchFamily="34" charset="0"/>
                <a:ea typeface="ＭＳ Ｐゴシック" pitchFamily="34" charset="-128"/>
              </a:defRPr>
            </a:lvl1pPr>
            <a:lvl2pPr marL="742950" indent="-285750" eaLnBrk="0" hangingPunct="0">
              <a:defRPr b="1">
                <a:solidFill>
                  <a:schemeClr val="tx2"/>
                </a:solidFill>
                <a:latin typeface="Lucida Sans Unicode" pitchFamily="34" charset="0"/>
                <a:ea typeface="ＭＳ Ｐゴシック" pitchFamily="34" charset="-128"/>
              </a:defRPr>
            </a:lvl2pPr>
            <a:lvl3pPr marL="1143000" indent="-228600" eaLnBrk="0" hangingPunct="0">
              <a:defRPr b="1">
                <a:solidFill>
                  <a:schemeClr val="tx2"/>
                </a:solidFill>
                <a:latin typeface="Lucida Sans Unicode" pitchFamily="34" charset="0"/>
                <a:ea typeface="ＭＳ Ｐゴシック" pitchFamily="34" charset="-128"/>
              </a:defRPr>
            </a:lvl3pPr>
            <a:lvl4pPr marL="1600200" indent="-228600" eaLnBrk="0" hangingPunct="0">
              <a:defRPr b="1">
                <a:solidFill>
                  <a:schemeClr val="tx2"/>
                </a:solidFill>
                <a:latin typeface="Lucida Sans Unicode" pitchFamily="34" charset="0"/>
                <a:ea typeface="ＭＳ Ｐゴシック" pitchFamily="34" charset="-128"/>
              </a:defRPr>
            </a:lvl4pPr>
            <a:lvl5pPr marL="2057400" indent="-228600" eaLnBrk="0" hangingPunct="0">
              <a:defRPr b="1">
                <a:solidFill>
                  <a:schemeClr val="tx2"/>
                </a:solidFill>
                <a:latin typeface="Lucida Sans Unicode" pitchFamily="34" charset="0"/>
                <a:ea typeface="ＭＳ Ｐゴシック" pitchFamily="34" charset="-128"/>
              </a:defRPr>
            </a:lvl5pPr>
            <a:lvl6pPr marL="25146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6pPr>
            <a:lvl7pPr marL="29718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7pPr>
            <a:lvl8pPr marL="34290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8pPr>
            <a:lvl9pPr marL="38862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9pPr>
          </a:lstStyle>
          <a:p>
            <a:r>
              <a:rPr lang="en-US" altLang="ja-JP" smtClean="0">
                <a:solidFill>
                  <a:srgbClr val="FF0000"/>
                </a:solidFill>
                <a:latin typeface="Times New Roman" pitchFamily="18" charset="0"/>
              </a:rPr>
              <a:t>Micron/Intel Confidential</a:t>
            </a:r>
          </a:p>
        </p:txBody>
      </p:sp>
    </p:spTree>
    <p:extLst>
      <p:ext uri="{BB962C8B-B14F-4D97-AF65-F5344CB8AC3E}">
        <p14:creationId xmlns:p14="http://schemas.microsoft.com/office/powerpoint/2010/main" val="351054207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1FBB261F-799A-46EA-AC0B-7C49C3084A71}" type="slidenum">
              <a:rPr lang="ja-JP" altLang="en-US" smtClean="0"/>
              <a:pPr eaLnBrk="1" hangingPunct="1"/>
              <a:t>29</a:t>
            </a:fld>
            <a:endParaRPr lang="en-US" altLang="ja-JP" dirty="0" smtClean="0"/>
          </a:p>
        </p:txBody>
      </p:sp>
      <p:sp>
        <p:nvSpPr>
          <p:cNvPr id="8" name="Rectangle 68"/>
          <p:cNvSpPr>
            <a:spLocks noChangeArrowheads="1"/>
          </p:cNvSpPr>
          <p:nvPr/>
        </p:nvSpPr>
        <p:spPr bwMode="auto">
          <a:xfrm>
            <a:off x="0" y="24064"/>
            <a:ext cx="9144000"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a:r>
              <a:rPr lang="en-US" altLang="ja-JP" sz="4000" b="0" dirty="0" smtClean="0">
                <a:solidFill>
                  <a:srgbClr val="0066FF"/>
                </a:solidFill>
                <a:latin typeface="Tahoma" pitchFamily="34" charset="0"/>
              </a:rPr>
              <a:t>Key Specifications / Features - Status</a:t>
            </a:r>
            <a:endParaRPr lang="en-US" altLang="ja-JP" sz="4000" b="0" dirty="0">
              <a:solidFill>
                <a:srgbClr val="0066FF"/>
              </a:solidFill>
              <a:latin typeface="Tahoma" pitchFamily="34" charset="0"/>
            </a:endParaRPr>
          </a:p>
        </p:txBody>
      </p:sp>
      <p:graphicFrame>
        <p:nvGraphicFramePr>
          <p:cNvPr id="10" name="Group 206"/>
          <p:cNvGraphicFramePr>
            <a:graphicFrameLocks noGrp="1"/>
          </p:cNvGraphicFramePr>
          <p:nvPr>
            <p:extLst>
              <p:ext uri="{D42A27DB-BD31-4B8C-83A1-F6EECF244321}">
                <p14:modId xmlns:p14="http://schemas.microsoft.com/office/powerpoint/2010/main" val="3404345180"/>
              </p:ext>
            </p:extLst>
          </p:nvPr>
        </p:nvGraphicFramePr>
        <p:xfrm>
          <a:off x="499071" y="800517"/>
          <a:ext cx="3736046" cy="3215712"/>
        </p:xfrm>
        <a:graphic>
          <a:graphicData uri="http://schemas.openxmlformats.org/drawingml/2006/table">
            <a:tbl>
              <a:tblPr firstRow="1" bandRow="1">
                <a:tableStyleId>{5940675A-B579-460E-94D1-54222C63F5DA}</a:tableStyleId>
              </a:tblPr>
              <a:tblGrid>
                <a:gridCol w="2147878"/>
                <a:gridCol w="1588168"/>
              </a:tblGrid>
              <a:tr h="276755">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800" b="1" u="none" strike="noStrike" cap="none" normalizeH="0" baseline="0" dirty="0" smtClean="0">
                          <a:ln>
                            <a:noFill/>
                          </a:ln>
                          <a:effectLst/>
                        </a:rPr>
                        <a:t>Feature</a:t>
                      </a:r>
                      <a:endParaRPr kumimoji="0" lang="en-US" altLang="ja-JP" sz="1800" b="1" i="0" u="none" strike="noStrike" cap="none" normalizeH="0" baseline="0" dirty="0" smtClean="0">
                        <a:ln>
                          <a:noFill/>
                        </a:ln>
                        <a:solidFill>
                          <a:schemeClr val="tx1"/>
                        </a:solidFill>
                        <a:effectLst/>
                        <a:latin typeface="+mn-lt"/>
                        <a:ea typeface="MS PGothic" pitchFamily="34" charset="-128"/>
                      </a:endParaRPr>
                    </a:p>
                  </a:txBody>
                  <a:tcPr marT="45723" marB="45723" horzOverflow="overflow"/>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800" b="1" u="none" strike="noStrike" cap="none" normalizeH="0" baseline="0" dirty="0" smtClean="0">
                          <a:ln>
                            <a:noFill/>
                          </a:ln>
                          <a:effectLst/>
                        </a:rPr>
                        <a:t>Spec</a:t>
                      </a:r>
                      <a:endParaRPr kumimoji="0" lang="en-US" altLang="ja-JP" sz="1800" b="1" i="0" u="none" strike="noStrike" cap="none" normalizeH="0" baseline="0" dirty="0" smtClean="0">
                        <a:ln>
                          <a:noFill/>
                        </a:ln>
                        <a:solidFill>
                          <a:schemeClr val="tx1"/>
                        </a:solidFill>
                        <a:effectLst/>
                        <a:latin typeface="+mn-lt"/>
                        <a:ea typeface="MS PGothic" pitchFamily="34" charset="-128"/>
                      </a:endParaRPr>
                    </a:p>
                  </a:txBody>
                  <a:tcPr marT="45723" marB="45723" horzOverflow="overflow"/>
                </a:tc>
              </a:tr>
              <a:tr h="17981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100" u="none" strike="noStrike" cap="none" normalizeH="0" baseline="0" dirty="0" smtClean="0">
                          <a:ln>
                            <a:noFill/>
                          </a:ln>
                          <a:effectLst/>
                        </a:rPr>
                        <a:t>Vcc / Vddq</a:t>
                      </a:r>
                      <a:endParaRPr kumimoji="0" lang="en-US" altLang="ja-JP" sz="1100" b="0" i="0" u="none" strike="noStrike" cap="none" normalizeH="0" baseline="0" dirty="0" smtClean="0">
                        <a:ln>
                          <a:noFill/>
                        </a:ln>
                        <a:solidFill>
                          <a:schemeClr val="tx1"/>
                        </a:solidFill>
                        <a:effectLst/>
                        <a:latin typeface="+mn-lt"/>
                        <a:ea typeface="MS PGothic" pitchFamily="34" charset="-128"/>
                      </a:endParaRPr>
                    </a:p>
                  </a:txBody>
                  <a:tcPr marT="45723" marB="45723" anchor="ctr" horzOverflow="overflow"/>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914400" algn="l"/>
                        </a:tabLst>
                      </a:pPr>
                      <a:r>
                        <a:rPr kumimoji="0" lang="en-US" altLang="ja-JP" sz="1100" u="none" strike="noStrike" cap="none" normalizeH="0" baseline="0" dirty="0" smtClean="0">
                          <a:ln>
                            <a:noFill/>
                          </a:ln>
                          <a:effectLst/>
                        </a:rPr>
                        <a:t>1.2v ±5%</a:t>
                      </a:r>
                      <a:endParaRPr kumimoji="0" lang="en-US" altLang="ja-JP" sz="1100" b="0" i="0" u="none" strike="noStrike" cap="none" normalizeH="0" baseline="0" dirty="0" smtClean="0">
                        <a:ln>
                          <a:noFill/>
                        </a:ln>
                        <a:solidFill>
                          <a:schemeClr val="tx1"/>
                        </a:solidFill>
                        <a:effectLst/>
                        <a:latin typeface="+mn-lt"/>
                        <a:ea typeface="MS PGothic" pitchFamily="34" charset="-128"/>
                      </a:endParaRPr>
                    </a:p>
                  </a:txBody>
                  <a:tcPr marT="45723" marB="45723" anchor="ctr" horzOverflow="overflow"/>
                </a:tc>
              </a:tr>
              <a:tr h="180194">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100" u="none" strike="noStrike" cap="none" normalizeH="0" baseline="0" dirty="0" smtClean="0">
                          <a:ln>
                            <a:noFill/>
                          </a:ln>
                          <a:effectLst/>
                        </a:rPr>
                        <a:t>Vhh</a:t>
                      </a:r>
                      <a:endParaRPr kumimoji="0" lang="en-US" altLang="ja-JP" sz="1100" b="0" i="0" u="none" strike="noStrike" cap="none" normalizeH="0" baseline="0" dirty="0" smtClean="0">
                        <a:ln>
                          <a:noFill/>
                        </a:ln>
                        <a:solidFill>
                          <a:schemeClr val="tx1"/>
                        </a:solidFill>
                        <a:effectLst/>
                        <a:latin typeface="+mn-lt"/>
                        <a:ea typeface="MS PGothic" pitchFamily="34" charset="-128"/>
                      </a:endParaRPr>
                    </a:p>
                  </a:txBody>
                  <a:tcPr marT="45723" marB="45723" anchor="ctr" horzOverflow="overflow"/>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914400" algn="l"/>
                        </a:tabLst>
                      </a:pPr>
                      <a:r>
                        <a:rPr kumimoji="0" lang="en-US" altLang="ja-JP" sz="1100" u="none" strike="noStrike" cap="none" normalizeH="0" baseline="0" dirty="0" smtClean="0">
                          <a:ln>
                            <a:noFill/>
                          </a:ln>
                          <a:effectLst/>
                        </a:rPr>
                        <a:t>3.3v ±10%    	</a:t>
                      </a:r>
                      <a:endParaRPr kumimoji="0" lang="en-US" altLang="ja-JP" sz="1100" b="0" i="0" u="none" strike="noStrike" cap="none" normalizeH="0" baseline="0" dirty="0" smtClean="0">
                        <a:ln>
                          <a:noFill/>
                        </a:ln>
                        <a:solidFill>
                          <a:schemeClr val="tx1"/>
                        </a:solidFill>
                        <a:effectLst/>
                        <a:latin typeface="+mn-lt"/>
                        <a:ea typeface="MS PGothic" pitchFamily="34" charset="-128"/>
                      </a:endParaRPr>
                    </a:p>
                  </a:txBody>
                  <a:tcPr marT="45723" marB="45723" anchor="ctr" horzOverflow="overflow"/>
                </a:tc>
              </a:tr>
              <a:tr h="218743">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100" u="none" strike="noStrike" cap="none" normalizeH="0" baseline="0" dirty="0" smtClean="0">
                          <a:ln>
                            <a:noFill/>
                          </a:ln>
                          <a:effectLst/>
                        </a:rPr>
                        <a:t>Vpp</a:t>
                      </a:r>
                      <a:endParaRPr kumimoji="0" lang="en-US" altLang="ja-JP" sz="1100" b="0" i="0" u="none" strike="noStrike" cap="none" normalizeH="0" baseline="30000" dirty="0" smtClean="0">
                        <a:ln>
                          <a:noFill/>
                        </a:ln>
                        <a:solidFill>
                          <a:schemeClr val="tx1"/>
                        </a:solidFill>
                        <a:effectLst/>
                        <a:latin typeface="+mn-lt"/>
                        <a:ea typeface="MS PGothic" pitchFamily="34" charset="-128"/>
                      </a:endParaRPr>
                    </a:p>
                  </a:txBody>
                  <a:tcPr marT="45723" marB="45723" anchor="ctr" horzOverflow="overflow"/>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914400" algn="l"/>
                        </a:tabLst>
                      </a:pPr>
                      <a:r>
                        <a:rPr kumimoji="0" lang="en-US" altLang="ja-JP" sz="1100" u="none" strike="noStrike" cap="none" normalizeH="0" baseline="0" dirty="0" smtClean="0">
                          <a:ln>
                            <a:noFill/>
                          </a:ln>
                          <a:effectLst/>
                        </a:rPr>
                        <a:t>4.4 ±5% 	</a:t>
                      </a:r>
                      <a:endParaRPr kumimoji="0" lang="en-US" altLang="ja-JP" sz="1100" b="0" i="0" u="none" strike="noStrike" cap="none" normalizeH="0" baseline="0" dirty="0" smtClean="0">
                        <a:ln>
                          <a:noFill/>
                        </a:ln>
                        <a:solidFill>
                          <a:schemeClr val="tx1"/>
                        </a:solidFill>
                        <a:effectLst/>
                        <a:latin typeface="+mn-lt"/>
                        <a:ea typeface="MS PGothic" pitchFamily="34" charset="-128"/>
                      </a:endParaRPr>
                    </a:p>
                  </a:txBody>
                  <a:tcPr marT="45723" marB="45723" anchor="ctr" horzOverflow="overflow"/>
                </a:tc>
              </a:tr>
              <a:tr h="219127">
                <a:tc>
                  <a:txBody>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ja-JP" sz="1100" b="0" u="none" strike="noStrike" cap="none" normalizeH="0" baseline="0" dirty="0" smtClean="0">
                          <a:ln>
                            <a:noFill/>
                          </a:ln>
                          <a:effectLst/>
                        </a:rPr>
                        <a:t>Vnn</a:t>
                      </a:r>
                      <a:endParaRPr kumimoji="0" lang="en-US" altLang="ja-JP" sz="1100" b="0" i="0" u="none" strike="noStrike" cap="none" normalizeH="0" baseline="30000" dirty="0" smtClean="0">
                        <a:ln>
                          <a:noFill/>
                        </a:ln>
                        <a:solidFill>
                          <a:schemeClr val="tx1"/>
                        </a:solidFill>
                        <a:effectLst/>
                        <a:latin typeface="+mn-lt"/>
                        <a:ea typeface="MS PGothic" pitchFamily="34" charset="-128"/>
                      </a:endParaRPr>
                    </a:p>
                  </a:txBody>
                  <a:tcPr marT="45723" marB="45723" anchor="ctr" horzOverflow="overflow"/>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914400" algn="l"/>
                        </a:tabLst>
                      </a:pPr>
                      <a:r>
                        <a:rPr kumimoji="0" lang="en-US" altLang="ja-JP" sz="1100" b="0" u="none" strike="noStrike" cap="none" normalizeH="0" baseline="0" dirty="0" smtClean="0">
                          <a:ln>
                            <a:noFill/>
                          </a:ln>
                          <a:effectLst/>
                        </a:rPr>
                        <a:t>-4.1 ±5% 	</a:t>
                      </a:r>
                      <a:endParaRPr kumimoji="0" lang="en-US" altLang="ja-JP" sz="1100" b="0" i="0" u="none" strike="noStrike" cap="none" normalizeH="0" baseline="0" dirty="0" smtClean="0">
                        <a:ln>
                          <a:noFill/>
                        </a:ln>
                        <a:solidFill>
                          <a:schemeClr val="tx1"/>
                        </a:solidFill>
                        <a:effectLst/>
                        <a:latin typeface="+mn-lt"/>
                        <a:ea typeface="MS PGothic" pitchFamily="34" charset="-128"/>
                      </a:endParaRPr>
                    </a:p>
                  </a:txBody>
                  <a:tcPr marT="45723" marB="45723" anchor="ctr" horzOverflow="overflow"/>
                </a:tc>
              </a:tr>
              <a:tr h="219511">
                <a:tc>
                  <a:txBody>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ja-JP" sz="1100" b="0" u="none" strike="noStrike" cap="none" normalizeH="0" baseline="0" dirty="0" smtClean="0">
                          <a:ln>
                            <a:noFill/>
                          </a:ln>
                          <a:effectLst/>
                        </a:rPr>
                        <a:t>I/O Performance</a:t>
                      </a:r>
                      <a:endParaRPr kumimoji="0" lang="en-US" altLang="ja-JP" sz="1100" b="0" i="0" u="none" strike="noStrike" cap="none" normalizeH="0" baseline="30000" dirty="0" smtClean="0">
                        <a:ln>
                          <a:noFill/>
                        </a:ln>
                        <a:solidFill>
                          <a:schemeClr val="tx1"/>
                        </a:solidFill>
                        <a:effectLst/>
                        <a:latin typeface="+mn-lt"/>
                        <a:ea typeface="MS PGothic" pitchFamily="34" charset="-128"/>
                      </a:endParaRPr>
                    </a:p>
                  </a:txBody>
                  <a:tcPr marT="45723" marB="45723" anchor="ctr" horzOverflow="overflow"/>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100" b="0" u="none" strike="noStrike" cap="none" normalizeH="0" baseline="0" dirty="0" smtClean="0">
                          <a:ln>
                            <a:noFill/>
                          </a:ln>
                          <a:effectLst/>
                        </a:rPr>
                        <a:t>1600MT/s/pin (DDR)</a:t>
                      </a:r>
                      <a:endParaRPr kumimoji="0" lang="en-US" altLang="ja-JP" sz="1100" b="0" i="0" u="none" strike="noStrike" cap="none" normalizeH="0" baseline="0" dirty="0" smtClean="0">
                        <a:ln>
                          <a:noFill/>
                        </a:ln>
                        <a:solidFill>
                          <a:schemeClr val="tx1"/>
                        </a:solidFill>
                        <a:effectLst/>
                        <a:latin typeface="+mn-lt"/>
                        <a:ea typeface="MS PGothic" pitchFamily="34" charset="-128"/>
                      </a:endParaRPr>
                    </a:p>
                  </a:txBody>
                  <a:tcPr marT="45723" marB="45723" anchor="ctr" horzOverflow="overflow"/>
                </a:tc>
              </a:tr>
              <a:tr h="219511">
                <a:tc>
                  <a:txBody>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ja-JP" sz="1100" b="1" u="none" strike="noStrike" cap="none" normalizeH="0" baseline="0" dirty="0" smtClean="0">
                          <a:ln>
                            <a:noFill/>
                          </a:ln>
                          <a:effectLst/>
                        </a:rPr>
                        <a:t>Read Latency</a:t>
                      </a:r>
                      <a:endParaRPr kumimoji="0" lang="en-US" altLang="ja-JP" sz="1100" b="1" i="0" u="none" strike="noStrike" cap="none" normalizeH="0" baseline="30000" dirty="0" smtClean="0">
                        <a:ln>
                          <a:noFill/>
                        </a:ln>
                        <a:solidFill>
                          <a:schemeClr val="tx1"/>
                        </a:solidFill>
                        <a:effectLst/>
                        <a:latin typeface="+mn-lt"/>
                        <a:ea typeface="MS PGothic" pitchFamily="34" charset="-128"/>
                      </a:endParaRPr>
                    </a:p>
                  </a:txBody>
                  <a:tcPr marT="45723" marB="45723" anchor="ctr" horzOverflow="overflow"/>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100" b="1" u="none" strike="noStrike" cap="none" normalizeH="0" baseline="0" dirty="0" smtClean="0">
                          <a:ln>
                            <a:noFill/>
                          </a:ln>
                          <a:effectLst/>
                        </a:rPr>
                        <a:t>80ns</a:t>
                      </a:r>
                      <a:endParaRPr kumimoji="0" lang="en-US" altLang="ja-JP" sz="1100" b="1" i="0" u="none" strike="noStrike" cap="none" normalizeH="0" baseline="0" dirty="0" smtClean="0">
                        <a:ln>
                          <a:noFill/>
                        </a:ln>
                        <a:solidFill>
                          <a:schemeClr val="tx1"/>
                        </a:solidFill>
                        <a:effectLst/>
                        <a:latin typeface="+mn-lt"/>
                        <a:ea typeface="MS PGothic" pitchFamily="34" charset="-128"/>
                      </a:endParaRPr>
                    </a:p>
                  </a:txBody>
                  <a:tcPr marT="45723" marB="45723" anchor="ctr" horzOverflow="overflow"/>
                </a:tc>
              </a:tr>
              <a:tr h="143565">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100" b="0" u="none" strike="noStrike" cap="none" normalizeH="0" baseline="0" dirty="0" smtClean="0">
                          <a:ln>
                            <a:noFill/>
                          </a:ln>
                          <a:effectLst/>
                        </a:rPr>
                        <a:t>Write Latency</a:t>
                      </a:r>
                      <a:endParaRPr kumimoji="0" lang="en-US" altLang="ja-JP" sz="1100" b="0" i="0" u="none" strike="noStrike" cap="none" normalizeH="0" baseline="0" dirty="0" smtClean="0">
                        <a:ln>
                          <a:noFill/>
                        </a:ln>
                        <a:solidFill>
                          <a:schemeClr val="tx1"/>
                        </a:solidFill>
                        <a:effectLst/>
                        <a:latin typeface="+mn-lt"/>
                        <a:ea typeface="MS PGothic" pitchFamily="34" charset="-128"/>
                      </a:endParaRPr>
                    </a:p>
                  </a:txBody>
                  <a:tcPr marT="45723" marB="45723" anchor="ctr" horzOverflow="overflow"/>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100" b="0" u="none" strike="noStrike" cap="none" normalizeH="0" baseline="0" dirty="0" smtClean="0">
                          <a:ln>
                            <a:noFill/>
                          </a:ln>
                          <a:effectLst/>
                        </a:rPr>
                        <a:t>8 tCK</a:t>
                      </a:r>
                      <a:endParaRPr kumimoji="0" lang="en-US" altLang="ja-JP" sz="1100" b="0" i="0" u="none" strike="noStrike" cap="none" normalizeH="0" baseline="0" dirty="0" smtClean="0">
                        <a:ln>
                          <a:noFill/>
                        </a:ln>
                        <a:solidFill>
                          <a:schemeClr val="tx1"/>
                        </a:solidFill>
                        <a:effectLst/>
                        <a:latin typeface="+mn-lt"/>
                        <a:ea typeface="MS PGothic" pitchFamily="34" charset="-128"/>
                      </a:endParaRPr>
                    </a:p>
                  </a:txBody>
                  <a:tcPr marT="45723" marB="45723" anchor="ctr" horzOverflow="overflow"/>
                </a:tc>
              </a:tr>
              <a:tr h="143949">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100" b="0" u="none" strike="noStrike" cap="none" normalizeH="0" baseline="0" dirty="0" smtClean="0">
                          <a:ln>
                            <a:noFill/>
                          </a:ln>
                          <a:effectLst/>
                        </a:rPr>
                        <a:t>Write Completion</a:t>
                      </a:r>
                      <a:endParaRPr kumimoji="0" lang="en-US" altLang="ja-JP" sz="1100" b="0" i="0" u="none" strike="noStrike" cap="none" normalizeH="0" baseline="0" dirty="0" smtClean="0">
                        <a:ln>
                          <a:noFill/>
                        </a:ln>
                        <a:solidFill>
                          <a:schemeClr val="tx1"/>
                        </a:solidFill>
                        <a:effectLst/>
                        <a:latin typeface="+mn-lt"/>
                        <a:ea typeface="MS PGothic" pitchFamily="34" charset="-128"/>
                      </a:endParaRPr>
                    </a:p>
                  </a:txBody>
                  <a:tcPr marT="45723" marB="45723" anchor="ctr" horzOverflow="overflow"/>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100" b="0" u="none" strike="noStrike" cap="none" normalizeH="0" baseline="0" dirty="0" smtClean="0">
                          <a:ln>
                            <a:noFill/>
                          </a:ln>
                          <a:effectLst/>
                        </a:rPr>
                        <a:t>475ns</a:t>
                      </a:r>
                      <a:endParaRPr kumimoji="0" lang="en-US" altLang="ja-JP" sz="1100" b="0" i="0" u="none" strike="noStrike" cap="none" normalizeH="0" baseline="0" dirty="0" smtClean="0">
                        <a:ln>
                          <a:noFill/>
                        </a:ln>
                        <a:solidFill>
                          <a:schemeClr val="tx1"/>
                        </a:solidFill>
                        <a:effectLst/>
                        <a:latin typeface="+mn-lt"/>
                        <a:ea typeface="MS PGothic" pitchFamily="34" charset="-128"/>
                      </a:endParaRPr>
                    </a:p>
                  </a:txBody>
                  <a:tcPr marT="45723" marB="45723" anchor="ctr" horzOverflow="overflow"/>
                </a:tc>
              </a:tr>
              <a:tr h="240007">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100" b="0" u="none" strike="noStrike" cap="none" normalizeH="0" baseline="0" dirty="0" smtClean="0">
                          <a:ln>
                            <a:noFill/>
                          </a:ln>
                          <a:effectLst/>
                        </a:rPr>
                        <a:t>Sustained Read Throughput</a:t>
                      </a:r>
                      <a:endParaRPr kumimoji="0" lang="en-US" altLang="ja-JP" sz="1100" b="0" i="0" u="none" strike="noStrike" cap="none" normalizeH="0" baseline="0" dirty="0" smtClean="0">
                        <a:ln>
                          <a:noFill/>
                        </a:ln>
                        <a:solidFill>
                          <a:schemeClr val="tx1"/>
                        </a:solidFill>
                        <a:effectLst/>
                        <a:latin typeface="+mn-lt"/>
                        <a:ea typeface="MS PGothic" pitchFamily="34" charset="-128"/>
                      </a:endParaRPr>
                    </a:p>
                  </a:txBody>
                  <a:tcPr marT="45723" marB="45723" anchor="ctr" horzOverflow="overflow"/>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100" b="0" u="none" strike="noStrike" cap="none" normalizeH="0" baseline="0" dirty="0" smtClean="0">
                          <a:ln>
                            <a:noFill/>
                          </a:ln>
                          <a:effectLst/>
                        </a:rPr>
                        <a:t>1600MT/s</a:t>
                      </a:r>
                      <a:endParaRPr kumimoji="0" lang="en-US" altLang="ja-JP" sz="1100" b="0" i="0" u="none" strike="noStrike" cap="none" normalizeH="0" baseline="0" dirty="0" smtClean="0">
                        <a:ln>
                          <a:noFill/>
                        </a:ln>
                        <a:solidFill>
                          <a:schemeClr val="tx1"/>
                        </a:solidFill>
                        <a:effectLst/>
                        <a:latin typeface="+mn-lt"/>
                        <a:ea typeface="MS PGothic" pitchFamily="34" charset="-128"/>
                      </a:endParaRPr>
                    </a:p>
                  </a:txBody>
                  <a:tcPr marT="45723" marB="45723" anchor="ctr" horzOverflow="overflow"/>
                </a:tc>
              </a:tr>
              <a:tr h="236547">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100" b="0" u="none" strike="noStrike" cap="none" normalizeH="0" baseline="0" dirty="0" smtClean="0">
                          <a:ln>
                            <a:noFill/>
                          </a:ln>
                          <a:effectLst/>
                        </a:rPr>
                        <a:t>Sustained Write Throughput</a:t>
                      </a:r>
                      <a:endParaRPr kumimoji="0" lang="en-US" altLang="ja-JP" sz="1100" b="0" i="0" u="none" strike="noStrike" cap="none" normalizeH="0" baseline="0" dirty="0" smtClean="0">
                        <a:ln>
                          <a:noFill/>
                        </a:ln>
                        <a:solidFill>
                          <a:schemeClr val="tx1"/>
                        </a:solidFill>
                        <a:effectLst/>
                        <a:latin typeface="+mn-lt"/>
                        <a:ea typeface="MS PGothic" pitchFamily="34" charset="-128"/>
                      </a:endParaRPr>
                    </a:p>
                  </a:txBody>
                  <a:tcPr marT="45723" marB="45723" anchor="ctr" horzOverflow="overflow"/>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100" b="0" u="none" strike="noStrike" cap="none" normalizeH="0" baseline="0" dirty="0" smtClean="0">
                          <a:ln>
                            <a:noFill/>
                          </a:ln>
                          <a:effectLst/>
                        </a:rPr>
                        <a:t>550MB/s</a:t>
                      </a:r>
                      <a:endParaRPr kumimoji="0" lang="en-US" altLang="ja-JP" sz="1100" b="0" i="0" u="none" strike="noStrike" cap="none" normalizeH="0" baseline="0" dirty="0" smtClean="0">
                        <a:ln>
                          <a:noFill/>
                        </a:ln>
                        <a:solidFill>
                          <a:schemeClr val="tx1"/>
                        </a:solidFill>
                        <a:effectLst/>
                        <a:latin typeface="+mn-lt"/>
                        <a:ea typeface="MS PGothic" pitchFamily="34" charset="-128"/>
                      </a:endParaRPr>
                    </a:p>
                  </a:txBody>
                  <a:tcPr marT="45723" marB="45723" anchor="ctr" horzOverflow="overflow"/>
                </a:tc>
              </a:tr>
              <a:tr h="236547">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100" u="none" strike="noStrike" cap="none" normalizeH="0" baseline="0" dirty="0" smtClean="0">
                          <a:ln>
                            <a:noFill/>
                          </a:ln>
                          <a:effectLst/>
                        </a:rPr>
                        <a:t>Addressable Data Size</a:t>
                      </a:r>
                      <a:endParaRPr kumimoji="0" lang="en-US" altLang="ja-JP" sz="1100" b="0" i="0" u="none" strike="noStrike" cap="none" normalizeH="0" baseline="0" dirty="0" smtClean="0">
                        <a:ln>
                          <a:noFill/>
                        </a:ln>
                        <a:solidFill>
                          <a:schemeClr val="tx1"/>
                        </a:solidFill>
                        <a:effectLst/>
                        <a:latin typeface="+mn-lt"/>
                        <a:ea typeface="MS PGothic" pitchFamily="34" charset="-128"/>
                      </a:endParaRPr>
                    </a:p>
                  </a:txBody>
                  <a:tcPr marT="45723" marB="45723" anchor="ctr" horzOverflow="overflow"/>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100" u="none" strike="noStrike" cap="none" normalizeH="0" baseline="0" dirty="0" smtClean="0">
                          <a:ln>
                            <a:noFill/>
                          </a:ln>
                          <a:effectLst/>
                        </a:rPr>
                        <a:t>16B</a:t>
                      </a:r>
                      <a:endParaRPr kumimoji="0" lang="en-US" altLang="ja-JP" sz="1100" b="0" i="0" u="none" strike="noStrike" cap="none" normalizeH="0" baseline="0" dirty="0" smtClean="0">
                        <a:ln>
                          <a:noFill/>
                        </a:ln>
                        <a:solidFill>
                          <a:schemeClr val="tx1"/>
                        </a:solidFill>
                        <a:effectLst/>
                        <a:latin typeface="+mn-lt"/>
                        <a:ea typeface="MS PGothic" pitchFamily="34" charset="-128"/>
                      </a:endParaRPr>
                    </a:p>
                  </a:txBody>
                  <a:tcPr marT="45723" marB="45723" anchor="ctr" horzOverflow="overflow"/>
                </a:tc>
              </a:tr>
            </a:tbl>
          </a:graphicData>
        </a:graphic>
      </p:graphicFrame>
      <p:graphicFrame>
        <p:nvGraphicFramePr>
          <p:cNvPr id="11" name="Group 206"/>
          <p:cNvGraphicFramePr>
            <a:graphicFrameLocks noGrp="1"/>
          </p:cNvGraphicFramePr>
          <p:nvPr>
            <p:extLst>
              <p:ext uri="{D42A27DB-BD31-4B8C-83A1-F6EECF244321}">
                <p14:modId xmlns:p14="http://schemas.microsoft.com/office/powerpoint/2010/main" val="3112782575"/>
              </p:ext>
            </p:extLst>
          </p:nvPr>
        </p:nvGraphicFramePr>
        <p:xfrm>
          <a:off x="4518047" y="800517"/>
          <a:ext cx="3434851" cy="1920282"/>
        </p:xfrm>
        <a:graphic>
          <a:graphicData uri="http://schemas.openxmlformats.org/drawingml/2006/table">
            <a:tbl>
              <a:tblPr firstRow="1" bandRow="1">
                <a:tableStyleId>{5940675A-B579-460E-94D1-54222C63F5DA}</a:tableStyleId>
              </a:tblPr>
              <a:tblGrid>
                <a:gridCol w="2022745"/>
                <a:gridCol w="1412106"/>
              </a:tblGrid>
              <a:tr h="276755">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800" b="1" u="none" strike="noStrike" cap="none" normalizeH="0" baseline="0" dirty="0" smtClean="0">
                          <a:ln>
                            <a:noFill/>
                          </a:ln>
                          <a:effectLst/>
                        </a:rPr>
                        <a:t>Feature</a:t>
                      </a:r>
                      <a:endParaRPr kumimoji="0" lang="en-US" altLang="ja-JP" sz="1800" b="1" i="0" u="none" strike="noStrike" cap="none" normalizeH="0" baseline="0" dirty="0" smtClean="0">
                        <a:ln>
                          <a:noFill/>
                        </a:ln>
                        <a:solidFill>
                          <a:schemeClr val="tx1"/>
                        </a:solidFill>
                        <a:effectLst/>
                        <a:latin typeface="+mn-lt"/>
                        <a:ea typeface="MS PGothic" pitchFamily="34" charset="-128"/>
                      </a:endParaRPr>
                    </a:p>
                  </a:txBody>
                  <a:tcPr marT="45723" marB="45723" horzOverflow="overflow"/>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800" b="1" u="none" strike="noStrike" cap="none" normalizeH="0" baseline="0" dirty="0" smtClean="0">
                          <a:ln>
                            <a:noFill/>
                          </a:ln>
                          <a:effectLst/>
                        </a:rPr>
                        <a:t>Spec</a:t>
                      </a:r>
                      <a:endParaRPr kumimoji="0" lang="en-US" altLang="ja-JP" sz="1800" b="1" i="0" u="none" strike="noStrike" cap="none" normalizeH="0" baseline="0" dirty="0" smtClean="0">
                        <a:ln>
                          <a:noFill/>
                        </a:ln>
                        <a:solidFill>
                          <a:schemeClr val="tx1"/>
                        </a:solidFill>
                        <a:effectLst/>
                        <a:latin typeface="+mn-lt"/>
                        <a:ea typeface="MS PGothic" pitchFamily="34" charset="-128"/>
                      </a:endParaRPr>
                    </a:p>
                  </a:txBody>
                  <a:tcPr marT="45723" marB="45723" horzOverflow="overflow"/>
                </a:tc>
              </a:tr>
              <a:tr h="17981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100" b="1" u="none" strike="noStrike" cap="none" normalizeH="0" baseline="0" dirty="0" smtClean="0">
                          <a:ln>
                            <a:noFill/>
                          </a:ln>
                          <a:effectLst/>
                        </a:rPr>
                        <a:t>Read Power / Energy</a:t>
                      </a:r>
                      <a:endParaRPr kumimoji="0" lang="en-US" altLang="ja-JP" sz="1100" b="1" i="0" u="none" strike="noStrike" cap="none" normalizeH="0" baseline="0" dirty="0" smtClean="0">
                        <a:ln>
                          <a:noFill/>
                        </a:ln>
                        <a:solidFill>
                          <a:srgbClr val="0000FF"/>
                        </a:solidFill>
                        <a:effectLst/>
                        <a:latin typeface="+mn-lt"/>
                        <a:ea typeface="MS PGothic" pitchFamily="34" charset="-128"/>
                      </a:endParaRPr>
                    </a:p>
                  </a:txBody>
                  <a:tcPr marT="45723" marB="45723" anchor="ctr" horzOverflow="overflow"/>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914400" algn="l"/>
                        </a:tabLst>
                      </a:pPr>
                      <a:r>
                        <a:rPr kumimoji="0" lang="en-US" altLang="ja-JP" sz="1100" b="1" u="none" strike="noStrike" cap="none" normalizeH="0" baseline="0" dirty="0" smtClean="0">
                          <a:ln>
                            <a:noFill/>
                          </a:ln>
                          <a:effectLst/>
                        </a:rPr>
                        <a:t>576mW / 45pJ/b</a:t>
                      </a:r>
                      <a:endParaRPr kumimoji="0" lang="en-US" altLang="ja-JP" sz="1100" b="1" i="0" u="none" strike="noStrike" cap="none" normalizeH="0" baseline="0" dirty="0" smtClean="0">
                        <a:ln>
                          <a:noFill/>
                        </a:ln>
                        <a:solidFill>
                          <a:srgbClr val="0000FF"/>
                        </a:solidFill>
                        <a:effectLst/>
                        <a:latin typeface="+mn-lt"/>
                        <a:ea typeface="MS PGothic" pitchFamily="34" charset="-128"/>
                      </a:endParaRPr>
                    </a:p>
                  </a:txBody>
                  <a:tcPr marT="45723" marB="45723" anchor="ctr" horzOverflow="overflow"/>
                </a:tc>
              </a:tr>
              <a:tr h="180194">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100" b="1" u="none" strike="noStrike" cap="none" normalizeH="0" baseline="0" dirty="0" smtClean="0">
                          <a:ln>
                            <a:noFill/>
                          </a:ln>
                          <a:effectLst/>
                        </a:rPr>
                        <a:t>Write Power / Energy</a:t>
                      </a:r>
                      <a:endParaRPr kumimoji="0" lang="en-US" altLang="ja-JP" sz="1100" b="1" i="0" u="none" strike="noStrike" cap="none" normalizeH="0" baseline="0" dirty="0" smtClean="0">
                        <a:ln>
                          <a:noFill/>
                        </a:ln>
                        <a:solidFill>
                          <a:srgbClr val="0000FF"/>
                        </a:solidFill>
                        <a:effectLst/>
                        <a:latin typeface="+mn-lt"/>
                        <a:ea typeface="MS PGothic" pitchFamily="34" charset="-128"/>
                      </a:endParaRPr>
                    </a:p>
                  </a:txBody>
                  <a:tcPr marT="45723" marB="45723" anchor="ctr" horzOverflow="overflow"/>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914400" algn="l"/>
                        </a:tabLst>
                      </a:pPr>
                      <a:r>
                        <a:rPr kumimoji="0" lang="en-US" altLang="ja-JP" sz="1100" b="1" u="none" strike="noStrike" cap="none" normalizeH="0" baseline="0" dirty="0" smtClean="0">
                          <a:ln>
                            <a:noFill/>
                          </a:ln>
                          <a:effectLst/>
                        </a:rPr>
                        <a:t>400mW / 91pJ/b</a:t>
                      </a:r>
                      <a:endParaRPr kumimoji="0" lang="en-US" altLang="ja-JP" sz="1100" b="1" i="0" u="none" strike="noStrike" cap="none" normalizeH="0" baseline="0" dirty="0" smtClean="0">
                        <a:ln>
                          <a:noFill/>
                        </a:ln>
                        <a:solidFill>
                          <a:srgbClr val="0000FF"/>
                        </a:solidFill>
                        <a:effectLst/>
                        <a:latin typeface="+mn-lt"/>
                        <a:ea typeface="MS PGothic" pitchFamily="34" charset="-128"/>
                      </a:endParaRPr>
                    </a:p>
                  </a:txBody>
                  <a:tcPr marT="45723" marB="45723" anchor="ctr" horzOverflow="overflow"/>
                </a:tc>
              </a:tr>
              <a:tr h="219127">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100" b="1" u="none" strike="noStrike" cap="none" normalizeH="0" baseline="0" dirty="0" smtClean="0">
                          <a:ln>
                            <a:noFill/>
                          </a:ln>
                          <a:effectLst/>
                        </a:rPr>
                        <a:t>Idle Power</a:t>
                      </a:r>
                      <a:endParaRPr kumimoji="0" lang="en-US" altLang="ja-JP" sz="1100" b="1" i="0" u="none" strike="noStrike" cap="none" normalizeH="0" baseline="0" dirty="0" smtClean="0">
                        <a:ln>
                          <a:noFill/>
                        </a:ln>
                        <a:solidFill>
                          <a:srgbClr val="0000FF"/>
                        </a:solidFill>
                        <a:effectLst/>
                        <a:latin typeface="+mn-lt"/>
                        <a:ea typeface="MS PGothic" pitchFamily="34" charset="-128"/>
                      </a:endParaRPr>
                    </a:p>
                  </a:txBody>
                  <a:tcPr marT="45723" marB="45723" anchor="ctr" horzOverflow="overflow"/>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914400" algn="l"/>
                        </a:tabLst>
                      </a:pPr>
                      <a:r>
                        <a:rPr kumimoji="0" lang="en-US" altLang="ja-JP" sz="1100" b="1" u="none" strike="noStrike" cap="none" normalizeH="0" baseline="0" dirty="0" smtClean="0">
                          <a:ln>
                            <a:noFill/>
                          </a:ln>
                          <a:effectLst/>
                        </a:rPr>
                        <a:t>30mW</a:t>
                      </a:r>
                      <a:endParaRPr kumimoji="0" lang="en-US" altLang="ja-JP" sz="1100" b="1" i="0" u="none" strike="noStrike" cap="none" normalizeH="0" baseline="0" dirty="0" smtClean="0">
                        <a:ln>
                          <a:noFill/>
                        </a:ln>
                        <a:solidFill>
                          <a:srgbClr val="0000FF"/>
                        </a:solidFill>
                        <a:effectLst/>
                        <a:latin typeface="+mn-lt"/>
                        <a:ea typeface="MS PGothic" pitchFamily="34" charset="-128"/>
                      </a:endParaRPr>
                    </a:p>
                  </a:txBody>
                  <a:tcPr marT="45723" marB="45723" anchor="ctr" horzOverflow="overflow"/>
                </a:tc>
              </a:tr>
              <a:tr h="219511">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100" b="1" u="none" strike="noStrike" cap="none" normalizeH="0" baseline="0" dirty="0" smtClean="0">
                          <a:ln>
                            <a:noFill/>
                          </a:ln>
                          <a:effectLst/>
                        </a:rPr>
                        <a:t>Fast Standby / Exit Time</a:t>
                      </a:r>
                      <a:endParaRPr kumimoji="0" lang="en-US" altLang="ja-JP" sz="1100" b="1" i="0" u="none" strike="noStrike" cap="none" normalizeH="0" baseline="30000" dirty="0" smtClean="0">
                        <a:ln>
                          <a:noFill/>
                        </a:ln>
                        <a:solidFill>
                          <a:srgbClr val="0000FF"/>
                        </a:solidFill>
                        <a:effectLst/>
                        <a:latin typeface="+mn-lt"/>
                        <a:ea typeface="MS PGothic" pitchFamily="34" charset="-128"/>
                      </a:endParaRPr>
                    </a:p>
                  </a:txBody>
                  <a:tcPr marT="45723" marB="45723" anchor="ctr" horzOverflow="overflow"/>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914400" algn="l"/>
                        </a:tabLst>
                      </a:pPr>
                      <a:r>
                        <a:rPr kumimoji="0" lang="en-US" altLang="ja-JP" sz="1100" b="1" u="none" strike="noStrike" cap="none" normalizeH="0" baseline="0" dirty="0" smtClean="0">
                          <a:ln>
                            <a:noFill/>
                          </a:ln>
                          <a:effectLst/>
                        </a:rPr>
                        <a:t>1mW / 30ns	</a:t>
                      </a:r>
                      <a:endParaRPr kumimoji="0" lang="en-US" altLang="ja-JP" sz="1100" b="1" i="0" u="none" strike="noStrike" cap="none" normalizeH="0" baseline="0" dirty="0" smtClean="0">
                        <a:ln>
                          <a:noFill/>
                        </a:ln>
                        <a:solidFill>
                          <a:srgbClr val="0000FF"/>
                        </a:solidFill>
                        <a:effectLst/>
                        <a:latin typeface="+mn-lt"/>
                        <a:ea typeface="MS PGothic" pitchFamily="34" charset="-128"/>
                      </a:endParaRPr>
                    </a:p>
                  </a:txBody>
                  <a:tcPr marT="45723" marB="45723" anchor="ctr" horzOverflow="overflow"/>
                </a:tc>
              </a:tr>
              <a:tr h="143565">
                <a:tc>
                  <a:txBody>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ja-JP" sz="1100" u="none" strike="noStrike" cap="none" normalizeH="0" baseline="0" dirty="0" smtClean="0">
                          <a:ln>
                            <a:noFill/>
                          </a:ln>
                          <a:effectLst/>
                        </a:rPr>
                        <a:t>Slow Standby / Exit Time</a:t>
                      </a:r>
                      <a:endParaRPr kumimoji="0" lang="en-US" altLang="ja-JP" sz="1100" b="0" i="0" u="none" strike="noStrike" cap="none" normalizeH="0" baseline="30000" dirty="0" smtClean="0">
                        <a:ln>
                          <a:noFill/>
                        </a:ln>
                        <a:solidFill>
                          <a:srgbClr val="0000FF"/>
                        </a:solidFill>
                        <a:effectLst/>
                        <a:latin typeface="+mn-lt"/>
                        <a:ea typeface="MS PGothic" pitchFamily="34" charset="-128"/>
                      </a:endParaRPr>
                    </a:p>
                  </a:txBody>
                  <a:tcPr marT="45723" marB="45723" anchor="ctr" horzOverflow="overflow"/>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914400" algn="l"/>
                        </a:tabLst>
                      </a:pPr>
                      <a:r>
                        <a:rPr kumimoji="0" lang="en-US" altLang="ja-JP" sz="1100" u="none" strike="noStrike" cap="none" normalizeH="0" baseline="0" dirty="0" smtClean="0">
                          <a:ln>
                            <a:noFill/>
                          </a:ln>
                          <a:effectLst/>
                        </a:rPr>
                        <a:t>400uW / 10us	</a:t>
                      </a:r>
                      <a:endParaRPr kumimoji="0" lang="en-US" altLang="ja-JP" sz="1100" b="0" i="0" u="none" strike="noStrike" cap="none" normalizeH="0" baseline="0" dirty="0" smtClean="0">
                        <a:ln>
                          <a:noFill/>
                        </a:ln>
                        <a:solidFill>
                          <a:srgbClr val="0000FF"/>
                        </a:solidFill>
                        <a:effectLst/>
                        <a:latin typeface="+mn-lt"/>
                        <a:ea typeface="MS PGothic" pitchFamily="34" charset="-128"/>
                      </a:endParaRPr>
                    </a:p>
                  </a:txBody>
                  <a:tcPr marT="45723" marB="45723" anchor="ctr" horzOverflow="overflow"/>
                </a:tc>
              </a:tr>
              <a:tr h="143949">
                <a:tc>
                  <a:txBody>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ja-JP" sz="1100" u="none" strike="noStrike" cap="none" normalizeH="0" baseline="0" dirty="0" smtClean="0">
                          <a:ln>
                            <a:noFill/>
                          </a:ln>
                          <a:effectLst/>
                        </a:rPr>
                        <a:t>Powerdown / Exit Time</a:t>
                      </a:r>
                      <a:endParaRPr kumimoji="0" lang="en-US" altLang="ja-JP" sz="1100" b="0" i="0" u="none" strike="noStrike" cap="none" normalizeH="0" baseline="30000" dirty="0" smtClean="0">
                        <a:ln>
                          <a:noFill/>
                        </a:ln>
                        <a:solidFill>
                          <a:srgbClr val="0000FF"/>
                        </a:solidFill>
                        <a:effectLst/>
                        <a:latin typeface="+mn-lt"/>
                        <a:ea typeface="MS PGothic" pitchFamily="34" charset="-128"/>
                      </a:endParaRPr>
                    </a:p>
                  </a:txBody>
                  <a:tcPr marT="45723" marB="45723" anchor="ctr" horzOverflow="overflow"/>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100" u="none" strike="noStrike" cap="none" normalizeH="0" baseline="0" dirty="0" smtClean="0">
                          <a:ln>
                            <a:noFill/>
                          </a:ln>
                          <a:effectLst/>
                        </a:rPr>
                        <a:t>100uW / 1ms</a:t>
                      </a:r>
                      <a:endParaRPr kumimoji="0" lang="en-US" altLang="ja-JP" sz="1100" b="0" i="0" u="none" strike="noStrike" cap="none" normalizeH="0" baseline="0" dirty="0" smtClean="0">
                        <a:ln>
                          <a:noFill/>
                        </a:ln>
                        <a:solidFill>
                          <a:srgbClr val="0000FF"/>
                        </a:solidFill>
                        <a:effectLst/>
                        <a:latin typeface="+mn-lt"/>
                        <a:ea typeface="MS PGothic" pitchFamily="34" charset="-128"/>
                      </a:endParaRPr>
                    </a:p>
                  </a:txBody>
                  <a:tcPr marT="45723" marB="45723" anchor="ctr" horzOverflow="overflow"/>
                </a:tc>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3189825259"/>
              </p:ext>
            </p:extLst>
          </p:nvPr>
        </p:nvGraphicFramePr>
        <p:xfrm>
          <a:off x="385014" y="4272768"/>
          <a:ext cx="8446169" cy="1870835"/>
        </p:xfrm>
        <a:graphic>
          <a:graphicData uri="http://schemas.openxmlformats.org/drawingml/2006/table">
            <a:tbl>
              <a:tblPr firstRow="1" bandRow="1">
                <a:tableStyleId>{5940675A-B579-460E-94D1-54222C63F5DA}</a:tableStyleId>
              </a:tblPr>
              <a:tblGrid>
                <a:gridCol w="1106906"/>
                <a:gridCol w="985749"/>
                <a:gridCol w="1661198"/>
                <a:gridCol w="4692316"/>
              </a:tblGrid>
              <a:tr h="285840">
                <a:tc>
                  <a:txBody>
                    <a:bodyPr/>
                    <a:lstStyle/>
                    <a:p>
                      <a:r>
                        <a:rPr lang="en-US" sz="1800" b="1" dirty="0" smtClean="0"/>
                        <a:t>Feature</a:t>
                      </a:r>
                      <a:endParaRPr lang="en-US" sz="1800" b="1" dirty="0">
                        <a:solidFill>
                          <a:srgbClr val="0000FF"/>
                        </a:solidFill>
                      </a:endParaRPr>
                    </a:p>
                  </a:txBody>
                  <a:tcPr marL="85963" marR="85963" marT="42140" marB="42140"/>
                </a:tc>
                <a:tc>
                  <a:txBody>
                    <a:bodyPr/>
                    <a:lstStyle/>
                    <a:p>
                      <a:r>
                        <a:rPr lang="en-US" sz="1800" b="1" dirty="0" smtClean="0"/>
                        <a:t>Spec</a:t>
                      </a:r>
                      <a:endParaRPr lang="en-US" sz="1800" b="1" dirty="0">
                        <a:solidFill>
                          <a:srgbClr val="0000FF"/>
                        </a:solidFill>
                      </a:endParaRPr>
                    </a:p>
                  </a:txBody>
                  <a:tcPr marL="85963" marR="85963" marT="42140" marB="42140"/>
                </a:tc>
                <a:tc>
                  <a:txBody>
                    <a:bodyPr/>
                    <a:lstStyle/>
                    <a:p>
                      <a:r>
                        <a:rPr lang="en-US" sz="1800" b="1" dirty="0" smtClean="0"/>
                        <a:t>Current Value</a:t>
                      </a:r>
                      <a:endParaRPr lang="en-US" sz="1800" b="1" dirty="0">
                        <a:solidFill>
                          <a:srgbClr val="0000FF"/>
                        </a:solidFill>
                      </a:endParaRPr>
                    </a:p>
                  </a:txBody>
                  <a:tcPr marL="85963" marR="85963" marT="42140" marB="4214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baseline="0" dirty="0" smtClean="0"/>
                        <a:t>Action Plan</a:t>
                      </a:r>
                      <a:endParaRPr lang="en-US" sz="1800" b="1" baseline="0" dirty="0" smtClean="0">
                        <a:solidFill>
                          <a:srgbClr val="0000FF"/>
                        </a:solidFill>
                      </a:endParaRPr>
                    </a:p>
                  </a:txBody>
                  <a:tcPr marL="85963" marR="85963" marT="42140" marB="42140"/>
                </a:tc>
              </a:tr>
              <a:tr h="351165">
                <a:tc>
                  <a:txBody>
                    <a:bodyPr/>
                    <a:lstStyle/>
                    <a:p>
                      <a:r>
                        <a:rPr lang="en-US" sz="1100" dirty="0" smtClean="0"/>
                        <a:t>Read Latency</a:t>
                      </a:r>
                      <a:endParaRPr lang="en-US" sz="1100" dirty="0">
                        <a:solidFill>
                          <a:srgbClr val="00279F"/>
                        </a:solidFill>
                      </a:endParaRPr>
                    </a:p>
                  </a:txBody>
                  <a:tcPr marL="85963" marR="85963" marT="42140" marB="42140"/>
                </a:tc>
                <a:tc>
                  <a:txBody>
                    <a:bodyPr/>
                    <a:lstStyle/>
                    <a:p>
                      <a:r>
                        <a:rPr lang="en-US" sz="1100" dirty="0" smtClean="0"/>
                        <a:t>80ns</a:t>
                      </a:r>
                      <a:endParaRPr lang="en-US" sz="1100" b="0" dirty="0" smtClean="0">
                        <a:solidFill>
                          <a:srgbClr val="00279F"/>
                        </a:solidFill>
                      </a:endParaRPr>
                    </a:p>
                  </a:txBody>
                  <a:tcPr marL="85963" marR="85963" marT="42140" marB="42140"/>
                </a:tc>
                <a:tc>
                  <a:txBody>
                    <a:bodyPr/>
                    <a:lstStyle/>
                    <a:p>
                      <a:r>
                        <a:rPr lang="en-US" sz="1100" dirty="0" smtClean="0"/>
                        <a:t>94ns</a:t>
                      </a:r>
                      <a:endParaRPr lang="en-US" sz="1100" b="1" dirty="0" smtClean="0">
                        <a:solidFill>
                          <a:srgbClr val="00279F"/>
                        </a:solidFill>
                      </a:endParaRPr>
                    </a:p>
                  </a:txBody>
                  <a:tcPr marL="85963" marR="85963" marT="42140" marB="4214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kern="1200" baseline="0" dirty="0" smtClean="0"/>
                        <a:t>Known optimization opportunities with energy cost.</a:t>
                      </a:r>
                    </a:p>
                  </a:txBody>
                  <a:tcPr marL="85963" marR="85963" marT="42140" marB="42140"/>
                </a:tc>
              </a:tr>
              <a:tr h="343735">
                <a:tc>
                  <a:txBody>
                    <a:bodyPr/>
                    <a:lstStyle/>
                    <a:p>
                      <a:r>
                        <a:rPr lang="en-US" sz="1100" dirty="0" smtClean="0"/>
                        <a:t>Energy</a:t>
                      </a:r>
                      <a:endParaRPr lang="en-US" sz="1100" dirty="0">
                        <a:solidFill>
                          <a:srgbClr val="0000FF"/>
                        </a:solidFill>
                      </a:endParaRPr>
                    </a:p>
                  </a:txBody>
                  <a:tcPr marL="85963" marR="85963" marT="42140" marB="42140"/>
                </a:tc>
                <a:tc>
                  <a:txBody>
                    <a:bodyPr/>
                    <a:lstStyle/>
                    <a:p>
                      <a:r>
                        <a:rPr lang="en-US" sz="1100" dirty="0" smtClean="0"/>
                        <a:t>Rd: 45 pJ/b</a:t>
                      </a:r>
                    </a:p>
                    <a:p>
                      <a:r>
                        <a:rPr lang="en-US" sz="1100" dirty="0" smtClean="0"/>
                        <a:t>Wr: 91 pJ/b</a:t>
                      </a:r>
                      <a:endParaRPr lang="en-US" sz="1100" b="0" dirty="0" smtClean="0">
                        <a:solidFill>
                          <a:srgbClr val="0000FF"/>
                        </a:solidFill>
                      </a:endParaRPr>
                    </a:p>
                  </a:txBody>
                  <a:tcPr marL="85963" marR="85963" marT="42140" marB="42140"/>
                </a:tc>
                <a:tc>
                  <a:txBody>
                    <a:bodyPr/>
                    <a:lstStyle/>
                    <a:p>
                      <a:r>
                        <a:rPr lang="en-US" sz="1100" dirty="0" smtClean="0"/>
                        <a:t>61pJ/b  </a:t>
                      </a:r>
                    </a:p>
                    <a:p>
                      <a:r>
                        <a:rPr lang="en-US" sz="1100" dirty="0" smtClean="0"/>
                        <a:t>134pJ/b</a:t>
                      </a:r>
                      <a:endParaRPr lang="en-US" sz="1100" b="1" dirty="0" smtClean="0">
                        <a:solidFill>
                          <a:srgbClr val="0000FF"/>
                        </a:solidFill>
                      </a:endParaRPr>
                    </a:p>
                  </a:txBody>
                  <a:tcPr marL="85963" marR="85963" marT="42140" marB="4214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baseline="0" dirty="0" smtClean="0"/>
                        <a:t>Stick level optimization opportunity identified with diesize cost.</a:t>
                      </a:r>
                    </a:p>
                    <a:p>
                      <a:pPr marL="0" marR="0" indent="0" algn="l" defTabSz="914400" rtl="0" eaLnBrk="1" fontAlgn="auto" latinLnBrk="0" hangingPunct="1">
                        <a:lnSpc>
                          <a:spcPct val="100000"/>
                        </a:lnSpc>
                        <a:spcBef>
                          <a:spcPts val="0"/>
                        </a:spcBef>
                        <a:spcAft>
                          <a:spcPts val="0"/>
                        </a:spcAft>
                        <a:buClrTx/>
                        <a:buSzTx/>
                        <a:buFontTx/>
                        <a:buNone/>
                        <a:tabLst/>
                        <a:defRPr/>
                      </a:pPr>
                      <a:r>
                        <a:rPr lang="en-US" sz="1100" kern="1200" baseline="0" dirty="0" smtClean="0"/>
                        <a:t>With Sequential Addressing:  Rd=47pJ/b &amp; Wr = 120pJ/b.</a:t>
                      </a:r>
                      <a:endParaRPr lang="en-US" sz="1100" kern="1200" dirty="0" smtClean="0"/>
                    </a:p>
                  </a:txBody>
                  <a:tcPr marL="85963" marR="85963" marT="42140" marB="42140"/>
                </a:tc>
              </a:tr>
              <a:tr h="374470">
                <a:tc>
                  <a:txBody>
                    <a:bodyPr/>
                    <a:lstStyle/>
                    <a:p>
                      <a:r>
                        <a:rPr lang="en-US" sz="1100" dirty="0" smtClean="0"/>
                        <a:t>Idle</a:t>
                      </a:r>
                      <a:r>
                        <a:rPr lang="en-US" sz="1100" baseline="0" dirty="0" smtClean="0"/>
                        <a:t> Power</a:t>
                      </a:r>
                      <a:endParaRPr lang="en-US" sz="1100" dirty="0">
                        <a:solidFill>
                          <a:srgbClr val="00279F"/>
                        </a:solidFill>
                      </a:endParaRPr>
                    </a:p>
                  </a:txBody>
                  <a:tcPr marL="85963" marR="85963" marT="42140" marB="42140"/>
                </a:tc>
                <a:tc>
                  <a:txBody>
                    <a:bodyPr/>
                    <a:lstStyle/>
                    <a:p>
                      <a:r>
                        <a:rPr lang="en-US" sz="1100" dirty="0" smtClean="0"/>
                        <a:t>30mW</a:t>
                      </a:r>
                      <a:endParaRPr lang="en-US" sz="1100" b="0" dirty="0">
                        <a:solidFill>
                          <a:srgbClr val="00279F"/>
                        </a:solidFill>
                      </a:endParaRPr>
                    </a:p>
                  </a:txBody>
                  <a:tcPr marL="85963" marR="85963" marT="42140" marB="42140"/>
                </a:tc>
                <a:tc>
                  <a:txBody>
                    <a:bodyPr/>
                    <a:lstStyle/>
                    <a:p>
                      <a:r>
                        <a:rPr lang="en-US" sz="1100" dirty="0" smtClean="0"/>
                        <a:t>110mW</a:t>
                      </a:r>
                      <a:endParaRPr lang="en-US" sz="1100" b="1" dirty="0">
                        <a:solidFill>
                          <a:srgbClr val="00279F"/>
                        </a:solidFill>
                      </a:endParaRPr>
                    </a:p>
                  </a:txBody>
                  <a:tcPr marL="85963" marR="85963" marT="42140" marB="4214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kern="1200" baseline="0" dirty="0" smtClean="0">
                          <a:solidFill>
                            <a:schemeClr val="tx1"/>
                          </a:solidFill>
                        </a:rPr>
                        <a:t>Dominated by LV transistor leakage in address path (80mW).</a:t>
                      </a:r>
                      <a:endParaRPr lang="en-US" sz="1100" kern="1200" dirty="0" smtClean="0">
                        <a:solidFill>
                          <a:srgbClr val="00279F"/>
                        </a:solidFill>
                      </a:endParaRPr>
                    </a:p>
                  </a:txBody>
                  <a:tcPr marL="85963" marR="85963" marT="42140" marB="42140"/>
                </a:tc>
              </a:tr>
              <a:tr h="367040">
                <a:tc>
                  <a:txBody>
                    <a:bodyPr/>
                    <a:lstStyle/>
                    <a:p>
                      <a:r>
                        <a:rPr lang="en-US" sz="1100" dirty="0" smtClean="0"/>
                        <a:t>Fast</a:t>
                      </a:r>
                      <a:r>
                        <a:rPr lang="en-US" sz="1100" baseline="0" dirty="0" smtClean="0"/>
                        <a:t> Standby</a:t>
                      </a:r>
                      <a:endParaRPr lang="en-US" sz="1100" dirty="0">
                        <a:solidFill>
                          <a:srgbClr val="0000FF"/>
                        </a:solidFill>
                      </a:endParaRPr>
                    </a:p>
                  </a:txBody>
                  <a:tcPr marL="85963" marR="85963" marT="42140" marB="42140"/>
                </a:tc>
                <a:tc>
                  <a:txBody>
                    <a:bodyPr/>
                    <a:lstStyle/>
                    <a:p>
                      <a:r>
                        <a:rPr lang="en-US" sz="1100" dirty="0" smtClean="0"/>
                        <a:t>1mW / 30ns</a:t>
                      </a:r>
                      <a:endParaRPr lang="en-US" sz="1100" b="0" dirty="0">
                        <a:solidFill>
                          <a:srgbClr val="0000FF"/>
                        </a:solidFill>
                      </a:endParaRPr>
                    </a:p>
                  </a:txBody>
                  <a:tcPr marL="85963" marR="85963" marT="42140" marB="42140"/>
                </a:tc>
                <a:tc>
                  <a:txBody>
                    <a:bodyPr/>
                    <a:lstStyle/>
                    <a:p>
                      <a:r>
                        <a:rPr lang="en-US" sz="1100" dirty="0" smtClean="0"/>
                        <a:t>9mW</a:t>
                      </a:r>
                      <a:r>
                        <a:rPr lang="en-US" sz="1100" baseline="0" dirty="0" smtClean="0"/>
                        <a:t> / 120ns</a:t>
                      </a:r>
                      <a:endParaRPr lang="en-US" sz="1100" b="1" dirty="0">
                        <a:solidFill>
                          <a:srgbClr val="0000FF"/>
                        </a:solidFill>
                      </a:endParaRPr>
                    </a:p>
                  </a:txBody>
                  <a:tcPr marL="85963" marR="85963" marT="42140" marB="42140"/>
                </a:tc>
                <a:tc>
                  <a:txBody>
                    <a:bodyPr/>
                    <a:lstStyle/>
                    <a:p>
                      <a:pPr marL="0" marR="0" indent="0" algn="l" defTabSz="820583" rtl="0" eaLnBrk="1" fontAlgn="auto" latinLnBrk="0" hangingPunct="1">
                        <a:lnSpc>
                          <a:spcPct val="100000"/>
                        </a:lnSpc>
                        <a:spcBef>
                          <a:spcPts val="0"/>
                        </a:spcBef>
                        <a:spcAft>
                          <a:spcPts val="0"/>
                        </a:spcAft>
                        <a:buClrTx/>
                        <a:buSzTx/>
                        <a:buFontTx/>
                        <a:buNone/>
                        <a:tabLst/>
                        <a:defRPr/>
                      </a:pPr>
                      <a:r>
                        <a:rPr lang="en-US" sz="1100" baseline="0" dirty="0" smtClean="0"/>
                        <a:t>Dominated by 10 regulators that need to be maintained on during mode.</a:t>
                      </a:r>
                      <a:endParaRPr lang="en-US" sz="1100" kern="1200" dirty="0" smtClean="0"/>
                    </a:p>
                  </a:txBody>
                  <a:tcPr marL="85963" marR="85963" marT="42140" marB="42140"/>
                </a:tc>
              </a:tr>
            </a:tbl>
          </a:graphicData>
        </a:graphic>
      </p:graphicFrame>
      <p:sp>
        <p:nvSpPr>
          <p:cNvPr id="12" name="TextBox 11"/>
          <p:cNvSpPr txBox="1"/>
          <p:nvPr/>
        </p:nvSpPr>
        <p:spPr>
          <a:xfrm>
            <a:off x="4661774" y="3627300"/>
            <a:ext cx="3856570" cy="523220"/>
          </a:xfrm>
          <a:prstGeom prst="rect">
            <a:avLst/>
          </a:prstGeom>
          <a:noFill/>
        </p:spPr>
        <p:txBody>
          <a:bodyPr wrap="square" rtlCol="0">
            <a:spAutoFit/>
          </a:bodyPr>
          <a:lstStyle/>
          <a:p>
            <a:pPr fontAlgn="auto">
              <a:spcBef>
                <a:spcPts val="0"/>
              </a:spcBef>
              <a:spcAft>
                <a:spcPts val="0"/>
              </a:spcAft>
              <a:defRPr/>
            </a:pPr>
            <a:r>
              <a:rPr lang="en-US" sz="1400" dirty="0">
                <a:solidFill>
                  <a:schemeClr val="tx1"/>
                </a:solidFill>
              </a:rPr>
              <a:t>Freezing S15A0 architecture.  Pursue long term </a:t>
            </a:r>
            <a:r>
              <a:rPr lang="en-US" sz="1400" dirty="0" smtClean="0">
                <a:solidFill>
                  <a:schemeClr val="tx1"/>
                </a:solidFill>
              </a:rPr>
              <a:t>resolution to intercept Q2’14 PRQ.</a:t>
            </a:r>
            <a:endParaRPr lang="en-US" sz="1400" dirty="0">
              <a:solidFill>
                <a:srgbClr val="00279F"/>
              </a:solidFill>
            </a:endParaRPr>
          </a:p>
        </p:txBody>
      </p:sp>
      <p:sp>
        <p:nvSpPr>
          <p:cNvPr id="9" name="Date Placeholder 3"/>
          <p:cNvSpPr>
            <a:spLocks noGrp="1"/>
          </p:cNvSpPr>
          <p:nvPr>
            <p:ph type="dt" sz="quarter" idx="10"/>
          </p:nvPr>
        </p:nvSpPr>
        <p:spPr>
          <a:xfrm>
            <a:off x="1371600" y="6515100"/>
            <a:ext cx="2133600" cy="3429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2"/>
                </a:solidFill>
                <a:latin typeface="Lucida Sans Unicode" pitchFamily="34" charset="0"/>
                <a:ea typeface="ＭＳ Ｐゴシック" pitchFamily="34" charset="-128"/>
              </a:defRPr>
            </a:lvl1pPr>
            <a:lvl2pPr marL="742950" indent="-285750" eaLnBrk="0" hangingPunct="0">
              <a:defRPr b="1">
                <a:solidFill>
                  <a:schemeClr val="tx2"/>
                </a:solidFill>
                <a:latin typeface="Lucida Sans Unicode" pitchFamily="34" charset="0"/>
                <a:ea typeface="ＭＳ Ｐゴシック" pitchFamily="34" charset="-128"/>
              </a:defRPr>
            </a:lvl2pPr>
            <a:lvl3pPr marL="1143000" indent="-228600" eaLnBrk="0" hangingPunct="0">
              <a:defRPr b="1">
                <a:solidFill>
                  <a:schemeClr val="tx2"/>
                </a:solidFill>
                <a:latin typeface="Lucida Sans Unicode" pitchFamily="34" charset="0"/>
                <a:ea typeface="ＭＳ Ｐゴシック" pitchFamily="34" charset="-128"/>
              </a:defRPr>
            </a:lvl3pPr>
            <a:lvl4pPr marL="1600200" indent="-228600" eaLnBrk="0" hangingPunct="0">
              <a:defRPr b="1">
                <a:solidFill>
                  <a:schemeClr val="tx2"/>
                </a:solidFill>
                <a:latin typeface="Lucida Sans Unicode" pitchFamily="34" charset="0"/>
                <a:ea typeface="ＭＳ Ｐゴシック" pitchFamily="34" charset="-128"/>
              </a:defRPr>
            </a:lvl4pPr>
            <a:lvl5pPr marL="2057400" indent="-228600" eaLnBrk="0" hangingPunct="0">
              <a:defRPr b="1">
                <a:solidFill>
                  <a:schemeClr val="tx2"/>
                </a:solidFill>
                <a:latin typeface="Lucida Sans Unicode" pitchFamily="34" charset="0"/>
                <a:ea typeface="ＭＳ Ｐゴシック" pitchFamily="34" charset="-128"/>
              </a:defRPr>
            </a:lvl5pPr>
            <a:lvl6pPr marL="25146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6pPr>
            <a:lvl7pPr marL="29718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7pPr>
            <a:lvl8pPr marL="34290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8pPr>
            <a:lvl9pPr marL="38862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9pPr>
          </a:lstStyle>
          <a:p>
            <a:r>
              <a:rPr lang="en-US" altLang="ja-JP" b="0" dirty="0" smtClean="0">
                <a:solidFill>
                  <a:schemeClr val="tx1"/>
                </a:solidFill>
                <a:latin typeface="Times New Roman" pitchFamily="18" charset="0"/>
              </a:rPr>
              <a:t>4/3/2012</a:t>
            </a:r>
          </a:p>
        </p:txBody>
      </p:sp>
      <p:sp>
        <p:nvSpPr>
          <p:cNvPr id="13" name="Footer Placeholder 4"/>
          <p:cNvSpPr>
            <a:spLocks noGrp="1"/>
          </p:cNvSpPr>
          <p:nvPr>
            <p:ph type="ftr" sz="quarter" idx="11"/>
          </p:nvPr>
        </p:nvSpPr>
        <p:spPr>
          <a:xfrm>
            <a:off x="3709670" y="6399848"/>
            <a:ext cx="2895600" cy="3159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2"/>
                </a:solidFill>
                <a:latin typeface="Lucida Sans Unicode" pitchFamily="34" charset="0"/>
                <a:ea typeface="ＭＳ Ｐゴシック" pitchFamily="34" charset="-128"/>
              </a:defRPr>
            </a:lvl1pPr>
            <a:lvl2pPr marL="742950" indent="-285750" eaLnBrk="0" hangingPunct="0">
              <a:defRPr b="1">
                <a:solidFill>
                  <a:schemeClr val="tx2"/>
                </a:solidFill>
                <a:latin typeface="Lucida Sans Unicode" pitchFamily="34" charset="0"/>
                <a:ea typeface="ＭＳ Ｐゴシック" pitchFamily="34" charset="-128"/>
              </a:defRPr>
            </a:lvl2pPr>
            <a:lvl3pPr marL="1143000" indent="-228600" eaLnBrk="0" hangingPunct="0">
              <a:defRPr b="1">
                <a:solidFill>
                  <a:schemeClr val="tx2"/>
                </a:solidFill>
                <a:latin typeface="Lucida Sans Unicode" pitchFamily="34" charset="0"/>
                <a:ea typeface="ＭＳ Ｐゴシック" pitchFamily="34" charset="-128"/>
              </a:defRPr>
            </a:lvl3pPr>
            <a:lvl4pPr marL="1600200" indent="-228600" eaLnBrk="0" hangingPunct="0">
              <a:defRPr b="1">
                <a:solidFill>
                  <a:schemeClr val="tx2"/>
                </a:solidFill>
                <a:latin typeface="Lucida Sans Unicode" pitchFamily="34" charset="0"/>
                <a:ea typeface="ＭＳ Ｐゴシック" pitchFamily="34" charset="-128"/>
              </a:defRPr>
            </a:lvl4pPr>
            <a:lvl5pPr marL="2057400" indent="-228600" eaLnBrk="0" hangingPunct="0">
              <a:defRPr b="1">
                <a:solidFill>
                  <a:schemeClr val="tx2"/>
                </a:solidFill>
                <a:latin typeface="Lucida Sans Unicode" pitchFamily="34" charset="0"/>
                <a:ea typeface="ＭＳ Ｐゴシック" pitchFamily="34" charset="-128"/>
              </a:defRPr>
            </a:lvl5pPr>
            <a:lvl6pPr marL="25146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6pPr>
            <a:lvl7pPr marL="29718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7pPr>
            <a:lvl8pPr marL="34290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8pPr>
            <a:lvl9pPr marL="38862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9pPr>
          </a:lstStyle>
          <a:p>
            <a:r>
              <a:rPr lang="en-US" altLang="ja-JP" smtClean="0">
                <a:solidFill>
                  <a:srgbClr val="FF0000"/>
                </a:solidFill>
                <a:latin typeface="Times New Roman" pitchFamily="18" charset="0"/>
              </a:rPr>
              <a:t>Micron/Intel Confidential</a:t>
            </a:r>
          </a:p>
        </p:txBody>
      </p:sp>
    </p:spTree>
    <p:extLst>
      <p:ext uri="{BB962C8B-B14F-4D97-AF65-F5344CB8AC3E}">
        <p14:creationId xmlns:p14="http://schemas.microsoft.com/office/powerpoint/2010/main" val="131081482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7538" name="Date Placeholder 4"/>
          <p:cNvSpPr txBox="1">
            <a:spLocks noGrp="1"/>
          </p:cNvSpPr>
          <p:nvPr/>
        </p:nvSpPr>
        <p:spPr bwMode="auto">
          <a:xfrm>
            <a:off x="1371600" y="6515100"/>
            <a:ext cx="2133600" cy="342900"/>
          </a:xfrm>
          <a:prstGeom prst="rect">
            <a:avLst/>
          </a:prstGeom>
          <a:noFill/>
          <a:ln w="9525">
            <a:noFill/>
            <a:miter lim="800000"/>
            <a:headEnd/>
            <a:tailEnd/>
          </a:ln>
        </p:spPr>
        <p:txBody>
          <a:bodyPr/>
          <a:lstStyle/>
          <a:p>
            <a:pPr eaLnBrk="0" hangingPunct="0"/>
            <a:r>
              <a:rPr lang="en-US" sz="1400" b="0" dirty="0" smtClean="0">
                <a:solidFill>
                  <a:schemeClr val="tx1"/>
                </a:solidFill>
                <a:latin typeface="Times New Roman" pitchFamily="18" charset="0"/>
              </a:rPr>
              <a:t>4/3/2012</a:t>
            </a:r>
            <a:endParaRPr lang="en-US" sz="1400" b="0" dirty="0">
              <a:solidFill>
                <a:schemeClr val="tx1"/>
              </a:solidFill>
              <a:latin typeface="Times New Roman" pitchFamily="18" charset="0"/>
            </a:endParaRPr>
          </a:p>
        </p:txBody>
      </p:sp>
      <p:sp>
        <p:nvSpPr>
          <p:cNvPr id="1217539" name="Footer Placeholder 5"/>
          <p:cNvSpPr txBox="1">
            <a:spLocks noGrp="1"/>
          </p:cNvSpPr>
          <p:nvPr/>
        </p:nvSpPr>
        <p:spPr bwMode="auto">
          <a:xfrm>
            <a:off x="3638550" y="6542088"/>
            <a:ext cx="2895600" cy="315912"/>
          </a:xfrm>
          <a:prstGeom prst="rect">
            <a:avLst/>
          </a:prstGeom>
          <a:noFill/>
          <a:ln w="9525">
            <a:noFill/>
            <a:miter lim="800000"/>
            <a:headEnd/>
            <a:tailEnd/>
          </a:ln>
        </p:spPr>
        <p:txBody>
          <a:bodyPr/>
          <a:lstStyle/>
          <a:p>
            <a:pPr algn="ctr" eaLnBrk="0" hangingPunct="0"/>
            <a:r>
              <a:rPr lang="en-US" sz="1600">
                <a:solidFill>
                  <a:srgbClr val="FF0000"/>
                </a:solidFill>
                <a:latin typeface="Times New Roman" pitchFamily="18" charset="0"/>
              </a:rPr>
              <a:t>Micron/Intel Confidential</a:t>
            </a:r>
          </a:p>
        </p:txBody>
      </p:sp>
      <p:sp>
        <p:nvSpPr>
          <p:cNvPr id="1217540" name="Slide Number Placeholder 6"/>
          <p:cNvSpPr txBox="1">
            <a:spLocks noGrp="1"/>
          </p:cNvSpPr>
          <p:nvPr/>
        </p:nvSpPr>
        <p:spPr bwMode="auto">
          <a:xfrm>
            <a:off x="6786563" y="6516688"/>
            <a:ext cx="1263650" cy="341312"/>
          </a:xfrm>
          <a:prstGeom prst="rect">
            <a:avLst/>
          </a:prstGeom>
          <a:noFill/>
          <a:ln w="9525">
            <a:noFill/>
            <a:miter lim="800000"/>
            <a:headEnd/>
            <a:tailEnd/>
          </a:ln>
        </p:spPr>
        <p:txBody>
          <a:bodyPr/>
          <a:lstStyle/>
          <a:p>
            <a:pPr algn="r" eaLnBrk="0" hangingPunct="0"/>
            <a:fld id="{D28FBDD1-1E30-479E-8A8A-48B779E5708E}" type="slidenum">
              <a:rPr lang="en-US" sz="1400" b="0">
                <a:solidFill>
                  <a:schemeClr val="tx1"/>
                </a:solidFill>
                <a:latin typeface="Times New Roman" pitchFamily="18" charset="0"/>
              </a:rPr>
              <a:pPr algn="r" eaLnBrk="0" hangingPunct="0"/>
              <a:t>3</a:t>
            </a:fld>
            <a:endParaRPr lang="en-US" sz="1400" b="0">
              <a:solidFill>
                <a:schemeClr val="tx1"/>
              </a:solidFill>
              <a:latin typeface="Times New Roman" pitchFamily="18" charset="0"/>
            </a:endParaRPr>
          </a:p>
        </p:txBody>
      </p:sp>
      <p:sp>
        <p:nvSpPr>
          <p:cNvPr id="1217541" name="Rectangle 4"/>
          <p:cNvSpPr>
            <a:spLocks noGrp="1" noChangeArrowheads="1"/>
          </p:cNvSpPr>
          <p:nvPr>
            <p:ph type="title" idx="4294967295"/>
          </p:nvPr>
        </p:nvSpPr>
        <p:spPr>
          <a:xfrm>
            <a:off x="457200" y="274638"/>
            <a:ext cx="8229600" cy="685800"/>
          </a:xfrm>
        </p:spPr>
        <p:txBody>
          <a:bodyPr/>
          <a:lstStyle/>
          <a:p>
            <a:pPr eaLnBrk="1" hangingPunct="1"/>
            <a:r>
              <a:rPr lang="en-US" smtClean="0"/>
              <a:t>Revision Page</a:t>
            </a:r>
          </a:p>
        </p:txBody>
      </p:sp>
      <p:graphicFrame>
        <p:nvGraphicFramePr>
          <p:cNvPr id="1217666" name="Group 130"/>
          <p:cNvGraphicFramePr>
            <a:graphicFrameLocks noGrp="1"/>
          </p:cNvGraphicFramePr>
          <p:nvPr/>
        </p:nvGraphicFramePr>
        <p:xfrm>
          <a:off x="173038" y="1069975"/>
          <a:ext cx="8804275" cy="4465009"/>
        </p:xfrm>
        <a:graphic>
          <a:graphicData uri="http://schemas.openxmlformats.org/drawingml/2006/table">
            <a:tbl>
              <a:tblPr/>
              <a:tblGrid>
                <a:gridCol w="1319212"/>
                <a:gridCol w="482600"/>
                <a:gridCol w="1355725"/>
                <a:gridCol w="1568450"/>
                <a:gridCol w="1570038"/>
                <a:gridCol w="2508250"/>
              </a:tblGrid>
              <a:tr h="271463">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000" b="0" i="0" u="none" strike="noStrike" cap="none" normalizeH="0" baseline="0" dirty="0" smtClean="0">
                          <a:ln>
                            <a:noFill/>
                          </a:ln>
                          <a:solidFill>
                            <a:schemeClr val="bg1"/>
                          </a:solidFill>
                          <a:effectLst/>
                          <a:latin typeface="Arial" pitchFamily="34" charset="0"/>
                        </a:rPr>
                        <a:t>Approval Date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4D4D4D"/>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000" b="0" i="0" u="none" strike="noStrike" cap="none" normalizeH="0" baseline="0" smtClean="0">
                          <a:ln>
                            <a:noFill/>
                          </a:ln>
                          <a:solidFill>
                            <a:schemeClr val="bg1"/>
                          </a:solidFill>
                          <a:effectLst/>
                          <a:latin typeface="Arial" pitchFamily="34" charset="0"/>
                        </a:rPr>
                        <a:t>REV</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4D4D4D"/>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000" b="0" i="0" u="none" strike="noStrike" cap="none" normalizeH="0" baseline="0" smtClean="0">
                          <a:ln>
                            <a:noFill/>
                          </a:ln>
                          <a:solidFill>
                            <a:schemeClr val="bg1"/>
                          </a:solidFill>
                          <a:effectLst/>
                          <a:latin typeface="Arial" pitchFamily="34" charset="0"/>
                        </a:rPr>
                        <a:t>Pages Affected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4D4D4D"/>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000" b="0" i="0" u="none" strike="noStrike" cap="none" normalizeH="0" baseline="0" smtClean="0">
                          <a:ln>
                            <a:noFill/>
                          </a:ln>
                          <a:solidFill>
                            <a:schemeClr val="bg1"/>
                          </a:solidFill>
                          <a:effectLst/>
                          <a:latin typeface="Arial" pitchFamily="34" charset="0"/>
                        </a:rPr>
                        <a:t>Was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4D4D4D"/>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000" b="0" i="0" u="none" strike="noStrike" cap="none" normalizeH="0" baseline="0" smtClean="0">
                          <a:ln>
                            <a:noFill/>
                          </a:ln>
                          <a:solidFill>
                            <a:schemeClr val="bg1"/>
                          </a:solidFill>
                          <a:effectLst/>
                          <a:latin typeface="Arial" pitchFamily="34" charset="0"/>
                        </a:rPr>
                        <a:t>Is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4D4D4D"/>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000" b="0" i="0" u="none" strike="noStrike" cap="none" normalizeH="0" baseline="0" smtClean="0">
                          <a:ln>
                            <a:noFill/>
                          </a:ln>
                          <a:solidFill>
                            <a:schemeClr val="bg1"/>
                          </a:solidFill>
                          <a:effectLst/>
                          <a:latin typeface="Arial" pitchFamily="34" charset="0"/>
                        </a:rPr>
                        <a:t>Comments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4D4D4D"/>
                    </a:solidFill>
                  </a:tcPr>
                </a:tc>
              </a:tr>
              <a:tr h="365442">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pitchFamily="34" charset="0"/>
                        </a:rPr>
                        <a:t>04-3-12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pitchFamily="34" charset="0"/>
                        </a:rPr>
                        <a:t>1.0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000" b="1" i="0" u="none" strike="noStrike" cap="none" normalizeH="0" baseline="0" smtClean="0">
                          <a:ln>
                            <a:noFill/>
                          </a:ln>
                          <a:solidFill>
                            <a:schemeClr val="tx1"/>
                          </a:solidFill>
                          <a:effectLst/>
                          <a:latin typeface="Arial" pitchFamily="34" charset="0"/>
                        </a:rPr>
                        <a:t>ALL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dirty="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pitchFamily="34" charset="0"/>
                        </a:rPr>
                        <a:t>Initial </a:t>
                      </a:r>
                      <a:r>
                        <a:rPr kumimoji="0" lang="en-US" sz="1000" b="1" i="0" u="none" strike="noStrike" cap="none" normalizeH="0" baseline="0" dirty="0" err="1" smtClean="0">
                          <a:ln>
                            <a:noFill/>
                          </a:ln>
                          <a:solidFill>
                            <a:schemeClr val="tx1"/>
                          </a:solidFill>
                          <a:effectLst/>
                          <a:latin typeface="Arial" pitchFamily="34" charset="0"/>
                        </a:rPr>
                        <a:t>SxP</a:t>
                      </a:r>
                      <a:r>
                        <a:rPr kumimoji="0" lang="en-US" sz="1000" b="1" i="0" u="none" strike="noStrike" cap="none" normalizeH="0" baseline="0" dirty="0" smtClean="0">
                          <a:ln>
                            <a:noFill/>
                          </a:ln>
                          <a:solidFill>
                            <a:schemeClr val="tx1"/>
                          </a:solidFill>
                          <a:effectLst/>
                          <a:latin typeface="Arial" pitchFamily="34" charset="0"/>
                        </a:rPr>
                        <a:t> Technology SOW</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dirty="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146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000" b="1" i="0" u="none" strike="noStrike" cap="none" normalizeH="0" baseline="0" smtClean="0">
                        <a:ln>
                          <a:noFill/>
                        </a:ln>
                        <a:solidFill>
                          <a:schemeClr val="tx1"/>
                        </a:solidFill>
                        <a:effectLst/>
                        <a:latin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pitchFamily="34"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pitchFamily="34"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pitchFamily="34"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pitchFamily="34"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000" b="1" i="0" u="none" strike="noStrike" cap="none" normalizeH="0" baseline="0" dirty="0" smtClean="0">
                          <a:ln>
                            <a:noFill/>
                          </a:ln>
                          <a:solidFill>
                            <a:schemeClr val="tx1"/>
                          </a:solidFill>
                          <a:effectLst/>
                          <a:latin typeface="Arial" pitchFamily="34" charset="0"/>
                        </a:rPr>
                        <a:t>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146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800" b="1" i="0" u="none" strike="noStrike" cap="none" normalizeH="0" baseline="0" smtClean="0">
                        <a:ln>
                          <a:noFill/>
                        </a:ln>
                        <a:solidFill>
                          <a:schemeClr val="tx1"/>
                        </a:solidFill>
                        <a:effectLst/>
                        <a:latin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8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8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8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8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8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146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800" b="1" i="0" u="none" strike="noStrike" cap="none" normalizeH="0" baseline="0" smtClean="0">
                        <a:ln>
                          <a:noFill/>
                        </a:ln>
                        <a:solidFill>
                          <a:schemeClr val="tx1"/>
                        </a:solidFill>
                        <a:effectLst/>
                        <a:latin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8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8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8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8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8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146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800" b="1" i="0" u="none" strike="noStrike" cap="none" normalizeH="0" baseline="0" smtClean="0">
                        <a:ln>
                          <a:noFill/>
                        </a:ln>
                        <a:solidFill>
                          <a:schemeClr val="tx1"/>
                        </a:solidFill>
                        <a:effectLst/>
                        <a:latin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8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8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8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8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8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146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800" b="1" i="0" u="none" strike="noStrike" cap="none" normalizeH="0" baseline="0" smtClean="0">
                        <a:ln>
                          <a:noFill/>
                        </a:ln>
                        <a:solidFill>
                          <a:schemeClr val="tx1"/>
                        </a:solidFill>
                        <a:effectLst/>
                        <a:latin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8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8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8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8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8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146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800" b="1" i="0" u="none" strike="noStrike" cap="none" normalizeH="0" baseline="0" smtClean="0">
                        <a:ln>
                          <a:noFill/>
                        </a:ln>
                        <a:solidFill>
                          <a:schemeClr val="tx1"/>
                        </a:solidFill>
                        <a:effectLst/>
                        <a:latin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8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8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8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8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8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146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800" b="1" i="0" u="none" strike="noStrike" cap="none" normalizeH="0" baseline="0" smtClean="0">
                        <a:ln>
                          <a:noFill/>
                        </a:ln>
                        <a:solidFill>
                          <a:schemeClr val="tx1"/>
                        </a:solidFill>
                        <a:effectLst/>
                        <a:latin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8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8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8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8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8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146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800" b="1" i="0" u="none" strike="noStrike" cap="none" normalizeH="0" baseline="0" smtClean="0">
                        <a:ln>
                          <a:noFill/>
                        </a:ln>
                        <a:solidFill>
                          <a:schemeClr val="tx1"/>
                        </a:solidFill>
                        <a:effectLst/>
                        <a:latin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8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8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8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8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8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9875">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800" b="1" i="0" u="none" strike="noStrike" cap="none" normalizeH="0" baseline="0" smtClean="0">
                        <a:ln>
                          <a:noFill/>
                        </a:ln>
                        <a:solidFill>
                          <a:schemeClr val="tx1"/>
                        </a:solidFill>
                        <a:effectLst/>
                        <a:latin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8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8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8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8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8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146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800" b="1" i="0" u="none" strike="noStrike" cap="none" normalizeH="0" baseline="0" smtClean="0">
                        <a:ln>
                          <a:noFill/>
                        </a:ln>
                        <a:solidFill>
                          <a:schemeClr val="tx1"/>
                        </a:solidFill>
                        <a:effectLst/>
                        <a:latin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8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8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8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8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8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146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800" b="1" i="0" u="none" strike="noStrike" cap="none" normalizeH="0" baseline="0" smtClean="0">
                        <a:ln>
                          <a:noFill/>
                        </a:ln>
                        <a:solidFill>
                          <a:schemeClr val="tx1"/>
                        </a:solidFill>
                        <a:effectLst/>
                        <a:latin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8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8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8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8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8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146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800" b="1" i="0" u="none" strike="noStrike" cap="none" normalizeH="0" baseline="0" smtClean="0">
                        <a:ln>
                          <a:noFill/>
                        </a:ln>
                        <a:solidFill>
                          <a:schemeClr val="tx1"/>
                        </a:solidFill>
                        <a:effectLst/>
                        <a:latin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8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8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8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8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8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9875">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800" b="1" i="0" u="none" strike="noStrike" cap="none" normalizeH="0" baseline="0" smtClean="0">
                        <a:ln>
                          <a:noFill/>
                        </a:ln>
                        <a:solidFill>
                          <a:schemeClr val="tx1"/>
                        </a:solidFill>
                        <a:effectLst/>
                        <a:latin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8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8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8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8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8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146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800" b="1" i="0" u="none" strike="noStrike" cap="none" normalizeH="0" baseline="0" smtClean="0">
                        <a:ln>
                          <a:noFill/>
                        </a:ln>
                        <a:solidFill>
                          <a:schemeClr val="tx1"/>
                        </a:solidFill>
                        <a:effectLst/>
                        <a:latin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8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8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8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8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8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fad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2"/>
                </a:solidFill>
                <a:latin typeface="Lucida Sans Unicode" pitchFamily="34" charset="0"/>
                <a:ea typeface="ＭＳ Ｐゴシック" pitchFamily="34" charset="-128"/>
              </a:defRPr>
            </a:lvl1pPr>
            <a:lvl2pPr marL="742950" indent="-285750" eaLnBrk="0" hangingPunct="0">
              <a:defRPr b="1">
                <a:solidFill>
                  <a:schemeClr val="tx2"/>
                </a:solidFill>
                <a:latin typeface="Lucida Sans Unicode" pitchFamily="34" charset="0"/>
                <a:ea typeface="ＭＳ Ｐゴシック" pitchFamily="34" charset="-128"/>
              </a:defRPr>
            </a:lvl2pPr>
            <a:lvl3pPr marL="1143000" indent="-228600" eaLnBrk="0" hangingPunct="0">
              <a:defRPr b="1">
                <a:solidFill>
                  <a:schemeClr val="tx2"/>
                </a:solidFill>
                <a:latin typeface="Lucida Sans Unicode" pitchFamily="34" charset="0"/>
                <a:ea typeface="ＭＳ Ｐゴシック" pitchFamily="34" charset="-128"/>
              </a:defRPr>
            </a:lvl3pPr>
            <a:lvl4pPr marL="1600200" indent="-228600" eaLnBrk="0" hangingPunct="0">
              <a:defRPr b="1">
                <a:solidFill>
                  <a:schemeClr val="tx2"/>
                </a:solidFill>
                <a:latin typeface="Lucida Sans Unicode" pitchFamily="34" charset="0"/>
                <a:ea typeface="ＭＳ Ｐゴシック" pitchFamily="34" charset="-128"/>
              </a:defRPr>
            </a:lvl4pPr>
            <a:lvl5pPr marL="2057400" indent="-228600" eaLnBrk="0" hangingPunct="0">
              <a:defRPr b="1">
                <a:solidFill>
                  <a:schemeClr val="tx2"/>
                </a:solidFill>
                <a:latin typeface="Lucida Sans Unicode" pitchFamily="34" charset="0"/>
                <a:ea typeface="ＭＳ Ｐゴシック" pitchFamily="34" charset="-128"/>
              </a:defRPr>
            </a:lvl5pPr>
            <a:lvl6pPr marL="25146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6pPr>
            <a:lvl7pPr marL="29718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7pPr>
            <a:lvl8pPr marL="34290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8pPr>
            <a:lvl9pPr marL="38862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9pPr>
          </a:lstStyle>
          <a:p>
            <a:fld id="{B829E314-BF55-4D0B-9939-8B9BABC25511}" type="datetime1">
              <a:rPr lang="ja-JP" altLang="en-US" b="0" smtClean="0">
                <a:solidFill>
                  <a:schemeClr val="tx1"/>
                </a:solidFill>
                <a:latin typeface="Times New Roman" pitchFamily="18" charset="0"/>
              </a:rPr>
              <a:pPr/>
              <a:t>2016/1/17</a:t>
            </a:fld>
            <a:endParaRPr lang="en-US" altLang="ja-JP" b="0" smtClean="0">
              <a:solidFill>
                <a:schemeClr val="tx1"/>
              </a:solidFill>
              <a:latin typeface="Times New Roman" pitchFamily="18" charset="0"/>
            </a:endParaRPr>
          </a:p>
        </p:txBody>
      </p:sp>
      <p:sp>
        <p:nvSpPr>
          <p:cNvPr id="17411"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2"/>
                </a:solidFill>
                <a:latin typeface="Lucida Sans Unicode" pitchFamily="34" charset="0"/>
                <a:ea typeface="ＭＳ Ｐゴシック" pitchFamily="34" charset="-128"/>
              </a:defRPr>
            </a:lvl1pPr>
            <a:lvl2pPr marL="742950" indent="-285750" eaLnBrk="0" hangingPunct="0">
              <a:defRPr b="1">
                <a:solidFill>
                  <a:schemeClr val="tx2"/>
                </a:solidFill>
                <a:latin typeface="Lucida Sans Unicode" pitchFamily="34" charset="0"/>
                <a:ea typeface="ＭＳ Ｐゴシック" pitchFamily="34" charset="-128"/>
              </a:defRPr>
            </a:lvl2pPr>
            <a:lvl3pPr marL="1143000" indent="-228600" eaLnBrk="0" hangingPunct="0">
              <a:defRPr b="1">
                <a:solidFill>
                  <a:schemeClr val="tx2"/>
                </a:solidFill>
                <a:latin typeface="Lucida Sans Unicode" pitchFamily="34" charset="0"/>
                <a:ea typeface="ＭＳ Ｐゴシック" pitchFamily="34" charset="-128"/>
              </a:defRPr>
            </a:lvl3pPr>
            <a:lvl4pPr marL="1600200" indent="-228600" eaLnBrk="0" hangingPunct="0">
              <a:defRPr b="1">
                <a:solidFill>
                  <a:schemeClr val="tx2"/>
                </a:solidFill>
                <a:latin typeface="Lucida Sans Unicode" pitchFamily="34" charset="0"/>
                <a:ea typeface="ＭＳ Ｐゴシック" pitchFamily="34" charset="-128"/>
              </a:defRPr>
            </a:lvl4pPr>
            <a:lvl5pPr marL="2057400" indent="-228600" eaLnBrk="0" hangingPunct="0">
              <a:defRPr b="1">
                <a:solidFill>
                  <a:schemeClr val="tx2"/>
                </a:solidFill>
                <a:latin typeface="Lucida Sans Unicode" pitchFamily="34" charset="0"/>
                <a:ea typeface="ＭＳ Ｐゴシック" pitchFamily="34" charset="-128"/>
              </a:defRPr>
            </a:lvl5pPr>
            <a:lvl6pPr marL="25146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6pPr>
            <a:lvl7pPr marL="29718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7pPr>
            <a:lvl8pPr marL="34290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8pPr>
            <a:lvl9pPr marL="38862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9pPr>
          </a:lstStyle>
          <a:p>
            <a:r>
              <a:rPr lang="en-US" altLang="ja-JP" smtClean="0">
                <a:solidFill>
                  <a:srgbClr val="FF0000"/>
                </a:solidFill>
                <a:latin typeface="Times New Roman" pitchFamily="18" charset="0"/>
              </a:rPr>
              <a:t>Micron/Intel Confidential</a:t>
            </a:r>
          </a:p>
        </p:txBody>
      </p:sp>
      <p:sp>
        <p:nvSpPr>
          <p:cNvPr id="1741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2"/>
                </a:solidFill>
                <a:latin typeface="Lucida Sans Unicode" pitchFamily="34" charset="0"/>
                <a:ea typeface="ＭＳ Ｐゴシック" pitchFamily="34" charset="-128"/>
              </a:defRPr>
            </a:lvl1pPr>
            <a:lvl2pPr marL="742950" indent="-285750" eaLnBrk="0" hangingPunct="0">
              <a:defRPr b="1">
                <a:solidFill>
                  <a:schemeClr val="tx2"/>
                </a:solidFill>
                <a:latin typeface="Lucida Sans Unicode" pitchFamily="34" charset="0"/>
                <a:ea typeface="ＭＳ Ｐゴシック" pitchFamily="34" charset="-128"/>
              </a:defRPr>
            </a:lvl2pPr>
            <a:lvl3pPr marL="1143000" indent="-228600" eaLnBrk="0" hangingPunct="0">
              <a:defRPr b="1">
                <a:solidFill>
                  <a:schemeClr val="tx2"/>
                </a:solidFill>
                <a:latin typeface="Lucida Sans Unicode" pitchFamily="34" charset="0"/>
                <a:ea typeface="ＭＳ Ｐゴシック" pitchFamily="34" charset="-128"/>
              </a:defRPr>
            </a:lvl3pPr>
            <a:lvl4pPr marL="1600200" indent="-228600" eaLnBrk="0" hangingPunct="0">
              <a:defRPr b="1">
                <a:solidFill>
                  <a:schemeClr val="tx2"/>
                </a:solidFill>
                <a:latin typeface="Lucida Sans Unicode" pitchFamily="34" charset="0"/>
                <a:ea typeface="ＭＳ Ｐゴシック" pitchFamily="34" charset="-128"/>
              </a:defRPr>
            </a:lvl4pPr>
            <a:lvl5pPr marL="2057400" indent="-228600" eaLnBrk="0" hangingPunct="0">
              <a:defRPr b="1">
                <a:solidFill>
                  <a:schemeClr val="tx2"/>
                </a:solidFill>
                <a:latin typeface="Lucida Sans Unicode" pitchFamily="34" charset="0"/>
                <a:ea typeface="ＭＳ Ｐゴシック" pitchFamily="34" charset="-128"/>
              </a:defRPr>
            </a:lvl5pPr>
            <a:lvl6pPr marL="25146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6pPr>
            <a:lvl7pPr marL="29718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7pPr>
            <a:lvl8pPr marL="34290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8pPr>
            <a:lvl9pPr marL="38862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9pPr>
          </a:lstStyle>
          <a:p>
            <a:fld id="{7C2AB50A-5950-4A53-828F-E53A0A0150B4}" type="slidenum">
              <a:rPr lang="ja-JP" altLang="en-US" b="0" smtClean="0">
                <a:solidFill>
                  <a:schemeClr val="tx1"/>
                </a:solidFill>
                <a:latin typeface="Times New Roman" pitchFamily="18" charset="0"/>
              </a:rPr>
              <a:pPr/>
              <a:t>30</a:t>
            </a:fld>
            <a:endParaRPr lang="en-US" altLang="ja-JP" b="0" smtClean="0">
              <a:solidFill>
                <a:schemeClr val="tx1"/>
              </a:solidFill>
              <a:latin typeface="Times New Roman" pitchFamily="18" charset="0"/>
            </a:endParaRPr>
          </a:p>
        </p:txBody>
      </p:sp>
      <p:graphicFrame>
        <p:nvGraphicFramePr>
          <p:cNvPr id="78929" name="Group 81"/>
          <p:cNvGraphicFramePr>
            <a:graphicFrameLocks noGrp="1"/>
          </p:cNvGraphicFramePr>
          <p:nvPr>
            <p:ph idx="1"/>
            <p:extLst>
              <p:ext uri="{D42A27DB-BD31-4B8C-83A1-F6EECF244321}">
                <p14:modId xmlns:p14="http://schemas.microsoft.com/office/powerpoint/2010/main" val="2624628550"/>
              </p:ext>
            </p:extLst>
          </p:nvPr>
        </p:nvGraphicFramePr>
        <p:xfrm>
          <a:off x="466894" y="685993"/>
          <a:ext cx="8304122" cy="5401931"/>
        </p:xfrm>
        <a:graphic>
          <a:graphicData uri="http://schemas.openxmlformats.org/drawingml/2006/table">
            <a:tbl>
              <a:tblPr/>
              <a:tblGrid>
                <a:gridCol w="3573496"/>
                <a:gridCol w="4730626"/>
              </a:tblGrid>
              <a:tr h="403151">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800" b="1" i="0" u="none" strike="noStrike" cap="none" normalizeH="0" baseline="0" dirty="0" smtClean="0">
                          <a:ln>
                            <a:noFill/>
                          </a:ln>
                          <a:solidFill>
                            <a:schemeClr val="tx1"/>
                          </a:solidFill>
                          <a:effectLst/>
                          <a:latin typeface="+mj-lt"/>
                          <a:ea typeface="ＭＳ Ｐゴシック" charset="-128"/>
                        </a:rPr>
                        <a:t>Feature / Spec</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800" b="1" i="0" u="none" strike="noStrike" cap="none" normalizeH="0" baseline="0" dirty="0" smtClean="0">
                          <a:ln>
                            <a:noFill/>
                          </a:ln>
                          <a:solidFill>
                            <a:schemeClr val="tx1"/>
                          </a:solidFill>
                          <a:effectLst/>
                          <a:latin typeface="+mj-lt"/>
                          <a:ea typeface="ＭＳ Ｐゴシック" charset="-128"/>
                        </a:rPr>
                        <a:t>S15A</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r>
              <a:tr h="274321">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400" b="0" i="0" u="none" strike="noStrike" cap="none" normalizeH="0" baseline="0" dirty="0" smtClean="0">
                          <a:ln>
                            <a:noFill/>
                          </a:ln>
                          <a:solidFill>
                            <a:schemeClr val="tx1"/>
                          </a:solidFill>
                          <a:effectLst/>
                          <a:latin typeface="+mj-lt"/>
                          <a:ea typeface="ＭＳ Ｐゴシック" charset="-128"/>
                        </a:rPr>
                        <a:t>Density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400" b="0" i="0" u="none" strike="noStrike" cap="none" normalizeH="0" baseline="0" dirty="0" smtClean="0">
                          <a:ln>
                            <a:noFill/>
                          </a:ln>
                          <a:solidFill>
                            <a:schemeClr val="tx1"/>
                          </a:solidFill>
                          <a:effectLst/>
                          <a:latin typeface="+mj-lt"/>
                          <a:ea typeface="ＭＳ Ｐゴシック" charset="-128"/>
                        </a:rPr>
                        <a:t>128Gbit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4321">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400" b="0" i="0" u="none" strike="noStrike" cap="none" normalizeH="0" baseline="0" dirty="0" smtClean="0">
                          <a:ln>
                            <a:noFill/>
                          </a:ln>
                          <a:solidFill>
                            <a:schemeClr val="tx1"/>
                          </a:solidFill>
                          <a:effectLst/>
                          <a:latin typeface="+mj-lt"/>
                          <a:ea typeface="ＭＳ Ｐゴシック" charset="-128"/>
                        </a:rPr>
                        <a:t>Die Size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400" b="0" i="0" u="none" strike="noStrike" kern="1200" cap="none" normalizeH="0" baseline="0" dirty="0" smtClean="0">
                          <a:ln>
                            <a:noFill/>
                          </a:ln>
                          <a:solidFill>
                            <a:schemeClr val="tx1"/>
                          </a:solidFill>
                          <a:effectLst/>
                          <a:latin typeface="+mj-lt"/>
                          <a:ea typeface="ＭＳ Ｐゴシック" charset="-128"/>
                          <a:cs typeface="+mn-cs"/>
                        </a:rPr>
                        <a:t>&lt;202mm2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4321">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400" b="0" i="0" u="none" strike="noStrike" cap="none" normalizeH="0" baseline="0" dirty="0" smtClean="0">
                          <a:ln>
                            <a:noFill/>
                          </a:ln>
                          <a:solidFill>
                            <a:schemeClr val="tx1"/>
                          </a:solidFill>
                          <a:effectLst/>
                          <a:latin typeface="+mj-lt"/>
                          <a:ea typeface="ＭＳ Ｐゴシック" charset="-128"/>
                        </a:rPr>
                        <a:t>Organization / Concurrency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400" b="0" i="0" u="none" strike="noStrike" kern="1200" cap="none" normalizeH="0" baseline="0" dirty="0" smtClean="0">
                          <a:ln>
                            <a:noFill/>
                          </a:ln>
                          <a:solidFill>
                            <a:schemeClr val="tx1"/>
                          </a:solidFill>
                          <a:effectLst/>
                          <a:latin typeface="+mj-lt"/>
                          <a:ea typeface="ＭＳ Ｐゴシック" charset="-128"/>
                          <a:cs typeface="+mn-cs"/>
                        </a:rPr>
                        <a:t>16 independent 8Gb partitions capable of read while write</a:t>
                      </a:r>
                      <a:endParaRPr kumimoji="0" lang="ja-JP" altLang="en-US" sz="1400" b="0" i="0" u="none" strike="noStrike" kern="1200" cap="none" normalizeH="0" baseline="0" dirty="0" smtClean="0">
                        <a:ln>
                          <a:noFill/>
                        </a:ln>
                        <a:solidFill>
                          <a:schemeClr val="tx1"/>
                        </a:solidFill>
                        <a:effectLst/>
                        <a:latin typeface="+mj-lt"/>
                        <a:ea typeface="ＭＳ Ｐゴシック" charset="-128"/>
                        <a:cs typeface="+mn-cs"/>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4321">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400" u="none" strike="noStrike" cap="none" normalizeH="0" baseline="0" dirty="0" smtClean="0">
                          <a:ln>
                            <a:noFill/>
                          </a:ln>
                          <a:effectLst/>
                          <a:latin typeface="+mj-lt"/>
                          <a:ea typeface="Tahoma" pitchFamily="34" charset="0"/>
                          <a:cs typeface="Tahoma" pitchFamily="34" charset="0"/>
                        </a:rPr>
                        <a:t>Sticks / Partition   (same as Tiles / Slice)</a:t>
                      </a:r>
                      <a:endParaRPr kumimoji="0" lang="en-US" altLang="ja-JP" sz="1400" b="0" i="0" u="none" strike="noStrike" cap="none" normalizeH="0" baseline="0" dirty="0" smtClean="0">
                        <a:ln>
                          <a:noFill/>
                        </a:ln>
                        <a:solidFill>
                          <a:srgbClr val="0000FF"/>
                        </a:solidFill>
                        <a:effectLst/>
                        <a:latin typeface="+mj-lt"/>
                        <a:ea typeface="Tahoma" pitchFamily="34" charset="0"/>
                        <a:cs typeface="Tahoma" pitchFamily="34" charset="0"/>
                      </a:endParaRP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400" u="none" strike="noStrike" cap="none" normalizeH="0" baseline="0" dirty="0" smtClean="0">
                          <a:ln>
                            <a:noFill/>
                          </a:ln>
                          <a:effectLst/>
                          <a:latin typeface="+mj-lt"/>
                          <a:ea typeface="Tahoma" pitchFamily="34" charset="0"/>
                          <a:cs typeface="Tahoma" pitchFamily="34" charset="0"/>
                        </a:rPr>
                        <a:t>128</a:t>
                      </a:r>
                      <a:endParaRPr kumimoji="0" lang="en-US" altLang="ja-JP" sz="1400" b="0" i="0" u="none" strike="noStrike" cap="none" normalizeH="0" baseline="0" dirty="0" smtClean="0">
                        <a:ln>
                          <a:noFill/>
                        </a:ln>
                        <a:solidFill>
                          <a:srgbClr val="0000FF"/>
                        </a:solidFill>
                        <a:effectLst/>
                        <a:latin typeface="+mj-lt"/>
                        <a:ea typeface="Tahoma" pitchFamily="34" charset="0"/>
                        <a:cs typeface="Tahoma" pitchFamily="34" charset="0"/>
                      </a:endParaRP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274321">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400" u="none" strike="noStrike" cap="none" normalizeH="0" baseline="0" dirty="0" smtClean="0">
                          <a:ln>
                            <a:noFill/>
                          </a:ln>
                          <a:effectLst/>
                          <a:latin typeface="+mj-lt"/>
                          <a:ea typeface="Tahoma" pitchFamily="34" charset="0"/>
                          <a:cs typeface="Tahoma" pitchFamily="34" charset="0"/>
                        </a:rPr>
                        <a:t>Tiles / Stick   (same as Slices / Partition)</a:t>
                      </a:r>
                      <a:endParaRPr kumimoji="0" lang="en-US" altLang="ja-JP" sz="1400" b="0" i="0" u="none" strike="noStrike" cap="none" normalizeH="0" baseline="0" dirty="0" smtClean="0">
                        <a:ln>
                          <a:noFill/>
                        </a:ln>
                        <a:solidFill>
                          <a:srgbClr val="0000FF"/>
                        </a:solidFill>
                        <a:effectLst/>
                        <a:latin typeface="+mj-lt"/>
                        <a:ea typeface="Tahoma" pitchFamily="34" charset="0"/>
                        <a:cs typeface="Tahoma" pitchFamily="34" charset="0"/>
                      </a:endParaRP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400" u="none" strike="noStrike" cap="none" normalizeH="0" baseline="0" dirty="0" smtClean="0">
                          <a:ln>
                            <a:noFill/>
                          </a:ln>
                          <a:effectLst/>
                          <a:latin typeface="+mj-lt"/>
                          <a:ea typeface="Tahoma" pitchFamily="34" charset="0"/>
                          <a:cs typeface="Tahoma" pitchFamily="34" charset="0"/>
                        </a:rPr>
                        <a:t>4</a:t>
                      </a:r>
                      <a:endParaRPr kumimoji="0" lang="en-US" altLang="ja-JP" sz="1400" b="0" i="0" u="none" strike="noStrike" cap="none" normalizeH="0" baseline="0" dirty="0" smtClean="0">
                        <a:ln>
                          <a:noFill/>
                        </a:ln>
                        <a:solidFill>
                          <a:srgbClr val="0000FF"/>
                        </a:solidFill>
                        <a:effectLst/>
                        <a:latin typeface="+mj-lt"/>
                        <a:ea typeface="Tahoma" pitchFamily="34" charset="0"/>
                        <a:cs typeface="Tahoma" pitchFamily="34" charset="0"/>
                      </a:endParaRP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274321">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400" b="0" i="0" u="none" strike="noStrike" cap="none" normalizeH="0" baseline="0" dirty="0" smtClean="0">
                          <a:ln>
                            <a:noFill/>
                          </a:ln>
                          <a:solidFill>
                            <a:schemeClr val="tx1"/>
                          </a:solidFill>
                          <a:effectLst/>
                          <a:latin typeface="+mj-lt"/>
                          <a:ea typeface="ＭＳ Ｐゴシック" charset="-128"/>
                        </a:rPr>
                        <a:t># of tiles / partition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400" b="0" i="0" u="none" strike="noStrike" kern="1200" cap="none" normalizeH="0" baseline="0" dirty="0" smtClean="0">
                          <a:ln>
                            <a:noFill/>
                          </a:ln>
                          <a:solidFill>
                            <a:schemeClr val="tx1"/>
                          </a:solidFill>
                          <a:effectLst/>
                          <a:latin typeface="+mj-lt"/>
                          <a:ea typeface="ＭＳ Ｐゴシック" charset="-128"/>
                          <a:cs typeface="+mn-cs"/>
                        </a:rPr>
                        <a:t>512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274321">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400" b="0" i="0" u="none" strike="noStrike" cap="none" normalizeH="0" baseline="0" dirty="0" smtClean="0">
                          <a:ln>
                            <a:noFill/>
                          </a:ln>
                          <a:solidFill>
                            <a:schemeClr val="tx1"/>
                          </a:solidFill>
                          <a:effectLst/>
                          <a:latin typeface="+mj-lt"/>
                          <a:ea typeface="ＭＳ Ｐゴシック" charset="-128"/>
                        </a:rPr>
                        <a:t>Redundanct Repairs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400" u="none" strike="noStrike" kern="1200" cap="none" normalizeH="0" baseline="0" dirty="0" smtClean="0">
                          <a:ln>
                            <a:noFill/>
                          </a:ln>
                          <a:solidFill>
                            <a:schemeClr val="tx1"/>
                          </a:solidFill>
                          <a:effectLst/>
                          <a:latin typeface="+mn-lt"/>
                          <a:ea typeface="Tahoma" pitchFamily="34" charset="0"/>
                          <a:cs typeface="Tahoma" pitchFamily="34" charset="0"/>
                        </a:rPr>
                        <a:t>544  (32 row repair solutions per partition;  2 column repair solutions per partition)</a:t>
                      </a:r>
                      <a:endParaRPr kumimoji="0" lang="en-US" altLang="ja-JP" sz="1400" b="0" i="0" u="none" strike="noStrike" kern="1200" cap="none" normalizeH="0" baseline="0" dirty="0" smtClean="0">
                        <a:ln>
                          <a:noFill/>
                        </a:ln>
                        <a:solidFill>
                          <a:srgbClr val="FF0000"/>
                        </a:solidFill>
                        <a:effectLst/>
                        <a:latin typeface="+mj-lt"/>
                        <a:ea typeface="ＭＳ Ｐゴシック" charset="-128"/>
                        <a:cs typeface="+mn-cs"/>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274321">
                <a:tc>
                  <a:txBody>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ja-JP" sz="1400" u="none" strike="noStrike" cap="none" normalizeH="0" baseline="0" dirty="0" smtClean="0">
                          <a:ln>
                            <a:noFill/>
                          </a:ln>
                          <a:solidFill>
                            <a:schemeClr val="tx1"/>
                          </a:solidFill>
                          <a:effectLst/>
                          <a:latin typeface="+mj-lt"/>
                          <a:ea typeface="Tahoma" pitchFamily="34" charset="0"/>
                          <a:cs typeface="Tahoma" pitchFamily="34" charset="0"/>
                        </a:rPr>
                        <a:t>Tile Size</a:t>
                      </a:r>
                      <a:endParaRPr kumimoji="0" lang="en-US" altLang="ja-JP" sz="1400" b="0" i="0" u="none" strike="noStrike" cap="none" normalizeH="0" baseline="0" dirty="0" smtClean="0">
                        <a:ln>
                          <a:noFill/>
                        </a:ln>
                        <a:solidFill>
                          <a:schemeClr val="tx1"/>
                        </a:solidFill>
                        <a:effectLst/>
                        <a:latin typeface="+mj-lt"/>
                        <a:ea typeface="Tahoma" pitchFamily="34" charset="0"/>
                        <a:cs typeface="Tahoma" pitchFamily="34" charset="0"/>
                      </a:endParaRP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914400" algn="l"/>
                        </a:tabLst>
                        <a:defRPr/>
                      </a:pPr>
                      <a:r>
                        <a:rPr kumimoji="0" lang="en-US" altLang="ja-JP" sz="1400" u="none" strike="noStrike" cap="none" normalizeH="0" baseline="0" dirty="0" smtClean="0">
                          <a:ln>
                            <a:noFill/>
                          </a:ln>
                          <a:solidFill>
                            <a:schemeClr val="tx1"/>
                          </a:solidFill>
                          <a:effectLst/>
                          <a:latin typeface="+mj-lt"/>
                          <a:ea typeface="Tahoma" pitchFamily="34" charset="0"/>
                          <a:cs typeface="Tahoma" pitchFamily="34" charset="0"/>
                        </a:rPr>
                        <a:t>16Mbit</a:t>
                      </a:r>
                      <a:endParaRPr kumimoji="0" lang="en-US" altLang="ja-JP" sz="1400" b="0" i="0" u="none" strike="noStrike" cap="none" normalizeH="0" baseline="30000" dirty="0" smtClean="0">
                        <a:ln>
                          <a:noFill/>
                        </a:ln>
                        <a:solidFill>
                          <a:schemeClr val="tx1"/>
                        </a:solidFill>
                        <a:effectLst/>
                        <a:latin typeface="+mj-lt"/>
                        <a:ea typeface="Tahoma" pitchFamily="34" charset="0"/>
                        <a:cs typeface="Tahoma" pitchFamily="34" charset="0"/>
                      </a:endParaRP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4321">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400" b="0" i="0" u="none" strike="noStrike" cap="none" normalizeH="0" baseline="0" dirty="0" smtClean="0">
                          <a:ln>
                            <a:noFill/>
                          </a:ln>
                          <a:solidFill>
                            <a:schemeClr val="tx1"/>
                          </a:solidFill>
                          <a:effectLst/>
                          <a:latin typeface="+mj-lt"/>
                          <a:ea typeface="Tahoma" pitchFamily="34" charset="0"/>
                          <a:cs typeface="Tahoma" pitchFamily="34" charset="0"/>
                        </a:rPr>
                        <a:t>Columns / Tile</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914400" algn="l"/>
                        </a:tabLst>
                        <a:defRPr/>
                      </a:pPr>
                      <a:r>
                        <a:rPr kumimoji="0" lang="en-US" altLang="ja-JP" sz="1400" u="none" strike="noStrike" cap="none" normalizeH="0" baseline="0" dirty="0" smtClean="0">
                          <a:ln>
                            <a:noFill/>
                          </a:ln>
                          <a:solidFill>
                            <a:schemeClr val="tx1"/>
                          </a:solidFill>
                          <a:effectLst/>
                          <a:latin typeface="+mj-lt"/>
                          <a:ea typeface="Tahoma" pitchFamily="34" charset="0"/>
                          <a:cs typeface="Tahoma" pitchFamily="34" charset="0"/>
                        </a:rPr>
                        <a:t>2Kbit      	</a:t>
                      </a:r>
                      <a:endParaRPr kumimoji="0" lang="en-US" altLang="ja-JP" sz="1400" b="0" i="0" u="none" strike="noStrike" cap="none" normalizeH="0" baseline="30000" dirty="0" smtClean="0">
                        <a:ln>
                          <a:noFill/>
                        </a:ln>
                        <a:solidFill>
                          <a:schemeClr val="tx1"/>
                        </a:solidFill>
                        <a:effectLst/>
                        <a:latin typeface="+mj-lt"/>
                        <a:ea typeface="Tahoma" pitchFamily="34" charset="0"/>
                        <a:cs typeface="Tahoma" pitchFamily="34" charset="0"/>
                      </a:endParaRP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5761">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400" b="0" i="0" u="none" strike="noStrike" cap="none" normalizeH="0" baseline="0" dirty="0" smtClean="0">
                          <a:ln>
                            <a:noFill/>
                          </a:ln>
                          <a:solidFill>
                            <a:schemeClr val="tx1"/>
                          </a:solidFill>
                          <a:effectLst/>
                          <a:latin typeface="+mj-lt"/>
                          <a:ea typeface="Tahoma" pitchFamily="34" charset="0"/>
                          <a:cs typeface="Tahoma" pitchFamily="34" charset="0"/>
                        </a:rPr>
                        <a:t>Rows / Tile / Deck</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914400" algn="l"/>
                        </a:tabLst>
                        <a:defRPr/>
                      </a:pPr>
                      <a:r>
                        <a:rPr kumimoji="0" lang="en-US" altLang="ja-JP" sz="1400" u="none" strike="noStrike" cap="none" normalizeH="0" baseline="0" dirty="0" smtClean="0">
                          <a:ln>
                            <a:noFill/>
                          </a:ln>
                          <a:solidFill>
                            <a:schemeClr val="tx1"/>
                          </a:solidFill>
                          <a:effectLst/>
                          <a:latin typeface="+mj-lt"/>
                          <a:ea typeface="Tahoma" pitchFamily="34" charset="0"/>
                          <a:cs typeface="Tahoma" pitchFamily="34" charset="0"/>
                        </a:rPr>
                        <a:t>4Kbit      (½ above BL driver &amp; ½ below)</a:t>
                      </a:r>
                      <a:endParaRPr kumimoji="0" lang="en-US" altLang="ja-JP" sz="1400" b="0" i="0" u="none" strike="noStrike" cap="none" normalizeH="0" baseline="30000" dirty="0" smtClean="0">
                        <a:ln>
                          <a:noFill/>
                        </a:ln>
                        <a:solidFill>
                          <a:schemeClr val="tx1"/>
                        </a:solidFill>
                        <a:effectLst/>
                        <a:latin typeface="+mj-lt"/>
                        <a:ea typeface="Tahoma" pitchFamily="34" charset="0"/>
                        <a:cs typeface="Tahoma" pitchFamily="34" charset="0"/>
                      </a:endParaRP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99741">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400" b="0" i="0" u="none" strike="noStrike" cap="none" normalizeH="0" baseline="0" dirty="0" smtClean="0">
                          <a:ln>
                            <a:noFill/>
                          </a:ln>
                          <a:solidFill>
                            <a:schemeClr val="tx1"/>
                          </a:solidFill>
                          <a:effectLst/>
                          <a:latin typeface="+mj-lt"/>
                          <a:ea typeface="ＭＳ Ｐゴシック" charset="-128"/>
                        </a:rPr>
                        <a:t>Cell Structure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400" b="0" i="0" u="none" strike="noStrike" kern="1200" cap="none" normalizeH="0" baseline="0" dirty="0" smtClean="0">
                          <a:ln>
                            <a:noFill/>
                          </a:ln>
                          <a:solidFill>
                            <a:schemeClr val="tx1"/>
                          </a:solidFill>
                          <a:effectLst/>
                          <a:latin typeface="+mj-lt"/>
                          <a:ea typeface="ＭＳ Ｐゴシック" charset="-128"/>
                          <a:cs typeface="+mn-cs"/>
                        </a:rPr>
                        <a:t>WL = Top (AM4)  /  Bot (AM1)</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400" b="0" i="0" u="none" strike="noStrike" kern="1200" cap="none" normalizeH="0" baseline="0" dirty="0" smtClean="0">
                          <a:ln>
                            <a:noFill/>
                          </a:ln>
                          <a:solidFill>
                            <a:schemeClr val="tx1"/>
                          </a:solidFill>
                          <a:effectLst/>
                          <a:latin typeface="+mj-lt"/>
                          <a:ea typeface="ＭＳ Ｐゴシック" charset="-128"/>
                          <a:cs typeface="+mn-cs"/>
                        </a:rPr>
                        <a:t>BL = Center (AM2 &amp; AM3)</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274321">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400" b="0" i="0" u="none" strike="noStrike" cap="none" normalizeH="0" baseline="0" dirty="0" smtClean="0">
                          <a:ln>
                            <a:noFill/>
                          </a:ln>
                          <a:solidFill>
                            <a:schemeClr val="tx1"/>
                          </a:solidFill>
                          <a:effectLst/>
                          <a:latin typeface="+mj-lt"/>
                          <a:ea typeface="ＭＳ Ｐゴシック" charset="-128"/>
                        </a:rPr>
                        <a:t>WL Driver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400" b="0" i="0" u="none" strike="noStrike" kern="1200" cap="none" normalizeH="0" baseline="0" dirty="0" smtClean="0">
                          <a:ln>
                            <a:noFill/>
                          </a:ln>
                          <a:solidFill>
                            <a:schemeClr val="tx1"/>
                          </a:solidFill>
                          <a:effectLst/>
                          <a:latin typeface="+mj-lt"/>
                          <a:ea typeface="ＭＳ Ｐゴシック" charset="-128"/>
                          <a:cs typeface="+mn-cs"/>
                        </a:rPr>
                        <a:t>Edge / Under Tile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4321">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400" b="0" i="0" u="none" strike="noStrike" cap="none" normalizeH="0" baseline="0" dirty="0" smtClean="0">
                          <a:ln>
                            <a:noFill/>
                          </a:ln>
                          <a:solidFill>
                            <a:schemeClr val="tx1"/>
                          </a:solidFill>
                          <a:effectLst/>
                          <a:latin typeface="+mj-lt"/>
                          <a:ea typeface="ＭＳ Ｐゴシック" charset="-128"/>
                        </a:rPr>
                        <a:t>BL Driver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400" b="0" i="0" u="none" strike="noStrike" kern="1200" cap="none" normalizeH="0" baseline="0" dirty="0" smtClean="0">
                          <a:ln>
                            <a:noFill/>
                          </a:ln>
                          <a:solidFill>
                            <a:schemeClr val="tx1"/>
                          </a:solidFill>
                          <a:effectLst/>
                          <a:latin typeface="+mj-lt"/>
                          <a:ea typeface="ＭＳ Ｐゴシック" charset="-128"/>
                          <a:cs typeface="+mn-cs"/>
                        </a:rPr>
                        <a:t>Center / Outside Tile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4321">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400" b="0" i="0" u="none" strike="noStrike" cap="none" normalizeH="0" baseline="0" dirty="0" smtClean="0">
                          <a:ln>
                            <a:noFill/>
                          </a:ln>
                          <a:solidFill>
                            <a:schemeClr val="tx1"/>
                          </a:solidFill>
                          <a:effectLst/>
                          <a:latin typeface="+mj-lt"/>
                          <a:ea typeface="ＭＳ Ｐゴシック" charset="-128"/>
                        </a:rPr>
                        <a:t>Periphery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ja-JP" sz="1400" b="0" i="0" u="none" strike="noStrike" kern="1200" cap="none" normalizeH="0" baseline="0" dirty="0" smtClean="0">
                          <a:ln>
                            <a:noFill/>
                          </a:ln>
                          <a:solidFill>
                            <a:schemeClr val="tx1"/>
                          </a:solidFill>
                          <a:effectLst/>
                          <a:latin typeface="+mj-lt"/>
                          <a:ea typeface="ＭＳ Ｐゴシック" charset="-128"/>
                          <a:cs typeface="+mn-cs"/>
                        </a:rPr>
                        <a:t>Center (perpendicular to Pads)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4321">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400" b="0" i="0" u="none" strike="noStrike" cap="none" normalizeH="0" baseline="0" dirty="0" smtClean="0">
                          <a:ln>
                            <a:noFill/>
                          </a:ln>
                          <a:solidFill>
                            <a:schemeClr val="tx1"/>
                          </a:solidFill>
                          <a:effectLst/>
                          <a:latin typeface="+mj-lt"/>
                          <a:ea typeface="ＭＳ Ｐゴシック" charset="-128"/>
                        </a:rPr>
                        <a:t>Pads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400" b="0" i="0" u="none" strike="noStrike" kern="1200" cap="none" normalizeH="0" baseline="0" dirty="0" smtClean="0">
                          <a:ln>
                            <a:noFill/>
                          </a:ln>
                          <a:solidFill>
                            <a:schemeClr val="tx1"/>
                          </a:solidFill>
                          <a:effectLst/>
                          <a:latin typeface="+mj-lt"/>
                          <a:ea typeface="ＭＳ Ｐゴシック" charset="-128"/>
                          <a:cs typeface="+mn-cs"/>
                        </a:rPr>
                        <a:t>Single sided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7491" name="Rectangle 68"/>
          <p:cNvSpPr>
            <a:spLocks noChangeArrowheads="1"/>
          </p:cNvSpPr>
          <p:nvPr/>
        </p:nvSpPr>
        <p:spPr bwMode="auto">
          <a:xfrm>
            <a:off x="472815" y="0"/>
            <a:ext cx="8229600"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a:r>
              <a:rPr lang="en-US" altLang="ja-JP" sz="4400" b="0" dirty="0">
                <a:solidFill>
                  <a:srgbClr val="0066FF"/>
                </a:solidFill>
                <a:latin typeface="Tahoma" pitchFamily="34" charset="0"/>
              </a:rPr>
              <a:t>Architecture</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2"/>
                </a:solidFill>
                <a:latin typeface="Lucida Sans Unicode" pitchFamily="34" charset="0"/>
                <a:ea typeface="ＭＳ Ｐゴシック" pitchFamily="34" charset="-128"/>
              </a:defRPr>
            </a:lvl1pPr>
            <a:lvl2pPr marL="742950" indent="-285750" eaLnBrk="0" hangingPunct="0">
              <a:defRPr b="1">
                <a:solidFill>
                  <a:schemeClr val="tx2"/>
                </a:solidFill>
                <a:latin typeface="Lucida Sans Unicode" pitchFamily="34" charset="0"/>
                <a:ea typeface="ＭＳ Ｐゴシック" pitchFamily="34" charset="-128"/>
              </a:defRPr>
            </a:lvl2pPr>
            <a:lvl3pPr marL="1143000" indent="-228600" eaLnBrk="0" hangingPunct="0">
              <a:defRPr b="1">
                <a:solidFill>
                  <a:schemeClr val="tx2"/>
                </a:solidFill>
                <a:latin typeface="Lucida Sans Unicode" pitchFamily="34" charset="0"/>
                <a:ea typeface="ＭＳ Ｐゴシック" pitchFamily="34" charset="-128"/>
              </a:defRPr>
            </a:lvl3pPr>
            <a:lvl4pPr marL="1600200" indent="-228600" eaLnBrk="0" hangingPunct="0">
              <a:defRPr b="1">
                <a:solidFill>
                  <a:schemeClr val="tx2"/>
                </a:solidFill>
                <a:latin typeface="Lucida Sans Unicode" pitchFamily="34" charset="0"/>
                <a:ea typeface="ＭＳ Ｐゴシック" pitchFamily="34" charset="-128"/>
              </a:defRPr>
            </a:lvl4pPr>
            <a:lvl5pPr marL="2057400" indent="-228600" eaLnBrk="0" hangingPunct="0">
              <a:defRPr b="1">
                <a:solidFill>
                  <a:schemeClr val="tx2"/>
                </a:solidFill>
                <a:latin typeface="Lucida Sans Unicode" pitchFamily="34" charset="0"/>
                <a:ea typeface="ＭＳ Ｐゴシック" pitchFamily="34" charset="-128"/>
              </a:defRPr>
            </a:lvl5pPr>
            <a:lvl6pPr marL="25146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6pPr>
            <a:lvl7pPr marL="29718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7pPr>
            <a:lvl8pPr marL="34290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8pPr>
            <a:lvl9pPr marL="38862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9pPr>
          </a:lstStyle>
          <a:p>
            <a:r>
              <a:rPr lang="en-US" altLang="ja-JP" b="0" dirty="0" smtClean="0">
                <a:solidFill>
                  <a:schemeClr val="tx1"/>
                </a:solidFill>
                <a:latin typeface="Times New Roman" pitchFamily="18" charset="0"/>
              </a:rPr>
              <a:t>4/3/2012</a:t>
            </a:r>
          </a:p>
        </p:txBody>
      </p:sp>
      <p:sp>
        <p:nvSpPr>
          <p:cNvPr id="18435"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2"/>
                </a:solidFill>
                <a:latin typeface="Lucida Sans Unicode" pitchFamily="34" charset="0"/>
                <a:ea typeface="ＭＳ Ｐゴシック" pitchFamily="34" charset="-128"/>
              </a:defRPr>
            </a:lvl1pPr>
            <a:lvl2pPr marL="742950" indent="-285750" eaLnBrk="0" hangingPunct="0">
              <a:defRPr b="1">
                <a:solidFill>
                  <a:schemeClr val="tx2"/>
                </a:solidFill>
                <a:latin typeface="Lucida Sans Unicode" pitchFamily="34" charset="0"/>
                <a:ea typeface="ＭＳ Ｐゴシック" pitchFamily="34" charset="-128"/>
              </a:defRPr>
            </a:lvl2pPr>
            <a:lvl3pPr marL="1143000" indent="-228600" eaLnBrk="0" hangingPunct="0">
              <a:defRPr b="1">
                <a:solidFill>
                  <a:schemeClr val="tx2"/>
                </a:solidFill>
                <a:latin typeface="Lucida Sans Unicode" pitchFamily="34" charset="0"/>
                <a:ea typeface="ＭＳ Ｐゴシック" pitchFamily="34" charset="-128"/>
              </a:defRPr>
            </a:lvl3pPr>
            <a:lvl4pPr marL="1600200" indent="-228600" eaLnBrk="0" hangingPunct="0">
              <a:defRPr b="1">
                <a:solidFill>
                  <a:schemeClr val="tx2"/>
                </a:solidFill>
                <a:latin typeface="Lucida Sans Unicode" pitchFamily="34" charset="0"/>
                <a:ea typeface="ＭＳ Ｐゴシック" pitchFamily="34" charset="-128"/>
              </a:defRPr>
            </a:lvl4pPr>
            <a:lvl5pPr marL="2057400" indent="-228600" eaLnBrk="0" hangingPunct="0">
              <a:defRPr b="1">
                <a:solidFill>
                  <a:schemeClr val="tx2"/>
                </a:solidFill>
                <a:latin typeface="Lucida Sans Unicode" pitchFamily="34" charset="0"/>
                <a:ea typeface="ＭＳ Ｐゴシック" pitchFamily="34" charset="-128"/>
              </a:defRPr>
            </a:lvl5pPr>
            <a:lvl6pPr marL="25146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6pPr>
            <a:lvl7pPr marL="29718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7pPr>
            <a:lvl8pPr marL="34290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8pPr>
            <a:lvl9pPr marL="38862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9pPr>
          </a:lstStyle>
          <a:p>
            <a:r>
              <a:rPr lang="en-US" altLang="ja-JP" smtClean="0">
                <a:solidFill>
                  <a:srgbClr val="FF0000"/>
                </a:solidFill>
                <a:latin typeface="Times New Roman" pitchFamily="18" charset="0"/>
              </a:rPr>
              <a:t>Micron/Intel Confidential</a:t>
            </a:r>
          </a:p>
        </p:txBody>
      </p:sp>
      <p:sp>
        <p:nvSpPr>
          <p:cNvPr id="1843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2"/>
                </a:solidFill>
                <a:latin typeface="Lucida Sans Unicode" pitchFamily="34" charset="0"/>
                <a:ea typeface="ＭＳ Ｐゴシック" pitchFamily="34" charset="-128"/>
              </a:defRPr>
            </a:lvl1pPr>
            <a:lvl2pPr marL="742950" indent="-285750" eaLnBrk="0" hangingPunct="0">
              <a:defRPr b="1">
                <a:solidFill>
                  <a:schemeClr val="tx2"/>
                </a:solidFill>
                <a:latin typeface="Lucida Sans Unicode" pitchFamily="34" charset="0"/>
                <a:ea typeface="ＭＳ Ｐゴシック" pitchFamily="34" charset="-128"/>
              </a:defRPr>
            </a:lvl2pPr>
            <a:lvl3pPr marL="1143000" indent="-228600" eaLnBrk="0" hangingPunct="0">
              <a:defRPr b="1">
                <a:solidFill>
                  <a:schemeClr val="tx2"/>
                </a:solidFill>
                <a:latin typeface="Lucida Sans Unicode" pitchFamily="34" charset="0"/>
                <a:ea typeface="ＭＳ Ｐゴシック" pitchFamily="34" charset="-128"/>
              </a:defRPr>
            </a:lvl3pPr>
            <a:lvl4pPr marL="1600200" indent="-228600" eaLnBrk="0" hangingPunct="0">
              <a:defRPr b="1">
                <a:solidFill>
                  <a:schemeClr val="tx2"/>
                </a:solidFill>
                <a:latin typeface="Lucida Sans Unicode" pitchFamily="34" charset="0"/>
                <a:ea typeface="ＭＳ Ｐゴシック" pitchFamily="34" charset="-128"/>
              </a:defRPr>
            </a:lvl4pPr>
            <a:lvl5pPr marL="2057400" indent="-228600" eaLnBrk="0" hangingPunct="0">
              <a:defRPr b="1">
                <a:solidFill>
                  <a:schemeClr val="tx2"/>
                </a:solidFill>
                <a:latin typeface="Lucida Sans Unicode" pitchFamily="34" charset="0"/>
                <a:ea typeface="ＭＳ Ｐゴシック" pitchFamily="34" charset="-128"/>
              </a:defRPr>
            </a:lvl5pPr>
            <a:lvl6pPr marL="25146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6pPr>
            <a:lvl7pPr marL="29718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7pPr>
            <a:lvl8pPr marL="34290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8pPr>
            <a:lvl9pPr marL="38862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9pPr>
          </a:lstStyle>
          <a:p>
            <a:fld id="{C173FF59-1B3C-463F-ABDB-1B32DC3DE215}" type="slidenum">
              <a:rPr lang="ja-JP" altLang="en-US" b="0" smtClean="0">
                <a:solidFill>
                  <a:schemeClr val="tx1"/>
                </a:solidFill>
                <a:latin typeface="Times New Roman" pitchFamily="18" charset="0"/>
              </a:rPr>
              <a:pPr/>
              <a:t>31</a:t>
            </a:fld>
            <a:endParaRPr lang="en-US" altLang="ja-JP" b="0" smtClean="0">
              <a:solidFill>
                <a:schemeClr val="tx1"/>
              </a:solidFill>
              <a:latin typeface="Times New Roman" pitchFamily="18" charset="0"/>
            </a:endParaRPr>
          </a:p>
        </p:txBody>
      </p:sp>
      <p:sp>
        <p:nvSpPr>
          <p:cNvPr id="18437" name="Rectangle 2"/>
          <p:cNvSpPr>
            <a:spLocks noGrp="1" noChangeArrowheads="1"/>
          </p:cNvSpPr>
          <p:nvPr>
            <p:ph type="title"/>
          </p:nvPr>
        </p:nvSpPr>
        <p:spPr/>
        <p:txBody>
          <a:bodyPr/>
          <a:lstStyle/>
          <a:p>
            <a:pPr eaLnBrk="1" hangingPunct="1"/>
            <a:r>
              <a:rPr lang="en-US" altLang="ja-JP" sz="4400" dirty="0" smtClean="0">
                <a:latin typeface="Tahoma" pitchFamily="34" charset="0"/>
                <a:ea typeface="ＭＳ Ｐゴシック" pitchFamily="34" charset="-128"/>
              </a:rPr>
              <a:t>Milestones</a:t>
            </a:r>
            <a:endParaRPr lang="en-US" altLang="ja-JP" sz="4400" i="1" dirty="0" smtClean="0">
              <a:latin typeface="Tahoma" pitchFamily="34" charset="0"/>
              <a:ea typeface="ＭＳ Ｐゴシック" pitchFamily="34" charset="-128"/>
            </a:endParaRPr>
          </a:p>
        </p:txBody>
      </p:sp>
      <p:graphicFrame>
        <p:nvGraphicFramePr>
          <p:cNvPr id="80957" name="Group 61"/>
          <p:cNvGraphicFramePr>
            <a:graphicFrameLocks noGrp="1"/>
          </p:cNvGraphicFramePr>
          <p:nvPr>
            <p:ph idx="1"/>
            <p:extLst>
              <p:ext uri="{D42A27DB-BD31-4B8C-83A1-F6EECF244321}">
                <p14:modId xmlns:p14="http://schemas.microsoft.com/office/powerpoint/2010/main" val="2786593790"/>
              </p:ext>
            </p:extLst>
          </p:nvPr>
        </p:nvGraphicFramePr>
        <p:xfrm>
          <a:off x="970158" y="974049"/>
          <a:ext cx="7126269" cy="2773638"/>
        </p:xfrm>
        <a:graphic>
          <a:graphicData uri="http://schemas.openxmlformats.org/drawingml/2006/table">
            <a:tbl>
              <a:tblPr/>
              <a:tblGrid>
                <a:gridCol w="4176786"/>
                <a:gridCol w="2949483"/>
              </a:tblGrid>
              <a:tr h="34727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ja-JP" sz="2000" b="1" i="0" u="none" strike="noStrike" cap="none" normalizeH="0" baseline="0" dirty="0" smtClean="0">
                          <a:ln>
                            <a:noFill/>
                          </a:ln>
                          <a:solidFill>
                            <a:schemeClr val="tx1"/>
                          </a:solidFill>
                          <a:effectLst/>
                          <a:latin typeface="Arial" charset="0"/>
                          <a:ea typeface="ＭＳ Ｐゴシック" charset="-128"/>
                        </a:rPr>
                        <a:t>Milestone</a:t>
                      </a:r>
                    </a:p>
                  </a:txBody>
                  <a:tcPr marT="45717" marB="457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ja-JP" sz="2000" b="1" i="0" u="none" strike="noStrike" cap="none" normalizeH="0" baseline="0" dirty="0" smtClean="0">
                          <a:ln>
                            <a:noFill/>
                          </a:ln>
                          <a:solidFill>
                            <a:schemeClr val="tx1"/>
                          </a:solidFill>
                          <a:effectLst/>
                          <a:latin typeface="Arial" charset="0"/>
                          <a:ea typeface="ＭＳ Ｐゴシック" charset="-128"/>
                        </a:rPr>
                        <a:t>Commit</a:t>
                      </a:r>
                    </a:p>
                  </a:txBody>
                  <a:tcPr marT="45717" marB="457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2785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ja-JP" sz="2000" b="0" i="0" u="none" strike="noStrike" cap="none" normalizeH="0" baseline="0" dirty="0" smtClean="0">
                          <a:ln>
                            <a:noFill/>
                          </a:ln>
                          <a:solidFill>
                            <a:schemeClr val="tx1"/>
                          </a:solidFill>
                          <a:effectLst/>
                          <a:latin typeface="Arial" charset="0"/>
                          <a:ea typeface="ＭＳ Ｐゴシック" charset="-128"/>
                        </a:rPr>
                        <a:t>Conceptual Design Review</a:t>
                      </a:r>
                      <a:endParaRPr kumimoji="0" lang="en-US" altLang="ja-JP" sz="2000" b="0" i="0" u="none" strike="noStrike" cap="none" normalizeH="0" baseline="30000" dirty="0" smtClean="0">
                        <a:ln>
                          <a:noFill/>
                        </a:ln>
                        <a:solidFill>
                          <a:schemeClr val="tx1"/>
                        </a:solidFill>
                        <a:effectLst/>
                        <a:latin typeface="Arial" charset="0"/>
                        <a:ea typeface="ＭＳ Ｐゴシック" charset="-128"/>
                      </a:endParaRPr>
                    </a:p>
                  </a:txBody>
                  <a:tcPr marT="45717" marB="457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ja-JP" sz="2000" b="0" i="0" u="none" strike="noStrike" kern="1200" cap="none" normalizeH="0" baseline="0" dirty="0" smtClean="0">
                          <a:ln>
                            <a:noFill/>
                          </a:ln>
                          <a:solidFill>
                            <a:schemeClr val="tx1"/>
                          </a:solidFill>
                          <a:effectLst/>
                          <a:latin typeface="Arial" charset="0"/>
                          <a:ea typeface="ＭＳ Ｐゴシック" charset="-128"/>
                          <a:cs typeface="+mn-cs"/>
                        </a:rPr>
                        <a:t>March 26-27, 2012</a:t>
                      </a:r>
                    </a:p>
                  </a:txBody>
                  <a:tcPr marT="45717" marB="457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4387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ja-JP" sz="2000" b="0" i="0" u="none" strike="noStrike" cap="none" normalizeH="0" baseline="0" dirty="0" smtClean="0">
                          <a:ln>
                            <a:noFill/>
                          </a:ln>
                          <a:solidFill>
                            <a:schemeClr val="tx1"/>
                          </a:solidFill>
                          <a:effectLst/>
                          <a:latin typeface="Arial" charset="0"/>
                          <a:ea typeface="ＭＳ Ｐゴシック" charset="-128"/>
                        </a:rPr>
                        <a:t>Collateral Delivery</a:t>
                      </a:r>
                    </a:p>
                  </a:txBody>
                  <a:tcPr marT="45717" marB="457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ja-JP" sz="2000" b="0" i="0" u="none" strike="noStrike" kern="1200" cap="none" normalizeH="0" baseline="0" dirty="0" smtClean="0">
                          <a:ln>
                            <a:noFill/>
                          </a:ln>
                          <a:solidFill>
                            <a:schemeClr val="tx1"/>
                          </a:solidFill>
                          <a:effectLst/>
                          <a:latin typeface="Arial" charset="0"/>
                          <a:ea typeface="ＭＳ Ｐゴシック" charset="-128"/>
                          <a:cs typeface="+mn-cs"/>
                        </a:rPr>
                        <a:t>April 4, 2012</a:t>
                      </a:r>
                    </a:p>
                  </a:txBody>
                  <a:tcPr marT="45717" marB="457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29904">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ja-JP" sz="2000" b="0" i="0" u="none" strike="noStrike" cap="none" normalizeH="0" baseline="0" dirty="0" smtClean="0">
                          <a:ln>
                            <a:noFill/>
                          </a:ln>
                          <a:solidFill>
                            <a:schemeClr val="tx1"/>
                          </a:solidFill>
                          <a:effectLst/>
                          <a:latin typeface="Arial" charset="0"/>
                          <a:ea typeface="ＭＳ Ｐゴシック" charset="-128"/>
                        </a:rPr>
                        <a:t>Rev 2</a:t>
                      </a:r>
                    </a:p>
                  </a:txBody>
                  <a:tcPr marT="45717" marB="457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ja-JP" sz="2000" b="0" i="0" u="none" strike="noStrike" kern="1200" cap="none" normalizeH="0" baseline="0" dirty="0" smtClean="0">
                          <a:ln>
                            <a:noFill/>
                          </a:ln>
                          <a:solidFill>
                            <a:schemeClr val="tx1"/>
                          </a:solidFill>
                          <a:effectLst/>
                          <a:latin typeface="Arial" charset="0"/>
                          <a:ea typeface="ＭＳ Ｐゴシック" charset="-128"/>
                          <a:cs typeface="+mn-cs"/>
                        </a:rPr>
                        <a:t>June 1, 2012</a:t>
                      </a:r>
                    </a:p>
                  </a:txBody>
                  <a:tcPr marT="45717" marB="457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9446">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ja-JP" sz="2000" b="0" i="0" u="none" strike="noStrike" cap="none" normalizeH="0" baseline="0" dirty="0" smtClean="0">
                          <a:ln>
                            <a:noFill/>
                          </a:ln>
                          <a:solidFill>
                            <a:schemeClr val="tx1"/>
                          </a:solidFill>
                          <a:effectLst/>
                          <a:latin typeface="Arial" charset="0"/>
                          <a:ea typeface="ＭＳ Ｐゴシック" charset="-128"/>
                        </a:rPr>
                        <a:t>Final Design Review</a:t>
                      </a:r>
                    </a:p>
                  </a:txBody>
                  <a:tcPr marT="45717" marB="457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ja-JP" sz="2000" b="0" i="0" u="none" strike="noStrike" kern="1200" cap="none" normalizeH="0" baseline="0" dirty="0" smtClean="0">
                          <a:ln>
                            <a:noFill/>
                          </a:ln>
                          <a:solidFill>
                            <a:schemeClr val="tx1"/>
                          </a:solidFill>
                          <a:effectLst/>
                          <a:latin typeface="Arial" charset="0"/>
                          <a:ea typeface="ＭＳ Ｐゴシック" charset="-128"/>
                          <a:cs typeface="+mn-cs"/>
                        </a:rPr>
                        <a:t>July, 2012</a:t>
                      </a:r>
                    </a:p>
                  </a:txBody>
                  <a:tcPr marT="45717" marB="457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9446">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ja-JP" sz="2000" b="0" i="0" u="none" strike="noStrike" cap="none" normalizeH="0" baseline="0" dirty="0" smtClean="0">
                          <a:ln>
                            <a:noFill/>
                          </a:ln>
                          <a:solidFill>
                            <a:schemeClr val="tx1"/>
                          </a:solidFill>
                          <a:effectLst/>
                          <a:latin typeface="Arial" charset="0"/>
                          <a:ea typeface="ＭＳ Ｐゴシック" charset="-128"/>
                        </a:rPr>
                        <a:t>Rev 3</a:t>
                      </a:r>
                    </a:p>
                  </a:txBody>
                  <a:tcPr marT="45717" marB="457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ja-JP" sz="2000" b="0" i="0" u="none" strike="noStrike" kern="1200" cap="none" normalizeH="0" baseline="0" dirty="0" smtClean="0">
                          <a:ln>
                            <a:noFill/>
                          </a:ln>
                          <a:solidFill>
                            <a:schemeClr val="tx1"/>
                          </a:solidFill>
                          <a:effectLst/>
                          <a:latin typeface="Arial" charset="0"/>
                          <a:ea typeface="ＭＳ Ｐゴシック" charset="-128"/>
                          <a:cs typeface="+mn-cs"/>
                        </a:rPr>
                        <a:t>July 27, 2012</a:t>
                      </a:r>
                    </a:p>
                  </a:txBody>
                  <a:tcPr marT="45717" marB="457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04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ja-JP" sz="2000" b="0" i="0" u="none" strike="noStrike" cap="none" normalizeH="0" baseline="0" dirty="0" smtClean="0">
                          <a:ln>
                            <a:noFill/>
                          </a:ln>
                          <a:solidFill>
                            <a:schemeClr val="tx1"/>
                          </a:solidFill>
                          <a:effectLst/>
                          <a:latin typeface="Arial" charset="0"/>
                          <a:ea typeface="ＭＳ Ｐゴシック" charset="-128"/>
                        </a:rPr>
                        <a:t>Database Ready (DBR)</a:t>
                      </a:r>
                      <a:endParaRPr kumimoji="0" lang="en-US" altLang="ja-JP" sz="2000" b="0" i="0" u="none" strike="noStrike" cap="none" normalizeH="0" baseline="30000" dirty="0" smtClean="0">
                        <a:ln>
                          <a:noFill/>
                        </a:ln>
                        <a:solidFill>
                          <a:schemeClr val="tx1"/>
                        </a:solidFill>
                        <a:effectLst/>
                        <a:latin typeface="Arial" charset="0"/>
                        <a:ea typeface="ＭＳ Ｐゴシック" charset="-128"/>
                      </a:endParaRPr>
                    </a:p>
                  </a:txBody>
                  <a:tcPr marT="45717" marB="457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ja-JP" sz="2000" b="0" i="0" u="none" strike="noStrike" kern="1200" cap="none" normalizeH="0" baseline="0" dirty="0" smtClean="0">
                          <a:ln>
                            <a:noFill/>
                          </a:ln>
                          <a:solidFill>
                            <a:schemeClr val="tx1"/>
                          </a:solidFill>
                          <a:effectLst/>
                          <a:latin typeface="Arial" charset="0"/>
                          <a:ea typeface="ＭＳ Ｐゴシック" charset="-128"/>
                          <a:cs typeface="+mn-cs"/>
                        </a:rPr>
                        <a:t>August 31, 2012</a:t>
                      </a:r>
                    </a:p>
                  </a:txBody>
                  <a:tcPr marT="45717" marB="457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8482" name="Rectangle 99"/>
          <p:cNvSpPr>
            <a:spLocks noChangeArrowheads="1"/>
          </p:cNvSpPr>
          <p:nvPr/>
        </p:nvSpPr>
        <p:spPr bwMode="auto">
          <a:xfrm>
            <a:off x="0" y="2290763"/>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p>
            <a:pPr algn="ctr" eaLnBrk="0" hangingPunct="0"/>
            <a:endParaRPr lang="ja-JP" altLang="en-US"/>
          </a:p>
        </p:txBody>
      </p:sp>
      <p:sp>
        <p:nvSpPr>
          <p:cNvPr id="18483" name="Rectangle 108"/>
          <p:cNvSpPr>
            <a:spLocks noChangeArrowheads="1"/>
          </p:cNvSpPr>
          <p:nvPr/>
        </p:nvSpPr>
        <p:spPr bwMode="auto">
          <a:xfrm>
            <a:off x="0" y="2290763"/>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p>
            <a:pPr algn="ctr" eaLnBrk="0" hangingPunct="0"/>
            <a:endParaRPr lang="ja-JP" altLang="en-US"/>
          </a:p>
        </p:txBody>
      </p:sp>
      <p:pic>
        <p:nvPicPr>
          <p:cNvPr id="1028"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99237" y="4370909"/>
            <a:ext cx="6645357" cy="14914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Date Placeholder 4"/>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2"/>
                </a:solidFill>
                <a:latin typeface="Lucida Sans Unicode" pitchFamily="34" charset="0"/>
                <a:ea typeface="ＭＳ Ｐゴシック" pitchFamily="34" charset="-128"/>
              </a:defRPr>
            </a:lvl1pPr>
            <a:lvl2pPr marL="742950" indent="-285750" eaLnBrk="0" hangingPunct="0">
              <a:defRPr b="1">
                <a:solidFill>
                  <a:schemeClr val="tx2"/>
                </a:solidFill>
                <a:latin typeface="Lucida Sans Unicode" pitchFamily="34" charset="0"/>
                <a:ea typeface="ＭＳ Ｐゴシック" pitchFamily="34" charset="-128"/>
              </a:defRPr>
            </a:lvl2pPr>
            <a:lvl3pPr marL="1143000" indent="-228600" eaLnBrk="0" hangingPunct="0">
              <a:defRPr b="1">
                <a:solidFill>
                  <a:schemeClr val="tx2"/>
                </a:solidFill>
                <a:latin typeface="Lucida Sans Unicode" pitchFamily="34" charset="0"/>
                <a:ea typeface="ＭＳ Ｐゴシック" pitchFamily="34" charset="-128"/>
              </a:defRPr>
            </a:lvl3pPr>
            <a:lvl4pPr marL="1600200" indent="-228600" eaLnBrk="0" hangingPunct="0">
              <a:defRPr b="1">
                <a:solidFill>
                  <a:schemeClr val="tx2"/>
                </a:solidFill>
                <a:latin typeface="Lucida Sans Unicode" pitchFamily="34" charset="0"/>
                <a:ea typeface="ＭＳ Ｐゴシック" pitchFamily="34" charset="-128"/>
              </a:defRPr>
            </a:lvl4pPr>
            <a:lvl5pPr marL="2057400" indent="-228600" eaLnBrk="0" hangingPunct="0">
              <a:defRPr b="1">
                <a:solidFill>
                  <a:schemeClr val="tx2"/>
                </a:solidFill>
                <a:latin typeface="Lucida Sans Unicode" pitchFamily="34" charset="0"/>
                <a:ea typeface="ＭＳ Ｐゴシック" pitchFamily="34" charset="-128"/>
              </a:defRPr>
            </a:lvl5pPr>
            <a:lvl6pPr marL="25146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6pPr>
            <a:lvl7pPr marL="29718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7pPr>
            <a:lvl8pPr marL="34290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8pPr>
            <a:lvl9pPr marL="38862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9pPr>
          </a:lstStyle>
          <a:p>
            <a:r>
              <a:rPr lang="en-US" altLang="ja-JP" b="0" dirty="0" smtClean="0">
                <a:solidFill>
                  <a:schemeClr val="tx1"/>
                </a:solidFill>
                <a:latin typeface="Times New Roman" pitchFamily="18" charset="0"/>
              </a:rPr>
              <a:t>4/3/2012</a:t>
            </a:r>
          </a:p>
        </p:txBody>
      </p:sp>
      <p:sp>
        <p:nvSpPr>
          <p:cNvPr id="19459" name="Footer Placeholder 5"/>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2"/>
                </a:solidFill>
                <a:latin typeface="Lucida Sans Unicode" pitchFamily="34" charset="0"/>
                <a:ea typeface="ＭＳ Ｐゴシック" pitchFamily="34" charset="-128"/>
              </a:defRPr>
            </a:lvl1pPr>
            <a:lvl2pPr marL="742950" indent="-285750" eaLnBrk="0" hangingPunct="0">
              <a:defRPr b="1">
                <a:solidFill>
                  <a:schemeClr val="tx2"/>
                </a:solidFill>
                <a:latin typeface="Lucida Sans Unicode" pitchFamily="34" charset="0"/>
                <a:ea typeface="ＭＳ Ｐゴシック" pitchFamily="34" charset="-128"/>
              </a:defRPr>
            </a:lvl2pPr>
            <a:lvl3pPr marL="1143000" indent="-228600" eaLnBrk="0" hangingPunct="0">
              <a:defRPr b="1">
                <a:solidFill>
                  <a:schemeClr val="tx2"/>
                </a:solidFill>
                <a:latin typeface="Lucida Sans Unicode" pitchFamily="34" charset="0"/>
                <a:ea typeface="ＭＳ Ｐゴシック" pitchFamily="34" charset="-128"/>
              </a:defRPr>
            </a:lvl3pPr>
            <a:lvl4pPr marL="1600200" indent="-228600" eaLnBrk="0" hangingPunct="0">
              <a:defRPr b="1">
                <a:solidFill>
                  <a:schemeClr val="tx2"/>
                </a:solidFill>
                <a:latin typeface="Lucida Sans Unicode" pitchFamily="34" charset="0"/>
                <a:ea typeface="ＭＳ Ｐゴシック" pitchFamily="34" charset="-128"/>
              </a:defRPr>
            </a:lvl4pPr>
            <a:lvl5pPr marL="2057400" indent="-228600" eaLnBrk="0" hangingPunct="0">
              <a:defRPr b="1">
                <a:solidFill>
                  <a:schemeClr val="tx2"/>
                </a:solidFill>
                <a:latin typeface="Lucida Sans Unicode" pitchFamily="34" charset="0"/>
                <a:ea typeface="ＭＳ Ｐゴシック" pitchFamily="34" charset="-128"/>
              </a:defRPr>
            </a:lvl5pPr>
            <a:lvl6pPr marL="25146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6pPr>
            <a:lvl7pPr marL="29718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7pPr>
            <a:lvl8pPr marL="34290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8pPr>
            <a:lvl9pPr marL="38862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9pPr>
          </a:lstStyle>
          <a:p>
            <a:r>
              <a:rPr lang="en-US" altLang="ja-JP" smtClean="0">
                <a:solidFill>
                  <a:srgbClr val="FF0000"/>
                </a:solidFill>
                <a:latin typeface="Times New Roman" pitchFamily="18" charset="0"/>
              </a:rPr>
              <a:t>Micron/Intel Confidential</a:t>
            </a:r>
          </a:p>
        </p:txBody>
      </p:sp>
      <p:sp>
        <p:nvSpPr>
          <p:cNvPr id="19460"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2"/>
                </a:solidFill>
                <a:latin typeface="Lucida Sans Unicode" pitchFamily="34" charset="0"/>
                <a:ea typeface="ＭＳ Ｐゴシック" pitchFamily="34" charset="-128"/>
              </a:defRPr>
            </a:lvl1pPr>
            <a:lvl2pPr marL="742950" indent="-285750" eaLnBrk="0" hangingPunct="0">
              <a:defRPr b="1">
                <a:solidFill>
                  <a:schemeClr val="tx2"/>
                </a:solidFill>
                <a:latin typeface="Lucida Sans Unicode" pitchFamily="34" charset="0"/>
                <a:ea typeface="ＭＳ Ｐゴシック" pitchFamily="34" charset="-128"/>
              </a:defRPr>
            </a:lvl2pPr>
            <a:lvl3pPr marL="1143000" indent="-228600" eaLnBrk="0" hangingPunct="0">
              <a:defRPr b="1">
                <a:solidFill>
                  <a:schemeClr val="tx2"/>
                </a:solidFill>
                <a:latin typeface="Lucida Sans Unicode" pitchFamily="34" charset="0"/>
                <a:ea typeface="ＭＳ Ｐゴシック" pitchFamily="34" charset="-128"/>
              </a:defRPr>
            </a:lvl3pPr>
            <a:lvl4pPr marL="1600200" indent="-228600" eaLnBrk="0" hangingPunct="0">
              <a:defRPr b="1">
                <a:solidFill>
                  <a:schemeClr val="tx2"/>
                </a:solidFill>
                <a:latin typeface="Lucida Sans Unicode" pitchFamily="34" charset="0"/>
                <a:ea typeface="ＭＳ Ｐゴシック" pitchFamily="34" charset="-128"/>
              </a:defRPr>
            </a:lvl4pPr>
            <a:lvl5pPr marL="2057400" indent="-228600" eaLnBrk="0" hangingPunct="0">
              <a:defRPr b="1">
                <a:solidFill>
                  <a:schemeClr val="tx2"/>
                </a:solidFill>
                <a:latin typeface="Lucida Sans Unicode" pitchFamily="34" charset="0"/>
                <a:ea typeface="ＭＳ Ｐゴシック" pitchFamily="34" charset="-128"/>
              </a:defRPr>
            </a:lvl5pPr>
            <a:lvl6pPr marL="25146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6pPr>
            <a:lvl7pPr marL="29718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7pPr>
            <a:lvl8pPr marL="34290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8pPr>
            <a:lvl9pPr marL="38862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9pPr>
          </a:lstStyle>
          <a:p>
            <a:fld id="{0B35B85B-6FD3-44AC-A5C4-8A979FFF9493}" type="slidenum">
              <a:rPr lang="ja-JP" altLang="en-US" b="0" smtClean="0">
                <a:solidFill>
                  <a:schemeClr val="tx1"/>
                </a:solidFill>
                <a:latin typeface="Times New Roman" pitchFamily="18" charset="0"/>
              </a:rPr>
              <a:pPr/>
              <a:t>32</a:t>
            </a:fld>
            <a:endParaRPr lang="en-US" altLang="ja-JP" b="0" smtClean="0">
              <a:solidFill>
                <a:schemeClr val="tx1"/>
              </a:solidFill>
              <a:latin typeface="Times New Roman" pitchFamily="18" charset="0"/>
            </a:endParaRPr>
          </a:p>
        </p:txBody>
      </p:sp>
      <p:sp>
        <p:nvSpPr>
          <p:cNvPr id="19461" name="Rectangle 2"/>
          <p:cNvSpPr>
            <a:spLocks noGrp="1" noChangeArrowheads="1"/>
          </p:cNvSpPr>
          <p:nvPr>
            <p:ph type="title"/>
          </p:nvPr>
        </p:nvSpPr>
        <p:spPr>
          <a:xfrm>
            <a:off x="190500" y="55563"/>
            <a:ext cx="8810625" cy="657225"/>
          </a:xfrm>
        </p:spPr>
        <p:txBody>
          <a:bodyPr/>
          <a:lstStyle/>
          <a:p>
            <a:pPr eaLnBrk="1" hangingPunct="1"/>
            <a:r>
              <a:rPr lang="en-US" altLang="ja-JP" sz="4400" dirty="0" smtClean="0">
                <a:latin typeface="Tahoma" pitchFamily="34" charset="0"/>
                <a:ea typeface="ＭＳ Ｐゴシック" pitchFamily="34" charset="-128"/>
              </a:rPr>
              <a:t>Development &amp; Resource Plan</a:t>
            </a:r>
            <a:endParaRPr lang="en-US" altLang="ja-JP" sz="4400" dirty="0" smtClean="0">
              <a:solidFill>
                <a:srgbClr val="FF0000"/>
              </a:solidFill>
              <a:latin typeface="Tahoma" pitchFamily="34" charset="0"/>
              <a:ea typeface="ＭＳ Ｐゴシック" pitchFamily="34" charset="-128"/>
            </a:endParaRPr>
          </a:p>
        </p:txBody>
      </p:sp>
      <p:sp>
        <p:nvSpPr>
          <p:cNvPr id="19462" name="Rectangle 3"/>
          <p:cNvSpPr>
            <a:spLocks noChangeArrowheads="1"/>
          </p:cNvSpPr>
          <p:nvPr/>
        </p:nvSpPr>
        <p:spPr bwMode="auto">
          <a:xfrm>
            <a:off x="644575" y="858501"/>
            <a:ext cx="7854846" cy="26220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85750" indent="-285750">
              <a:lnSpc>
                <a:spcPct val="80000"/>
              </a:lnSpc>
              <a:spcBef>
                <a:spcPct val="20000"/>
              </a:spcBef>
              <a:buFontTx/>
              <a:buChar char="–"/>
            </a:pPr>
            <a:r>
              <a:rPr lang="en-US" altLang="ja-JP" sz="1600" b="0" dirty="0" smtClean="0">
                <a:solidFill>
                  <a:schemeClr val="tx1"/>
                </a:solidFill>
                <a:latin typeface="Tahoma" pitchFamily="34" charset="0"/>
              </a:rPr>
              <a:t>Design Lead</a:t>
            </a:r>
            <a:r>
              <a:rPr lang="en-US" altLang="ja-JP" sz="1600" b="0" dirty="0">
                <a:solidFill>
                  <a:schemeClr val="tx1"/>
                </a:solidFill>
                <a:latin typeface="Tahoma" pitchFamily="34" charset="0"/>
              </a:rPr>
              <a:t>: </a:t>
            </a:r>
            <a:r>
              <a:rPr lang="en-US" altLang="ja-JP" sz="1600" b="0" dirty="0" smtClean="0">
                <a:solidFill>
                  <a:schemeClr val="tx1"/>
                </a:solidFill>
                <a:latin typeface="Tahoma" pitchFamily="34" charset="0"/>
              </a:rPr>
              <a:t>Matt Goldman</a:t>
            </a:r>
            <a:endParaRPr lang="en-US" altLang="ja-JP" sz="1600" b="0" dirty="0">
              <a:solidFill>
                <a:schemeClr val="tx1"/>
              </a:solidFill>
              <a:latin typeface="Tahoma" pitchFamily="34" charset="0"/>
            </a:endParaRPr>
          </a:p>
          <a:p>
            <a:pPr marL="285750" indent="-285750" eaLnBrk="0" hangingPunct="0">
              <a:lnSpc>
                <a:spcPct val="80000"/>
              </a:lnSpc>
              <a:spcBef>
                <a:spcPct val="20000"/>
              </a:spcBef>
              <a:buFontTx/>
              <a:buChar char="–"/>
            </a:pPr>
            <a:r>
              <a:rPr lang="en-US" altLang="ja-JP" sz="1600" b="0" dirty="0">
                <a:solidFill>
                  <a:schemeClr val="tx1"/>
                </a:solidFill>
                <a:latin typeface="Tahoma" pitchFamily="34" charset="0"/>
              </a:rPr>
              <a:t>Section Leads:</a:t>
            </a:r>
          </a:p>
          <a:p>
            <a:pPr marL="685800" lvl="1" indent="-228600" eaLnBrk="0" hangingPunct="0">
              <a:lnSpc>
                <a:spcPct val="80000"/>
              </a:lnSpc>
              <a:spcBef>
                <a:spcPct val="20000"/>
              </a:spcBef>
              <a:buFont typeface="Wingdings" pitchFamily="2" charset="2"/>
              <a:buChar char="Ø"/>
            </a:pPr>
            <a:r>
              <a:rPr lang="en-US" altLang="ja-JP" sz="1600" b="0" dirty="0" smtClean="0">
                <a:solidFill>
                  <a:schemeClr val="tx1"/>
                </a:solidFill>
                <a:latin typeface="Tahoma" pitchFamily="34" charset="0"/>
              </a:rPr>
              <a:t>HV Analog:  Martin Szwarc</a:t>
            </a:r>
            <a:endParaRPr lang="en-US" altLang="ja-JP" sz="1600" b="0" dirty="0">
              <a:solidFill>
                <a:schemeClr val="tx1"/>
              </a:solidFill>
              <a:latin typeface="Tahoma" pitchFamily="34" charset="0"/>
            </a:endParaRPr>
          </a:p>
          <a:p>
            <a:pPr marL="685800" lvl="1" indent="-228600" eaLnBrk="0" hangingPunct="0">
              <a:lnSpc>
                <a:spcPct val="80000"/>
              </a:lnSpc>
              <a:spcBef>
                <a:spcPct val="20000"/>
              </a:spcBef>
              <a:buFont typeface="Wingdings" pitchFamily="2" charset="2"/>
              <a:buChar char="Ø"/>
            </a:pPr>
            <a:r>
              <a:rPr lang="en-US" altLang="ja-JP" sz="1600" b="0" dirty="0" smtClean="0">
                <a:solidFill>
                  <a:schemeClr val="tx1"/>
                </a:solidFill>
                <a:latin typeface="Tahoma" pitchFamily="34" charset="0"/>
              </a:rPr>
              <a:t>IO / Data path:  Mike Allen</a:t>
            </a:r>
            <a:endParaRPr lang="en-US" altLang="ja-JP" sz="1600" b="0" dirty="0">
              <a:solidFill>
                <a:schemeClr val="tx1"/>
              </a:solidFill>
              <a:latin typeface="Tahoma" pitchFamily="34" charset="0"/>
            </a:endParaRPr>
          </a:p>
          <a:p>
            <a:pPr marL="685800" lvl="1" indent="-228600" eaLnBrk="0" hangingPunct="0">
              <a:lnSpc>
                <a:spcPct val="80000"/>
              </a:lnSpc>
              <a:spcBef>
                <a:spcPct val="20000"/>
              </a:spcBef>
              <a:buFont typeface="Wingdings" pitchFamily="2" charset="2"/>
              <a:buChar char="Ø"/>
            </a:pPr>
            <a:r>
              <a:rPr lang="en-US" altLang="ja-JP" sz="1600" b="0" dirty="0">
                <a:solidFill>
                  <a:schemeClr val="tx1"/>
                </a:solidFill>
                <a:latin typeface="Tahoma" pitchFamily="34" charset="0"/>
              </a:rPr>
              <a:t>Core / </a:t>
            </a:r>
            <a:r>
              <a:rPr lang="en-US" altLang="ja-JP" sz="1600" b="0" dirty="0" smtClean="0">
                <a:solidFill>
                  <a:schemeClr val="tx1"/>
                </a:solidFill>
                <a:latin typeface="Tahoma" pitchFamily="34" charset="0"/>
              </a:rPr>
              <a:t>Array:  Owen Jungroth</a:t>
            </a:r>
            <a:endParaRPr lang="en-US" altLang="ja-JP" sz="1600" b="0" dirty="0">
              <a:solidFill>
                <a:schemeClr val="tx1"/>
              </a:solidFill>
              <a:latin typeface="Tahoma" pitchFamily="34" charset="0"/>
            </a:endParaRPr>
          </a:p>
          <a:p>
            <a:pPr marL="685800" lvl="1" indent="-228600" eaLnBrk="0" hangingPunct="0">
              <a:lnSpc>
                <a:spcPct val="80000"/>
              </a:lnSpc>
              <a:spcBef>
                <a:spcPct val="20000"/>
              </a:spcBef>
              <a:buFont typeface="Wingdings" pitchFamily="2" charset="2"/>
              <a:buChar char="Ø"/>
            </a:pPr>
            <a:r>
              <a:rPr lang="en-US" altLang="ja-JP" sz="1600" b="0" dirty="0" smtClean="0">
                <a:solidFill>
                  <a:schemeClr val="tx1"/>
                </a:solidFill>
                <a:latin typeface="Tahoma" pitchFamily="34" charset="0"/>
              </a:rPr>
              <a:t>Logic:  Rezaul Haque</a:t>
            </a:r>
          </a:p>
        </p:txBody>
      </p:sp>
      <p:graphicFrame>
        <p:nvGraphicFramePr>
          <p:cNvPr id="8" name="Group 72"/>
          <p:cNvGraphicFramePr>
            <a:graphicFrameLocks noGrp="1"/>
          </p:cNvGraphicFramePr>
          <p:nvPr/>
        </p:nvGraphicFramePr>
        <p:xfrm>
          <a:off x="1202417" y="2597791"/>
          <a:ext cx="6758354" cy="3303959"/>
        </p:xfrm>
        <a:graphic>
          <a:graphicData uri="http://schemas.openxmlformats.org/drawingml/2006/table">
            <a:tbl>
              <a:tblPr/>
              <a:tblGrid>
                <a:gridCol w="1554023"/>
                <a:gridCol w="1274169"/>
                <a:gridCol w="1345223"/>
                <a:gridCol w="1266093"/>
                <a:gridCol w="1318846"/>
              </a:tblGrid>
              <a:tr h="47912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ja-JP" sz="2400" b="0" i="0" u="none" strike="noStrike" cap="none" normalizeH="0" baseline="0" dirty="0" smtClean="0">
                          <a:ln>
                            <a:noFill/>
                          </a:ln>
                          <a:solidFill>
                            <a:schemeClr val="tx1"/>
                          </a:solidFill>
                          <a:effectLst/>
                          <a:latin typeface="Tahoma" pitchFamily="34" charset="0"/>
                          <a:ea typeface="ＭＳ Ｐゴシック" charset="-128"/>
                        </a:rPr>
                        <a:t>Function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ja-JP" sz="2400" b="0" i="0" u="none" strike="noStrike" cap="none" normalizeH="0" baseline="0" dirty="0" smtClean="0">
                          <a:ln>
                            <a:noFill/>
                          </a:ln>
                          <a:solidFill>
                            <a:schemeClr val="tx1"/>
                          </a:solidFill>
                          <a:effectLst/>
                          <a:latin typeface="Tahoma" pitchFamily="34" charset="0"/>
                          <a:ea typeface="ＭＳ Ｐゴシック" charset="-128"/>
                        </a:rPr>
                        <a:t>Q1’12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ja-JP" sz="2400" b="0" i="0" u="none" strike="noStrike" cap="none" normalizeH="0" baseline="0" smtClean="0">
                          <a:ln>
                            <a:noFill/>
                          </a:ln>
                          <a:solidFill>
                            <a:schemeClr val="tx1"/>
                          </a:solidFill>
                          <a:effectLst/>
                          <a:latin typeface="Tahoma" pitchFamily="34" charset="0"/>
                          <a:ea typeface="ＭＳ Ｐゴシック" charset="-128"/>
                        </a:rPr>
                        <a:t>Q2’12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ja-JP" sz="2400" b="0" i="0" u="none" strike="noStrike" cap="none" normalizeH="0" baseline="0" smtClean="0">
                          <a:ln>
                            <a:noFill/>
                          </a:ln>
                          <a:solidFill>
                            <a:schemeClr val="tx1"/>
                          </a:solidFill>
                          <a:effectLst/>
                          <a:latin typeface="Tahoma" pitchFamily="34" charset="0"/>
                          <a:ea typeface="ＭＳ Ｐゴシック" charset="-128"/>
                        </a:rPr>
                        <a:t>Q3’12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ja-JP" sz="2400" b="0" i="0" u="none" strike="noStrike" cap="none" normalizeH="0" baseline="0" dirty="0" smtClean="0">
                          <a:ln>
                            <a:noFill/>
                          </a:ln>
                          <a:solidFill>
                            <a:schemeClr val="tx1"/>
                          </a:solidFill>
                          <a:effectLst/>
                          <a:latin typeface="Tahoma" pitchFamily="34" charset="0"/>
                          <a:ea typeface="ＭＳ Ｐゴシック" charset="-128"/>
                        </a:rPr>
                        <a:t>Q4’12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890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ja-JP" sz="2000" b="0" i="0" u="none" strike="noStrike" cap="none" normalizeH="0" baseline="0" dirty="0" smtClean="0">
                          <a:ln>
                            <a:noFill/>
                          </a:ln>
                          <a:solidFill>
                            <a:schemeClr val="tx1"/>
                          </a:solidFill>
                          <a:effectLst/>
                          <a:latin typeface="Tahoma" pitchFamily="34" charset="0"/>
                          <a:ea typeface="ＭＳ Ｐゴシック" charset="-128"/>
                        </a:rPr>
                        <a:t>Analog</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ja-JP" sz="1600" b="0" i="0" u="none" strike="noStrike" cap="none" normalizeH="0" baseline="0" dirty="0" smtClean="0">
                          <a:ln>
                            <a:noFill/>
                          </a:ln>
                          <a:solidFill>
                            <a:schemeClr val="tx1"/>
                          </a:solidFill>
                          <a:effectLst/>
                          <a:latin typeface="Tahoma" pitchFamily="34" charset="0"/>
                          <a:ea typeface="ＭＳ Ｐゴシック" charset="-128"/>
                        </a:rPr>
                        <a:t>I: 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ja-JP" sz="1600" b="0" i="0" u="none" strike="noStrike" cap="none" normalizeH="0" baseline="0" dirty="0" smtClean="0">
                          <a:ln>
                            <a:noFill/>
                          </a:ln>
                          <a:solidFill>
                            <a:schemeClr val="tx1"/>
                          </a:solidFill>
                          <a:effectLst/>
                          <a:latin typeface="Tahoma" pitchFamily="34" charset="0"/>
                          <a:ea typeface="ＭＳ Ｐゴシック" charset="-128"/>
                        </a:rPr>
                        <a:t>I: 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ja-JP" sz="1600" b="0" i="0" u="none" strike="noStrike" cap="none" normalizeH="0" baseline="0" dirty="0" smtClean="0">
                          <a:ln>
                            <a:noFill/>
                          </a:ln>
                          <a:solidFill>
                            <a:schemeClr val="tx1"/>
                          </a:solidFill>
                          <a:effectLst/>
                          <a:latin typeface="Tahoma" pitchFamily="34" charset="0"/>
                          <a:ea typeface="ＭＳ Ｐゴシック" charset="-128"/>
                        </a:rPr>
                        <a:t>I: 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ja-JP" sz="1600" b="0" i="0" u="none" strike="noStrike" cap="none" normalizeH="0" baseline="0" dirty="0" smtClean="0">
                          <a:ln>
                            <a:noFill/>
                          </a:ln>
                          <a:solidFill>
                            <a:schemeClr val="tx1"/>
                          </a:solidFill>
                          <a:effectLst/>
                          <a:latin typeface="Tahoma" pitchFamily="34" charset="0"/>
                          <a:ea typeface="ＭＳ Ｐゴシック" charset="-128"/>
                        </a:rPr>
                        <a:t>I: 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890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ja-JP" sz="2000" b="0" i="0" u="none" strike="noStrike" cap="none" normalizeH="0" baseline="0" dirty="0" smtClean="0">
                          <a:ln>
                            <a:noFill/>
                          </a:ln>
                          <a:solidFill>
                            <a:schemeClr val="tx1"/>
                          </a:solidFill>
                          <a:effectLst/>
                          <a:latin typeface="Tahoma" pitchFamily="34" charset="0"/>
                          <a:ea typeface="ＭＳ Ｐゴシック" charset="-128"/>
                        </a:rPr>
                        <a:t>Core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ja-JP" sz="1600" b="0" i="0" u="none" strike="noStrike" cap="none" normalizeH="0" baseline="0" dirty="0" smtClean="0">
                          <a:ln>
                            <a:noFill/>
                          </a:ln>
                          <a:solidFill>
                            <a:schemeClr val="tx1"/>
                          </a:solidFill>
                          <a:effectLst/>
                          <a:latin typeface="Tahoma" pitchFamily="34" charset="0"/>
                          <a:ea typeface="ＭＳ Ｐゴシック" charset="-128"/>
                        </a:rPr>
                        <a:t>I: 10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ja-JP" sz="1600" b="0" i="0" u="none" strike="noStrike" cap="none" normalizeH="0" baseline="0" dirty="0" smtClean="0">
                          <a:ln>
                            <a:noFill/>
                          </a:ln>
                          <a:solidFill>
                            <a:schemeClr val="tx1"/>
                          </a:solidFill>
                          <a:effectLst/>
                          <a:latin typeface="Tahoma" pitchFamily="34" charset="0"/>
                          <a:ea typeface="ＭＳ Ｐゴシック" charset="-128"/>
                        </a:rPr>
                        <a:t>M: 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ja-JP" sz="1600" b="0" i="0" u="none" strike="noStrike" cap="none" normalizeH="0" baseline="0" dirty="0" smtClean="0">
                          <a:ln>
                            <a:noFill/>
                          </a:ln>
                          <a:solidFill>
                            <a:schemeClr val="tx1"/>
                          </a:solidFill>
                          <a:effectLst/>
                          <a:latin typeface="Tahoma" pitchFamily="34" charset="0"/>
                          <a:ea typeface="ＭＳ Ｐゴシック" charset="-128"/>
                        </a:rPr>
                        <a:t>I: 10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ja-JP" sz="1600" b="0" i="0" u="none" strike="noStrike" cap="none" normalizeH="0" baseline="0" dirty="0" smtClean="0">
                          <a:ln>
                            <a:noFill/>
                          </a:ln>
                          <a:solidFill>
                            <a:schemeClr val="tx1"/>
                          </a:solidFill>
                          <a:effectLst/>
                          <a:latin typeface="Tahoma" pitchFamily="34" charset="0"/>
                          <a:ea typeface="ＭＳ Ｐゴシック" charset="-128"/>
                        </a:rPr>
                        <a:t>M: 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ja-JP" sz="1600" b="0" i="0" u="none" strike="noStrike" cap="none" normalizeH="0" baseline="0" dirty="0" smtClean="0">
                          <a:ln>
                            <a:noFill/>
                          </a:ln>
                          <a:solidFill>
                            <a:schemeClr val="tx1"/>
                          </a:solidFill>
                          <a:effectLst/>
                          <a:latin typeface="Tahoma" pitchFamily="34" charset="0"/>
                          <a:ea typeface="ＭＳ Ｐゴシック" charset="-128"/>
                        </a:rPr>
                        <a:t>I: 10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ja-JP" sz="1600" b="0" i="0" u="none" strike="noStrike" cap="none" normalizeH="0" baseline="0" dirty="0" smtClean="0">
                          <a:ln>
                            <a:noFill/>
                          </a:ln>
                          <a:solidFill>
                            <a:schemeClr val="tx1"/>
                          </a:solidFill>
                          <a:effectLst/>
                          <a:latin typeface="Tahoma" pitchFamily="34" charset="0"/>
                          <a:ea typeface="ＭＳ Ｐゴシック" charset="-128"/>
                        </a:rPr>
                        <a:t>M: 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ja-JP" sz="1600" b="0" i="0" u="none" strike="noStrike" cap="none" normalizeH="0" baseline="0" dirty="0" smtClean="0">
                          <a:ln>
                            <a:noFill/>
                          </a:ln>
                          <a:solidFill>
                            <a:schemeClr val="tx1"/>
                          </a:solidFill>
                          <a:effectLst/>
                          <a:latin typeface="Tahoma" pitchFamily="34" charset="0"/>
                          <a:ea typeface="ＭＳ Ｐゴシック" charset="-128"/>
                        </a:rPr>
                        <a:t>I: 10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ja-JP" sz="1600" b="0" i="0" u="none" strike="noStrike" cap="none" normalizeH="0" baseline="0" dirty="0" smtClean="0">
                          <a:ln>
                            <a:noFill/>
                          </a:ln>
                          <a:solidFill>
                            <a:schemeClr val="tx1"/>
                          </a:solidFill>
                          <a:effectLst/>
                          <a:latin typeface="Tahoma" pitchFamily="34" charset="0"/>
                          <a:ea typeface="ＭＳ Ｐゴシック" charset="-128"/>
                        </a:rPr>
                        <a:t>M: 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890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ja-JP" sz="2000" b="0" i="0" u="none" strike="noStrike" cap="none" normalizeH="0" baseline="0" dirty="0" smtClean="0">
                          <a:ln>
                            <a:noFill/>
                          </a:ln>
                          <a:solidFill>
                            <a:schemeClr val="tx1"/>
                          </a:solidFill>
                          <a:effectLst/>
                          <a:latin typeface="Tahoma" pitchFamily="34" charset="0"/>
                          <a:ea typeface="ＭＳ Ｐゴシック" charset="-128"/>
                        </a:rPr>
                        <a:t>IO</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ja-JP" sz="1600" b="0" i="0" u="none" strike="noStrike" cap="none" normalizeH="0" baseline="0" dirty="0" smtClean="0">
                          <a:ln>
                            <a:noFill/>
                          </a:ln>
                          <a:solidFill>
                            <a:schemeClr val="tx1"/>
                          </a:solidFill>
                          <a:effectLst/>
                          <a:latin typeface="Tahoma" pitchFamily="34" charset="0"/>
                          <a:ea typeface="ＭＳ Ｐゴシック" charset="-128"/>
                        </a:rPr>
                        <a:t>I: 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ja-JP" sz="1600" b="0" i="0" u="none" strike="noStrike" cap="none" normalizeH="0" baseline="0" dirty="0" smtClean="0">
                          <a:ln>
                            <a:noFill/>
                          </a:ln>
                          <a:solidFill>
                            <a:schemeClr val="tx1"/>
                          </a:solidFill>
                          <a:effectLst/>
                          <a:latin typeface="Tahoma" pitchFamily="34" charset="0"/>
                          <a:ea typeface="ＭＳ Ｐゴシック" charset="-128"/>
                        </a:rPr>
                        <a:t>I: 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ja-JP" sz="1600" b="0" i="0" u="none" strike="noStrike" cap="none" normalizeH="0" baseline="0" dirty="0" smtClean="0">
                          <a:ln>
                            <a:noFill/>
                          </a:ln>
                          <a:solidFill>
                            <a:schemeClr val="tx1"/>
                          </a:solidFill>
                          <a:effectLst/>
                          <a:latin typeface="Tahoma" pitchFamily="34" charset="0"/>
                          <a:ea typeface="ＭＳ Ｐゴシック" charset="-128"/>
                        </a:rPr>
                        <a:t>I: 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ja-JP" sz="1600" b="0" i="0" u="none" strike="noStrike" cap="none" normalizeH="0" baseline="0" dirty="0" smtClean="0">
                          <a:ln>
                            <a:noFill/>
                          </a:ln>
                          <a:solidFill>
                            <a:schemeClr val="tx1"/>
                          </a:solidFill>
                          <a:effectLst/>
                          <a:latin typeface="Tahoma" pitchFamily="34" charset="0"/>
                          <a:ea typeface="ＭＳ Ｐゴシック" charset="-128"/>
                        </a:rPr>
                        <a:t>I: 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890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ja-JP" sz="2000" b="0" i="0" u="none" strike="noStrike" cap="none" normalizeH="0" baseline="0" dirty="0" smtClean="0">
                          <a:ln>
                            <a:noFill/>
                          </a:ln>
                          <a:solidFill>
                            <a:schemeClr val="tx1"/>
                          </a:solidFill>
                          <a:effectLst/>
                          <a:latin typeface="Tahoma" pitchFamily="34" charset="0"/>
                          <a:ea typeface="ＭＳ Ｐゴシック" charset="-128"/>
                        </a:rPr>
                        <a:t>Logic</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ja-JP" sz="1600" b="0" i="0" u="none" strike="noStrike" cap="none" normalizeH="0" baseline="0" dirty="0" smtClean="0">
                          <a:ln>
                            <a:noFill/>
                          </a:ln>
                          <a:solidFill>
                            <a:schemeClr val="tx1"/>
                          </a:solidFill>
                          <a:effectLst/>
                          <a:latin typeface="Tahoma" pitchFamily="34" charset="0"/>
                          <a:ea typeface="ＭＳ Ｐゴシック" charset="-128"/>
                        </a:rPr>
                        <a:t>I: 13</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ja-JP" sz="1600" b="0" i="0" u="none" strike="noStrike" cap="none" normalizeH="0" baseline="0" dirty="0" smtClean="0">
                          <a:ln>
                            <a:noFill/>
                          </a:ln>
                          <a:solidFill>
                            <a:schemeClr val="tx1"/>
                          </a:solidFill>
                          <a:effectLst/>
                          <a:latin typeface="Tahoma" pitchFamily="34" charset="0"/>
                          <a:ea typeface="ＭＳ Ｐゴシック" charset="-128"/>
                        </a:rPr>
                        <a:t>M: 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ja-JP" sz="1600" b="0" i="0" u="none" strike="noStrike" cap="none" normalizeH="0" baseline="0" dirty="0" smtClean="0">
                          <a:ln>
                            <a:noFill/>
                          </a:ln>
                          <a:solidFill>
                            <a:schemeClr val="tx1"/>
                          </a:solidFill>
                          <a:effectLst/>
                          <a:latin typeface="Tahoma" pitchFamily="34" charset="0"/>
                          <a:ea typeface="ＭＳ Ｐゴシック" charset="-128"/>
                        </a:rPr>
                        <a:t>I: 13</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ja-JP" sz="1600" b="0" i="0" u="none" strike="noStrike" cap="none" normalizeH="0" baseline="0" dirty="0" smtClean="0">
                          <a:ln>
                            <a:noFill/>
                          </a:ln>
                          <a:solidFill>
                            <a:schemeClr val="tx1"/>
                          </a:solidFill>
                          <a:effectLst/>
                          <a:latin typeface="Tahoma" pitchFamily="34" charset="0"/>
                          <a:ea typeface="ＭＳ Ｐゴシック" charset="-128"/>
                        </a:rPr>
                        <a:t>M: 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ja-JP" sz="1600" b="0" i="0" u="none" strike="noStrike" cap="none" normalizeH="0" baseline="0" dirty="0" smtClean="0">
                          <a:ln>
                            <a:noFill/>
                          </a:ln>
                          <a:solidFill>
                            <a:schemeClr val="tx1"/>
                          </a:solidFill>
                          <a:effectLst/>
                          <a:latin typeface="Tahoma" pitchFamily="34" charset="0"/>
                          <a:ea typeface="ＭＳ Ｐゴシック" charset="-128"/>
                        </a:rPr>
                        <a:t>I: 13</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ja-JP" sz="1600" b="0" i="0" u="none" strike="noStrike" cap="none" normalizeH="0" baseline="0" dirty="0" smtClean="0">
                          <a:ln>
                            <a:noFill/>
                          </a:ln>
                          <a:solidFill>
                            <a:schemeClr val="tx1"/>
                          </a:solidFill>
                          <a:effectLst/>
                          <a:latin typeface="Tahoma" pitchFamily="34" charset="0"/>
                          <a:ea typeface="ＭＳ Ｐゴシック" charset="-128"/>
                        </a:rPr>
                        <a:t>M: 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ja-JP" sz="1600" b="0" i="0" u="none" strike="noStrike" cap="none" normalizeH="0" baseline="0" dirty="0" smtClean="0">
                          <a:ln>
                            <a:noFill/>
                          </a:ln>
                          <a:solidFill>
                            <a:schemeClr val="tx1"/>
                          </a:solidFill>
                          <a:effectLst/>
                          <a:latin typeface="Tahoma" pitchFamily="34" charset="0"/>
                          <a:ea typeface="ＭＳ Ｐゴシック" charset="-128"/>
                        </a:rPr>
                        <a:t>I: 13</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ja-JP" sz="1600" b="0" i="0" u="none" strike="noStrike" cap="none" normalizeH="0" baseline="0" dirty="0" smtClean="0">
                          <a:ln>
                            <a:noFill/>
                          </a:ln>
                          <a:solidFill>
                            <a:schemeClr val="tx1"/>
                          </a:solidFill>
                          <a:effectLst/>
                          <a:latin typeface="Tahoma" pitchFamily="34" charset="0"/>
                          <a:ea typeface="ＭＳ Ｐゴシック" charset="-128"/>
                        </a:rPr>
                        <a:t>M: 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28776">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ja-JP" sz="2000" b="0" i="0" u="none" strike="noStrike" cap="none" normalizeH="0" baseline="0" dirty="0" smtClean="0">
                          <a:ln>
                            <a:noFill/>
                          </a:ln>
                          <a:solidFill>
                            <a:schemeClr val="tx1"/>
                          </a:solidFill>
                          <a:effectLst/>
                          <a:latin typeface="Tahoma" pitchFamily="34" charset="0"/>
                          <a:ea typeface="ＭＳ Ｐゴシック" charset="-128"/>
                        </a:rPr>
                        <a:t>Layout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ja-JP" sz="1600" b="0" i="0" u="none" strike="noStrike" cap="none" normalizeH="0" baseline="0" dirty="0" smtClean="0">
                          <a:ln>
                            <a:noFill/>
                          </a:ln>
                          <a:solidFill>
                            <a:schemeClr val="tx1"/>
                          </a:solidFill>
                          <a:effectLst/>
                          <a:latin typeface="Tahoma" pitchFamily="34" charset="0"/>
                          <a:ea typeface="ＭＳ Ｐゴシック" charset="-128"/>
                        </a:rPr>
                        <a:t>I: 27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ja-JP" sz="1600" b="0" i="0" u="none" strike="noStrike" cap="none" normalizeH="0" baseline="0" dirty="0" smtClean="0">
                          <a:ln>
                            <a:noFill/>
                          </a:ln>
                          <a:solidFill>
                            <a:schemeClr val="tx1"/>
                          </a:solidFill>
                          <a:effectLst/>
                          <a:latin typeface="Tahoma" pitchFamily="34" charset="0"/>
                          <a:ea typeface="ＭＳ Ｐゴシック" charset="-128"/>
                        </a:rPr>
                        <a:t>I: 27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ja-JP" sz="1600" b="0" i="0" u="none" strike="noStrike" cap="none" normalizeH="0" baseline="0" dirty="0" smtClean="0">
                          <a:ln>
                            <a:noFill/>
                          </a:ln>
                          <a:solidFill>
                            <a:schemeClr val="tx1"/>
                          </a:solidFill>
                          <a:effectLst/>
                          <a:latin typeface="Tahoma" pitchFamily="34" charset="0"/>
                          <a:ea typeface="ＭＳ Ｐゴシック" charset="-128"/>
                        </a:rPr>
                        <a:t>I: 27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ja-JP" sz="1600" b="0" i="0" u="none" strike="noStrike" cap="none" normalizeH="0" baseline="0" dirty="0" smtClean="0">
                          <a:ln>
                            <a:noFill/>
                          </a:ln>
                          <a:solidFill>
                            <a:schemeClr val="tx1"/>
                          </a:solidFill>
                          <a:effectLst/>
                          <a:latin typeface="Tahoma" pitchFamily="34" charset="0"/>
                          <a:ea typeface="ＭＳ Ｐゴシック" charset="-128"/>
                        </a:rPr>
                        <a:t>I: 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9" name="Rectangle 3"/>
          <p:cNvSpPr>
            <a:spLocks noChangeArrowheads="1"/>
          </p:cNvSpPr>
          <p:nvPr/>
        </p:nvSpPr>
        <p:spPr bwMode="auto">
          <a:xfrm>
            <a:off x="3477643" y="1355673"/>
            <a:ext cx="4264709" cy="1709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143000" lvl="2" indent="-228600" eaLnBrk="0" hangingPunct="0">
              <a:lnSpc>
                <a:spcPct val="80000"/>
              </a:lnSpc>
              <a:spcBef>
                <a:spcPct val="20000"/>
              </a:spcBef>
              <a:buFont typeface="Wingdings" pitchFamily="2" charset="2"/>
              <a:buChar char="Ø"/>
            </a:pPr>
            <a:r>
              <a:rPr lang="en-US" altLang="ja-JP" sz="1600" b="0" dirty="0" smtClean="0">
                <a:solidFill>
                  <a:schemeClr val="tx1"/>
                </a:solidFill>
                <a:latin typeface="Tahoma" pitchFamily="34" charset="0"/>
              </a:rPr>
              <a:t>Layout:  Julie Picarello</a:t>
            </a:r>
          </a:p>
          <a:p>
            <a:pPr marL="1143000" lvl="2" indent="-228600" eaLnBrk="0" hangingPunct="0">
              <a:lnSpc>
                <a:spcPct val="80000"/>
              </a:lnSpc>
              <a:spcBef>
                <a:spcPct val="20000"/>
              </a:spcBef>
              <a:buFont typeface="Wingdings" pitchFamily="2" charset="2"/>
              <a:buChar char="Ø"/>
            </a:pPr>
            <a:r>
              <a:rPr lang="en-US" altLang="ja-JP" sz="1600" b="0" dirty="0" smtClean="0">
                <a:solidFill>
                  <a:schemeClr val="tx1"/>
                </a:solidFill>
                <a:latin typeface="Tahoma" pitchFamily="34" charset="0"/>
              </a:rPr>
              <a:t>DA:  Sean McDermott</a:t>
            </a:r>
          </a:p>
          <a:p>
            <a:pPr marL="1143000" lvl="2" indent="-228600" eaLnBrk="0" hangingPunct="0">
              <a:lnSpc>
                <a:spcPct val="80000"/>
              </a:lnSpc>
              <a:spcBef>
                <a:spcPct val="20000"/>
              </a:spcBef>
              <a:buFont typeface="Wingdings" pitchFamily="2" charset="2"/>
              <a:buChar char="Ø"/>
            </a:pPr>
            <a:r>
              <a:rPr lang="en-US" altLang="ja-JP" sz="1600" b="0" dirty="0" smtClean="0">
                <a:solidFill>
                  <a:schemeClr val="tx1"/>
                </a:solidFill>
                <a:latin typeface="Tahoma" pitchFamily="34" charset="0"/>
              </a:rPr>
              <a:t>Architect:  Rajesh Sundaram</a:t>
            </a:r>
          </a:p>
          <a:p>
            <a:pPr marL="1143000" lvl="2" indent="-228600" eaLnBrk="0" hangingPunct="0">
              <a:lnSpc>
                <a:spcPct val="80000"/>
              </a:lnSpc>
              <a:spcBef>
                <a:spcPct val="20000"/>
              </a:spcBef>
              <a:buFont typeface="Wingdings" pitchFamily="2" charset="2"/>
              <a:buChar char="Ø"/>
            </a:pPr>
            <a:r>
              <a:rPr lang="en-US" altLang="ja-JP" sz="1600" b="0" dirty="0" smtClean="0">
                <a:solidFill>
                  <a:schemeClr val="tx1"/>
                </a:solidFill>
                <a:latin typeface="Tahoma" pitchFamily="34" charset="0"/>
              </a:rPr>
              <a:t>TestModes:  Manjinder Bains</a:t>
            </a:r>
          </a:p>
          <a:p>
            <a:pPr marL="342900" indent="-342900">
              <a:lnSpc>
                <a:spcPct val="80000"/>
              </a:lnSpc>
            </a:pPr>
            <a:endParaRPr lang="en-US" altLang="ja-JP" sz="1600" b="0" dirty="0">
              <a:solidFill>
                <a:schemeClr val="tx1"/>
              </a:solidFill>
              <a:latin typeface="Tahoma" pitchFamily="34" charset="0"/>
            </a:endParaRPr>
          </a:p>
          <a:p>
            <a:pPr marL="1143000" lvl="2" indent="-228600">
              <a:lnSpc>
                <a:spcPct val="80000"/>
              </a:lnSpc>
              <a:spcBef>
                <a:spcPct val="20000"/>
              </a:spcBef>
              <a:buFontTx/>
              <a:buChar char="•"/>
            </a:pPr>
            <a:endParaRPr lang="en-US" altLang="ja-JP" sz="1000" b="0" dirty="0">
              <a:solidFill>
                <a:schemeClr val="tx1"/>
              </a:solidFill>
              <a:latin typeface="Arial" pitchFamily="34" charset="0"/>
            </a:endParaRPr>
          </a:p>
        </p:txBody>
      </p:sp>
      <p:sp>
        <p:nvSpPr>
          <p:cNvPr id="10" name="TextBox 9"/>
          <p:cNvSpPr txBox="1"/>
          <p:nvPr/>
        </p:nvSpPr>
        <p:spPr>
          <a:xfrm>
            <a:off x="1360945" y="5890588"/>
            <a:ext cx="4838184" cy="615553"/>
          </a:xfrm>
          <a:prstGeom prst="rect">
            <a:avLst/>
          </a:prstGeom>
          <a:noFill/>
        </p:spPr>
        <p:txBody>
          <a:bodyPr wrap="none" rtlCol="0">
            <a:spAutoFit/>
          </a:bodyPr>
          <a:lstStyle/>
          <a:p>
            <a:r>
              <a:rPr lang="en-US" sz="1200" dirty="0" smtClean="0"/>
              <a:t>Notes:</a:t>
            </a:r>
          </a:p>
          <a:p>
            <a:pPr marL="285750" indent="-285750">
              <a:buFont typeface="Arial" charset="0"/>
              <a:buChar char="•"/>
            </a:pPr>
            <a:r>
              <a:rPr lang="en-US" sz="1100" b="0" dirty="0" smtClean="0"/>
              <a:t>Modeling supported by San Jose Modeling team.</a:t>
            </a:r>
          </a:p>
          <a:p>
            <a:pPr marL="285750" indent="-285750">
              <a:buFont typeface="Arial" charset="0"/>
              <a:buChar char="•"/>
            </a:pPr>
            <a:r>
              <a:rPr lang="en-US" sz="1100" b="0" dirty="0" smtClean="0"/>
              <a:t>Resource plan is Estimated.  Final budget based on JDP Plan’12.</a:t>
            </a:r>
            <a:endParaRPr lang="en-US" sz="1100" b="0" dirty="0"/>
          </a:p>
        </p:txBody>
      </p:sp>
    </p:spTree>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idx="4294967295"/>
          </p:nvPr>
        </p:nvSpPr>
        <p:spPr>
          <a:xfrm>
            <a:off x="0" y="55563"/>
            <a:ext cx="9144000" cy="657225"/>
          </a:xfrm>
        </p:spPr>
        <p:txBody>
          <a:bodyPr/>
          <a:lstStyle/>
          <a:p>
            <a:r>
              <a:rPr lang="en-US" altLang="ja-JP" dirty="0" smtClean="0">
                <a:latin typeface="Tahoma" pitchFamily="34" charset="0"/>
                <a:ea typeface="ＭＳ Ｐゴシック" pitchFamily="34" charset="-128"/>
              </a:rPr>
              <a:t>Design Environment &amp; Collateral</a:t>
            </a:r>
          </a:p>
        </p:txBody>
      </p:sp>
      <p:sp>
        <p:nvSpPr>
          <p:cNvPr id="20484" name="Date Placeholder 3"/>
          <p:cNvSpPr txBox="1">
            <a:spLocks noGrp="1"/>
          </p:cNvSpPr>
          <p:nvPr/>
        </p:nvSpPr>
        <p:spPr bwMode="auto">
          <a:xfrm>
            <a:off x="1371600" y="6600825"/>
            <a:ext cx="2133600" cy="257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2"/>
                </a:solidFill>
                <a:latin typeface="Lucida Sans Unicode" pitchFamily="34" charset="0"/>
                <a:ea typeface="ＭＳ Ｐゴシック" pitchFamily="34" charset="-128"/>
              </a:defRPr>
            </a:lvl1pPr>
            <a:lvl2pPr marL="742950" indent="-285750" eaLnBrk="0" hangingPunct="0">
              <a:defRPr b="1">
                <a:solidFill>
                  <a:schemeClr val="tx2"/>
                </a:solidFill>
                <a:latin typeface="Lucida Sans Unicode" pitchFamily="34" charset="0"/>
                <a:ea typeface="ＭＳ Ｐゴシック" pitchFamily="34" charset="-128"/>
              </a:defRPr>
            </a:lvl2pPr>
            <a:lvl3pPr marL="1143000" indent="-228600" eaLnBrk="0" hangingPunct="0">
              <a:defRPr b="1">
                <a:solidFill>
                  <a:schemeClr val="tx2"/>
                </a:solidFill>
                <a:latin typeface="Lucida Sans Unicode" pitchFamily="34" charset="0"/>
                <a:ea typeface="ＭＳ Ｐゴシック" pitchFamily="34" charset="-128"/>
              </a:defRPr>
            </a:lvl3pPr>
            <a:lvl4pPr marL="1600200" indent="-228600" eaLnBrk="0" hangingPunct="0">
              <a:defRPr b="1">
                <a:solidFill>
                  <a:schemeClr val="tx2"/>
                </a:solidFill>
                <a:latin typeface="Lucida Sans Unicode" pitchFamily="34" charset="0"/>
                <a:ea typeface="ＭＳ Ｐゴシック" pitchFamily="34" charset="-128"/>
              </a:defRPr>
            </a:lvl4pPr>
            <a:lvl5pPr marL="2057400" indent="-228600" eaLnBrk="0" hangingPunct="0">
              <a:defRPr b="1">
                <a:solidFill>
                  <a:schemeClr val="tx2"/>
                </a:solidFill>
                <a:latin typeface="Lucida Sans Unicode" pitchFamily="34" charset="0"/>
                <a:ea typeface="ＭＳ Ｐゴシック" pitchFamily="34" charset="-128"/>
              </a:defRPr>
            </a:lvl5pPr>
            <a:lvl6pPr marL="25146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6pPr>
            <a:lvl7pPr marL="29718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7pPr>
            <a:lvl8pPr marL="34290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8pPr>
            <a:lvl9pPr marL="38862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9pPr>
          </a:lstStyle>
          <a:p>
            <a:r>
              <a:rPr lang="en-US" altLang="ja-JP" sz="1200" b="0" dirty="0" smtClean="0">
                <a:solidFill>
                  <a:schemeClr val="tx1"/>
                </a:solidFill>
                <a:latin typeface="Times New Roman" pitchFamily="18" charset="0"/>
              </a:rPr>
              <a:t>4/3/2012</a:t>
            </a:r>
            <a:endParaRPr lang="en-US" altLang="ja-JP" sz="1200" b="0" dirty="0">
              <a:solidFill>
                <a:schemeClr val="tx1"/>
              </a:solidFill>
              <a:latin typeface="Times New Roman" pitchFamily="18" charset="0"/>
            </a:endParaRPr>
          </a:p>
        </p:txBody>
      </p:sp>
      <p:sp>
        <p:nvSpPr>
          <p:cNvPr id="20485" name="Footer Placeholder 4"/>
          <p:cNvSpPr txBox="1">
            <a:spLocks noGrp="1"/>
          </p:cNvSpPr>
          <p:nvPr/>
        </p:nvSpPr>
        <p:spPr bwMode="auto">
          <a:xfrm>
            <a:off x="3638550" y="6578600"/>
            <a:ext cx="2895600" cy="27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2"/>
                </a:solidFill>
                <a:latin typeface="Lucida Sans Unicode" pitchFamily="34" charset="0"/>
                <a:ea typeface="ＭＳ Ｐゴシック" pitchFamily="34" charset="-128"/>
              </a:defRPr>
            </a:lvl1pPr>
            <a:lvl2pPr marL="742950" indent="-285750" eaLnBrk="0" hangingPunct="0">
              <a:defRPr b="1">
                <a:solidFill>
                  <a:schemeClr val="tx2"/>
                </a:solidFill>
                <a:latin typeface="Lucida Sans Unicode" pitchFamily="34" charset="0"/>
                <a:ea typeface="ＭＳ Ｐゴシック" pitchFamily="34" charset="-128"/>
              </a:defRPr>
            </a:lvl2pPr>
            <a:lvl3pPr marL="1143000" indent="-228600" eaLnBrk="0" hangingPunct="0">
              <a:defRPr b="1">
                <a:solidFill>
                  <a:schemeClr val="tx2"/>
                </a:solidFill>
                <a:latin typeface="Lucida Sans Unicode" pitchFamily="34" charset="0"/>
                <a:ea typeface="ＭＳ Ｐゴシック" pitchFamily="34" charset="-128"/>
              </a:defRPr>
            </a:lvl3pPr>
            <a:lvl4pPr marL="1600200" indent="-228600" eaLnBrk="0" hangingPunct="0">
              <a:defRPr b="1">
                <a:solidFill>
                  <a:schemeClr val="tx2"/>
                </a:solidFill>
                <a:latin typeface="Lucida Sans Unicode" pitchFamily="34" charset="0"/>
                <a:ea typeface="ＭＳ Ｐゴシック" pitchFamily="34" charset="-128"/>
              </a:defRPr>
            </a:lvl4pPr>
            <a:lvl5pPr marL="2057400" indent="-228600" eaLnBrk="0" hangingPunct="0">
              <a:defRPr b="1">
                <a:solidFill>
                  <a:schemeClr val="tx2"/>
                </a:solidFill>
                <a:latin typeface="Lucida Sans Unicode" pitchFamily="34" charset="0"/>
                <a:ea typeface="ＭＳ Ｐゴシック" pitchFamily="34" charset="-128"/>
              </a:defRPr>
            </a:lvl5pPr>
            <a:lvl6pPr marL="25146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6pPr>
            <a:lvl7pPr marL="29718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7pPr>
            <a:lvl8pPr marL="34290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8pPr>
            <a:lvl9pPr marL="38862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9pPr>
          </a:lstStyle>
          <a:p>
            <a:pPr algn="ctr"/>
            <a:r>
              <a:rPr lang="en-US" altLang="ja-JP" sz="1400">
                <a:solidFill>
                  <a:srgbClr val="FF0000"/>
                </a:solidFill>
                <a:latin typeface="Times New Roman" pitchFamily="18" charset="0"/>
              </a:rPr>
              <a:t>Micron/Intel Confidential</a:t>
            </a:r>
          </a:p>
        </p:txBody>
      </p:sp>
      <p:sp>
        <p:nvSpPr>
          <p:cNvPr id="20486" name="Slide Number Placeholder 5"/>
          <p:cNvSpPr txBox="1">
            <a:spLocks noGrp="1"/>
          </p:cNvSpPr>
          <p:nvPr/>
        </p:nvSpPr>
        <p:spPr bwMode="auto">
          <a:xfrm>
            <a:off x="6786563" y="6567488"/>
            <a:ext cx="1263650" cy="290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2"/>
                </a:solidFill>
                <a:latin typeface="Lucida Sans Unicode" pitchFamily="34" charset="0"/>
                <a:ea typeface="ＭＳ Ｐゴシック" pitchFamily="34" charset="-128"/>
              </a:defRPr>
            </a:lvl1pPr>
            <a:lvl2pPr marL="742950" indent="-285750" eaLnBrk="0" hangingPunct="0">
              <a:defRPr b="1">
                <a:solidFill>
                  <a:schemeClr val="tx2"/>
                </a:solidFill>
                <a:latin typeface="Lucida Sans Unicode" pitchFamily="34" charset="0"/>
                <a:ea typeface="ＭＳ Ｐゴシック" pitchFamily="34" charset="-128"/>
              </a:defRPr>
            </a:lvl2pPr>
            <a:lvl3pPr marL="1143000" indent="-228600" eaLnBrk="0" hangingPunct="0">
              <a:defRPr b="1">
                <a:solidFill>
                  <a:schemeClr val="tx2"/>
                </a:solidFill>
                <a:latin typeface="Lucida Sans Unicode" pitchFamily="34" charset="0"/>
                <a:ea typeface="ＭＳ Ｐゴシック" pitchFamily="34" charset="-128"/>
              </a:defRPr>
            </a:lvl3pPr>
            <a:lvl4pPr marL="1600200" indent="-228600" eaLnBrk="0" hangingPunct="0">
              <a:defRPr b="1">
                <a:solidFill>
                  <a:schemeClr val="tx2"/>
                </a:solidFill>
                <a:latin typeface="Lucida Sans Unicode" pitchFamily="34" charset="0"/>
                <a:ea typeface="ＭＳ Ｐゴシック" pitchFamily="34" charset="-128"/>
              </a:defRPr>
            </a:lvl4pPr>
            <a:lvl5pPr marL="2057400" indent="-228600" eaLnBrk="0" hangingPunct="0">
              <a:defRPr b="1">
                <a:solidFill>
                  <a:schemeClr val="tx2"/>
                </a:solidFill>
                <a:latin typeface="Lucida Sans Unicode" pitchFamily="34" charset="0"/>
                <a:ea typeface="ＭＳ Ｐゴシック" pitchFamily="34" charset="-128"/>
              </a:defRPr>
            </a:lvl5pPr>
            <a:lvl6pPr marL="25146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6pPr>
            <a:lvl7pPr marL="29718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7pPr>
            <a:lvl8pPr marL="34290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8pPr>
            <a:lvl9pPr marL="38862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9pPr>
          </a:lstStyle>
          <a:p>
            <a:pPr algn="r"/>
            <a:fld id="{812124A5-E7AD-4219-B3F2-D31119C2D745}" type="slidenum">
              <a:rPr lang="en-US" altLang="ja-JP" sz="1200" b="0">
                <a:solidFill>
                  <a:schemeClr val="tx1"/>
                </a:solidFill>
                <a:latin typeface="Times New Roman" pitchFamily="18" charset="0"/>
              </a:rPr>
              <a:pPr algn="r"/>
              <a:t>33</a:t>
            </a:fld>
            <a:endParaRPr lang="en-US" altLang="ja-JP" sz="1200" b="0">
              <a:solidFill>
                <a:schemeClr val="tx1"/>
              </a:solidFill>
              <a:latin typeface="Times New Roman" pitchFamily="18" charset="0"/>
            </a:endParaRPr>
          </a:p>
        </p:txBody>
      </p:sp>
      <p:graphicFrame>
        <p:nvGraphicFramePr>
          <p:cNvPr id="7" name="表 4"/>
          <p:cNvGraphicFramePr>
            <a:graphicFrameLocks noGrp="1"/>
          </p:cNvGraphicFramePr>
          <p:nvPr>
            <p:extLst>
              <p:ext uri="{D42A27DB-BD31-4B8C-83A1-F6EECF244321}">
                <p14:modId xmlns:p14="http://schemas.microsoft.com/office/powerpoint/2010/main" val="540298203"/>
              </p:ext>
            </p:extLst>
          </p:nvPr>
        </p:nvGraphicFramePr>
        <p:xfrm>
          <a:off x="1971759" y="858623"/>
          <a:ext cx="5235153" cy="4480368"/>
        </p:xfrm>
        <a:graphic>
          <a:graphicData uri="http://schemas.openxmlformats.org/drawingml/2006/table">
            <a:tbl>
              <a:tblPr firstRow="1" bandRow="1">
                <a:tableStyleId>{5940675A-B579-460E-94D1-54222C63F5DA}</a:tableStyleId>
              </a:tblPr>
              <a:tblGrid>
                <a:gridCol w="2191163"/>
                <a:gridCol w="3043990"/>
              </a:tblGrid>
              <a:tr h="30546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800" b="1" u="none" strike="noStrike" cap="none" normalizeH="0" baseline="0" dirty="0" smtClean="0">
                          <a:ln>
                            <a:noFill/>
                          </a:ln>
                          <a:effectLst/>
                        </a:rPr>
                        <a:t>Item</a:t>
                      </a:r>
                      <a:endParaRPr kumimoji="1" lang="ja-JP" altLang="en-US" sz="1800" b="1" i="0" u="none" strike="noStrike" cap="none" normalizeH="0" baseline="0" dirty="0" smtClean="0">
                        <a:ln>
                          <a:noFill/>
                        </a:ln>
                        <a:solidFill>
                          <a:srgbClr val="0000FF"/>
                        </a:solidFill>
                        <a:effectLst/>
                        <a:latin typeface="+mn-lt"/>
                        <a:ea typeface="MS PGothic" pitchFamily="34" charset="-128"/>
                        <a:cs typeface="Tahoma" pitchFamily="34" charset="0"/>
                      </a:endParaRPr>
                    </a:p>
                  </a:txBody>
                  <a:tcPr marT="45714" marB="45714"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800" b="1" u="none" strike="noStrike" cap="none" normalizeH="0" baseline="0" dirty="0" smtClean="0">
                          <a:ln>
                            <a:noFill/>
                          </a:ln>
                          <a:effectLst/>
                        </a:rPr>
                        <a:t>Status</a:t>
                      </a:r>
                      <a:endParaRPr kumimoji="1" lang="ja-JP" altLang="en-US" sz="1800" b="1" i="0" u="none" strike="noStrike" cap="none" normalizeH="0" baseline="0" dirty="0" smtClean="0">
                        <a:ln>
                          <a:noFill/>
                        </a:ln>
                        <a:solidFill>
                          <a:srgbClr val="0000FF"/>
                        </a:solidFill>
                        <a:effectLst/>
                        <a:latin typeface="+mn-lt"/>
                        <a:ea typeface="MS PGothic" pitchFamily="34" charset="-128"/>
                        <a:cs typeface="Tahoma" pitchFamily="34" charset="0"/>
                      </a:endParaRPr>
                    </a:p>
                  </a:txBody>
                  <a:tcPr marT="45714" marB="45714" horzOverflow="overflow"/>
                </a:tc>
              </a:tr>
              <a:tr h="23020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200" u="none" strike="noStrike" cap="none" normalizeH="0" baseline="0" dirty="0" smtClean="0">
                          <a:ln>
                            <a:noFill/>
                          </a:ln>
                          <a:effectLst/>
                        </a:rPr>
                        <a:t>compLib</a:t>
                      </a:r>
                      <a:endParaRPr kumimoji="1" lang="ja-JP" altLang="en-US" sz="1200" b="0" i="0" u="none" strike="noStrike" cap="none" normalizeH="0" baseline="0" dirty="0" smtClean="0">
                        <a:ln>
                          <a:noFill/>
                        </a:ln>
                        <a:solidFill>
                          <a:srgbClr val="0000FF"/>
                        </a:solidFill>
                        <a:effectLst/>
                        <a:latin typeface="+mn-lt"/>
                        <a:ea typeface="MS PGothic" pitchFamily="34" charset="-128"/>
                        <a:cs typeface="Tahoma" pitchFamily="34" charset="0"/>
                      </a:endParaRPr>
                    </a:p>
                  </a:txBody>
                  <a:tcPr marT="45714" marB="45714"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200" u="none" strike="noStrike" cap="none" normalizeH="0" baseline="0" dirty="0" smtClean="0">
                          <a:ln>
                            <a:noFill/>
                          </a:ln>
                          <a:effectLst/>
                        </a:rPr>
                        <a:t>Available for use</a:t>
                      </a:r>
                      <a:endParaRPr kumimoji="1" lang="ja-JP" altLang="en-US" sz="1200" b="0" i="0" u="none" strike="noStrike" cap="none" normalizeH="0" baseline="0" dirty="0" smtClean="0">
                        <a:ln>
                          <a:noFill/>
                        </a:ln>
                        <a:solidFill>
                          <a:srgbClr val="0000FF"/>
                        </a:solidFill>
                        <a:effectLst/>
                        <a:latin typeface="+mn-lt"/>
                        <a:ea typeface="MS PGothic" pitchFamily="34" charset="-128"/>
                        <a:cs typeface="Tahoma" pitchFamily="34" charset="0"/>
                      </a:endParaRPr>
                    </a:p>
                  </a:txBody>
                  <a:tcPr marT="45714" marB="45714" horzOverflow="overflow"/>
                </a:tc>
              </a:tr>
              <a:tr h="22304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200" u="none" strike="noStrike" cap="none" normalizeH="0" baseline="0" dirty="0" smtClean="0">
                          <a:ln>
                            <a:noFill/>
                          </a:ln>
                          <a:effectLst/>
                        </a:rPr>
                        <a:t>pcell</a:t>
                      </a:r>
                      <a:endParaRPr kumimoji="1" lang="ja-JP" altLang="en-US" sz="1200" b="0" i="0" u="none" strike="noStrike" cap="none" normalizeH="0" baseline="0" dirty="0" smtClean="0">
                        <a:ln>
                          <a:noFill/>
                        </a:ln>
                        <a:solidFill>
                          <a:srgbClr val="0000FF"/>
                        </a:solidFill>
                        <a:effectLst/>
                        <a:latin typeface="+mn-lt"/>
                        <a:ea typeface="MS PGothic" pitchFamily="34" charset="-128"/>
                        <a:cs typeface="Tahoma" pitchFamily="34" charset="0"/>
                      </a:endParaRPr>
                    </a:p>
                  </a:txBody>
                  <a:tcPr marT="45714" marB="45714"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200" u="none" strike="noStrike" cap="none" normalizeH="0" baseline="0" dirty="0" smtClean="0">
                          <a:ln>
                            <a:noFill/>
                          </a:ln>
                          <a:effectLst/>
                        </a:rPr>
                        <a:t>Available for use</a:t>
                      </a:r>
                      <a:endParaRPr kumimoji="1" lang="ja-JP" altLang="en-US" sz="1200" b="0" i="0" u="none" strike="noStrike" cap="none" normalizeH="0" baseline="0" dirty="0" smtClean="0">
                        <a:ln>
                          <a:noFill/>
                        </a:ln>
                        <a:solidFill>
                          <a:srgbClr val="0000FF"/>
                        </a:solidFill>
                        <a:effectLst/>
                        <a:latin typeface="+mn-lt"/>
                        <a:ea typeface="MS PGothic" pitchFamily="34" charset="-128"/>
                        <a:cs typeface="Tahoma" pitchFamily="34" charset="0"/>
                      </a:endParaRPr>
                    </a:p>
                  </a:txBody>
                  <a:tcPr marT="45714" marB="45714" horzOverflow="overflow"/>
                </a:tc>
              </a:tr>
              <a:tr h="230586">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200" u="none" strike="noStrike" cap="none" normalizeH="0" baseline="0" dirty="0" smtClean="0">
                          <a:ln>
                            <a:noFill/>
                          </a:ln>
                          <a:effectLst/>
                        </a:rPr>
                        <a:t>stdPCMS80A</a:t>
                      </a:r>
                      <a:endParaRPr kumimoji="1" lang="ja-JP" altLang="en-US" sz="1200" b="0" i="0" u="none" strike="noStrike" cap="none" normalizeH="0" baseline="0" dirty="0" smtClean="0">
                        <a:ln>
                          <a:noFill/>
                        </a:ln>
                        <a:solidFill>
                          <a:srgbClr val="0000FF"/>
                        </a:solidFill>
                        <a:effectLst/>
                        <a:latin typeface="+mn-lt"/>
                        <a:ea typeface="MS PGothic" pitchFamily="34" charset="-128"/>
                        <a:cs typeface="Tahoma" pitchFamily="34" charset="0"/>
                      </a:endParaRPr>
                    </a:p>
                  </a:txBody>
                  <a:tcPr marT="45714" marB="45714"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200" u="none" strike="noStrike" cap="none" normalizeH="0" baseline="0" dirty="0" smtClean="0">
                          <a:ln>
                            <a:noFill/>
                          </a:ln>
                          <a:effectLst/>
                        </a:rPr>
                        <a:t>Available for use</a:t>
                      </a:r>
                      <a:endParaRPr kumimoji="1" lang="ja-JP" altLang="en-US" sz="1200" b="0" i="0" u="none" strike="noStrike" cap="none" normalizeH="0" baseline="0" dirty="0" smtClean="0">
                        <a:ln>
                          <a:noFill/>
                        </a:ln>
                        <a:solidFill>
                          <a:srgbClr val="0000FF"/>
                        </a:solidFill>
                        <a:effectLst/>
                        <a:latin typeface="+mn-lt"/>
                        <a:ea typeface="MS PGothic" pitchFamily="34" charset="-128"/>
                        <a:cs typeface="Tahoma" pitchFamily="34" charset="0"/>
                      </a:endParaRPr>
                    </a:p>
                  </a:txBody>
                  <a:tcPr marT="45714" marB="45714" horzOverflow="overflow"/>
                </a:tc>
              </a:tr>
              <a:tr h="26159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200" u="none" strike="noStrike" cap="none" normalizeH="0" baseline="0" dirty="0" smtClean="0">
                          <a:ln>
                            <a:noFill/>
                          </a:ln>
                          <a:effectLst/>
                        </a:rPr>
                        <a:t>stdcell_Lib</a:t>
                      </a:r>
                      <a:endParaRPr kumimoji="1" lang="ja-JP" altLang="en-US" sz="1200" b="0" i="0" u="none" strike="noStrike" cap="none" normalizeH="0" baseline="0" dirty="0" smtClean="0">
                        <a:ln>
                          <a:noFill/>
                        </a:ln>
                        <a:solidFill>
                          <a:srgbClr val="0000FF"/>
                        </a:solidFill>
                        <a:effectLst/>
                        <a:latin typeface="+mn-lt"/>
                        <a:ea typeface="MS PGothic" pitchFamily="34" charset="-128"/>
                        <a:cs typeface="Tahoma" pitchFamily="34" charset="0"/>
                      </a:endParaRPr>
                    </a:p>
                  </a:txBody>
                  <a:tcPr marT="45714" marB="45714"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200" u="none" strike="noStrike" cap="none" normalizeH="0" baseline="0" dirty="0" smtClean="0">
                          <a:ln>
                            <a:noFill/>
                          </a:ln>
                          <a:solidFill>
                            <a:schemeClr val="tx1"/>
                          </a:solidFill>
                          <a:effectLst/>
                        </a:rPr>
                        <a:t>Targeting release ww13</a:t>
                      </a:r>
                      <a:endParaRPr kumimoji="1" lang="ja-JP" altLang="en-US" sz="1200" b="0" i="0" u="none" strike="noStrike" cap="none" normalizeH="0" baseline="0" dirty="0" smtClean="0">
                        <a:ln>
                          <a:noFill/>
                        </a:ln>
                        <a:solidFill>
                          <a:schemeClr val="tx1"/>
                        </a:solidFill>
                        <a:effectLst/>
                        <a:latin typeface="+mn-lt"/>
                        <a:ea typeface="MS PGothic" pitchFamily="34" charset="-128"/>
                        <a:cs typeface="Tahoma" pitchFamily="34" charset="0"/>
                      </a:endParaRPr>
                    </a:p>
                  </a:txBody>
                  <a:tcPr marT="45714" marB="45714" horzOverflow="overflow"/>
                </a:tc>
              </a:tr>
              <a:tr h="13279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200" u="none" strike="noStrike" cap="none" normalizeH="0" baseline="0" dirty="0" smtClean="0">
                          <a:ln>
                            <a:noFill/>
                          </a:ln>
                          <a:effectLst/>
                        </a:rPr>
                        <a:t>Fuse Collateral</a:t>
                      </a:r>
                      <a:endParaRPr kumimoji="1" lang="ja-JP" altLang="en-US" sz="1200" b="0" i="0" u="none" strike="noStrike" cap="none" normalizeH="0" baseline="0" dirty="0" smtClean="0">
                        <a:ln>
                          <a:noFill/>
                        </a:ln>
                        <a:solidFill>
                          <a:srgbClr val="00279F"/>
                        </a:solidFill>
                        <a:effectLst/>
                        <a:latin typeface="+mn-lt"/>
                        <a:ea typeface="MS PGothic" pitchFamily="34" charset="-128"/>
                        <a:cs typeface="Tahoma" pitchFamily="34" charset="0"/>
                      </a:endParaRPr>
                    </a:p>
                  </a:txBody>
                  <a:tcPr marT="45714" marB="45714"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200" u="none" strike="noStrike" cap="none" normalizeH="0" baseline="0" dirty="0" smtClean="0">
                          <a:ln>
                            <a:noFill/>
                          </a:ln>
                          <a:solidFill>
                            <a:schemeClr val="tx1"/>
                          </a:solidFill>
                          <a:effectLst/>
                        </a:rPr>
                        <a:t>Espec due April 4th</a:t>
                      </a:r>
                      <a:endParaRPr kumimoji="1" lang="ja-JP" altLang="en-US" sz="1200" b="0" i="0" u="none" strike="noStrike" cap="none" normalizeH="0" baseline="0" dirty="0" smtClean="0">
                        <a:ln>
                          <a:noFill/>
                        </a:ln>
                        <a:solidFill>
                          <a:schemeClr val="tx1"/>
                        </a:solidFill>
                        <a:effectLst/>
                        <a:latin typeface="+mn-lt"/>
                        <a:ea typeface="MS PGothic" pitchFamily="34" charset="-128"/>
                        <a:cs typeface="Tahoma" pitchFamily="34" charset="0"/>
                      </a:endParaRPr>
                    </a:p>
                  </a:txBody>
                  <a:tcPr marT="45714" marB="45714" horzOverflow="overflow"/>
                </a:tc>
              </a:tr>
              <a:tr h="13279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200" u="none" strike="noStrike" cap="none" normalizeH="0" baseline="0" dirty="0" smtClean="0">
                          <a:ln>
                            <a:noFill/>
                          </a:ln>
                          <a:effectLst/>
                        </a:rPr>
                        <a:t>ESD Collateral</a:t>
                      </a:r>
                      <a:endParaRPr kumimoji="1" lang="ja-JP" altLang="en-US" sz="1200" b="0" i="0" u="none" strike="noStrike" cap="none" normalizeH="0" baseline="0" dirty="0" smtClean="0">
                        <a:ln>
                          <a:noFill/>
                        </a:ln>
                        <a:solidFill>
                          <a:srgbClr val="00279F"/>
                        </a:solidFill>
                        <a:effectLst/>
                        <a:latin typeface="+mn-lt"/>
                        <a:ea typeface="MS PGothic" pitchFamily="34" charset="-128"/>
                        <a:cs typeface="Tahoma" pitchFamily="34" charset="0"/>
                      </a:endParaRPr>
                    </a:p>
                  </a:txBody>
                  <a:tcPr marT="45714" marB="45714"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200" u="none" strike="noStrike" cap="none" normalizeH="0" baseline="0" dirty="0" smtClean="0">
                          <a:ln>
                            <a:noFill/>
                          </a:ln>
                          <a:solidFill>
                            <a:schemeClr val="tx1"/>
                          </a:solidFill>
                          <a:effectLst/>
                        </a:rPr>
                        <a:t>TBD</a:t>
                      </a:r>
                      <a:endParaRPr kumimoji="1" lang="ja-JP" altLang="en-US" sz="1200" b="0" i="0" u="none" strike="noStrike" cap="none" normalizeH="0" baseline="0" dirty="0" smtClean="0">
                        <a:ln>
                          <a:noFill/>
                        </a:ln>
                        <a:solidFill>
                          <a:schemeClr val="tx1"/>
                        </a:solidFill>
                        <a:effectLst/>
                        <a:latin typeface="+mn-lt"/>
                        <a:ea typeface="MS PGothic" pitchFamily="34" charset="-128"/>
                        <a:cs typeface="Tahoma" pitchFamily="34" charset="0"/>
                      </a:endParaRPr>
                    </a:p>
                  </a:txBody>
                  <a:tcPr marT="45714" marB="45714" horzOverflow="overflow"/>
                </a:tc>
              </a:tr>
              <a:tr h="13279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200" u="none" strike="noStrike" cap="none" normalizeH="0" baseline="0" dirty="0" smtClean="0">
                          <a:ln>
                            <a:noFill/>
                          </a:ln>
                          <a:effectLst/>
                        </a:rPr>
                        <a:t>Design rule</a:t>
                      </a:r>
                      <a:endParaRPr kumimoji="1" lang="ja-JP" altLang="en-US" sz="1200" b="0" i="0" u="none" strike="noStrike" cap="none" normalizeH="0" baseline="0" dirty="0" smtClean="0">
                        <a:ln>
                          <a:noFill/>
                        </a:ln>
                        <a:solidFill>
                          <a:srgbClr val="0000FF"/>
                        </a:solidFill>
                        <a:effectLst/>
                        <a:latin typeface="+mn-lt"/>
                        <a:ea typeface="MS PGothic" pitchFamily="34" charset="-128"/>
                        <a:cs typeface="Tahoma" pitchFamily="34" charset="0"/>
                      </a:endParaRPr>
                    </a:p>
                  </a:txBody>
                  <a:tcPr marT="45714" marB="45714"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200" u="none" strike="noStrike" cap="none" normalizeH="0" baseline="0" dirty="0" smtClean="0">
                          <a:ln>
                            <a:noFill/>
                          </a:ln>
                          <a:solidFill>
                            <a:schemeClr val="tx1"/>
                          </a:solidFill>
                          <a:effectLst/>
                        </a:rPr>
                        <a:t>Currently using rev0.65</a:t>
                      </a:r>
                      <a:endParaRPr kumimoji="1" lang="ja-JP" altLang="en-US" sz="1200" b="0" i="0" u="none" strike="noStrike" cap="none" normalizeH="0" baseline="0" dirty="0" smtClean="0">
                        <a:ln>
                          <a:noFill/>
                        </a:ln>
                        <a:solidFill>
                          <a:schemeClr val="tx1"/>
                        </a:solidFill>
                        <a:effectLst/>
                        <a:latin typeface="+mn-lt"/>
                        <a:ea typeface="MS PGothic" pitchFamily="34" charset="-128"/>
                        <a:cs typeface="Tahoma" pitchFamily="34" charset="0"/>
                      </a:endParaRPr>
                    </a:p>
                  </a:txBody>
                  <a:tcPr marT="45714" marB="45714" horzOverflow="overflow"/>
                </a:tc>
              </a:tr>
              <a:tr h="25763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200" u="none" strike="noStrike" cap="none" normalizeH="0" baseline="0" dirty="0" smtClean="0">
                          <a:ln>
                            <a:noFill/>
                          </a:ln>
                          <a:effectLst/>
                        </a:rPr>
                        <a:t>DRC/LVS</a:t>
                      </a:r>
                      <a:endParaRPr kumimoji="1" lang="ja-JP" altLang="en-US" sz="1200" b="0" i="0" u="none" strike="noStrike" cap="none" normalizeH="0" baseline="0" smtClean="0">
                        <a:ln>
                          <a:noFill/>
                        </a:ln>
                        <a:solidFill>
                          <a:srgbClr val="0000FF"/>
                        </a:solidFill>
                        <a:effectLst/>
                        <a:latin typeface="+mn-lt"/>
                        <a:ea typeface="MS PGothic" pitchFamily="34" charset="-128"/>
                        <a:cs typeface="Tahoma" pitchFamily="34" charset="0"/>
                      </a:endParaRPr>
                    </a:p>
                  </a:txBody>
                  <a:tcPr marT="45714" marB="45714"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200" u="none" strike="noStrike" cap="none" normalizeH="0" baseline="0" dirty="0" smtClean="0">
                          <a:ln>
                            <a:noFill/>
                          </a:ln>
                          <a:solidFill>
                            <a:schemeClr val="tx1"/>
                          </a:solidFill>
                          <a:effectLst/>
                        </a:rPr>
                        <a:t>Available for use</a:t>
                      </a:r>
                      <a:endParaRPr kumimoji="1" lang="ja-JP" altLang="en-US" sz="1200" b="0" i="0" u="none" strike="noStrike" cap="none" normalizeH="0" baseline="0" dirty="0" smtClean="0">
                        <a:ln>
                          <a:noFill/>
                        </a:ln>
                        <a:solidFill>
                          <a:schemeClr val="tx1"/>
                        </a:solidFill>
                        <a:effectLst/>
                        <a:latin typeface="+mn-lt"/>
                        <a:ea typeface="MS PGothic" pitchFamily="34" charset="-128"/>
                        <a:cs typeface="Tahoma" pitchFamily="34" charset="0"/>
                      </a:endParaRPr>
                    </a:p>
                  </a:txBody>
                  <a:tcPr marT="45714" marB="45714" horzOverflow="overflow"/>
                </a:tc>
              </a:tr>
              <a:tr h="25047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200" u="none" strike="noStrike" cap="none" normalizeH="0" baseline="0" dirty="0" smtClean="0">
                          <a:ln>
                            <a:noFill/>
                          </a:ln>
                          <a:effectLst/>
                        </a:rPr>
                        <a:t>Espec</a:t>
                      </a:r>
                      <a:endParaRPr kumimoji="1" lang="ja-JP" altLang="en-US" sz="1200" b="0" i="0" u="none" strike="noStrike" cap="none" normalizeH="0" baseline="0" smtClean="0">
                        <a:ln>
                          <a:noFill/>
                        </a:ln>
                        <a:solidFill>
                          <a:srgbClr val="0000FF"/>
                        </a:solidFill>
                        <a:effectLst/>
                        <a:latin typeface="+mn-lt"/>
                        <a:ea typeface="MS PGothic" pitchFamily="34" charset="-128"/>
                        <a:cs typeface="Tahoma" pitchFamily="34" charset="0"/>
                      </a:endParaRPr>
                    </a:p>
                  </a:txBody>
                  <a:tcPr marT="45714" marB="45714"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200" u="none" strike="noStrike" cap="none" normalizeH="0" baseline="0" dirty="0" smtClean="0">
                          <a:ln>
                            <a:noFill/>
                          </a:ln>
                          <a:solidFill>
                            <a:schemeClr val="tx1"/>
                          </a:solidFill>
                          <a:effectLst/>
                        </a:rPr>
                        <a:t>Espec due April 4th</a:t>
                      </a:r>
                      <a:endParaRPr kumimoji="1" lang="ja-JP" altLang="en-US" sz="1200" b="0" i="0" u="none" strike="noStrike" cap="none" normalizeH="0" baseline="0" dirty="0" smtClean="0">
                        <a:ln>
                          <a:noFill/>
                        </a:ln>
                        <a:solidFill>
                          <a:schemeClr val="tx1"/>
                        </a:solidFill>
                        <a:effectLst/>
                        <a:latin typeface="+mn-lt"/>
                        <a:ea typeface="MS PGothic" pitchFamily="34" charset="-128"/>
                        <a:cs typeface="Tahoma" pitchFamily="34" charset="0"/>
                      </a:endParaRPr>
                    </a:p>
                  </a:txBody>
                  <a:tcPr marT="45714" marB="45714" horzOverflow="overflow"/>
                </a:tc>
              </a:tr>
              <a:tr h="24332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200" u="none" strike="noStrike" cap="none" normalizeH="0" baseline="0" dirty="0" smtClean="0">
                          <a:ln>
                            <a:noFill/>
                          </a:ln>
                          <a:effectLst/>
                        </a:rPr>
                        <a:t>Cell model</a:t>
                      </a:r>
                      <a:endParaRPr kumimoji="1" lang="ja-JP" altLang="en-US" sz="1200" b="0" i="0" u="none" strike="noStrike" cap="none" normalizeH="0" baseline="0" smtClean="0">
                        <a:ln>
                          <a:noFill/>
                        </a:ln>
                        <a:solidFill>
                          <a:srgbClr val="0000FF"/>
                        </a:solidFill>
                        <a:effectLst/>
                        <a:latin typeface="+mn-lt"/>
                        <a:ea typeface="MS PGothic" pitchFamily="34" charset="-128"/>
                        <a:cs typeface="Tahoma" pitchFamily="34" charset="0"/>
                      </a:endParaRPr>
                    </a:p>
                  </a:txBody>
                  <a:tcPr marT="45714" marB="45714"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200" u="none" strike="noStrike" cap="none" normalizeH="0" baseline="0" dirty="0" smtClean="0">
                          <a:ln>
                            <a:noFill/>
                          </a:ln>
                          <a:solidFill>
                            <a:schemeClr val="tx1"/>
                          </a:solidFill>
                          <a:effectLst/>
                        </a:rPr>
                        <a:t>Primitive Collateral due April 4th</a:t>
                      </a:r>
                      <a:endParaRPr kumimoji="1" lang="ja-JP" altLang="en-US" sz="1200" b="0" i="0" u="none" strike="noStrike" cap="none" normalizeH="0" baseline="0" dirty="0" smtClean="0">
                        <a:ln>
                          <a:noFill/>
                        </a:ln>
                        <a:solidFill>
                          <a:schemeClr val="tx1"/>
                        </a:solidFill>
                        <a:effectLst/>
                        <a:latin typeface="+mn-lt"/>
                        <a:ea typeface="MS PGothic" pitchFamily="34" charset="-128"/>
                        <a:cs typeface="Tahoma" pitchFamily="34" charset="0"/>
                      </a:endParaRPr>
                    </a:p>
                  </a:txBody>
                  <a:tcPr marT="45714" marB="45714" horzOverflow="overflow"/>
                </a:tc>
              </a:tr>
              <a:tr h="23617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200" u="none" strike="noStrike" cap="none" normalizeH="0" baseline="0" dirty="0" smtClean="0">
                          <a:ln>
                            <a:noFill/>
                          </a:ln>
                          <a:effectLst/>
                        </a:rPr>
                        <a:t>Device model</a:t>
                      </a:r>
                      <a:endParaRPr kumimoji="1" lang="ja-JP" altLang="en-US" sz="1200" b="0" i="0" u="none" strike="noStrike" cap="none" normalizeH="0" baseline="0" smtClean="0">
                        <a:ln>
                          <a:noFill/>
                        </a:ln>
                        <a:solidFill>
                          <a:srgbClr val="0000FF"/>
                        </a:solidFill>
                        <a:effectLst/>
                        <a:latin typeface="+mn-lt"/>
                        <a:ea typeface="MS PGothic" pitchFamily="34" charset="-128"/>
                        <a:cs typeface="Tahoma" pitchFamily="34" charset="0"/>
                      </a:endParaRPr>
                    </a:p>
                  </a:txBody>
                  <a:tcPr marT="45714" marB="45714"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200" u="none" strike="noStrike" cap="none" normalizeH="0" baseline="0" dirty="0" smtClean="0">
                          <a:ln>
                            <a:noFill/>
                          </a:ln>
                          <a:solidFill>
                            <a:schemeClr val="tx1"/>
                          </a:solidFill>
                          <a:effectLst/>
                        </a:rPr>
                        <a:t>Primitive Collateral due April 4th</a:t>
                      </a:r>
                      <a:endParaRPr kumimoji="1" lang="ja-JP" altLang="en-US" sz="1200" b="0" i="0" u="none" strike="noStrike" cap="none" normalizeH="0" baseline="0" dirty="0" smtClean="0">
                        <a:ln>
                          <a:noFill/>
                        </a:ln>
                        <a:solidFill>
                          <a:schemeClr val="tx1"/>
                        </a:solidFill>
                        <a:effectLst/>
                        <a:latin typeface="+mn-lt"/>
                        <a:ea typeface="MS PGothic" pitchFamily="34" charset="-128"/>
                        <a:cs typeface="Tahoma" pitchFamily="34" charset="0"/>
                      </a:endParaRPr>
                    </a:p>
                  </a:txBody>
                  <a:tcPr marT="45714" marB="45714" horzOverflow="overflow"/>
                </a:tc>
              </a:tr>
              <a:tr h="26718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200" u="none" strike="noStrike" cap="none" normalizeH="0" baseline="0" dirty="0" smtClean="0">
                          <a:ln>
                            <a:noFill/>
                          </a:ln>
                          <a:effectLst/>
                        </a:rPr>
                        <a:t>Interconnection model</a:t>
                      </a:r>
                      <a:endParaRPr kumimoji="1" lang="ja-JP" altLang="en-US" sz="1200" b="0" i="0" u="none" strike="noStrike" cap="none" normalizeH="0" baseline="0" smtClean="0">
                        <a:ln>
                          <a:noFill/>
                        </a:ln>
                        <a:solidFill>
                          <a:srgbClr val="0000FF"/>
                        </a:solidFill>
                        <a:effectLst/>
                        <a:latin typeface="+mn-lt"/>
                        <a:ea typeface="MS PGothic" pitchFamily="34" charset="-128"/>
                        <a:cs typeface="Tahoma" pitchFamily="34" charset="0"/>
                      </a:endParaRPr>
                    </a:p>
                  </a:txBody>
                  <a:tcPr marT="45714" marB="45714"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200" u="none" strike="noStrike" cap="none" normalizeH="0" baseline="0" dirty="0" smtClean="0">
                          <a:ln>
                            <a:noFill/>
                          </a:ln>
                          <a:solidFill>
                            <a:schemeClr val="tx1"/>
                          </a:solidFill>
                          <a:effectLst/>
                        </a:rPr>
                        <a:t>Primitive Collateral due April 4th</a:t>
                      </a:r>
                      <a:endParaRPr kumimoji="1" lang="ja-JP" altLang="en-US" sz="1200" b="0" i="0" u="none" strike="noStrike" cap="none" normalizeH="0" baseline="0" dirty="0" smtClean="0">
                        <a:ln>
                          <a:noFill/>
                        </a:ln>
                        <a:solidFill>
                          <a:schemeClr val="tx1"/>
                        </a:solidFill>
                        <a:effectLst/>
                        <a:latin typeface="+mn-lt"/>
                        <a:ea typeface="MS PGothic" pitchFamily="34" charset="-128"/>
                        <a:cs typeface="Tahoma" pitchFamily="34" charset="0"/>
                      </a:endParaRPr>
                    </a:p>
                  </a:txBody>
                  <a:tcPr marT="45714" marB="45714" horzOverflow="overflow"/>
                </a:tc>
              </a:tr>
              <a:tr h="26003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200" u="none" strike="noStrike" cap="none" normalizeH="0" baseline="0" dirty="0" smtClean="0">
                          <a:ln>
                            <a:noFill/>
                          </a:ln>
                          <a:effectLst/>
                        </a:rPr>
                        <a:t>StarRC</a:t>
                      </a:r>
                      <a:endParaRPr kumimoji="1" lang="ja-JP" altLang="en-US" sz="1200" b="0" i="0" u="none" strike="noStrike" cap="none" normalizeH="0" baseline="0" dirty="0" smtClean="0">
                        <a:ln>
                          <a:noFill/>
                        </a:ln>
                        <a:solidFill>
                          <a:srgbClr val="0000FF"/>
                        </a:solidFill>
                        <a:effectLst/>
                        <a:latin typeface="+mn-lt"/>
                        <a:ea typeface="MS PGothic" pitchFamily="34" charset="-128"/>
                        <a:cs typeface="Tahoma" pitchFamily="34" charset="0"/>
                      </a:endParaRPr>
                    </a:p>
                  </a:txBody>
                  <a:tcPr marT="45714" marB="45714"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200" u="none" strike="noStrike" cap="none" normalizeH="0" baseline="0" dirty="0" smtClean="0">
                          <a:ln>
                            <a:noFill/>
                          </a:ln>
                          <a:effectLst/>
                        </a:rPr>
                        <a:t>Available for use</a:t>
                      </a:r>
                      <a:endParaRPr kumimoji="1" lang="ja-JP" altLang="en-US" sz="1200" b="0" i="0" u="none" strike="noStrike" cap="none" normalizeH="0" baseline="0" dirty="0" smtClean="0">
                        <a:ln>
                          <a:noFill/>
                        </a:ln>
                        <a:solidFill>
                          <a:srgbClr val="0000FF"/>
                        </a:solidFill>
                        <a:effectLst/>
                        <a:latin typeface="+mn-lt"/>
                        <a:ea typeface="MS PGothic" pitchFamily="34" charset="-128"/>
                        <a:cs typeface="Tahoma" pitchFamily="34" charset="0"/>
                      </a:endParaRPr>
                    </a:p>
                  </a:txBody>
                  <a:tcPr marT="45714" marB="45714" horzOverflow="overflow"/>
                </a:tc>
              </a:tr>
              <a:tr h="25287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200" u="none" strike="noStrike" cap="none" normalizeH="0" baseline="0" dirty="0" smtClean="0">
                          <a:ln>
                            <a:noFill/>
                          </a:ln>
                          <a:effectLst/>
                        </a:rPr>
                        <a:t>AutoP&amp;R w/ PowerGating</a:t>
                      </a:r>
                      <a:endParaRPr kumimoji="1" lang="ja-JP" altLang="en-US" sz="1200" b="0" i="0" u="none" strike="noStrike" cap="none" normalizeH="0" baseline="0" dirty="0" smtClean="0">
                        <a:ln>
                          <a:noFill/>
                        </a:ln>
                        <a:solidFill>
                          <a:srgbClr val="0000FF"/>
                        </a:solidFill>
                        <a:effectLst/>
                        <a:latin typeface="+mn-lt"/>
                        <a:ea typeface="MS PGothic" pitchFamily="34" charset="-128"/>
                        <a:cs typeface="Tahoma" pitchFamily="34" charset="0"/>
                      </a:endParaRPr>
                    </a:p>
                  </a:txBody>
                  <a:tcPr marT="45714" marB="45714"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200" u="none" strike="noStrike" cap="none" normalizeH="0" baseline="0" dirty="0" smtClean="0">
                          <a:ln>
                            <a:noFill/>
                          </a:ln>
                          <a:effectLst/>
                        </a:rPr>
                        <a:t>Capability development in progress</a:t>
                      </a:r>
                      <a:endParaRPr kumimoji="1" lang="ja-JP" altLang="en-US" sz="1200" b="0" i="0" u="none" strike="noStrike" cap="none" normalizeH="0" baseline="0" dirty="0" smtClean="0">
                        <a:ln>
                          <a:noFill/>
                        </a:ln>
                        <a:solidFill>
                          <a:srgbClr val="00279F"/>
                        </a:solidFill>
                        <a:effectLst/>
                        <a:latin typeface="+mn-lt"/>
                        <a:ea typeface="MS PGothic" pitchFamily="34" charset="-128"/>
                        <a:cs typeface="Tahoma" pitchFamily="34" charset="0"/>
                      </a:endParaRPr>
                    </a:p>
                  </a:txBody>
                  <a:tcPr marT="45714" marB="45714" horzOverflow="overflow"/>
                </a:tc>
              </a:tr>
              <a:tr h="23141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200" u="none" strike="noStrike" cap="none" normalizeH="0" baseline="0" dirty="0" smtClean="0">
                          <a:ln>
                            <a:noFill/>
                          </a:ln>
                          <a:effectLst/>
                        </a:rPr>
                        <a:t>UVM environment</a:t>
                      </a:r>
                      <a:endParaRPr kumimoji="1" lang="ja-JP" altLang="en-US" sz="1200" b="0" i="0" u="none" strike="noStrike" cap="none" normalizeH="0" baseline="0" dirty="0" smtClean="0">
                        <a:ln>
                          <a:noFill/>
                        </a:ln>
                        <a:solidFill>
                          <a:srgbClr val="0000FF"/>
                        </a:solidFill>
                        <a:effectLst/>
                        <a:latin typeface="+mn-lt"/>
                        <a:ea typeface="MS PGothic" pitchFamily="34" charset="-128"/>
                        <a:cs typeface="Tahoma" pitchFamily="34" charset="0"/>
                      </a:endParaRPr>
                    </a:p>
                  </a:txBody>
                  <a:tcPr marT="45714" marB="45714"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200" u="none" strike="noStrike" cap="none" normalizeH="0" baseline="0" dirty="0" smtClean="0">
                          <a:ln>
                            <a:noFill/>
                          </a:ln>
                          <a:effectLst/>
                        </a:rPr>
                        <a:t>Available for use</a:t>
                      </a:r>
                      <a:endParaRPr kumimoji="1" lang="ja-JP" altLang="en-US" sz="1200" b="0" i="0" u="none" strike="noStrike" cap="none" normalizeH="0" baseline="0" dirty="0" smtClean="0">
                        <a:ln>
                          <a:noFill/>
                        </a:ln>
                        <a:solidFill>
                          <a:srgbClr val="0000FF"/>
                        </a:solidFill>
                        <a:effectLst/>
                        <a:latin typeface="+mn-lt"/>
                        <a:ea typeface="MS PGothic" pitchFamily="34" charset="-128"/>
                        <a:cs typeface="Tahoma" pitchFamily="34" charset="0"/>
                      </a:endParaRPr>
                    </a:p>
                  </a:txBody>
                  <a:tcPr marT="45714" marB="45714" horzOverflow="overflow"/>
                </a:tc>
              </a:tr>
            </a:tbl>
          </a:graphicData>
        </a:graphic>
      </p:graphicFrame>
      <p:sp>
        <p:nvSpPr>
          <p:cNvPr id="8" name="TextBox 7"/>
          <p:cNvSpPr txBox="1"/>
          <p:nvPr/>
        </p:nvSpPr>
        <p:spPr>
          <a:xfrm>
            <a:off x="517353" y="5802494"/>
            <a:ext cx="8229600" cy="307777"/>
          </a:xfrm>
          <a:prstGeom prst="rect">
            <a:avLst/>
          </a:prstGeom>
          <a:noFill/>
        </p:spPr>
        <p:txBody>
          <a:bodyPr wrap="square" rtlCol="0">
            <a:spAutoFit/>
          </a:bodyPr>
          <a:lstStyle/>
          <a:p>
            <a:pPr fontAlgn="auto">
              <a:spcBef>
                <a:spcPts val="0"/>
              </a:spcBef>
              <a:spcAft>
                <a:spcPts val="0"/>
              </a:spcAft>
              <a:defRPr/>
            </a:pPr>
            <a:r>
              <a:rPr lang="en-US" sz="1400" dirty="0" smtClean="0">
                <a:solidFill>
                  <a:schemeClr val="tx1"/>
                </a:solidFill>
              </a:rPr>
              <a:t>Risk / Challenge:  Developing final silicon to match paper based models used for tape-out.</a:t>
            </a:r>
            <a:endParaRPr lang="en-US" sz="1400" dirty="0">
              <a:solidFill>
                <a:srgbClr val="00279F"/>
              </a:solidFill>
            </a:endParaRPr>
          </a:p>
        </p:txBody>
      </p:sp>
    </p:spTree>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2"/>
                </a:solidFill>
                <a:latin typeface="Lucida Sans Unicode" pitchFamily="34" charset="0"/>
                <a:ea typeface="ＭＳ Ｐゴシック" pitchFamily="34" charset="-128"/>
              </a:defRPr>
            </a:lvl1pPr>
            <a:lvl2pPr marL="742950" indent="-285750" eaLnBrk="0" hangingPunct="0">
              <a:defRPr b="1">
                <a:solidFill>
                  <a:schemeClr val="tx2"/>
                </a:solidFill>
                <a:latin typeface="Lucida Sans Unicode" pitchFamily="34" charset="0"/>
                <a:ea typeface="ＭＳ Ｐゴシック" pitchFamily="34" charset="-128"/>
              </a:defRPr>
            </a:lvl2pPr>
            <a:lvl3pPr marL="1143000" indent="-228600" eaLnBrk="0" hangingPunct="0">
              <a:defRPr b="1">
                <a:solidFill>
                  <a:schemeClr val="tx2"/>
                </a:solidFill>
                <a:latin typeface="Lucida Sans Unicode" pitchFamily="34" charset="0"/>
                <a:ea typeface="ＭＳ Ｐゴシック" pitchFamily="34" charset="-128"/>
              </a:defRPr>
            </a:lvl3pPr>
            <a:lvl4pPr marL="1600200" indent="-228600" eaLnBrk="0" hangingPunct="0">
              <a:defRPr b="1">
                <a:solidFill>
                  <a:schemeClr val="tx2"/>
                </a:solidFill>
                <a:latin typeface="Lucida Sans Unicode" pitchFamily="34" charset="0"/>
                <a:ea typeface="ＭＳ Ｐゴシック" pitchFamily="34" charset="-128"/>
              </a:defRPr>
            </a:lvl4pPr>
            <a:lvl5pPr marL="2057400" indent="-228600" eaLnBrk="0" hangingPunct="0">
              <a:defRPr b="1">
                <a:solidFill>
                  <a:schemeClr val="tx2"/>
                </a:solidFill>
                <a:latin typeface="Lucida Sans Unicode" pitchFamily="34" charset="0"/>
                <a:ea typeface="ＭＳ Ｐゴシック" pitchFamily="34" charset="-128"/>
              </a:defRPr>
            </a:lvl5pPr>
            <a:lvl6pPr marL="25146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6pPr>
            <a:lvl7pPr marL="29718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7pPr>
            <a:lvl8pPr marL="34290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8pPr>
            <a:lvl9pPr marL="38862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9pPr>
          </a:lstStyle>
          <a:p>
            <a:r>
              <a:rPr lang="en-US" altLang="ja-JP" b="0" dirty="0" smtClean="0">
                <a:solidFill>
                  <a:schemeClr val="tx1"/>
                </a:solidFill>
                <a:latin typeface="Times New Roman" pitchFamily="18" charset="0"/>
              </a:rPr>
              <a:t>4/3/2012</a:t>
            </a:r>
          </a:p>
        </p:txBody>
      </p:sp>
      <p:sp>
        <p:nvSpPr>
          <p:cNvPr id="23555"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2"/>
                </a:solidFill>
                <a:latin typeface="Lucida Sans Unicode" pitchFamily="34" charset="0"/>
                <a:ea typeface="ＭＳ Ｐゴシック" pitchFamily="34" charset="-128"/>
              </a:defRPr>
            </a:lvl1pPr>
            <a:lvl2pPr marL="742950" indent="-285750" eaLnBrk="0" hangingPunct="0">
              <a:defRPr b="1">
                <a:solidFill>
                  <a:schemeClr val="tx2"/>
                </a:solidFill>
                <a:latin typeface="Lucida Sans Unicode" pitchFamily="34" charset="0"/>
                <a:ea typeface="ＭＳ Ｐゴシック" pitchFamily="34" charset="-128"/>
              </a:defRPr>
            </a:lvl2pPr>
            <a:lvl3pPr marL="1143000" indent="-228600" eaLnBrk="0" hangingPunct="0">
              <a:defRPr b="1">
                <a:solidFill>
                  <a:schemeClr val="tx2"/>
                </a:solidFill>
                <a:latin typeface="Lucida Sans Unicode" pitchFamily="34" charset="0"/>
                <a:ea typeface="ＭＳ Ｐゴシック" pitchFamily="34" charset="-128"/>
              </a:defRPr>
            </a:lvl3pPr>
            <a:lvl4pPr marL="1600200" indent="-228600" eaLnBrk="0" hangingPunct="0">
              <a:defRPr b="1">
                <a:solidFill>
                  <a:schemeClr val="tx2"/>
                </a:solidFill>
                <a:latin typeface="Lucida Sans Unicode" pitchFamily="34" charset="0"/>
                <a:ea typeface="ＭＳ Ｐゴシック" pitchFamily="34" charset="-128"/>
              </a:defRPr>
            </a:lvl4pPr>
            <a:lvl5pPr marL="2057400" indent="-228600" eaLnBrk="0" hangingPunct="0">
              <a:defRPr b="1">
                <a:solidFill>
                  <a:schemeClr val="tx2"/>
                </a:solidFill>
                <a:latin typeface="Lucida Sans Unicode" pitchFamily="34" charset="0"/>
                <a:ea typeface="ＭＳ Ｐゴシック" pitchFamily="34" charset="-128"/>
              </a:defRPr>
            </a:lvl5pPr>
            <a:lvl6pPr marL="25146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6pPr>
            <a:lvl7pPr marL="29718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7pPr>
            <a:lvl8pPr marL="34290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8pPr>
            <a:lvl9pPr marL="38862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9pPr>
          </a:lstStyle>
          <a:p>
            <a:r>
              <a:rPr lang="en-US" altLang="ja-JP" smtClean="0">
                <a:solidFill>
                  <a:srgbClr val="FF0000"/>
                </a:solidFill>
                <a:latin typeface="Times New Roman" pitchFamily="18" charset="0"/>
              </a:rPr>
              <a:t>Micron/Intel Confidential</a:t>
            </a:r>
          </a:p>
        </p:txBody>
      </p:sp>
      <p:sp>
        <p:nvSpPr>
          <p:cNvPr id="2355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2"/>
                </a:solidFill>
                <a:latin typeface="Lucida Sans Unicode" pitchFamily="34" charset="0"/>
                <a:ea typeface="ＭＳ Ｐゴシック" pitchFamily="34" charset="-128"/>
              </a:defRPr>
            </a:lvl1pPr>
            <a:lvl2pPr marL="742950" indent="-285750" eaLnBrk="0" hangingPunct="0">
              <a:defRPr b="1">
                <a:solidFill>
                  <a:schemeClr val="tx2"/>
                </a:solidFill>
                <a:latin typeface="Lucida Sans Unicode" pitchFamily="34" charset="0"/>
                <a:ea typeface="ＭＳ Ｐゴシック" pitchFamily="34" charset="-128"/>
              </a:defRPr>
            </a:lvl2pPr>
            <a:lvl3pPr marL="1143000" indent="-228600" eaLnBrk="0" hangingPunct="0">
              <a:defRPr b="1">
                <a:solidFill>
                  <a:schemeClr val="tx2"/>
                </a:solidFill>
                <a:latin typeface="Lucida Sans Unicode" pitchFamily="34" charset="0"/>
                <a:ea typeface="ＭＳ Ｐゴシック" pitchFamily="34" charset="-128"/>
              </a:defRPr>
            </a:lvl3pPr>
            <a:lvl4pPr marL="1600200" indent="-228600" eaLnBrk="0" hangingPunct="0">
              <a:defRPr b="1">
                <a:solidFill>
                  <a:schemeClr val="tx2"/>
                </a:solidFill>
                <a:latin typeface="Lucida Sans Unicode" pitchFamily="34" charset="0"/>
                <a:ea typeface="ＭＳ Ｐゴシック" pitchFamily="34" charset="-128"/>
              </a:defRPr>
            </a:lvl4pPr>
            <a:lvl5pPr marL="2057400" indent="-228600" eaLnBrk="0" hangingPunct="0">
              <a:defRPr b="1">
                <a:solidFill>
                  <a:schemeClr val="tx2"/>
                </a:solidFill>
                <a:latin typeface="Lucida Sans Unicode" pitchFamily="34" charset="0"/>
                <a:ea typeface="ＭＳ Ｐゴシック" pitchFamily="34" charset="-128"/>
              </a:defRPr>
            </a:lvl5pPr>
            <a:lvl6pPr marL="25146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6pPr>
            <a:lvl7pPr marL="29718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7pPr>
            <a:lvl8pPr marL="34290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8pPr>
            <a:lvl9pPr marL="38862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9pPr>
          </a:lstStyle>
          <a:p>
            <a:fld id="{53F3460B-B396-4B4C-BFFC-11B8DC311AD3}" type="slidenum">
              <a:rPr lang="ja-JP" altLang="en-US" b="0" smtClean="0">
                <a:solidFill>
                  <a:schemeClr val="tx1"/>
                </a:solidFill>
                <a:latin typeface="Times New Roman" pitchFamily="18" charset="0"/>
              </a:rPr>
              <a:pPr/>
              <a:t>34</a:t>
            </a:fld>
            <a:endParaRPr lang="en-US" altLang="ja-JP" b="0" smtClean="0">
              <a:solidFill>
                <a:schemeClr val="tx1"/>
              </a:solidFill>
              <a:latin typeface="Times New Roman" pitchFamily="18" charset="0"/>
            </a:endParaRPr>
          </a:p>
        </p:txBody>
      </p:sp>
      <p:sp>
        <p:nvSpPr>
          <p:cNvPr id="23557" name="Rectangle 2"/>
          <p:cNvSpPr>
            <a:spLocks noGrp="1" noChangeArrowheads="1"/>
          </p:cNvSpPr>
          <p:nvPr>
            <p:ph type="title"/>
          </p:nvPr>
        </p:nvSpPr>
        <p:spPr>
          <a:xfrm>
            <a:off x="457200" y="57150"/>
            <a:ext cx="8229600" cy="393700"/>
          </a:xfrm>
        </p:spPr>
        <p:txBody>
          <a:bodyPr/>
          <a:lstStyle/>
          <a:p>
            <a:pPr eaLnBrk="1" hangingPunct="1"/>
            <a:r>
              <a:rPr lang="en-US" altLang="ja-JP" smtClean="0">
                <a:latin typeface="Tahoma" pitchFamily="34" charset="0"/>
                <a:ea typeface="ＭＳ Ｐゴシック" pitchFamily="34" charset="-128"/>
              </a:rPr>
              <a:t>Stepping Support</a:t>
            </a:r>
          </a:p>
        </p:txBody>
      </p:sp>
      <p:sp>
        <p:nvSpPr>
          <p:cNvPr id="23558" name="Rectangle 3"/>
          <p:cNvSpPr>
            <a:spLocks noGrp="1" noChangeArrowheads="1"/>
          </p:cNvSpPr>
          <p:nvPr>
            <p:ph type="body" idx="1"/>
          </p:nvPr>
        </p:nvSpPr>
        <p:spPr>
          <a:xfrm>
            <a:off x="457200" y="819150"/>
            <a:ext cx="8229600" cy="4495800"/>
          </a:xfrm>
        </p:spPr>
        <p:txBody>
          <a:bodyPr/>
          <a:lstStyle/>
          <a:p>
            <a:pPr eaLnBrk="1" hangingPunct="1"/>
            <a:r>
              <a:rPr lang="en-US" altLang="ja-JP" smtClean="0">
                <a:latin typeface="Tahoma" pitchFamily="34" charset="0"/>
                <a:ea typeface="ＭＳ Ｐゴシック" pitchFamily="34" charset="-128"/>
              </a:rPr>
              <a:t>Design steppings / modifications will be supported until the target device performance and manufacturing stability is met or both parties agree that no additional changes will be made</a:t>
            </a:r>
          </a:p>
        </p:txBody>
      </p:sp>
    </p:spTree>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Date Placeholder 2"/>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2"/>
                </a:solidFill>
                <a:latin typeface="Lucida Sans Unicode" pitchFamily="34" charset="0"/>
                <a:ea typeface="ＭＳ Ｐゴシック" pitchFamily="34" charset="-128"/>
              </a:defRPr>
            </a:lvl1pPr>
            <a:lvl2pPr marL="742950" indent="-285750" eaLnBrk="0" hangingPunct="0">
              <a:defRPr b="1">
                <a:solidFill>
                  <a:schemeClr val="tx2"/>
                </a:solidFill>
                <a:latin typeface="Lucida Sans Unicode" pitchFamily="34" charset="0"/>
                <a:ea typeface="ＭＳ Ｐゴシック" pitchFamily="34" charset="-128"/>
              </a:defRPr>
            </a:lvl2pPr>
            <a:lvl3pPr marL="1143000" indent="-228600" eaLnBrk="0" hangingPunct="0">
              <a:defRPr b="1">
                <a:solidFill>
                  <a:schemeClr val="tx2"/>
                </a:solidFill>
                <a:latin typeface="Lucida Sans Unicode" pitchFamily="34" charset="0"/>
                <a:ea typeface="ＭＳ Ｐゴシック" pitchFamily="34" charset="-128"/>
              </a:defRPr>
            </a:lvl3pPr>
            <a:lvl4pPr marL="1600200" indent="-228600" eaLnBrk="0" hangingPunct="0">
              <a:defRPr b="1">
                <a:solidFill>
                  <a:schemeClr val="tx2"/>
                </a:solidFill>
                <a:latin typeface="Lucida Sans Unicode" pitchFamily="34" charset="0"/>
                <a:ea typeface="ＭＳ Ｐゴシック" pitchFamily="34" charset="-128"/>
              </a:defRPr>
            </a:lvl4pPr>
            <a:lvl5pPr marL="2057400" indent="-228600" eaLnBrk="0" hangingPunct="0">
              <a:defRPr b="1">
                <a:solidFill>
                  <a:schemeClr val="tx2"/>
                </a:solidFill>
                <a:latin typeface="Lucida Sans Unicode" pitchFamily="34" charset="0"/>
                <a:ea typeface="ＭＳ Ｐゴシック" pitchFamily="34" charset="-128"/>
              </a:defRPr>
            </a:lvl5pPr>
            <a:lvl6pPr marL="25146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6pPr>
            <a:lvl7pPr marL="29718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7pPr>
            <a:lvl8pPr marL="34290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8pPr>
            <a:lvl9pPr marL="38862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9pPr>
          </a:lstStyle>
          <a:p>
            <a:r>
              <a:rPr lang="en-US" altLang="ja-JP" b="0" smtClean="0">
                <a:solidFill>
                  <a:schemeClr val="tx1"/>
                </a:solidFill>
                <a:latin typeface="Times New Roman" pitchFamily="18" charset="0"/>
              </a:rPr>
              <a:t>2010/10/26</a:t>
            </a:r>
          </a:p>
        </p:txBody>
      </p:sp>
      <p:sp>
        <p:nvSpPr>
          <p:cNvPr id="25603"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2"/>
                </a:solidFill>
                <a:latin typeface="Lucida Sans Unicode" pitchFamily="34" charset="0"/>
                <a:ea typeface="ＭＳ Ｐゴシック" pitchFamily="34" charset="-128"/>
              </a:defRPr>
            </a:lvl1pPr>
            <a:lvl2pPr marL="742950" indent="-285750" eaLnBrk="0" hangingPunct="0">
              <a:defRPr b="1">
                <a:solidFill>
                  <a:schemeClr val="tx2"/>
                </a:solidFill>
                <a:latin typeface="Lucida Sans Unicode" pitchFamily="34" charset="0"/>
                <a:ea typeface="ＭＳ Ｐゴシック" pitchFamily="34" charset="-128"/>
              </a:defRPr>
            </a:lvl2pPr>
            <a:lvl3pPr marL="1143000" indent="-228600" eaLnBrk="0" hangingPunct="0">
              <a:defRPr b="1">
                <a:solidFill>
                  <a:schemeClr val="tx2"/>
                </a:solidFill>
                <a:latin typeface="Lucida Sans Unicode" pitchFamily="34" charset="0"/>
                <a:ea typeface="ＭＳ Ｐゴシック" pitchFamily="34" charset="-128"/>
              </a:defRPr>
            </a:lvl3pPr>
            <a:lvl4pPr marL="1600200" indent="-228600" eaLnBrk="0" hangingPunct="0">
              <a:defRPr b="1">
                <a:solidFill>
                  <a:schemeClr val="tx2"/>
                </a:solidFill>
                <a:latin typeface="Lucida Sans Unicode" pitchFamily="34" charset="0"/>
                <a:ea typeface="ＭＳ Ｐゴシック" pitchFamily="34" charset="-128"/>
              </a:defRPr>
            </a:lvl4pPr>
            <a:lvl5pPr marL="2057400" indent="-228600" eaLnBrk="0" hangingPunct="0">
              <a:defRPr b="1">
                <a:solidFill>
                  <a:schemeClr val="tx2"/>
                </a:solidFill>
                <a:latin typeface="Lucida Sans Unicode" pitchFamily="34" charset="0"/>
                <a:ea typeface="ＭＳ Ｐゴシック" pitchFamily="34" charset="-128"/>
              </a:defRPr>
            </a:lvl5pPr>
            <a:lvl6pPr marL="25146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6pPr>
            <a:lvl7pPr marL="29718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7pPr>
            <a:lvl8pPr marL="34290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8pPr>
            <a:lvl9pPr marL="38862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9pPr>
          </a:lstStyle>
          <a:p>
            <a:r>
              <a:rPr lang="en-US" altLang="ja-JP" smtClean="0">
                <a:solidFill>
                  <a:srgbClr val="FF0000"/>
                </a:solidFill>
                <a:latin typeface="Times New Roman" pitchFamily="18" charset="0"/>
              </a:rPr>
              <a:t>Micron/Intel Confidential</a:t>
            </a:r>
          </a:p>
        </p:txBody>
      </p:sp>
      <p:sp>
        <p:nvSpPr>
          <p:cNvPr id="25604"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2"/>
                </a:solidFill>
                <a:latin typeface="Lucida Sans Unicode" pitchFamily="34" charset="0"/>
                <a:ea typeface="ＭＳ Ｐゴシック" pitchFamily="34" charset="-128"/>
              </a:defRPr>
            </a:lvl1pPr>
            <a:lvl2pPr marL="742950" indent="-285750" eaLnBrk="0" hangingPunct="0">
              <a:defRPr b="1">
                <a:solidFill>
                  <a:schemeClr val="tx2"/>
                </a:solidFill>
                <a:latin typeface="Lucida Sans Unicode" pitchFamily="34" charset="0"/>
                <a:ea typeface="ＭＳ Ｐゴシック" pitchFamily="34" charset="-128"/>
              </a:defRPr>
            </a:lvl2pPr>
            <a:lvl3pPr marL="1143000" indent="-228600" eaLnBrk="0" hangingPunct="0">
              <a:defRPr b="1">
                <a:solidFill>
                  <a:schemeClr val="tx2"/>
                </a:solidFill>
                <a:latin typeface="Lucida Sans Unicode" pitchFamily="34" charset="0"/>
                <a:ea typeface="ＭＳ Ｐゴシック" pitchFamily="34" charset="-128"/>
              </a:defRPr>
            </a:lvl3pPr>
            <a:lvl4pPr marL="1600200" indent="-228600" eaLnBrk="0" hangingPunct="0">
              <a:defRPr b="1">
                <a:solidFill>
                  <a:schemeClr val="tx2"/>
                </a:solidFill>
                <a:latin typeface="Lucida Sans Unicode" pitchFamily="34" charset="0"/>
                <a:ea typeface="ＭＳ Ｐゴシック" pitchFamily="34" charset="-128"/>
              </a:defRPr>
            </a:lvl4pPr>
            <a:lvl5pPr marL="2057400" indent="-228600" eaLnBrk="0" hangingPunct="0">
              <a:defRPr b="1">
                <a:solidFill>
                  <a:schemeClr val="tx2"/>
                </a:solidFill>
                <a:latin typeface="Lucida Sans Unicode" pitchFamily="34" charset="0"/>
                <a:ea typeface="ＭＳ Ｐゴシック" pitchFamily="34" charset="-128"/>
              </a:defRPr>
            </a:lvl5pPr>
            <a:lvl6pPr marL="25146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6pPr>
            <a:lvl7pPr marL="29718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7pPr>
            <a:lvl8pPr marL="34290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8pPr>
            <a:lvl9pPr marL="38862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9pPr>
          </a:lstStyle>
          <a:p>
            <a:fld id="{8751B287-BB12-4EA1-A8A0-185C4B599310}" type="slidenum">
              <a:rPr lang="ja-JP" altLang="en-US" b="0" smtClean="0">
                <a:solidFill>
                  <a:schemeClr val="tx1"/>
                </a:solidFill>
                <a:latin typeface="Times New Roman" pitchFamily="18" charset="0"/>
              </a:rPr>
              <a:pPr/>
              <a:t>35</a:t>
            </a:fld>
            <a:endParaRPr lang="en-US" altLang="ja-JP" b="0" smtClean="0">
              <a:solidFill>
                <a:schemeClr val="tx1"/>
              </a:solidFill>
              <a:latin typeface="Times New Roman" pitchFamily="18" charset="0"/>
            </a:endParaRPr>
          </a:p>
        </p:txBody>
      </p:sp>
      <p:sp>
        <p:nvSpPr>
          <p:cNvPr id="25605" name="Rectangle 4"/>
          <p:cNvSpPr>
            <a:spLocks noGrp="1" noChangeArrowheads="1"/>
          </p:cNvSpPr>
          <p:nvPr>
            <p:ph type="title"/>
          </p:nvPr>
        </p:nvSpPr>
        <p:spPr>
          <a:xfrm>
            <a:off x="325438" y="2921000"/>
            <a:ext cx="8229600" cy="657225"/>
          </a:xfrm>
        </p:spPr>
        <p:txBody>
          <a:bodyPr/>
          <a:lstStyle/>
          <a:p>
            <a:pPr eaLnBrk="1" hangingPunct="1"/>
            <a:r>
              <a:rPr lang="en-US" altLang="ja-JP" sz="4800" smtClean="0">
                <a:ea typeface="ＭＳ Ｐゴシック" pitchFamily="34" charset="-128"/>
              </a:rPr>
              <a:t>Back-up</a:t>
            </a:r>
          </a:p>
        </p:txBody>
      </p:sp>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2"/>
                </a:solidFill>
                <a:latin typeface="Lucida Sans Unicode" pitchFamily="34" charset="0"/>
                <a:ea typeface="ＭＳ Ｐゴシック" pitchFamily="34" charset="-128"/>
              </a:defRPr>
            </a:lvl1pPr>
            <a:lvl2pPr marL="742950" indent="-285750" eaLnBrk="0" hangingPunct="0">
              <a:defRPr b="1">
                <a:solidFill>
                  <a:schemeClr val="tx2"/>
                </a:solidFill>
                <a:latin typeface="Lucida Sans Unicode" pitchFamily="34" charset="0"/>
                <a:ea typeface="ＭＳ Ｐゴシック" pitchFamily="34" charset="-128"/>
              </a:defRPr>
            </a:lvl2pPr>
            <a:lvl3pPr marL="1143000" indent="-228600" eaLnBrk="0" hangingPunct="0">
              <a:defRPr b="1">
                <a:solidFill>
                  <a:schemeClr val="tx2"/>
                </a:solidFill>
                <a:latin typeface="Lucida Sans Unicode" pitchFamily="34" charset="0"/>
                <a:ea typeface="ＭＳ Ｐゴシック" pitchFamily="34" charset="-128"/>
              </a:defRPr>
            </a:lvl3pPr>
            <a:lvl4pPr marL="1600200" indent="-228600" eaLnBrk="0" hangingPunct="0">
              <a:defRPr b="1">
                <a:solidFill>
                  <a:schemeClr val="tx2"/>
                </a:solidFill>
                <a:latin typeface="Lucida Sans Unicode" pitchFamily="34" charset="0"/>
                <a:ea typeface="ＭＳ Ｐゴシック" pitchFamily="34" charset="-128"/>
              </a:defRPr>
            </a:lvl4pPr>
            <a:lvl5pPr marL="2057400" indent="-228600" eaLnBrk="0" hangingPunct="0">
              <a:defRPr b="1">
                <a:solidFill>
                  <a:schemeClr val="tx2"/>
                </a:solidFill>
                <a:latin typeface="Lucida Sans Unicode" pitchFamily="34" charset="0"/>
                <a:ea typeface="ＭＳ Ｐゴシック" pitchFamily="34" charset="-128"/>
              </a:defRPr>
            </a:lvl5pPr>
            <a:lvl6pPr marL="25146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6pPr>
            <a:lvl7pPr marL="29718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7pPr>
            <a:lvl8pPr marL="34290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8pPr>
            <a:lvl9pPr marL="38862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9pPr>
          </a:lstStyle>
          <a:p>
            <a:r>
              <a:rPr lang="en-US" altLang="ja-JP" b="0" dirty="0" smtClean="0">
                <a:solidFill>
                  <a:schemeClr val="tx1"/>
                </a:solidFill>
                <a:latin typeface="Times New Roman" pitchFamily="18" charset="0"/>
              </a:rPr>
              <a:t>4/3/2012</a:t>
            </a:r>
          </a:p>
        </p:txBody>
      </p:sp>
      <p:sp>
        <p:nvSpPr>
          <p:cNvPr id="26627"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2"/>
                </a:solidFill>
                <a:latin typeface="Lucida Sans Unicode" pitchFamily="34" charset="0"/>
                <a:ea typeface="ＭＳ Ｐゴシック" pitchFamily="34" charset="-128"/>
              </a:defRPr>
            </a:lvl1pPr>
            <a:lvl2pPr marL="742950" indent="-285750" eaLnBrk="0" hangingPunct="0">
              <a:defRPr b="1">
                <a:solidFill>
                  <a:schemeClr val="tx2"/>
                </a:solidFill>
                <a:latin typeface="Lucida Sans Unicode" pitchFamily="34" charset="0"/>
                <a:ea typeface="ＭＳ Ｐゴシック" pitchFamily="34" charset="-128"/>
              </a:defRPr>
            </a:lvl2pPr>
            <a:lvl3pPr marL="1143000" indent="-228600" eaLnBrk="0" hangingPunct="0">
              <a:defRPr b="1">
                <a:solidFill>
                  <a:schemeClr val="tx2"/>
                </a:solidFill>
                <a:latin typeface="Lucida Sans Unicode" pitchFamily="34" charset="0"/>
                <a:ea typeface="ＭＳ Ｐゴシック" pitchFamily="34" charset="-128"/>
              </a:defRPr>
            </a:lvl3pPr>
            <a:lvl4pPr marL="1600200" indent="-228600" eaLnBrk="0" hangingPunct="0">
              <a:defRPr b="1">
                <a:solidFill>
                  <a:schemeClr val="tx2"/>
                </a:solidFill>
                <a:latin typeface="Lucida Sans Unicode" pitchFamily="34" charset="0"/>
                <a:ea typeface="ＭＳ Ｐゴシック" pitchFamily="34" charset="-128"/>
              </a:defRPr>
            </a:lvl4pPr>
            <a:lvl5pPr marL="2057400" indent="-228600" eaLnBrk="0" hangingPunct="0">
              <a:defRPr b="1">
                <a:solidFill>
                  <a:schemeClr val="tx2"/>
                </a:solidFill>
                <a:latin typeface="Lucida Sans Unicode" pitchFamily="34" charset="0"/>
                <a:ea typeface="ＭＳ Ｐゴシック" pitchFamily="34" charset="-128"/>
              </a:defRPr>
            </a:lvl5pPr>
            <a:lvl6pPr marL="25146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6pPr>
            <a:lvl7pPr marL="29718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7pPr>
            <a:lvl8pPr marL="34290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8pPr>
            <a:lvl9pPr marL="38862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9pPr>
          </a:lstStyle>
          <a:p>
            <a:r>
              <a:rPr lang="en-US" altLang="ja-JP" smtClean="0">
                <a:solidFill>
                  <a:srgbClr val="FF0000"/>
                </a:solidFill>
                <a:latin typeface="Times New Roman" pitchFamily="18" charset="0"/>
              </a:rPr>
              <a:t>Micron/Intel Confidential</a:t>
            </a:r>
          </a:p>
        </p:txBody>
      </p:sp>
      <p:sp>
        <p:nvSpPr>
          <p:cNvPr id="2662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2"/>
                </a:solidFill>
                <a:latin typeface="Lucida Sans Unicode" pitchFamily="34" charset="0"/>
                <a:ea typeface="ＭＳ Ｐゴシック" pitchFamily="34" charset="-128"/>
              </a:defRPr>
            </a:lvl1pPr>
            <a:lvl2pPr marL="742950" indent="-285750" eaLnBrk="0" hangingPunct="0">
              <a:defRPr b="1">
                <a:solidFill>
                  <a:schemeClr val="tx2"/>
                </a:solidFill>
                <a:latin typeface="Lucida Sans Unicode" pitchFamily="34" charset="0"/>
                <a:ea typeface="ＭＳ Ｐゴシック" pitchFamily="34" charset="-128"/>
              </a:defRPr>
            </a:lvl2pPr>
            <a:lvl3pPr marL="1143000" indent="-228600" eaLnBrk="0" hangingPunct="0">
              <a:defRPr b="1">
                <a:solidFill>
                  <a:schemeClr val="tx2"/>
                </a:solidFill>
                <a:latin typeface="Lucida Sans Unicode" pitchFamily="34" charset="0"/>
                <a:ea typeface="ＭＳ Ｐゴシック" pitchFamily="34" charset="-128"/>
              </a:defRPr>
            </a:lvl3pPr>
            <a:lvl4pPr marL="1600200" indent="-228600" eaLnBrk="0" hangingPunct="0">
              <a:defRPr b="1">
                <a:solidFill>
                  <a:schemeClr val="tx2"/>
                </a:solidFill>
                <a:latin typeface="Lucida Sans Unicode" pitchFamily="34" charset="0"/>
                <a:ea typeface="ＭＳ Ｐゴシック" pitchFamily="34" charset="-128"/>
              </a:defRPr>
            </a:lvl4pPr>
            <a:lvl5pPr marL="2057400" indent="-228600" eaLnBrk="0" hangingPunct="0">
              <a:defRPr b="1">
                <a:solidFill>
                  <a:schemeClr val="tx2"/>
                </a:solidFill>
                <a:latin typeface="Lucida Sans Unicode" pitchFamily="34" charset="0"/>
                <a:ea typeface="ＭＳ Ｐゴシック" pitchFamily="34" charset="-128"/>
              </a:defRPr>
            </a:lvl5pPr>
            <a:lvl6pPr marL="25146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6pPr>
            <a:lvl7pPr marL="29718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7pPr>
            <a:lvl8pPr marL="34290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8pPr>
            <a:lvl9pPr marL="38862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9pPr>
          </a:lstStyle>
          <a:p>
            <a:fld id="{C90C2253-F9AE-4DD3-A966-D3ED86CCD0B2}" type="slidenum">
              <a:rPr lang="ja-JP" altLang="en-US" b="0" smtClean="0">
                <a:solidFill>
                  <a:schemeClr val="tx1"/>
                </a:solidFill>
                <a:latin typeface="Times New Roman" pitchFamily="18" charset="0"/>
              </a:rPr>
              <a:pPr/>
              <a:t>36</a:t>
            </a:fld>
            <a:endParaRPr lang="en-US" altLang="ja-JP" b="0" smtClean="0">
              <a:solidFill>
                <a:schemeClr val="tx1"/>
              </a:solidFill>
              <a:latin typeface="Times New Roman" pitchFamily="18" charset="0"/>
            </a:endParaRPr>
          </a:p>
        </p:txBody>
      </p:sp>
      <p:sp>
        <p:nvSpPr>
          <p:cNvPr id="26629" name="Rectangle 2"/>
          <p:cNvSpPr>
            <a:spLocks noGrp="1" noChangeArrowheads="1"/>
          </p:cNvSpPr>
          <p:nvPr>
            <p:ph type="title"/>
          </p:nvPr>
        </p:nvSpPr>
        <p:spPr/>
        <p:txBody>
          <a:bodyPr/>
          <a:lstStyle/>
          <a:p>
            <a:pPr eaLnBrk="1" hangingPunct="1"/>
            <a:r>
              <a:rPr lang="en-US" altLang="ja-JP" smtClean="0">
                <a:ea typeface="ＭＳ Ｐゴシック" pitchFamily="34" charset="-128"/>
              </a:rPr>
              <a:t>Design Revision Definitions</a:t>
            </a:r>
          </a:p>
        </p:txBody>
      </p:sp>
      <p:sp>
        <p:nvSpPr>
          <p:cNvPr id="26630" name="Rectangle 3"/>
          <p:cNvSpPr>
            <a:spLocks noGrp="1" noChangeArrowheads="1"/>
          </p:cNvSpPr>
          <p:nvPr>
            <p:ph type="body" idx="1"/>
          </p:nvPr>
        </p:nvSpPr>
        <p:spPr>
          <a:xfrm>
            <a:off x="0" y="1414236"/>
            <a:ext cx="8653462" cy="4525963"/>
          </a:xfrm>
        </p:spPr>
        <p:txBody>
          <a:bodyPr/>
          <a:lstStyle/>
          <a:p>
            <a:pPr eaLnBrk="1" hangingPunct="1"/>
            <a:r>
              <a:rPr lang="en-US" altLang="ja-JP" dirty="0" smtClean="0">
                <a:ea typeface="ＭＳ Ｐゴシック" pitchFamily="34" charset="-128"/>
              </a:rPr>
              <a:t>Rev 0 – Starting set of schematics</a:t>
            </a:r>
          </a:p>
          <a:p>
            <a:pPr eaLnBrk="1" hangingPunct="1"/>
            <a:r>
              <a:rPr lang="en-US" altLang="ja-JP" dirty="0" smtClean="0">
                <a:ea typeface="ＭＳ Ｐゴシック" pitchFamily="34" charset="-128"/>
              </a:rPr>
              <a:t>Rev 1 – Sheet level implementation of all DDS features (design and test mode)</a:t>
            </a:r>
          </a:p>
          <a:p>
            <a:pPr eaLnBrk="1" hangingPunct="1"/>
            <a:r>
              <a:rPr lang="en-US" altLang="ja-JP" dirty="0" smtClean="0">
                <a:ea typeface="ＭＳ Ｐゴシック" pitchFamily="34" charset="-128"/>
              </a:rPr>
              <a:t>Rev 2 – Circuits ready for Layout</a:t>
            </a:r>
          </a:p>
          <a:p>
            <a:pPr lvl="1" eaLnBrk="1" hangingPunct="1"/>
            <a:r>
              <a:rPr lang="en-US" altLang="ja-JP" sz="1800" dirty="0" smtClean="0">
                <a:ea typeface="ＭＳ Ｐゴシック" pitchFamily="34" charset="-128"/>
              </a:rPr>
              <a:t>Requires sheet level performance sizing complete</a:t>
            </a:r>
          </a:p>
          <a:p>
            <a:pPr eaLnBrk="1" hangingPunct="1"/>
            <a:r>
              <a:rPr lang="en-US" altLang="ja-JP" dirty="0" smtClean="0">
                <a:ea typeface="ＭＳ Ｐゴシック" pitchFamily="34" charset="-128"/>
              </a:rPr>
              <a:t>Rev 3 – </a:t>
            </a:r>
            <a:r>
              <a:rPr lang="en-US" altLang="ja-JP" dirty="0" err="1" smtClean="0">
                <a:ea typeface="ＭＳ Ｐゴシック" pitchFamily="34" charset="-128"/>
              </a:rPr>
              <a:t>Fullchip</a:t>
            </a:r>
            <a:r>
              <a:rPr lang="en-US" altLang="ja-JP" dirty="0" smtClean="0">
                <a:ea typeface="ＭＳ Ｐゴシック" pitchFamily="34" charset="-128"/>
              </a:rPr>
              <a:t> functional and performance validation of features, specifications and test modes</a:t>
            </a:r>
          </a:p>
          <a:p>
            <a:pPr eaLnBrk="1" hangingPunct="1"/>
            <a:r>
              <a:rPr lang="en-US" altLang="ja-JP" dirty="0" smtClean="0">
                <a:ea typeface="ＭＳ Ｐゴシック" pitchFamily="34" charset="-128"/>
              </a:rPr>
              <a:t>DBR – Database Ready</a:t>
            </a:r>
          </a:p>
        </p:txBody>
      </p:sp>
    </p:spTree>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ctrTitle"/>
          </p:nvPr>
        </p:nvSpPr>
        <p:spPr/>
        <p:txBody>
          <a:bodyPr/>
          <a:lstStyle/>
          <a:p>
            <a:pPr eaLnBrk="1" hangingPunct="1"/>
            <a:r>
              <a:rPr lang="en-US" dirty="0" smtClean="0"/>
              <a:t>5.0 - S15A JDP Product SOW</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00038"/>
            <a:ext cx="8610600" cy="792162"/>
          </a:xfrm>
        </p:spPr>
        <p:txBody>
          <a:bodyPr/>
          <a:lstStyle/>
          <a:p>
            <a:r>
              <a:rPr lang="en-US" dirty="0" smtClean="0"/>
              <a:t>Product Schedule</a:t>
            </a:r>
            <a:endParaRPr lang="en-US"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455614979"/>
              </p:ext>
            </p:extLst>
          </p:nvPr>
        </p:nvGraphicFramePr>
        <p:xfrm>
          <a:off x="228600" y="1244600"/>
          <a:ext cx="8610600" cy="2966720"/>
        </p:xfrm>
        <a:graphic>
          <a:graphicData uri="http://schemas.openxmlformats.org/drawingml/2006/table">
            <a:tbl>
              <a:tblPr firstRow="1" bandRow="1">
                <a:tableStyleId>{5C22544A-7EE6-4342-B048-85BDC9FD1C3A}</a:tableStyleId>
              </a:tblPr>
              <a:tblGrid>
                <a:gridCol w="4305300"/>
                <a:gridCol w="4305300"/>
              </a:tblGrid>
              <a:tr h="370840">
                <a:tc>
                  <a:txBody>
                    <a:bodyPr/>
                    <a:lstStyle/>
                    <a:p>
                      <a:pPr algn="ctr"/>
                      <a:r>
                        <a:rPr lang="en-US" dirty="0" smtClean="0"/>
                        <a:t>Milestone</a:t>
                      </a:r>
                      <a:endParaRPr lang="en-US" dirty="0"/>
                    </a:p>
                  </a:txBody>
                  <a:tcPr/>
                </a:tc>
                <a:tc>
                  <a:txBody>
                    <a:bodyPr/>
                    <a:lstStyle/>
                    <a:p>
                      <a:pPr algn="ctr"/>
                      <a:r>
                        <a:rPr lang="en-US" dirty="0" smtClean="0"/>
                        <a:t>Target Date</a:t>
                      </a:r>
                      <a:endParaRPr lang="en-US" dirty="0"/>
                    </a:p>
                  </a:txBody>
                  <a:tcPr/>
                </a:tc>
              </a:tr>
              <a:tr h="370840">
                <a:tc>
                  <a:txBody>
                    <a:bodyPr/>
                    <a:lstStyle/>
                    <a:p>
                      <a:pPr algn="ctr"/>
                      <a:r>
                        <a:rPr lang="en-US" dirty="0" smtClean="0"/>
                        <a:t>F4 Tape Out</a:t>
                      </a:r>
                      <a:endParaRPr lang="en-US" dirty="0"/>
                    </a:p>
                  </a:txBody>
                  <a:tcPr/>
                </a:tc>
                <a:tc>
                  <a:txBody>
                    <a:bodyPr/>
                    <a:lstStyle/>
                    <a:p>
                      <a:pPr algn="ctr"/>
                      <a:r>
                        <a:rPr lang="en-US" dirty="0" smtClean="0">
                          <a:solidFill>
                            <a:srgbClr val="00B050"/>
                          </a:solidFill>
                        </a:rPr>
                        <a:t>August 31, 2012</a:t>
                      </a:r>
                      <a:endParaRPr lang="en-US" dirty="0">
                        <a:solidFill>
                          <a:srgbClr val="00B050"/>
                        </a:solidFill>
                      </a:endParaRPr>
                    </a:p>
                  </a:txBody>
                  <a:tcPr/>
                </a:tc>
              </a:tr>
              <a:tr h="370840">
                <a:tc>
                  <a:txBody>
                    <a:bodyPr/>
                    <a:lstStyle/>
                    <a:p>
                      <a:pPr algn="ctr"/>
                      <a:r>
                        <a:rPr lang="en-US" dirty="0" smtClean="0"/>
                        <a:t>F4 First Silicon</a:t>
                      </a:r>
                      <a:endParaRPr lang="en-US" dirty="0"/>
                    </a:p>
                  </a:txBody>
                  <a:tcPr/>
                </a:tc>
                <a:tc>
                  <a:txBody>
                    <a:bodyPr/>
                    <a:lstStyle/>
                    <a:p>
                      <a:pPr algn="ctr"/>
                      <a:r>
                        <a:rPr lang="en-US" dirty="0" smtClean="0">
                          <a:solidFill>
                            <a:srgbClr val="00B050"/>
                          </a:solidFill>
                        </a:rPr>
                        <a:t>November 15, 2012</a:t>
                      </a:r>
                      <a:endParaRPr lang="en-US" dirty="0">
                        <a:solidFill>
                          <a:srgbClr val="00B050"/>
                        </a:solidFill>
                      </a:endParaRPr>
                    </a:p>
                  </a:txBody>
                  <a:tcPr/>
                </a:tc>
              </a:tr>
              <a:tr h="370840">
                <a:tc>
                  <a:txBody>
                    <a:bodyPr/>
                    <a:lstStyle/>
                    <a:p>
                      <a:pPr algn="ctr"/>
                      <a:r>
                        <a:rPr lang="en-US" dirty="0" smtClean="0"/>
                        <a:t>First Wafers</a:t>
                      </a:r>
                      <a:r>
                        <a:rPr lang="en-US" baseline="0" dirty="0" smtClean="0"/>
                        <a:t> to Assembly</a:t>
                      </a:r>
                      <a:endParaRPr lang="en-US" dirty="0"/>
                    </a:p>
                  </a:txBody>
                  <a:tcPr/>
                </a:tc>
                <a:tc>
                  <a:txBody>
                    <a:bodyPr/>
                    <a:lstStyle/>
                    <a:p>
                      <a:pPr algn="ctr"/>
                      <a:r>
                        <a:rPr lang="en-US" dirty="0" smtClean="0">
                          <a:solidFill>
                            <a:srgbClr val="00B050"/>
                          </a:solidFill>
                        </a:rPr>
                        <a:t>December 15, 2012</a:t>
                      </a:r>
                      <a:endParaRPr lang="en-US" dirty="0">
                        <a:solidFill>
                          <a:srgbClr val="00B050"/>
                        </a:solidFill>
                      </a:endParaRPr>
                    </a:p>
                  </a:txBody>
                  <a:tcPr/>
                </a:tc>
              </a:tr>
              <a:tr h="370840">
                <a:tc>
                  <a:txBody>
                    <a:bodyPr/>
                    <a:lstStyle/>
                    <a:p>
                      <a:pPr algn="ctr"/>
                      <a:r>
                        <a:rPr lang="en-US" dirty="0" smtClean="0"/>
                        <a:t>Engineering Samples</a:t>
                      </a:r>
                      <a:endParaRPr lang="en-US" dirty="0"/>
                    </a:p>
                  </a:txBody>
                  <a:tcPr/>
                </a:tc>
                <a:tc>
                  <a:txBody>
                    <a:bodyPr/>
                    <a:lstStyle/>
                    <a:p>
                      <a:pPr algn="ctr"/>
                      <a:r>
                        <a:rPr lang="en-US" dirty="0" smtClean="0">
                          <a:solidFill>
                            <a:srgbClr val="00B050"/>
                          </a:solidFill>
                        </a:rPr>
                        <a:t>June 28, 2013</a:t>
                      </a:r>
                      <a:endParaRPr lang="en-US" dirty="0">
                        <a:solidFill>
                          <a:srgbClr val="00B050"/>
                        </a:solidFill>
                      </a:endParaRPr>
                    </a:p>
                  </a:txBody>
                  <a:tcPr/>
                </a:tc>
              </a:tr>
              <a:tr h="370840">
                <a:tc>
                  <a:txBody>
                    <a:bodyPr/>
                    <a:lstStyle/>
                    <a:p>
                      <a:pPr algn="ctr"/>
                      <a:r>
                        <a:rPr lang="en-US" dirty="0" smtClean="0"/>
                        <a:t>F2 Ship Release</a:t>
                      </a:r>
                      <a:endParaRPr lang="en-US" dirty="0"/>
                    </a:p>
                  </a:txBody>
                  <a:tcPr/>
                </a:tc>
                <a:tc>
                  <a:txBody>
                    <a:bodyPr/>
                    <a:lstStyle/>
                    <a:p>
                      <a:pPr algn="ctr"/>
                      <a:r>
                        <a:rPr lang="en-US" dirty="0" smtClean="0">
                          <a:solidFill>
                            <a:srgbClr val="00B050"/>
                          </a:solidFill>
                        </a:rPr>
                        <a:t>July</a:t>
                      </a:r>
                      <a:r>
                        <a:rPr lang="en-US" baseline="0" dirty="0" smtClean="0">
                          <a:solidFill>
                            <a:srgbClr val="00B050"/>
                          </a:solidFill>
                        </a:rPr>
                        <a:t> 1</a:t>
                      </a:r>
                      <a:r>
                        <a:rPr lang="en-US" dirty="0" smtClean="0">
                          <a:solidFill>
                            <a:srgbClr val="00B050"/>
                          </a:solidFill>
                        </a:rPr>
                        <a:t>, 2014</a:t>
                      </a:r>
                      <a:endParaRPr lang="en-US" dirty="0">
                        <a:solidFill>
                          <a:srgbClr val="00B050"/>
                        </a:solidFill>
                      </a:endParaRPr>
                    </a:p>
                  </a:txBody>
                  <a:tcPr/>
                </a:tc>
              </a:tr>
              <a:tr h="370840">
                <a:tc>
                  <a:txBody>
                    <a:bodyPr/>
                    <a:lstStyle/>
                    <a:p>
                      <a:pPr algn="ctr"/>
                      <a:r>
                        <a:rPr lang="en-US" dirty="0" smtClean="0"/>
                        <a:t>F2 Qualification Samples</a:t>
                      </a:r>
                      <a:endParaRPr lang="en-US" dirty="0"/>
                    </a:p>
                  </a:txBody>
                  <a:tcPr/>
                </a:tc>
                <a:tc>
                  <a:txBody>
                    <a:bodyPr/>
                    <a:lstStyle/>
                    <a:p>
                      <a:pPr algn="ctr"/>
                      <a:r>
                        <a:rPr lang="en-US" dirty="0" smtClean="0">
                          <a:solidFill>
                            <a:srgbClr val="00B050"/>
                          </a:solidFill>
                        </a:rPr>
                        <a:t>November 24, 2014</a:t>
                      </a:r>
                      <a:endParaRPr lang="en-US" dirty="0">
                        <a:solidFill>
                          <a:srgbClr val="00B050"/>
                        </a:solidFill>
                      </a:endParaRPr>
                    </a:p>
                  </a:txBody>
                  <a:tcPr/>
                </a:tc>
              </a:tr>
              <a:tr h="370840">
                <a:tc>
                  <a:txBody>
                    <a:bodyPr/>
                    <a:lstStyle/>
                    <a:p>
                      <a:pPr algn="ctr"/>
                      <a:r>
                        <a:rPr lang="en-US" dirty="0" smtClean="0"/>
                        <a:t>F2 Qualification Release</a:t>
                      </a:r>
                      <a:endParaRPr lang="en-US" dirty="0"/>
                    </a:p>
                  </a:txBody>
                  <a:tcPr/>
                </a:tc>
                <a:tc>
                  <a:txBody>
                    <a:bodyPr/>
                    <a:lstStyle/>
                    <a:p>
                      <a:pPr algn="ctr"/>
                      <a:r>
                        <a:rPr lang="en-US" dirty="0" smtClean="0">
                          <a:solidFill>
                            <a:srgbClr val="00B050"/>
                          </a:solidFill>
                        </a:rPr>
                        <a:t>December</a:t>
                      </a:r>
                      <a:r>
                        <a:rPr lang="en-US" baseline="0" dirty="0" smtClean="0">
                          <a:solidFill>
                            <a:srgbClr val="00B050"/>
                          </a:solidFill>
                        </a:rPr>
                        <a:t> 31</a:t>
                      </a:r>
                      <a:r>
                        <a:rPr lang="en-US" dirty="0" smtClean="0">
                          <a:solidFill>
                            <a:srgbClr val="00B050"/>
                          </a:solidFill>
                        </a:rPr>
                        <a:t>, 2014</a:t>
                      </a:r>
                      <a:endParaRPr lang="en-US" dirty="0">
                        <a:solidFill>
                          <a:srgbClr val="00B050"/>
                        </a:solidFill>
                      </a:endParaRPr>
                    </a:p>
                  </a:txBody>
                  <a:tcPr/>
                </a:tc>
              </a:tr>
            </a:tbl>
          </a:graphicData>
        </a:graphic>
      </p:graphicFrame>
      <p:sp>
        <p:nvSpPr>
          <p:cNvPr id="4" name="Date Placeholder 3"/>
          <p:cNvSpPr>
            <a:spLocks noGrp="1"/>
          </p:cNvSpPr>
          <p:nvPr>
            <p:ph type="dt" sz="quarter" idx="10"/>
          </p:nvPr>
        </p:nvSpPr>
        <p:spPr>
          <a:xfrm>
            <a:off x="1371600" y="6515100"/>
            <a:ext cx="2133600" cy="3429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2"/>
                </a:solidFill>
                <a:latin typeface="Lucida Sans Unicode" pitchFamily="34" charset="0"/>
                <a:ea typeface="ＭＳ Ｐゴシック" pitchFamily="34" charset="-128"/>
              </a:defRPr>
            </a:lvl1pPr>
            <a:lvl2pPr marL="742950" indent="-285750" eaLnBrk="0" hangingPunct="0">
              <a:defRPr b="1">
                <a:solidFill>
                  <a:schemeClr val="tx2"/>
                </a:solidFill>
                <a:latin typeface="Lucida Sans Unicode" pitchFamily="34" charset="0"/>
                <a:ea typeface="ＭＳ Ｐゴシック" pitchFamily="34" charset="-128"/>
              </a:defRPr>
            </a:lvl2pPr>
            <a:lvl3pPr marL="1143000" indent="-228600" eaLnBrk="0" hangingPunct="0">
              <a:defRPr b="1">
                <a:solidFill>
                  <a:schemeClr val="tx2"/>
                </a:solidFill>
                <a:latin typeface="Lucida Sans Unicode" pitchFamily="34" charset="0"/>
                <a:ea typeface="ＭＳ Ｐゴシック" pitchFamily="34" charset="-128"/>
              </a:defRPr>
            </a:lvl3pPr>
            <a:lvl4pPr marL="1600200" indent="-228600" eaLnBrk="0" hangingPunct="0">
              <a:defRPr b="1">
                <a:solidFill>
                  <a:schemeClr val="tx2"/>
                </a:solidFill>
                <a:latin typeface="Lucida Sans Unicode" pitchFamily="34" charset="0"/>
                <a:ea typeface="ＭＳ Ｐゴシック" pitchFamily="34" charset="-128"/>
              </a:defRPr>
            </a:lvl4pPr>
            <a:lvl5pPr marL="2057400" indent="-228600" eaLnBrk="0" hangingPunct="0">
              <a:defRPr b="1">
                <a:solidFill>
                  <a:schemeClr val="tx2"/>
                </a:solidFill>
                <a:latin typeface="Lucida Sans Unicode" pitchFamily="34" charset="0"/>
                <a:ea typeface="ＭＳ Ｐゴシック" pitchFamily="34" charset="-128"/>
              </a:defRPr>
            </a:lvl5pPr>
            <a:lvl6pPr marL="25146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6pPr>
            <a:lvl7pPr marL="29718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7pPr>
            <a:lvl8pPr marL="34290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8pPr>
            <a:lvl9pPr marL="38862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9pPr>
          </a:lstStyle>
          <a:p>
            <a:r>
              <a:rPr lang="en-US" altLang="ja-JP" b="0" dirty="0" smtClean="0">
                <a:solidFill>
                  <a:schemeClr val="tx1"/>
                </a:solidFill>
                <a:latin typeface="Times New Roman" pitchFamily="18" charset="0"/>
              </a:rPr>
              <a:t>4/3/2012</a:t>
            </a:r>
          </a:p>
        </p:txBody>
      </p:sp>
      <p:sp>
        <p:nvSpPr>
          <p:cNvPr id="5" name="Footer Placeholder 4"/>
          <p:cNvSpPr>
            <a:spLocks noGrp="1"/>
          </p:cNvSpPr>
          <p:nvPr>
            <p:ph type="ftr" sz="quarter" idx="11"/>
          </p:nvPr>
        </p:nvSpPr>
        <p:spPr>
          <a:xfrm>
            <a:off x="3709670" y="6399848"/>
            <a:ext cx="2895600" cy="3159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2"/>
                </a:solidFill>
                <a:latin typeface="Lucida Sans Unicode" pitchFamily="34" charset="0"/>
                <a:ea typeface="ＭＳ Ｐゴシック" pitchFamily="34" charset="-128"/>
              </a:defRPr>
            </a:lvl1pPr>
            <a:lvl2pPr marL="742950" indent="-285750" eaLnBrk="0" hangingPunct="0">
              <a:defRPr b="1">
                <a:solidFill>
                  <a:schemeClr val="tx2"/>
                </a:solidFill>
                <a:latin typeface="Lucida Sans Unicode" pitchFamily="34" charset="0"/>
                <a:ea typeface="ＭＳ Ｐゴシック" pitchFamily="34" charset="-128"/>
              </a:defRPr>
            </a:lvl2pPr>
            <a:lvl3pPr marL="1143000" indent="-228600" eaLnBrk="0" hangingPunct="0">
              <a:defRPr b="1">
                <a:solidFill>
                  <a:schemeClr val="tx2"/>
                </a:solidFill>
                <a:latin typeface="Lucida Sans Unicode" pitchFamily="34" charset="0"/>
                <a:ea typeface="ＭＳ Ｐゴシック" pitchFamily="34" charset="-128"/>
              </a:defRPr>
            </a:lvl3pPr>
            <a:lvl4pPr marL="1600200" indent="-228600" eaLnBrk="0" hangingPunct="0">
              <a:defRPr b="1">
                <a:solidFill>
                  <a:schemeClr val="tx2"/>
                </a:solidFill>
                <a:latin typeface="Lucida Sans Unicode" pitchFamily="34" charset="0"/>
                <a:ea typeface="ＭＳ Ｐゴシック" pitchFamily="34" charset="-128"/>
              </a:defRPr>
            </a:lvl4pPr>
            <a:lvl5pPr marL="2057400" indent="-228600" eaLnBrk="0" hangingPunct="0">
              <a:defRPr b="1">
                <a:solidFill>
                  <a:schemeClr val="tx2"/>
                </a:solidFill>
                <a:latin typeface="Lucida Sans Unicode" pitchFamily="34" charset="0"/>
                <a:ea typeface="ＭＳ Ｐゴシック" pitchFamily="34" charset="-128"/>
              </a:defRPr>
            </a:lvl5pPr>
            <a:lvl6pPr marL="25146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6pPr>
            <a:lvl7pPr marL="29718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7pPr>
            <a:lvl8pPr marL="34290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8pPr>
            <a:lvl9pPr marL="38862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9pPr>
          </a:lstStyle>
          <a:p>
            <a:r>
              <a:rPr lang="en-US" altLang="ja-JP" smtClean="0">
                <a:solidFill>
                  <a:srgbClr val="FF0000"/>
                </a:solidFill>
                <a:latin typeface="Times New Roman" pitchFamily="18" charset="0"/>
              </a:rPr>
              <a:t>Micron/Intel Confidential</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Product Goals – Qualification</a:t>
            </a:r>
            <a:endParaRPr lang="en-US" dirty="0"/>
          </a:p>
        </p:txBody>
      </p:sp>
      <p:graphicFrame>
        <p:nvGraphicFramePr>
          <p:cNvPr id="6" name="Group 128"/>
          <p:cNvGraphicFramePr>
            <a:graphicFrameLocks/>
          </p:cNvGraphicFramePr>
          <p:nvPr>
            <p:extLst>
              <p:ext uri="{D42A27DB-BD31-4B8C-83A1-F6EECF244321}">
                <p14:modId xmlns:p14="http://schemas.microsoft.com/office/powerpoint/2010/main" val="4014724539"/>
              </p:ext>
            </p:extLst>
          </p:nvPr>
        </p:nvGraphicFramePr>
        <p:xfrm>
          <a:off x="457200" y="1143000"/>
          <a:ext cx="8368748" cy="4693920"/>
        </p:xfrm>
        <a:graphic>
          <a:graphicData uri="http://schemas.openxmlformats.org/drawingml/2006/table">
            <a:tbl>
              <a:tblPr/>
              <a:tblGrid>
                <a:gridCol w="3429000"/>
                <a:gridCol w="4939748"/>
              </a:tblGrid>
              <a:tr h="135517">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defRPr/>
                      </a:pPr>
                      <a:r>
                        <a:rPr kumimoji="0" lang="en-US" sz="1600" b="1" i="0" u="none" strike="noStrike" cap="none" normalizeH="0" baseline="0" dirty="0" smtClean="0">
                          <a:ln>
                            <a:noFill/>
                          </a:ln>
                          <a:solidFill>
                            <a:schemeClr val="bg1"/>
                          </a:solidFill>
                          <a:effectLst/>
                          <a:latin typeface="Arial" pitchFamily="34" charset="0"/>
                          <a:cs typeface="Arial" pitchFamily="34" charset="0"/>
                        </a:rPr>
                        <a:t>Key Specifications</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sm" len="sm"/>
                      <a:tailEnd type="none" w="sm" len="sm"/>
                    </a:lnB>
                    <a:lnTlToBr>
                      <a:noFill/>
                    </a:lnTlToBr>
                    <a:lnBlToTr>
                      <a:noFill/>
                    </a:lnBlToTr>
                    <a:solidFill>
                      <a:srgbClr val="00279F"/>
                    </a:solid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defRPr/>
                      </a:pPr>
                      <a:r>
                        <a:rPr kumimoji="0" lang="en-US" sz="1600" b="1" i="0" u="none" strike="noStrike" kern="1200" cap="none" normalizeH="0" baseline="0" dirty="0" smtClean="0">
                          <a:ln>
                            <a:noFill/>
                          </a:ln>
                          <a:solidFill>
                            <a:schemeClr val="bg1"/>
                          </a:solidFill>
                          <a:effectLst/>
                          <a:latin typeface="Arial" pitchFamily="34" charset="0"/>
                          <a:ea typeface="+mn-ea"/>
                          <a:cs typeface="Arial" pitchFamily="34" charset="0"/>
                        </a:rPr>
                        <a:t>Values</a:t>
                      </a:r>
                    </a:p>
                  </a:txBody>
                  <a:tcPr anchor="ctr" anchorCtr="1"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00279F"/>
                    </a:solidFill>
                  </a:tcPr>
                </a:tc>
              </a:tr>
              <a:tr h="123198">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smtClean="0">
                          <a:ln>
                            <a:noFill/>
                          </a:ln>
                          <a:solidFill>
                            <a:srgbClr val="000000"/>
                          </a:solidFill>
                          <a:effectLst/>
                          <a:latin typeface="Arial" pitchFamily="34" charset="0"/>
                          <a:cs typeface="Arial" pitchFamily="34" charset="0"/>
                        </a:rPr>
                        <a:t>Operating Voltages</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err="1" smtClean="0">
                          <a:ln>
                            <a:noFill/>
                          </a:ln>
                          <a:solidFill>
                            <a:srgbClr val="000000"/>
                          </a:solidFill>
                          <a:effectLst/>
                          <a:latin typeface="Arial" pitchFamily="34" charset="0"/>
                          <a:cs typeface="Arial" pitchFamily="34" charset="0"/>
                        </a:rPr>
                        <a:t>Vpp</a:t>
                      </a:r>
                      <a:r>
                        <a:rPr kumimoji="0" lang="en-US" sz="1600" b="0" i="0" u="none" strike="noStrike" cap="none" normalizeH="0" baseline="0" dirty="0" smtClean="0">
                          <a:ln>
                            <a:noFill/>
                          </a:ln>
                          <a:solidFill>
                            <a:srgbClr val="000000"/>
                          </a:solidFill>
                          <a:effectLst/>
                          <a:latin typeface="Arial" pitchFamily="34" charset="0"/>
                          <a:cs typeface="Arial" pitchFamily="34" charset="0"/>
                        </a:rPr>
                        <a:t>=4.4V; </a:t>
                      </a:r>
                      <a:r>
                        <a:rPr kumimoji="0" lang="en-US" sz="1600" b="0" i="0" u="none" strike="noStrike" cap="none" normalizeH="0" baseline="0" dirty="0" err="1" smtClean="0">
                          <a:ln>
                            <a:noFill/>
                          </a:ln>
                          <a:solidFill>
                            <a:srgbClr val="000000"/>
                          </a:solidFill>
                          <a:effectLst/>
                          <a:latin typeface="Arial" pitchFamily="34" charset="0"/>
                          <a:cs typeface="Arial" pitchFamily="34" charset="0"/>
                        </a:rPr>
                        <a:t>Vnn</a:t>
                      </a:r>
                      <a:r>
                        <a:rPr kumimoji="0" lang="en-US" sz="1600" b="0" i="0" u="none" strike="noStrike" cap="none" normalizeH="0" baseline="0" dirty="0" smtClean="0">
                          <a:ln>
                            <a:noFill/>
                          </a:ln>
                          <a:solidFill>
                            <a:srgbClr val="000000"/>
                          </a:solidFill>
                          <a:effectLst/>
                          <a:latin typeface="Arial" pitchFamily="34" charset="0"/>
                          <a:cs typeface="Arial" pitchFamily="34" charset="0"/>
                        </a:rPr>
                        <a:t>=-4.1V</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123198">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smtClean="0">
                          <a:ln>
                            <a:noFill/>
                          </a:ln>
                          <a:solidFill>
                            <a:srgbClr val="000000"/>
                          </a:solidFill>
                          <a:effectLst/>
                          <a:latin typeface="Arial" pitchFamily="34" charset="0"/>
                          <a:cs typeface="Arial" pitchFamily="34" charset="0"/>
                        </a:rPr>
                        <a:t>Operating Temperature</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kern="1200" cap="none" normalizeH="0" baseline="0" dirty="0" smtClean="0">
                          <a:ln>
                            <a:noFill/>
                          </a:ln>
                          <a:solidFill>
                            <a:srgbClr val="000000"/>
                          </a:solidFill>
                          <a:effectLst/>
                          <a:latin typeface="Arial" pitchFamily="34" charset="0"/>
                          <a:ea typeface="+mn-ea"/>
                          <a:cs typeface="Arial" pitchFamily="34" charset="0"/>
                        </a:rPr>
                        <a:t>0 – 85°C (</a:t>
                      </a:r>
                      <a:r>
                        <a:rPr kumimoji="0" lang="en-US" sz="1600" b="0" i="0" u="none" strike="noStrike" kern="1200" cap="none" normalizeH="0" baseline="0" dirty="0" err="1" smtClean="0">
                          <a:ln>
                            <a:noFill/>
                          </a:ln>
                          <a:solidFill>
                            <a:srgbClr val="000000"/>
                          </a:solidFill>
                          <a:effectLst/>
                          <a:latin typeface="Arial" pitchFamily="34" charset="0"/>
                          <a:ea typeface="+mn-ea"/>
                          <a:cs typeface="Arial" pitchFamily="34" charset="0"/>
                        </a:rPr>
                        <a:t>Tj</a:t>
                      </a:r>
                      <a:r>
                        <a:rPr kumimoji="0" lang="en-US" sz="1600" b="0" i="0" u="none" strike="noStrike" kern="1200" cap="none" normalizeH="0" baseline="0" dirty="0" smtClean="0">
                          <a:ln>
                            <a:noFill/>
                          </a:ln>
                          <a:solidFill>
                            <a:srgbClr val="000000"/>
                          </a:solidFill>
                          <a:effectLst/>
                          <a:latin typeface="Arial" pitchFamily="34" charset="0"/>
                          <a:ea typeface="+mn-ea"/>
                          <a:cs typeface="Arial" pitchFamily="34" charset="0"/>
                        </a:rPr>
                        <a:t>)</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123198">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smtClean="0">
                          <a:ln>
                            <a:noFill/>
                          </a:ln>
                          <a:solidFill>
                            <a:srgbClr val="000000"/>
                          </a:solidFill>
                          <a:effectLst/>
                          <a:latin typeface="Arial" pitchFamily="34" charset="0"/>
                          <a:cs typeface="Arial" pitchFamily="34" charset="0"/>
                        </a:rPr>
                        <a:t>Read Power / Energy </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kern="1200" cap="none" normalizeH="0" baseline="0" dirty="0" smtClean="0">
                          <a:ln>
                            <a:noFill/>
                          </a:ln>
                          <a:solidFill>
                            <a:srgbClr val="000000"/>
                          </a:solidFill>
                          <a:effectLst/>
                          <a:latin typeface="Arial" pitchFamily="34" charset="0"/>
                          <a:ea typeface="+mn-ea"/>
                          <a:cs typeface="Arial" pitchFamily="34" charset="0"/>
                        </a:rPr>
                        <a:t>576mW / 45pJ/b</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123198">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smtClean="0">
                          <a:ln>
                            <a:noFill/>
                          </a:ln>
                          <a:solidFill>
                            <a:srgbClr val="000000"/>
                          </a:solidFill>
                          <a:effectLst/>
                          <a:latin typeface="Arial" pitchFamily="34" charset="0"/>
                          <a:cs typeface="Arial" pitchFamily="34" charset="0"/>
                        </a:rPr>
                        <a:t>Write Power / Energy</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smtClean="0">
                          <a:ln>
                            <a:noFill/>
                          </a:ln>
                          <a:solidFill>
                            <a:srgbClr val="000000"/>
                          </a:solidFill>
                          <a:effectLst/>
                          <a:latin typeface="Arial" pitchFamily="34" charset="0"/>
                          <a:cs typeface="Arial" pitchFamily="34" charset="0"/>
                        </a:rPr>
                        <a:t>400mW / 91pJ/b</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123198">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smtClean="0">
                          <a:ln>
                            <a:noFill/>
                          </a:ln>
                          <a:solidFill>
                            <a:srgbClr val="000000"/>
                          </a:solidFill>
                          <a:effectLst/>
                          <a:latin typeface="Arial" pitchFamily="34" charset="0"/>
                          <a:cs typeface="Arial" pitchFamily="34" charset="0"/>
                        </a:rPr>
                        <a:t>tCK</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kern="1200" cap="none" normalizeH="0" baseline="0" dirty="0" smtClean="0">
                          <a:ln>
                            <a:noFill/>
                          </a:ln>
                          <a:solidFill>
                            <a:srgbClr val="000000"/>
                          </a:solidFill>
                          <a:effectLst/>
                          <a:latin typeface="Arial" pitchFamily="34" charset="0"/>
                          <a:ea typeface="+mn-ea"/>
                          <a:cs typeface="Arial" pitchFamily="34" charset="0"/>
                        </a:rPr>
                        <a:t>1.25ns</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123198">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smtClean="0">
                          <a:ln>
                            <a:noFill/>
                          </a:ln>
                          <a:solidFill>
                            <a:srgbClr val="000000"/>
                          </a:solidFill>
                          <a:effectLst/>
                          <a:latin typeface="Arial" pitchFamily="34" charset="0"/>
                          <a:cs typeface="Arial" pitchFamily="34" charset="0"/>
                        </a:rPr>
                        <a:t>Read Latency</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smtClean="0">
                          <a:ln>
                            <a:noFill/>
                          </a:ln>
                          <a:solidFill>
                            <a:srgbClr val="000000"/>
                          </a:solidFill>
                          <a:effectLst/>
                          <a:latin typeface="Arial" pitchFamily="34" charset="0"/>
                          <a:cs typeface="Arial" pitchFamily="34" charset="0"/>
                        </a:rPr>
                        <a:t>80ns</a:t>
                      </a:r>
                      <a:r>
                        <a:rPr kumimoji="0" lang="en-US" sz="1600" b="0" i="0" u="none" strike="noStrike" cap="none" normalizeH="0" baseline="30000" dirty="0" smtClean="0">
                          <a:ln>
                            <a:noFill/>
                          </a:ln>
                          <a:solidFill>
                            <a:srgbClr val="000000"/>
                          </a:solidFill>
                          <a:effectLst/>
                          <a:latin typeface="Arial" pitchFamily="34" charset="0"/>
                          <a:cs typeface="Arial" pitchFamily="34" charset="0"/>
                        </a:rPr>
                        <a:t>1</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123198">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smtClean="0">
                          <a:ln>
                            <a:noFill/>
                          </a:ln>
                          <a:solidFill>
                            <a:srgbClr val="000000"/>
                          </a:solidFill>
                          <a:effectLst/>
                          <a:latin typeface="Arial" pitchFamily="34" charset="0"/>
                          <a:cs typeface="Arial" pitchFamily="34" charset="0"/>
                        </a:rPr>
                        <a:t>Sustained Read Throughput</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smtClean="0">
                          <a:ln>
                            <a:noFill/>
                          </a:ln>
                          <a:solidFill>
                            <a:srgbClr val="000000"/>
                          </a:solidFill>
                          <a:effectLst/>
                          <a:latin typeface="Arial" pitchFamily="34" charset="0"/>
                          <a:cs typeface="Arial" pitchFamily="34" charset="0"/>
                        </a:rPr>
                        <a:t>1600MB/s</a:t>
                      </a:r>
                      <a:r>
                        <a:rPr kumimoji="0" lang="en-US" sz="1600" b="0" i="0" u="none" strike="noStrike" cap="none" normalizeH="0" baseline="30000" dirty="0" smtClean="0">
                          <a:ln>
                            <a:noFill/>
                          </a:ln>
                          <a:solidFill>
                            <a:srgbClr val="000000"/>
                          </a:solidFill>
                          <a:effectLst/>
                          <a:latin typeface="Arial" pitchFamily="34" charset="0"/>
                          <a:cs typeface="Arial" pitchFamily="34" charset="0"/>
                        </a:rPr>
                        <a:t>1</a:t>
                      </a:r>
                      <a:endParaRPr kumimoji="0" lang="en-US" sz="1600" b="0" i="0" u="none" strike="noStrike" cap="none" normalizeH="0" baseline="0" dirty="0" smtClean="0">
                        <a:ln>
                          <a:noFill/>
                        </a:ln>
                        <a:solidFill>
                          <a:srgbClr val="000000"/>
                        </a:solidFill>
                        <a:effectLst/>
                        <a:latin typeface="Arial" pitchFamily="34" charset="0"/>
                        <a:cs typeface="Arial" pitchFamily="34" charset="0"/>
                      </a:endParaRP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123198">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smtClean="0">
                          <a:ln>
                            <a:noFill/>
                          </a:ln>
                          <a:solidFill>
                            <a:srgbClr val="000000"/>
                          </a:solidFill>
                          <a:effectLst/>
                          <a:latin typeface="Arial" pitchFamily="34" charset="0"/>
                          <a:cs typeface="Arial" pitchFamily="34" charset="0"/>
                        </a:rPr>
                        <a:t>Sustained Write Throughput</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smtClean="0">
                          <a:ln>
                            <a:noFill/>
                          </a:ln>
                          <a:solidFill>
                            <a:srgbClr val="000000"/>
                          </a:solidFill>
                          <a:effectLst/>
                          <a:latin typeface="Arial" pitchFamily="34" charset="0"/>
                          <a:cs typeface="Arial" pitchFamily="34" charset="0"/>
                        </a:rPr>
                        <a:t>550MB/s</a:t>
                      </a:r>
                      <a:r>
                        <a:rPr kumimoji="0" lang="en-US" sz="1600" b="0" i="0" u="none" strike="noStrike" cap="none" normalizeH="0" baseline="30000" dirty="0" smtClean="0">
                          <a:ln>
                            <a:noFill/>
                          </a:ln>
                          <a:solidFill>
                            <a:srgbClr val="000000"/>
                          </a:solidFill>
                          <a:effectLst/>
                          <a:latin typeface="Arial" pitchFamily="34" charset="0"/>
                          <a:cs typeface="Arial" pitchFamily="34" charset="0"/>
                        </a:rPr>
                        <a:t>1</a:t>
                      </a:r>
                      <a:endParaRPr kumimoji="0" lang="en-US" sz="1600" b="0" i="0" u="none" strike="noStrike" cap="none" normalizeH="0" baseline="0" dirty="0" smtClean="0">
                        <a:ln>
                          <a:noFill/>
                        </a:ln>
                        <a:solidFill>
                          <a:srgbClr val="000000"/>
                        </a:solidFill>
                        <a:effectLst/>
                        <a:latin typeface="Arial" pitchFamily="34" charset="0"/>
                        <a:cs typeface="Arial" pitchFamily="34" charset="0"/>
                      </a:endParaRP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137160">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smtClean="0">
                          <a:ln>
                            <a:noFill/>
                          </a:ln>
                          <a:solidFill>
                            <a:srgbClr val="000000"/>
                          </a:solidFill>
                          <a:effectLst/>
                          <a:latin typeface="Arial" pitchFamily="34" charset="0"/>
                          <a:cs typeface="Arial" pitchFamily="34" charset="0"/>
                        </a:rPr>
                        <a:t>Maximum Write Cycles</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smtClean="0">
                          <a:ln>
                            <a:noFill/>
                          </a:ln>
                          <a:solidFill>
                            <a:srgbClr val="000000"/>
                          </a:solidFill>
                          <a:effectLst/>
                          <a:latin typeface="Arial" pitchFamily="34" charset="0"/>
                          <a:cs typeface="Arial" pitchFamily="34" charset="0"/>
                        </a:rPr>
                        <a:t>1E7</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137160">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smtClean="0">
                          <a:ln>
                            <a:noFill/>
                          </a:ln>
                          <a:solidFill>
                            <a:srgbClr val="000000"/>
                          </a:solidFill>
                          <a:effectLst/>
                          <a:latin typeface="Arial" pitchFamily="34" charset="0"/>
                          <a:cs typeface="Arial" pitchFamily="34" charset="0"/>
                        </a:rPr>
                        <a:t>Selected Cell Read Disturb</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cap="none" normalizeH="0" baseline="0" dirty="0" smtClean="0">
                          <a:ln>
                            <a:noFill/>
                          </a:ln>
                          <a:solidFill>
                            <a:srgbClr val="000000"/>
                          </a:solidFill>
                          <a:effectLst/>
                          <a:latin typeface="Arial" pitchFamily="34" charset="0"/>
                          <a:cs typeface="Arial" pitchFamily="34" charset="0"/>
                        </a:rPr>
                        <a:t>1E9</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147837">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smtClean="0">
                          <a:ln>
                            <a:noFill/>
                          </a:ln>
                          <a:solidFill>
                            <a:srgbClr val="000000"/>
                          </a:solidFill>
                          <a:effectLst/>
                          <a:latin typeface="Arial" pitchFamily="34" charset="0"/>
                          <a:cs typeface="Arial" pitchFamily="34" charset="0"/>
                        </a:rPr>
                        <a:t>Retention</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r>
                        <a:rPr lang="en-US" sz="1600" b="0" dirty="0" smtClean="0">
                          <a:latin typeface="Arial" pitchFamily="34" charset="0"/>
                          <a:cs typeface="Arial" pitchFamily="34" charset="0"/>
                        </a:rPr>
                        <a:t>1 yr. @ 55°C</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147837">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smtClean="0">
                          <a:ln>
                            <a:noFill/>
                          </a:ln>
                          <a:solidFill>
                            <a:srgbClr val="000000"/>
                          </a:solidFill>
                          <a:effectLst/>
                          <a:latin typeface="Arial" pitchFamily="34" charset="0"/>
                          <a:cs typeface="Arial" pitchFamily="34" charset="0"/>
                        </a:rPr>
                        <a:t>RBER</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r>
                        <a:rPr lang="en-US" sz="1600" b="0" dirty="0" smtClean="0">
                          <a:latin typeface="Arial" pitchFamily="34" charset="0"/>
                          <a:cs typeface="Arial" pitchFamily="34" charset="0"/>
                        </a:rPr>
                        <a:t>1E-5</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147837">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smtClean="0">
                          <a:ln>
                            <a:noFill/>
                          </a:ln>
                          <a:solidFill>
                            <a:srgbClr val="000000"/>
                          </a:solidFill>
                          <a:effectLst/>
                          <a:latin typeface="Arial" pitchFamily="34" charset="0"/>
                          <a:cs typeface="Arial" pitchFamily="34" charset="0"/>
                        </a:rPr>
                        <a:t>Quality</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r>
                        <a:rPr lang="en-US" sz="1600" b="0" dirty="0" smtClean="0">
                          <a:latin typeface="Arial" pitchFamily="34" charset="0"/>
                          <a:cs typeface="Arial" pitchFamily="34" charset="0"/>
                        </a:rPr>
                        <a:t>500 DPM</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bl>
          </a:graphicData>
        </a:graphic>
      </p:graphicFrame>
      <p:sp>
        <p:nvSpPr>
          <p:cNvPr id="5" name="TextBox 4"/>
          <p:cNvSpPr txBox="1"/>
          <p:nvPr/>
        </p:nvSpPr>
        <p:spPr>
          <a:xfrm>
            <a:off x="533400" y="5867400"/>
            <a:ext cx="3657600" cy="276999"/>
          </a:xfrm>
          <a:prstGeom prst="rect">
            <a:avLst/>
          </a:prstGeom>
          <a:noFill/>
        </p:spPr>
        <p:txBody>
          <a:bodyPr wrap="square" rtlCol="0">
            <a:spAutoFit/>
          </a:bodyPr>
          <a:lstStyle/>
          <a:p>
            <a:r>
              <a:rPr lang="en-US" sz="1200" dirty="0" smtClean="0"/>
              <a:t>1. Timings referenced to 1.25ns </a:t>
            </a:r>
            <a:r>
              <a:rPr lang="en-US" sz="1200" dirty="0" err="1" smtClean="0"/>
              <a:t>tCK</a:t>
            </a:r>
            <a:endParaRPr lang="en-US" sz="1200" dirty="0"/>
          </a:p>
        </p:txBody>
      </p:sp>
      <p:sp>
        <p:nvSpPr>
          <p:cNvPr id="7" name="Date Placeholder 3"/>
          <p:cNvSpPr>
            <a:spLocks noGrp="1"/>
          </p:cNvSpPr>
          <p:nvPr>
            <p:ph type="dt" sz="quarter" idx="10"/>
          </p:nvPr>
        </p:nvSpPr>
        <p:spPr>
          <a:xfrm>
            <a:off x="1371600" y="6515100"/>
            <a:ext cx="2133600" cy="3429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2"/>
                </a:solidFill>
                <a:latin typeface="Lucida Sans Unicode" pitchFamily="34" charset="0"/>
                <a:ea typeface="ＭＳ Ｐゴシック" pitchFamily="34" charset="-128"/>
              </a:defRPr>
            </a:lvl1pPr>
            <a:lvl2pPr marL="742950" indent="-285750" eaLnBrk="0" hangingPunct="0">
              <a:defRPr b="1">
                <a:solidFill>
                  <a:schemeClr val="tx2"/>
                </a:solidFill>
                <a:latin typeface="Lucida Sans Unicode" pitchFamily="34" charset="0"/>
                <a:ea typeface="ＭＳ Ｐゴシック" pitchFamily="34" charset="-128"/>
              </a:defRPr>
            </a:lvl2pPr>
            <a:lvl3pPr marL="1143000" indent="-228600" eaLnBrk="0" hangingPunct="0">
              <a:defRPr b="1">
                <a:solidFill>
                  <a:schemeClr val="tx2"/>
                </a:solidFill>
                <a:latin typeface="Lucida Sans Unicode" pitchFamily="34" charset="0"/>
                <a:ea typeface="ＭＳ Ｐゴシック" pitchFamily="34" charset="-128"/>
              </a:defRPr>
            </a:lvl3pPr>
            <a:lvl4pPr marL="1600200" indent="-228600" eaLnBrk="0" hangingPunct="0">
              <a:defRPr b="1">
                <a:solidFill>
                  <a:schemeClr val="tx2"/>
                </a:solidFill>
                <a:latin typeface="Lucida Sans Unicode" pitchFamily="34" charset="0"/>
                <a:ea typeface="ＭＳ Ｐゴシック" pitchFamily="34" charset="-128"/>
              </a:defRPr>
            </a:lvl4pPr>
            <a:lvl5pPr marL="2057400" indent="-228600" eaLnBrk="0" hangingPunct="0">
              <a:defRPr b="1">
                <a:solidFill>
                  <a:schemeClr val="tx2"/>
                </a:solidFill>
                <a:latin typeface="Lucida Sans Unicode" pitchFamily="34" charset="0"/>
                <a:ea typeface="ＭＳ Ｐゴシック" pitchFamily="34" charset="-128"/>
              </a:defRPr>
            </a:lvl5pPr>
            <a:lvl6pPr marL="25146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6pPr>
            <a:lvl7pPr marL="29718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7pPr>
            <a:lvl8pPr marL="34290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8pPr>
            <a:lvl9pPr marL="38862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9pPr>
          </a:lstStyle>
          <a:p>
            <a:r>
              <a:rPr lang="en-US" altLang="ja-JP" b="0" dirty="0" smtClean="0">
                <a:solidFill>
                  <a:schemeClr val="tx1"/>
                </a:solidFill>
                <a:latin typeface="Times New Roman" pitchFamily="18" charset="0"/>
              </a:rPr>
              <a:t>4/3/2012</a:t>
            </a:r>
          </a:p>
        </p:txBody>
      </p:sp>
      <p:sp>
        <p:nvSpPr>
          <p:cNvPr id="8" name="Footer Placeholder 4"/>
          <p:cNvSpPr>
            <a:spLocks noGrp="1"/>
          </p:cNvSpPr>
          <p:nvPr>
            <p:ph type="ftr" sz="quarter" idx="11"/>
          </p:nvPr>
        </p:nvSpPr>
        <p:spPr>
          <a:xfrm>
            <a:off x="3709670" y="6399848"/>
            <a:ext cx="2895600" cy="3159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2"/>
                </a:solidFill>
                <a:latin typeface="Lucida Sans Unicode" pitchFamily="34" charset="0"/>
                <a:ea typeface="ＭＳ Ｐゴシック" pitchFamily="34" charset="-128"/>
              </a:defRPr>
            </a:lvl1pPr>
            <a:lvl2pPr marL="742950" indent="-285750" eaLnBrk="0" hangingPunct="0">
              <a:defRPr b="1">
                <a:solidFill>
                  <a:schemeClr val="tx2"/>
                </a:solidFill>
                <a:latin typeface="Lucida Sans Unicode" pitchFamily="34" charset="0"/>
                <a:ea typeface="ＭＳ Ｐゴシック" pitchFamily="34" charset="-128"/>
              </a:defRPr>
            </a:lvl2pPr>
            <a:lvl3pPr marL="1143000" indent="-228600" eaLnBrk="0" hangingPunct="0">
              <a:defRPr b="1">
                <a:solidFill>
                  <a:schemeClr val="tx2"/>
                </a:solidFill>
                <a:latin typeface="Lucida Sans Unicode" pitchFamily="34" charset="0"/>
                <a:ea typeface="ＭＳ Ｐゴシック" pitchFamily="34" charset="-128"/>
              </a:defRPr>
            </a:lvl3pPr>
            <a:lvl4pPr marL="1600200" indent="-228600" eaLnBrk="0" hangingPunct="0">
              <a:defRPr b="1">
                <a:solidFill>
                  <a:schemeClr val="tx2"/>
                </a:solidFill>
                <a:latin typeface="Lucida Sans Unicode" pitchFamily="34" charset="0"/>
                <a:ea typeface="ＭＳ Ｐゴシック" pitchFamily="34" charset="-128"/>
              </a:defRPr>
            </a:lvl4pPr>
            <a:lvl5pPr marL="2057400" indent="-228600" eaLnBrk="0" hangingPunct="0">
              <a:defRPr b="1">
                <a:solidFill>
                  <a:schemeClr val="tx2"/>
                </a:solidFill>
                <a:latin typeface="Lucida Sans Unicode" pitchFamily="34" charset="0"/>
                <a:ea typeface="ＭＳ Ｐゴシック" pitchFamily="34" charset="-128"/>
              </a:defRPr>
            </a:lvl5pPr>
            <a:lvl6pPr marL="25146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6pPr>
            <a:lvl7pPr marL="29718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7pPr>
            <a:lvl8pPr marL="34290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8pPr>
            <a:lvl9pPr marL="38862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9pPr>
          </a:lstStyle>
          <a:p>
            <a:r>
              <a:rPr lang="en-US" altLang="ja-JP" smtClean="0">
                <a:solidFill>
                  <a:srgbClr val="FF0000"/>
                </a:solidFill>
                <a:latin typeface="Times New Roman" pitchFamily="18" charset="0"/>
              </a:rPr>
              <a:t>Micron/Intel Confidential</a:t>
            </a:r>
          </a:p>
        </p:txBody>
      </p:sp>
    </p:spTree>
    <p:extLst>
      <p:ext uri="{BB962C8B-B14F-4D97-AF65-F5344CB8AC3E}">
        <p14:creationId xmlns:p14="http://schemas.microsoft.com/office/powerpoint/2010/main" val="8385886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6754" name="Date Placeholder 4"/>
          <p:cNvSpPr txBox="1">
            <a:spLocks noGrp="1"/>
          </p:cNvSpPr>
          <p:nvPr/>
        </p:nvSpPr>
        <p:spPr bwMode="auto">
          <a:xfrm>
            <a:off x="1371600" y="6515100"/>
            <a:ext cx="2133600" cy="342900"/>
          </a:xfrm>
          <a:prstGeom prst="rect">
            <a:avLst/>
          </a:prstGeom>
          <a:noFill/>
          <a:ln w="9525">
            <a:noFill/>
            <a:miter lim="800000"/>
            <a:headEnd/>
            <a:tailEnd/>
          </a:ln>
        </p:spPr>
        <p:txBody>
          <a:bodyPr/>
          <a:lstStyle/>
          <a:p>
            <a:pPr eaLnBrk="0" hangingPunct="0"/>
            <a:r>
              <a:rPr lang="en-US" sz="1400" b="0" dirty="0" smtClean="0">
                <a:solidFill>
                  <a:schemeClr val="tx1"/>
                </a:solidFill>
                <a:latin typeface="Times New Roman" pitchFamily="18" charset="0"/>
              </a:rPr>
              <a:t>4/3/2012</a:t>
            </a:r>
            <a:endParaRPr lang="en-US" sz="1400" b="0" dirty="0">
              <a:solidFill>
                <a:schemeClr val="tx1"/>
              </a:solidFill>
              <a:latin typeface="Times New Roman" pitchFamily="18" charset="0"/>
            </a:endParaRPr>
          </a:p>
        </p:txBody>
      </p:sp>
      <p:sp>
        <p:nvSpPr>
          <p:cNvPr id="1226755" name="Footer Placeholder 5"/>
          <p:cNvSpPr txBox="1">
            <a:spLocks noGrp="1"/>
          </p:cNvSpPr>
          <p:nvPr/>
        </p:nvSpPr>
        <p:spPr bwMode="auto">
          <a:xfrm>
            <a:off x="3638550" y="6542088"/>
            <a:ext cx="2895600" cy="315912"/>
          </a:xfrm>
          <a:prstGeom prst="rect">
            <a:avLst/>
          </a:prstGeom>
          <a:noFill/>
          <a:ln w="9525">
            <a:noFill/>
            <a:miter lim="800000"/>
            <a:headEnd/>
            <a:tailEnd/>
          </a:ln>
        </p:spPr>
        <p:txBody>
          <a:bodyPr/>
          <a:lstStyle/>
          <a:p>
            <a:pPr algn="ctr" eaLnBrk="0" hangingPunct="0"/>
            <a:r>
              <a:rPr lang="en-US" sz="1600">
                <a:solidFill>
                  <a:srgbClr val="FF0000"/>
                </a:solidFill>
                <a:latin typeface="Times New Roman" pitchFamily="18" charset="0"/>
              </a:rPr>
              <a:t>Micron/Intel Confidential</a:t>
            </a:r>
          </a:p>
        </p:txBody>
      </p:sp>
      <p:sp>
        <p:nvSpPr>
          <p:cNvPr id="1226756" name="Slide Number Placeholder 6"/>
          <p:cNvSpPr txBox="1">
            <a:spLocks noGrp="1"/>
          </p:cNvSpPr>
          <p:nvPr/>
        </p:nvSpPr>
        <p:spPr bwMode="auto">
          <a:xfrm>
            <a:off x="6786563" y="6516688"/>
            <a:ext cx="1263650" cy="341312"/>
          </a:xfrm>
          <a:prstGeom prst="rect">
            <a:avLst/>
          </a:prstGeom>
          <a:noFill/>
          <a:ln w="9525">
            <a:noFill/>
            <a:miter lim="800000"/>
            <a:headEnd/>
            <a:tailEnd/>
          </a:ln>
        </p:spPr>
        <p:txBody>
          <a:bodyPr/>
          <a:lstStyle/>
          <a:p>
            <a:pPr algn="r" eaLnBrk="0" hangingPunct="0"/>
            <a:fld id="{46E35DDC-F66F-4C6C-83C5-48A1504C1493}" type="slidenum">
              <a:rPr lang="en-US" sz="1400" b="0">
                <a:solidFill>
                  <a:schemeClr val="tx1"/>
                </a:solidFill>
                <a:latin typeface="Times New Roman" pitchFamily="18" charset="0"/>
              </a:rPr>
              <a:pPr algn="r" eaLnBrk="0" hangingPunct="0"/>
              <a:t>4</a:t>
            </a:fld>
            <a:endParaRPr lang="en-US" sz="1400" b="0">
              <a:solidFill>
                <a:schemeClr val="tx1"/>
              </a:solidFill>
              <a:latin typeface="Times New Roman" pitchFamily="18" charset="0"/>
            </a:endParaRPr>
          </a:p>
        </p:txBody>
      </p:sp>
      <p:sp>
        <p:nvSpPr>
          <p:cNvPr id="1226757" name="Rectangle 4"/>
          <p:cNvSpPr>
            <a:spLocks noGrp="1" noChangeArrowheads="1"/>
          </p:cNvSpPr>
          <p:nvPr>
            <p:ph type="title" idx="4294967295"/>
          </p:nvPr>
        </p:nvSpPr>
        <p:spPr>
          <a:xfrm>
            <a:off x="457200" y="274638"/>
            <a:ext cx="8229600" cy="685800"/>
          </a:xfrm>
        </p:spPr>
        <p:txBody>
          <a:bodyPr/>
          <a:lstStyle/>
          <a:p>
            <a:pPr eaLnBrk="1" hangingPunct="1"/>
            <a:r>
              <a:rPr lang="en-US" dirty="0" smtClean="0"/>
              <a:t>SOW Contents</a:t>
            </a:r>
          </a:p>
        </p:txBody>
      </p:sp>
      <p:sp>
        <p:nvSpPr>
          <p:cNvPr id="1226758" name="Rectangle 5"/>
          <p:cNvSpPr>
            <a:spLocks noGrp="1" noChangeArrowheads="1"/>
          </p:cNvSpPr>
          <p:nvPr>
            <p:ph type="body" sz="half" idx="4294967295"/>
          </p:nvPr>
        </p:nvSpPr>
        <p:spPr>
          <a:xfrm>
            <a:off x="-1" y="1000601"/>
            <a:ext cx="4397829" cy="5513705"/>
          </a:xfrm>
        </p:spPr>
        <p:txBody>
          <a:bodyPr/>
          <a:lstStyle/>
          <a:p>
            <a:pPr eaLnBrk="1" hangingPunct="1">
              <a:lnSpc>
                <a:spcPct val="110000"/>
              </a:lnSpc>
            </a:pPr>
            <a:r>
              <a:rPr lang="en-US" sz="2000" b="1" dirty="0" smtClean="0"/>
              <a:t>0.0 SOW purpose</a:t>
            </a:r>
          </a:p>
          <a:p>
            <a:pPr eaLnBrk="1" hangingPunct="1">
              <a:lnSpc>
                <a:spcPct val="110000"/>
              </a:lnSpc>
            </a:pPr>
            <a:r>
              <a:rPr lang="en-US" sz="2000" b="1" dirty="0" smtClean="0"/>
              <a:t>1.0 Strategy overview</a:t>
            </a:r>
          </a:p>
          <a:p>
            <a:pPr lvl="1" eaLnBrk="1" hangingPunct="1">
              <a:lnSpc>
                <a:spcPct val="110000"/>
              </a:lnSpc>
            </a:pPr>
            <a:r>
              <a:rPr lang="en-US" sz="1600" b="1" dirty="0" smtClean="0"/>
              <a:t>1.1 </a:t>
            </a:r>
            <a:r>
              <a:rPr lang="en-US" sz="1600" b="1" dirty="0" err="1" smtClean="0"/>
              <a:t>Pathfinding</a:t>
            </a:r>
            <a:endParaRPr lang="en-US" sz="1600" b="1" dirty="0" smtClean="0"/>
          </a:p>
          <a:p>
            <a:pPr lvl="1" eaLnBrk="1" hangingPunct="1">
              <a:lnSpc>
                <a:spcPct val="110000"/>
              </a:lnSpc>
            </a:pPr>
            <a:r>
              <a:rPr lang="en-US" sz="1600" b="1" dirty="0" smtClean="0"/>
              <a:t>1.2 20nm process development</a:t>
            </a:r>
          </a:p>
          <a:p>
            <a:pPr lvl="1" eaLnBrk="1" hangingPunct="1">
              <a:lnSpc>
                <a:spcPct val="110000"/>
              </a:lnSpc>
            </a:pPr>
            <a:r>
              <a:rPr lang="en-US" sz="1600" b="1" dirty="0" smtClean="0"/>
              <a:t>1.3 Product Design</a:t>
            </a:r>
          </a:p>
          <a:p>
            <a:pPr lvl="1" eaLnBrk="1" hangingPunct="1">
              <a:lnSpc>
                <a:spcPct val="110000"/>
              </a:lnSpc>
            </a:pPr>
            <a:r>
              <a:rPr lang="en-US" sz="1600" b="1" dirty="0" smtClean="0"/>
              <a:t>1.4 Product Development</a:t>
            </a:r>
          </a:p>
          <a:p>
            <a:pPr eaLnBrk="1" hangingPunct="1">
              <a:lnSpc>
                <a:spcPct val="110000"/>
              </a:lnSpc>
            </a:pPr>
            <a:r>
              <a:rPr lang="en-US" sz="2000" b="1" dirty="0" smtClean="0"/>
              <a:t>2.0 Project milestones</a:t>
            </a:r>
          </a:p>
          <a:p>
            <a:pPr eaLnBrk="1" hangingPunct="1">
              <a:lnSpc>
                <a:spcPct val="110000"/>
              </a:lnSpc>
            </a:pPr>
            <a:r>
              <a:rPr lang="en-US" sz="2000" b="1" dirty="0" smtClean="0"/>
              <a:t>3.0 Process Development SOW</a:t>
            </a:r>
          </a:p>
          <a:p>
            <a:pPr lvl="1" eaLnBrk="1" hangingPunct="1">
              <a:lnSpc>
                <a:spcPct val="110000"/>
              </a:lnSpc>
            </a:pPr>
            <a:r>
              <a:rPr lang="en-US" sz="1600" b="1" dirty="0" smtClean="0"/>
              <a:t>3.1 Model of record definition</a:t>
            </a:r>
          </a:p>
          <a:p>
            <a:pPr lvl="1" eaLnBrk="1" hangingPunct="1">
              <a:lnSpc>
                <a:spcPct val="110000"/>
              </a:lnSpc>
            </a:pPr>
            <a:r>
              <a:rPr lang="en-US" sz="1600" b="1" dirty="0" smtClean="0"/>
              <a:t>3.2 </a:t>
            </a:r>
            <a:r>
              <a:rPr lang="en-US" sz="1600" b="1" dirty="0" err="1" smtClean="0"/>
              <a:t>Agrate</a:t>
            </a:r>
            <a:r>
              <a:rPr lang="en-US" sz="1600" b="1" dirty="0" smtClean="0"/>
              <a:t> </a:t>
            </a:r>
            <a:r>
              <a:rPr lang="en-US" sz="1600" b="1" dirty="0" err="1" smtClean="0"/>
              <a:t>pathfinding</a:t>
            </a:r>
            <a:endParaRPr lang="en-US" sz="1600" b="1" dirty="0" smtClean="0"/>
          </a:p>
          <a:p>
            <a:pPr lvl="1" eaLnBrk="1" hangingPunct="1">
              <a:lnSpc>
                <a:spcPct val="110000"/>
              </a:lnSpc>
            </a:pPr>
            <a:r>
              <a:rPr lang="en-US" sz="1600" b="1" dirty="0" smtClean="0"/>
              <a:t>3.2 Boise Process development strategy</a:t>
            </a:r>
          </a:p>
          <a:p>
            <a:pPr lvl="1" eaLnBrk="1" hangingPunct="1">
              <a:lnSpc>
                <a:spcPct val="110000"/>
              </a:lnSpc>
            </a:pPr>
            <a:r>
              <a:rPr lang="en-US" sz="1600" b="1" dirty="0" smtClean="0"/>
              <a:t>3.3 Si resourcing plan</a:t>
            </a:r>
          </a:p>
          <a:p>
            <a:pPr lvl="1" eaLnBrk="1" hangingPunct="1">
              <a:lnSpc>
                <a:spcPct val="110000"/>
              </a:lnSpc>
              <a:buNone/>
            </a:pPr>
            <a:endParaRPr lang="en-US" sz="1600" b="1" dirty="0" smtClean="0"/>
          </a:p>
          <a:p>
            <a:pPr lvl="2" eaLnBrk="1" hangingPunct="1">
              <a:lnSpc>
                <a:spcPct val="110000"/>
              </a:lnSpc>
              <a:buFontTx/>
              <a:buNone/>
            </a:pPr>
            <a:endParaRPr lang="en-US" sz="1200" dirty="0" smtClean="0"/>
          </a:p>
          <a:p>
            <a:pPr lvl="2" eaLnBrk="1" hangingPunct="1">
              <a:lnSpc>
                <a:spcPct val="110000"/>
              </a:lnSpc>
              <a:buFontTx/>
              <a:buNone/>
            </a:pPr>
            <a:r>
              <a:rPr lang="en-US" sz="1200" dirty="0" smtClean="0"/>
              <a:t>				</a:t>
            </a:r>
          </a:p>
          <a:p>
            <a:pPr lvl="2" eaLnBrk="1" hangingPunct="1">
              <a:lnSpc>
                <a:spcPct val="110000"/>
              </a:lnSpc>
              <a:buFontTx/>
              <a:buNone/>
            </a:pPr>
            <a:r>
              <a:rPr lang="en-US" sz="1200" dirty="0" smtClean="0"/>
              <a:t>		</a:t>
            </a:r>
          </a:p>
        </p:txBody>
      </p:sp>
      <p:sp>
        <p:nvSpPr>
          <p:cNvPr id="1226759" name="Rectangle 7"/>
          <p:cNvSpPr>
            <a:spLocks noGrp="1" noChangeArrowheads="1"/>
          </p:cNvSpPr>
          <p:nvPr>
            <p:ph type="body" sz="half" idx="4294967295"/>
          </p:nvPr>
        </p:nvSpPr>
        <p:spPr>
          <a:xfrm>
            <a:off x="4487862" y="1055688"/>
            <a:ext cx="4656137" cy="5391150"/>
          </a:xfrm>
        </p:spPr>
        <p:txBody>
          <a:bodyPr/>
          <a:lstStyle/>
          <a:p>
            <a:pPr eaLnBrk="1" hangingPunct="1">
              <a:lnSpc>
                <a:spcPct val="110000"/>
              </a:lnSpc>
            </a:pPr>
            <a:r>
              <a:rPr lang="en-US" sz="2000" b="1" dirty="0" smtClean="0"/>
              <a:t>3.0 Design SOW</a:t>
            </a:r>
          </a:p>
          <a:p>
            <a:pPr eaLnBrk="1" hangingPunct="1">
              <a:lnSpc>
                <a:spcPct val="110000"/>
              </a:lnSpc>
            </a:pPr>
            <a:r>
              <a:rPr lang="en-US" sz="2000" b="1" dirty="0" smtClean="0"/>
              <a:t>4.0 Product SOW</a:t>
            </a:r>
          </a:p>
          <a:p>
            <a:pPr lvl="1" eaLnBrk="1" hangingPunct="1">
              <a:lnSpc>
                <a:spcPct val="110000"/>
              </a:lnSpc>
            </a:pPr>
            <a:r>
              <a:rPr lang="en-US" sz="1600" b="1" dirty="0" err="1" smtClean="0"/>
              <a:t>Testchip</a:t>
            </a:r>
            <a:r>
              <a:rPr lang="en-US" sz="1600" b="1" dirty="0" smtClean="0"/>
              <a:t> support</a:t>
            </a:r>
          </a:p>
          <a:p>
            <a:pPr lvl="1" eaLnBrk="1" hangingPunct="1">
              <a:lnSpc>
                <a:spcPct val="110000"/>
              </a:lnSpc>
            </a:pPr>
            <a:r>
              <a:rPr lang="en-US" sz="1600" b="1" dirty="0" smtClean="0"/>
              <a:t>Alpha Device strategy</a:t>
            </a:r>
          </a:p>
          <a:p>
            <a:pPr eaLnBrk="1" hangingPunct="1">
              <a:lnSpc>
                <a:spcPct val="120000"/>
              </a:lnSpc>
            </a:pPr>
            <a:r>
              <a:rPr lang="en-US" sz="2000" b="1" dirty="0" smtClean="0"/>
              <a:t>6.0 Package development - SOW</a:t>
            </a:r>
          </a:p>
          <a:p>
            <a:pPr lvl="1" eaLnBrk="1" hangingPunct="1">
              <a:lnSpc>
                <a:spcPct val="120000"/>
              </a:lnSpc>
            </a:pPr>
            <a:r>
              <a:rPr lang="en-US" sz="1600" b="1" dirty="0" smtClean="0"/>
              <a:t>Package requirements</a:t>
            </a:r>
          </a:p>
          <a:p>
            <a:pPr lvl="1" eaLnBrk="1" hangingPunct="1">
              <a:lnSpc>
                <a:spcPct val="120000"/>
              </a:lnSpc>
            </a:pPr>
            <a:r>
              <a:rPr lang="en-US" sz="1600" b="1" dirty="0" smtClean="0"/>
              <a:t>Development plan</a:t>
            </a:r>
          </a:p>
          <a:p>
            <a:pPr eaLnBrk="1" hangingPunct="1">
              <a:lnSpc>
                <a:spcPct val="120000"/>
              </a:lnSpc>
            </a:pPr>
            <a:r>
              <a:rPr lang="en-US" sz="2000" b="1" dirty="0" smtClean="0"/>
              <a:t>7.0  SOW Deliverables</a:t>
            </a:r>
          </a:p>
          <a:p>
            <a:pPr lvl="1" eaLnBrk="1" hangingPunct="1">
              <a:lnSpc>
                <a:spcPct val="120000"/>
              </a:lnSpc>
            </a:pPr>
            <a:r>
              <a:rPr lang="en-US" sz="1600" b="1" dirty="0" smtClean="0"/>
              <a:t>Product cost</a:t>
            </a:r>
          </a:p>
          <a:p>
            <a:pPr lvl="1" eaLnBrk="1" hangingPunct="1">
              <a:lnSpc>
                <a:spcPct val="120000"/>
              </a:lnSpc>
            </a:pPr>
            <a:r>
              <a:rPr lang="en-US" sz="1600" b="1" dirty="0" smtClean="0"/>
              <a:t>Process flow definition</a:t>
            </a:r>
          </a:p>
          <a:p>
            <a:pPr lvl="1" eaLnBrk="1" hangingPunct="1">
              <a:lnSpc>
                <a:spcPct val="120000"/>
              </a:lnSpc>
            </a:pPr>
            <a:r>
              <a:rPr lang="en-US" sz="1600" b="1" dirty="0" smtClean="0"/>
              <a:t>Product performance</a:t>
            </a:r>
          </a:p>
          <a:p>
            <a:pPr lvl="1" eaLnBrk="1" hangingPunct="1">
              <a:lnSpc>
                <a:spcPct val="120000"/>
              </a:lnSpc>
            </a:pPr>
            <a:r>
              <a:rPr lang="en-US" sz="1600" b="1" dirty="0" smtClean="0"/>
              <a:t>Product manufacturability</a:t>
            </a:r>
          </a:p>
          <a:p>
            <a:pPr eaLnBrk="1" hangingPunct="1">
              <a:lnSpc>
                <a:spcPct val="120000"/>
              </a:lnSpc>
            </a:pPr>
            <a:r>
              <a:rPr lang="en-US" sz="2000" b="1" dirty="0" smtClean="0"/>
              <a:t>8.0 Development budget</a:t>
            </a:r>
          </a:p>
          <a:p>
            <a:pPr eaLnBrk="1" hangingPunct="1">
              <a:lnSpc>
                <a:spcPct val="120000"/>
              </a:lnSpc>
            </a:pPr>
            <a:endParaRPr lang="en-US" dirty="0" smtClean="0"/>
          </a:p>
        </p:txBody>
      </p:sp>
    </p:spTree>
  </p:cSld>
  <p:clrMapOvr>
    <a:masterClrMapping/>
  </p:clrMapOvr>
  <p:transition>
    <p:fade/>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Product Goals – Ship Release</a:t>
            </a:r>
            <a:endParaRPr lang="en-US" dirty="0"/>
          </a:p>
        </p:txBody>
      </p:sp>
      <p:graphicFrame>
        <p:nvGraphicFramePr>
          <p:cNvPr id="6" name="Group 128"/>
          <p:cNvGraphicFramePr>
            <a:graphicFrameLocks/>
          </p:cNvGraphicFramePr>
          <p:nvPr>
            <p:extLst>
              <p:ext uri="{D42A27DB-BD31-4B8C-83A1-F6EECF244321}">
                <p14:modId xmlns:p14="http://schemas.microsoft.com/office/powerpoint/2010/main" val="2575636426"/>
              </p:ext>
            </p:extLst>
          </p:nvPr>
        </p:nvGraphicFramePr>
        <p:xfrm>
          <a:off x="457200" y="1143000"/>
          <a:ext cx="8368748" cy="4693920"/>
        </p:xfrm>
        <a:graphic>
          <a:graphicData uri="http://schemas.openxmlformats.org/drawingml/2006/table">
            <a:tbl>
              <a:tblPr/>
              <a:tblGrid>
                <a:gridCol w="3429000"/>
                <a:gridCol w="4939748"/>
              </a:tblGrid>
              <a:tr h="135517">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defRPr/>
                      </a:pPr>
                      <a:r>
                        <a:rPr kumimoji="0" lang="en-US" sz="1600" b="1" i="0" u="none" strike="noStrike" cap="none" normalizeH="0" baseline="0" dirty="0" smtClean="0">
                          <a:ln>
                            <a:noFill/>
                          </a:ln>
                          <a:solidFill>
                            <a:schemeClr val="bg1"/>
                          </a:solidFill>
                          <a:effectLst/>
                          <a:latin typeface="Arial" pitchFamily="34" charset="0"/>
                          <a:cs typeface="Arial" pitchFamily="34" charset="0"/>
                        </a:rPr>
                        <a:t>Key Specifications</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sm" len="sm"/>
                      <a:tailEnd type="none" w="sm" len="sm"/>
                    </a:lnB>
                    <a:lnTlToBr>
                      <a:noFill/>
                    </a:lnTlToBr>
                    <a:lnBlToTr>
                      <a:noFill/>
                    </a:lnBlToTr>
                    <a:solidFill>
                      <a:srgbClr val="00279F"/>
                    </a:solid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defRPr/>
                      </a:pPr>
                      <a:r>
                        <a:rPr kumimoji="0" lang="en-US" sz="1600" b="1" i="0" u="none" strike="noStrike" kern="1200" cap="none" normalizeH="0" baseline="0" dirty="0" smtClean="0">
                          <a:ln>
                            <a:noFill/>
                          </a:ln>
                          <a:solidFill>
                            <a:schemeClr val="bg1"/>
                          </a:solidFill>
                          <a:effectLst/>
                          <a:latin typeface="Arial" pitchFamily="34" charset="0"/>
                          <a:ea typeface="+mn-ea"/>
                          <a:cs typeface="Arial" pitchFamily="34" charset="0"/>
                        </a:rPr>
                        <a:t>Values</a:t>
                      </a:r>
                    </a:p>
                  </a:txBody>
                  <a:tcPr anchor="ctr" anchorCtr="1"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00279F"/>
                    </a:solidFill>
                  </a:tcPr>
                </a:tc>
              </a:tr>
              <a:tr h="123198">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smtClean="0">
                          <a:ln>
                            <a:noFill/>
                          </a:ln>
                          <a:solidFill>
                            <a:srgbClr val="000000"/>
                          </a:solidFill>
                          <a:effectLst/>
                          <a:latin typeface="Arial" pitchFamily="34" charset="0"/>
                          <a:cs typeface="Arial" pitchFamily="34" charset="0"/>
                        </a:rPr>
                        <a:t>Operating Voltages</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err="1" smtClean="0">
                          <a:ln>
                            <a:noFill/>
                          </a:ln>
                          <a:solidFill>
                            <a:schemeClr val="tx1"/>
                          </a:solidFill>
                          <a:effectLst/>
                          <a:latin typeface="Arial" pitchFamily="34" charset="0"/>
                          <a:cs typeface="Arial" pitchFamily="34" charset="0"/>
                        </a:rPr>
                        <a:t>Vpp</a:t>
                      </a:r>
                      <a:r>
                        <a:rPr kumimoji="0" lang="en-US" sz="1600" b="0" i="0" u="none" strike="noStrike" cap="none" normalizeH="0" baseline="0" dirty="0" smtClean="0">
                          <a:ln>
                            <a:noFill/>
                          </a:ln>
                          <a:solidFill>
                            <a:schemeClr val="tx1"/>
                          </a:solidFill>
                          <a:effectLst/>
                          <a:latin typeface="Arial" pitchFamily="34" charset="0"/>
                          <a:cs typeface="Arial" pitchFamily="34" charset="0"/>
                        </a:rPr>
                        <a:t>=4.4+0.25V; </a:t>
                      </a:r>
                      <a:r>
                        <a:rPr kumimoji="0" lang="en-US" sz="1600" b="0" i="0" u="none" strike="noStrike" cap="none" normalizeH="0" baseline="0" dirty="0" err="1" smtClean="0">
                          <a:ln>
                            <a:noFill/>
                          </a:ln>
                          <a:solidFill>
                            <a:schemeClr val="tx1"/>
                          </a:solidFill>
                          <a:effectLst/>
                          <a:latin typeface="Arial" pitchFamily="34" charset="0"/>
                          <a:cs typeface="Arial" pitchFamily="34" charset="0"/>
                        </a:rPr>
                        <a:t>Vnn</a:t>
                      </a:r>
                      <a:r>
                        <a:rPr kumimoji="0" lang="en-US" sz="1600" b="0" i="0" u="none" strike="noStrike" cap="none" normalizeH="0" baseline="0" dirty="0" smtClean="0">
                          <a:ln>
                            <a:noFill/>
                          </a:ln>
                          <a:solidFill>
                            <a:schemeClr val="tx1"/>
                          </a:solidFill>
                          <a:effectLst/>
                          <a:latin typeface="Arial" pitchFamily="34" charset="0"/>
                          <a:cs typeface="Arial" pitchFamily="34" charset="0"/>
                        </a:rPr>
                        <a:t>=-4.1-0.25V</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123198">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smtClean="0">
                          <a:ln>
                            <a:noFill/>
                          </a:ln>
                          <a:solidFill>
                            <a:srgbClr val="000000"/>
                          </a:solidFill>
                          <a:effectLst/>
                          <a:latin typeface="Arial" pitchFamily="34" charset="0"/>
                          <a:cs typeface="Arial" pitchFamily="34" charset="0"/>
                        </a:rPr>
                        <a:t>Operating Temperature</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kern="1200" cap="none" normalizeH="0" baseline="0" dirty="0" smtClean="0">
                          <a:ln>
                            <a:noFill/>
                          </a:ln>
                          <a:solidFill>
                            <a:schemeClr val="tx1"/>
                          </a:solidFill>
                          <a:effectLst/>
                          <a:latin typeface="Arial" pitchFamily="34" charset="0"/>
                          <a:ea typeface="+mn-ea"/>
                          <a:cs typeface="Arial" pitchFamily="34" charset="0"/>
                        </a:rPr>
                        <a:t>0 – 85°C (</a:t>
                      </a:r>
                      <a:r>
                        <a:rPr kumimoji="0" lang="en-US" sz="1600" b="0" i="0" u="none" strike="noStrike" kern="1200" cap="none" normalizeH="0" baseline="0" dirty="0" err="1" smtClean="0">
                          <a:ln>
                            <a:noFill/>
                          </a:ln>
                          <a:solidFill>
                            <a:schemeClr val="tx1"/>
                          </a:solidFill>
                          <a:effectLst/>
                          <a:latin typeface="Arial" pitchFamily="34" charset="0"/>
                          <a:ea typeface="+mn-ea"/>
                          <a:cs typeface="Arial" pitchFamily="34" charset="0"/>
                        </a:rPr>
                        <a:t>Tj</a:t>
                      </a:r>
                      <a:r>
                        <a:rPr kumimoji="0" lang="en-US" sz="1600" b="0" i="0" u="none" strike="noStrike" kern="1200" cap="none" normalizeH="0" baseline="0" dirty="0" smtClean="0">
                          <a:ln>
                            <a:noFill/>
                          </a:ln>
                          <a:solidFill>
                            <a:schemeClr val="tx1"/>
                          </a:solidFill>
                          <a:effectLst/>
                          <a:latin typeface="Arial" pitchFamily="34" charset="0"/>
                          <a:ea typeface="+mn-ea"/>
                          <a:cs typeface="Arial" pitchFamily="34" charset="0"/>
                        </a:rPr>
                        <a:t>)</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123198">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smtClean="0">
                          <a:ln>
                            <a:noFill/>
                          </a:ln>
                          <a:solidFill>
                            <a:srgbClr val="000000"/>
                          </a:solidFill>
                          <a:effectLst/>
                          <a:latin typeface="Arial" pitchFamily="34" charset="0"/>
                          <a:cs typeface="Arial" pitchFamily="34" charset="0"/>
                        </a:rPr>
                        <a:t>Read Power / Energy </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kern="1200" cap="none" normalizeH="0" baseline="0" dirty="0" smtClean="0">
                          <a:ln>
                            <a:noFill/>
                          </a:ln>
                          <a:solidFill>
                            <a:schemeClr val="tx1"/>
                          </a:solidFill>
                          <a:effectLst/>
                          <a:latin typeface="Arial" pitchFamily="34" charset="0"/>
                          <a:ea typeface="+mn-ea"/>
                          <a:cs typeface="Arial" pitchFamily="34" charset="0"/>
                        </a:rPr>
                        <a:t>768mW / 60pJ/b</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123198">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smtClean="0">
                          <a:ln>
                            <a:noFill/>
                          </a:ln>
                          <a:solidFill>
                            <a:srgbClr val="000000"/>
                          </a:solidFill>
                          <a:effectLst/>
                          <a:latin typeface="Arial" pitchFamily="34" charset="0"/>
                          <a:cs typeface="Arial" pitchFamily="34" charset="0"/>
                        </a:rPr>
                        <a:t>Write Power / Energy</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smtClean="0">
                          <a:ln>
                            <a:noFill/>
                          </a:ln>
                          <a:solidFill>
                            <a:schemeClr val="tx1"/>
                          </a:solidFill>
                          <a:effectLst/>
                          <a:latin typeface="Arial" pitchFamily="34" charset="0"/>
                          <a:cs typeface="Arial" pitchFamily="34" charset="0"/>
                        </a:rPr>
                        <a:t>500mW / 115pJ/b</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123198">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smtClean="0">
                          <a:ln>
                            <a:noFill/>
                          </a:ln>
                          <a:solidFill>
                            <a:srgbClr val="000000"/>
                          </a:solidFill>
                          <a:effectLst/>
                          <a:latin typeface="Arial" pitchFamily="34" charset="0"/>
                          <a:cs typeface="Arial" pitchFamily="34" charset="0"/>
                        </a:rPr>
                        <a:t>tCK</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kern="1200" cap="none" normalizeH="0" baseline="0" dirty="0" smtClean="0">
                          <a:ln>
                            <a:noFill/>
                          </a:ln>
                          <a:solidFill>
                            <a:schemeClr val="tx1"/>
                          </a:solidFill>
                          <a:effectLst/>
                          <a:latin typeface="Arial" pitchFamily="34" charset="0"/>
                          <a:ea typeface="+mn-ea"/>
                          <a:cs typeface="Arial" pitchFamily="34" charset="0"/>
                        </a:rPr>
                        <a:t>2.5ns</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123198">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smtClean="0">
                          <a:ln>
                            <a:noFill/>
                          </a:ln>
                          <a:solidFill>
                            <a:srgbClr val="000000"/>
                          </a:solidFill>
                          <a:effectLst/>
                          <a:latin typeface="Arial" pitchFamily="34" charset="0"/>
                          <a:cs typeface="Arial" pitchFamily="34" charset="0"/>
                        </a:rPr>
                        <a:t>Read Latency</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smtClean="0">
                          <a:ln>
                            <a:noFill/>
                          </a:ln>
                          <a:solidFill>
                            <a:schemeClr val="tx1"/>
                          </a:solidFill>
                          <a:effectLst/>
                          <a:latin typeface="Arial" pitchFamily="34" charset="0"/>
                          <a:cs typeface="Arial" pitchFamily="34" charset="0"/>
                        </a:rPr>
                        <a:t>120ns</a:t>
                      </a:r>
                      <a:r>
                        <a:rPr kumimoji="0" lang="en-US" sz="1600" b="0" i="0" u="none" strike="noStrike" cap="none" normalizeH="0" baseline="30000" dirty="0" smtClean="0">
                          <a:ln>
                            <a:noFill/>
                          </a:ln>
                          <a:solidFill>
                            <a:schemeClr val="tx1"/>
                          </a:solidFill>
                          <a:effectLst/>
                          <a:latin typeface="Arial" pitchFamily="34" charset="0"/>
                          <a:cs typeface="Arial" pitchFamily="34" charset="0"/>
                        </a:rPr>
                        <a:t>1</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123198">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smtClean="0">
                          <a:ln>
                            <a:noFill/>
                          </a:ln>
                          <a:solidFill>
                            <a:srgbClr val="000000"/>
                          </a:solidFill>
                          <a:effectLst/>
                          <a:latin typeface="Arial" pitchFamily="34" charset="0"/>
                          <a:cs typeface="Arial" pitchFamily="34" charset="0"/>
                        </a:rPr>
                        <a:t>Sustained Read Throughput</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smtClean="0">
                          <a:ln>
                            <a:noFill/>
                          </a:ln>
                          <a:solidFill>
                            <a:schemeClr val="tx1"/>
                          </a:solidFill>
                          <a:effectLst/>
                          <a:latin typeface="Arial" pitchFamily="34" charset="0"/>
                          <a:cs typeface="Arial" pitchFamily="34" charset="0"/>
                        </a:rPr>
                        <a:t>800MB/s</a:t>
                      </a:r>
                      <a:r>
                        <a:rPr kumimoji="0" lang="en-US" sz="1600" b="0" i="0" u="none" strike="noStrike" cap="none" normalizeH="0" baseline="30000" dirty="0" smtClean="0">
                          <a:ln>
                            <a:noFill/>
                          </a:ln>
                          <a:solidFill>
                            <a:schemeClr val="tx1"/>
                          </a:solidFill>
                          <a:effectLst/>
                          <a:latin typeface="Arial" pitchFamily="34" charset="0"/>
                          <a:cs typeface="Arial" pitchFamily="34" charset="0"/>
                        </a:rPr>
                        <a:t>1</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123198">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smtClean="0">
                          <a:ln>
                            <a:noFill/>
                          </a:ln>
                          <a:solidFill>
                            <a:srgbClr val="000000"/>
                          </a:solidFill>
                          <a:effectLst/>
                          <a:latin typeface="Arial" pitchFamily="34" charset="0"/>
                          <a:cs typeface="Arial" pitchFamily="34" charset="0"/>
                        </a:rPr>
                        <a:t>Sustained Write Throughput</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smtClean="0">
                          <a:ln>
                            <a:noFill/>
                          </a:ln>
                          <a:solidFill>
                            <a:schemeClr val="tx1"/>
                          </a:solidFill>
                          <a:effectLst/>
                          <a:latin typeface="Arial" pitchFamily="34" charset="0"/>
                          <a:cs typeface="Arial" pitchFamily="34" charset="0"/>
                        </a:rPr>
                        <a:t>250MB/s</a:t>
                      </a:r>
                      <a:r>
                        <a:rPr kumimoji="0" lang="en-US" sz="1600" b="0" i="0" u="none" strike="noStrike" cap="none" normalizeH="0" baseline="30000" dirty="0" smtClean="0">
                          <a:ln>
                            <a:noFill/>
                          </a:ln>
                          <a:solidFill>
                            <a:schemeClr val="tx1"/>
                          </a:solidFill>
                          <a:effectLst/>
                          <a:latin typeface="Arial" pitchFamily="34" charset="0"/>
                          <a:cs typeface="Arial" pitchFamily="34" charset="0"/>
                        </a:rPr>
                        <a:t>1</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137160">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smtClean="0">
                          <a:ln>
                            <a:noFill/>
                          </a:ln>
                          <a:solidFill>
                            <a:srgbClr val="000000"/>
                          </a:solidFill>
                          <a:effectLst/>
                          <a:latin typeface="Arial" pitchFamily="34" charset="0"/>
                          <a:cs typeface="Arial" pitchFamily="34" charset="0"/>
                        </a:rPr>
                        <a:t>Maximum Write Cycles</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smtClean="0">
                          <a:ln>
                            <a:noFill/>
                          </a:ln>
                          <a:solidFill>
                            <a:schemeClr val="tx1"/>
                          </a:solidFill>
                          <a:effectLst/>
                          <a:latin typeface="Arial" pitchFamily="34" charset="0"/>
                          <a:cs typeface="Arial" pitchFamily="34" charset="0"/>
                        </a:rPr>
                        <a:t>5E5</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137160">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smtClean="0">
                          <a:ln>
                            <a:noFill/>
                          </a:ln>
                          <a:solidFill>
                            <a:srgbClr val="000000"/>
                          </a:solidFill>
                          <a:effectLst/>
                          <a:latin typeface="Arial" pitchFamily="34" charset="0"/>
                          <a:cs typeface="Arial" pitchFamily="34" charset="0"/>
                        </a:rPr>
                        <a:t>Selected Cell Read Disturb</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cap="none" normalizeH="0" baseline="0" dirty="0" smtClean="0">
                          <a:ln>
                            <a:noFill/>
                          </a:ln>
                          <a:solidFill>
                            <a:schemeClr val="tx1"/>
                          </a:solidFill>
                          <a:effectLst/>
                          <a:latin typeface="Arial" pitchFamily="34" charset="0"/>
                          <a:cs typeface="Arial" pitchFamily="34" charset="0"/>
                        </a:rPr>
                        <a:t>1E6</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147837">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smtClean="0">
                          <a:ln>
                            <a:noFill/>
                          </a:ln>
                          <a:solidFill>
                            <a:srgbClr val="000000"/>
                          </a:solidFill>
                          <a:effectLst/>
                          <a:latin typeface="Arial" pitchFamily="34" charset="0"/>
                          <a:cs typeface="Arial" pitchFamily="34" charset="0"/>
                        </a:rPr>
                        <a:t>Retention</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r>
                        <a:rPr lang="en-US" sz="1600" b="0" dirty="0" smtClean="0">
                          <a:solidFill>
                            <a:schemeClr val="tx1"/>
                          </a:solidFill>
                          <a:latin typeface="Arial" pitchFamily="34" charset="0"/>
                          <a:cs typeface="Arial" pitchFamily="34" charset="0"/>
                        </a:rPr>
                        <a:t>6 mo.</a:t>
                      </a:r>
                      <a:r>
                        <a:rPr lang="en-US" sz="1600" b="0" baseline="0" dirty="0" smtClean="0">
                          <a:solidFill>
                            <a:schemeClr val="tx1"/>
                          </a:solidFill>
                          <a:latin typeface="Arial" pitchFamily="34" charset="0"/>
                          <a:cs typeface="Arial" pitchFamily="34" charset="0"/>
                        </a:rPr>
                        <a:t> @ 55°C</a:t>
                      </a:r>
                      <a:endParaRPr lang="en-US" sz="1600" b="0" dirty="0" smtClean="0">
                        <a:solidFill>
                          <a:schemeClr val="tx1"/>
                        </a:solidFill>
                        <a:latin typeface="Arial" pitchFamily="34" charset="0"/>
                        <a:cs typeface="Arial" pitchFamily="34" charset="0"/>
                      </a:endParaRP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147837">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smtClean="0">
                          <a:ln>
                            <a:noFill/>
                          </a:ln>
                          <a:solidFill>
                            <a:srgbClr val="000000"/>
                          </a:solidFill>
                          <a:effectLst/>
                          <a:latin typeface="Arial" pitchFamily="34" charset="0"/>
                          <a:cs typeface="Arial" pitchFamily="34" charset="0"/>
                        </a:rPr>
                        <a:t>RBER</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r>
                        <a:rPr lang="en-US" sz="1600" b="0" dirty="0" smtClean="0">
                          <a:solidFill>
                            <a:schemeClr val="tx1"/>
                          </a:solidFill>
                          <a:latin typeface="Arial" pitchFamily="34" charset="0"/>
                          <a:cs typeface="Arial" pitchFamily="34" charset="0"/>
                        </a:rPr>
                        <a:t>3E-4</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147837">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600" b="0" i="0" u="none" strike="noStrike" cap="none" normalizeH="0" baseline="0" dirty="0" smtClean="0">
                          <a:ln>
                            <a:noFill/>
                          </a:ln>
                          <a:solidFill>
                            <a:srgbClr val="000000"/>
                          </a:solidFill>
                          <a:effectLst/>
                          <a:latin typeface="Arial" pitchFamily="34" charset="0"/>
                          <a:cs typeface="Arial" pitchFamily="34" charset="0"/>
                        </a:rPr>
                        <a:t>Quality</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r>
                        <a:rPr lang="en-US" sz="1600" b="0" dirty="0" smtClean="0">
                          <a:solidFill>
                            <a:schemeClr val="tx1"/>
                          </a:solidFill>
                          <a:latin typeface="Arial" pitchFamily="34" charset="0"/>
                          <a:cs typeface="Arial" pitchFamily="34" charset="0"/>
                        </a:rPr>
                        <a:t>5000 DPM</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bl>
          </a:graphicData>
        </a:graphic>
      </p:graphicFrame>
      <p:sp>
        <p:nvSpPr>
          <p:cNvPr id="5" name="TextBox 4"/>
          <p:cNvSpPr txBox="1"/>
          <p:nvPr/>
        </p:nvSpPr>
        <p:spPr>
          <a:xfrm>
            <a:off x="533400" y="5867400"/>
            <a:ext cx="3657600" cy="276999"/>
          </a:xfrm>
          <a:prstGeom prst="rect">
            <a:avLst/>
          </a:prstGeom>
          <a:noFill/>
        </p:spPr>
        <p:txBody>
          <a:bodyPr wrap="square" rtlCol="0">
            <a:spAutoFit/>
          </a:bodyPr>
          <a:lstStyle/>
          <a:p>
            <a:r>
              <a:rPr lang="en-US" sz="1200" dirty="0" smtClean="0"/>
              <a:t>1. Timings referenced to 2.5ns tCK</a:t>
            </a:r>
            <a:endParaRPr lang="en-US" sz="1200" dirty="0"/>
          </a:p>
        </p:txBody>
      </p:sp>
      <p:sp>
        <p:nvSpPr>
          <p:cNvPr id="7" name="Date Placeholder 3"/>
          <p:cNvSpPr>
            <a:spLocks noGrp="1"/>
          </p:cNvSpPr>
          <p:nvPr>
            <p:ph type="dt" sz="quarter" idx="10"/>
          </p:nvPr>
        </p:nvSpPr>
        <p:spPr>
          <a:xfrm>
            <a:off x="1371600" y="6515100"/>
            <a:ext cx="2133600" cy="3429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2"/>
                </a:solidFill>
                <a:latin typeface="Lucida Sans Unicode" pitchFamily="34" charset="0"/>
                <a:ea typeface="ＭＳ Ｐゴシック" pitchFamily="34" charset="-128"/>
              </a:defRPr>
            </a:lvl1pPr>
            <a:lvl2pPr marL="742950" indent="-285750" eaLnBrk="0" hangingPunct="0">
              <a:defRPr b="1">
                <a:solidFill>
                  <a:schemeClr val="tx2"/>
                </a:solidFill>
                <a:latin typeface="Lucida Sans Unicode" pitchFamily="34" charset="0"/>
                <a:ea typeface="ＭＳ Ｐゴシック" pitchFamily="34" charset="-128"/>
              </a:defRPr>
            </a:lvl2pPr>
            <a:lvl3pPr marL="1143000" indent="-228600" eaLnBrk="0" hangingPunct="0">
              <a:defRPr b="1">
                <a:solidFill>
                  <a:schemeClr val="tx2"/>
                </a:solidFill>
                <a:latin typeface="Lucida Sans Unicode" pitchFamily="34" charset="0"/>
                <a:ea typeface="ＭＳ Ｐゴシック" pitchFamily="34" charset="-128"/>
              </a:defRPr>
            </a:lvl3pPr>
            <a:lvl4pPr marL="1600200" indent="-228600" eaLnBrk="0" hangingPunct="0">
              <a:defRPr b="1">
                <a:solidFill>
                  <a:schemeClr val="tx2"/>
                </a:solidFill>
                <a:latin typeface="Lucida Sans Unicode" pitchFamily="34" charset="0"/>
                <a:ea typeface="ＭＳ Ｐゴシック" pitchFamily="34" charset="-128"/>
              </a:defRPr>
            </a:lvl4pPr>
            <a:lvl5pPr marL="2057400" indent="-228600" eaLnBrk="0" hangingPunct="0">
              <a:defRPr b="1">
                <a:solidFill>
                  <a:schemeClr val="tx2"/>
                </a:solidFill>
                <a:latin typeface="Lucida Sans Unicode" pitchFamily="34" charset="0"/>
                <a:ea typeface="ＭＳ Ｐゴシック" pitchFamily="34" charset="-128"/>
              </a:defRPr>
            </a:lvl5pPr>
            <a:lvl6pPr marL="25146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6pPr>
            <a:lvl7pPr marL="29718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7pPr>
            <a:lvl8pPr marL="34290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8pPr>
            <a:lvl9pPr marL="38862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9pPr>
          </a:lstStyle>
          <a:p>
            <a:r>
              <a:rPr lang="en-US" altLang="ja-JP" b="0" dirty="0" smtClean="0">
                <a:solidFill>
                  <a:schemeClr val="tx1"/>
                </a:solidFill>
                <a:latin typeface="Times New Roman" pitchFamily="18" charset="0"/>
              </a:rPr>
              <a:t>4/3/2012</a:t>
            </a:r>
          </a:p>
        </p:txBody>
      </p:sp>
      <p:sp>
        <p:nvSpPr>
          <p:cNvPr id="8" name="Footer Placeholder 4"/>
          <p:cNvSpPr>
            <a:spLocks noGrp="1"/>
          </p:cNvSpPr>
          <p:nvPr>
            <p:ph type="ftr" sz="quarter" idx="11"/>
          </p:nvPr>
        </p:nvSpPr>
        <p:spPr>
          <a:xfrm>
            <a:off x="3709670" y="6399848"/>
            <a:ext cx="2895600" cy="3159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2"/>
                </a:solidFill>
                <a:latin typeface="Lucida Sans Unicode" pitchFamily="34" charset="0"/>
                <a:ea typeface="ＭＳ Ｐゴシック" pitchFamily="34" charset="-128"/>
              </a:defRPr>
            </a:lvl1pPr>
            <a:lvl2pPr marL="742950" indent="-285750" eaLnBrk="0" hangingPunct="0">
              <a:defRPr b="1">
                <a:solidFill>
                  <a:schemeClr val="tx2"/>
                </a:solidFill>
                <a:latin typeface="Lucida Sans Unicode" pitchFamily="34" charset="0"/>
                <a:ea typeface="ＭＳ Ｐゴシック" pitchFamily="34" charset="-128"/>
              </a:defRPr>
            </a:lvl2pPr>
            <a:lvl3pPr marL="1143000" indent="-228600" eaLnBrk="0" hangingPunct="0">
              <a:defRPr b="1">
                <a:solidFill>
                  <a:schemeClr val="tx2"/>
                </a:solidFill>
                <a:latin typeface="Lucida Sans Unicode" pitchFamily="34" charset="0"/>
                <a:ea typeface="ＭＳ Ｐゴシック" pitchFamily="34" charset="-128"/>
              </a:defRPr>
            </a:lvl3pPr>
            <a:lvl4pPr marL="1600200" indent="-228600" eaLnBrk="0" hangingPunct="0">
              <a:defRPr b="1">
                <a:solidFill>
                  <a:schemeClr val="tx2"/>
                </a:solidFill>
                <a:latin typeface="Lucida Sans Unicode" pitchFamily="34" charset="0"/>
                <a:ea typeface="ＭＳ Ｐゴシック" pitchFamily="34" charset="-128"/>
              </a:defRPr>
            </a:lvl4pPr>
            <a:lvl5pPr marL="2057400" indent="-228600" eaLnBrk="0" hangingPunct="0">
              <a:defRPr b="1">
                <a:solidFill>
                  <a:schemeClr val="tx2"/>
                </a:solidFill>
                <a:latin typeface="Lucida Sans Unicode" pitchFamily="34" charset="0"/>
                <a:ea typeface="ＭＳ Ｐゴシック" pitchFamily="34" charset="-128"/>
              </a:defRPr>
            </a:lvl5pPr>
            <a:lvl6pPr marL="25146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6pPr>
            <a:lvl7pPr marL="29718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7pPr>
            <a:lvl8pPr marL="34290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8pPr>
            <a:lvl9pPr marL="38862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9pPr>
          </a:lstStyle>
          <a:p>
            <a:r>
              <a:rPr lang="en-US" altLang="ja-JP" smtClean="0">
                <a:solidFill>
                  <a:srgbClr val="FF0000"/>
                </a:solidFill>
                <a:latin typeface="Times New Roman" pitchFamily="18" charset="0"/>
              </a:rPr>
              <a:t>Micron/Intel Confidential</a:t>
            </a:r>
          </a:p>
        </p:txBody>
      </p:sp>
    </p:spTree>
    <p:extLst>
      <p:ext uri="{BB962C8B-B14F-4D97-AF65-F5344CB8AC3E}">
        <p14:creationId xmlns:p14="http://schemas.microsoft.com/office/powerpoint/2010/main" val="196300055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Development &amp; Manufacturing Strategy</a:t>
            </a:r>
            <a:endParaRPr lang="en-US" dirty="0"/>
          </a:p>
        </p:txBody>
      </p:sp>
      <p:sp>
        <p:nvSpPr>
          <p:cNvPr id="3" name="Content Placeholder 2"/>
          <p:cNvSpPr>
            <a:spLocks noGrp="1"/>
          </p:cNvSpPr>
          <p:nvPr>
            <p:ph idx="1"/>
          </p:nvPr>
        </p:nvSpPr>
        <p:spPr/>
        <p:txBody>
          <a:bodyPr/>
          <a:lstStyle/>
          <a:p>
            <a:r>
              <a:rPr lang="en-US" dirty="0" smtClean="0"/>
              <a:t>Initial tape-out and technology development will occur in Boise Fab 4. </a:t>
            </a:r>
          </a:p>
          <a:p>
            <a:r>
              <a:rPr lang="en-US" dirty="0" smtClean="0"/>
              <a:t>No Product Qualification or Ship Release from F4.</a:t>
            </a:r>
          </a:p>
          <a:p>
            <a:r>
              <a:rPr lang="en-US" dirty="0" smtClean="0"/>
              <a:t>Technology development support for F4 will include package builds, backend test development, and look-ahead qualification runs.</a:t>
            </a:r>
          </a:p>
        </p:txBody>
      </p:sp>
      <p:sp>
        <p:nvSpPr>
          <p:cNvPr id="4" name="Date Placeholder 3"/>
          <p:cNvSpPr>
            <a:spLocks noGrp="1"/>
          </p:cNvSpPr>
          <p:nvPr>
            <p:ph type="dt" sz="quarter" idx="10"/>
          </p:nvPr>
        </p:nvSpPr>
        <p:spPr>
          <a:xfrm>
            <a:off x="1371600" y="6515100"/>
            <a:ext cx="2133600" cy="3429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2"/>
                </a:solidFill>
                <a:latin typeface="Lucida Sans Unicode" pitchFamily="34" charset="0"/>
                <a:ea typeface="ＭＳ Ｐゴシック" pitchFamily="34" charset="-128"/>
              </a:defRPr>
            </a:lvl1pPr>
            <a:lvl2pPr marL="742950" indent="-285750" eaLnBrk="0" hangingPunct="0">
              <a:defRPr b="1">
                <a:solidFill>
                  <a:schemeClr val="tx2"/>
                </a:solidFill>
                <a:latin typeface="Lucida Sans Unicode" pitchFamily="34" charset="0"/>
                <a:ea typeface="ＭＳ Ｐゴシック" pitchFamily="34" charset="-128"/>
              </a:defRPr>
            </a:lvl2pPr>
            <a:lvl3pPr marL="1143000" indent="-228600" eaLnBrk="0" hangingPunct="0">
              <a:defRPr b="1">
                <a:solidFill>
                  <a:schemeClr val="tx2"/>
                </a:solidFill>
                <a:latin typeface="Lucida Sans Unicode" pitchFamily="34" charset="0"/>
                <a:ea typeface="ＭＳ Ｐゴシック" pitchFamily="34" charset="-128"/>
              </a:defRPr>
            </a:lvl3pPr>
            <a:lvl4pPr marL="1600200" indent="-228600" eaLnBrk="0" hangingPunct="0">
              <a:defRPr b="1">
                <a:solidFill>
                  <a:schemeClr val="tx2"/>
                </a:solidFill>
                <a:latin typeface="Lucida Sans Unicode" pitchFamily="34" charset="0"/>
                <a:ea typeface="ＭＳ Ｐゴシック" pitchFamily="34" charset="-128"/>
              </a:defRPr>
            </a:lvl4pPr>
            <a:lvl5pPr marL="2057400" indent="-228600" eaLnBrk="0" hangingPunct="0">
              <a:defRPr b="1">
                <a:solidFill>
                  <a:schemeClr val="tx2"/>
                </a:solidFill>
                <a:latin typeface="Lucida Sans Unicode" pitchFamily="34" charset="0"/>
                <a:ea typeface="ＭＳ Ｐゴシック" pitchFamily="34" charset="-128"/>
              </a:defRPr>
            </a:lvl5pPr>
            <a:lvl6pPr marL="25146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6pPr>
            <a:lvl7pPr marL="29718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7pPr>
            <a:lvl8pPr marL="34290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8pPr>
            <a:lvl9pPr marL="38862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9pPr>
          </a:lstStyle>
          <a:p>
            <a:r>
              <a:rPr lang="en-US" altLang="ja-JP" b="0" dirty="0" smtClean="0">
                <a:solidFill>
                  <a:schemeClr val="tx1"/>
                </a:solidFill>
                <a:latin typeface="Times New Roman" pitchFamily="18" charset="0"/>
              </a:rPr>
              <a:t>4/3/2012</a:t>
            </a:r>
          </a:p>
        </p:txBody>
      </p:sp>
      <p:sp>
        <p:nvSpPr>
          <p:cNvPr id="5" name="Footer Placeholder 4"/>
          <p:cNvSpPr>
            <a:spLocks noGrp="1"/>
          </p:cNvSpPr>
          <p:nvPr>
            <p:ph type="ftr" sz="quarter" idx="11"/>
          </p:nvPr>
        </p:nvSpPr>
        <p:spPr>
          <a:xfrm>
            <a:off x="3709670" y="6399848"/>
            <a:ext cx="2895600" cy="3159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2"/>
                </a:solidFill>
                <a:latin typeface="Lucida Sans Unicode" pitchFamily="34" charset="0"/>
                <a:ea typeface="ＭＳ Ｐゴシック" pitchFamily="34" charset="-128"/>
              </a:defRPr>
            </a:lvl1pPr>
            <a:lvl2pPr marL="742950" indent="-285750" eaLnBrk="0" hangingPunct="0">
              <a:defRPr b="1">
                <a:solidFill>
                  <a:schemeClr val="tx2"/>
                </a:solidFill>
                <a:latin typeface="Lucida Sans Unicode" pitchFamily="34" charset="0"/>
                <a:ea typeface="ＭＳ Ｐゴシック" pitchFamily="34" charset="-128"/>
              </a:defRPr>
            </a:lvl2pPr>
            <a:lvl3pPr marL="1143000" indent="-228600" eaLnBrk="0" hangingPunct="0">
              <a:defRPr b="1">
                <a:solidFill>
                  <a:schemeClr val="tx2"/>
                </a:solidFill>
                <a:latin typeface="Lucida Sans Unicode" pitchFamily="34" charset="0"/>
                <a:ea typeface="ＭＳ Ｐゴシック" pitchFamily="34" charset="-128"/>
              </a:defRPr>
            </a:lvl3pPr>
            <a:lvl4pPr marL="1600200" indent="-228600" eaLnBrk="0" hangingPunct="0">
              <a:defRPr b="1">
                <a:solidFill>
                  <a:schemeClr val="tx2"/>
                </a:solidFill>
                <a:latin typeface="Lucida Sans Unicode" pitchFamily="34" charset="0"/>
                <a:ea typeface="ＭＳ Ｐゴシック" pitchFamily="34" charset="-128"/>
              </a:defRPr>
            </a:lvl4pPr>
            <a:lvl5pPr marL="2057400" indent="-228600" eaLnBrk="0" hangingPunct="0">
              <a:defRPr b="1">
                <a:solidFill>
                  <a:schemeClr val="tx2"/>
                </a:solidFill>
                <a:latin typeface="Lucida Sans Unicode" pitchFamily="34" charset="0"/>
                <a:ea typeface="ＭＳ Ｐゴシック" pitchFamily="34" charset="-128"/>
              </a:defRPr>
            </a:lvl5pPr>
            <a:lvl6pPr marL="25146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6pPr>
            <a:lvl7pPr marL="29718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7pPr>
            <a:lvl8pPr marL="34290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8pPr>
            <a:lvl9pPr marL="38862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9pPr>
          </a:lstStyle>
          <a:p>
            <a:r>
              <a:rPr lang="en-US" altLang="ja-JP" smtClean="0">
                <a:solidFill>
                  <a:srgbClr val="FF0000"/>
                </a:solidFill>
                <a:latin typeface="Times New Roman" pitchFamily="18" charset="0"/>
              </a:rPr>
              <a:t>Micron/Intel Confidential</a:t>
            </a:r>
          </a:p>
        </p:txBody>
      </p:sp>
    </p:spTree>
    <p:extLst>
      <p:ext uri="{BB962C8B-B14F-4D97-AF65-F5344CB8AC3E}">
        <p14:creationId xmlns:p14="http://schemas.microsoft.com/office/powerpoint/2010/main" val="2200956850"/>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Wafer Test Strategy</a:t>
            </a:r>
            <a:endParaRPr lang="en-US" dirty="0"/>
          </a:p>
        </p:txBody>
      </p:sp>
      <p:sp>
        <p:nvSpPr>
          <p:cNvPr id="3" name="Content Placeholder 2"/>
          <p:cNvSpPr>
            <a:spLocks noGrp="1"/>
          </p:cNvSpPr>
          <p:nvPr>
            <p:ph idx="1"/>
          </p:nvPr>
        </p:nvSpPr>
        <p:spPr>
          <a:xfrm>
            <a:off x="228600" y="1219200"/>
            <a:ext cx="8610600" cy="4906963"/>
          </a:xfrm>
        </p:spPr>
        <p:txBody>
          <a:bodyPr>
            <a:normAutofit/>
          </a:bodyPr>
          <a:lstStyle/>
          <a:p>
            <a:r>
              <a:rPr lang="en-US" dirty="0" smtClean="0"/>
              <a:t>JDP Probe teams will jointly develop all wafer test capability required to support the technology development and the full product specification.  The required test flows are defined by the Product Engineering team.  Flows may include:</a:t>
            </a:r>
          </a:p>
          <a:p>
            <a:pPr lvl="1"/>
            <a:r>
              <a:rPr lang="en-US" dirty="0" smtClean="0"/>
              <a:t>Wafer Test Flow</a:t>
            </a:r>
          </a:p>
          <a:p>
            <a:pPr lvl="1"/>
            <a:r>
              <a:rPr lang="en-US" dirty="0" smtClean="0"/>
              <a:t>Wafer Speed Binning Flow</a:t>
            </a:r>
            <a:endParaRPr lang="en-US" dirty="0"/>
          </a:p>
          <a:p>
            <a:pPr lvl="1"/>
            <a:r>
              <a:rPr lang="en-US" dirty="0" smtClean="0"/>
              <a:t>WLR / ICF / ECF Flows</a:t>
            </a:r>
          </a:p>
          <a:p>
            <a:r>
              <a:rPr lang="en-US" dirty="0" smtClean="0"/>
              <a:t>JDP Probe teams have jointly identified the </a:t>
            </a:r>
            <a:r>
              <a:rPr lang="en-US" dirty="0" err="1" smtClean="0"/>
              <a:t>Verigy</a:t>
            </a:r>
            <a:r>
              <a:rPr lang="en-US" dirty="0" smtClean="0"/>
              <a:t> V5400 as the probe platform for S15A.</a:t>
            </a:r>
          </a:p>
          <a:p>
            <a:r>
              <a:rPr lang="en-US" dirty="0" smtClean="0"/>
              <a:t>JDP and IMFT Probe teams will jointly develop all H/W and S/W required to support the wafer test flows.</a:t>
            </a:r>
          </a:p>
          <a:p>
            <a:endParaRPr lang="en-US" dirty="0"/>
          </a:p>
        </p:txBody>
      </p:sp>
      <p:sp>
        <p:nvSpPr>
          <p:cNvPr id="4" name="Date Placeholder 3"/>
          <p:cNvSpPr>
            <a:spLocks noGrp="1"/>
          </p:cNvSpPr>
          <p:nvPr>
            <p:ph type="dt" sz="quarter" idx="10"/>
          </p:nvPr>
        </p:nvSpPr>
        <p:spPr>
          <a:xfrm>
            <a:off x="1371600" y="6515100"/>
            <a:ext cx="2133600" cy="3429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2"/>
                </a:solidFill>
                <a:latin typeface="Lucida Sans Unicode" pitchFamily="34" charset="0"/>
                <a:ea typeface="ＭＳ Ｐゴシック" pitchFamily="34" charset="-128"/>
              </a:defRPr>
            </a:lvl1pPr>
            <a:lvl2pPr marL="742950" indent="-285750" eaLnBrk="0" hangingPunct="0">
              <a:defRPr b="1">
                <a:solidFill>
                  <a:schemeClr val="tx2"/>
                </a:solidFill>
                <a:latin typeface="Lucida Sans Unicode" pitchFamily="34" charset="0"/>
                <a:ea typeface="ＭＳ Ｐゴシック" pitchFamily="34" charset="-128"/>
              </a:defRPr>
            </a:lvl2pPr>
            <a:lvl3pPr marL="1143000" indent="-228600" eaLnBrk="0" hangingPunct="0">
              <a:defRPr b="1">
                <a:solidFill>
                  <a:schemeClr val="tx2"/>
                </a:solidFill>
                <a:latin typeface="Lucida Sans Unicode" pitchFamily="34" charset="0"/>
                <a:ea typeface="ＭＳ Ｐゴシック" pitchFamily="34" charset="-128"/>
              </a:defRPr>
            </a:lvl3pPr>
            <a:lvl4pPr marL="1600200" indent="-228600" eaLnBrk="0" hangingPunct="0">
              <a:defRPr b="1">
                <a:solidFill>
                  <a:schemeClr val="tx2"/>
                </a:solidFill>
                <a:latin typeface="Lucida Sans Unicode" pitchFamily="34" charset="0"/>
                <a:ea typeface="ＭＳ Ｐゴシック" pitchFamily="34" charset="-128"/>
              </a:defRPr>
            </a:lvl4pPr>
            <a:lvl5pPr marL="2057400" indent="-228600" eaLnBrk="0" hangingPunct="0">
              <a:defRPr b="1">
                <a:solidFill>
                  <a:schemeClr val="tx2"/>
                </a:solidFill>
                <a:latin typeface="Lucida Sans Unicode" pitchFamily="34" charset="0"/>
                <a:ea typeface="ＭＳ Ｐゴシック" pitchFamily="34" charset="-128"/>
              </a:defRPr>
            </a:lvl5pPr>
            <a:lvl6pPr marL="25146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6pPr>
            <a:lvl7pPr marL="29718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7pPr>
            <a:lvl8pPr marL="34290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8pPr>
            <a:lvl9pPr marL="38862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9pPr>
          </a:lstStyle>
          <a:p>
            <a:r>
              <a:rPr lang="en-US" altLang="ja-JP" b="0" dirty="0" smtClean="0">
                <a:solidFill>
                  <a:schemeClr val="tx1"/>
                </a:solidFill>
                <a:latin typeface="Times New Roman" pitchFamily="18" charset="0"/>
              </a:rPr>
              <a:t>4/3/2012</a:t>
            </a:r>
          </a:p>
        </p:txBody>
      </p:sp>
      <p:sp>
        <p:nvSpPr>
          <p:cNvPr id="5" name="Footer Placeholder 4"/>
          <p:cNvSpPr>
            <a:spLocks noGrp="1"/>
          </p:cNvSpPr>
          <p:nvPr>
            <p:ph type="ftr" sz="quarter" idx="11"/>
          </p:nvPr>
        </p:nvSpPr>
        <p:spPr>
          <a:xfrm>
            <a:off x="3709670" y="6399848"/>
            <a:ext cx="2895600" cy="3159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2"/>
                </a:solidFill>
                <a:latin typeface="Lucida Sans Unicode" pitchFamily="34" charset="0"/>
                <a:ea typeface="ＭＳ Ｐゴシック" pitchFamily="34" charset="-128"/>
              </a:defRPr>
            </a:lvl1pPr>
            <a:lvl2pPr marL="742950" indent="-285750" eaLnBrk="0" hangingPunct="0">
              <a:defRPr b="1">
                <a:solidFill>
                  <a:schemeClr val="tx2"/>
                </a:solidFill>
                <a:latin typeface="Lucida Sans Unicode" pitchFamily="34" charset="0"/>
                <a:ea typeface="ＭＳ Ｐゴシック" pitchFamily="34" charset="-128"/>
              </a:defRPr>
            </a:lvl2pPr>
            <a:lvl3pPr marL="1143000" indent="-228600" eaLnBrk="0" hangingPunct="0">
              <a:defRPr b="1">
                <a:solidFill>
                  <a:schemeClr val="tx2"/>
                </a:solidFill>
                <a:latin typeface="Lucida Sans Unicode" pitchFamily="34" charset="0"/>
                <a:ea typeface="ＭＳ Ｐゴシック" pitchFamily="34" charset="-128"/>
              </a:defRPr>
            </a:lvl3pPr>
            <a:lvl4pPr marL="1600200" indent="-228600" eaLnBrk="0" hangingPunct="0">
              <a:defRPr b="1">
                <a:solidFill>
                  <a:schemeClr val="tx2"/>
                </a:solidFill>
                <a:latin typeface="Lucida Sans Unicode" pitchFamily="34" charset="0"/>
                <a:ea typeface="ＭＳ Ｐゴシック" pitchFamily="34" charset="-128"/>
              </a:defRPr>
            </a:lvl4pPr>
            <a:lvl5pPr marL="2057400" indent="-228600" eaLnBrk="0" hangingPunct="0">
              <a:defRPr b="1">
                <a:solidFill>
                  <a:schemeClr val="tx2"/>
                </a:solidFill>
                <a:latin typeface="Lucida Sans Unicode" pitchFamily="34" charset="0"/>
                <a:ea typeface="ＭＳ Ｐゴシック" pitchFamily="34" charset="-128"/>
              </a:defRPr>
            </a:lvl5pPr>
            <a:lvl6pPr marL="25146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6pPr>
            <a:lvl7pPr marL="29718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7pPr>
            <a:lvl8pPr marL="34290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8pPr>
            <a:lvl9pPr marL="38862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9pPr>
          </a:lstStyle>
          <a:p>
            <a:r>
              <a:rPr lang="en-US" altLang="ja-JP" smtClean="0">
                <a:solidFill>
                  <a:srgbClr val="FF0000"/>
                </a:solidFill>
                <a:latin typeface="Times New Roman" pitchFamily="18" charset="0"/>
              </a:rPr>
              <a:t>Micron/Intel Confidential</a:t>
            </a:r>
          </a:p>
        </p:txBody>
      </p:sp>
    </p:spTree>
    <p:extLst>
      <p:ext uri="{BB962C8B-B14F-4D97-AF65-F5344CB8AC3E}">
        <p14:creationId xmlns:p14="http://schemas.microsoft.com/office/powerpoint/2010/main" val="2431854620"/>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Wafer Test Resourcing </a:t>
            </a:r>
            <a:endParaRPr lang="en-US" dirty="0"/>
          </a:p>
        </p:txBody>
      </p:sp>
      <p:sp>
        <p:nvSpPr>
          <p:cNvPr id="3" name="Content Placeholder 2"/>
          <p:cNvSpPr>
            <a:spLocks noGrp="1"/>
          </p:cNvSpPr>
          <p:nvPr>
            <p:ph idx="1"/>
          </p:nvPr>
        </p:nvSpPr>
        <p:spPr>
          <a:xfrm>
            <a:off x="467360" y="1397000"/>
            <a:ext cx="8229600" cy="4525963"/>
          </a:xfrm>
        </p:spPr>
        <p:txBody>
          <a:bodyPr/>
          <a:lstStyle/>
          <a:p>
            <a:r>
              <a:rPr lang="en-US" dirty="0" smtClean="0"/>
              <a:t>Intel and Micron Probe teams will provide resources to support S15A wafer test development.</a:t>
            </a:r>
          </a:p>
          <a:p>
            <a:r>
              <a:rPr lang="en-US" dirty="0" smtClean="0"/>
              <a:t>Intel will serve as the development lead for the primary wafer test flow.</a:t>
            </a:r>
          </a:p>
          <a:p>
            <a:r>
              <a:rPr lang="en-US" dirty="0" smtClean="0"/>
              <a:t>Intel will serve as the development lead for the wafer level reliability flow(s).</a:t>
            </a:r>
          </a:p>
          <a:p>
            <a:endParaRPr lang="en-US" sz="1600" dirty="0"/>
          </a:p>
          <a:p>
            <a:r>
              <a:rPr lang="en-US" dirty="0" smtClean="0"/>
              <a:t>2012 Probe HC Allocation</a:t>
            </a:r>
          </a:p>
          <a:p>
            <a:endParaRPr lang="en-US" dirty="0" smtClean="0"/>
          </a:p>
          <a:p>
            <a:endParaRPr lang="en-US" dirty="0"/>
          </a:p>
          <a:p>
            <a:endParaRPr lang="en-US" dirty="0" smtClean="0"/>
          </a:p>
        </p:txBody>
      </p:sp>
      <p:graphicFrame>
        <p:nvGraphicFramePr>
          <p:cNvPr id="4" name="Table 3"/>
          <p:cNvGraphicFramePr>
            <a:graphicFrameLocks noGrp="1"/>
          </p:cNvGraphicFramePr>
          <p:nvPr>
            <p:extLst>
              <p:ext uri="{D42A27DB-BD31-4B8C-83A1-F6EECF244321}">
                <p14:modId xmlns:p14="http://schemas.microsoft.com/office/powerpoint/2010/main" val="1724824797"/>
              </p:ext>
            </p:extLst>
          </p:nvPr>
        </p:nvGraphicFramePr>
        <p:xfrm>
          <a:off x="716280" y="4953000"/>
          <a:ext cx="7086600" cy="1219200"/>
        </p:xfrm>
        <a:graphic>
          <a:graphicData uri="http://schemas.openxmlformats.org/drawingml/2006/table">
            <a:tbl>
              <a:tblPr firstRow="1" bandRow="1">
                <a:tableStyleId>{5C22544A-7EE6-4342-B048-85BDC9FD1C3A}</a:tableStyleId>
              </a:tblPr>
              <a:tblGrid>
                <a:gridCol w="1417320"/>
                <a:gridCol w="1417320"/>
                <a:gridCol w="1417320"/>
                <a:gridCol w="1417320"/>
                <a:gridCol w="1417320"/>
              </a:tblGrid>
              <a:tr h="192505">
                <a:tc>
                  <a:txBody>
                    <a:bodyPr/>
                    <a:lstStyle/>
                    <a:p>
                      <a:endParaRPr lang="en-US" sz="1400" dirty="0"/>
                    </a:p>
                  </a:txBody>
                  <a:tcPr/>
                </a:tc>
                <a:tc>
                  <a:txBody>
                    <a:bodyPr/>
                    <a:lstStyle/>
                    <a:p>
                      <a:pPr algn="ctr"/>
                      <a:r>
                        <a:rPr lang="en-US" sz="1400" dirty="0" smtClean="0"/>
                        <a:t>CQ1’12</a:t>
                      </a:r>
                      <a:endParaRPr lang="en-US" sz="1400" dirty="0"/>
                    </a:p>
                  </a:txBody>
                  <a:tcPr/>
                </a:tc>
                <a:tc>
                  <a:txBody>
                    <a:bodyPr/>
                    <a:lstStyle/>
                    <a:p>
                      <a:pPr algn="ctr"/>
                      <a:r>
                        <a:rPr lang="en-US" sz="1400" dirty="0" smtClean="0"/>
                        <a:t>CQ2’12</a:t>
                      </a:r>
                      <a:endParaRPr lang="en-US" sz="1400" dirty="0"/>
                    </a:p>
                  </a:txBody>
                  <a:tcPr/>
                </a:tc>
                <a:tc>
                  <a:txBody>
                    <a:bodyPr/>
                    <a:lstStyle/>
                    <a:p>
                      <a:pPr algn="ctr"/>
                      <a:r>
                        <a:rPr lang="en-US" sz="1400" dirty="0" smtClean="0"/>
                        <a:t>CQ3’12</a:t>
                      </a:r>
                      <a:endParaRPr lang="en-US" sz="1400" dirty="0"/>
                    </a:p>
                  </a:txBody>
                  <a:tcPr/>
                </a:tc>
                <a:tc>
                  <a:txBody>
                    <a:bodyPr/>
                    <a:lstStyle/>
                    <a:p>
                      <a:pPr algn="ctr"/>
                      <a:r>
                        <a:rPr lang="en-US" sz="1400" dirty="0" smtClean="0"/>
                        <a:t>CQ4’12</a:t>
                      </a:r>
                      <a:endParaRPr lang="en-US" sz="1400" dirty="0"/>
                    </a:p>
                  </a:txBody>
                  <a:tcPr/>
                </a:tc>
              </a:tr>
              <a:tr h="208547">
                <a:tc>
                  <a:txBody>
                    <a:bodyPr/>
                    <a:lstStyle/>
                    <a:p>
                      <a:pPr algn="r"/>
                      <a:r>
                        <a:rPr lang="en-US" sz="1400" dirty="0" smtClean="0"/>
                        <a:t>Intel</a:t>
                      </a:r>
                      <a:endParaRPr lang="en-US" sz="1400" dirty="0"/>
                    </a:p>
                  </a:txBody>
                  <a:tcPr/>
                </a:tc>
                <a:tc>
                  <a:txBody>
                    <a:bodyPr/>
                    <a:lstStyle/>
                    <a:p>
                      <a:pPr algn="ctr"/>
                      <a:r>
                        <a:rPr lang="en-US" sz="1400" dirty="0" smtClean="0"/>
                        <a:t>2</a:t>
                      </a:r>
                      <a:endParaRPr lang="en-US" sz="1400" dirty="0"/>
                    </a:p>
                  </a:txBody>
                  <a:tcPr/>
                </a:tc>
                <a:tc>
                  <a:txBody>
                    <a:bodyPr/>
                    <a:lstStyle/>
                    <a:p>
                      <a:pPr algn="ctr"/>
                      <a:r>
                        <a:rPr lang="en-US" sz="1400" dirty="0" smtClean="0"/>
                        <a:t>3</a:t>
                      </a:r>
                      <a:endParaRPr lang="en-US" sz="1400" dirty="0"/>
                    </a:p>
                  </a:txBody>
                  <a:tcPr/>
                </a:tc>
                <a:tc>
                  <a:txBody>
                    <a:bodyPr/>
                    <a:lstStyle/>
                    <a:p>
                      <a:pPr algn="ctr"/>
                      <a:r>
                        <a:rPr lang="en-US" sz="1400" dirty="0" smtClean="0"/>
                        <a:t>3</a:t>
                      </a:r>
                      <a:endParaRPr lang="en-US" sz="1400" dirty="0"/>
                    </a:p>
                  </a:txBody>
                  <a:tcPr/>
                </a:tc>
                <a:tc>
                  <a:txBody>
                    <a:bodyPr/>
                    <a:lstStyle/>
                    <a:p>
                      <a:pPr algn="ctr"/>
                      <a:r>
                        <a:rPr lang="en-US" sz="1400" dirty="0" smtClean="0"/>
                        <a:t>3</a:t>
                      </a:r>
                      <a:endParaRPr lang="en-US" sz="1400" dirty="0"/>
                    </a:p>
                  </a:txBody>
                  <a:tcPr/>
                </a:tc>
              </a:tr>
              <a:tr h="208547">
                <a:tc>
                  <a:txBody>
                    <a:bodyPr/>
                    <a:lstStyle/>
                    <a:p>
                      <a:pPr algn="r"/>
                      <a:r>
                        <a:rPr lang="en-US" sz="1400" dirty="0" smtClean="0"/>
                        <a:t>Micron</a:t>
                      </a:r>
                      <a:endParaRPr lang="en-US" sz="1400" dirty="0"/>
                    </a:p>
                  </a:txBody>
                  <a:tcPr/>
                </a:tc>
                <a:tc>
                  <a:txBody>
                    <a:bodyPr/>
                    <a:lstStyle/>
                    <a:p>
                      <a:pPr algn="ctr"/>
                      <a:r>
                        <a:rPr lang="en-US" sz="1400" dirty="0" smtClean="0"/>
                        <a:t>0</a:t>
                      </a:r>
                      <a:endParaRPr lang="en-US" sz="1400" dirty="0"/>
                    </a:p>
                  </a:txBody>
                  <a:tcPr/>
                </a:tc>
                <a:tc>
                  <a:txBody>
                    <a:bodyPr/>
                    <a:lstStyle/>
                    <a:p>
                      <a:pPr algn="ctr"/>
                      <a:r>
                        <a:rPr lang="en-US" sz="1400" dirty="0" smtClean="0"/>
                        <a:t>1</a:t>
                      </a:r>
                      <a:endParaRPr lang="en-US" sz="1400" dirty="0"/>
                    </a:p>
                  </a:txBody>
                  <a:tcPr/>
                </a:tc>
                <a:tc>
                  <a:txBody>
                    <a:bodyPr/>
                    <a:lstStyle/>
                    <a:p>
                      <a:pPr algn="ctr"/>
                      <a:r>
                        <a:rPr lang="en-US" sz="1400" dirty="0" smtClean="0"/>
                        <a:t>3</a:t>
                      </a:r>
                      <a:endParaRPr lang="en-US" sz="1400" dirty="0"/>
                    </a:p>
                  </a:txBody>
                  <a:tcPr/>
                </a:tc>
                <a:tc>
                  <a:txBody>
                    <a:bodyPr/>
                    <a:lstStyle/>
                    <a:p>
                      <a:pPr algn="ctr"/>
                      <a:r>
                        <a:rPr lang="en-US" sz="1400" dirty="0" smtClean="0"/>
                        <a:t>3</a:t>
                      </a:r>
                    </a:p>
                  </a:txBody>
                  <a:tcPr/>
                </a:tc>
              </a:tr>
              <a:tr h="208547">
                <a:tc>
                  <a:txBody>
                    <a:bodyPr/>
                    <a:lstStyle/>
                    <a:p>
                      <a:pPr algn="r"/>
                      <a:r>
                        <a:rPr lang="en-US" sz="1400" dirty="0" smtClean="0"/>
                        <a:t>IMFT</a:t>
                      </a:r>
                      <a:endParaRPr lang="en-US" sz="1400" dirty="0"/>
                    </a:p>
                  </a:txBody>
                  <a:tcPr/>
                </a:tc>
                <a:tc>
                  <a:txBody>
                    <a:bodyPr/>
                    <a:lstStyle/>
                    <a:p>
                      <a:pPr algn="ctr"/>
                      <a:r>
                        <a:rPr lang="en-US" sz="1400" dirty="0" smtClean="0"/>
                        <a:t>0</a:t>
                      </a:r>
                      <a:endParaRPr lang="en-US" sz="1400" dirty="0"/>
                    </a:p>
                  </a:txBody>
                  <a:tcPr/>
                </a:tc>
                <a:tc>
                  <a:txBody>
                    <a:bodyPr/>
                    <a:lstStyle/>
                    <a:p>
                      <a:pPr algn="ctr"/>
                      <a:r>
                        <a:rPr lang="en-US" sz="1400" dirty="0" smtClean="0"/>
                        <a:t>0</a:t>
                      </a:r>
                      <a:endParaRPr lang="en-US" sz="1400" dirty="0"/>
                    </a:p>
                  </a:txBody>
                  <a:tcPr/>
                </a:tc>
                <a:tc>
                  <a:txBody>
                    <a:bodyPr/>
                    <a:lstStyle/>
                    <a:p>
                      <a:pPr algn="ctr"/>
                      <a:r>
                        <a:rPr lang="en-US" sz="1400" dirty="0" smtClean="0"/>
                        <a:t>0</a:t>
                      </a:r>
                      <a:endParaRPr lang="en-US" sz="1400" dirty="0"/>
                    </a:p>
                  </a:txBody>
                  <a:tcPr/>
                </a:tc>
                <a:tc>
                  <a:txBody>
                    <a:bodyPr/>
                    <a:lstStyle/>
                    <a:p>
                      <a:pPr algn="ctr"/>
                      <a:r>
                        <a:rPr lang="en-US" sz="1400" dirty="0" smtClean="0"/>
                        <a:t>0</a:t>
                      </a:r>
                    </a:p>
                  </a:txBody>
                  <a:tcPr/>
                </a:tc>
              </a:tr>
            </a:tbl>
          </a:graphicData>
        </a:graphic>
      </p:graphicFrame>
      <p:sp>
        <p:nvSpPr>
          <p:cNvPr id="5" name="Date Placeholder 3"/>
          <p:cNvSpPr>
            <a:spLocks noGrp="1"/>
          </p:cNvSpPr>
          <p:nvPr>
            <p:ph type="dt" sz="quarter" idx="10"/>
          </p:nvPr>
        </p:nvSpPr>
        <p:spPr>
          <a:xfrm>
            <a:off x="1371600" y="6515100"/>
            <a:ext cx="2133600" cy="3429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2"/>
                </a:solidFill>
                <a:latin typeface="Lucida Sans Unicode" pitchFamily="34" charset="0"/>
                <a:ea typeface="ＭＳ Ｐゴシック" pitchFamily="34" charset="-128"/>
              </a:defRPr>
            </a:lvl1pPr>
            <a:lvl2pPr marL="742950" indent="-285750" eaLnBrk="0" hangingPunct="0">
              <a:defRPr b="1">
                <a:solidFill>
                  <a:schemeClr val="tx2"/>
                </a:solidFill>
                <a:latin typeface="Lucida Sans Unicode" pitchFamily="34" charset="0"/>
                <a:ea typeface="ＭＳ Ｐゴシック" pitchFamily="34" charset="-128"/>
              </a:defRPr>
            </a:lvl2pPr>
            <a:lvl3pPr marL="1143000" indent="-228600" eaLnBrk="0" hangingPunct="0">
              <a:defRPr b="1">
                <a:solidFill>
                  <a:schemeClr val="tx2"/>
                </a:solidFill>
                <a:latin typeface="Lucida Sans Unicode" pitchFamily="34" charset="0"/>
                <a:ea typeface="ＭＳ Ｐゴシック" pitchFamily="34" charset="-128"/>
              </a:defRPr>
            </a:lvl3pPr>
            <a:lvl4pPr marL="1600200" indent="-228600" eaLnBrk="0" hangingPunct="0">
              <a:defRPr b="1">
                <a:solidFill>
                  <a:schemeClr val="tx2"/>
                </a:solidFill>
                <a:latin typeface="Lucida Sans Unicode" pitchFamily="34" charset="0"/>
                <a:ea typeface="ＭＳ Ｐゴシック" pitchFamily="34" charset="-128"/>
              </a:defRPr>
            </a:lvl4pPr>
            <a:lvl5pPr marL="2057400" indent="-228600" eaLnBrk="0" hangingPunct="0">
              <a:defRPr b="1">
                <a:solidFill>
                  <a:schemeClr val="tx2"/>
                </a:solidFill>
                <a:latin typeface="Lucida Sans Unicode" pitchFamily="34" charset="0"/>
                <a:ea typeface="ＭＳ Ｐゴシック" pitchFamily="34" charset="-128"/>
              </a:defRPr>
            </a:lvl5pPr>
            <a:lvl6pPr marL="25146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6pPr>
            <a:lvl7pPr marL="29718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7pPr>
            <a:lvl8pPr marL="34290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8pPr>
            <a:lvl9pPr marL="38862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9pPr>
          </a:lstStyle>
          <a:p>
            <a:r>
              <a:rPr lang="en-US" altLang="ja-JP" b="0" dirty="0" smtClean="0">
                <a:solidFill>
                  <a:schemeClr val="tx1"/>
                </a:solidFill>
                <a:latin typeface="Times New Roman" pitchFamily="18" charset="0"/>
              </a:rPr>
              <a:t>4/3/2012</a:t>
            </a:r>
          </a:p>
        </p:txBody>
      </p:sp>
      <p:sp>
        <p:nvSpPr>
          <p:cNvPr id="6" name="Footer Placeholder 4"/>
          <p:cNvSpPr>
            <a:spLocks noGrp="1"/>
          </p:cNvSpPr>
          <p:nvPr>
            <p:ph type="ftr" sz="quarter" idx="11"/>
          </p:nvPr>
        </p:nvSpPr>
        <p:spPr>
          <a:xfrm>
            <a:off x="3709670" y="6399848"/>
            <a:ext cx="2895600" cy="3159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2"/>
                </a:solidFill>
                <a:latin typeface="Lucida Sans Unicode" pitchFamily="34" charset="0"/>
                <a:ea typeface="ＭＳ Ｐゴシック" pitchFamily="34" charset="-128"/>
              </a:defRPr>
            </a:lvl1pPr>
            <a:lvl2pPr marL="742950" indent="-285750" eaLnBrk="0" hangingPunct="0">
              <a:defRPr b="1">
                <a:solidFill>
                  <a:schemeClr val="tx2"/>
                </a:solidFill>
                <a:latin typeface="Lucida Sans Unicode" pitchFamily="34" charset="0"/>
                <a:ea typeface="ＭＳ Ｐゴシック" pitchFamily="34" charset="-128"/>
              </a:defRPr>
            </a:lvl2pPr>
            <a:lvl3pPr marL="1143000" indent="-228600" eaLnBrk="0" hangingPunct="0">
              <a:defRPr b="1">
                <a:solidFill>
                  <a:schemeClr val="tx2"/>
                </a:solidFill>
                <a:latin typeface="Lucida Sans Unicode" pitchFamily="34" charset="0"/>
                <a:ea typeface="ＭＳ Ｐゴシック" pitchFamily="34" charset="-128"/>
              </a:defRPr>
            </a:lvl3pPr>
            <a:lvl4pPr marL="1600200" indent="-228600" eaLnBrk="0" hangingPunct="0">
              <a:defRPr b="1">
                <a:solidFill>
                  <a:schemeClr val="tx2"/>
                </a:solidFill>
                <a:latin typeface="Lucida Sans Unicode" pitchFamily="34" charset="0"/>
                <a:ea typeface="ＭＳ Ｐゴシック" pitchFamily="34" charset="-128"/>
              </a:defRPr>
            </a:lvl4pPr>
            <a:lvl5pPr marL="2057400" indent="-228600" eaLnBrk="0" hangingPunct="0">
              <a:defRPr b="1">
                <a:solidFill>
                  <a:schemeClr val="tx2"/>
                </a:solidFill>
                <a:latin typeface="Lucida Sans Unicode" pitchFamily="34" charset="0"/>
                <a:ea typeface="ＭＳ Ｐゴシック" pitchFamily="34" charset="-128"/>
              </a:defRPr>
            </a:lvl5pPr>
            <a:lvl6pPr marL="25146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6pPr>
            <a:lvl7pPr marL="29718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7pPr>
            <a:lvl8pPr marL="34290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8pPr>
            <a:lvl9pPr marL="38862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9pPr>
          </a:lstStyle>
          <a:p>
            <a:r>
              <a:rPr lang="en-US" altLang="ja-JP" smtClean="0">
                <a:solidFill>
                  <a:srgbClr val="FF0000"/>
                </a:solidFill>
                <a:latin typeface="Times New Roman" pitchFamily="18" charset="0"/>
              </a:rPr>
              <a:t>Micron/Intel Confidential</a:t>
            </a:r>
          </a:p>
        </p:txBody>
      </p:sp>
    </p:spTree>
    <p:extLst>
      <p:ext uri="{BB962C8B-B14F-4D97-AF65-F5344CB8AC3E}">
        <p14:creationId xmlns:p14="http://schemas.microsoft.com/office/powerpoint/2010/main" val="1016093264"/>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Package Test Strategy</a:t>
            </a:r>
            <a:endParaRPr lang="en-US" dirty="0"/>
          </a:p>
        </p:txBody>
      </p:sp>
      <p:sp>
        <p:nvSpPr>
          <p:cNvPr id="3" name="Content Placeholder 2"/>
          <p:cNvSpPr>
            <a:spLocks noGrp="1"/>
          </p:cNvSpPr>
          <p:nvPr>
            <p:ph idx="1"/>
          </p:nvPr>
        </p:nvSpPr>
        <p:spPr>
          <a:xfrm>
            <a:off x="228600" y="1189037"/>
            <a:ext cx="8610600" cy="4906963"/>
          </a:xfrm>
        </p:spPr>
        <p:txBody>
          <a:bodyPr>
            <a:normAutofit lnSpcReduction="10000"/>
          </a:bodyPr>
          <a:lstStyle/>
          <a:p>
            <a:r>
              <a:rPr lang="en-US" dirty="0"/>
              <a:t>JDP </a:t>
            </a:r>
            <a:r>
              <a:rPr lang="en-US" dirty="0" smtClean="0"/>
              <a:t>Test teams </a:t>
            </a:r>
            <a:r>
              <a:rPr lang="en-US" dirty="0"/>
              <a:t>will jointly develop all </a:t>
            </a:r>
            <a:r>
              <a:rPr lang="en-US" dirty="0" smtClean="0"/>
              <a:t>package test </a:t>
            </a:r>
            <a:r>
              <a:rPr lang="en-US" dirty="0"/>
              <a:t>capability required to support </a:t>
            </a:r>
            <a:r>
              <a:rPr lang="en-US" dirty="0" smtClean="0"/>
              <a:t>the technology </a:t>
            </a:r>
            <a:r>
              <a:rPr lang="en-US" dirty="0"/>
              <a:t>development </a:t>
            </a:r>
            <a:r>
              <a:rPr lang="en-US" dirty="0" smtClean="0"/>
              <a:t>and the </a:t>
            </a:r>
            <a:r>
              <a:rPr lang="en-US" dirty="0"/>
              <a:t>full product specification.  Required test flows are defined by the Product </a:t>
            </a:r>
            <a:r>
              <a:rPr lang="en-US" dirty="0" smtClean="0"/>
              <a:t>Engineering team.  </a:t>
            </a:r>
            <a:r>
              <a:rPr lang="en-US" dirty="0"/>
              <a:t>Flows may include:</a:t>
            </a:r>
          </a:p>
          <a:p>
            <a:pPr lvl="1"/>
            <a:r>
              <a:rPr lang="en-US" dirty="0" smtClean="0"/>
              <a:t>Hot Sort</a:t>
            </a:r>
          </a:p>
          <a:p>
            <a:pPr lvl="1"/>
            <a:r>
              <a:rPr lang="en-US" dirty="0" smtClean="0"/>
              <a:t>Cold Final</a:t>
            </a:r>
          </a:p>
          <a:p>
            <a:pPr lvl="1"/>
            <a:r>
              <a:rPr lang="en-US" dirty="0" smtClean="0"/>
              <a:t>Burn-in</a:t>
            </a:r>
            <a:endParaRPr lang="en-US" dirty="0"/>
          </a:p>
          <a:p>
            <a:r>
              <a:rPr lang="en-US" dirty="0"/>
              <a:t>JDP </a:t>
            </a:r>
            <a:r>
              <a:rPr lang="en-US" dirty="0" smtClean="0"/>
              <a:t>teams will </a:t>
            </a:r>
            <a:r>
              <a:rPr lang="en-US" dirty="0"/>
              <a:t>jointly identify </a:t>
            </a:r>
            <a:r>
              <a:rPr lang="en-US" dirty="0" smtClean="0"/>
              <a:t>package test platforms which meet </a:t>
            </a:r>
            <a:r>
              <a:rPr lang="en-US" dirty="0"/>
              <a:t>the </a:t>
            </a:r>
            <a:r>
              <a:rPr lang="en-US" dirty="0" smtClean="0"/>
              <a:t>technology development and product requirements</a:t>
            </a:r>
            <a:r>
              <a:rPr lang="en-US" dirty="0"/>
              <a:t>.</a:t>
            </a:r>
          </a:p>
          <a:p>
            <a:r>
              <a:rPr lang="en-US" dirty="0"/>
              <a:t>JDP </a:t>
            </a:r>
            <a:r>
              <a:rPr lang="en-US" dirty="0" smtClean="0"/>
              <a:t>Test teams </a:t>
            </a:r>
            <a:r>
              <a:rPr lang="en-US" dirty="0"/>
              <a:t>will jointly develop </a:t>
            </a:r>
            <a:r>
              <a:rPr lang="en-US" dirty="0" smtClean="0"/>
              <a:t>all H/W </a:t>
            </a:r>
            <a:r>
              <a:rPr lang="en-US" dirty="0"/>
              <a:t>and </a:t>
            </a:r>
            <a:r>
              <a:rPr lang="en-US" dirty="0" smtClean="0"/>
              <a:t>S/W required </a:t>
            </a:r>
            <a:r>
              <a:rPr lang="en-US" dirty="0"/>
              <a:t>to support the </a:t>
            </a:r>
            <a:r>
              <a:rPr lang="en-US" dirty="0" smtClean="0"/>
              <a:t>package test </a:t>
            </a:r>
            <a:r>
              <a:rPr lang="en-US" dirty="0"/>
              <a:t>flows</a:t>
            </a:r>
            <a:r>
              <a:rPr lang="en-US" dirty="0" smtClean="0"/>
              <a:t>.</a:t>
            </a:r>
          </a:p>
          <a:p>
            <a:pPr marL="0" indent="0">
              <a:buNone/>
            </a:pPr>
            <a:endParaRPr lang="en-US" dirty="0"/>
          </a:p>
        </p:txBody>
      </p:sp>
      <p:sp>
        <p:nvSpPr>
          <p:cNvPr id="4" name="Date Placeholder 3"/>
          <p:cNvSpPr>
            <a:spLocks noGrp="1"/>
          </p:cNvSpPr>
          <p:nvPr>
            <p:ph type="dt" sz="quarter" idx="10"/>
          </p:nvPr>
        </p:nvSpPr>
        <p:spPr>
          <a:xfrm>
            <a:off x="1371600" y="6515100"/>
            <a:ext cx="2133600" cy="3429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2"/>
                </a:solidFill>
                <a:latin typeface="Lucida Sans Unicode" pitchFamily="34" charset="0"/>
                <a:ea typeface="ＭＳ Ｐゴシック" pitchFamily="34" charset="-128"/>
              </a:defRPr>
            </a:lvl1pPr>
            <a:lvl2pPr marL="742950" indent="-285750" eaLnBrk="0" hangingPunct="0">
              <a:defRPr b="1">
                <a:solidFill>
                  <a:schemeClr val="tx2"/>
                </a:solidFill>
                <a:latin typeface="Lucida Sans Unicode" pitchFamily="34" charset="0"/>
                <a:ea typeface="ＭＳ Ｐゴシック" pitchFamily="34" charset="-128"/>
              </a:defRPr>
            </a:lvl2pPr>
            <a:lvl3pPr marL="1143000" indent="-228600" eaLnBrk="0" hangingPunct="0">
              <a:defRPr b="1">
                <a:solidFill>
                  <a:schemeClr val="tx2"/>
                </a:solidFill>
                <a:latin typeface="Lucida Sans Unicode" pitchFamily="34" charset="0"/>
                <a:ea typeface="ＭＳ Ｐゴシック" pitchFamily="34" charset="-128"/>
              </a:defRPr>
            </a:lvl3pPr>
            <a:lvl4pPr marL="1600200" indent="-228600" eaLnBrk="0" hangingPunct="0">
              <a:defRPr b="1">
                <a:solidFill>
                  <a:schemeClr val="tx2"/>
                </a:solidFill>
                <a:latin typeface="Lucida Sans Unicode" pitchFamily="34" charset="0"/>
                <a:ea typeface="ＭＳ Ｐゴシック" pitchFamily="34" charset="-128"/>
              </a:defRPr>
            </a:lvl4pPr>
            <a:lvl5pPr marL="2057400" indent="-228600" eaLnBrk="0" hangingPunct="0">
              <a:defRPr b="1">
                <a:solidFill>
                  <a:schemeClr val="tx2"/>
                </a:solidFill>
                <a:latin typeface="Lucida Sans Unicode" pitchFamily="34" charset="0"/>
                <a:ea typeface="ＭＳ Ｐゴシック" pitchFamily="34" charset="-128"/>
              </a:defRPr>
            </a:lvl5pPr>
            <a:lvl6pPr marL="25146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6pPr>
            <a:lvl7pPr marL="29718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7pPr>
            <a:lvl8pPr marL="34290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8pPr>
            <a:lvl9pPr marL="38862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9pPr>
          </a:lstStyle>
          <a:p>
            <a:r>
              <a:rPr lang="en-US" altLang="ja-JP" b="0" dirty="0" smtClean="0">
                <a:solidFill>
                  <a:schemeClr val="tx1"/>
                </a:solidFill>
                <a:latin typeface="Times New Roman" pitchFamily="18" charset="0"/>
              </a:rPr>
              <a:t>4/3/2012</a:t>
            </a:r>
          </a:p>
        </p:txBody>
      </p:sp>
      <p:sp>
        <p:nvSpPr>
          <p:cNvPr id="5" name="Footer Placeholder 4"/>
          <p:cNvSpPr>
            <a:spLocks noGrp="1"/>
          </p:cNvSpPr>
          <p:nvPr>
            <p:ph type="ftr" sz="quarter" idx="11"/>
          </p:nvPr>
        </p:nvSpPr>
        <p:spPr>
          <a:xfrm>
            <a:off x="3709670" y="6399848"/>
            <a:ext cx="2895600" cy="3159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2"/>
                </a:solidFill>
                <a:latin typeface="Lucida Sans Unicode" pitchFamily="34" charset="0"/>
                <a:ea typeface="ＭＳ Ｐゴシック" pitchFamily="34" charset="-128"/>
              </a:defRPr>
            </a:lvl1pPr>
            <a:lvl2pPr marL="742950" indent="-285750" eaLnBrk="0" hangingPunct="0">
              <a:defRPr b="1">
                <a:solidFill>
                  <a:schemeClr val="tx2"/>
                </a:solidFill>
                <a:latin typeface="Lucida Sans Unicode" pitchFamily="34" charset="0"/>
                <a:ea typeface="ＭＳ Ｐゴシック" pitchFamily="34" charset="-128"/>
              </a:defRPr>
            </a:lvl2pPr>
            <a:lvl3pPr marL="1143000" indent="-228600" eaLnBrk="0" hangingPunct="0">
              <a:defRPr b="1">
                <a:solidFill>
                  <a:schemeClr val="tx2"/>
                </a:solidFill>
                <a:latin typeface="Lucida Sans Unicode" pitchFamily="34" charset="0"/>
                <a:ea typeface="ＭＳ Ｐゴシック" pitchFamily="34" charset="-128"/>
              </a:defRPr>
            </a:lvl3pPr>
            <a:lvl4pPr marL="1600200" indent="-228600" eaLnBrk="0" hangingPunct="0">
              <a:defRPr b="1">
                <a:solidFill>
                  <a:schemeClr val="tx2"/>
                </a:solidFill>
                <a:latin typeface="Lucida Sans Unicode" pitchFamily="34" charset="0"/>
                <a:ea typeface="ＭＳ Ｐゴシック" pitchFamily="34" charset="-128"/>
              </a:defRPr>
            </a:lvl4pPr>
            <a:lvl5pPr marL="2057400" indent="-228600" eaLnBrk="0" hangingPunct="0">
              <a:defRPr b="1">
                <a:solidFill>
                  <a:schemeClr val="tx2"/>
                </a:solidFill>
                <a:latin typeface="Lucida Sans Unicode" pitchFamily="34" charset="0"/>
                <a:ea typeface="ＭＳ Ｐゴシック" pitchFamily="34" charset="-128"/>
              </a:defRPr>
            </a:lvl5pPr>
            <a:lvl6pPr marL="25146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6pPr>
            <a:lvl7pPr marL="29718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7pPr>
            <a:lvl8pPr marL="34290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8pPr>
            <a:lvl9pPr marL="38862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9pPr>
          </a:lstStyle>
          <a:p>
            <a:r>
              <a:rPr lang="en-US" altLang="ja-JP" smtClean="0">
                <a:solidFill>
                  <a:srgbClr val="FF0000"/>
                </a:solidFill>
                <a:latin typeface="Times New Roman" pitchFamily="18" charset="0"/>
              </a:rPr>
              <a:t>Micron/Intel Confidential</a:t>
            </a:r>
          </a:p>
        </p:txBody>
      </p:sp>
    </p:spTree>
    <p:extLst>
      <p:ext uri="{BB962C8B-B14F-4D97-AF65-F5344CB8AC3E}">
        <p14:creationId xmlns:p14="http://schemas.microsoft.com/office/powerpoint/2010/main" val="4142470255"/>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Package Test Resourcing </a:t>
            </a:r>
            <a:endParaRPr lang="en-US" dirty="0"/>
          </a:p>
        </p:txBody>
      </p:sp>
      <p:sp>
        <p:nvSpPr>
          <p:cNvPr id="3" name="Content Placeholder 2"/>
          <p:cNvSpPr>
            <a:spLocks noGrp="1"/>
          </p:cNvSpPr>
          <p:nvPr>
            <p:ph idx="1"/>
          </p:nvPr>
        </p:nvSpPr>
        <p:spPr/>
        <p:txBody>
          <a:bodyPr/>
          <a:lstStyle/>
          <a:p>
            <a:r>
              <a:rPr lang="en-US" dirty="0" smtClean="0"/>
              <a:t>Both Intel and Micron Test teams </a:t>
            </a:r>
            <a:r>
              <a:rPr lang="en-US" dirty="0"/>
              <a:t>will provide resources to support S15A </a:t>
            </a:r>
            <a:r>
              <a:rPr lang="en-US" dirty="0" smtClean="0"/>
              <a:t>package test </a:t>
            </a:r>
            <a:r>
              <a:rPr lang="en-US" dirty="0"/>
              <a:t>development</a:t>
            </a:r>
            <a:r>
              <a:rPr lang="en-US" dirty="0" smtClean="0"/>
              <a:t>.</a:t>
            </a:r>
          </a:p>
          <a:p>
            <a:r>
              <a:rPr lang="en-US" dirty="0" smtClean="0"/>
              <a:t>Micron Test will serve as the development lead for ATE test flow development.</a:t>
            </a:r>
          </a:p>
          <a:p>
            <a:r>
              <a:rPr lang="en-US" dirty="0" smtClean="0"/>
              <a:t>Micron Test will serve as the </a:t>
            </a:r>
            <a:r>
              <a:rPr lang="en-US" dirty="0"/>
              <a:t>development </a:t>
            </a:r>
            <a:r>
              <a:rPr lang="en-US" dirty="0" smtClean="0"/>
              <a:t>lead for Burn-In flow development.</a:t>
            </a:r>
            <a:endParaRPr lang="en-US" dirty="0"/>
          </a:p>
          <a:p>
            <a:endParaRPr lang="en-US" sz="1600" dirty="0" smtClean="0"/>
          </a:p>
          <a:p>
            <a:r>
              <a:rPr lang="en-US" dirty="0" smtClean="0"/>
              <a:t>2012 Test HC Allocation</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2449537144"/>
              </p:ext>
            </p:extLst>
          </p:nvPr>
        </p:nvGraphicFramePr>
        <p:xfrm>
          <a:off x="990600" y="4800600"/>
          <a:ext cx="7086600" cy="914400"/>
        </p:xfrm>
        <a:graphic>
          <a:graphicData uri="http://schemas.openxmlformats.org/drawingml/2006/table">
            <a:tbl>
              <a:tblPr firstRow="1" bandRow="1">
                <a:tableStyleId>{5C22544A-7EE6-4342-B048-85BDC9FD1C3A}</a:tableStyleId>
              </a:tblPr>
              <a:tblGrid>
                <a:gridCol w="1417320"/>
                <a:gridCol w="1417320"/>
                <a:gridCol w="1417320"/>
                <a:gridCol w="1417320"/>
                <a:gridCol w="1417320"/>
              </a:tblGrid>
              <a:tr h="192505">
                <a:tc>
                  <a:txBody>
                    <a:bodyPr/>
                    <a:lstStyle/>
                    <a:p>
                      <a:endParaRPr lang="en-US" sz="1400" dirty="0"/>
                    </a:p>
                  </a:txBody>
                  <a:tcPr/>
                </a:tc>
                <a:tc>
                  <a:txBody>
                    <a:bodyPr/>
                    <a:lstStyle/>
                    <a:p>
                      <a:pPr algn="ctr"/>
                      <a:r>
                        <a:rPr lang="en-US" sz="1400" dirty="0" smtClean="0"/>
                        <a:t>CQ1’12</a:t>
                      </a:r>
                      <a:endParaRPr lang="en-US" sz="1400" dirty="0"/>
                    </a:p>
                  </a:txBody>
                  <a:tcPr/>
                </a:tc>
                <a:tc>
                  <a:txBody>
                    <a:bodyPr/>
                    <a:lstStyle/>
                    <a:p>
                      <a:pPr algn="ctr"/>
                      <a:r>
                        <a:rPr lang="en-US" sz="1400" dirty="0" smtClean="0"/>
                        <a:t>CQ2’12</a:t>
                      </a:r>
                      <a:endParaRPr lang="en-US" sz="1400" dirty="0"/>
                    </a:p>
                  </a:txBody>
                  <a:tcPr/>
                </a:tc>
                <a:tc>
                  <a:txBody>
                    <a:bodyPr/>
                    <a:lstStyle/>
                    <a:p>
                      <a:pPr algn="ctr"/>
                      <a:r>
                        <a:rPr lang="en-US" sz="1400" dirty="0" smtClean="0"/>
                        <a:t>CQ3’12</a:t>
                      </a:r>
                      <a:endParaRPr lang="en-US" sz="1400" dirty="0"/>
                    </a:p>
                  </a:txBody>
                  <a:tcPr/>
                </a:tc>
                <a:tc>
                  <a:txBody>
                    <a:bodyPr/>
                    <a:lstStyle/>
                    <a:p>
                      <a:pPr algn="ctr"/>
                      <a:r>
                        <a:rPr lang="en-US" sz="1400" dirty="0" smtClean="0"/>
                        <a:t>CQ4’12</a:t>
                      </a:r>
                      <a:endParaRPr lang="en-US" sz="1400" dirty="0"/>
                    </a:p>
                  </a:txBody>
                  <a:tcPr/>
                </a:tc>
              </a:tr>
              <a:tr h="208547">
                <a:tc>
                  <a:txBody>
                    <a:bodyPr/>
                    <a:lstStyle/>
                    <a:p>
                      <a:pPr algn="r"/>
                      <a:r>
                        <a:rPr lang="en-US" sz="1400" dirty="0" smtClean="0"/>
                        <a:t>Intel</a:t>
                      </a:r>
                      <a:endParaRPr lang="en-US" sz="1400" dirty="0"/>
                    </a:p>
                  </a:txBody>
                  <a:tcPr/>
                </a:tc>
                <a:tc>
                  <a:txBody>
                    <a:bodyPr/>
                    <a:lstStyle/>
                    <a:p>
                      <a:pPr algn="ctr"/>
                      <a:r>
                        <a:rPr lang="en-US" sz="1400" dirty="0" smtClean="0"/>
                        <a:t>0</a:t>
                      </a:r>
                      <a:endParaRPr lang="en-US" sz="1400" dirty="0"/>
                    </a:p>
                  </a:txBody>
                  <a:tcPr/>
                </a:tc>
                <a:tc>
                  <a:txBody>
                    <a:bodyPr/>
                    <a:lstStyle/>
                    <a:p>
                      <a:pPr algn="ctr"/>
                      <a:r>
                        <a:rPr lang="en-US" sz="1400" dirty="0" smtClean="0"/>
                        <a:t>0</a:t>
                      </a:r>
                      <a:endParaRPr lang="en-US" sz="1400" dirty="0"/>
                    </a:p>
                  </a:txBody>
                  <a:tcPr/>
                </a:tc>
                <a:tc>
                  <a:txBody>
                    <a:bodyPr/>
                    <a:lstStyle/>
                    <a:p>
                      <a:pPr algn="ctr"/>
                      <a:r>
                        <a:rPr lang="en-US" sz="1400" dirty="0" smtClean="0"/>
                        <a:t>2</a:t>
                      </a:r>
                      <a:endParaRPr lang="en-US" sz="1400" dirty="0"/>
                    </a:p>
                  </a:txBody>
                  <a:tcPr/>
                </a:tc>
                <a:tc>
                  <a:txBody>
                    <a:bodyPr/>
                    <a:lstStyle/>
                    <a:p>
                      <a:pPr algn="ctr"/>
                      <a:r>
                        <a:rPr lang="en-US" sz="1400" dirty="0" smtClean="0"/>
                        <a:t>2</a:t>
                      </a:r>
                      <a:endParaRPr lang="en-US" sz="1400" dirty="0"/>
                    </a:p>
                  </a:txBody>
                  <a:tcPr/>
                </a:tc>
              </a:tr>
              <a:tr h="208547">
                <a:tc>
                  <a:txBody>
                    <a:bodyPr/>
                    <a:lstStyle/>
                    <a:p>
                      <a:pPr algn="r"/>
                      <a:r>
                        <a:rPr lang="en-US" sz="1400" dirty="0" smtClean="0"/>
                        <a:t>Micron</a:t>
                      </a:r>
                      <a:endParaRPr lang="en-US" sz="1400" dirty="0"/>
                    </a:p>
                  </a:txBody>
                  <a:tcPr/>
                </a:tc>
                <a:tc>
                  <a:txBody>
                    <a:bodyPr/>
                    <a:lstStyle/>
                    <a:p>
                      <a:pPr algn="ctr"/>
                      <a:r>
                        <a:rPr lang="en-US" sz="1400" dirty="0" smtClean="0"/>
                        <a:t>0</a:t>
                      </a:r>
                      <a:endParaRPr lang="en-US" sz="1400" dirty="0"/>
                    </a:p>
                  </a:txBody>
                  <a:tcPr/>
                </a:tc>
                <a:tc>
                  <a:txBody>
                    <a:bodyPr/>
                    <a:lstStyle/>
                    <a:p>
                      <a:pPr algn="ctr"/>
                      <a:r>
                        <a:rPr lang="en-US" sz="1400" dirty="0" smtClean="0"/>
                        <a:t>0</a:t>
                      </a:r>
                      <a:endParaRPr lang="en-US" sz="1400" dirty="0"/>
                    </a:p>
                  </a:txBody>
                  <a:tcPr/>
                </a:tc>
                <a:tc>
                  <a:txBody>
                    <a:bodyPr/>
                    <a:lstStyle/>
                    <a:p>
                      <a:pPr algn="ctr"/>
                      <a:r>
                        <a:rPr lang="en-US" sz="1400" dirty="0" smtClean="0"/>
                        <a:t>2</a:t>
                      </a:r>
                      <a:endParaRPr lang="en-US" sz="1400" dirty="0"/>
                    </a:p>
                  </a:txBody>
                  <a:tcPr/>
                </a:tc>
                <a:tc>
                  <a:txBody>
                    <a:bodyPr/>
                    <a:lstStyle/>
                    <a:p>
                      <a:pPr algn="ctr"/>
                      <a:r>
                        <a:rPr lang="en-US" sz="1400" dirty="0" smtClean="0"/>
                        <a:t>2</a:t>
                      </a:r>
                    </a:p>
                  </a:txBody>
                  <a:tcPr/>
                </a:tc>
              </a:tr>
            </a:tbl>
          </a:graphicData>
        </a:graphic>
      </p:graphicFrame>
      <p:sp>
        <p:nvSpPr>
          <p:cNvPr id="5" name="Date Placeholder 3"/>
          <p:cNvSpPr>
            <a:spLocks noGrp="1"/>
          </p:cNvSpPr>
          <p:nvPr>
            <p:ph type="dt" sz="quarter" idx="10"/>
          </p:nvPr>
        </p:nvSpPr>
        <p:spPr>
          <a:xfrm>
            <a:off x="1371600" y="6515100"/>
            <a:ext cx="2133600" cy="3429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2"/>
                </a:solidFill>
                <a:latin typeface="Lucida Sans Unicode" pitchFamily="34" charset="0"/>
                <a:ea typeface="ＭＳ Ｐゴシック" pitchFamily="34" charset="-128"/>
              </a:defRPr>
            </a:lvl1pPr>
            <a:lvl2pPr marL="742950" indent="-285750" eaLnBrk="0" hangingPunct="0">
              <a:defRPr b="1">
                <a:solidFill>
                  <a:schemeClr val="tx2"/>
                </a:solidFill>
                <a:latin typeface="Lucida Sans Unicode" pitchFamily="34" charset="0"/>
                <a:ea typeface="ＭＳ Ｐゴシック" pitchFamily="34" charset="-128"/>
              </a:defRPr>
            </a:lvl2pPr>
            <a:lvl3pPr marL="1143000" indent="-228600" eaLnBrk="0" hangingPunct="0">
              <a:defRPr b="1">
                <a:solidFill>
                  <a:schemeClr val="tx2"/>
                </a:solidFill>
                <a:latin typeface="Lucida Sans Unicode" pitchFamily="34" charset="0"/>
                <a:ea typeface="ＭＳ Ｐゴシック" pitchFamily="34" charset="-128"/>
              </a:defRPr>
            </a:lvl3pPr>
            <a:lvl4pPr marL="1600200" indent="-228600" eaLnBrk="0" hangingPunct="0">
              <a:defRPr b="1">
                <a:solidFill>
                  <a:schemeClr val="tx2"/>
                </a:solidFill>
                <a:latin typeface="Lucida Sans Unicode" pitchFamily="34" charset="0"/>
                <a:ea typeface="ＭＳ Ｐゴシック" pitchFamily="34" charset="-128"/>
              </a:defRPr>
            </a:lvl4pPr>
            <a:lvl5pPr marL="2057400" indent="-228600" eaLnBrk="0" hangingPunct="0">
              <a:defRPr b="1">
                <a:solidFill>
                  <a:schemeClr val="tx2"/>
                </a:solidFill>
                <a:latin typeface="Lucida Sans Unicode" pitchFamily="34" charset="0"/>
                <a:ea typeface="ＭＳ Ｐゴシック" pitchFamily="34" charset="-128"/>
              </a:defRPr>
            </a:lvl5pPr>
            <a:lvl6pPr marL="25146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6pPr>
            <a:lvl7pPr marL="29718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7pPr>
            <a:lvl8pPr marL="34290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8pPr>
            <a:lvl9pPr marL="38862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9pPr>
          </a:lstStyle>
          <a:p>
            <a:r>
              <a:rPr lang="en-US" altLang="ja-JP" b="0" dirty="0" smtClean="0">
                <a:solidFill>
                  <a:schemeClr val="tx1"/>
                </a:solidFill>
                <a:latin typeface="Times New Roman" pitchFamily="18" charset="0"/>
              </a:rPr>
              <a:t>4/3/2012</a:t>
            </a:r>
          </a:p>
        </p:txBody>
      </p:sp>
      <p:sp>
        <p:nvSpPr>
          <p:cNvPr id="6" name="Footer Placeholder 4"/>
          <p:cNvSpPr>
            <a:spLocks noGrp="1"/>
          </p:cNvSpPr>
          <p:nvPr>
            <p:ph type="ftr" sz="quarter" idx="11"/>
          </p:nvPr>
        </p:nvSpPr>
        <p:spPr>
          <a:xfrm>
            <a:off x="3709670" y="6399848"/>
            <a:ext cx="2895600" cy="3159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2"/>
                </a:solidFill>
                <a:latin typeface="Lucida Sans Unicode" pitchFamily="34" charset="0"/>
                <a:ea typeface="ＭＳ Ｐゴシック" pitchFamily="34" charset="-128"/>
              </a:defRPr>
            </a:lvl1pPr>
            <a:lvl2pPr marL="742950" indent="-285750" eaLnBrk="0" hangingPunct="0">
              <a:defRPr b="1">
                <a:solidFill>
                  <a:schemeClr val="tx2"/>
                </a:solidFill>
                <a:latin typeface="Lucida Sans Unicode" pitchFamily="34" charset="0"/>
                <a:ea typeface="ＭＳ Ｐゴシック" pitchFamily="34" charset="-128"/>
              </a:defRPr>
            </a:lvl2pPr>
            <a:lvl3pPr marL="1143000" indent="-228600" eaLnBrk="0" hangingPunct="0">
              <a:defRPr b="1">
                <a:solidFill>
                  <a:schemeClr val="tx2"/>
                </a:solidFill>
                <a:latin typeface="Lucida Sans Unicode" pitchFamily="34" charset="0"/>
                <a:ea typeface="ＭＳ Ｐゴシック" pitchFamily="34" charset="-128"/>
              </a:defRPr>
            </a:lvl3pPr>
            <a:lvl4pPr marL="1600200" indent="-228600" eaLnBrk="0" hangingPunct="0">
              <a:defRPr b="1">
                <a:solidFill>
                  <a:schemeClr val="tx2"/>
                </a:solidFill>
                <a:latin typeface="Lucida Sans Unicode" pitchFamily="34" charset="0"/>
                <a:ea typeface="ＭＳ Ｐゴシック" pitchFamily="34" charset="-128"/>
              </a:defRPr>
            </a:lvl4pPr>
            <a:lvl5pPr marL="2057400" indent="-228600" eaLnBrk="0" hangingPunct="0">
              <a:defRPr b="1">
                <a:solidFill>
                  <a:schemeClr val="tx2"/>
                </a:solidFill>
                <a:latin typeface="Lucida Sans Unicode" pitchFamily="34" charset="0"/>
                <a:ea typeface="ＭＳ Ｐゴシック" pitchFamily="34" charset="-128"/>
              </a:defRPr>
            </a:lvl5pPr>
            <a:lvl6pPr marL="25146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6pPr>
            <a:lvl7pPr marL="29718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7pPr>
            <a:lvl8pPr marL="34290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8pPr>
            <a:lvl9pPr marL="38862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9pPr>
          </a:lstStyle>
          <a:p>
            <a:r>
              <a:rPr lang="en-US" altLang="ja-JP" smtClean="0">
                <a:solidFill>
                  <a:srgbClr val="FF0000"/>
                </a:solidFill>
                <a:latin typeface="Times New Roman" pitchFamily="18" charset="0"/>
              </a:rPr>
              <a:t>Micron/Intel Confidential</a:t>
            </a:r>
          </a:p>
        </p:txBody>
      </p:sp>
    </p:spTree>
    <p:extLst>
      <p:ext uri="{BB962C8B-B14F-4D97-AF65-F5344CB8AC3E}">
        <p14:creationId xmlns:p14="http://schemas.microsoft.com/office/powerpoint/2010/main" val="3889485264"/>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CMOS &amp; Array Reliability</a:t>
            </a:r>
            <a:endParaRPr lang="en-US" dirty="0"/>
          </a:p>
        </p:txBody>
      </p:sp>
      <p:sp>
        <p:nvSpPr>
          <p:cNvPr id="3" name="Content Placeholder 2"/>
          <p:cNvSpPr>
            <a:spLocks noGrp="1"/>
          </p:cNvSpPr>
          <p:nvPr>
            <p:ph idx="1"/>
          </p:nvPr>
        </p:nvSpPr>
        <p:spPr/>
        <p:txBody>
          <a:bodyPr>
            <a:normAutofit/>
          </a:bodyPr>
          <a:lstStyle/>
          <a:p>
            <a:r>
              <a:rPr lang="en-US" dirty="0"/>
              <a:t>JDP Reliability teams will jointly </a:t>
            </a:r>
            <a:r>
              <a:rPr lang="en-US" dirty="0" smtClean="0"/>
              <a:t>support development of volume and bench level reliability data collection to enable technology and </a:t>
            </a:r>
            <a:r>
              <a:rPr lang="en-US" dirty="0"/>
              <a:t>Product </a:t>
            </a:r>
            <a:r>
              <a:rPr lang="en-US" dirty="0" smtClean="0"/>
              <a:t>development.</a:t>
            </a:r>
            <a:endParaRPr lang="en-US" dirty="0"/>
          </a:p>
          <a:p>
            <a:r>
              <a:rPr lang="en-US" dirty="0"/>
              <a:t>JDP Reliability teams will jointly develop wafer and package test reliability flows and development line sampling plans for both intrinsic and extrinsic CMOS and array reliability issues. </a:t>
            </a:r>
          </a:p>
        </p:txBody>
      </p:sp>
      <p:sp>
        <p:nvSpPr>
          <p:cNvPr id="4" name="Date Placeholder 3"/>
          <p:cNvSpPr>
            <a:spLocks noGrp="1"/>
          </p:cNvSpPr>
          <p:nvPr>
            <p:ph type="dt" sz="quarter" idx="10"/>
          </p:nvPr>
        </p:nvSpPr>
        <p:spPr>
          <a:xfrm>
            <a:off x="1371600" y="6515100"/>
            <a:ext cx="2133600" cy="3429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2"/>
                </a:solidFill>
                <a:latin typeface="Lucida Sans Unicode" pitchFamily="34" charset="0"/>
                <a:ea typeface="ＭＳ Ｐゴシック" pitchFamily="34" charset="-128"/>
              </a:defRPr>
            </a:lvl1pPr>
            <a:lvl2pPr marL="742950" indent="-285750" eaLnBrk="0" hangingPunct="0">
              <a:defRPr b="1">
                <a:solidFill>
                  <a:schemeClr val="tx2"/>
                </a:solidFill>
                <a:latin typeface="Lucida Sans Unicode" pitchFamily="34" charset="0"/>
                <a:ea typeface="ＭＳ Ｐゴシック" pitchFamily="34" charset="-128"/>
              </a:defRPr>
            </a:lvl2pPr>
            <a:lvl3pPr marL="1143000" indent="-228600" eaLnBrk="0" hangingPunct="0">
              <a:defRPr b="1">
                <a:solidFill>
                  <a:schemeClr val="tx2"/>
                </a:solidFill>
                <a:latin typeface="Lucida Sans Unicode" pitchFamily="34" charset="0"/>
                <a:ea typeface="ＭＳ Ｐゴシック" pitchFamily="34" charset="-128"/>
              </a:defRPr>
            </a:lvl3pPr>
            <a:lvl4pPr marL="1600200" indent="-228600" eaLnBrk="0" hangingPunct="0">
              <a:defRPr b="1">
                <a:solidFill>
                  <a:schemeClr val="tx2"/>
                </a:solidFill>
                <a:latin typeface="Lucida Sans Unicode" pitchFamily="34" charset="0"/>
                <a:ea typeface="ＭＳ Ｐゴシック" pitchFamily="34" charset="-128"/>
              </a:defRPr>
            </a:lvl4pPr>
            <a:lvl5pPr marL="2057400" indent="-228600" eaLnBrk="0" hangingPunct="0">
              <a:defRPr b="1">
                <a:solidFill>
                  <a:schemeClr val="tx2"/>
                </a:solidFill>
                <a:latin typeface="Lucida Sans Unicode" pitchFamily="34" charset="0"/>
                <a:ea typeface="ＭＳ Ｐゴシック" pitchFamily="34" charset="-128"/>
              </a:defRPr>
            </a:lvl5pPr>
            <a:lvl6pPr marL="25146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6pPr>
            <a:lvl7pPr marL="29718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7pPr>
            <a:lvl8pPr marL="34290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8pPr>
            <a:lvl9pPr marL="38862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9pPr>
          </a:lstStyle>
          <a:p>
            <a:r>
              <a:rPr lang="en-US" altLang="ja-JP" b="0" dirty="0" smtClean="0">
                <a:solidFill>
                  <a:schemeClr val="tx1"/>
                </a:solidFill>
                <a:latin typeface="Times New Roman" pitchFamily="18" charset="0"/>
              </a:rPr>
              <a:t>4/3/2012</a:t>
            </a:r>
          </a:p>
        </p:txBody>
      </p:sp>
      <p:sp>
        <p:nvSpPr>
          <p:cNvPr id="5" name="Footer Placeholder 4"/>
          <p:cNvSpPr>
            <a:spLocks noGrp="1"/>
          </p:cNvSpPr>
          <p:nvPr>
            <p:ph type="ftr" sz="quarter" idx="11"/>
          </p:nvPr>
        </p:nvSpPr>
        <p:spPr>
          <a:xfrm>
            <a:off x="3709670" y="6399848"/>
            <a:ext cx="2895600" cy="3159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2"/>
                </a:solidFill>
                <a:latin typeface="Lucida Sans Unicode" pitchFamily="34" charset="0"/>
                <a:ea typeface="ＭＳ Ｐゴシック" pitchFamily="34" charset="-128"/>
              </a:defRPr>
            </a:lvl1pPr>
            <a:lvl2pPr marL="742950" indent="-285750" eaLnBrk="0" hangingPunct="0">
              <a:defRPr b="1">
                <a:solidFill>
                  <a:schemeClr val="tx2"/>
                </a:solidFill>
                <a:latin typeface="Lucida Sans Unicode" pitchFamily="34" charset="0"/>
                <a:ea typeface="ＭＳ Ｐゴシック" pitchFamily="34" charset="-128"/>
              </a:defRPr>
            </a:lvl2pPr>
            <a:lvl3pPr marL="1143000" indent="-228600" eaLnBrk="0" hangingPunct="0">
              <a:defRPr b="1">
                <a:solidFill>
                  <a:schemeClr val="tx2"/>
                </a:solidFill>
                <a:latin typeface="Lucida Sans Unicode" pitchFamily="34" charset="0"/>
                <a:ea typeface="ＭＳ Ｐゴシック" pitchFamily="34" charset="-128"/>
              </a:defRPr>
            </a:lvl3pPr>
            <a:lvl4pPr marL="1600200" indent="-228600" eaLnBrk="0" hangingPunct="0">
              <a:defRPr b="1">
                <a:solidFill>
                  <a:schemeClr val="tx2"/>
                </a:solidFill>
                <a:latin typeface="Lucida Sans Unicode" pitchFamily="34" charset="0"/>
                <a:ea typeface="ＭＳ Ｐゴシック" pitchFamily="34" charset="-128"/>
              </a:defRPr>
            </a:lvl4pPr>
            <a:lvl5pPr marL="2057400" indent="-228600" eaLnBrk="0" hangingPunct="0">
              <a:defRPr b="1">
                <a:solidFill>
                  <a:schemeClr val="tx2"/>
                </a:solidFill>
                <a:latin typeface="Lucida Sans Unicode" pitchFamily="34" charset="0"/>
                <a:ea typeface="ＭＳ Ｐゴシック" pitchFamily="34" charset="-128"/>
              </a:defRPr>
            </a:lvl5pPr>
            <a:lvl6pPr marL="25146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6pPr>
            <a:lvl7pPr marL="29718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7pPr>
            <a:lvl8pPr marL="34290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8pPr>
            <a:lvl9pPr marL="38862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9pPr>
          </a:lstStyle>
          <a:p>
            <a:r>
              <a:rPr lang="en-US" altLang="ja-JP" smtClean="0">
                <a:solidFill>
                  <a:srgbClr val="FF0000"/>
                </a:solidFill>
                <a:latin typeface="Times New Roman" pitchFamily="18" charset="0"/>
              </a:rPr>
              <a:t>Micron/Intel Confidential</a:t>
            </a:r>
          </a:p>
        </p:txBody>
      </p:sp>
    </p:spTree>
    <p:extLst>
      <p:ext uri="{BB962C8B-B14F-4D97-AF65-F5344CB8AC3E}">
        <p14:creationId xmlns:p14="http://schemas.microsoft.com/office/powerpoint/2010/main" val="1174224428"/>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Reliability Resourcing </a:t>
            </a:r>
            <a:endParaRPr lang="en-US" dirty="0"/>
          </a:p>
        </p:txBody>
      </p:sp>
      <p:sp>
        <p:nvSpPr>
          <p:cNvPr id="3" name="Content Placeholder 2"/>
          <p:cNvSpPr>
            <a:spLocks noGrp="1"/>
          </p:cNvSpPr>
          <p:nvPr>
            <p:ph idx="1"/>
          </p:nvPr>
        </p:nvSpPr>
        <p:spPr/>
        <p:txBody>
          <a:bodyPr>
            <a:normAutofit/>
          </a:bodyPr>
          <a:lstStyle/>
          <a:p>
            <a:r>
              <a:rPr lang="en-US" dirty="0"/>
              <a:t>JDP Reliability teams will each supply resources to support CMOS and array reliability testing and analysis. </a:t>
            </a:r>
          </a:p>
          <a:p>
            <a:r>
              <a:rPr lang="en-US" dirty="0"/>
              <a:t>Intel Reliability will </a:t>
            </a:r>
            <a:r>
              <a:rPr lang="en-US" dirty="0" smtClean="0"/>
              <a:t>serve as the </a:t>
            </a:r>
            <a:r>
              <a:rPr lang="en-US" dirty="0"/>
              <a:t>lead on defining array reliability metrics and measurement methodologies.</a:t>
            </a:r>
          </a:p>
          <a:p>
            <a:r>
              <a:rPr lang="en-US" dirty="0"/>
              <a:t>Micron Reliability will </a:t>
            </a:r>
            <a:r>
              <a:rPr lang="en-US" dirty="0" smtClean="0"/>
              <a:t>serve as the </a:t>
            </a:r>
            <a:r>
              <a:rPr lang="en-US" dirty="0"/>
              <a:t>lead on defining ESD, CMOS, and interconnect reliability metrics and measurement </a:t>
            </a:r>
            <a:r>
              <a:rPr lang="en-US" dirty="0" smtClean="0"/>
              <a:t>methodologies.</a:t>
            </a:r>
          </a:p>
          <a:p>
            <a:endParaRPr lang="en-US" sz="700" dirty="0"/>
          </a:p>
          <a:p>
            <a:r>
              <a:rPr lang="en-US" dirty="0" smtClean="0"/>
              <a:t>2012 Reliability HC Allocation</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3064740381"/>
              </p:ext>
            </p:extLst>
          </p:nvPr>
        </p:nvGraphicFramePr>
        <p:xfrm>
          <a:off x="1028700" y="5334000"/>
          <a:ext cx="7086600" cy="914400"/>
        </p:xfrm>
        <a:graphic>
          <a:graphicData uri="http://schemas.openxmlformats.org/drawingml/2006/table">
            <a:tbl>
              <a:tblPr firstRow="1" bandRow="1">
                <a:tableStyleId>{5C22544A-7EE6-4342-B048-85BDC9FD1C3A}</a:tableStyleId>
              </a:tblPr>
              <a:tblGrid>
                <a:gridCol w="1417320"/>
                <a:gridCol w="1417320"/>
                <a:gridCol w="1417320"/>
                <a:gridCol w="1417320"/>
                <a:gridCol w="1417320"/>
              </a:tblGrid>
              <a:tr h="192505">
                <a:tc>
                  <a:txBody>
                    <a:bodyPr/>
                    <a:lstStyle/>
                    <a:p>
                      <a:endParaRPr lang="en-US" sz="1400" dirty="0"/>
                    </a:p>
                  </a:txBody>
                  <a:tcPr/>
                </a:tc>
                <a:tc>
                  <a:txBody>
                    <a:bodyPr/>
                    <a:lstStyle/>
                    <a:p>
                      <a:pPr algn="ctr"/>
                      <a:r>
                        <a:rPr lang="en-US" sz="1400" dirty="0" smtClean="0"/>
                        <a:t>CQ1’12</a:t>
                      </a:r>
                      <a:endParaRPr lang="en-US" sz="1400" dirty="0"/>
                    </a:p>
                  </a:txBody>
                  <a:tcPr/>
                </a:tc>
                <a:tc>
                  <a:txBody>
                    <a:bodyPr/>
                    <a:lstStyle/>
                    <a:p>
                      <a:pPr algn="ctr"/>
                      <a:r>
                        <a:rPr lang="en-US" sz="1400" dirty="0" smtClean="0"/>
                        <a:t>CQ2’12</a:t>
                      </a:r>
                      <a:endParaRPr lang="en-US" sz="1400" dirty="0"/>
                    </a:p>
                  </a:txBody>
                  <a:tcPr/>
                </a:tc>
                <a:tc>
                  <a:txBody>
                    <a:bodyPr/>
                    <a:lstStyle/>
                    <a:p>
                      <a:pPr algn="ctr"/>
                      <a:r>
                        <a:rPr lang="en-US" sz="1400" dirty="0" smtClean="0"/>
                        <a:t>CQ3’12</a:t>
                      </a:r>
                      <a:endParaRPr lang="en-US" sz="1400" dirty="0"/>
                    </a:p>
                  </a:txBody>
                  <a:tcPr/>
                </a:tc>
                <a:tc>
                  <a:txBody>
                    <a:bodyPr/>
                    <a:lstStyle/>
                    <a:p>
                      <a:pPr algn="ctr"/>
                      <a:r>
                        <a:rPr lang="en-US" sz="1400" dirty="0" smtClean="0"/>
                        <a:t>CQ4’12</a:t>
                      </a:r>
                      <a:endParaRPr lang="en-US" sz="1400" dirty="0"/>
                    </a:p>
                  </a:txBody>
                  <a:tcPr/>
                </a:tc>
              </a:tr>
              <a:tr h="208547">
                <a:tc>
                  <a:txBody>
                    <a:bodyPr/>
                    <a:lstStyle/>
                    <a:p>
                      <a:pPr algn="r"/>
                      <a:r>
                        <a:rPr lang="en-US" sz="1400" dirty="0" smtClean="0"/>
                        <a:t>Intel</a:t>
                      </a:r>
                      <a:endParaRPr lang="en-US" sz="1400" dirty="0"/>
                    </a:p>
                  </a:txBody>
                  <a:tcPr/>
                </a:tc>
                <a:tc>
                  <a:txBody>
                    <a:bodyPr/>
                    <a:lstStyle/>
                    <a:p>
                      <a:pPr algn="ctr"/>
                      <a:r>
                        <a:rPr lang="en-US" sz="1400" dirty="0" smtClean="0"/>
                        <a:t>0</a:t>
                      </a:r>
                      <a:endParaRPr lang="en-US" sz="1400" dirty="0"/>
                    </a:p>
                  </a:txBody>
                  <a:tcPr/>
                </a:tc>
                <a:tc>
                  <a:txBody>
                    <a:bodyPr/>
                    <a:lstStyle/>
                    <a:p>
                      <a:pPr algn="ctr"/>
                      <a:r>
                        <a:rPr lang="en-US" sz="1400" dirty="0" smtClean="0"/>
                        <a:t>1</a:t>
                      </a:r>
                      <a:endParaRPr lang="en-US" sz="1400" dirty="0"/>
                    </a:p>
                  </a:txBody>
                  <a:tcPr/>
                </a:tc>
                <a:tc>
                  <a:txBody>
                    <a:bodyPr/>
                    <a:lstStyle/>
                    <a:p>
                      <a:pPr algn="ctr"/>
                      <a:r>
                        <a:rPr lang="en-US" sz="1400" dirty="0" smtClean="0"/>
                        <a:t>1</a:t>
                      </a:r>
                      <a:endParaRPr lang="en-US" sz="1400" dirty="0"/>
                    </a:p>
                  </a:txBody>
                  <a:tcPr/>
                </a:tc>
                <a:tc>
                  <a:txBody>
                    <a:bodyPr/>
                    <a:lstStyle/>
                    <a:p>
                      <a:pPr algn="ctr"/>
                      <a:r>
                        <a:rPr lang="en-US" sz="1400" dirty="0" smtClean="0"/>
                        <a:t>2</a:t>
                      </a:r>
                      <a:endParaRPr lang="en-US" sz="1400" dirty="0"/>
                    </a:p>
                  </a:txBody>
                  <a:tcPr/>
                </a:tc>
              </a:tr>
              <a:tr h="208547">
                <a:tc>
                  <a:txBody>
                    <a:bodyPr/>
                    <a:lstStyle/>
                    <a:p>
                      <a:pPr algn="r"/>
                      <a:r>
                        <a:rPr lang="en-US" sz="1400" dirty="0" smtClean="0"/>
                        <a:t>Micron</a:t>
                      </a:r>
                      <a:endParaRPr lang="en-US" sz="1400" dirty="0"/>
                    </a:p>
                  </a:txBody>
                  <a:tcPr/>
                </a:tc>
                <a:tc>
                  <a:txBody>
                    <a:bodyPr/>
                    <a:lstStyle/>
                    <a:p>
                      <a:pPr algn="ctr"/>
                      <a:r>
                        <a:rPr lang="en-US" sz="1400" dirty="0" smtClean="0"/>
                        <a:t>0</a:t>
                      </a:r>
                      <a:endParaRPr lang="en-US" sz="1400" dirty="0"/>
                    </a:p>
                  </a:txBody>
                  <a:tcPr/>
                </a:tc>
                <a:tc>
                  <a:txBody>
                    <a:bodyPr/>
                    <a:lstStyle/>
                    <a:p>
                      <a:pPr algn="ctr"/>
                      <a:r>
                        <a:rPr lang="en-US" sz="1400" dirty="0" smtClean="0"/>
                        <a:t>3</a:t>
                      </a:r>
                      <a:endParaRPr lang="en-US" sz="1400" dirty="0"/>
                    </a:p>
                  </a:txBody>
                  <a:tcPr/>
                </a:tc>
                <a:tc>
                  <a:txBody>
                    <a:bodyPr/>
                    <a:lstStyle/>
                    <a:p>
                      <a:pPr algn="ctr"/>
                      <a:r>
                        <a:rPr lang="en-US" sz="1400" dirty="0" smtClean="0"/>
                        <a:t>4</a:t>
                      </a:r>
                      <a:endParaRPr lang="en-US" sz="1400" dirty="0"/>
                    </a:p>
                  </a:txBody>
                  <a:tcPr/>
                </a:tc>
                <a:tc>
                  <a:txBody>
                    <a:bodyPr/>
                    <a:lstStyle/>
                    <a:p>
                      <a:pPr algn="ctr"/>
                      <a:r>
                        <a:rPr lang="en-US" sz="1400" dirty="0" smtClean="0"/>
                        <a:t>5</a:t>
                      </a:r>
                      <a:endParaRPr lang="en-US" sz="1400" dirty="0"/>
                    </a:p>
                  </a:txBody>
                  <a:tcPr/>
                </a:tc>
              </a:tr>
            </a:tbl>
          </a:graphicData>
        </a:graphic>
      </p:graphicFrame>
      <p:sp>
        <p:nvSpPr>
          <p:cNvPr id="5" name="Date Placeholder 3"/>
          <p:cNvSpPr>
            <a:spLocks noGrp="1"/>
          </p:cNvSpPr>
          <p:nvPr>
            <p:ph type="dt" sz="quarter" idx="10"/>
          </p:nvPr>
        </p:nvSpPr>
        <p:spPr>
          <a:xfrm>
            <a:off x="1371600" y="6515100"/>
            <a:ext cx="2133600" cy="3429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2"/>
                </a:solidFill>
                <a:latin typeface="Lucida Sans Unicode" pitchFamily="34" charset="0"/>
                <a:ea typeface="ＭＳ Ｐゴシック" pitchFamily="34" charset="-128"/>
              </a:defRPr>
            </a:lvl1pPr>
            <a:lvl2pPr marL="742950" indent="-285750" eaLnBrk="0" hangingPunct="0">
              <a:defRPr b="1">
                <a:solidFill>
                  <a:schemeClr val="tx2"/>
                </a:solidFill>
                <a:latin typeface="Lucida Sans Unicode" pitchFamily="34" charset="0"/>
                <a:ea typeface="ＭＳ Ｐゴシック" pitchFamily="34" charset="-128"/>
              </a:defRPr>
            </a:lvl2pPr>
            <a:lvl3pPr marL="1143000" indent="-228600" eaLnBrk="0" hangingPunct="0">
              <a:defRPr b="1">
                <a:solidFill>
                  <a:schemeClr val="tx2"/>
                </a:solidFill>
                <a:latin typeface="Lucida Sans Unicode" pitchFamily="34" charset="0"/>
                <a:ea typeface="ＭＳ Ｐゴシック" pitchFamily="34" charset="-128"/>
              </a:defRPr>
            </a:lvl3pPr>
            <a:lvl4pPr marL="1600200" indent="-228600" eaLnBrk="0" hangingPunct="0">
              <a:defRPr b="1">
                <a:solidFill>
                  <a:schemeClr val="tx2"/>
                </a:solidFill>
                <a:latin typeface="Lucida Sans Unicode" pitchFamily="34" charset="0"/>
                <a:ea typeface="ＭＳ Ｐゴシック" pitchFamily="34" charset="-128"/>
              </a:defRPr>
            </a:lvl4pPr>
            <a:lvl5pPr marL="2057400" indent="-228600" eaLnBrk="0" hangingPunct="0">
              <a:defRPr b="1">
                <a:solidFill>
                  <a:schemeClr val="tx2"/>
                </a:solidFill>
                <a:latin typeface="Lucida Sans Unicode" pitchFamily="34" charset="0"/>
                <a:ea typeface="ＭＳ Ｐゴシック" pitchFamily="34" charset="-128"/>
              </a:defRPr>
            </a:lvl5pPr>
            <a:lvl6pPr marL="25146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6pPr>
            <a:lvl7pPr marL="29718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7pPr>
            <a:lvl8pPr marL="34290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8pPr>
            <a:lvl9pPr marL="38862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9pPr>
          </a:lstStyle>
          <a:p>
            <a:r>
              <a:rPr lang="en-US" altLang="ja-JP" b="0" dirty="0" smtClean="0">
                <a:solidFill>
                  <a:schemeClr val="tx1"/>
                </a:solidFill>
                <a:latin typeface="Times New Roman" pitchFamily="18" charset="0"/>
              </a:rPr>
              <a:t>4/3/2012</a:t>
            </a:r>
          </a:p>
        </p:txBody>
      </p:sp>
      <p:sp>
        <p:nvSpPr>
          <p:cNvPr id="6" name="Footer Placeholder 4"/>
          <p:cNvSpPr>
            <a:spLocks noGrp="1"/>
          </p:cNvSpPr>
          <p:nvPr>
            <p:ph type="ftr" sz="quarter" idx="11"/>
          </p:nvPr>
        </p:nvSpPr>
        <p:spPr>
          <a:xfrm>
            <a:off x="3709670" y="6399848"/>
            <a:ext cx="2895600" cy="3159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2"/>
                </a:solidFill>
                <a:latin typeface="Lucida Sans Unicode" pitchFamily="34" charset="0"/>
                <a:ea typeface="ＭＳ Ｐゴシック" pitchFamily="34" charset="-128"/>
              </a:defRPr>
            </a:lvl1pPr>
            <a:lvl2pPr marL="742950" indent="-285750" eaLnBrk="0" hangingPunct="0">
              <a:defRPr b="1">
                <a:solidFill>
                  <a:schemeClr val="tx2"/>
                </a:solidFill>
                <a:latin typeface="Lucida Sans Unicode" pitchFamily="34" charset="0"/>
                <a:ea typeface="ＭＳ Ｐゴシック" pitchFamily="34" charset="-128"/>
              </a:defRPr>
            </a:lvl2pPr>
            <a:lvl3pPr marL="1143000" indent="-228600" eaLnBrk="0" hangingPunct="0">
              <a:defRPr b="1">
                <a:solidFill>
                  <a:schemeClr val="tx2"/>
                </a:solidFill>
                <a:latin typeface="Lucida Sans Unicode" pitchFamily="34" charset="0"/>
                <a:ea typeface="ＭＳ Ｐゴシック" pitchFamily="34" charset="-128"/>
              </a:defRPr>
            </a:lvl3pPr>
            <a:lvl4pPr marL="1600200" indent="-228600" eaLnBrk="0" hangingPunct="0">
              <a:defRPr b="1">
                <a:solidFill>
                  <a:schemeClr val="tx2"/>
                </a:solidFill>
                <a:latin typeface="Lucida Sans Unicode" pitchFamily="34" charset="0"/>
                <a:ea typeface="ＭＳ Ｐゴシック" pitchFamily="34" charset="-128"/>
              </a:defRPr>
            </a:lvl4pPr>
            <a:lvl5pPr marL="2057400" indent="-228600" eaLnBrk="0" hangingPunct="0">
              <a:defRPr b="1">
                <a:solidFill>
                  <a:schemeClr val="tx2"/>
                </a:solidFill>
                <a:latin typeface="Lucida Sans Unicode" pitchFamily="34" charset="0"/>
                <a:ea typeface="ＭＳ Ｐゴシック" pitchFamily="34" charset="-128"/>
              </a:defRPr>
            </a:lvl5pPr>
            <a:lvl6pPr marL="25146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6pPr>
            <a:lvl7pPr marL="29718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7pPr>
            <a:lvl8pPr marL="34290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8pPr>
            <a:lvl9pPr marL="38862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9pPr>
          </a:lstStyle>
          <a:p>
            <a:r>
              <a:rPr lang="en-US" altLang="ja-JP" smtClean="0">
                <a:solidFill>
                  <a:srgbClr val="FF0000"/>
                </a:solidFill>
                <a:latin typeface="Times New Roman" pitchFamily="18" charset="0"/>
              </a:rPr>
              <a:t>Micron/Intel Confidential</a:t>
            </a:r>
          </a:p>
        </p:txBody>
      </p:sp>
    </p:spTree>
    <p:extLst>
      <p:ext uri="{BB962C8B-B14F-4D97-AF65-F5344CB8AC3E}">
        <p14:creationId xmlns:p14="http://schemas.microsoft.com/office/powerpoint/2010/main" val="3889485264"/>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Product Development Strategy</a:t>
            </a:r>
            <a:endParaRPr lang="en-US" dirty="0"/>
          </a:p>
        </p:txBody>
      </p:sp>
      <p:sp>
        <p:nvSpPr>
          <p:cNvPr id="3" name="Content Placeholder 2"/>
          <p:cNvSpPr>
            <a:spLocks noGrp="1"/>
          </p:cNvSpPr>
          <p:nvPr>
            <p:ph idx="1"/>
          </p:nvPr>
        </p:nvSpPr>
        <p:spPr/>
        <p:txBody>
          <a:bodyPr>
            <a:normAutofit fontScale="92500" lnSpcReduction="10000"/>
          </a:bodyPr>
          <a:lstStyle/>
          <a:p>
            <a:r>
              <a:rPr lang="en-US" dirty="0"/>
              <a:t>JDP PE teams will jointly </a:t>
            </a:r>
            <a:r>
              <a:rPr lang="en-US" dirty="0" smtClean="0"/>
              <a:t>support product design </a:t>
            </a:r>
            <a:r>
              <a:rPr lang="en-US" dirty="0"/>
              <a:t>validation, characterization, and debug.</a:t>
            </a:r>
          </a:p>
          <a:p>
            <a:r>
              <a:rPr lang="en-US" dirty="0" smtClean="0"/>
              <a:t>JDP PE teams will jointly support definition and implementation of all wafer and package test flows.</a:t>
            </a:r>
          </a:p>
          <a:p>
            <a:r>
              <a:rPr lang="en-US" dirty="0" smtClean="0"/>
              <a:t>JDP PE teams will jointly develop all H/W and S/W capabilities needed to support:</a:t>
            </a:r>
          </a:p>
          <a:p>
            <a:pPr lvl="1"/>
            <a:r>
              <a:rPr lang="en-US" dirty="0" smtClean="0"/>
              <a:t>µProbe / Wafer debug and EFA</a:t>
            </a:r>
          </a:p>
          <a:p>
            <a:pPr lvl="1"/>
            <a:r>
              <a:rPr lang="en-US" dirty="0" smtClean="0"/>
              <a:t>Interface Validation/Characterization</a:t>
            </a:r>
          </a:p>
          <a:p>
            <a:pPr lvl="1"/>
            <a:r>
              <a:rPr lang="en-US" dirty="0" smtClean="0"/>
              <a:t>Array Characterization</a:t>
            </a:r>
          </a:p>
          <a:p>
            <a:pPr lvl="1"/>
            <a:r>
              <a:rPr lang="en-US" dirty="0" smtClean="0"/>
              <a:t>Package EFA</a:t>
            </a:r>
            <a:endParaRPr lang="en-US" dirty="0"/>
          </a:p>
          <a:p>
            <a:r>
              <a:rPr lang="en-US" dirty="0" smtClean="0"/>
              <a:t>JDP PE teams will jointly support product and test flow optimization to enable technology development, product qualification, and HVM.</a:t>
            </a:r>
          </a:p>
          <a:p>
            <a:endParaRPr lang="en-US" dirty="0"/>
          </a:p>
        </p:txBody>
      </p:sp>
      <p:sp>
        <p:nvSpPr>
          <p:cNvPr id="4" name="Date Placeholder 3"/>
          <p:cNvSpPr>
            <a:spLocks noGrp="1"/>
          </p:cNvSpPr>
          <p:nvPr>
            <p:ph type="dt" sz="quarter" idx="10"/>
          </p:nvPr>
        </p:nvSpPr>
        <p:spPr>
          <a:xfrm>
            <a:off x="1371600" y="6515100"/>
            <a:ext cx="2133600" cy="3429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2"/>
                </a:solidFill>
                <a:latin typeface="Lucida Sans Unicode" pitchFamily="34" charset="0"/>
                <a:ea typeface="ＭＳ Ｐゴシック" pitchFamily="34" charset="-128"/>
              </a:defRPr>
            </a:lvl1pPr>
            <a:lvl2pPr marL="742950" indent="-285750" eaLnBrk="0" hangingPunct="0">
              <a:defRPr b="1">
                <a:solidFill>
                  <a:schemeClr val="tx2"/>
                </a:solidFill>
                <a:latin typeface="Lucida Sans Unicode" pitchFamily="34" charset="0"/>
                <a:ea typeface="ＭＳ Ｐゴシック" pitchFamily="34" charset="-128"/>
              </a:defRPr>
            </a:lvl2pPr>
            <a:lvl3pPr marL="1143000" indent="-228600" eaLnBrk="0" hangingPunct="0">
              <a:defRPr b="1">
                <a:solidFill>
                  <a:schemeClr val="tx2"/>
                </a:solidFill>
                <a:latin typeface="Lucida Sans Unicode" pitchFamily="34" charset="0"/>
                <a:ea typeface="ＭＳ Ｐゴシック" pitchFamily="34" charset="-128"/>
              </a:defRPr>
            </a:lvl3pPr>
            <a:lvl4pPr marL="1600200" indent="-228600" eaLnBrk="0" hangingPunct="0">
              <a:defRPr b="1">
                <a:solidFill>
                  <a:schemeClr val="tx2"/>
                </a:solidFill>
                <a:latin typeface="Lucida Sans Unicode" pitchFamily="34" charset="0"/>
                <a:ea typeface="ＭＳ Ｐゴシック" pitchFamily="34" charset="-128"/>
              </a:defRPr>
            </a:lvl4pPr>
            <a:lvl5pPr marL="2057400" indent="-228600" eaLnBrk="0" hangingPunct="0">
              <a:defRPr b="1">
                <a:solidFill>
                  <a:schemeClr val="tx2"/>
                </a:solidFill>
                <a:latin typeface="Lucida Sans Unicode" pitchFamily="34" charset="0"/>
                <a:ea typeface="ＭＳ Ｐゴシック" pitchFamily="34" charset="-128"/>
              </a:defRPr>
            </a:lvl5pPr>
            <a:lvl6pPr marL="25146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6pPr>
            <a:lvl7pPr marL="29718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7pPr>
            <a:lvl8pPr marL="34290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8pPr>
            <a:lvl9pPr marL="38862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9pPr>
          </a:lstStyle>
          <a:p>
            <a:r>
              <a:rPr lang="en-US" altLang="ja-JP" b="0" dirty="0" smtClean="0">
                <a:solidFill>
                  <a:schemeClr val="tx1"/>
                </a:solidFill>
                <a:latin typeface="Times New Roman" pitchFamily="18" charset="0"/>
              </a:rPr>
              <a:t>4/3/2012</a:t>
            </a:r>
          </a:p>
        </p:txBody>
      </p:sp>
      <p:sp>
        <p:nvSpPr>
          <p:cNvPr id="5" name="Footer Placeholder 4"/>
          <p:cNvSpPr>
            <a:spLocks noGrp="1"/>
          </p:cNvSpPr>
          <p:nvPr>
            <p:ph type="ftr" sz="quarter" idx="11"/>
          </p:nvPr>
        </p:nvSpPr>
        <p:spPr>
          <a:xfrm>
            <a:off x="3709670" y="6399848"/>
            <a:ext cx="2895600" cy="3159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2"/>
                </a:solidFill>
                <a:latin typeface="Lucida Sans Unicode" pitchFamily="34" charset="0"/>
                <a:ea typeface="ＭＳ Ｐゴシック" pitchFamily="34" charset="-128"/>
              </a:defRPr>
            </a:lvl1pPr>
            <a:lvl2pPr marL="742950" indent="-285750" eaLnBrk="0" hangingPunct="0">
              <a:defRPr b="1">
                <a:solidFill>
                  <a:schemeClr val="tx2"/>
                </a:solidFill>
                <a:latin typeface="Lucida Sans Unicode" pitchFamily="34" charset="0"/>
                <a:ea typeface="ＭＳ Ｐゴシック" pitchFamily="34" charset="-128"/>
              </a:defRPr>
            </a:lvl2pPr>
            <a:lvl3pPr marL="1143000" indent="-228600" eaLnBrk="0" hangingPunct="0">
              <a:defRPr b="1">
                <a:solidFill>
                  <a:schemeClr val="tx2"/>
                </a:solidFill>
                <a:latin typeface="Lucida Sans Unicode" pitchFamily="34" charset="0"/>
                <a:ea typeface="ＭＳ Ｐゴシック" pitchFamily="34" charset="-128"/>
              </a:defRPr>
            </a:lvl3pPr>
            <a:lvl4pPr marL="1600200" indent="-228600" eaLnBrk="0" hangingPunct="0">
              <a:defRPr b="1">
                <a:solidFill>
                  <a:schemeClr val="tx2"/>
                </a:solidFill>
                <a:latin typeface="Lucida Sans Unicode" pitchFamily="34" charset="0"/>
                <a:ea typeface="ＭＳ Ｐゴシック" pitchFamily="34" charset="-128"/>
              </a:defRPr>
            </a:lvl4pPr>
            <a:lvl5pPr marL="2057400" indent="-228600" eaLnBrk="0" hangingPunct="0">
              <a:defRPr b="1">
                <a:solidFill>
                  <a:schemeClr val="tx2"/>
                </a:solidFill>
                <a:latin typeface="Lucida Sans Unicode" pitchFamily="34" charset="0"/>
                <a:ea typeface="ＭＳ Ｐゴシック" pitchFamily="34" charset="-128"/>
              </a:defRPr>
            </a:lvl5pPr>
            <a:lvl6pPr marL="25146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6pPr>
            <a:lvl7pPr marL="29718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7pPr>
            <a:lvl8pPr marL="34290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8pPr>
            <a:lvl9pPr marL="38862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9pPr>
          </a:lstStyle>
          <a:p>
            <a:r>
              <a:rPr lang="en-US" altLang="ja-JP" smtClean="0">
                <a:solidFill>
                  <a:srgbClr val="FF0000"/>
                </a:solidFill>
                <a:latin typeface="Times New Roman" pitchFamily="18" charset="0"/>
              </a:rPr>
              <a:t>Micron/Intel Confidential</a:t>
            </a:r>
          </a:p>
        </p:txBody>
      </p:sp>
    </p:spTree>
    <p:extLst>
      <p:ext uri="{BB962C8B-B14F-4D97-AF65-F5344CB8AC3E}">
        <p14:creationId xmlns:p14="http://schemas.microsoft.com/office/powerpoint/2010/main" val="2451531133"/>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Product Development Resourcing </a:t>
            </a:r>
            <a:endParaRPr lang="en-US" dirty="0"/>
          </a:p>
        </p:txBody>
      </p:sp>
      <p:sp>
        <p:nvSpPr>
          <p:cNvPr id="3" name="Content Placeholder 2"/>
          <p:cNvSpPr>
            <a:spLocks noGrp="1"/>
          </p:cNvSpPr>
          <p:nvPr>
            <p:ph idx="1"/>
          </p:nvPr>
        </p:nvSpPr>
        <p:spPr/>
        <p:txBody>
          <a:bodyPr>
            <a:normAutofit/>
          </a:bodyPr>
          <a:lstStyle/>
          <a:p>
            <a:r>
              <a:rPr lang="en-US" dirty="0"/>
              <a:t>Intel PE will serve as the S15A Product Development </a:t>
            </a:r>
            <a:r>
              <a:rPr lang="en-US" dirty="0" smtClean="0"/>
              <a:t>lead.</a:t>
            </a:r>
          </a:p>
          <a:p>
            <a:r>
              <a:rPr lang="en-US" dirty="0" smtClean="0"/>
              <a:t>Micron PE provide primary H/W and S/W development resources for high speed interface characterization.</a:t>
            </a:r>
          </a:p>
          <a:p>
            <a:r>
              <a:rPr lang="en-US" dirty="0" smtClean="0"/>
              <a:t>Micron PE will selectively support other key areas of product development.</a:t>
            </a:r>
          </a:p>
          <a:p>
            <a:endParaRPr lang="en-US" sz="1600" dirty="0"/>
          </a:p>
          <a:p>
            <a:r>
              <a:rPr lang="en-US" dirty="0" smtClean="0"/>
              <a:t>2012 PE HC Allocation</a:t>
            </a:r>
          </a:p>
          <a:p>
            <a:pPr marL="0" indent="0">
              <a:buNone/>
            </a:pPr>
            <a:endParaRPr lang="en-US" dirty="0" smtClean="0"/>
          </a:p>
        </p:txBody>
      </p:sp>
      <p:graphicFrame>
        <p:nvGraphicFramePr>
          <p:cNvPr id="4" name="Table 3"/>
          <p:cNvGraphicFramePr>
            <a:graphicFrameLocks noGrp="1"/>
          </p:cNvGraphicFramePr>
          <p:nvPr>
            <p:extLst>
              <p:ext uri="{D42A27DB-BD31-4B8C-83A1-F6EECF244321}">
                <p14:modId xmlns:p14="http://schemas.microsoft.com/office/powerpoint/2010/main" val="3224533191"/>
              </p:ext>
            </p:extLst>
          </p:nvPr>
        </p:nvGraphicFramePr>
        <p:xfrm>
          <a:off x="1028700" y="4800600"/>
          <a:ext cx="7086600" cy="914400"/>
        </p:xfrm>
        <a:graphic>
          <a:graphicData uri="http://schemas.openxmlformats.org/drawingml/2006/table">
            <a:tbl>
              <a:tblPr firstRow="1" bandRow="1">
                <a:tableStyleId>{5C22544A-7EE6-4342-B048-85BDC9FD1C3A}</a:tableStyleId>
              </a:tblPr>
              <a:tblGrid>
                <a:gridCol w="1417320"/>
                <a:gridCol w="1417320"/>
                <a:gridCol w="1417320"/>
                <a:gridCol w="1417320"/>
                <a:gridCol w="1417320"/>
              </a:tblGrid>
              <a:tr h="192505">
                <a:tc>
                  <a:txBody>
                    <a:bodyPr/>
                    <a:lstStyle/>
                    <a:p>
                      <a:endParaRPr lang="en-US" sz="1400" dirty="0"/>
                    </a:p>
                  </a:txBody>
                  <a:tcPr/>
                </a:tc>
                <a:tc>
                  <a:txBody>
                    <a:bodyPr/>
                    <a:lstStyle/>
                    <a:p>
                      <a:pPr algn="ctr"/>
                      <a:r>
                        <a:rPr lang="en-US" sz="1400" dirty="0" smtClean="0"/>
                        <a:t>CQ1’12</a:t>
                      </a:r>
                      <a:endParaRPr lang="en-US" sz="1400" dirty="0"/>
                    </a:p>
                  </a:txBody>
                  <a:tcPr/>
                </a:tc>
                <a:tc>
                  <a:txBody>
                    <a:bodyPr/>
                    <a:lstStyle/>
                    <a:p>
                      <a:pPr algn="ctr"/>
                      <a:r>
                        <a:rPr lang="en-US" sz="1400" dirty="0" smtClean="0"/>
                        <a:t>CQ2’12</a:t>
                      </a:r>
                      <a:endParaRPr lang="en-US" sz="1400" dirty="0"/>
                    </a:p>
                  </a:txBody>
                  <a:tcPr/>
                </a:tc>
                <a:tc>
                  <a:txBody>
                    <a:bodyPr/>
                    <a:lstStyle/>
                    <a:p>
                      <a:pPr algn="ctr"/>
                      <a:r>
                        <a:rPr lang="en-US" sz="1400" dirty="0" smtClean="0"/>
                        <a:t>CQ3’12</a:t>
                      </a:r>
                      <a:endParaRPr lang="en-US" sz="1400" dirty="0"/>
                    </a:p>
                  </a:txBody>
                  <a:tcPr/>
                </a:tc>
                <a:tc>
                  <a:txBody>
                    <a:bodyPr/>
                    <a:lstStyle/>
                    <a:p>
                      <a:pPr algn="ctr"/>
                      <a:r>
                        <a:rPr lang="en-US" sz="1400" dirty="0" smtClean="0"/>
                        <a:t>CQ4’12</a:t>
                      </a:r>
                      <a:endParaRPr lang="en-US" sz="1400" dirty="0"/>
                    </a:p>
                  </a:txBody>
                  <a:tcPr/>
                </a:tc>
              </a:tr>
              <a:tr h="208547">
                <a:tc>
                  <a:txBody>
                    <a:bodyPr/>
                    <a:lstStyle/>
                    <a:p>
                      <a:pPr algn="r"/>
                      <a:r>
                        <a:rPr lang="en-US" sz="1400" dirty="0" smtClean="0"/>
                        <a:t>Intel</a:t>
                      </a:r>
                      <a:endParaRPr lang="en-US" sz="1400" dirty="0"/>
                    </a:p>
                  </a:txBody>
                  <a:tcPr/>
                </a:tc>
                <a:tc>
                  <a:txBody>
                    <a:bodyPr/>
                    <a:lstStyle/>
                    <a:p>
                      <a:pPr algn="ctr"/>
                      <a:r>
                        <a:rPr lang="en-US" sz="1400" dirty="0" smtClean="0"/>
                        <a:t>10</a:t>
                      </a:r>
                      <a:endParaRPr lang="en-US" sz="1400" dirty="0"/>
                    </a:p>
                  </a:txBody>
                  <a:tcPr/>
                </a:tc>
                <a:tc>
                  <a:txBody>
                    <a:bodyPr/>
                    <a:lstStyle/>
                    <a:p>
                      <a:pPr algn="ctr"/>
                      <a:r>
                        <a:rPr lang="en-US" sz="1400" dirty="0" smtClean="0"/>
                        <a:t>11</a:t>
                      </a:r>
                      <a:endParaRPr lang="en-US" sz="1400" dirty="0"/>
                    </a:p>
                  </a:txBody>
                  <a:tcPr/>
                </a:tc>
                <a:tc>
                  <a:txBody>
                    <a:bodyPr/>
                    <a:lstStyle/>
                    <a:p>
                      <a:pPr algn="ctr"/>
                      <a:r>
                        <a:rPr lang="en-US" sz="1400" dirty="0" smtClean="0"/>
                        <a:t>15</a:t>
                      </a:r>
                      <a:endParaRPr lang="en-US" sz="1400" dirty="0"/>
                    </a:p>
                  </a:txBody>
                  <a:tcPr/>
                </a:tc>
                <a:tc>
                  <a:txBody>
                    <a:bodyPr/>
                    <a:lstStyle/>
                    <a:p>
                      <a:pPr algn="ctr"/>
                      <a:r>
                        <a:rPr lang="en-US" sz="1400" dirty="0" smtClean="0"/>
                        <a:t>17</a:t>
                      </a:r>
                      <a:endParaRPr lang="en-US" sz="1400" dirty="0"/>
                    </a:p>
                  </a:txBody>
                  <a:tcPr/>
                </a:tc>
              </a:tr>
              <a:tr h="208547">
                <a:tc>
                  <a:txBody>
                    <a:bodyPr/>
                    <a:lstStyle/>
                    <a:p>
                      <a:pPr algn="r"/>
                      <a:r>
                        <a:rPr lang="en-US" sz="1400" dirty="0" smtClean="0"/>
                        <a:t>Micron</a:t>
                      </a:r>
                      <a:endParaRPr lang="en-US" sz="1400" dirty="0"/>
                    </a:p>
                  </a:txBody>
                  <a:tcPr/>
                </a:tc>
                <a:tc>
                  <a:txBody>
                    <a:bodyPr/>
                    <a:lstStyle/>
                    <a:p>
                      <a:pPr algn="ctr"/>
                      <a:r>
                        <a:rPr lang="en-US" sz="1400" dirty="0" smtClean="0"/>
                        <a:t>3</a:t>
                      </a:r>
                      <a:endParaRPr lang="en-US" sz="1400" dirty="0"/>
                    </a:p>
                  </a:txBody>
                  <a:tcPr/>
                </a:tc>
                <a:tc>
                  <a:txBody>
                    <a:bodyPr/>
                    <a:lstStyle/>
                    <a:p>
                      <a:pPr algn="ctr"/>
                      <a:r>
                        <a:rPr lang="en-US" sz="1400" dirty="0" smtClean="0"/>
                        <a:t>3</a:t>
                      </a:r>
                      <a:endParaRPr lang="en-US" sz="1400" dirty="0"/>
                    </a:p>
                  </a:txBody>
                  <a:tcPr/>
                </a:tc>
                <a:tc>
                  <a:txBody>
                    <a:bodyPr/>
                    <a:lstStyle/>
                    <a:p>
                      <a:pPr algn="ctr"/>
                      <a:r>
                        <a:rPr lang="en-US" sz="1400" dirty="0" smtClean="0"/>
                        <a:t>4</a:t>
                      </a:r>
                      <a:endParaRPr lang="en-US" sz="1400" dirty="0"/>
                    </a:p>
                  </a:txBody>
                  <a:tcPr/>
                </a:tc>
                <a:tc>
                  <a:txBody>
                    <a:bodyPr/>
                    <a:lstStyle/>
                    <a:p>
                      <a:pPr algn="ctr"/>
                      <a:r>
                        <a:rPr lang="en-US" sz="1400" dirty="0" smtClean="0"/>
                        <a:t>6</a:t>
                      </a:r>
                      <a:endParaRPr lang="en-US" sz="1400" dirty="0"/>
                    </a:p>
                  </a:txBody>
                  <a:tcPr/>
                </a:tc>
              </a:tr>
            </a:tbl>
          </a:graphicData>
        </a:graphic>
      </p:graphicFrame>
      <p:sp>
        <p:nvSpPr>
          <p:cNvPr id="5" name="Date Placeholder 3"/>
          <p:cNvSpPr>
            <a:spLocks noGrp="1"/>
          </p:cNvSpPr>
          <p:nvPr>
            <p:ph type="dt" sz="quarter" idx="10"/>
          </p:nvPr>
        </p:nvSpPr>
        <p:spPr>
          <a:xfrm>
            <a:off x="1371600" y="6515100"/>
            <a:ext cx="2133600" cy="3429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2"/>
                </a:solidFill>
                <a:latin typeface="Lucida Sans Unicode" pitchFamily="34" charset="0"/>
                <a:ea typeface="ＭＳ Ｐゴシック" pitchFamily="34" charset="-128"/>
              </a:defRPr>
            </a:lvl1pPr>
            <a:lvl2pPr marL="742950" indent="-285750" eaLnBrk="0" hangingPunct="0">
              <a:defRPr b="1">
                <a:solidFill>
                  <a:schemeClr val="tx2"/>
                </a:solidFill>
                <a:latin typeface="Lucida Sans Unicode" pitchFamily="34" charset="0"/>
                <a:ea typeface="ＭＳ Ｐゴシック" pitchFamily="34" charset="-128"/>
              </a:defRPr>
            </a:lvl2pPr>
            <a:lvl3pPr marL="1143000" indent="-228600" eaLnBrk="0" hangingPunct="0">
              <a:defRPr b="1">
                <a:solidFill>
                  <a:schemeClr val="tx2"/>
                </a:solidFill>
                <a:latin typeface="Lucida Sans Unicode" pitchFamily="34" charset="0"/>
                <a:ea typeface="ＭＳ Ｐゴシック" pitchFamily="34" charset="-128"/>
              </a:defRPr>
            </a:lvl3pPr>
            <a:lvl4pPr marL="1600200" indent="-228600" eaLnBrk="0" hangingPunct="0">
              <a:defRPr b="1">
                <a:solidFill>
                  <a:schemeClr val="tx2"/>
                </a:solidFill>
                <a:latin typeface="Lucida Sans Unicode" pitchFamily="34" charset="0"/>
                <a:ea typeface="ＭＳ Ｐゴシック" pitchFamily="34" charset="-128"/>
              </a:defRPr>
            </a:lvl4pPr>
            <a:lvl5pPr marL="2057400" indent="-228600" eaLnBrk="0" hangingPunct="0">
              <a:defRPr b="1">
                <a:solidFill>
                  <a:schemeClr val="tx2"/>
                </a:solidFill>
                <a:latin typeface="Lucida Sans Unicode" pitchFamily="34" charset="0"/>
                <a:ea typeface="ＭＳ Ｐゴシック" pitchFamily="34" charset="-128"/>
              </a:defRPr>
            </a:lvl5pPr>
            <a:lvl6pPr marL="25146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6pPr>
            <a:lvl7pPr marL="29718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7pPr>
            <a:lvl8pPr marL="34290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8pPr>
            <a:lvl9pPr marL="38862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9pPr>
          </a:lstStyle>
          <a:p>
            <a:r>
              <a:rPr lang="en-US" altLang="ja-JP" b="0" dirty="0" smtClean="0">
                <a:solidFill>
                  <a:schemeClr val="tx1"/>
                </a:solidFill>
                <a:latin typeface="Times New Roman" pitchFamily="18" charset="0"/>
              </a:rPr>
              <a:t>4/3/2012</a:t>
            </a:r>
          </a:p>
        </p:txBody>
      </p:sp>
      <p:sp>
        <p:nvSpPr>
          <p:cNvPr id="6" name="Footer Placeholder 4"/>
          <p:cNvSpPr>
            <a:spLocks noGrp="1"/>
          </p:cNvSpPr>
          <p:nvPr>
            <p:ph type="ftr" sz="quarter" idx="11"/>
          </p:nvPr>
        </p:nvSpPr>
        <p:spPr>
          <a:xfrm>
            <a:off x="3709670" y="6399848"/>
            <a:ext cx="2895600" cy="3159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2"/>
                </a:solidFill>
                <a:latin typeface="Lucida Sans Unicode" pitchFamily="34" charset="0"/>
                <a:ea typeface="ＭＳ Ｐゴシック" pitchFamily="34" charset="-128"/>
              </a:defRPr>
            </a:lvl1pPr>
            <a:lvl2pPr marL="742950" indent="-285750" eaLnBrk="0" hangingPunct="0">
              <a:defRPr b="1">
                <a:solidFill>
                  <a:schemeClr val="tx2"/>
                </a:solidFill>
                <a:latin typeface="Lucida Sans Unicode" pitchFamily="34" charset="0"/>
                <a:ea typeface="ＭＳ Ｐゴシック" pitchFamily="34" charset="-128"/>
              </a:defRPr>
            </a:lvl2pPr>
            <a:lvl3pPr marL="1143000" indent="-228600" eaLnBrk="0" hangingPunct="0">
              <a:defRPr b="1">
                <a:solidFill>
                  <a:schemeClr val="tx2"/>
                </a:solidFill>
                <a:latin typeface="Lucida Sans Unicode" pitchFamily="34" charset="0"/>
                <a:ea typeface="ＭＳ Ｐゴシック" pitchFamily="34" charset="-128"/>
              </a:defRPr>
            </a:lvl3pPr>
            <a:lvl4pPr marL="1600200" indent="-228600" eaLnBrk="0" hangingPunct="0">
              <a:defRPr b="1">
                <a:solidFill>
                  <a:schemeClr val="tx2"/>
                </a:solidFill>
                <a:latin typeface="Lucida Sans Unicode" pitchFamily="34" charset="0"/>
                <a:ea typeface="ＭＳ Ｐゴシック" pitchFamily="34" charset="-128"/>
              </a:defRPr>
            </a:lvl4pPr>
            <a:lvl5pPr marL="2057400" indent="-228600" eaLnBrk="0" hangingPunct="0">
              <a:defRPr b="1">
                <a:solidFill>
                  <a:schemeClr val="tx2"/>
                </a:solidFill>
                <a:latin typeface="Lucida Sans Unicode" pitchFamily="34" charset="0"/>
                <a:ea typeface="ＭＳ Ｐゴシック" pitchFamily="34" charset="-128"/>
              </a:defRPr>
            </a:lvl5pPr>
            <a:lvl6pPr marL="25146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6pPr>
            <a:lvl7pPr marL="29718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7pPr>
            <a:lvl8pPr marL="34290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8pPr>
            <a:lvl9pPr marL="38862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9pPr>
          </a:lstStyle>
          <a:p>
            <a:r>
              <a:rPr lang="en-US" altLang="ja-JP" smtClean="0">
                <a:solidFill>
                  <a:srgbClr val="FF0000"/>
                </a:solidFill>
                <a:latin typeface="Times New Roman" pitchFamily="18" charset="0"/>
              </a:rPr>
              <a:t>Micron/Intel Confidential</a:t>
            </a:r>
          </a:p>
        </p:txBody>
      </p:sp>
    </p:spTree>
    <p:extLst>
      <p:ext uri="{BB962C8B-B14F-4D97-AF65-F5344CB8AC3E}">
        <p14:creationId xmlns:p14="http://schemas.microsoft.com/office/powerpoint/2010/main" val="388948526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Date Placeholder 3"/>
          <p:cNvSpPr>
            <a:spLocks noGrp="1"/>
          </p:cNvSpPr>
          <p:nvPr>
            <p:ph type="dt" sz="quarter" idx="10"/>
          </p:nvPr>
        </p:nvSpPr>
        <p:spPr>
          <a:noFill/>
        </p:spPr>
        <p:txBody>
          <a:bodyPr/>
          <a:lstStyle/>
          <a:p>
            <a:r>
              <a:rPr lang="en-US" dirty="0" smtClean="0">
                <a:cs typeface="Arial" pitchFamily="34" charset="0"/>
              </a:rPr>
              <a:t>4/3/2012</a:t>
            </a:r>
          </a:p>
        </p:txBody>
      </p:sp>
      <p:sp>
        <p:nvSpPr>
          <p:cNvPr id="74754" name="Footer Placeholder 4"/>
          <p:cNvSpPr>
            <a:spLocks noGrp="1"/>
          </p:cNvSpPr>
          <p:nvPr>
            <p:ph type="ftr" sz="quarter" idx="11"/>
          </p:nvPr>
        </p:nvSpPr>
        <p:spPr>
          <a:noFill/>
        </p:spPr>
        <p:txBody>
          <a:bodyPr/>
          <a:lstStyle/>
          <a:p>
            <a:r>
              <a:rPr lang="en-US" dirty="0" smtClean="0">
                <a:cs typeface="Arial" pitchFamily="34" charset="0"/>
              </a:rPr>
              <a:t>Micron/Intel Confidential</a:t>
            </a:r>
          </a:p>
        </p:txBody>
      </p:sp>
      <p:sp>
        <p:nvSpPr>
          <p:cNvPr id="74755" name="Slide Number Placeholder 5"/>
          <p:cNvSpPr>
            <a:spLocks noGrp="1"/>
          </p:cNvSpPr>
          <p:nvPr>
            <p:ph type="sldNum" sz="quarter" idx="12"/>
          </p:nvPr>
        </p:nvSpPr>
        <p:spPr>
          <a:noFill/>
        </p:spPr>
        <p:txBody>
          <a:bodyPr/>
          <a:lstStyle/>
          <a:p>
            <a:fld id="{1DC26D71-2516-40F0-AC92-F00F1E6E6097}" type="slidenum">
              <a:rPr lang="en-US" smtClean="0">
                <a:cs typeface="Arial" pitchFamily="34" charset="0"/>
              </a:rPr>
              <a:pPr/>
              <a:t>5</a:t>
            </a:fld>
            <a:endParaRPr lang="en-US" dirty="0" smtClean="0">
              <a:cs typeface="Arial" pitchFamily="34" charset="0"/>
            </a:endParaRPr>
          </a:p>
        </p:txBody>
      </p:sp>
      <p:sp>
        <p:nvSpPr>
          <p:cNvPr id="74756" name="Rectangle 2"/>
          <p:cNvSpPr>
            <a:spLocks noGrp="1" noChangeArrowheads="1"/>
          </p:cNvSpPr>
          <p:nvPr>
            <p:ph type="title"/>
          </p:nvPr>
        </p:nvSpPr>
        <p:spPr>
          <a:xfrm>
            <a:off x="484188" y="0"/>
            <a:ext cx="8229600" cy="779463"/>
          </a:xfrm>
        </p:spPr>
        <p:txBody>
          <a:bodyPr/>
          <a:lstStyle/>
          <a:p>
            <a:pPr eaLnBrk="1" hangingPunct="1"/>
            <a:r>
              <a:rPr lang="en-US" dirty="0" smtClean="0"/>
              <a:t>0.0 SOW Purpose</a:t>
            </a:r>
          </a:p>
        </p:txBody>
      </p:sp>
      <p:sp>
        <p:nvSpPr>
          <p:cNvPr id="74757" name="Rectangle 3"/>
          <p:cNvSpPr>
            <a:spLocks noGrp="1" noChangeArrowheads="1"/>
          </p:cNvSpPr>
          <p:nvPr>
            <p:ph type="body" idx="1"/>
          </p:nvPr>
        </p:nvSpPr>
        <p:spPr>
          <a:xfrm>
            <a:off x="165100" y="798286"/>
            <a:ext cx="8978900" cy="5689600"/>
          </a:xfrm>
        </p:spPr>
        <p:txBody>
          <a:bodyPr/>
          <a:lstStyle/>
          <a:p>
            <a:pPr eaLnBrk="1" hangingPunct="1"/>
            <a:r>
              <a:rPr lang="en-US" dirty="0" smtClean="0"/>
              <a:t>To define and communicate the development strategy targeted by the JDP committee to enable the initial product utilizing the </a:t>
            </a:r>
            <a:r>
              <a:rPr lang="en-US" dirty="0" err="1" smtClean="0"/>
              <a:t>SxP</a:t>
            </a:r>
            <a:r>
              <a:rPr lang="en-US" dirty="0" smtClean="0"/>
              <a:t> technology</a:t>
            </a:r>
          </a:p>
          <a:p>
            <a:pPr eaLnBrk="1" hangingPunct="1"/>
            <a:endParaRPr lang="en-US" dirty="0" smtClean="0"/>
          </a:p>
          <a:p>
            <a:pPr eaLnBrk="1" hangingPunct="1"/>
            <a:r>
              <a:rPr lang="en-US" dirty="0" smtClean="0"/>
              <a:t>To define project deliverables thru calendar year 2014.   </a:t>
            </a:r>
          </a:p>
          <a:p>
            <a:pPr eaLnBrk="1" hangingPunct="1"/>
            <a:endParaRPr lang="en-US" dirty="0" smtClean="0"/>
          </a:p>
          <a:p>
            <a:pPr eaLnBrk="1" hangingPunct="1"/>
            <a:r>
              <a:rPr lang="en-US" dirty="0" smtClean="0"/>
              <a:t>To define milestones and performance metrics to track the progress towards the deliverables</a:t>
            </a:r>
          </a:p>
          <a:p>
            <a:pPr eaLnBrk="1" hangingPunct="1"/>
            <a:endParaRPr lang="en-US" dirty="0" smtClean="0"/>
          </a:p>
          <a:p>
            <a:pPr eaLnBrk="1" hangingPunct="1"/>
            <a:r>
              <a:rPr lang="en-US" dirty="0" smtClean="0"/>
              <a:t>To define the resource allocation and budget to achieve the targeted deliverables</a:t>
            </a:r>
          </a:p>
          <a:p>
            <a:pPr eaLnBrk="1" hangingPunct="1"/>
            <a:endParaRPr lang="en-US" dirty="0" smtClean="0"/>
          </a:p>
        </p:txBody>
      </p:sp>
    </p:spTree>
  </p:cSld>
  <p:clrMapOvr>
    <a:masterClrMapping/>
  </p:clrMapOvr>
  <p:transition>
    <p:fade/>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Qualification Strategy</a:t>
            </a:r>
            <a:endParaRPr lang="en-US" dirty="0"/>
          </a:p>
        </p:txBody>
      </p:sp>
      <p:sp>
        <p:nvSpPr>
          <p:cNvPr id="3" name="Content Placeholder 2"/>
          <p:cNvSpPr>
            <a:spLocks noGrp="1"/>
          </p:cNvSpPr>
          <p:nvPr>
            <p:ph idx="1"/>
          </p:nvPr>
        </p:nvSpPr>
        <p:spPr/>
        <p:txBody>
          <a:bodyPr/>
          <a:lstStyle/>
          <a:p>
            <a:r>
              <a:rPr lang="en-US" dirty="0" smtClean="0"/>
              <a:t>JDP QA teams will jointly define the test flows needed for qualification.  Qualification flow definition will be based on JEDEC standards adapted as needed for SXP.</a:t>
            </a:r>
          </a:p>
          <a:p>
            <a:r>
              <a:rPr lang="en-US" dirty="0" smtClean="0"/>
              <a:t>JDP QA teams will support look-ahead qualification runs to enable technology development.</a:t>
            </a:r>
          </a:p>
          <a:p>
            <a:r>
              <a:rPr lang="en-US" dirty="0" smtClean="0"/>
              <a:t>JDP will support silicon and package qualification which represents the envelope of the product requirements.</a:t>
            </a:r>
          </a:p>
          <a:p>
            <a:endParaRPr lang="en-US" dirty="0" smtClean="0"/>
          </a:p>
          <a:p>
            <a:endParaRPr lang="en-US" dirty="0"/>
          </a:p>
        </p:txBody>
      </p:sp>
      <p:sp>
        <p:nvSpPr>
          <p:cNvPr id="4" name="Date Placeholder 3"/>
          <p:cNvSpPr>
            <a:spLocks noGrp="1"/>
          </p:cNvSpPr>
          <p:nvPr>
            <p:ph type="dt" sz="quarter" idx="10"/>
          </p:nvPr>
        </p:nvSpPr>
        <p:spPr>
          <a:xfrm>
            <a:off x="1371600" y="6515100"/>
            <a:ext cx="2133600" cy="3429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2"/>
                </a:solidFill>
                <a:latin typeface="Lucida Sans Unicode" pitchFamily="34" charset="0"/>
                <a:ea typeface="ＭＳ Ｐゴシック" pitchFamily="34" charset="-128"/>
              </a:defRPr>
            </a:lvl1pPr>
            <a:lvl2pPr marL="742950" indent="-285750" eaLnBrk="0" hangingPunct="0">
              <a:defRPr b="1">
                <a:solidFill>
                  <a:schemeClr val="tx2"/>
                </a:solidFill>
                <a:latin typeface="Lucida Sans Unicode" pitchFamily="34" charset="0"/>
                <a:ea typeface="ＭＳ Ｐゴシック" pitchFamily="34" charset="-128"/>
              </a:defRPr>
            </a:lvl2pPr>
            <a:lvl3pPr marL="1143000" indent="-228600" eaLnBrk="0" hangingPunct="0">
              <a:defRPr b="1">
                <a:solidFill>
                  <a:schemeClr val="tx2"/>
                </a:solidFill>
                <a:latin typeface="Lucida Sans Unicode" pitchFamily="34" charset="0"/>
                <a:ea typeface="ＭＳ Ｐゴシック" pitchFamily="34" charset="-128"/>
              </a:defRPr>
            </a:lvl3pPr>
            <a:lvl4pPr marL="1600200" indent="-228600" eaLnBrk="0" hangingPunct="0">
              <a:defRPr b="1">
                <a:solidFill>
                  <a:schemeClr val="tx2"/>
                </a:solidFill>
                <a:latin typeface="Lucida Sans Unicode" pitchFamily="34" charset="0"/>
                <a:ea typeface="ＭＳ Ｐゴシック" pitchFamily="34" charset="-128"/>
              </a:defRPr>
            </a:lvl4pPr>
            <a:lvl5pPr marL="2057400" indent="-228600" eaLnBrk="0" hangingPunct="0">
              <a:defRPr b="1">
                <a:solidFill>
                  <a:schemeClr val="tx2"/>
                </a:solidFill>
                <a:latin typeface="Lucida Sans Unicode" pitchFamily="34" charset="0"/>
                <a:ea typeface="ＭＳ Ｐゴシック" pitchFamily="34" charset="-128"/>
              </a:defRPr>
            </a:lvl5pPr>
            <a:lvl6pPr marL="25146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6pPr>
            <a:lvl7pPr marL="29718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7pPr>
            <a:lvl8pPr marL="34290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8pPr>
            <a:lvl9pPr marL="38862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9pPr>
          </a:lstStyle>
          <a:p>
            <a:r>
              <a:rPr lang="en-US" altLang="ja-JP" b="0" dirty="0" smtClean="0">
                <a:solidFill>
                  <a:schemeClr val="tx1"/>
                </a:solidFill>
                <a:latin typeface="Times New Roman" pitchFamily="18" charset="0"/>
              </a:rPr>
              <a:t>4/3/2012</a:t>
            </a:r>
          </a:p>
        </p:txBody>
      </p:sp>
      <p:sp>
        <p:nvSpPr>
          <p:cNvPr id="5" name="Footer Placeholder 4"/>
          <p:cNvSpPr>
            <a:spLocks noGrp="1"/>
          </p:cNvSpPr>
          <p:nvPr>
            <p:ph type="ftr" sz="quarter" idx="11"/>
          </p:nvPr>
        </p:nvSpPr>
        <p:spPr>
          <a:xfrm>
            <a:off x="3709670" y="6399848"/>
            <a:ext cx="2895600" cy="3159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2"/>
                </a:solidFill>
                <a:latin typeface="Lucida Sans Unicode" pitchFamily="34" charset="0"/>
                <a:ea typeface="ＭＳ Ｐゴシック" pitchFamily="34" charset="-128"/>
              </a:defRPr>
            </a:lvl1pPr>
            <a:lvl2pPr marL="742950" indent="-285750" eaLnBrk="0" hangingPunct="0">
              <a:defRPr b="1">
                <a:solidFill>
                  <a:schemeClr val="tx2"/>
                </a:solidFill>
                <a:latin typeface="Lucida Sans Unicode" pitchFamily="34" charset="0"/>
                <a:ea typeface="ＭＳ Ｐゴシック" pitchFamily="34" charset="-128"/>
              </a:defRPr>
            </a:lvl2pPr>
            <a:lvl3pPr marL="1143000" indent="-228600" eaLnBrk="0" hangingPunct="0">
              <a:defRPr b="1">
                <a:solidFill>
                  <a:schemeClr val="tx2"/>
                </a:solidFill>
                <a:latin typeface="Lucida Sans Unicode" pitchFamily="34" charset="0"/>
                <a:ea typeface="ＭＳ Ｐゴシック" pitchFamily="34" charset="-128"/>
              </a:defRPr>
            </a:lvl3pPr>
            <a:lvl4pPr marL="1600200" indent="-228600" eaLnBrk="0" hangingPunct="0">
              <a:defRPr b="1">
                <a:solidFill>
                  <a:schemeClr val="tx2"/>
                </a:solidFill>
                <a:latin typeface="Lucida Sans Unicode" pitchFamily="34" charset="0"/>
                <a:ea typeface="ＭＳ Ｐゴシック" pitchFamily="34" charset="-128"/>
              </a:defRPr>
            </a:lvl4pPr>
            <a:lvl5pPr marL="2057400" indent="-228600" eaLnBrk="0" hangingPunct="0">
              <a:defRPr b="1">
                <a:solidFill>
                  <a:schemeClr val="tx2"/>
                </a:solidFill>
                <a:latin typeface="Lucida Sans Unicode" pitchFamily="34" charset="0"/>
                <a:ea typeface="ＭＳ Ｐゴシック" pitchFamily="34" charset="-128"/>
              </a:defRPr>
            </a:lvl5pPr>
            <a:lvl6pPr marL="25146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6pPr>
            <a:lvl7pPr marL="29718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7pPr>
            <a:lvl8pPr marL="34290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8pPr>
            <a:lvl9pPr marL="38862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9pPr>
          </a:lstStyle>
          <a:p>
            <a:r>
              <a:rPr lang="en-US" altLang="ja-JP" smtClean="0">
                <a:solidFill>
                  <a:srgbClr val="FF0000"/>
                </a:solidFill>
                <a:latin typeface="Times New Roman" pitchFamily="18" charset="0"/>
              </a:rPr>
              <a:t>Micron/Intel Confidential</a:t>
            </a:r>
          </a:p>
        </p:txBody>
      </p:sp>
    </p:spTree>
    <p:extLst>
      <p:ext uri="{BB962C8B-B14F-4D97-AF65-F5344CB8AC3E}">
        <p14:creationId xmlns:p14="http://schemas.microsoft.com/office/powerpoint/2010/main" val="3668121645"/>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QA Resourcing </a:t>
            </a:r>
            <a:endParaRPr lang="en-US" dirty="0"/>
          </a:p>
        </p:txBody>
      </p:sp>
      <p:sp>
        <p:nvSpPr>
          <p:cNvPr id="3" name="Content Placeholder 2"/>
          <p:cNvSpPr>
            <a:spLocks noGrp="1"/>
          </p:cNvSpPr>
          <p:nvPr>
            <p:ph idx="1"/>
          </p:nvPr>
        </p:nvSpPr>
        <p:spPr/>
        <p:txBody>
          <a:bodyPr/>
          <a:lstStyle/>
          <a:p>
            <a:r>
              <a:rPr lang="en-US" dirty="0"/>
              <a:t>Intel QA will serve as the lead on flow definitions and execution of the product Qualification.</a:t>
            </a:r>
          </a:p>
          <a:p>
            <a:r>
              <a:rPr lang="en-US" dirty="0"/>
              <a:t>Micron QA will serve as the lead for ESD and </a:t>
            </a:r>
            <a:r>
              <a:rPr lang="en-US" dirty="0" err="1"/>
              <a:t>Latchup</a:t>
            </a:r>
            <a:r>
              <a:rPr lang="en-US" dirty="0"/>
              <a:t> Product Qualification.</a:t>
            </a:r>
          </a:p>
          <a:p>
            <a:r>
              <a:rPr lang="en-US" dirty="0"/>
              <a:t>Execution of the Qualification flows will be divided between Boise and Folsom to efficiently utilize existing JDP resources.</a:t>
            </a:r>
          </a:p>
          <a:p>
            <a:endParaRPr lang="en-US" sz="1400" dirty="0"/>
          </a:p>
          <a:p>
            <a:r>
              <a:rPr lang="en-US" dirty="0"/>
              <a:t>2012 QA HC Allocation</a:t>
            </a:r>
          </a:p>
          <a:p>
            <a:endParaRPr lang="en-US" dirty="0" smtClean="0">
              <a:solidFill>
                <a:srgbClr val="00B050"/>
              </a:solidFill>
            </a:endParaRPr>
          </a:p>
          <a:p>
            <a:endParaRPr lang="en-US" dirty="0" smtClean="0">
              <a:solidFill>
                <a:srgbClr val="00B050"/>
              </a:solidFill>
            </a:endParaRPr>
          </a:p>
        </p:txBody>
      </p:sp>
      <p:graphicFrame>
        <p:nvGraphicFramePr>
          <p:cNvPr id="4" name="Table 3"/>
          <p:cNvGraphicFramePr>
            <a:graphicFrameLocks noGrp="1"/>
          </p:cNvGraphicFramePr>
          <p:nvPr>
            <p:extLst>
              <p:ext uri="{D42A27DB-BD31-4B8C-83A1-F6EECF244321}">
                <p14:modId xmlns:p14="http://schemas.microsoft.com/office/powerpoint/2010/main" val="4180396428"/>
              </p:ext>
            </p:extLst>
          </p:nvPr>
        </p:nvGraphicFramePr>
        <p:xfrm>
          <a:off x="835660" y="5166360"/>
          <a:ext cx="7086600" cy="914400"/>
        </p:xfrm>
        <a:graphic>
          <a:graphicData uri="http://schemas.openxmlformats.org/drawingml/2006/table">
            <a:tbl>
              <a:tblPr firstRow="1" bandRow="1">
                <a:tableStyleId>{5C22544A-7EE6-4342-B048-85BDC9FD1C3A}</a:tableStyleId>
              </a:tblPr>
              <a:tblGrid>
                <a:gridCol w="1417320"/>
                <a:gridCol w="1417320"/>
                <a:gridCol w="1417320"/>
                <a:gridCol w="1417320"/>
                <a:gridCol w="1417320"/>
              </a:tblGrid>
              <a:tr h="192505">
                <a:tc>
                  <a:txBody>
                    <a:bodyPr/>
                    <a:lstStyle/>
                    <a:p>
                      <a:endParaRPr lang="en-US" sz="1400" dirty="0"/>
                    </a:p>
                  </a:txBody>
                  <a:tcPr/>
                </a:tc>
                <a:tc>
                  <a:txBody>
                    <a:bodyPr/>
                    <a:lstStyle/>
                    <a:p>
                      <a:pPr algn="ctr"/>
                      <a:r>
                        <a:rPr lang="en-US" sz="1400" dirty="0" smtClean="0"/>
                        <a:t>CQ1’12</a:t>
                      </a:r>
                      <a:endParaRPr lang="en-US" sz="1400" dirty="0"/>
                    </a:p>
                  </a:txBody>
                  <a:tcPr/>
                </a:tc>
                <a:tc>
                  <a:txBody>
                    <a:bodyPr/>
                    <a:lstStyle/>
                    <a:p>
                      <a:pPr algn="ctr"/>
                      <a:r>
                        <a:rPr lang="en-US" sz="1400" dirty="0" smtClean="0"/>
                        <a:t>CQ2’12</a:t>
                      </a:r>
                      <a:endParaRPr lang="en-US" sz="1400" dirty="0"/>
                    </a:p>
                  </a:txBody>
                  <a:tcPr/>
                </a:tc>
                <a:tc>
                  <a:txBody>
                    <a:bodyPr/>
                    <a:lstStyle/>
                    <a:p>
                      <a:pPr algn="ctr"/>
                      <a:r>
                        <a:rPr lang="en-US" sz="1400" dirty="0" smtClean="0"/>
                        <a:t>CQ3’12</a:t>
                      </a:r>
                      <a:endParaRPr lang="en-US" sz="1400" dirty="0"/>
                    </a:p>
                  </a:txBody>
                  <a:tcPr/>
                </a:tc>
                <a:tc>
                  <a:txBody>
                    <a:bodyPr/>
                    <a:lstStyle/>
                    <a:p>
                      <a:pPr algn="ctr"/>
                      <a:r>
                        <a:rPr lang="en-US" sz="1400" dirty="0" smtClean="0"/>
                        <a:t>CQ4’12</a:t>
                      </a:r>
                      <a:endParaRPr lang="en-US" sz="1400" dirty="0"/>
                    </a:p>
                  </a:txBody>
                  <a:tcPr/>
                </a:tc>
              </a:tr>
              <a:tr h="208547">
                <a:tc>
                  <a:txBody>
                    <a:bodyPr/>
                    <a:lstStyle/>
                    <a:p>
                      <a:pPr algn="r"/>
                      <a:r>
                        <a:rPr lang="en-US" sz="1400" dirty="0" smtClean="0"/>
                        <a:t>Intel</a:t>
                      </a:r>
                      <a:endParaRPr lang="en-US" sz="1400" dirty="0"/>
                    </a:p>
                  </a:txBody>
                  <a:tcPr/>
                </a:tc>
                <a:tc>
                  <a:txBody>
                    <a:bodyPr/>
                    <a:lstStyle/>
                    <a:p>
                      <a:pPr algn="ctr"/>
                      <a:r>
                        <a:rPr lang="en-US" sz="1400" dirty="0" smtClean="0"/>
                        <a:t>0</a:t>
                      </a:r>
                      <a:endParaRPr lang="en-US" sz="1400" dirty="0"/>
                    </a:p>
                  </a:txBody>
                  <a:tcPr/>
                </a:tc>
                <a:tc>
                  <a:txBody>
                    <a:bodyPr/>
                    <a:lstStyle/>
                    <a:p>
                      <a:pPr algn="ctr"/>
                      <a:r>
                        <a:rPr lang="en-US" sz="1400" dirty="0" smtClean="0"/>
                        <a:t>0</a:t>
                      </a:r>
                      <a:endParaRPr lang="en-US" sz="1400" dirty="0"/>
                    </a:p>
                  </a:txBody>
                  <a:tcPr/>
                </a:tc>
                <a:tc>
                  <a:txBody>
                    <a:bodyPr/>
                    <a:lstStyle/>
                    <a:p>
                      <a:pPr algn="ctr"/>
                      <a:r>
                        <a:rPr lang="en-US" sz="1400" dirty="0" smtClean="0"/>
                        <a:t>1</a:t>
                      </a:r>
                      <a:endParaRPr lang="en-US" sz="1400" dirty="0"/>
                    </a:p>
                  </a:txBody>
                  <a:tcPr/>
                </a:tc>
                <a:tc>
                  <a:txBody>
                    <a:bodyPr/>
                    <a:lstStyle/>
                    <a:p>
                      <a:pPr algn="ctr"/>
                      <a:r>
                        <a:rPr lang="en-US" sz="1400" dirty="0" smtClean="0"/>
                        <a:t>1</a:t>
                      </a:r>
                      <a:endParaRPr lang="en-US" sz="1400" dirty="0"/>
                    </a:p>
                  </a:txBody>
                  <a:tcPr/>
                </a:tc>
              </a:tr>
              <a:tr h="208547">
                <a:tc>
                  <a:txBody>
                    <a:bodyPr/>
                    <a:lstStyle/>
                    <a:p>
                      <a:pPr algn="r"/>
                      <a:r>
                        <a:rPr lang="en-US" sz="1400" dirty="0" smtClean="0"/>
                        <a:t>Micron</a:t>
                      </a:r>
                      <a:endParaRPr lang="en-US" sz="1400" dirty="0"/>
                    </a:p>
                  </a:txBody>
                  <a:tcPr/>
                </a:tc>
                <a:tc>
                  <a:txBody>
                    <a:bodyPr/>
                    <a:lstStyle/>
                    <a:p>
                      <a:pPr algn="ctr"/>
                      <a:r>
                        <a:rPr lang="en-US" sz="1400" dirty="0" smtClean="0"/>
                        <a:t>0</a:t>
                      </a:r>
                      <a:endParaRPr lang="en-US" sz="1400" dirty="0"/>
                    </a:p>
                  </a:txBody>
                  <a:tcPr/>
                </a:tc>
                <a:tc>
                  <a:txBody>
                    <a:bodyPr/>
                    <a:lstStyle/>
                    <a:p>
                      <a:pPr algn="ctr"/>
                      <a:r>
                        <a:rPr lang="en-US" sz="1400" dirty="0" smtClean="0"/>
                        <a:t>0</a:t>
                      </a:r>
                      <a:endParaRPr lang="en-US" sz="1400" dirty="0"/>
                    </a:p>
                  </a:txBody>
                  <a:tcPr/>
                </a:tc>
                <a:tc>
                  <a:txBody>
                    <a:bodyPr/>
                    <a:lstStyle/>
                    <a:p>
                      <a:pPr algn="ctr"/>
                      <a:r>
                        <a:rPr lang="en-US" sz="1400" dirty="0" smtClean="0"/>
                        <a:t>0</a:t>
                      </a:r>
                      <a:endParaRPr lang="en-US" sz="1400" dirty="0"/>
                    </a:p>
                  </a:txBody>
                  <a:tcPr/>
                </a:tc>
                <a:tc>
                  <a:txBody>
                    <a:bodyPr/>
                    <a:lstStyle/>
                    <a:p>
                      <a:pPr algn="ctr"/>
                      <a:r>
                        <a:rPr lang="en-US" sz="1400" dirty="0" smtClean="0"/>
                        <a:t>0</a:t>
                      </a:r>
                      <a:endParaRPr lang="en-US" sz="1400" dirty="0"/>
                    </a:p>
                  </a:txBody>
                  <a:tcPr/>
                </a:tc>
              </a:tr>
            </a:tbl>
          </a:graphicData>
        </a:graphic>
      </p:graphicFrame>
      <p:sp>
        <p:nvSpPr>
          <p:cNvPr id="5" name="Date Placeholder 3"/>
          <p:cNvSpPr>
            <a:spLocks noGrp="1"/>
          </p:cNvSpPr>
          <p:nvPr>
            <p:ph type="dt" sz="quarter" idx="10"/>
          </p:nvPr>
        </p:nvSpPr>
        <p:spPr>
          <a:xfrm>
            <a:off x="1371600" y="6515100"/>
            <a:ext cx="2133600" cy="3429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2"/>
                </a:solidFill>
                <a:latin typeface="Lucida Sans Unicode" pitchFamily="34" charset="0"/>
                <a:ea typeface="ＭＳ Ｐゴシック" pitchFamily="34" charset="-128"/>
              </a:defRPr>
            </a:lvl1pPr>
            <a:lvl2pPr marL="742950" indent="-285750" eaLnBrk="0" hangingPunct="0">
              <a:defRPr b="1">
                <a:solidFill>
                  <a:schemeClr val="tx2"/>
                </a:solidFill>
                <a:latin typeface="Lucida Sans Unicode" pitchFamily="34" charset="0"/>
                <a:ea typeface="ＭＳ Ｐゴシック" pitchFamily="34" charset="-128"/>
              </a:defRPr>
            </a:lvl2pPr>
            <a:lvl3pPr marL="1143000" indent="-228600" eaLnBrk="0" hangingPunct="0">
              <a:defRPr b="1">
                <a:solidFill>
                  <a:schemeClr val="tx2"/>
                </a:solidFill>
                <a:latin typeface="Lucida Sans Unicode" pitchFamily="34" charset="0"/>
                <a:ea typeface="ＭＳ Ｐゴシック" pitchFamily="34" charset="-128"/>
              </a:defRPr>
            </a:lvl3pPr>
            <a:lvl4pPr marL="1600200" indent="-228600" eaLnBrk="0" hangingPunct="0">
              <a:defRPr b="1">
                <a:solidFill>
                  <a:schemeClr val="tx2"/>
                </a:solidFill>
                <a:latin typeface="Lucida Sans Unicode" pitchFamily="34" charset="0"/>
                <a:ea typeface="ＭＳ Ｐゴシック" pitchFamily="34" charset="-128"/>
              </a:defRPr>
            </a:lvl4pPr>
            <a:lvl5pPr marL="2057400" indent="-228600" eaLnBrk="0" hangingPunct="0">
              <a:defRPr b="1">
                <a:solidFill>
                  <a:schemeClr val="tx2"/>
                </a:solidFill>
                <a:latin typeface="Lucida Sans Unicode" pitchFamily="34" charset="0"/>
                <a:ea typeface="ＭＳ Ｐゴシック" pitchFamily="34" charset="-128"/>
              </a:defRPr>
            </a:lvl5pPr>
            <a:lvl6pPr marL="25146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6pPr>
            <a:lvl7pPr marL="29718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7pPr>
            <a:lvl8pPr marL="34290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8pPr>
            <a:lvl9pPr marL="38862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9pPr>
          </a:lstStyle>
          <a:p>
            <a:r>
              <a:rPr lang="en-US" altLang="ja-JP" b="0" dirty="0" smtClean="0">
                <a:solidFill>
                  <a:schemeClr val="tx1"/>
                </a:solidFill>
                <a:latin typeface="Times New Roman" pitchFamily="18" charset="0"/>
              </a:rPr>
              <a:t>4/3/2012</a:t>
            </a:r>
          </a:p>
        </p:txBody>
      </p:sp>
      <p:sp>
        <p:nvSpPr>
          <p:cNvPr id="6" name="Footer Placeholder 4"/>
          <p:cNvSpPr>
            <a:spLocks noGrp="1"/>
          </p:cNvSpPr>
          <p:nvPr>
            <p:ph type="ftr" sz="quarter" idx="11"/>
          </p:nvPr>
        </p:nvSpPr>
        <p:spPr>
          <a:xfrm>
            <a:off x="3709670" y="6399848"/>
            <a:ext cx="2895600" cy="3159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2"/>
                </a:solidFill>
                <a:latin typeface="Lucida Sans Unicode" pitchFamily="34" charset="0"/>
                <a:ea typeface="ＭＳ Ｐゴシック" pitchFamily="34" charset="-128"/>
              </a:defRPr>
            </a:lvl1pPr>
            <a:lvl2pPr marL="742950" indent="-285750" eaLnBrk="0" hangingPunct="0">
              <a:defRPr b="1">
                <a:solidFill>
                  <a:schemeClr val="tx2"/>
                </a:solidFill>
                <a:latin typeface="Lucida Sans Unicode" pitchFamily="34" charset="0"/>
                <a:ea typeface="ＭＳ Ｐゴシック" pitchFamily="34" charset="-128"/>
              </a:defRPr>
            </a:lvl2pPr>
            <a:lvl3pPr marL="1143000" indent="-228600" eaLnBrk="0" hangingPunct="0">
              <a:defRPr b="1">
                <a:solidFill>
                  <a:schemeClr val="tx2"/>
                </a:solidFill>
                <a:latin typeface="Lucida Sans Unicode" pitchFamily="34" charset="0"/>
                <a:ea typeface="ＭＳ Ｐゴシック" pitchFamily="34" charset="-128"/>
              </a:defRPr>
            </a:lvl3pPr>
            <a:lvl4pPr marL="1600200" indent="-228600" eaLnBrk="0" hangingPunct="0">
              <a:defRPr b="1">
                <a:solidFill>
                  <a:schemeClr val="tx2"/>
                </a:solidFill>
                <a:latin typeface="Lucida Sans Unicode" pitchFamily="34" charset="0"/>
                <a:ea typeface="ＭＳ Ｐゴシック" pitchFamily="34" charset="-128"/>
              </a:defRPr>
            </a:lvl4pPr>
            <a:lvl5pPr marL="2057400" indent="-228600" eaLnBrk="0" hangingPunct="0">
              <a:defRPr b="1">
                <a:solidFill>
                  <a:schemeClr val="tx2"/>
                </a:solidFill>
                <a:latin typeface="Lucida Sans Unicode" pitchFamily="34" charset="0"/>
                <a:ea typeface="ＭＳ Ｐゴシック" pitchFamily="34" charset="-128"/>
              </a:defRPr>
            </a:lvl5pPr>
            <a:lvl6pPr marL="25146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6pPr>
            <a:lvl7pPr marL="29718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7pPr>
            <a:lvl8pPr marL="34290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8pPr>
            <a:lvl9pPr marL="38862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9pPr>
          </a:lstStyle>
          <a:p>
            <a:r>
              <a:rPr lang="en-US" altLang="ja-JP" smtClean="0">
                <a:solidFill>
                  <a:srgbClr val="FF0000"/>
                </a:solidFill>
                <a:latin typeface="Times New Roman" pitchFamily="18" charset="0"/>
              </a:rPr>
              <a:t>Micron/Intel Confidential</a:t>
            </a:r>
          </a:p>
        </p:txBody>
      </p:sp>
    </p:spTree>
    <p:extLst>
      <p:ext uri="{BB962C8B-B14F-4D97-AF65-F5344CB8AC3E}">
        <p14:creationId xmlns:p14="http://schemas.microsoft.com/office/powerpoint/2010/main" val="1721482341"/>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3" name="Date Placeholder 3"/>
          <p:cNvSpPr>
            <a:spLocks noGrp="1"/>
          </p:cNvSpPr>
          <p:nvPr>
            <p:ph type="dt" sz="quarter" idx="10"/>
          </p:nvPr>
        </p:nvSpPr>
        <p:spPr>
          <a:noFill/>
        </p:spPr>
        <p:txBody>
          <a:bodyPr/>
          <a:lstStyle/>
          <a:p>
            <a:r>
              <a:rPr lang="en-US" smtClean="0">
                <a:cs typeface="Arial" pitchFamily="34" charset="0"/>
              </a:rPr>
              <a:t>4/03/2012</a:t>
            </a:r>
          </a:p>
        </p:txBody>
      </p:sp>
      <p:sp>
        <p:nvSpPr>
          <p:cNvPr id="95234" name="Footer Placeholder 4"/>
          <p:cNvSpPr>
            <a:spLocks noGrp="1"/>
          </p:cNvSpPr>
          <p:nvPr>
            <p:ph type="ftr" sz="quarter" idx="11"/>
          </p:nvPr>
        </p:nvSpPr>
        <p:spPr>
          <a:noFill/>
        </p:spPr>
        <p:txBody>
          <a:bodyPr/>
          <a:lstStyle/>
          <a:p>
            <a:r>
              <a:rPr lang="en-US" smtClean="0">
                <a:cs typeface="Arial" pitchFamily="34" charset="0"/>
              </a:rPr>
              <a:t>Micron/Intel Confidential</a:t>
            </a:r>
          </a:p>
        </p:txBody>
      </p:sp>
      <p:sp>
        <p:nvSpPr>
          <p:cNvPr id="95235" name="Slide Number Placeholder 5"/>
          <p:cNvSpPr>
            <a:spLocks noGrp="1"/>
          </p:cNvSpPr>
          <p:nvPr>
            <p:ph type="sldNum" sz="quarter" idx="12"/>
          </p:nvPr>
        </p:nvSpPr>
        <p:spPr>
          <a:noFill/>
        </p:spPr>
        <p:txBody>
          <a:bodyPr/>
          <a:lstStyle/>
          <a:p>
            <a:fld id="{D28B6EA7-F0FE-4387-A527-E6DBF92EF655}" type="slidenum">
              <a:rPr lang="en-US" smtClean="0">
                <a:cs typeface="Arial" pitchFamily="34" charset="0"/>
              </a:rPr>
              <a:pPr/>
              <a:t>52</a:t>
            </a:fld>
            <a:endParaRPr lang="en-US" smtClean="0">
              <a:cs typeface="Arial" pitchFamily="34" charset="0"/>
            </a:endParaRPr>
          </a:p>
        </p:txBody>
      </p:sp>
      <p:sp>
        <p:nvSpPr>
          <p:cNvPr id="95236" name="Rectangle 4"/>
          <p:cNvSpPr>
            <a:spLocks noGrp="1" noChangeArrowheads="1"/>
          </p:cNvSpPr>
          <p:nvPr>
            <p:ph type="ctrTitle"/>
          </p:nvPr>
        </p:nvSpPr>
        <p:spPr/>
        <p:txBody>
          <a:bodyPr/>
          <a:lstStyle/>
          <a:p>
            <a:pPr eaLnBrk="1" hangingPunct="1"/>
            <a:r>
              <a:rPr lang="en-US" dirty="0" smtClean="0"/>
              <a:t>4.0 Package SOW</a:t>
            </a:r>
          </a:p>
        </p:txBody>
      </p:sp>
    </p:spTree>
  </p:cSld>
  <p:clrMapOvr>
    <a:masterClrMapping/>
  </p:clrMapOvr>
  <p:transition>
    <p:fade/>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Packaging &amp; Assembly Strategy</a:t>
            </a:r>
            <a:endParaRPr lang="en-US" dirty="0"/>
          </a:p>
        </p:txBody>
      </p:sp>
      <p:sp>
        <p:nvSpPr>
          <p:cNvPr id="3" name="Content Placeholder 2"/>
          <p:cNvSpPr>
            <a:spLocks noGrp="1"/>
          </p:cNvSpPr>
          <p:nvPr>
            <p:ph idx="1"/>
          </p:nvPr>
        </p:nvSpPr>
        <p:spPr/>
        <p:txBody>
          <a:bodyPr>
            <a:normAutofit fontScale="92500"/>
          </a:bodyPr>
          <a:lstStyle/>
          <a:p>
            <a:r>
              <a:rPr lang="en-US" dirty="0" smtClean="0"/>
              <a:t>JDP Packaging teams will proceed with a path-finding effort to define a package design which meets the component and application level requirements (Electrical, Thermal, Mechanical, and Ecological).  Package path-finding exit should be achieved by September 28, 2012.</a:t>
            </a:r>
          </a:p>
          <a:p>
            <a:r>
              <a:rPr lang="en-US" dirty="0" smtClean="0"/>
              <a:t>At the close of the path-finding effort the JDP Packaging teams will:</a:t>
            </a:r>
          </a:p>
          <a:p>
            <a:pPr lvl="1"/>
            <a:r>
              <a:rPr lang="en-US" dirty="0" smtClean="0"/>
              <a:t>Identify packaging technologies (e.g. wire-bond, etc..), configurations (ball-out, stacking, etc..), BOM, and assembly process.</a:t>
            </a:r>
          </a:p>
          <a:p>
            <a:pPr lvl="1"/>
            <a:r>
              <a:rPr lang="en-US" dirty="0" smtClean="0"/>
              <a:t>Identify gaps to meeting product requirements.</a:t>
            </a:r>
          </a:p>
          <a:p>
            <a:pPr lvl="1"/>
            <a:r>
              <a:rPr lang="en-US" dirty="0" smtClean="0"/>
              <a:t>Define a Package Development SOW which includes a committed schedule for package development and execution.</a:t>
            </a:r>
          </a:p>
        </p:txBody>
      </p:sp>
      <p:sp>
        <p:nvSpPr>
          <p:cNvPr id="4" name="Date Placeholder 3"/>
          <p:cNvSpPr>
            <a:spLocks noGrp="1"/>
          </p:cNvSpPr>
          <p:nvPr>
            <p:ph type="dt" sz="quarter" idx="10"/>
          </p:nvPr>
        </p:nvSpPr>
        <p:spPr>
          <a:xfrm>
            <a:off x="1371600" y="6515100"/>
            <a:ext cx="2133600" cy="3429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2"/>
                </a:solidFill>
                <a:latin typeface="Lucida Sans Unicode" pitchFamily="34" charset="0"/>
                <a:ea typeface="ＭＳ Ｐゴシック" pitchFamily="34" charset="-128"/>
              </a:defRPr>
            </a:lvl1pPr>
            <a:lvl2pPr marL="742950" indent="-285750" eaLnBrk="0" hangingPunct="0">
              <a:defRPr b="1">
                <a:solidFill>
                  <a:schemeClr val="tx2"/>
                </a:solidFill>
                <a:latin typeface="Lucida Sans Unicode" pitchFamily="34" charset="0"/>
                <a:ea typeface="ＭＳ Ｐゴシック" pitchFamily="34" charset="-128"/>
              </a:defRPr>
            </a:lvl2pPr>
            <a:lvl3pPr marL="1143000" indent="-228600" eaLnBrk="0" hangingPunct="0">
              <a:defRPr b="1">
                <a:solidFill>
                  <a:schemeClr val="tx2"/>
                </a:solidFill>
                <a:latin typeface="Lucida Sans Unicode" pitchFamily="34" charset="0"/>
                <a:ea typeface="ＭＳ Ｐゴシック" pitchFamily="34" charset="-128"/>
              </a:defRPr>
            </a:lvl3pPr>
            <a:lvl4pPr marL="1600200" indent="-228600" eaLnBrk="0" hangingPunct="0">
              <a:defRPr b="1">
                <a:solidFill>
                  <a:schemeClr val="tx2"/>
                </a:solidFill>
                <a:latin typeface="Lucida Sans Unicode" pitchFamily="34" charset="0"/>
                <a:ea typeface="ＭＳ Ｐゴシック" pitchFamily="34" charset="-128"/>
              </a:defRPr>
            </a:lvl4pPr>
            <a:lvl5pPr marL="2057400" indent="-228600" eaLnBrk="0" hangingPunct="0">
              <a:defRPr b="1">
                <a:solidFill>
                  <a:schemeClr val="tx2"/>
                </a:solidFill>
                <a:latin typeface="Lucida Sans Unicode" pitchFamily="34" charset="0"/>
                <a:ea typeface="ＭＳ Ｐゴシック" pitchFamily="34" charset="-128"/>
              </a:defRPr>
            </a:lvl5pPr>
            <a:lvl6pPr marL="25146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6pPr>
            <a:lvl7pPr marL="29718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7pPr>
            <a:lvl8pPr marL="34290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8pPr>
            <a:lvl9pPr marL="38862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9pPr>
          </a:lstStyle>
          <a:p>
            <a:r>
              <a:rPr lang="en-US" altLang="ja-JP" b="0" dirty="0" smtClean="0">
                <a:solidFill>
                  <a:schemeClr val="tx1"/>
                </a:solidFill>
                <a:latin typeface="Times New Roman" pitchFamily="18" charset="0"/>
              </a:rPr>
              <a:t>4/3/2012</a:t>
            </a:r>
          </a:p>
        </p:txBody>
      </p:sp>
      <p:sp>
        <p:nvSpPr>
          <p:cNvPr id="5" name="Footer Placeholder 4"/>
          <p:cNvSpPr>
            <a:spLocks noGrp="1"/>
          </p:cNvSpPr>
          <p:nvPr>
            <p:ph type="ftr" sz="quarter" idx="11"/>
          </p:nvPr>
        </p:nvSpPr>
        <p:spPr>
          <a:xfrm>
            <a:off x="3709670" y="6399848"/>
            <a:ext cx="2895600" cy="3159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2"/>
                </a:solidFill>
                <a:latin typeface="Lucida Sans Unicode" pitchFamily="34" charset="0"/>
                <a:ea typeface="ＭＳ Ｐゴシック" pitchFamily="34" charset="-128"/>
              </a:defRPr>
            </a:lvl1pPr>
            <a:lvl2pPr marL="742950" indent="-285750" eaLnBrk="0" hangingPunct="0">
              <a:defRPr b="1">
                <a:solidFill>
                  <a:schemeClr val="tx2"/>
                </a:solidFill>
                <a:latin typeface="Lucida Sans Unicode" pitchFamily="34" charset="0"/>
                <a:ea typeface="ＭＳ Ｐゴシック" pitchFamily="34" charset="-128"/>
              </a:defRPr>
            </a:lvl2pPr>
            <a:lvl3pPr marL="1143000" indent="-228600" eaLnBrk="0" hangingPunct="0">
              <a:defRPr b="1">
                <a:solidFill>
                  <a:schemeClr val="tx2"/>
                </a:solidFill>
                <a:latin typeface="Lucida Sans Unicode" pitchFamily="34" charset="0"/>
                <a:ea typeface="ＭＳ Ｐゴシック" pitchFamily="34" charset="-128"/>
              </a:defRPr>
            </a:lvl3pPr>
            <a:lvl4pPr marL="1600200" indent="-228600" eaLnBrk="0" hangingPunct="0">
              <a:defRPr b="1">
                <a:solidFill>
                  <a:schemeClr val="tx2"/>
                </a:solidFill>
                <a:latin typeface="Lucida Sans Unicode" pitchFamily="34" charset="0"/>
                <a:ea typeface="ＭＳ Ｐゴシック" pitchFamily="34" charset="-128"/>
              </a:defRPr>
            </a:lvl4pPr>
            <a:lvl5pPr marL="2057400" indent="-228600" eaLnBrk="0" hangingPunct="0">
              <a:defRPr b="1">
                <a:solidFill>
                  <a:schemeClr val="tx2"/>
                </a:solidFill>
                <a:latin typeface="Lucida Sans Unicode" pitchFamily="34" charset="0"/>
                <a:ea typeface="ＭＳ Ｐゴシック" pitchFamily="34" charset="-128"/>
              </a:defRPr>
            </a:lvl5pPr>
            <a:lvl6pPr marL="25146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6pPr>
            <a:lvl7pPr marL="29718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7pPr>
            <a:lvl8pPr marL="34290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8pPr>
            <a:lvl9pPr marL="38862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9pPr>
          </a:lstStyle>
          <a:p>
            <a:r>
              <a:rPr lang="en-US" altLang="ja-JP" smtClean="0">
                <a:solidFill>
                  <a:srgbClr val="FF0000"/>
                </a:solidFill>
                <a:latin typeface="Times New Roman" pitchFamily="18" charset="0"/>
              </a:rPr>
              <a:t>Micron/Intel Confidential</a:t>
            </a:r>
          </a:p>
        </p:txBody>
      </p:sp>
    </p:spTree>
    <p:extLst>
      <p:ext uri="{BB962C8B-B14F-4D97-AF65-F5344CB8AC3E}">
        <p14:creationId xmlns:p14="http://schemas.microsoft.com/office/powerpoint/2010/main" val="1602501739"/>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Package Attributes</a:t>
            </a:r>
            <a:endParaRPr lang="en-US" dirty="0"/>
          </a:p>
        </p:txBody>
      </p:sp>
      <p:graphicFrame>
        <p:nvGraphicFramePr>
          <p:cNvPr id="4" name="Group 128"/>
          <p:cNvGraphicFramePr>
            <a:graphicFrameLocks/>
          </p:cNvGraphicFramePr>
          <p:nvPr>
            <p:extLst>
              <p:ext uri="{D42A27DB-BD31-4B8C-83A1-F6EECF244321}">
                <p14:modId xmlns:p14="http://schemas.microsoft.com/office/powerpoint/2010/main" val="3367534315"/>
              </p:ext>
            </p:extLst>
          </p:nvPr>
        </p:nvGraphicFramePr>
        <p:xfrm>
          <a:off x="609600" y="1097280"/>
          <a:ext cx="8216348" cy="4846320"/>
        </p:xfrm>
        <a:graphic>
          <a:graphicData uri="http://schemas.openxmlformats.org/drawingml/2006/table">
            <a:tbl>
              <a:tblPr/>
              <a:tblGrid>
                <a:gridCol w="3366556"/>
                <a:gridCol w="4849792"/>
              </a:tblGrid>
              <a:tr h="169578">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defRPr/>
                      </a:pPr>
                      <a:r>
                        <a:rPr kumimoji="0" lang="en-US" sz="1200" b="1" i="0" u="none" strike="noStrike" cap="none" normalizeH="0" baseline="0" dirty="0" smtClean="0">
                          <a:ln>
                            <a:noFill/>
                          </a:ln>
                          <a:solidFill>
                            <a:schemeClr val="bg1"/>
                          </a:solidFill>
                          <a:effectLst/>
                          <a:latin typeface="Arial" pitchFamily="34" charset="0"/>
                          <a:cs typeface="Arial" pitchFamily="34" charset="0"/>
                        </a:rPr>
                        <a:t>Specifications</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sm" len="sm"/>
                      <a:tailEnd type="none" w="sm" len="sm"/>
                    </a:lnB>
                    <a:lnTlToBr>
                      <a:noFill/>
                    </a:lnTlToBr>
                    <a:lnBlToTr>
                      <a:noFill/>
                    </a:lnBlToTr>
                    <a:solidFill>
                      <a:srgbClr val="00279F"/>
                    </a:solid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defRPr/>
                      </a:pPr>
                      <a:r>
                        <a:rPr kumimoji="0" lang="en-US" sz="1200" b="1" i="0" u="none" strike="noStrike" kern="1200" cap="none" normalizeH="0" baseline="0" dirty="0" smtClean="0">
                          <a:ln>
                            <a:noFill/>
                          </a:ln>
                          <a:solidFill>
                            <a:schemeClr val="bg1"/>
                          </a:solidFill>
                          <a:effectLst/>
                          <a:latin typeface="Arial" pitchFamily="34" charset="0"/>
                          <a:ea typeface="+mn-ea"/>
                          <a:cs typeface="Arial" pitchFamily="34" charset="0"/>
                        </a:rPr>
                        <a:t>Values</a:t>
                      </a:r>
                    </a:p>
                  </a:txBody>
                  <a:tcPr anchor="ctr" anchorCtr="1"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00279F"/>
                    </a:solidFill>
                  </a:tcPr>
                </a:tc>
              </a:tr>
              <a:tr h="169578">
                <a:tc gridSpan="2">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1" i="0" u="none" strike="noStrike" cap="none" normalizeH="0" baseline="0" dirty="0" smtClean="0">
                          <a:ln>
                            <a:noFill/>
                          </a:ln>
                          <a:solidFill>
                            <a:srgbClr val="000000"/>
                          </a:solidFill>
                          <a:effectLst/>
                          <a:latin typeface="Arial" pitchFamily="34" charset="0"/>
                          <a:cs typeface="Arial" pitchFamily="34" charset="0"/>
                        </a:rPr>
                        <a:t>Die Characteristics</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hMerge="1">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endParaRPr kumimoji="0" lang="en-US" sz="1600" b="0" i="0" u="none" strike="noStrike" kern="1200" cap="none" normalizeH="0" baseline="0" dirty="0" smtClean="0">
                        <a:ln>
                          <a:noFill/>
                        </a:ln>
                        <a:solidFill>
                          <a:srgbClr val="000000"/>
                        </a:solidFill>
                        <a:effectLst/>
                        <a:latin typeface="Arial" pitchFamily="34" charset="0"/>
                        <a:ea typeface="+mn-ea"/>
                        <a:cs typeface="Arial" pitchFamily="34" charset="0"/>
                      </a:endParaRP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292908">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smtClean="0">
                          <a:ln>
                            <a:noFill/>
                          </a:ln>
                          <a:solidFill>
                            <a:srgbClr val="000000"/>
                          </a:solidFill>
                          <a:effectLst/>
                          <a:latin typeface="Arial" pitchFamily="34" charset="0"/>
                          <a:cs typeface="Arial" pitchFamily="34" charset="0"/>
                        </a:rPr>
                        <a:t>Operating Voltages</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kern="1200" cap="none" normalizeH="0" baseline="0" dirty="0" err="1" smtClean="0">
                          <a:ln>
                            <a:noFill/>
                          </a:ln>
                          <a:solidFill>
                            <a:srgbClr val="000000"/>
                          </a:solidFill>
                          <a:effectLst/>
                          <a:latin typeface="Arial" pitchFamily="34" charset="0"/>
                          <a:ea typeface="+mn-ea"/>
                          <a:cs typeface="Arial" pitchFamily="34" charset="0"/>
                        </a:rPr>
                        <a:t>Vcc</a:t>
                      </a:r>
                      <a:r>
                        <a:rPr kumimoji="0" lang="en-US" sz="1200" b="0" i="0" u="none" strike="noStrike" kern="1200" cap="none" normalizeH="0" baseline="0" dirty="0" smtClean="0">
                          <a:ln>
                            <a:noFill/>
                          </a:ln>
                          <a:solidFill>
                            <a:srgbClr val="000000"/>
                          </a:solidFill>
                          <a:effectLst/>
                          <a:latin typeface="Arial" pitchFamily="34" charset="0"/>
                          <a:ea typeface="+mn-ea"/>
                          <a:cs typeface="Arial" pitchFamily="34" charset="0"/>
                        </a:rPr>
                        <a:t>/</a:t>
                      </a:r>
                      <a:r>
                        <a:rPr kumimoji="0" lang="en-US" sz="1200" b="0" i="0" u="none" strike="noStrike" kern="1200" cap="none" normalizeH="0" baseline="0" dirty="0" err="1" smtClean="0">
                          <a:ln>
                            <a:noFill/>
                          </a:ln>
                          <a:solidFill>
                            <a:srgbClr val="000000"/>
                          </a:solidFill>
                          <a:effectLst/>
                          <a:latin typeface="Arial" pitchFamily="34" charset="0"/>
                          <a:ea typeface="+mn-ea"/>
                          <a:cs typeface="Arial" pitchFamily="34" charset="0"/>
                        </a:rPr>
                        <a:t>Vddq</a:t>
                      </a:r>
                      <a:r>
                        <a:rPr kumimoji="0" lang="en-US" sz="1200" b="0" i="0" u="none" strike="noStrike" kern="1200" cap="none" normalizeH="0" baseline="0" dirty="0" smtClean="0">
                          <a:ln>
                            <a:noFill/>
                          </a:ln>
                          <a:solidFill>
                            <a:srgbClr val="000000"/>
                          </a:solidFill>
                          <a:effectLst/>
                          <a:latin typeface="Arial" pitchFamily="34" charset="0"/>
                          <a:ea typeface="+mn-ea"/>
                          <a:cs typeface="Arial" pitchFamily="34" charset="0"/>
                        </a:rPr>
                        <a:t> = 1.2V ±5%; </a:t>
                      </a:r>
                      <a:r>
                        <a:rPr kumimoji="0" lang="en-US" sz="1200" b="0" i="0" u="none" strike="noStrike" kern="1200" cap="none" normalizeH="0" baseline="0" dirty="0" err="1" smtClean="0">
                          <a:ln>
                            <a:noFill/>
                          </a:ln>
                          <a:solidFill>
                            <a:srgbClr val="000000"/>
                          </a:solidFill>
                          <a:effectLst/>
                          <a:latin typeface="Arial" pitchFamily="34" charset="0"/>
                          <a:ea typeface="+mn-ea"/>
                          <a:cs typeface="Arial" pitchFamily="34" charset="0"/>
                        </a:rPr>
                        <a:t>Vhh</a:t>
                      </a:r>
                      <a:r>
                        <a:rPr kumimoji="0" lang="en-US" sz="1200" b="0" i="0" u="none" strike="noStrike" kern="1200" cap="none" normalizeH="0" baseline="0" dirty="0" smtClean="0">
                          <a:ln>
                            <a:noFill/>
                          </a:ln>
                          <a:solidFill>
                            <a:srgbClr val="000000"/>
                          </a:solidFill>
                          <a:effectLst/>
                          <a:latin typeface="Arial" pitchFamily="34" charset="0"/>
                          <a:ea typeface="+mn-ea"/>
                          <a:cs typeface="Arial" pitchFamily="34" charset="0"/>
                        </a:rPr>
                        <a:t> = 3.3V ±10%; </a:t>
                      </a:r>
                    </a:p>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kern="1200" cap="none" normalizeH="0" baseline="0" dirty="0" err="1" smtClean="0">
                          <a:ln>
                            <a:noFill/>
                          </a:ln>
                          <a:solidFill>
                            <a:srgbClr val="000000"/>
                          </a:solidFill>
                          <a:effectLst/>
                          <a:latin typeface="Arial" pitchFamily="34" charset="0"/>
                          <a:ea typeface="+mn-ea"/>
                          <a:cs typeface="Arial" pitchFamily="34" charset="0"/>
                        </a:rPr>
                        <a:t>Vpp</a:t>
                      </a:r>
                      <a:r>
                        <a:rPr kumimoji="0" lang="en-US" sz="1200" b="0" i="0" u="none" strike="noStrike" kern="1200" cap="none" normalizeH="0" baseline="0" dirty="0" smtClean="0">
                          <a:ln>
                            <a:noFill/>
                          </a:ln>
                          <a:solidFill>
                            <a:srgbClr val="000000"/>
                          </a:solidFill>
                          <a:effectLst/>
                          <a:latin typeface="Arial" pitchFamily="34" charset="0"/>
                          <a:ea typeface="+mn-ea"/>
                          <a:cs typeface="Arial" pitchFamily="34" charset="0"/>
                        </a:rPr>
                        <a:t>=4.4V ±5%; </a:t>
                      </a:r>
                      <a:r>
                        <a:rPr kumimoji="0" lang="en-US" sz="1200" b="0" i="0" u="none" strike="noStrike" kern="1200" cap="none" normalizeH="0" baseline="0" dirty="0" err="1" smtClean="0">
                          <a:ln>
                            <a:noFill/>
                          </a:ln>
                          <a:solidFill>
                            <a:srgbClr val="000000"/>
                          </a:solidFill>
                          <a:effectLst/>
                          <a:latin typeface="Arial" pitchFamily="34" charset="0"/>
                          <a:ea typeface="+mn-ea"/>
                          <a:cs typeface="Arial" pitchFamily="34" charset="0"/>
                        </a:rPr>
                        <a:t>Vnn</a:t>
                      </a:r>
                      <a:r>
                        <a:rPr kumimoji="0" lang="en-US" sz="1200" b="0" i="0" u="none" strike="noStrike" kern="1200" cap="none" normalizeH="0" baseline="0" dirty="0" smtClean="0">
                          <a:ln>
                            <a:noFill/>
                          </a:ln>
                          <a:solidFill>
                            <a:srgbClr val="000000"/>
                          </a:solidFill>
                          <a:effectLst/>
                          <a:latin typeface="Arial" pitchFamily="34" charset="0"/>
                          <a:ea typeface="+mn-ea"/>
                          <a:cs typeface="Arial" pitchFamily="34" charset="0"/>
                        </a:rPr>
                        <a:t>=-4.1V ±5%</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169578">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smtClean="0">
                          <a:ln>
                            <a:noFill/>
                          </a:ln>
                          <a:solidFill>
                            <a:srgbClr val="000000"/>
                          </a:solidFill>
                          <a:effectLst/>
                          <a:latin typeface="Arial" pitchFamily="34" charset="0"/>
                          <a:cs typeface="Arial" pitchFamily="34" charset="0"/>
                        </a:rPr>
                        <a:t>Operating Temperature</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kern="1200" cap="none" normalizeH="0" baseline="0" dirty="0" smtClean="0">
                          <a:ln>
                            <a:noFill/>
                          </a:ln>
                          <a:solidFill>
                            <a:srgbClr val="000000"/>
                          </a:solidFill>
                          <a:effectLst/>
                          <a:latin typeface="Arial" pitchFamily="34" charset="0"/>
                          <a:ea typeface="+mn-ea"/>
                          <a:cs typeface="Arial" pitchFamily="34" charset="0"/>
                        </a:rPr>
                        <a:t>0 – 85°C (</a:t>
                      </a:r>
                      <a:r>
                        <a:rPr kumimoji="0" lang="en-US" sz="1200" b="0" i="0" u="none" strike="noStrike" kern="1200" cap="none" normalizeH="0" baseline="0" dirty="0" err="1" smtClean="0">
                          <a:ln>
                            <a:noFill/>
                          </a:ln>
                          <a:solidFill>
                            <a:srgbClr val="000000"/>
                          </a:solidFill>
                          <a:effectLst/>
                          <a:latin typeface="Arial" pitchFamily="34" charset="0"/>
                          <a:ea typeface="+mn-ea"/>
                          <a:cs typeface="Arial" pitchFamily="34" charset="0"/>
                        </a:rPr>
                        <a:t>Tj</a:t>
                      </a:r>
                      <a:r>
                        <a:rPr kumimoji="0" lang="en-US" sz="1200" b="0" i="0" u="none" strike="noStrike" kern="1200" cap="none" normalizeH="0" baseline="0" dirty="0" smtClean="0">
                          <a:ln>
                            <a:noFill/>
                          </a:ln>
                          <a:solidFill>
                            <a:srgbClr val="000000"/>
                          </a:solidFill>
                          <a:effectLst/>
                          <a:latin typeface="Arial" pitchFamily="34" charset="0"/>
                          <a:ea typeface="+mn-ea"/>
                          <a:cs typeface="Arial" pitchFamily="34" charset="0"/>
                        </a:rPr>
                        <a:t>)</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169578">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smtClean="0">
                          <a:ln>
                            <a:noFill/>
                          </a:ln>
                          <a:solidFill>
                            <a:srgbClr val="000000"/>
                          </a:solidFill>
                          <a:effectLst/>
                          <a:latin typeface="Arial" pitchFamily="34" charset="0"/>
                          <a:cs typeface="Arial" pitchFamily="34" charset="0"/>
                        </a:rPr>
                        <a:t>Power</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kern="1200" cap="none" normalizeH="0" baseline="0" dirty="0" smtClean="0">
                          <a:ln>
                            <a:noFill/>
                          </a:ln>
                          <a:solidFill>
                            <a:srgbClr val="000000"/>
                          </a:solidFill>
                          <a:effectLst/>
                          <a:latin typeface="Arial" pitchFamily="34" charset="0"/>
                          <a:ea typeface="+mn-ea"/>
                          <a:cs typeface="Arial" pitchFamily="34" charset="0"/>
                        </a:rPr>
                        <a:t>400-600mW active per die</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169578">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smtClean="0">
                          <a:ln>
                            <a:noFill/>
                          </a:ln>
                          <a:solidFill>
                            <a:srgbClr val="000000"/>
                          </a:solidFill>
                          <a:effectLst/>
                          <a:latin typeface="Arial" pitchFamily="34" charset="0"/>
                          <a:cs typeface="Arial" pitchFamily="34" charset="0"/>
                        </a:rPr>
                        <a:t>I/O Interface</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smtClean="0">
                          <a:ln>
                            <a:noFill/>
                          </a:ln>
                          <a:solidFill>
                            <a:srgbClr val="000000"/>
                          </a:solidFill>
                          <a:effectLst/>
                          <a:latin typeface="Arial" pitchFamily="34" charset="0"/>
                          <a:cs typeface="Arial" pitchFamily="34" charset="0"/>
                        </a:rPr>
                        <a:t>DDR4 Electricals</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169578">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err="1" smtClean="0">
                          <a:ln>
                            <a:noFill/>
                          </a:ln>
                          <a:solidFill>
                            <a:srgbClr val="000000"/>
                          </a:solidFill>
                          <a:effectLst/>
                          <a:latin typeface="Arial" pitchFamily="34" charset="0"/>
                          <a:cs typeface="Arial" pitchFamily="34" charset="0"/>
                        </a:rPr>
                        <a:t>tCK</a:t>
                      </a:r>
                      <a:r>
                        <a:rPr kumimoji="0" lang="en-US" sz="1200" b="0" i="0" u="none" strike="noStrike" cap="none" normalizeH="0" baseline="0" dirty="0" smtClean="0">
                          <a:ln>
                            <a:noFill/>
                          </a:ln>
                          <a:solidFill>
                            <a:srgbClr val="000000"/>
                          </a:solidFill>
                          <a:effectLst/>
                          <a:latin typeface="Arial" pitchFamily="34" charset="0"/>
                          <a:cs typeface="Arial" pitchFamily="34" charset="0"/>
                        </a:rPr>
                        <a:t> / Data Rate</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kern="1200" cap="none" normalizeH="0" baseline="0" dirty="0" smtClean="0">
                          <a:ln>
                            <a:noFill/>
                          </a:ln>
                          <a:solidFill>
                            <a:srgbClr val="000000"/>
                          </a:solidFill>
                          <a:effectLst/>
                          <a:latin typeface="Arial" pitchFamily="34" charset="0"/>
                          <a:ea typeface="+mn-ea"/>
                          <a:cs typeface="Arial" pitchFamily="34" charset="0"/>
                        </a:rPr>
                        <a:t>1.25ns / 1600MT/s/pin</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169578">
                <a:tc gridSpan="2">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1" i="0" u="none" strike="noStrike" cap="none" normalizeH="0" baseline="0" dirty="0" smtClean="0">
                          <a:ln>
                            <a:noFill/>
                          </a:ln>
                          <a:solidFill>
                            <a:srgbClr val="000000"/>
                          </a:solidFill>
                          <a:effectLst/>
                          <a:latin typeface="Arial" pitchFamily="34" charset="0"/>
                          <a:cs typeface="Arial" pitchFamily="34" charset="0"/>
                        </a:rPr>
                        <a:t>Package Characteristics</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hMerge="1">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endParaRPr kumimoji="0" lang="en-US" sz="1600" b="0" i="0" u="none" strike="noStrike" cap="none" normalizeH="0" baseline="30000" dirty="0" smtClean="0">
                        <a:ln>
                          <a:noFill/>
                        </a:ln>
                        <a:solidFill>
                          <a:srgbClr val="000000"/>
                        </a:solidFill>
                        <a:effectLst/>
                        <a:latin typeface="Arial" pitchFamily="34" charset="0"/>
                        <a:cs typeface="Arial" pitchFamily="34" charset="0"/>
                      </a:endParaRP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169578">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smtClean="0">
                          <a:ln>
                            <a:noFill/>
                          </a:ln>
                          <a:solidFill>
                            <a:srgbClr val="000000"/>
                          </a:solidFill>
                          <a:effectLst/>
                          <a:latin typeface="Arial" pitchFamily="34" charset="0"/>
                          <a:cs typeface="Arial" pitchFamily="34" charset="0"/>
                        </a:rPr>
                        <a:t>Die Dimensions</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smtClean="0">
                          <a:ln>
                            <a:noFill/>
                          </a:ln>
                          <a:solidFill>
                            <a:srgbClr val="000000"/>
                          </a:solidFill>
                          <a:effectLst/>
                          <a:latin typeface="Arial" pitchFamily="34" charset="0"/>
                          <a:cs typeface="Arial" pitchFamily="34" charset="0"/>
                        </a:rPr>
                        <a:t>13x15mm</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169578">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smtClean="0">
                          <a:ln>
                            <a:noFill/>
                          </a:ln>
                          <a:solidFill>
                            <a:srgbClr val="000000"/>
                          </a:solidFill>
                          <a:effectLst/>
                          <a:latin typeface="Arial" pitchFamily="34" charset="0"/>
                          <a:cs typeface="Arial" pitchFamily="34" charset="0"/>
                        </a:rPr>
                        <a:t>Package Dimensions</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smtClean="0">
                          <a:ln>
                            <a:noFill/>
                          </a:ln>
                          <a:solidFill>
                            <a:srgbClr val="000000"/>
                          </a:solidFill>
                          <a:effectLst/>
                          <a:latin typeface="Arial" pitchFamily="34" charset="0"/>
                          <a:cs typeface="Arial" pitchFamily="34" charset="0"/>
                        </a:rPr>
                        <a:t>17x17mm</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169578">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smtClean="0">
                          <a:ln>
                            <a:noFill/>
                          </a:ln>
                          <a:solidFill>
                            <a:srgbClr val="000000"/>
                          </a:solidFill>
                          <a:effectLst/>
                          <a:latin typeface="Arial" pitchFamily="34" charset="0"/>
                          <a:cs typeface="Arial" pitchFamily="34" charset="0"/>
                        </a:rPr>
                        <a:t>Stack Height Configurations</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smtClean="0">
                          <a:ln>
                            <a:noFill/>
                          </a:ln>
                          <a:solidFill>
                            <a:srgbClr val="000000"/>
                          </a:solidFill>
                          <a:effectLst/>
                          <a:latin typeface="Arial" pitchFamily="34" charset="0"/>
                          <a:cs typeface="Arial" pitchFamily="34" charset="0"/>
                        </a:rPr>
                        <a:t>SDP, DDP, QDP, ODP</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169578">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smtClean="0">
                          <a:ln>
                            <a:noFill/>
                          </a:ln>
                          <a:solidFill>
                            <a:srgbClr val="000000"/>
                          </a:solidFill>
                          <a:effectLst/>
                          <a:latin typeface="Arial" pitchFamily="34" charset="0"/>
                          <a:cs typeface="Arial" pitchFamily="34" charset="0"/>
                        </a:rPr>
                        <a:t>Max. # Channels</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cap="none" normalizeH="0" baseline="0" dirty="0" smtClean="0">
                          <a:ln>
                            <a:noFill/>
                          </a:ln>
                          <a:solidFill>
                            <a:srgbClr val="000000"/>
                          </a:solidFill>
                          <a:effectLst/>
                          <a:latin typeface="Arial" pitchFamily="34" charset="0"/>
                          <a:cs typeface="Arial" pitchFamily="34" charset="0"/>
                        </a:rPr>
                        <a:t>2</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169578">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smtClean="0">
                          <a:ln>
                            <a:noFill/>
                          </a:ln>
                          <a:solidFill>
                            <a:srgbClr val="000000"/>
                          </a:solidFill>
                          <a:effectLst/>
                          <a:latin typeface="Arial" pitchFamily="34" charset="0"/>
                          <a:cs typeface="Arial" pitchFamily="34" charset="0"/>
                        </a:rPr>
                        <a:t>ODP Z-Height Range</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r>
                        <a:rPr lang="en-US" sz="1200" b="0" dirty="0" smtClean="0">
                          <a:latin typeface="Arial" pitchFamily="34" charset="0"/>
                          <a:cs typeface="Arial" pitchFamily="34" charset="0"/>
                        </a:rPr>
                        <a:t>1.0 - 1.5mm</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169578">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smtClean="0">
                          <a:ln>
                            <a:noFill/>
                          </a:ln>
                          <a:solidFill>
                            <a:srgbClr val="000000"/>
                          </a:solidFill>
                          <a:effectLst/>
                          <a:latin typeface="Arial" pitchFamily="34" charset="0"/>
                          <a:cs typeface="Arial" pitchFamily="34" charset="0"/>
                        </a:rPr>
                        <a:t>Theta-JA</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r>
                        <a:rPr lang="en-US" sz="1200" b="0" dirty="0" smtClean="0">
                          <a:latin typeface="Arial" pitchFamily="34" charset="0"/>
                          <a:cs typeface="Arial" pitchFamily="34" charset="0"/>
                        </a:rPr>
                        <a:t>14-17</a:t>
                      </a:r>
                      <a:r>
                        <a:rPr lang="en-US" sz="1200" b="0" baseline="0" dirty="0" smtClean="0">
                          <a:latin typeface="Arial" pitchFamily="34" charset="0"/>
                          <a:cs typeface="Arial" pitchFamily="34" charset="0"/>
                        </a:rPr>
                        <a:t> °C/W</a:t>
                      </a:r>
                      <a:r>
                        <a:rPr lang="en-US" sz="1200" b="0" baseline="30000" dirty="0" smtClean="0">
                          <a:latin typeface="Arial" pitchFamily="34" charset="0"/>
                          <a:cs typeface="Arial" pitchFamily="34" charset="0"/>
                        </a:rPr>
                        <a:t>1</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169578">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smtClean="0">
                          <a:ln>
                            <a:noFill/>
                          </a:ln>
                          <a:solidFill>
                            <a:srgbClr val="000000"/>
                          </a:solidFill>
                          <a:effectLst/>
                          <a:latin typeface="Arial" pitchFamily="34" charset="0"/>
                          <a:cs typeface="Arial" pitchFamily="34" charset="0"/>
                        </a:rPr>
                        <a:t>Theta-JB</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r>
                        <a:rPr lang="en-US" sz="1200" b="0" dirty="0" smtClean="0">
                          <a:latin typeface="Arial" pitchFamily="34" charset="0"/>
                          <a:cs typeface="Arial" pitchFamily="34" charset="0"/>
                        </a:rPr>
                        <a:t> 6-8 </a:t>
                      </a:r>
                      <a:r>
                        <a:rPr lang="en-US" sz="1200" b="0" baseline="0" dirty="0" smtClean="0">
                          <a:latin typeface="Arial" pitchFamily="34" charset="0"/>
                          <a:cs typeface="Arial" pitchFamily="34" charset="0"/>
                        </a:rPr>
                        <a:t>°</a:t>
                      </a:r>
                      <a:r>
                        <a:rPr lang="en-US" sz="1200" b="0" dirty="0" smtClean="0">
                          <a:latin typeface="Arial" pitchFamily="34" charset="0"/>
                          <a:cs typeface="Arial" pitchFamily="34" charset="0"/>
                        </a:rPr>
                        <a:t>C/W</a:t>
                      </a:r>
                      <a:r>
                        <a:rPr lang="en-US" sz="1200" b="0" baseline="30000" dirty="0" smtClean="0">
                          <a:latin typeface="Arial" pitchFamily="34" charset="0"/>
                          <a:cs typeface="Arial" pitchFamily="34" charset="0"/>
                        </a:rPr>
                        <a:t>1</a:t>
                      </a:r>
                      <a:endParaRPr lang="en-US" sz="1200" b="0" dirty="0" smtClean="0">
                        <a:latin typeface="Arial" pitchFamily="34" charset="0"/>
                        <a:cs typeface="Arial" pitchFamily="34" charset="0"/>
                      </a:endParaRP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169578">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smtClean="0">
                          <a:ln>
                            <a:noFill/>
                          </a:ln>
                          <a:solidFill>
                            <a:srgbClr val="000000"/>
                          </a:solidFill>
                          <a:effectLst/>
                          <a:latin typeface="Arial" pitchFamily="34" charset="0"/>
                          <a:cs typeface="Arial" pitchFamily="34" charset="0"/>
                        </a:rPr>
                        <a:t>Theta-JC</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r>
                        <a:rPr lang="en-US" sz="1200" b="0" dirty="0" smtClean="0">
                          <a:latin typeface="Arial" pitchFamily="34" charset="0"/>
                          <a:cs typeface="Arial" pitchFamily="34" charset="0"/>
                        </a:rPr>
                        <a:t>1.5-2 </a:t>
                      </a:r>
                      <a:r>
                        <a:rPr lang="en-US" sz="1200" b="0" baseline="0" dirty="0" smtClean="0">
                          <a:latin typeface="Arial" pitchFamily="34" charset="0"/>
                          <a:cs typeface="Arial" pitchFamily="34" charset="0"/>
                        </a:rPr>
                        <a:t>°</a:t>
                      </a:r>
                      <a:r>
                        <a:rPr lang="en-US" sz="1200" b="0" dirty="0" smtClean="0">
                          <a:latin typeface="Arial" pitchFamily="34" charset="0"/>
                          <a:cs typeface="Arial" pitchFamily="34" charset="0"/>
                        </a:rPr>
                        <a:t>C/W</a:t>
                      </a:r>
                      <a:r>
                        <a:rPr lang="en-US" sz="1200" b="0" baseline="30000" dirty="0" smtClean="0">
                          <a:latin typeface="Arial" pitchFamily="34" charset="0"/>
                          <a:cs typeface="Arial" pitchFamily="34" charset="0"/>
                        </a:rPr>
                        <a:t>2</a:t>
                      </a:r>
                      <a:endParaRPr lang="en-US" sz="1200" b="0" dirty="0" smtClean="0">
                        <a:latin typeface="Arial" pitchFamily="34" charset="0"/>
                        <a:cs typeface="Arial" pitchFamily="34" charset="0"/>
                      </a:endParaRP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169578">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smtClean="0">
                          <a:ln>
                            <a:noFill/>
                          </a:ln>
                          <a:solidFill>
                            <a:srgbClr val="000000"/>
                          </a:solidFill>
                          <a:effectLst/>
                          <a:latin typeface="Arial" pitchFamily="34" charset="0"/>
                          <a:cs typeface="Arial" pitchFamily="34" charset="0"/>
                        </a:rPr>
                        <a:t>Mechanical Reliability</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r>
                        <a:rPr lang="en-US" sz="1200" b="0" dirty="0" smtClean="0">
                          <a:latin typeface="Arial" pitchFamily="34" charset="0"/>
                          <a:cs typeface="Arial" pitchFamily="34" charset="0"/>
                        </a:rPr>
                        <a:t>TBD</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bl>
          </a:graphicData>
        </a:graphic>
      </p:graphicFrame>
      <p:sp>
        <p:nvSpPr>
          <p:cNvPr id="5" name="TextBox 4"/>
          <p:cNvSpPr txBox="1"/>
          <p:nvPr/>
        </p:nvSpPr>
        <p:spPr>
          <a:xfrm>
            <a:off x="685800" y="5943600"/>
            <a:ext cx="3810000" cy="461665"/>
          </a:xfrm>
          <a:prstGeom prst="rect">
            <a:avLst/>
          </a:prstGeom>
          <a:noFill/>
        </p:spPr>
        <p:txBody>
          <a:bodyPr wrap="square" rtlCol="0">
            <a:spAutoFit/>
          </a:bodyPr>
          <a:lstStyle/>
          <a:p>
            <a:pPr marL="342900" indent="-342900">
              <a:buAutoNum type="arabicPeriod"/>
            </a:pPr>
            <a:r>
              <a:rPr lang="en-US" sz="1200" dirty="0" smtClean="0"/>
              <a:t>Depending on Board and Package BOM</a:t>
            </a:r>
          </a:p>
          <a:p>
            <a:pPr marL="342900" indent="-342900">
              <a:buAutoNum type="arabicPeriod"/>
            </a:pPr>
            <a:r>
              <a:rPr lang="en-US" sz="1200" dirty="0" smtClean="0"/>
              <a:t>Depending on Package BOM</a:t>
            </a:r>
            <a:endParaRPr lang="en-US" sz="1200" dirty="0"/>
          </a:p>
        </p:txBody>
      </p:sp>
      <p:sp>
        <p:nvSpPr>
          <p:cNvPr id="6" name="Date Placeholder 3"/>
          <p:cNvSpPr>
            <a:spLocks noGrp="1"/>
          </p:cNvSpPr>
          <p:nvPr>
            <p:ph type="dt" sz="quarter" idx="10"/>
          </p:nvPr>
        </p:nvSpPr>
        <p:spPr>
          <a:xfrm>
            <a:off x="1371600" y="6515100"/>
            <a:ext cx="2133600" cy="3429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2"/>
                </a:solidFill>
                <a:latin typeface="Lucida Sans Unicode" pitchFamily="34" charset="0"/>
                <a:ea typeface="ＭＳ Ｐゴシック" pitchFamily="34" charset="-128"/>
              </a:defRPr>
            </a:lvl1pPr>
            <a:lvl2pPr marL="742950" indent="-285750" eaLnBrk="0" hangingPunct="0">
              <a:defRPr b="1">
                <a:solidFill>
                  <a:schemeClr val="tx2"/>
                </a:solidFill>
                <a:latin typeface="Lucida Sans Unicode" pitchFamily="34" charset="0"/>
                <a:ea typeface="ＭＳ Ｐゴシック" pitchFamily="34" charset="-128"/>
              </a:defRPr>
            </a:lvl2pPr>
            <a:lvl3pPr marL="1143000" indent="-228600" eaLnBrk="0" hangingPunct="0">
              <a:defRPr b="1">
                <a:solidFill>
                  <a:schemeClr val="tx2"/>
                </a:solidFill>
                <a:latin typeface="Lucida Sans Unicode" pitchFamily="34" charset="0"/>
                <a:ea typeface="ＭＳ Ｐゴシック" pitchFamily="34" charset="-128"/>
              </a:defRPr>
            </a:lvl3pPr>
            <a:lvl4pPr marL="1600200" indent="-228600" eaLnBrk="0" hangingPunct="0">
              <a:defRPr b="1">
                <a:solidFill>
                  <a:schemeClr val="tx2"/>
                </a:solidFill>
                <a:latin typeface="Lucida Sans Unicode" pitchFamily="34" charset="0"/>
                <a:ea typeface="ＭＳ Ｐゴシック" pitchFamily="34" charset="-128"/>
              </a:defRPr>
            </a:lvl4pPr>
            <a:lvl5pPr marL="2057400" indent="-228600" eaLnBrk="0" hangingPunct="0">
              <a:defRPr b="1">
                <a:solidFill>
                  <a:schemeClr val="tx2"/>
                </a:solidFill>
                <a:latin typeface="Lucida Sans Unicode" pitchFamily="34" charset="0"/>
                <a:ea typeface="ＭＳ Ｐゴシック" pitchFamily="34" charset="-128"/>
              </a:defRPr>
            </a:lvl5pPr>
            <a:lvl6pPr marL="25146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6pPr>
            <a:lvl7pPr marL="29718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7pPr>
            <a:lvl8pPr marL="34290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8pPr>
            <a:lvl9pPr marL="38862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9pPr>
          </a:lstStyle>
          <a:p>
            <a:r>
              <a:rPr lang="en-US" altLang="ja-JP" b="0" dirty="0" smtClean="0">
                <a:solidFill>
                  <a:schemeClr val="tx1"/>
                </a:solidFill>
                <a:latin typeface="Times New Roman" pitchFamily="18" charset="0"/>
              </a:rPr>
              <a:t>4/3/2012</a:t>
            </a:r>
          </a:p>
        </p:txBody>
      </p:sp>
      <p:sp>
        <p:nvSpPr>
          <p:cNvPr id="7" name="Footer Placeholder 4"/>
          <p:cNvSpPr>
            <a:spLocks noGrp="1"/>
          </p:cNvSpPr>
          <p:nvPr>
            <p:ph type="ftr" sz="quarter" idx="11"/>
          </p:nvPr>
        </p:nvSpPr>
        <p:spPr>
          <a:xfrm>
            <a:off x="3709670" y="6399848"/>
            <a:ext cx="2895600" cy="3159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2"/>
                </a:solidFill>
                <a:latin typeface="Lucida Sans Unicode" pitchFamily="34" charset="0"/>
                <a:ea typeface="ＭＳ Ｐゴシック" pitchFamily="34" charset="-128"/>
              </a:defRPr>
            </a:lvl1pPr>
            <a:lvl2pPr marL="742950" indent="-285750" eaLnBrk="0" hangingPunct="0">
              <a:defRPr b="1">
                <a:solidFill>
                  <a:schemeClr val="tx2"/>
                </a:solidFill>
                <a:latin typeface="Lucida Sans Unicode" pitchFamily="34" charset="0"/>
                <a:ea typeface="ＭＳ Ｐゴシック" pitchFamily="34" charset="-128"/>
              </a:defRPr>
            </a:lvl2pPr>
            <a:lvl3pPr marL="1143000" indent="-228600" eaLnBrk="0" hangingPunct="0">
              <a:defRPr b="1">
                <a:solidFill>
                  <a:schemeClr val="tx2"/>
                </a:solidFill>
                <a:latin typeface="Lucida Sans Unicode" pitchFamily="34" charset="0"/>
                <a:ea typeface="ＭＳ Ｐゴシック" pitchFamily="34" charset="-128"/>
              </a:defRPr>
            </a:lvl3pPr>
            <a:lvl4pPr marL="1600200" indent="-228600" eaLnBrk="0" hangingPunct="0">
              <a:defRPr b="1">
                <a:solidFill>
                  <a:schemeClr val="tx2"/>
                </a:solidFill>
                <a:latin typeface="Lucida Sans Unicode" pitchFamily="34" charset="0"/>
                <a:ea typeface="ＭＳ Ｐゴシック" pitchFamily="34" charset="-128"/>
              </a:defRPr>
            </a:lvl4pPr>
            <a:lvl5pPr marL="2057400" indent="-228600" eaLnBrk="0" hangingPunct="0">
              <a:defRPr b="1">
                <a:solidFill>
                  <a:schemeClr val="tx2"/>
                </a:solidFill>
                <a:latin typeface="Lucida Sans Unicode" pitchFamily="34" charset="0"/>
                <a:ea typeface="ＭＳ Ｐゴシック" pitchFamily="34" charset="-128"/>
              </a:defRPr>
            </a:lvl5pPr>
            <a:lvl6pPr marL="25146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6pPr>
            <a:lvl7pPr marL="29718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7pPr>
            <a:lvl8pPr marL="34290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8pPr>
            <a:lvl9pPr marL="38862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9pPr>
          </a:lstStyle>
          <a:p>
            <a:r>
              <a:rPr lang="en-US" altLang="ja-JP" smtClean="0">
                <a:solidFill>
                  <a:srgbClr val="FF0000"/>
                </a:solidFill>
                <a:latin typeface="Times New Roman" pitchFamily="18" charset="0"/>
              </a:rPr>
              <a:t>Micron/Intel Confidential</a:t>
            </a:r>
          </a:p>
        </p:txBody>
      </p:sp>
    </p:spTree>
    <p:extLst>
      <p:ext uri="{BB962C8B-B14F-4D97-AF65-F5344CB8AC3E}">
        <p14:creationId xmlns:p14="http://schemas.microsoft.com/office/powerpoint/2010/main" val="1015360076"/>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Packaging Risks &amp; Future Considerations</a:t>
            </a:r>
            <a:endParaRPr lang="en-US" dirty="0"/>
          </a:p>
        </p:txBody>
      </p:sp>
      <p:sp>
        <p:nvSpPr>
          <p:cNvPr id="3" name="Content Placeholder 2"/>
          <p:cNvSpPr>
            <a:spLocks noGrp="1"/>
          </p:cNvSpPr>
          <p:nvPr>
            <p:ph idx="1"/>
          </p:nvPr>
        </p:nvSpPr>
        <p:spPr/>
        <p:txBody>
          <a:bodyPr/>
          <a:lstStyle/>
          <a:p>
            <a:r>
              <a:rPr lang="en-US" dirty="0" smtClean="0"/>
              <a:t>Risks:</a:t>
            </a:r>
          </a:p>
          <a:p>
            <a:pPr lvl="1"/>
            <a:r>
              <a:rPr lang="en-US" dirty="0" smtClean="0"/>
              <a:t>High speed signal integrity in 4 and 8 die stacks</a:t>
            </a:r>
          </a:p>
          <a:p>
            <a:pPr lvl="1"/>
            <a:r>
              <a:rPr lang="en-US" dirty="0" smtClean="0"/>
              <a:t>Thermal performance in 4 and 8 die stacks</a:t>
            </a:r>
          </a:p>
          <a:p>
            <a:pPr lvl="1"/>
            <a:r>
              <a:rPr lang="en-US" dirty="0" smtClean="0"/>
              <a:t>Unforeseen silicon to package integration issues</a:t>
            </a:r>
          </a:p>
          <a:p>
            <a:r>
              <a:rPr lang="en-US" dirty="0" smtClean="0"/>
              <a:t>Future Considerations – </a:t>
            </a:r>
            <a:r>
              <a:rPr lang="en-US" sz="2000" dirty="0" smtClean="0"/>
              <a:t>To be included in a later SOW after package design path-finding is complete</a:t>
            </a:r>
          </a:p>
          <a:p>
            <a:pPr lvl="1"/>
            <a:r>
              <a:rPr lang="en-US" dirty="0" smtClean="0"/>
              <a:t>Package cost targets</a:t>
            </a:r>
          </a:p>
          <a:p>
            <a:pPr lvl="1"/>
            <a:r>
              <a:rPr lang="en-US" dirty="0" smtClean="0"/>
              <a:t>Assembly success criteria (process, yield, etc..)</a:t>
            </a:r>
          </a:p>
          <a:p>
            <a:pPr lvl="1"/>
            <a:r>
              <a:rPr lang="en-US" dirty="0" smtClean="0"/>
              <a:t>Assembly process/materials characterization plans</a:t>
            </a:r>
          </a:p>
          <a:p>
            <a:pPr lvl="1"/>
            <a:r>
              <a:rPr lang="en-US" dirty="0" smtClean="0"/>
              <a:t>Package PFA support for qualification</a:t>
            </a:r>
          </a:p>
          <a:p>
            <a:pPr lvl="1"/>
            <a:r>
              <a:rPr lang="en-US" dirty="0" smtClean="0"/>
              <a:t>Intel Assembly team early involvement model</a:t>
            </a:r>
          </a:p>
          <a:p>
            <a:pPr lvl="1"/>
            <a:r>
              <a:rPr lang="en-US" dirty="0" smtClean="0"/>
              <a:t>HVM assembly </a:t>
            </a:r>
            <a:endParaRPr lang="en-US" dirty="0"/>
          </a:p>
        </p:txBody>
      </p:sp>
      <p:sp>
        <p:nvSpPr>
          <p:cNvPr id="4" name="Date Placeholder 3"/>
          <p:cNvSpPr>
            <a:spLocks noGrp="1"/>
          </p:cNvSpPr>
          <p:nvPr>
            <p:ph type="dt" sz="quarter" idx="10"/>
          </p:nvPr>
        </p:nvSpPr>
        <p:spPr>
          <a:xfrm>
            <a:off x="1371600" y="6515100"/>
            <a:ext cx="2133600" cy="3429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2"/>
                </a:solidFill>
                <a:latin typeface="Lucida Sans Unicode" pitchFamily="34" charset="0"/>
                <a:ea typeface="ＭＳ Ｐゴシック" pitchFamily="34" charset="-128"/>
              </a:defRPr>
            </a:lvl1pPr>
            <a:lvl2pPr marL="742950" indent="-285750" eaLnBrk="0" hangingPunct="0">
              <a:defRPr b="1">
                <a:solidFill>
                  <a:schemeClr val="tx2"/>
                </a:solidFill>
                <a:latin typeface="Lucida Sans Unicode" pitchFamily="34" charset="0"/>
                <a:ea typeface="ＭＳ Ｐゴシック" pitchFamily="34" charset="-128"/>
              </a:defRPr>
            </a:lvl2pPr>
            <a:lvl3pPr marL="1143000" indent="-228600" eaLnBrk="0" hangingPunct="0">
              <a:defRPr b="1">
                <a:solidFill>
                  <a:schemeClr val="tx2"/>
                </a:solidFill>
                <a:latin typeface="Lucida Sans Unicode" pitchFamily="34" charset="0"/>
                <a:ea typeface="ＭＳ Ｐゴシック" pitchFamily="34" charset="-128"/>
              </a:defRPr>
            </a:lvl3pPr>
            <a:lvl4pPr marL="1600200" indent="-228600" eaLnBrk="0" hangingPunct="0">
              <a:defRPr b="1">
                <a:solidFill>
                  <a:schemeClr val="tx2"/>
                </a:solidFill>
                <a:latin typeface="Lucida Sans Unicode" pitchFamily="34" charset="0"/>
                <a:ea typeface="ＭＳ Ｐゴシック" pitchFamily="34" charset="-128"/>
              </a:defRPr>
            </a:lvl4pPr>
            <a:lvl5pPr marL="2057400" indent="-228600" eaLnBrk="0" hangingPunct="0">
              <a:defRPr b="1">
                <a:solidFill>
                  <a:schemeClr val="tx2"/>
                </a:solidFill>
                <a:latin typeface="Lucida Sans Unicode" pitchFamily="34" charset="0"/>
                <a:ea typeface="ＭＳ Ｐゴシック" pitchFamily="34" charset="-128"/>
              </a:defRPr>
            </a:lvl5pPr>
            <a:lvl6pPr marL="25146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6pPr>
            <a:lvl7pPr marL="29718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7pPr>
            <a:lvl8pPr marL="34290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8pPr>
            <a:lvl9pPr marL="38862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9pPr>
          </a:lstStyle>
          <a:p>
            <a:r>
              <a:rPr lang="en-US" altLang="ja-JP" b="0" dirty="0" smtClean="0">
                <a:solidFill>
                  <a:schemeClr val="tx1"/>
                </a:solidFill>
                <a:latin typeface="Times New Roman" pitchFamily="18" charset="0"/>
              </a:rPr>
              <a:t>4/3/2012</a:t>
            </a:r>
          </a:p>
        </p:txBody>
      </p:sp>
      <p:sp>
        <p:nvSpPr>
          <p:cNvPr id="5" name="Footer Placeholder 4"/>
          <p:cNvSpPr>
            <a:spLocks noGrp="1"/>
          </p:cNvSpPr>
          <p:nvPr>
            <p:ph type="ftr" sz="quarter" idx="11"/>
          </p:nvPr>
        </p:nvSpPr>
        <p:spPr>
          <a:xfrm>
            <a:off x="3709670" y="6399848"/>
            <a:ext cx="2895600" cy="3159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2"/>
                </a:solidFill>
                <a:latin typeface="Lucida Sans Unicode" pitchFamily="34" charset="0"/>
                <a:ea typeface="ＭＳ Ｐゴシック" pitchFamily="34" charset="-128"/>
              </a:defRPr>
            </a:lvl1pPr>
            <a:lvl2pPr marL="742950" indent="-285750" eaLnBrk="0" hangingPunct="0">
              <a:defRPr b="1">
                <a:solidFill>
                  <a:schemeClr val="tx2"/>
                </a:solidFill>
                <a:latin typeface="Lucida Sans Unicode" pitchFamily="34" charset="0"/>
                <a:ea typeface="ＭＳ Ｐゴシック" pitchFamily="34" charset="-128"/>
              </a:defRPr>
            </a:lvl2pPr>
            <a:lvl3pPr marL="1143000" indent="-228600" eaLnBrk="0" hangingPunct="0">
              <a:defRPr b="1">
                <a:solidFill>
                  <a:schemeClr val="tx2"/>
                </a:solidFill>
                <a:latin typeface="Lucida Sans Unicode" pitchFamily="34" charset="0"/>
                <a:ea typeface="ＭＳ Ｐゴシック" pitchFamily="34" charset="-128"/>
              </a:defRPr>
            </a:lvl3pPr>
            <a:lvl4pPr marL="1600200" indent="-228600" eaLnBrk="0" hangingPunct="0">
              <a:defRPr b="1">
                <a:solidFill>
                  <a:schemeClr val="tx2"/>
                </a:solidFill>
                <a:latin typeface="Lucida Sans Unicode" pitchFamily="34" charset="0"/>
                <a:ea typeface="ＭＳ Ｐゴシック" pitchFamily="34" charset="-128"/>
              </a:defRPr>
            </a:lvl4pPr>
            <a:lvl5pPr marL="2057400" indent="-228600" eaLnBrk="0" hangingPunct="0">
              <a:defRPr b="1">
                <a:solidFill>
                  <a:schemeClr val="tx2"/>
                </a:solidFill>
                <a:latin typeface="Lucida Sans Unicode" pitchFamily="34" charset="0"/>
                <a:ea typeface="ＭＳ Ｐゴシック" pitchFamily="34" charset="-128"/>
              </a:defRPr>
            </a:lvl5pPr>
            <a:lvl6pPr marL="25146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6pPr>
            <a:lvl7pPr marL="29718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7pPr>
            <a:lvl8pPr marL="34290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8pPr>
            <a:lvl9pPr marL="38862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9pPr>
          </a:lstStyle>
          <a:p>
            <a:r>
              <a:rPr lang="en-US" altLang="ja-JP" smtClean="0">
                <a:solidFill>
                  <a:srgbClr val="FF0000"/>
                </a:solidFill>
                <a:latin typeface="Times New Roman" pitchFamily="18" charset="0"/>
              </a:rPr>
              <a:t>Micron/Intel Confidential</a:t>
            </a:r>
          </a:p>
        </p:txBody>
      </p:sp>
    </p:spTree>
    <p:extLst>
      <p:ext uri="{BB962C8B-B14F-4D97-AF65-F5344CB8AC3E}">
        <p14:creationId xmlns:p14="http://schemas.microsoft.com/office/powerpoint/2010/main" val="735924670"/>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Packaging &amp; Assembly Resourcing </a:t>
            </a:r>
            <a:endParaRPr lang="en-US" dirty="0"/>
          </a:p>
        </p:txBody>
      </p:sp>
      <p:sp>
        <p:nvSpPr>
          <p:cNvPr id="3" name="Content Placeholder 2"/>
          <p:cNvSpPr>
            <a:spLocks noGrp="1"/>
          </p:cNvSpPr>
          <p:nvPr>
            <p:ph idx="1"/>
          </p:nvPr>
        </p:nvSpPr>
        <p:spPr/>
        <p:txBody>
          <a:bodyPr/>
          <a:lstStyle/>
          <a:p>
            <a:r>
              <a:rPr lang="en-US" dirty="0"/>
              <a:t>JDP Packaging </a:t>
            </a:r>
            <a:r>
              <a:rPr lang="en-US" dirty="0" smtClean="0"/>
              <a:t>teams will jointly support all areas of package design and analysis.</a:t>
            </a:r>
          </a:p>
          <a:p>
            <a:r>
              <a:rPr lang="en-US" dirty="0" smtClean="0"/>
              <a:t>Intel will serve as the lead on package design and analysis.</a:t>
            </a:r>
          </a:p>
          <a:p>
            <a:r>
              <a:rPr lang="en-US" dirty="0" smtClean="0"/>
              <a:t>Micron will serve as the lead on silicon to package integration, Assembly process definition and manufacturing.</a:t>
            </a:r>
          </a:p>
          <a:p>
            <a:endParaRPr lang="en-US" sz="1400" dirty="0"/>
          </a:p>
          <a:p>
            <a:r>
              <a:rPr lang="en-US" dirty="0" smtClean="0"/>
              <a:t>2012 Package/Assembly HC Allocation</a:t>
            </a:r>
          </a:p>
          <a:p>
            <a:endParaRPr lang="en-US" dirty="0" smtClean="0"/>
          </a:p>
          <a:p>
            <a:endParaRPr lang="en-US" dirty="0">
              <a:solidFill>
                <a:srgbClr val="00B050"/>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1211424151"/>
              </p:ext>
            </p:extLst>
          </p:nvPr>
        </p:nvGraphicFramePr>
        <p:xfrm>
          <a:off x="876300" y="5186680"/>
          <a:ext cx="7086600" cy="914400"/>
        </p:xfrm>
        <a:graphic>
          <a:graphicData uri="http://schemas.openxmlformats.org/drawingml/2006/table">
            <a:tbl>
              <a:tblPr firstRow="1" bandRow="1">
                <a:tableStyleId>{5C22544A-7EE6-4342-B048-85BDC9FD1C3A}</a:tableStyleId>
              </a:tblPr>
              <a:tblGrid>
                <a:gridCol w="1417320"/>
                <a:gridCol w="1417320"/>
                <a:gridCol w="1417320"/>
                <a:gridCol w="1417320"/>
                <a:gridCol w="1417320"/>
              </a:tblGrid>
              <a:tr h="192505">
                <a:tc>
                  <a:txBody>
                    <a:bodyPr/>
                    <a:lstStyle/>
                    <a:p>
                      <a:endParaRPr lang="en-US" sz="1400" dirty="0"/>
                    </a:p>
                  </a:txBody>
                  <a:tcPr/>
                </a:tc>
                <a:tc>
                  <a:txBody>
                    <a:bodyPr/>
                    <a:lstStyle/>
                    <a:p>
                      <a:pPr algn="ctr"/>
                      <a:r>
                        <a:rPr lang="en-US" sz="1400" dirty="0" smtClean="0"/>
                        <a:t>CQ1’12</a:t>
                      </a:r>
                      <a:endParaRPr lang="en-US" sz="1400" dirty="0"/>
                    </a:p>
                  </a:txBody>
                  <a:tcPr/>
                </a:tc>
                <a:tc>
                  <a:txBody>
                    <a:bodyPr/>
                    <a:lstStyle/>
                    <a:p>
                      <a:pPr algn="ctr"/>
                      <a:r>
                        <a:rPr lang="en-US" sz="1400" dirty="0" smtClean="0"/>
                        <a:t>CQ2’12</a:t>
                      </a:r>
                      <a:endParaRPr lang="en-US" sz="1400" dirty="0"/>
                    </a:p>
                  </a:txBody>
                  <a:tcPr/>
                </a:tc>
                <a:tc>
                  <a:txBody>
                    <a:bodyPr/>
                    <a:lstStyle/>
                    <a:p>
                      <a:pPr algn="ctr"/>
                      <a:r>
                        <a:rPr lang="en-US" sz="1400" dirty="0" smtClean="0"/>
                        <a:t>CQ3’12</a:t>
                      </a:r>
                      <a:endParaRPr lang="en-US" sz="1400" dirty="0"/>
                    </a:p>
                  </a:txBody>
                  <a:tcPr/>
                </a:tc>
                <a:tc>
                  <a:txBody>
                    <a:bodyPr/>
                    <a:lstStyle/>
                    <a:p>
                      <a:pPr algn="ctr"/>
                      <a:r>
                        <a:rPr lang="en-US" sz="1400" dirty="0" smtClean="0"/>
                        <a:t>CQ4’12</a:t>
                      </a:r>
                      <a:endParaRPr lang="en-US" sz="1400" dirty="0"/>
                    </a:p>
                  </a:txBody>
                  <a:tcPr/>
                </a:tc>
              </a:tr>
              <a:tr h="208547">
                <a:tc>
                  <a:txBody>
                    <a:bodyPr/>
                    <a:lstStyle/>
                    <a:p>
                      <a:pPr algn="r"/>
                      <a:r>
                        <a:rPr lang="en-US" sz="1400" dirty="0" smtClean="0"/>
                        <a:t>Intel</a:t>
                      </a:r>
                      <a:endParaRPr lang="en-US" sz="1400" dirty="0"/>
                    </a:p>
                  </a:txBody>
                  <a:tcPr/>
                </a:tc>
                <a:tc>
                  <a:txBody>
                    <a:bodyPr/>
                    <a:lstStyle/>
                    <a:p>
                      <a:pPr algn="ctr"/>
                      <a:r>
                        <a:rPr lang="en-US" sz="1400" dirty="0" smtClean="0"/>
                        <a:t>2</a:t>
                      </a:r>
                      <a:endParaRPr lang="en-US" sz="1400" dirty="0"/>
                    </a:p>
                  </a:txBody>
                  <a:tcPr/>
                </a:tc>
                <a:tc>
                  <a:txBody>
                    <a:bodyPr/>
                    <a:lstStyle/>
                    <a:p>
                      <a:pPr algn="ctr"/>
                      <a:r>
                        <a:rPr lang="en-US" sz="1400" dirty="0" smtClean="0"/>
                        <a:t>2</a:t>
                      </a:r>
                      <a:endParaRPr lang="en-US" sz="1400" dirty="0"/>
                    </a:p>
                  </a:txBody>
                  <a:tcPr/>
                </a:tc>
                <a:tc>
                  <a:txBody>
                    <a:bodyPr/>
                    <a:lstStyle/>
                    <a:p>
                      <a:pPr algn="ctr"/>
                      <a:r>
                        <a:rPr lang="en-US" sz="1400" dirty="0" smtClean="0"/>
                        <a:t>2</a:t>
                      </a:r>
                      <a:endParaRPr lang="en-US" sz="1400" dirty="0"/>
                    </a:p>
                  </a:txBody>
                  <a:tcPr/>
                </a:tc>
                <a:tc>
                  <a:txBody>
                    <a:bodyPr/>
                    <a:lstStyle/>
                    <a:p>
                      <a:pPr algn="ctr"/>
                      <a:r>
                        <a:rPr lang="en-US" sz="1400" dirty="0" smtClean="0"/>
                        <a:t>3.5</a:t>
                      </a:r>
                      <a:endParaRPr lang="en-US" sz="1400" dirty="0"/>
                    </a:p>
                  </a:txBody>
                  <a:tcPr/>
                </a:tc>
              </a:tr>
              <a:tr h="208547">
                <a:tc>
                  <a:txBody>
                    <a:bodyPr/>
                    <a:lstStyle/>
                    <a:p>
                      <a:pPr algn="r"/>
                      <a:r>
                        <a:rPr lang="en-US" sz="1400" dirty="0" smtClean="0"/>
                        <a:t>Micron</a:t>
                      </a:r>
                      <a:endParaRPr lang="en-US" sz="1400" dirty="0"/>
                    </a:p>
                  </a:txBody>
                  <a:tcPr/>
                </a:tc>
                <a:tc>
                  <a:txBody>
                    <a:bodyPr/>
                    <a:lstStyle/>
                    <a:p>
                      <a:pPr algn="ctr"/>
                      <a:r>
                        <a:rPr lang="en-US" sz="1400" dirty="0" smtClean="0"/>
                        <a:t>0</a:t>
                      </a:r>
                      <a:endParaRPr lang="en-US" sz="1400" dirty="0"/>
                    </a:p>
                  </a:txBody>
                  <a:tcPr/>
                </a:tc>
                <a:tc>
                  <a:txBody>
                    <a:bodyPr/>
                    <a:lstStyle/>
                    <a:p>
                      <a:pPr algn="ctr"/>
                      <a:r>
                        <a:rPr lang="en-US" sz="1400" dirty="0" smtClean="0"/>
                        <a:t>4</a:t>
                      </a:r>
                      <a:endParaRPr lang="en-US" sz="1400" dirty="0"/>
                    </a:p>
                  </a:txBody>
                  <a:tcPr/>
                </a:tc>
                <a:tc>
                  <a:txBody>
                    <a:bodyPr/>
                    <a:lstStyle/>
                    <a:p>
                      <a:pPr algn="ctr"/>
                      <a:r>
                        <a:rPr lang="en-US" sz="1400" dirty="0" smtClean="0"/>
                        <a:t>4</a:t>
                      </a:r>
                      <a:endParaRPr lang="en-US" sz="1400" dirty="0"/>
                    </a:p>
                  </a:txBody>
                  <a:tcPr/>
                </a:tc>
                <a:tc>
                  <a:txBody>
                    <a:bodyPr/>
                    <a:lstStyle/>
                    <a:p>
                      <a:pPr algn="ctr"/>
                      <a:r>
                        <a:rPr lang="en-US" sz="1400" dirty="0" smtClean="0"/>
                        <a:t>5</a:t>
                      </a:r>
                      <a:endParaRPr lang="en-US" sz="1400" dirty="0"/>
                    </a:p>
                  </a:txBody>
                  <a:tcPr/>
                </a:tc>
              </a:tr>
            </a:tbl>
          </a:graphicData>
        </a:graphic>
      </p:graphicFrame>
      <p:sp>
        <p:nvSpPr>
          <p:cNvPr id="6" name="Date Placeholder 3"/>
          <p:cNvSpPr>
            <a:spLocks noGrp="1"/>
          </p:cNvSpPr>
          <p:nvPr>
            <p:ph type="dt" sz="quarter" idx="10"/>
          </p:nvPr>
        </p:nvSpPr>
        <p:spPr>
          <a:xfrm>
            <a:off x="1371600" y="6515100"/>
            <a:ext cx="2133600" cy="3429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2"/>
                </a:solidFill>
                <a:latin typeface="Lucida Sans Unicode" pitchFamily="34" charset="0"/>
                <a:ea typeface="ＭＳ Ｐゴシック" pitchFamily="34" charset="-128"/>
              </a:defRPr>
            </a:lvl1pPr>
            <a:lvl2pPr marL="742950" indent="-285750" eaLnBrk="0" hangingPunct="0">
              <a:defRPr b="1">
                <a:solidFill>
                  <a:schemeClr val="tx2"/>
                </a:solidFill>
                <a:latin typeface="Lucida Sans Unicode" pitchFamily="34" charset="0"/>
                <a:ea typeface="ＭＳ Ｐゴシック" pitchFamily="34" charset="-128"/>
              </a:defRPr>
            </a:lvl2pPr>
            <a:lvl3pPr marL="1143000" indent="-228600" eaLnBrk="0" hangingPunct="0">
              <a:defRPr b="1">
                <a:solidFill>
                  <a:schemeClr val="tx2"/>
                </a:solidFill>
                <a:latin typeface="Lucida Sans Unicode" pitchFamily="34" charset="0"/>
                <a:ea typeface="ＭＳ Ｐゴシック" pitchFamily="34" charset="-128"/>
              </a:defRPr>
            </a:lvl3pPr>
            <a:lvl4pPr marL="1600200" indent="-228600" eaLnBrk="0" hangingPunct="0">
              <a:defRPr b="1">
                <a:solidFill>
                  <a:schemeClr val="tx2"/>
                </a:solidFill>
                <a:latin typeface="Lucida Sans Unicode" pitchFamily="34" charset="0"/>
                <a:ea typeface="ＭＳ Ｐゴシック" pitchFamily="34" charset="-128"/>
              </a:defRPr>
            </a:lvl4pPr>
            <a:lvl5pPr marL="2057400" indent="-228600" eaLnBrk="0" hangingPunct="0">
              <a:defRPr b="1">
                <a:solidFill>
                  <a:schemeClr val="tx2"/>
                </a:solidFill>
                <a:latin typeface="Lucida Sans Unicode" pitchFamily="34" charset="0"/>
                <a:ea typeface="ＭＳ Ｐゴシック" pitchFamily="34" charset="-128"/>
              </a:defRPr>
            </a:lvl5pPr>
            <a:lvl6pPr marL="25146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6pPr>
            <a:lvl7pPr marL="29718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7pPr>
            <a:lvl8pPr marL="34290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8pPr>
            <a:lvl9pPr marL="38862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9pPr>
          </a:lstStyle>
          <a:p>
            <a:r>
              <a:rPr lang="en-US" altLang="ja-JP" b="0" dirty="0" smtClean="0">
                <a:solidFill>
                  <a:schemeClr val="tx1"/>
                </a:solidFill>
                <a:latin typeface="Times New Roman" pitchFamily="18" charset="0"/>
              </a:rPr>
              <a:t>4/3/2012</a:t>
            </a:r>
          </a:p>
        </p:txBody>
      </p:sp>
      <p:sp>
        <p:nvSpPr>
          <p:cNvPr id="7" name="Footer Placeholder 4"/>
          <p:cNvSpPr>
            <a:spLocks noGrp="1"/>
          </p:cNvSpPr>
          <p:nvPr>
            <p:ph type="ftr" sz="quarter" idx="11"/>
          </p:nvPr>
        </p:nvSpPr>
        <p:spPr>
          <a:xfrm>
            <a:off x="3709670" y="6399848"/>
            <a:ext cx="2895600" cy="3159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2"/>
                </a:solidFill>
                <a:latin typeface="Lucida Sans Unicode" pitchFamily="34" charset="0"/>
                <a:ea typeface="ＭＳ Ｐゴシック" pitchFamily="34" charset="-128"/>
              </a:defRPr>
            </a:lvl1pPr>
            <a:lvl2pPr marL="742950" indent="-285750" eaLnBrk="0" hangingPunct="0">
              <a:defRPr b="1">
                <a:solidFill>
                  <a:schemeClr val="tx2"/>
                </a:solidFill>
                <a:latin typeface="Lucida Sans Unicode" pitchFamily="34" charset="0"/>
                <a:ea typeface="ＭＳ Ｐゴシック" pitchFamily="34" charset="-128"/>
              </a:defRPr>
            </a:lvl2pPr>
            <a:lvl3pPr marL="1143000" indent="-228600" eaLnBrk="0" hangingPunct="0">
              <a:defRPr b="1">
                <a:solidFill>
                  <a:schemeClr val="tx2"/>
                </a:solidFill>
                <a:latin typeface="Lucida Sans Unicode" pitchFamily="34" charset="0"/>
                <a:ea typeface="ＭＳ Ｐゴシック" pitchFamily="34" charset="-128"/>
              </a:defRPr>
            </a:lvl3pPr>
            <a:lvl4pPr marL="1600200" indent="-228600" eaLnBrk="0" hangingPunct="0">
              <a:defRPr b="1">
                <a:solidFill>
                  <a:schemeClr val="tx2"/>
                </a:solidFill>
                <a:latin typeface="Lucida Sans Unicode" pitchFamily="34" charset="0"/>
                <a:ea typeface="ＭＳ Ｐゴシック" pitchFamily="34" charset="-128"/>
              </a:defRPr>
            </a:lvl4pPr>
            <a:lvl5pPr marL="2057400" indent="-228600" eaLnBrk="0" hangingPunct="0">
              <a:defRPr b="1">
                <a:solidFill>
                  <a:schemeClr val="tx2"/>
                </a:solidFill>
                <a:latin typeface="Lucida Sans Unicode" pitchFamily="34" charset="0"/>
                <a:ea typeface="ＭＳ Ｐゴシック" pitchFamily="34" charset="-128"/>
              </a:defRPr>
            </a:lvl5pPr>
            <a:lvl6pPr marL="25146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6pPr>
            <a:lvl7pPr marL="29718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7pPr>
            <a:lvl8pPr marL="34290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8pPr>
            <a:lvl9pPr marL="38862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9pPr>
          </a:lstStyle>
          <a:p>
            <a:r>
              <a:rPr lang="en-US" altLang="ja-JP" smtClean="0">
                <a:solidFill>
                  <a:srgbClr val="FF0000"/>
                </a:solidFill>
                <a:latin typeface="Times New Roman" pitchFamily="18" charset="0"/>
              </a:rPr>
              <a:t>Micron/Intel Confidential</a:t>
            </a:r>
          </a:p>
        </p:txBody>
      </p:sp>
    </p:spTree>
    <p:extLst>
      <p:ext uri="{BB962C8B-B14F-4D97-AF65-F5344CB8AC3E}">
        <p14:creationId xmlns:p14="http://schemas.microsoft.com/office/powerpoint/2010/main" val="3889485264"/>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29" name="Date Placeholder 3"/>
          <p:cNvSpPr>
            <a:spLocks noGrp="1"/>
          </p:cNvSpPr>
          <p:nvPr>
            <p:ph type="dt" sz="quarter" idx="10"/>
          </p:nvPr>
        </p:nvSpPr>
        <p:spPr>
          <a:noFill/>
        </p:spPr>
        <p:txBody>
          <a:bodyPr/>
          <a:lstStyle/>
          <a:p>
            <a:r>
              <a:rPr lang="en-US" smtClean="0">
                <a:cs typeface="Arial" pitchFamily="34" charset="0"/>
              </a:rPr>
              <a:t>4/03/2012</a:t>
            </a:r>
          </a:p>
        </p:txBody>
      </p:sp>
      <p:sp>
        <p:nvSpPr>
          <p:cNvPr id="99330" name="Footer Placeholder 4"/>
          <p:cNvSpPr>
            <a:spLocks noGrp="1"/>
          </p:cNvSpPr>
          <p:nvPr>
            <p:ph type="ftr" sz="quarter" idx="11"/>
          </p:nvPr>
        </p:nvSpPr>
        <p:spPr>
          <a:noFill/>
        </p:spPr>
        <p:txBody>
          <a:bodyPr/>
          <a:lstStyle/>
          <a:p>
            <a:r>
              <a:rPr lang="en-US" smtClean="0">
                <a:cs typeface="Arial" pitchFamily="34" charset="0"/>
              </a:rPr>
              <a:t>Micron/Intel Confidential</a:t>
            </a:r>
          </a:p>
        </p:txBody>
      </p:sp>
      <p:sp>
        <p:nvSpPr>
          <p:cNvPr id="99331" name="Slide Number Placeholder 5"/>
          <p:cNvSpPr>
            <a:spLocks noGrp="1"/>
          </p:cNvSpPr>
          <p:nvPr>
            <p:ph type="sldNum" sz="quarter" idx="12"/>
          </p:nvPr>
        </p:nvSpPr>
        <p:spPr>
          <a:noFill/>
        </p:spPr>
        <p:txBody>
          <a:bodyPr/>
          <a:lstStyle/>
          <a:p>
            <a:fld id="{4BD35A07-B699-4C7B-AD06-0EAC4CF5D084}" type="slidenum">
              <a:rPr lang="en-US" smtClean="0">
                <a:cs typeface="Arial" pitchFamily="34" charset="0"/>
              </a:rPr>
              <a:pPr/>
              <a:t>57</a:t>
            </a:fld>
            <a:endParaRPr lang="en-US" smtClean="0">
              <a:cs typeface="Arial" pitchFamily="34" charset="0"/>
            </a:endParaRPr>
          </a:p>
        </p:txBody>
      </p:sp>
      <p:sp>
        <p:nvSpPr>
          <p:cNvPr id="99332" name="Rectangle 4"/>
          <p:cNvSpPr>
            <a:spLocks noGrp="1" noChangeArrowheads="1"/>
          </p:cNvSpPr>
          <p:nvPr>
            <p:ph type="ctrTitle"/>
          </p:nvPr>
        </p:nvSpPr>
        <p:spPr/>
        <p:txBody>
          <a:bodyPr/>
          <a:lstStyle/>
          <a:p>
            <a:pPr eaLnBrk="1" hangingPunct="1"/>
            <a:r>
              <a:rPr lang="en-US" dirty="0" smtClean="0"/>
              <a:t>5.0 SOW Deliverable</a:t>
            </a:r>
          </a:p>
        </p:txBody>
      </p:sp>
    </p:spTree>
  </p:cSld>
  <p:clrMapOvr>
    <a:masterClrMapping/>
  </p:clrMapOvr>
  <p:transition>
    <p:fade/>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9346" name="Rectangle 2"/>
          <p:cNvSpPr>
            <a:spLocks noGrp="1" noChangeArrowheads="1"/>
          </p:cNvSpPr>
          <p:nvPr>
            <p:ph type="title"/>
          </p:nvPr>
        </p:nvSpPr>
        <p:spPr>
          <a:xfrm>
            <a:off x="457200" y="84138"/>
            <a:ext cx="7757886" cy="598033"/>
          </a:xfrm>
        </p:spPr>
        <p:txBody>
          <a:bodyPr/>
          <a:lstStyle/>
          <a:p>
            <a:r>
              <a:rPr lang="en-US" b="1" dirty="0" smtClean="0">
                <a:solidFill>
                  <a:schemeClr val="accent2"/>
                </a:solidFill>
              </a:rPr>
              <a:t>SOW deliverables</a:t>
            </a:r>
          </a:p>
        </p:txBody>
      </p:sp>
      <p:sp>
        <p:nvSpPr>
          <p:cNvPr id="1209347" name="Rectangle 3"/>
          <p:cNvSpPr>
            <a:spLocks noGrp="1" noChangeArrowheads="1"/>
          </p:cNvSpPr>
          <p:nvPr>
            <p:ph type="body" idx="1"/>
          </p:nvPr>
        </p:nvSpPr>
        <p:spPr>
          <a:xfrm>
            <a:off x="0" y="889000"/>
            <a:ext cx="8955314" cy="5391150"/>
          </a:xfrm>
        </p:spPr>
        <p:txBody>
          <a:bodyPr/>
          <a:lstStyle/>
          <a:p>
            <a:pPr>
              <a:lnSpc>
                <a:spcPct val="120000"/>
              </a:lnSpc>
            </a:pPr>
            <a:r>
              <a:rPr lang="en-US" b="1" dirty="0" err="1" smtClean="0">
                <a:solidFill>
                  <a:schemeClr val="accent2"/>
                </a:solidFill>
              </a:rPr>
              <a:t>Qualifiable</a:t>
            </a:r>
            <a:r>
              <a:rPr lang="en-US" b="1" dirty="0" smtClean="0">
                <a:solidFill>
                  <a:schemeClr val="accent2"/>
                </a:solidFill>
              </a:rPr>
              <a:t> process as defined in the 10 series SxP Model of Record. </a:t>
            </a:r>
          </a:p>
          <a:p>
            <a:pPr>
              <a:lnSpc>
                <a:spcPct val="120000"/>
              </a:lnSpc>
            </a:pPr>
            <a:endParaRPr lang="en-US" b="1" dirty="0" smtClean="0">
              <a:solidFill>
                <a:schemeClr val="accent2"/>
              </a:solidFill>
            </a:endParaRPr>
          </a:p>
          <a:p>
            <a:pPr>
              <a:lnSpc>
                <a:spcPct val="120000"/>
              </a:lnSpc>
            </a:pPr>
            <a:r>
              <a:rPr lang="en-US" b="1" dirty="0" smtClean="0">
                <a:solidFill>
                  <a:schemeClr val="accent2"/>
                </a:solidFill>
              </a:rPr>
              <a:t>Array and cell capability as defined in the DTS </a:t>
            </a:r>
          </a:p>
          <a:p>
            <a:pPr>
              <a:lnSpc>
                <a:spcPct val="120000"/>
              </a:lnSpc>
            </a:pPr>
            <a:endParaRPr lang="en-US" b="1" dirty="0" smtClean="0">
              <a:solidFill>
                <a:schemeClr val="accent2"/>
              </a:solidFill>
            </a:endParaRPr>
          </a:p>
          <a:p>
            <a:pPr>
              <a:lnSpc>
                <a:spcPct val="120000"/>
              </a:lnSpc>
            </a:pPr>
            <a:r>
              <a:rPr lang="en-US" b="1" dirty="0" smtClean="0">
                <a:solidFill>
                  <a:schemeClr val="accent2"/>
                </a:solidFill>
              </a:rPr>
              <a:t>Process and design performance to hit the device specs as stated in the design and product SOWs</a:t>
            </a:r>
          </a:p>
          <a:p>
            <a:pPr>
              <a:lnSpc>
                <a:spcPct val="120000"/>
              </a:lnSpc>
            </a:pPr>
            <a:endParaRPr lang="en-US" b="1" dirty="0" smtClean="0">
              <a:solidFill>
                <a:schemeClr val="accent2"/>
              </a:solidFill>
            </a:endParaRPr>
          </a:p>
          <a:p>
            <a:pPr>
              <a:lnSpc>
                <a:spcPct val="120000"/>
              </a:lnSpc>
            </a:pPr>
            <a:r>
              <a:rPr lang="en-US" b="1" dirty="0" smtClean="0">
                <a:solidFill>
                  <a:schemeClr val="accent2"/>
                </a:solidFill>
              </a:rPr>
              <a:t>Package technology to enable the required system performance </a:t>
            </a:r>
          </a:p>
          <a:p>
            <a:pPr>
              <a:lnSpc>
                <a:spcPct val="120000"/>
              </a:lnSpc>
            </a:pPr>
            <a:endParaRPr lang="en-US" sz="1800" b="1" dirty="0" smtClean="0">
              <a:solidFill>
                <a:schemeClr val="accent2"/>
              </a:solidFill>
            </a:endParaRPr>
          </a:p>
          <a:p>
            <a:pPr>
              <a:lnSpc>
                <a:spcPct val="120000"/>
              </a:lnSpc>
              <a:buNone/>
            </a:pPr>
            <a:endParaRPr lang="en-US" sz="1800" b="1" dirty="0" smtClean="0">
              <a:solidFill>
                <a:schemeClr val="accent2"/>
              </a:solidFill>
            </a:endParaRPr>
          </a:p>
        </p:txBody>
      </p:sp>
      <p:sp>
        <p:nvSpPr>
          <p:cNvPr id="4" name="Date Placeholder 3"/>
          <p:cNvSpPr>
            <a:spLocks noGrp="1"/>
          </p:cNvSpPr>
          <p:nvPr>
            <p:ph type="dt" sz="half" idx="10"/>
          </p:nvPr>
        </p:nvSpPr>
        <p:spPr/>
        <p:txBody>
          <a:bodyPr/>
          <a:lstStyle/>
          <a:p>
            <a:pPr>
              <a:defRPr/>
            </a:pPr>
            <a:r>
              <a:rPr lang="en-US" smtClean="0"/>
              <a:t>4/03/2012</a:t>
            </a:r>
            <a:endParaRPr lang="en-US"/>
          </a:p>
        </p:txBody>
      </p:sp>
      <p:sp>
        <p:nvSpPr>
          <p:cNvPr id="5" name="Slide Number Placeholder 4"/>
          <p:cNvSpPr>
            <a:spLocks noGrp="1"/>
          </p:cNvSpPr>
          <p:nvPr>
            <p:ph type="sldNum" sz="quarter" idx="12"/>
          </p:nvPr>
        </p:nvSpPr>
        <p:spPr/>
        <p:txBody>
          <a:bodyPr/>
          <a:lstStyle/>
          <a:p>
            <a:pPr>
              <a:defRPr/>
            </a:pPr>
            <a:fld id="{C3DB9863-4AF0-451E-873F-65E2DBFB60C5}" type="slidenum">
              <a:rPr lang="en-US" smtClean="0"/>
              <a:pPr>
                <a:defRPr/>
              </a:pPr>
              <a:t>58</a:t>
            </a:fld>
            <a:endParaRPr lang="en-US"/>
          </a:p>
        </p:txBody>
      </p:sp>
      <p:sp>
        <p:nvSpPr>
          <p:cNvPr id="6" name="Footer Placeholder 5"/>
          <p:cNvSpPr>
            <a:spLocks noGrp="1"/>
          </p:cNvSpPr>
          <p:nvPr>
            <p:ph type="ftr" sz="quarter" idx="11"/>
          </p:nvPr>
        </p:nvSpPr>
        <p:spPr/>
        <p:txBody>
          <a:bodyPr/>
          <a:lstStyle/>
          <a:p>
            <a:pPr>
              <a:defRPr/>
            </a:pPr>
            <a:r>
              <a:rPr lang="en-US" smtClean="0"/>
              <a:t>Micron/Intel Confidential</a:t>
            </a:r>
            <a:endParaRPr lang="en-US"/>
          </a:p>
        </p:txBody>
      </p:sp>
    </p:spTree>
  </p:cSld>
  <p:clrMapOvr>
    <a:masterClrMapping/>
  </p:clrMapOvr>
  <p:transition>
    <p:fade/>
  </p:transition>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5" name="Date Placeholder 3"/>
          <p:cNvSpPr>
            <a:spLocks noGrp="1"/>
          </p:cNvSpPr>
          <p:nvPr>
            <p:ph type="dt" sz="quarter" idx="10"/>
          </p:nvPr>
        </p:nvSpPr>
        <p:spPr>
          <a:noFill/>
        </p:spPr>
        <p:txBody>
          <a:bodyPr/>
          <a:lstStyle/>
          <a:p>
            <a:r>
              <a:rPr lang="en-US" smtClean="0">
                <a:cs typeface="Arial" pitchFamily="34" charset="0"/>
              </a:rPr>
              <a:t>4/03/2012</a:t>
            </a:r>
          </a:p>
        </p:txBody>
      </p:sp>
      <p:sp>
        <p:nvSpPr>
          <p:cNvPr id="108546" name="Footer Placeholder 4"/>
          <p:cNvSpPr>
            <a:spLocks noGrp="1"/>
          </p:cNvSpPr>
          <p:nvPr>
            <p:ph type="ftr" sz="quarter" idx="11"/>
          </p:nvPr>
        </p:nvSpPr>
        <p:spPr>
          <a:noFill/>
        </p:spPr>
        <p:txBody>
          <a:bodyPr/>
          <a:lstStyle/>
          <a:p>
            <a:r>
              <a:rPr lang="en-US" smtClean="0">
                <a:cs typeface="Arial" pitchFamily="34" charset="0"/>
              </a:rPr>
              <a:t>Micron/Intel Confidential</a:t>
            </a:r>
          </a:p>
        </p:txBody>
      </p:sp>
      <p:sp>
        <p:nvSpPr>
          <p:cNvPr id="108547" name="Slide Number Placeholder 5"/>
          <p:cNvSpPr>
            <a:spLocks noGrp="1"/>
          </p:cNvSpPr>
          <p:nvPr>
            <p:ph type="sldNum" sz="quarter" idx="12"/>
          </p:nvPr>
        </p:nvSpPr>
        <p:spPr>
          <a:noFill/>
        </p:spPr>
        <p:txBody>
          <a:bodyPr/>
          <a:lstStyle/>
          <a:p>
            <a:fld id="{B00D4C28-EBEF-4502-A98B-7A92E877F735}" type="slidenum">
              <a:rPr lang="en-US" smtClean="0">
                <a:cs typeface="Arial" pitchFamily="34" charset="0"/>
              </a:rPr>
              <a:pPr/>
              <a:t>59</a:t>
            </a:fld>
            <a:endParaRPr lang="en-US" smtClean="0">
              <a:cs typeface="Arial" pitchFamily="34" charset="0"/>
            </a:endParaRPr>
          </a:p>
        </p:txBody>
      </p:sp>
      <p:sp>
        <p:nvSpPr>
          <p:cNvPr id="108548" name="Rectangle 4"/>
          <p:cNvSpPr>
            <a:spLocks noGrp="1" noChangeArrowheads="1"/>
          </p:cNvSpPr>
          <p:nvPr>
            <p:ph type="ctrTitle"/>
          </p:nvPr>
        </p:nvSpPr>
        <p:spPr/>
        <p:txBody>
          <a:bodyPr/>
          <a:lstStyle/>
          <a:p>
            <a:pPr eaLnBrk="1" hangingPunct="1"/>
            <a:r>
              <a:rPr lang="en-US" smtClean="0"/>
              <a:t>7.0 Development Budget</a:t>
            </a:r>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Date Placeholder 3"/>
          <p:cNvSpPr>
            <a:spLocks noGrp="1"/>
          </p:cNvSpPr>
          <p:nvPr>
            <p:ph type="dt" sz="quarter" idx="10"/>
          </p:nvPr>
        </p:nvSpPr>
        <p:spPr>
          <a:noFill/>
        </p:spPr>
        <p:txBody>
          <a:bodyPr/>
          <a:lstStyle/>
          <a:p>
            <a:r>
              <a:rPr lang="en-US" altLang="ja-JP" dirty="0" smtClean="0">
                <a:ea typeface="MS PGothic" pitchFamily="34" charset="-128"/>
              </a:rPr>
              <a:t>4/3/2012</a:t>
            </a:r>
          </a:p>
        </p:txBody>
      </p:sp>
      <p:sp>
        <p:nvSpPr>
          <p:cNvPr id="70658" name="Footer Placeholder 4"/>
          <p:cNvSpPr>
            <a:spLocks noGrp="1"/>
          </p:cNvSpPr>
          <p:nvPr>
            <p:ph type="ftr" sz="quarter" idx="11"/>
          </p:nvPr>
        </p:nvSpPr>
        <p:spPr>
          <a:noFill/>
        </p:spPr>
        <p:txBody>
          <a:bodyPr/>
          <a:lstStyle/>
          <a:p>
            <a:r>
              <a:rPr lang="en-US" altLang="ja-JP" smtClean="0">
                <a:ea typeface="MS PGothic" pitchFamily="34" charset="-128"/>
              </a:rPr>
              <a:t>Micron/Intel Confidential</a:t>
            </a:r>
          </a:p>
        </p:txBody>
      </p:sp>
      <p:sp>
        <p:nvSpPr>
          <p:cNvPr id="70659" name="Slide Number Placeholder 5"/>
          <p:cNvSpPr>
            <a:spLocks noGrp="1"/>
          </p:cNvSpPr>
          <p:nvPr>
            <p:ph type="sldNum" sz="quarter" idx="12"/>
          </p:nvPr>
        </p:nvSpPr>
        <p:spPr>
          <a:noFill/>
        </p:spPr>
        <p:txBody>
          <a:bodyPr/>
          <a:lstStyle/>
          <a:p>
            <a:fld id="{E78AAE17-326E-4E25-A6E7-D2D052D43506}" type="slidenum">
              <a:rPr lang="ja-JP" altLang="en-US" smtClean="0">
                <a:ea typeface="MS PGothic" pitchFamily="34" charset="-128"/>
              </a:rPr>
              <a:pPr/>
              <a:t>6</a:t>
            </a:fld>
            <a:endParaRPr lang="en-US" altLang="ja-JP" smtClean="0">
              <a:ea typeface="MS PGothic" pitchFamily="34" charset="-128"/>
            </a:endParaRPr>
          </a:p>
        </p:txBody>
      </p:sp>
      <p:sp>
        <p:nvSpPr>
          <p:cNvPr id="70660" name="Rectangle 2"/>
          <p:cNvSpPr>
            <a:spLocks noGrp="1" noChangeArrowheads="1"/>
          </p:cNvSpPr>
          <p:nvPr>
            <p:ph type="title"/>
          </p:nvPr>
        </p:nvSpPr>
        <p:spPr/>
        <p:txBody>
          <a:bodyPr/>
          <a:lstStyle/>
          <a:p>
            <a:pPr eaLnBrk="1" hangingPunct="1"/>
            <a:r>
              <a:rPr lang="en-US" altLang="ja-JP" smtClean="0">
                <a:ea typeface="MS PGothic" pitchFamily="34" charset="-128"/>
              </a:rPr>
              <a:t>SOW Contacts</a:t>
            </a:r>
          </a:p>
        </p:txBody>
      </p:sp>
      <p:sp>
        <p:nvSpPr>
          <p:cNvPr id="70661" name="Rectangle 3"/>
          <p:cNvSpPr>
            <a:spLocks noGrp="1" noChangeArrowheads="1"/>
          </p:cNvSpPr>
          <p:nvPr>
            <p:ph type="body" idx="1"/>
          </p:nvPr>
        </p:nvSpPr>
        <p:spPr>
          <a:xfrm>
            <a:off x="217488" y="1533525"/>
            <a:ext cx="8682037" cy="3505200"/>
          </a:xfrm>
        </p:spPr>
        <p:txBody>
          <a:bodyPr/>
          <a:lstStyle/>
          <a:p>
            <a:pPr eaLnBrk="1" hangingPunct="1"/>
            <a:r>
              <a:rPr lang="en-US" altLang="ja-JP" dirty="0" smtClean="0">
                <a:ea typeface="MS PGothic" pitchFamily="34" charset="-128"/>
              </a:rPr>
              <a:t>Al Fazio				Intel JDP co-manager</a:t>
            </a:r>
          </a:p>
          <a:p>
            <a:pPr eaLnBrk="1" hangingPunct="1"/>
            <a:r>
              <a:rPr lang="en-US" altLang="ja-JP" dirty="0" smtClean="0">
                <a:ea typeface="MS PGothic" pitchFamily="34" charset="-128"/>
              </a:rPr>
              <a:t>Russ Meyer			Micron JDP co-manager </a:t>
            </a:r>
          </a:p>
          <a:p>
            <a:pPr eaLnBrk="1" hangingPunct="1"/>
            <a:r>
              <a:rPr lang="en-US" altLang="ja-JP" dirty="0" smtClean="0">
                <a:ea typeface="MS PGothic" pitchFamily="34" charset="-128"/>
              </a:rPr>
              <a:t>Greg Atwood			Micron Design</a:t>
            </a:r>
          </a:p>
          <a:p>
            <a:pPr eaLnBrk="1" hangingPunct="1"/>
            <a:r>
              <a:rPr lang="en-US" altLang="ja-JP" dirty="0" smtClean="0">
                <a:ea typeface="MS PGothic" pitchFamily="34" charset="-128"/>
              </a:rPr>
              <a:t>Daniel Elmhurst		  	Intel Design</a:t>
            </a:r>
          </a:p>
          <a:p>
            <a:pPr eaLnBrk="1" hangingPunct="1"/>
            <a:r>
              <a:rPr lang="en-US" altLang="ja-JP" dirty="0" smtClean="0">
                <a:ea typeface="MS PGothic" pitchFamily="34" charset="-128"/>
              </a:rPr>
              <a:t>Doyle Rivers			Intel Product</a:t>
            </a:r>
          </a:p>
          <a:p>
            <a:pPr eaLnBrk="1" hangingPunct="1"/>
            <a:r>
              <a:rPr lang="en-US" altLang="ja-JP" dirty="0" smtClean="0">
                <a:ea typeface="MS PGothic" pitchFamily="34" charset="-128"/>
              </a:rPr>
              <a:t>Roberto Bez			Micron Technology</a:t>
            </a:r>
          </a:p>
          <a:p>
            <a:pPr eaLnBrk="1" hangingPunct="1">
              <a:buNone/>
            </a:pPr>
            <a:endParaRPr lang="en-US" altLang="ja-JP" dirty="0" smtClean="0">
              <a:ea typeface="MS PGothic" pitchFamily="34" charset="-128"/>
            </a:endParaRPr>
          </a:p>
        </p:txBody>
      </p:sp>
    </p:spTree>
  </p:cSld>
  <p:clrMapOvr>
    <a:masterClrMapping/>
  </p:clrMapOvr>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2"/>
          <p:cNvSpPr>
            <a:spLocks noGrp="1" noChangeArrowheads="1"/>
          </p:cNvSpPr>
          <p:nvPr>
            <p:ph type="title"/>
          </p:nvPr>
        </p:nvSpPr>
        <p:spPr/>
        <p:txBody>
          <a:bodyPr/>
          <a:lstStyle/>
          <a:p>
            <a:pPr eaLnBrk="1" hangingPunct="1"/>
            <a:r>
              <a:rPr lang="en-US" dirty="0" smtClean="0"/>
              <a:t>Budget Planning</a:t>
            </a:r>
          </a:p>
        </p:txBody>
      </p:sp>
      <p:sp>
        <p:nvSpPr>
          <p:cNvPr id="50178" name="Rectangle 3"/>
          <p:cNvSpPr>
            <a:spLocks noGrp="1" noChangeArrowheads="1"/>
          </p:cNvSpPr>
          <p:nvPr>
            <p:ph type="body" idx="1"/>
          </p:nvPr>
        </p:nvSpPr>
        <p:spPr>
          <a:xfrm>
            <a:off x="457200" y="1352550"/>
            <a:ext cx="8229600" cy="4525963"/>
          </a:xfrm>
        </p:spPr>
        <p:txBody>
          <a:bodyPr/>
          <a:lstStyle/>
          <a:p>
            <a:pPr eaLnBrk="1" hangingPunct="1"/>
            <a:r>
              <a:rPr lang="en-US" dirty="0" smtClean="0"/>
              <a:t>This SOW project scope activities for 2012 are consistent with the 2012 SXP JDP budget.</a:t>
            </a:r>
          </a:p>
          <a:p>
            <a:pPr eaLnBrk="1" hangingPunct="1"/>
            <a:endParaRPr lang="en-US" dirty="0" smtClean="0"/>
          </a:p>
          <a:p>
            <a:pPr eaLnBrk="1" hangingPunct="1"/>
            <a:r>
              <a:rPr lang="en-US" dirty="0" smtClean="0"/>
              <a:t>Budgets for subsequent years of this SOW will be adopted on a yearly basis, as part of the overall SXP JDP budget.</a:t>
            </a:r>
          </a:p>
          <a:p>
            <a:pPr eaLnBrk="1" hangingPunct="1">
              <a:buNone/>
            </a:pPr>
            <a:endParaRPr lang="en-US" dirty="0" smtClean="0"/>
          </a:p>
        </p:txBody>
      </p:sp>
      <p:sp>
        <p:nvSpPr>
          <p:cNvPr id="12" name="Slide Number Placeholder 11"/>
          <p:cNvSpPr>
            <a:spLocks noGrp="1"/>
          </p:cNvSpPr>
          <p:nvPr>
            <p:ph type="sldNum" sz="quarter" idx="11"/>
          </p:nvPr>
        </p:nvSpPr>
        <p:spPr/>
        <p:txBody>
          <a:bodyPr/>
          <a:lstStyle/>
          <a:p>
            <a:pPr>
              <a:defRPr/>
            </a:pPr>
            <a:fld id="{FCB11981-C69D-41B9-949E-F42C4B7EADC8}" type="slidenum">
              <a:rPr lang="en-US" smtClean="0">
                <a:solidFill>
                  <a:srgbClr val="000000"/>
                </a:solidFill>
              </a:rPr>
              <a:pPr>
                <a:defRPr/>
              </a:pPr>
              <a:t>60</a:t>
            </a:fld>
            <a:endParaRPr lang="en-US">
              <a:solidFill>
                <a:srgbClr val="000000"/>
              </a:solidFill>
            </a:endParaRPr>
          </a:p>
        </p:txBody>
      </p:sp>
      <p:sp>
        <p:nvSpPr>
          <p:cNvPr id="7" name="Date Placeholder 3"/>
          <p:cNvSpPr txBox="1">
            <a:spLocks/>
          </p:cNvSpPr>
          <p:nvPr/>
        </p:nvSpPr>
        <p:spPr bwMode="auto">
          <a:xfrm>
            <a:off x="1534160" y="6515100"/>
            <a:ext cx="2133600" cy="342900"/>
          </a:xfrm>
          <a:prstGeom prst="rect">
            <a:avLst/>
          </a:prstGeom>
          <a:noFill/>
          <a:ln w="9525">
            <a:noFill/>
            <a:miter lim="800000"/>
            <a:headEnd/>
            <a:tailEnd/>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b="1">
                <a:solidFill>
                  <a:schemeClr val="tx2"/>
                </a:solidFill>
                <a:latin typeface="Lucida Sans Unicode" pitchFamily="34" charset="0"/>
                <a:ea typeface="ＭＳ Ｐゴシック" pitchFamily="34" charset="-128"/>
              </a:defRPr>
            </a:lvl1pPr>
            <a:lvl2pPr marL="742950" indent="-285750" eaLnBrk="0" hangingPunct="0">
              <a:defRPr b="1">
                <a:solidFill>
                  <a:schemeClr val="tx2"/>
                </a:solidFill>
                <a:latin typeface="Lucida Sans Unicode" pitchFamily="34" charset="0"/>
                <a:ea typeface="ＭＳ Ｐゴシック" pitchFamily="34" charset="-128"/>
              </a:defRPr>
            </a:lvl2pPr>
            <a:lvl3pPr marL="1143000" indent="-228600" eaLnBrk="0" hangingPunct="0">
              <a:defRPr b="1">
                <a:solidFill>
                  <a:schemeClr val="tx2"/>
                </a:solidFill>
                <a:latin typeface="Lucida Sans Unicode" pitchFamily="34" charset="0"/>
                <a:ea typeface="ＭＳ Ｐゴシック" pitchFamily="34" charset="-128"/>
              </a:defRPr>
            </a:lvl3pPr>
            <a:lvl4pPr marL="1600200" indent="-228600" eaLnBrk="0" hangingPunct="0">
              <a:defRPr b="1">
                <a:solidFill>
                  <a:schemeClr val="tx2"/>
                </a:solidFill>
                <a:latin typeface="Lucida Sans Unicode" pitchFamily="34" charset="0"/>
                <a:ea typeface="ＭＳ Ｐゴシック" pitchFamily="34" charset="-128"/>
              </a:defRPr>
            </a:lvl4pPr>
            <a:lvl5pPr marL="2057400" indent="-228600" eaLnBrk="0" hangingPunct="0">
              <a:defRPr b="1">
                <a:solidFill>
                  <a:schemeClr val="tx2"/>
                </a:solidFill>
                <a:latin typeface="Lucida Sans Unicode" pitchFamily="34" charset="0"/>
                <a:ea typeface="ＭＳ Ｐゴシック" pitchFamily="34" charset="-128"/>
              </a:defRPr>
            </a:lvl5pPr>
            <a:lvl6pPr marL="25146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6pPr>
            <a:lvl7pPr marL="29718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7pPr>
            <a:lvl8pPr marL="34290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8pPr>
            <a:lvl9pPr marL="38862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ja-JP" sz="1400" b="0" i="0" u="none" strike="noStrike" kern="1200" cap="none" spc="0" normalizeH="0" baseline="0" noProof="0" dirty="0" smtClean="0">
                <a:ln>
                  <a:noFill/>
                </a:ln>
                <a:solidFill>
                  <a:schemeClr val="tx1"/>
                </a:solidFill>
                <a:effectLst/>
                <a:uLnTx/>
                <a:uFillTx/>
                <a:latin typeface="Times New Roman" pitchFamily="18" charset="0"/>
                <a:ea typeface="ＭＳ Ｐゴシック" pitchFamily="34" charset="-128"/>
                <a:cs typeface="+mn-cs"/>
              </a:rPr>
              <a:t>4/3/2012</a:t>
            </a:r>
          </a:p>
        </p:txBody>
      </p:sp>
      <p:sp>
        <p:nvSpPr>
          <p:cNvPr id="8" name="Footer Placeholder 4"/>
          <p:cNvSpPr txBox="1">
            <a:spLocks/>
          </p:cNvSpPr>
          <p:nvPr/>
        </p:nvSpPr>
        <p:spPr bwMode="auto">
          <a:xfrm>
            <a:off x="3719830" y="6542088"/>
            <a:ext cx="2895600" cy="315912"/>
          </a:xfrm>
          <a:prstGeom prst="rect">
            <a:avLst/>
          </a:prstGeom>
          <a:noFill/>
          <a:ln w="9525">
            <a:noFill/>
            <a:miter lim="800000"/>
            <a:headEnd/>
            <a:tailEnd/>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b="1">
                <a:solidFill>
                  <a:schemeClr val="tx2"/>
                </a:solidFill>
                <a:latin typeface="Lucida Sans Unicode" pitchFamily="34" charset="0"/>
                <a:ea typeface="ＭＳ Ｐゴシック" pitchFamily="34" charset="-128"/>
              </a:defRPr>
            </a:lvl1pPr>
            <a:lvl2pPr marL="742950" indent="-285750" eaLnBrk="0" hangingPunct="0">
              <a:defRPr b="1">
                <a:solidFill>
                  <a:schemeClr val="tx2"/>
                </a:solidFill>
                <a:latin typeface="Lucida Sans Unicode" pitchFamily="34" charset="0"/>
                <a:ea typeface="ＭＳ Ｐゴシック" pitchFamily="34" charset="-128"/>
              </a:defRPr>
            </a:lvl2pPr>
            <a:lvl3pPr marL="1143000" indent="-228600" eaLnBrk="0" hangingPunct="0">
              <a:defRPr b="1">
                <a:solidFill>
                  <a:schemeClr val="tx2"/>
                </a:solidFill>
                <a:latin typeface="Lucida Sans Unicode" pitchFamily="34" charset="0"/>
                <a:ea typeface="ＭＳ Ｐゴシック" pitchFamily="34" charset="-128"/>
              </a:defRPr>
            </a:lvl3pPr>
            <a:lvl4pPr marL="1600200" indent="-228600" eaLnBrk="0" hangingPunct="0">
              <a:defRPr b="1">
                <a:solidFill>
                  <a:schemeClr val="tx2"/>
                </a:solidFill>
                <a:latin typeface="Lucida Sans Unicode" pitchFamily="34" charset="0"/>
                <a:ea typeface="ＭＳ Ｐゴシック" pitchFamily="34" charset="-128"/>
              </a:defRPr>
            </a:lvl4pPr>
            <a:lvl5pPr marL="2057400" indent="-228600" eaLnBrk="0" hangingPunct="0">
              <a:defRPr b="1">
                <a:solidFill>
                  <a:schemeClr val="tx2"/>
                </a:solidFill>
                <a:latin typeface="Lucida Sans Unicode" pitchFamily="34" charset="0"/>
                <a:ea typeface="ＭＳ Ｐゴシック" pitchFamily="34" charset="-128"/>
              </a:defRPr>
            </a:lvl5pPr>
            <a:lvl6pPr marL="25146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6pPr>
            <a:lvl7pPr marL="29718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7pPr>
            <a:lvl8pPr marL="34290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8pPr>
            <a:lvl9pPr marL="3886200" indent="-228600" eaLnBrk="0" fontAlgn="base" hangingPunct="0">
              <a:spcBef>
                <a:spcPct val="0"/>
              </a:spcBef>
              <a:spcAft>
                <a:spcPct val="0"/>
              </a:spcAft>
              <a:defRPr b="1">
                <a:solidFill>
                  <a:schemeClr val="tx2"/>
                </a:solidFill>
                <a:latin typeface="Lucida Sans Unicode" pitchFamily="34" charset="0"/>
                <a:ea typeface="ＭＳ Ｐゴシック"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ja-JP" sz="1600" b="1" i="0" u="none" strike="noStrike" kern="1200" cap="none" spc="0" normalizeH="0" baseline="0" noProof="0" dirty="0" smtClean="0">
                <a:ln>
                  <a:noFill/>
                </a:ln>
                <a:solidFill>
                  <a:srgbClr val="FF0000"/>
                </a:solidFill>
                <a:effectLst/>
                <a:uLnTx/>
                <a:uFillTx/>
                <a:latin typeface="Times New Roman" pitchFamily="18" charset="0"/>
                <a:ea typeface="ＭＳ Ｐゴシック" pitchFamily="34" charset="-128"/>
                <a:cs typeface="+mn-cs"/>
              </a:rPr>
              <a:t>Micron/Intel Confidential</a:t>
            </a:r>
          </a:p>
        </p:txBody>
      </p:sp>
    </p:spTree>
  </p:cSld>
  <p:clrMapOvr>
    <a:masterClrMapping/>
  </p:clrMapOvr>
  <p:transition>
    <p:fade/>
  </p:transition>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5" name="Date Placeholder 3"/>
          <p:cNvSpPr>
            <a:spLocks noGrp="1"/>
          </p:cNvSpPr>
          <p:nvPr>
            <p:ph type="dt" sz="quarter" idx="10"/>
          </p:nvPr>
        </p:nvSpPr>
        <p:spPr>
          <a:noFill/>
        </p:spPr>
        <p:txBody>
          <a:bodyPr/>
          <a:lstStyle/>
          <a:p>
            <a:r>
              <a:rPr lang="en-US" smtClean="0">
                <a:cs typeface="Arial" pitchFamily="34" charset="0"/>
              </a:rPr>
              <a:t>4/03/2012</a:t>
            </a:r>
          </a:p>
        </p:txBody>
      </p:sp>
      <p:sp>
        <p:nvSpPr>
          <p:cNvPr id="108546" name="Footer Placeholder 4"/>
          <p:cNvSpPr>
            <a:spLocks noGrp="1"/>
          </p:cNvSpPr>
          <p:nvPr>
            <p:ph type="ftr" sz="quarter" idx="11"/>
          </p:nvPr>
        </p:nvSpPr>
        <p:spPr>
          <a:noFill/>
        </p:spPr>
        <p:txBody>
          <a:bodyPr/>
          <a:lstStyle/>
          <a:p>
            <a:r>
              <a:rPr lang="en-US" smtClean="0">
                <a:cs typeface="Arial" pitchFamily="34" charset="0"/>
              </a:rPr>
              <a:t>Micron/Intel Confidential</a:t>
            </a:r>
          </a:p>
        </p:txBody>
      </p:sp>
      <p:sp>
        <p:nvSpPr>
          <p:cNvPr id="108547" name="Slide Number Placeholder 5"/>
          <p:cNvSpPr>
            <a:spLocks noGrp="1"/>
          </p:cNvSpPr>
          <p:nvPr>
            <p:ph type="sldNum" sz="quarter" idx="12"/>
          </p:nvPr>
        </p:nvSpPr>
        <p:spPr>
          <a:noFill/>
        </p:spPr>
        <p:txBody>
          <a:bodyPr/>
          <a:lstStyle/>
          <a:p>
            <a:fld id="{B00D4C28-EBEF-4502-A98B-7A92E877F735}" type="slidenum">
              <a:rPr lang="en-US" smtClean="0">
                <a:cs typeface="Arial" pitchFamily="34" charset="0"/>
              </a:rPr>
              <a:pPr/>
              <a:t>61</a:t>
            </a:fld>
            <a:endParaRPr lang="en-US" smtClean="0">
              <a:cs typeface="Arial" pitchFamily="34" charset="0"/>
            </a:endParaRPr>
          </a:p>
        </p:txBody>
      </p:sp>
      <p:sp>
        <p:nvSpPr>
          <p:cNvPr id="108548" name="Rectangle 4"/>
          <p:cNvSpPr>
            <a:spLocks noGrp="1" noChangeArrowheads="1"/>
          </p:cNvSpPr>
          <p:nvPr>
            <p:ph type="ctrTitle"/>
          </p:nvPr>
        </p:nvSpPr>
        <p:spPr/>
        <p:txBody>
          <a:bodyPr/>
          <a:lstStyle/>
          <a:p>
            <a:pPr eaLnBrk="1" hangingPunct="1"/>
            <a:r>
              <a:rPr lang="en-US" dirty="0" smtClean="0"/>
              <a:t>Back up</a:t>
            </a:r>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Date Placeholder 3"/>
          <p:cNvSpPr>
            <a:spLocks noGrp="1"/>
          </p:cNvSpPr>
          <p:nvPr>
            <p:ph type="dt" sz="quarter" idx="10"/>
          </p:nvPr>
        </p:nvSpPr>
        <p:spPr>
          <a:noFill/>
        </p:spPr>
        <p:txBody>
          <a:bodyPr/>
          <a:lstStyle/>
          <a:p>
            <a:r>
              <a:rPr lang="en-US" dirty="0" smtClean="0">
                <a:cs typeface="Arial" pitchFamily="34" charset="0"/>
              </a:rPr>
              <a:t>4/3/2012</a:t>
            </a:r>
          </a:p>
        </p:txBody>
      </p:sp>
      <p:sp>
        <p:nvSpPr>
          <p:cNvPr id="72706" name="Footer Placeholder 4"/>
          <p:cNvSpPr>
            <a:spLocks noGrp="1"/>
          </p:cNvSpPr>
          <p:nvPr>
            <p:ph type="ftr" sz="quarter" idx="11"/>
          </p:nvPr>
        </p:nvSpPr>
        <p:spPr>
          <a:noFill/>
        </p:spPr>
        <p:txBody>
          <a:bodyPr/>
          <a:lstStyle/>
          <a:p>
            <a:r>
              <a:rPr lang="en-US" smtClean="0">
                <a:cs typeface="Arial" pitchFamily="34" charset="0"/>
              </a:rPr>
              <a:t>Micron/Intel Confidential</a:t>
            </a:r>
          </a:p>
        </p:txBody>
      </p:sp>
      <p:sp>
        <p:nvSpPr>
          <p:cNvPr id="72707" name="Slide Number Placeholder 5"/>
          <p:cNvSpPr>
            <a:spLocks noGrp="1"/>
          </p:cNvSpPr>
          <p:nvPr>
            <p:ph type="sldNum" sz="quarter" idx="12"/>
          </p:nvPr>
        </p:nvSpPr>
        <p:spPr>
          <a:noFill/>
        </p:spPr>
        <p:txBody>
          <a:bodyPr/>
          <a:lstStyle/>
          <a:p>
            <a:fld id="{D871762F-410A-467B-8F16-1E4A0A223203}" type="slidenum">
              <a:rPr lang="en-US" smtClean="0">
                <a:cs typeface="Arial" pitchFamily="34" charset="0"/>
              </a:rPr>
              <a:pPr/>
              <a:t>7</a:t>
            </a:fld>
            <a:endParaRPr lang="en-US" smtClean="0">
              <a:cs typeface="Arial" pitchFamily="34" charset="0"/>
            </a:endParaRPr>
          </a:p>
        </p:txBody>
      </p:sp>
      <p:sp>
        <p:nvSpPr>
          <p:cNvPr id="72708" name="Rectangle 4"/>
          <p:cNvSpPr>
            <a:spLocks noGrp="1" noChangeArrowheads="1"/>
          </p:cNvSpPr>
          <p:nvPr>
            <p:ph type="ctrTitle"/>
          </p:nvPr>
        </p:nvSpPr>
        <p:spPr/>
        <p:txBody>
          <a:bodyPr/>
          <a:lstStyle/>
          <a:p>
            <a:pPr eaLnBrk="1" hangingPunct="1"/>
            <a:r>
              <a:rPr lang="en-US" smtClean="0"/>
              <a:t>1.0 Strategy</a:t>
            </a:r>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Date Placeholder 3"/>
          <p:cNvSpPr>
            <a:spLocks noGrp="1"/>
          </p:cNvSpPr>
          <p:nvPr>
            <p:ph type="dt" sz="quarter" idx="10"/>
          </p:nvPr>
        </p:nvSpPr>
        <p:spPr>
          <a:noFill/>
        </p:spPr>
        <p:txBody>
          <a:bodyPr/>
          <a:lstStyle/>
          <a:p>
            <a:r>
              <a:rPr lang="en-US" dirty="0" smtClean="0">
                <a:cs typeface="Arial" pitchFamily="34" charset="0"/>
              </a:rPr>
              <a:t>4/3/2012</a:t>
            </a:r>
          </a:p>
        </p:txBody>
      </p:sp>
      <p:sp>
        <p:nvSpPr>
          <p:cNvPr id="74754" name="Footer Placeholder 4"/>
          <p:cNvSpPr>
            <a:spLocks noGrp="1"/>
          </p:cNvSpPr>
          <p:nvPr>
            <p:ph type="ftr" sz="quarter" idx="11"/>
          </p:nvPr>
        </p:nvSpPr>
        <p:spPr>
          <a:noFill/>
        </p:spPr>
        <p:txBody>
          <a:bodyPr/>
          <a:lstStyle/>
          <a:p>
            <a:r>
              <a:rPr lang="en-US" smtClean="0">
                <a:cs typeface="Arial" pitchFamily="34" charset="0"/>
              </a:rPr>
              <a:t>Micron/Intel Confidential</a:t>
            </a:r>
          </a:p>
        </p:txBody>
      </p:sp>
      <p:sp>
        <p:nvSpPr>
          <p:cNvPr id="74755" name="Slide Number Placeholder 5"/>
          <p:cNvSpPr>
            <a:spLocks noGrp="1"/>
          </p:cNvSpPr>
          <p:nvPr>
            <p:ph type="sldNum" sz="quarter" idx="12"/>
          </p:nvPr>
        </p:nvSpPr>
        <p:spPr>
          <a:noFill/>
        </p:spPr>
        <p:txBody>
          <a:bodyPr/>
          <a:lstStyle/>
          <a:p>
            <a:fld id="{1DC26D71-2516-40F0-AC92-F00F1E6E6097}" type="slidenum">
              <a:rPr lang="en-US" smtClean="0">
                <a:cs typeface="Arial" pitchFamily="34" charset="0"/>
              </a:rPr>
              <a:pPr/>
              <a:t>8</a:t>
            </a:fld>
            <a:endParaRPr lang="en-US" smtClean="0">
              <a:cs typeface="Arial" pitchFamily="34" charset="0"/>
            </a:endParaRPr>
          </a:p>
        </p:txBody>
      </p:sp>
      <p:sp>
        <p:nvSpPr>
          <p:cNvPr id="74756" name="Rectangle 2"/>
          <p:cNvSpPr>
            <a:spLocks noGrp="1" noChangeArrowheads="1"/>
          </p:cNvSpPr>
          <p:nvPr>
            <p:ph type="title"/>
          </p:nvPr>
        </p:nvSpPr>
        <p:spPr>
          <a:xfrm>
            <a:off x="484188" y="0"/>
            <a:ext cx="8229600" cy="779463"/>
          </a:xfrm>
        </p:spPr>
        <p:txBody>
          <a:bodyPr/>
          <a:lstStyle/>
          <a:p>
            <a:pPr eaLnBrk="1" hangingPunct="1"/>
            <a:r>
              <a:rPr lang="en-US" dirty="0" smtClean="0"/>
              <a:t>Strategy Overview</a:t>
            </a:r>
          </a:p>
        </p:txBody>
      </p:sp>
      <p:sp>
        <p:nvSpPr>
          <p:cNvPr id="74757" name="Rectangle 3"/>
          <p:cNvSpPr>
            <a:spLocks noGrp="1" noChangeArrowheads="1"/>
          </p:cNvSpPr>
          <p:nvPr>
            <p:ph type="body" idx="1"/>
          </p:nvPr>
        </p:nvSpPr>
        <p:spPr>
          <a:xfrm>
            <a:off x="165100" y="938666"/>
            <a:ext cx="8978900" cy="5513387"/>
          </a:xfrm>
        </p:spPr>
        <p:txBody>
          <a:bodyPr/>
          <a:lstStyle/>
          <a:p>
            <a:pPr eaLnBrk="1" hangingPunct="1"/>
            <a:r>
              <a:rPr lang="en-US" sz="1800" dirty="0" smtClean="0"/>
              <a:t>Materials development and integration </a:t>
            </a:r>
            <a:r>
              <a:rPr lang="en-US" sz="1800" dirty="0" err="1" smtClean="0"/>
              <a:t>pathfinding</a:t>
            </a:r>
            <a:r>
              <a:rPr lang="en-US" sz="1800" dirty="0" smtClean="0"/>
              <a:t> will be supported by Si and engineering resources in Micron’s </a:t>
            </a:r>
            <a:r>
              <a:rPr lang="en-US" sz="1800" dirty="0" err="1" smtClean="0"/>
              <a:t>Agrate</a:t>
            </a:r>
            <a:r>
              <a:rPr lang="en-US" sz="1800" dirty="0" smtClean="0"/>
              <a:t> site.   Deliverable definition included below.</a:t>
            </a:r>
          </a:p>
          <a:p>
            <a:pPr eaLnBrk="1" hangingPunct="1"/>
            <a:endParaRPr lang="en-US" sz="1800" dirty="0" smtClean="0"/>
          </a:p>
          <a:p>
            <a:pPr eaLnBrk="1" hangingPunct="1"/>
            <a:r>
              <a:rPr lang="en-US" sz="1800" dirty="0" smtClean="0"/>
              <a:t>20nm process development will be supported by Si and engineering resources in Micron’s </a:t>
            </a:r>
            <a:r>
              <a:rPr lang="en-US" sz="1800" dirty="0" err="1" smtClean="0"/>
              <a:t>Fab</a:t>
            </a:r>
            <a:r>
              <a:rPr lang="en-US" sz="1800" dirty="0" smtClean="0"/>
              <a:t> 4.  A 20nm test chip will be utilized for initial development work (“XP01”).</a:t>
            </a:r>
          </a:p>
          <a:p>
            <a:pPr eaLnBrk="1" hangingPunct="1"/>
            <a:endParaRPr lang="en-US" sz="1800" dirty="0" smtClean="0"/>
          </a:p>
          <a:p>
            <a:pPr eaLnBrk="1" hangingPunct="1"/>
            <a:r>
              <a:rPr lang="en-US" sz="1800" dirty="0" smtClean="0"/>
              <a:t>Initial alpha product (S15A) as defined in the design SOW will be taped out to </a:t>
            </a:r>
            <a:r>
              <a:rPr lang="en-US" sz="1800" dirty="0" err="1" smtClean="0"/>
              <a:t>fab</a:t>
            </a:r>
            <a:r>
              <a:rPr lang="en-US" sz="1800" dirty="0" smtClean="0"/>
              <a:t> 4 to drive product development.  </a:t>
            </a:r>
          </a:p>
          <a:p>
            <a:pPr eaLnBrk="1" hangingPunct="1"/>
            <a:endParaRPr lang="en-US" sz="1800" dirty="0" smtClean="0"/>
          </a:p>
          <a:p>
            <a:pPr eaLnBrk="1" hangingPunct="1"/>
            <a:r>
              <a:rPr lang="en-US" sz="1800" dirty="0" smtClean="0"/>
              <a:t>Array and product development teams will be defined to support the development work in </a:t>
            </a:r>
            <a:r>
              <a:rPr lang="en-US" sz="1800" dirty="0" err="1" smtClean="0"/>
              <a:t>fab</a:t>
            </a:r>
            <a:r>
              <a:rPr lang="en-US" sz="1800" dirty="0" smtClean="0"/>
              <a:t> 4</a:t>
            </a:r>
          </a:p>
          <a:p>
            <a:pPr eaLnBrk="1" hangingPunct="1"/>
            <a:endParaRPr lang="en-US" sz="1800" dirty="0" smtClean="0"/>
          </a:p>
          <a:p>
            <a:pPr eaLnBrk="1" hangingPunct="1"/>
            <a:r>
              <a:rPr lang="en-US" sz="1800" dirty="0" smtClean="0"/>
              <a:t>Work to enable JDP roadmap beyond the 10 series process will be covered in a follow on SOW</a:t>
            </a:r>
          </a:p>
          <a:p>
            <a:pPr eaLnBrk="1" hangingPunct="1"/>
            <a:endParaRPr lang="en-US" sz="1800" dirty="0" smtClean="0"/>
          </a:p>
          <a:p>
            <a:pPr eaLnBrk="1" hangingPunct="1"/>
            <a:endParaRPr lang="en-US" dirty="0" smtClean="0"/>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4706" name="Date Placeholder 3"/>
          <p:cNvSpPr txBox="1">
            <a:spLocks noGrp="1"/>
          </p:cNvSpPr>
          <p:nvPr/>
        </p:nvSpPr>
        <p:spPr bwMode="auto">
          <a:xfrm>
            <a:off x="1371600" y="6515100"/>
            <a:ext cx="2133600" cy="342900"/>
          </a:xfrm>
          <a:prstGeom prst="rect">
            <a:avLst/>
          </a:prstGeom>
          <a:noFill/>
          <a:ln w="9525">
            <a:noFill/>
            <a:miter lim="800000"/>
            <a:headEnd/>
            <a:tailEnd/>
          </a:ln>
        </p:spPr>
        <p:txBody>
          <a:bodyPr/>
          <a:lstStyle/>
          <a:p>
            <a:pPr eaLnBrk="0" hangingPunct="0"/>
            <a:r>
              <a:rPr lang="en-US" sz="1400" b="0" dirty="0" smtClean="0">
                <a:solidFill>
                  <a:schemeClr val="tx1"/>
                </a:solidFill>
                <a:latin typeface="Times New Roman" pitchFamily="18" charset="0"/>
              </a:rPr>
              <a:t>4/3/2012</a:t>
            </a:r>
            <a:endParaRPr lang="en-US" sz="1400" b="0" dirty="0">
              <a:solidFill>
                <a:schemeClr val="tx1"/>
              </a:solidFill>
              <a:latin typeface="Times New Roman" pitchFamily="18" charset="0"/>
            </a:endParaRPr>
          </a:p>
        </p:txBody>
      </p:sp>
      <p:sp>
        <p:nvSpPr>
          <p:cNvPr id="1224707" name="Footer Placeholder 4"/>
          <p:cNvSpPr txBox="1">
            <a:spLocks noGrp="1"/>
          </p:cNvSpPr>
          <p:nvPr/>
        </p:nvSpPr>
        <p:spPr bwMode="auto">
          <a:xfrm>
            <a:off x="3638550" y="6542088"/>
            <a:ext cx="2895600" cy="315912"/>
          </a:xfrm>
          <a:prstGeom prst="rect">
            <a:avLst/>
          </a:prstGeom>
          <a:noFill/>
          <a:ln w="9525">
            <a:noFill/>
            <a:miter lim="800000"/>
            <a:headEnd/>
            <a:tailEnd/>
          </a:ln>
        </p:spPr>
        <p:txBody>
          <a:bodyPr/>
          <a:lstStyle/>
          <a:p>
            <a:pPr algn="ctr" eaLnBrk="0" hangingPunct="0"/>
            <a:r>
              <a:rPr lang="en-US" sz="1600">
                <a:solidFill>
                  <a:srgbClr val="FF0000"/>
                </a:solidFill>
                <a:latin typeface="Times New Roman" pitchFamily="18" charset="0"/>
              </a:rPr>
              <a:t>Micron/Intel Confidential</a:t>
            </a:r>
          </a:p>
        </p:txBody>
      </p:sp>
      <p:sp>
        <p:nvSpPr>
          <p:cNvPr id="1224708" name="Slide Number Placeholder 5"/>
          <p:cNvSpPr txBox="1">
            <a:spLocks noGrp="1"/>
          </p:cNvSpPr>
          <p:nvPr/>
        </p:nvSpPr>
        <p:spPr bwMode="auto">
          <a:xfrm>
            <a:off x="6786563" y="6516688"/>
            <a:ext cx="1263650" cy="341312"/>
          </a:xfrm>
          <a:prstGeom prst="rect">
            <a:avLst/>
          </a:prstGeom>
          <a:noFill/>
          <a:ln w="9525">
            <a:noFill/>
            <a:miter lim="800000"/>
            <a:headEnd/>
            <a:tailEnd/>
          </a:ln>
        </p:spPr>
        <p:txBody>
          <a:bodyPr/>
          <a:lstStyle/>
          <a:p>
            <a:pPr algn="r" eaLnBrk="0" hangingPunct="0"/>
            <a:fld id="{EDEDE102-AA46-4031-8017-9225DB69DB4F}" type="slidenum">
              <a:rPr lang="en-US" sz="1400" b="0">
                <a:solidFill>
                  <a:schemeClr val="tx1"/>
                </a:solidFill>
                <a:latin typeface="Times New Roman" pitchFamily="18" charset="0"/>
              </a:rPr>
              <a:pPr algn="r" eaLnBrk="0" hangingPunct="0"/>
              <a:t>9</a:t>
            </a:fld>
            <a:endParaRPr lang="en-US" sz="1400" b="0">
              <a:solidFill>
                <a:schemeClr val="tx1"/>
              </a:solidFill>
              <a:latin typeface="Times New Roman" pitchFamily="18" charset="0"/>
            </a:endParaRPr>
          </a:p>
        </p:txBody>
      </p:sp>
      <p:sp>
        <p:nvSpPr>
          <p:cNvPr id="1160194" name="Rectangle 2"/>
          <p:cNvSpPr>
            <a:spLocks noGrp="1" noChangeArrowheads="1"/>
          </p:cNvSpPr>
          <p:nvPr>
            <p:ph type="title" idx="4294967295"/>
          </p:nvPr>
        </p:nvSpPr>
        <p:spPr>
          <a:xfrm>
            <a:off x="441325" y="0"/>
            <a:ext cx="8229600" cy="619432"/>
          </a:xfrm>
        </p:spPr>
        <p:txBody>
          <a:bodyPr/>
          <a:lstStyle/>
          <a:p>
            <a:pPr eaLnBrk="1" hangingPunct="1"/>
            <a:r>
              <a:rPr lang="en-US" b="1" dirty="0" smtClean="0">
                <a:effectLst>
                  <a:outerShdw blurRad="38100" dist="38100" dir="2700000" algn="tl">
                    <a:srgbClr val="C0C0C0"/>
                  </a:outerShdw>
                </a:effectLst>
              </a:rPr>
              <a:t>2.0 Program Milestones</a:t>
            </a:r>
          </a:p>
        </p:txBody>
      </p:sp>
      <p:graphicFrame>
        <p:nvGraphicFramePr>
          <p:cNvPr id="1224769" name="Group 65"/>
          <p:cNvGraphicFramePr>
            <a:graphicFrameLocks noGrp="1"/>
          </p:cNvGraphicFramePr>
          <p:nvPr/>
        </p:nvGraphicFramePr>
        <p:xfrm>
          <a:off x="0" y="1615440"/>
          <a:ext cx="5239657" cy="4683760"/>
        </p:xfrm>
        <a:graphic>
          <a:graphicData uri="http://schemas.openxmlformats.org/drawingml/2006/table">
            <a:tbl>
              <a:tblPr/>
              <a:tblGrid>
                <a:gridCol w="425415"/>
                <a:gridCol w="3018825"/>
                <a:gridCol w="1795417"/>
              </a:tblGrid>
              <a:tr h="26023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cs typeface="Arial" pitchFamily="34" charset="0"/>
                        </a:rPr>
                        <a: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dirty="0" smtClean="0">
                          <a:ln>
                            <a:noFill/>
                          </a:ln>
                          <a:solidFill>
                            <a:schemeClr val="tx1"/>
                          </a:solidFill>
                          <a:effectLst/>
                          <a:latin typeface="Arial" pitchFamily="34" charset="0"/>
                          <a:cs typeface="Arial" pitchFamily="34" charset="0"/>
                        </a:rPr>
                        <a:t>Milestone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dirty="0" smtClean="0">
                          <a:ln>
                            <a:noFill/>
                          </a:ln>
                          <a:solidFill>
                            <a:schemeClr val="tx1"/>
                          </a:solidFill>
                          <a:effectLst/>
                          <a:latin typeface="Arial" pitchFamily="34" charset="0"/>
                          <a:cs typeface="Arial" pitchFamily="34" charset="0"/>
                        </a:rPr>
                        <a:t>S15A</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r h="27663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cs typeface="Arial" pitchFamily="34" charset="0"/>
                        </a:rPr>
                        <a:t>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cs typeface="Arial" pitchFamily="34" charset="0"/>
                        </a:rPr>
                        <a:t>Test Chip </a:t>
                      </a:r>
                      <a:r>
                        <a:rPr kumimoji="0" lang="en-US" sz="1600" b="0" i="0" u="none" strike="noStrike" cap="none" normalizeH="0" baseline="0" dirty="0" err="1" smtClean="0">
                          <a:ln>
                            <a:noFill/>
                          </a:ln>
                          <a:solidFill>
                            <a:schemeClr val="tx1"/>
                          </a:solidFill>
                          <a:effectLst/>
                          <a:latin typeface="Arial" pitchFamily="34" charset="0"/>
                          <a:cs typeface="Arial" pitchFamily="34" charset="0"/>
                        </a:rPr>
                        <a:t>Tapeout</a:t>
                      </a:r>
                      <a:r>
                        <a:rPr kumimoji="0" lang="en-US" sz="1600" b="0" i="0" u="none" strike="noStrike" cap="none" normalizeH="0" baseline="0" dirty="0" smtClean="0">
                          <a:ln>
                            <a:noFill/>
                          </a:ln>
                          <a:solidFill>
                            <a:schemeClr val="tx1"/>
                          </a:solidFill>
                          <a:effectLst/>
                          <a:latin typeface="Arial" pitchFamily="34" charset="0"/>
                          <a:cs typeface="Arial" pitchFamily="34" charset="0"/>
                        </a:rPr>
                        <a:t> “XP01”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cs typeface="Arial" pitchFamily="34" charset="0"/>
                        </a:rPr>
                        <a:t>Mar 03  ‘12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26023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cs typeface="Arial" pitchFamily="34" charset="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cs typeface="Arial" pitchFamily="34" charset="0"/>
                        </a:rPr>
                        <a:t>Lead XP01 to probe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cs typeface="Arial" pitchFamily="34" charset="0"/>
                        </a:rPr>
                        <a:t>June 02 ‘12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26023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cs typeface="Arial" pitchFamily="34" charset="0"/>
                        </a:rPr>
                        <a:t>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cs typeface="Arial" pitchFamily="34" charset="0"/>
                        </a:rPr>
                        <a:t>XF15 – structure mask </a:t>
                      </a:r>
                      <a:r>
                        <a:rPr kumimoji="0" lang="en-US" sz="1600" b="0" i="0" u="none" strike="noStrike" cap="none" normalizeH="0" baseline="0" dirty="0" err="1" smtClean="0">
                          <a:ln>
                            <a:noFill/>
                          </a:ln>
                          <a:solidFill>
                            <a:schemeClr val="tx1"/>
                          </a:solidFill>
                          <a:effectLst/>
                          <a:latin typeface="Arial" pitchFamily="34" charset="0"/>
                          <a:cs typeface="Arial" pitchFamily="34" charset="0"/>
                        </a:rPr>
                        <a:t>tapeout</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cs typeface="Arial" pitchFamily="34" charset="0"/>
                        </a:rPr>
                        <a:t>May 30 ‘12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26023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cs typeface="Arial" pitchFamily="34" charset="0"/>
                        </a:rPr>
                        <a:t>3</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cs typeface="Arial" pitchFamily="34" charset="0"/>
                        </a:rPr>
                        <a:t>S15A data base release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cs typeface="Arial" pitchFamily="34" charset="0"/>
                        </a:rPr>
                        <a:t>Aug 31 ‘12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37592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cs typeface="Arial" pitchFamily="34" charset="0"/>
                        </a:rPr>
                        <a:t>4</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cs typeface="Arial" pitchFamily="34" charset="0"/>
                        </a:rPr>
                        <a:t>S15A lead Si – 1.8 DPML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cs typeface="Arial" pitchFamily="34" charset="0"/>
                        </a:rPr>
                        <a:t>Nov 20 ‘12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37592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cs typeface="Arial" pitchFamily="34" charset="0"/>
                        </a:rPr>
                        <a:t>5</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cs typeface="Arial" pitchFamily="34" charset="0"/>
                        </a:rPr>
                        <a:t>20nm Tile functionality</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cs typeface="Arial" pitchFamily="34" charset="0"/>
                        </a:rPr>
                        <a:t>Dec 30 ‘12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26023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cs typeface="Arial" pitchFamily="34" charset="0"/>
                        </a:rPr>
                        <a:t>6</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cs typeface="Arial" pitchFamily="34" charset="0"/>
                        </a:rPr>
                        <a:t>30% functionality demonstration - ES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cs typeface="Arial" pitchFamily="34" charset="0"/>
                        </a:rPr>
                        <a:t>Jun 28 ’13</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26023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cs typeface="Arial" pitchFamily="34" charset="0"/>
                        </a:rPr>
                        <a:t>7</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cs typeface="Arial" pitchFamily="34" charset="0"/>
                        </a:rPr>
                        <a:t>F4 30% yield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cs typeface="Arial" pitchFamily="34" charset="0"/>
                        </a:rPr>
                        <a:t> Aug 16 ‘13</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26023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cs typeface="Arial" pitchFamily="34" charset="0"/>
                        </a:rPr>
                        <a:t>8</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cs typeface="Arial" pitchFamily="34" charset="0"/>
                        </a:rPr>
                        <a:t>MFG intro - EFF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cs typeface="Arial" pitchFamily="34" charset="0"/>
                        </a:rPr>
                        <a:t> Sept 06 ’13</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26023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cs typeface="Arial" pitchFamily="34" charset="0"/>
                        </a:rPr>
                        <a:t>9</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cs typeface="Arial" pitchFamily="34" charset="0"/>
                        </a:rPr>
                        <a:t>&gt;30% yield in </a:t>
                      </a:r>
                      <a:r>
                        <a:rPr kumimoji="0" lang="en-US" sz="1600" b="0" i="0" u="none" strike="noStrike" cap="none" normalizeH="0" baseline="0" dirty="0" err="1" smtClean="0">
                          <a:ln>
                            <a:noFill/>
                          </a:ln>
                          <a:solidFill>
                            <a:schemeClr val="tx1"/>
                          </a:solidFill>
                          <a:effectLst/>
                          <a:latin typeface="Arial" pitchFamily="34" charset="0"/>
                          <a:cs typeface="Arial" pitchFamily="34" charset="0"/>
                        </a:rPr>
                        <a:t>Fab</a:t>
                      </a:r>
                      <a:r>
                        <a:rPr kumimoji="0" lang="en-US" sz="1600" b="0" i="0" u="none" strike="noStrike" cap="none" normalizeH="0" baseline="0" dirty="0" smtClean="0">
                          <a:ln>
                            <a:noFill/>
                          </a:ln>
                          <a:solidFill>
                            <a:schemeClr val="tx1"/>
                          </a:solidFill>
                          <a:effectLst/>
                          <a:latin typeface="Arial" pitchFamily="34" charset="0"/>
                          <a:cs typeface="Arial" pitchFamily="34" charset="0"/>
                        </a:rPr>
                        <a:t> 2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cs typeface="Arial" pitchFamily="34" charset="0"/>
                        </a:rPr>
                        <a:t>Dec 30  ’13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26926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cs typeface="Arial" pitchFamily="34" charset="0"/>
                        </a:rPr>
                        <a:t>10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cs typeface="Arial" pitchFamily="34" charset="0"/>
                        </a:rPr>
                        <a:t>Ship release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cs typeface="Arial" pitchFamily="34" charset="0"/>
                        </a:rPr>
                        <a:t> Jul 01    ‘14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26926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cs typeface="Arial" pitchFamily="34" charset="0"/>
                        </a:rPr>
                        <a:t>11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err="1" smtClean="0">
                          <a:ln>
                            <a:noFill/>
                          </a:ln>
                          <a:solidFill>
                            <a:schemeClr val="tx1"/>
                          </a:solidFill>
                          <a:effectLst/>
                          <a:latin typeface="Arial" pitchFamily="34" charset="0"/>
                          <a:cs typeface="Arial" pitchFamily="34" charset="0"/>
                        </a:rPr>
                        <a:t>Qual</a:t>
                      </a:r>
                      <a:r>
                        <a:rPr kumimoji="0" lang="en-US" sz="1600" b="0" i="0" u="none" strike="noStrike" cap="none" normalizeH="0" baseline="0" dirty="0" smtClean="0">
                          <a:ln>
                            <a:noFill/>
                          </a:ln>
                          <a:solidFill>
                            <a:schemeClr val="tx1"/>
                          </a:solidFill>
                          <a:effectLst/>
                          <a:latin typeface="Arial" pitchFamily="34" charset="0"/>
                          <a:cs typeface="Arial" pitchFamily="34" charset="0"/>
                        </a:rPr>
                        <a:t> release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cs typeface="Arial" pitchFamily="34" charset="0"/>
                        </a:rPr>
                        <a:t>Dec 31 ‘ 14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r>
            </a:tbl>
          </a:graphicData>
        </a:graphic>
      </p:graphicFrame>
      <p:pic>
        <p:nvPicPr>
          <p:cNvPr id="8" name="Picture 2"/>
          <p:cNvPicPr>
            <a:picLocks noChangeAspect="1" noChangeArrowheads="1"/>
          </p:cNvPicPr>
          <p:nvPr/>
        </p:nvPicPr>
        <p:blipFill>
          <a:blip r:embed="rId3" cstate="print"/>
          <a:srcRect/>
          <a:stretch>
            <a:fillRect/>
          </a:stretch>
        </p:blipFill>
        <p:spPr bwMode="auto">
          <a:xfrm>
            <a:off x="0" y="539599"/>
            <a:ext cx="8781143" cy="1006173"/>
          </a:xfrm>
          <a:prstGeom prst="rect">
            <a:avLst/>
          </a:prstGeom>
          <a:noFill/>
          <a:ln w="9525">
            <a:noFill/>
            <a:miter lim="800000"/>
            <a:headEnd/>
            <a:tailEnd/>
          </a:ln>
        </p:spPr>
      </p:pic>
      <p:sp>
        <p:nvSpPr>
          <p:cNvPr id="9" name="TextBox 8"/>
          <p:cNvSpPr txBox="1"/>
          <p:nvPr/>
        </p:nvSpPr>
        <p:spPr>
          <a:xfrm>
            <a:off x="5254171" y="3344299"/>
            <a:ext cx="3889829" cy="3293209"/>
          </a:xfrm>
          <a:prstGeom prst="rect">
            <a:avLst/>
          </a:prstGeom>
          <a:noFill/>
        </p:spPr>
        <p:txBody>
          <a:bodyPr wrap="square" rtlCol="0">
            <a:spAutoFit/>
          </a:bodyPr>
          <a:lstStyle/>
          <a:p>
            <a:r>
              <a:rPr lang="en-US" sz="1600" dirty="0" smtClean="0"/>
              <a:t>TECHNODE CHECKPOINT Dates:  </a:t>
            </a:r>
          </a:p>
          <a:p>
            <a:r>
              <a:rPr lang="en-US" sz="1600" b="0" dirty="0" smtClean="0"/>
              <a:t>          </a:t>
            </a:r>
          </a:p>
          <a:p>
            <a:r>
              <a:rPr lang="en-US" sz="1600" b="0" dirty="0" smtClean="0"/>
              <a:t>TDP1:  WW26 2011        Go-no go</a:t>
            </a:r>
          </a:p>
          <a:p>
            <a:r>
              <a:rPr lang="en-US" sz="1600" b="0" dirty="0" smtClean="0"/>
              <a:t>		          </a:t>
            </a:r>
          </a:p>
          <a:p>
            <a:r>
              <a:rPr lang="en-US" sz="1600" b="0" dirty="0" smtClean="0"/>
              <a:t>TDP2:  WW35 2012        S15A timing</a:t>
            </a:r>
          </a:p>
          <a:p>
            <a:endParaRPr lang="en-US" sz="1600" b="0" dirty="0" smtClean="0"/>
          </a:p>
          <a:p>
            <a:r>
              <a:rPr lang="en-US" sz="1600" b="0" dirty="0" smtClean="0"/>
              <a:t>MS2B:  WW03 2013       MFG strategy</a:t>
            </a:r>
          </a:p>
          <a:p>
            <a:endParaRPr lang="en-US" sz="1600" b="0" dirty="0" smtClean="0"/>
          </a:p>
          <a:p>
            <a:r>
              <a:rPr lang="en-US" sz="1600" b="0" dirty="0" smtClean="0"/>
              <a:t>TDP3:  WW34 2013       EFF readiness</a:t>
            </a:r>
          </a:p>
          <a:p>
            <a:endParaRPr lang="en-US" sz="1600" b="0" dirty="0" smtClean="0"/>
          </a:p>
          <a:p>
            <a:r>
              <a:rPr lang="en-US" sz="1600" b="0" dirty="0" smtClean="0"/>
              <a:t>MS3A:  WW26  2014     Ship release </a:t>
            </a:r>
          </a:p>
          <a:p>
            <a:r>
              <a:rPr lang="en-US" sz="1600" b="0" dirty="0" smtClean="0"/>
              <a:t>		          </a:t>
            </a:r>
          </a:p>
          <a:p>
            <a:r>
              <a:rPr lang="en-US" sz="1600" b="0" dirty="0" smtClean="0"/>
              <a:t>TDP4:  WW01 2015        S15A </a:t>
            </a:r>
            <a:r>
              <a:rPr lang="en-US" sz="1600" b="0" dirty="0" err="1" smtClean="0"/>
              <a:t>Qual</a:t>
            </a:r>
            <a:endParaRPr lang="en-US" sz="1600" b="0" dirty="0"/>
          </a:p>
        </p:txBody>
      </p:sp>
      <p:sp>
        <p:nvSpPr>
          <p:cNvPr id="10" name="TextBox 9"/>
          <p:cNvSpPr txBox="1"/>
          <p:nvPr/>
        </p:nvSpPr>
        <p:spPr>
          <a:xfrm>
            <a:off x="5261378" y="1635991"/>
            <a:ext cx="3924472" cy="1661993"/>
          </a:xfrm>
          <a:prstGeom prst="rect">
            <a:avLst/>
          </a:prstGeom>
          <a:noFill/>
        </p:spPr>
        <p:txBody>
          <a:bodyPr wrap="none" rtlCol="0">
            <a:spAutoFit/>
          </a:bodyPr>
          <a:lstStyle/>
          <a:p>
            <a:pPr>
              <a:buFont typeface="Arial" pitchFamily="34" charset="0"/>
              <a:buChar char="•"/>
            </a:pPr>
            <a:r>
              <a:rPr lang="en-US" dirty="0" smtClean="0"/>
              <a:t> </a:t>
            </a:r>
            <a:r>
              <a:rPr lang="en-US" sz="1400" dirty="0" smtClean="0"/>
              <a:t>Milestones are a combination of historic</a:t>
            </a:r>
          </a:p>
          <a:p>
            <a:r>
              <a:rPr lang="en-US" sz="1400" dirty="0" smtClean="0"/>
              <a:t>NAND cadence trends and aggressively </a:t>
            </a:r>
          </a:p>
          <a:p>
            <a:r>
              <a:rPr lang="en-US" sz="1400" dirty="0" smtClean="0"/>
              <a:t>defined dates to hit top-down applications</a:t>
            </a:r>
          </a:p>
          <a:p>
            <a:endParaRPr lang="en-US" sz="1400" dirty="0" smtClean="0"/>
          </a:p>
          <a:p>
            <a:pPr>
              <a:buFont typeface="Arial" pitchFamily="34" charset="0"/>
              <a:buChar char="•"/>
            </a:pPr>
            <a:r>
              <a:rPr lang="en-US" sz="1400" dirty="0" smtClean="0"/>
              <a:t> </a:t>
            </a:r>
            <a:r>
              <a:rPr lang="en-US" sz="1400" dirty="0" err="1" smtClean="0"/>
              <a:t>Technode</a:t>
            </a:r>
            <a:r>
              <a:rPr lang="en-US" sz="1400" dirty="0" smtClean="0"/>
              <a:t> checkpoint dates to serve</a:t>
            </a:r>
          </a:p>
          <a:p>
            <a:r>
              <a:rPr lang="en-US" sz="1400" dirty="0" smtClean="0"/>
              <a:t>as timeline assessment for schedule </a:t>
            </a:r>
          </a:p>
          <a:p>
            <a:r>
              <a:rPr lang="en-US" sz="1400" dirty="0" smtClean="0"/>
              <a:t>confidence</a:t>
            </a:r>
            <a:endParaRPr lang="en-US" dirty="0"/>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Blank">
  <a:themeElements>
    <a:clrScheme name="Blank 1">
      <a:dk1>
        <a:srgbClr val="000000"/>
      </a:dk1>
      <a:lt1>
        <a:srgbClr val="FFFFFF"/>
      </a:lt1>
      <a:dk2>
        <a:srgbClr val="072A5E"/>
      </a:dk2>
      <a:lt2>
        <a:srgbClr val="9D9D9D"/>
      </a:lt2>
      <a:accent1>
        <a:srgbClr val="D9B200"/>
      </a:accent1>
      <a:accent2>
        <a:srgbClr val="7F0700"/>
      </a:accent2>
      <a:accent3>
        <a:srgbClr val="FFFFFF"/>
      </a:accent3>
      <a:accent4>
        <a:srgbClr val="000000"/>
      </a:accent4>
      <a:accent5>
        <a:srgbClr val="E9D5AA"/>
      </a:accent5>
      <a:accent6>
        <a:srgbClr val="720600"/>
      </a:accent6>
      <a:hlink>
        <a:srgbClr val="00685C"/>
      </a:hlink>
      <a:folHlink>
        <a:srgbClr val="3F0039"/>
      </a:folHlink>
    </a:clrScheme>
    <a:fontScheme name="Blank">
      <a:majorFont>
        <a:latin typeface="Lucida Sans Unicode"/>
        <a:ea typeface=""/>
        <a:cs typeface=""/>
      </a:majorFont>
      <a:minorFont>
        <a:latin typeface="Lucida Sans Unicod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800" b="1" i="0" u="none" strike="noStrike" cap="none" normalizeH="0" baseline="0" smtClean="0">
            <a:ln>
              <a:noFill/>
            </a:ln>
            <a:solidFill>
              <a:schemeClr val="tx2"/>
            </a:solidFill>
            <a:effectLst/>
            <a:latin typeface="Lucida Sans Unicode" pitchFamily="34" charset="0"/>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800" b="1" i="0" u="none" strike="noStrike" cap="none" normalizeH="0" baseline="0" smtClean="0">
            <a:ln>
              <a:noFill/>
            </a:ln>
            <a:solidFill>
              <a:schemeClr val="tx2"/>
            </a:solidFill>
            <a:effectLst/>
            <a:latin typeface="Lucida Sans Unicode" pitchFamily="34" charset="0"/>
          </a:defRPr>
        </a:defPPr>
      </a:lstStyle>
    </a:lnDef>
  </a:objectDefaults>
  <a:extraClrSchemeLst>
    <a:extraClrScheme>
      <a:clrScheme name="Blank 1">
        <a:dk1>
          <a:srgbClr val="000000"/>
        </a:dk1>
        <a:lt1>
          <a:srgbClr val="FFFFFF"/>
        </a:lt1>
        <a:dk2>
          <a:srgbClr val="072A5E"/>
        </a:dk2>
        <a:lt2>
          <a:srgbClr val="9D9D9D"/>
        </a:lt2>
        <a:accent1>
          <a:srgbClr val="D9B200"/>
        </a:accent1>
        <a:accent2>
          <a:srgbClr val="7F0700"/>
        </a:accent2>
        <a:accent3>
          <a:srgbClr val="FFFFFF"/>
        </a:accent3>
        <a:accent4>
          <a:srgbClr val="000000"/>
        </a:accent4>
        <a:accent5>
          <a:srgbClr val="E9D5AA"/>
        </a:accent5>
        <a:accent6>
          <a:srgbClr val="720600"/>
        </a:accent6>
        <a:hlink>
          <a:srgbClr val="00685C"/>
        </a:hlink>
        <a:folHlink>
          <a:srgbClr val="3F003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Separator">
  <a:themeElements>
    <a:clrScheme name="Separator 1">
      <a:dk1>
        <a:srgbClr val="000000"/>
      </a:dk1>
      <a:lt1>
        <a:srgbClr val="FFFFFF"/>
      </a:lt1>
      <a:dk2>
        <a:srgbClr val="072A5E"/>
      </a:dk2>
      <a:lt2>
        <a:srgbClr val="9D9D9D"/>
      </a:lt2>
      <a:accent1>
        <a:srgbClr val="D9B200"/>
      </a:accent1>
      <a:accent2>
        <a:srgbClr val="7F0700"/>
      </a:accent2>
      <a:accent3>
        <a:srgbClr val="FFFFFF"/>
      </a:accent3>
      <a:accent4>
        <a:srgbClr val="000000"/>
      </a:accent4>
      <a:accent5>
        <a:srgbClr val="E9D5AA"/>
      </a:accent5>
      <a:accent6>
        <a:srgbClr val="720600"/>
      </a:accent6>
      <a:hlink>
        <a:srgbClr val="00685C"/>
      </a:hlink>
      <a:folHlink>
        <a:srgbClr val="3F0039"/>
      </a:folHlink>
    </a:clrScheme>
    <a:fontScheme name="Separator">
      <a:majorFont>
        <a:latin typeface="Lucida Sans Unicode"/>
        <a:ea typeface=""/>
        <a:cs typeface=""/>
      </a:majorFont>
      <a:minorFont>
        <a:latin typeface="Lucida Sans Unicod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800" b="1" i="0" u="none" strike="noStrike" cap="none" normalizeH="0" baseline="0" smtClean="0">
            <a:ln>
              <a:noFill/>
            </a:ln>
            <a:solidFill>
              <a:schemeClr val="tx2"/>
            </a:solidFill>
            <a:effectLst/>
            <a:latin typeface="Lucida Sans Unicode" pitchFamily="34" charset="0"/>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800" b="1" i="0" u="none" strike="noStrike" cap="none" normalizeH="0" baseline="0" smtClean="0">
            <a:ln>
              <a:noFill/>
            </a:ln>
            <a:solidFill>
              <a:schemeClr val="tx2"/>
            </a:solidFill>
            <a:effectLst/>
            <a:latin typeface="Lucida Sans Unicode" pitchFamily="34" charset="0"/>
          </a:defRPr>
        </a:defPPr>
      </a:lstStyle>
    </a:lnDef>
  </a:objectDefaults>
  <a:extraClrSchemeLst>
    <a:extraClrScheme>
      <a:clrScheme name="Separator 1">
        <a:dk1>
          <a:srgbClr val="000000"/>
        </a:dk1>
        <a:lt1>
          <a:srgbClr val="FFFFFF"/>
        </a:lt1>
        <a:dk2>
          <a:srgbClr val="072A5E"/>
        </a:dk2>
        <a:lt2>
          <a:srgbClr val="9D9D9D"/>
        </a:lt2>
        <a:accent1>
          <a:srgbClr val="D9B200"/>
        </a:accent1>
        <a:accent2>
          <a:srgbClr val="7F0700"/>
        </a:accent2>
        <a:accent3>
          <a:srgbClr val="FFFFFF"/>
        </a:accent3>
        <a:accent4>
          <a:srgbClr val="000000"/>
        </a:accent4>
        <a:accent5>
          <a:srgbClr val="E9D5AA"/>
        </a:accent5>
        <a:accent6>
          <a:srgbClr val="720600"/>
        </a:accent6>
        <a:hlink>
          <a:srgbClr val="00685C"/>
        </a:hlink>
        <a:folHlink>
          <a:srgbClr val="3F0039"/>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Internal">
  <a:themeElements>
    <a:clrScheme name="Internal 1">
      <a:dk1>
        <a:srgbClr val="000000"/>
      </a:dk1>
      <a:lt1>
        <a:srgbClr val="FFFFFF"/>
      </a:lt1>
      <a:dk2>
        <a:srgbClr val="072A5E"/>
      </a:dk2>
      <a:lt2>
        <a:srgbClr val="9D9D9D"/>
      </a:lt2>
      <a:accent1>
        <a:srgbClr val="D9B200"/>
      </a:accent1>
      <a:accent2>
        <a:srgbClr val="7F0700"/>
      </a:accent2>
      <a:accent3>
        <a:srgbClr val="FFFFFF"/>
      </a:accent3>
      <a:accent4>
        <a:srgbClr val="000000"/>
      </a:accent4>
      <a:accent5>
        <a:srgbClr val="E9D5AA"/>
      </a:accent5>
      <a:accent6>
        <a:srgbClr val="720600"/>
      </a:accent6>
      <a:hlink>
        <a:srgbClr val="00685C"/>
      </a:hlink>
      <a:folHlink>
        <a:srgbClr val="3F0039"/>
      </a:folHlink>
    </a:clrScheme>
    <a:fontScheme name="Internal">
      <a:majorFont>
        <a:latin typeface="Lucida Sans Unicode"/>
        <a:ea typeface=""/>
        <a:cs typeface=""/>
      </a:majorFont>
      <a:minorFont>
        <a:latin typeface="Lucida Sans Unicod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800" b="1" i="0" u="none" strike="noStrike" cap="none" normalizeH="0" baseline="0" smtClean="0">
            <a:ln>
              <a:noFill/>
            </a:ln>
            <a:solidFill>
              <a:schemeClr val="tx2"/>
            </a:solidFill>
            <a:effectLst/>
            <a:latin typeface="Lucida Sans Unicode" pitchFamily="34" charset="0"/>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800" b="1" i="0" u="none" strike="noStrike" cap="none" normalizeH="0" baseline="0" smtClean="0">
            <a:ln>
              <a:noFill/>
            </a:ln>
            <a:solidFill>
              <a:schemeClr val="tx2"/>
            </a:solidFill>
            <a:effectLst/>
            <a:latin typeface="Lucida Sans Unicode" pitchFamily="34" charset="0"/>
          </a:defRPr>
        </a:defPPr>
      </a:lstStyle>
    </a:lnDef>
  </a:objectDefaults>
  <a:extraClrSchemeLst>
    <a:extraClrScheme>
      <a:clrScheme name="Internal 1">
        <a:dk1>
          <a:srgbClr val="000000"/>
        </a:dk1>
        <a:lt1>
          <a:srgbClr val="FFFFFF"/>
        </a:lt1>
        <a:dk2>
          <a:srgbClr val="072A5E"/>
        </a:dk2>
        <a:lt2>
          <a:srgbClr val="9D9D9D"/>
        </a:lt2>
        <a:accent1>
          <a:srgbClr val="D9B200"/>
        </a:accent1>
        <a:accent2>
          <a:srgbClr val="7F0700"/>
        </a:accent2>
        <a:accent3>
          <a:srgbClr val="FFFFFF"/>
        </a:accent3>
        <a:accent4>
          <a:srgbClr val="000000"/>
        </a:accent4>
        <a:accent5>
          <a:srgbClr val="E9D5AA"/>
        </a:accent5>
        <a:accent6>
          <a:srgbClr val="720600"/>
        </a:accent6>
        <a:hlink>
          <a:srgbClr val="00685C"/>
        </a:hlink>
        <a:folHlink>
          <a:srgbClr val="3F0039"/>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Logo">
  <a:themeElements>
    <a:clrScheme name="Logo 1">
      <a:dk1>
        <a:srgbClr val="000000"/>
      </a:dk1>
      <a:lt1>
        <a:srgbClr val="FFFFFF"/>
      </a:lt1>
      <a:dk2>
        <a:srgbClr val="072A5E"/>
      </a:dk2>
      <a:lt2>
        <a:srgbClr val="9D9D9D"/>
      </a:lt2>
      <a:accent1>
        <a:srgbClr val="D9B200"/>
      </a:accent1>
      <a:accent2>
        <a:srgbClr val="7F0700"/>
      </a:accent2>
      <a:accent3>
        <a:srgbClr val="FFFFFF"/>
      </a:accent3>
      <a:accent4>
        <a:srgbClr val="000000"/>
      </a:accent4>
      <a:accent5>
        <a:srgbClr val="E9D5AA"/>
      </a:accent5>
      <a:accent6>
        <a:srgbClr val="720600"/>
      </a:accent6>
      <a:hlink>
        <a:srgbClr val="00685C"/>
      </a:hlink>
      <a:folHlink>
        <a:srgbClr val="3F0039"/>
      </a:folHlink>
    </a:clrScheme>
    <a:fontScheme name="Log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800" b="1" i="0" u="none" strike="noStrike" cap="none" normalizeH="0" baseline="0" smtClean="0">
            <a:ln>
              <a:noFill/>
            </a:ln>
            <a:solidFill>
              <a:schemeClr val="tx2"/>
            </a:solidFill>
            <a:effectLst/>
            <a:latin typeface="Lucida Sans Unicode" pitchFamily="34" charset="0"/>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800" b="1" i="0" u="none" strike="noStrike" cap="none" normalizeH="0" baseline="0" smtClean="0">
            <a:ln>
              <a:noFill/>
            </a:ln>
            <a:solidFill>
              <a:schemeClr val="tx2"/>
            </a:solidFill>
            <a:effectLst/>
            <a:latin typeface="Lucida Sans Unicode" pitchFamily="34" charset="0"/>
          </a:defRPr>
        </a:defPPr>
      </a:lstStyle>
    </a:lnDef>
  </a:objectDefaults>
  <a:extraClrSchemeLst>
    <a:extraClrScheme>
      <a:clrScheme name="Logo 1">
        <a:dk1>
          <a:srgbClr val="000000"/>
        </a:dk1>
        <a:lt1>
          <a:srgbClr val="FFFFFF"/>
        </a:lt1>
        <a:dk2>
          <a:srgbClr val="072A5E"/>
        </a:dk2>
        <a:lt2>
          <a:srgbClr val="9D9D9D"/>
        </a:lt2>
        <a:accent1>
          <a:srgbClr val="D9B200"/>
        </a:accent1>
        <a:accent2>
          <a:srgbClr val="7F0700"/>
        </a:accent2>
        <a:accent3>
          <a:srgbClr val="FFFFFF"/>
        </a:accent3>
        <a:accent4>
          <a:srgbClr val="000000"/>
        </a:accent4>
        <a:accent5>
          <a:srgbClr val="E9D5AA"/>
        </a:accent5>
        <a:accent6>
          <a:srgbClr val="720600"/>
        </a:accent6>
        <a:hlink>
          <a:srgbClr val="00685C"/>
        </a:hlink>
        <a:folHlink>
          <a:srgbClr val="3F0039"/>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800" b="1" i="0" u="none" strike="noStrike" cap="none" normalizeH="0" baseline="0" smtClean="0">
            <a:ln>
              <a:noFill/>
            </a:ln>
            <a:solidFill>
              <a:schemeClr val="tx2"/>
            </a:solidFill>
            <a:effectLst/>
            <a:latin typeface="Lucida Sans Unicode" pitchFamily="34" charset="0"/>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800" b="1" i="0" u="none" strike="noStrike" cap="none" normalizeH="0" baseline="0" smtClean="0">
            <a:ln>
              <a:noFill/>
            </a:ln>
            <a:solidFill>
              <a:schemeClr val="tx2"/>
            </a:solidFill>
            <a:effectLst/>
            <a:latin typeface="Lucida Sans Unicode" pitchFamily="34"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
    <a:dk1>
      <a:srgbClr val="000000"/>
    </a:dk1>
    <a:lt1>
      <a:srgbClr val="FFFFFF"/>
    </a:lt1>
    <a:dk2>
      <a:srgbClr val="072A5E"/>
    </a:dk2>
    <a:lt2>
      <a:srgbClr val="9D9D9D"/>
    </a:lt2>
    <a:accent1>
      <a:srgbClr val="D9B200"/>
    </a:accent1>
    <a:accent2>
      <a:srgbClr val="7F0700"/>
    </a:accent2>
    <a:accent3>
      <a:srgbClr val="FFFFFF"/>
    </a:accent3>
    <a:accent4>
      <a:srgbClr val="000000"/>
    </a:accent4>
    <a:accent5>
      <a:srgbClr val="E9D5AA"/>
    </a:accent5>
    <a:accent6>
      <a:srgbClr val="720600"/>
    </a:accent6>
    <a:hlink>
      <a:srgbClr val="01655B"/>
    </a:hlink>
    <a:folHlink>
      <a:srgbClr val="3F0039"/>
    </a:folHlink>
  </a:clrScheme>
</a:themeOverride>
</file>

<file path=ppt/theme/themeOverride2.xml><?xml version="1.0" encoding="utf-8"?>
<a:themeOverride xmlns:a="http://schemas.openxmlformats.org/drawingml/2006/main">
  <a:clrScheme name="">
    <a:dk1>
      <a:srgbClr val="FFFFFF"/>
    </a:dk1>
    <a:lt1>
      <a:srgbClr val="FFFFFF"/>
    </a:lt1>
    <a:dk2>
      <a:srgbClr val="072A5E"/>
    </a:dk2>
    <a:lt2>
      <a:srgbClr val="808080"/>
    </a:lt2>
    <a:accent1>
      <a:srgbClr val="D9B200"/>
    </a:accent1>
    <a:accent2>
      <a:srgbClr val="7F0700"/>
    </a:accent2>
    <a:accent3>
      <a:srgbClr val="FFFFFF"/>
    </a:accent3>
    <a:accent4>
      <a:srgbClr val="DADADA"/>
    </a:accent4>
    <a:accent5>
      <a:srgbClr val="E9D5AA"/>
    </a:accent5>
    <a:accent6>
      <a:srgbClr val="720600"/>
    </a:accent6>
    <a:hlink>
      <a:srgbClr val="00685C"/>
    </a:hlink>
    <a:folHlink>
      <a:srgbClr val="3F0039"/>
    </a:folHlink>
  </a:clrScheme>
</a:themeOverride>
</file>

<file path=ppt/theme/themeOverride3.xml><?xml version="1.0" encoding="utf-8"?>
<a:themeOverride xmlns:a="http://schemas.openxmlformats.org/drawingml/2006/main">
  <a:clrScheme name="">
    <a:dk1>
      <a:srgbClr val="072A5E"/>
    </a:dk1>
    <a:lt1>
      <a:srgbClr val="FFFFFF"/>
    </a:lt1>
    <a:dk2>
      <a:srgbClr val="072A5E"/>
    </a:dk2>
    <a:lt2>
      <a:srgbClr val="808080"/>
    </a:lt2>
    <a:accent1>
      <a:srgbClr val="D9B200"/>
    </a:accent1>
    <a:accent2>
      <a:srgbClr val="7F0700"/>
    </a:accent2>
    <a:accent3>
      <a:srgbClr val="FFFFFF"/>
    </a:accent3>
    <a:accent4>
      <a:srgbClr val="05224F"/>
    </a:accent4>
    <a:accent5>
      <a:srgbClr val="E9D5AA"/>
    </a:accent5>
    <a:accent6>
      <a:srgbClr val="720600"/>
    </a:accent6>
    <a:hlink>
      <a:srgbClr val="00685C"/>
    </a:hlink>
    <a:folHlink>
      <a:srgbClr val="3F0039"/>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6C1F46DCE9E2F4F9C406A5B31F187EA" ma:contentTypeVersion="3" ma:contentTypeDescription="Create a new document." ma:contentTypeScope="" ma:versionID="04459668d14e26c729f944268f7885eb">
  <xsd:schema xmlns:xsd="http://www.w3.org/2001/XMLSchema" xmlns:xs="http://www.w3.org/2001/XMLSchema" xmlns:p="http://schemas.microsoft.com/office/2006/metadata/properties" xmlns:ns2="90b7a245-a7c3-4504-88b2-cf85318e6b78" targetNamespace="http://schemas.microsoft.com/office/2006/metadata/properties" ma:root="true" ma:fieldsID="2d0c6bccf2654138a3d8763ce5403cee" ns2:_="">
    <xsd:import namespace="90b7a245-a7c3-4504-88b2-cf85318e6b78"/>
    <xsd:element name="properties">
      <xsd:complexType>
        <xsd:sequence>
          <xsd:element name="documentManagement">
            <xsd:complexType>
              <xsd:all>
                <xsd:element ref="ns2:Date"/>
                <xsd:element ref="ns2:Agenda"/>
                <xsd:element ref="ns2:Presenter"/>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0b7a245-a7c3-4504-88b2-cf85318e6b78" elementFormDefault="qualified">
    <xsd:import namespace="http://schemas.microsoft.com/office/2006/documentManagement/types"/>
    <xsd:import namespace="http://schemas.microsoft.com/office/infopath/2007/PartnerControls"/>
    <xsd:element name="Date" ma:index="8" ma:displayName="Meeting Date" ma:format="DateOnly" ma:internalName="Date">
      <xsd:simpleType>
        <xsd:restriction base="dms:DateTime"/>
      </xsd:simpleType>
    </xsd:element>
    <xsd:element name="Agenda" ma:index="9" ma:displayName="Agenda Topic" ma:internalName="Agenda">
      <xsd:simpleType>
        <xsd:restriction base="dms:Text">
          <xsd:maxLength value="255"/>
        </xsd:restriction>
      </xsd:simpleType>
    </xsd:element>
    <xsd:element name="Presenter" ma:index="10" ma:displayName="Presenter" ma:internalName="Presenter">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resenter xmlns="90b7a245-a7c3-4504-88b2-cf85318e6b78">Russ Meyer / Al Fazio</Presenter>
    <Agenda xmlns="90b7a245-a7c3-4504-88b2-cf85318e6b78">SXP SOW Review                                             </Agenda>
    <Date xmlns="90b7a245-a7c3-4504-88b2-cf85318e6b78">2012-04-03T06:00:00+00:00</Dat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49CA0A8-4EB1-46CA-9B36-0A67C99E994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0b7a245-a7c3-4504-88b2-cf85318e6b7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7EBB335-9BD0-42F5-BD0C-8C7F67D38B26}">
  <ds:schemaRefs>
    <ds:schemaRef ds:uri="http://schemas.microsoft.com/office/2006/metadata/properties"/>
    <ds:schemaRef ds:uri="http://schemas.microsoft.com/office/infopath/2007/PartnerControls"/>
    <ds:schemaRef ds:uri="90b7a245-a7c3-4504-88b2-cf85318e6b78"/>
  </ds:schemaRefs>
</ds:datastoreItem>
</file>

<file path=customXml/itemProps3.xml><?xml version="1.0" encoding="utf-8"?>
<ds:datastoreItem xmlns:ds="http://schemas.openxmlformats.org/officeDocument/2006/customXml" ds:itemID="{61028CBD-143E-4FEE-8D5E-F8638FCCB0E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blank</Template>
  <TotalTime>46347</TotalTime>
  <Words>4313</Words>
  <Application>Microsoft Office PowerPoint</Application>
  <PresentationFormat>On-screen Show (4:3)</PresentationFormat>
  <Paragraphs>1147</Paragraphs>
  <Slides>61</Slides>
  <Notes>23</Notes>
  <HiddenSlides>0</HiddenSlides>
  <MMClips>0</MMClips>
  <ScaleCrop>false</ScaleCrop>
  <HeadingPairs>
    <vt:vector size="6" baseType="variant">
      <vt:variant>
        <vt:lpstr>Fonts Used</vt:lpstr>
      </vt:variant>
      <vt:variant>
        <vt:i4>9</vt:i4>
      </vt:variant>
      <vt:variant>
        <vt:lpstr>Theme</vt:lpstr>
      </vt:variant>
      <vt:variant>
        <vt:i4>5</vt:i4>
      </vt:variant>
      <vt:variant>
        <vt:lpstr>Slide Titles</vt:lpstr>
      </vt:variant>
      <vt:variant>
        <vt:i4>61</vt:i4>
      </vt:variant>
    </vt:vector>
  </HeadingPairs>
  <TitlesOfParts>
    <vt:vector size="75" baseType="lpstr">
      <vt:lpstr>ＭＳ Ｐゴシック</vt:lpstr>
      <vt:lpstr>ＭＳ Ｐゴシック</vt:lpstr>
      <vt:lpstr>Arial</vt:lpstr>
      <vt:lpstr>Lucida Sans Unicode</vt:lpstr>
      <vt:lpstr>Tahoma</vt:lpstr>
      <vt:lpstr>Times</vt:lpstr>
      <vt:lpstr>Times New Roman</vt:lpstr>
      <vt:lpstr>Webdings</vt:lpstr>
      <vt:lpstr>Wingdings</vt:lpstr>
      <vt:lpstr>Blank</vt:lpstr>
      <vt:lpstr>Separator</vt:lpstr>
      <vt:lpstr>Internal</vt:lpstr>
      <vt:lpstr>Logo</vt:lpstr>
      <vt:lpstr>1_Custom Design</vt:lpstr>
      <vt:lpstr>Series 10  SxP Technology Development IM JDP SOW</vt:lpstr>
      <vt:lpstr>Signature Page</vt:lpstr>
      <vt:lpstr>Revision Page</vt:lpstr>
      <vt:lpstr>SOW Contents</vt:lpstr>
      <vt:lpstr>0.0 SOW Purpose</vt:lpstr>
      <vt:lpstr>SOW Contacts</vt:lpstr>
      <vt:lpstr>1.0 Strategy</vt:lpstr>
      <vt:lpstr>Strategy Overview</vt:lpstr>
      <vt:lpstr>2.0 Program Milestones</vt:lpstr>
      <vt:lpstr>3.0 Process Development SOW</vt:lpstr>
      <vt:lpstr>MOR definition</vt:lpstr>
      <vt:lpstr>Process costs</vt:lpstr>
      <vt:lpstr>Moves Targets - Boise</vt:lpstr>
      <vt:lpstr>20nm REV 0 Build Strategy</vt:lpstr>
      <vt:lpstr>SXP Technology   SOW for Agrate Activities</vt:lpstr>
      <vt:lpstr>SXP activities in Agrate-F14 enabling the 20.5nm integration in Boise-F4</vt:lpstr>
      <vt:lpstr>Agrate SOW proposal</vt:lpstr>
      <vt:lpstr>SOW Proposal (1/5)</vt:lpstr>
      <vt:lpstr>SOW Proposal (2/5)</vt:lpstr>
      <vt:lpstr>SOW Proposal (3/5)</vt:lpstr>
      <vt:lpstr>SOW Proposal (4/5)</vt:lpstr>
      <vt:lpstr>SOW Proposal (5/5)</vt:lpstr>
      <vt:lpstr>SOW proposal Gantt chart</vt:lpstr>
      <vt:lpstr>4.0 Design SOW</vt:lpstr>
      <vt:lpstr>Contents</vt:lpstr>
      <vt:lpstr>Strategy</vt:lpstr>
      <vt:lpstr>PowerPoint Presentation</vt:lpstr>
      <vt:lpstr>PowerPoint Presentation</vt:lpstr>
      <vt:lpstr>PowerPoint Presentation</vt:lpstr>
      <vt:lpstr>PowerPoint Presentation</vt:lpstr>
      <vt:lpstr>Milestones</vt:lpstr>
      <vt:lpstr>Development &amp; Resource Plan</vt:lpstr>
      <vt:lpstr>Design Environment &amp; Collateral</vt:lpstr>
      <vt:lpstr>Stepping Support</vt:lpstr>
      <vt:lpstr>Back-up</vt:lpstr>
      <vt:lpstr>Design Revision Definitions</vt:lpstr>
      <vt:lpstr>5.0 - S15A JDP Product SOW</vt:lpstr>
      <vt:lpstr>Product Schedule</vt:lpstr>
      <vt:lpstr>Product Goals – Qualification</vt:lpstr>
      <vt:lpstr>Product Goals – Ship Release</vt:lpstr>
      <vt:lpstr>Development &amp; Manufacturing Strategy</vt:lpstr>
      <vt:lpstr>Wafer Test Strategy</vt:lpstr>
      <vt:lpstr>Wafer Test Resourcing </vt:lpstr>
      <vt:lpstr>Package Test Strategy</vt:lpstr>
      <vt:lpstr>Package Test Resourcing </vt:lpstr>
      <vt:lpstr>CMOS &amp; Array Reliability</vt:lpstr>
      <vt:lpstr>Reliability Resourcing </vt:lpstr>
      <vt:lpstr>Product Development Strategy</vt:lpstr>
      <vt:lpstr>Product Development Resourcing </vt:lpstr>
      <vt:lpstr>Qualification Strategy</vt:lpstr>
      <vt:lpstr>QA Resourcing </vt:lpstr>
      <vt:lpstr>4.0 Package SOW</vt:lpstr>
      <vt:lpstr>Packaging &amp; Assembly Strategy</vt:lpstr>
      <vt:lpstr>Package Attributes</vt:lpstr>
      <vt:lpstr>Packaging Risks &amp; Future Considerations</vt:lpstr>
      <vt:lpstr>Packaging &amp; Assembly Resourcing </vt:lpstr>
      <vt:lpstr>5.0 SOW Deliverable</vt:lpstr>
      <vt:lpstr>SOW deliverables</vt:lpstr>
      <vt:lpstr>7.0 Development Budget</vt:lpstr>
      <vt:lpstr>Budget Planning</vt:lpstr>
      <vt:lpstr>Back up</vt:lpstr>
    </vt:vector>
  </TitlesOfParts>
  <Company>Micron Technology, Inc.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Series 10  SxP Technology Development IM JDP SOW</dc:title>
  <dc:creator>kprall</dc:creator>
  <cp:lastModifiedBy>Kau, Derchang</cp:lastModifiedBy>
  <cp:revision>537</cp:revision>
  <cp:lastPrinted>2001-04-11T21:27:24Z</cp:lastPrinted>
  <dcterms:created xsi:type="dcterms:W3CDTF">2005-12-15T21:24:07Z</dcterms:created>
  <dcterms:modified xsi:type="dcterms:W3CDTF">2016-01-17T10:09:49Z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er">
    <vt:lpwstr>Russ Meyer / Krishna Parat</vt:lpwstr>
  </property>
  <property fmtid="{D5CDD505-2E9C-101B-9397-08002B2CF9AE}" pid="3" name="DOCMCategory">
    <vt:lpwstr>Manufacturing Document</vt:lpwstr>
  </property>
  <property fmtid="{D5CDD505-2E9C-101B-9397-08002B2CF9AE}" pid="4" name="DOCMRecordSeries">
    <vt:lpwstr>US | Mfg | Design / Development</vt:lpwstr>
  </property>
  <property fmtid="{D5CDD505-2E9C-101B-9397-08002B2CF9AE}" pid="5" name="EDMFile">
    <vt:lpwstr>1</vt:lpwstr>
  </property>
  <property fmtid="{D5CDD505-2E9C-101B-9397-08002B2CF9AE}" pid="6" name="Meeting Date">
    <vt:lpwstr>2009-09-02T00:00:00Z</vt:lpwstr>
  </property>
  <property fmtid="{D5CDD505-2E9C-101B-9397-08002B2CF9AE}" pid="7" name="Agenda Topic">
    <vt:lpwstr>80S Process TD SOW</vt:lpwstr>
  </property>
  <property fmtid="{D5CDD505-2E9C-101B-9397-08002B2CF9AE}" pid="8" name="DOCMStatus">
    <vt:lpwstr>UPLOADING</vt:lpwstr>
  </property>
  <property fmtid="{D5CDD505-2E9C-101B-9397-08002B2CF9AE}" pid="9" name="SPOnlyStateAtCheckOut">
    <vt:lpwstr>1</vt:lpwstr>
  </property>
  <property fmtid="{D5CDD505-2E9C-101B-9397-08002B2CF9AE}" pid="10" name="ContentTypeId">
    <vt:lpwstr>0x01010056C1F46DCE9E2F4F9C406A5B31F187EA</vt:lpwstr>
  </property>
</Properties>
</file>