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95" r:id="rId2"/>
    <p:sldId id="38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720" y="-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84F54-570A-4457-B8A5-F3FFA0C349D6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83E2F-785D-48E6-9CA9-B3CF91215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84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83E2F-785D-48E6-9CA9-B3CF91215B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17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156412" y="6521450"/>
            <a:ext cx="3024354" cy="33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</a:rPr>
              <a:t>INTEL </a:t>
            </a:r>
            <a:r>
              <a:rPr lang="en-US" sz="1600" b="1" dirty="0" smtClean="0">
                <a:solidFill>
                  <a:srgbClr val="FF0000"/>
                </a:solidFill>
              </a:rPr>
              <a:t>RESTRICTED</a:t>
            </a:r>
            <a:r>
              <a:rPr lang="en-US" sz="1600" b="1" baseline="0" dirty="0" smtClean="0">
                <a:solidFill>
                  <a:srgbClr val="FF0000"/>
                </a:solidFill>
              </a:rPr>
              <a:t> SECRET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838200" y="6675437"/>
            <a:ext cx="8153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tabLst>
                <a:tab pos="3657600" algn="ctr"/>
                <a:tab pos="8120063" algn="r"/>
              </a:tabLst>
            </a:pPr>
            <a:r>
              <a:rPr lang="en-US" sz="1200" b="1" dirty="0">
                <a:latin typeface="Arial" pitchFamily="34" charset="0"/>
              </a:rPr>
              <a:t>	Slide </a:t>
            </a:r>
            <a:fld id="{06AE5E4F-A4F4-4CF1-99EB-9E49FE2B97F4}" type="slidenum">
              <a:rPr lang="en-US" sz="1000" b="1">
                <a:latin typeface="Arial" pitchFamily="34" charset="0"/>
              </a:rPr>
              <a:pPr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r>
              <a:rPr lang="en-US" sz="1000" b="1" dirty="0">
                <a:latin typeface="Arial" pitchFamily="34" charset="0"/>
              </a:rPr>
              <a:t>	</a:t>
            </a:r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323013"/>
            <a:ext cx="838200" cy="53498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4.pn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emf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864" y="1203279"/>
            <a:ext cx="2748362" cy="1880343"/>
          </a:xfrm>
          <a:prstGeom prst="rect">
            <a:avLst/>
          </a:prstGeom>
        </p:spPr>
      </p:pic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64610"/>
              </p:ext>
            </p:extLst>
          </p:nvPr>
        </p:nvGraphicFramePr>
        <p:xfrm>
          <a:off x="265606" y="1257126"/>
          <a:ext cx="4196709" cy="4747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899"/>
                <a:gridCol w="3737810"/>
              </a:tblGrid>
              <a:tr h="2373873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3873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3" name="Group 69"/>
          <p:cNvGrpSpPr/>
          <p:nvPr/>
        </p:nvGrpSpPr>
        <p:grpSpPr>
          <a:xfrm>
            <a:off x="5058996" y="3231084"/>
            <a:ext cx="3230792" cy="3098301"/>
            <a:chOff x="3219270" y="1198659"/>
            <a:chExt cx="3536379" cy="3449546"/>
          </a:xfrm>
        </p:grpSpPr>
        <p:pic>
          <p:nvPicPr>
            <p:cNvPr id="71" name="Picture 70" descr="n15_end_stress.png"/>
            <p:cNvPicPr>
              <a:picLocks noChangeAspect="1"/>
            </p:cNvPicPr>
            <p:nvPr/>
          </p:nvPicPr>
          <p:blipFill rotWithShape="1">
            <a:blip r:embed="rId4" cstate="print"/>
            <a:srcRect r="72200" b="50000"/>
            <a:stretch/>
          </p:blipFill>
          <p:spPr>
            <a:xfrm rot="5400000">
              <a:off x="4106119" y="2443175"/>
              <a:ext cx="1966220" cy="2443839"/>
            </a:xfrm>
            <a:prstGeom prst="rect">
              <a:avLst/>
            </a:prstGeom>
          </p:spPr>
        </p:pic>
        <p:pic>
          <p:nvPicPr>
            <p:cNvPr id="72" name="Picture 71" descr="n15_end_stress.png"/>
            <p:cNvPicPr>
              <a:picLocks noChangeAspect="1"/>
            </p:cNvPicPr>
            <p:nvPr/>
          </p:nvPicPr>
          <p:blipFill rotWithShape="1">
            <a:blip r:embed="rId4" cstate="print"/>
            <a:srcRect l="-70" t="50000" r="50070"/>
            <a:stretch/>
          </p:blipFill>
          <p:spPr>
            <a:xfrm>
              <a:off x="3219270" y="1198659"/>
              <a:ext cx="3536379" cy="2443839"/>
            </a:xfrm>
            <a:prstGeom prst="rect">
              <a:avLst/>
            </a:prstGeom>
          </p:spPr>
        </p:pic>
        <p:sp>
          <p:nvSpPr>
            <p:cNvPr id="73" name="Rectangle 72"/>
            <p:cNvSpPr/>
            <p:nvPr/>
          </p:nvSpPr>
          <p:spPr>
            <a:xfrm>
              <a:off x="5342050" y="2589651"/>
              <a:ext cx="230832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 smtClean="0">
                  <a:solidFill>
                    <a:schemeClr val="accent6"/>
                  </a:solidFill>
                </a:rPr>
                <a:t>PM</a:t>
              </a:r>
              <a:endParaRPr lang="en-US" sz="1200" b="1" dirty="0">
                <a:solidFill>
                  <a:schemeClr val="accent6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491819" y="2612561"/>
              <a:ext cx="213200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 smtClean="0">
                  <a:solidFill>
                    <a:schemeClr val="accent6"/>
                  </a:solidFill>
                </a:rPr>
                <a:t>SD</a:t>
              </a:r>
              <a:endParaRPr lang="en-US" sz="1200" b="1" dirty="0">
                <a:solidFill>
                  <a:schemeClr val="accent6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783208" y="3135083"/>
              <a:ext cx="197170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 smtClean="0">
                  <a:solidFill>
                    <a:schemeClr val="accent6"/>
                  </a:solidFill>
                </a:rPr>
                <a:t>TE</a:t>
              </a:r>
              <a:endParaRPr lang="en-US" sz="1200" b="1" dirty="0">
                <a:solidFill>
                  <a:schemeClr val="accent6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4908920" y="3135083"/>
              <a:ext cx="230832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>
                  <a:solidFill>
                    <a:schemeClr val="accent6"/>
                  </a:solidFill>
                </a:rPr>
                <a:t>M</a:t>
              </a:r>
              <a:r>
                <a:rPr lang="en-US" sz="1200" b="1" dirty="0" smtClean="0">
                  <a:solidFill>
                    <a:schemeClr val="accent6"/>
                  </a:solidFill>
                </a:rPr>
                <a:t>E</a:t>
              </a:r>
              <a:endParaRPr lang="en-US" sz="1200" b="1" dirty="0">
                <a:solidFill>
                  <a:schemeClr val="accent6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170976" y="3135083"/>
              <a:ext cx="213200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>
                  <a:solidFill>
                    <a:schemeClr val="accent6"/>
                  </a:solidFill>
                </a:rPr>
                <a:t>B</a:t>
              </a:r>
              <a:r>
                <a:rPr lang="en-US" sz="1200" b="1" dirty="0" smtClean="0">
                  <a:solidFill>
                    <a:schemeClr val="accent6"/>
                  </a:solidFill>
                </a:rPr>
                <a:t>E</a:t>
              </a:r>
              <a:endParaRPr lang="en-US" sz="1200" b="1" dirty="0">
                <a:solidFill>
                  <a:schemeClr val="accent6"/>
                </a:solidFill>
              </a:endParaRPr>
            </a:p>
          </p:txBody>
        </p:sp>
      </p:grpSp>
      <p:pic>
        <p:nvPicPr>
          <p:cNvPr id="131" name="Picture 2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3463" y="1138743"/>
            <a:ext cx="1745258" cy="1919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Text Box 11"/>
          <p:cNvSpPr txBox="1">
            <a:spLocks noChangeArrowheads="1"/>
          </p:cNvSpPr>
          <p:nvPr/>
        </p:nvSpPr>
        <p:spPr bwMode="auto">
          <a:xfrm>
            <a:off x="5423682" y="262059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it-IT" sz="1100" b="1" dirty="0" smtClean="0">
                <a:latin typeface="Arial" pitchFamily="34" charset="0"/>
              </a:rPr>
              <a:t>FCC</a:t>
            </a:r>
            <a:endParaRPr lang="it-IT" sz="1100" b="1" baseline="-25000" dirty="0">
              <a:latin typeface="Arial" pitchFamily="34" charset="0"/>
            </a:endParaRPr>
          </a:p>
        </p:txBody>
      </p:sp>
      <p:cxnSp>
        <p:nvCxnSpPr>
          <p:cNvPr id="64" name="Straight Arrow Connector 63"/>
          <p:cNvCxnSpPr>
            <a:stCxn id="60" idx="0"/>
          </p:cNvCxnSpPr>
          <p:nvPr/>
        </p:nvCxnSpPr>
        <p:spPr>
          <a:xfrm flipV="1">
            <a:off x="5569556" y="2403401"/>
            <a:ext cx="81481" cy="21718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2"/>
          <p:cNvGrpSpPr/>
          <p:nvPr/>
        </p:nvGrpSpPr>
        <p:grpSpPr>
          <a:xfrm>
            <a:off x="304800" y="1385169"/>
            <a:ext cx="4053116" cy="4619703"/>
            <a:chOff x="304800" y="1122632"/>
            <a:chExt cx="4053116" cy="4619703"/>
          </a:xfrm>
        </p:grpSpPr>
        <p:graphicFrame>
          <p:nvGraphicFramePr>
            <p:cNvPr id="133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59405570"/>
                </p:ext>
              </p:extLst>
            </p:nvPr>
          </p:nvGraphicFramePr>
          <p:xfrm>
            <a:off x="2566988" y="1216885"/>
            <a:ext cx="1630550" cy="19971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796" name="CorelDRAW" r:id="rId6" imgW="4130040" imgH="5059680" progId="">
                    <p:embed/>
                  </p:oleObj>
                </mc:Choice>
                <mc:Fallback>
                  <p:oleObj name="CorelDRAW" r:id="rId6" imgW="4130040" imgH="5059680" progId="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6988" y="1216885"/>
                          <a:ext cx="1630550" cy="199714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1214701" y="1272895"/>
              <a:ext cx="1149260" cy="1864690"/>
              <a:chOff x="192" y="1104"/>
              <a:chExt cx="1527" cy="2652"/>
            </a:xfrm>
          </p:grpSpPr>
          <p:sp>
            <p:nvSpPr>
              <p:cNvPr id="167" name="Line 6"/>
              <p:cNvSpPr>
                <a:spLocks noChangeShapeType="1"/>
              </p:cNvSpPr>
              <p:nvPr/>
            </p:nvSpPr>
            <p:spPr bwMode="auto">
              <a:xfrm flipV="1">
                <a:off x="492" y="1104"/>
                <a:ext cx="0" cy="26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68" name="Arc 7"/>
              <p:cNvSpPr>
                <a:spLocks/>
              </p:cNvSpPr>
              <p:nvPr/>
            </p:nvSpPr>
            <p:spPr bwMode="auto">
              <a:xfrm flipV="1">
                <a:off x="492" y="1248"/>
                <a:ext cx="886" cy="81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169" name="Text Box 8"/>
              <p:cNvSpPr txBox="1">
                <a:spLocks noChangeArrowheads="1"/>
              </p:cNvSpPr>
              <p:nvPr/>
            </p:nvSpPr>
            <p:spPr bwMode="auto">
              <a:xfrm>
                <a:off x="192" y="1920"/>
                <a:ext cx="19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solidFill>
                      <a:srgbClr val="000000"/>
                    </a:solidFill>
                    <a:latin typeface="Arial" pitchFamily="34" charset="0"/>
                  </a:rPr>
                  <a:t>c</a:t>
                </a:r>
              </a:p>
            </p:txBody>
          </p:sp>
          <p:sp>
            <p:nvSpPr>
              <p:cNvPr id="170" name="Text Box 9"/>
              <p:cNvSpPr txBox="1">
                <a:spLocks noChangeArrowheads="1"/>
              </p:cNvSpPr>
              <p:nvPr/>
            </p:nvSpPr>
            <p:spPr bwMode="auto">
              <a:xfrm>
                <a:off x="201" y="2640"/>
                <a:ext cx="19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solidFill>
                      <a:srgbClr val="000000"/>
                    </a:solidFill>
                    <a:latin typeface="Arial" pitchFamily="34" charset="0"/>
                  </a:rPr>
                  <a:t>v</a:t>
                </a:r>
              </a:p>
            </p:txBody>
          </p:sp>
          <p:sp>
            <p:nvSpPr>
              <p:cNvPr id="171" name="Line 10"/>
              <p:cNvSpPr>
                <a:spLocks noChangeShapeType="1"/>
              </p:cNvSpPr>
              <p:nvPr/>
            </p:nvSpPr>
            <p:spPr bwMode="auto">
              <a:xfrm>
                <a:off x="492" y="2736"/>
                <a:ext cx="9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72" name="Text Box 11"/>
              <p:cNvSpPr txBox="1">
                <a:spLocks noChangeArrowheads="1"/>
              </p:cNvSpPr>
              <p:nvPr/>
            </p:nvSpPr>
            <p:spPr bwMode="auto">
              <a:xfrm>
                <a:off x="1551" y="2735"/>
                <a:ext cx="168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latin typeface="Arial" pitchFamily="34" charset="0"/>
                  </a:rPr>
                  <a:t>f</a:t>
                </a:r>
              </a:p>
            </p:txBody>
          </p:sp>
          <p:sp>
            <p:nvSpPr>
              <p:cNvPr id="173" name="Text Box 12"/>
              <p:cNvSpPr txBox="1">
                <a:spLocks noChangeArrowheads="1"/>
              </p:cNvSpPr>
              <p:nvPr/>
            </p:nvSpPr>
            <p:spPr bwMode="auto">
              <a:xfrm>
                <a:off x="591" y="1194"/>
                <a:ext cx="12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endParaRPr lang="it-IT" sz="1100" b="1" baseline="-25000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74" name="Text Box 13"/>
              <p:cNvSpPr txBox="1">
                <a:spLocks noChangeArrowheads="1"/>
              </p:cNvSpPr>
              <p:nvPr/>
            </p:nvSpPr>
            <p:spPr bwMode="auto">
              <a:xfrm>
                <a:off x="536" y="1632"/>
                <a:ext cx="27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CB</a:t>
                </a:r>
                <a:endParaRPr lang="it-IT" sz="1100" b="1" baseline="-25000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75" name="Text Box 14"/>
              <p:cNvSpPr txBox="1">
                <a:spLocks noChangeArrowheads="1"/>
              </p:cNvSpPr>
              <p:nvPr/>
            </p:nvSpPr>
            <p:spPr bwMode="auto">
              <a:xfrm>
                <a:off x="536" y="2928"/>
                <a:ext cx="26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VB</a:t>
                </a:r>
                <a:endParaRPr lang="it-IT" sz="1100" b="1" baseline="-25000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76" name="Rectangle 15" descr="Diagonali chiare verso il basso"/>
              <p:cNvSpPr>
                <a:spLocks noChangeArrowheads="1"/>
              </p:cNvSpPr>
              <p:nvPr/>
            </p:nvSpPr>
            <p:spPr bwMode="auto">
              <a:xfrm>
                <a:off x="492" y="2640"/>
                <a:ext cx="975" cy="48"/>
              </a:xfrm>
              <a:prstGeom prst="rect">
                <a:avLst/>
              </a:prstGeom>
              <a:pattFill prst="ltDnDiag">
                <a:fgClr>
                  <a:srgbClr val="FF0000"/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177" name="Freeform 16"/>
              <p:cNvSpPr>
                <a:spLocks/>
              </p:cNvSpPr>
              <p:nvPr/>
            </p:nvSpPr>
            <p:spPr bwMode="auto">
              <a:xfrm>
                <a:off x="480" y="2784"/>
                <a:ext cx="91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8" y="48"/>
                  </a:cxn>
                  <a:cxn ang="0">
                    <a:pos x="576" y="240"/>
                  </a:cxn>
                  <a:cxn ang="0">
                    <a:pos x="912" y="720"/>
                  </a:cxn>
                </a:cxnLst>
                <a:rect l="0" t="0" r="r" b="b"/>
                <a:pathLst>
                  <a:path w="912" h="720">
                    <a:moveTo>
                      <a:pt x="0" y="0"/>
                    </a:moveTo>
                    <a:cubicBezTo>
                      <a:pt x="96" y="4"/>
                      <a:pt x="192" y="8"/>
                      <a:pt x="288" y="48"/>
                    </a:cubicBezTo>
                    <a:cubicBezTo>
                      <a:pt x="384" y="88"/>
                      <a:pt x="472" y="128"/>
                      <a:pt x="576" y="240"/>
                    </a:cubicBezTo>
                    <a:cubicBezTo>
                      <a:pt x="680" y="352"/>
                      <a:pt x="856" y="640"/>
                      <a:pt x="912" y="72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</p:grpSp>
        <p:sp>
          <p:nvSpPr>
            <p:cNvPr id="135" name="Rectangle 134"/>
            <p:cNvSpPr/>
            <p:nvPr/>
          </p:nvSpPr>
          <p:spPr>
            <a:xfrm>
              <a:off x="761877" y="3169604"/>
              <a:ext cx="3589421" cy="16927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% structural vacancies </a:t>
              </a:r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  <a:sym typeface="Wingdings" panose="05000000000000000000" pitchFamily="2" charset="2"/>
                </a:rPr>
                <a:t>result in </a:t>
              </a: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  <a:sym typeface="Wingdings" panose="05000000000000000000" pitchFamily="2" charset="2"/>
                </a:rPr>
                <a:t>l</a:t>
              </a:r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ocalized </a:t>
              </a: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states near LP </a:t>
              </a:r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band</a:t>
              </a:r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aphicFrame>
          <p:nvGraphicFramePr>
            <p:cNvPr id="136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3881748"/>
                </p:ext>
              </p:extLst>
            </p:nvPr>
          </p:nvGraphicFramePr>
          <p:xfrm>
            <a:off x="2562842" y="3491526"/>
            <a:ext cx="1632283" cy="20357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797" name="CorelDRAW" r:id="rId8" imgW="4130040" imgH="5151120" progId="">
                    <p:embed/>
                  </p:oleObj>
                </mc:Choice>
                <mc:Fallback>
                  <p:oleObj name="CorelDRAW" r:id="rId8" imgW="4130040" imgH="5151120" progId="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62842" y="3491526"/>
                          <a:ext cx="1632283" cy="203577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7" name="Rectangle 136"/>
            <p:cNvSpPr/>
            <p:nvPr/>
          </p:nvSpPr>
          <p:spPr>
            <a:xfrm>
              <a:off x="768495" y="5573058"/>
              <a:ext cx="3589421" cy="16927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Over- and under-coordinated Tellurium lead to defects/traps </a:t>
              </a:r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8" name="Rectangle 137"/>
            <p:cNvSpPr/>
            <p:nvPr/>
          </p:nvSpPr>
          <p:spPr>
            <a:xfrm rot="16200000">
              <a:off x="-250480" y="4365280"/>
              <a:ext cx="1479892" cy="369332"/>
            </a:xfrm>
            <a:prstGeom prst="rect">
              <a:avLst/>
            </a:prstGeom>
            <a:solidFill>
              <a:schemeClr val="accent2"/>
            </a:solidFill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Amorphous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 rot="16200000">
              <a:off x="-192772" y="2021572"/>
              <a:ext cx="1364476" cy="369332"/>
            </a:xfrm>
            <a:prstGeom prst="rect">
              <a:avLst/>
            </a:prstGeom>
            <a:solidFill>
              <a:schemeClr val="accent2"/>
            </a:solidFill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Crystalline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1270482" y="3567499"/>
              <a:ext cx="902702" cy="1865720"/>
              <a:chOff x="2937" y="1120"/>
              <a:chExt cx="1527" cy="2786"/>
            </a:xfrm>
          </p:grpSpPr>
          <p:sp>
            <p:nvSpPr>
              <p:cNvPr id="144" name="Line 6"/>
              <p:cNvSpPr>
                <a:spLocks noChangeShapeType="1"/>
              </p:cNvSpPr>
              <p:nvPr/>
            </p:nvSpPr>
            <p:spPr bwMode="auto">
              <a:xfrm flipV="1">
                <a:off x="3228" y="1168"/>
                <a:ext cx="0" cy="27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45" name="Arc 7"/>
              <p:cNvSpPr>
                <a:spLocks/>
              </p:cNvSpPr>
              <p:nvPr/>
            </p:nvSpPr>
            <p:spPr bwMode="auto">
              <a:xfrm flipV="1">
                <a:off x="3228" y="1312"/>
                <a:ext cx="1188" cy="81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146" name="Text Box 8"/>
              <p:cNvSpPr txBox="1">
                <a:spLocks noChangeArrowheads="1"/>
              </p:cNvSpPr>
              <p:nvPr/>
            </p:nvSpPr>
            <p:spPr bwMode="auto">
              <a:xfrm>
                <a:off x="2937" y="2030"/>
                <a:ext cx="249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solidFill>
                      <a:srgbClr val="000000"/>
                    </a:solidFill>
                    <a:latin typeface="Arial" pitchFamily="34" charset="0"/>
                  </a:rPr>
                  <a:t>c</a:t>
                </a:r>
              </a:p>
            </p:txBody>
          </p:sp>
          <p:sp>
            <p:nvSpPr>
              <p:cNvPr id="147" name="Text Box 9"/>
              <p:cNvSpPr txBox="1">
                <a:spLocks noChangeArrowheads="1"/>
              </p:cNvSpPr>
              <p:nvPr/>
            </p:nvSpPr>
            <p:spPr bwMode="auto">
              <a:xfrm>
                <a:off x="2937" y="3134"/>
                <a:ext cx="249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solidFill>
                      <a:srgbClr val="000000"/>
                    </a:solidFill>
                    <a:latin typeface="Arial" pitchFamily="34" charset="0"/>
                  </a:rPr>
                  <a:t>v</a:t>
                </a:r>
              </a:p>
            </p:txBody>
          </p:sp>
          <p:sp>
            <p:nvSpPr>
              <p:cNvPr id="148" name="Line 10"/>
              <p:cNvSpPr>
                <a:spLocks noChangeShapeType="1"/>
              </p:cNvSpPr>
              <p:nvPr/>
            </p:nvSpPr>
            <p:spPr bwMode="auto">
              <a:xfrm>
                <a:off x="3228" y="2704"/>
                <a:ext cx="9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49" name="Text Box 11"/>
              <p:cNvSpPr txBox="1">
                <a:spLocks noChangeArrowheads="1"/>
              </p:cNvSpPr>
              <p:nvPr/>
            </p:nvSpPr>
            <p:spPr bwMode="auto">
              <a:xfrm>
                <a:off x="3937" y="2416"/>
                <a:ext cx="527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it-IT" sz="1100" b="1" dirty="0"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latin typeface="Arial" pitchFamily="34" charset="0"/>
                  </a:rPr>
                  <a:t>f</a:t>
                </a:r>
              </a:p>
            </p:txBody>
          </p:sp>
          <p:sp>
            <p:nvSpPr>
              <p:cNvPr id="150" name="Text Box 12"/>
              <p:cNvSpPr txBox="1">
                <a:spLocks noChangeArrowheads="1"/>
              </p:cNvSpPr>
              <p:nvPr/>
            </p:nvSpPr>
            <p:spPr bwMode="auto">
              <a:xfrm>
                <a:off x="3272" y="1120"/>
                <a:ext cx="472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it-IT" sz="1100" b="1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endParaRPr lang="it-IT" sz="1100" b="1" baseline="-250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51" name="Text Box 13"/>
              <p:cNvSpPr txBox="1">
                <a:spLocks noChangeArrowheads="1"/>
              </p:cNvSpPr>
              <p:nvPr/>
            </p:nvSpPr>
            <p:spPr bwMode="auto">
              <a:xfrm>
                <a:off x="3272" y="1696"/>
                <a:ext cx="659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it-IT" sz="1100" b="1">
                    <a:solidFill>
                      <a:srgbClr val="000000"/>
                    </a:solidFill>
                    <a:latin typeface="Arial" pitchFamily="34" charset="0"/>
                  </a:rPr>
                  <a:t>CB</a:t>
                </a:r>
                <a:endParaRPr lang="it-IT" sz="1100" b="1" baseline="-250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52" name="Text Box 14"/>
              <p:cNvSpPr txBox="1">
                <a:spLocks noChangeArrowheads="1"/>
              </p:cNvSpPr>
              <p:nvPr/>
            </p:nvSpPr>
            <p:spPr bwMode="auto">
              <a:xfrm>
                <a:off x="3272" y="3328"/>
                <a:ext cx="646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VB</a:t>
                </a:r>
                <a:endParaRPr lang="it-IT" sz="1100" b="1" baseline="-25000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53" name="Line 15"/>
              <p:cNvSpPr>
                <a:spLocks noChangeShapeType="1"/>
              </p:cNvSpPr>
              <p:nvPr/>
            </p:nvSpPr>
            <p:spPr bwMode="auto">
              <a:xfrm>
                <a:off x="3228" y="3280"/>
                <a:ext cx="53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54" name="Arc 16"/>
              <p:cNvSpPr>
                <a:spLocks/>
              </p:cNvSpPr>
              <p:nvPr/>
            </p:nvSpPr>
            <p:spPr bwMode="auto">
              <a:xfrm>
                <a:off x="3228" y="3136"/>
                <a:ext cx="886" cy="770"/>
              </a:xfrm>
              <a:custGeom>
                <a:avLst/>
                <a:gdLst>
                  <a:gd name="G0" fmla="+- 0 0 0"/>
                  <a:gd name="G1" fmla="+- 21193 0 0"/>
                  <a:gd name="G2" fmla="+- 21600 0 0"/>
                  <a:gd name="T0" fmla="*/ 4174 w 21600"/>
                  <a:gd name="T1" fmla="*/ 0 h 21193"/>
                  <a:gd name="T2" fmla="*/ 21600 w 21600"/>
                  <a:gd name="T3" fmla="*/ 21193 h 21193"/>
                  <a:gd name="T4" fmla="*/ 0 w 21600"/>
                  <a:gd name="T5" fmla="*/ 21193 h 21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193" fill="none" extrusionOk="0">
                    <a:moveTo>
                      <a:pt x="4173" y="0"/>
                    </a:moveTo>
                    <a:cubicBezTo>
                      <a:pt x="14299" y="1994"/>
                      <a:pt x="21600" y="10872"/>
                      <a:pt x="21600" y="21193"/>
                    </a:cubicBezTo>
                  </a:path>
                  <a:path w="21600" h="21193" stroke="0" extrusionOk="0">
                    <a:moveTo>
                      <a:pt x="4173" y="0"/>
                    </a:moveTo>
                    <a:cubicBezTo>
                      <a:pt x="14299" y="1994"/>
                      <a:pt x="21600" y="10872"/>
                      <a:pt x="21600" y="21193"/>
                    </a:cubicBezTo>
                    <a:lnTo>
                      <a:pt x="0" y="21193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155" name="Freeform 17"/>
              <p:cNvSpPr>
                <a:spLocks/>
              </p:cNvSpPr>
              <p:nvPr/>
            </p:nvSpPr>
            <p:spPr bwMode="auto">
              <a:xfrm>
                <a:off x="3228" y="2896"/>
                <a:ext cx="177" cy="24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156"/>
                  </a:cxn>
                  <a:cxn ang="0">
                    <a:pos x="104" y="212"/>
                  </a:cxn>
                  <a:cxn ang="0">
                    <a:pos x="192" y="240"/>
                  </a:cxn>
                </a:cxnLst>
                <a:rect l="0" t="0" r="r" b="b"/>
                <a:pathLst>
                  <a:path w="192" h="240">
                    <a:moveTo>
                      <a:pt x="0" y="0"/>
                    </a:moveTo>
                    <a:cubicBezTo>
                      <a:pt x="5" y="26"/>
                      <a:pt x="11" y="121"/>
                      <a:pt x="28" y="156"/>
                    </a:cubicBezTo>
                    <a:cubicBezTo>
                      <a:pt x="45" y="191"/>
                      <a:pt x="77" y="198"/>
                      <a:pt x="104" y="212"/>
                    </a:cubicBezTo>
                    <a:cubicBezTo>
                      <a:pt x="131" y="226"/>
                      <a:pt x="174" y="234"/>
                      <a:pt x="192" y="24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56" name="Line 18"/>
              <p:cNvSpPr>
                <a:spLocks noChangeShapeType="1"/>
              </p:cNvSpPr>
              <p:nvPr/>
            </p:nvSpPr>
            <p:spPr bwMode="auto">
              <a:xfrm>
                <a:off x="3228" y="3184"/>
                <a:ext cx="89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57" name="Line 19"/>
              <p:cNvSpPr>
                <a:spLocks noChangeShapeType="1"/>
              </p:cNvSpPr>
              <p:nvPr/>
            </p:nvSpPr>
            <p:spPr bwMode="auto">
              <a:xfrm>
                <a:off x="3228" y="3136"/>
                <a:ext cx="133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58" name="Line 20"/>
              <p:cNvSpPr>
                <a:spLocks noChangeShapeType="1"/>
              </p:cNvSpPr>
              <p:nvPr/>
            </p:nvSpPr>
            <p:spPr bwMode="auto">
              <a:xfrm>
                <a:off x="3228" y="3088"/>
                <a:ext cx="177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59" name="Line 21"/>
              <p:cNvSpPr>
                <a:spLocks noChangeShapeType="1"/>
              </p:cNvSpPr>
              <p:nvPr/>
            </p:nvSpPr>
            <p:spPr bwMode="auto">
              <a:xfrm>
                <a:off x="3228" y="3040"/>
                <a:ext cx="222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60" name="Line 22"/>
              <p:cNvSpPr>
                <a:spLocks noChangeShapeType="1"/>
              </p:cNvSpPr>
              <p:nvPr/>
            </p:nvSpPr>
            <p:spPr bwMode="auto">
              <a:xfrm>
                <a:off x="3361" y="3136"/>
                <a:ext cx="133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61" name="Line 23"/>
              <p:cNvSpPr>
                <a:spLocks noChangeShapeType="1"/>
              </p:cNvSpPr>
              <p:nvPr/>
            </p:nvSpPr>
            <p:spPr bwMode="auto">
              <a:xfrm>
                <a:off x="3405" y="3136"/>
                <a:ext cx="133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62" name="Line 24"/>
              <p:cNvSpPr>
                <a:spLocks noChangeShapeType="1"/>
              </p:cNvSpPr>
              <p:nvPr/>
            </p:nvSpPr>
            <p:spPr bwMode="auto">
              <a:xfrm>
                <a:off x="3450" y="3136"/>
                <a:ext cx="132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63" name="Line 25"/>
              <p:cNvSpPr>
                <a:spLocks noChangeShapeType="1"/>
              </p:cNvSpPr>
              <p:nvPr/>
            </p:nvSpPr>
            <p:spPr bwMode="auto">
              <a:xfrm>
                <a:off x="3538" y="3184"/>
                <a:ext cx="89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64" name="Rectangle 26" descr="Diagonali chiare verso il basso"/>
              <p:cNvSpPr>
                <a:spLocks noChangeArrowheads="1"/>
              </p:cNvSpPr>
              <p:nvPr/>
            </p:nvSpPr>
            <p:spPr bwMode="auto">
              <a:xfrm>
                <a:off x="3228" y="2224"/>
                <a:ext cx="975" cy="48"/>
              </a:xfrm>
              <a:prstGeom prst="rect">
                <a:avLst/>
              </a:prstGeom>
              <a:pattFill prst="ltDnDiag">
                <a:fgClr>
                  <a:srgbClr val="FF0000"/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165" name="Rectangle 27" descr="Diagonali chiare verso il basso"/>
              <p:cNvSpPr>
                <a:spLocks noChangeArrowheads="1"/>
              </p:cNvSpPr>
              <p:nvPr/>
            </p:nvSpPr>
            <p:spPr bwMode="auto">
              <a:xfrm>
                <a:off x="3228" y="3136"/>
                <a:ext cx="975" cy="48"/>
              </a:xfrm>
              <a:prstGeom prst="rect">
                <a:avLst/>
              </a:prstGeom>
              <a:pattFill prst="ltDnDiag">
                <a:fgClr>
                  <a:srgbClr val="FF0000"/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166" name="Line 28"/>
              <p:cNvSpPr>
                <a:spLocks noChangeShapeType="1"/>
              </p:cNvSpPr>
              <p:nvPr/>
            </p:nvSpPr>
            <p:spPr bwMode="auto">
              <a:xfrm>
                <a:off x="3582" y="3184"/>
                <a:ext cx="89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</p:grpSp>
        <p:sp>
          <p:nvSpPr>
            <p:cNvPr id="141" name="Freeform 140"/>
            <p:cNvSpPr/>
            <p:nvPr/>
          </p:nvSpPr>
          <p:spPr>
            <a:xfrm>
              <a:off x="1945641" y="1122632"/>
              <a:ext cx="1620570" cy="1140733"/>
            </a:xfrm>
            <a:custGeom>
              <a:avLst/>
              <a:gdLst>
                <a:gd name="connsiteX0" fmla="*/ 1620570 w 1620570"/>
                <a:gd name="connsiteY0" fmla="*/ 408481 h 1214240"/>
                <a:gd name="connsiteX1" fmla="*/ 561315 w 1620570"/>
                <a:gd name="connsiteY1" fmla="*/ 37289 h 1214240"/>
                <a:gd name="connsiteX2" fmla="*/ 0 w 1620570"/>
                <a:gd name="connsiteY2" fmla="*/ 1214240 h 1214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20570" h="1214240">
                  <a:moveTo>
                    <a:pt x="1620570" y="408481"/>
                  </a:moveTo>
                  <a:cubicBezTo>
                    <a:pt x="1225990" y="155738"/>
                    <a:pt x="831410" y="-97004"/>
                    <a:pt x="561315" y="37289"/>
                  </a:cubicBezTo>
                  <a:cubicBezTo>
                    <a:pt x="291220" y="171582"/>
                    <a:pt x="145610" y="692911"/>
                    <a:pt x="0" y="121424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>
              <a:off x="2107316" y="4243299"/>
              <a:ext cx="508281" cy="642124"/>
            </a:xfrm>
            <a:custGeom>
              <a:avLst/>
              <a:gdLst>
                <a:gd name="connsiteX0" fmla="*/ 697117 w 697117"/>
                <a:gd name="connsiteY0" fmla="*/ 0 h 742384"/>
                <a:gd name="connsiteX1" fmla="*/ 325925 w 697117"/>
                <a:gd name="connsiteY1" fmla="*/ 579422 h 742384"/>
                <a:gd name="connsiteX2" fmla="*/ 0 w 697117"/>
                <a:gd name="connsiteY2" fmla="*/ 742384 h 742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97117" h="742384">
                  <a:moveTo>
                    <a:pt x="697117" y="0"/>
                  </a:moveTo>
                  <a:cubicBezTo>
                    <a:pt x="569614" y="227845"/>
                    <a:pt x="442111" y="455691"/>
                    <a:pt x="325925" y="579422"/>
                  </a:cubicBezTo>
                  <a:cubicBezTo>
                    <a:pt x="209739" y="703153"/>
                    <a:pt x="104869" y="722768"/>
                    <a:pt x="0" y="742384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>
              <a:off x="2090496" y="3665927"/>
              <a:ext cx="1189341" cy="939511"/>
            </a:xfrm>
            <a:custGeom>
              <a:avLst/>
              <a:gdLst>
                <a:gd name="connsiteX0" fmla="*/ 1158844 w 1189341"/>
                <a:gd name="connsiteY0" fmla="*/ 939511 h 939511"/>
                <a:gd name="connsiteX1" fmla="*/ 1041149 w 1189341"/>
                <a:gd name="connsiteY1" fmla="*/ 7004 h 939511"/>
                <a:gd name="connsiteX2" fmla="*/ 0 w 1189341"/>
                <a:gd name="connsiteY2" fmla="*/ 513998 h 939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89341" h="939511">
                  <a:moveTo>
                    <a:pt x="1158844" y="939511"/>
                  </a:moveTo>
                  <a:cubicBezTo>
                    <a:pt x="1196567" y="508717"/>
                    <a:pt x="1234290" y="77923"/>
                    <a:pt x="1041149" y="7004"/>
                  </a:cubicBezTo>
                  <a:cubicBezTo>
                    <a:pt x="848008" y="-63915"/>
                    <a:pt x="173525" y="424972"/>
                    <a:pt x="0" y="51399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 Box 11"/>
            <p:cNvSpPr txBox="1">
              <a:spLocks noChangeArrowheads="1"/>
            </p:cNvSpPr>
            <p:nvPr/>
          </p:nvSpPr>
          <p:spPr bwMode="auto">
            <a:xfrm>
              <a:off x="2863163" y="1231717"/>
              <a:ext cx="134652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it-IT" sz="900" b="1" dirty="0" smtClean="0">
                  <a:solidFill>
                    <a:srgbClr val="F59E01"/>
                  </a:solidFill>
                  <a:effectLst>
                    <a:innerShdw dist="139700" dir="5400000">
                      <a:schemeClr val="tx1"/>
                    </a:innerShdw>
                  </a:effectLst>
                  <a:latin typeface="Arial" pitchFamily="34" charset="0"/>
                </a:rPr>
                <a:t>Te</a:t>
              </a:r>
              <a:endParaRPr lang="it-IT" sz="900" b="1" dirty="0">
                <a:solidFill>
                  <a:srgbClr val="F59E01"/>
                </a:solidFill>
                <a:effectLst>
                  <a:innerShdw dist="139700" dir="5400000">
                    <a:schemeClr val="tx1"/>
                  </a:innerShdw>
                </a:effectLst>
                <a:latin typeface="Arial" pitchFamily="34" charset="0"/>
              </a:endParaRPr>
            </a:p>
          </p:txBody>
        </p:sp>
        <p:sp>
          <p:nvSpPr>
            <p:cNvPr id="65" name="Text Box 11"/>
            <p:cNvSpPr txBox="1">
              <a:spLocks noChangeArrowheads="1"/>
            </p:cNvSpPr>
            <p:nvPr/>
          </p:nvSpPr>
          <p:spPr bwMode="auto">
            <a:xfrm>
              <a:off x="3633184" y="1300966"/>
              <a:ext cx="76944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it-IT" sz="900" b="1" dirty="0" smtClean="0">
                  <a:effectLst>
                    <a:innerShdw dist="139700" dir="5400000">
                      <a:schemeClr val="tx1"/>
                    </a:innerShdw>
                  </a:effectLst>
                  <a:latin typeface="Arial" pitchFamily="34" charset="0"/>
                </a:rPr>
                <a:t>V</a:t>
              </a:r>
              <a:endParaRPr lang="it-IT" sz="900" b="1" baseline="-25000" dirty="0">
                <a:effectLst>
                  <a:innerShdw dist="139700" dir="5400000">
                    <a:schemeClr val="tx1"/>
                  </a:innerShdw>
                </a:effectLst>
                <a:latin typeface="Arial" pitchFamily="34" charset="0"/>
              </a:endParaRPr>
            </a:p>
          </p:txBody>
        </p:sp>
      </p:grpSp>
      <p:sp>
        <p:nvSpPr>
          <p:cNvPr id="66" name="Text Box 11"/>
          <p:cNvSpPr txBox="1">
            <a:spLocks noChangeArrowheads="1"/>
          </p:cNvSpPr>
          <p:nvPr/>
        </p:nvSpPr>
        <p:spPr bwMode="auto">
          <a:xfrm>
            <a:off x="2913959" y="3780338"/>
            <a:ext cx="13465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it-IT" sz="900" b="1" dirty="0" smtClean="0">
                <a:solidFill>
                  <a:srgbClr val="F59E01"/>
                </a:solidFill>
                <a:effectLst>
                  <a:innerShdw dist="139700" dir="5400000">
                    <a:schemeClr val="tx1"/>
                  </a:innerShdw>
                </a:effectLst>
                <a:latin typeface="Arial" pitchFamily="34" charset="0"/>
              </a:rPr>
              <a:t>Te</a:t>
            </a:r>
            <a:endParaRPr lang="it-IT" sz="900" b="1" dirty="0">
              <a:solidFill>
                <a:srgbClr val="F59E01"/>
              </a:solidFill>
              <a:effectLst>
                <a:innerShdw dist="139700" dir="5400000">
                  <a:schemeClr val="tx1"/>
                </a:innerShdw>
              </a:effectLst>
              <a:latin typeface="Arial" pitchFamily="34" charset="0"/>
            </a:endParaRPr>
          </a:p>
        </p:txBody>
      </p:sp>
      <p:sp>
        <p:nvSpPr>
          <p:cNvPr id="67" name="Title 1"/>
          <p:cNvSpPr txBox="1">
            <a:spLocks/>
          </p:cNvSpPr>
          <p:nvPr/>
        </p:nvSpPr>
        <p:spPr>
          <a:xfrm>
            <a:off x="457200" y="93578"/>
            <a:ext cx="8229600" cy="49490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SXP Memory: Phase</a:t>
            </a:r>
            <a:r>
              <a:rPr kumimoji="0" lang="en-US" sz="3200" b="1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Change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Model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(GST example)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1561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/>
          <p:nvPr/>
        </p:nvGrpSpPr>
        <p:grpSpPr>
          <a:xfrm>
            <a:off x="1951627" y="1979808"/>
            <a:ext cx="4090483" cy="3129130"/>
            <a:chOff x="343790" y="794254"/>
            <a:chExt cx="4531057" cy="3474159"/>
          </a:xfrm>
        </p:grpSpPr>
        <p:pic>
          <p:nvPicPr>
            <p:cNvPr id="2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3790" y="794254"/>
              <a:ext cx="4531057" cy="3474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0590" y="1175255"/>
              <a:ext cx="180975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1529579" y="1203056"/>
              <a:ext cx="795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(120nm)</a:t>
              </a:r>
              <a:r>
                <a:rPr lang="en-US" sz="12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559178" y="1556255"/>
              <a:ext cx="68961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(45nm)</a:t>
              </a:r>
              <a:r>
                <a:rPr lang="en-US" sz="12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en-US" sz="12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001390" y="794254"/>
              <a:ext cx="762000" cy="99060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105790" y="794254"/>
              <a:ext cx="2438400" cy="1975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43790" y="1906213"/>
              <a:ext cx="186989" cy="609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 rot="16200000">
              <a:off x="145934" y="1341692"/>
              <a:ext cx="103906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J  [A/nm</a:t>
              </a:r>
              <a:r>
                <a:rPr lang="en-US" sz="1600" b="1" baseline="300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]</a:t>
              </a:r>
              <a:endParaRPr lang="en-US" sz="1600" b="1" baseline="30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096390" y="3735013"/>
              <a:ext cx="609600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064694" y="3756872"/>
              <a:ext cx="91255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 [Volts]</a:t>
              </a:r>
              <a:endParaRPr lang="en-US" sz="1200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3" name="Group 259"/>
          <p:cNvGrpSpPr/>
          <p:nvPr/>
        </p:nvGrpSpPr>
        <p:grpSpPr>
          <a:xfrm>
            <a:off x="5461562" y="2109209"/>
            <a:ext cx="3405565" cy="2709012"/>
            <a:chOff x="2365436" y="2353104"/>
            <a:chExt cx="3405565" cy="2709012"/>
          </a:xfrm>
        </p:grpSpPr>
        <p:pic>
          <p:nvPicPr>
            <p:cNvPr id="261" name="Picture 260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70" t="3348" r="15116" b="15538"/>
            <a:stretch/>
          </p:blipFill>
          <p:spPr bwMode="auto">
            <a:xfrm>
              <a:off x="2811610" y="2424621"/>
              <a:ext cx="2959391" cy="23555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62" name="TextBox 13"/>
            <p:cNvSpPr txBox="1"/>
            <p:nvPr/>
          </p:nvSpPr>
          <p:spPr>
            <a:xfrm>
              <a:off x="4782199" y="3317682"/>
              <a:ext cx="84459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Full-STACK</a:t>
              </a:r>
              <a:endParaRPr lang="en-US" sz="1200" b="1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263" name="TextBox 46"/>
            <p:cNvSpPr txBox="1"/>
            <p:nvPr/>
          </p:nvSpPr>
          <p:spPr>
            <a:xfrm>
              <a:off x="2999874" y="3672895"/>
              <a:ext cx="106118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dirty="0" smtClean="0">
                  <a:solidFill>
                    <a:srgbClr val="FF9900"/>
                  </a:solidFill>
                </a:rPr>
                <a:t>Electrode only</a:t>
              </a:r>
              <a:endParaRPr lang="en-US" sz="1200" b="1" dirty="0">
                <a:solidFill>
                  <a:srgbClr val="FF9900"/>
                </a:solidFill>
              </a:endParaRPr>
            </a:p>
          </p:txBody>
        </p:sp>
        <p:cxnSp>
          <p:nvCxnSpPr>
            <p:cNvPr id="265" name="Straight Connector 264"/>
            <p:cNvCxnSpPr/>
            <p:nvPr/>
          </p:nvCxnSpPr>
          <p:spPr>
            <a:xfrm>
              <a:off x="3366856" y="2683972"/>
              <a:ext cx="182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7" name="Rectangle 266"/>
            <p:cNvSpPr/>
            <p:nvPr/>
          </p:nvSpPr>
          <p:spPr>
            <a:xfrm>
              <a:off x="3914274" y="4815895"/>
              <a:ext cx="727892" cy="24622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 [Volts]</a:t>
              </a:r>
              <a:endParaRPr lang="en-US" sz="1600" b="1" dirty="0">
                <a:solidFill>
                  <a:schemeClr val="accent6"/>
                </a:solidFill>
              </a:endParaRPr>
            </a:p>
          </p:txBody>
        </p:sp>
        <p:sp>
          <p:nvSpPr>
            <p:cNvPr id="268" name="TextBox 267"/>
            <p:cNvSpPr txBox="1"/>
            <p:nvPr/>
          </p:nvSpPr>
          <p:spPr>
            <a:xfrm rot="16200000">
              <a:off x="2009345" y="2735703"/>
              <a:ext cx="958404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J [MA/cm</a:t>
              </a:r>
              <a:r>
                <a:rPr lang="en-US" sz="1600" b="1" baseline="300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]</a:t>
              </a:r>
              <a:endParaRPr lang="en-US" sz="1600" b="1" baseline="30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9" name="TextBox 268"/>
            <p:cNvSpPr txBox="1"/>
            <p:nvPr/>
          </p:nvSpPr>
          <p:spPr>
            <a:xfrm>
              <a:off x="2628868" y="2843071"/>
              <a:ext cx="18274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0" name="TextBox 269"/>
            <p:cNvSpPr txBox="1"/>
            <p:nvPr/>
          </p:nvSpPr>
          <p:spPr>
            <a:xfrm>
              <a:off x="2640302" y="3364637"/>
              <a:ext cx="18274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r>
                <a:rPr lang="en-US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2630956" y="3875638"/>
              <a:ext cx="18274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2" name="TextBox 271"/>
            <p:cNvSpPr txBox="1"/>
            <p:nvPr/>
          </p:nvSpPr>
          <p:spPr>
            <a:xfrm>
              <a:off x="2628868" y="2353104"/>
              <a:ext cx="182742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64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" name="Group 229"/>
          <p:cNvGrpSpPr/>
          <p:nvPr/>
        </p:nvGrpSpPr>
        <p:grpSpPr>
          <a:xfrm>
            <a:off x="388479" y="1657350"/>
            <a:ext cx="1364121" cy="2198002"/>
            <a:chOff x="388479" y="1025250"/>
            <a:chExt cx="1731956" cy="271221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479" y="1025250"/>
              <a:ext cx="1731956" cy="2712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Rectangle 29"/>
            <p:cNvSpPr/>
            <p:nvPr/>
          </p:nvSpPr>
          <p:spPr>
            <a:xfrm>
              <a:off x="535524" y="2528190"/>
              <a:ext cx="988476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ln>
                    <a:solidFill>
                      <a:schemeClr val="bg1"/>
                    </a:solidFill>
                  </a:ln>
                  <a:latin typeface="Calibri" panose="020F0502020204030204" pitchFamily="34" charset="0"/>
                  <a:cs typeface="Calibri" panose="020F0502020204030204" pitchFamily="34" charset="0"/>
                </a:rPr>
                <a:t>Bottom</a:t>
              </a:r>
              <a:endParaRPr lang="en-US" sz="1600" b="1" dirty="0">
                <a:ln>
                  <a:solidFill>
                    <a:schemeClr val="bg1"/>
                  </a:solidFill>
                </a:ln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b="1" dirty="0" smtClean="0">
                  <a:ln>
                    <a:solidFill>
                      <a:schemeClr val="bg1"/>
                    </a:solidFill>
                  </a:ln>
                  <a:latin typeface="Calibri" panose="020F0502020204030204" pitchFamily="34" charset="0"/>
                  <a:cs typeface="Calibri" panose="020F0502020204030204" pitchFamily="34" charset="0"/>
                </a:rPr>
                <a:t>Electrode</a:t>
              </a:r>
              <a:endParaRPr lang="en-US" sz="1200" b="1" dirty="0">
                <a:ln>
                  <a:solidFill>
                    <a:schemeClr val="bg1"/>
                  </a:solidFill>
                </a:ln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86989" y="1512765"/>
              <a:ext cx="88941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ln>
                    <a:solidFill>
                      <a:schemeClr val="bg1"/>
                    </a:solidFill>
                  </a:ln>
                  <a:latin typeface="Calibri" panose="020F0502020204030204" pitchFamily="34" charset="0"/>
                  <a:cs typeface="Calibri" panose="020F0502020204030204" pitchFamily="34" charset="0"/>
                </a:rPr>
                <a:t>Top </a:t>
              </a:r>
            </a:p>
            <a:p>
              <a:r>
                <a:rPr lang="en-US" sz="1400" b="1" dirty="0" smtClean="0">
                  <a:ln>
                    <a:solidFill>
                      <a:schemeClr val="bg1"/>
                    </a:solidFill>
                  </a:ln>
                  <a:latin typeface="Calibri" panose="020F0502020204030204" pitchFamily="34" charset="0"/>
                  <a:cs typeface="Calibri" panose="020F0502020204030204" pitchFamily="34" charset="0"/>
                </a:rPr>
                <a:t>Electrode</a:t>
              </a:r>
              <a:endParaRPr lang="en-US" sz="1100" b="1" dirty="0">
                <a:ln>
                  <a:solidFill>
                    <a:schemeClr val="bg1"/>
                  </a:solidFill>
                </a:ln>
              </a:endParaRPr>
            </a:p>
          </p:txBody>
        </p:sp>
      </p:grpSp>
      <p:grpSp>
        <p:nvGrpSpPr>
          <p:cNvPr id="6" name="Group 88"/>
          <p:cNvGrpSpPr/>
          <p:nvPr/>
        </p:nvGrpSpPr>
        <p:grpSpPr>
          <a:xfrm>
            <a:off x="3075882" y="657783"/>
            <a:ext cx="1846537" cy="1468893"/>
            <a:chOff x="2967585" y="104774"/>
            <a:chExt cx="1846537" cy="1468893"/>
          </a:xfrm>
        </p:grpSpPr>
        <p:sp>
          <p:nvSpPr>
            <p:cNvPr id="68" name="Parallelogram 67"/>
            <p:cNvSpPr/>
            <p:nvPr/>
          </p:nvSpPr>
          <p:spPr>
            <a:xfrm rot="5400000">
              <a:off x="3229215" y="283300"/>
              <a:ext cx="1391933" cy="1130133"/>
            </a:xfrm>
            <a:prstGeom prst="parallelogram">
              <a:avLst>
                <a:gd name="adj" fmla="val 6554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Half Frame 73"/>
            <p:cNvSpPr/>
            <p:nvPr/>
          </p:nvSpPr>
          <p:spPr>
            <a:xfrm flipH="1">
              <a:off x="3018369" y="609601"/>
              <a:ext cx="326170" cy="228600"/>
            </a:xfrm>
            <a:prstGeom prst="halfFrame">
              <a:avLst>
                <a:gd name="adj1" fmla="val 7519"/>
                <a:gd name="adj2" fmla="val 7903"/>
              </a:avLst>
            </a:prstGeom>
            <a:solidFill>
              <a:srgbClr val="C0C0C0">
                <a:alpha val="25882"/>
              </a:srgbClr>
            </a:solidFill>
            <a:ln>
              <a:solidFill>
                <a:schemeClr val="accent2">
                  <a:alpha val="25882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BE</a:t>
              </a:r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3365667" y="609600"/>
              <a:ext cx="1130133" cy="76200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Half Frame 71"/>
            <p:cNvSpPr/>
            <p:nvPr/>
          </p:nvSpPr>
          <p:spPr>
            <a:xfrm>
              <a:off x="4487952" y="1348740"/>
              <a:ext cx="326170" cy="224927"/>
            </a:xfrm>
            <a:prstGeom prst="halfFrame">
              <a:avLst>
                <a:gd name="adj1" fmla="val 7519"/>
                <a:gd name="adj2" fmla="val 7903"/>
              </a:avLst>
            </a:prstGeom>
            <a:solidFill>
              <a:schemeClr val="accent1">
                <a:alpha val="26000"/>
              </a:schemeClr>
            </a:solidFill>
            <a:ln>
              <a:solidFill>
                <a:schemeClr val="accent2">
                  <a:alpha val="2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</a:t>
              </a:r>
            </a:p>
          </p:txBody>
        </p:sp>
        <p:sp>
          <p:nvSpPr>
            <p:cNvPr id="81" name="Oval 80"/>
            <p:cNvSpPr/>
            <p:nvPr/>
          </p:nvSpPr>
          <p:spPr>
            <a:xfrm>
              <a:off x="4510726" y="1329688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4436480" y="1329688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4255790" y="1201411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4457700" y="1242059"/>
              <a:ext cx="80010" cy="8763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chemeClr val="accent6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4391025" y="1375410"/>
              <a:ext cx="70521" cy="168923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4210107" y="1245226"/>
              <a:ext cx="68542" cy="192406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 flipH="1">
              <a:off x="4278646" y="1247129"/>
              <a:ext cx="45719" cy="256555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4072282" y="1077900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4026599" y="1121715"/>
              <a:ext cx="68542" cy="192406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 flipH="1">
              <a:off x="4095138" y="1123618"/>
              <a:ext cx="45719" cy="256555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3902321" y="956616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3856638" y="1000431"/>
              <a:ext cx="68542" cy="192406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 flipH="1">
              <a:off x="3925177" y="1002334"/>
              <a:ext cx="45719" cy="256555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3745489" y="857886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>
              <a:off x="3699806" y="901701"/>
              <a:ext cx="68542" cy="192406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 100"/>
            <p:cNvSpPr/>
            <p:nvPr/>
          </p:nvSpPr>
          <p:spPr>
            <a:xfrm flipH="1">
              <a:off x="3768345" y="903604"/>
              <a:ext cx="45719" cy="256555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3577682" y="746760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3531999" y="790575"/>
              <a:ext cx="68542" cy="192406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 103"/>
            <p:cNvSpPr/>
            <p:nvPr/>
          </p:nvSpPr>
          <p:spPr>
            <a:xfrm flipH="1">
              <a:off x="3600538" y="792478"/>
              <a:ext cx="45719" cy="256555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3418786" y="638173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3373103" y="681988"/>
              <a:ext cx="68542" cy="192406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flipH="1">
              <a:off x="3441642" y="683891"/>
              <a:ext cx="45719" cy="256555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3319298" y="830576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2967585" y="615313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3222186" y="609601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3222186" y="56388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 flipH="1">
              <a:off x="3253462" y="655320"/>
              <a:ext cx="65835" cy="198115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3319297" y="531491"/>
              <a:ext cx="122347" cy="8763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chemeClr val="accent6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3295180" y="609600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Freeform 119"/>
            <p:cNvSpPr/>
            <p:nvPr/>
          </p:nvSpPr>
          <p:spPr>
            <a:xfrm flipV="1">
              <a:off x="3022117" y="632458"/>
              <a:ext cx="200069" cy="6477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chemeClr val="accent6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 flipH="1" flipV="1">
              <a:off x="3245045" y="104774"/>
              <a:ext cx="115070" cy="459107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rgbClr val="FF0000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1" name="Freeform 110"/>
          <p:cNvSpPr/>
          <p:nvPr/>
        </p:nvSpPr>
        <p:spPr>
          <a:xfrm>
            <a:off x="3637547" y="1679938"/>
            <a:ext cx="858253" cy="1046747"/>
          </a:xfrm>
          <a:custGeom>
            <a:avLst/>
            <a:gdLst>
              <a:gd name="connsiteX0" fmla="*/ 858253 w 858253"/>
              <a:gd name="connsiteY0" fmla="*/ 1046747 h 1046747"/>
              <a:gd name="connsiteX1" fmla="*/ 204537 w 858253"/>
              <a:gd name="connsiteY1" fmla="*/ 617621 h 1046747"/>
              <a:gd name="connsiteX2" fmla="*/ 0 w 858253"/>
              <a:gd name="connsiteY2" fmla="*/ 0 h 1046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8253" h="1046747">
                <a:moveTo>
                  <a:pt x="858253" y="1046747"/>
                </a:moveTo>
                <a:cubicBezTo>
                  <a:pt x="602916" y="919413"/>
                  <a:pt x="347579" y="792079"/>
                  <a:pt x="204537" y="617621"/>
                </a:cubicBezTo>
                <a:cubicBezTo>
                  <a:pt x="61495" y="443163"/>
                  <a:pt x="30747" y="221581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3857999" y="639969"/>
            <a:ext cx="1492012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Near Threshold</a:t>
            </a:r>
            <a:endParaRPr lang="en-US" sz="1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1" name="Oval 130"/>
          <p:cNvSpPr/>
          <p:nvPr/>
        </p:nvSpPr>
        <p:spPr>
          <a:xfrm>
            <a:off x="4444864" y="2049597"/>
            <a:ext cx="45719" cy="4571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4247747" y="1934089"/>
            <a:ext cx="45719" cy="4571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4077786" y="1821411"/>
            <a:ext cx="45719" cy="4571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3905114" y="1713168"/>
            <a:ext cx="45719" cy="4571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3755052" y="1608049"/>
            <a:ext cx="45719" cy="4571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>
          <a:xfrm>
            <a:off x="3589635" y="1497890"/>
            <a:ext cx="45719" cy="4571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37"/>
          <p:cNvGrpSpPr/>
          <p:nvPr/>
        </p:nvGrpSpPr>
        <p:grpSpPr>
          <a:xfrm>
            <a:off x="6171305" y="4906328"/>
            <a:ext cx="2478763" cy="1717069"/>
            <a:chOff x="2039971" y="3838574"/>
            <a:chExt cx="1832715" cy="1467819"/>
          </a:xfrm>
        </p:grpSpPr>
        <p:sp>
          <p:nvSpPr>
            <p:cNvPr id="139" name="Parallelogram 138"/>
            <p:cNvSpPr/>
            <p:nvPr/>
          </p:nvSpPr>
          <p:spPr>
            <a:xfrm rot="5400000">
              <a:off x="2564311" y="4043573"/>
              <a:ext cx="795405" cy="1130136"/>
            </a:xfrm>
            <a:prstGeom prst="parallelogram">
              <a:avLst>
                <a:gd name="adj" fmla="val 6564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2393136" y="3838574"/>
              <a:ext cx="153849" cy="441961"/>
            </a:xfrm>
            <a:custGeom>
              <a:avLst/>
              <a:gdLst>
                <a:gd name="connsiteX0" fmla="*/ 4104 w 211922"/>
                <a:gd name="connsiteY0" fmla="*/ 471099 h 478027"/>
                <a:gd name="connsiteX1" fmla="*/ 4104 w 211922"/>
                <a:gd name="connsiteY1" fmla="*/ 270208 h 478027"/>
                <a:gd name="connsiteX2" fmla="*/ 4104 w 211922"/>
                <a:gd name="connsiteY2" fmla="*/ 45 h 478027"/>
                <a:gd name="connsiteX3" fmla="*/ 59522 w 211922"/>
                <a:gd name="connsiteY3" fmla="*/ 290990 h 478027"/>
                <a:gd name="connsiteX4" fmla="*/ 211922 w 211922"/>
                <a:gd name="connsiteY4" fmla="*/ 478027 h 478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922" h="478027">
                  <a:moveTo>
                    <a:pt x="4104" y="471099"/>
                  </a:moveTo>
                  <a:lnTo>
                    <a:pt x="4104" y="270208"/>
                  </a:lnTo>
                  <a:cubicBezTo>
                    <a:pt x="4104" y="191699"/>
                    <a:pt x="-5132" y="-3419"/>
                    <a:pt x="4104" y="45"/>
                  </a:cubicBezTo>
                  <a:cubicBezTo>
                    <a:pt x="13340" y="3509"/>
                    <a:pt x="24886" y="211326"/>
                    <a:pt x="59522" y="290990"/>
                  </a:cubicBezTo>
                  <a:cubicBezTo>
                    <a:pt x="94158" y="370654"/>
                    <a:pt x="211922" y="478027"/>
                    <a:pt x="211922" y="47802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1" name="Freeform 140"/>
            <p:cNvSpPr/>
            <p:nvPr/>
          </p:nvSpPr>
          <p:spPr>
            <a:xfrm flipH="1" flipV="1">
              <a:off x="3392768" y="4937693"/>
              <a:ext cx="136217" cy="340044"/>
            </a:xfrm>
            <a:custGeom>
              <a:avLst/>
              <a:gdLst>
                <a:gd name="connsiteX0" fmla="*/ 4104 w 211922"/>
                <a:gd name="connsiteY0" fmla="*/ 471099 h 478027"/>
                <a:gd name="connsiteX1" fmla="*/ 4104 w 211922"/>
                <a:gd name="connsiteY1" fmla="*/ 270208 h 478027"/>
                <a:gd name="connsiteX2" fmla="*/ 4104 w 211922"/>
                <a:gd name="connsiteY2" fmla="*/ 45 h 478027"/>
                <a:gd name="connsiteX3" fmla="*/ 59522 w 211922"/>
                <a:gd name="connsiteY3" fmla="*/ 290990 h 478027"/>
                <a:gd name="connsiteX4" fmla="*/ 211922 w 211922"/>
                <a:gd name="connsiteY4" fmla="*/ 478027 h 478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922" h="478027">
                  <a:moveTo>
                    <a:pt x="4104" y="471099"/>
                  </a:moveTo>
                  <a:lnTo>
                    <a:pt x="4104" y="270208"/>
                  </a:lnTo>
                  <a:cubicBezTo>
                    <a:pt x="4104" y="191699"/>
                    <a:pt x="-5132" y="-3419"/>
                    <a:pt x="4104" y="45"/>
                  </a:cubicBezTo>
                  <a:cubicBezTo>
                    <a:pt x="13340" y="3509"/>
                    <a:pt x="24886" y="211326"/>
                    <a:pt x="59522" y="290990"/>
                  </a:cubicBezTo>
                  <a:cubicBezTo>
                    <a:pt x="94158" y="370654"/>
                    <a:pt x="211922" y="478027"/>
                    <a:pt x="211922" y="47802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2" name="Half Frame 141"/>
            <p:cNvSpPr/>
            <p:nvPr/>
          </p:nvSpPr>
          <p:spPr>
            <a:xfrm flipH="1">
              <a:off x="2066966" y="4309618"/>
              <a:ext cx="326170" cy="228600"/>
            </a:xfrm>
            <a:prstGeom prst="halfFrame">
              <a:avLst>
                <a:gd name="adj1" fmla="val 7519"/>
                <a:gd name="adj2" fmla="val 7903"/>
              </a:avLst>
            </a:prstGeom>
            <a:solidFill>
              <a:srgbClr val="C0C0C0">
                <a:alpha val="25882"/>
              </a:srgbClr>
            </a:solidFill>
            <a:ln>
              <a:solidFill>
                <a:schemeClr val="accent2">
                  <a:alpha val="25882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BE</a:t>
              </a:r>
            </a:p>
          </p:txBody>
        </p:sp>
        <p:sp>
          <p:nvSpPr>
            <p:cNvPr id="143" name="Half Frame 142"/>
            <p:cNvSpPr/>
            <p:nvPr/>
          </p:nvSpPr>
          <p:spPr>
            <a:xfrm>
              <a:off x="3523269" y="5081466"/>
              <a:ext cx="326170" cy="224927"/>
            </a:xfrm>
            <a:prstGeom prst="halfFrame">
              <a:avLst>
                <a:gd name="adj1" fmla="val 7519"/>
                <a:gd name="adj2" fmla="val 7903"/>
              </a:avLst>
            </a:prstGeom>
            <a:solidFill>
              <a:schemeClr val="accent1">
                <a:alpha val="26000"/>
              </a:schemeClr>
            </a:solidFill>
            <a:ln>
              <a:solidFill>
                <a:schemeClr val="accent2">
                  <a:alpha val="2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</a:t>
              </a:r>
            </a:p>
          </p:txBody>
        </p:sp>
        <p:sp>
          <p:nvSpPr>
            <p:cNvPr id="144" name="Oval 143"/>
            <p:cNvSpPr/>
            <p:nvPr/>
          </p:nvSpPr>
          <p:spPr>
            <a:xfrm>
              <a:off x="3534928" y="5069277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5" name="Oval 144"/>
            <p:cNvSpPr/>
            <p:nvPr/>
          </p:nvSpPr>
          <p:spPr>
            <a:xfrm>
              <a:off x="3431115" y="5069277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6" name="Freeform 145"/>
            <p:cNvSpPr/>
            <p:nvPr/>
          </p:nvSpPr>
          <p:spPr>
            <a:xfrm>
              <a:off x="3450454" y="4981648"/>
              <a:ext cx="111458" cy="8763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chemeClr val="accent6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7" name="Oval 146"/>
            <p:cNvSpPr/>
            <p:nvPr/>
          </p:nvSpPr>
          <p:spPr>
            <a:xfrm>
              <a:off x="2570752" y="4591937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8" name="Oval 147"/>
            <p:cNvSpPr/>
            <p:nvPr/>
          </p:nvSpPr>
          <p:spPr>
            <a:xfrm>
              <a:off x="2039971" y="4328984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9" name="Oval 148"/>
            <p:cNvSpPr/>
            <p:nvPr/>
          </p:nvSpPr>
          <p:spPr>
            <a:xfrm>
              <a:off x="2294572" y="4323272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0" name="Oval 149"/>
            <p:cNvSpPr/>
            <p:nvPr/>
          </p:nvSpPr>
          <p:spPr>
            <a:xfrm>
              <a:off x="2294572" y="4277553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1" name="Freeform 150"/>
            <p:cNvSpPr/>
            <p:nvPr/>
          </p:nvSpPr>
          <p:spPr>
            <a:xfrm flipV="1">
              <a:off x="2094503" y="4346129"/>
              <a:ext cx="200069" cy="6477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chemeClr val="accent6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2" name="Freeform 151"/>
            <p:cNvSpPr/>
            <p:nvPr/>
          </p:nvSpPr>
          <p:spPr>
            <a:xfrm flipH="1" flipV="1">
              <a:off x="2317429" y="3979544"/>
              <a:ext cx="152630" cy="298006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rgbClr val="FF0000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3" name="Oval 152"/>
            <p:cNvSpPr/>
            <p:nvPr/>
          </p:nvSpPr>
          <p:spPr>
            <a:xfrm>
              <a:off x="3207588" y="4884355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4" name="Oval 153"/>
            <p:cNvSpPr/>
            <p:nvPr/>
          </p:nvSpPr>
          <p:spPr>
            <a:xfrm>
              <a:off x="2970337" y="4778950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5" name="Oval 154"/>
            <p:cNvSpPr/>
            <p:nvPr/>
          </p:nvSpPr>
          <p:spPr>
            <a:xfrm>
              <a:off x="2769870" y="4684635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6" name="Oval 155"/>
            <p:cNvSpPr/>
            <p:nvPr/>
          </p:nvSpPr>
          <p:spPr>
            <a:xfrm>
              <a:off x="2546985" y="4210937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7" name="Oval 156"/>
            <p:cNvSpPr/>
            <p:nvPr/>
          </p:nvSpPr>
          <p:spPr>
            <a:xfrm>
              <a:off x="2792728" y="433279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8" name="Oval 157"/>
            <p:cNvSpPr/>
            <p:nvPr/>
          </p:nvSpPr>
          <p:spPr>
            <a:xfrm>
              <a:off x="3041788" y="445490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 b="1" dirty="0"/>
            </a:p>
          </p:txBody>
        </p:sp>
        <p:sp>
          <p:nvSpPr>
            <p:cNvPr id="159" name="Oval 158"/>
            <p:cNvSpPr/>
            <p:nvPr/>
          </p:nvSpPr>
          <p:spPr>
            <a:xfrm>
              <a:off x="3230447" y="453821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0" name="Oval 159"/>
            <p:cNvSpPr/>
            <p:nvPr/>
          </p:nvSpPr>
          <p:spPr>
            <a:xfrm>
              <a:off x="2409641" y="4526148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1" name="Oval 160"/>
            <p:cNvSpPr/>
            <p:nvPr/>
          </p:nvSpPr>
          <p:spPr>
            <a:xfrm>
              <a:off x="3433985" y="464119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3628848" y="5072069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3628848" y="502635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4" name="Oval 163"/>
            <p:cNvSpPr/>
            <p:nvPr/>
          </p:nvSpPr>
          <p:spPr>
            <a:xfrm flipV="1">
              <a:off x="3826967" y="502730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5" name="Freeform 164"/>
            <p:cNvSpPr/>
            <p:nvPr/>
          </p:nvSpPr>
          <p:spPr>
            <a:xfrm flipH="1">
              <a:off x="3654519" y="4949262"/>
              <a:ext cx="200069" cy="6477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rgbClr val="FF0000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6" name="Freeform 165"/>
            <p:cNvSpPr/>
            <p:nvPr/>
          </p:nvSpPr>
          <p:spPr>
            <a:xfrm flipV="1">
              <a:off x="3435830" y="5129158"/>
              <a:ext cx="200069" cy="6477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chemeClr val="accent6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7" name="Freeform 166"/>
            <p:cNvSpPr/>
            <p:nvPr/>
          </p:nvSpPr>
          <p:spPr>
            <a:xfrm flipH="1">
              <a:off x="2327301" y="4393822"/>
              <a:ext cx="65835" cy="198115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8" name="Freeform 167"/>
            <p:cNvSpPr/>
            <p:nvPr/>
          </p:nvSpPr>
          <p:spPr>
            <a:xfrm flipV="1">
              <a:off x="3481400" y="4673166"/>
              <a:ext cx="153954" cy="354142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rgbClr val="FF0000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cxnSp>
          <p:nvCxnSpPr>
            <p:cNvPr id="169" name="Straight Arrow Connector 168"/>
            <p:cNvCxnSpPr/>
            <p:nvPr/>
          </p:nvCxnSpPr>
          <p:spPr>
            <a:xfrm>
              <a:off x="2720340" y="4232399"/>
              <a:ext cx="610143" cy="272854"/>
            </a:xfrm>
            <a:prstGeom prst="straightConnector1">
              <a:avLst/>
            </a:prstGeom>
            <a:ln w="3175">
              <a:solidFill>
                <a:srgbClr val="FF0000"/>
              </a:solidFill>
              <a:prstDash val="dash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Arrow Connector 169"/>
            <p:cNvCxnSpPr/>
            <p:nvPr/>
          </p:nvCxnSpPr>
          <p:spPr>
            <a:xfrm>
              <a:off x="2533252" y="4672438"/>
              <a:ext cx="697195" cy="309209"/>
            </a:xfrm>
            <a:prstGeom prst="straightConnector1">
              <a:avLst/>
            </a:prstGeom>
            <a:ln w="3175">
              <a:solidFill>
                <a:schemeClr val="accent2"/>
              </a:solidFill>
              <a:prstDash val="dash"/>
              <a:headEnd type="stealth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1" name="Freeform 1030"/>
          <p:cNvSpPr/>
          <p:nvPr/>
        </p:nvSpPr>
        <p:spPr>
          <a:xfrm>
            <a:off x="7538511" y="3837733"/>
            <a:ext cx="1175351" cy="1463542"/>
          </a:xfrm>
          <a:custGeom>
            <a:avLst/>
            <a:gdLst>
              <a:gd name="connsiteX0" fmla="*/ 659567 w 1250253"/>
              <a:gd name="connsiteY0" fmla="*/ 131957 h 1196259"/>
              <a:gd name="connsiteX1" fmla="*/ 1229193 w 1250253"/>
              <a:gd name="connsiteY1" fmla="*/ 94482 h 1196259"/>
              <a:gd name="connsiteX2" fmla="*/ 0 w 1250253"/>
              <a:gd name="connsiteY2" fmla="*/ 1196259 h 1196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50253" h="1196259">
                <a:moveTo>
                  <a:pt x="659567" y="131957"/>
                </a:moveTo>
                <a:cubicBezTo>
                  <a:pt x="999344" y="24527"/>
                  <a:pt x="1339121" y="-82902"/>
                  <a:pt x="1229193" y="94482"/>
                </a:cubicBezTo>
                <a:cubicBezTo>
                  <a:pt x="1119265" y="271866"/>
                  <a:pt x="559632" y="734062"/>
                  <a:pt x="0" y="1196259"/>
                </a:cubicBezTo>
              </a:path>
            </a:pathLst>
          </a:cu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TextBox 184"/>
          <p:cNvSpPr txBox="1"/>
          <p:nvPr/>
        </p:nvSpPr>
        <p:spPr>
          <a:xfrm>
            <a:off x="5488496" y="5798403"/>
            <a:ext cx="1866408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Threshold, 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(positive feedback)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Snapback Regime</a:t>
            </a:r>
            <a:endParaRPr lang="en-US" sz="1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31" name="Straight Connector 230"/>
          <p:cNvCxnSpPr/>
          <p:nvPr/>
        </p:nvCxnSpPr>
        <p:spPr>
          <a:xfrm>
            <a:off x="6515655" y="1276910"/>
            <a:ext cx="1265779" cy="3660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85"/>
          <p:cNvGrpSpPr/>
          <p:nvPr/>
        </p:nvGrpSpPr>
        <p:grpSpPr>
          <a:xfrm>
            <a:off x="5941490" y="480725"/>
            <a:ext cx="2574494" cy="1700101"/>
            <a:chOff x="6234653" y="1804123"/>
            <a:chExt cx="1838737" cy="916862"/>
          </a:xfrm>
        </p:grpSpPr>
        <p:cxnSp>
          <p:nvCxnSpPr>
            <p:cNvPr id="187" name="Straight Connector 186"/>
            <p:cNvCxnSpPr/>
            <p:nvPr/>
          </p:nvCxnSpPr>
          <p:spPr>
            <a:xfrm flipV="1">
              <a:off x="7702959" y="2445736"/>
              <a:ext cx="4125" cy="275249"/>
            </a:xfrm>
            <a:prstGeom prst="line">
              <a:avLst/>
            </a:prstGeom>
            <a:ln w="31750">
              <a:solidFill>
                <a:schemeClr val="accent2">
                  <a:alpha val="2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flipH="1" flipV="1">
              <a:off x="7688542" y="2429809"/>
              <a:ext cx="384848" cy="153524"/>
            </a:xfrm>
            <a:prstGeom prst="line">
              <a:avLst/>
            </a:prstGeom>
            <a:ln w="31750">
              <a:solidFill>
                <a:schemeClr val="accent2">
                  <a:alpha val="2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Parallelogram 188"/>
            <p:cNvSpPr/>
            <p:nvPr/>
          </p:nvSpPr>
          <p:spPr>
            <a:xfrm rot="5400000">
              <a:off x="7034273" y="1682561"/>
              <a:ext cx="162627" cy="1132471"/>
            </a:xfrm>
            <a:prstGeom prst="parallelogram">
              <a:avLst>
                <a:gd name="adj" fmla="val 1356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90" name="Freeform 189"/>
            <p:cNvSpPr/>
            <p:nvPr/>
          </p:nvSpPr>
          <p:spPr>
            <a:xfrm>
              <a:off x="6545542" y="1804123"/>
              <a:ext cx="112433" cy="381872"/>
            </a:xfrm>
            <a:custGeom>
              <a:avLst/>
              <a:gdLst>
                <a:gd name="connsiteX0" fmla="*/ 4104 w 211922"/>
                <a:gd name="connsiteY0" fmla="*/ 471099 h 478027"/>
                <a:gd name="connsiteX1" fmla="*/ 4104 w 211922"/>
                <a:gd name="connsiteY1" fmla="*/ 270208 h 478027"/>
                <a:gd name="connsiteX2" fmla="*/ 4104 w 211922"/>
                <a:gd name="connsiteY2" fmla="*/ 45 h 478027"/>
                <a:gd name="connsiteX3" fmla="*/ 59522 w 211922"/>
                <a:gd name="connsiteY3" fmla="*/ 290990 h 478027"/>
                <a:gd name="connsiteX4" fmla="*/ 211922 w 211922"/>
                <a:gd name="connsiteY4" fmla="*/ 478027 h 478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922" h="478027">
                  <a:moveTo>
                    <a:pt x="4104" y="471099"/>
                  </a:moveTo>
                  <a:lnTo>
                    <a:pt x="4104" y="270208"/>
                  </a:lnTo>
                  <a:cubicBezTo>
                    <a:pt x="4104" y="191699"/>
                    <a:pt x="-5132" y="-3419"/>
                    <a:pt x="4104" y="45"/>
                  </a:cubicBezTo>
                  <a:cubicBezTo>
                    <a:pt x="13340" y="3509"/>
                    <a:pt x="24886" y="211326"/>
                    <a:pt x="59522" y="290990"/>
                  </a:cubicBezTo>
                  <a:cubicBezTo>
                    <a:pt x="94158" y="370654"/>
                    <a:pt x="211922" y="478027"/>
                    <a:pt x="211922" y="47802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91" name="Freeform 190"/>
            <p:cNvSpPr/>
            <p:nvPr/>
          </p:nvSpPr>
          <p:spPr>
            <a:xfrm flipH="1" flipV="1">
              <a:off x="7543970" y="2313585"/>
              <a:ext cx="142666" cy="344288"/>
            </a:xfrm>
            <a:custGeom>
              <a:avLst/>
              <a:gdLst>
                <a:gd name="connsiteX0" fmla="*/ 4104 w 211922"/>
                <a:gd name="connsiteY0" fmla="*/ 471099 h 478027"/>
                <a:gd name="connsiteX1" fmla="*/ 4104 w 211922"/>
                <a:gd name="connsiteY1" fmla="*/ 270208 h 478027"/>
                <a:gd name="connsiteX2" fmla="*/ 4104 w 211922"/>
                <a:gd name="connsiteY2" fmla="*/ 45 h 478027"/>
                <a:gd name="connsiteX3" fmla="*/ 59522 w 211922"/>
                <a:gd name="connsiteY3" fmla="*/ 290990 h 478027"/>
                <a:gd name="connsiteX4" fmla="*/ 211922 w 211922"/>
                <a:gd name="connsiteY4" fmla="*/ 478027 h 478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922" h="478027">
                  <a:moveTo>
                    <a:pt x="4104" y="471099"/>
                  </a:moveTo>
                  <a:lnTo>
                    <a:pt x="4104" y="270208"/>
                  </a:lnTo>
                  <a:cubicBezTo>
                    <a:pt x="4104" y="191699"/>
                    <a:pt x="-5132" y="-3419"/>
                    <a:pt x="4104" y="45"/>
                  </a:cubicBezTo>
                  <a:cubicBezTo>
                    <a:pt x="13340" y="3509"/>
                    <a:pt x="24886" y="211326"/>
                    <a:pt x="59522" y="290990"/>
                  </a:cubicBezTo>
                  <a:cubicBezTo>
                    <a:pt x="94158" y="370654"/>
                    <a:pt x="211922" y="478027"/>
                    <a:pt x="211922" y="47802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92" name="Oval 191"/>
            <p:cNvSpPr/>
            <p:nvPr/>
          </p:nvSpPr>
          <p:spPr>
            <a:xfrm>
              <a:off x="7691805" y="2434741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93" name="Oval 192"/>
            <p:cNvSpPr/>
            <p:nvPr/>
          </p:nvSpPr>
          <p:spPr>
            <a:xfrm>
              <a:off x="7572462" y="2429292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94" name="Freeform 193"/>
            <p:cNvSpPr/>
            <p:nvPr/>
          </p:nvSpPr>
          <p:spPr>
            <a:xfrm flipV="1">
              <a:off x="7607331" y="2495702"/>
              <a:ext cx="111458" cy="8763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chemeClr val="accent6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95" name="Oval 194"/>
            <p:cNvSpPr/>
            <p:nvPr/>
          </p:nvSpPr>
          <p:spPr>
            <a:xfrm>
              <a:off x="6770699" y="2330110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96" name="Oval 195"/>
            <p:cNvSpPr/>
            <p:nvPr/>
          </p:nvSpPr>
          <p:spPr>
            <a:xfrm>
              <a:off x="6234653" y="2053096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97" name="Oval 196"/>
            <p:cNvSpPr/>
            <p:nvPr/>
          </p:nvSpPr>
          <p:spPr>
            <a:xfrm>
              <a:off x="6453494" y="2145990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98" name="Oval 197"/>
            <p:cNvSpPr/>
            <p:nvPr/>
          </p:nvSpPr>
          <p:spPr>
            <a:xfrm>
              <a:off x="6456847" y="209518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99" name="Oval 198"/>
            <p:cNvSpPr/>
            <p:nvPr/>
          </p:nvSpPr>
          <p:spPr>
            <a:xfrm>
              <a:off x="7362375" y="2347112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00" name="Oval 199"/>
            <p:cNvSpPr/>
            <p:nvPr/>
          </p:nvSpPr>
          <p:spPr>
            <a:xfrm>
              <a:off x="7145602" y="2339516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01" name="Oval 200"/>
            <p:cNvSpPr/>
            <p:nvPr/>
          </p:nvSpPr>
          <p:spPr>
            <a:xfrm>
              <a:off x="6950355" y="2337922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02" name="Oval 201"/>
            <p:cNvSpPr/>
            <p:nvPr/>
          </p:nvSpPr>
          <p:spPr>
            <a:xfrm>
              <a:off x="6718853" y="21136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03" name="Oval 202"/>
            <p:cNvSpPr/>
            <p:nvPr/>
          </p:nvSpPr>
          <p:spPr>
            <a:xfrm>
              <a:off x="6945135" y="211362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04" name="Oval 203"/>
            <p:cNvSpPr/>
            <p:nvPr/>
          </p:nvSpPr>
          <p:spPr>
            <a:xfrm>
              <a:off x="7219508" y="2113622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 b="1" dirty="0"/>
            </a:p>
          </p:txBody>
        </p:sp>
        <p:sp>
          <p:nvSpPr>
            <p:cNvPr id="205" name="Oval 204"/>
            <p:cNvSpPr/>
            <p:nvPr/>
          </p:nvSpPr>
          <p:spPr>
            <a:xfrm>
              <a:off x="7408094" y="2123131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06" name="Oval 205"/>
            <p:cNvSpPr/>
            <p:nvPr/>
          </p:nvSpPr>
          <p:spPr>
            <a:xfrm>
              <a:off x="6584906" y="2319914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07" name="Oval 206"/>
            <p:cNvSpPr/>
            <p:nvPr/>
          </p:nvSpPr>
          <p:spPr>
            <a:xfrm>
              <a:off x="7582772" y="212925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08" name="Oval 207"/>
            <p:cNvSpPr/>
            <p:nvPr/>
          </p:nvSpPr>
          <p:spPr>
            <a:xfrm flipV="1">
              <a:off x="7785725" y="2403243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09" name="Oval 208"/>
            <p:cNvSpPr/>
            <p:nvPr/>
          </p:nvSpPr>
          <p:spPr>
            <a:xfrm flipV="1">
              <a:off x="7945513" y="2478026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10" name="Freeform 209"/>
            <p:cNvSpPr/>
            <p:nvPr/>
          </p:nvSpPr>
          <p:spPr>
            <a:xfrm flipH="1">
              <a:off x="6479705" y="2207895"/>
              <a:ext cx="69645" cy="139217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11" name="Freeform 210"/>
            <p:cNvSpPr/>
            <p:nvPr/>
          </p:nvSpPr>
          <p:spPr>
            <a:xfrm flipV="1">
              <a:off x="7663060" y="2150876"/>
              <a:ext cx="139285" cy="212537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rgbClr val="FF0000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cxnSp>
          <p:nvCxnSpPr>
            <p:cNvPr id="212" name="Straight Arrow Connector 211"/>
            <p:cNvCxnSpPr/>
            <p:nvPr/>
          </p:nvCxnSpPr>
          <p:spPr>
            <a:xfrm>
              <a:off x="6741712" y="2088100"/>
              <a:ext cx="734111" cy="10715"/>
            </a:xfrm>
            <a:prstGeom prst="straightConnector1">
              <a:avLst/>
            </a:prstGeom>
            <a:ln w="3175">
              <a:solidFill>
                <a:srgbClr val="FF0000"/>
              </a:solidFill>
              <a:prstDash val="dash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Arrow Connector 212"/>
            <p:cNvCxnSpPr/>
            <p:nvPr/>
          </p:nvCxnSpPr>
          <p:spPr>
            <a:xfrm>
              <a:off x="6675691" y="2403243"/>
              <a:ext cx="699576" cy="11430"/>
            </a:xfrm>
            <a:prstGeom prst="straightConnector1">
              <a:avLst/>
            </a:prstGeom>
            <a:ln w="3175">
              <a:solidFill>
                <a:schemeClr val="accent2"/>
              </a:solidFill>
              <a:prstDash val="dash"/>
              <a:headEnd type="stealth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1" name="Freeform 220"/>
            <p:cNvSpPr/>
            <p:nvPr/>
          </p:nvSpPr>
          <p:spPr>
            <a:xfrm flipH="1">
              <a:off x="6529176" y="2065715"/>
              <a:ext cx="156481" cy="8763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rgbClr val="FF0000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cxnSp>
          <p:nvCxnSpPr>
            <p:cNvPr id="222" name="Straight Connector 221"/>
            <p:cNvCxnSpPr/>
            <p:nvPr/>
          </p:nvCxnSpPr>
          <p:spPr>
            <a:xfrm flipH="1" flipV="1">
              <a:off x="6257513" y="2039180"/>
              <a:ext cx="279732" cy="106356"/>
            </a:xfrm>
            <a:prstGeom prst="line">
              <a:avLst/>
            </a:prstGeom>
            <a:ln w="31750">
              <a:solidFill>
                <a:schemeClr val="accent2">
                  <a:alpha val="2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flipH="1" flipV="1">
              <a:off x="6524505" y="2150880"/>
              <a:ext cx="1085" cy="269290"/>
            </a:xfrm>
            <a:prstGeom prst="line">
              <a:avLst/>
            </a:prstGeom>
            <a:ln w="31750">
              <a:solidFill>
                <a:schemeClr val="accent2">
                  <a:alpha val="2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4" name="Rectangle 223"/>
            <p:cNvSpPr/>
            <p:nvPr/>
          </p:nvSpPr>
          <p:spPr>
            <a:xfrm>
              <a:off x="7754315" y="2528413"/>
              <a:ext cx="143111" cy="132787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</a:t>
              </a:r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6272476" y="2186854"/>
              <a:ext cx="152270" cy="132787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BE</a:t>
              </a:r>
              <a:endParaRPr lang="en-US" sz="16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227" name="Straight Arrow Connector 226"/>
            <p:cNvCxnSpPr/>
            <p:nvPr/>
          </p:nvCxnSpPr>
          <p:spPr>
            <a:xfrm>
              <a:off x="7831444" y="2367400"/>
              <a:ext cx="192416" cy="74422"/>
            </a:xfrm>
            <a:prstGeom prst="straightConnector1">
              <a:avLst/>
            </a:prstGeom>
            <a:ln w="3175">
              <a:solidFill>
                <a:srgbClr val="FF0000"/>
              </a:solidFill>
              <a:prstDash val="dash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Arrow Connector 227"/>
            <p:cNvCxnSpPr/>
            <p:nvPr/>
          </p:nvCxnSpPr>
          <p:spPr>
            <a:xfrm>
              <a:off x="6234653" y="2136480"/>
              <a:ext cx="196511" cy="71415"/>
            </a:xfrm>
            <a:prstGeom prst="straightConnector1">
              <a:avLst/>
            </a:prstGeom>
            <a:ln w="3175">
              <a:solidFill>
                <a:schemeClr val="accent2"/>
              </a:solidFill>
              <a:prstDash val="dash"/>
              <a:headEnd type="stealth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4" name="TextBox 233"/>
          <p:cNvSpPr txBox="1"/>
          <p:nvPr/>
        </p:nvSpPr>
        <p:spPr>
          <a:xfrm>
            <a:off x="7353949" y="558661"/>
            <a:ext cx="914930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On-state</a:t>
            </a:r>
            <a:endParaRPr lang="en-US" sz="1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40" name="Straight Connector 1039"/>
          <p:cNvCxnSpPr/>
          <p:nvPr/>
        </p:nvCxnSpPr>
        <p:spPr>
          <a:xfrm flipH="1" flipV="1">
            <a:off x="7880599" y="1189277"/>
            <a:ext cx="163581" cy="1110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 flipV="1">
            <a:off x="7965828" y="1154489"/>
            <a:ext cx="1905" cy="10110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6376779" y="1338682"/>
            <a:ext cx="1905" cy="10110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 flipH="1" flipV="1">
            <a:off x="6383672" y="1414292"/>
            <a:ext cx="80228" cy="181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8" name="Arc 1037"/>
          <p:cNvSpPr/>
          <p:nvPr/>
        </p:nvSpPr>
        <p:spPr>
          <a:xfrm>
            <a:off x="7600695" y="1194968"/>
            <a:ext cx="367038" cy="17840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Arc 236"/>
          <p:cNvSpPr/>
          <p:nvPr/>
        </p:nvSpPr>
        <p:spPr>
          <a:xfrm flipH="1" flipV="1">
            <a:off x="6384695" y="1237706"/>
            <a:ext cx="367038" cy="178402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Freeform 231"/>
          <p:cNvSpPr/>
          <p:nvPr/>
        </p:nvSpPr>
        <p:spPr>
          <a:xfrm flipV="1">
            <a:off x="6962380" y="1078254"/>
            <a:ext cx="129130" cy="208839"/>
          </a:xfrm>
          <a:custGeom>
            <a:avLst/>
            <a:gdLst>
              <a:gd name="connsiteX0" fmla="*/ 70485 w 70521"/>
              <a:gd name="connsiteY0" fmla="*/ 0 h 158115"/>
              <a:gd name="connsiteX1" fmla="*/ 59055 w 70521"/>
              <a:gd name="connsiteY1" fmla="*/ 108585 h 158115"/>
              <a:gd name="connsiteX2" fmla="*/ 0 w 70521"/>
              <a:gd name="connsiteY2" fmla="*/ 158115 h 158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521" h="158115">
                <a:moveTo>
                  <a:pt x="70485" y="0"/>
                </a:moveTo>
                <a:cubicBezTo>
                  <a:pt x="70644" y="41116"/>
                  <a:pt x="70803" y="82233"/>
                  <a:pt x="59055" y="108585"/>
                </a:cubicBezTo>
                <a:cubicBezTo>
                  <a:pt x="47307" y="134938"/>
                  <a:pt x="23653" y="146526"/>
                  <a:pt x="0" y="158115"/>
                </a:cubicBezTo>
              </a:path>
            </a:pathLst>
          </a:custGeom>
          <a:noFill/>
          <a:ln w="3175">
            <a:solidFill>
              <a:srgbClr val="FF0000"/>
            </a:solidFill>
            <a:headEnd type="stealth" w="sm" len="sm"/>
            <a:tailEnd type="non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233" name="Freeform 232"/>
          <p:cNvSpPr/>
          <p:nvPr/>
        </p:nvSpPr>
        <p:spPr>
          <a:xfrm flipH="1">
            <a:off x="7091510" y="1295214"/>
            <a:ext cx="119676" cy="239525"/>
          </a:xfrm>
          <a:custGeom>
            <a:avLst/>
            <a:gdLst>
              <a:gd name="connsiteX0" fmla="*/ 70485 w 70521"/>
              <a:gd name="connsiteY0" fmla="*/ 0 h 158115"/>
              <a:gd name="connsiteX1" fmla="*/ 59055 w 70521"/>
              <a:gd name="connsiteY1" fmla="*/ 108585 h 158115"/>
              <a:gd name="connsiteX2" fmla="*/ 0 w 70521"/>
              <a:gd name="connsiteY2" fmla="*/ 158115 h 158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521" h="158115">
                <a:moveTo>
                  <a:pt x="70485" y="0"/>
                </a:moveTo>
                <a:cubicBezTo>
                  <a:pt x="70644" y="41116"/>
                  <a:pt x="70803" y="82233"/>
                  <a:pt x="59055" y="108585"/>
                </a:cubicBezTo>
                <a:cubicBezTo>
                  <a:pt x="47307" y="134938"/>
                  <a:pt x="23653" y="146526"/>
                  <a:pt x="0" y="158115"/>
                </a:cubicBezTo>
              </a:path>
            </a:pathLst>
          </a:custGeom>
          <a:noFill/>
          <a:ln w="3175">
            <a:solidFill>
              <a:schemeClr val="accent2"/>
            </a:solidFill>
            <a:headEnd type="stealth" w="sm" len="sm"/>
            <a:tailEnd type="non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grpSp>
        <p:nvGrpSpPr>
          <p:cNvPr id="12" name="Group 237"/>
          <p:cNvGrpSpPr/>
          <p:nvPr/>
        </p:nvGrpSpPr>
        <p:grpSpPr>
          <a:xfrm>
            <a:off x="454643" y="3804694"/>
            <a:ext cx="1490559" cy="2728111"/>
            <a:chOff x="5410200" y="2453488"/>
            <a:chExt cx="1490559" cy="2728111"/>
          </a:xfrm>
        </p:grpSpPr>
        <p:pic>
          <p:nvPicPr>
            <p:cNvPr id="240" name="Picture 239" descr="SemiC_vs_Diel2_tec.png"/>
            <p:cNvPicPr>
              <a:picLocks noChangeAspect="1"/>
            </p:cNvPicPr>
            <p:nvPr/>
          </p:nvPicPr>
          <p:blipFill rotWithShape="1">
            <a:blip r:embed="rId7" cstate="print"/>
            <a:srcRect l="50000" t="1211" r="9185"/>
            <a:stretch/>
          </p:blipFill>
          <p:spPr>
            <a:xfrm>
              <a:off x="5410200" y="2486526"/>
              <a:ext cx="1490559" cy="2695073"/>
            </a:xfrm>
            <a:prstGeom prst="rect">
              <a:avLst/>
            </a:prstGeom>
          </p:spPr>
        </p:pic>
        <p:sp>
          <p:nvSpPr>
            <p:cNvPr id="241" name="Oval 240"/>
            <p:cNvSpPr/>
            <p:nvPr/>
          </p:nvSpPr>
          <p:spPr bwMode="auto">
            <a:xfrm>
              <a:off x="6451182" y="4046531"/>
              <a:ext cx="91300" cy="98702"/>
            </a:xfrm>
            <a:prstGeom prst="ellipse">
              <a:avLst/>
            </a:pr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charset="0"/>
              </a:endParaRPr>
            </a:p>
          </p:txBody>
        </p:sp>
        <p:cxnSp>
          <p:nvCxnSpPr>
            <p:cNvPr id="242" name="Straight Connector 241"/>
            <p:cNvCxnSpPr/>
            <p:nvPr/>
          </p:nvCxnSpPr>
          <p:spPr bwMode="auto">
            <a:xfrm>
              <a:off x="6504124" y="4145233"/>
              <a:ext cx="0" cy="58561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43" name="Straight Arrow Connector 242"/>
            <p:cNvCxnSpPr/>
            <p:nvPr/>
          </p:nvCxnSpPr>
          <p:spPr bwMode="auto">
            <a:xfrm flipH="1">
              <a:off x="6314232" y="4737442"/>
              <a:ext cx="182600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44" name="Straight Arrow Connector 243"/>
            <p:cNvCxnSpPr/>
            <p:nvPr/>
          </p:nvCxnSpPr>
          <p:spPr bwMode="auto">
            <a:xfrm>
              <a:off x="6003650" y="3368879"/>
              <a:ext cx="0" cy="1312187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sp>
          <p:nvSpPr>
            <p:cNvPr id="245" name="TextBox 244"/>
            <p:cNvSpPr txBox="1"/>
            <p:nvPr/>
          </p:nvSpPr>
          <p:spPr>
            <a:xfrm>
              <a:off x="5978671" y="3700914"/>
              <a:ext cx="365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2">
                      <a:lumMod val="50000"/>
                    </a:schemeClr>
                  </a:solidFill>
                </a:rPr>
                <a:t>1.7</a:t>
              </a:r>
              <a:endParaRPr lang="en-US" sz="10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5686981" y="4025634"/>
              <a:ext cx="216520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b="1" dirty="0" smtClean="0">
                  <a:solidFill>
                    <a:schemeClr val="accent1">
                      <a:lumMod val="75000"/>
                    </a:schemeClr>
                  </a:solidFill>
                </a:rPr>
                <a:t>BE</a:t>
              </a:r>
              <a:endParaRPr lang="en-US" sz="105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6645975" y="4052210"/>
              <a:ext cx="175535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b="1" dirty="0" smtClean="0">
                  <a:solidFill>
                    <a:schemeClr val="accent1">
                      <a:lumMod val="75000"/>
                    </a:schemeClr>
                  </a:solidFill>
                </a:rPr>
                <a:t>TE</a:t>
              </a:r>
              <a:endParaRPr lang="en-US" sz="105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5967685" y="3053706"/>
              <a:ext cx="365200" cy="153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 smtClean="0">
                  <a:solidFill>
                    <a:schemeClr val="accent2"/>
                  </a:solidFill>
                </a:rPr>
                <a:t>3.0eV</a:t>
              </a:r>
              <a:endParaRPr lang="en-US" sz="1000" dirty="0">
                <a:solidFill>
                  <a:schemeClr val="accent2"/>
                </a:solidFill>
              </a:endParaRPr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6541719" y="3056494"/>
              <a:ext cx="330963" cy="153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 smtClean="0">
                  <a:solidFill>
                    <a:schemeClr val="accent2"/>
                  </a:solidFill>
                </a:rPr>
                <a:t>4.4eV</a:t>
              </a:r>
              <a:endParaRPr lang="en-US" sz="1000" dirty="0">
                <a:solidFill>
                  <a:schemeClr val="accent2"/>
                </a:solidFill>
              </a:endParaRPr>
            </a:p>
          </p:txBody>
        </p:sp>
        <p:sp>
          <p:nvSpPr>
            <p:cNvPr id="251" name="Freeform 250"/>
            <p:cNvSpPr/>
            <p:nvPr/>
          </p:nvSpPr>
          <p:spPr bwMode="auto">
            <a:xfrm>
              <a:off x="5896346" y="3056784"/>
              <a:ext cx="554775" cy="1627205"/>
            </a:xfrm>
            <a:custGeom>
              <a:avLst/>
              <a:gdLst>
                <a:gd name="connsiteX0" fmla="*/ 2117 w 926042"/>
                <a:gd name="connsiteY0" fmla="*/ 178858 h 2512483"/>
                <a:gd name="connsiteX1" fmla="*/ 14817 w 926042"/>
                <a:gd name="connsiteY1" fmla="*/ 420158 h 2512483"/>
                <a:gd name="connsiteX2" fmla="*/ 14817 w 926042"/>
                <a:gd name="connsiteY2" fmla="*/ 610658 h 2512483"/>
                <a:gd name="connsiteX3" fmla="*/ 14817 w 926042"/>
                <a:gd name="connsiteY3" fmla="*/ 750358 h 2512483"/>
                <a:gd name="connsiteX4" fmla="*/ 21167 w 926042"/>
                <a:gd name="connsiteY4" fmla="*/ 851958 h 2512483"/>
                <a:gd name="connsiteX5" fmla="*/ 8467 w 926042"/>
                <a:gd name="connsiteY5" fmla="*/ 966258 h 2512483"/>
                <a:gd name="connsiteX6" fmla="*/ 8467 w 926042"/>
                <a:gd name="connsiteY6" fmla="*/ 1131358 h 2512483"/>
                <a:gd name="connsiteX7" fmla="*/ 14817 w 926042"/>
                <a:gd name="connsiteY7" fmla="*/ 1404408 h 2512483"/>
                <a:gd name="connsiteX8" fmla="*/ 8467 w 926042"/>
                <a:gd name="connsiteY8" fmla="*/ 1785408 h 2512483"/>
                <a:gd name="connsiteX9" fmla="*/ 8467 w 926042"/>
                <a:gd name="connsiteY9" fmla="*/ 1918758 h 2512483"/>
                <a:gd name="connsiteX10" fmla="*/ 14817 w 926042"/>
                <a:gd name="connsiteY10" fmla="*/ 2033058 h 2512483"/>
                <a:gd name="connsiteX11" fmla="*/ 27517 w 926042"/>
                <a:gd name="connsiteY11" fmla="*/ 2153708 h 2512483"/>
                <a:gd name="connsiteX12" fmla="*/ 27517 w 926042"/>
                <a:gd name="connsiteY12" fmla="*/ 2280708 h 2512483"/>
                <a:gd name="connsiteX13" fmla="*/ 40217 w 926042"/>
                <a:gd name="connsiteY13" fmla="*/ 2382308 h 2512483"/>
                <a:gd name="connsiteX14" fmla="*/ 91017 w 926042"/>
                <a:gd name="connsiteY14" fmla="*/ 2490258 h 2512483"/>
                <a:gd name="connsiteX15" fmla="*/ 148167 w 926042"/>
                <a:gd name="connsiteY15" fmla="*/ 2509308 h 2512483"/>
                <a:gd name="connsiteX16" fmla="*/ 300567 w 926042"/>
                <a:gd name="connsiteY16" fmla="*/ 2509308 h 2512483"/>
                <a:gd name="connsiteX17" fmla="*/ 503767 w 926042"/>
                <a:gd name="connsiteY17" fmla="*/ 2496608 h 2512483"/>
                <a:gd name="connsiteX18" fmla="*/ 738717 w 926042"/>
                <a:gd name="connsiteY18" fmla="*/ 2509308 h 2512483"/>
                <a:gd name="connsiteX19" fmla="*/ 814917 w 926042"/>
                <a:gd name="connsiteY19" fmla="*/ 2496608 h 2512483"/>
                <a:gd name="connsiteX20" fmla="*/ 846667 w 926042"/>
                <a:gd name="connsiteY20" fmla="*/ 2477558 h 2512483"/>
                <a:gd name="connsiteX21" fmla="*/ 865717 w 926042"/>
                <a:gd name="connsiteY21" fmla="*/ 2445808 h 2512483"/>
                <a:gd name="connsiteX22" fmla="*/ 884767 w 926042"/>
                <a:gd name="connsiteY22" fmla="*/ 2382308 h 2512483"/>
                <a:gd name="connsiteX23" fmla="*/ 891117 w 926042"/>
                <a:gd name="connsiteY23" fmla="*/ 2318808 h 2512483"/>
                <a:gd name="connsiteX24" fmla="*/ 910167 w 926042"/>
                <a:gd name="connsiteY24" fmla="*/ 2185458 h 2512483"/>
                <a:gd name="connsiteX25" fmla="*/ 910167 w 926042"/>
                <a:gd name="connsiteY25" fmla="*/ 2058458 h 2512483"/>
                <a:gd name="connsiteX26" fmla="*/ 922867 w 926042"/>
                <a:gd name="connsiteY26" fmla="*/ 1747308 h 2512483"/>
                <a:gd name="connsiteX27" fmla="*/ 916517 w 926042"/>
                <a:gd name="connsiteY27" fmla="*/ 1480608 h 2512483"/>
                <a:gd name="connsiteX28" fmla="*/ 922867 w 926042"/>
                <a:gd name="connsiteY28" fmla="*/ 1093258 h 2512483"/>
                <a:gd name="connsiteX29" fmla="*/ 922867 w 926042"/>
                <a:gd name="connsiteY29" fmla="*/ 744008 h 2512483"/>
                <a:gd name="connsiteX30" fmla="*/ 922867 w 926042"/>
                <a:gd name="connsiteY30" fmla="*/ 528108 h 2512483"/>
                <a:gd name="connsiteX31" fmla="*/ 922867 w 926042"/>
                <a:gd name="connsiteY31" fmla="*/ 388408 h 2512483"/>
                <a:gd name="connsiteX32" fmla="*/ 922867 w 926042"/>
                <a:gd name="connsiteY32" fmla="*/ 39158 h 2512483"/>
                <a:gd name="connsiteX33" fmla="*/ 903817 w 926042"/>
                <a:gd name="connsiteY33" fmla="*/ 153458 h 2512483"/>
                <a:gd name="connsiteX34" fmla="*/ 878417 w 926042"/>
                <a:gd name="connsiteY34" fmla="*/ 369358 h 2512483"/>
                <a:gd name="connsiteX35" fmla="*/ 840317 w 926042"/>
                <a:gd name="connsiteY35" fmla="*/ 439208 h 2512483"/>
                <a:gd name="connsiteX36" fmla="*/ 770467 w 926042"/>
                <a:gd name="connsiteY36" fmla="*/ 470958 h 2512483"/>
                <a:gd name="connsiteX37" fmla="*/ 605367 w 926042"/>
                <a:gd name="connsiteY37" fmla="*/ 464608 h 2512483"/>
                <a:gd name="connsiteX38" fmla="*/ 433917 w 926042"/>
                <a:gd name="connsiteY38" fmla="*/ 470958 h 2512483"/>
                <a:gd name="connsiteX39" fmla="*/ 364067 w 926042"/>
                <a:gd name="connsiteY39" fmla="*/ 470958 h 2512483"/>
                <a:gd name="connsiteX40" fmla="*/ 294217 w 926042"/>
                <a:gd name="connsiteY40" fmla="*/ 470958 h 2512483"/>
                <a:gd name="connsiteX41" fmla="*/ 256117 w 926042"/>
                <a:gd name="connsiteY41" fmla="*/ 470958 h 2512483"/>
                <a:gd name="connsiteX42" fmla="*/ 211667 w 926042"/>
                <a:gd name="connsiteY42" fmla="*/ 470958 h 2512483"/>
                <a:gd name="connsiteX43" fmla="*/ 160867 w 926042"/>
                <a:gd name="connsiteY43" fmla="*/ 464608 h 2512483"/>
                <a:gd name="connsiteX44" fmla="*/ 84667 w 926042"/>
                <a:gd name="connsiteY44" fmla="*/ 458258 h 2512483"/>
                <a:gd name="connsiteX45" fmla="*/ 59267 w 926042"/>
                <a:gd name="connsiteY45" fmla="*/ 401108 h 2512483"/>
                <a:gd name="connsiteX46" fmla="*/ 46567 w 926042"/>
                <a:gd name="connsiteY46" fmla="*/ 382058 h 2512483"/>
                <a:gd name="connsiteX47" fmla="*/ 40217 w 926042"/>
                <a:gd name="connsiteY47" fmla="*/ 343958 h 2512483"/>
                <a:gd name="connsiteX48" fmla="*/ 27517 w 926042"/>
                <a:gd name="connsiteY48" fmla="*/ 305858 h 2512483"/>
                <a:gd name="connsiteX49" fmla="*/ 27517 w 926042"/>
                <a:gd name="connsiteY49" fmla="*/ 223308 h 2512483"/>
                <a:gd name="connsiteX50" fmla="*/ 2117 w 926042"/>
                <a:gd name="connsiteY50" fmla="*/ 178858 h 2512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926042" h="2512483">
                  <a:moveTo>
                    <a:pt x="2117" y="178858"/>
                  </a:moveTo>
                  <a:cubicBezTo>
                    <a:pt x="0" y="211666"/>
                    <a:pt x="12700" y="348191"/>
                    <a:pt x="14817" y="420158"/>
                  </a:cubicBezTo>
                  <a:cubicBezTo>
                    <a:pt x="16934" y="492125"/>
                    <a:pt x="14817" y="610658"/>
                    <a:pt x="14817" y="610658"/>
                  </a:cubicBezTo>
                  <a:cubicBezTo>
                    <a:pt x="14817" y="665691"/>
                    <a:pt x="13759" y="710141"/>
                    <a:pt x="14817" y="750358"/>
                  </a:cubicBezTo>
                  <a:cubicBezTo>
                    <a:pt x="15875" y="790575"/>
                    <a:pt x="22225" y="815975"/>
                    <a:pt x="21167" y="851958"/>
                  </a:cubicBezTo>
                  <a:cubicBezTo>
                    <a:pt x="20109" y="887941"/>
                    <a:pt x="10584" y="919691"/>
                    <a:pt x="8467" y="966258"/>
                  </a:cubicBezTo>
                  <a:cubicBezTo>
                    <a:pt x="6350" y="1012825"/>
                    <a:pt x="7409" y="1058333"/>
                    <a:pt x="8467" y="1131358"/>
                  </a:cubicBezTo>
                  <a:cubicBezTo>
                    <a:pt x="9525" y="1204383"/>
                    <a:pt x="14817" y="1295400"/>
                    <a:pt x="14817" y="1404408"/>
                  </a:cubicBezTo>
                  <a:cubicBezTo>
                    <a:pt x="14817" y="1513416"/>
                    <a:pt x="9525" y="1699683"/>
                    <a:pt x="8467" y="1785408"/>
                  </a:cubicBezTo>
                  <a:cubicBezTo>
                    <a:pt x="7409" y="1871133"/>
                    <a:pt x="7409" y="1877483"/>
                    <a:pt x="8467" y="1918758"/>
                  </a:cubicBezTo>
                  <a:cubicBezTo>
                    <a:pt x="9525" y="1960033"/>
                    <a:pt x="11642" y="1993900"/>
                    <a:pt x="14817" y="2033058"/>
                  </a:cubicBezTo>
                  <a:cubicBezTo>
                    <a:pt x="17992" y="2072216"/>
                    <a:pt x="25400" y="2112433"/>
                    <a:pt x="27517" y="2153708"/>
                  </a:cubicBezTo>
                  <a:cubicBezTo>
                    <a:pt x="29634" y="2194983"/>
                    <a:pt x="25400" y="2242608"/>
                    <a:pt x="27517" y="2280708"/>
                  </a:cubicBezTo>
                  <a:cubicBezTo>
                    <a:pt x="29634" y="2318808"/>
                    <a:pt x="29634" y="2347383"/>
                    <a:pt x="40217" y="2382308"/>
                  </a:cubicBezTo>
                  <a:cubicBezTo>
                    <a:pt x="50800" y="2417233"/>
                    <a:pt x="73025" y="2469091"/>
                    <a:pt x="91017" y="2490258"/>
                  </a:cubicBezTo>
                  <a:cubicBezTo>
                    <a:pt x="109009" y="2511425"/>
                    <a:pt x="113242" y="2506133"/>
                    <a:pt x="148167" y="2509308"/>
                  </a:cubicBezTo>
                  <a:cubicBezTo>
                    <a:pt x="183092" y="2512483"/>
                    <a:pt x="241300" y="2511425"/>
                    <a:pt x="300567" y="2509308"/>
                  </a:cubicBezTo>
                  <a:cubicBezTo>
                    <a:pt x="359834" y="2507191"/>
                    <a:pt x="430742" y="2496608"/>
                    <a:pt x="503767" y="2496608"/>
                  </a:cubicBezTo>
                  <a:cubicBezTo>
                    <a:pt x="576792" y="2496608"/>
                    <a:pt x="686859" y="2509308"/>
                    <a:pt x="738717" y="2509308"/>
                  </a:cubicBezTo>
                  <a:cubicBezTo>
                    <a:pt x="790575" y="2509308"/>
                    <a:pt x="796925" y="2501900"/>
                    <a:pt x="814917" y="2496608"/>
                  </a:cubicBezTo>
                  <a:cubicBezTo>
                    <a:pt x="832909" y="2491316"/>
                    <a:pt x="838200" y="2486025"/>
                    <a:pt x="846667" y="2477558"/>
                  </a:cubicBezTo>
                  <a:cubicBezTo>
                    <a:pt x="855134" y="2469091"/>
                    <a:pt x="859367" y="2461683"/>
                    <a:pt x="865717" y="2445808"/>
                  </a:cubicBezTo>
                  <a:cubicBezTo>
                    <a:pt x="872067" y="2429933"/>
                    <a:pt x="880534" y="2403475"/>
                    <a:pt x="884767" y="2382308"/>
                  </a:cubicBezTo>
                  <a:cubicBezTo>
                    <a:pt x="889000" y="2361141"/>
                    <a:pt x="886884" y="2351616"/>
                    <a:pt x="891117" y="2318808"/>
                  </a:cubicBezTo>
                  <a:cubicBezTo>
                    <a:pt x="895350" y="2286000"/>
                    <a:pt x="906992" y="2228850"/>
                    <a:pt x="910167" y="2185458"/>
                  </a:cubicBezTo>
                  <a:cubicBezTo>
                    <a:pt x="913342" y="2142066"/>
                    <a:pt x="908050" y="2131483"/>
                    <a:pt x="910167" y="2058458"/>
                  </a:cubicBezTo>
                  <a:cubicBezTo>
                    <a:pt x="912284" y="1985433"/>
                    <a:pt x="921809" y="1843616"/>
                    <a:pt x="922867" y="1747308"/>
                  </a:cubicBezTo>
                  <a:cubicBezTo>
                    <a:pt x="923925" y="1651000"/>
                    <a:pt x="916517" y="1589616"/>
                    <a:pt x="916517" y="1480608"/>
                  </a:cubicBezTo>
                  <a:cubicBezTo>
                    <a:pt x="916517" y="1371600"/>
                    <a:pt x="921809" y="1216025"/>
                    <a:pt x="922867" y="1093258"/>
                  </a:cubicBezTo>
                  <a:cubicBezTo>
                    <a:pt x="923925" y="970491"/>
                    <a:pt x="922867" y="744008"/>
                    <a:pt x="922867" y="744008"/>
                  </a:cubicBezTo>
                  <a:lnTo>
                    <a:pt x="922867" y="528108"/>
                  </a:lnTo>
                  <a:lnTo>
                    <a:pt x="922867" y="388408"/>
                  </a:lnTo>
                  <a:cubicBezTo>
                    <a:pt x="922867" y="306916"/>
                    <a:pt x="926042" y="78316"/>
                    <a:pt x="922867" y="39158"/>
                  </a:cubicBezTo>
                  <a:cubicBezTo>
                    <a:pt x="919692" y="0"/>
                    <a:pt x="911225" y="98425"/>
                    <a:pt x="903817" y="153458"/>
                  </a:cubicBezTo>
                  <a:cubicBezTo>
                    <a:pt x="896409" y="208491"/>
                    <a:pt x="889000" y="321733"/>
                    <a:pt x="878417" y="369358"/>
                  </a:cubicBezTo>
                  <a:cubicBezTo>
                    <a:pt x="867834" y="416983"/>
                    <a:pt x="858309" y="422275"/>
                    <a:pt x="840317" y="439208"/>
                  </a:cubicBezTo>
                  <a:cubicBezTo>
                    <a:pt x="822325" y="456141"/>
                    <a:pt x="809625" y="466725"/>
                    <a:pt x="770467" y="470958"/>
                  </a:cubicBezTo>
                  <a:cubicBezTo>
                    <a:pt x="731309" y="475191"/>
                    <a:pt x="661459" y="464608"/>
                    <a:pt x="605367" y="464608"/>
                  </a:cubicBezTo>
                  <a:cubicBezTo>
                    <a:pt x="549275" y="464608"/>
                    <a:pt x="474134" y="469900"/>
                    <a:pt x="433917" y="470958"/>
                  </a:cubicBezTo>
                  <a:cubicBezTo>
                    <a:pt x="393700" y="472016"/>
                    <a:pt x="364067" y="470958"/>
                    <a:pt x="364067" y="470958"/>
                  </a:cubicBezTo>
                  <a:lnTo>
                    <a:pt x="294217" y="470958"/>
                  </a:lnTo>
                  <a:lnTo>
                    <a:pt x="256117" y="470958"/>
                  </a:lnTo>
                  <a:cubicBezTo>
                    <a:pt x="242359" y="470958"/>
                    <a:pt x="227542" y="472016"/>
                    <a:pt x="211667" y="470958"/>
                  </a:cubicBezTo>
                  <a:cubicBezTo>
                    <a:pt x="195792" y="469900"/>
                    <a:pt x="182034" y="466725"/>
                    <a:pt x="160867" y="464608"/>
                  </a:cubicBezTo>
                  <a:cubicBezTo>
                    <a:pt x="139700" y="462491"/>
                    <a:pt x="101600" y="468841"/>
                    <a:pt x="84667" y="458258"/>
                  </a:cubicBezTo>
                  <a:cubicBezTo>
                    <a:pt x="67734" y="447675"/>
                    <a:pt x="65617" y="413808"/>
                    <a:pt x="59267" y="401108"/>
                  </a:cubicBezTo>
                  <a:cubicBezTo>
                    <a:pt x="52917" y="388408"/>
                    <a:pt x="49742" y="391583"/>
                    <a:pt x="46567" y="382058"/>
                  </a:cubicBezTo>
                  <a:cubicBezTo>
                    <a:pt x="43392" y="372533"/>
                    <a:pt x="43392" y="356658"/>
                    <a:pt x="40217" y="343958"/>
                  </a:cubicBezTo>
                  <a:cubicBezTo>
                    <a:pt x="37042" y="331258"/>
                    <a:pt x="29634" y="325966"/>
                    <a:pt x="27517" y="305858"/>
                  </a:cubicBezTo>
                  <a:cubicBezTo>
                    <a:pt x="25400" y="285750"/>
                    <a:pt x="28575" y="244475"/>
                    <a:pt x="27517" y="223308"/>
                  </a:cubicBezTo>
                  <a:cubicBezTo>
                    <a:pt x="26459" y="202141"/>
                    <a:pt x="4234" y="146050"/>
                    <a:pt x="2117" y="178858"/>
                  </a:cubicBezTo>
                  <a:close/>
                </a:path>
              </a:pathLst>
            </a:custGeom>
            <a:solidFill>
              <a:srgbClr val="F59E01">
                <a:alpha val="23000"/>
              </a:srgbClr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200" dirty="0" smtClean="0">
                <a:latin typeface="Times New Roman" pitchFamily="18" charset="0"/>
                <a:cs typeface="Arial" charset="0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charset="0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200" dirty="0" smtClean="0">
                <a:latin typeface="Times New Roman" pitchFamily="18" charset="0"/>
                <a:cs typeface="Arial" charset="0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solidFill>
                    <a:schemeClr val="accent2"/>
                  </a:solidFill>
                  <a:latin typeface="Times New Roman" pitchFamily="18" charset="0"/>
                  <a:cs typeface="Arial" charset="0"/>
                </a:rPr>
                <a:t>  </a:t>
              </a:r>
              <a:r>
                <a:rPr lang="en-US" sz="1100" dirty="0" smtClean="0">
                  <a:solidFill>
                    <a:schemeClr val="accent2"/>
                  </a:solidFill>
                  <a:latin typeface="Times New Roman" pitchFamily="18" charset="0"/>
                  <a:cs typeface="Arial" charset="0"/>
                </a:rPr>
                <a:t> </a:t>
              </a:r>
              <a:endPara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52" name="Rectangle 251"/>
            <p:cNvSpPr/>
            <p:nvPr/>
          </p:nvSpPr>
          <p:spPr>
            <a:xfrm>
              <a:off x="6173733" y="2486526"/>
              <a:ext cx="727026" cy="4132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5" name="Straight Arrow Connector 254"/>
            <p:cNvCxnSpPr/>
            <p:nvPr/>
          </p:nvCxnSpPr>
          <p:spPr bwMode="auto">
            <a:xfrm>
              <a:off x="6506383" y="2453488"/>
              <a:ext cx="0" cy="153722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6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cxnSp>
          <p:nvCxnSpPr>
            <p:cNvPr id="256" name="Straight Arrow Connector 255"/>
            <p:cNvCxnSpPr/>
            <p:nvPr/>
          </p:nvCxnSpPr>
          <p:spPr bwMode="auto">
            <a:xfrm>
              <a:off x="6325888" y="2453488"/>
              <a:ext cx="0" cy="91539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6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sp>
          <p:nvSpPr>
            <p:cNvPr id="257" name="TextBox 256"/>
            <p:cNvSpPr txBox="1"/>
            <p:nvPr/>
          </p:nvSpPr>
          <p:spPr>
            <a:xfrm>
              <a:off x="5720721" y="2745930"/>
              <a:ext cx="593511" cy="153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l-GR" sz="1000" dirty="0" smtClean="0">
                  <a:solidFill>
                    <a:schemeClr val="accent6"/>
                  </a:solidFill>
                  <a:latin typeface="Cambria Math"/>
                  <a:ea typeface="Cambria Math"/>
                </a:rPr>
                <a:t>φ</a:t>
              </a:r>
              <a:r>
                <a:rPr lang="en-US" sz="1000" baseline="-25000" dirty="0" smtClean="0">
                  <a:solidFill>
                    <a:schemeClr val="accent6"/>
                  </a:solidFill>
                </a:rPr>
                <a:t>B</a:t>
              </a:r>
              <a:r>
                <a:rPr lang="en-US" sz="1000" dirty="0" smtClean="0">
                  <a:solidFill>
                    <a:schemeClr val="accent6"/>
                  </a:solidFill>
                </a:rPr>
                <a:t>=.85eV</a:t>
              </a:r>
              <a:endParaRPr lang="en-US" sz="1000" dirty="0">
                <a:solidFill>
                  <a:schemeClr val="accent6"/>
                </a:solidFill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6598172" y="3829518"/>
              <a:ext cx="213589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 smtClean="0">
                  <a:solidFill>
                    <a:schemeClr val="accent6">
                      <a:lumMod val="50000"/>
                    </a:schemeClr>
                  </a:solidFill>
                </a:rPr>
                <a:t>E</a:t>
              </a:r>
              <a:r>
                <a:rPr lang="en-US" sz="1000" baseline="-25000" dirty="0" smtClean="0">
                  <a:solidFill>
                    <a:schemeClr val="accent6">
                      <a:lumMod val="50000"/>
                    </a:schemeClr>
                  </a:solidFill>
                </a:rPr>
                <a:t>F</a:t>
              </a:r>
              <a:endParaRPr lang="en-US" sz="1000" baseline="-250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6029691" y="3759113"/>
              <a:ext cx="330963" cy="153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 smtClean="0">
                  <a:solidFill>
                    <a:schemeClr val="accent2"/>
                  </a:solidFill>
                </a:rPr>
                <a:t>1.7eV</a:t>
              </a:r>
              <a:endParaRPr lang="en-US" sz="1000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274" name="Half Frame 273"/>
          <p:cNvSpPr/>
          <p:nvPr/>
        </p:nvSpPr>
        <p:spPr>
          <a:xfrm>
            <a:off x="4733919" y="5964344"/>
            <a:ext cx="326170" cy="355774"/>
          </a:xfrm>
          <a:prstGeom prst="halfFrame">
            <a:avLst>
              <a:gd name="adj1" fmla="val 7519"/>
              <a:gd name="adj2" fmla="val 7903"/>
            </a:avLst>
          </a:prstGeom>
          <a:solidFill>
            <a:schemeClr val="accent1">
              <a:alpha val="26000"/>
            </a:schemeClr>
          </a:solidFill>
          <a:ln>
            <a:solidFill>
              <a:schemeClr val="accent2">
                <a:alpha val="2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</a:t>
            </a:r>
          </a:p>
        </p:txBody>
      </p:sp>
      <p:sp>
        <p:nvSpPr>
          <p:cNvPr id="275" name="Half Frame 274"/>
          <p:cNvSpPr/>
          <p:nvPr/>
        </p:nvSpPr>
        <p:spPr>
          <a:xfrm flipH="1">
            <a:off x="2971800" y="5454539"/>
            <a:ext cx="326170" cy="337841"/>
          </a:xfrm>
          <a:prstGeom prst="halfFrame">
            <a:avLst>
              <a:gd name="adj1" fmla="val 7519"/>
              <a:gd name="adj2" fmla="val 7903"/>
            </a:avLst>
          </a:prstGeom>
          <a:solidFill>
            <a:srgbClr val="C0C0C0">
              <a:alpha val="25882"/>
            </a:srgbClr>
          </a:solidFill>
          <a:ln>
            <a:solidFill>
              <a:schemeClr val="accent2">
                <a:alpha val="25882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</a:p>
        </p:txBody>
      </p:sp>
      <p:pic>
        <p:nvPicPr>
          <p:cNvPr id="276" name="Picture 2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35" t="23135" r="23452" b="14811"/>
          <a:stretch/>
        </p:blipFill>
        <p:spPr bwMode="auto">
          <a:xfrm>
            <a:off x="3458633" y="5613612"/>
            <a:ext cx="1054100" cy="619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7" name="Freeform 276"/>
          <p:cNvSpPr/>
          <p:nvPr/>
        </p:nvSpPr>
        <p:spPr>
          <a:xfrm>
            <a:off x="4175125" y="3870688"/>
            <a:ext cx="1277994" cy="1692275"/>
          </a:xfrm>
          <a:custGeom>
            <a:avLst/>
            <a:gdLst>
              <a:gd name="connsiteX0" fmla="*/ 0 w 1277994"/>
              <a:gd name="connsiteY0" fmla="*/ 0 h 1692275"/>
              <a:gd name="connsiteX1" fmla="*/ 1257300 w 1277994"/>
              <a:gd name="connsiteY1" fmla="*/ 854075 h 1692275"/>
              <a:gd name="connsiteX2" fmla="*/ 663575 w 1277994"/>
              <a:gd name="connsiteY2" fmla="*/ 1692275 h 1692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77994" h="1692275">
                <a:moveTo>
                  <a:pt x="0" y="0"/>
                </a:moveTo>
                <a:cubicBezTo>
                  <a:pt x="573352" y="286014"/>
                  <a:pt x="1146704" y="572029"/>
                  <a:pt x="1257300" y="854075"/>
                </a:cubicBezTo>
                <a:cubicBezTo>
                  <a:pt x="1367896" y="1136121"/>
                  <a:pt x="1015735" y="1414198"/>
                  <a:pt x="663575" y="1692275"/>
                </a:cubicBezTo>
              </a:path>
            </a:pathLst>
          </a:custGeom>
          <a:noFill/>
          <a:ln>
            <a:solidFill>
              <a:schemeClr val="accent2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TextBox 277"/>
          <p:cNvSpPr txBox="1"/>
          <p:nvPr/>
        </p:nvSpPr>
        <p:spPr>
          <a:xfrm>
            <a:off x="2295525" y="5818201"/>
            <a:ext cx="1390702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SubThreshold</a:t>
            </a:r>
            <a:endParaRPr lang="en-US" sz="1600" b="1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PF conduction</a:t>
            </a:r>
            <a:endParaRPr lang="en-US" sz="1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79" name="Straight Connector 278"/>
          <p:cNvCxnSpPr>
            <a:endCxn id="274" idx="1"/>
          </p:cNvCxnSpPr>
          <p:nvPr/>
        </p:nvCxnSpPr>
        <p:spPr>
          <a:xfrm>
            <a:off x="3306436" y="5769476"/>
            <a:ext cx="1440372" cy="5365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/>
          <p:nvPr/>
        </p:nvCxnSpPr>
        <p:spPr>
          <a:xfrm>
            <a:off x="3306436" y="4829676"/>
            <a:ext cx="1440372" cy="5365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flipH="1">
            <a:off x="3306436" y="4829676"/>
            <a:ext cx="203" cy="9415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/>
          <p:nvPr/>
        </p:nvCxnSpPr>
        <p:spPr>
          <a:xfrm flipH="1">
            <a:off x="4733716" y="5375372"/>
            <a:ext cx="203" cy="9415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itle 1"/>
          <p:cNvSpPr txBox="1">
            <a:spLocks/>
          </p:cNvSpPr>
          <p:nvPr/>
        </p:nvSpPr>
        <p:spPr>
          <a:xfrm>
            <a:off x="393829" y="16112"/>
            <a:ext cx="8229600" cy="39983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SXP Selector: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Ovonics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Threshold Switch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Model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14" name="Picture 7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7200" y="457200"/>
            <a:ext cx="140327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" name="TextBox 214"/>
          <p:cNvSpPr txBox="1"/>
          <p:nvPr/>
        </p:nvSpPr>
        <p:spPr>
          <a:xfrm>
            <a:off x="685800" y="2514600"/>
            <a:ext cx="10668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Selector</a:t>
            </a:r>
            <a:endParaRPr lang="en-US" sz="1400" dirty="0"/>
          </a:p>
        </p:txBody>
      </p:sp>
      <p:sp>
        <p:nvSpPr>
          <p:cNvPr id="216" name="Freeform 215"/>
          <p:cNvSpPr/>
          <p:nvPr/>
        </p:nvSpPr>
        <p:spPr>
          <a:xfrm rot="1211713">
            <a:off x="6895941" y="1778204"/>
            <a:ext cx="716370" cy="710794"/>
          </a:xfrm>
          <a:custGeom>
            <a:avLst/>
            <a:gdLst>
              <a:gd name="connsiteX0" fmla="*/ 858253 w 858253"/>
              <a:gd name="connsiteY0" fmla="*/ 1046747 h 1046747"/>
              <a:gd name="connsiteX1" fmla="*/ 204537 w 858253"/>
              <a:gd name="connsiteY1" fmla="*/ 617621 h 1046747"/>
              <a:gd name="connsiteX2" fmla="*/ 0 w 858253"/>
              <a:gd name="connsiteY2" fmla="*/ 0 h 1046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8253" h="1046747">
                <a:moveTo>
                  <a:pt x="858253" y="1046747"/>
                </a:moveTo>
                <a:cubicBezTo>
                  <a:pt x="602916" y="919413"/>
                  <a:pt x="347579" y="792079"/>
                  <a:pt x="204537" y="617621"/>
                </a:cubicBezTo>
                <a:cubicBezTo>
                  <a:pt x="61495" y="443163"/>
                  <a:pt x="30747" y="221581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7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's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B2B2B2"/>
      </a:folHlink>
    </a:clrScheme>
    <a:fontScheme name="Al's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l's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's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's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's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's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's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's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Al's template</Template>
  <TotalTime>12036</TotalTime>
  <Words>125</Words>
  <Application>Microsoft Office PowerPoint</Application>
  <PresentationFormat>On-screen Show (4:3)</PresentationFormat>
  <Paragraphs>73</Paragraphs>
  <Slides>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Al's template</vt:lpstr>
      <vt:lpstr>CorelDRAW</vt:lpstr>
      <vt:lpstr>PowerPoint Presentation</vt:lpstr>
      <vt:lpstr>PowerPoint Presentation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SXP Technology</dc:title>
  <dc:creator>afazio</dc:creator>
  <cp:lastModifiedBy>Kau, Derchang</cp:lastModifiedBy>
  <cp:revision>209</cp:revision>
  <dcterms:created xsi:type="dcterms:W3CDTF">2014-08-19T17:00:02Z</dcterms:created>
  <dcterms:modified xsi:type="dcterms:W3CDTF">2014-09-18T12:19:10Z</dcterms:modified>
</cp:coreProperties>
</file>