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4" r:id="rId3"/>
    <p:sldId id="271" r:id="rId4"/>
    <p:sldId id="272" r:id="rId5"/>
    <p:sldId id="257" r:id="rId6"/>
    <p:sldId id="262" r:id="rId7"/>
    <p:sldId id="263" r:id="rId8"/>
  </p:sldIdLst>
  <p:sldSz cx="10058400" cy="56594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6BF"/>
    <a:srgbClr val="FFFFFF"/>
    <a:srgbClr val="0054B0"/>
    <a:srgbClr val="0064D2"/>
    <a:srgbClr val="006FEA"/>
    <a:srgbClr val="0071EE"/>
    <a:srgbClr val="0150ED"/>
    <a:srgbClr val="0E5EFE"/>
    <a:srgbClr val="1E69FE"/>
    <a:srgbClr val="004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95" autoAdjust="0"/>
    <p:restoredTop sz="94660" autoAdjust="0"/>
  </p:normalViewPr>
  <p:slideViewPr>
    <p:cSldViewPr snapToGrid="0">
      <p:cViewPr varScale="1">
        <p:scale>
          <a:sx n="95" d="100"/>
          <a:sy n="95" d="100"/>
        </p:scale>
        <p:origin x="-77" y="-197"/>
      </p:cViewPr>
      <p:guideLst>
        <p:guide orient="horz" pos="1783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0310"/>
            <a:ext cx="8549640" cy="83581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1131887"/>
            <a:ext cx="7040880" cy="440179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400" b="1"/>
            </a:lvl1pPr>
            <a:lvl2pPr marL="0" indent="0" algn="ctr">
              <a:buNone/>
              <a:defRPr sz="3200" baseline="30000"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54380" y="1760714"/>
            <a:ext cx="8549640" cy="35214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4" y="225329"/>
            <a:ext cx="3309144" cy="9589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25332"/>
            <a:ext cx="5622925" cy="483017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4" y="1184293"/>
            <a:ext cx="3309144" cy="38712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3961607"/>
            <a:ext cx="6035040" cy="467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505681"/>
            <a:ext cx="6035040" cy="3395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4429298"/>
            <a:ext cx="6035040" cy="6641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6610" y="125765"/>
            <a:ext cx="2137410" cy="49048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125765"/>
            <a:ext cx="6244590" cy="49048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99060" y="640652"/>
            <a:ext cx="89687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b="1" u="sng" dirty="0" smtClean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000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" y="51765"/>
            <a:ext cx="8153400" cy="377296"/>
          </a:xfrm>
        </p:spPr>
        <p:txBody>
          <a:bodyPr/>
          <a:lstStyle>
            <a:lvl1pPr algn="l">
              <a:defRPr sz="2800" baseline="0"/>
            </a:lvl1pPr>
          </a:lstStyle>
          <a:p>
            <a:r>
              <a:rPr lang="en-US" dirty="0" smtClean="0"/>
              <a:t>(Enter Heading for Topic or Problem Statement)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99060" y="429061"/>
            <a:ext cx="70408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200" b="1" u="sng" dirty="0" smtClean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200" b="0" u="none" baseline="0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00" b="0" u="none" baseline="0" dirty="0" smtClean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000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000" i="1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000" i="1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624840" y="467519"/>
            <a:ext cx="670560" cy="197888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200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200" baseline="30000"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lvl="0"/>
            <a:r>
              <a:rPr lang="en-US" dirty="0" smtClean="0"/>
              <a:t>Level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624840" y="640652"/>
            <a:ext cx="670560" cy="201977"/>
          </a:xfrm>
        </p:spPr>
        <p:txBody>
          <a:bodyPr anchor="t" anchorCtr="0"/>
          <a:lstStyle>
            <a:lvl1pPr marL="0" indent="0" algn="l">
              <a:buNone/>
              <a:defRPr sz="1200" b="1" baseline="0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962900" y="473408"/>
            <a:ext cx="2009215" cy="232651"/>
          </a:xfrm>
        </p:spPr>
        <p:txBody>
          <a:bodyPr anchor="b"/>
          <a:lstStyle>
            <a:lvl1pPr marL="0" indent="0" algn="r">
              <a:buNone/>
              <a:defRPr sz="1200" b="1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924800" y="1031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200" dirty="0" err="1" smtClean="0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200" dirty="0" smtClean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8839200" y="696119"/>
            <a:ext cx="10287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3657600" algn="ctr"/>
                <a:tab pos="8120063" algn="r"/>
              </a:tabLst>
            </a:pPr>
            <a:r>
              <a:rPr lang="en-US" sz="1200" b="1" dirty="0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200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3657600" algn="ctr"/>
                  <a:tab pos="8120063" algn="r"/>
                </a:tabLst>
              </a:pPr>
              <a:t>‹#›</a:t>
            </a:fld>
            <a:endParaRPr lang="en-US" sz="1200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6200" y="5334000"/>
            <a:ext cx="9906000" cy="315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67640" y="1103068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3436620" y="1103068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6705600" y="1103068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167640" y="3499310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3436620" y="3499310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6705600" y="3499310"/>
            <a:ext cx="3185160" cy="2129875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15888" indent="-115888">
              <a:defRPr sz="1200"/>
            </a:lvl1pPr>
            <a:lvl2pPr marL="233363" indent="-117475">
              <a:defRPr sz="1200"/>
            </a:lvl2pPr>
            <a:lvl3pPr marL="341313" indent="-107950">
              <a:defRPr sz="1200"/>
            </a:lvl3pPr>
            <a:lvl4pPr marL="457200" indent="-115888">
              <a:defRPr sz="1200"/>
            </a:lvl4pPr>
            <a:lvl5pPr marL="573088" indent="-115888"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880358"/>
            <a:ext cx="2590800" cy="222710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3733800" y="880358"/>
            <a:ext cx="2590800" cy="222710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7010400" y="880358"/>
            <a:ext cx="2590800" cy="222710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7010400" y="3286919"/>
            <a:ext cx="2590800" cy="222710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3733800" y="3276600"/>
            <a:ext cx="2590800" cy="222710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57200" y="3276600"/>
            <a:ext cx="2590800" cy="21898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200" b="1" u="sng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758095"/>
            <a:ext cx="8549640" cy="1213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3207015"/>
            <a:ext cx="7040880" cy="144630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3636715"/>
            <a:ext cx="8549640" cy="11240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2398711"/>
            <a:ext cx="8549640" cy="123800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006122"/>
            <a:ext cx="4191000" cy="40244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006122"/>
            <a:ext cx="4191000" cy="40244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26641"/>
            <a:ext cx="9052560" cy="9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266824"/>
            <a:ext cx="4444207" cy="527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1794775"/>
            <a:ext cx="4444207" cy="32607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31" y="1266824"/>
            <a:ext cx="4445953" cy="52795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31" y="1794775"/>
            <a:ext cx="4445953" cy="32607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4380" y="125765"/>
            <a:ext cx="8549640" cy="69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4380" y="1006122"/>
            <a:ext cx="8549640" cy="402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191000" y="5507046"/>
            <a:ext cx="176022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3657600" algn="ctr"/>
                <a:tab pos="8120063" algn="r"/>
              </a:tabLst>
            </a:pPr>
            <a:fld id="{3CBE715E-4167-445E-8F25-69DFD044E05F}" type="slidenum">
              <a:rPr lang="en-US" sz="1200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3657600" algn="ctr"/>
                  <a:tab pos="8120063" algn="r"/>
                </a:tabLst>
              </a:pPr>
              <a:t>‹#›</a:t>
            </a:fld>
            <a:endParaRPr lang="en-US" sz="1200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6380" y="5405453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0" dirty="0" err="1" smtClean="0">
                <a:latin typeface="Calibri" pitchFamily="34" charset="0"/>
                <a:cs typeface="Calibri" pitchFamily="34" charset="0"/>
              </a:rPr>
              <a:t>SxP</a:t>
            </a:r>
            <a:r>
              <a:rPr lang="en-US" sz="1200" baseline="0" dirty="0" smtClean="0">
                <a:latin typeface="Calibri" pitchFamily="34" charset="0"/>
                <a:cs typeface="Calibri" pitchFamily="34" charset="0"/>
              </a:rPr>
              <a:t> JDP </a:t>
            </a:r>
            <a:endParaRPr lang="en-US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165860" y="5340700"/>
            <a:ext cx="1424940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defRPr/>
            </a:pPr>
            <a:r>
              <a:rPr lang="en-US" sz="1400" b="1" dirty="0" smtClean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  <a:endParaRPr lang="en-US" sz="1400" b="1" dirty="0">
              <a:solidFill>
                <a:srgbClr val="0054B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print"/>
          <a:srcRect l="6194" b="19231"/>
          <a:stretch>
            <a:fillRect/>
          </a:stretch>
        </p:blipFill>
        <p:spPr>
          <a:xfrm>
            <a:off x="659130" y="5392520"/>
            <a:ext cx="712470" cy="154397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6200" y="5345027"/>
            <a:ext cx="570156" cy="272867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2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32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–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" y="226641"/>
            <a:ext cx="9052560" cy="439106"/>
          </a:xfrm>
        </p:spPr>
        <p:txBody>
          <a:bodyPr/>
          <a:lstStyle/>
          <a:p>
            <a:r>
              <a:rPr lang="en-US" dirty="0" err="1" smtClean="0"/>
              <a:t>SxP</a:t>
            </a:r>
            <a:r>
              <a:rPr lang="en-US" dirty="0" smtClean="0"/>
              <a:t> Device Physics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2920" y="761501"/>
            <a:ext cx="4444207" cy="527953"/>
          </a:xfrm>
        </p:spPr>
        <p:txBody>
          <a:bodyPr/>
          <a:lstStyle/>
          <a:p>
            <a:r>
              <a:rPr lang="en-US" dirty="0" smtClean="0"/>
              <a:t>Phase Change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1289452"/>
            <a:ext cx="4444207" cy="3260728"/>
          </a:xfrm>
        </p:spPr>
        <p:txBody>
          <a:bodyPr/>
          <a:lstStyle/>
          <a:p>
            <a:pPr marL="344488" lvl="0" indent="-344488">
              <a:buNone/>
            </a:pPr>
            <a:r>
              <a:rPr lang="en-US" sz="1600" dirty="0"/>
              <a:t>Structure and band diagram to illustrate the origin of conductivity of a </a:t>
            </a:r>
            <a:r>
              <a:rPr lang="en-US" sz="1600" dirty="0" err="1"/>
              <a:t>chalcogenide</a:t>
            </a:r>
            <a:r>
              <a:rPr lang="en-US" sz="1600" dirty="0"/>
              <a:t> material.</a:t>
            </a:r>
          </a:p>
          <a:p>
            <a:pPr marL="344488" lvl="0" indent="-344488">
              <a:buNone/>
            </a:pPr>
            <a:r>
              <a:rPr lang="en-US" sz="1600" dirty="0"/>
              <a:t>Evidence of phase change from thermal hysteresis.</a:t>
            </a:r>
          </a:p>
          <a:p>
            <a:pPr marL="344488" lvl="0" indent="-344488">
              <a:buNone/>
            </a:pPr>
            <a:r>
              <a:rPr lang="en-US" sz="1600" dirty="0" smtClean="0"/>
              <a:t>Power </a:t>
            </a:r>
            <a:r>
              <a:rPr lang="en-US" sz="1600" dirty="0"/>
              <a:t>delivery with pulse to change phase</a:t>
            </a:r>
          </a:p>
          <a:p>
            <a:pPr marL="344488" lvl="0" indent="-344488">
              <a:buNone/>
            </a:pPr>
            <a:r>
              <a:rPr lang="en-US" sz="1600" dirty="0"/>
              <a:t>Physics and model of phase change in </a:t>
            </a:r>
            <a:r>
              <a:rPr lang="en-US" sz="1600" dirty="0" err="1"/>
              <a:t>SxP</a:t>
            </a:r>
            <a:r>
              <a:rPr lang="en-US" sz="1600" dirty="0"/>
              <a:t> technology (electrode is the heater)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109531" y="761501"/>
            <a:ext cx="4445953" cy="527953"/>
          </a:xfrm>
        </p:spPr>
        <p:txBody>
          <a:bodyPr/>
          <a:lstStyle/>
          <a:p>
            <a:r>
              <a:rPr lang="en-US" dirty="0" smtClean="0"/>
              <a:t>Threshold Switching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5109531" y="1289452"/>
            <a:ext cx="4445953" cy="3260728"/>
          </a:xfrm>
        </p:spPr>
        <p:txBody>
          <a:bodyPr/>
          <a:lstStyle/>
          <a:p>
            <a:pPr marL="344488" lvl="0" indent="-344488">
              <a:buNone/>
            </a:pPr>
            <a:r>
              <a:rPr lang="en-US" sz="1600" dirty="0"/>
              <a:t>Structure and Band diagram of a SD devices, electrode included.</a:t>
            </a:r>
          </a:p>
          <a:p>
            <a:pPr marL="344488" lvl="0" indent="-344488">
              <a:buNone/>
            </a:pPr>
            <a:r>
              <a:rPr lang="en-US" sz="1600" dirty="0" err="1"/>
              <a:t>Subthreshold</a:t>
            </a:r>
            <a:r>
              <a:rPr lang="en-US" sz="1600" dirty="0"/>
              <a:t> conduction is a Poole-Frankel emission process</a:t>
            </a:r>
          </a:p>
          <a:p>
            <a:pPr marL="344488" lvl="0" indent="-344488">
              <a:buNone/>
            </a:pPr>
            <a:r>
              <a:rPr lang="en-US" sz="1600" dirty="0"/>
              <a:t>Space charge injection delocalizes, the mobility gap decreases and carriers multiply at cathode </a:t>
            </a:r>
            <a:r>
              <a:rPr lang="en-US" sz="1600"/>
              <a:t>as </a:t>
            </a:r>
            <a:r>
              <a:rPr lang="en-US" sz="1600" smtClean="0"/>
              <a:t>device </a:t>
            </a:r>
            <a:r>
              <a:rPr lang="en-US" sz="1600" dirty="0"/>
              <a:t>biased in near threshold.</a:t>
            </a:r>
          </a:p>
          <a:p>
            <a:pPr marL="344488" lvl="0" indent="-344488">
              <a:buNone/>
            </a:pPr>
            <a:r>
              <a:rPr lang="en-US" sz="1600" dirty="0"/>
              <a:t>Carrier multiplication at both electrodes is the positive feedback mechanism leading into threshold, snapback as shown in negative differential resistance regime.</a:t>
            </a:r>
          </a:p>
          <a:p>
            <a:pPr marL="344488" lvl="0" indent="-344488">
              <a:buNone/>
            </a:pPr>
            <a:r>
              <a:rPr lang="en-US" sz="1600" dirty="0"/>
              <a:t>On-state is due to carrier injection (tunneling) from both electrodes.  Injected carrier recombine in the bulk or drift through to other electrodes.  </a:t>
            </a:r>
          </a:p>
        </p:txBody>
      </p:sp>
    </p:spTree>
    <p:extLst>
      <p:ext uri="{BB962C8B-B14F-4D97-AF65-F5344CB8AC3E}">
        <p14:creationId xmlns:p14="http://schemas.microsoft.com/office/powerpoint/2010/main" val="10039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60173"/>
              </p:ext>
            </p:extLst>
          </p:nvPr>
        </p:nvGraphicFramePr>
        <p:xfrm>
          <a:off x="519667" y="416186"/>
          <a:ext cx="4196709" cy="4675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899"/>
                <a:gridCol w="3737810"/>
              </a:tblGrid>
              <a:tr h="2337657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7657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5276268" y="2316731"/>
            <a:ext cx="3230792" cy="3098301"/>
            <a:chOff x="3219270" y="1198659"/>
            <a:chExt cx="3536379" cy="3449546"/>
          </a:xfrm>
        </p:grpSpPr>
        <p:pic>
          <p:nvPicPr>
            <p:cNvPr id="54" name="Picture 53" descr="n15_end_stress.png"/>
            <p:cNvPicPr>
              <a:picLocks noChangeAspect="1"/>
            </p:cNvPicPr>
            <p:nvPr/>
          </p:nvPicPr>
          <p:blipFill rotWithShape="1">
            <a:blip r:embed="rId3" cstate="print"/>
            <a:srcRect r="72200" b="50000"/>
            <a:stretch/>
          </p:blipFill>
          <p:spPr>
            <a:xfrm rot="5400000">
              <a:off x="4106119" y="2443175"/>
              <a:ext cx="1966220" cy="2443839"/>
            </a:xfrm>
            <a:prstGeom prst="rect">
              <a:avLst/>
            </a:prstGeom>
          </p:spPr>
        </p:pic>
        <p:pic>
          <p:nvPicPr>
            <p:cNvPr id="55" name="Picture 54" descr="n15_end_stress.png"/>
            <p:cNvPicPr>
              <a:picLocks noChangeAspect="1"/>
            </p:cNvPicPr>
            <p:nvPr/>
          </p:nvPicPr>
          <p:blipFill rotWithShape="1">
            <a:blip r:embed="rId3" cstate="print"/>
            <a:srcRect l="-70" t="50000" r="50070"/>
            <a:stretch/>
          </p:blipFill>
          <p:spPr>
            <a:xfrm>
              <a:off x="3219270" y="1198659"/>
              <a:ext cx="3536379" cy="2443839"/>
            </a:xfrm>
            <a:prstGeom prst="rect">
              <a:avLst/>
            </a:prstGeom>
          </p:spPr>
        </p:pic>
        <p:sp>
          <p:nvSpPr>
            <p:cNvPr id="56" name="Rectangle 55"/>
            <p:cNvSpPr/>
            <p:nvPr/>
          </p:nvSpPr>
          <p:spPr>
            <a:xfrm>
              <a:off x="5342050" y="2589651"/>
              <a:ext cx="23083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chemeClr val="accent6"/>
                  </a:solidFill>
                </a:rPr>
                <a:t>PM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91819" y="2612561"/>
              <a:ext cx="21320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chemeClr val="accent6"/>
                  </a:solidFill>
                </a:rPr>
                <a:t>SD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783208" y="3135083"/>
              <a:ext cx="19717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chemeClr val="accent6"/>
                  </a:solidFill>
                </a:rPr>
                <a:t>TE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08920" y="3135083"/>
              <a:ext cx="230832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M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E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170976" y="3135083"/>
              <a:ext cx="213200" cy="184666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 dirty="0">
                  <a:solidFill>
                    <a:schemeClr val="accent6"/>
                  </a:solidFill>
                </a:rPr>
                <a:t>B</a:t>
              </a:r>
              <a:r>
                <a:rPr lang="en-US" sz="1200" b="1" dirty="0" smtClean="0">
                  <a:solidFill>
                    <a:schemeClr val="accent6"/>
                  </a:solidFill>
                </a:rPr>
                <a:t>E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69310" y="456428"/>
            <a:ext cx="4152241" cy="4570715"/>
            <a:chOff x="569310" y="456428"/>
            <a:chExt cx="4152241" cy="4570715"/>
          </a:xfrm>
        </p:grpSpPr>
        <p:grpSp>
          <p:nvGrpSpPr>
            <p:cNvPr id="67" name="Group 66"/>
            <p:cNvGrpSpPr/>
            <p:nvPr/>
          </p:nvGrpSpPr>
          <p:grpSpPr>
            <a:xfrm>
              <a:off x="569310" y="456428"/>
              <a:ext cx="4152241" cy="4570715"/>
              <a:chOff x="424932" y="368197"/>
              <a:chExt cx="4152241" cy="4570715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941830" y="368197"/>
                <a:ext cx="3600909" cy="4570715"/>
                <a:chOff x="941830" y="368197"/>
                <a:chExt cx="3600909" cy="4570715"/>
              </a:xfrm>
            </p:grpSpPr>
            <p:graphicFrame>
              <p:nvGraphicFramePr>
                <p:cNvPr id="3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257879060"/>
                    </p:ext>
                  </p:extLst>
                </p:nvPr>
              </p:nvGraphicFramePr>
              <p:xfrm>
                <a:off x="1011200" y="368197"/>
                <a:ext cx="1630550" cy="199714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84" name="CorelDRAW" r:id="rId4" imgW="4128840" imgH="5057640" progId="">
                        <p:embed/>
                      </p:oleObj>
                    </mc:Choice>
                    <mc:Fallback>
                      <p:oleObj name="CorelDRAW" r:id="rId4" imgW="4128840" imgH="505764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11200" y="368197"/>
                              <a:ext cx="1630550" cy="199714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4" name="Group 4"/>
                <p:cNvGrpSpPr>
                  <a:grpSpLocks/>
                </p:cNvGrpSpPr>
                <p:nvPr/>
              </p:nvGrpSpPr>
              <p:grpSpPr bwMode="auto">
                <a:xfrm>
                  <a:off x="2809357" y="424207"/>
                  <a:ext cx="1339674" cy="1864690"/>
                  <a:chOff x="192" y="1104"/>
                  <a:chExt cx="1780" cy="2652"/>
                </a:xfrm>
              </p:grpSpPr>
              <p:sp>
                <p:nvSpPr>
                  <p:cNvPr id="5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36" y="2064"/>
                    <a:ext cx="1536" cy="6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tx1"/>
                      </a:buClr>
                      <a:buSzPct val="65000"/>
                      <a:buFont typeface="Monotype Sorts" pitchFamily="2" charset="2"/>
                      <a:buNone/>
                    </a:pPr>
                    <a:r>
                      <a:rPr lang="en-US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Acceptor-like</a:t>
                    </a:r>
                  </a:p>
                  <a:p>
                    <a:pPr algn="ctr">
                      <a:spcBef>
                        <a:spcPct val="20000"/>
                      </a:spcBef>
                      <a:buClr>
                        <a:schemeClr val="tx1"/>
                      </a:buClr>
                      <a:buSzPct val="65000"/>
                      <a:buFont typeface="Monotype Sorts" pitchFamily="2" charset="2"/>
                      <a:buNone/>
                    </a:pPr>
                    <a:r>
                      <a:rPr lang="en-US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localized states</a:t>
                    </a:r>
                    <a:r>
                      <a:rPr lang="en-US" sz="100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6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92" y="1104"/>
                    <a:ext cx="0" cy="2652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7" name="Arc 7"/>
                  <p:cNvSpPr>
                    <a:spLocks/>
                  </p:cNvSpPr>
                  <p:nvPr/>
                </p:nvSpPr>
                <p:spPr bwMode="auto">
                  <a:xfrm flipV="1">
                    <a:off x="492" y="1248"/>
                    <a:ext cx="886" cy="81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8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2" y="1920"/>
                    <a:ext cx="19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9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1" y="2640"/>
                    <a:ext cx="19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v</a:t>
                    </a:r>
                  </a:p>
                </p:txBody>
              </p:sp>
              <p:sp>
                <p:nvSpPr>
                  <p:cNvPr id="1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492" y="2736"/>
                    <a:ext cx="97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11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1" y="2735"/>
                    <a:ext cx="168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latin typeface="Arial" pitchFamily="34" charset="0"/>
                      </a:rPr>
                      <a:t>f</a:t>
                    </a:r>
                  </a:p>
                </p:txBody>
              </p:sp>
              <p:sp>
                <p:nvSpPr>
                  <p:cNvPr id="1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1" y="1194"/>
                    <a:ext cx="126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it-IT" sz="1100" b="1" baseline="-25000" dirty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3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" y="1632"/>
                    <a:ext cx="273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CB</a:t>
                    </a:r>
                    <a:endParaRPr lang="it-IT" sz="1100" b="1" baseline="-25000" dirty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4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6" y="2928"/>
                    <a:ext cx="262" cy="2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VB</a:t>
                    </a:r>
                    <a:endParaRPr lang="it-IT" sz="1100" b="1" baseline="-25000" dirty="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15" name="Rectangle 15" descr="Diagonali chiare verso il basso"/>
                  <p:cNvSpPr>
                    <a:spLocks noChangeArrowheads="1"/>
                  </p:cNvSpPr>
                  <p:nvPr/>
                </p:nvSpPr>
                <p:spPr bwMode="auto">
                  <a:xfrm>
                    <a:off x="492" y="2640"/>
                    <a:ext cx="975" cy="48"/>
                  </a:xfrm>
                  <a:prstGeom prst="rect">
                    <a:avLst/>
                  </a:prstGeom>
                  <a:pattFill prst="ltDnDiag">
                    <a:fgClr>
                      <a:srgbClr val="FF0000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16" name="Freeform 16"/>
                  <p:cNvSpPr>
                    <a:spLocks/>
                  </p:cNvSpPr>
                  <p:nvPr/>
                </p:nvSpPr>
                <p:spPr bwMode="auto">
                  <a:xfrm>
                    <a:off x="480" y="2784"/>
                    <a:ext cx="912" cy="7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8" y="48"/>
                      </a:cxn>
                      <a:cxn ang="0">
                        <a:pos x="576" y="240"/>
                      </a:cxn>
                      <a:cxn ang="0">
                        <a:pos x="912" y="720"/>
                      </a:cxn>
                    </a:cxnLst>
                    <a:rect l="0" t="0" r="r" b="b"/>
                    <a:pathLst>
                      <a:path w="912" h="720">
                        <a:moveTo>
                          <a:pt x="0" y="0"/>
                        </a:moveTo>
                        <a:cubicBezTo>
                          <a:pt x="96" y="4"/>
                          <a:pt x="192" y="8"/>
                          <a:pt x="288" y="48"/>
                        </a:cubicBezTo>
                        <a:cubicBezTo>
                          <a:pt x="384" y="88"/>
                          <a:pt x="472" y="128"/>
                          <a:pt x="576" y="240"/>
                        </a:cubicBezTo>
                        <a:cubicBezTo>
                          <a:pt x="680" y="352"/>
                          <a:pt x="856" y="640"/>
                          <a:pt x="912" y="72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</p:grpSp>
            <p:sp>
              <p:nvSpPr>
                <p:cNvPr id="17" name="Rectangle 16"/>
                <p:cNvSpPr/>
                <p:nvPr/>
              </p:nvSpPr>
              <p:spPr>
                <a:xfrm>
                  <a:off x="953318" y="2411446"/>
                  <a:ext cx="3589421" cy="16927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10</a:t>
                  </a:r>
                  <a:r>
                    <a:rPr lang="en-US" sz="11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% structural vacancies </a:t>
                  </a:r>
                  <a:r>
                    <a:rPr lang="en-US" sz="1100" dirty="0" smtClean="0"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result in </a:t>
                  </a:r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  <a:sym typeface="Wingdings" panose="05000000000000000000" pitchFamily="2" charset="2"/>
                    </a:rPr>
                    <a:t>l</a:t>
                  </a:r>
                  <a:r>
                    <a:rPr lang="en-US" sz="11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ocalized </a:t>
                  </a:r>
                  <a:r>
                    <a:rPr lang="en-US" sz="11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states near LP </a:t>
                  </a:r>
                  <a:r>
                    <a:rPr lang="en-US" sz="11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band</a:t>
                  </a:r>
                  <a:endParaRPr lang="en-US" sz="1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graphicFrame>
              <p:nvGraphicFramePr>
                <p:cNvPr id="19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542025894"/>
                    </p:ext>
                  </p:extLst>
                </p:nvPr>
              </p:nvGraphicFramePr>
              <p:xfrm>
                <a:off x="1052319" y="2772360"/>
                <a:ext cx="1632283" cy="20357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085" name="CorelDRAW" r:id="rId6" imgW="4128840" imgH="5149080" progId="">
                        <p:embed/>
                      </p:oleObj>
                    </mc:Choice>
                    <mc:Fallback>
                      <p:oleObj name="CorelDRAW" r:id="rId6" imgW="4128840" imgH="514908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052319" y="2772360"/>
                              <a:ext cx="1632283" cy="20357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49" name="Rectangle 48"/>
                <p:cNvSpPr/>
                <p:nvPr/>
              </p:nvSpPr>
              <p:spPr>
                <a:xfrm>
                  <a:off x="941830" y="4769635"/>
                  <a:ext cx="3589421" cy="169277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1100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Over- and under-coordinated Tellurium lead to defects/traps </a:t>
                  </a:r>
                  <a:endParaRPr lang="en-US" sz="11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50" name="Rectangle 49"/>
              <p:cNvSpPr/>
              <p:nvPr/>
            </p:nvSpPr>
            <p:spPr>
              <a:xfrm rot="16200000">
                <a:off x="-130348" y="3543589"/>
                <a:ext cx="1479892" cy="36933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Amorphous</a:t>
                </a:r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6200000">
                <a:off x="-72639" y="1387044"/>
                <a:ext cx="1364476" cy="369332"/>
              </a:xfrm>
              <a:prstGeom prst="rect">
                <a:avLst/>
              </a:prstGeom>
              <a:solidFill>
                <a:schemeClr val="accent2"/>
              </a:solidFill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</a:rPr>
                  <a:t>Crystalline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2837979" y="2857386"/>
                <a:ext cx="1739194" cy="1865720"/>
                <a:chOff x="2837979" y="2857386"/>
                <a:chExt cx="1739194" cy="1865720"/>
              </a:xfrm>
            </p:grpSpPr>
            <p:grpSp>
              <p:nvGrpSpPr>
                <p:cNvPr id="20" name="Group 4"/>
                <p:cNvGrpSpPr>
                  <a:grpSpLocks/>
                </p:cNvGrpSpPr>
                <p:nvPr/>
              </p:nvGrpSpPr>
              <p:grpSpPr bwMode="auto">
                <a:xfrm>
                  <a:off x="2837979" y="2857386"/>
                  <a:ext cx="1739194" cy="1865720"/>
                  <a:chOff x="2937" y="1120"/>
                  <a:chExt cx="2942" cy="2786"/>
                </a:xfrm>
              </p:grpSpPr>
              <p:sp>
                <p:nvSpPr>
                  <p:cNvPr id="21" name="Rectangle 5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2916"/>
                    <a:ext cx="1835" cy="3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 anchor="ctr"/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tx1"/>
                      </a:buClr>
                      <a:buSzPct val="65000"/>
                      <a:buFont typeface="Monotype Sorts" pitchFamily="2" charset="2"/>
                      <a:buNone/>
                    </a:pPr>
                    <a:r>
                      <a:rPr lang="en-US" sz="1050" b="1" dirty="0" smtClean="0">
                        <a:solidFill>
                          <a:srgbClr val="FF0000"/>
                        </a:solidFill>
                        <a:latin typeface="Arial" pitchFamily="34" charset="0"/>
                      </a:rPr>
                      <a:t>Acceptor </a:t>
                    </a:r>
                    <a:r>
                      <a:rPr lang="it-IT" sz="1050" b="1" dirty="0" smtClean="0">
                        <a:solidFill>
                          <a:srgbClr val="FF0000"/>
                        </a:solidFill>
                        <a:latin typeface="Arial" pitchFamily="34" charset="0"/>
                      </a:rPr>
                      <a:t>( </a:t>
                    </a:r>
                    <a:r>
                      <a:rPr lang="it-IT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C</a:t>
                    </a:r>
                    <a:r>
                      <a:rPr lang="it-IT" sz="1050" b="1" baseline="-25000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1</a:t>
                    </a:r>
                    <a:r>
                      <a:rPr lang="it-IT" sz="1050" b="1" baseline="30000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-</a:t>
                    </a:r>
                    <a:r>
                      <a:rPr lang="it-IT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 )</a:t>
                    </a:r>
                  </a:p>
                </p:txBody>
              </p:sp>
              <p:sp>
                <p:nvSpPr>
                  <p:cNvPr id="22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28" y="1168"/>
                    <a:ext cx="0" cy="273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23" name="Arc 7"/>
                  <p:cNvSpPr>
                    <a:spLocks/>
                  </p:cNvSpPr>
                  <p:nvPr/>
                </p:nvSpPr>
                <p:spPr bwMode="auto">
                  <a:xfrm flipV="1">
                    <a:off x="3228" y="1312"/>
                    <a:ext cx="1188" cy="816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24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7" y="2030"/>
                    <a:ext cx="249" cy="2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25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37" y="3134"/>
                    <a:ext cx="249" cy="25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solidFill>
                          <a:srgbClr val="000000"/>
                        </a:solidFill>
                        <a:latin typeface="Arial" pitchFamily="34" charset="0"/>
                      </a:rPr>
                      <a:t>v</a:t>
                    </a:r>
                  </a:p>
                </p:txBody>
              </p:sp>
              <p:sp>
                <p:nvSpPr>
                  <p:cNvPr id="26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2704"/>
                    <a:ext cx="975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27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37" y="2416"/>
                    <a:ext cx="527" cy="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it-IT" sz="1100" b="1" dirty="0">
                        <a:latin typeface="Arial" pitchFamily="34" charset="0"/>
                      </a:rPr>
                      <a:t>E</a:t>
                    </a:r>
                    <a:r>
                      <a:rPr lang="it-IT" sz="1100" b="1" baseline="-25000" dirty="0">
                        <a:latin typeface="Arial" pitchFamily="34" charset="0"/>
                      </a:rPr>
                      <a:t>f</a:t>
                    </a:r>
                  </a:p>
                </p:txBody>
              </p:sp>
              <p:sp>
                <p:nvSpPr>
                  <p:cNvPr id="28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2" y="1120"/>
                    <a:ext cx="472" cy="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it-IT" sz="1100" b="1">
                        <a:solidFill>
                          <a:srgbClr val="000000"/>
                        </a:solidFill>
                        <a:latin typeface="Arial" pitchFamily="34" charset="0"/>
                      </a:rPr>
                      <a:t>E</a:t>
                    </a:r>
                    <a:endParaRPr lang="it-IT" sz="1100" b="1" baseline="-2500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29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2" y="1696"/>
                    <a:ext cx="659" cy="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it-IT" sz="1100" b="1">
                        <a:solidFill>
                          <a:srgbClr val="000000"/>
                        </a:solidFill>
                        <a:latin typeface="Arial" pitchFamily="34" charset="0"/>
                      </a:rPr>
                      <a:t>CB</a:t>
                    </a:r>
                    <a:endParaRPr lang="it-IT" sz="1100" b="1" baseline="-2500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0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2" y="3328"/>
                    <a:ext cx="646" cy="3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1" hangingPunct="1"/>
                    <a:r>
                      <a:rPr lang="it-IT" sz="1100" b="1">
                        <a:solidFill>
                          <a:srgbClr val="000000"/>
                        </a:solidFill>
                        <a:latin typeface="Arial" pitchFamily="34" charset="0"/>
                      </a:rPr>
                      <a:t>VB</a:t>
                    </a:r>
                    <a:endParaRPr lang="it-IT" sz="1100" b="1" baseline="-25000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1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280"/>
                    <a:ext cx="532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32" name="Arc 16"/>
                  <p:cNvSpPr>
                    <a:spLocks/>
                  </p:cNvSpPr>
                  <p:nvPr/>
                </p:nvSpPr>
                <p:spPr bwMode="auto">
                  <a:xfrm>
                    <a:off x="3228" y="3136"/>
                    <a:ext cx="886" cy="770"/>
                  </a:xfrm>
                  <a:custGeom>
                    <a:avLst/>
                    <a:gdLst>
                      <a:gd name="G0" fmla="+- 0 0 0"/>
                      <a:gd name="G1" fmla="+- 21193 0 0"/>
                      <a:gd name="G2" fmla="+- 21600 0 0"/>
                      <a:gd name="T0" fmla="*/ 4174 w 21600"/>
                      <a:gd name="T1" fmla="*/ 0 h 21193"/>
                      <a:gd name="T2" fmla="*/ 21600 w 21600"/>
                      <a:gd name="T3" fmla="*/ 21193 h 21193"/>
                      <a:gd name="T4" fmla="*/ 0 w 21600"/>
                      <a:gd name="T5" fmla="*/ 21193 h 21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193" fill="none" extrusionOk="0">
                        <a:moveTo>
                          <a:pt x="4173" y="0"/>
                        </a:moveTo>
                        <a:cubicBezTo>
                          <a:pt x="14299" y="1994"/>
                          <a:pt x="21600" y="10872"/>
                          <a:pt x="21600" y="21193"/>
                        </a:cubicBezTo>
                      </a:path>
                      <a:path w="21600" h="21193" stroke="0" extrusionOk="0">
                        <a:moveTo>
                          <a:pt x="4173" y="0"/>
                        </a:moveTo>
                        <a:cubicBezTo>
                          <a:pt x="14299" y="1994"/>
                          <a:pt x="21600" y="10872"/>
                          <a:pt x="21600" y="21193"/>
                        </a:cubicBezTo>
                        <a:lnTo>
                          <a:pt x="0" y="21193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33" name="Freeform 17"/>
                  <p:cNvSpPr>
                    <a:spLocks/>
                  </p:cNvSpPr>
                  <p:nvPr/>
                </p:nvSpPr>
                <p:spPr bwMode="auto">
                  <a:xfrm>
                    <a:off x="3228" y="2896"/>
                    <a:ext cx="177" cy="24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8" y="156"/>
                      </a:cxn>
                      <a:cxn ang="0">
                        <a:pos x="104" y="212"/>
                      </a:cxn>
                      <a:cxn ang="0">
                        <a:pos x="192" y="240"/>
                      </a:cxn>
                    </a:cxnLst>
                    <a:rect l="0" t="0" r="r" b="b"/>
                    <a:pathLst>
                      <a:path w="192" h="240">
                        <a:moveTo>
                          <a:pt x="0" y="0"/>
                        </a:moveTo>
                        <a:cubicBezTo>
                          <a:pt x="5" y="26"/>
                          <a:pt x="11" y="121"/>
                          <a:pt x="28" y="156"/>
                        </a:cubicBezTo>
                        <a:cubicBezTo>
                          <a:pt x="45" y="191"/>
                          <a:pt x="77" y="198"/>
                          <a:pt x="104" y="212"/>
                        </a:cubicBezTo>
                        <a:cubicBezTo>
                          <a:pt x="131" y="226"/>
                          <a:pt x="174" y="234"/>
                          <a:pt x="192" y="240"/>
                        </a:cubicBezTo>
                      </a:path>
                    </a:pathLst>
                  </a:custGeom>
                  <a:noFill/>
                  <a:ln w="38100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34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184"/>
                    <a:ext cx="89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35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136"/>
                    <a:ext cx="133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36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088"/>
                    <a:ext cx="177" cy="19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37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3228" y="3040"/>
                    <a:ext cx="222" cy="24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3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3361" y="3136"/>
                    <a:ext cx="133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3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3405" y="3136"/>
                    <a:ext cx="133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40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3450" y="3136"/>
                    <a:ext cx="132" cy="14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41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3538" y="3184"/>
                    <a:ext cx="89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42" name="Rectangle 26" descr="Diagonali chiare verso il basso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2224"/>
                    <a:ext cx="975" cy="48"/>
                  </a:xfrm>
                  <a:prstGeom prst="rect">
                    <a:avLst/>
                  </a:prstGeom>
                  <a:pattFill prst="ltDnDiag">
                    <a:fgClr>
                      <a:srgbClr val="FF0000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43" name="Rectangle 27" descr="Diagonali chiare verso il basso"/>
                  <p:cNvSpPr>
                    <a:spLocks noChangeArrowheads="1"/>
                  </p:cNvSpPr>
                  <p:nvPr/>
                </p:nvSpPr>
                <p:spPr bwMode="auto">
                  <a:xfrm>
                    <a:off x="3228" y="3136"/>
                    <a:ext cx="975" cy="48"/>
                  </a:xfrm>
                  <a:prstGeom prst="rect">
                    <a:avLst/>
                  </a:prstGeom>
                  <a:pattFill prst="ltDnDiag">
                    <a:fgClr>
                      <a:srgbClr val="FF0000"/>
                    </a:fgClr>
                    <a:bgClr>
                      <a:schemeClr val="bg1"/>
                    </a:bgClr>
                  </a:patt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00"/>
                  </a:p>
                </p:txBody>
              </p:sp>
              <p:sp>
                <p:nvSpPr>
                  <p:cNvPr id="4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582" y="3184"/>
                    <a:ext cx="89" cy="9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00"/>
                  </a:p>
                </p:txBody>
              </p:sp>
              <p:sp>
                <p:nvSpPr>
                  <p:cNvPr id="45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044" y="2116"/>
                    <a:ext cx="1658" cy="3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/>
                  <a:lstStyle/>
                  <a:p>
                    <a:pPr algn="ctr">
                      <a:buClr>
                        <a:srgbClr val="32A0DA"/>
                      </a:buClr>
                      <a:buSzPct val="75000"/>
                      <a:buFont typeface="Wingdings" pitchFamily="2" charset="2"/>
                      <a:buNone/>
                    </a:pPr>
                    <a:r>
                      <a:rPr lang="en-US" sz="1050" b="1" dirty="0" smtClean="0">
                        <a:solidFill>
                          <a:srgbClr val="FF0000"/>
                        </a:solidFill>
                        <a:latin typeface="Arial" pitchFamily="34" charset="0"/>
                      </a:rPr>
                      <a:t>Donor</a:t>
                    </a:r>
                    <a:r>
                      <a:rPr lang="it-IT" sz="1050" b="1" dirty="0" smtClean="0">
                        <a:solidFill>
                          <a:srgbClr val="FF0000"/>
                        </a:solidFill>
                        <a:latin typeface="Arial" pitchFamily="34" charset="0"/>
                      </a:rPr>
                      <a:t>( </a:t>
                    </a:r>
                    <a:r>
                      <a:rPr lang="it-IT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C</a:t>
                    </a:r>
                    <a:r>
                      <a:rPr lang="it-IT" sz="1050" b="1" baseline="-25000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3</a:t>
                    </a:r>
                    <a:r>
                      <a:rPr lang="it-IT" sz="1050" b="1" baseline="30000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+</a:t>
                    </a:r>
                    <a:r>
                      <a:rPr lang="it-IT" sz="1050" b="1" dirty="0">
                        <a:solidFill>
                          <a:srgbClr val="FF0000"/>
                        </a:solidFill>
                        <a:latin typeface="Arial" pitchFamily="34" charset="0"/>
                      </a:rPr>
                      <a:t> )</a:t>
                    </a:r>
                  </a:p>
                </p:txBody>
              </p:sp>
            </p:grpSp>
            <p:sp>
              <p:nvSpPr>
                <p:cNvPr id="61" name="Rectangle 5"/>
                <p:cNvSpPr>
                  <a:spLocks noChangeArrowheads="1"/>
                </p:cNvSpPr>
                <p:nvPr/>
              </p:nvSpPr>
              <p:spPr bwMode="auto">
                <a:xfrm>
                  <a:off x="3676513" y="4429169"/>
                  <a:ext cx="790846" cy="207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 anchor="ctr"/>
                <a:lstStyle/>
                <a:p>
                  <a:pPr algn="ctr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Monotype Sorts" pitchFamily="2" charset="2"/>
                    <a:buNone/>
                  </a:pPr>
                  <a:r>
                    <a:rPr lang="en-US" sz="1050" b="1" dirty="0" err="1" smtClean="0">
                      <a:latin typeface="Arial" pitchFamily="34" charset="0"/>
                    </a:rPr>
                    <a:t>LP</a:t>
                  </a:r>
                  <a:r>
                    <a:rPr lang="en-US" sz="1050" b="1" baseline="-25000" dirty="0" err="1" smtClean="0">
                      <a:latin typeface="Arial" pitchFamily="34" charset="0"/>
                    </a:rPr>
                    <a:t>Te</a:t>
                  </a:r>
                  <a:r>
                    <a:rPr lang="en-US" sz="1050" b="1" dirty="0" smtClean="0">
                      <a:latin typeface="Arial" pitchFamily="34" charset="0"/>
                    </a:rPr>
                    <a:t> </a:t>
                  </a:r>
                  <a:r>
                    <a:rPr lang="it-IT" sz="1050" b="1" dirty="0">
                      <a:latin typeface="Arial" pitchFamily="34" charset="0"/>
                    </a:rPr>
                    <a:t>( </a:t>
                  </a:r>
                  <a:r>
                    <a:rPr lang="it-IT" sz="1050" b="1" dirty="0" smtClean="0">
                      <a:latin typeface="Arial" pitchFamily="34" charset="0"/>
                    </a:rPr>
                    <a:t>C</a:t>
                  </a:r>
                  <a:r>
                    <a:rPr lang="it-IT" sz="1050" b="1" baseline="-25000" dirty="0" smtClean="0">
                      <a:latin typeface="Arial" pitchFamily="34" charset="0"/>
                    </a:rPr>
                    <a:t>2</a:t>
                  </a:r>
                  <a:r>
                    <a:rPr lang="it-IT" sz="1050" b="1" baseline="30000" dirty="0" smtClean="0">
                      <a:latin typeface="Arial" pitchFamily="34" charset="0"/>
                    </a:rPr>
                    <a:t>0</a:t>
                  </a:r>
                  <a:r>
                    <a:rPr lang="it-IT" sz="1050" b="1" dirty="0" smtClean="0">
                      <a:latin typeface="Arial" pitchFamily="34" charset="0"/>
                    </a:rPr>
                    <a:t> </a:t>
                  </a:r>
                  <a:r>
                    <a:rPr lang="it-IT" sz="1050" b="1" dirty="0">
                      <a:latin typeface="Arial" pitchFamily="34" charset="0"/>
                    </a:rPr>
                    <a:t>)</a:t>
                  </a:r>
                </a:p>
              </p:txBody>
            </p:sp>
            <p:sp>
              <p:nvSpPr>
                <p:cNvPr id="64" name="Freeform 63"/>
                <p:cNvSpPr/>
                <p:nvPr/>
              </p:nvSpPr>
              <p:spPr>
                <a:xfrm>
                  <a:off x="3312693" y="4555958"/>
                  <a:ext cx="425116" cy="162739"/>
                </a:xfrm>
                <a:custGeom>
                  <a:avLst/>
                  <a:gdLst>
                    <a:gd name="connsiteX0" fmla="*/ 425116 w 425116"/>
                    <a:gd name="connsiteY0" fmla="*/ 80210 h 162739"/>
                    <a:gd name="connsiteX1" fmla="*/ 176463 w 425116"/>
                    <a:gd name="connsiteY1" fmla="*/ 160421 h 162739"/>
                    <a:gd name="connsiteX2" fmla="*/ 0 w 425116"/>
                    <a:gd name="connsiteY2" fmla="*/ 0 h 162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5116" h="162739">
                      <a:moveTo>
                        <a:pt x="425116" y="80210"/>
                      </a:moveTo>
                      <a:cubicBezTo>
                        <a:pt x="336215" y="126999"/>
                        <a:pt x="247315" y="173789"/>
                        <a:pt x="176463" y="160421"/>
                      </a:cubicBezTo>
                      <a:cubicBezTo>
                        <a:pt x="105611" y="147053"/>
                        <a:pt x="52805" y="73526"/>
                        <a:pt x="0" y="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  <a:prstDash val="sysDot"/>
                  <a:tailEnd type="arrow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8" name="Rectangle 5"/>
            <p:cNvSpPr>
              <a:spLocks noChangeArrowheads="1"/>
            </p:cNvSpPr>
            <p:nvPr/>
          </p:nvSpPr>
          <p:spPr bwMode="auto">
            <a:xfrm>
              <a:off x="3885059" y="2066419"/>
              <a:ext cx="408350" cy="20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Bef>
                  <a:spcPct val="20000"/>
                </a:spcBef>
                <a:buClr>
                  <a:schemeClr val="tx1"/>
                </a:buClr>
                <a:buSzPct val="65000"/>
                <a:buFont typeface="Monotype Sorts" pitchFamily="2" charset="2"/>
                <a:buNone/>
              </a:pPr>
              <a:r>
                <a:rPr lang="en-US" sz="1050" b="1" dirty="0" err="1" smtClean="0">
                  <a:latin typeface="Arial" pitchFamily="34" charset="0"/>
                </a:rPr>
                <a:t>LP</a:t>
              </a:r>
              <a:r>
                <a:rPr lang="en-US" sz="1050" b="1" baseline="-25000" dirty="0" err="1" smtClean="0">
                  <a:latin typeface="Arial" pitchFamily="34" charset="0"/>
                </a:rPr>
                <a:t>Te</a:t>
              </a:r>
              <a:endParaRPr lang="it-IT" sz="1050" b="1" dirty="0">
                <a:latin typeface="Arial" pitchFamily="34" charset="0"/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>
              <a:off x="3314333" y="2066419"/>
              <a:ext cx="425116" cy="162739"/>
            </a:xfrm>
            <a:custGeom>
              <a:avLst/>
              <a:gdLst>
                <a:gd name="connsiteX0" fmla="*/ 425116 w 425116"/>
                <a:gd name="connsiteY0" fmla="*/ 80210 h 162739"/>
                <a:gd name="connsiteX1" fmla="*/ 176463 w 425116"/>
                <a:gd name="connsiteY1" fmla="*/ 160421 h 162739"/>
                <a:gd name="connsiteX2" fmla="*/ 0 w 425116"/>
                <a:gd name="connsiteY2" fmla="*/ 0 h 16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116" h="162739">
                  <a:moveTo>
                    <a:pt x="425116" y="80210"/>
                  </a:moveTo>
                  <a:cubicBezTo>
                    <a:pt x="336215" y="126999"/>
                    <a:pt x="247315" y="173789"/>
                    <a:pt x="176463" y="160421"/>
                  </a:cubicBezTo>
                  <a:cubicBezTo>
                    <a:pt x="105611" y="147053"/>
                    <a:pt x="52805" y="73526"/>
                    <a:pt x="0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ot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079" y="366010"/>
            <a:ext cx="1745258" cy="191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484" y="366010"/>
            <a:ext cx="2432972" cy="192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5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857203" y="1645094"/>
            <a:ext cx="4090483" cy="3129130"/>
            <a:chOff x="343790" y="794254"/>
            <a:chExt cx="4531057" cy="347415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3790" y="794254"/>
              <a:ext cx="4531057" cy="347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590" y="1175255"/>
              <a:ext cx="1809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29579" y="1203056"/>
              <a:ext cx="7954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(120nm)</a:t>
              </a:r>
              <a:r>
                <a:rPr lang="en-US" sz="12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59178" y="1556255"/>
              <a:ext cx="6896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(45nm)</a:t>
              </a:r>
              <a:r>
                <a:rPr lang="en-US" sz="12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01390" y="794254"/>
              <a:ext cx="762000" cy="990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05790" y="794254"/>
              <a:ext cx="2438400" cy="197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3790" y="1906213"/>
              <a:ext cx="18698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145934" y="1341692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  [A/nm</a:t>
              </a:r>
              <a:r>
                <a:rPr lang="en-US" sz="1600" b="1" baseline="30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en-US" sz="16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96390" y="3735013"/>
              <a:ext cx="609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96280" y="3748913"/>
              <a:ext cx="9125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 [Volts]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12711" y="751276"/>
            <a:ext cx="1731956" cy="2712212"/>
            <a:chOff x="388479" y="1025250"/>
            <a:chExt cx="1731956" cy="271221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79" y="1025250"/>
              <a:ext cx="1731956" cy="271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35524" y="2528190"/>
              <a:ext cx="9884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Bottom</a:t>
              </a:r>
              <a:endParaRPr lang="en-US" sz="16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Electrode</a:t>
              </a:r>
              <a:endParaRPr lang="en-US" sz="12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6989" y="1512765"/>
              <a:ext cx="8894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Top </a:t>
              </a:r>
            </a:p>
            <a:p>
              <a:r>
                <a:rPr lang="en-US" sz="14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Electrode</a:t>
              </a:r>
              <a:endParaRPr lang="en-US" sz="1100" b="1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2573" y="3595963"/>
            <a:ext cx="2115835" cy="1143000"/>
            <a:chOff x="246365" y="4987411"/>
            <a:chExt cx="2115835" cy="1143000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52"/>
            <a:stretch/>
          </p:blipFill>
          <p:spPr bwMode="auto">
            <a:xfrm>
              <a:off x="388479" y="4987411"/>
              <a:ext cx="1647551" cy="87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Half Frame 36"/>
            <p:cNvSpPr/>
            <p:nvPr/>
          </p:nvSpPr>
          <p:spPr>
            <a:xfrm>
              <a:off x="2036030" y="5538016"/>
              <a:ext cx="326170" cy="592395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chemeClr val="accent1">
                <a:alpha val="26000"/>
              </a:schemeClr>
            </a:solidFill>
            <a:ln>
              <a:solidFill>
                <a:schemeClr val="accent2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H="1">
              <a:off x="246365" y="5538016"/>
              <a:ext cx="326170" cy="592395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rgbClr val="C0C0C0">
                <a:alpha val="25882"/>
              </a:srgbClr>
            </a:solidFill>
            <a:ln>
              <a:solidFill>
                <a:schemeClr val="accent2">
                  <a:alpha val="25882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Freeform 43"/>
          <p:cNvSpPr/>
          <p:nvPr/>
        </p:nvSpPr>
        <p:spPr>
          <a:xfrm>
            <a:off x="4563176" y="3097824"/>
            <a:ext cx="990600" cy="835457"/>
          </a:xfrm>
          <a:custGeom>
            <a:avLst/>
            <a:gdLst>
              <a:gd name="connsiteX0" fmla="*/ 0 w 1050925"/>
              <a:gd name="connsiteY0" fmla="*/ 898525 h 898525"/>
              <a:gd name="connsiteX1" fmla="*/ 552450 w 1050925"/>
              <a:gd name="connsiteY1" fmla="*/ 307975 h 898525"/>
              <a:gd name="connsiteX2" fmla="*/ 1050925 w 1050925"/>
              <a:gd name="connsiteY2" fmla="*/ 0 h 898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0925" h="898525">
                <a:moveTo>
                  <a:pt x="0" y="898525"/>
                </a:moveTo>
                <a:cubicBezTo>
                  <a:pt x="188648" y="678127"/>
                  <a:pt x="377296" y="457729"/>
                  <a:pt x="552450" y="307975"/>
                </a:cubicBezTo>
                <a:cubicBezTo>
                  <a:pt x="727604" y="158221"/>
                  <a:pt x="889264" y="79110"/>
                  <a:pt x="1050925" y="0"/>
                </a:cubicBezTo>
              </a:path>
            </a:pathLst>
          </a:custGeom>
          <a:noFill/>
          <a:ln w="25400" cap="rnd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191"/>
          <p:cNvGrpSpPr/>
          <p:nvPr/>
        </p:nvGrpSpPr>
        <p:grpSpPr>
          <a:xfrm>
            <a:off x="6327923" y="2794349"/>
            <a:ext cx="2764564" cy="1959228"/>
            <a:chOff x="2295525" y="4606556"/>
            <a:chExt cx="2764564" cy="1959228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96" t="43203" r="459" b="-1061"/>
            <a:stretch/>
          </p:blipFill>
          <p:spPr bwMode="auto">
            <a:xfrm>
              <a:off x="3298158" y="4606556"/>
              <a:ext cx="1435761" cy="1261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Half Frame 40"/>
            <p:cNvSpPr/>
            <p:nvPr/>
          </p:nvSpPr>
          <p:spPr>
            <a:xfrm>
              <a:off x="4733919" y="5656006"/>
              <a:ext cx="326170" cy="355774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chemeClr val="accent1">
                <a:alpha val="26000"/>
              </a:schemeClr>
            </a:solidFill>
            <a:ln>
              <a:solidFill>
                <a:schemeClr val="accent2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</a:p>
          </p:txBody>
        </p:sp>
        <p:sp>
          <p:nvSpPr>
            <p:cNvPr id="42" name="Half Frame 41"/>
            <p:cNvSpPr/>
            <p:nvPr/>
          </p:nvSpPr>
          <p:spPr>
            <a:xfrm flipH="1">
              <a:off x="2971800" y="5157161"/>
              <a:ext cx="326170" cy="337841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rgbClr val="C0C0C0">
                <a:alpha val="25882"/>
              </a:srgbClr>
            </a:solidFill>
            <a:ln>
              <a:solidFill>
                <a:schemeClr val="accent2">
                  <a:alpha val="25882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35" t="23135" r="23452" b="14811"/>
            <a:stretch/>
          </p:blipFill>
          <p:spPr bwMode="auto">
            <a:xfrm>
              <a:off x="3429000" y="5945852"/>
              <a:ext cx="1054100" cy="619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2295525" y="5509863"/>
              <a:ext cx="148810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SubThreshold</a:t>
              </a:r>
              <a:endPara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PFE conduction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49" name="Freeform 48"/>
          <p:cNvSpPr/>
          <p:nvPr/>
        </p:nvSpPr>
        <p:spPr>
          <a:xfrm>
            <a:off x="5341350" y="2128588"/>
            <a:ext cx="405064" cy="441158"/>
          </a:xfrm>
          <a:custGeom>
            <a:avLst/>
            <a:gdLst>
              <a:gd name="connsiteX0" fmla="*/ 0 w 405064"/>
              <a:gd name="connsiteY0" fmla="*/ 441158 h 441158"/>
              <a:gd name="connsiteX1" fmla="*/ 264695 w 405064"/>
              <a:gd name="connsiteY1" fmla="*/ 248653 h 441158"/>
              <a:gd name="connsiteX2" fmla="*/ 405064 w 405064"/>
              <a:gd name="connsiteY2" fmla="*/ 0 h 441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064" h="441158">
                <a:moveTo>
                  <a:pt x="0" y="441158"/>
                </a:moveTo>
                <a:cubicBezTo>
                  <a:pt x="98592" y="381668"/>
                  <a:pt x="197184" y="322179"/>
                  <a:pt x="264695" y="248653"/>
                </a:cubicBezTo>
                <a:cubicBezTo>
                  <a:pt x="332206" y="175127"/>
                  <a:pt x="368635" y="87563"/>
                  <a:pt x="405064" y="0"/>
                </a:cubicBezTo>
              </a:path>
            </a:pathLst>
          </a:custGeom>
          <a:noFill/>
          <a:ln cap="rnd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23600" y="901427"/>
            <a:ext cx="2250083" cy="1486707"/>
            <a:chOff x="3075882" y="331631"/>
            <a:chExt cx="2250083" cy="1486707"/>
          </a:xfrm>
        </p:grpSpPr>
        <p:grpSp>
          <p:nvGrpSpPr>
            <p:cNvPr id="48" name="Group 47"/>
            <p:cNvGrpSpPr/>
            <p:nvPr/>
          </p:nvGrpSpPr>
          <p:grpSpPr>
            <a:xfrm>
              <a:off x="3075882" y="349445"/>
              <a:ext cx="1846537" cy="1468893"/>
              <a:chOff x="2967585" y="104774"/>
              <a:chExt cx="1846537" cy="1468893"/>
            </a:xfrm>
          </p:grpSpPr>
          <p:sp>
            <p:nvSpPr>
              <p:cNvPr id="58" name="Parallelogram 57"/>
              <p:cNvSpPr/>
              <p:nvPr/>
            </p:nvSpPr>
            <p:spPr>
              <a:xfrm rot="5400000">
                <a:off x="3229215" y="283300"/>
                <a:ext cx="1391933" cy="1130133"/>
              </a:xfrm>
              <a:prstGeom prst="parallelogram">
                <a:avLst>
                  <a:gd name="adj" fmla="val 65547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Half Frame 58"/>
              <p:cNvSpPr/>
              <p:nvPr/>
            </p:nvSpPr>
            <p:spPr>
              <a:xfrm flipH="1">
                <a:off x="3018369" y="609601"/>
                <a:ext cx="326170" cy="228600"/>
              </a:xfrm>
              <a:prstGeom prst="halfFrame">
                <a:avLst>
                  <a:gd name="adj1" fmla="val 7519"/>
                  <a:gd name="adj2" fmla="val 7903"/>
                </a:avLst>
              </a:prstGeom>
              <a:solidFill>
                <a:srgbClr val="C0C0C0">
                  <a:alpha val="25882"/>
                </a:srgbClr>
              </a:solidFill>
              <a:ln>
                <a:solidFill>
                  <a:schemeClr val="accent2">
                    <a:alpha val="25882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3365667" y="609600"/>
                <a:ext cx="1130133" cy="762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Half Frame 60"/>
              <p:cNvSpPr/>
              <p:nvPr/>
            </p:nvSpPr>
            <p:spPr>
              <a:xfrm>
                <a:off x="4487952" y="1348740"/>
                <a:ext cx="326170" cy="224927"/>
              </a:xfrm>
              <a:prstGeom prst="halfFrame">
                <a:avLst>
                  <a:gd name="adj1" fmla="val 7519"/>
                  <a:gd name="adj2" fmla="val 7903"/>
                </a:avLst>
              </a:prstGeom>
              <a:solidFill>
                <a:schemeClr val="accent1">
                  <a:alpha val="26000"/>
                </a:schemeClr>
              </a:solidFill>
              <a:ln>
                <a:solidFill>
                  <a:schemeClr val="accent2"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10726" y="1329688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436480" y="1329688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255790" y="1201411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4457700" y="1242059"/>
                <a:ext cx="80010" cy="87631"/>
              </a:xfrm>
              <a:custGeom>
                <a:avLst/>
                <a:gdLst>
                  <a:gd name="connsiteX0" fmla="*/ 80010 w 80010"/>
                  <a:gd name="connsiteY0" fmla="*/ 70486 h 70486"/>
                  <a:gd name="connsiteX1" fmla="*/ 32385 w 80010"/>
                  <a:gd name="connsiteY1" fmla="*/ 1 h 70486"/>
                  <a:gd name="connsiteX2" fmla="*/ 0 w 80010"/>
                  <a:gd name="connsiteY2" fmla="*/ 68581 h 7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" h="70486">
                    <a:moveTo>
                      <a:pt x="80010" y="70486"/>
                    </a:moveTo>
                    <a:cubicBezTo>
                      <a:pt x="62865" y="35402"/>
                      <a:pt x="45720" y="318"/>
                      <a:pt x="32385" y="1"/>
                    </a:cubicBezTo>
                    <a:cubicBezTo>
                      <a:pt x="19050" y="-317"/>
                      <a:pt x="5715" y="56516"/>
                      <a:pt x="0" y="68581"/>
                    </a:cubicBezTo>
                  </a:path>
                </a:pathLst>
              </a:custGeom>
              <a:noFill/>
              <a:ln w="3175">
                <a:solidFill>
                  <a:schemeClr val="accent6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4391025" y="1375410"/>
                <a:ext cx="70521" cy="168923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>
              <a:xfrm>
                <a:off x="4210107" y="1245226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>
              <a:xfrm flipH="1">
                <a:off x="4278646" y="1247129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072282" y="1077900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Freeform 69"/>
              <p:cNvSpPr/>
              <p:nvPr/>
            </p:nvSpPr>
            <p:spPr>
              <a:xfrm>
                <a:off x="4026599" y="1121715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Freeform 70"/>
              <p:cNvSpPr/>
              <p:nvPr/>
            </p:nvSpPr>
            <p:spPr>
              <a:xfrm flipH="1">
                <a:off x="4095138" y="1123618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3902321" y="956616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Freeform 72"/>
              <p:cNvSpPr/>
              <p:nvPr/>
            </p:nvSpPr>
            <p:spPr>
              <a:xfrm>
                <a:off x="3856638" y="1000431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Freeform 73"/>
              <p:cNvSpPr/>
              <p:nvPr/>
            </p:nvSpPr>
            <p:spPr>
              <a:xfrm flipH="1">
                <a:off x="3925177" y="1002334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745489" y="857886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>
              <a:xfrm>
                <a:off x="3699806" y="901701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>
              <a:xfrm flipH="1">
                <a:off x="3768345" y="903604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577682" y="746760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3531999" y="790575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/>
              <p:cNvSpPr/>
              <p:nvPr/>
            </p:nvSpPr>
            <p:spPr>
              <a:xfrm flipH="1">
                <a:off x="3600538" y="792478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3418786" y="638173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Freeform 81"/>
              <p:cNvSpPr/>
              <p:nvPr/>
            </p:nvSpPr>
            <p:spPr>
              <a:xfrm>
                <a:off x="3373103" y="681988"/>
                <a:ext cx="68542" cy="1924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>
              <a:xfrm flipH="1">
                <a:off x="3441642" y="683891"/>
                <a:ext cx="45719" cy="25655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319298" y="830576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67585" y="615313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222186" y="609601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3222186" y="563882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>
              <a:xfrm flipH="1">
                <a:off x="3253462" y="655320"/>
                <a:ext cx="65835" cy="19811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3319297" y="531491"/>
                <a:ext cx="122347" cy="87631"/>
              </a:xfrm>
              <a:custGeom>
                <a:avLst/>
                <a:gdLst>
                  <a:gd name="connsiteX0" fmla="*/ 80010 w 80010"/>
                  <a:gd name="connsiteY0" fmla="*/ 70486 h 70486"/>
                  <a:gd name="connsiteX1" fmla="*/ 32385 w 80010"/>
                  <a:gd name="connsiteY1" fmla="*/ 1 h 70486"/>
                  <a:gd name="connsiteX2" fmla="*/ 0 w 80010"/>
                  <a:gd name="connsiteY2" fmla="*/ 68581 h 7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" h="70486">
                    <a:moveTo>
                      <a:pt x="80010" y="70486"/>
                    </a:moveTo>
                    <a:cubicBezTo>
                      <a:pt x="62865" y="35402"/>
                      <a:pt x="45720" y="318"/>
                      <a:pt x="32385" y="1"/>
                    </a:cubicBezTo>
                    <a:cubicBezTo>
                      <a:pt x="19050" y="-317"/>
                      <a:pt x="5715" y="56516"/>
                      <a:pt x="0" y="68581"/>
                    </a:cubicBezTo>
                  </a:path>
                </a:pathLst>
              </a:custGeom>
              <a:noFill/>
              <a:ln w="3175">
                <a:solidFill>
                  <a:schemeClr val="accent6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295180" y="609600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90"/>
              <p:cNvSpPr/>
              <p:nvPr/>
            </p:nvSpPr>
            <p:spPr>
              <a:xfrm flipV="1">
                <a:off x="3022117" y="632458"/>
                <a:ext cx="200069" cy="64771"/>
              </a:xfrm>
              <a:custGeom>
                <a:avLst/>
                <a:gdLst>
                  <a:gd name="connsiteX0" fmla="*/ 80010 w 80010"/>
                  <a:gd name="connsiteY0" fmla="*/ 70486 h 70486"/>
                  <a:gd name="connsiteX1" fmla="*/ 32385 w 80010"/>
                  <a:gd name="connsiteY1" fmla="*/ 1 h 70486"/>
                  <a:gd name="connsiteX2" fmla="*/ 0 w 80010"/>
                  <a:gd name="connsiteY2" fmla="*/ 68581 h 7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" h="70486">
                    <a:moveTo>
                      <a:pt x="80010" y="70486"/>
                    </a:moveTo>
                    <a:cubicBezTo>
                      <a:pt x="62865" y="35402"/>
                      <a:pt x="45720" y="318"/>
                      <a:pt x="32385" y="1"/>
                    </a:cubicBezTo>
                    <a:cubicBezTo>
                      <a:pt x="19050" y="-317"/>
                      <a:pt x="5715" y="56516"/>
                      <a:pt x="0" y="68581"/>
                    </a:cubicBezTo>
                  </a:path>
                </a:pathLst>
              </a:custGeom>
              <a:noFill/>
              <a:ln w="3175">
                <a:solidFill>
                  <a:schemeClr val="accent6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/>
              <p:cNvSpPr/>
              <p:nvPr/>
            </p:nvSpPr>
            <p:spPr>
              <a:xfrm flipH="1" flipV="1">
                <a:off x="3245045" y="104774"/>
                <a:ext cx="115070" cy="459107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rgbClr val="FF0000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TextBox 50"/>
            <p:cNvSpPr txBox="1"/>
            <p:nvPr/>
          </p:nvSpPr>
          <p:spPr>
            <a:xfrm>
              <a:off x="3857999" y="331631"/>
              <a:ext cx="1467966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Neal Threshold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4444864" y="1741259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4247747" y="1625751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077786" y="1513073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905114" y="1404830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755052" y="1299711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589635" y="1189552"/>
              <a:ext cx="45719" cy="457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3"/>
          <p:cNvSpPr/>
          <p:nvPr/>
        </p:nvSpPr>
        <p:spPr>
          <a:xfrm>
            <a:off x="5123443" y="1125841"/>
            <a:ext cx="1796071" cy="1142575"/>
          </a:xfrm>
          <a:custGeom>
            <a:avLst/>
            <a:gdLst>
              <a:gd name="connsiteX0" fmla="*/ 433264 w 1796071"/>
              <a:gd name="connsiteY0" fmla="*/ 1142575 h 1142575"/>
              <a:gd name="connsiteX1" fmla="*/ 81571 w 1796071"/>
              <a:gd name="connsiteY1" fmla="*/ 69914 h 1142575"/>
              <a:gd name="connsiteX2" fmla="*/ 1796071 w 1796071"/>
              <a:gd name="connsiteY2" fmla="*/ 193006 h 114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6071" h="1142575">
                <a:moveTo>
                  <a:pt x="433264" y="1142575"/>
                </a:moveTo>
                <a:cubicBezTo>
                  <a:pt x="143850" y="685375"/>
                  <a:pt x="-145563" y="228175"/>
                  <a:pt x="81571" y="69914"/>
                </a:cubicBezTo>
                <a:cubicBezTo>
                  <a:pt x="308705" y="-88347"/>
                  <a:pt x="1052388" y="52329"/>
                  <a:pt x="1796071" y="193006"/>
                </a:cubicBezTo>
              </a:path>
            </a:pathLst>
          </a:custGeom>
          <a:noFill/>
          <a:ln>
            <a:solidFill>
              <a:srgbClr val="F676BF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92"/>
          <p:cNvSpPr/>
          <p:nvPr/>
        </p:nvSpPr>
        <p:spPr>
          <a:xfrm>
            <a:off x="5143468" y="3560886"/>
            <a:ext cx="1860730" cy="926685"/>
          </a:xfrm>
          <a:custGeom>
            <a:avLst/>
            <a:gdLst>
              <a:gd name="connsiteX0" fmla="*/ 0 w 2435470"/>
              <a:gd name="connsiteY0" fmla="*/ 0 h 1215957"/>
              <a:gd name="connsiteX1" fmla="*/ 1397977 w 2435470"/>
              <a:gd name="connsiteY1" fmla="*/ 1134208 h 1215957"/>
              <a:gd name="connsiteX2" fmla="*/ 2435470 w 2435470"/>
              <a:gd name="connsiteY2" fmla="*/ 1037492 h 121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5470" h="1215957">
                <a:moveTo>
                  <a:pt x="0" y="0"/>
                </a:moveTo>
                <a:cubicBezTo>
                  <a:pt x="496032" y="480646"/>
                  <a:pt x="992065" y="961293"/>
                  <a:pt x="1397977" y="1134208"/>
                </a:cubicBezTo>
                <a:cubicBezTo>
                  <a:pt x="1803889" y="1307123"/>
                  <a:pt x="2119679" y="1172307"/>
                  <a:pt x="2435470" y="1037492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1012711" y="751276"/>
            <a:ext cx="1731956" cy="2712212"/>
            <a:chOff x="388479" y="1025250"/>
            <a:chExt cx="1731956" cy="2712212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79" y="1025250"/>
              <a:ext cx="1731956" cy="271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35524" y="2528190"/>
              <a:ext cx="98847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Bottom</a:t>
              </a:r>
              <a:endParaRPr lang="en-US" sz="1600" b="1" dirty="0">
                <a:ln>
                  <a:solidFill>
                    <a:schemeClr val="bg1"/>
                  </a:solidFill>
                </a:ln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en-US" sz="16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Electrode</a:t>
              </a:r>
              <a:endParaRPr lang="en-US" sz="1200" b="1" dirty="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6989" y="1512765"/>
              <a:ext cx="8894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Top </a:t>
              </a:r>
            </a:p>
            <a:p>
              <a:r>
                <a:rPr lang="en-US" sz="1400" b="1" dirty="0" smtClean="0">
                  <a:ln>
                    <a:solidFill>
                      <a:schemeClr val="bg1"/>
                    </a:solidFill>
                  </a:ln>
                  <a:latin typeface="Calibri" panose="020F0502020204030204" pitchFamily="34" charset="0"/>
                  <a:cs typeface="Calibri" panose="020F0502020204030204" pitchFamily="34" charset="0"/>
                </a:rPr>
                <a:t>Electrode</a:t>
              </a:r>
              <a:endParaRPr lang="en-US" sz="1100" b="1" dirty="0">
                <a:ln>
                  <a:solidFill>
                    <a:schemeClr val="bg1"/>
                  </a:solidFill>
                </a:ln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2573" y="3595963"/>
            <a:ext cx="2115835" cy="1143000"/>
            <a:chOff x="246365" y="4987411"/>
            <a:chExt cx="2115835" cy="1143000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652"/>
            <a:stretch/>
          </p:blipFill>
          <p:spPr bwMode="auto">
            <a:xfrm>
              <a:off x="388479" y="4987411"/>
              <a:ext cx="1647551" cy="879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Half Frame 36"/>
            <p:cNvSpPr/>
            <p:nvPr/>
          </p:nvSpPr>
          <p:spPr>
            <a:xfrm>
              <a:off x="2036030" y="5538016"/>
              <a:ext cx="326170" cy="592395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chemeClr val="accent1">
                <a:alpha val="26000"/>
              </a:schemeClr>
            </a:solidFill>
            <a:ln>
              <a:solidFill>
                <a:schemeClr val="accent2"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</a:t>
              </a:r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flipH="1">
              <a:off x="246365" y="5538016"/>
              <a:ext cx="326170" cy="592395"/>
            </a:xfrm>
            <a:prstGeom prst="halfFrame">
              <a:avLst>
                <a:gd name="adj1" fmla="val 7519"/>
                <a:gd name="adj2" fmla="val 7903"/>
              </a:avLst>
            </a:prstGeom>
            <a:solidFill>
              <a:srgbClr val="C0C0C0">
                <a:alpha val="25882"/>
              </a:srgbClr>
            </a:solidFill>
            <a:ln>
              <a:solidFill>
                <a:schemeClr val="accent2">
                  <a:alpha val="25882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BE</a:t>
              </a: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2978769" y="1583155"/>
            <a:ext cx="3748486" cy="3109417"/>
            <a:chOff x="2882057" y="1583155"/>
            <a:chExt cx="3748486" cy="3109417"/>
          </a:xfrm>
        </p:grpSpPr>
        <p:grpSp>
          <p:nvGrpSpPr>
            <p:cNvPr id="112" name="Group 111"/>
            <p:cNvGrpSpPr/>
            <p:nvPr/>
          </p:nvGrpSpPr>
          <p:grpSpPr>
            <a:xfrm>
              <a:off x="2882057" y="1583155"/>
              <a:ext cx="3748486" cy="3109417"/>
              <a:chOff x="880896" y="1772727"/>
              <a:chExt cx="5077748" cy="3806347"/>
            </a:xfrm>
          </p:grpSpPr>
          <p:pic>
            <p:nvPicPr>
              <p:cNvPr id="115" name="Picture 11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16" t="796" r="16132" b="14813"/>
              <a:stretch/>
            </p:blipFill>
            <p:spPr bwMode="auto">
              <a:xfrm>
                <a:off x="1573823" y="1838884"/>
                <a:ext cx="4008829" cy="33828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16" name="TextBox 115"/>
              <p:cNvSpPr txBox="1"/>
              <p:nvPr/>
            </p:nvSpPr>
            <p:spPr>
              <a:xfrm>
                <a:off x="2197540" y="2254725"/>
                <a:ext cx="1584885" cy="358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33CC"/>
                    </a:solidFill>
                  </a:rPr>
                  <a:t>40s/SD2’/40s</a:t>
                </a:r>
                <a:endParaRPr lang="en-US" sz="1200" b="1" dirty="0">
                  <a:solidFill>
                    <a:srgbClr val="FF33CC"/>
                  </a:solidFill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2207065" y="2002467"/>
                <a:ext cx="1584885" cy="358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9966FF"/>
                    </a:solidFill>
                  </a:rPr>
                  <a:t>20s/SD2’/60s</a:t>
                </a:r>
                <a:endParaRPr lang="en-US" sz="1200" b="1" dirty="0">
                  <a:solidFill>
                    <a:srgbClr val="9966FF"/>
                  </a:solidFill>
                </a:endParaRPr>
              </a:p>
            </p:txBody>
          </p:sp>
          <p:cxnSp>
            <p:nvCxnSpPr>
              <p:cNvPr id="118" name="Straight Connector 117"/>
              <p:cNvCxnSpPr/>
              <p:nvPr/>
            </p:nvCxnSpPr>
            <p:spPr>
              <a:xfrm>
                <a:off x="1905939" y="2395103"/>
                <a:ext cx="237744" cy="0"/>
              </a:xfrm>
              <a:prstGeom prst="line">
                <a:avLst/>
              </a:prstGeom>
              <a:ln w="28575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>
                <a:off x="1911081" y="2142059"/>
                <a:ext cx="237744" cy="0"/>
              </a:xfrm>
              <a:prstGeom prst="line">
                <a:avLst/>
              </a:prstGeom>
              <a:ln w="28575">
                <a:solidFill>
                  <a:srgbClr val="9966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2199923" y="2489696"/>
                <a:ext cx="1584885" cy="3583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C00000"/>
                    </a:solidFill>
                  </a:rPr>
                  <a:t>30s/SD2’/30s</a:t>
                </a:r>
                <a:endParaRPr lang="en-US" sz="1200" b="1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>
                <a:off x="1901498" y="2621125"/>
                <a:ext cx="237744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TextBox 121"/>
              <p:cNvSpPr txBox="1"/>
              <p:nvPr/>
            </p:nvSpPr>
            <p:spPr>
              <a:xfrm>
                <a:off x="1955651" y="2812860"/>
                <a:ext cx="1690968" cy="676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50</a:t>
                </a:r>
                <a:r>
                  <a:rPr lang="en-US" sz="1400" b="1" baseline="30000" dirty="0" smtClean="0">
                    <a:solidFill>
                      <a:schemeClr val="bg1">
                        <a:lumMod val="50000"/>
                      </a:schemeClr>
                    </a:solidFill>
                  </a:rPr>
                  <a:t>2</a:t>
                </a:r>
                <a:r>
                  <a:rPr lang="en-US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nm</a:t>
                </a:r>
                <a:r>
                  <a:rPr lang="en-US" sz="1400" b="1" baseline="30000" dirty="0" smtClean="0">
                    <a:solidFill>
                      <a:schemeClr val="bg1">
                        <a:lumMod val="50000"/>
                      </a:schemeClr>
                    </a:solidFill>
                  </a:rPr>
                  <a:t>2</a:t>
                </a:r>
                <a:r>
                  <a:rPr lang="en-US" sz="1400" b="1" dirty="0" smtClean="0">
                    <a:solidFill>
                      <a:schemeClr val="bg1">
                        <a:lumMod val="50000"/>
                      </a:schemeClr>
                    </a:solidFill>
                  </a:rPr>
                  <a:t> Cell</a:t>
                </a:r>
                <a:endParaRPr lang="en-US" sz="1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 rot="16200000">
                <a:off x="380563" y="2347734"/>
                <a:ext cx="1478712" cy="478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J [MA/cm</a:t>
                </a:r>
                <a:r>
                  <a:rPr lang="en-US" sz="1600" b="1" baseline="30000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sz="1600" b="1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]</a:t>
                </a:r>
                <a:endParaRPr lang="en-US" sz="1600" b="1" baseline="30000" dirty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1187674" y="2502959"/>
                <a:ext cx="518788" cy="398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48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179502" y="3233469"/>
                <a:ext cx="518788" cy="398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203592" y="3904254"/>
                <a:ext cx="518788" cy="398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1203592" y="1772727"/>
                <a:ext cx="518788" cy="3981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64</a:t>
                </a:r>
                <a:endParaRPr lang="en-US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4670093" y="5141110"/>
                <a:ext cx="1288551" cy="437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 [Volts]</a:t>
                </a:r>
                <a:endParaRPr lang="en-US" sz="1600" b="1" dirty="0">
                  <a:solidFill>
                    <a:schemeClr val="accent6"/>
                  </a:solidFill>
                </a:endParaRPr>
              </a:p>
            </p:txBody>
          </p:sp>
        </p:grpSp>
        <p:cxnSp>
          <p:nvCxnSpPr>
            <p:cNvPr id="113" name="Straight Connector 112"/>
            <p:cNvCxnSpPr/>
            <p:nvPr/>
          </p:nvCxnSpPr>
          <p:spPr>
            <a:xfrm flipV="1">
              <a:off x="4676808" y="1866060"/>
              <a:ext cx="471703" cy="1439543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Freeform 113"/>
            <p:cNvSpPr/>
            <p:nvPr/>
          </p:nvSpPr>
          <p:spPr>
            <a:xfrm>
              <a:off x="5230537" y="3676489"/>
              <a:ext cx="1022885" cy="352269"/>
            </a:xfrm>
            <a:custGeom>
              <a:avLst/>
              <a:gdLst>
                <a:gd name="connsiteX0" fmla="*/ 0 w 869429"/>
                <a:gd name="connsiteY0" fmla="*/ 0 h 352269"/>
                <a:gd name="connsiteX1" fmla="*/ 172386 w 869429"/>
                <a:gd name="connsiteY1" fmla="*/ 262328 h 352269"/>
                <a:gd name="connsiteX2" fmla="*/ 869429 w 869429"/>
                <a:gd name="connsiteY2" fmla="*/ 352269 h 35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9429" h="352269">
                  <a:moveTo>
                    <a:pt x="0" y="0"/>
                  </a:moveTo>
                  <a:cubicBezTo>
                    <a:pt x="13740" y="101808"/>
                    <a:pt x="27481" y="203617"/>
                    <a:pt x="172386" y="262328"/>
                  </a:cubicBezTo>
                  <a:cubicBezTo>
                    <a:pt x="317291" y="321039"/>
                    <a:pt x="710783" y="338528"/>
                    <a:pt x="869429" y="352269"/>
                  </a:cubicBezTo>
                </a:path>
              </a:pathLst>
            </a:custGeom>
            <a:noFill/>
            <a:ln cap="rnd">
              <a:solidFill>
                <a:schemeClr val="accent6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reeform 3"/>
          <p:cNvSpPr/>
          <p:nvPr/>
        </p:nvSpPr>
        <p:spPr>
          <a:xfrm>
            <a:off x="4642338" y="1125842"/>
            <a:ext cx="1987062" cy="871644"/>
          </a:xfrm>
          <a:custGeom>
            <a:avLst/>
            <a:gdLst>
              <a:gd name="connsiteX0" fmla="*/ 433264 w 1796071"/>
              <a:gd name="connsiteY0" fmla="*/ 1142575 h 1142575"/>
              <a:gd name="connsiteX1" fmla="*/ 81571 w 1796071"/>
              <a:gd name="connsiteY1" fmla="*/ 69914 h 1142575"/>
              <a:gd name="connsiteX2" fmla="*/ 1796071 w 1796071"/>
              <a:gd name="connsiteY2" fmla="*/ 193006 h 114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6071" h="1142575">
                <a:moveTo>
                  <a:pt x="433264" y="1142575"/>
                </a:moveTo>
                <a:cubicBezTo>
                  <a:pt x="143850" y="685375"/>
                  <a:pt x="-145563" y="228175"/>
                  <a:pt x="81571" y="69914"/>
                </a:cubicBezTo>
                <a:cubicBezTo>
                  <a:pt x="308705" y="-88347"/>
                  <a:pt x="1052388" y="52329"/>
                  <a:pt x="1796071" y="193006"/>
                </a:cubicBezTo>
              </a:path>
            </a:pathLst>
          </a:custGeom>
          <a:noFill/>
          <a:ln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1" name="Group 180"/>
          <p:cNvGrpSpPr/>
          <p:nvPr/>
        </p:nvGrpSpPr>
        <p:grpSpPr>
          <a:xfrm>
            <a:off x="6551740" y="2752278"/>
            <a:ext cx="2685570" cy="2103981"/>
            <a:chOff x="6701204" y="2664358"/>
            <a:chExt cx="2685570" cy="2103981"/>
          </a:xfrm>
        </p:grpSpPr>
        <p:grpSp>
          <p:nvGrpSpPr>
            <p:cNvPr id="182" name="Group 181"/>
            <p:cNvGrpSpPr/>
            <p:nvPr/>
          </p:nvGrpSpPr>
          <p:grpSpPr>
            <a:xfrm>
              <a:off x="6894854" y="2664358"/>
              <a:ext cx="2491920" cy="1735157"/>
              <a:chOff x="2039971" y="3838574"/>
              <a:chExt cx="1842443" cy="1483281"/>
            </a:xfrm>
          </p:grpSpPr>
          <p:sp>
            <p:nvSpPr>
              <p:cNvPr id="184" name="Parallelogram 183"/>
              <p:cNvSpPr/>
              <p:nvPr/>
            </p:nvSpPr>
            <p:spPr>
              <a:xfrm rot="5400000">
                <a:off x="2564311" y="4043573"/>
                <a:ext cx="795405" cy="1130136"/>
              </a:xfrm>
              <a:prstGeom prst="parallelogram">
                <a:avLst>
                  <a:gd name="adj" fmla="val 656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2393136" y="3838574"/>
                <a:ext cx="153849" cy="441961"/>
              </a:xfrm>
              <a:custGeom>
                <a:avLst/>
                <a:gdLst>
                  <a:gd name="connsiteX0" fmla="*/ 4104 w 211922"/>
                  <a:gd name="connsiteY0" fmla="*/ 471099 h 478027"/>
                  <a:gd name="connsiteX1" fmla="*/ 4104 w 211922"/>
                  <a:gd name="connsiteY1" fmla="*/ 270208 h 478027"/>
                  <a:gd name="connsiteX2" fmla="*/ 4104 w 211922"/>
                  <a:gd name="connsiteY2" fmla="*/ 45 h 478027"/>
                  <a:gd name="connsiteX3" fmla="*/ 59522 w 211922"/>
                  <a:gd name="connsiteY3" fmla="*/ 290990 h 478027"/>
                  <a:gd name="connsiteX4" fmla="*/ 211922 w 211922"/>
                  <a:gd name="connsiteY4" fmla="*/ 478027 h 47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922" h="478027">
                    <a:moveTo>
                      <a:pt x="4104" y="471099"/>
                    </a:moveTo>
                    <a:lnTo>
                      <a:pt x="4104" y="270208"/>
                    </a:lnTo>
                    <a:cubicBezTo>
                      <a:pt x="4104" y="191699"/>
                      <a:pt x="-5132" y="-3419"/>
                      <a:pt x="4104" y="45"/>
                    </a:cubicBezTo>
                    <a:cubicBezTo>
                      <a:pt x="13340" y="3509"/>
                      <a:pt x="24886" y="211326"/>
                      <a:pt x="59522" y="290990"/>
                    </a:cubicBezTo>
                    <a:cubicBezTo>
                      <a:pt x="94158" y="370654"/>
                      <a:pt x="211922" y="478027"/>
                      <a:pt x="211922" y="47802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86" name="Freeform 185"/>
              <p:cNvSpPr/>
              <p:nvPr/>
            </p:nvSpPr>
            <p:spPr>
              <a:xfrm flipH="1" flipV="1">
                <a:off x="3392768" y="4937693"/>
                <a:ext cx="136217" cy="340044"/>
              </a:xfrm>
              <a:custGeom>
                <a:avLst/>
                <a:gdLst>
                  <a:gd name="connsiteX0" fmla="*/ 4104 w 211922"/>
                  <a:gd name="connsiteY0" fmla="*/ 471099 h 478027"/>
                  <a:gd name="connsiteX1" fmla="*/ 4104 w 211922"/>
                  <a:gd name="connsiteY1" fmla="*/ 270208 h 478027"/>
                  <a:gd name="connsiteX2" fmla="*/ 4104 w 211922"/>
                  <a:gd name="connsiteY2" fmla="*/ 45 h 478027"/>
                  <a:gd name="connsiteX3" fmla="*/ 59522 w 211922"/>
                  <a:gd name="connsiteY3" fmla="*/ 290990 h 478027"/>
                  <a:gd name="connsiteX4" fmla="*/ 211922 w 211922"/>
                  <a:gd name="connsiteY4" fmla="*/ 478027 h 47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1922" h="478027">
                    <a:moveTo>
                      <a:pt x="4104" y="471099"/>
                    </a:moveTo>
                    <a:lnTo>
                      <a:pt x="4104" y="270208"/>
                    </a:lnTo>
                    <a:cubicBezTo>
                      <a:pt x="4104" y="191699"/>
                      <a:pt x="-5132" y="-3419"/>
                      <a:pt x="4104" y="45"/>
                    </a:cubicBezTo>
                    <a:cubicBezTo>
                      <a:pt x="13340" y="3509"/>
                      <a:pt x="24886" y="211326"/>
                      <a:pt x="59522" y="290990"/>
                    </a:cubicBezTo>
                    <a:cubicBezTo>
                      <a:pt x="94158" y="370654"/>
                      <a:pt x="211922" y="478027"/>
                      <a:pt x="211922" y="478027"/>
                    </a:cubicBezTo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87" name="Half Frame 186"/>
              <p:cNvSpPr/>
              <p:nvPr/>
            </p:nvSpPr>
            <p:spPr>
              <a:xfrm flipH="1">
                <a:off x="2066966" y="4309618"/>
                <a:ext cx="326170" cy="228600"/>
              </a:xfrm>
              <a:prstGeom prst="halfFrame">
                <a:avLst>
                  <a:gd name="adj1" fmla="val 7519"/>
                  <a:gd name="adj2" fmla="val 7903"/>
                </a:avLst>
              </a:prstGeom>
              <a:solidFill>
                <a:srgbClr val="C0C0C0">
                  <a:alpha val="25882"/>
                </a:srgbClr>
              </a:solidFill>
              <a:ln>
                <a:solidFill>
                  <a:schemeClr val="accent2">
                    <a:alpha val="25882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BE</a:t>
                </a:r>
              </a:p>
            </p:txBody>
          </p:sp>
          <p:sp>
            <p:nvSpPr>
              <p:cNvPr id="188" name="Half Frame 187"/>
              <p:cNvSpPr/>
              <p:nvPr/>
            </p:nvSpPr>
            <p:spPr>
              <a:xfrm>
                <a:off x="3523269" y="5081466"/>
                <a:ext cx="326170" cy="224927"/>
              </a:xfrm>
              <a:prstGeom prst="halfFrame">
                <a:avLst>
                  <a:gd name="adj1" fmla="val 7519"/>
                  <a:gd name="adj2" fmla="val 7903"/>
                </a:avLst>
              </a:prstGeom>
              <a:solidFill>
                <a:schemeClr val="accent1">
                  <a:alpha val="26000"/>
                </a:schemeClr>
              </a:solidFill>
              <a:ln>
                <a:solidFill>
                  <a:schemeClr val="accent2">
                    <a:alpha val="26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accent6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TE</a:t>
                </a:r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3534928" y="5069277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3431115" y="5069277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3450454" y="4981648"/>
                <a:ext cx="111458" cy="87631"/>
              </a:xfrm>
              <a:custGeom>
                <a:avLst/>
                <a:gdLst>
                  <a:gd name="connsiteX0" fmla="*/ 80010 w 80010"/>
                  <a:gd name="connsiteY0" fmla="*/ 70486 h 70486"/>
                  <a:gd name="connsiteX1" fmla="*/ 32385 w 80010"/>
                  <a:gd name="connsiteY1" fmla="*/ 1 h 70486"/>
                  <a:gd name="connsiteX2" fmla="*/ 0 w 80010"/>
                  <a:gd name="connsiteY2" fmla="*/ 68581 h 7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" h="70486">
                    <a:moveTo>
                      <a:pt x="80010" y="70486"/>
                    </a:moveTo>
                    <a:cubicBezTo>
                      <a:pt x="62865" y="35402"/>
                      <a:pt x="45720" y="318"/>
                      <a:pt x="32385" y="1"/>
                    </a:cubicBezTo>
                    <a:cubicBezTo>
                      <a:pt x="19050" y="-317"/>
                      <a:pt x="5715" y="56516"/>
                      <a:pt x="0" y="68581"/>
                    </a:cubicBezTo>
                  </a:path>
                </a:pathLst>
              </a:custGeom>
              <a:noFill/>
              <a:ln w="3175">
                <a:solidFill>
                  <a:schemeClr val="accent6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2570752" y="4591937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95" name="Oval 194"/>
              <p:cNvSpPr/>
              <p:nvPr/>
            </p:nvSpPr>
            <p:spPr>
              <a:xfrm>
                <a:off x="2039971" y="4328984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96" name="Oval 195"/>
              <p:cNvSpPr/>
              <p:nvPr/>
            </p:nvSpPr>
            <p:spPr>
              <a:xfrm>
                <a:off x="2294572" y="4323272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97" name="Oval 196"/>
              <p:cNvSpPr/>
              <p:nvPr/>
            </p:nvSpPr>
            <p:spPr>
              <a:xfrm>
                <a:off x="2294572" y="4277553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98" name="Freeform 197"/>
              <p:cNvSpPr/>
              <p:nvPr/>
            </p:nvSpPr>
            <p:spPr>
              <a:xfrm flipV="1">
                <a:off x="2094503" y="4346129"/>
                <a:ext cx="200069" cy="64771"/>
              </a:xfrm>
              <a:custGeom>
                <a:avLst/>
                <a:gdLst>
                  <a:gd name="connsiteX0" fmla="*/ 80010 w 80010"/>
                  <a:gd name="connsiteY0" fmla="*/ 70486 h 70486"/>
                  <a:gd name="connsiteX1" fmla="*/ 32385 w 80010"/>
                  <a:gd name="connsiteY1" fmla="*/ 1 h 70486"/>
                  <a:gd name="connsiteX2" fmla="*/ 0 w 80010"/>
                  <a:gd name="connsiteY2" fmla="*/ 68581 h 7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" h="70486">
                    <a:moveTo>
                      <a:pt x="80010" y="70486"/>
                    </a:moveTo>
                    <a:cubicBezTo>
                      <a:pt x="62865" y="35402"/>
                      <a:pt x="45720" y="318"/>
                      <a:pt x="32385" y="1"/>
                    </a:cubicBezTo>
                    <a:cubicBezTo>
                      <a:pt x="19050" y="-317"/>
                      <a:pt x="5715" y="56516"/>
                      <a:pt x="0" y="68581"/>
                    </a:cubicBezTo>
                  </a:path>
                </a:pathLst>
              </a:custGeom>
              <a:noFill/>
              <a:ln w="3175">
                <a:solidFill>
                  <a:schemeClr val="accent6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199" name="Freeform 198"/>
              <p:cNvSpPr/>
              <p:nvPr/>
            </p:nvSpPr>
            <p:spPr>
              <a:xfrm flipH="1" flipV="1">
                <a:off x="2317429" y="3979544"/>
                <a:ext cx="152630" cy="298006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rgbClr val="FF0000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3207588" y="4884355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970337" y="4778950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2769870" y="4684635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2546985" y="4210937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2792728" y="433279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3041788" y="4454904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 dirty="0"/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3230447" y="4538218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07" name="Oval 206"/>
              <p:cNvSpPr/>
              <p:nvPr/>
            </p:nvSpPr>
            <p:spPr>
              <a:xfrm>
                <a:off x="2409641" y="4526148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3433985" y="4641195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09" name="Oval 208"/>
              <p:cNvSpPr/>
              <p:nvPr/>
            </p:nvSpPr>
            <p:spPr>
              <a:xfrm flipV="1">
                <a:off x="3628848" y="5072069"/>
                <a:ext cx="45719" cy="45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10" name="Oval 209"/>
              <p:cNvSpPr/>
              <p:nvPr/>
            </p:nvSpPr>
            <p:spPr>
              <a:xfrm flipV="1">
                <a:off x="3628848" y="5026350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11" name="Oval 210"/>
              <p:cNvSpPr/>
              <p:nvPr/>
            </p:nvSpPr>
            <p:spPr>
              <a:xfrm flipV="1">
                <a:off x="3826967" y="5027309"/>
                <a:ext cx="45719" cy="45719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12" name="Freeform 211"/>
              <p:cNvSpPr/>
              <p:nvPr/>
            </p:nvSpPr>
            <p:spPr>
              <a:xfrm flipH="1">
                <a:off x="3654519" y="4949262"/>
                <a:ext cx="200069" cy="64771"/>
              </a:xfrm>
              <a:custGeom>
                <a:avLst/>
                <a:gdLst>
                  <a:gd name="connsiteX0" fmla="*/ 80010 w 80010"/>
                  <a:gd name="connsiteY0" fmla="*/ 70486 h 70486"/>
                  <a:gd name="connsiteX1" fmla="*/ 32385 w 80010"/>
                  <a:gd name="connsiteY1" fmla="*/ 1 h 70486"/>
                  <a:gd name="connsiteX2" fmla="*/ 0 w 80010"/>
                  <a:gd name="connsiteY2" fmla="*/ 68581 h 7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" h="70486">
                    <a:moveTo>
                      <a:pt x="80010" y="70486"/>
                    </a:moveTo>
                    <a:cubicBezTo>
                      <a:pt x="62865" y="35402"/>
                      <a:pt x="45720" y="318"/>
                      <a:pt x="32385" y="1"/>
                    </a:cubicBezTo>
                    <a:cubicBezTo>
                      <a:pt x="19050" y="-317"/>
                      <a:pt x="5715" y="56516"/>
                      <a:pt x="0" y="68581"/>
                    </a:cubicBezTo>
                  </a:path>
                </a:pathLst>
              </a:custGeom>
              <a:noFill/>
              <a:ln w="3175">
                <a:solidFill>
                  <a:srgbClr val="FF0000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13" name="Freeform 212"/>
              <p:cNvSpPr/>
              <p:nvPr/>
            </p:nvSpPr>
            <p:spPr>
              <a:xfrm flipV="1">
                <a:off x="3435830" y="5129158"/>
                <a:ext cx="200069" cy="64771"/>
              </a:xfrm>
              <a:custGeom>
                <a:avLst/>
                <a:gdLst>
                  <a:gd name="connsiteX0" fmla="*/ 80010 w 80010"/>
                  <a:gd name="connsiteY0" fmla="*/ 70486 h 70486"/>
                  <a:gd name="connsiteX1" fmla="*/ 32385 w 80010"/>
                  <a:gd name="connsiteY1" fmla="*/ 1 h 70486"/>
                  <a:gd name="connsiteX2" fmla="*/ 0 w 80010"/>
                  <a:gd name="connsiteY2" fmla="*/ 68581 h 70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010" h="70486">
                    <a:moveTo>
                      <a:pt x="80010" y="70486"/>
                    </a:moveTo>
                    <a:cubicBezTo>
                      <a:pt x="62865" y="35402"/>
                      <a:pt x="45720" y="318"/>
                      <a:pt x="32385" y="1"/>
                    </a:cubicBezTo>
                    <a:cubicBezTo>
                      <a:pt x="19050" y="-317"/>
                      <a:pt x="5715" y="56516"/>
                      <a:pt x="0" y="68581"/>
                    </a:cubicBezTo>
                  </a:path>
                </a:pathLst>
              </a:custGeom>
              <a:noFill/>
              <a:ln w="3175">
                <a:solidFill>
                  <a:schemeClr val="accent6"/>
                </a:solidFill>
                <a:tailEnd type="stealth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14" name="Freeform 213"/>
              <p:cNvSpPr/>
              <p:nvPr/>
            </p:nvSpPr>
            <p:spPr>
              <a:xfrm flipH="1">
                <a:off x="2327301" y="4393822"/>
                <a:ext cx="65835" cy="198115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chemeClr val="accent2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sp>
            <p:nvSpPr>
              <p:cNvPr id="215" name="Freeform 214"/>
              <p:cNvSpPr/>
              <p:nvPr/>
            </p:nvSpPr>
            <p:spPr>
              <a:xfrm flipV="1">
                <a:off x="3481400" y="4673166"/>
                <a:ext cx="153954" cy="354142"/>
              </a:xfrm>
              <a:custGeom>
                <a:avLst/>
                <a:gdLst>
                  <a:gd name="connsiteX0" fmla="*/ 70485 w 70521"/>
                  <a:gd name="connsiteY0" fmla="*/ 0 h 158115"/>
                  <a:gd name="connsiteX1" fmla="*/ 59055 w 70521"/>
                  <a:gd name="connsiteY1" fmla="*/ 108585 h 158115"/>
                  <a:gd name="connsiteX2" fmla="*/ 0 w 70521"/>
                  <a:gd name="connsiteY2" fmla="*/ 158115 h 158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0521" h="158115">
                    <a:moveTo>
                      <a:pt x="70485" y="0"/>
                    </a:moveTo>
                    <a:cubicBezTo>
                      <a:pt x="70644" y="41116"/>
                      <a:pt x="70803" y="82233"/>
                      <a:pt x="59055" y="108585"/>
                    </a:cubicBezTo>
                    <a:cubicBezTo>
                      <a:pt x="47307" y="134938"/>
                      <a:pt x="23653" y="146526"/>
                      <a:pt x="0" y="158115"/>
                    </a:cubicBezTo>
                  </a:path>
                </a:pathLst>
              </a:custGeom>
              <a:noFill/>
              <a:ln w="3175">
                <a:solidFill>
                  <a:srgbClr val="FF0000"/>
                </a:solidFill>
                <a:headEnd type="stealth" w="sm" len="sm"/>
                <a:tailEnd type="none" w="sm" len="sm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/>
              </a:p>
            </p:txBody>
          </p:sp>
          <p:cxnSp>
            <p:nvCxnSpPr>
              <p:cNvPr id="216" name="Straight Arrow Connector 215"/>
              <p:cNvCxnSpPr/>
              <p:nvPr/>
            </p:nvCxnSpPr>
            <p:spPr>
              <a:xfrm>
                <a:off x="2720340" y="4232399"/>
                <a:ext cx="610143" cy="272854"/>
              </a:xfrm>
              <a:prstGeom prst="straightConnector1">
                <a:avLst/>
              </a:prstGeom>
              <a:ln w="3175">
                <a:solidFill>
                  <a:srgbClr val="FF0000"/>
                </a:solidFill>
                <a:prstDash val="dash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Arrow Connector 216"/>
              <p:cNvCxnSpPr/>
              <p:nvPr/>
            </p:nvCxnSpPr>
            <p:spPr>
              <a:xfrm>
                <a:off x="2533252" y="4672438"/>
                <a:ext cx="697195" cy="309209"/>
              </a:xfrm>
              <a:prstGeom prst="straightConnector1">
                <a:avLst/>
              </a:prstGeom>
              <a:ln w="3175">
                <a:solidFill>
                  <a:schemeClr val="accent2"/>
                </a:solidFill>
                <a:prstDash val="dash"/>
                <a:headEnd type="stealth" w="sm" len="sm"/>
                <a:tailEnd type="non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extBox 217"/>
              <p:cNvSpPr txBox="1"/>
              <p:nvPr/>
            </p:nvSpPr>
            <p:spPr>
              <a:xfrm>
                <a:off x="3418953" y="4860914"/>
                <a:ext cx="116717" cy="122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(1)</a:t>
                </a:r>
                <a:endParaRPr lang="en-US" sz="11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2815589" y="4841540"/>
                <a:ext cx="116717" cy="122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(2)</a:t>
                </a:r>
                <a:endParaRPr lang="en-US" sz="11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0" name="TextBox 219"/>
              <p:cNvSpPr txBox="1"/>
              <p:nvPr/>
            </p:nvSpPr>
            <p:spPr>
              <a:xfrm>
                <a:off x="2277608" y="4571867"/>
                <a:ext cx="116717" cy="122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(3)</a:t>
                </a:r>
                <a:endParaRPr lang="en-US" sz="11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1" name="TextBox 220"/>
              <p:cNvSpPr txBox="1"/>
              <p:nvPr/>
            </p:nvSpPr>
            <p:spPr>
              <a:xfrm>
                <a:off x="2224074" y="3925683"/>
                <a:ext cx="150905" cy="122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(4</a:t>
                </a:r>
                <a:r>
                  <a:rPr lang="en-US" sz="1100" baseline="30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en-US" sz="11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2" name="TextBox 221"/>
              <p:cNvSpPr txBox="1"/>
              <p:nvPr/>
            </p:nvSpPr>
            <p:spPr>
              <a:xfrm>
                <a:off x="2047406" y="4410900"/>
                <a:ext cx="153263" cy="122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(4</a:t>
                </a:r>
                <a:r>
                  <a:rPr lang="en-US" sz="1100" baseline="30000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sz="1100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11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3" name="TextBox 222"/>
              <p:cNvSpPr txBox="1"/>
              <p:nvPr/>
            </p:nvSpPr>
            <p:spPr>
              <a:xfrm>
                <a:off x="2962013" y="4221262"/>
                <a:ext cx="116717" cy="122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(5)</a:t>
                </a:r>
                <a:endParaRPr lang="en-US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3580647" y="4647466"/>
                <a:ext cx="116717" cy="122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(6)</a:t>
                </a:r>
                <a:endParaRPr lang="en-US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5" name="TextBox 224"/>
              <p:cNvSpPr txBox="1"/>
              <p:nvPr/>
            </p:nvSpPr>
            <p:spPr>
              <a:xfrm>
                <a:off x="3731509" y="4827888"/>
                <a:ext cx="150905" cy="122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(7</a:t>
                </a:r>
                <a:r>
                  <a:rPr lang="en-US" sz="1100" baseline="300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en-US" sz="1100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11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374578" y="5199289"/>
                <a:ext cx="153263" cy="1225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(7</a:t>
                </a:r>
                <a:r>
                  <a:rPr lang="en-US" sz="1100" baseline="30000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en-US" sz="1100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endParaRPr lang="en-US" sz="1100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83" name="TextBox 182"/>
            <p:cNvSpPr txBox="1"/>
            <p:nvPr/>
          </p:nvSpPr>
          <p:spPr>
            <a:xfrm>
              <a:off x="6701204" y="4183564"/>
              <a:ext cx="2158155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Threshold, </a:t>
              </a:r>
            </a:p>
            <a:p>
              <a:r>
                <a:rPr lang="en-US" sz="16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Snapback, NDR Regime</a:t>
              </a:r>
              <a:endParaRPr lang="en-US" sz="16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7" name="Freeform 226"/>
          <p:cNvSpPr/>
          <p:nvPr/>
        </p:nvSpPr>
        <p:spPr>
          <a:xfrm flipV="1">
            <a:off x="5741979" y="3099952"/>
            <a:ext cx="1105802" cy="740036"/>
          </a:xfrm>
          <a:custGeom>
            <a:avLst/>
            <a:gdLst>
              <a:gd name="connsiteX0" fmla="*/ 0 w 2435470"/>
              <a:gd name="connsiteY0" fmla="*/ 0 h 1215957"/>
              <a:gd name="connsiteX1" fmla="*/ 1397977 w 2435470"/>
              <a:gd name="connsiteY1" fmla="*/ 1134208 h 1215957"/>
              <a:gd name="connsiteX2" fmla="*/ 2435470 w 2435470"/>
              <a:gd name="connsiteY2" fmla="*/ 1037492 h 1215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5470" h="1215957">
                <a:moveTo>
                  <a:pt x="0" y="0"/>
                </a:moveTo>
                <a:cubicBezTo>
                  <a:pt x="496032" y="480646"/>
                  <a:pt x="992065" y="961293"/>
                  <a:pt x="1397977" y="1134208"/>
                </a:cubicBezTo>
                <a:cubicBezTo>
                  <a:pt x="1803889" y="1307123"/>
                  <a:pt x="2119679" y="1172307"/>
                  <a:pt x="2435470" y="1037492"/>
                </a:cubicBezTo>
              </a:path>
            </a:pathLst>
          </a:custGeom>
          <a:noFill/>
          <a:ln>
            <a:solidFill>
              <a:schemeClr val="accent6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761877" y="810891"/>
            <a:ext cx="2574494" cy="1700101"/>
            <a:chOff x="6761877" y="810891"/>
            <a:chExt cx="2574494" cy="1700101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299235" y="1604695"/>
              <a:ext cx="1364362" cy="36718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 128"/>
            <p:cNvGrpSpPr/>
            <p:nvPr/>
          </p:nvGrpSpPr>
          <p:grpSpPr>
            <a:xfrm>
              <a:off x="6761877" y="810891"/>
              <a:ext cx="2574494" cy="1700101"/>
              <a:chOff x="5941490" y="172387"/>
              <a:chExt cx="2574494" cy="1700101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5941490" y="172387"/>
                <a:ext cx="2574494" cy="1700101"/>
                <a:chOff x="5941490" y="172387"/>
                <a:chExt cx="2574494" cy="1700101"/>
              </a:xfrm>
            </p:grpSpPr>
            <p:grpSp>
              <p:nvGrpSpPr>
                <p:cNvPr id="137" name="Group 136"/>
                <p:cNvGrpSpPr/>
                <p:nvPr/>
              </p:nvGrpSpPr>
              <p:grpSpPr>
                <a:xfrm>
                  <a:off x="5941490" y="172387"/>
                  <a:ext cx="2574494" cy="1700101"/>
                  <a:chOff x="6234653" y="1804123"/>
                  <a:chExt cx="1838737" cy="916862"/>
                </a:xfrm>
              </p:grpSpPr>
              <p:cxnSp>
                <p:nvCxnSpPr>
                  <p:cNvPr id="139" name="Straight Connector 138"/>
                  <p:cNvCxnSpPr/>
                  <p:nvPr/>
                </p:nvCxnSpPr>
                <p:spPr>
                  <a:xfrm flipV="1">
                    <a:off x="7702959" y="2445736"/>
                    <a:ext cx="4125" cy="275249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alpha val="2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flipH="1" flipV="1">
                    <a:off x="7688542" y="2429809"/>
                    <a:ext cx="384848" cy="153524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alpha val="2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Parallelogram 140"/>
                  <p:cNvSpPr/>
                  <p:nvPr/>
                </p:nvSpPr>
                <p:spPr>
                  <a:xfrm rot="5400000">
                    <a:off x="7034273" y="1682561"/>
                    <a:ext cx="162627" cy="1132471"/>
                  </a:xfrm>
                  <a:prstGeom prst="parallelogram">
                    <a:avLst>
                      <a:gd name="adj" fmla="val 13563"/>
                    </a:avLst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>
                  <a:xfrm>
                    <a:off x="6545542" y="1804123"/>
                    <a:ext cx="112433" cy="381872"/>
                  </a:xfrm>
                  <a:custGeom>
                    <a:avLst/>
                    <a:gdLst>
                      <a:gd name="connsiteX0" fmla="*/ 4104 w 211922"/>
                      <a:gd name="connsiteY0" fmla="*/ 471099 h 478027"/>
                      <a:gd name="connsiteX1" fmla="*/ 4104 w 211922"/>
                      <a:gd name="connsiteY1" fmla="*/ 270208 h 478027"/>
                      <a:gd name="connsiteX2" fmla="*/ 4104 w 211922"/>
                      <a:gd name="connsiteY2" fmla="*/ 45 h 478027"/>
                      <a:gd name="connsiteX3" fmla="*/ 59522 w 211922"/>
                      <a:gd name="connsiteY3" fmla="*/ 290990 h 478027"/>
                      <a:gd name="connsiteX4" fmla="*/ 211922 w 211922"/>
                      <a:gd name="connsiteY4" fmla="*/ 478027 h 478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922" h="478027">
                        <a:moveTo>
                          <a:pt x="4104" y="471099"/>
                        </a:moveTo>
                        <a:lnTo>
                          <a:pt x="4104" y="270208"/>
                        </a:lnTo>
                        <a:cubicBezTo>
                          <a:pt x="4104" y="191699"/>
                          <a:pt x="-5132" y="-3419"/>
                          <a:pt x="4104" y="45"/>
                        </a:cubicBezTo>
                        <a:cubicBezTo>
                          <a:pt x="13340" y="3509"/>
                          <a:pt x="24886" y="211326"/>
                          <a:pt x="59522" y="290990"/>
                        </a:cubicBezTo>
                        <a:cubicBezTo>
                          <a:pt x="94158" y="370654"/>
                          <a:pt x="211922" y="478027"/>
                          <a:pt x="211922" y="478027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43" name="Freeform 142"/>
                  <p:cNvSpPr/>
                  <p:nvPr/>
                </p:nvSpPr>
                <p:spPr>
                  <a:xfrm flipH="1" flipV="1">
                    <a:off x="7543970" y="2313585"/>
                    <a:ext cx="142666" cy="344288"/>
                  </a:xfrm>
                  <a:custGeom>
                    <a:avLst/>
                    <a:gdLst>
                      <a:gd name="connsiteX0" fmla="*/ 4104 w 211922"/>
                      <a:gd name="connsiteY0" fmla="*/ 471099 h 478027"/>
                      <a:gd name="connsiteX1" fmla="*/ 4104 w 211922"/>
                      <a:gd name="connsiteY1" fmla="*/ 270208 h 478027"/>
                      <a:gd name="connsiteX2" fmla="*/ 4104 w 211922"/>
                      <a:gd name="connsiteY2" fmla="*/ 45 h 478027"/>
                      <a:gd name="connsiteX3" fmla="*/ 59522 w 211922"/>
                      <a:gd name="connsiteY3" fmla="*/ 290990 h 478027"/>
                      <a:gd name="connsiteX4" fmla="*/ 211922 w 211922"/>
                      <a:gd name="connsiteY4" fmla="*/ 478027 h 4780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11922" h="478027">
                        <a:moveTo>
                          <a:pt x="4104" y="471099"/>
                        </a:moveTo>
                        <a:lnTo>
                          <a:pt x="4104" y="270208"/>
                        </a:lnTo>
                        <a:cubicBezTo>
                          <a:pt x="4104" y="191699"/>
                          <a:pt x="-5132" y="-3419"/>
                          <a:pt x="4104" y="45"/>
                        </a:cubicBezTo>
                        <a:cubicBezTo>
                          <a:pt x="13340" y="3509"/>
                          <a:pt x="24886" y="211326"/>
                          <a:pt x="59522" y="290990"/>
                        </a:cubicBezTo>
                        <a:cubicBezTo>
                          <a:pt x="94158" y="370654"/>
                          <a:pt x="211922" y="478027"/>
                          <a:pt x="211922" y="478027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44" name="Oval 143"/>
                  <p:cNvSpPr/>
                  <p:nvPr/>
                </p:nvSpPr>
                <p:spPr>
                  <a:xfrm>
                    <a:off x="7691805" y="2434741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45" name="Oval 144"/>
                  <p:cNvSpPr/>
                  <p:nvPr/>
                </p:nvSpPr>
                <p:spPr>
                  <a:xfrm>
                    <a:off x="7572462" y="2429292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46" name="Freeform 145"/>
                  <p:cNvSpPr/>
                  <p:nvPr/>
                </p:nvSpPr>
                <p:spPr>
                  <a:xfrm flipV="1">
                    <a:off x="7607331" y="2495702"/>
                    <a:ext cx="111458" cy="87631"/>
                  </a:xfrm>
                  <a:custGeom>
                    <a:avLst/>
                    <a:gdLst>
                      <a:gd name="connsiteX0" fmla="*/ 80010 w 80010"/>
                      <a:gd name="connsiteY0" fmla="*/ 70486 h 70486"/>
                      <a:gd name="connsiteX1" fmla="*/ 32385 w 80010"/>
                      <a:gd name="connsiteY1" fmla="*/ 1 h 70486"/>
                      <a:gd name="connsiteX2" fmla="*/ 0 w 80010"/>
                      <a:gd name="connsiteY2" fmla="*/ 68581 h 7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0010" h="70486">
                        <a:moveTo>
                          <a:pt x="80010" y="70486"/>
                        </a:moveTo>
                        <a:cubicBezTo>
                          <a:pt x="62865" y="35402"/>
                          <a:pt x="45720" y="318"/>
                          <a:pt x="32385" y="1"/>
                        </a:cubicBezTo>
                        <a:cubicBezTo>
                          <a:pt x="19050" y="-317"/>
                          <a:pt x="5715" y="56516"/>
                          <a:pt x="0" y="68581"/>
                        </a:cubicBezTo>
                      </a:path>
                    </a:pathLst>
                  </a:custGeom>
                  <a:noFill/>
                  <a:ln w="3175">
                    <a:solidFill>
                      <a:schemeClr val="accent6"/>
                    </a:solidFill>
                    <a:tailEnd type="stealth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47" name="Oval 146"/>
                  <p:cNvSpPr/>
                  <p:nvPr/>
                </p:nvSpPr>
                <p:spPr>
                  <a:xfrm>
                    <a:off x="6770699" y="2330110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48" name="Oval 147"/>
                  <p:cNvSpPr/>
                  <p:nvPr/>
                </p:nvSpPr>
                <p:spPr>
                  <a:xfrm>
                    <a:off x="6234653" y="2053096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49" name="Oval 148"/>
                  <p:cNvSpPr/>
                  <p:nvPr/>
                </p:nvSpPr>
                <p:spPr>
                  <a:xfrm>
                    <a:off x="6453494" y="2145990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50" name="Oval 149"/>
                  <p:cNvSpPr/>
                  <p:nvPr/>
                </p:nvSpPr>
                <p:spPr>
                  <a:xfrm>
                    <a:off x="6456847" y="2095180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>
                  <a:xfrm>
                    <a:off x="7362375" y="2347112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52" name="Oval 151"/>
                  <p:cNvSpPr/>
                  <p:nvPr/>
                </p:nvSpPr>
                <p:spPr>
                  <a:xfrm>
                    <a:off x="7145602" y="2339516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53" name="Oval 152"/>
                  <p:cNvSpPr/>
                  <p:nvPr/>
                </p:nvSpPr>
                <p:spPr>
                  <a:xfrm>
                    <a:off x="6950355" y="2337922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54" name="Oval 153"/>
                  <p:cNvSpPr/>
                  <p:nvPr/>
                </p:nvSpPr>
                <p:spPr>
                  <a:xfrm>
                    <a:off x="6718853" y="2113622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55" name="Oval 154"/>
                  <p:cNvSpPr/>
                  <p:nvPr/>
                </p:nvSpPr>
                <p:spPr>
                  <a:xfrm>
                    <a:off x="6945135" y="2113621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>
                  <a:xfrm>
                    <a:off x="7219508" y="2113622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 b="1" dirty="0"/>
                  </a:p>
                </p:txBody>
              </p:sp>
              <p:sp>
                <p:nvSpPr>
                  <p:cNvPr id="157" name="Oval 156"/>
                  <p:cNvSpPr/>
                  <p:nvPr/>
                </p:nvSpPr>
                <p:spPr>
                  <a:xfrm>
                    <a:off x="7408094" y="2123131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58" name="Oval 157"/>
                  <p:cNvSpPr/>
                  <p:nvPr/>
                </p:nvSpPr>
                <p:spPr>
                  <a:xfrm>
                    <a:off x="6584906" y="2319914"/>
                    <a:ext cx="45719" cy="45719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59" name="Oval 158"/>
                  <p:cNvSpPr/>
                  <p:nvPr/>
                </p:nvSpPr>
                <p:spPr>
                  <a:xfrm>
                    <a:off x="7582772" y="2129254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60" name="Oval 159"/>
                  <p:cNvSpPr/>
                  <p:nvPr/>
                </p:nvSpPr>
                <p:spPr>
                  <a:xfrm flipV="1">
                    <a:off x="7785725" y="2403243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61" name="Oval 160"/>
                  <p:cNvSpPr/>
                  <p:nvPr/>
                </p:nvSpPr>
                <p:spPr>
                  <a:xfrm flipV="1">
                    <a:off x="7945513" y="2478026"/>
                    <a:ext cx="45719" cy="4571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62" name="Freeform 161"/>
                  <p:cNvSpPr/>
                  <p:nvPr/>
                </p:nvSpPr>
                <p:spPr>
                  <a:xfrm flipH="1">
                    <a:off x="6479705" y="2207895"/>
                    <a:ext cx="69645" cy="139217"/>
                  </a:xfrm>
                  <a:custGeom>
                    <a:avLst/>
                    <a:gdLst>
                      <a:gd name="connsiteX0" fmla="*/ 70485 w 70521"/>
                      <a:gd name="connsiteY0" fmla="*/ 0 h 158115"/>
                      <a:gd name="connsiteX1" fmla="*/ 59055 w 70521"/>
                      <a:gd name="connsiteY1" fmla="*/ 108585 h 158115"/>
                      <a:gd name="connsiteX2" fmla="*/ 0 w 70521"/>
                      <a:gd name="connsiteY2" fmla="*/ 158115 h 158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0521" h="158115">
                        <a:moveTo>
                          <a:pt x="70485" y="0"/>
                        </a:moveTo>
                        <a:cubicBezTo>
                          <a:pt x="70644" y="41116"/>
                          <a:pt x="70803" y="82233"/>
                          <a:pt x="59055" y="108585"/>
                        </a:cubicBezTo>
                        <a:cubicBezTo>
                          <a:pt x="47307" y="134938"/>
                          <a:pt x="23653" y="146526"/>
                          <a:pt x="0" y="158115"/>
                        </a:cubicBezTo>
                      </a:path>
                    </a:pathLst>
                  </a:custGeom>
                  <a:noFill/>
                  <a:ln w="3175">
                    <a:solidFill>
                      <a:schemeClr val="accent2"/>
                    </a:solidFill>
                    <a:headEnd type="stealth" w="sm" len="sm"/>
                    <a:tail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sp>
                <p:nvSpPr>
                  <p:cNvPr id="163" name="Freeform 162"/>
                  <p:cNvSpPr/>
                  <p:nvPr/>
                </p:nvSpPr>
                <p:spPr>
                  <a:xfrm flipV="1">
                    <a:off x="7663060" y="2150876"/>
                    <a:ext cx="139285" cy="212537"/>
                  </a:xfrm>
                  <a:custGeom>
                    <a:avLst/>
                    <a:gdLst>
                      <a:gd name="connsiteX0" fmla="*/ 70485 w 70521"/>
                      <a:gd name="connsiteY0" fmla="*/ 0 h 158115"/>
                      <a:gd name="connsiteX1" fmla="*/ 59055 w 70521"/>
                      <a:gd name="connsiteY1" fmla="*/ 108585 h 158115"/>
                      <a:gd name="connsiteX2" fmla="*/ 0 w 70521"/>
                      <a:gd name="connsiteY2" fmla="*/ 158115 h 1581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70521" h="158115">
                        <a:moveTo>
                          <a:pt x="70485" y="0"/>
                        </a:moveTo>
                        <a:cubicBezTo>
                          <a:pt x="70644" y="41116"/>
                          <a:pt x="70803" y="82233"/>
                          <a:pt x="59055" y="108585"/>
                        </a:cubicBezTo>
                        <a:cubicBezTo>
                          <a:pt x="47307" y="134938"/>
                          <a:pt x="23653" y="146526"/>
                          <a:pt x="0" y="158115"/>
                        </a:cubicBez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headEnd type="stealth" w="sm" len="sm"/>
                    <a:tailEnd type="non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cxnSp>
                <p:nvCxnSpPr>
                  <p:cNvPr id="164" name="Straight Arrow Connector 163"/>
                  <p:cNvCxnSpPr/>
                  <p:nvPr/>
                </p:nvCxnSpPr>
                <p:spPr>
                  <a:xfrm>
                    <a:off x="6741712" y="2088100"/>
                    <a:ext cx="734111" cy="10715"/>
                  </a:xfrm>
                  <a:prstGeom prst="straightConnector1">
                    <a:avLst/>
                  </a:prstGeom>
                  <a:ln w="3175">
                    <a:solidFill>
                      <a:srgbClr val="FF0000"/>
                    </a:solidFill>
                    <a:prstDash val="dash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Straight Arrow Connector 164"/>
                  <p:cNvCxnSpPr/>
                  <p:nvPr/>
                </p:nvCxnSpPr>
                <p:spPr>
                  <a:xfrm>
                    <a:off x="6675691" y="2403243"/>
                    <a:ext cx="699576" cy="11430"/>
                  </a:xfrm>
                  <a:prstGeom prst="straightConnector1">
                    <a:avLst/>
                  </a:prstGeom>
                  <a:ln w="3175">
                    <a:solidFill>
                      <a:schemeClr val="accent2"/>
                    </a:solidFill>
                    <a:prstDash val="dash"/>
                    <a:headEnd type="stealth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7521096" y="2576782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(1)</a:t>
                    </a:r>
                    <a:endParaRPr lang="en-US" sz="1100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6973495" y="2431868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(2)</a:t>
                    </a:r>
                    <a:endParaRPr lang="en-US" sz="1100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8" name="TextBox 167"/>
                  <p:cNvSpPr txBox="1"/>
                  <p:nvPr/>
                </p:nvSpPr>
                <p:spPr>
                  <a:xfrm>
                    <a:off x="6408386" y="2334100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(3)</a:t>
                    </a:r>
                    <a:endParaRPr lang="en-US" sz="1100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6576305" y="1948752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(1)</a:t>
                    </a:r>
                    <a:endParaRPr lang="en-US" sz="11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6331778" y="1929832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(4)</a:t>
                    </a:r>
                    <a:endParaRPr lang="en-US" sz="1100" dirty="0">
                      <a:solidFill>
                        <a:schemeClr val="accent2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1" name="TextBox 170"/>
                  <p:cNvSpPr txBox="1"/>
                  <p:nvPr/>
                </p:nvSpPr>
                <p:spPr>
                  <a:xfrm>
                    <a:off x="7015514" y="1968105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(2)</a:t>
                    </a:r>
                    <a:endParaRPr lang="en-US" sz="11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7888386" y="2193352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(4)</a:t>
                    </a:r>
                    <a:endParaRPr lang="en-US" sz="11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>
                  <a:xfrm flipH="1">
                    <a:off x="6529176" y="2065715"/>
                    <a:ext cx="156481" cy="87631"/>
                  </a:xfrm>
                  <a:custGeom>
                    <a:avLst/>
                    <a:gdLst>
                      <a:gd name="connsiteX0" fmla="*/ 80010 w 80010"/>
                      <a:gd name="connsiteY0" fmla="*/ 70486 h 70486"/>
                      <a:gd name="connsiteX1" fmla="*/ 32385 w 80010"/>
                      <a:gd name="connsiteY1" fmla="*/ 1 h 70486"/>
                      <a:gd name="connsiteX2" fmla="*/ 0 w 80010"/>
                      <a:gd name="connsiteY2" fmla="*/ 68581 h 7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0010" h="70486">
                        <a:moveTo>
                          <a:pt x="80010" y="70486"/>
                        </a:moveTo>
                        <a:cubicBezTo>
                          <a:pt x="62865" y="35402"/>
                          <a:pt x="45720" y="318"/>
                          <a:pt x="32385" y="1"/>
                        </a:cubicBezTo>
                        <a:cubicBezTo>
                          <a:pt x="19050" y="-317"/>
                          <a:pt x="5715" y="56516"/>
                          <a:pt x="0" y="68581"/>
                        </a:cubicBezTo>
                      </a:path>
                    </a:pathLst>
                  </a:custGeom>
                  <a:noFill/>
                  <a:ln w="3175">
                    <a:solidFill>
                      <a:srgbClr val="FF0000"/>
                    </a:solidFill>
                    <a:tailEnd type="stealth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600"/>
                  </a:p>
                </p:txBody>
              </p:sp>
              <p:cxnSp>
                <p:nvCxnSpPr>
                  <p:cNvPr id="174" name="Straight Connector 173"/>
                  <p:cNvCxnSpPr/>
                  <p:nvPr/>
                </p:nvCxnSpPr>
                <p:spPr>
                  <a:xfrm flipH="1" flipV="1">
                    <a:off x="6257513" y="2039180"/>
                    <a:ext cx="279732" cy="106356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alpha val="2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>
                  <a:xfrm flipH="1" flipV="1">
                    <a:off x="6524505" y="2150880"/>
                    <a:ext cx="1085" cy="269290"/>
                  </a:xfrm>
                  <a:prstGeom prst="line">
                    <a:avLst/>
                  </a:prstGeom>
                  <a:ln w="31750">
                    <a:solidFill>
                      <a:schemeClr val="accent2">
                        <a:alpha val="29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6" name="Rectangle 175"/>
                  <p:cNvSpPr/>
                  <p:nvPr/>
                </p:nvSpPr>
                <p:spPr>
                  <a:xfrm>
                    <a:off x="7754315" y="2528413"/>
                    <a:ext cx="143111" cy="13278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TE</a:t>
                    </a:r>
                  </a:p>
                </p:txBody>
              </p:sp>
              <p:sp>
                <p:nvSpPr>
                  <p:cNvPr id="177" name="Rectangle 176"/>
                  <p:cNvSpPr/>
                  <p:nvPr/>
                </p:nvSpPr>
                <p:spPr>
                  <a:xfrm>
                    <a:off x="6272476" y="2186854"/>
                    <a:ext cx="152270" cy="13278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algn="ctr"/>
                    <a:r>
                      <a:rPr lang="en-US" sz="1600" dirty="0" smtClean="0">
                        <a:solidFill>
                          <a:schemeClr val="accent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BE</a:t>
                    </a:r>
                    <a:endParaRPr lang="en-US" sz="1600" dirty="0">
                      <a:solidFill>
                        <a:schemeClr val="accent6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78" name="TextBox 177"/>
                  <p:cNvSpPr txBox="1"/>
                  <p:nvPr/>
                </p:nvSpPr>
                <p:spPr>
                  <a:xfrm>
                    <a:off x="7702959" y="2061304"/>
                    <a:ext cx="113344" cy="9129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r>
                      <a:rPr lang="en-US" sz="1100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(3)</a:t>
                    </a:r>
                    <a:endParaRPr lang="en-US" sz="110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cxnSp>
                <p:nvCxnSpPr>
                  <p:cNvPr id="179" name="Straight Arrow Connector 178"/>
                  <p:cNvCxnSpPr/>
                  <p:nvPr/>
                </p:nvCxnSpPr>
                <p:spPr>
                  <a:xfrm>
                    <a:off x="7831444" y="2367400"/>
                    <a:ext cx="192416" cy="74422"/>
                  </a:xfrm>
                  <a:prstGeom prst="straightConnector1">
                    <a:avLst/>
                  </a:prstGeom>
                  <a:ln w="3175">
                    <a:solidFill>
                      <a:srgbClr val="FF0000"/>
                    </a:solidFill>
                    <a:prstDash val="dash"/>
                    <a:tailEnd type="stealth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Arrow Connector 179"/>
                  <p:cNvCxnSpPr/>
                  <p:nvPr/>
                </p:nvCxnSpPr>
                <p:spPr>
                  <a:xfrm>
                    <a:off x="6234653" y="2136480"/>
                    <a:ext cx="196511" cy="71415"/>
                  </a:xfrm>
                  <a:prstGeom prst="straightConnector1">
                    <a:avLst/>
                  </a:prstGeom>
                  <a:ln w="3175">
                    <a:solidFill>
                      <a:schemeClr val="accent2"/>
                    </a:solidFill>
                    <a:prstDash val="dash"/>
                    <a:headEnd type="stealth" w="sm" len="sm"/>
                    <a:tailEnd type="none" w="sm" len="sm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8" name="TextBox 137"/>
                <p:cNvSpPr txBox="1"/>
                <p:nvPr/>
              </p:nvSpPr>
              <p:spPr>
                <a:xfrm>
                  <a:off x="7353949" y="250323"/>
                  <a:ext cx="91493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On-state</a:t>
                  </a:r>
                  <a:endParaRPr lang="en-US" sz="1600" b="1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1" name="Arc 130"/>
              <p:cNvSpPr/>
              <p:nvPr/>
            </p:nvSpPr>
            <p:spPr>
              <a:xfrm>
                <a:off x="7600695" y="886630"/>
                <a:ext cx="367038" cy="17840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Arc 131"/>
              <p:cNvSpPr/>
              <p:nvPr/>
            </p:nvSpPr>
            <p:spPr>
              <a:xfrm flipH="1" flipV="1">
                <a:off x="6384695" y="929368"/>
                <a:ext cx="367038" cy="178402"/>
              </a:xfrm>
              <a:prstGeom prst="arc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3" name="Straight Connector 132"/>
              <p:cNvCxnSpPr/>
              <p:nvPr/>
            </p:nvCxnSpPr>
            <p:spPr>
              <a:xfrm flipH="1" flipV="1">
                <a:off x="7880599" y="880939"/>
                <a:ext cx="163581" cy="11109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flipV="1">
                <a:off x="7965828" y="846151"/>
                <a:ext cx="1905" cy="10110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flipV="1">
                <a:off x="6376779" y="1030344"/>
                <a:ext cx="1905" cy="10110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H="1" flipV="1">
                <a:off x="6383672" y="1105954"/>
                <a:ext cx="80228" cy="1816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8" name="Freeform 227"/>
            <p:cNvSpPr/>
            <p:nvPr/>
          </p:nvSpPr>
          <p:spPr>
            <a:xfrm flipV="1">
              <a:off x="7822584" y="1414498"/>
              <a:ext cx="129130" cy="208839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29" name="Freeform 228"/>
            <p:cNvSpPr/>
            <p:nvPr/>
          </p:nvSpPr>
          <p:spPr>
            <a:xfrm flipH="1">
              <a:off x="7951714" y="1631458"/>
              <a:ext cx="119676" cy="239525"/>
            </a:xfrm>
            <a:custGeom>
              <a:avLst/>
              <a:gdLst>
                <a:gd name="connsiteX0" fmla="*/ 70485 w 70521"/>
                <a:gd name="connsiteY0" fmla="*/ 0 h 158115"/>
                <a:gd name="connsiteX1" fmla="*/ 59055 w 70521"/>
                <a:gd name="connsiteY1" fmla="*/ 108585 h 158115"/>
                <a:gd name="connsiteX2" fmla="*/ 0 w 70521"/>
                <a:gd name="connsiteY2" fmla="*/ 158115 h 158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521" h="158115">
                  <a:moveTo>
                    <a:pt x="70485" y="0"/>
                  </a:moveTo>
                  <a:cubicBezTo>
                    <a:pt x="70644" y="41116"/>
                    <a:pt x="70803" y="82233"/>
                    <a:pt x="59055" y="108585"/>
                  </a:cubicBezTo>
                  <a:cubicBezTo>
                    <a:pt x="47307" y="134938"/>
                    <a:pt x="23653" y="146526"/>
                    <a:pt x="0" y="158115"/>
                  </a:cubicBezTo>
                </a:path>
              </a:pathLst>
            </a:custGeom>
            <a:noFill/>
            <a:ln w="3175">
              <a:solidFill>
                <a:schemeClr val="accent2"/>
              </a:solidFill>
              <a:headEnd type="stealth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7994414" y="1515843"/>
              <a:ext cx="2099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100" baseline="300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1100" dirty="0" smtClean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1" name="TextBox 230"/>
            <p:cNvSpPr txBox="1"/>
            <p:nvPr/>
          </p:nvSpPr>
          <p:spPr>
            <a:xfrm>
              <a:off x="7705533" y="1569531"/>
              <a:ext cx="209994" cy="1692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(2</a:t>
              </a:r>
              <a:r>
                <a:rPr lang="en-US" sz="1100" baseline="30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11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sz="11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65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5894" y="125765"/>
            <a:ext cx="9660106" cy="691709"/>
          </a:xfrm>
        </p:spPr>
        <p:txBody>
          <a:bodyPr/>
          <a:lstStyle/>
          <a:p>
            <a:r>
              <a:rPr lang="en-US" sz="3600" dirty="0" smtClean="0"/>
              <a:t>Sub-threshold I-V is a Poole-Frankel Emission  </a:t>
            </a:r>
            <a:endParaRPr lang="en-US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3790" y="794254"/>
            <a:ext cx="4531057" cy="3474159"/>
            <a:chOff x="343790" y="794254"/>
            <a:chExt cx="4531057" cy="347415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3790" y="794254"/>
              <a:ext cx="4531057" cy="347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590" y="1175255"/>
              <a:ext cx="18097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1529579" y="1203056"/>
              <a:ext cx="7954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(120nm)</a:t>
              </a:r>
              <a:r>
                <a:rPr lang="en-US" sz="1200" baseline="30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59178" y="1556255"/>
              <a:ext cx="6896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(45nm)</a:t>
              </a:r>
              <a:r>
                <a:rPr lang="en-US" sz="1200" baseline="30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US" sz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01390" y="794254"/>
              <a:ext cx="762000" cy="9906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05790" y="794254"/>
              <a:ext cx="2438400" cy="197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3790" y="1906213"/>
              <a:ext cx="186989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145934" y="1341692"/>
              <a:ext cx="10390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  [A/nm</a:t>
              </a:r>
              <a:r>
                <a:rPr lang="en-US" sz="1600" b="1" baseline="30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en-US" sz="16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96390" y="3735013"/>
              <a:ext cx="609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096280" y="3748913"/>
              <a:ext cx="9125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 [Volts]</a:t>
              </a:r>
              <a:endParaRPr lang="en-US" sz="1200" b="1" dirty="0">
                <a:solidFill>
                  <a:schemeClr val="accent6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590" y="991813"/>
            <a:ext cx="1905000" cy="333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677789" y="991813"/>
            <a:ext cx="3694765" cy="2819400"/>
            <a:chOff x="5677789" y="991813"/>
            <a:chExt cx="3694765" cy="2819400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759" b="19526"/>
            <a:stretch/>
          </p:blipFill>
          <p:spPr bwMode="auto">
            <a:xfrm>
              <a:off x="5677789" y="991813"/>
              <a:ext cx="3694765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9390" y="1197397"/>
              <a:ext cx="3905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7337324" y="1155136"/>
              <a:ext cx="39786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cs typeface="Calibri" panose="020F0502020204030204" pitchFamily="34" charset="0"/>
                </a:rPr>
                <a:t>n</a:t>
              </a:r>
              <a:r>
                <a:rPr lang="en-US" sz="1200" dirty="0" smtClean="0">
                  <a:cs typeface="Calibri" panose="020F0502020204030204" pitchFamily="34" charset="0"/>
                </a:rPr>
                <a:t>m</a:t>
              </a:r>
            </a:p>
            <a:p>
              <a:r>
                <a:rPr lang="en-US" sz="1200" dirty="0">
                  <a:cs typeface="Calibri" panose="020F0502020204030204" pitchFamily="34" charset="0"/>
                </a:rPr>
                <a:t>n</a:t>
              </a:r>
              <a:r>
                <a:rPr lang="en-US" sz="1200" dirty="0" smtClean="0">
                  <a:cs typeface="Calibri" panose="020F0502020204030204" pitchFamily="34" charset="0"/>
                </a:rPr>
                <a:t>m</a:t>
              </a:r>
            </a:p>
            <a:p>
              <a:r>
                <a:rPr lang="en-US" sz="1200" dirty="0" smtClean="0"/>
                <a:t>nm</a:t>
              </a:r>
              <a:endParaRPr lang="en-US" sz="1200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459005" y="4289109"/>
            <a:ext cx="91403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30338" indent="-1430338"/>
            <a:r>
              <a:rPr lang="en-US" sz="1600" b="1" kern="0" cap="smal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 Threshold:  	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Experimental validation of trap hopping conduction behavior; E</a:t>
            </a:r>
            <a:r>
              <a:rPr lang="en-US" sz="1600" kern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matches ½ of optical </a:t>
            </a:r>
            <a:r>
              <a:rPr lang="en-US" sz="16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bandgap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0" cap="smal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430338" indent="-1430338"/>
            <a:r>
              <a:rPr lang="en-US" sz="1600" b="1" kern="0" cap="small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 threshold:	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Due 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to space charge injection exponentially as the Poole–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Frenkel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effect delocalizes, tail states </a:t>
            </a:r>
            <a:r>
              <a:rPr lang="en-US" sz="16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increases; the 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mobility gap decreases. </a:t>
            </a:r>
          </a:p>
        </p:txBody>
      </p:sp>
    </p:spTree>
    <p:extLst>
      <p:ext uri="{BB962C8B-B14F-4D97-AF65-F5344CB8AC3E}">
        <p14:creationId xmlns:p14="http://schemas.microsoft.com/office/powerpoint/2010/main" val="32715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91" y="25030"/>
            <a:ext cx="9601249" cy="538794"/>
          </a:xfrm>
        </p:spPr>
        <p:txBody>
          <a:bodyPr/>
          <a:lstStyle/>
          <a:p>
            <a:pPr marL="460375" indent="-460375" algn="l"/>
            <a:r>
              <a:rPr lang="en-US" sz="2000" dirty="0"/>
              <a:t>Threshold </a:t>
            </a:r>
            <a:r>
              <a:rPr lang="en-US" sz="2000" dirty="0" smtClean="0"/>
              <a:t>Switching is </a:t>
            </a:r>
            <a:r>
              <a:rPr lang="en-US" sz="2000" dirty="0"/>
              <a:t>a current density </a:t>
            </a:r>
            <a:r>
              <a:rPr lang="en-US" sz="2000" dirty="0" smtClean="0"/>
              <a:t>triggering event: </a:t>
            </a:r>
            <a:br>
              <a:rPr lang="en-US" sz="2000" dirty="0" smtClean="0"/>
            </a:br>
            <a:r>
              <a:rPr lang="en-US" sz="1600" b="0" dirty="0" smtClean="0">
                <a:solidFill>
                  <a:schemeClr val="tx1"/>
                </a:solidFill>
              </a:rPr>
              <a:t>Refute prior bulk model of </a:t>
            </a:r>
            <a:r>
              <a:rPr lang="en-US" sz="1600" b="0" dirty="0" err="1" smtClean="0">
                <a:solidFill>
                  <a:schemeClr val="tx1"/>
                </a:solidFill>
              </a:rPr>
              <a:t>filamentation</a:t>
            </a:r>
            <a:r>
              <a:rPr lang="en-US" sz="1600" b="0" dirty="0" smtClean="0">
                <a:solidFill>
                  <a:schemeClr val="tx1"/>
                </a:solidFill>
              </a:rPr>
              <a:t> subject to electron-phonon </a:t>
            </a:r>
            <a:r>
              <a:rPr lang="en-US" sz="1600" b="0" dirty="0">
                <a:solidFill>
                  <a:schemeClr val="tx1"/>
                </a:solidFill>
              </a:rPr>
              <a:t>interaction or </a:t>
            </a:r>
            <a:r>
              <a:rPr lang="en-US" sz="1600" b="0" dirty="0" smtClean="0">
                <a:solidFill>
                  <a:schemeClr val="tx1"/>
                </a:solidFill>
              </a:rPr>
              <a:t>band to band </a:t>
            </a:r>
            <a:r>
              <a:rPr lang="en-US" sz="1600" b="0" dirty="0">
                <a:solidFill>
                  <a:schemeClr val="tx1"/>
                </a:solidFill>
              </a:rPr>
              <a:t>tunneling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11741" y="601692"/>
            <a:ext cx="8826059" cy="4109872"/>
            <a:chOff x="427691" y="948531"/>
            <a:chExt cx="8826059" cy="4109872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2" r="6392" b="37821"/>
            <a:stretch/>
          </p:blipFill>
          <p:spPr bwMode="auto">
            <a:xfrm>
              <a:off x="765738" y="3545662"/>
              <a:ext cx="8488011" cy="15127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6" r="6511" b="36908"/>
            <a:stretch/>
          </p:blipFill>
          <p:spPr bwMode="auto">
            <a:xfrm>
              <a:off x="785934" y="1241362"/>
              <a:ext cx="8467816" cy="1605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2" t="54297" r="6573" b="16371"/>
            <a:stretch/>
          </p:blipFill>
          <p:spPr bwMode="auto">
            <a:xfrm>
              <a:off x="1044775" y="2777562"/>
              <a:ext cx="8208975" cy="804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15014" y="4088500"/>
              <a:ext cx="116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</a:t>
              </a:r>
              <a:r>
                <a:rPr lang="en-US" sz="1600" b="1" baseline="-25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[A/cm</a:t>
              </a:r>
              <a:r>
                <a:rPr lang="en-US" sz="1600" b="1" baseline="30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en-US" sz="16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60191" y="1874760"/>
              <a:ext cx="11129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en-US" sz="1600" b="1" baseline="-25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  <a:r>
                <a:rPr lang="en-US" sz="16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[Volts]</a:t>
              </a:r>
              <a:endParaRPr lang="en-US" sz="16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88175" y="948531"/>
              <a:ext cx="348016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15nm x 15nm Cell</a:t>
              </a:r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68340" y="948531"/>
              <a:ext cx="4647005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23nm x 30nm cell</a:t>
              </a:r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69020" y="1278243"/>
              <a:ext cx="1121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38MA/cm</a:t>
              </a:r>
              <a:r>
                <a:rPr lang="en-US" sz="1200" b="1" baseline="30000" dirty="0" smtClean="0">
                  <a:solidFill>
                    <a:schemeClr val="accent6"/>
                  </a:solidFill>
                </a:rPr>
                <a:t>2</a:t>
              </a:r>
              <a:endParaRPr lang="en-US" sz="1200" b="1" baseline="30000" dirty="0">
                <a:solidFill>
                  <a:schemeClr val="accent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044360" y="1278243"/>
              <a:ext cx="1121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43MA/cm</a:t>
              </a:r>
              <a:r>
                <a:rPr lang="en-US" sz="1200" b="1" baseline="30000" dirty="0" smtClean="0">
                  <a:solidFill>
                    <a:schemeClr val="accent6"/>
                  </a:solidFill>
                </a:rPr>
                <a:t>2</a:t>
              </a:r>
              <a:endParaRPr lang="en-US" sz="1200" b="1" baseline="30000" dirty="0">
                <a:solidFill>
                  <a:schemeClr val="accent6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6110" y="1274964"/>
              <a:ext cx="1121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33MA/cm</a:t>
              </a:r>
              <a:r>
                <a:rPr lang="en-US" sz="1200" b="1" baseline="30000" dirty="0" smtClean="0">
                  <a:solidFill>
                    <a:schemeClr val="accent6"/>
                  </a:solidFill>
                </a:rPr>
                <a:t>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01865" y="1267873"/>
              <a:ext cx="1121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110uA</a:t>
              </a:r>
              <a:endParaRPr lang="en-US" sz="1200" b="1" baseline="30000" dirty="0">
                <a:solidFill>
                  <a:schemeClr val="accent6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08285" y="1267873"/>
              <a:ext cx="11216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125uA</a:t>
              </a:r>
            </a:p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55MA/cm</a:t>
              </a:r>
              <a:r>
                <a:rPr lang="en-US" sz="1200" b="1" baseline="30000" dirty="0" smtClean="0">
                  <a:solidFill>
                    <a:schemeClr val="accent6"/>
                  </a:solidFill>
                </a:rPr>
                <a:t>2</a:t>
              </a:r>
              <a:endParaRPr lang="en-US" sz="1200" b="1" baseline="30000" dirty="0">
                <a:solidFill>
                  <a:schemeClr val="accent6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02445" y="1267873"/>
              <a:ext cx="112165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110uA</a:t>
              </a:r>
              <a:endParaRPr lang="en-US" sz="1200" b="1" baseline="30000" dirty="0">
                <a:solidFill>
                  <a:schemeClr val="accent6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42390" y="1267873"/>
              <a:ext cx="112165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97uA</a:t>
              </a:r>
            </a:p>
            <a:p>
              <a:pPr algn="ctr"/>
              <a:r>
                <a:rPr lang="en-US" sz="1200" b="1" dirty="0" smtClean="0">
                  <a:solidFill>
                    <a:schemeClr val="accent6"/>
                  </a:solidFill>
                </a:rPr>
                <a:t>43MA/cm</a:t>
              </a:r>
              <a:r>
                <a:rPr lang="en-US" sz="1200" b="1" baseline="30000" dirty="0" smtClean="0">
                  <a:solidFill>
                    <a:schemeClr val="accent6"/>
                  </a:solidFill>
                </a:rPr>
                <a:t>2</a:t>
              </a:r>
              <a:endParaRPr lang="en-US" sz="1200" b="1" baseline="30000" dirty="0">
                <a:solidFill>
                  <a:schemeClr val="accent6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4568340" y="948531"/>
              <a:ext cx="0" cy="41098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1938" y="4648667"/>
            <a:ext cx="9097305" cy="830997"/>
            <a:chOff x="441938" y="4557944"/>
            <a:chExt cx="9097305" cy="830997"/>
          </a:xfrm>
        </p:grpSpPr>
        <p:sp>
          <p:nvSpPr>
            <p:cNvPr id="20" name="TextBox 19"/>
            <p:cNvSpPr txBox="1"/>
            <p:nvPr/>
          </p:nvSpPr>
          <p:spPr>
            <a:xfrm>
              <a:off x="441938" y="4557944"/>
              <a:ext cx="621586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914400" indent="-914400"/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Other evidences of threshold switching an current density triggering but not a critical 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ield event </a:t>
              </a:r>
              <a:b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1) V</a:t>
              </a:r>
              <a:r>
                <a:rPr lang="en-US" sz="1200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is linear scalable but E</a:t>
              </a:r>
              <a:r>
                <a:rPr lang="en-US" sz="1200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is not a constant per thickness experiment;  </a:t>
              </a:r>
              <a:b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2) J</a:t>
              </a:r>
              <a:r>
                <a:rPr lang="en-US" sz="1200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is constant from 25</a:t>
              </a:r>
              <a:r>
                <a:rPr lang="en-US" sz="1200" dirty="0" smtClean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rPr>
                <a:t>℃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to 120</a:t>
              </a:r>
              <a:r>
                <a:rPr lang="en-US" sz="1200" dirty="0" smtClean="0"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rPr>
                <a:t>℃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(with </a:t>
              </a:r>
              <a:r>
                <a:rPr lang="en-US" sz="1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subVt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conductive E</a:t>
              </a:r>
              <a:r>
                <a:rPr lang="en-US" sz="1200" baseline="-25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=~1eV);</a:t>
              </a:r>
              <a:b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3) 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J</a:t>
              </a:r>
              <a:r>
                <a:rPr lang="en-US" sz="1200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TH</a:t>
              </a:r>
              <a:r>
                <a:rPr lang="en-US" sz="1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depends on electrode (Mo vs. C  on </a:t>
              </a:r>
              <a:r>
                <a:rPr lang="el-GR" sz="1200" dirty="0" smtClean="0">
                  <a:latin typeface="Cambria Math"/>
                  <a:ea typeface="Cambria Math"/>
                  <a:cs typeface="Calibri" panose="020F0502020204030204" pitchFamily="34" charset="0"/>
                </a:rPr>
                <a:t>α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PM2 with identical </a:t>
              </a:r>
              <a:r>
                <a:rPr lang="en-US" sz="12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SubVt</a:t>
              </a:r>
              <a:r>
                <a:rPr lang="en-US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I-V)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064665" y="4750506"/>
              <a:ext cx="2474578" cy="523220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Delocalized carriers multiplied </a:t>
              </a:r>
            </a:p>
            <a:p>
              <a:r>
                <a:rPr lang="en-US" sz="14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near interface in Electrode</a:t>
              </a:r>
              <a:endParaRPr lang="en-US" sz="1400" b="1" dirty="0">
                <a:solidFill>
                  <a:schemeClr val="accent6"/>
                </a:solidFill>
              </a:endParaRPr>
            </a:p>
          </p:txBody>
        </p:sp>
        <p:sp>
          <p:nvSpPr>
            <p:cNvPr id="23" name="Notched Right Arrow 22"/>
            <p:cNvSpPr/>
            <p:nvPr/>
          </p:nvSpPr>
          <p:spPr>
            <a:xfrm>
              <a:off x="6296565" y="4928081"/>
              <a:ext cx="576075" cy="198982"/>
            </a:xfrm>
            <a:prstGeom prst="notchedRightArrow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 rot="16200000">
            <a:off x="-924312" y="2540535"/>
            <a:ext cx="2857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Threshold Point Characteristics </a:t>
            </a:r>
          </a:p>
          <a:p>
            <a:pPr algn="ctr"/>
            <a:r>
              <a:rPr lang="en-US" sz="1600" b="1" dirty="0" smtClean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 Cycling Effects</a:t>
            </a:r>
            <a:endParaRPr lang="en-US" sz="1600" b="1" baseline="300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2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23" y="125765"/>
            <a:ext cx="9647112" cy="691709"/>
          </a:xfrm>
        </p:spPr>
        <p:txBody>
          <a:bodyPr/>
          <a:lstStyle/>
          <a:p>
            <a:pPr marL="457200" indent="-457200" algn="l"/>
            <a:r>
              <a:rPr lang="en-US" sz="2400" dirty="0" smtClean="0"/>
              <a:t>On-State and Speculative Models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solidFill>
                  <a:schemeClr val="tx1"/>
                </a:solidFill>
              </a:rPr>
              <a:t>Early Phase of Model Development, with a focus on Electrode/Bulk Interaction</a:t>
            </a: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372126" y="1011126"/>
            <a:ext cx="3226020" cy="2510450"/>
            <a:chOff x="5801263" y="895911"/>
            <a:chExt cx="3226020" cy="2510450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2"/>
            <a:srcRect r="22916"/>
            <a:stretch/>
          </p:blipFill>
          <p:spPr>
            <a:xfrm>
              <a:off x="5801263" y="913474"/>
              <a:ext cx="3226020" cy="249255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3"/>
            <a:srcRect l="13703" r="22076"/>
            <a:stretch/>
          </p:blipFill>
          <p:spPr>
            <a:xfrm>
              <a:off x="6370140" y="895911"/>
              <a:ext cx="2657143" cy="2510450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/>
            <a:srcRect l="78267" t="5719" b="67748"/>
            <a:stretch/>
          </p:blipFill>
          <p:spPr>
            <a:xfrm>
              <a:off x="6565400" y="1079015"/>
              <a:ext cx="768100" cy="568985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46" name="Straight Connector 45"/>
            <p:cNvCxnSpPr>
              <a:cxnSpLocks noChangeAspect="1"/>
            </p:cNvCxnSpPr>
            <p:nvPr/>
          </p:nvCxnSpPr>
          <p:spPr>
            <a:xfrm>
              <a:off x="8140005" y="2042806"/>
              <a:ext cx="0" cy="864290"/>
            </a:xfrm>
            <a:prstGeom prst="line">
              <a:avLst/>
            </a:prstGeom>
            <a:ln w="38100">
              <a:solidFill>
                <a:srgbClr val="C000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0413" y="1005520"/>
              <a:ext cx="406402" cy="763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5847" y="2042806"/>
              <a:ext cx="230430" cy="742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" name="Freeform 50"/>
            <p:cNvSpPr/>
            <p:nvPr/>
          </p:nvSpPr>
          <p:spPr>
            <a:xfrm>
              <a:off x="8210811" y="2369098"/>
              <a:ext cx="313151" cy="209585"/>
            </a:xfrm>
            <a:custGeom>
              <a:avLst/>
              <a:gdLst>
                <a:gd name="connsiteX0" fmla="*/ 313151 w 313151"/>
                <a:gd name="connsiteY0" fmla="*/ 205001 h 209585"/>
                <a:gd name="connsiteX1" fmla="*/ 256784 w 313151"/>
                <a:gd name="connsiteY1" fmla="*/ 186212 h 209585"/>
                <a:gd name="connsiteX2" fmla="*/ 118997 w 313151"/>
                <a:gd name="connsiteY2" fmla="*/ 23373 h 209585"/>
                <a:gd name="connsiteX3" fmla="*/ 0 w 313151"/>
                <a:gd name="connsiteY3" fmla="*/ 4584 h 20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151" h="209585">
                  <a:moveTo>
                    <a:pt x="313151" y="205001"/>
                  </a:moveTo>
                  <a:cubicBezTo>
                    <a:pt x="301147" y="210742"/>
                    <a:pt x="289143" y="216483"/>
                    <a:pt x="256784" y="186212"/>
                  </a:cubicBezTo>
                  <a:cubicBezTo>
                    <a:pt x="224425" y="155941"/>
                    <a:pt x="161794" y="53644"/>
                    <a:pt x="118997" y="23373"/>
                  </a:cubicBezTo>
                  <a:cubicBezTo>
                    <a:pt x="76200" y="-6898"/>
                    <a:pt x="38100" y="-1157"/>
                    <a:pt x="0" y="4584"/>
                  </a:cubicBezTo>
                </a:path>
              </a:pathLst>
            </a:custGeom>
            <a:noFill/>
            <a:ln>
              <a:solidFill>
                <a:srgbClr val="FFC000"/>
              </a:solidFill>
              <a:prstDash val="sysDash"/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 flipH="1" flipV="1">
              <a:off x="7519231" y="1783479"/>
              <a:ext cx="659179" cy="192025"/>
            </a:xfrm>
            <a:custGeom>
              <a:avLst/>
              <a:gdLst>
                <a:gd name="connsiteX0" fmla="*/ 0 w 894810"/>
                <a:gd name="connsiteY0" fmla="*/ 72046 h 504194"/>
                <a:gd name="connsiteX1" fmla="*/ 889348 w 894810"/>
                <a:gd name="connsiteY1" fmla="*/ 34468 h 504194"/>
                <a:gd name="connsiteX2" fmla="*/ 306888 w 894810"/>
                <a:gd name="connsiteY2" fmla="*/ 504194 h 50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4810" h="504194">
                  <a:moveTo>
                    <a:pt x="0" y="72046"/>
                  </a:moveTo>
                  <a:cubicBezTo>
                    <a:pt x="419100" y="17244"/>
                    <a:pt x="838200" y="-37557"/>
                    <a:pt x="889348" y="34468"/>
                  </a:cubicBezTo>
                  <a:cubicBezTo>
                    <a:pt x="940496" y="106493"/>
                    <a:pt x="623692" y="305343"/>
                    <a:pt x="306888" y="504194"/>
                  </a:cubicBezTo>
                </a:path>
              </a:pathLst>
            </a:custGeom>
            <a:noFill/>
            <a:ln>
              <a:solidFill>
                <a:srgbClr val="00B050"/>
              </a:solidFill>
              <a:prstDash val="sysDash"/>
              <a:headEnd type="arrow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911045" y="2253644"/>
              <a:ext cx="1247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Melting </a:t>
              </a:r>
              <a:r>
                <a:rPr lang="en-US" sz="1200" b="1" dirty="0" err="1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Temp</a:t>
              </a:r>
              <a:r>
                <a:rPr lang="en-US" sz="1200" b="1" baseline="-25000" dirty="0" err="1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PM</a:t>
              </a:r>
              <a:endParaRPr lang="en-US" sz="1200" b="1" baseline="-25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75243" y="947874"/>
            <a:ext cx="2751752" cy="2563563"/>
            <a:chOff x="3775243" y="1100927"/>
            <a:chExt cx="2751752" cy="2563563"/>
          </a:xfrm>
        </p:grpSpPr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7" b="18183"/>
            <a:stretch/>
          </p:blipFill>
          <p:spPr bwMode="auto">
            <a:xfrm>
              <a:off x="4013314" y="1167007"/>
              <a:ext cx="2513681" cy="2183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011" y="1721526"/>
              <a:ext cx="577254" cy="588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4467146" y="3374820"/>
              <a:ext cx="400977" cy="289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.2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12286" y="3366887"/>
              <a:ext cx="400977" cy="289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1.4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12622" y="3372689"/>
              <a:ext cx="727123" cy="289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V[Volts]</a:t>
              </a:r>
              <a:endParaRPr lang="en-US" sz="12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799811" y="2070956"/>
              <a:ext cx="357392" cy="289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99811" y="2485308"/>
              <a:ext cx="357392" cy="289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823870" y="2925284"/>
              <a:ext cx="312133" cy="289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3449164" y="1427006"/>
              <a:ext cx="941827" cy="289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 [MA/cm</a:t>
              </a:r>
              <a:r>
                <a:rPr lang="en-US" sz="1200" b="1" baseline="30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2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en-US" sz="12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57203" y="1304582"/>
              <a:ext cx="18198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401638" indent="-401638"/>
              <a:r>
                <a:rPr lang="en-US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Various Electrodes (</a:t>
              </a:r>
              <a:r>
                <a:rPr lang="en-US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rPr>
                <a:t>𝛒)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0600" y="965602"/>
            <a:ext cx="3246320" cy="2555974"/>
            <a:chOff x="420600" y="1118655"/>
            <a:chExt cx="3246320" cy="2555974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9" cstate="print"/>
            <a:srcRect l="16165" t="10254" r="38037" b="19279"/>
            <a:stretch/>
          </p:blipFill>
          <p:spPr bwMode="auto">
            <a:xfrm>
              <a:off x="665215" y="1118655"/>
              <a:ext cx="2912699" cy="2249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1746519" y="1254577"/>
              <a:ext cx="174648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01638" indent="-401638"/>
              <a:r>
                <a:rPr lang="en-US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NDR: ∆V</a:t>
              </a:r>
              <a:r>
                <a:rPr lang="en-US" sz="1400" b="1" baseline="-2500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T,SD </a:t>
              </a:r>
              <a:r>
                <a:rPr lang="en-US" sz="1400" b="1" dirty="0" smtClean="0">
                  <a:solidFill>
                    <a:srgbClr val="C00000"/>
                  </a:solidFill>
                  <a:latin typeface="Calibri" panose="020F0502020204030204" pitchFamily="34" charset="0"/>
                  <a:ea typeface="Cambria Math"/>
                  <a:cs typeface="Calibri" panose="020F0502020204030204" pitchFamily="34" charset="0"/>
                </a:rPr>
                <a:t>↘ as J↗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2139706" y="2410333"/>
              <a:ext cx="306490" cy="11563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45203" y="2094250"/>
              <a:ext cx="357892" cy="290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5203" y="2509181"/>
              <a:ext cx="357892" cy="290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69294" y="2949772"/>
              <a:ext cx="312570" cy="290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94065" y="1449400"/>
              <a:ext cx="943145" cy="290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J [MA/cm</a:t>
              </a:r>
              <a:r>
                <a:rPr lang="en-US" sz="1200" b="1" baseline="30000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sz="12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en-US" sz="12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6411" y="3367692"/>
              <a:ext cx="319284" cy="290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.5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57946" y="3384554"/>
              <a:ext cx="275639" cy="290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92951" y="3384554"/>
              <a:ext cx="401539" cy="290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1.5</a:t>
              </a:r>
              <a:endParaRPr lang="en-US" sz="1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38779" y="3384554"/>
              <a:ext cx="728141" cy="290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accent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V[Volts]</a:t>
              </a:r>
              <a:endParaRPr lang="en-US" sz="1200" b="1" baseline="300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Picture 24" descr="cid:image003.jpg@01CEBDED.AD6BB920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52419" t="22098" r="35597"/>
            <a:stretch/>
          </p:blipFill>
          <p:spPr bwMode="auto">
            <a:xfrm>
              <a:off x="836408" y="1355260"/>
              <a:ext cx="833301" cy="1141693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11" cstate="print"/>
            <a:srcRect t="25162" r="72968"/>
            <a:stretch/>
          </p:blipFill>
          <p:spPr bwMode="auto">
            <a:xfrm>
              <a:off x="2704202" y="2153428"/>
              <a:ext cx="795013" cy="1080290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</p:pic>
        <p:sp>
          <p:nvSpPr>
            <p:cNvPr id="27" name="Freeform 26"/>
            <p:cNvSpPr/>
            <p:nvPr/>
          </p:nvSpPr>
          <p:spPr>
            <a:xfrm>
              <a:off x="1730012" y="1879765"/>
              <a:ext cx="366200" cy="344256"/>
            </a:xfrm>
            <a:custGeom>
              <a:avLst/>
              <a:gdLst>
                <a:gd name="connsiteX0" fmla="*/ 0 w 446887"/>
                <a:gd name="connsiteY0" fmla="*/ 0 h 646268"/>
                <a:gd name="connsiteX1" fmla="*/ 343760 w 446887"/>
                <a:gd name="connsiteY1" fmla="*/ 178755 h 646268"/>
                <a:gd name="connsiteX2" fmla="*/ 240632 w 446887"/>
                <a:gd name="connsiteY2" fmla="*/ 453763 h 646268"/>
                <a:gd name="connsiteX3" fmla="*/ 446887 w 446887"/>
                <a:gd name="connsiteY3" fmla="*/ 646268 h 646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6887" h="646268">
                  <a:moveTo>
                    <a:pt x="0" y="0"/>
                  </a:moveTo>
                  <a:cubicBezTo>
                    <a:pt x="151827" y="51564"/>
                    <a:pt x="303655" y="103128"/>
                    <a:pt x="343760" y="178755"/>
                  </a:cubicBezTo>
                  <a:cubicBezTo>
                    <a:pt x="383865" y="254382"/>
                    <a:pt x="223444" y="375844"/>
                    <a:pt x="240632" y="453763"/>
                  </a:cubicBezTo>
                  <a:cubicBezTo>
                    <a:pt x="257820" y="531682"/>
                    <a:pt x="352353" y="588975"/>
                    <a:pt x="446887" y="646268"/>
                  </a:cubicBezTo>
                </a:path>
              </a:pathLst>
            </a:custGeom>
            <a:noFill/>
            <a:ln>
              <a:solidFill>
                <a:srgbClr val="92D050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55710" y="2944934"/>
              <a:ext cx="699832" cy="283792"/>
            </a:xfrm>
            <a:custGeom>
              <a:avLst/>
              <a:gdLst>
                <a:gd name="connsiteX0" fmla="*/ 854030 w 854030"/>
                <a:gd name="connsiteY0" fmla="*/ 220006 h 346322"/>
                <a:gd name="connsiteX1" fmla="*/ 8381 w 854030"/>
                <a:gd name="connsiteY1" fmla="*/ 336885 h 346322"/>
                <a:gd name="connsiteX2" fmla="*/ 420893 w 854030"/>
                <a:gd name="connsiteY2" fmla="*/ 0 h 34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4030" h="346322">
                  <a:moveTo>
                    <a:pt x="854030" y="220006"/>
                  </a:moveTo>
                  <a:cubicBezTo>
                    <a:pt x="467300" y="296779"/>
                    <a:pt x="80571" y="373553"/>
                    <a:pt x="8381" y="336885"/>
                  </a:cubicBezTo>
                  <a:cubicBezTo>
                    <a:pt x="-63809" y="300217"/>
                    <a:pt x="352141" y="51564"/>
                    <a:pt x="420893" y="0"/>
                  </a:cubicBezTo>
                </a:path>
              </a:pathLst>
            </a:custGeom>
            <a:noFill/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V="1">
              <a:off x="1778165" y="2793189"/>
              <a:ext cx="537670" cy="5722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855314" y="1293519"/>
              <a:ext cx="832651" cy="3693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Electrode only</a:t>
              </a:r>
              <a:endParaRPr lang="en-US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24900" y="2100024"/>
              <a:ext cx="857235" cy="369332"/>
            </a:xfrm>
            <a:prstGeom prst="rect">
              <a:avLst/>
            </a:prstGeom>
          </p:spPr>
          <p:txBody>
            <a:bodyPr wrap="square" lIns="0" tIns="0" rIns="0" bIns="0" spcCol="0">
              <a:spAutoFit/>
            </a:bodyPr>
            <a:lstStyle/>
            <a:p>
              <a:r>
                <a:rPr lang="en-US" sz="1200" b="1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Electrode + SD</a:t>
              </a:r>
              <a:endParaRPr lang="en-US" sz="1200" b="1" dirty="0" smtClean="0">
                <a:solidFill>
                  <a:srgbClr val="C00000"/>
                </a:solidFill>
                <a:latin typeface="Calibri" panose="020F0502020204030204" pitchFamily="34" charset="0"/>
                <a:ea typeface="Cambria Math"/>
                <a:cs typeface="Calibri" panose="020F050202020403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59523" y="3444199"/>
            <a:ext cx="92171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1400" b="1" cap="small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Negative Differential Resistance Regime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 potential carriers leaving SD mobility edge falling on electrode multiply at Interface;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EHPs are generated and E-field push the charged particles as a positive feedback mechanism;</a:t>
            </a:r>
            <a:b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excess carriers fill the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traps forming a sharp and narrow tunneling barrier at both interfaces,  collapse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the voltage cross the SD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bulk; </a:t>
            </a:r>
            <a:r>
              <a:rPr lang="en-U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controlled S-type </a:t>
            </a:r>
            <a:r>
              <a:rPr lang="en-U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NDR leads </a:t>
            </a:r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dual carrier </a:t>
            </a:r>
            <a:r>
              <a:rPr lang="en-US" sz="1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conductions in on-state;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Energy dissipation similar to Joule-heating effects (evidence on melting of PM)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Still need to validate the evidences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E-H recombination by 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Vezzoli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et.al.  [JAP 45 (1974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)]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Experimental evidence of sustainable current density &gt; 200MA/cm</a:t>
            </a:r>
            <a:r>
              <a:rPr lang="en-US" sz="1400" baseline="3000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 for &gt; 10sec using un-confined structures (intrinsic)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7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Analog Elements Learning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1360</TotalTime>
  <Words>461</Words>
  <Application>Microsoft Office PowerPoint</Application>
  <PresentationFormat>Custom</PresentationFormat>
  <Paragraphs>154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blank</vt:lpstr>
      <vt:lpstr>CorelDRAW</vt:lpstr>
      <vt:lpstr>SxP Device Physics</vt:lpstr>
      <vt:lpstr>PowerPoint Presentation</vt:lpstr>
      <vt:lpstr>PowerPoint Presentation</vt:lpstr>
      <vt:lpstr>PowerPoint Presentation</vt:lpstr>
      <vt:lpstr>Sub-threshold I-V is a Poole-Frankel Emission  </vt:lpstr>
      <vt:lpstr>Threshold Switching is a current density triggering event:  Refute prior bulk model of filamentation subject to electron-phonon interaction or band to band tunneling</vt:lpstr>
      <vt:lpstr>On-State and Speculative Models   Early Phase of Model Development, with a focus on Electrode/Bulk Interaction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Kau, Derchang</dc:creator>
  <cp:lastModifiedBy>Kau, Derchang</cp:lastModifiedBy>
  <cp:revision>83</cp:revision>
  <dcterms:created xsi:type="dcterms:W3CDTF">2014-08-22T03:57:23Z</dcterms:created>
  <dcterms:modified xsi:type="dcterms:W3CDTF">2014-08-23T17:53:28Z</dcterms:modified>
</cp:coreProperties>
</file>