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442" r:id="rId5"/>
    <p:sldId id="443" r:id="rId6"/>
    <p:sldId id="444" r:id="rId7"/>
    <p:sldId id="445" r:id="rId8"/>
    <p:sldId id="446" r:id="rId9"/>
    <p:sldId id="448" r:id="rId10"/>
    <p:sldId id="447" r:id="rId11"/>
  </p:sldIdLst>
  <p:sldSz cx="10058400" cy="56594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83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92D050"/>
    <a:srgbClr val="FFFF99"/>
    <a:srgbClr val="FFFF00"/>
    <a:srgbClr val="CC0000"/>
    <a:srgbClr val="B2AB1E"/>
    <a:srgbClr val="CC3300"/>
    <a:srgbClr val="EA8B00"/>
    <a:srgbClr val="FF7C80"/>
    <a:srgbClr val="0045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25" autoAdjust="0"/>
  </p:normalViewPr>
  <p:slideViewPr>
    <p:cSldViewPr snapToGrid="0">
      <p:cViewPr varScale="1">
        <p:scale>
          <a:sx n="79" d="100"/>
          <a:sy n="79" d="100"/>
        </p:scale>
        <p:origin x="90" y="270"/>
      </p:cViewPr>
      <p:guideLst>
        <p:guide orient="horz" pos="1783"/>
        <p:guide pos="3168"/>
      </p:guideLst>
    </p:cSldViewPr>
  </p:slideViewPr>
  <p:outlineViewPr>
    <p:cViewPr>
      <p:scale>
        <a:sx n="33" d="100"/>
        <a:sy n="33" d="100"/>
      </p:scale>
      <p:origin x="0" y="22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60" d="100"/>
        <a:sy n="1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712D8-93AD-40CB-9064-04B43D5119C4}" type="datetimeFigureOut">
              <a:rPr lang="en-US" smtClean="0"/>
              <a:pPr/>
              <a:t>6/17/2015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3DA46-9A95-444F-B756-DB09937CB4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130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23DA46-9A95-444F-B756-DB09937CB48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39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0310"/>
            <a:ext cx="8549640" cy="83581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1131887"/>
            <a:ext cx="7040880" cy="440179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400" b="1"/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754380" y="1760714"/>
            <a:ext cx="8549640" cy="352142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4" y="225329"/>
            <a:ext cx="3309144" cy="95896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225332"/>
            <a:ext cx="5622925" cy="483017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4" y="1184293"/>
            <a:ext cx="3309144" cy="38712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3961607"/>
            <a:ext cx="6035040" cy="467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505681"/>
            <a:ext cx="6035040" cy="33956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4429298"/>
            <a:ext cx="6035040" cy="6641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6610" y="125765"/>
            <a:ext cx="2137410" cy="4904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4380" y="125765"/>
            <a:ext cx="6244590" cy="4904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99060" y="640652"/>
            <a:ext cx="89687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200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" y="51765"/>
            <a:ext cx="8153400" cy="377296"/>
          </a:xfrm>
        </p:spPr>
        <p:txBody>
          <a:bodyPr/>
          <a:lstStyle>
            <a:lvl1pPr algn="l">
              <a:defRPr sz="2800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99060" y="429061"/>
            <a:ext cx="704088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200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200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200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00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000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000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624840" y="467519"/>
            <a:ext cx="670560" cy="197888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200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200" baseline="30000"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624840" y="640652"/>
            <a:ext cx="670560" cy="201977"/>
          </a:xfrm>
        </p:spPr>
        <p:txBody>
          <a:bodyPr anchor="t" anchorCtr="0"/>
          <a:lstStyle>
            <a:lvl1pPr marL="0" indent="0" algn="l">
              <a:buNone/>
              <a:defRPr sz="1200" b="1" baseline="0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7962900" y="473408"/>
            <a:ext cx="2009215" cy="232651"/>
          </a:xfrm>
        </p:spPr>
        <p:txBody>
          <a:bodyPr anchor="b"/>
          <a:lstStyle>
            <a:lvl1pPr marL="0" indent="0" algn="r">
              <a:buNone/>
              <a:defRPr sz="1200" b="1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7924800" y="10319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200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200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8839200" y="696119"/>
            <a:ext cx="10287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r>
              <a:rPr lang="en-US" sz="1200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200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endParaRPr lang="en-US" sz="1200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76200" y="5334000"/>
            <a:ext cx="9906000" cy="3151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16764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343662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6705600" y="1103068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16764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343662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6705600" y="3499310"/>
            <a:ext cx="3185160" cy="2129875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15888" indent="-115888">
              <a:defRPr sz="1200"/>
            </a:lvl1pPr>
            <a:lvl2pPr marL="233363" indent="-117475">
              <a:defRPr sz="1200"/>
            </a:lvl2pPr>
            <a:lvl3pPr marL="341313" indent="-107950">
              <a:defRPr sz="1200"/>
            </a:lvl3pPr>
            <a:lvl4pPr marL="457200" indent="-115888">
              <a:defRPr sz="1200"/>
            </a:lvl4pPr>
            <a:lvl5pPr marL="573088" indent="-115888"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37338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7010400" y="880358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7010400" y="3286919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3733800" y="3276600"/>
            <a:ext cx="2590800" cy="222710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457200" y="3276600"/>
            <a:ext cx="2590800" cy="21898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200" b="1" u="sng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758095"/>
            <a:ext cx="8549640" cy="121311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3207015"/>
            <a:ext cx="7040880" cy="1446301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3636715"/>
            <a:ext cx="8549640" cy="11240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2398711"/>
            <a:ext cx="8549640" cy="123800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4380" y="1006122"/>
            <a:ext cx="4191000" cy="40244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006122"/>
            <a:ext cx="4191000" cy="40244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226641"/>
            <a:ext cx="9052560" cy="94324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266824"/>
            <a:ext cx="4444207" cy="527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1794775"/>
            <a:ext cx="4444207" cy="3260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31" y="1266824"/>
            <a:ext cx="4445953" cy="527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31" y="1794775"/>
            <a:ext cx="4445953" cy="32607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4380" y="125765"/>
            <a:ext cx="8549640" cy="691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4380" y="1006122"/>
            <a:ext cx="8549640" cy="4024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4191000" y="5464453"/>
            <a:ext cx="176022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3657600" algn="ctr"/>
                <a:tab pos="8120063" algn="r"/>
              </a:tabLst>
            </a:pPr>
            <a:fld id="{3CBE715E-4167-445E-8F25-69DFD044E05F}" type="slidenum">
              <a:rPr lang="en-US" sz="1200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3657600" algn="ctr"/>
                  <a:tab pos="8120063" algn="r"/>
                </a:tabLst>
              </a:pPr>
              <a:t>‹#›</a:t>
            </a:fld>
            <a:endParaRPr lang="en-US" sz="1200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304020" y="5364976"/>
            <a:ext cx="6705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0" dirty="0" smtClean="0">
                <a:latin typeface="Calibri" pitchFamily="34" charset="0"/>
                <a:cs typeface="Calibri" pitchFamily="34" charset="0"/>
              </a:rPr>
              <a:t>SXP JDP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165860" y="5340700"/>
            <a:ext cx="1424940" cy="30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algn="ctr" eaLnBrk="0" hangingPunct="0">
              <a:defRPr/>
            </a:pPr>
            <a:r>
              <a:rPr lang="en-US" sz="1400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400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659130" y="5392520"/>
            <a:ext cx="712470" cy="154397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76200" y="5345027"/>
            <a:ext cx="570156" cy="272867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200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32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45926"/>
            <a:ext cx="8549640" cy="835815"/>
          </a:xfrm>
        </p:spPr>
        <p:txBody>
          <a:bodyPr/>
          <a:lstStyle/>
          <a:p>
            <a:r>
              <a:rPr lang="en-US" dirty="0" smtClean="0"/>
              <a:t>SD</a:t>
            </a:r>
            <a:r>
              <a:rPr lang="en-US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𝛅</a:t>
            </a:r>
            <a:r>
              <a:rPr lang="en-US" dirty="0" smtClean="0"/>
              <a:t> </a:t>
            </a:r>
            <a:r>
              <a:rPr lang="en-US" dirty="0" err="1" smtClean="0"/>
              <a:t>Ver</a:t>
            </a:r>
            <a:r>
              <a:rPr lang="en-US" dirty="0" smtClean="0"/>
              <a:t> 10 vs. </a:t>
            </a:r>
            <a:r>
              <a:rPr lang="en-US" dirty="0" err="1" smtClean="0"/>
              <a:t>Ver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881255"/>
            <a:ext cx="7040880" cy="440179"/>
          </a:xfrm>
        </p:spPr>
        <p:txBody>
          <a:bodyPr/>
          <a:lstStyle/>
          <a:p>
            <a:r>
              <a:rPr lang="en-US" sz="1600" dirty="0" smtClean="0"/>
              <a:t>SD FT, WW25.3/2015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463296" y="1184675"/>
            <a:ext cx="9473184" cy="3521428"/>
          </a:xfrm>
        </p:spPr>
        <p:txBody>
          <a:bodyPr/>
          <a:lstStyle/>
          <a:p>
            <a:r>
              <a:rPr lang="en-US" sz="1600" dirty="0" smtClean="0"/>
              <a:t>Problem Statement – V10 incremental yield </a:t>
            </a:r>
            <a:r>
              <a:rPr lang="en-US" sz="1600" dirty="0"/>
              <a:t>loss (from 7 </a:t>
            </a:r>
            <a:r>
              <a:rPr lang="en-US" sz="1600" dirty="0" err="1" smtClean="0"/>
              <a:t>dec</a:t>
            </a:r>
            <a:r>
              <a:rPr lang="en-US" sz="1600" dirty="0" smtClean="0"/>
              <a:t> </a:t>
            </a:r>
            <a:r>
              <a:rPr lang="en-US" sz="1600" dirty="0"/>
              <a:t>to 10 </a:t>
            </a:r>
            <a:r>
              <a:rPr lang="en-US" sz="1600" dirty="0" err="1" smtClean="0"/>
              <a:t>dec</a:t>
            </a:r>
            <a:r>
              <a:rPr lang="en-US" sz="1600" dirty="0" smtClean="0"/>
              <a:t>) worse </a:t>
            </a:r>
            <a:r>
              <a:rPr lang="en-US" sz="1600" dirty="0"/>
              <a:t>than V4’s</a:t>
            </a:r>
            <a:endParaRPr lang="en-US" sz="1600" dirty="0" smtClean="0"/>
          </a:p>
          <a:p>
            <a:r>
              <a:rPr lang="en-US" sz="1600" smtClean="0"/>
              <a:t>Models </a:t>
            </a:r>
            <a:r>
              <a:rPr lang="en-US" sz="1600" dirty="0" smtClean="0"/>
              <a:t>of the problem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SD</a:t>
            </a:r>
            <a:r>
              <a:rPr lang="el-GR" sz="1600" dirty="0" smtClean="0">
                <a:ea typeface="Cambria Math" panose="02040503050406030204" pitchFamily="18" charset="0"/>
              </a:rPr>
              <a:t>δ</a:t>
            </a:r>
            <a:r>
              <a:rPr lang="en-US" sz="1600" dirty="0" smtClean="0"/>
              <a:t> V10 drift higher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Set tail </a:t>
            </a:r>
            <a:r>
              <a:rPr lang="en-US" sz="1600" dirty="0"/>
              <a:t>subject to SD</a:t>
            </a:r>
            <a:r>
              <a:rPr lang="el-GR" sz="1600" dirty="0">
                <a:ea typeface="Cambria Math" panose="02040503050406030204" pitchFamily="18" charset="0"/>
              </a:rPr>
              <a:t>δ</a:t>
            </a:r>
            <a:r>
              <a:rPr lang="en-US" sz="1600" dirty="0"/>
              <a:t> </a:t>
            </a:r>
            <a:r>
              <a:rPr lang="en-US" sz="1600" dirty="0" smtClean="0"/>
              <a:t>V10 integration 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Line stability and control</a:t>
            </a:r>
          </a:p>
          <a:p>
            <a:r>
              <a:rPr lang="en-US" sz="1600" dirty="0" smtClean="0"/>
              <a:t>Segmentations and analysis</a:t>
            </a:r>
          </a:p>
          <a:p>
            <a:pPr lvl="1">
              <a:spcBef>
                <a:spcPts val="600"/>
              </a:spcBef>
            </a:pPr>
            <a:r>
              <a:rPr lang="en-US" sz="1600" dirty="0" smtClean="0"/>
              <a:t>AMG:  </a:t>
            </a:r>
          </a:p>
          <a:p>
            <a:pPr lvl="1">
              <a:spcBef>
                <a:spcPts val="600"/>
              </a:spcBef>
            </a:pPr>
            <a:endParaRPr lang="en-US" sz="1600" dirty="0"/>
          </a:p>
          <a:p>
            <a:pPr marL="457200" lvl="1" indent="0">
              <a:spcBef>
                <a:spcPts val="600"/>
              </a:spcBef>
              <a:buNone/>
            </a:pPr>
            <a:endParaRPr lang="en-US" sz="1600" dirty="0" smtClean="0"/>
          </a:p>
          <a:p>
            <a:pPr marL="457200" lvl="1" indent="0">
              <a:spcBef>
                <a:spcPts val="600"/>
              </a:spcBef>
              <a:buNone/>
            </a:pPr>
            <a:endParaRPr lang="en-US" sz="1600" dirty="0" smtClean="0"/>
          </a:p>
          <a:p>
            <a:pPr lvl="1">
              <a:spcBef>
                <a:spcPts val="600"/>
              </a:spcBef>
            </a:pPr>
            <a:r>
              <a:rPr lang="en-US" sz="1600" dirty="0" smtClean="0"/>
              <a:t>Electrical characterization</a:t>
            </a:r>
          </a:p>
          <a:p>
            <a:pPr marL="914400" lvl="2" indent="0">
              <a:spcBef>
                <a:spcPts val="600"/>
              </a:spcBef>
              <a:buNone/>
              <a:tabLst>
                <a:tab pos="3206750" algn="l"/>
                <a:tab pos="5486400" algn="l"/>
              </a:tabLst>
            </a:pPr>
            <a:r>
              <a:rPr lang="en-US" sz="1600" dirty="0"/>
              <a:t>1) structure </a:t>
            </a:r>
            <a:r>
              <a:rPr lang="en-US" sz="1600" dirty="0" smtClean="0"/>
              <a:t>yield	2</a:t>
            </a:r>
            <a:r>
              <a:rPr lang="en-US" sz="1600" dirty="0"/>
              <a:t>) L</a:t>
            </a:r>
            <a:r>
              <a:rPr lang="en-US" sz="1600" dirty="0" smtClean="0"/>
              <a:t>eakage     	3</a:t>
            </a:r>
            <a:r>
              <a:rPr lang="en-US" sz="1600" dirty="0"/>
              <a:t>) E1 inhibiting failure,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4</a:t>
            </a:r>
            <a:r>
              <a:rPr lang="en-US" sz="1600" dirty="0"/>
              <a:t>) E2 to E3 true </a:t>
            </a:r>
            <a:r>
              <a:rPr lang="en-US" sz="1600" dirty="0" smtClean="0"/>
              <a:t>window	5</a:t>
            </a:r>
            <a:r>
              <a:rPr lang="en-US" sz="1600" dirty="0"/>
              <a:t>) </a:t>
            </a:r>
            <a:r>
              <a:rPr lang="en-US" sz="1600" dirty="0" smtClean="0"/>
              <a:t>cycling degradation 	6) 2ndary effects, high </a:t>
            </a:r>
            <a:r>
              <a:rPr lang="en-US" sz="1600" dirty="0"/>
              <a:t>in BER </a:t>
            </a:r>
            <a:r>
              <a:rPr lang="en-US" sz="1600" dirty="0" smtClean="0"/>
              <a:t>Pareto</a:t>
            </a:r>
            <a:endParaRPr lang="en-US" sz="1600" dirty="0"/>
          </a:p>
          <a:p>
            <a:pPr lvl="2">
              <a:spcBef>
                <a:spcPts val="600"/>
              </a:spcBef>
            </a:pPr>
            <a:endParaRPr lang="en-US" sz="16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385457"/>
              </p:ext>
            </p:extLst>
          </p:nvPr>
        </p:nvGraphicFramePr>
        <p:xfrm>
          <a:off x="1844040" y="3325527"/>
          <a:ext cx="6705600" cy="107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  <a:gridCol w="1877568"/>
                <a:gridCol w="1987296"/>
                <a:gridCol w="2017776"/>
              </a:tblGrid>
              <a:tr h="0">
                <a:tc>
                  <a:txBody>
                    <a:bodyPr/>
                    <a:lstStyle/>
                    <a:p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R6.27 Base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</a:rPr>
                        <a:t> Line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>
                          <a:latin typeface="Calibri" panose="020F0502020204030204" pitchFamily="34" charset="0"/>
                        </a:rPr>
                        <a:t>SD V4 vs. V10 SWR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Hot PM thin DARC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Ver-10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BQ34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LQ30</a:t>
                      </a:r>
                      <a:r>
                        <a:rPr lang="en-US" sz="1600" baseline="0" dirty="0" smtClean="0">
                          <a:latin typeface="Calibri" panose="020F0502020204030204" pitchFamily="34" charset="0"/>
                        </a:rPr>
                        <a:t>-2E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LQ31-2E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Calibri" panose="020F0502020204030204" pitchFamily="34" charset="0"/>
                        </a:rPr>
                        <a:t>Ver-4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BQ32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LQ30-1E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Calibri" panose="020F0502020204030204" pitchFamily="34" charset="0"/>
                        </a:rPr>
                        <a:t>LQ32-1E</a:t>
                      </a:r>
                      <a:endParaRPr lang="en-US" sz="1600" dirty="0">
                        <a:latin typeface="Calibri" panose="020F0502020204030204" pitchFamily="34" charset="0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654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Yield: Comparable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52903"/>
              </p:ext>
            </p:extLst>
          </p:nvPr>
        </p:nvGraphicFramePr>
        <p:xfrm>
          <a:off x="754380" y="793591"/>
          <a:ext cx="8758926" cy="17617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2790"/>
                <a:gridCol w="934449"/>
                <a:gridCol w="1752103"/>
                <a:gridCol w="5089584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Paramters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Goal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V10 status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Analysis and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coment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NOBL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3.00E-04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1E-5~2E-4 </a:t>
                      </a:r>
                      <a:br>
                        <a:rPr lang="en-US" sz="1400" u="none" strike="noStrike">
                          <a:effectLst/>
                        </a:rPr>
                      </a:br>
                      <a:r>
                        <a:rPr lang="en-US" sz="1400" u="none" strike="noStrike">
                          <a:effectLst/>
                        </a:rPr>
                        <a:t>wafer mean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comparable to or slightly worse than V4 yield</a:t>
                      </a:r>
                      <a:br>
                        <a:rPr lang="en-US" sz="1400" u="none" strike="noStrike" dirty="0">
                          <a:effectLst/>
                        </a:rPr>
                      </a:br>
                      <a:r>
                        <a:rPr lang="en-US" sz="1400" u="none" strike="noStrike" dirty="0">
                          <a:effectLst/>
                        </a:rPr>
                        <a:t>best yield (1E-5) from hot-pm split (LQ31-2E, -4E) ~10X improvement (</a:t>
                      </a:r>
                      <a:r>
                        <a:rPr lang="en-US" sz="1400" u="none" strike="noStrike" dirty="0" err="1">
                          <a:effectLst/>
                        </a:rPr>
                        <a:t>irrealvent</a:t>
                      </a:r>
                      <a:r>
                        <a:rPr lang="en-US" sz="1400" u="none" strike="noStrike" dirty="0">
                          <a:effectLst/>
                        </a:rPr>
                        <a:t> to V10)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BLICS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>
                          <a:effectLst/>
                        </a:rPr>
                        <a:t>1.00E-03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&lt;1E-3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>
                          <a:effectLst/>
                        </a:rPr>
                        <a:t>comparable to or slightly better than  V4 yield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Open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400" u="none" strike="noStrike" dirty="0">
                          <a:effectLst/>
                        </a:rPr>
                        <a:t>1.00E-05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&lt;1E-5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effectLst/>
                        </a:rPr>
                        <a:t>comparable to or slightly better than  V4 yield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 bwMode="auto">
          <a:xfrm>
            <a:off x="754380" y="2716565"/>
            <a:ext cx="8549640" cy="691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r>
              <a:rPr lang="en-US" kern="0" dirty="0" smtClean="0"/>
              <a:t>Leakage and E1</a:t>
            </a:r>
            <a:endParaRPr lang="en-US" kern="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3275045"/>
              </p:ext>
            </p:extLst>
          </p:nvPr>
        </p:nvGraphicFramePr>
        <p:xfrm>
          <a:off x="754380" y="3393831"/>
          <a:ext cx="8758926" cy="15857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2790"/>
                <a:gridCol w="934449"/>
                <a:gridCol w="1752103"/>
                <a:gridCol w="5089584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Paramters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Goal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V10 status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Analysis and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coment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leakage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2uA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1.5uA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(lower than V4)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leakage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 the same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trend: varied from run to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run;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LQ31 splits failed spec requirement.   True spec characterization still needed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False select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Probe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bit map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analysis to be developed: consecutive open bits along WL and BL and it's cross points</a:t>
                      </a:r>
                    </a:p>
                    <a:p>
                      <a:pPr algn="l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Window budget analysis WIP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324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E2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773406"/>
              </p:ext>
            </p:extLst>
          </p:nvPr>
        </p:nvGraphicFramePr>
        <p:xfrm>
          <a:off x="365760" y="793591"/>
          <a:ext cx="9147546" cy="42546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5776"/>
                <a:gridCol w="1121664"/>
                <a:gridCol w="1454705"/>
                <a:gridCol w="5315401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Paramters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Goal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V10 status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Analysis and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coment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5.45V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5.25~5.4V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100-150mV lower than V4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trend: 250mV run to run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Sigma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130mV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130~140mV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10mV improved from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V4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(150mV)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trend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stabilized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around 130mV to 140mV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 Knee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3sigma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2.8~3.3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to V4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10min Drift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100mV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257mV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60mV higher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than V4;</a:t>
                      </a:r>
                    </a:p>
                    <a:p>
                      <a:pPr algn="l" fontAlgn="ctr"/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to ~1 decade earlier on drift clock initialization  (~10msec)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ub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Drift rate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20mV/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57mV/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 drift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rate as V4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slope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1K</a:t>
                      </a:r>
                      <a:r>
                        <a:rPr lang="el-G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Ω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0.5~3K</a:t>
                      </a:r>
                      <a:r>
                        <a:rPr lang="el-G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Ω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RMS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slope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&lt;70mV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65~83mV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V4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Ihold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10K yield loss (vs. 10sec 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215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E3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934495"/>
              </p:ext>
            </p:extLst>
          </p:nvPr>
        </p:nvGraphicFramePr>
        <p:xfrm>
          <a:off x="365760" y="793591"/>
          <a:ext cx="9147546" cy="28792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5776"/>
                <a:gridCol w="1121664"/>
                <a:gridCol w="1454705"/>
                <a:gridCol w="5315401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Paramters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Goal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V10 status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Analysis and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coment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6.75V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6.3~6.7V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Similar to Set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;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No additional integration difference between  V4 and V10 (cross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contamination)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Sigma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130mV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130~170mV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Equal to V4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150~160mV)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 Math" panose="02040503050406030204" pitchFamily="18" charset="0"/>
                        </a:rPr>
                        <a:t>∆V</a:t>
                      </a:r>
                      <a:r>
                        <a:rPr lang="en-US" sz="1600" b="0" i="0" u="none" strike="noStrike" baseline="-25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 Math" panose="02040503050406030204" pitchFamily="18" charset="0"/>
                        </a:rPr>
                        <a:t>T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1.15~1.25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Equal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to or slightly lower than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V4 (&lt; 50mV)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True Window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??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320mV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or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slightly lower than V4; earlier drift clock compensated by better </a:t>
                      </a:r>
                      <a:r>
                        <a:rPr lang="en-US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sigma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slope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1K</a:t>
                      </a:r>
                      <a:r>
                        <a:rPr lang="el-G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Ω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1~3.5K</a:t>
                      </a:r>
                      <a:r>
                        <a:rPr lang="el-GR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Ω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RMS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of slope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&lt;70mV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75mV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Match V4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579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Endurance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110099"/>
              </p:ext>
            </p:extLst>
          </p:nvPr>
        </p:nvGraphicFramePr>
        <p:xfrm>
          <a:off x="365760" y="793591"/>
          <a:ext cx="9168384" cy="20010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4272"/>
                <a:gridCol w="1060704"/>
                <a:gridCol w="1341120"/>
                <a:gridCol w="5352288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Paramters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Goal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V10 status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Analysis and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coment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Open BER@1E5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&lt;1E-4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2.5E-3@med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Comparable to or slightly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worse than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|∆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Vt,set@1E5|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&lt;50mV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~250mV@med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Comparable to or slightly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worse than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|∆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Vt,rst@1E5|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&lt;50mV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50mV@med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Slightly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worse  than V4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|∆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Vt,win@1E5|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-200mV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Comparable to V4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 bwMode="auto">
          <a:xfrm>
            <a:off x="748284" y="2960405"/>
            <a:ext cx="8549640" cy="691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r>
              <a:rPr lang="en-US" kern="0" dirty="0" smtClean="0"/>
              <a:t>Disturb</a:t>
            </a:r>
            <a:endParaRPr lang="en-US" kern="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301336"/>
              </p:ext>
            </p:extLst>
          </p:nvPr>
        </p:nvGraphicFramePr>
        <p:xfrm>
          <a:off x="359664" y="3628231"/>
          <a:ext cx="9168384" cy="12390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4272"/>
                <a:gridCol w="1060704"/>
                <a:gridCol w="1341120"/>
                <a:gridCol w="5352288"/>
              </a:tblGrid>
              <a:tr h="190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 err="1" smtClean="0">
                          <a:solidFill>
                            <a:schemeClr val="bg1"/>
                          </a:solidFill>
                          <a:effectLst/>
                        </a:rPr>
                        <a:t>Paramters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Goal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V10 status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Analysis and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coment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36576" marB="365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&lt;1E-3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2.5E-2@med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Comparable to V4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mbria Math" panose="02040503050406030204" pitchFamily="18" charset="0"/>
                        </a:rPr>
                        <a:t>TD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&lt;1E-3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1E-5~1E-3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Comparable to V4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9326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2928" y="471619"/>
            <a:ext cx="6876288" cy="48907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1us to 10sec @2 sigma window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7264" y="1152426"/>
            <a:ext cx="2657856" cy="4114518"/>
          </a:xfrm>
        </p:spPr>
        <p:txBody>
          <a:bodyPr/>
          <a:lstStyle/>
          <a:p>
            <a:pPr marL="231775" indent="-231775">
              <a:buNone/>
            </a:pPr>
            <a:r>
              <a:rPr lang="en-US" sz="1800" dirty="0"/>
              <a:t>True window on V4 and V10 are </a:t>
            </a:r>
            <a:r>
              <a:rPr lang="en-US" sz="1800" dirty="0" err="1" smtClean="0"/>
              <a:t>realtvely</a:t>
            </a:r>
            <a:r>
              <a:rPr lang="en-US" sz="1800" dirty="0" smtClean="0"/>
              <a:t> matched </a:t>
            </a:r>
            <a:r>
              <a:rPr lang="en-US" sz="1800" dirty="0"/>
              <a:t>even when VDM is picked for 10ksec drift. Worse Drift and better sigma on V10 offset each other. </a:t>
            </a:r>
          </a:p>
          <a:p>
            <a:pPr marL="231775" indent="-231775">
              <a:buNone/>
            </a:pPr>
            <a:r>
              <a:rPr lang="en-US" sz="1800" dirty="0" smtClean="0"/>
              <a:t>E2 </a:t>
            </a:r>
            <a:r>
              <a:rPr lang="en-US" sz="1800" dirty="0"/>
              <a:t>knee is &gt;=3sigma for LQ32,1E and LQ31,2E so that is not affecting true window</a:t>
            </a:r>
            <a:r>
              <a:rPr lang="en-US" sz="1800" dirty="0" smtClean="0"/>
              <a:t>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13864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and Recommendation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V10 matches V4 performances.</a:t>
            </a:r>
          </a:p>
          <a:p>
            <a:r>
              <a:rPr lang="en-US" sz="2800" dirty="0" smtClean="0"/>
              <a:t>10 decades yield loss, subject to SET tail degradation, is uncorrelated to V10 integrations.</a:t>
            </a:r>
          </a:p>
          <a:p>
            <a:r>
              <a:rPr lang="en-US" sz="2800" dirty="0"/>
              <a:t>W</a:t>
            </a:r>
            <a:r>
              <a:rPr lang="en-US" sz="2800" dirty="0" smtClean="0"/>
              <a:t>indow budget characterization needed for centering V10 and V4 thickness target</a:t>
            </a:r>
          </a:p>
          <a:p>
            <a:r>
              <a:rPr lang="en-US" sz="2800" dirty="0" smtClean="0"/>
              <a:t>We should fully exploit V10 capability and capacity to process integration and Probe/backend debug</a:t>
            </a:r>
          </a:p>
        </p:txBody>
      </p:sp>
    </p:spTree>
    <p:extLst>
      <p:ext uri="{BB962C8B-B14F-4D97-AF65-F5344CB8AC3E}">
        <p14:creationId xmlns:p14="http://schemas.microsoft.com/office/powerpoint/2010/main" val="7995355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Cell Scorecard</Agenda>
    <Date xmlns="90b7a245-a7c3-4504-88b2-cf85318e6b78">2014-05-20T06:00:00+00:00</Date>
    <Presenter xmlns="90b7a245-a7c3-4504-88b2-cf85318e6b78">Fabio Pellizzer / Kiran Pangal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90b7a245-a7c3-4504-88b2-cf85318e6b7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28227</TotalTime>
  <Words>534</Words>
  <Application>Microsoft Office PowerPoint</Application>
  <PresentationFormat>Custom</PresentationFormat>
  <Paragraphs>168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 Math</vt:lpstr>
      <vt:lpstr>Neo Sans Intel</vt:lpstr>
      <vt:lpstr>Neo Sans Intel Medium</vt:lpstr>
      <vt:lpstr>blank</vt:lpstr>
      <vt:lpstr>SD𝛅 Ver 10 vs. Ver 4</vt:lpstr>
      <vt:lpstr>Structure Yield: Comparable</vt:lpstr>
      <vt:lpstr>E2</vt:lpstr>
      <vt:lpstr>E3</vt:lpstr>
      <vt:lpstr>Endurance</vt:lpstr>
      <vt:lpstr>1us to 10sec @2 sigma window </vt:lpstr>
      <vt:lpstr>Summary and Recommendation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 Scorecard</dc:title>
  <dc:creator>Kau, Derchang</dc:creator>
  <cp:lastModifiedBy>Kau, Derchang</cp:lastModifiedBy>
  <cp:revision>1420</cp:revision>
  <dcterms:created xsi:type="dcterms:W3CDTF">2013-04-07T02:13:55Z</dcterms:created>
  <dcterms:modified xsi:type="dcterms:W3CDTF">2015-06-17T22:58:30Z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