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27" r:id="rId5"/>
    <p:sldId id="360" r:id="rId6"/>
    <p:sldId id="362" r:id="rId7"/>
    <p:sldId id="355" r:id="rId8"/>
    <p:sldId id="358" r:id="rId9"/>
    <p:sldId id="359" r:id="rId10"/>
    <p:sldId id="366" r:id="rId11"/>
    <p:sldId id="367" r:id="rId12"/>
    <p:sldId id="354" r:id="rId13"/>
    <p:sldId id="3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134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0"/>
            <a:ext cx="9144000" cy="16764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5C8ECD-1264-444A-B446-19CCFEB3A847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CD7F53-1CAC-48C6-98FA-CB452E9D4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5C8ECD-1264-444A-B446-19CCFEB3A847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CD7F53-1CAC-48C6-98FA-CB452E9D4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975"/>
            <a:ext cx="7772400" cy="479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3340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28600" y="5105400"/>
            <a:ext cx="8686800" cy="129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0" y="5257800"/>
            <a:ext cx="9144000" cy="129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7315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096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6096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152400" y="3810000"/>
            <a:ext cx="8763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096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6096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0" y="35814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572000" y="3581400"/>
            <a:ext cx="45720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Micron ppt logo"/>
          <p:cNvPicPr>
            <a:picLocks noChangeAspect="1" noChangeArrowheads="1"/>
          </p:cNvPicPr>
          <p:nvPr/>
        </p:nvPicPr>
        <p:blipFill>
          <a:blip r:embed="rId18" cstate="print"/>
          <a:srcRect b="12217"/>
          <a:stretch>
            <a:fillRect/>
          </a:stretch>
        </p:blipFill>
        <p:spPr bwMode="auto">
          <a:xfrm>
            <a:off x="457200" y="64770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8382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6673334"/>
            <a:ext cx="1600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0" dirty="0" smtClean="0">
                <a:latin typeface="Calibri" pitchFamily="34" charset="0"/>
                <a:cs typeface="Calibri" pitchFamily="34" charset="0"/>
              </a:rPr>
              <a:t>Nevil Gajera</a:t>
            </a:r>
            <a:endParaRPr lang="en-US" sz="1200" b="1" dirty="0">
              <a:latin typeface="Neo Sans Intel" pitchFamily="34" charset="0"/>
            </a:endParaRPr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6530023"/>
            <a:ext cx="495300" cy="3159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1043107" y="6553200"/>
            <a:ext cx="1471493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8697" y="6574277"/>
            <a:ext cx="2364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Name of the meeting, WWXX, Year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16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16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1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12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VDM – Next Rev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Median by ED Vs 99% by 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0" y="4572000"/>
            <a:ext cx="6019800" cy="1752600"/>
          </a:xfrm>
        </p:spPr>
        <p:txBody>
          <a:bodyPr/>
          <a:lstStyle/>
          <a:p>
            <a:r>
              <a:rPr lang="en-US" dirty="0" smtClean="0"/>
              <a:t>Using Worst 1% of all 2.5k unit will select wrong VDM (based on new method)</a:t>
            </a:r>
          </a:p>
          <a:p>
            <a:r>
              <a:rPr lang="en-US" dirty="0" smtClean="0"/>
              <a:t>Method should be</a:t>
            </a:r>
          </a:p>
          <a:p>
            <a:pPr lvl="1"/>
            <a:r>
              <a:rPr lang="en-US" dirty="0" smtClean="0"/>
              <a:t>Median RBER by ED Groups</a:t>
            </a:r>
          </a:p>
          <a:p>
            <a:pPr lvl="1"/>
            <a:r>
              <a:rPr lang="en-US" dirty="0" smtClean="0"/>
              <a:t>Select Worst ED ?  </a:t>
            </a:r>
            <a:r>
              <a:rPr lang="en-US" dirty="0" smtClean="0">
                <a:sym typeface="Wingdings" pitchFamily="2" charset="2"/>
              </a:rPr>
              <a:t>because this will minimize the failing rate of blocks and will give correct signature to quantify for FAB</a:t>
            </a:r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12468"/>
            <a:ext cx="88011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7829" y="4267200"/>
            <a:ext cx="3106171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7643268" y="0"/>
            <a:ext cx="150073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9108202:24:P11:04:12</a:t>
            </a:r>
            <a:endParaRPr lang="en-US" sz="1000" b="1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743200" y="1905000"/>
            <a:ext cx="7189" cy="146217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26592" y="2057400"/>
            <a:ext cx="7189" cy="146217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91109" y="2976113"/>
            <a:ext cx="1664899" cy="862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283127" y="2662709"/>
            <a:ext cx="1664899" cy="862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819400" y="2438400"/>
            <a:ext cx="304800" cy="2286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133600" y="2819400"/>
            <a:ext cx="609600" cy="1524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18073" y="1638995"/>
            <a:ext cx="7189" cy="146217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470473" y="1618875"/>
            <a:ext cx="7189" cy="146217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765982" y="2710108"/>
            <a:ext cx="1664899" cy="862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927008" y="2224184"/>
            <a:ext cx="1664899" cy="862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463281" y="1999875"/>
            <a:ext cx="304800" cy="2286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708473" y="2553395"/>
            <a:ext cx="609600" cy="1524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Binning / Strategy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0"/>
          </p:nvPr>
        </p:nvGraphicFramePr>
        <p:xfrm>
          <a:off x="228600" y="691559"/>
          <a:ext cx="5715000" cy="2069195"/>
        </p:xfrm>
        <a:graphic>
          <a:graphicData uri="http://schemas.openxmlformats.org/drawingml/2006/table">
            <a:tbl>
              <a:tblPr firstRow="1" firstCol="1" lastCol="1" bandCol="1">
                <a:tableStyleId>{284E427A-3D55-4303-BF80-6455036E1DE7}</a:tableStyleId>
              </a:tblPr>
              <a:tblGrid>
                <a:gridCol w="1135901"/>
                <a:gridCol w="1135901"/>
                <a:gridCol w="851926"/>
                <a:gridCol w="1295636"/>
                <a:gridCol w="1295636"/>
              </a:tblGrid>
              <a:tr h="8118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Trending</a:t>
                      </a:r>
                    </a:p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Register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/>
                        <a:t>Bin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/>
                        <a:t>Sigma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/>
                        <a:t>Drift Coverage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Forgiveness</a:t>
                      </a:r>
                      <a:endParaRPr lang="en-US" sz="17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3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dblStrike" baseline="0" dirty="0" smtClean="0"/>
                        <a:t>Nevil</a:t>
                      </a:r>
                      <a:endParaRPr lang="en-US" sz="2000" b="0" i="0" u="none" strike="dbl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dblStrike" baseline="0" dirty="0" smtClean="0"/>
                        <a:t>WF:*</a:t>
                      </a:r>
                      <a:endParaRPr lang="en-US" sz="2000" b="0" i="0" u="none" strike="dblStrike" baseline="0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dblStrike" baseline="0" dirty="0" smtClean="0"/>
                        <a:t>2</a:t>
                      </a:r>
                      <a:endParaRPr lang="en-US" sz="2000" b="0" i="0" u="none" strike="dbl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dblStrike" baseline="0" dirty="0" smtClean="0"/>
                        <a:t>&gt;=8</a:t>
                      </a:r>
                      <a:endParaRPr lang="en-US" sz="2000" b="0" i="0" u="none" strike="dbl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dbl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000" b="0" i="0" u="none" strike="dbl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13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Sanjay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WF:*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&gt;=2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13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Russ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/>
                        <a:t>WF:*</a:t>
                      </a:r>
                      <a:endParaRPr lang="en-US" sz="20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&gt;=2.5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 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13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/>
                        <a:t>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/>
                        <a:t>WF:*</a:t>
                      </a:r>
                      <a:endParaRPr lang="en-US" sz="20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/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&gt;=10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 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0" y="2759040"/>
            <a:ext cx="8991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lang="en-US" sz="2000" b="1" kern="0" dirty="0" smtClean="0">
                <a:latin typeface="Calibri" pitchFamily="34" charset="0"/>
                <a:cs typeface="Calibri" pitchFamily="34" charset="0"/>
              </a:rPr>
              <a:t>Problem Statement:</a:t>
            </a:r>
          </a:p>
          <a:p>
            <a:pPr marL="800100" lvl="1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Systematic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defect can be covered by AO.</a:t>
            </a:r>
          </a:p>
          <a:p>
            <a:pPr marL="800100" lvl="1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baseline="0" dirty="0" smtClean="0">
                <a:latin typeface="Calibri" pitchFamily="34" charset="0"/>
                <a:cs typeface="Calibri" pitchFamily="34" charset="0"/>
              </a:rPr>
              <a:t>Random</a:t>
            </a:r>
            <a:r>
              <a:rPr lang="en-US" kern="0" dirty="0" smtClean="0">
                <a:latin typeface="Calibri" pitchFamily="34" charset="0"/>
                <a:cs typeface="Calibri" pitchFamily="34" charset="0"/>
              </a:rPr>
              <a:t> defects cannot be covered by AO 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Strategy for probe</a:t>
            </a:r>
          </a:p>
          <a:p>
            <a:pPr marL="800100" lvl="1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Move to “Sanjay” Category</a:t>
            </a:r>
          </a:p>
          <a:p>
            <a:pPr marL="800100" lvl="1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Select VDM based on 10 decade drift margin at probe</a:t>
            </a:r>
          </a:p>
          <a:p>
            <a:pPr marL="1257300" lvl="2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Probe Test Set at 10sec VDM and Reset at 25usec VDM</a:t>
            </a:r>
          </a:p>
          <a:p>
            <a:pPr marL="800100" lvl="1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Create a trend register or add bin for visibility/selecting units for probe</a:t>
            </a:r>
          </a:p>
          <a:p>
            <a:pPr marL="1257300" lvl="2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RBER Trend : 1usec,10sec and </a:t>
            </a:r>
            <a:r>
              <a:rPr lang="en-US" u="sng" kern="0" dirty="0" smtClean="0">
                <a:latin typeface="Calibri" pitchFamily="34" charset="0"/>
                <a:cs typeface="Calibri" pitchFamily="34" charset="0"/>
              </a:rPr>
              <a:t>predict 10K sec </a:t>
            </a:r>
            <a:r>
              <a:rPr lang="en-US" u="sng" kern="0" dirty="0" err="1" smtClean="0">
                <a:latin typeface="Calibri" pitchFamily="34" charset="0"/>
                <a:cs typeface="Calibri" pitchFamily="34" charset="0"/>
              </a:rPr>
              <a:t>rber</a:t>
            </a:r>
            <a:endParaRPr lang="en-US" u="sng" kern="0" dirty="0" smtClean="0">
              <a:latin typeface="Calibri" pitchFamily="34" charset="0"/>
              <a:cs typeface="Calibri" pitchFamily="34" charset="0"/>
            </a:endParaRPr>
          </a:p>
          <a:p>
            <a:pPr marL="1257300" lvl="2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Drift Trend</a:t>
            </a:r>
          </a:p>
          <a:p>
            <a:pPr marL="1257300" lvl="2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kern="0" dirty="0" smtClean="0">
                <a:latin typeface="Calibri" pitchFamily="34" charset="0"/>
                <a:cs typeface="Calibri" pitchFamily="34" charset="0"/>
              </a:rPr>
              <a:t>Request custom crunch based on Sanjay’s AO script</a:t>
            </a:r>
          </a:p>
          <a:p>
            <a:pPr marL="1257300" lvl="2" indent="-342900" fontAlgn="base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966138" y="685800"/>
            <a:ext cx="2492062" cy="2258443"/>
            <a:chOff x="4111180" y="685800"/>
            <a:chExt cx="3946374" cy="3325756"/>
          </a:xfrm>
        </p:grpSpPr>
        <p:grpSp>
          <p:nvGrpSpPr>
            <p:cNvPr id="8" name="Group 28"/>
            <p:cNvGrpSpPr/>
            <p:nvPr/>
          </p:nvGrpSpPr>
          <p:grpSpPr>
            <a:xfrm>
              <a:off x="4111180" y="777187"/>
              <a:ext cx="3946374" cy="3234369"/>
              <a:chOff x="2537553" y="709613"/>
              <a:chExt cx="3946374" cy="3234369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flipV="1">
                <a:off x="3228109" y="875819"/>
                <a:ext cx="0" cy="267779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743200" y="3147210"/>
                <a:ext cx="3740727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>
                <a:off x="4066172" y="2514600"/>
                <a:ext cx="491055" cy="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4032103" y="2287434"/>
                <a:ext cx="545342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/>
                  <a:t>10dec</a:t>
                </a:r>
                <a:endParaRPr lang="en-US" sz="1000" b="1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957562" y="3581400"/>
                <a:ext cx="855976" cy="362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>
                    <a:solidFill>
                      <a:srgbClr val="FF0000"/>
                    </a:solidFill>
                  </a:rPr>
                  <a:t>VDM1</a:t>
                </a:r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854036" y="3300734"/>
                <a:ext cx="2971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2537553" y="3196811"/>
                <a:ext cx="886438" cy="3852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050" dirty="0" smtClean="0">
                    <a:solidFill>
                      <a:srgbClr val="FF0000"/>
                    </a:solidFill>
                    <a:latin typeface="Symbol" pitchFamily="18" charset="2"/>
                  </a:rPr>
                  <a:t>s/3s</a:t>
                </a:r>
                <a:endParaRPr lang="en-US" sz="1050" dirty="0">
                  <a:solidFill>
                    <a:srgbClr val="FF0000"/>
                  </a:solidFill>
                  <a:latin typeface="Symbol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692236" y="3253302"/>
                <a:ext cx="4667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E2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987636" y="3253302"/>
                <a:ext cx="4667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E3</a:t>
                </a:r>
                <a:endParaRPr lang="en-US" dirty="0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flipH="1">
                <a:off x="4352158" y="709613"/>
                <a:ext cx="746478" cy="2489932"/>
              </a:xfrm>
              <a:prstGeom prst="line">
                <a:avLst/>
              </a:prstGeom>
              <a:ln w="28575">
                <a:solidFill>
                  <a:schemeClr val="accent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 rot="17018946">
                <a:off x="4585217" y="1396391"/>
                <a:ext cx="696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accent6"/>
                    </a:solidFill>
                  </a:rPr>
                  <a:t>10Ksec</a:t>
                </a:r>
                <a:endParaRPr lang="en-US" sz="1200" dirty="0">
                  <a:solidFill>
                    <a:schemeClr val="accent6"/>
                  </a:solidFill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H="1">
                <a:off x="5101493" y="838200"/>
                <a:ext cx="426472" cy="250698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881898" y="914400"/>
                <a:ext cx="457200" cy="2308443"/>
              </a:xfrm>
              <a:prstGeom prst="line">
                <a:avLst/>
              </a:prstGeom>
              <a:ln w="31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 rot="16931116">
                <a:off x="3882338" y="1323784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1usec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6897737">
                <a:off x="5070772" y="1450090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1usec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>
              <a:off x="6675470" y="685800"/>
              <a:ext cx="0" cy="332415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6636592" y="336142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362200" y="1588706"/>
            <a:ext cx="0" cy="1066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8600" y="1817306"/>
            <a:ext cx="5715000" cy="30480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Die Loss from Yielding Dice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" y="4953000"/>
            <a:ext cx="7772400" cy="1371600"/>
          </a:xfrm>
        </p:spPr>
        <p:txBody>
          <a:bodyPr/>
          <a:lstStyle/>
          <a:p>
            <a:r>
              <a:rPr lang="en-US" dirty="0" smtClean="0"/>
              <a:t>LQ27 and LQ29 show about 7-12% die loss from WF:*</a:t>
            </a:r>
          </a:p>
          <a:p>
            <a:r>
              <a:rPr lang="en-US" dirty="0" smtClean="0"/>
              <a:t>V8 51LP lot, shows about 30% die loss at WF:*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828800" y="762000"/>
            <a:ext cx="5105400" cy="3981450"/>
            <a:chOff x="1828800" y="762000"/>
            <a:chExt cx="5105400" cy="3981450"/>
          </a:xfrm>
        </p:grpSpPr>
        <p:pic>
          <p:nvPicPr>
            <p:cNvPr id="296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28800" y="762000"/>
              <a:ext cx="5105400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743200" y="762000"/>
              <a:ext cx="7906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</a:rPr>
                <a:t>76 dice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14800" y="762000"/>
              <a:ext cx="8899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</a:rPr>
                <a:t>413 dice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38800" y="786444"/>
              <a:ext cx="8899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</a:rPr>
                <a:t>835 dice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3659"/>
            <a:ext cx="9144000" cy="479425"/>
          </a:xfrm>
        </p:spPr>
        <p:txBody>
          <a:bodyPr/>
          <a:lstStyle/>
          <a:p>
            <a:r>
              <a:rPr lang="en-US" dirty="0" smtClean="0"/>
              <a:t>Proposal for VDM1 at probe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" y="4267200"/>
            <a:ext cx="7772400" cy="14478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 smtClean="0"/>
              <a:t>VDM1  = Best RBER(10sec E2 / 1usec E3) + drift ( 3 </a:t>
            </a:r>
            <a:r>
              <a:rPr lang="en-US" dirty="0" err="1" smtClean="0"/>
              <a:t>dec</a:t>
            </a:r>
            <a:r>
              <a:rPr lang="en-US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Dynamic Drift =&gt; Probe collect E2 at 1sec and 10sec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7 decade [1usec – 10sec]   +  3 decade [calculated based on 1sec to 10sec by die]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Limit BER at VDM1 to 3</a:t>
            </a:r>
            <a:r>
              <a:rPr lang="en-US" dirty="0" smtClean="0">
                <a:latin typeface="Symbol" pitchFamily="18" charset="2"/>
              </a:rPr>
              <a:t>s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Increase drift coverage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Trend : RBER and MAX_DRIFT_COVERAGE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VDM2 = (VDM1 + VDM3 ) / 2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VDM3 = VDM1 + (4dec * 100mv E3 drift), only allow to Max 7v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1752600" y="335002"/>
            <a:ext cx="5638800" cy="4123426"/>
            <a:chOff x="1752600" y="524774"/>
            <a:chExt cx="5638800" cy="4123426"/>
          </a:xfrm>
        </p:grpSpPr>
        <p:grpSp>
          <p:nvGrpSpPr>
            <p:cNvPr id="89" name="Group 88"/>
            <p:cNvGrpSpPr/>
            <p:nvPr/>
          </p:nvGrpSpPr>
          <p:grpSpPr>
            <a:xfrm>
              <a:off x="1752600" y="524774"/>
              <a:ext cx="5638800" cy="3960879"/>
              <a:chOff x="2889754" y="762000"/>
              <a:chExt cx="5638800" cy="3960879"/>
            </a:xfrm>
          </p:grpSpPr>
          <p:grpSp>
            <p:nvGrpSpPr>
              <p:cNvPr id="20" name="Group 4"/>
              <p:cNvGrpSpPr/>
              <p:nvPr/>
            </p:nvGrpSpPr>
            <p:grpSpPr>
              <a:xfrm>
                <a:off x="2965954" y="762000"/>
                <a:ext cx="5562600" cy="3459192"/>
                <a:chOff x="2889754" y="648406"/>
                <a:chExt cx="5562600" cy="3459192"/>
              </a:xfrm>
            </p:grpSpPr>
            <p:cxnSp>
              <p:nvCxnSpPr>
                <p:cNvPr id="27" name="Straight Arrow Connector 26"/>
                <p:cNvCxnSpPr/>
                <p:nvPr/>
              </p:nvCxnSpPr>
              <p:spPr>
                <a:xfrm flipH="1" flipV="1">
                  <a:off x="3228109" y="875819"/>
                  <a:ext cx="8234" cy="3231779"/>
                </a:xfrm>
                <a:prstGeom prst="straightConnector1">
                  <a:avLst/>
                </a:prstGeom>
                <a:ln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Arrow Connector 27"/>
                <p:cNvCxnSpPr/>
                <p:nvPr/>
              </p:nvCxnSpPr>
              <p:spPr>
                <a:xfrm>
                  <a:off x="2889754" y="3437604"/>
                  <a:ext cx="5562600" cy="0"/>
                </a:xfrm>
                <a:prstGeom prst="straightConnector1">
                  <a:avLst/>
                </a:prstGeom>
                <a:ln>
                  <a:solidFill>
                    <a:srgbClr val="00B0F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/>
                <p:cNvCxnSpPr/>
                <p:nvPr/>
              </p:nvCxnSpPr>
              <p:spPr>
                <a:xfrm>
                  <a:off x="4013809" y="2514600"/>
                  <a:ext cx="491055" cy="0"/>
                </a:xfrm>
                <a:prstGeom prst="straightConnector1">
                  <a:avLst/>
                </a:prstGeom>
                <a:ln w="381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4133191" y="2502664"/>
                  <a:ext cx="32092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Si</a:t>
                  </a:r>
                  <a:endParaRPr lang="en-US" sz="1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3733800" y="648406"/>
                  <a:ext cx="4667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E2</a:t>
                  </a:r>
                  <a:endParaRPr lang="en-US" dirty="0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6858000" y="724606"/>
                  <a:ext cx="4667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E3</a:t>
                  </a:r>
                  <a:endParaRPr lang="en-US" dirty="0"/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581400" y="1029406"/>
                  <a:ext cx="838200" cy="2895600"/>
                </a:xfrm>
                <a:prstGeom prst="line">
                  <a:avLst/>
                </a:prstGeom>
                <a:ln w="3175">
                  <a:solidFill>
                    <a:srgbClr val="FF0000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/>
                <p:cNvSpPr txBox="1"/>
                <p:nvPr/>
              </p:nvSpPr>
              <p:spPr>
                <a:xfrm rot="4395865">
                  <a:off x="3371620" y="1323784"/>
                  <a:ext cx="545342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dirty="0" smtClean="0">
                      <a:solidFill>
                        <a:srgbClr val="FF0000"/>
                      </a:solidFill>
                    </a:rPr>
                    <a:t>1usec</a:t>
                  </a:r>
                  <a:endParaRPr lang="en-US" sz="1050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19" name="Straight Connector 18"/>
              <p:cNvCxnSpPr/>
              <p:nvPr/>
            </p:nvCxnSpPr>
            <p:spPr>
              <a:xfrm>
                <a:off x="5446423" y="2090462"/>
                <a:ext cx="0" cy="2286000"/>
              </a:xfrm>
              <a:prstGeom prst="line">
                <a:avLst/>
              </a:prstGeom>
              <a:ln w="28575">
                <a:solidFill>
                  <a:schemeClr val="accent4">
                    <a:lumMod val="75000"/>
                    <a:lumOff val="2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5225703" y="4461183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 flipH="1">
                <a:off x="5257800" y="1143000"/>
                <a:ext cx="1152572" cy="3429000"/>
              </a:xfrm>
              <a:prstGeom prst="line">
                <a:avLst/>
              </a:prstGeom>
              <a:ln w="31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 rot="17282783">
                <a:off x="5888576" y="1509941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1usec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109491" y="1897266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00B050"/>
                    </a:solidFill>
                  </a:rPr>
                  <a:t>VDM1</a:t>
                </a:r>
                <a:endParaRPr lang="en-US" sz="1200" b="1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4114800" y="1143000"/>
                <a:ext cx="1143000" cy="3429000"/>
              </a:xfrm>
              <a:prstGeom prst="line">
                <a:avLst/>
              </a:prstGeom>
              <a:ln w="31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4419600" y="974069"/>
                <a:ext cx="1143000" cy="3429000"/>
              </a:xfrm>
              <a:prstGeom prst="line">
                <a:avLst/>
              </a:prstGeom>
              <a:ln w="3175">
                <a:solidFill>
                  <a:srgbClr val="00B05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Oval 56"/>
              <p:cNvSpPr/>
              <p:nvPr/>
            </p:nvSpPr>
            <p:spPr>
              <a:xfrm>
                <a:off x="5411154" y="3974597"/>
                <a:ext cx="76200" cy="762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 rot="4395865">
                <a:off x="3886662" y="1358421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10sec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 rot="4395865">
                <a:off x="4159434" y="1268447"/>
                <a:ext cx="63511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00B050"/>
                    </a:solidFill>
                  </a:rPr>
                  <a:t>1E4sec</a:t>
                </a:r>
                <a:endParaRPr lang="en-US" sz="1050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61" name="Straight Arrow Connector 60"/>
              <p:cNvCxnSpPr/>
              <p:nvPr/>
            </p:nvCxnSpPr>
            <p:spPr>
              <a:xfrm>
                <a:off x="4495800" y="2209800"/>
                <a:ext cx="304800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 rot="4267638">
                <a:off x="4372775" y="2089532"/>
                <a:ext cx="60785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solidFill>
                      <a:srgbClr val="00B050"/>
                    </a:solidFill>
                  </a:rPr>
                  <a:t>predict</a:t>
                </a:r>
                <a:endParaRPr lang="en-US" sz="1100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flipH="1">
                <a:off x="6629400" y="1143000"/>
                <a:ext cx="1152572" cy="3429000"/>
              </a:xfrm>
              <a:prstGeom prst="line">
                <a:avLst/>
              </a:prstGeom>
              <a:ln w="31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/>
              <p:cNvSpPr txBox="1"/>
              <p:nvPr/>
            </p:nvSpPr>
            <p:spPr>
              <a:xfrm rot="17282783">
                <a:off x="7229997" y="1530137"/>
                <a:ext cx="63511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1E8sec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6" name="Straight Connector 65"/>
              <p:cNvCxnSpPr/>
              <p:nvPr/>
            </p:nvCxnSpPr>
            <p:spPr>
              <a:xfrm>
                <a:off x="6832727" y="2110658"/>
                <a:ext cx="0" cy="2286000"/>
              </a:xfrm>
              <a:prstGeom prst="line">
                <a:avLst/>
              </a:prstGeom>
              <a:ln w="28575">
                <a:solidFill>
                  <a:schemeClr val="accent4">
                    <a:lumMod val="75000"/>
                    <a:lumOff val="2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125801" y="2086786"/>
                <a:ext cx="0" cy="2286000"/>
              </a:xfrm>
              <a:prstGeom prst="line">
                <a:avLst/>
              </a:prstGeom>
              <a:ln w="28575">
                <a:solidFill>
                  <a:schemeClr val="accent4">
                    <a:lumMod val="75000"/>
                    <a:lumOff val="2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TextBox 68"/>
              <p:cNvSpPr txBox="1"/>
              <p:nvPr/>
            </p:nvSpPr>
            <p:spPr>
              <a:xfrm>
                <a:off x="6477000" y="1905000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00B050"/>
                    </a:solidFill>
                  </a:rPr>
                  <a:t>VDM3</a:t>
                </a:r>
                <a:endParaRPr lang="en-US" sz="12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5836176" y="1914179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00B050"/>
                    </a:solidFill>
                  </a:rPr>
                  <a:t>VDM2</a:t>
                </a:r>
                <a:endParaRPr lang="en-US" sz="12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 rot="5400000">
                <a:off x="2661486" y="2215314"/>
                <a:ext cx="82586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RBER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73" name="Straight Arrow Connector 72"/>
              <p:cNvCxnSpPr/>
              <p:nvPr/>
            </p:nvCxnSpPr>
            <p:spPr>
              <a:xfrm flipV="1">
                <a:off x="3077002" y="1269989"/>
                <a:ext cx="2" cy="68580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TextBox 78"/>
              <p:cNvSpPr txBox="1"/>
              <p:nvPr/>
            </p:nvSpPr>
            <p:spPr>
              <a:xfrm>
                <a:off x="7162800" y="3532534"/>
                <a:ext cx="6463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VTH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81" name="Straight Arrow Connector 80"/>
              <p:cNvCxnSpPr>
                <a:stCxn id="79" idx="3"/>
              </p:cNvCxnSpPr>
              <p:nvPr/>
            </p:nvCxnSpPr>
            <p:spPr>
              <a:xfrm flipV="1">
                <a:off x="7809131" y="3713237"/>
                <a:ext cx="684629" cy="3963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5562600" y="4495800"/>
                <a:ext cx="13716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/>
              <p:cNvSpPr txBox="1"/>
              <p:nvPr/>
            </p:nvSpPr>
            <p:spPr>
              <a:xfrm>
                <a:off x="5796460" y="4445880"/>
                <a:ext cx="6447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>
                        <a:lumMod val="65000"/>
                      </a:schemeClr>
                    </a:solidFill>
                  </a:rPr>
                  <a:t>400mv</a:t>
                </a:r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cxnSp>
            <p:nvCxnSpPr>
              <p:cNvPr id="87" name="Straight Arrow Connector 86"/>
              <p:cNvCxnSpPr/>
              <p:nvPr/>
            </p:nvCxnSpPr>
            <p:spPr>
              <a:xfrm>
                <a:off x="5486400" y="4191000"/>
                <a:ext cx="6096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5486420" y="4135840"/>
                <a:ext cx="6447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>
                        <a:lumMod val="65000"/>
                      </a:schemeClr>
                    </a:solidFill>
                  </a:rPr>
                  <a:t>200mv</a:t>
                </a:r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p:grpSp>
        <p:cxnSp>
          <p:nvCxnSpPr>
            <p:cNvPr id="91" name="Straight Connector 90"/>
            <p:cNvCxnSpPr/>
            <p:nvPr/>
          </p:nvCxnSpPr>
          <p:spPr>
            <a:xfrm>
              <a:off x="4114800" y="3810000"/>
              <a:ext cx="0" cy="8382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V="1">
              <a:off x="3429000" y="3999772"/>
              <a:ext cx="762000" cy="1150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3090040" y="3991310"/>
              <a:ext cx="4812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Drift </a:t>
              </a:r>
              <a:endParaRPr lang="en-US" sz="1100" dirty="0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>
            <a:off x="1790082" y="2784940"/>
            <a:ext cx="5562600" cy="0"/>
          </a:xfrm>
          <a:prstGeom prst="straightConnector1">
            <a:avLst/>
          </a:prstGeom>
          <a:ln>
            <a:prstDash val="sysDot"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-1066800" y="2057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086600" y="25908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2sigma</a:t>
            </a:r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4580626" y="1440600"/>
            <a:ext cx="17253" cy="153550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6200000">
            <a:off x="4218334" y="1053872"/>
            <a:ext cx="75854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>
                <a:solidFill>
                  <a:schemeClr val="accent6">
                    <a:lumMod val="75000"/>
                  </a:schemeClr>
                </a:solidFill>
              </a:rPr>
              <a:t>Current VDM1</a:t>
            </a:r>
            <a:endParaRPr lang="en-US" sz="7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0" name="Straight Arrow Connector 59"/>
          <p:cNvCxnSpPr>
            <a:stCxn id="12" idx="4"/>
            <a:endCxn id="57" idx="4"/>
          </p:cNvCxnSpPr>
          <p:nvPr/>
        </p:nvCxnSpPr>
        <p:spPr>
          <a:xfrm flipV="1">
            <a:off x="4126649" y="3640347"/>
            <a:ext cx="169306" cy="47003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554748" y="2743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3883332" y="4087488"/>
            <a:ext cx="4988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>
                <a:solidFill>
                  <a:schemeClr val="accent6"/>
                </a:solidFill>
              </a:rPr>
              <a:t>VDMx</a:t>
            </a:r>
            <a:endParaRPr lang="en-US" sz="9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Previous to Proposed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04800" y="3873272"/>
            <a:ext cx="4419600" cy="22098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dirty="0" smtClean="0"/>
              <a:t>Current Method</a:t>
            </a:r>
          </a:p>
          <a:p>
            <a:pPr>
              <a:spcBef>
                <a:spcPts val="200"/>
              </a:spcBef>
            </a:pPr>
            <a:r>
              <a:rPr lang="en-US" dirty="0" smtClean="0"/>
              <a:t>Anchored on 2sigma </a:t>
            </a:r>
          </a:p>
          <a:p>
            <a:pPr>
              <a:spcBef>
                <a:spcPts val="200"/>
              </a:spcBef>
            </a:pPr>
            <a:r>
              <a:rPr lang="en-US" dirty="0" smtClean="0"/>
              <a:t>No trending for Drift (assumed 8dec)</a:t>
            </a:r>
          </a:p>
          <a:p>
            <a:pPr lvl="1">
              <a:spcBef>
                <a:spcPts val="200"/>
              </a:spcBef>
            </a:pPr>
            <a:r>
              <a:rPr lang="en-US" dirty="0" smtClean="0"/>
              <a:t>Die may fail EC at probe if drift &gt;  E2 Margin</a:t>
            </a:r>
          </a:p>
          <a:p>
            <a:pPr>
              <a:spcBef>
                <a:spcPts val="200"/>
              </a:spcBef>
            </a:pPr>
            <a:r>
              <a:rPr lang="en-US" dirty="0" err="1" smtClean="0"/>
              <a:t>Rber</a:t>
            </a:r>
            <a:r>
              <a:rPr lang="en-US" dirty="0" smtClean="0"/>
              <a:t> Trending </a:t>
            </a:r>
          </a:p>
          <a:p>
            <a:pPr lvl="1">
              <a:spcBef>
                <a:spcPts val="200"/>
              </a:spcBef>
            </a:pPr>
            <a:r>
              <a:rPr lang="en-US" dirty="0" smtClean="0"/>
              <a:t>10sec</a:t>
            </a:r>
          </a:p>
          <a:p>
            <a:pPr>
              <a:spcBef>
                <a:spcPts val="200"/>
              </a:spcBef>
            </a:pPr>
            <a:r>
              <a:rPr lang="en-US" dirty="0" smtClean="0"/>
              <a:t>True window Trending</a:t>
            </a:r>
          </a:p>
          <a:p>
            <a:pPr>
              <a:spcBef>
                <a:spcPts val="200"/>
              </a:spcBef>
            </a:pPr>
            <a:r>
              <a:rPr lang="en-US" dirty="0" smtClean="0"/>
              <a:t>Testing : EC = VDM1-50mv, FC = VDM1 – 100mv</a:t>
            </a:r>
          </a:p>
          <a:p>
            <a:pPr lvl="1">
              <a:spcBef>
                <a:spcPts val="200"/>
              </a:spcBef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54427" y="914400"/>
            <a:ext cx="3740727" cy="2989421"/>
            <a:chOff x="2743200" y="838200"/>
            <a:chExt cx="3740727" cy="2989421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3228109" y="875819"/>
              <a:ext cx="0" cy="2677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743200" y="3147210"/>
              <a:ext cx="374072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195562" y="2514600"/>
              <a:ext cx="491055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149999" y="2275940"/>
              <a:ext cx="516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8dec</a:t>
              </a:r>
              <a:endParaRPr lang="en-US" sz="1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57562" y="3581400"/>
              <a:ext cx="5405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FF0000"/>
                  </a:solidFill>
                </a:rPr>
                <a:t>VDM1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854036" y="1119702"/>
              <a:ext cx="2971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854036" y="3024702"/>
              <a:ext cx="2971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777836" y="1043502"/>
              <a:ext cx="4523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r>
                <a:rPr lang="en-US" dirty="0" smtClean="0">
                  <a:latin typeface="Symbol" pitchFamily="18" charset="2"/>
                </a:rPr>
                <a:t>s</a:t>
              </a:r>
              <a:endParaRPr lang="en-US" dirty="0">
                <a:latin typeface="Symbol" pitchFamily="18" charset="2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777836" y="2721336"/>
              <a:ext cx="529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r>
                <a:rPr lang="en-US" dirty="0" smtClean="0">
                  <a:latin typeface="Symbol" pitchFamily="18" charset="2"/>
                </a:rPr>
                <a:t>s</a:t>
              </a:r>
              <a:endParaRPr lang="en-US" dirty="0">
                <a:latin typeface="Symbol" pitchFamily="18" charset="2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92236" y="325330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E2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7636" y="325330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E3</a:t>
              </a:r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>
              <a:off x="4352158" y="914400"/>
              <a:ext cx="681604" cy="2285145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 rot="17018946">
              <a:off x="4594034" y="1396391"/>
              <a:ext cx="6783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100sec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H="1">
              <a:off x="5181600" y="838200"/>
              <a:ext cx="346364" cy="2308443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4114800" y="914400"/>
              <a:ext cx="457200" cy="2308443"/>
            </a:xfrm>
            <a:prstGeom prst="line">
              <a:avLst/>
            </a:prstGeom>
            <a:ln w="31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 rot="16931116">
              <a:off x="4115240" y="1323784"/>
              <a:ext cx="54534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solidFill>
                    <a:srgbClr val="FF0000"/>
                  </a:solidFill>
                </a:rPr>
                <a:t>1usec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6897737">
              <a:off x="5070772" y="1450090"/>
              <a:ext cx="54534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solidFill>
                    <a:srgbClr val="FF0000"/>
                  </a:solidFill>
                </a:rPr>
                <a:t>1usec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8" name="Straight Connector 27"/>
          <p:cNvCxnSpPr/>
          <p:nvPr/>
        </p:nvCxnSpPr>
        <p:spPr>
          <a:xfrm>
            <a:off x="2797389" y="609600"/>
            <a:ext cx="0" cy="33241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2780358" y="307958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316827" y="685800"/>
            <a:ext cx="3740727" cy="3324158"/>
            <a:chOff x="4316827" y="685800"/>
            <a:chExt cx="3740727" cy="3324158"/>
          </a:xfrm>
        </p:grpSpPr>
        <p:grpSp>
          <p:nvGrpSpPr>
            <p:cNvPr id="29" name="Group 28"/>
            <p:cNvGrpSpPr/>
            <p:nvPr/>
          </p:nvGrpSpPr>
          <p:grpSpPr>
            <a:xfrm>
              <a:off x="4316827" y="777187"/>
              <a:ext cx="3740727" cy="3118008"/>
              <a:chOff x="2743200" y="709613"/>
              <a:chExt cx="3740727" cy="3118008"/>
            </a:xfrm>
          </p:grpSpPr>
          <p:cxnSp>
            <p:nvCxnSpPr>
              <p:cNvPr id="30" name="Straight Arrow Connector 29"/>
              <p:cNvCxnSpPr/>
              <p:nvPr/>
            </p:nvCxnSpPr>
            <p:spPr>
              <a:xfrm flipV="1">
                <a:off x="3228109" y="875819"/>
                <a:ext cx="0" cy="267779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2743200" y="3147210"/>
                <a:ext cx="3740727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4066172" y="2514600"/>
                <a:ext cx="491055" cy="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4032103" y="2287434"/>
                <a:ext cx="545342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/>
                  <a:t>10dec</a:t>
                </a:r>
                <a:endParaRPr lang="en-US" sz="1000" b="1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957562" y="3581400"/>
                <a:ext cx="540533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 smtClean="0">
                    <a:solidFill>
                      <a:srgbClr val="FF0000"/>
                    </a:solidFill>
                  </a:rPr>
                  <a:t>VDM1</a:t>
                </a:r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7" name="Straight Connector 36"/>
              <p:cNvCxnSpPr/>
              <p:nvPr/>
            </p:nvCxnSpPr>
            <p:spPr>
              <a:xfrm>
                <a:off x="2854036" y="3300734"/>
                <a:ext cx="2971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769773" y="3158704"/>
                <a:ext cx="460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dirty="0" err="1" smtClean="0">
                    <a:latin typeface="Symbol" pitchFamily="18" charset="2"/>
                  </a:rPr>
                  <a:t>s</a:t>
                </a:r>
                <a:endParaRPr lang="en-US" dirty="0">
                  <a:latin typeface="Symbol" pitchFamily="18" charset="2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692236" y="3253302"/>
                <a:ext cx="4667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E2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4987636" y="3253302"/>
                <a:ext cx="4667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E3</a:t>
                </a:r>
                <a:endParaRPr lang="en-US" dirty="0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H="1">
                <a:off x="4352158" y="709613"/>
                <a:ext cx="746478" cy="2489932"/>
              </a:xfrm>
              <a:prstGeom prst="line">
                <a:avLst/>
              </a:prstGeom>
              <a:ln w="28575">
                <a:solidFill>
                  <a:schemeClr val="accent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/>
              <p:nvPr/>
            </p:nvSpPr>
            <p:spPr>
              <a:xfrm rot="17018946">
                <a:off x="4585217" y="1396391"/>
                <a:ext cx="696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accent6"/>
                    </a:solidFill>
                  </a:rPr>
                  <a:t>10Ksec</a:t>
                </a:r>
                <a:endParaRPr lang="en-US" sz="1200" dirty="0">
                  <a:solidFill>
                    <a:schemeClr val="accent6"/>
                  </a:solidFill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flipH="1">
                <a:off x="5101493" y="838200"/>
                <a:ext cx="426472" cy="250698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3881898" y="914400"/>
                <a:ext cx="457200" cy="2308443"/>
              </a:xfrm>
              <a:prstGeom prst="line">
                <a:avLst/>
              </a:prstGeom>
              <a:ln w="31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 rot="16931116">
                <a:off x="3882338" y="1323784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1usec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6897737">
                <a:off x="5070772" y="1450090"/>
                <a:ext cx="545342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solidFill>
                      <a:srgbClr val="FF0000"/>
                    </a:solidFill>
                  </a:rPr>
                  <a:t>1usec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52" name="Straight Connector 51"/>
            <p:cNvCxnSpPr/>
            <p:nvPr/>
          </p:nvCxnSpPr>
          <p:spPr>
            <a:xfrm>
              <a:off x="6675470" y="685800"/>
              <a:ext cx="0" cy="332415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6636592" y="336142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Content Placeholder 3"/>
          <p:cNvSpPr txBox="1">
            <a:spLocks/>
          </p:cNvSpPr>
          <p:nvPr/>
        </p:nvSpPr>
        <p:spPr bwMode="auto">
          <a:xfrm>
            <a:off x="4720098" y="3925028"/>
            <a:ext cx="419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Proposed Method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Anchored on 10decades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of drift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lang="en-US" sz="1600" b="1" kern="0" dirty="0" smtClean="0">
                <a:latin typeface="Calibri" pitchFamily="34" charset="0"/>
                <a:cs typeface="Calibri" pitchFamily="34" charset="0"/>
              </a:rPr>
              <a:t>Drift trending based on 2sigma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endParaRPr lang="en-US" sz="1600" b="1" kern="0" dirty="0" smtClean="0"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endParaRPr lang="en-US" sz="1600" b="1" kern="0" dirty="0" smtClean="0"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lang="en-US" sz="1600" b="1" kern="0" dirty="0" smtClean="0">
                <a:latin typeface="Calibri" pitchFamily="34" charset="0"/>
                <a:cs typeface="Calibri" pitchFamily="34" charset="0"/>
              </a:rPr>
              <a:t>RBER Trending (limited to 3s)</a:t>
            </a:r>
          </a:p>
          <a:p>
            <a:pPr marL="800100" lvl="1" indent="-342900" fontAlgn="base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1usec,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10sec</a:t>
            </a:r>
          </a:p>
          <a:p>
            <a:pPr marL="342900" indent="-342900" fontAlgn="base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sz="1600" b="1" kern="0" baseline="0" dirty="0" smtClean="0">
                <a:latin typeface="Calibri" pitchFamily="34" charset="0"/>
                <a:cs typeface="Calibri" pitchFamily="34" charset="0"/>
              </a:rPr>
              <a:t>True</a:t>
            </a:r>
            <a:r>
              <a:rPr lang="en-US" sz="1600" b="1" kern="0" dirty="0" smtClean="0">
                <a:latin typeface="Calibri" pitchFamily="34" charset="0"/>
                <a:cs typeface="Calibri" pitchFamily="34" charset="0"/>
              </a:rPr>
              <a:t> window trending </a:t>
            </a:r>
          </a:p>
          <a:p>
            <a:pPr marL="342900" indent="-342900" fontAlgn="base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Testing : EC = </a:t>
            </a:r>
            <a:r>
              <a:rPr lang="en-US" sz="1600" b="1" dirty="0" err="1" smtClean="0">
                <a:latin typeface="Calibri" pitchFamily="34" charset="0"/>
                <a:cs typeface="Calibri" pitchFamily="34" charset="0"/>
              </a:rPr>
              <a:t>VDMx</a:t>
            </a: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, FC = VDM1 – 100mv</a:t>
            </a:r>
          </a:p>
          <a:p>
            <a:pPr marL="342900" indent="-342900" fontAlgn="base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FontTx/>
              <a:buChar char="•"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Validation Plans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Sanjay’s Crunch</a:t>
            </a:r>
          </a:p>
          <a:p>
            <a:pPr lvl="1"/>
            <a:r>
              <a:rPr lang="en-US" dirty="0" smtClean="0"/>
              <a:t>Predict RBER needed with AO and C7 enabled (LQ29)</a:t>
            </a:r>
          </a:p>
          <a:p>
            <a:r>
              <a:rPr lang="en-US" dirty="0" smtClean="0"/>
              <a:t>WCF Runs</a:t>
            </a:r>
          </a:p>
          <a:p>
            <a:pPr lvl="1"/>
            <a:r>
              <a:rPr lang="en-US" dirty="0" smtClean="0"/>
              <a:t>Check for the longer drift times</a:t>
            </a:r>
          </a:p>
          <a:p>
            <a:pPr lvl="1"/>
            <a:r>
              <a:rPr lang="en-US" dirty="0" smtClean="0"/>
              <a:t>Check for endurance requirements for 1k cycles</a:t>
            </a:r>
          </a:p>
          <a:p>
            <a:pPr lvl="1"/>
            <a:r>
              <a:rPr lang="en-US" dirty="0" smtClean="0"/>
              <a:t>Sigma </a:t>
            </a:r>
          </a:p>
          <a:p>
            <a:r>
              <a:rPr lang="en-US" dirty="0" smtClean="0"/>
              <a:t>Burn Run</a:t>
            </a:r>
          </a:p>
          <a:p>
            <a:pPr lvl="1"/>
            <a:r>
              <a:rPr lang="en-US" dirty="0" smtClean="0"/>
              <a:t>Validate full dice testing at longer times</a:t>
            </a:r>
          </a:p>
          <a:p>
            <a:r>
              <a:rPr lang="en-US" dirty="0" smtClean="0"/>
              <a:t>Probe Run</a:t>
            </a:r>
          </a:p>
          <a:p>
            <a:pPr lvl="1"/>
            <a:r>
              <a:rPr lang="en-US" dirty="0" smtClean="0"/>
              <a:t>Validate &gt; 10sec at probe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V4 Vs V10 comparisons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" y="4419600"/>
            <a:ext cx="7772400" cy="1905000"/>
          </a:xfrm>
        </p:spPr>
        <p:txBody>
          <a:bodyPr/>
          <a:lstStyle/>
          <a:p>
            <a:r>
              <a:rPr lang="en-US" dirty="0" smtClean="0"/>
              <a:t>SD V10  =&gt; LQ30 – 2E  and LQ31 – 2E </a:t>
            </a:r>
          </a:p>
          <a:p>
            <a:r>
              <a:rPr lang="en-US" dirty="0" smtClean="0"/>
              <a:t>Median SET Knee improvement by 0.3sigma, True Window (2sigma) improved by 50mv, driven by drift improvements</a:t>
            </a:r>
          </a:p>
          <a:p>
            <a:r>
              <a:rPr lang="en-US" dirty="0" smtClean="0"/>
              <a:t>Better Set knee and True Window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3072" y="668216"/>
            <a:ext cx="3128307" cy="330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5408" y="685800"/>
            <a:ext cx="3017520" cy="3277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85800"/>
            <a:ext cx="3108960" cy="3340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Forgiveness tightening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" y="5029200"/>
            <a:ext cx="7772400" cy="1295400"/>
          </a:xfrm>
        </p:spPr>
        <p:txBody>
          <a:bodyPr/>
          <a:lstStyle/>
          <a:p>
            <a:r>
              <a:rPr lang="en-US" dirty="0" smtClean="0"/>
              <a:t>Comparing LQ30 Vs LQ31 V10</a:t>
            </a:r>
          </a:p>
          <a:p>
            <a:r>
              <a:rPr lang="en-US" dirty="0" smtClean="0"/>
              <a:t>1E-3 we see about 30% yield hit at bin EC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609600"/>
            <a:ext cx="4267200" cy="399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 template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10 Series Documents" ma:contentTypeID="0x0101006FF2AFC2669BE544ABDBC9272D7E8CD800A7AE3A38E8631E43880A07ED4233B6A4" ma:contentTypeVersion="3" ma:contentTypeDescription="" ma:contentTypeScope="" ma:versionID="efd085c3be982c6a6d5de21050b982f7">
  <xsd:schema xmlns:xsd="http://www.w3.org/2001/XMLSchema" xmlns:xs="http://www.w3.org/2001/XMLSchema" xmlns:p="http://schemas.microsoft.com/office/2006/metadata/properties" xmlns:ns2="470f668d-8261-4ab2-9257-0fb5e77b4895" targetNamespace="http://schemas.microsoft.com/office/2006/metadata/properties" ma:root="true" ma:fieldsID="c4d176ad70db51291a0bc566f044250b" ns2:_="">
    <xsd:import namespace="470f668d-8261-4ab2-9257-0fb5e77b4895"/>
    <xsd:element name="properties">
      <xsd:complexType>
        <xsd:sequence>
          <xsd:element name="documentManagement">
            <xsd:complexType>
              <xsd:all>
                <xsd:element ref="ns2:Workweek" minOccurs="0"/>
                <xsd:element ref="ns2:Work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f668d-8261-4ab2-9257-0fb5e77b4895" elementFormDefault="qualified">
    <xsd:import namespace="http://schemas.microsoft.com/office/2006/documentManagement/types"/>
    <xsd:import namespace="http://schemas.microsoft.com/office/infopath/2007/PartnerControls"/>
    <xsd:element name="Workweek" ma:index="8" nillable="true" ma:displayName="Workweek" ma:format="Dropdown" ma:internalName="Workweek">
      <xsd:simpleType>
        <xsd:restriction base="dms:Choice"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  <xsd:enumeration value="32"/>
          <xsd:enumeration value="33"/>
          <xsd:enumeration value="34"/>
          <xsd:enumeration value="35"/>
          <xsd:enumeration value="36"/>
          <xsd:enumeration value="37"/>
          <xsd:enumeration value="38"/>
          <xsd:enumeration value="39"/>
          <xsd:enumeration value="40"/>
          <xsd:enumeration value="41"/>
          <xsd:enumeration value="42"/>
          <xsd:enumeration value="43"/>
          <xsd:enumeration value="44"/>
          <xsd:enumeration value="45"/>
          <xsd:enumeration value="46"/>
          <xsd:enumeration value="47"/>
          <xsd:enumeration value="48"/>
          <xsd:enumeration value="49"/>
          <xsd:enumeration value="50"/>
          <xsd:enumeration value="51"/>
          <xsd:enumeration value="52"/>
          <xsd:enumeration value="53"/>
        </xsd:restriction>
      </xsd:simpleType>
    </xsd:element>
    <xsd:element name="Workyear" ma:index="9" nillable="true" ma:displayName="Workyear" ma:default="2012" ma:format="Dropdown" ma:internalName="Workyear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orkyear xmlns="470f668d-8261-4ab2-9257-0fb5e77b4895">2015</Workyear>
    <Workweek xmlns="470f668d-8261-4ab2-9257-0fb5e77b4895">25</Workweek>
  </documentManagement>
</p:properties>
</file>

<file path=customXml/itemProps1.xml><?xml version="1.0" encoding="utf-8"?>
<ds:datastoreItem xmlns:ds="http://schemas.openxmlformats.org/officeDocument/2006/customXml" ds:itemID="{A87FB7BC-F1BD-4E8A-A691-00C200051375}"/>
</file>

<file path=customXml/itemProps2.xml><?xml version="1.0" encoding="utf-8"?>
<ds:datastoreItem xmlns:ds="http://schemas.openxmlformats.org/officeDocument/2006/customXml" ds:itemID="{EDDB0F82-C8B5-42C4-A943-0A9AF5838B7B}"/>
</file>

<file path=customXml/itemProps3.xml><?xml version="1.0" encoding="utf-8"?>
<ds:datastoreItem xmlns:ds="http://schemas.openxmlformats.org/officeDocument/2006/customXml" ds:itemID="{231ED8E6-50E3-487F-9A44-D54DC362D5F6}"/>
</file>

<file path=docProps/app.xml><?xml version="1.0" encoding="utf-8"?>
<Properties xmlns="http://schemas.openxmlformats.org/officeDocument/2006/extended-properties" xmlns:vt="http://schemas.openxmlformats.org/officeDocument/2006/docPropsVTypes">
  <Template>My template</Template>
  <TotalTime>79049</TotalTime>
  <Words>541</Words>
  <Application>Microsoft Office PowerPoint</Application>
  <PresentationFormat>On-screen Show (4:3)</PresentationFormat>
  <Paragraphs>142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My template</vt:lpstr>
      <vt:lpstr>Common VDM – Next Rev ?</vt:lpstr>
      <vt:lpstr>Binning / Strategy </vt:lpstr>
      <vt:lpstr>Die Loss from Yielding Dice</vt:lpstr>
      <vt:lpstr>Proposal for VDM1 at probe</vt:lpstr>
      <vt:lpstr>Previous to Proposed</vt:lpstr>
      <vt:lpstr>Validation Plans</vt:lpstr>
      <vt:lpstr>V4 Vs V10 comparisons</vt:lpstr>
      <vt:lpstr>Forgiveness tightening</vt:lpstr>
      <vt:lpstr>backup</vt:lpstr>
      <vt:lpstr>Median by ED Vs 99% by ED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VDM_Selection_7_WW23 - Nevil</dc:title>
  <dc:creator>Gajera, Nevil N</dc:creator>
  <cp:lastModifiedBy>ngajera</cp:lastModifiedBy>
  <cp:revision>4753</cp:revision>
  <dcterms:created xsi:type="dcterms:W3CDTF">2014-04-24T21:32:39Z</dcterms:created>
  <dcterms:modified xsi:type="dcterms:W3CDTF">2015-06-11T15:55:14Z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0x0101006FF2AFC2669BE544ABDBC9272D7E8CD800A7AE3A38E8631E43880A07ED4233B6A4</vt:lpwstr>
  </property>
</Properties>
</file>