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60" r:id="rId5"/>
    <p:sldId id="286" r:id="rId6"/>
    <p:sldId id="285" r:id="rId7"/>
    <p:sldId id="290" r:id="rId8"/>
    <p:sldId id="294" r:id="rId9"/>
    <p:sldId id="300" r:id="rId10"/>
    <p:sldId id="301" r:id="rId11"/>
    <p:sldId id="297" r:id="rId12"/>
    <p:sldId id="293" r:id="rId13"/>
    <p:sldId id="299" r:id="rId14"/>
    <p:sldId id="291" r:id="rId15"/>
    <p:sldId id="288" r:id="rId16"/>
    <p:sldId id="295" r:id="rId17"/>
    <p:sldId id="296" r:id="rId18"/>
    <p:sldId id="298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1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5F59-473C-4A6A-8F42-9EDFF5F0E150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FE59F-C03C-46D2-9C1E-4D25E2F01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Instructor Notes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P1262 TCM Intel Confidential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93EB9-A3C9-4C46-841A-6A15E52AE82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4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FE2-766D-4811-AB73-8684BA995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41C3-A0D2-47DE-98A9-D40C385B27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66EB-B1A4-448E-9320-AECF5B3595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AAAF-D843-4516-8542-24A26002A0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1CEF-BBEF-42B2-B9FB-938A7144EE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4022-5EC9-42FB-ADCA-58C79B3264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E61-41B3-4099-9171-AA1572DE00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95B5-BE0E-4ABB-A7C1-C590607196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4F8-B11F-4E53-B4F3-B64B4C4FD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8399-05F0-4A4F-BD6F-23386DDACE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C44-5BAF-4E02-8937-C69879F503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intel.com/index.htm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A24F-4499-4628-8159-135D415CE2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_micron.gif"/>
          <p:cNvPicPr>
            <a:picLocks noChangeAspect="1"/>
          </p:cNvPicPr>
          <p:nvPr/>
        </p:nvPicPr>
        <p:blipFill>
          <a:blip r:embed="rId14" cstate="print"/>
          <a:srcRect b="19231"/>
          <a:stretch>
            <a:fillRect/>
          </a:stretch>
        </p:blipFill>
        <p:spPr>
          <a:xfrm>
            <a:off x="685800" y="6414406"/>
            <a:ext cx="1476375" cy="400050"/>
          </a:xfrm>
          <a:prstGeom prst="rect">
            <a:avLst/>
          </a:prstGeom>
        </p:spPr>
      </p:pic>
      <p:pic>
        <p:nvPicPr>
          <p:cNvPr id="8" name="Picture 2" descr="Logo - Intel">
            <a:hlinkClick r:id="rId15" tooltip="Logo - Intel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6324600"/>
            <a:ext cx="642275" cy="417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55372" y="6581001"/>
            <a:ext cx="96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cs typeface="Calibri" pitchFamily="34" charset="0"/>
              </a:rPr>
              <a:t>Confidential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65502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Koushik</a:t>
            </a:r>
            <a:r>
              <a:rPr lang="en-US" sz="1400" baseline="0" dirty="0" smtClean="0">
                <a:solidFill>
                  <a:prstClr val="black"/>
                </a:solidFill>
              </a:rPr>
              <a:t> Banerjee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</a:t>
            </a:r>
            <a:r>
              <a:rPr lang="el-GR" dirty="0"/>
              <a:t>δ</a:t>
            </a:r>
            <a:r>
              <a:rPr lang="en-US" dirty="0"/>
              <a:t> Rev6 SET VT Sigma </a:t>
            </a:r>
            <a:r>
              <a:rPr lang="en-US" dirty="0" smtClean="0"/>
              <a:t>RARMR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Koushik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4650-D05D-4FA2-8F45-85F85577D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VT Sigma vs Thickness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48400" y="1828800"/>
          <a:ext cx="2412999" cy="952500"/>
        </p:xfrm>
        <a:graphic>
          <a:graphicData uri="http://schemas.openxmlformats.org/drawingml/2006/table">
            <a:tbl>
              <a:tblPr/>
              <a:tblGrid>
                <a:gridCol w="291716"/>
                <a:gridCol w="1170035"/>
                <a:gridCol w="951248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Slope [mV/nm]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Rsq of 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6±2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4±1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5±2.5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148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800600"/>
            <a:ext cx="86868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Considering wafers with XRR thickness measurement</a:t>
            </a:r>
          </a:p>
          <a:p>
            <a:r>
              <a:rPr lang="en-US" smtClean="0"/>
              <a:t>V10 data from LQ30, LQ31, BQ34</a:t>
            </a:r>
          </a:p>
          <a:p>
            <a:r>
              <a:rPr lang="en-US" smtClean="0"/>
              <a:t>V4 data from LQ30, BQ32 </a:t>
            </a:r>
            <a:r>
              <a:rPr lang="en-US" smtClean="0">
                <a:sym typeface="Wingdings" panose="05000000000000000000" pitchFamily="2" charset="2"/>
              </a:rPr>
              <a:t> No clear thickness trend [chcekced additional lots too, but do not see clear trend  need thickness skew]</a:t>
            </a:r>
            <a:endParaRPr lang="en-US" dirty="0"/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8458200" y="6248400"/>
            <a:ext cx="457200" cy="505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VT Bounce Median [WLR]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significant differences. Distribution tighter on 5.Z.</a:t>
            </a:r>
          </a:p>
          <a:p>
            <a:r>
              <a:rPr lang="en-US" dirty="0" smtClean="0"/>
              <a:t>Need systematic trend building &amp; correlation to SET VT Sigma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" y="1295399"/>
            <a:ext cx="269546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859" y="1295400"/>
            <a:ext cx="3568751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809" y="1284515"/>
            <a:ext cx="2666845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7084" y="410495"/>
            <a:ext cx="502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 repeats using </a:t>
            </a:r>
            <a:r>
              <a:rPr lang="en-US" b="1" dirty="0" err="1" smtClean="0"/>
              <a:t>std</a:t>
            </a:r>
            <a:r>
              <a:rPr lang="en-US" b="1" dirty="0" smtClean="0"/>
              <a:t> </a:t>
            </a:r>
            <a:r>
              <a:rPr lang="en-US" b="1" dirty="0" err="1" smtClean="0"/>
              <a:t>histo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Each point is median by die. Data from zones A,B,C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916493"/>
            <a:ext cx="132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LQ27, SD V4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31762" y="928688"/>
            <a:ext cx="183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LQ26, SD V6 &amp; V8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52506" y="92816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BQ28 – SD1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49593" y="3561033"/>
            <a:ext cx="21509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5952" y="3550147"/>
            <a:ext cx="30175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8972" y="3571919"/>
            <a:ext cx="21509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18"/>
            <a:ext cx="8229600" cy="563562"/>
          </a:xfrm>
        </p:spPr>
        <p:txBody>
          <a:bodyPr/>
          <a:lstStyle/>
          <a:p>
            <a:r>
              <a:rPr lang="en-US" dirty="0"/>
              <a:t>Interlaced @1us vs </a:t>
            </a:r>
            <a:r>
              <a:rPr lang="en-US" dirty="0" err="1"/>
              <a:t>Std</a:t>
            </a:r>
            <a:r>
              <a:rPr lang="en-US" dirty="0"/>
              <a:t> </a:t>
            </a:r>
            <a:r>
              <a:rPr lang="en-US" dirty="0" err="1"/>
              <a:t>Histo</a:t>
            </a:r>
            <a:r>
              <a:rPr lang="en-US" dirty="0"/>
              <a:t> @300ms bounce by ED location: RESET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2008 IM Flash Technologies, LLC.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BB0DDE21-E4B2-4E31-99B8-507E0B2830C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4048"/>
            <a:ext cx="4771529" cy="539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388" y="1007422"/>
            <a:ext cx="4752694" cy="537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37414" y="165838"/>
            <a:ext cx="513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46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r>
              <a:rPr lang="en-US" dirty="0" smtClean="0"/>
              <a:t>Interlaced @1us vs </a:t>
            </a:r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Histo</a:t>
            </a:r>
            <a:r>
              <a:rPr lang="en-US" dirty="0" smtClean="0"/>
              <a:t> @300ms bounce by ED location: RESET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2008 IM Flash Technologies, LLC.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BB0DDE21-E4B2-4E31-99B8-507E0B2830C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" y="1004046"/>
            <a:ext cx="4819089" cy="545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617" y="1004048"/>
            <a:ext cx="4787383" cy="54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37414" y="165838"/>
            <a:ext cx="513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2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388759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77" y="668055"/>
            <a:ext cx="425050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36" y="2847640"/>
            <a:ext cx="421256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14" y="4950760"/>
            <a:ext cx="5126229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4F8-B11F-4E53-B4F3-B64B4C4FD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96423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cs typeface="Arial" pitchFamily="34" charset="0"/>
              </a:rPr>
              <a:t>Rev 6.3 </a:t>
            </a:r>
            <a:r>
              <a:rPr lang="en-US" dirty="0" smtClean="0">
                <a:cs typeface="Arial" pitchFamily="34" charset="0"/>
              </a:rPr>
              <a:t>SET </a:t>
            </a:r>
            <a:r>
              <a:rPr lang="en-US" dirty="0" err="1">
                <a:cs typeface="Arial" pitchFamily="34" charset="0"/>
              </a:rPr>
              <a:t>Vt</a:t>
            </a:r>
            <a:r>
              <a:rPr lang="en-US" dirty="0">
                <a:cs typeface="Arial" pitchFamily="34" charset="0"/>
              </a:rPr>
              <a:t> sigma@1us @ED4 @RT </a:t>
            </a:r>
            <a:r>
              <a:rPr lang="en-US" dirty="0" smtClean="0">
                <a:cs typeface="Arial" pitchFamily="34" charset="0"/>
              </a:rPr>
              <a:t>1.3X-1.5X </a:t>
            </a:r>
            <a:r>
              <a:rPr lang="en-US" dirty="0">
                <a:cs typeface="Arial" pitchFamily="34" charset="0"/>
              </a:rPr>
              <a:t>higher than DTS </a:t>
            </a:r>
            <a:r>
              <a:rPr lang="en-US" dirty="0" smtClean="0">
                <a:cs typeface="Arial" pitchFamily="34" charset="0"/>
              </a:rPr>
              <a:t>goal</a:t>
            </a:r>
          </a:p>
          <a:p>
            <a:pPr lvl="0"/>
            <a:r>
              <a:rPr lang="en-US" dirty="0">
                <a:cs typeface="Arial" pitchFamily="34" charset="0"/>
              </a:rPr>
              <a:t> </a:t>
            </a:r>
          </a:p>
          <a:p>
            <a:pPr lvl="0"/>
            <a:endParaRPr lang="en-US" dirty="0" smtClean="0">
              <a:cs typeface="Arial" pitchFamily="34" charset="0"/>
            </a:endParaRPr>
          </a:p>
          <a:p>
            <a:pPr lvl="0"/>
            <a:endParaRPr lang="en-US" dirty="0">
              <a:cs typeface="Arial" pitchFamily="34" charset="0"/>
            </a:endParaRPr>
          </a:p>
          <a:p>
            <a:pPr lvl="0"/>
            <a:r>
              <a:rPr lang="en-US" dirty="0" smtClean="0">
                <a:cs typeface="Arial" pitchFamily="34" charset="0"/>
              </a:rPr>
              <a:t>Within bit to bit, known major components –</a:t>
            </a:r>
          </a:p>
          <a:p>
            <a:pPr lvl="1"/>
            <a:r>
              <a:rPr lang="en-US" dirty="0" smtClean="0">
                <a:cs typeface="Arial" pitchFamily="34" charset="0"/>
              </a:rPr>
              <a:t>51 CD/Process: ~105mV RSS</a:t>
            </a:r>
          </a:p>
          <a:p>
            <a:pPr lvl="2"/>
            <a:r>
              <a:rPr lang="en-US" dirty="0" smtClean="0">
                <a:cs typeface="Arial" pitchFamily="34" charset="0"/>
              </a:rPr>
              <a:t>Need to segment 51 BEC/W Etch, Clean/Seal</a:t>
            </a:r>
          </a:p>
          <a:p>
            <a:pPr lvl="1"/>
            <a:r>
              <a:rPr lang="en-US" dirty="0" smtClean="0">
                <a:cs typeface="Arial" pitchFamily="34" charset="0"/>
              </a:rPr>
              <a:t>As-</a:t>
            </a:r>
            <a:r>
              <a:rPr lang="en-US" dirty="0" err="1" smtClean="0">
                <a:cs typeface="Arial" pitchFamily="34" charset="0"/>
              </a:rPr>
              <a:t>dep</a:t>
            </a:r>
            <a:r>
              <a:rPr lang="en-US" dirty="0" smtClean="0">
                <a:cs typeface="Arial" pitchFamily="34" charset="0"/>
              </a:rPr>
              <a:t> Si%: ~11mV/Si%</a:t>
            </a:r>
          </a:p>
          <a:p>
            <a:pPr lvl="2"/>
            <a:r>
              <a:rPr lang="en-US" dirty="0" smtClean="0">
                <a:cs typeface="Arial" pitchFamily="34" charset="0"/>
              </a:rPr>
              <a:t>Susceptibility to oxidation/other process interaction</a:t>
            </a:r>
          </a:p>
          <a:p>
            <a:pPr lvl="2"/>
            <a:endParaRPr lang="en-US" dirty="0" smtClean="0">
              <a:cs typeface="Arial" pitchFamily="34" charset="0"/>
            </a:endParaRPr>
          </a:p>
          <a:p>
            <a:pPr lvl="0"/>
            <a:endParaRPr lang="en-US" dirty="0" smtClean="0">
              <a:cs typeface="Arial" pitchFamily="34" charset="0"/>
            </a:endParaRPr>
          </a:p>
          <a:p>
            <a:pPr lvl="0"/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8763"/>
              </p:ext>
            </p:extLst>
          </p:nvPr>
        </p:nvGraphicFramePr>
        <p:xfrm>
          <a:off x="914400" y="1905000"/>
          <a:ext cx="2438401" cy="15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/>
                <a:gridCol w="447039"/>
                <a:gridCol w="440425"/>
                <a:gridCol w="470668"/>
                <a:gridCol w="470668"/>
              </a:tblGrid>
              <a:tr h="3538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Goal</a:t>
                      </a:r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@ED4,</a:t>
                      </a:r>
                      <a:r>
                        <a:rPr lang="en-US" sz="1000" baseline="0" dirty="0" smtClean="0"/>
                        <a:t> @1us, @RT, ±2</a:t>
                      </a:r>
                      <a:r>
                        <a:rPr lang="el-GR" sz="1000" baseline="0" dirty="0" smtClean="0"/>
                        <a:t>σ</a:t>
                      </a:r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870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Bounce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B2b</a:t>
                      </a:r>
                      <a:endParaRPr lang="en-US" sz="1000" dirty="0"/>
                    </a:p>
                  </a:txBody>
                  <a:tcPr marL="0" marR="0" marT="0" marB="0" anchor="ctr"/>
                </a:tc>
              </a:tr>
              <a:tr h="2870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</a:tr>
              <a:tr h="2870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SVC’ &lt;120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Qual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&lt;105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6.3 V10 LQ31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</a:p>
                  </a:txBody>
                  <a:tcPr marL="0" marR="0" marT="0" marB="0" anchor="ctr"/>
                </a:tc>
              </a:tr>
              <a:tr h="287051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6.3 V4 LQ30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0D85A8-5E08-45EC-98B5-DAA246E21225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4712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6322"/>
              </p:ext>
            </p:extLst>
          </p:nvPr>
        </p:nvGraphicFramePr>
        <p:xfrm>
          <a:off x="0" y="434252"/>
          <a:ext cx="9144000" cy="6183848"/>
        </p:xfrm>
        <a:graphic>
          <a:graphicData uri="http://schemas.openxmlformats.org/drawingml/2006/table">
            <a:tbl>
              <a:tblPr/>
              <a:tblGrid>
                <a:gridCol w="2895600"/>
                <a:gridCol w="2971800"/>
                <a:gridCol w="3276600"/>
              </a:tblGrid>
              <a:tr h="346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Issue/Owner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Components of bit-to-bit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 &amp;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Strategy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Results/Next Steps/ECDs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5837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Problem Statement: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Rev 6.3 robust SET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sigma@1us @ED4 @RT 1.3X-1.5X higher than DTS goal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rtl="0"/>
                      <a:r>
                        <a:rPr lang="en-US" sz="10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 Characterization:</a:t>
                      </a: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 Description: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limiting RWB balance</a:t>
                      </a:r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Detect: 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Electrical – Probe DCG SET distribution.</a:t>
                      </a:r>
                    </a:p>
                    <a:p>
                      <a:pPr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L0: XRF as-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composition on monitor wafers</a:t>
                      </a:r>
                    </a:p>
                    <a:p>
                      <a:pPr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Inline – XRR thickness, SEM CD/LWR/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SpWR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limited XRF monitors</a:t>
                      </a: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Contain/Mitigate: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lower SD Thickness</a:t>
                      </a:r>
                    </a:p>
                    <a:p>
                      <a:pPr rtl="0"/>
                      <a:endParaRPr lang="en-US" sz="10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Owners: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 leader - Koushik</a:t>
                      </a:r>
                    </a:p>
                    <a:p>
                      <a:pPr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Coach – Sanjay</a:t>
                      </a:r>
                    </a:p>
                    <a:p>
                      <a:pPr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 members Lee, Umesh, Sachin</a:t>
                      </a:r>
                    </a:p>
                    <a:p>
                      <a:pPr rtl="0"/>
                      <a:endParaRPr lang="en-US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10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Phase:</a:t>
                      </a: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Segmentation – Building components of variation with existing and new SWRs. Material stability and reactivity are top suspects in SD-delta degradation. SWRs and L1D data most likely fastest path to enable segmentation. [Need to understand interaction with drift]</a:t>
                      </a:r>
                    </a:p>
                    <a:p>
                      <a:pPr rtl="0"/>
                      <a:endParaRPr lang="en-US" sz="10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1000" b="1" i="1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Risk: High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A] Process Integration [including geometry]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51/55 SD CD/LWR Variation: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Extent of Etch/Clean/Seal interaction vary with SD CD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BEC/W Etch effect: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C/W etch chemistries altering SD composition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Clean/Seal effect: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Clean/Seal altering SD composition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Local thickness/roughness variation: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bit to bit or within bit thickness variation affecting VT/bounce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B] As-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dep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Composition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 Si content: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Higher Si% gives higher VT sigma due to higher oxidation/process interaction susceptibility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D] Electrical Measurement Effect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6. Effect from SET/RST PW/PA/pulse shape: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pulse application glitches or SD memory effect differences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B]  Intrinsic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 Mean thickness: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Variation of threshold switching path bit to 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8. Bounce 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VT variability with repetition on same bit [current bounce values might include both intrinsic and process integration components]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Strategy: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1&gt; Line trend analysis to identify and segment sigma/bounce signals (focus V4/V10)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2&gt; Good vs Bad Die segmentation EFA/PFA to build components of VT variation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3&gt; L1D/L3 SWRs to segment process effects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4&gt; Material exploration with lower Si% AND lower Ge%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Results: 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6.2 V4 PFA showing ~107mV/nm VT  dependence on 51 CD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LQ30/LQ31 showing 3-4mV/A sigma dependence on 51 LWR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L1D results showing significant SD material loss post 51 W Etch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L1D results showing significant SD element loss post W-etch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Campaign A2* showing sigma variation ~7mV/Si%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V8 thickness skew show ~5mV/nm sigma to thickness dependence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Bench measurements showing ~75mV bounce @1us on 6.2 V4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Next Steps / ECD: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LQ31 EFA on good/bad dies to segment bit to bit &amp; bounce + other segmentation 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Ihold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/VTI) – WW25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Line trend analysis on V4/V10 lots for sigma (updated probe metric) and bounce – WW25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LQ31 PFA for VT to geometry/composition correlation – WW26.1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L1D Experiments on SD protection during BEC/W Etch - &lt;details ECD from Sachin&gt;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LWR improvement l(9079062.003) - WW25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V4 51/55 CD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skew (9082852.003 )– WW26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V4/V10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thickness skew (9085432.003)– WW26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Help Needed: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Inline &amp; EOL visibility in Si% variation [TEM lab/PI]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Refine sigma registers [Probe]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60433" name="Text Box 201"/>
          <p:cNvSpPr txBox="1">
            <a:spLocks noChangeArrowheads="1"/>
          </p:cNvSpPr>
          <p:nvPr/>
        </p:nvSpPr>
        <p:spPr bwMode="auto">
          <a:xfrm>
            <a:off x="0" y="-846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</a:rPr>
              <a:t>SD </a:t>
            </a:r>
            <a:r>
              <a:rPr lang="en-US" sz="2400" b="1" dirty="0" err="1" smtClean="0">
                <a:solidFill>
                  <a:srgbClr val="000000"/>
                </a:solidFill>
                <a:latin typeface="Trebuchet MS" pitchFamily="34" charset="0"/>
              </a:rPr>
              <a:t>Vt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</a:rPr>
              <a:t> Sigma RARMR</a:t>
            </a:r>
            <a:endParaRPr lang="en-US" sz="24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46786"/>
              </p:ext>
            </p:extLst>
          </p:nvPr>
        </p:nvGraphicFramePr>
        <p:xfrm>
          <a:off x="152400" y="1371600"/>
          <a:ext cx="2438401" cy="15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/>
                <a:gridCol w="447039"/>
                <a:gridCol w="440425"/>
                <a:gridCol w="470668"/>
                <a:gridCol w="470668"/>
              </a:tblGrid>
              <a:tr h="3538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Goal</a:t>
                      </a:r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@ED4,</a:t>
                      </a:r>
                      <a:r>
                        <a:rPr lang="en-US" sz="1000" baseline="0" dirty="0" smtClean="0"/>
                        <a:t> @1us, @RT, ±2</a:t>
                      </a:r>
                      <a:r>
                        <a:rPr lang="el-GR" sz="1000" baseline="0" dirty="0" smtClean="0"/>
                        <a:t>σ</a:t>
                      </a:r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870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Bounce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B2b</a:t>
                      </a:r>
                      <a:endParaRPr lang="en-US" sz="1000" dirty="0"/>
                    </a:p>
                  </a:txBody>
                  <a:tcPr marL="0" marR="0" marT="0" marB="0" anchor="ctr"/>
                </a:tc>
              </a:tr>
              <a:tr h="2870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</a:tr>
              <a:tr h="2870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SVC’ &lt;120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Qual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&lt;105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6.3 V10 LQ31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</a:p>
                  </a:txBody>
                  <a:tcPr marL="0" marR="0" marT="0" marB="0" anchor="ctr"/>
                </a:tc>
              </a:tr>
              <a:tr h="287051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6.3 V4 LQ30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4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VT Sigma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95B5-BE0E-4ABB-A7C1-C590607196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9404"/>
            <a:ext cx="60293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4187598"/>
            <a:ext cx="8763000" cy="1756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 VT Sigma driven by Si% within A2*. ~11mV/at%</a:t>
            </a:r>
          </a:p>
          <a:p>
            <a:r>
              <a:rPr lang="en-US" dirty="0" smtClean="0"/>
              <a:t>Significant lot to lot variations. Need segmentation -</a:t>
            </a:r>
          </a:p>
          <a:p>
            <a:pPr lvl="1"/>
            <a:r>
              <a:rPr lang="en-US" dirty="0" smtClean="0"/>
              <a:t>51 process effects/CD</a:t>
            </a:r>
          </a:p>
          <a:p>
            <a:pPr lvl="1"/>
            <a:r>
              <a:rPr lang="en-US" dirty="0" err="1" smtClean="0"/>
              <a:t>Qtime</a:t>
            </a:r>
            <a:r>
              <a:rPr lang="en-US" dirty="0" smtClean="0"/>
              <a:t> effects</a:t>
            </a:r>
          </a:p>
          <a:p>
            <a:pPr lvl="1"/>
            <a:r>
              <a:rPr lang="en-US" dirty="0" smtClean="0"/>
              <a:t>Others?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30861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9572" y="468868"/>
            <a:ext cx="258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Will update with 1us data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6855" y="468868"/>
            <a:ext cx="498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measured with DCG std. </a:t>
            </a:r>
            <a:r>
              <a:rPr lang="en-US" dirty="0" err="1" smtClean="0"/>
              <a:t>histo</a:t>
            </a:r>
            <a:r>
              <a:rPr lang="en-US" dirty="0" smtClean="0"/>
              <a:t> @10s wait-time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NPT SET Bounce Bench @1E3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137717" y="4422317"/>
          <a:ext cx="2286989" cy="1268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94"/>
                <a:gridCol w="473434"/>
                <a:gridCol w="643753"/>
                <a:gridCol w="706108"/>
              </a:tblGrid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Bit 2 Bit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Bounce Median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RSS of B2B &amp; Bounce 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Median Sigma from 7 repeats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7388"/>
          <a:stretch/>
        </p:blipFill>
        <p:spPr>
          <a:xfrm>
            <a:off x="-57382" y="731865"/>
            <a:ext cx="3200400" cy="3522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9284"/>
          <a:stretch/>
        </p:blipFill>
        <p:spPr>
          <a:xfrm>
            <a:off x="2740868" y="731865"/>
            <a:ext cx="3401008" cy="3427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927273" cy="3377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638" y="4375585"/>
            <a:ext cx="3609165" cy="21172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8856" y="458783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VT Sigma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52916" y="3002336"/>
            <a:ext cx="15812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Fraction of repeats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379065" y="3002335"/>
            <a:ext cx="12979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Fraction of bits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389173" y="3002336"/>
            <a:ext cx="12979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Fraction of bits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14232" y="463297"/>
            <a:ext cx="19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Bounce [7 repeats]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13951" y="442001"/>
            <a:ext cx="211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Bit to Bit [7 repeats]</a:t>
            </a:r>
            <a:endParaRPr lang="en-US" b="1" dirty="0"/>
          </a:p>
        </p:txBody>
      </p:sp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8444648" y="6326814"/>
            <a:ext cx="484304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552" y="4253766"/>
            <a:ext cx="2205338" cy="2299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7414" y="165838"/>
            <a:ext cx="513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4145" y="174305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LQ25 V4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889" y="5715000"/>
            <a:ext cx="250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Bounce includes both read &amp; program variation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11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Bounce A2* [WLR]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3974487"/>
            <a:ext cx="8229600" cy="102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~20mV bounce reduction with as-</a:t>
            </a:r>
            <a:r>
              <a:rPr lang="en-US" dirty="0" err="1" smtClean="0"/>
              <a:t>dep</a:t>
            </a:r>
            <a:r>
              <a:rPr lang="en-US" dirty="0" smtClean="0"/>
              <a:t> Si &lt;=6%</a:t>
            </a:r>
          </a:p>
          <a:p>
            <a:r>
              <a:rPr lang="en-US" dirty="0" smtClean="0"/>
              <a:t>Need to confirm quantification @1us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762000"/>
            <a:ext cx="9002435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5668" y="9144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V4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019517"/>
            <a:ext cx="6335434" cy="14733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9255" y="476627"/>
            <a:ext cx="650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 repeats using </a:t>
            </a:r>
            <a:r>
              <a:rPr lang="en-US" sz="1600" dirty="0" err="1" smtClean="0"/>
              <a:t>std</a:t>
            </a:r>
            <a:r>
              <a:rPr lang="en-US" sz="1600" dirty="0" smtClean="0"/>
              <a:t> </a:t>
            </a:r>
            <a:r>
              <a:rPr lang="en-US" sz="1600" dirty="0" err="1" smtClean="0"/>
              <a:t>histo</a:t>
            </a:r>
            <a:r>
              <a:rPr lang="en-US" sz="1600" dirty="0" smtClean="0"/>
              <a:t>. Each point is median by die. Data from zones A,B,C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78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Bounce LQ30 [WLR]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00" y="4508275"/>
            <a:ext cx="8797699" cy="1511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V4 bounce significantly lower than previous typical values (65mV this lot vs ~80mV previous)</a:t>
            </a:r>
          </a:p>
          <a:p>
            <a:r>
              <a:rPr lang="en-US" dirty="0" smtClean="0"/>
              <a:t>V10 is ~60mV [~5mV lower than V4]</a:t>
            </a:r>
          </a:p>
          <a:p>
            <a:r>
              <a:rPr lang="en-US" dirty="0" smtClean="0"/>
              <a:t>Need to check 1us data</a:t>
            </a:r>
          </a:p>
          <a:p>
            <a:r>
              <a:rPr lang="en-US" dirty="0" smtClean="0"/>
              <a:t>Need to segment Near cells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8" y="664256"/>
            <a:ext cx="6638925" cy="374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5841774"/>
            <a:ext cx="4600575" cy="590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7483" y="422197"/>
            <a:ext cx="650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 repeats using </a:t>
            </a:r>
            <a:r>
              <a:rPr lang="en-US" sz="1600" dirty="0" err="1" smtClean="0"/>
              <a:t>std</a:t>
            </a:r>
            <a:r>
              <a:rPr lang="en-US" sz="1600" dirty="0" smtClean="0"/>
              <a:t> </a:t>
            </a:r>
            <a:r>
              <a:rPr lang="en-US" sz="1600" dirty="0" err="1" smtClean="0"/>
              <a:t>histo</a:t>
            </a:r>
            <a:r>
              <a:rPr lang="en-US" sz="1600" dirty="0" smtClean="0"/>
              <a:t>. Each point is median by die. Data from zones A,B,C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0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5001"/>
            <a:ext cx="123986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47" y="609600"/>
            <a:ext cx="123935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60401"/>
            <a:ext cx="125917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VT vs 51 SD CD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3520441"/>
          <a:ext cx="1981200" cy="916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/>
                <a:gridCol w="990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Median(Value) SET @5E1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 Phy 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5775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242414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242417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242424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1"/>
            <a:ext cx="4495800" cy="266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838200" y="762000"/>
            <a:ext cx="4191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3600" y="1826517"/>
            <a:ext cx="434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2558716"/>
            <a:ext cx="4648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09600" y="685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20240" y="1712217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56280" y="242409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 LP Etch/Clean/Seal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524"/>
          <a:stretch/>
        </p:blipFill>
        <p:spPr>
          <a:xfrm>
            <a:off x="446314" y="685800"/>
            <a:ext cx="8240486" cy="5504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3918" y="501134"/>
            <a:ext cx="13873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Kolya/Sachin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_Micron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4EF5E308C7A4AA359129958813C87" ma:contentTypeVersion="0" ma:contentTypeDescription="Create a new document." ma:contentTypeScope="" ma:versionID="e5a6ba0a063fdfaa7ce0edec9cc2a1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28A229-C255-4E07-BEF7-4E00D54646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09C433-293E-4E04-9646-10CB6A2B58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717306-F493-4A4A-8A43-36C79F5A2BD5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7225</TotalTime>
  <Words>1110</Words>
  <Application>Microsoft Office PowerPoint</Application>
  <PresentationFormat>On-screen Show (4:3)</PresentationFormat>
  <Paragraphs>252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Trebuchet MS</vt:lpstr>
      <vt:lpstr>Wingdings</vt:lpstr>
      <vt:lpstr>Intel_Micron_ppt_template</vt:lpstr>
      <vt:lpstr>SDδ Rev6 SET VT Sigma RARMR</vt:lpstr>
      <vt:lpstr>Summary</vt:lpstr>
      <vt:lpstr>PowerPoint Presentation</vt:lpstr>
      <vt:lpstr>SET VT Sigma</vt:lpstr>
      <vt:lpstr>NPT SET Bounce Bench @1E3</vt:lpstr>
      <vt:lpstr>Bounce A2* [WLR]</vt:lpstr>
      <vt:lpstr>Bounce LQ30 [WLR]</vt:lpstr>
      <vt:lpstr>SET VT vs 51 SD CD</vt:lpstr>
      <vt:lpstr>51 LP Etch/Clean/Seal Segmentation</vt:lpstr>
      <vt:lpstr>SET VT Sigma vs Thickness</vt:lpstr>
      <vt:lpstr>Bonus</vt:lpstr>
      <vt:lpstr>SET VT Bounce Median [WLR]</vt:lpstr>
      <vt:lpstr>Interlaced @1us vs Std Histo @300ms bounce by ED location: RESET</vt:lpstr>
      <vt:lpstr>Interlaced @1us vs Std Histo @300ms bounce by ED location: RESET</vt:lpstr>
      <vt:lpstr>Zone Trend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Banerjee, Koushik Nsg</dc:creator>
  <cp:lastModifiedBy>Banerjee, Koushik Nsg</cp:lastModifiedBy>
  <cp:revision>322</cp:revision>
  <dcterms:created xsi:type="dcterms:W3CDTF">2015-01-23T16:44:07Z</dcterms:created>
  <dcterms:modified xsi:type="dcterms:W3CDTF">2015-06-15T16:35:22Z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0x0101005F64EF5E308C7A4AA359129958813C87</vt:lpwstr>
  </property>
</Properties>
</file>