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705" r:id="rId2"/>
    <p:sldId id="704" r:id="rId3"/>
    <p:sldId id="702" r:id="rId4"/>
    <p:sldId id="707" r:id="rId5"/>
    <p:sldId id="7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E01"/>
    <a:srgbClr val="000000"/>
    <a:srgbClr val="FF33CC"/>
    <a:srgbClr val="FF9F9F"/>
    <a:srgbClr val="C0C0C0"/>
    <a:srgbClr val="8C8C8C"/>
    <a:srgbClr val="9966FF"/>
    <a:srgbClr val="993366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8971" autoAdjust="0"/>
  </p:normalViewPr>
  <p:slideViewPr>
    <p:cSldViewPr snapToGrid="0">
      <p:cViewPr varScale="1">
        <p:scale>
          <a:sx n="84" d="100"/>
          <a:sy n="84" d="100"/>
        </p:scale>
        <p:origin x="-5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104"/>
    </p:cViewPr>
  </p:sorter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81C2-F830-4528-8201-2772A8B68B80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4A52C-8991-4A96-AB18-E482DF88B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0209F-3CC8-4137-91FF-252C7292D96C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DDA09-D693-41A5-B12E-12116FB8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4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784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400800" cy="10668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b="1"/>
            </a:lvl1pPr>
            <a:lvl2pPr marL="0" indent="0" algn="ctr">
              <a:buNone/>
              <a:defRPr sz="3200" baseline="30000"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85800" y="2133600"/>
            <a:ext cx="777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80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7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47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4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28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37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intel.com/index.ht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191000" y="6629400"/>
            <a:ext cx="1600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657600" algn="ctr"/>
                <a:tab pos="8120063" algn="r"/>
              </a:tabLst>
            </a:pPr>
            <a:fld id="{3CBE715E-4167-445E-8F25-69DFD044E05F}" type="slidenum">
              <a:rPr lang="en-US" sz="1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3657600" algn="ctr"/>
                  <a:tab pos="8120063" algn="r"/>
                </a:tabLst>
              </a:pPr>
              <a:t>‹#›</a:t>
            </a:fld>
            <a:endParaRPr lang="en-US" sz="1200" b="1" dirty="0">
              <a:solidFill>
                <a:srgbClr val="000000"/>
              </a:solidFill>
              <a:latin typeface="Neo Sans Int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5371" y="6533131"/>
            <a:ext cx="114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SxP</a:t>
            </a:r>
            <a:r>
              <a:rPr lang="en-US" sz="12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Technology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Logo - Intel">
            <a:hlinkClick r:id="rId14" tooltip="Logo - Intel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440937"/>
            <a:ext cx="642275" cy="4170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888317" y="6528977"/>
            <a:ext cx="1291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32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907"/>
          </a:xfrm>
        </p:spPr>
        <p:txBody>
          <a:bodyPr/>
          <a:lstStyle/>
          <a:p>
            <a:r>
              <a:rPr lang="en-US" dirty="0" err="1"/>
              <a:t>SxP</a:t>
            </a:r>
            <a:r>
              <a:rPr lang="en-US" dirty="0"/>
              <a:t> Device Physics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56555"/>
            <a:ext cx="4040188" cy="639762"/>
          </a:xfrm>
        </p:spPr>
        <p:txBody>
          <a:bodyPr/>
          <a:lstStyle/>
          <a:p>
            <a:r>
              <a:rPr lang="en-US" u="sng" dirty="0"/>
              <a:t>Phase </a:t>
            </a:r>
            <a:r>
              <a:rPr lang="en-US" u="sng" dirty="0" smtClean="0"/>
              <a:t>Change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6317"/>
            <a:ext cx="4040188" cy="3951288"/>
          </a:xfrm>
        </p:spPr>
        <p:txBody>
          <a:bodyPr/>
          <a:lstStyle/>
          <a:p>
            <a:pPr marL="344488" lvl="0" indent="-344488">
              <a:buNone/>
            </a:pPr>
            <a:r>
              <a:rPr lang="en-US" sz="1600" dirty="0"/>
              <a:t>Structure and band diagram to illustrate the origin of conductivity of a </a:t>
            </a:r>
            <a:r>
              <a:rPr lang="en-US" sz="1600" dirty="0" err="1"/>
              <a:t>chalcogenide</a:t>
            </a:r>
            <a:r>
              <a:rPr lang="en-US" sz="1600" dirty="0"/>
              <a:t> </a:t>
            </a:r>
            <a:r>
              <a:rPr lang="en-US" sz="1600" dirty="0" smtClean="0"/>
              <a:t>material.</a:t>
            </a:r>
          </a:p>
          <a:p>
            <a:pPr marL="344488" lvl="0" indent="-344488">
              <a:buNone/>
            </a:pPr>
            <a:r>
              <a:rPr lang="en-US" sz="1600" dirty="0" smtClean="0"/>
              <a:t>Evidence </a:t>
            </a:r>
            <a:r>
              <a:rPr lang="en-US" sz="1600" dirty="0"/>
              <a:t>of phase change from thermal </a:t>
            </a:r>
            <a:r>
              <a:rPr lang="en-US" sz="1600" dirty="0" smtClean="0"/>
              <a:t>hysteresis.</a:t>
            </a:r>
          </a:p>
          <a:p>
            <a:pPr marL="344488" lvl="0" indent="-344488">
              <a:buNone/>
            </a:pPr>
            <a:r>
              <a:rPr lang="en-US" sz="1600" dirty="0" smtClean="0"/>
              <a:t>Power delivery with pulse to change phase</a:t>
            </a:r>
          </a:p>
          <a:p>
            <a:pPr marL="344488" lvl="0" indent="-344488">
              <a:buNone/>
            </a:pPr>
            <a:r>
              <a:rPr lang="en-US" sz="1600" dirty="0" smtClean="0"/>
              <a:t>Physics </a:t>
            </a:r>
            <a:r>
              <a:rPr lang="en-US" sz="1600" dirty="0"/>
              <a:t>and model of phase change in </a:t>
            </a:r>
            <a:r>
              <a:rPr lang="en-US" sz="1600" dirty="0" err="1"/>
              <a:t>SxP</a:t>
            </a:r>
            <a:r>
              <a:rPr lang="en-US" sz="1600" dirty="0"/>
              <a:t> technology (electrode is the heater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56555"/>
            <a:ext cx="4041775" cy="639762"/>
          </a:xfrm>
        </p:spPr>
        <p:txBody>
          <a:bodyPr/>
          <a:lstStyle/>
          <a:p>
            <a:r>
              <a:rPr lang="en-US" u="sng" dirty="0"/>
              <a:t>Threshold </a:t>
            </a:r>
            <a:r>
              <a:rPr lang="en-US" u="sng" dirty="0" smtClean="0"/>
              <a:t>Switching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6317"/>
            <a:ext cx="4041775" cy="4714772"/>
          </a:xfrm>
        </p:spPr>
        <p:txBody>
          <a:bodyPr/>
          <a:lstStyle/>
          <a:p>
            <a:pPr marL="344488" lvl="0" indent="-344488">
              <a:buNone/>
            </a:pPr>
            <a:r>
              <a:rPr lang="en-US" sz="1600" dirty="0"/>
              <a:t>Structure and Band diagram of a SD devices, electrode </a:t>
            </a:r>
            <a:r>
              <a:rPr lang="en-US" sz="1600" dirty="0" smtClean="0"/>
              <a:t>included.</a:t>
            </a:r>
          </a:p>
          <a:p>
            <a:pPr marL="344488" lvl="0" indent="-344488">
              <a:buNone/>
            </a:pPr>
            <a:r>
              <a:rPr lang="en-US" sz="1600" dirty="0" err="1" smtClean="0"/>
              <a:t>Subthreshold</a:t>
            </a:r>
            <a:r>
              <a:rPr lang="en-US" sz="1600" dirty="0" smtClean="0"/>
              <a:t> </a:t>
            </a:r>
            <a:r>
              <a:rPr lang="en-US" sz="1600" dirty="0"/>
              <a:t>conduction is a Poole-Frankel emission </a:t>
            </a:r>
            <a:r>
              <a:rPr lang="en-US" sz="1600" dirty="0" smtClean="0"/>
              <a:t>process</a:t>
            </a:r>
          </a:p>
          <a:p>
            <a:pPr marL="344488" lvl="0" indent="-344488">
              <a:buNone/>
            </a:pPr>
            <a:r>
              <a:rPr lang="en-US" sz="1600" dirty="0" smtClean="0"/>
              <a:t>Space </a:t>
            </a:r>
            <a:r>
              <a:rPr lang="en-US" sz="1600" dirty="0"/>
              <a:t>charge injection delocalizes, the mobility gap decreases and carriers multiply at cathode as </a:t>
            </a:r>
            <a:r>
              <a:rPr lang="en-US" sz="1600" dirty="0" smtClean="0"/>
              <a:t>device </a:t>
            </a:r>
            <a:r>
              <a:rPr lang="en-US" sz="1600" dirty="0"/>
              <a:t>biased in near </a:t>
            </a:r>
            <a:r>
              <a:rPr lang="en-US" sz="1600" dirty="0" smtClean="0"/>
              <a:t>threshold.</a:t>
            </a:r>
          </a:p>
          <a:p>
            <a:pPr marL="344488" lvl="0" indent="-344488">
              <a:buNone/>
            </a:pPr>
            <a:r>
              <a:rPr lang="en-US" sz="1600" dirty="0" smtClean="0"/>
              <a:t>Carrier </a:t>
            </a:r>
            <a:r>
              <a:rPr lang="en-US" sz="1600" dirty="0"/>
              <a:t>multiplication at both electrodes is the positive feedback mechanism leading into threshold, snapback as shown in negative differential resistance </a:t>
            </a:r>
            <a:r>
              <a:rPr lang="en-US" sz="1600" dirty="0" smtClean="0"/>
              <a:t>regime.</a:t>
            </a:r>
          </a:p>
          <a:p>
            <a:pPr marL="344488" lvl="0" indent="-344488">
              <a:buNone/>
            </a:pPr>
            <a:r>
              <a:rPr lang="en-US" sz="1600" dirty="0" smtClean="0"/>
              <a:t>On-state </a:t>
            </a:r>
            <a:r>
              <a:rPr lang="en-US" sz="1600" dirty="0"/>
              <a:t>is due to carrier injection (tunneling) from both electrodes.  Injected carrier recombine in the bulk or drift through to other electrodes.  </a:t>
            </a:r>
          </a:p>
        </p:txBody>
      </p:sp>
    </p:spTree>
    <p:extLst>
      <p:ext uri="{BB962C8B-B14F-4D97-AF65-F5344CB8AC3E}">
        <p14:creationId xmlns:p14="http://schemas.microsoft.com/office/powerpoint/2010/main" val="277565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7722"/>
              </p:ext>
            </p:extLst>
          </p:nvPr>
        </p:nvGraphicFramePr>
        <p:xfrm>
          <a:off x="302395" y="1068002"/>
          <a:ext cx="4196709" cy="467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99"/>
                <a:gridCol w="3737810"/>
              </a:tblGrid>
              <a:tr h="2337657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7657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0" name="Group 69"/>
          <p:cNvGrpSpPr/>
          <p:nvPr/>
        </p:nvGrpSpPr>
        <p:grpSpPr>
          <a:xfrm>
            <a:off x="5058996" y="2968547"/>
            <a:ext cx="3230792" cy="3098301"/>
            <a:chOff x="3219270" y="1198659"/>
            <a:chExt cx="3536379" cy="3449546"/>
          </a:xfrm>
        </p:grpSpPr>
        <p:pic>
          <p:nvPicPr>
            <p:cNvPr id="71" name="Picture 70" descr="n15_end_stress.png"/>
            <p:cNvPicPr>
              <a:picLocks noChangeAspect="1"/>
            </p:cNvPicPr>
            <p:nvPr/>
          </p:nvPicPr>
          <p:blipFill rotWithShape="1">
            <a:blip r:embed="rId3" cstate="print"/>
            <a:srcRect r="72200" b="50000"/>
            <a:stretch/>
          </p:blipFill>
          <p:spPr>
            <a:xfrm rot="5400000">
              <a:off x="4106119" y="2443175"/>
              <a:ext cx="1966220" cy="2443839"/>
            </a:xfrm>
            <a:prstGeom prst="rect">
              <a:avLst/>
            </a:prstGeom>
          </p:spPr>
        </p:pic>
        <p:pic>
          <p:nvPicPr>
            <p:cNvPr id="72" name="Picture 71" descr="n15_end_stress.png"/>
            <p:cNvPicPr>
              <a:picLocks noChangeAspect="1"/>
            </p:cNvPicPr>
            <p:nvPr/>
          </p:nvPicPr>
          <p:blipFill rotWithShape="1">
            <a:blip r:embed="rId3" cstate="print"/>
            <a:srcRect l="-70" t="50000" r="50070"/>
            <a:stretch/>
          </p:blipFill>
          <p:spPr>
            <a:xfrm>
              <a:off x="3219270" y="1198659"/>
              <a:ext cx="3536379" cy="2443839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5342050" y="2589651"/>
              <a:ext cx="23083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</a:rPr>
                <a:t>PM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491819" y="2612561"/>
              <a:ext cx="21320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</a:rPr>
                <a:t>SD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83208" y="3135083"/>
              <a:ext cx="19717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</a:rPr>
                <a:t>TE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08920" y="3135083"/>
              <a:ext cx="23083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M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E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70976" y="3135083"/>
              <a:ext cx="21320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B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E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24879" y="1108244"/>
            <a:ext cx="4152241" cy="4570715"/>
            <a:chOff x="569310" y="456428"/>
            <a:chExt cx="4152241" cy="4570715"/>
          </a:xfrm>
        </p:grpSpPr>
        <p:grpSp>
          <p:nvGrpSpPr>
            <p:cNvPr id="79" name="Group 78"/>
            <p:cNvGrpSpPr/>
            <p:nvPr/>
          </p:nvGrpSpPr>
          <p:grpSpPr>
            <a:xfrm>
              <a:off x="569310" y="456428"/>
              <a:ext cx="4152241" cy="4570715"/>
              <a:chOff x="424932" y="368197"/>
              <a:chExt cx="4152241" cy="4570715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941830" y="368197"/>
                <a:ext cx="3600909" cy="4570715"/>
                <a:chOff x="941830" y="368197"/>
                <a:chExt cx="3600909" cy="4570715"/>
              </a:xfrm>
            </p:grpSpPr>
            <p:graphicFrame>
              <p:nvGraphicFramePr>
                <p:cNvPr id="114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10195995"/>
                    </p:ext>
                  </p:extLst>
                </p:nvPr>
              </p:nvGraphicFramePr>
              <p:xfrm>
                <a:off x="1011200" y="368197"/>
                <a:ext cx="1630550" cy="19971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6" name="CorelDRAW" r:id="rId4" imgW="4128840" imgH="5057640" progId="">
                        <p:embed/>
                      </p:oleObj>
                    </mc:Choice>
                    <mc:Fallback>
                      <p:oleObj name="CorelDRAW" r:id="rId4" imgW="4128840" imgH="505764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11200" y="368197"/>
                              <a:ext cx="1630550" cy="19971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5" name="Group 4"/>
                <p:cNvGrpSpPr>
                  <a:grpSpLocks/>
                </p:cNvGrpSpPr>
                <p:nvPr/>
              </p:nvGrpSpPr>
              <p:grpSpPr bwMode="auto">
                <a:xfrm>
                  <a:off x="2809357" y="424207"/>
                  <a:ext cx="1339674" cy="1864690"/>
                  <a:chOff x="192" y="1104"/>
                  <a:chExt cx="1780" cy="2652"/>
                </a:xfrm>
              </p:grpSpPr>
              <p:sp>
                <p:nvSpPr>
                  <p:cNvPr id="11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36" y="2114"/>
                    <a:ext cx="1536" cy="5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tx1"/>
                      </a:buClr>
                      <a:buSzPct val="65000"/>
                      <a:buFont typeface="Monotype Sorts" pitchFamily="2" charset="2"/>
                      <a:buNone/>
                    </a:pPr>
                    <a:r>
                      <a:rPr lang="en-US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Acceptor-like</a:t>
                    </a:r>
                  </a:p>
                  <a:p>
                    <a:pPr algn="ctr">
                      <a:spcBef>
                        <a:spcPct val="20000"/>
                      </a:spcBef>
                      <a:buClr>
                        <a:schemeClr val="tx1"/>
                      </a:buClr>
                      <a:buSzPct val="65000"/>
                      <a:buFont typeface="Monotype Sorts" pitchFamily="2" charset="2"/>
                      <a:buNone/>
                    </a:pPr>
                    <a:r>
                      <a:rPr lang="en-US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localized states</a:t>
                    </a:r>
                    <a:r>
                      <a:rPr lang="en-US" sz="100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20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2" y="1104"/>
                    <a:ext cx="0" cy="26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21" name="Arc 7"/>
                  <p:cNvSpPr>
                    <a:spLocks/>
                  </p:cNvSpPr>
                  <p:nvPr/>
                </p:nvSpPr>
                <p:spPr bwMode="auto">
                  <a:xfrm flipV="1">
                    <a:off x="492" y="1248"/>
                    <a:ext cx="886" cy="81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12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" y="1920"/>
                    <a:ext cx="19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2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" y="2640"/>
                    <a:ext cx="19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v</a:t>
                    </a:r>
                  </a:p>
                </p:txBody>
              </p:sp>
              <p:sp>
                <p:nvSpPr>
                  <p:cNvPr id="12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92" y="2736"/>
                    <a:ext cx="97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1" y="2735"/>
                    <a:ext cx="168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latin typeface="Arial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12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" y="1194"/>
                    <a:ext cx="12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it-IT" sz="1100" b="1" baseline="-25000" dirty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" y="1632"/>
                    <a:ext cx="273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CB</a:t>
                    </a:r>
                    <a:endParaRPr lang="it-IT" sz="1100" b="1" baseline="-25000" dirty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" y="2928"/>
                    <a:ext cx="262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VB</a:t>
                    </a:r>
                    <a:endParaRPr lang="it-IT" sz="1100" b="1" baseline="-25000" dirty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9" name="Rectangle 15" descr="Diagonali chiare verso il basso"/>
                  <p:cNvSpPr>
                    <a:spLocks noChangeArrowheads="1"/>
                  </p:cNvSpPr>
                  <p:nvPr/>
                </p:nvSpPr>
                <p:spPr bwMode="auto">
                  <a:xfrm>
                    <a:off x="492" y="2640"/>
                    <a:ext cx="975" cy="48"/>
                  </a:xfrm>
                  <a:prstGeom prst="rect">
                    <a:avLst/>
                  </a:prstGeom>
                  <a:pattFill prst="ltDnDiag">
                    <a:fgClr>
                      <a:srgbClr val="FF0000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130" name="Freeform 16"/>
                  <p:cNvSpPr>
                    <a:spLocks/>
                  </p:cNvSpPr>
                  <p:nvPr/>
                </p:nvSpPr>
                <p:spPr bwMode="auto">
                  <a:xfrm>
                    <a:off x="480" y="2784"/>
                    <a:ext cx="912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48"/>
                      </a:cxn>
                      <a:cxn ang="0">
                        <a:pos x="576" y="240"/>
                      </a:cxn>
                      <a:cxn ang="0">
                        <a:pos x="912" y="720"/>
                      </a:cxn>
                    </a:cxnLst>
                    <a:rect l="0" t="0" r="r" b="b"/>
                    <a:pathLst>
                      <a:path w="912" h="720">
                        <a:moveTo>
                          <a:pt x="0" y="0"/>
                        </a:moveTo>
                        <a:cubicBezTo>
                          <a:pt x="96" y="4"/>
                          <a:pt x="192" y="8"/>
                          <a:pt x="288" y="48"/>
                        </a:cubicBezTo>
                        <a:cubicBezTo>
                          <a:pt x="384" y="88"/>
                          <a:pt x="472" y="128"/>
                          <a:pt x="576" y="240"/>
                        </a:cubicBezTo>
                        <a:cubicBezTo>
                          <a:pt x="680" y="352"/>
                          <a:pt x="856" y="640"/>
                          <a:pt x="912" y="72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</p:grpSp>
            <p:sp>
              <p:nvSpPr>
                <p:cNvPr id="116" name="Rectangle 115"/>
                <p:cNvSpPr/>
                <p:nvPr/>
              </p:nvSpPr>
              <p:spPr>
                <a:xfrm>
                  <a:off x="953318" y="2411446"/>
                  <a:ext cx="3589421" cy="16927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10</a:t>
                  </a:r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% structural vacancies </a:t>
                  </a:r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result in </a:t>
                  </a:r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l</a:t>
                  </a:r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ocalized </a:t>
                  </a:r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states near LP </a:t>
                  </a:r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band</a:t>
                  </a:r>
                  <a:endParaRPr lang="en-US" sz="1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aphicFrame>
              <p:nvGraphicFramePr>
                <p:cNvPr id="117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31996913"/>
                    </p:ext>
                  </p:extLst>
                </p:nvPr>
              </p:nvGraphicFramePr>
              <p:xfrm>
                <a:off x="1052319" y="2772360"/>
                <a:ext cx="1632283" cy="20357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7" name="CorelDRAW" r:id="rId6" imgW="4128840" imgH="5149080" progId="">
                        <p:embed/>
                      </p:oleObj>
                    </mc:Choice>
                    <mc:Fallback>
                      <p:oleObj name="CorelDRAW" r:id="rId6" imgW="4128840" imgH="514908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2319" y="2772360"/>
                              <a:ext cx="1632283" cy="20357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8" name="Rectangle 117"/>
                <p:cNvSpPr/>
                <p:nvPr/>
              </p:nvSpPr>
              <p:spPr>
                <a:xfrm>
                  <a:off x="941830" y="4769635"/>
                  <a:ext cx="3589421" cy="16927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Over- and under-coordinated Tellurium lead to defects/traps </a:t>
                  </a:r>
                  <a:endParaRPr lang="en-US" sz="1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3" name="Rectangle 82"/>
              <p:cNvSpPr/>
              <p:nvPr/>
            </p:nvSpPr>
            <p:spPr>
              <a:xfrm rot="16200000">
                <a:off x="-130348" y="3543589"/>
                <a:ext cx="1479892" cy="36933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Amorphous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-72639" y="1387044"/>
                <a:ext cx="1364476" cy="36933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Crystalline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2837979" y="2857386"/>
                <a:ext cx="1739194" cy="1865720"/>
                <a:chOff x="2837979" y="2857386"/>
                <a:chExt cx="1739194" cy="1865720"/>
              </a:xfrm>
            </p:grpSpPr>
            <p:grpSp>
              <p:nvGrpSpPr>
                <p:cNvPr id="86" name="Group 4"/>
                <p:cNvGrpSpPr>
                  <a:grpSpLocks/>
                </p:cNvGrpSpPr>
                <p:nvPr/>
              </p:nvGrpSpPr>
              <p:grpSpPr bwMode="auto">
                <a:xfrm>
                  <a:off x="2837979" y="2857386"/>
                  <a:ext cx="1739194" cy="1865720"/>
                  <a:chOff x="2937" y="1120"/>
                  <a:chExt cx="2942" cy="2786"/>
                </a:xfrm>
              </p:grpSpPr>
              <p:sp>
                <p:nvSpPr>
                  <p:cNvPr id="8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2916"/>
                    <a:ext cx="1835" cy="3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tx1"/>
                      </a:buClr>
                      <a:buSzPct val="65000"/>
                      <a:buFont typeface="Monotype Sorts" pitchFamily="2" charset="2"/>
                      <a:buNone/>
                    </a:pPr>
                    <a:r>
                      <a:rPr lang="en-US" sz="1050" b="1" dirty="0" smtClean="0">
                        <a:solidFill>
                          <a:srgbClr val="FF0000"/>
                        </a:solidFill>
                        <a:latin typeface="Arial" pitchFamily="34" charset="0"/>
                      </a:rPr>
                      <a:t>Acceptor </a:t>
                    </a:r>
                    <a:r>
                      <a:rPr lang="it-IT" sz="1050" b="1" dirty="0" smtClean="0">
                        <a:solidFill>
                          <a:srgbClr val="FF0000"/>
                        </a:solidFill>
                        <a:latin typeface="Arial" pitchFamily="34" charset="0"/>
                      </a:rPr>
                      <a:t>( </a:t>
                    </a:r>
                    <a:r>
                      <a:rPr lang="it-IT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C</a:t>
                    </a:r>
                    <a:r>
                      <a:rPr lang="it-IT" sz="1050" b="1" baseline="-25000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1</a:t>
                    </a:r>
                    <a:r>
                      <a:rPr lang="it-IT" sz="1050" b="1" baseline="30000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-</a:t>
                    </a:r>
                    <a:r>
                      <a:rPr lang="it-IT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 )</a:t>
                    </a:r>
                  </a:p>
                </p:txBody>
              </p:sp>
              <p:sp>
                <p:nvSpPr>
                  <p:cNvPr id="90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8" y="1168"/>
                    <a:ext cx="0" cy="27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91" name="Arc 7"/>
                  <p:cNvSpPr>
                    <a:spLocks/>
                  </p:cNvSpPr>
                  <p:nvPr/>
                </p:nvSpPr>
                <p:spPr bwMode="auto">
                  <a:xfrm flipV="1">
                    <a:off x="3228" y="1312"/>
                    <a:ext cx="1188" cy="81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9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7" y="2030"/>
                    <a:ext cx="249" cy="2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9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7" y="3134"/>
                    <a:ext cx="249" cy="2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v</a:t>
                    </a:r>
                  </a:p>
                </p:txBody>
              </p:sp>
              <p:sp>
                <p:nvSpPr>
                  <p:cNvPr id="9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2704"/>
                    <a:ext cx="97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9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7" y="2416"/>
                    <a:ext cx="527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latin typeface="Arial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9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2" y="1120"/>
                    <a:ext cx="472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it-IT" sz="1100" b="1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it-IT" sz="1100" b="1" baseline="-2500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2" y="1696"/>
                    <a:ext cx="659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it-IT" sz="1100" b="1">
                        <a:solidFill>
                          <a:srgbClr val="000000"/>
                        </a:solidFill>
                        <a:latin typeface="Arial" pitchFamily="34" charset="0"/>
                      </a:rPr>
                      <a:t>CB</a:t>
                    </a:r>
                    <a:endParaRPr lang="it-IT" sz="1100" b="1" baseline="-2500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2" y="3328"/>
                    <a:ext cx="646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it-IT" sz="1100" b="1">
                        <a:solidFill>
                          <a:srgbClr val="000000"/>
                        </a:solidFill>
                        <a:latin typeface="Arial" pitchFamily="34" charset="0"/>
                      </a:rPr>
                      <a:t>VB</a:t>
                    </a:r>
                    <a:endParaRPr lang="it-IT" sz="1100" b="1" baseline="-2500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280"/>
                    <a:ext cx="5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00" name="Arc 16"/>
                  <p:cNvSpPr>
                    <a:spLocks/>
                  </p:cNvSpPr>
                  <p:nvPr/>
                </p:nvSpPr>
                <p:spPr bwMode="auto">
                  <a:xfrm>
                    <a:off x="3228" y="3136"/>
                    <a:ext cx="886" cy="770"/>
                  </a:xfrm>
                  <a:custGeom>
                    <a:avLst/>
                    <a:gdLst>
                      <a:gd name="G0" fmla="+- 0 0 0"/>
                      <a:gd name="G1" fmla="+- 21193 0 0"/>
                      <a:gd name="G2" fmla="+- 21600 0 0"/>
                      <a:gd name="T0" fmla="*/ 4174 w 21600"/>
                      <a:gd name="T1" fmla="*/ 0 h 21193"/>
                      <a:gd name="T2" fmla="*/ 21600 w 21600"/>
                      <a:gd name="T3" fmla="*/ 21193 h 21193"/>
                      <a:gd name="T4" fmla="*/ 0 w 21600"/>
                      <a:gd name="T5" fmla="*/ 21193 h 21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193" fill="none" extrusionOk="0">
                        <a:moveTo>
                          <a:pt x="4173" y="0"/>
                        </a:moveTo>
                        <a:cubicBezTo>
                          <a:pt x="14299" y="1994"/>
                          <a:pt x="21600" y="10872"/>
                          <a:pt x="21600" y="21193"/>
                        </a:cubicBezTo>
                      </a:path>
                      <a:path w="21600" h="21193" stroke="0" extrusionOk="0">
                        <a:moveTo>
                          <a:pt x="4173" y="0"/>
                        </a:moveTo>
                        <a:cubicBezTo>
                          <a:pt x="14299" y="1994"/>
                          <a:pt x="21600" y="10872"/>
                          <a:pt x="21600" y="21193"/>
                        </a:cubicBezTo>
                        <a:lnTo>
                          <a:pt x="0" y="21193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101" name="Freeform 17"/>
                  <p:cNvSpPr>
                    <a:spLocks/>
                  </p:cNvSpPr>
                  <p:nvPr/>
                </p:nvSpPr>
                <p:spPr bwMode="auto">
                  <a:xfrm>
                    <a:off x="3228" y="2896"/>
                    <a:ext cx="177" cy="2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" y="156"/>
                      </a:cxn>
                      <a:cxn ang="0">
                        <a:pos x="104" y="212"/>
                      </a:cxn>
                      <a:cxn ang="0">
                        <a:pos x="192" y="240"/>
                      </a:cxn>
                    </a:cxnLst>
                    <a:rect l="0" t="0" r="r" b="b"/>
                    <a:pathLst>
                      <a:path w="192" h="240">
                        <a:moveTo>
                          <a:pt x="0" y="0"/>
                        </a:moveTo>
                        <a:cubicBezTo>
                          <a:pt x="5" y="26"/>
                          <a:pt x="11" y="121"/>
                          <a:pt x="28" y="156"/>
                        </a:cubicBezTo>
                        <a:cubicBezTo>
                          <a:pt x="45" y="191"/>
                          <a:pt x="77" y="198"/>
                          <a:pt x="104" y="212"/>
                        </a:cubicBezTo>
                        <a:cubicBezTo>
                          <a:pt x="131" y="226"/>
                          <a:pt x="174" y="234"/>
                          <a:pt x="192" y="24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0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184"/>
                    <a:ext cx="89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0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136"/>
                    <a:ext cx="133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0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088"/>
                    <a:ext cx="177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0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040"/>
                    <a:ext cx="22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361" y="3136"/>
                    <a:ext cx="133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405" y="3136"/>
                    <a:ext cx="133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450" y="3136"/>
                    <a:ext cx="132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0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38" y="3184"/>
                    <a:ext cx="89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10" name="Rectangle 26" descr="Diagonali chiare verso il basso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2224"/>
                    <a:ext cx="975" cy="48"/>
                  </a:xfrm>
                  <a:prstGeom prst="rect">
                    <a:avLst/>
                  </a:prstGeom>
                  <a:pattFill prst="ltDnDiag">
                    <a:fgClr>
                      <a:srgbClr val="FF0000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111" name="Rectangle 27" descr="Diagonali chiare verso il basso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3136"/>
                    <a:ext cx="975" cy="48"/>
                  </a:xfrm>
                  <a:prstGeom prst="rect">
                    <a:avLst/>
                  </a:prstGeom>
                  <a:pattFill prst="ltDnDiag">
                    <a:fgClr>
                      <a:srgbClr val="FF0000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11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82" y="3184"/>
                    <a:ext cx="89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1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2116"/>
                    <a:ext cx="1658" cy="3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 algn="ctr">
                      <a:buClr>
                        <a:srgbClr val="32A0DA"/>
                      </a:buClr>
                      <a:buSzPct val="75000"/>
                      <a:buFont typeface="Wingdings" pitchFamily="2" charset="2"/>
                      <a:buNone/>
                    </a:pPr>
                    <a:r>
                      <a:rPr lang="en-US" sz="1050" b="1" dirty="0" smtClean="0">
                        <a:solidFill>
                          <a:srgbClr val="FF0000"/>
                        </a:solidFill>
                        <a:latin typeface="Arial" pitchFamily="34" charset="0"/>
                      </a:rPr>
                      <a:t>Donor</a:t>
                    </a:r>
                    <a:r>
                      <a:rPr lang="it-IT" sz="1050" b="1" dirty="0" smtClean="0">
                        <a:solidFill>
                          <a:srgbClr val="FF0000"/>
                        </a:solidFill>
                        <a:latin typeface="Arial" pitchFamily="34" charset="0"/>
                      </a:rPr>
                      <a:t>( </a:t>
                    </a:r>
                    <a:r>
                      <a:rPr lang="it-IT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C</a:t>
                    </a:r>
                    <a:r>
                      <a:rPr lang="it-IT" sz="1050" b="1" baseline="-25000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3</a:t>
                    </a:r>
                    <a:r>
                      <a:rPr lang="it-IT" sz="1050" b="1" baseline="30000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+</a:t>
                    </a:r>
                    <a:r>
                      <a:rPr lang="it-IT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 )</a:t>
                    </a:r>
                  </a:p>
                </p:txBody>
              </p:sp>
            </p:grpSp>
            <p:sp>
              <p:nvSpPr>
                <p:cNvPr id="87" name="Rectangle 5"/>
                <p:cNvSpPr>
                  <a:spLocks noChangeArrowheads="1"/>
                </p:cNvSpPr>
                <p:nvPr/>
              </p:nvSpPr>
              <p:spPr bwMode="auto">
                <a:xfrm>
                  <a:off x="3676513" y="4429169"/>
                  <a:ext cx="790846" cy="207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algn="ctr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Monotype Sorts" pitchFamily="2" charset="2"/>
                    <a:buNone/>
                  </a:pPr>
                  <a:r>
                    <a:rPr lang="en-US" sz="1050" b="1" dirty="0" err="1" smtClean="0">
                      <a:latin typeface="Arial" pitchFamily="34" charset="0"/>
                    </a:rPr>
                    <a:t>LP</a:t>
                  </a:r>
                  <a:r>
                    <a:rPr lang="en-US" sz="1050" b="1" baseline="-25000" dirty="0" err="1" smtClean="0">
                      <a:latin typeface="Arial" pitchFamily="34" charset="0"/>
                    </a:rPr>
                    <a:t>Te</a:t>
                  </a:r>
                  <a:r>
                    <a:rPr lang="en-US" sz="1050" b="1" dirty="0" smtClean="0">
                      <a:latin typeface="Arial" pitchFamily="34" charset="0"/>
                    </a:rPr>
                    <a:t> </a:t>
                  </a:r>
                  <a:r>
                    <a:rPr lang="it-IT" sz="1050" b="1" dirty="0">
                      <a:latin typeface="Arial" pitchFamily="34" charset="0"/>
                    </a:rPr>
                    <a:t>( </a:t>
                  </a:r>
                  <a:r>
                    <a:rPr lang="it-IT" sz="1050" b="1" dirty="0" smtClean="0">
                      <a:latin typeface="Arial" pitchFamily="34" charset="0"/>
                    </a:rPr>
                    <a:t>C</a:t>
                  </a:r>
                  <a:r>
                    <a:rPr lang="it-IT" sz="1050" b="1" baseline="-25000" dirty="0" smtClean="0">
                      <a:latin typeface="Arial" pitchFamily="34" charset="0"/>
                    </a:rPr>
                    <a:t>2</a:t>
                  </a:r>
                  <a:r>
                    <a:rPr lang="it-IT" sz="1050" b="1" baseline="30000" dirty="0" smtClean="0">
                      <a:latin typeface="Arial" pitchFamily="34" charset="0"/>
                    </a:rPr>
                    <a:t>0</a:t>
                  </a:r>
                  <a:r>
                    <a:rPr lang="it-IT" sz="1050" b="1" dirty="0" smtClean="0">
                      <a:latin typeface="Arial" pitchFamily="34" charset="0"/>
                    </a:rPr>
                    <a:t> </a:t>
                  </a:r>
                  <a:r>
                    <a:rPr lang="it-IT" sz="1050" b="1" dirty="0">
                      <a:latin typeface="Arial" pitchFamily="34" charset="0"/>
                    </a:rPr>
                    <a:t>)</a:t>
                  </a: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3312693" y="4555958"/>
                  <a:ext cx="425116" cy="162739"/>
                </a:xfrm>
                <a:custGeom>
                  <a:avLst/>
                  <a:gdLst>
                    <a:gd name="connsiteX0" fmla="*/ 425116 w 425116"/>
                    <a:gd name="connsiteY0" fmla="*/ 80210 h 162739"/>
                    <a:gd name="connsiteX1" fmla="*/ 176463 w 425116"/>
                    <a:gd name="connsiteY1" fmla="*/ 160421 h 162739"/>
                    <a:gd name="connsiteX2" fmla="*/ 0 w 425116"/>
                    <a:gd name="connsiteY2" fmla="*/ 0 h 16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5116" h="162739">
                      <a:moveTo>
                        <a:pt x="425116" y="80210"/>
                      </a:moveTo>
                      <a:cubicBezTo>
                        <a:pt x="336215" y="126999"/>
                        <a:pt x="247315" y="173789"/>
                        <a:pt x="176463" y="160421"/>
                      </a:cubicBezTo>
                      <a:cubicBezTo>
                        <a:pt x="105611" y="147053"/>
                        <a:pt x="52805" y="73526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Rectangle 5"/>
            <p:cNvSpPr>
              <a:spLocks noChangeArrowheads="1"/>
            </p:cNvSpPr>
            <p:nvPr/>
          </p:nvSpPr>
          <p:spPr bwMode="auto">
            <a:xfrm>
              <a:off x="3885059" y="2066419"/>
              <a:ext cx="408350" cy="20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65000"/>
                <a:buFont typeface="Monotype Sorts" pitchFamily="2" charset="2"/>
                <a:buNone/>
              </a:pPr>
              <a:r>
                <a:rPr lang="en-US" sz="1050" b="1" dirty="0" err="1" smtClean="0">
                  <a:latin typeface="Arial" pitchFamily="34" charset="0"/>
                </a:rPr>
                <a:t>LP</a:t>
              </a:r>
              <a:r>
                <a:rPr lang="en-US" sz="1050" b="1" baseline="-25000" dirty="0" err="1" smtClean="0">
                  <a:latin typeface="Arial" pitchFamily="34" charset="0"/>
                </a:rPr>
                <a:t>Te</a:t>
              </a:r>
              <a:endParaRPr lang="it-IT" sz="1050" b="1" dirty="0">
                <a:latin typeface="Arial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480932" y="2203797"/>
              <a:ext cx="425116" cy="162739"/>
            </a:xfrm>
            <a:custGeom>
              <a:avLst/>
              <a:gdLst>
                <a:gd name="connsiteX0" fmla="*/ 425116 w 425116"/>
                <a:gd name="connsiteY0" fmla="*/ 80210 h 162739"/>
                <a:gd name="connsiteX1" fmla="*/ 176463 w 425116"/>
                <a:gd name="connsiteY1" fmla="*/ 160421 h 162739"/>
                <a:gd name="connsiteX2" fmla="*/ 0 w 425116"/>
                <a:gd name="connsiteY2" fmla="*/ 0 h 16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116" h="162739">
                  <a:moveTo>
                    <a:pt x="425116" y="80210"/>
                  </a:moveTo>
                  <a:cubicBezTo>
                    <a:pt x="336215" y="126999"/>
                    <a:pt x="247315" y="173789"/>
                    <a:pt x="176463" y="160421"/>
                  </a:cubicBezTo>
                  <a:cubicBezTo>
                    <a:pt x="105611" y="147053"/>
                    <a:pt x="52805" y="7352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1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63" y="876206"/>
            <a:ext cx="1745258" cy="191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38" y="887246"/>
            <a:ext cx="2432972" cy="19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51627" y="1671470"/>
            <a:ext cx="4090483" cy="3129130"/>
            <a:chOff x="343790" y="794254"/>
            <a:chExt cx="4531057" cy="3474159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790" y="794254"/>
              <a:ext cx="4531057" cy="347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590" y="1175255"/>
              <a:ext cx="1809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529579" y="1203056"/>
              <a:ext cx="7954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(120nm)</a:t>
              </a:r>
              <a:r>
                <a:rPr lang="en-US" sz="12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59178" y="1556255"/>
              <a:ext cx="6896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(45nm)</a:t>
              </a:r>
              <a:r>
                <a:rPr lang="en-US" sz="12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01390" y="794254"/>
              <a:ext cx="762000" cy="990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5790" y="794254"/>
              <a:ext cx="2438400" cy="197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3790" y="1906213"/>
              <a:ext cx="18698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45934" y="1341692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  [A/nm</a:t>
              </a:r>
              <a:r>
                <a:rPr lang="en-US" sz="1600" b="1" baseline="30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6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96390" y="3735013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96280" y="3748913"/>
              <a:ext cx="9125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 [Volts]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43114" y="1691182"/>
            <a:ext cx="3748486" cy="3109417"/>
            <a:chOff x="880896" y="1772727"/>
            <a:chExt cx="5077748" cy="380634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6" t="796" r="16132" b="14813"/>
            <a:stretch/>
          </p:blipFill>
          <p:spPr bwMode="auto">
            <a:xfrm>
              <a:off x="1573823" y="1838884"/>
              <a:ext cx="4008829" cy="338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97540" y="2254725"/>
              <a:ext cx="1584885" cy="35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33CC"/>
                  </a:solidFill>
                </a:rPr>
                <a:t>40s/SD2’/40s</a:t>
              </a:r>
              <a:endParaRPr lang="en-US" sz="1200" b="1" dirty="0">
                <a:solidFill>
                  <a:srgbClr val="FF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7065" y="2002467"/>
              <a:ext cx="1584885" cy="35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9966FF"/>
                  </a:solidFill>
                </a:rPr>
                <a:t>20s/SD2’/60s</a:t>
              </a:r>
              <a:endParaRPr lang="en-US" sz="1200" b="1" dirty="0">
                <a:solidFill>
                  <a:srgbClr val="9966FF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05939" y="2395103"/>
              <a:ext cx="237744" cy="0"/>
            </a:xfrm>
            <a:prstGeom prst="lin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11081" y="2142059"/>
              <a:ext cx="237744" cy="0"/>
            </a:xfrm>
            <a:prstGeom prst="line">
              <a:avLst/>
            </a:prstGeom>
            <a:ln w="28575">
              <a:solidFill>
                <a:srgbClr val="99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99923" y="2489696"/>
              <a:ext cx="1584885" cy="35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30s/SD2’/30s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1498" y="2621125"/>
              <a:ext cx="23774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55651" y="2812860"/>
              <a:ext cx="1690968" cy="67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50</a:t>
              </a:r>
              <a:r>
                <a:rPr lang="en-US" sz="14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 nm</a:t>
              </a:r>
              <a:r>
                <a:rPr lang="en-US" sz="14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 Cell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80563" y="2347734"/>
              <a:ext cx="1478712" cy="478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 [MA/cm</a:t>
              </a:r>
              <a:r>
                <a:rPr lang="en-US" sz="1600" b="1" baseline="30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6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674" y="2502959"/>
              <a:ext cx="518788" cy="398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79502" y="3233469"/>
              <a:ext cx="518788" cy="398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3592" y="3904254"/>
              <a:ext cx="518788" cy="398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3592" y="1772727"/>
              <a:ext cx="518788" cy="398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64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70093" y="5141110"/>
              <a:ext cx="1288551" cy="437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 [Volts]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388479" y="777652"/>
            <a:ext cx="1731956" cy="2712212"/>
            <a:chOff x="388479" y="1025250"/>
            <a:chExt cx="1731956" cy="27122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9" y="1025250"/>
              <a:ext cx="1731956" cy="271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535524" y="2528190"/>
              <a:ext cx="9884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Bottom</a:t>
              </a:r>
              <a:endParaRPr lang="en-US" sz="16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Electrode</a:t>
              </a:r>
              <a:endParaRPr lang="en-US" sz="12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6989" y="1512765"/>
              <a:ext cx="8894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Top </a:t>
              </a:r>
            </a:p>
            <a:p>
              <a:r>
                <a:rPr lang="en-US" sz="14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Electrode</a:t>
              </a:r>
              <a:endParaRPr lang="en-US" sz="1100" b="1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295525" y="3124200"/>
            <a:ext cx="3157594" cy="3441584"/>
            <a:chOff x="2295525" y="3124200"/>
            <a:chExt cx="3157594" cy="3441584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6" t="43203" r="459" b="-1061"/>
            <a:stretch/>
          </p:blipFill>
          <p:spPr bwMode="auto">
            <a:xfrm>
              <a:off x="3298158" y="4606556"/>
              <a:ext cx="1435761" cy="126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Half Frame 37"/>
            <p:cNvSpPr/>
            <p:nvPr/>
          </p:nvSpPr>
          <p:spPr>
            <a:xfrm>
              <a:off x="4733919" y="5656006"/>
              <a:ext cx="326170" cy="355774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chemeClr val="accent1">
                <a:alpha val="26000"/>
              </a:schemeClr>
            </a:solidFill>
            <a:ln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</a:p>
          </p:txBody>
        </p:sp>
        <p:sp>
          <p:nvSpPr>
            <p:cNvPr id="39" name="Half Frame 38"/>
            <p:cNvSpPr/>
            <p:nvPr/>
          </p:nvSpPr>
          <p:spPr>
            <a:xfrm flipH="1">
              <a:off x="2971800" y="5157161"/>
              <a:ext cx="326170" cy="337841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rgbClr val="C0C0C0">
                <a:alpha val="25882"/>
              </a:srgbClr>
            </a:solidFill>
            <a:ln>
              <a:solidFill>
                <a:schemeClr val="accent2">
                  <a:alpha val="25882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5" t="23135" r="23452" b="14811"/>
            <a:stretch/>
          </p:blipFill>
          <p:spPr bwMode="auto">
            <a:xfrm>
              <a:off x="3429000" y="5945852"/>
              <a:ext cx="1054100" cy="619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Freeform 63"/>
            <p:cNvSpPr/>
            <p:nvPr/>
          </p:nvSpPr>
          <p:spPr>
            <a:xfrm>
              <a:off x="3657600" y="3124200"/>
              <a:ext cx="990600" cy="835457"/>
            </a:xfrm>
            <a:custGeom>
              <a:avLst/>
              <a:gdLst>
                <a:gd name="connsiteX0" fmla="*/ 0 w 1050925"/>
                <a:gd name="connsiteY0" fmla="*/ 898525 h 898525"/>
                <a:gd name="connsiteX1" fmla="*/ 552450 w 1050925"/>
                <a:gd name="connsiteY1" fmla="*/ 307975 h 898525"/>
                <a:gd name="connsiteX2" fmla="*/ 1050925 w 1050925"/>
                <a:gd name="connsiteY2" fmla="*/ 0 h 89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925" h="898525">
                  <a:moveTo>
                    <a:pt x="0" y="898525"/>
                  </a:moveTo>
                  <a:cubicBezTo>
                    <a:pt x="188648" y="678127"/>
                    <a:pt x="377296" y="457729"/>
                    <a:pt x="552450" y="307975"/>
                  </a:cubicBezTo>
                  <a:cubicBezTo>
                    <a:pt x="727604" y="158221"/>
                    <a:pt x="889264" y="79110"/>
                    <a:pt x="1050925" y="0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175125" y="3562350"/>
              <a:ext cx="1277994" cy="1692275"/>
            </a:xfrm>
            <a:custGeom>
              <a:avLst/>
              <a:gdLst>
                <a:gd name="connsiteX0" fmla="*/ 0 w 1277994"/>
                <a:gd name="connsiteY0" fmla="*/ 0 h 1692275"/>
                <a:gd name="connsiteX1" fmla="*/ 1257300 w 1277994"/>
                <a:gd name="connsiteY1" fmla="*/ 854075 h 1692275"/>
                <a:gd name="connsiteX2" fmla="*/ 663575 w 1277994"/>
                <a:gd name="connsiteY2" fmla="*/ 1692275 h 169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7994" h="1692275">
                  <a:moveTo>
                    <a:pt x="0" y="0"/>
                  </a:moveTo>
                  <a:cubicBezTo>
                    <a:pt x="573352" y="286014"/>
                    <a:pt x="1146704" y="572029"/>
                    <a:pt x="1257300" y="854075"/>
                  </a:cubicBezTo>
                  <a:cubicBezTo>
                    <a:pt x="1367896" y="1136121"/>
                    <a:pt x="1015735" y="1414198"/>
                    <a:pt x="663575" y="1692275"/>
                  </a:cubicBezTo>
                </a:path>
              </a:pathLst>
            </a:cu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95525" y="5509863"/>
              <a:ext cx="14881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SubThreshold</a:t>
              </a:r>
              <a:endPara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PFE conduction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075882" y="331631"/>
            <a:ext cx="2250083" cy="2219058"/>
            <a:chOff x="3075882" y="331631"/>
            <a:chExt cx="2250083" cy="2219058"/>
          </a:xfrm>
        </p:grpSpPr>
        <p:grpSp>
          <p:nvGrpSpPr>
            <p:cNvPr id="89" name="Group 88"/>
            <p:cNvGrpSpPr/>
            <p:nvPr/>
          </p:nvGrpSpPr>
          <p:grpSpPr>
            <a:xfrm>
              <a:off x="3075882" y="349445"/>
              <a:ext cx="1846537" cy="1468893"/>
              <a:chOff x="2967585" y="104774"/>
              <a:chExt cx="1846537" cy="1468893"/>
            </a:xfrm>
          </p:grpSpPr>
          <p:sp>
            <p:nvSpPr>
              <p:cNvPr id="68" name="Parallelogram 67"/>
              <p:cNvSpPr/>
              <p:nvPr/>
            </p:nvSpPr>
            <p:spPr>
              <a:xfrm rot="5400000">
                <a:off x="3229215" y="283300"/>
                <a:ext cx="1391933" cy="1130133"/>
              </a:xfrm>
              <a:prstGeom prst="parallelogram">
                <a:avLst>
                  <a:gd name="adj" fmla="val 6554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Half Frame 73"/>
              <p:cNvSpPr/>
              <p:nvPr/>
            </p:nvSpPr>
            <p:spPr>
              <a:xfrm flipH="1">
                <a:off x="3018369" y="609601"/>
                <a:ext cx="326170" cy="228600"/>
              </a:xfrm>
              <a:prstGeom prst="halfFrame">
                <a:avLst>
                  <a:gd name="adj1" fmla="val 7519"/>
                  <a:gd name="adj2" fmla="val 7903"/>
                </a:avLst>
              </a:prstGeom>
              <a:solidFill>
                <a:srgbClr val="C0C0C0">
                  <a:alpha val="25882"/>
                </a:srgbClr>
              </a:solidFill>
              <a:ln>
                <a:solidFill>
                  <a:schemeClr val="accent2">
                    <a:alpha val="25882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3365667" y="609600"/>
                <a:ext cx="1130133" cy="762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Half Frame 71"/>
              <p:cNvSpPr/>
              <p:nvPr/>
            </p:nvSpPr>
            <p:spPr>
              <a:xfrm>
                <a:off x="4487952" y="1348740"/>
                <a:ext cx="326170" cy="224927"/>
              </a:xfrm>
              <a:prstGeom prst="halfFrame">
                <a:avLst>
                  <a:gd name="adj1" fmla="val 7519"/>
                  <a:gd name="adj2" fmla="val 7903"/>
                </a:avLst>
              </a:prstGeom>
              <a:solidFill>
                <a:schemeClr val="accent1">
                  <a:alpha val="26000"/>
                </a:schemeClr>
              </a:solidFill>
              <a:ln>
                <a:solidFill>
                  <a:schemeClr val="accent2"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10726" y="1329688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436480" y="1329688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255790" y="1201411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4457700" y="1242059"/>
                <a:ext cx="80010" cy="8763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chemeClr val="accent6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4391025" y="1375410"/>
                <a:ext cx="70521" cy="168923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4210107" y="1245226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 flipH="1">
                <a:off x="4278646" y="1247129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072282" y="1077900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026599" y="1121715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 flipH="1">
                <a:off x="4095138" y="1123618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902321" y="956616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856638" y="1000431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 flipH="1">
                <a:off x="3925177" y="1002334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745489" y="857886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699806" y="901701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 flipH="1">
                <a:off x="3768345" y="903604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577682" y="746760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531999" y="790575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3600538" y="792478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418786" y="638173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373103" y="681988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 flipH="1">
                <a:off x="3441642" y="683891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319298" y="830576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967585" y="615313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222186" y="609601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222186" y="56388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 flipH="1">
                <a:off x="3253462" y="655320"/>
                <a:ext cx="65835" cy="19811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319297" y="531491"/>
                <a:ext cx="122347" cy="8763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chemeClr val="accent6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295180" y="609600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V="1">
                <a:off x="3022117" y="632458"/>
                <a:ext cx="200069" cy="6477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chemeClr val="accent6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 flipH="1" flipV="1">
                <a:off x="3245045" y="104774"/>
                <a:ext cx="115070" cy="459107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rgbClr val="FF0000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Freeform 89"/>
            <p:cNvSpPr/>
            <p:nvPr/>
          </p:nvSpPr>
          <p:spPr>
            <a:xfrm>
              <a:off x="4467724" y="2109531"/>
              <a:ext cx="405064" cy="441158"/>
            </a:xfrm>
            <a:custGeom>
              <a:avLst/>
              <a:gdLst>
                <a:gd name="connsiteX0" fmla="*/ 0 w 405064"/>
                <a:gd name="connsiteY0" fmla="*/ 441158 h 441158"/>
                <a:gd name="connsiteX1" fmla="*/ 264695 w 405064"/>
                <a:gd name="connsiteY1" fmla="*/ 248653 h 441158"/>
                <a:gd name="connsiteX2" fmla="*/ 405064 w 405064"/>
                <a:gd name="connsiteY2" fmla="*/ 0 h 44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064" h="441158">
                  <a:moveTo>
                    <a:pt x="0" y="441158"/>
                  </a:moveTo>
                  <a:cubicBezTo>
                    <a:pt x="98592" y="381668"/>
                    <a:pt x="197184" y="322179"/>
                    <a:pt x="264695" y="248653"/>
                  </a:cubicBezTo>
                  <a:cubicBezTo>
                    <a:pt x="332206" y="175127"/>
                    <a:pt x="368635" y="87563"/>
                    <a:pt x="405064" y="0"/>
                  </a:cubicBezTo>
                </a:path>
              </a:pathLst>
            </a:custGeom>
            <a:noFill/>
            <a:ln cap="rnd">
              <a:solidFill>
                <a:srgbClr val="FF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637547" y="1371600"/>
              <a:ext cx="858253" cy="1046747"/>
            </a:xfrm>
            <a:custGeom>
              <a:avLst/>
              <a:gdLst>
                <a:gd name="connsiteX0" fmla="*/ 858253 w 858253"/>
                <a:gd name="connsiteY0" fmla="*/ 1046747 h 1046747"/>
                <a:gd name="connsiteX1" fmla="*/ 204537 w 858253"/>
                <a:gd name="connsiteY1" fmla="*/ 617621 h 1046747"/>
                <a:gd name="connsiteX2" fmla="*/ 0 w 858253"/>
                <a:gd name="connsiteY2" fmla="*/ 0 h 104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253" h="1046747">
                  <a:moveTo>
                    <a:pt x="858253" y="1046747"/>
                  </a:moveTo>
                  <a:cubicBezTo>
                    <a:pt x="602916" y="919413"/>
                    <a:pt x="347579" y="792079"/>
                    <a:pt x="204537" y="617621"/>
                  </a:cubicBezTo>
                  <a:cubicBezTo>
                    <a:pt x="61495" y="443163"/>
                    <a:pt x="30747" y="221581"/>
                    <a:pt x="0" y="0"/>
                  </a:cubicBezTo>
                </a:path>
              </a:pathLst>
            </a:custGeom>
            <a:noFill/>
            <a:ln>
              <a:solidFill>
                <a:srgbClr val="FF33CC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57999" y="331631"/>
              <a:ext cx="146796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Neal Threshold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4444864" y="1741259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247747" y="162575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077786" y="1513073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905114" y="140483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755052" y="129971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589635" y="118955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171305" y="4597991"/>
            <a:ext cx="2491920" cy="1735157"/>
            <a:chOff x="2039971" y="3838574"/>
            <a:chExt cx="1842443" cy="1483281"/>
          </a:xfrm>
        </p:grpSpPr>
        <p:sp>
          <p:nvSpPr>
            <p:cNvPr id="139" name="Parallelogram 138"/>
            <p:cNvSpPr/>
            <p:nvPr/>
          </p:nvSpPr>
          <p:spPr>
            <a:xfrm rot="5400000">
              <a:off x="2564311" y="4043573"/>
              <a:ext cx="795405" cy="1130136"/>
            </a:xfrm>
            <a:prstGeom prst="parallelogram">
              <a:avLst>
                <a:gd name="adj" fmla="val 6564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393136" y="3838574"/>
              <a:ext cx="153849" cy="441961"/>
            </a:xfrm>
            <a:custGeom>
              <a:avLst/>
              <a:gdLst>
                <a:gd name="connsiteX0" fmla="*/ 4104 w 211922"/>
                <a:gd name="connsiteY0" fmla="*/ 471099 h 478027"/>
                <a:gd name="connsiteX1" fmla="*/ 4104 w 211922"/>
                <a:gd name="connsiteY1" fmla="*/ 270208 h 478027"/>
                <a:gd name="connsiteX2" fmla="*/ 4104 w 211922"/>
                <a:gd name="connsiteY2" fmla="*/ 45 h 478027"/>
                <a:gd name="connsiteX3" fmla="*/ 59522 w 211922"/>
                <a:gd name="connsiteY3" fmla="*/ 290990 h 478027"/>
                <a:gd name="connsiteX4" fmla="*/ 211922 w 211922"/>
                <a:gd name="connsiteY4" fmla="*/ 478027 h 47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22" h="478027">
                  <a:moveTo>
                    <a:pt x="4104" y="471099"/>
                  </a:moveTo>
                  <a:lnTo>
                    <a:pt x="4104" y="270208"/>
                  </a:lnTo>
                  <a:cubicBezTo>
                    <a:pt x="4104" y="191699"/>
                    <a:pt x="-5132" y="-3419"/>
                    <a:pt x="4104" y="45"/>
                  </a:cubicBezTo>
                  <a:cubicBezTo>
                    <a:pt x="13340" y="3509"/>
                    <a:pt x="24886" y="211326"/>
                    <a:pt x="59522" y="290990"/>
                  </a:cubicBezTo>
                  <a:cubicBezTo>
                    <a:pt x="94158" y="370654"/>
                    <a:pt x="211922" y="478027"/>
                    <a:pt x="211922" y="47802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1" name="Freeform 140"/>
            <p:cNvSpPr/>
            <p:nvPr/>
          </p:nvSpPr>
          <p:spPr>
            <a:xfrm flipH="1" flipV="1">
              <a:off x="3392768" y="4937693"/>
              <a:ext cx="136217" cy="340044"/>
            </a:xfrm>
            <a:custGeom>
              <a:avLst/>
              <a:gdLst>
                <a:gd name="connsiteX0" fmla="*/ 4104 w 211922"/>
                <a:gd name="connsiteY0" fmla="*/ 471099 h 478027"/>
                <a:gd name="connsiteX1" fmla="*/ 4104 w 211922"/>
                <a:gd name="connsiteY1" fmla="*/ 270208 h 478027"/>
                <a:gd name="connsiteX2" fmla="*/ 4104 w 211922"/>
                <a:gd name="connsiteY2" fmla="*/ 45 h 478027"/>
                <a:gd name="connsiteX3" fmla="*/ 59522 w 211922"/>
                <a:gd name="connsiteY3" fmla="*/ 290990 h 478027"/>
                <a:gd name="connsiteX4" fmla="*/ 211922 w 211922"/>
                <a:gd name="connsiteY4" fmla="*/ 478027 h 47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22" h="478027">
                  <a:moveTo>
                    <a:pt x="4104" y="471099"/>
                  </a:moveTo>
                  <a:lnTo>
                    <a:pt x="4104" y="270208"/>
                  </a:lnTo>
                  <a:cubicBezTo>
                    <a:pt x="4104" y="191699"/>
                    <a:pt x="-5132" y="-3419"/>
                    <a:pt x="4104" y="45"/>
                  </a:cubicBezTo>
                  <a:cubicBezTo>
                    <a:pt x="13340" y="3509"/>
                    <a:pt x="24886" y="211326"/>
                    <a:pt x="59522" y="290990"/>
                  </a:cubicBezTo>
                  <a:cubicBezTo>
                    <a:pt x="94158" y="370654"/>
                    <a:pt x="211922" y="478027"/>
                    <a:pt x="211922" y="47802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2" name="Half Frame 141"/>
            <p:cNvSpPr/>
            <p:nvPr/>
          </p:nvSpPr>
          <p:spPr>
            <a:xfrm flipH="1">
              <a:off x="2066966" y="4309618"/>
              <a:ext cx="326170" cy="228600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rgbClr val="C0C0C0">
                <a:alpha val="25882"/>
              </a:srgbClr>
            </a:solidFill>
            <a:ln>
              <a:solidFill>
                <a:schemeClr val="accent2">
                  <a:alpha val="25882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</p:txBody>
        </p:sp>
        <p:sp>
          <p:nvSpPr>
            <p:cNvPr id="143" name="Half Frame 142"/>
            <p:cNvSpPr/>
            <p:nvPr/>
          </p:nvSpPr>
          <p:spPr>
            <a:xfrm>
              <a:off x="3523269" y="5081466"/>
              <a:ext cx="326170" cy="224927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chemeClr val="accent1">
                <a:alpha val="26000"/>
              </a:schemeClr>
            </a:solidFill>
            <a:ln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</a:p>
          </p:txBody>
        </p:sp>
        <p:sp>
          <p:nvSpPr>
            <p:cNvPr id="144" name="Oval 143"/>
            <p:cNvSpPr/>
            <p:nvPr/>
          </p:nvSpPr>
          <p:spPr>
            <a:xfrm>
              <a:off x="3534928" y="5069277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431115" y="5069277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450454" y="4981648"/>
              <a:ext cx="111458" cy="8763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2570752" y="4591937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2039971" y="4328984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2294572" y="432327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0" name="Oval 149"/>
            <p:cNvSpPr/>
            <p:nvPr/>
          </p:nvSpPr>
          <p:spPr>
            <a:xfrm>
              <a:off x="2294572" y="427755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1" name="Freeform 150"/>
            <p:cNvSpPr/>
            <p:nvPr/>
          </p:nvSpPr>
          <p:spPr>
            <a:xfrm flipV="1">
              <a:off x="2094503" y="4346129"/>
              <a:ext cx="200069" cy="6477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2" name="Freeform 151"/>
            <p:cNvSpPr/>
            <p:nvPr/>
          </p:nvSpPr>
          <p:spPr>
            <a:xfrm flipH="1" flipV="1">
              <a:off x="2317429" y="3979544"/>
              <a:ext cx="152630" cy="298006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207588" y="4884355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4" name="Oval 153"/>
            <p:cNvSpPr/>
            <p:nvPr/>
          </p:nvSpPr>
          <p:spPr>
            <a:xfrm>
              <a:off x="2970337" y="477895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5" name="Oval 154"/>
            <p:cNvSpPr/>
            <p:nvPr/>
          </p:nvSpPr>
          <p:spPr>
            <a:xfrm>
              <a:off x="2769870" y="4684635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6" name="Oval 155"/>
            <p:cNvSpPr/>
            <p:nvPr/>
          </p:nvSpPr>
          <p:spPr>
            <a:xfrm>
              <a:off x="2546985" y="421093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792728" y="43327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041788" y="445490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230447" y="4538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0" name="Oval 159"/>
            <p:cNvSpPr/>
            <p:nvPr/>
          </p:nvSpPr>
          <p:spPr>
            <a:xfrm>
              <a:off x="2409641" y="4526148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433985" y="4641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2" name="Oval 161"/>
            <p:cNvSpPr/>
            <p:nvPr/>
          </p:nvSpPr>
          <p:spPr>
            <a:xfrm flipV="1">
              <a:off x="3628848" y="5072069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3" name="Oval 162"/>
            <p:cNvSpPr/>
            <p:nvPr/>
          </p:nvSpPr>
          <p:spPr>
            <a:xfrm flipV="1">
              <a:off x="3628848" y="50263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4" name="Oval 163"/>
            <p:cNvSpPr/>
            <p:nvPr/>
          </p:nvSpPr>
          <p:spPr>
            <a:xfrm flipV="1">
              <a:off x="3826967" y="502730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5" name="Freeform 164"/>
            <p:cNvSpPr/>
            <p:nvPr/>
          </p:nvSpPr>
          <p:spPr>
            <a:xfrm flipH="1">
              <a:off x="3654519" y="4949262"/>
              <a:ext cx="200069" cy="6477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6" name="Freeform 165"/>
            <p:cNvSpPr/>
            <p:nvPr/>
          </p:nvSpPr>
          <p:spPr>
            <a:xfrm flipV="1">
              <a:off x="3435830" y="5129158"/>
              <a:ext cx="200069" cy="6477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2327301" y="4393822"/>
              <a:ext cx="65835" cy="19811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8" name="Freeform 167"/>
            <p:cNvSpPr/>
            <p:nvPr/>
          </p:nvSpPr>
          <p:spPr>
            <a:xfrm flipV="1">
              <a:off x="3481400" y="4673166"/>
              <a:ext cx="153954" cy="354142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>
              <a:off x="2720340" y="4232399"/>
              <a:ext cx="610143" cy="272854"/>
            </a:xfrm>
            <a:prstGeom prst="straightConnector1">
              <a:avLst/>
            </a:prstGeom>
            <a:ln w="3175">
              <a:solidFill>
                <a:srgbClr val="FF0000"/>
              </a:solidFill>
              <a:prstDash val="dash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2533252" y="4672438"/>
              <a:ext cx="697195" cy="309209"/>
            </a:xfrm>
            <a:prstGeom prst="straightConnector1">
              <a:avLst/>
            </a:prstGeom>
            <a:ln w="3175">
              <a:solidFill>
                <a:schemeClr val="accent2"/>
              </a:solidFill>
              <a:prstDash val="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3418953" y="4860914"/>
              <a:ext cx="116717" cy="12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(1)</a:t>
              </a:r>
              <a:endParaRPr lang="en-US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815589" y="4841540"/>
              <a:ext cx="116717" cy="12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(2)</a:t>
              </a:r>
              <a:endParaRPr lang="en-US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277608" y="4571867"/>
              <a:ext cx="116717" cy="12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  <a:endParaRPr lang="en-US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224074" y="3925683"/>
              <a:ext cx="150905" cy="12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(4</a:t>
              </a:r>
              <a:r>
                <a:rPr lang="en-US" sz="1100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047406" y="4410900"/>
              <a:ext cx="153263" cy="12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(4</a:t>
              </a:r>
              <a:r>
                <a:rPr lang="en-US" sz="1100" baseline="300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11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62013" y="4221262"/>
              <a:ext cx="116717" cy="12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580647" y="4647466"/>
              <a:ext cx="116717" cy="12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(6)</a:t>
              </a:r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731509" y="4827888"/>
              <a:ext cx="150905" cy="12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(7</a:t>
              </a:r>
              <a:r>
                <a:rPr lang="en-US" sz="1100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374578" y="5199289"/>
              <a:ext cx="153263" cy="12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(7</a:t>
              </a:r>
              <a:r>
                <a:rPr lang="en-US" sz="1100" baseline="300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11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30" name="Freeform 1029"/>
          <p:cNvSpPr/>
          <p:nvPr/>
        </p:nvSpPr>
        <p:spPr>
          <a:xfrm>
            <a:off x="7558983" y="3775030"/>
            <a:ext cx="1022885" cy="352269"/>
          </a:xfrm>
          <a:custGeom>
            <a:avLst/>
            <a:gdLst>
              <a:gd name="connsiteX0" fmla="*/ 0 w 869429"/>
              <a:gd name="connsiteY0" fmla="*/ 0 h 352269"/>
              <a:gd name="connsiteX1" fmla="*/ 172386 w 869429"/>
              <a:gd name="connsiteY1" fmla="*/ 262328 h 352269"/>
              <a:gd name="connsiteX2" fmla="*/ 869429 w 869429"/>
              <a:gd name="connsiteY2" fmla="*/ 352269 h 35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429" h="352269">
                <a:moveTo>
                  <a:pt x="0" y="0"/>
                </a:moveTo>
                <a:cubicBezTo>
                  <a:pt x="13740" y="101808"/>
                  <a:pt x="27481" y="203617"/>
                  <a:pt x="172386" y="262328"/>
                </a:cubicBezTo>
                <a:cubicBezTo>
                  <a:pt x="317291" y="321039"/>
                  <a:pt x="710783" y="338528"/>
                  <a:pt x="869429" y="352269"/>
                </a:cubicBezTo>
              </a:path>
            </a:pathLst>
          </a:custGeom>
          <a:noFill/>
          <a:ln cap="rnd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7157399" y="3767147"/>
            <a:ext cx="1438029" cy="1225789"/>
          </a:xfrm>
          <a:custGeom>
            <a:avLst/>
            <a:gdLst>
              <a:gd name="connsiteX0" fmla="*/ 659567 w 1250253"/>
              <a:gd name="connsiteY0" fmla="*/ 131957 h 1196259"/>
              <a:gd name="connsiteX1" fmla="*/ 1229193 w 1250253"/>
              <a:gd name="connsiteY1" fmla="*/ 94482 h 1196259"/>
              <a:gd name="connsiteX2" fmla="*/ 0 w 1250253"/>
              <a:gd name="connsiteY2" fmla="*/ 1196259 h 119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253" h="1196259">
                <a:moveTo>
                  <a:pt x="659567" y="131957"/>
                </a:moveTo>
                <a:cubicBezTo>
                  <a:pt x="999344" y="24527"/>
                  <a:pt x="1339121" y="-82902"/>
                  <a:pt x="1229193" y="94482"/>
                </a:cubicBezTo>
                <a:cubicBezTo>
                  <a:pt x="1119265" y="271866"/>
                  <a:pt x="559632" y="734062"/>
                  <a:pt x="0" y="1196259"/>
                </a:cubicBez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5488496" y="5580595"/>
            <a:ext cx="215815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Threshold, 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(positive feedback)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Snapback, NDR Regime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1" name="Straight Connector 230"/>
          <p:cNvCxnSpPr/>
          <p:nvPr/>
        </p:nvCxnSpPr>
        <p:spPr>
          <a:xfrm>
            <a:off x="6515655" y="968572"/>
            <a:ext cx="1265779" cy="366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Group 238"/>
          <p:cNvGrpSpPr/>
          <p:nvPr/>
        </p:nvGrpSpPr>
        <p:grpSpPr>
          <a:xfrm>
            <a:off x="5941490" y="172387"/>
            <a:ext cx="2574494" cy="3165751"/>
            <a:chOff x="5941490" y="172387"/>
            <a:chExt cx="2574494" cy="3165751"/>
          </a:xfrm>
        </p:grpSpPr>
        <p:grpSp>
          <p:nvGrpSpPr>
            <p:cNvPr id="229" name="Group 228"/>
            <p:cNvGrpSpPr/>
            <p:nvPr/>
          </p:nvGrpSpPr>
          <p:grpSpPr>
            <a:xfrm>
              <a:off x="5941490" y="172387"/>
              <a:ext cx="2574494" cy="3165751"/>
              <a:chOff x="5941490" y="172387"/>
              <a:chExt cx="2574494" cy="3165751"/>
            </a:xfrm>
          </p:grpSpPr>
          <p:grpSp>
            <p:nvGrpSpPr>
              <p:cNvPr id="1037" name="Group 1036"/>
              <p:cNvGrpSpPr/>
              <p:nvPr/>
            </p:nvGrpSpPr>
            <p:grpSpPr>
              <a:xfrm>
                <a:off x="5941490" y="172387"/>
                <a:ext cx="2574494" cy="3165751"/>
                <a:chOff x="5941490" y="172387"/>
                <a:chExt cx="2574494" cy="3165751"/>
              </a:xfrm>
            </p:grpSpPr>
            <p:grpSp>
              <p:nvGrpSpPr>
                <p:cNvPr id="186" name="Group 185"/>
                <p:cNvGrpSpPr/>
                <p:nvPr/>
              </p:nvGrpSpPr>
              <p:grpSpPr>
                <a:xfrm>
                  <a:off x="5941490" y="172387"/>
                  <a:ext cx="2574494" cy="1700101"/>
                  <a:chOff x="6234653" y="1804123"/>
                  <a:chExt cx="1838737" cy="916862"/>
                </a:xfrm>
              </p:grpSpPr>
              <p:cxnSp>
                <p:nvCxnSpPr>
                  <p:cNvPr id="187" name="Straight Connector 186"/>
                  <p:cNvCxnSpPr/>
                  <p:nvPr/>
                </p:nvCxnSpPr>
                <p:spPr>
                  <a:xfrm flipV="1">
                    <a:off x="7702959" y="2445736"/>
                    <a:ext cx="4125" cy="275249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alpha val="2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 flipH="1" flipV="1">
                    <a:off x="7688542" y="2429809"/>
                    <a:ext cx="384848" cy="153524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alpha val="2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9" name="Parallelogram 188"/>
                  <p:cNvSpPr/>
                  <p:nvPr/>
                </p:nvSpPr>
                <p:spPr>
                  <a:xfrm rot="5400000">
                    <a:off x="7034273" y="1682561"/>
                    <a:ext cx="162627" cy="1132471"/>
                  </a:xfrm>
                  <a:prstGeom prst="parallelogram">
                    <a:avLst>
                      <a:gd name="adj" fmla="val 13563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0" name="Freeform 189"/>
                  <p:cNvSpPr/>
                  <p:nvPr/>
                </p:nvSpPr>
                <p:spPr>
                  <a:xfrm>
                    <a:off x="6545542" y="1804123"/>
                    <a:ext cx="112433" cy="381872"/>
                  </a:xfrm>
                  <a:custGeom>
                    <a:avLst/>
                    <a:gdLst>
                      <a:gd name="connsiteX0" fmla="*/ 4104 w 211922"/>
                      <a:gd name="connsiteY0" fmla="*/ 471099 h 478027"/>
                      <a:gd name="connsiteX1" fmla="*/ 4104 w 211922"/>
                      <a:gd name="connsiteY1" fmla="*/ 270208 h 478027"/>
                      <a:gd name="connsiteX2" fmla="*/ 4104 w 211922"/>
                      <a:gd name="connsiteY2" fmla="*/ 45 h 478027"/>
                      <a:gd name="connsiteX3" fmla="*/ 59522 w 211922"/>
                      <a:gd name="connsiteY3" fmla="*/ 290990 h 478027"/>
                      <a:gd name="connsiteX4" fmla="*/ 211922 w 211922"/>
                      <a:gd name="connsiteY4" fmla="*/ 478027 h 47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922" h="478027">
                        <a:moveTo>
                          <a:pt x="4104" y="471099"/>
                        </a:moveTo>
                        <a:lnTo>
                          <a:pt x="4104" y="270208"/>
                        </a:lnTo>
                        <a:cubicBezTo>
                          <a:pt x="4104" y="191699"/>
                          <a:pt x="-5132" y="-3419"/>
                          <a:pt x="4104" y="45"/>
                        </a:cubicBezTo>
                        <a:cubicBezTo>
                          <a:pt x="13340" y="3509"/>
                          <a:pt x="24886" y="211326"/>
                          <a:pt x="59522" y="290990"/>
                        </a:cubicBezTo>
                        <a:cubicBezTo>
                          <a:pt x="94158" y="370654"/>
                          <a:pt x="211922" y="478027"/>
                          <a:pt x="211922" y="478027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1" name="Freeform 190"/>
                  <p:cNvSpPr/>
                  <p:nvPr/>
                </p:nvSpPr>
                <p:spPr>
                  <a:xfrm flipH="1" flipV="1">
                    <a:off x="7543970" y="2313585"/>
                    <a:ext cx="142666" cy="344288"/>
                  </a:xfrm>
                  <a:custGeom>
                    <a:avLst/>
                    <a:gdLst>
                      <a:gd name="connsiteX0" fmla="*/ 4104 w 211922"/>
                      <a:gd name="connsiteY0" fmla="*/ 471099 h 478027"/>
                      <a:gd name="connsiteX1" fmla="*/ 4104 w 211922"/>
                      <a:gd name="connsiteY1" fmla="*/ 270208 h 478027"/>
                      <a:gd name="connsiteX2" fmla="*/ 4104 w 211922"/>
                      <a:gd name="connsiteY2" fmla="*/ 45 h 478027"/>
                      <a:gd name="connsiteX3" fmla="*/ 59522 w 211922"/>
                      <a:gd name="connsiteY3" fmla="*/ 290990 h 478027"/>
                      <a:gd name="connsiteX4" fmla="*/ 211922 w 211922"/>
                      <a:gd name="connsiteY4" fmla="*/ 478027 h 47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922" h="478027">
                        <a:moveTo>
                          <a:pt x="4104" y="471099"/>
                        </a:moveTo>
                        <a:lnTo>
                          <a:pt x="4104" y="270208"/>
                        </a:lnTo>
                        <a:cubicBezTo>
                          <a:pt x="4104" y="191699"/>
                          <a:pt x="-5132" y="-3419"/>
                          <a:pt x="4104" y="45"/>
                        </a:cubicBezTo>
                        <a:cubicBezTo>
                          <a:pt x="13340" y="3509"/>
                          <a:pt x="24886" y="211326"/>
                          <a:pt x="59522" y="290990"/>
                        </a:cubicBezTo>
                        <a:cubicBezTo>
                          <a:pt x="94158" y="370654"/>
                          <a:pt x="211922" y="478027"/>
                          <a:pt x="211922" y="478027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7691805" y="2434741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7572462" y="2429292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4" name="Freeform 193"/>
                  <p:cNvSpPr/>
                  <p:nvPr/>
                </p:nvSpPr>
                <p:spPr>
                  <a:xfrm flipV="1">
                    <a:off x="7607331" y="2495702"/>
                    <a:ext cx="111458" cy="87631"/>
                  </a:xfrm>
                  <a:custGeom>
                    <a:avLst/>
                    <a:gdLst>
                      <a:gd name="connsiteX0" fmla="*/ 80010 w 80010"/>
                      <a:gd name="connsiteY0" fmla="*/ 70486 h 70486"/>
                      <a:gd name="connsiteX1" fmla="*/ 32385 w 80010"/>
                      <a:gd name="connsiteY1" fmla="*/ 1 h 70486"/>
                      <a:gd name="connsiteX2" fmla="*/ 0 w 80010"/>
                      <a:gd name="connsiteY2" fmla="*/ 68581 h 7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0010" h="70486">
                        <a:moveTo>
                          <a:pt x="80010" y="70486"/>
                        </a:moveTo>
                        <a:cubicBezTo>
                          <a:pt x="62865" y="35402"/>
                          <a:pt x="45720" y="318"/>
                          <a:pt x="32385" y="1"/>
                        </a:cubicBezTo>
                        <a:cubicBezTo>
                          <a:pt x="19050" y="-317"/>
                          <a:pt x="5715" y="56516"/>
                          <a:pt x="0" y="68581"/>
                        </a:cubicBezTo>
                      </a:path>
                    </a:pathLst>
                  </a:custGeom>
                  <a:noFill/>
                  <a:ln w="3175">
                    <a:solidFill>
                      <a:schemeClr val="accent6"/>
                    </a:solidFill>
                    <a:tailEnd type="stealth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6770699" y="2330110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6234653" y="2053096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6453494" y="2145990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>
                  <a:xfrm>
                    <a:off x="6456847" y="2095180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>
                  <a:xfrm>
                    <a:off x="7362375" y="2347112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7145602" y="2339516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6950355" y="2337922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6718853" y="2113622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6945135" y="2113621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7219508" y="2113622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7408094" y="2123131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6584906" y="2319914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7582772" y="2129254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08" name="Oval 207"/>
                  <p:cNvSpPr/>
                  <p:nvPr/>
                </p:nvSpPr>
                <p:spPr>
                  <a:xfrm flipV="1">
                    <a:off x="7785725" y="2403243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 flipV="1">
                    <a:off x="7945513" y="2478026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10" name="Freeform 209"/>
                  <p:cNvSpPr/>
                  <p:nvPr/>
                </p:nvSpPr>
                <p:spPr>
                  <a:xfrm flipH="1">
                    <a:off x="6479705" y="2207895"/>
                    <a:ext cx="69645" cy="139217"/>
                  </a:xfrm>
                  <a:custGeom>
                    <a:avLst/>
                    <a:gdLst>
                      <a:gd name="connsiteX0" fmla="*/ 70485 w 70521"/>
                      <a:gd name="connsiteY0" fmla="*/ 0 h 158115"/>
                      <a:gd name="connsiteX1" fmla="*/ 59055 w 70521"/>
                      <a:gd name="connsiteY1" fmla="*/ 108585 h 158115"/>
                      <a:gd name="connsiteX2" fmla="*/ 0 w 70521"/>
                      <a:gd name="connsiteY2" fmla="*/ 158115 h 158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0521" h="158115">
                        <a:moveTo>
                          <a:pt x="70485" y="0"/>
                        </a:moveTo>
                        <a:cubicBezTo>
                          <a:pt x="70644" y="41116"/>
                          <a:pt x="70803" y="82233"/>
                          <a:pt x="59055" y="108585"/>
                        </a:cubicBezTo>
                        <a:cubicBezTo>
                          <a:pt x="47307" y="134938"/>
                          <a:pt x="23653" y="146526"/>
                          <a:pt x="0" y="158115"/>
                        </a:cubicBezTo>
                      </a:path>
                    </a:pathLst>
                  </a:custGeom>
                  <a:noFill/>
                  <a:ln w="3175">
                    <a:solidFill>
                      <a:schemeClr val="accent2"/>
                    </a:solidFill>
                    <a:headEnd type="stealth" w="sm" len="sm"/>
                    <a:tail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211" name="Freeform 210"/>
                  <p:cNvSpPr/>
                  <p:nvPr/>
                </p:nvSpPr>
                <p:spPr>
                  <a:xfrm flipV="1">
                    <a:off x="7663060" y="2150876"/>
                    <a:ext cx="139285" cy="212537"/>
                  </a:xfrm>
                  <a:custGeom>
                    <a:avLst/>
                    <a:gdLst>
                      <a:gd name="connsiteX0" fmla="*/ 70485 w 70521"/>
                      <a:gd name="connsiteY0" fmla="*/ 0 h 158115"/>
                      <a:gd name="connsiteX1" fmla="*/ 59055 w 70521"/>
                      <a:gd name="connsiteY1" fmla="*/ 108585 h 158115"/>
                      <a:gd name="connsiteX2" fmla="*/ 0 w 70521"/>
                      <a:gd name="connsiteY2" fmla="*/ 158115 h 158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0521" h="158115">
                        <a:moveTo>
                          <a:pt x="70485" y="0"/>
                        </a:moveTo>
                        <a:cubicBezTo>
                          <a:pt x="70644" y="41116"/>
                          <a:pt x="70803" y="82233"/>
                          <a:pt x="59055" y="108585"/>
                        </a:cubicBezTo>
                        <a:cubicBezTo>
                          <a:pt x="47307" y="134938"/>
                          <a:pt x="23653" y="146526"/>
                          <a:pt x="0" y="158115"/>
                        </a:cubicBez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headEnd type="stealth" w="sm" len="sm"/>
                    <a:tail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cxnSp>
                <p:nvCxnSpPr>
                  <p:cNvPr id="212" name="Straight Arrow Connector 211"/>
                  <p:cNvCxnSpPr/>
                  <p:nvPr/>
                </p:nvCxnSpPr>
                <p:spPr>
                  <a:xfrm>
                    <a:off x="6741712" y="2088100"/>
                    <a:ext cx="734111" cy="10715"/>
                  </a:xfrm>
                  <a:prstGeom prst="straightConnector1">
                    <a:avLst/>
                  </a:prstGeom>
                  <a:ln w="3175">
                    <a:solidFill>
                      <a:srgbClr val="FF0000"/>
                    </a:solidFill>
                    <a:prstDash val="dash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Arrow Connector 212"/>
                  <p:cNvCxnSpPr/>
                  <p:nvPr/>
                </p:nvCxnSpPr>
                <p:spPr>
                  <a:xfrm>
                    <a:off x="6675691" y="2403243"/>
                    <a:ext cx="699576" cy="11430"/>
                  </a:xfrm>
                  <a:prstGeom prst="straightConnector1">
                    <a:avLst/>
                  </a:prstGeom>
                  <a:ln w="3175">
                    <a:solidFill>
                      <a:schemeClr val="accent2"/>
                    </a:solidFill>
                    <a:prstDash val="dash"/>
                    <a:headEnd type="stealth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TextBox 213"/>
                  <p:cNvSpPr txBox="1"/>
                  <p:nvPr/>
                </p:nvSpPr>
                <p:spPr>
                  <a:xfrm>
                    <a:off x="7521096" y="2576782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(1)</a:t>
                    </a:r>
                    <a:endParaRPr lang="en-US" sz="1100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" name="TextBox 214"/>
                  <p:cNvSpPr txBox="1"/>
                  <p:nvPr/>
                </p:nvSpPr>
                <p:spPr>
                  <a:xfrm>
                    <a:off x="6973495" y="2431868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(2)</a:t>
                    </a:r>
                    <a:endParaRPr lang="en-US" sz="1100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" name="TextBox 215"/>
                  <p:cNvSpPr txBox="1"/>
                  <p:nvPr/>
                </p:nvSpPr>
                <p:spPr>
                  <a:xfrm>
                    <a:off x="6408386" y="2334100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(3)</a:t>
                    </a:r>
                    <a:endParaRPr lang="en-US" sz="1100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6576305" y="1948752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(1)</a:t>
                    </a:r>
                    <a:endPara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331778" y="1929832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(4)</a:t>
                    </a:r>
                    <a:endParaRPr lang="en-US" sz="1100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7015514" y="1968105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(2)</a:t>
                    </a:r>
                    <a:endPara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7888386" y="2193352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(4)</a:t>
                    </a:r>
                    <a:endPara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1" name="Freeform 220"/>
                  <p:cNvSpPr/>
                  <p:nvPr/>
                </p:nvSpPr>
                <p:spPr>
                  <a:xfrm flipH="1">
                    <a:off x="6529176" y="2065715"/>
                    <a:ext cx="156481" cy="87631"/>
                  </a:xfrm>
                  <a:custGeom>
                    <a:avLst/>
                    <a:gdLst>
                      <a:gd name="connsiteX0" fmla="*/ 80010 w 80010"/>
                      <a:gd name="connsiteY0" fmla="*/ 70486 h 70486"/>
                      <a:gd name="connsiteX1" fmla="*/ 32385 w 80010"/>
                      <a:gd name="connsiteY1" fmla="*/ 1 h 70486"/>
                      <a:gd name="connsiteX2" fmla="*/ 0 w 80010"/>
                      <a:gd name="connsiteY2" fmla="*/ 68581 h 7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0010" h="70486">
                        <a:moveTo>
                          <a:pt x="80010" y="70486"/>
                        </a:moveTo>
                        <a:cubicBezTo>
                          <a:pt x="62865" y="35402"/>
                          <a:pt x="45720" y="318"/>
                          <a:pt x="32385" y="1"/>
                        </a:cubicBezTo>
                        <a:cubicBezTo>
                          <a:pt x="19050" y="-317"/>
                          <a:pt x="5715" y="56516"/>
                          <a:pt x="0" y="68581"/>
                        </a:cubicBez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tailEnd type="stealth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cxnSp>
                <p:nvCxnSpPr>
                  <p:cNvPr id="222" name="Straight Connector 221"/>
                  <p:cNvCxnSpPr/>
                  <p:nvPr/>
                </p:nvCxnSpPr>
                <p:spPr>
                  <a:xfrm flipH="1" flipV="1">
                    <a:off x="6257513" y="2039180"/>
                    <a:ext cx="279732" cy="106356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alpha val="2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 flipH="1" flipV="1">
                    <a:off x="6524505" y="2150880"/>
                    <a:ext cx="1085" cy="269290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alpha val="2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7754315" y="2528413"/>
                    <a:ext cx="143111" cy="13278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TE</a:t>
                    </a: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272476" y="2186854"/>
                    <a:ext cx="152270" cy="13278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BE</a:t>
                    </a:r>
                    <a:endParaRPr lang="en-US" sz="1600" dirty="0">
                      <a:solidFill>
                        <a:schemeClr val="accent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6" name="TextBox 225"/>
                  <p:cNvSpPr txBox="1"/>
                  <p:nvPr/>
                </p:nvSpPr>
                <p:spPr>
                  <a:xfrm>
                    <a:off x="7702959" y="2061304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(3)</a:t>
                    </a:r>
                    <a:endPara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227" name="Straight Arrow Connector 226"/>
                  <p:cNvCxnSpPr/>
                  <p:nvPr/>
                </p:nvCxnSpPr>
                <p:spPr>
                  <a:xfrm>
                    <a:off x="7831444" y="2367400"/>
                    <a:ext cx="192416" cy="74422"/>
                  </a:xfrm>
                  <a:prstGeom prst="straightConnector1">
                    <a:avLst/>
                  </a:prstGeom>
                  <a:ln w="3175">
                    <a:solidFill>
                      <a:srgbClr val="FF0000"/>
                    </a:solidFill>
                    <a:prstDash val="dash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Arrow Connector 227"/>
                  <p:cNvCxnSpPr/>
                  <p:nvPr/>
                </p:nvCxnSpPr>
                <p:spPr>
                  <a:xfrm>
                    <a:off x="6234653" y="2136480"/>
                    <a:ext cx="196511" cy="71415"/>
                  </a:xfrm>
                  <a:prstGeom prst="straightConnector1">
                    <a:avLst/>
                  </a:prstGeom>
                  <a:ln w="3175">
                    <a:solidFill>
                      <a:schemeClr val="accent2"/>
                    </a:solidFill>
                    <a:prstDash val="dash"/>
                    <a:headEnd type="stealth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3" name="Straight Connector 1032"/>
                <p:cNvCxnSpPr/>
                <p:nvPr/>
              </p:nvCxnSpPr>
              <p:spPr>
                <a:xfrm flipV="1">
                  <a:off x="7125595" y="1898595"/>
                  <a:ext cx="471703" cy="1439543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6" name="Freeform 1035"/>
                <p:cNvSpPr/>
                <p:nvPr/>
              </p:nvSpPr>
              <p:spPr>
                <a:xfrm>
                  <a:off x="6305447" y="1401580"/>
                  <a:ext cx="1152157" cy="638093"/>
                </a:xfrm>
                <a:custGeom>
                  <a:avLst/>
                  <a:gdLst>
                    <a:gd name="connsiteX0" fmla="*/ 1024742 w 1024742"/>
                    <a:gd name="connsiteY0" fmla="*/ 1169233 h 1169233"/>
                    <a:gd name="connsiteX1" fmla="*/ 42886 w 1024742"/>
                    <a:gd name="connsiteY1" fmla="*/ 434715 h 1169233"/>
                    <a:gd name="connsiteX2" fmla="*/ 267739 w 1024742"/>
                    <a:gd name="connsiteY2" fmla="*/ 0 h 1169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4742" h="1169233">
                      <a:moveTo>
                        <a:pt x="1024742" y="1169233"/>
                      </a:moveTo>
                      <a:cubicBezTo>
                        <a:pt x="596897" y="899410"/>
                        <a:pt x="169053" y="629587"/>
                        <a:pt x="42886" y="434715"/>
                      </a:cubicBezTo>
                      <a:cubicBezTo>
                        <a:pt x="-83281" y="239843"/>
                        <a:pt x="92229" y="119921"/>
                        <a:pt x="267739" y="0"/>
                      </a:cubicBezTo>
                    </a:path>
                  </a:pathLst>
                </a:custGeom>
                <a:noFill/>
                <a:ln>
                  <a:solidFill>
                    <a:srgbClr val="C00000">
                      <a:alpha val="34000"/>
                    </a:srgbClr>
                  </a:solidFill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7353949" y="250323"/>
                  <a:ext cx="91493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On-state</a:t>
                  </a:r>
                  <a:endPara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40" name="Straight Connector 1039"/>
              <p:cNvCxnSpPr/>
              <p:nvPr/>
            </p:nvCxnSpPr>
            <p:spPr>
              <a:xfrm flipH="1" flipV="1">
                <a:off x="7880599" y="880939"/>
                <a:ext cx="163581" cy="1110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V="1">
                <a:off x="7965828" y="846151"/>
                <a:ext cx="1905" cy="10110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6376779" y="1030344"/>
                <a:ext cx="1905" cy="10110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 flipV="1">
                <a:off x="6383672" y="1105954"/>
                <a:ext cx="80228" cy="18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8" name="Arc 1037"/>
              <p:cNvSpPr/>
              <p:nvPr/>
            </p:nvSpPr>
            <p:spPr>
              <a:xfrm>
                <a:off x="7600695" y="886630"/>
                <a:ext cx="367038" cy="178402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Arc 236"/>
              <p:cNvSpPr/>
              <p:nvPr/>
            </p:nvSpPr>
            <p:spPr>
              <a:xfrm flipH="1" flipV="1">
                <a:off x="6384695" y="929368"/>
                <a:ext cx="367038" cy="178402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 231"/>
            <p:cNvSpPr/>
            <p:nvPr/>
          </p:nvSpPr>
          <p:spPr>
            <a:xfrm flipV="1">
              <a:off x="6962380" y="769916"/>
              <a:ext cx="129130" cy="208839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33" name="Freeform 232"/>
            <p:cNvSpPr/>
            <p:nvPr/>
          </p:nvSpPr>
          <p:spPr>
            <a:xfrm flipH="1">
              <a:off x="7091510" y="986876"/>
              <a:ext cx="119676" cy="23952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134210" y="871261"/>
              <a:ext cx="2099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100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6845329" y="924949"/>
              <a:ext cx="2099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100" baseline="30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1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1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454643" y="3496356"/>
            <a:ext cx="1490559" cy="2728111"/>
            <a:chOff x="5410200" y="2453488"/>
            <a:chExt cx="1490559" cy="2728111"/>
          </a:xfrm>
        </p:grpSpPr>
        <p:pic>
          <p:nvPicPr>
            <p:cNvPr id="240" name="Picture 239" descr="SemiC_vs_Diel2_tec.png"/>
            <p:cNvPicPr>
              <a:picLocks noChangeAspect="1"/>
            </p:cNvPicPr>
            <p:nvPr/>
          </p:nvPicPr>
          <p:blipFill rotWithShape="1">
            <a:blip r:embed="rId8" cstate="print"/>
            <a:srcRect l="50000" t="1211" r="9185"/>
            <a:stretch/>
          </p:blipFill>
          <p:spPr>
            <a:xfrm>
              <a:off x="5410200" y="2486526"/>
              <a:ext cx="1490559" cy="2695073"/>
            </a:xfrm>
            <a:prstGeom prst="rect">
              <a:avLst/>
            </a:prstGeom>
          </p:spPr>
        </p:pic>
        <p:sp>
          <p:nvSpPr>
            <p:cNvPr id="241" name="Oval 240"/>
            <p:cNvSpPr/>
            <p:nvPr/>
          </p:nvSpPr>
          <p:spPr bwMode="auto">
            <a:xfrm>
              <a:off x="6451182" y="4046531"/>
              <a:ext cx="91300" cy="9870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 bwMode="auto">
            <a:xfrm>
              <a:off x="6504124" y="4145233"/>
              <a:ext cx="0" cy="5856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43" name="Straight Arrow Connector 242"/>
            <p:cNvCxnSpPr/>
            <p:nvPr/>
          </p:nvCxnSpPr>
          <p:spPr bwMode="auto">
            <a:xfrm flipH="1">
              <a:off x="6314232" y="4737442"/>
              <a:ext cx="182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44" name="Straight Arrow Connector 243"/>
            <p:cNvCxnSpPr/>
            <p:nvPr/>
          </p:nvCxnSpPr>
          <p:spPr bwMode="auto">
            <a:xfrm>
              <a:off x="6003650" y="3368879"/>
              <a:ext cx="0" cy="131218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45" name="TextBox 244"/>
            <p:cNvSpPr txBox="1"/>
            <p:nvPr/>
          </p:nvSpPr>
          <p:spPr>
            <a:xfrm>
              <a:off x="5978671" y="3700914"/>
              <a:ext cx="365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2">
                      <a:lumMod val="50000"/>
                    </a:schemeClr>
                  </a:solidFill>
                </a:rPr>
                <a:t>1.7</a:t>
              </a:r>
              <a:endParaRPr lang="en-US" sz="1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686981" y="4025634"/>
              <a:ext cx="21652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BE</a:t>
              </a:r>
              <a:endParaRPr lang="en-US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6645975" y="4052210"/>
              <a:ext cx="17553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TE</a:t>
              </a:r>
              <a:endParaRPr lang="en-US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5967685" y="3053706"/>
              <a:ext cx="365200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accent2"/>
                  </a:solidFill>
                </a:rPr>
                <a:t>3.0eV</a:t>
              </a:r>
              <a:endParaRPr lang="en-US" sz="1000" dirty="0">
                <a:solidFill>
                  <a:schemeClr val="accent2"/>
                </a:solidFill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6541719" y="3056494"/>
              <a:ext cx="330963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accent2"/>
                  </a:solidFill>
                </a:rPr>
                <a:t>4.4eV</a:t>
              </a:r>
              <a:endParaRPr lang="en-US" sz="1000" dirty="0">
                <a:solidFill>
                  <a:schemeClr val="accent2"/>
                </a:solidFill>
              </a:endParaRPr>
            </a:p>
          </p:txBody>
        </p:sp>
        <p:sp>
          <p:nvSpPr>
            <p:cNvPr id="251" name="Freeform 250"/>
            <p:cNvSpPr/>
            <p:nvPr/>
          </p:nvSpPr>
          <p:spPr bwMode="auto">
            <a:xfrm>
              <a:off x="5896346" y="3056784"/>
              <a:ext cx="554775" cy="1627205"/>
            </a:xfrm>
            <a:custGeom>
              <a:avLst/>
              <a:gdLst>
                <a:gd name="connsiteX0" fmla="*/ 2117 w 926042"/>
                <a:gd name="connsiteY0" fmla="*/ 178858 h 2512483"/>
                <a:gd name="connsiteX1" fmla="*/ 14817 w 926042"/>
                <a:gd name="connsiteY1" fmla="*/ 420158 h 2512483"/>
                <a:gd name="connsiteX2" fmla="*/ 14817 w 926042"/>
                <a:gd name="connsiteY2" fmla="*/ 610658 h 2512483"/>
                <a:gd name="connsiteX3" fmla="*/ 14817 w 926042"/>
                <a:gd name="connsiteY3" fmla="*/ 750358 h 2512483"/>
                <a:gd name="connsiteX4" fmla="*/ 21167 w 926042"/>
                <a:gd name="connsiteY4" fmla="*/ 851958 h 2512483"/>
                <a:gd name="connsiteX5" fmla="*/ 8467 w 926042"/>
                <a:gd name="connsiteY5" fmla="*/ 966258 h 2512483"/>
                <a:gd name="connsiteX6" fmla="*/ 8467 w 926042"/>
                <a:gd name="connsiteY6" fmla="*/ 1131358 h 2512483"/>
                <a:gd name="connsiteX7" fmla="*/ 14817 w 926042"/>
                <a:gd name="connsiteY7" fmla="*/ 1404408 h 2512483"/>
                <a:gd name="connsiteX8" fmla="*/ 8467 w 926042"/>
                <a:gd name="connsiteY8" fmla="*/ 1785408 h 2512483"/>
                <a:gd name="connsiteX9" fmla="*/ 8467 w 926042"/>
                <a:gd name="connsiteY9" fmla="*/ 1918758 h 2512483"/>
                <a:gd name="connsiteX10" fmla="*/ 14817 w 926042"/>
                <a:gd name="connsiteY10" fmla="*/ 2033058 h 2512483"/>
                <a:gd name="connsiteX11" fmla="*/ 27517 w 926042"/>
                <a:gd name="connsiteY11" fmla="*/ 2153708 h 2512483"/>
                <a:gd name="connsiteX12" fmla="*/ 27517 w 926042"/>
                <a:gd name="connsiteY12" fmla="*/ 2280708 h 2512483"/>
                <a:gd name="connsiteX13" fmla="*/ 40217 w 926042"/>
                <a:gd name="connsiteY13" fmla="*/ 2382308 h 2512483"/>
                <a:gd name="connsiteX14" fmla="*/ 91017 w 926042"/>
                <a:gd name="connsiteY14" fmla="*/ 2490258 h 2512483"/>
                <a:gd name="connsiteX15" fmla="*/ 148167 w 926042"/>
                <a:gd name="connsiteY15" fmla="*/ 2509308 h 2512483"/>
                <a:gd name="connsiteX16" fmla="*/ 300567 w 926042"/>
                <a:gd name="connsiteY16" fmla="*/ 2509308 h 2512483"/>
                <a:gd name="connsiteX17" fmla="*/ 503767 w 926042"/>
                <a:gd name="connsiteY17" fmla="*/ 2496608 h 2512483"/>
                <a:gd name="connsiteX18" fmla="*/ 738717 w 926042"/>
                <a:gd name="connsiteY18" fmla="*/ 2509308 h 2512483"/>
                <a:gd name="connsiteX19" fmla="*/ 814917 w 926042"/>
                <a:gd name="connsiteY19" fmla="*/ 2496608 h 2512483"/>
                <a:gd name="connsiteX20" fmla="*/ 846667 w 926042"/>
                <a:gd name="connsiteY20" fmla="*/ 2477558 h 2512483"/>
                <a:gd name="connsiteX21" fmla="*/ 865717 w 926042"/>
                <a:gd name="connsiteY21" fmla="*/ 2445808 h 2512483"/>
                <a:gd name="connsiteX22" fmla="*/ 884767 w 926042"/>
                <a:gd name="connsiteY22" fmla="*/ 2382308 h 2512483"/>
                <a:gd name="connsiteX23" fmla="*/ 891117 w 926042"/>
                <a:gd name="connsiteY23" fmla="*/ 2318808 h 2512483"/>
                <a:gd name="connsiteX24" fmla="*/ 910167 w 926042"/>
                <a:gd name="connsiteY24" fmla="*/ 2185458 h 2512483"/>
                <a:gd name="connsiteX25" fmla="*/ 910167 w 926042"/>
                <a:gd name="connsiteY25" fmla="*/ 2058458 h 2512483"/>
                <a:gd name="connsiteX26" fmla="*/ 922867 w 926042"/>
                <a:gd name="connsiteY26" fmla="*/ 1747308 h 2512483"/>
                <a:gd name="connsiteX27" fmla="*/ 916517 w 926042"/>
                <a:gd name="connsiteY27" fmla="*/ 1480608 h 2512483"/>
                <a:gd name="connsiteX28" fmla="*/ 922867 w 926042"/>
                <a:gd name="connsiteY28" fmla="*/ 1093258 h 2512483"/>
                <a:gd name="connsiteX29" fmla="*/ 922867 w 926042"/>
                <a:gd name="connsiteY29" fmla="*/ 744008 h 2512483"/>
                <a:gd name="connsiteX30" fmla="*/ 922867 w 926042"/>
                <a:gd name="connsiteY30" fmla="*/ 528108 h 2512483"/>
                <a:gd name="connsiteX31" fmla="*/ 922867 w 926042"/>
                <a:gd name="connsiteY31" fmla="*/ 388408 h 2512483"/>
                <a:gd name="connsiteX32" fmla="*/ 922867 w 926042"/>
                <a:gd name="connsiteY32" fmla="*/ 39158 h 2512483"/>
                <a:gd name="connsiteX33" fmla="*/ 903817 w 926042"/>
                <a:gd name="connsiteY33" fmla="*/ 153458 h 2512483"/>
                <a:gd name="connsiteX34" fmla="*/ 878417 w 926042"/>
                <a:gd name="connsiteY34" fmla="*/ 369358 h 2512483"/>
                <a:gd name="connsiteX35" fmla="*/ 840317 w 926042"/>
                <a:gd name="connsiteY35" fmla="*/ 439208 h 2512483"/>
                <a:gd name="connsiteX36" fmla="*/ 770467 w 926042"/>
                <a:gd name="connsiteY36" fmla="*/ 470958 h 2512483"/>
                <a:gd name="connsiteX37" fmla="*/ 605367 w 926042"/>
                <a:gd name="connsiteY37" fmla="*/ 464608 h 2512483"/>
                <a:gd name="connsiteX38" fmla="*/ 433917 w 926042"/>
                <a:gd name="connsiteY38" fmla="*/ 470958 h 2512483"/>
                <a:gd name="connsiteX39" fmla="*/ 364067 w 926042"/>
                <a:gd name="connsiteY39" fmla="*/ 470958 h 2512483"/>
                <a:gd name="connsiteX40" fmla="*/ 294217 w 926042"/>
                <a:gd name="connsiteY40" fmla="*/ 470958 h 2512483"/>
                <a:gd name="connsiteX41" fmla="*/ 256117 w 926042"/>
                <a:gd name="connsiteY41" fmla="*/ 470958 h 2512483"/>
                <a:gd name="connsiteX42" fmla="*/ 211667 w 926042"/>
                <a:gd name="connsiteY42" fmla="*/ 470958 h 2512483"/>
                <a:gd name="connsiteX43" fmla="*/ 160867 w 926042"/>
                <a:gd name="connsiteY43" fmla="*/ 464608 h 2512483"/>
                <a:gd name="connsiteX44" fmla="*/ 84667 w 926042"/>
                <a:gd name="connsiteY44" fmla="*/ 458258 h 2512483"/>
                <a:gd name="connsiteX45" fmla="*/ 59267 w 926042"/>
                <a:gd name="connsiteY45" fmla="*/ 401108 h 2512483"/>
                <a:gd name="connsiteX46" fmla="*/ 46567 w 926042"/>
                <a:gd name="connsiteY46" fmla="*/ 382058 h 2512483"/>
                <a:gd name="connsiteX47" fmla="*/ 40217 w 926042"/>
                <a:gd name="connsiteY47" fmla="*/ 343958 h 2512483"/>
                <a:gd name="connsiteX48" fmla="*/ 27517 w 926042"/>
                <a:gd name="connsiteY48" fmla="*/ 305858 h 2512483"/>
                <a:gd name="connsiteX49" fmla="*/ 27517 w 926042"/>
                <a:gd name="connsiteY49" fmla="*/ 223308 h 2512483"/>
                <a:gd name="connsiteX50" fmla="*/ 2117 w 926042"/>
                <a:gd name="connsiteY50" fmla="*/ 178858 h 25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26042" h="2512483">
                  <a:moveTo>
                    <a:pt x="2117" y="178858"/>
                  </a:moveTo>
                  <a:cubicBezTo>
                    <a:pt x="0" y="211666"/>
                    <a:pt x="12700" y="348191"/>
                    <a:pt x="14817" y="420158"/>
                  </a:cubicBezTo>
                  <a:cubicBezTo>
                    <a:pt x="16934" y="492125"/>
                    <a:pt x="14817" y="610658"/>
                    <a:pt x="14817" y="610658"/>
                  </a:cubicBezTo>
                  <a:cubicBezTo>
                    <a:pt x="14817" y="665691"/>
                    <a:pt x="13759" y="710141"/>
                    <a:pt x="14817" y="750358"/>
                  </a:cubicBezTo>
                  <a:cubicBezTo>
                    <a:pt x="15875" y="790575"/>
                    <a:pt x="22225" y="815975"/>
                    <a:pt x="21167" y="851958"/>
                  </a:cubicBezTo>
                  <a:cubicBezTo>
                    <a:pt x="20109" y="887941"/>
                    <a:pt x="10584" y="919691"/>
                    <a:pt x="8467" y="966258"/>
                  </a:cubicBezTo>
                  <a:cubicBezTo>
                    <a:pt x="6350" y="1012825"/>
                    <a:pt x="7409" y="1058333"/>
                    <a:pt x="8467" y="1131358"/>
                  </a:cubicBezTo>
                  <a:cubicBezTo>
                    <a:pt x="9525" y="1204383"/>
                    <a:pt x="14817" y="1295400"/>
                    <a:pt x="14817" y="1404408"/>
                  </a:cubicBezTo>
                  <a:cubicBezTo>
                    <a:pt x="14817" y="1513416"/>
                    <a:pt x="9525" y="1699683"/>
                    <a:pt x="8467" y="1785408"/>
                  </a:cubicBezTo>
                  <a:cubicBezTo>
                    <a:pt x="7409" y="1871133"/>
                    <a:pt x="7409" y="1877483"/>
                    <a:pt x="8467" y="1918758"/>
                  </a:cubicBezTo>
                  <a:cubicBezTo>
                    <a:pt x="9525" y="1960033"/>
                    <a:pt x="11642" y="1993900"/>
                    <a:pt x="14817" y="2033058"/>
                  </a:cubicBezTo>
                  <a:cubicBezTo>
                    <a:pt x="17992" y="2072216"/>
                    <a:pt x="25400" y="2112433"/>
                    <a:pt x="27517" y="2153708"/>
                  </a:cubicBezTo>
                  <a:cubicBezTo>
                    <a:pt x="29634" y="2194983"/>
                    <a:pt x="25400" y="2242608"/>
                    <a:pt x="27517" y="2280708"/>
                  </a:cubicBezTo>
                  <a:cubicBezTo>
                    <a:pt x="29634" y="2318808"/>
                    <a:pt x="29634" y="2347383"/>
                    <a:pt x="40217" y="2382308"/>
                  </a:cubicBezTo>
                  <a:cubicBezTo>
                    <a:pt x="50800" y="2417233"/>
                    <a:pt x="73025" y="2469091"/>
                    <a:pt x="91017" y="2490258"/>
                  </a:cubicBezTo>
                  <a:cubicBezTo>
                    <a:pt x="109009" y="2511425"/>
                    <a:pt x="113242" y="2506133"/>
                    <a:pt x="148167" y="2509308"/>
                  </a:cubicBezTo>
                  <a:cubicBezTo>
                    <a:pt x="183092" y="2512483"/>
                    <a:pt x="241300" y="2511425"/>
                    <a:pt x="300567" y="2509308"/>
                  </a:cubicBezTo>
                  <a:cubicBezTo>
                    <a:pt x="359834" y="2507191"/>
                    <a:pt x="430742" y="2496608"/>
                    <a:pt x="503767" y="2496608"/>
                  </a:cubicBezTo>
                  <a:cubicBezTo>
                    <a:pt x="576792" y="2496608"/>
                    <a:pt x="686859" y="2509308"/>
                    <a:pt x="738717" y="2509308"/>
                  </a:cubicBezTo>
                  <a:cubicBezTo>
                    <a:pt x="790575" y="2509308"/>
                    <a:pt x="796925" y="2501900"/>
                    <a:pt x="814917" y="2496608"/>
                  </a:cubicBezTo>
                  <a:cubicBezTo>
                    <a:pt x="832909" y="2491316"/>
                    <a:pt x="838200" y="2486025"/>
                    <a:pt x="846667" y="2477558"/>
                  </a:cubicBezTo>
                  <a:cubicBezTo>
                    <a:pt x="855134" y="2469091"/>
                    <a:pt x="859367" y="2461683"/>
                    <a:pt x="865717" y="2445808"/>
                  </a:cubicBezTo>
                  <a:cubicBezTo>
                    <a:pt x="872067" y="2429933"/>
                    <a:pt x="880534" y="2403475"/>
                    <a:pt x="884767" y="2382308"/>
                  </a:cubicBezTo>
                  <a:cubicBezTo>
                    <a:pt x="889000" y="2361141"/>
                    <a:pt x="886884" y="2351616"/>
                    <a:pt x="891117" y="2318808"/>
                  </a:cubicBezTo>
                  <a:cubicBezTo>
                    <a:pt x="895350" y="2286000"/>
                    <a:pt x="906992" y="2228850"/>
                    <a:pt x="910167" y="2185458"/>
                  </a:cubicBezTo>
                  <a:cubicBezTo>
                    <a:pt x="913342" y="2142066"/>
                    <a:pt x="908050" y="2131483"/>
                    <a:pt x="910167" y="2058458"/>
                  </a:cubicBezTo>
                  <a:cubicBezTo>
                    <a:pt x="912284" y="1985433"/>
                    <a:pt x="921809" y="1843616"/>
                    <a:pt x="922867" y="1747308"/>
                  </a:cubicBezTo>
                  <a:cubicBezTo>
                    <a:pt x="923925" y="1651000"/>
                    <a:pt x="916517" y="1589616"/>
                    <a:pt x="916517" y="1480608"/>
                  </a:cubicBezTo>
                  <a:cubicBezTo>
                    <a:pt x="916517" y="1371600"/>
                    <a:pt x="921809" y="1216025"/>
                    <a:pt x="922867" y="1093258"/>
                  </a:cubicBezTo>
                  <a:cubicBezTo>
                    <a:pt x="923925" y="970491"/>
                    <a:pt x="922867" y="744008"/>
                    <a:pt x="922867" y="744008"/>
                  </a:cubicBezTo>
                  <a:lnTo>
                    <a:pt x="922867" y="528108"/>
                  </a:lnTo>
                  <a:lnTo>
                    <a:pt x="922867" y="388408"/>
                  </a:lnTo>
                  <a:cubicBezTo>
                    <a:pt x="922867" y="306916"/>
                    <a:pt x="926042" y="78316"/>
                    <a:pt x="922867" y="39158"/>
                  </a:cubicBezTo>
                  <a:cubicBezTo>
                    <a:pt x="919692" y="0"/>
                    <a:pt x="911225" y="98425"/>
                    <a:pt x="903817" y="153458"/>
                  </a:cubicBezTo>
                  <a:cubicBezTo>
                    <a:pt x="896409" y="208491"/>
                    <a:pt x="889000" y="321733"/>
                    <a:pt x="878417" y="369358"/>
                  </a:cubicBezTo>
                  <a:cubicBezTo>
                    <a:pt x="867834" y="416983"/>
                    <a:pt x="858309" y="422275"/>
                    <a:pt x="840317" y="439208"/>
                  </a:cubicBezTo>
                  <a:cubicBezTo>
                    <a:pt x="822325" y="456141"/>
                    <a:pt x="809625" y="466725"/>
                    <a:pt x="770467" y="470958"/>
                  </a:cubicBezTo>
                  <a:cubicBezTo>
                    <a:pt x="731309" y="475191"/>
                    <a:pt x="661459" y="464608"/>
                    <a:pt x="605367" y="464608"/>
                  </a:cubicBezTo>
                  <a:cubicBezTo>
                    <a:pt x="549275" y="464608"/>
                    <a:pt x="474134" y="469900"/>
                    <a:pt x="433917" y="470958"/>
                  </a:cubicBezTo>
                  <a:cubicBezTo>
                    <a:pt x="393700" y="472016"/>
                    <a:pt x="364067" y="470958"/>
                    <a:pt x="364067" y="470958"/>
                  </a:cubicBezTo>
                  <a:lnTo>
                    <a:pt x="294217" y="470958"/>
                  </a:lnTo>
                  <a:lnTo>
                    <a:pt x="256117" y="470958"/>
                  </a:lnTo>
                  <a:cubicBezTo>
                    <a:pt x="242359" y="470958"/>
                    <a:pt x="227542" y="472016"/>
                    <a:pt x="211667" y="470958"/>
                  </a:cubicBezTo>
                  <a:cubicBezTo>
                    <a:pt x="195792" y="469900"/>
                    <a:pt x="182034" y="466725"/>
                    <a:pt x="160867" y="464608"/>
                  </a:cubicBezTo>
                  <a:cubicBezTo>
                    <a:pt x="139700" y="462491"/>
                    <a:pt x="101600" y="468841"/>
                    <a:pt x="84667" y="458258"/>
                  </a:cubicBezTo>
                  <a:cubicBezTo>
                    <a:pt x="67734" y="447675"/>
                    <a:pt x="65617" y="413808"/>
                    <a:pt x="59267" y="401108"/>
                  </a:cubicBezTo>
                  <a:cubicBezTo>
                    <a:pt x="52917" y="388408"/>
                    <a:pt x="49742" y="391583"/>
                    <a:pt x="46567" y="382058"/>
                  </a:cubicBezTo>
                  <a:cubicBezTo>
                    <a:pt x="43392" y="372533"/>
                    <a:pt x="43392" y="356658"/>
                    <a:pt x="40217" y="343958"/>
                  </a:cubicBezTo>
                  <a:cubicBezTo>
                    <a:pt x="37042" y="331258"/>
                    <a:pt x="29634" y="325966"/>
                    <a:pt x="27517" y="305858"/>
                  </a:cubicBezTo>
                  <a:cubicBezTo>
                    <a:pt x="25400" y="285750"/>
                    <a:pt x="28575" y="244475"/>
                    <a:pt x="27517" y="223308"/>
                  </a:cubicBezTo>
                  <a:cubicBezTo>
                    <a:pt x="26459" y="202141"/>
                    <a:pt x="4234" y="146050"/>
                    <a:pt x="2117" y="178858"/>
                  </a:cubicBezTo>
                  <a:close/>
                </a:path>
              </a:pathLst>
            </a:custGeom>
            <a:solidFill>
              <a:srgbClr val="F59E01">
                <a:alpha val="23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imes New Roman" pitchFamily="18" charset="0"/>
                <a:cs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imes New Roman" pitchFamily="18" charset="0"/>
                <a:cs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  </a:t>
              </a:r>
              <a:r>
                <a:rPr lang="en-US" sz="1100" dirty="0" smtClean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173733" y="2486526"/>
              <a:ext cx="727026" cy="413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Arrow Connector 254"/>
            <p:cNvCxnSpPr/>
            <p:nvPr/>
          </p:nvCxnSpPr>
          <p:spPr bwMode="auto">
            <a:xfrm>
              <a:off x="6506383" y="2453488"/>
              <a:ext cx="0" cy="153722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56" name="Straight Arrow Connector 255"/>
            <p:cNvCxnSpPr/>
            <p:nvPr/>
          </p:nvCxnSpPr>
          <p:spPr bwMode="auto">
            <a:xfrm>
              <a:off x="6325888" y="2453488"/>
              <a:ext cx="0" cy="91539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57" name="TextBox 256"/>
            <p:cNvSpPr txBox="1"/>
            <p:nvPr/>
          </p:nvSpPr>
          <p:spPr>
            <a:xfrm>
              <a:off x="5720721" y="2745930"/>
              <a:ext cx="593511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000" dirty="0" smtClean="0">
                  <a:solidFill>
                    <a:schemeClr val="accent6"/>
                  </a:solidFill>
                  <a:latin typeface="Cambria Math"/>
                  <a:ea typeface="Cambria Math"/>
                </a:rPr>
                <a:t>φ</a:t>
              </a:r>
              <a:r>
                <a:rPr lang="en-US" sz="1000" baseline="-25000" dirty="0" smtClean="0">
                  <a:solidFill>
                    <a:schemeClr val="accent6"/>
                  </a:solidFill>
                </a:rPr>
                <a:t>B</a:t>
              </a:r>
              <a:r>
                <a:rPr lang="en-US" sz="1000" dirty="0" smtClean="0">
                  <a:solidFill>
                    <a:schemeClr val="accent6"/>
                  </a:solidFill>
                </a:rPr>
                <a:t>=.85eV</a:t>
              </a:r>
              <a:endParaRPr lang="en-US" sz="1000" dirty="0">
                <a:solidFill>
                  <a:schemeClr val="accent6"/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6598172" y="3829518"/>
              <a:ext cx="21358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lang="en-US" sz="1000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F</a:t>
              </a:r>
              <a:endParaRPr lang="en-US" sz="1000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6029691" y="3759113"/>
              <a:ext cx="330963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accent2"/>
                  </a:solidFill>
                </a:rPr>
                <a:t>1.7eV</a:t>
              </a:r>
              <a:endParaRPr lang="en-US" sz="1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8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miC_vs_Diel2_tec.pn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1490049" y="1127736"/>
            <a:ext cx="3048000" cy="42123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019800" y="3429000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096000" y="3581400"/>
            <a:ext cx="0" cy="9042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6096000" y="4495800"/>
            <a:ext cx="304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6400800" y="2382672"/>
            <a:ext cx="0" cy="2026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59104" y="289535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1.7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43126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4431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4431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400800" y="969264"/>
            <a:ext cx="0" cy="14134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59104" y="170772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3.0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881048" y="1000584"/>
            <a:ext cx="0" cy="23735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811672" y="227917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4.4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988792" y="1676400"/>
            <a:ext cx="346495" cy="2788080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6" name="Straight Arrow Connector 15"/>
          <p:cNvCxnSpPr>
            <a:stCxn id="15" idx="6"/>
          </p:cNvCxnSpPr>
          <p:nvPr/>
        </p:nvCxnSpPr>
        <p:spPr bwMode="auto">
          <a:xfrm>
            <a:off x="7335287" y="3070440"/>
            <a:ext cx="228601" cy="687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543800" y="289535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Depleted region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2069068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</a:rPr>
              <a:t>barrier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= 0.85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eV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800600" y="5413972"/>
            <a:ext cx="1558504" cy="832311"/>
          </a:xfrm>
          <a:custGeom>
            <a:avLst/>
            <a:gdLst>
              <a:gd name="connsiteX0" fmla="*/ 2117 w 926042"/>
              <a:gd name="connsiteY0" fmla="*/ 178858 h 2512483"/>
              <a:gd name="connsiteX1" fmla="*/ 14817 w 926042"/>
              <a:gd name="connsiteY1" fmla="*/ 420158 h 2512483"/>
              <a:gd name="connsiteX2" fmla="*/ 14817 w 926042"/>
              <a:gd name="connsiteY2" fmla="*/ 610658 h 2512483"/>
              <a:gd name="connsiteX3" fmla="*/ 14817 w 926042"/>
              <a:gd name="connsiteY3" fmla="*/ 750358 h 2512483"/>
              <a:gd name="connsiteX4" fmla="*/ 21167 w 926042"/>
              <a:gd name="connsiteY4" fmla="*/ 851958 h 2512483"/>
              <a:gd name="connsiteX5" fmla="*/ 8467 w 926042"/>
              <a:gd name="connsiteY5" fmla="*/ 966258 h 2512483"/>
              <a:gd name="connsiteX6" fmla="*/ 8467 w 926042"/>
              <a:gd name="connsiteY6" fmla="*/ 1131358 h 2512483"/>
              <a:gd name="connsiteX7" fmla="*/ 14817 w 926042"/>
              <a:gd name="connsiteY7" fmla="*/ 1404408 h 2512483"/>
              <a:gd name="connsiteX8" fmla="*/ 8467 w 926042"/>
              <a:gd name="connsiteY8" fmla="*/ 1785408 h 2512483"/>
              <a:gd name="connsiteX9" fmla="*/ 8467 w 926042"/>
              <a:gd name="connsiteY9" fmla="*/ 1918758 h 2512483"/>
              <a:gd name="connsiteX10" fmla="*/ 14817 w 926042"/>
              <a:gd name="connsiteY10" fmla="*/ 2033058 h 2512483"/>
              <a:gd name="connsiteX11" fmla="*/ 27517 w 926042"/>
              <a:gd name="connsiteY11" fmla="*/ 2153708 h 2512483"/>
              <a:gd name="connsiteX12" fmla="*/ 27517 w 926042"/>
              <a:gd name="connsiteY12" fmla="*/ 2280708 h 2512483"/>
              <a:gd name="connsiteX13" fmla="*/ 40217 w 926042"/>
              <a:gd name="connsiteY13" fmla="*/ 2382308 h 2512483"/>
              <a:gd name="connsiteX14" fmla="*/ 91017 w 926042"/>
              <a:gd name="connsiteY14" fmla="*/ 2490258 h 2512483"/>
              <a:gd name="connsiteX15" fmla="*/ 148167 w 926042"/>
              <a:gd name="connsiteY15" fmla="*/ 2509308 h 2512483"/>
              <a:gd name="connsiteX16" fmla="*/ 300567 w 926042"/>
              <a:gd name="connsiteY16" fmla="*/ 2509308 h 2512483"/>
              <a:gd name="connsiteX17" fmla="*/ 503767 w 926042"/>
              <a:gd name="connsiteY17" fmla="*/ 2496608 h 2512483"/>
              <a:gd name="connsiteX18" fmla="*/ 738717 w 926042"/>
              <a:gd name="connsiteY18" fmla="*/ 2509308 h 2512483"/>
              <a:gd name="connsiteX19" fmla="*/ 814917 w 926042"/>
              <a:gd name="connsiteY19" fmla="*/ 2496608 h 2512483"/>
              <a:gd name="connsiteX20" fmla="*/ 846667 w 926042"/>
              <a:gd name="connsiteY20" fmla="*/ 2477558 h 2512483"/>
              <a:gd name="connsiteX21" fmla="*/ 865717 w 926042"/>
              <a:gd name="connsiteY21" fmla="*/ 2445808 h 2512483"/>
              <a:gd name="connsiteX22" fmla="*/ 884767 w 926042"/>
              <a:gd name="connsiteY22" fmla="*/ 2382308 h 2512483"/>
              <a:gd name="connsiteX23" fmla="*/ 891117 w 926042"/>
              <a:gd name="connsiteY23" fmla="*/ 2318808 h 2512483"/>
              <a:gd name="connsiteX24" fmla="*/ 910167 w 926042"/>
              <a:gd name="connsiteY24" fmla="*/ 2185458 h 2512483"/>
              <a:gd name="connsiteX25" fmla="*/ 910167 w 926042"/>
              <a:gd name="connsiteY25" fmla="*/ 2058458 h 2512483"/>
              <a:gd name="connsiteX26" fmla="*/ 922867 w 926042"/>
              <a:gd name="connsiteY26" fmla="*/ 1747308 h 2512483"/>
              <a:gd name="connsiteX27" fmla="*/ 916517 w 926042"/>
              <a:gd name="connsiteY27" fmla="*/ 1480608 h 2512483"/>
              <a:gd name="connsiteX28" fmla="*/ 922867 w 926042"/>
              <a:gd name="connsiteY28" fmla="*/ 1093258 h 2512483"/>
              <a:gd name="connsiteX29" fmla="*/ 922867 w 926042"/>
              <a:gd name="connsiteY29" fmla="*/ 744008 h 2512483"/>
              <a:gd name="connsiteX30" fmla="*/ 922867 w 926042"/>
              <a:gd name="connsiteY30" fmla="*/ 528108 h 2512483"/>
              <a:gd name="connsiteX31" fmla="*/ 922867 w 926042"/>
              <a:gd name="connsiteY31" fmla="*/ 388408 h 2512483"/>
              <a:gd name="connsiteX32" fmla="*/ 922867 w 926042"/>
              <a:gd name="connsiteY32" fmla="*/ 39158 h 2512483"/>
              <a:gd name="connsiteX33" fmla="*/ 903817 w 926042"/>
              <a:gd name="connsiteY33" fmla="*/ 153458 h 2512483"/>
              <a:gd name="connsiteX34" fmla="*/ 878417 w 926042"/>
              <a:gd name="connsiteY34" fmla="*/ 369358 h 2512483"/>
              <a:gd name="connsiteX35" fmla="*/ 840317 w 926042"/>
              <a:gd name="connsiteY35" fmla="*/ 439208 h 2512483"/>
              <a:gd name="connsiteX36" fmla="*/ 770467 w 926042"/>
              <a:gd name="connsiteY36" fmla="*/ 470958 h 2512483"/>
              <a:gd name="connsiteX37" fmla="*/ 605367 w 926042"/>
              <a:gd name="connsiteY37" fmla="*/ 464608 h 2512483"/>
              <a:gd name="connsiteX38" fmla="*/ 433917 w 926042"/>
              <a:gd name="connsiteY38" fmla="*/ 470958 h 2512483"/>
              <a:gd name="connsiteX39" fmla="*/ 364067 w 926042"/>
              <a:gd name="connsiteY39" fmla="*/ 470958 h 2512483"/>
              <a:gd name="connsiteX40" fmla="*/ 294217 w 926042"/>
              <a:gd name="connsiteY40" fmla="*/ 470958 h 2512483"/>
              <a:gd name="connsiteX41" fmla="*/ 256117 w 926042"/>
              <a:gd name="connsiteY41" fmla="*/ 470958 h 2512483"/>
              <a:gd name="connsiteX42" fmla="*/ 211667 w 926042"/>
              <a:gd name="connsiteY42" fmla="*/ 470958 h 2512483"/>
              <a:gd name="connsiteX43" fmla="*/ 160867 w 926042"/>
              <a:gd name="connsiteY43" fmla="*/ 464608 h 2512483"/>
              <a:gd name="connsiteX44" fmla="*/ 84667 w 926042"/>
              <a:gd name="connsiteY44" fmla="*/ 458258 h 2512483"/>
              <a:gd name="connsiteX45" fmla="*/ 59267 w 926042"/>
              <a:gd name="connsiteY45" fmla="*/ 401108 h 2512483"/>
              <a:gd name="connsiteX46" fmla="*/ 46567 w 926042"/>
              <a:gd name="connsiteY46" fmla="*/ 382058 h 2512483"/>
              <a:gd name="connsiteX47" fmla="*/ 40217 w 926042"/>
              <a:gd name="connsiteY47" fmla="*/ 343958 h 2512483"/>
              <a:gd name="connsiteX48" fmla="*/ 27517 w 926042"/>
              <a:gd name="connsiteY48" fmla="*/ 305858 h 2512483"/>
              <a:gd name="connsiteX49" fmla="*/ 27517 w 926042"/>
              <a:gd name="connsiteY49" fmla="*/ 223308 h 2512483"/>
              <a:gd name="connsiteX50" fmla="*/ 2117 w 926042"/>
              <a:gd name="connsiteY50" fmla="*/ 178858 h 251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26042" h="2512483">
                <a:moveTo>
                  <a:pt x="2117" y="178858"/>
                </a:moveTo>
                <a:cubicBezTo>
                  <a:pt x="0" y="211666"/>
                  <a:pt x="12700" y="348191"/>
                  <a:pt x="14817" y="420158"/>
                </a:cubicBezTo>
                <a:cubicBezTo>
                  <a:pt x="16934" y="492125"/>
                  <a:pt x="14817" y="610658"/>
                  <a:pt x="14817" y="610658"/>
                </a:cubicBezTo>
                <a:cubicBezTo>
                  <a:pt x="14817" y="665691"/>
                  <a:pt x="13759" y="710141"/>
                  <a:pt x="14817" y="750358"/>
                </a:cubicBezTo>
                <a:cubicBezTo>
                  <a:pt x="15875" y="790575"/>
                  <a:pt x="22225" y="815975"/>
                  <a:pt x="21167" y="851958"/>
                </a:cubicBezTo>
                <a:cubicBezTo>
                  <a:pt x="20109" y="887941"/>
                  <a:pt x="10584" y="919691"/>
                  <a:pt x="8467" y="966258"/>
                </a:cubicBezTo>
                <a:cubicBezTo>
                  <a:pt x="6350" y="1012825"/>
                  <a:pt x="7409" y="1058333"/>
                  <a:pt x="8467" y="1131358"/>
                </a:cubicBezTo>
                <a:cubicBezTo>
                  <a:pt x="9525" y="1204383"/>
                  <a:pt x="14817" y="1295400"/>
                  <a:pt x="14817" y="1404408"/>
                </a:cubicBezTo>
                <a:cubicBezTo>
                  <a:pt x="14817" y="1513416"/>
                  <a:pt x="9525" y="1699683"/>
                  <a:pt x="8467" y="1785408"/>
                </a:cubicBezTo>
                <a:cubicBezTo>
                  <a:pt x="7409" y="1871133"/>
                  <a:pt x="7409" y="1877483"/>
                  <a:pt x="8467" y="1918758"/>
                </a:cubicBezTo>
                <a:cubicBezTo>
                  <a:pt x="9525" y="1960033"/>
                  <a:pt x="11642" y="1993900"/>
                  <a:pt x="14817" y="2033058"/>
                </a:cubicBezTo>
                <a:cubicBezTo>
                  <a:pt x="17992" y="2072216"/>
                  <a:pt x="25400" y="2112433"/>
                  <a:pt x="27517" y="2153708"/>
                </a:cubicBezTo>
                <a:cubicBezTo>
                  <a:pt x="29634" y="2194983"/>
                  <a:pt x="25400" y="2242608"/>
                  <a:pt x="27517" y="2280708"/>
                </a:cubicBezTo>
                <a:cubicBezTo>
                  <a:pt x="29634" y="2318808"/>
                  <a:pt x="29634" y="2347383"/>
                  <a:pt x="40217" y="2382308"/>
                </a:cubicBezTo>
                <a:cubicBezTo>
                  <a:pt x="50800" y="2417233"/>
                  <a:pt x="73025" y="2469091"/>
                  <a:pt x="91017" y="2490258"/>
                </a:cubicBezTo>
                <a:cubicBezTo>
                  <a:pt x="109009" y="2511425"/>
                  <a:pt x="113242" y="2506133"/>
                  <a:pt x="148167" y="2509308"/>
                </a:cubicBezTo>
                <a:cubicBezTo>
                  <a:pt x="183092" y="2512483"/>
                  <a:pt x="241300" y="2511425"/>
                  <a:pt x="300567" y="2509308"/>
                </a:cubicBezTo>
                <a:cubicBezTo>
                  <a:pt x="359834" y="2507191"/>
                  <a:pt x="430742" y="2496608"/>
                  <a:pt x="503767" y="2496608"/>
                </a:cubicBezTo>
                <a:cubicBezTo>
                  <a:pt x="576792" y="2496608"/>
                  <a:pt x="686859" y="2509308"/>
                  <a:pt x="738717" y="2509308"/>
                </a:cubicBezTo>
                <a:cubicBezTo>
                  <a:pt x="790575" y="2509308"/>
                  <a:pt x="796925" y="2501900"/>
                  <a:pt x="814917" y="2496608"/>
                </a:cubicBezTo>
                <a:cubicBezTo>
                  <a:pt x="832909" y="2491316"/>
                  <a:pt x="838200" y="2486025"/>
                  <a:pt x="846667" y="2477558"/>
                </a:cubicBezTo>
                <a:cubicBezTo>
                  <a:pt x="855134" y="2469091"/>
                  <a:pt x="859367" y="2461683"/>
                  <a:pt x="865717" y="2445808"/>
                </a:cubicBezTo>
                <a:cubicBezTo>
                  <a:pt x="872067" y="2429933"/>
                  <a:pt x="880534" y="2403475"/>
                  <a:pt x="884767" y="2382308"/>
                </a:cubicBezTo>
                <a:cubicBezTo>
                  <a:pt x="889000" y="2361141"/>
                  <a:pt x="886884" y="2351616"/>
                  <a:pt x="891117" y="2318808"/>
                </a:cubicBezTo>
                <a:cubicBezTo>
                  <a:pt x="895350" y="2286000"/>
                  <a:pt x="906992" y="2228850"/>
                  <a:pt x="910167" y="2185458"/>
                </a:cubicBezTo>
                <a:cubicBezTo>
                  <a:pt x="913342" y="2142066"/>
                  <a:pt x="908050" y="2131483"/>
                  <a:pt x="910167" y="2058458"/>
                </a:cubicBezTo>
                <a:cubicBezTo>
                  <a:pt x="912284" y="1985433"/>
                  <a:pt x="921809" y="1843616"/>
                  <a:pt x="922867" y="1747308"/>
                </a:cubicBezTo>
                <a:cubicBezTo>
                  <a:pt x="923925" y="1651000"/>
                  <a:pt x="916517" y="1589616"/>
                  <a:pt x="916517" y="1480608"/>
                </a:cubicBezTo>
                <a:cubicBezTo>
                  <a:pt x="916517" y="1371600"/>
                  <a:pt x="921809" y="1216025"/>
                  <a:pt x="922867" y="1093258"/>
                </a:cubicBezTo>
                <a:cubicBezTo>
                  <a:pt x="923925" y="970491"/>
                  <a:pt x="922867" y="744008"/>
                  <a:pt x="922867" y="744008"/>
                </a:cubicBezTo>
                <a:lnTo>
                  <a:pt x="922867" y="528108"/>
                </a:lnTo>
                <a:lnTo>
                  <a:pt x="922867" y="388408"/>
                </a:lnTo>
                <a:cubicBezTo>
                  <a:pt x="922867" y="306916"/>
                  <a:pt x="926042" y="78316"/>
                  <a:pt x="922867" y="39158"/>
                </a:cubicBezTo>
                <a:cubicBezTo>
                  <a:pt x="919692" y="0"/>
                  <a:pt x="911225" y="98425"/>
                  <a:pt x="903817" y="153458"/>
                </a:cubicBezTo>
                <a:cubicBezTo>
                  <a:pt x="896409" y="208491"/>
                  <a:pt x="889000" y="321733"/>
                  <a:pt x="878417" y="369358"/>
                </a:cubicBezTo>
                <a:cubicBezTo>
                  <a:pt x="867834" y="416983"/>
                  <a:pt x="858309" y="422275"/>
                  <a:pt x="840317" y="439208"/>
                </a:cubicBezTo>
                <a:cubicBezTo>
                  <a:pt x="822325" y="456141"/>
                  <a:pt x="809625" y="466725"/>
                  <a:pt x="770467" y="470958"/>
                </a:cubicBezTo>
                <a:cubicBezTo>
                  <a:pt x="731309" y="475191"/>
                  <a:pt x="661459" y="464608"/>
                  <a:pt x="605367" y="464608"/>
                </a:cubicBezTo>
                <a:cubicBezTo>
                  <a:pt x="549275" y="464608"/>
                  <a:pt x="474134" y="469900"/>
                  <a:pt x="433917" y="470958"/>
                </a:cubicBezTo>
                <a:cubicBezTo>
                  <a:pt x="393700" y="472016"/>
                  <a:pt x="364067" y="470958"/>
                  <a:pt x="364067" y="470958"/>
                </a:cubicBezTo>
                <a:lnTo>
                  <a:pt x="294217" y="470958"/>
                </a:lnTo>
                <a:lnTo>
                  <a:pt x="256117" y="470958"/>
                </a:lnTo>
                <a:cubicBezTo>
                  <a:pt x="242359" y="470958"/>
                  <a:pt x="227542" y="472016"/>
                  <a:pt x="211667" y="470958"/>
                </a:cubicBezTo>
                <a:cubicBezTo>
                  <a:pt x="195792" y="469900"/>
                  <a:pt x="182034" y="466725"/>
                  <a:pt x="160867" y="464608"/>
                </a:cubicBezTo>
                <a:cubicBezTo>
                  <a:pt x="139700" y="462491"/>
                  <a:pt x="101600" y="468841"/>
                  <a:pt x="84667" y="458258"/>
                </a:cubicBezTo>
                <a:cubicBezTo>
                  <a:pt x="67734" y="447675"/>
                  <a:pt x="65617" y="413808"/>
                  <a:pt x="59267" y="401108"/>
                </a:cubicBezTo>
                <a:cubicBezTo>
                  <a:pt x="52917" y="388408"/>
                  <a:pt x="49742" y="391583"/>
                  <a:pt x="46567" y="382058"/>
                </a:cubicBezTo>
                <a:cubicBezTo>
                  <a:pt x="43392" y="372533"/>
                  <a:pt x="43392" y="356658"/>
                  <a:pt x="40217" y="343958"/>
                </a:cubicBezTo>
                <a:cubicBezTo>
                  <a:pt x="37042" y="331258"/>
                  <a:pt x="29634" y="325966"/>
                  <a:pt x="27517" y="305858"/>
                </a:cubicBezTo>
                <a:cubicBezTo>
                  <a:pt x="25400" y="285750"/>
                  <a:pt x="28575" y="244475"/>
                  <a:pt x="27517" y="223308"/>
                </a:cubicBezTo>
                <a:cubicBezTo>
                  <a:pt x="26459" y="202141"/>
                  <a:pt x="4234" y="146050"/>
                  <a:pt x="2117" y="17885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629400" y="3733800"/>
            <a:ext cx="99343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543800" y="3500735"/>
            <a:ext cx="1503913" cy="83099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</a:rPr>
              <a:t>Acceptor/Donor  traps placed uniformly in the gap </a:t>
            </a:r>
          </a:p>
          <a:p>
            <a:pPr algn="ctr"/>
            <a:r>
              <a:rPr lang="en-US" sz="1200" b="1" dirty="0" smtClean="0">
                <a:solidFill>
                  <a:schemeClr val="accent2"/>
                </a:solidFill>
              </a:rPr>
              <a:t>(</a:t>
            </a:r>
            <a:r>
              <a:rPr lang="en-US" sz="1200" b="1" dirty="0" err="1" smtClean="0">
                <a:solidFill>
                  <a:schemeClr val="accent2"/>
                </a:solidFill>
              </a:rPr>
              <a:t>conc</a:t>
            </a:r>
            <a:r>
              <a:rPr lang="en-US" sz="1200" b="1" dirty="0" smtClean="0">
                <a:solidFill>
                  <a:schemeClr val="accent2"/>
                </a:solidFill>
              </a:rPr>
              <a:t>=1e21 cm</a:t>
            </a:r>
            <a:r>
              <a:rPr lang="en-US" sz="1200" b="1" baseline="30000" dirty="0" smtClean="0">
                <a:solidFill>
                  <a:schemeClr val="accent2"/>
                </a:solidFill>
              </a:rPr>
              <a:t>-3</a:t>
            </a:r>
            <a:r>
              <a:rPr lang="en-US" sz="1200" b="1" dirty="0" smtClean="0">
                <a:solidFill>
                  <a:schemeClr val="accent2"/>
                </a:solidFill>
              </a:rPr>
              <a:t>)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800600" y="969264"/>
            <a:ext cx="0" cy="276453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63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50011" y="5644432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10200" y="2453488"/>
            <a:ext cx="1490559" cy="2728111"/>
            <a:chOff x="5410200" y="2453488"/>
            <a:chExt cx="1490559" cy="2728111"/>
          </a:xfrm>
        </p:grpSpPr>
        <p:pic>
          <p:nvPicPr>
            <p:cNvPr id="2" name="Picture 1" descr="SemiC_vs_Diel2_tec.png"/>
            <p:cNvPicPr>
              <a:picLocks noChangeAspect="1"/>
            </p:cNvPicPr>
            <p:nvPr/>
          </p:nvPicPr>
          <p:blipFill rotWithShape="1">
            <a:blip r:embed="rId2" cstate="print"/>
            <a:srcRect l="50000" t="1211" r="9185"/>
            <a:stretch/>
          </p:blipFill>
          <p:spPr>
            <a:xfrm>
              <a:off x="5410200" y="2486526"/>
              <a:ext cx="1490559" cy="2695073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 bwMode="auto">
            <a:xfrm>
              <a:off x="6451182" y="4046531"/>
              <a:ext cx="91300" cy="9870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6504124" y="4145233"/>
              <a:ext cx="0" cy="5856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6314232" y="4737442"/>
              <a:ext cx="182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6003650" y="3368879"/>
              <a:ext cx="0" cy="131218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5978671" y="3700914"/>
              <a:ext cx="365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2">
                      <a:lumMod val="50000"/>
                    </a:schemeClr>
                  </a:solidFill>
                </a:rPr>
                <a:t>1.7</a:t>
              </a:r>
              <a:endParaRPr lang="en-US" sz="1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86981" y="4025634"/>
              <a:ext cx="21652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BE</a:t>
              </a:r>
              <a:endParaRPr lang="en-US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5975" y="4052210"/>
              <a:ext cx="17553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TE</a:t>
              </a:r>
              <a:endParaRPr lang="en-US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67685" y="3053706"/>
              <a:ext cx="365200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accent2"/>
                  </a:solidFill>
                </a:rPr>
                <a:t>3.0eV</a:t>
              </a:r>
              <a:endParaRPr lang="en-US" sz="1000" dirty="0">
                <a:solidFill>
                  <a:schemeClr val="accent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41719" y="3056494"/>
              <a:ext cx="330963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accent2"/>
                  </a:solidFill>
                </a:rPr>
                <a:t>4.4eV</a:t>
              </a:r>
              <a:endParaRPr lang="en-US" sz="100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896346" y="3056784"/>
              <a:ext cx="554775" cy="1627205"/>
            </a:xfrm>
            <a:custGeom>
              <a:avLst/>
              <a:gdLst>
                <a:gd name="connsiteX0" fmla="*/ 2117 w 926042"/>
                <a:gd name="connsiteY0" fmla="*/ 178858 h 2512483"/>
                <a:gd name="connsiteX1" fmla="*/ 14817 w 926042"/>
                <a:gd name="connsiteY1" fmla="*/ 420158 h 2512483"/>
                <a:gd name="connsiteX2" fmla="*/ 14817 w 926042"/>
                <a:gd name="connsiteY2" fmla="*/ 610658 h 2512483"/>
                <a:gd name="connsiteX3" fmla="*/ 14817 w 926042"/>
                <a:gd name="connsiteY3" fmla="*/ 750358 h 2512483"/>
                <a:gd name="connsiteX4" fmla="*/ 21167 w 926042"/>
                <a:gd name="connsiteY4" fmla="*/ 851958 h 2512483"/>
                <a:gd name="connsiteX5" fmla="*/ 8467 w 926042"/>
                <a:gd name="connsiteY5" fmla="*/ 966258 h 2512483"/>
                <a:gd name="connsiteX6" fmla="*/ 8467 w 926042"/>
                <a:gd name="connsiteY6" fmla="*/ 1131358 h 2512483"/>
                <a:gd name="connsiteX7" fmla="*/ 14817 w 926042"/>
                <a:gd name="connsiteY7" fmla="*/ 1404408 h 2512483"/>
                <a:gd name="connsiteX8" fmla="*/ 8467 w 926042"/>
                <a:gd name="connsiteY8" fmla="*/ 1785408 h 2512483"/>
                <a:gd name="connsiteX9" fmla="*/ 8467 w 926042"/>
                <a:gd name="connsiteY9" fmla="*/ 1918758 h 2512483"/>
                <a:gd name="connsiteX10" fmla="*/ 14817 w 926042"/>
                <a:gd name="connsiteY10" fmla="*/ 2033058 h 2512483"/>
                <a:gd name="connsiteX11" fmla="*/ 27517 w 926042"/>
                <a:gd name="connsiteY11" fmla="*/ 2153708 h 2512483"/>
                <a:gd name="connsiteX12" fmla="*/ 27517 w 926042"/>
                <a:gd name="connsiteY12" fmla="*/ 2280708 h 2512483"/>
                <a:gd name="connsiteX13" fmla="*/ 40217 w 926042"/>
                <a:gd name="connsiteY13" fmla="*/ 2382308 h 2512483"/>
                <a:gd name="connsiteX14" fmla="*/ 91017 w 926042"/>
                <a:gd name="connsiteY14" fmla="*/ 2490258 h 2512483"/>
                <a:gd name="connsiteX15" fmla="*/ 148167 w 926042"/>
                <a:gd name="connsiteY15" fmla="*/ 2509308 h 2512483"/>
                <a:gd name="connsiteX16" fmla="*/ 300567 w 926042"/>
                <a:gd name="connsiteY16" fmla="*/ 2509308 h 2512483"/>
                <a:gd name="connsiteX17" fmla="*/ 503767 w 926042"/>
                <a:gd name="connsiteY17" fmla="*/ 2496608 h 2512483"/>
                <a:gd name="connsiteX18" fmla="*/ 738717 w 926042"/>
                <a:gd name="connsiteY18" fmla="*/ 2509308 h 2512483"/>
                <a:gd name="connsiteX19" fmla="*/ 814917 w 926042"/>
                <a:gd name="connsiteY19" fmla="*/ 2496608 h 2512483"/>
                <a:gd name="connsiteX20" fmla="*/ 846667 w 926042"/>
                <a:gd name="connsiteY20" fmla="*/ 2477558 h 2512483"/>
                <a:gd name="connsiteX21" fmla="*/ 865717 w 926042"/>
                <a:gd name="connsiteY21" fmla="*/ 2445808 h 2512483"/>
                <a:gd name="connsiteX22" fmla="*/ 884767 w 926042"/>
                <a:gd name="connsiteY22" fmla="*/ 2382308 h 2512483"/>
                <a:gd name="connsiteX23" fmla="*/ 891117 w 926042"/>
                <a:gd name="connsiteY23" fmla="*/ 2318808 h 2512483"/>
                <a:gd name="connsiteX24" fmla="*/ 910167 w 926042"/>
                <a:gd name="connsiteY24" fmla="*/ 2185458 h 2512483"/>
                <a:gd name="connsiteX25" fmla="*/ 910167 w 926042"/>
                <a:gd name="connsiteY25" fmla="*/ 2058458 h 2512483"/>
                <a:gd name="connsiteX26" fmla="*/ 922867 w 926042"/>
                <a:gd name="connsiteY26" fmla="*/ 1747308 h 2512483"/>
                <a:gd name="connsiteX27" fmla="*/ 916517 w 926042"/>
                <a:gd name="connsiteY27" fmla="*/ 1480608 h 2512483"/>
                <a:gd name="connsiteX28" fmla="*/ 922867 w 926042"/>
                <a:gd name="connsiteY28" fmla="*/ 1093258 h 2512483"/>
                <a:gd name="connsiteX29" fmla="*/ 922867 w 926042"/>
                <a:gd name="connsiteY29" fmla="*/ 744008 h 2512483"/>
                <a:gd name="connsiteX30" fmla="*/ 922867 w 926042"/>
                <a:gd name="connsiteY30" fmla="*/ 528108 h 2512483"/>
                <a:gd name="connsiteX31" fmla="*/ 922867 w 926042"/>
                <a:gd name="connsiteY31" fmla="*/ 388408 h 2512483"/>
                <a:gd name="connsiteX32" fmla="*/ 922867 w 926042"/>
                <a:gd name="connsiteY32" fmla="*/ 39158 h 2512483"/>
                <a:gd name="connsiteX33" fmla="*/ 903817 w 926042"/>
                <a:gd name="connsiteY33" fmla="*/ 153458 h 2512483"/>
                <a:gd name="connsiteX34" fmla="*/ 878417 w 926042"/>
                <a:gd name="connsiteY34" fmla="*/ 369358 h 2512483"/>
                <a:gd name="connsiteX35" fmla="*/ 840317 w 926042"/>
                <a:gd name="connsiteY35" fmla="*/ 439208 h 2512483"/>
                <a:gd name="connsiteX36" fmla="*/ 770467 w 926042"/>
                <a:gd name="connsiteY36" fmla="*/ 470958 h 2512483"/>
                <a:gd name="connsiteX37" fmla="*/ 605367 w 926042"/>
                <a:gd name="connsiteY37" fmla="*/ 464608 h 2512483"/>
                <a:gd name="connsiteX38" fmla="*/ 433917 w 926042"/>
                <a:gd name="connsiteY38" fmla="*/ 470958 h 2512483"/>
                <a:gd name="connsiteX39" fmla="*/ 364067 w 926042"/>
                <a:gd name="connsiteY39" fmla="*/ 470958 h 2512483"/>
                <a:gd name="connsiteX40" fmla="*/ 294217 w 926042"/>
                <a:gd name="connsiteY40" fmla="*/ 470958 h 2512483"/>
                <a:gd name="connsiteX41" fmla="*/ 256117 w 926042"/>
                <a:gd name="connsiteY41" fmla="*/ 470958 h 2512483"/>
                <a:gd name="connsiteX42" fmla="*/ 211667 w 926042"/>
                <a:gd name="connsiteY42" fmla="*/ 470958 h 2512483"/>
                <a:gd name="connsiteX43" fmla="*/ 160867 w 926042"/>
                <a:gd name="connsiteY43" fmla="*/ 464608 h 2512483"/>
                <a:gd name="connsiteX44" fmla="*/ 84667 w 926042"/>
                <a:gd name="connsiteY44" fmla="*/ 458258 h 2512483"/>
                <a:gd name="connsiteX45" fmla="*/ 59267 w 926042"/>
                <a:gd name="connsiteY45" fmla="*/ 401108 h 2512483"/>
                <a:gd name="connsiteX46" fmla="*/ 46567 w 926042"/>
                <a:gd name="connsiteY46" fmla="*/ 382058 h 2512483"/>
                <a:gd name="connsiteX47" fmla="*/ 40217 w 926042"/>
                <a:gd name="connsiteY47" fmla="*/ 343958 h 2512483"/>
                <a:gd name="connsiteX48" fmla="*/ 27517 w 926042"/>
                <a:gd name="connsiteY48" fmla="*/ 305858 h 2512483"/>
                <a:gd name="connsiteX49" fmla="*/ 27517 w 926042"/>
                <a:gd name="connsiteY49" fmla="*/ 223308 h 2512483"/>
                <a:gd name="connsiteX50" fmla="*/ 2117 w 926042"/>
                <a:gd name="connsiteY50" fmla="*/ 178858 h 25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26042" h="2512483">
                  <a:moveTo>
                    <a:pt x="2117" y="178858"/>
                  </a:moveTo>
                  <a:cubicBezTo>
                    <a:pt x="0" y="211666"/>
                    <a:pt x="12700" y="348191"/>
                    <a:pt x="14817" y="420158"/>
                  </a:cubicBezTo>
                  <a:cubicBezTo>
                    <a:pt x="16934" y="492125"/>
                    <a:pt x="14817" y="610658"/>
                    <a:pt x="14817" y="610658"/>
                  </a:cubicBezTo>
                  <a:cubicBezTo>
                    <a:pt x="14817" y="665691"/>
                    <a:pt x="13759" y="710141"/>
                    <a:pt x="14817" y="750358"/>
                  </a:cubicBezTo>
                  <a:cubicBezTo>
                    <a:pt x="15875" y="790575"/>
                    <a:pt x="22225" y="815975"/>
                    <a:pt x="21167" y="851958"/>
                  </a:cubicBezTo>
                  <a:cubicBezTo>
                    <a:pt x="20109" y="887941"/>
                    <a:pt x="10584" y="919691"/>
                    <a:pt x="8467" y="966258"/>
                  </a:cubicBezTo>
                  <a:cubicBezTo>
                    <a:pt x="6350" y="1012825"/>
                    <a:pt x="7409" y="1058333"/>
                    <a:pt x="8467" y="1131358"/>
                  </a:cubicBezTo>
                  <a:cubicBezTo>
                    <a:pt x="9525" y="1204383"/>
                    <a:pt x="14817" y="1295400"/>
                    <a:pt x="14817" y="1404408"/>
                  </a:cubicBezTo>
                  <a:cubicBezTo>
                    <a:pt x="14817" y="1513416"/>
                    <a:pt x="9525" y="1699683"/>
                    <a:pt x="8467" y="1785408"/>
                  </a:cubicBezTo>
                  <a:cubicBezTo>
                    <a:pt x="7409" y="1871133"/>
                    <a:pt x="7409" y="1877483"/>
                    <a:pt x="8467" y="1918758"/>
                  </a:cubicBezTo>
                  <a:cubicBezTo>
                    <a:pt x="9525" y="1960033"/>
                    <a:pt x="11642" y="1993900"/>
                    <a:pt x="14817" y="2033058"/>
                  </a:cubicBezTo>
                  <a:cubicBezTo>
                    <a:pt x="17992" y="2072216"/>
                    <a:pt x="25400" y="2112433"/>
                    <a:pt x="27517" y="2153708"/>
                  </a:cubicBezTo>
                  <a:cubicBezTo>
                    <a:pt x="29634" y="2194983"/>
                    <a:pt x="25400" y="2242608"/>
                    <a:pt x="27517" y="2280708"/>
                  </a:cubicBezTo>
                  <a:cubicBezTo>
                    <a:pt x="29634" y="2318808"/>
                    <a:pt x="29634" y="2347383"/>
                    <a:pt x="40217" y="2382308"/>
                  </a:cubicBezTo>
                  <a:cubicBezTo>
                    <a:pt x="50800" y="2417233"/>
                    <a:pt x="73025" y="2469091"/>
                    <a:pt x="91017" y="2490258"/>
                  </a:cubicBezTo>
                  <a:cubicBezTo>
                    <a:pt x="109009" y="2511425"/>
                    <a:pt x="113242" y="2506133"/>
                    <a:pt x="148167" y="2509308"/>
                  </a:cubicBezTo>
                  <a:cubicBezTo>
                    <a:pt x="183092" y="2512483"/>
                    <a:pt x="241300" y="2511425"/>
                    <a:pt x="300567" y="2509308"/>
                  </a:cubicBezTo>
                  <a:cubicBezTo>
                    <a:pt x="359834" y="2507191"/>
                    <a:pt x="430742" y="2496608"/>
                    <a:pt x="503767" y="2496608"/>
                  </a:cubicBezTo>
                  <a:cubicBezTo>
                    <a:pt x="576792" y="2496608"/>
                    <a:pt x="686859" y="2509308"/>
                    <a:pt x="738717" y="2509308"/>
                  </a:cubicBezTo>
                  <a:cubicBezTo>
                    <a:pt x="790575" y="2509308"/>
                    <a:pt x="796925" y="2501900"/>
                    <a:pt x="814917" y="2496608"/>
                  </a:cubicBezTo>
                  <a:cubicBezTo>
                    <a:pt x="832909" y="2491316"/>
                    <a:pt x="838200" y="2486025"/>
                    <a:pt x="846667" y="2477558"/>
                  </a:cubicBezTo>
                  <a:cubicBezTo>
                    <a:pt x="855134" y="2469091"/>
                    <a:pt x="859367" y="2461683"/>
                    <a:pt x="865717" y="2445808"/>
                  </a:cubicBezTo>
                  <a:cubicBezTo>
                    <a:pt x="872067" y="2429933"/>
                    <a:pt x="880534" y="2403475"/>
                    <a:pt x="884767" y="2382308"/>
                  </a:cubicBezTo>
                  <a:cubicBezTo>
                    <a:pt x="889000" y="2361141"/>
                    <a:pt x="886884" y="2351616"/>
                    <a:pt x="891117" y="2318808"/>
                  </a:cubicBezTo>
                  <a:cubicBezTo>
                    <a:pt x="895350" y="2286000"/>
                    <a:pt x="906992" y="2228850"/>
                    <a:pt x="910167" y="2185458"/>
                  </a:cubicBezTo>
                  <a:cubicBezTo>
                    <a:pt x="913342" y="2142066"/>
                    <a:pt x="908050" y="2131483"/>
                    <a:pt x="910167" y="2058458"/>
                  </a:cubicBezTo>
                  <a:cubicBezTo>
                    <a:pt x="912284" y="1985433"/>
                    <a:pt x="921809" y="1843616"/>
                    <a:pt x="922867" y="1747308"/>
                  </a:cubicBezTo>
                  <a:cubicBezTo>
                    <a:pt x="923925" y="1651000"/>
                    <a:pt x="916517" y="1589616"/>
                    <a:pt x="916517" y="1480608"/>
                  </a:cubicBezTo>
                  <a:cubicBezTo>
                    <a:pt x="916517" y="1371600"/>
                    <a:pt x="921809" y="1216025"/>
                    <a:pt x="922867" y="1093258"/>
                  </a:cubicBezTo>
                  <a:cubicBezTo>
                    <a:pt x="923925" y="970491"/>
                    <a:pt x="922867" y="744008"/>
                    <a:pt x="922867" y="744008"/>
                  </a:cubicBezTo>
                  <a:lnTo>
                    <a:pt x="922867" y="528108"/>
                  </a:lnTo>
                  <a:lnTo>
                    <a:pt x="922867" y="388408"/>
                  </a:lnTo>
                  <a:cubicBezTo>
                    <a:pt x="922867" y="306916"/>
                    <a:pt x="926042" y="78316"/>
                    <a:pt x="922867" y="39158"/>
                  </a:cubicBezTo>
                  <a:cubicBezTo>
                    <a:pt x="919692" y="0"/>
                    <a:pt x="911225" y="98425"/>
                    <a:pt x="903817" y="153458"/>
                  </a:cubicBezTo>
                  <a:cubicBezTo>
                    <a:pt x="896409" y="208491"/>
                    <a:pt x="889000" y="321733"/>
                    <a:pt x="878417" y="369358"/>
                  </a:cubicBezTo>
                  <a:cubicBezTo>
                    <a:pt x="867834" y="416983"/>
                    <a:pt x="858309" y="422275"/>
                    <a:pt x="840317" y="439208"/>
                  </a:cubicBezTo>
                  <a:cubicBezTo>
                    <a:pt x="822325" y="456141"/>
                    <a:pt x="809625" y="466725"/>
                    <a:pt x="770467" y="470958"/>
                  </a:cubicBezTo>
                  <a:cubicBezTo>
                    <a:pt x="731309" y="475191"/>
                    <a:pt x="661459" y="464608"/>
                    <a:pt x="605367" y="464608"/>
                  </a:cubicBezTo>
                  <a:cubicBezTo>
                    <a:pt x="549275" y="464608"/>
                    <a:pt x="474134" y="469900"/>
                    <a:pt x="433917" y="470958"/>
                  </a:cubicBezTo>
                  <a:cubicBezTo>
                    <a:pt x="393700" y="472016"/>
                    <a:pt x="364067" y="470958"/>
                    <a:pt x="364067" y="470958"/>
                  </a:cubicBezTo>
                  <a:lnTo>
                    <a:pt x="294217" y="470958"/>
                  </a:lnTo>
                  <a:lnTo>
                    <a:pt x="256117" y="470958"/>
                  </a:lnTo>
                  <a:cubicBezTo>
                    <a:pt x="242359" y="470958"/>
                    <a:pt x="227542" y="472016"/>
                    <a:pt x="211667" y="470958"/>
                  </a:cubicBezTo>
                  <a:cubicBezTo>
                    <a:pt x="195792" y="469900"/>
                    <a:pt x="182034" y="466725"/>
                    <a:pt x="160867" y="464608"/>
                  </a:cubicBezTo>
                  <a:cubicBezTo>
                    <a:pt x="139700" y="462491"/>
                    <a:pt x="101600" y="468841"/>
                    <a:pt x="84667" y="458258"/>
                  </a:cubicBezTo>
                  <a:cubicBezTo>
                    <a:pt x="67734" y="447675"/>
                    <a:pt x="65617" y="413808"/>
                    <a:pt x="59267" y="401108"/>
                  </a:cubicBezTo>
                  <a:cubicBezTo>
                    <a:pt x="52917" y="388408"/>
                    <a:pt x="49742" y="391583"/>
                    <a:pt x="46567" y="382058"/>
                  </a:cubicBezTo>
                  <a:cubicBezTo>
                    <a:pt x="43392" y="372533"/>
                    <a:pt x="43392" y="356658"/>
                    <a:pt x="40217" y="343958"/>
                  </a:cubicBezTo>
                  <a:cubicBezTo>
                    <a:pt x="37042" y="331258"/>
                    <a:pt x="29634" y="325966"/>
                    <a:pt x="27517" y="305858"/>
                  </a:cubicBezTo>
                  <a:cubicBezTo>
                    <a:pt x="25400" y="285750"/>
                    <a:pt x="28575" y="244475"/>
                    <a:pt x="27517" y="223308"/>
                  </a:cubicBezTo>
                  <a:cubicBezTo>
                    <a:pt x="26459" y="202141"/>
                    <a:pt x="4234" y="146050"/>
                    <a:pt x="2117" y="17885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2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imes New Roman" pitchFamily="18" charset="0"/>
                <a:cs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dirty="0" smtClean="0">
                <a:latin typeface="Times New Roman" pitchFamily="18" charset="0"/>
                <a:cs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  </a:t>
              </a:r>
              <a:r>
                <a:rPr lang="en-US" sz="1100" dirty="0" smtClean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73733" y="2486526"/>
              <a:ext cx="727026" cy="413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6506383" y="2453488"/>
              <a:ext cx="0" cy="153722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25888" y="2453488"/>
              <a:ext cx="0" cy="91539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5720721" y="2745930"/>
              <a:ext cx="593511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000" dirty="0" smtClean="0">
                  <a:solidFill>
                    <a:schemeClr val="accent6"/>
                  </a:solidFill>
                  <a:latin typeface="Cambria Math"/>
                  <a:ea typeface="Cambria Math"/>
                </a:rPr>
                <a:t>φ</a:t>
              </a:r>
              <a:r>
                <a:rPr lang="en-US" sz="1000" baseline="-25000" dirty="0" smtClean="0">
                  <a:solidFill>
                    <a:schemeClr val="accent6"/>
                  </a:solidFill>
                </a:rPr>
                <a:t>B</a:t>
              </a:r>
              <a:r>
                <a:rPr lang="en-US" sz="1000" dirty="0" smtClean="0">
                  <a:solidFill>
                    <a:schemeClr val="accent6"/>
                  </a:solidFill>
                </a:rPr>
                <a:t>=.85eV</a:t>
              </a:r>
              <a:endParaRPr lang="en-US" sz="1000" dirty="0">
                <a:solidFill>
                  <a:schemeClr val="accent6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98172" y="3829518"/>
              <a:ext cx="21358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lang="en-US" sz="1000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F</a:t>
              </a:r>
              <a:endParaRPr lang="en-US" sz="1000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9691" y="3759113"/>
              <a:ext cx="330963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accent2"/>
                  </a:solidFill>
                </a:rPr>
                <a:t>1.7eV</a:t>
              </a:r>
              <a:endParaRPr lang="en-US" sz="1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6365" y="4035056"/>
            <a:ext cx="2115835" cy="1143000"/>
            <a:chOff x="246365" y="4987411"/>
            <a:chExt cx="2115835" cy="11430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52"/>
            <a:stretch/>
          </p:blipFill>
          <p:spPr bwMode="auto">
            <a:xfrm>
              <a:off x="388479" y="4987411"/>
              <a:ext cx="1647551" cy="87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Half Frame 29"/>
            <p:cNvSpPr/>
            <p:nvPr/>
          </p:nvSpPr>
          <p:spPr>
            <a:xfrm>
              <a:off x="2036030" y="5538016"/>
              <a:ext cx="326170" cy="592395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chemeClr val="accent1">
                <a:alpha val="26000"/>
              </a:schemeClr>
            </a:solidFill>
            <a:ln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flipH="1">
              <a:off x="246365" y="5538016"/>
              <a:ext cx="326170" cy="592395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rgbClr val="C0C0C0">
                <a:alpha val="25882"/>
              </a:srgbClr>
            </a:solidFill>
            <a:ln>
              <a:solidFill>
                <a:schemeClr val="accent2">
                  <a:alpha val="25882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6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XP">
  <a:themeElements>
    <a:clrScheme name="Analog Elements Learning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25136</TotalTime>
  <Words>367</Words>
  <Application>Microsoft Office PowerPoint</Application>
  <PresentationFormat>On-screen Show (4:3)</PresentationFormat>
  <Paragraphs>134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SXP</vt:lpstr>
      <vt:lpstr>CorelDRAW</vt:lpstr>
      <vt:lpstr>SxP Device Physics</vt:lpstr>
      <vt:lpstr>PowerPoint Presentation</vt:lpstr>
      <vt:lpstr>PowerPoint Presentation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DerChang Kau</dc:creator>
  <cp:lastModifiedBy>Kau, Derchang</cp:lastModifiedBy>
  <cp:revision>781</cp:revision>
  <dcterms:created xsi:type="dcterms:W3CDTF">2013-11-25T22:08:11Z</dcterms:created>
  <dcterms:modified xsi:type="dcterms:W3CDTF">2014-08-23T21:33:34Z</dcterms:modified>
</cp:coreProperties>
</file>