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704" r:id="rId2"/>
    <p:sldId id="702" r:id="rId3"/>
    <p:sldId id="707" r:id="rId4"/>
    <p:sldId id="70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9E01"/>
    <a:srgbClr val="000000"/>
    <a:srgbClr val="FF33CC"/>
    <a:srgbClr val="FF9F9F"/>
    <a:srgbClr val="C0C0C0"/>
    <a:srgbClr val="8C8C8C"/>
    <a:srgbClr val="9966FF"/>
    <a:srgbClr val="993366"/>
    <a:srgbClr val="FF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45" autoAdjust="0"/>
    <p:restoredTop sz="98971" autoAdjust="0"/>
  </p:normalViewPr>
  <p:slideViewPr>
    <p:cSldViewPr snapToGrid="0">
      <p:cViewPr varScale="1">
        <p:scale>
          <a:sx n="84" d="100"/>
          <a:sy n="84" d="100"/>
        </p:scale>
        <p:origin x="-51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1104"/>
    </p:cViewPr>
  </p:sorterViewPr>
  <p:notesViewPr>
    <p:cSldViewPr snapToGrid="0">
      <p:cViewPr varScale="1">
        <p:scale>
          <a:sx n="85" d="100"/>
          <a:sy n="85" d="100"/>
        </p:scale>
        <p:origin x="-3834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4881C2-F830-4528-8201-2772A8B68B80}" type="datetimeFigureOut">
              <a:rPr lang="en-US" smtClean="0"/>
              <a:t>8/26/2014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74A52C-8991-4A96-AB18-E482DF88B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8291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B0209F-3CC8-4137-91FF-252C7292D96C}" type="datetimeFigureOut">
              <a:rPr lang="en-US" smtClean="0"/>
              <a:t>8/26/2014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0DDA09-D693-41A5-B12E-12116FB89F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945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975"/>
            <a:ext cx="7772400" cy="7842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14400"/>
            <a:ext cx="6400800" cy="1066800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b="1"/>
            </a:lvl1pPr>
            <a:lvl2pPr marL="0" indent="0" algn="ctr">
              <a:buNone/>
              <a:defRPr sz="3200" baseline="30000"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685800" y="2133600"/>
            <a:ext cx="77724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696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06803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9402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52400"/>
            <a:ext cx="19431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769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1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2705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379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73471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139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500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444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3282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48377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://www.intel.com/index.htm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77724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4191000" y="6629400"/>
            <a:ext cx="160020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3657600" algn="ctr"/>
                <a:tab pos="8120063" algn="r"/>
              </a:tabLst>
            </a:pPr>
            <a:fld id="{3CBE715E-4167-445E-8F25-69DFD044E05F}" type="slidenum">
              <a:rPr lang="en-US" sz="120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3657600" algn="ctr"/>
                  <a:tab pos="8120063" algn="r"/>
                </a:tabLst>
              </a:pPr>
              <a:t>‹#›</a:t>
            </a:fld>
            <a:endParaRPr lang="en-US" sz="1200" b="1" dirty="0">
              <a:solidFill>
                <a:srgbClr val="000000"/>
              </a:solidFill>
              <a:latin typeface="Neo Sans Inte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925371" y="6533131"/>
            <a:ext cx="11424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SxP</a:t>
            </a:r>
            <a:r>
              <a:rPr lang="en-US" sz="1200" baseline="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Technology</a:t>
            </a:r>
            <a:endParaRPr lang="en-US" sz="12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9" name="Picture 2" descr="Logo - Intel">
            <a:hlinkClick r:id="rId14" tooltip="Logo - Intel"/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52400" y="6440937"/>
            <a:ext cx="642275" cy="417063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 userDrawn="1"/>
        </p:nvSpPr>
        <p:spPr>
          <a:xfrm>
            <a:off x="888317" y="6528977"/>
            <a:ext cx="12916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  <a:endParaRPr lang="en-US" sz="12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463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342900" indent="-3429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200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–"/>
        <a:defRPr sz="3200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1430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2800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6002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–"/>
        <a:defRPr sz="2400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0574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25146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image" Target="../media/image4.png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e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9" name="Table 6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216333"/>
              </p:ext>
            </p:extLst>
          </p:nvPr>
        </p:nvGraphicFramePr>
        <p:xfrm>
          <a:off x="190801" y="1032094"/>
          <a:ext cx="4196709" cy="47477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8899"/>
                <a:gridCol w="3737810"/>
              </a:tblGrid>
              <a:tr h="2373873"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73873"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70" name="Group 69"/>
          <p:cNvGrpSpPr/>
          <p:nvPr/>
        </p:nvGrpSpPr>
        <p:grpSpPr>
          <a:xfrm>
            <a:off x="5058996" y="2968547"/>
            <a:ext cx="3230792" cy="3098301"/>
            <a:chOff x="3219270" y="1198659"/>
            <a:chExt cx="3536379" cy="3449546"/>
          </a:xfrm>
        </p:grpSpPr>
        <p:pic>
          <p:nvPicPr>
            <p:cNvPr id="71" name="Picture 70" descr="n15_end_stress.png"/>
            <p:cNvPicPr>
              <a:picLocks noChangeAspect="1"/>
            </p:cNvPicPr>
            <p:nvPr/>
          </p:nvPicPr>
          <p:blipFill rotWithShape="1">
            <a:blip r:embed="rId3" cstate="print"/>
            <a:srcRect r="72200" b="50000"/>
            <a:stretch/>
          </p:blipFill>
          <p:spPr>
            <a:xfrm rot="5400000">
              <a:off x="4106119" y="2443175"/>
              <a:ext cx="1966220" cy="2443839"/>
            </a:xfrm>
            <a:prstGeom prst="rect">
              <a:avLst/>
            </a:prstGeom>
          </p:spPr>
        </p:pic>
        <p:pic>
          <p:nvPicPr>
            <p:cNvPr id="72" name="Picture 71" descr="n15_end_stress.png"/>
            <p:cNvPicPr>
              <a:picLocks noChangeAspect="1"/>
            </p:cNvPicPr>
            <p:nvPr/>
          </p:nvPicPr>
          <p:blipFill rotWithShape="1">
            <a:blip r:embed="rId3" cstate="print"/>
            <a:srcRect l="-70" t="50000" r="50070"/>
            <a:stretch/>
          </p:blipFill>
          <p:spPr>
            <a:xfrm>
              <a:off x="3219270" y="1198659"/>
              <a:ext cx="3536379" cy="2443839"/>
            </a:xfrm>
            <a:prstGeom prst="rect">
              <a:avLst/>
            </a:prstGeom>
          </p:spPr>
        </p:pic>
        <p:sp>
          <p:nvSpPr>
            <p:cNvPr id="73" name="Rectangle 72"/>
            <p:cNvSpPr/>
            <p:nvPr/>
          </p:nvSpPr>
          <p:spPr>
            <a:xfrm>
              <a:off x="5342050" y="2589651"/>
              <a:ext cx="230832" cy="184666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1" dirty="0" smtClean="0">
                  <a:solidFill>
                    <a:schemeClr val="accent6"/>
                  </a:solidFill>
                </a:rPr>
                <a:t>PM</a:t>
              </a:r>
              <a:endParaRPr lang="en-US" sz="1200" b="1" dirty="0">
                <a:solidFill>
                  <a:schemeClr val="accent6"/>
                </a:solidFill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4491819" y="2612561"/>
              <a:ext cx="213200" cy="184666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1" dirty="0" smtClean="0">
                  <a:solidFill>
                    <a:schemeClr val="accent6"/>
                  </a:solidFill>
                </a:rPr>
                <a:t>SD</a:t>
              </a:r>
              <a:endParaRPr lang="en-US" sz="1200" b="1" dirty="0">
                <a:solidFill>
                  <a:schemeClr val="accent6"/>
                </a:solidFill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5783208" y="3135083"/>
              <a:ext cx="197170" cy="184666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1" dirty="0" smtClean="0">
                  <a:solidFill>
                    <a:schemeClr val="accent6"/>
                  </a:solidFill>
                </a:rPr>
                <a:t>TE</a:t>
              </a:r>
              <a:endParaRPr lang="en-US" sz="1200" b="1" dirty="0">
                <a:solidFill>
                  <a:schemeClr val="accent6"/>
                </a:solidFill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4908920" y="3135083"/>
              <a:ext cx="230832" cy="184666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1" dirty="0">
                  <a:solidFill>
                    <a:schemeClr val="accent6"/>
                  </a:solidFill>
                </a:rPr>
                <a:t>M</a:t>
              </a:r>
              <a:r>
                <a:rPr lang="en-US" sz="1200" b="1" dirty="0" smtClean="0">
                  <a:solidFill>
                    <a:schemeClr val="accent6"/>
                  </a:solidFill>
                </a:rPr>
                <a:t>E</a:t>
              </a:r>
              <a:endParaRPr lang="en-US" sz="1200" b="1" dirty="0">
                <a:solidFill>
                  <a:schemeClr val="accent6"/>
                </a:solidFill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4170976" y="3135083"/>
              <a:ext cx="213200" cy="184666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1" dirty="0">
                  <a:solidFill>
                    <a:schemeClr val="accent6"/>
                  </a:solidFill>
                </a:rPr>
                <a:t>B</a:t>
              </a:r>
              <a:r>
                <a:rPr lang="en-US" sz="1200" b="1" dirty="0" smtClean="0">
                  <a:solidFill>
                    <a:schemeClr val="accent6"/>
                  </a:solidFill>
                </a:rPr>
                <a:t>E</a:t>
              </a:r>
              <a:endParaRPr lang="en-US" sz="1200" b="1" dirty="0">
                <a:solidFill>
                  <a:schemeClr val="accent6"/>
                </a:solidFill>
              </a:endParaRPr>
            </a:p>
          </p:txBody>
        </p:sp>
      </p:grpSp>
      <p:pic>
        <p:nvPicPr>
          <p:cNvPr id="131" name="Picture 2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3463" y="876206"/>
            <a:ext cx="1745258" cy="1919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2" name="Picture 2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1438" y="887246"/>
            <a:ext cx="2432972" cy="192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3"/>
          <p:cNvGrpSpPr/>
          <p:nvPr/>
        </p:nvGrpSpPr>
        <p:grpSpPr>
          <a:xfrm>
            <a:off x="251596" y="1122632"/>
            <a:ext cx="4106320" cy="4619703"/>
            <a:chOff x="360232" y="1122632"/>
            <a:chExt cx="4106320" cy="4619703"/>
          </a:xfrm>
        </p:grpSpPr>
        <p:graphicFrame>
          <p:nvGraphicFramePr>
            <p:cNvPr id="133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65533596"/>
                </p:ext>
              </p:extLst>
            </p:nvPr>
          </p:nvGraphicFramePr>
          <p:xfrm>
            <a:off x="2675624" y="1216885"/>
            <a:ext cx="1630550" cy="199714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72" name="CorelDRAW" r:id="rId6" imgW="4128840" imgH="5057640" progId="">
                    <p:embed/>
                  </p:oleObj>
                </mc:Choice>
                <mc:Fallback>
                  <p:oleObj name="CorelDRAW" r:id="rId6" imgW="4128840" imgH="5057640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75624" y="1216885"/>
                          <a:ext cx="1630550" cy="199714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34" name="Group 4"/>
            <p:cNvGrpSpPr>
              <a:grpSpLocks/>
            </p:cNvGrpSpPr>
            <p:nvPr/>
          </p:nvGrpSpPr>
          <p:grpSpPr bwMode="auto">
            <a:xfrm>
              <a:off x="1323337" y="1272895"/>
              <a:ext cx="1149260" cy="1864690"/>
              <a:chOff x="192" y="1104"/>
              <a:chExt cx="1527" cy="2652"/>
            </a:xfrm>
          </p:grpSpPr>
          <p:sp>
            <p:nvSpPr>
              <p:cNvPr id="167" name="Line 6"/>
              <p:cNvSpPr>
                <a:spLocks noChangeShapeType="1"/>
              </p:cNvSpPr>
              <p:nvPr/>
            </p:nvSpPr>
            <p:spPr bwMode="auto">
              <a:xfrm flipV="1">
                <a:off x="492" y="1104"/>
                <a:ext cx="0" cy="265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168" name="Arc 7"/>
              <p:cNvSpPr>
                <a:spLocks/>
              </p:cNvSpPr>
              <p:nvPr/>
            </p:nvSpPr>
            <p:spPr bwMode="auto">
              <a:xfrm flipV="1">
                <a:off x="492" y="1248"/>
                <a:ext cx="886" cy="81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00"/>
              </a:p>
            </p:txBody>
          </p:sp>
          <p:sp>
            <p:nvSpPr>
              <p:cNvPr id="169" name="Text Box 8"/>
              <p:cNvSpPr txBox="1">
                <a:spLocks noChangeArrowheads="1"/>
              </p:cNvSpPr>
              <p:nvPr/>
            </p:nvSpPr>
            <p:spPr bwMode="auto">
              <a:xfrm>
                <a:off x="192" y="1920"/>
                <a:ext cx="196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it-IT" sz="1100" b="1" dirty="0">
                    <a:solidFill>
                      <a:srgbClr val="000000"/>
                    </a:solidFill>
                    <a:latin typeface="Arial" pitchFamily="34" charset="0"/>
                  </a:rPr>
                  <a:t>E</a:t>
                </a:r>
                <a:r>
                  <a:rPr lang="it-IT" sz="1100" b="1" baseline="-25000" dirty="0">
                    <a:solidFill>
                      <a:srgbClr val="000000"/>
                    </a:solidFill>
                    <a:latin typeface="Arial" pitchFamily="34" charset="0"/>
                  </a:rPr>
                  <a:t>c</a:t>
                </a:r>
              </a:p>
            </p:txBody>
          </p:sp>
          <p:sp>
            <p:nvSpPr>
              <p:cNvPr id="170" name="Text Box 9"/>
              <p:cNvSpPr txBox="1">
                <a:spLocks noChangeArrowheads="1"/>
              </p:cNvSpPr>
              <p:nvPr/>
            </p:nvSpPr>
            <p:spPr bwMode="auto">
              <a:xfrm>
                <a:off x="201" y="2640"/>
                <a:ext cx="196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it-IT" sz="1100" b="1" dirty="0">
                    <a:solidFill>
                      <a:srgbClr val="000000"/>
                    </a:solidFill>
                    <a:latin typeface="Arial" pitchFamily="34" charset="0"/>
                  </a:rPr>
                  <a:t>E</a:t>
                </a:r>
                <a:r>
                  <a:rPr lang="it-IT" sz="1100" b="1" baseline="-25000" dirty="0">
                    <a:solidFill>
                      <a:srgbClr val="000000"/>
                    </a:solidFill>
                    <a:latin typeface="Arial" pitchFamily="34" charset="0"/>
                  </a:rPr>
                  <a:t>v</a:t>
                </a:r>
              </a:p>
            </p:txBody>
          </p:sp>
          <p:sp>
            <p:nvSpPr>
              <p:cNvPr id="171" name="Line 10"/>
              <p:cNvSpPr>
                <a:spLocks noChangeShapeType="1"/>
              </p:cNvSpPr>
              <p:nvPr/>
            </p:nvSpPr>
            <p:spPr bwMode="auto">
              <a:xfrm>
                <a:off x="492" y="2736"/>
                <a:ext cx="97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dash"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172" name="Text Box 11"/>
              <p:cNvSpPr txBox="1">
                <a:spLocks noChangeArrowheads="1"/>
              </p:cNvSpPr>
              <p:nvPr/>
            </p:nvSpPr>
            <p:spPr bwMode="auto">
              <a:xfrm>
                <a:off x="1551" y="2735"/>
                <a:ext cx="168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it-IT" sz="1100" b="1" dirty="0">
                    <a:latin typeface="Arial" pitchFamily="34" charset="0"/>
                  </a:rPr>
                  <a:t>E</a:t>
                </a:r>
                <a:r>
                  <a:rPr lang="it-IT" sz="1100" b="1" baseline="-25000" dirty="0">
                    <a:latin typeface="Arial" pitchFamily="34" charset="0"/>
                  </a:rPr>
                  <a:t>f</a:t>
                </a:r>
              </a:p>
            </p:txBody>
          </p:sp>
          <p:sp>
            <p:nvSpPr>
              <p:cNvPr id="173" name="Text Box 12"/>
              <p:cNvSpPr txBox="1">
                <a:spLocks noChangeArrowheads="1"/>
              </p:cNvSpPr>
              <p:nvPr/>
            </p:nvSpPr>
            <p:spPr bwMode="auto">
              <a:xfrm>
                <a:off x="591" y="1194"/>
                <a:ext cx="126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it-IT" sz="1100" b="1" dirty="0">
                    <a:solidFill>
                      <a:srgbClr val="000000"/>
                    </a:solidFill>
                    <a:latin typeface="Arial" pitchFamily="34" charset="0"/>
                  </a:rPr>
                  <a:t>E</a:t>
                </a:r>
                <a:endParaRPr lang="it-IT" sz="1100" b="1" baseline="-25000" dirty="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174" name="Text Box 13"/>
              <p:cNvSpPr txBox="1">
                <a:spLocks noChangeArrowheads="1"/>
              </p:cNvSpPr>
              <p:nvPr/>
            </p:nvSpPr>
            <p:spPr bwMode="auto">
              <a:xfrm>
                <a:off x="536" y="1632"/>
                <a:ext cx="273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it-IT" sz="1100" b="1" dirty="0">
                    <a:solidFill>
                      <a:srgbClr val="000000"/>
                    </a:solidFill>
                    <a:latin typeface="Arial" pitchFamily="34" charset="0"/>
                  </a:rPr>
                  <a:t>CB</a:t>
                </a:r>
                <a:endParaRPr lang="it-IT" sz="1100" b="1" baseline="-25000" dirty="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175" name="Text Box 14"/>
              <p:cNvSpPr txBox="1">
                <a:spLocks noChangeArrowheads="1"/>
              </p:cNvSpPr>
              <p:nvPr/>
            </p:nvSpPr>
            <p:spPr bwMode="auto">
              <a:xfrm>
                <a:off x="536" y="2928"/>
                <a:ext cx="262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it-IT" sz="1100" b="1" dirty="0">
                    <a:solidFill>
                      <a:srgbClr val="000000"/>
                    </a:solidFill>
                    <a:latin typeface="Arial" pitchFamily="34" charset="0"/>
                  </a:rPr>
                  <a:t>VB</a:t>
                </a:r>
                <a:endParaRPr lang="it-IT" sz="1100" b="1" baseline="-25000" dirty="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176" name="Rectangle 15" descr="Diagonali chiare verso il basso"/>
              <p:cNvSpPr>
                <a:spLocks noChangeArrowheads="1"/>
              </p:cNvSpPr>
              <p:nvPr/>
            </p:nvSpPr>
            <p:spPr bwMode="auto">
              <a:xfrm>
                <a:off x="492" y="2640"/>
                <a:ext cx="975" cy="48"/>
              </a:xfrm>
              <a:prstGeom prst="rect">
                <a:avLst/>
              </a:prstGeom>
              <a:pattFill prst="ltDnDiag">
                <a:fgClr>
                  <a:srgbClr val="FF0000"/>
                </a:fgClr>
                <a:bgClr>
                  <a:schemeClr val="bg1"/>
                </a:bgClr>
              </a:patt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00"/>
              </a:p>
            </p:txBody>
          </p:sp>
          <p:sp>
            <p:nvSpPr>
              <p:cNvPr id="177" name="Freeform 16"/>
              <p:cNvSpPr>
                <a:spLocks/>
              </p:cNvSpPr>
              <p:nvPr/>
            </p:nvSpPr>
            <p:spPr bwMode="auto">
              <a:xfrm>
                <a:off x="480" y="2784"/>
                <a:ext cx="912" cy="7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8" y="48"/>
                  </a:cxn>
                  <a:cxn ang="0">
                    <a:pos x="576" y="240"/>
                  </a:cxn>
                  <a:cxn ang="0">
                    <a:pos x="912" y="720"/>
                  </a:cxn>
                </a:cxnLst>
                <a:rect l="0" t="0" r="r" b="b"/>
                <a:pathLst>
                  <a:path w="912" h="720">
                    <a:moveTo>
                      <a:pt x="0" y="0"/>
                    </a:moveTo>
                    <a:cubicBezTo>
                      <a:pt x="96" y="4"/>
                      <a:pt x="192" y="8"/>
                      <a:pt x="288" y="48"/>
                    </a:cubicBezTo>
                    <a:cubicBezTo>
                      <a:pt x="384" y="88"/>
                      <a:pt x="472" y="128"/>
                      <a:pt x="576" y="240"/>
                    </a:cubicBezTo>
                    <a:cubicBezTo>
                      <a:pt x="680" y="352"/>
                      <a:pt x="856" y="640"/>
                      <a:pt x="912" y="720"/>
                    </a:cubicBezTo>
                  </a:path>
                </a:pathLst>
              </a:custGeom>
              <a:noFill/>
              <a:ln w="3810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000"/>
              </a:p>
            </p:txBody>
          </p:sp>
        </p:grpSp>
        <p:sp>
          <p:nvSpPr>
            <p:cNvPr id="135" name="Rectangle 134"/>
            <p:cNvSpPr/>
            <p:nvPr/>
          </p:nvSpPr>
          <p:spPr>
            <a:xfrm>
              <a:off x="870513" y="3169604"/>
              <a:ext cx="3589421" cy="169277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  <a:r>
                <a:rPr lang="en-US" sz="11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% structural vacancies </a:t>
              </a:r>
              <a:r>
                <a:rPr lang="en-US" sz="1100" dirty="0" smtClean="0">
                  <a:latin typeface="Calibri" panose="020F0502020204030204" pitchFamily="34" charset="0"/>
                  <a:cs typeface="Calibri" panose="020F0502020204030204" pitchFamily="34" charset="0"/>
                  <a:sym typeface="Wingdings" panose="05000000000000000000" pitchFamily="2" charset="2"/>
                </a:rPr>
                <a:t>result in </a:t>
              </a:r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  <a:sym typeface="Wingdings" panose="05000000000000000000" pitchFamily="2" charset="2"/>
                </a:rPr>
                <a:t>l</a:t>
              </a:r>
              <a:r>
                <a:rPr lang="en-US" sz="11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ocalized </a:t>
              </a:r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states near LP </a:t>
              </a:r>
              <a:r>
                <a:rPr lang="en-US" sz="11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band</a:t>
              </a:r>
              <a:endParaRPr lang="en-US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aphicFrame>
          <p:nvGraphicFramePr>
            <p:cNvPr id="136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32593546"/>
                </p:ext>
              </p:extLst>
            </p:nvPr>
          </p:nvGraphicFramePr>
          <p:xfrm>
            <a:off x="2671478" y="3491526"/>
            <a:ext cx="1632283" cy="203577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73" name="CorelDRAW" r:id="rId8" imgW="4128840" imgH="5149080" progId="">
                    <p:embed/>
                  </p:oleObj>
                </mc:Choice>
                <mc:Fallback>
                  <p:oleObj name="CorelDRAW" r:id="rId8" imgW="4128840" imgH="5149080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71478" y="3491526"/>
                          <a:ext cx="1632283" cy="203577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7" name="Rectangle 136"/>
            <p:cNvSpPr/>
            <p:nvPr/>
          </p:nvSpPr>
          <p:spPr>
            <a:xfrm>
              <a:off x="877131" y="5573058"/>
              <a:ext cx="3589421" cy="169277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r>
                <a:rPr lang="en-US" sz="11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Over- and under-coordinated Tellurium lead to defects/traps </a:t>
              </a:r>
              <a:endParaRPr lang="en-US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8" name="Rectangle 137"/>
            <p:cNvSpPr/>
            <p:nvPr/>
          </p:nvSpPr>
          <p:spPr>
            <a:xfrm rot="16200000">
              <a:off x="-195047" y="4392277"/>
              <a:ext cx="1479892" cy="369332"/>
            </a:xfrm>
            <a:prstGeom prst="rect">
              <a:avLst/>
            </a:prstGeom>
            <a:solidFill>
              <a:schemeClr val="accent2"/>
            </a:solidFill>
          </p:spPr>
          <p:txBody>
            <a:bodyPr wrap="none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Amorphous</a:t>
              </a:r>
            </a:p>
          </p:txBody>
        </p:sp>
        <p:sp>
          <p:nvSpPr>
            <p:cNvPr id="139" name="Rectangle 138"/>
            <p:cNvSpPr/>
            <p:nvPr/>
          </p:nvSpPr>
          <p:spPr>
            <a:xfrm rot="16200000">
              <a:off x="-137340" y="2020574"/>
              <a:ext cx="1364476" cy="369332"/>
            </a:xfrm>
            <a:prstGeom prst="rect">
              <a:avLst/>
            </a:prstGeom>
            <a:solidFill>
              <a:schemeClr val="accent2"/>
            </a:solidFill>
          </p:spPr>
          <p:txBody>
            <a:bodyPr wrap="none">
              <a:spAutoFit/>
            </a:bodyPr>
            <a:lstStyle/>
            <a:p>
              <a:r>
                <a:rPr lang="en-US" b="1" dirty="0" smtClean="0">
                  <a:solidFill>
                    <a:schemeClr val="bg1"/>
                  </a:solidFill>
                </a:rPr>
                <a:t>Crystalline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grpSp>
          <p:nvGrpSpPr>
            <p:cNvPr id="140" name="Group 4"/>
            <p:cNvGrpSpPr>
              <a:grpSpLocks/>
            </p:cNvGrpSpPr>
            <p:nvPr/>
          </p:nvGrpSpPr>
          <p:grpSpPr bwMode="auto">
            <a:xfrm>
              <a:off x="1379118" y="3567499"/>
              <a:ext cx="902702" cy="1865720"/>
              <a:chOff x="2937" y="1120"/>
              <a:chExt cx="1527" cy="2786"/>
            </a:xfrm>
          </p:grpSpPr>
          <p:sp>
            <p:nvSpPr>
              <p:cNvPr id="144" name="Line 6"/>
              <p:cNvSpPr>
                <a:spLocks noChangeShapeType="1"/>
              </p:cNvSpPr>
              <p:nvPr/>
            </p:nvSpPr>
            <p:spPr bwMode="auto">
              <a:xfrm flipV="1">
                <a:off x="3228" y="1168"/>
                <a:ext cx="0" cy="273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145" name="Arc 7"/>
              <p:cNvSpPr>
                <a:spLocks/>
              </p:cNvSpPr>
              <p:nvPr/>
            </p:nvSpPr>
            <p:spPr bwMode="auto">
              <a:xfrm flipV="1">
                <a:off x="3228" y="1312"/>
                <a:ext cx="1188" cy="81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00"/>
              </a:p>
            </p:txBody>
          </p:sp>
          <p:sp>
            <p:nvSpPr>
              <p:cNvPr id="146" name="Text Box 8"/>
              <p:cNvSpPr txBox="1">
                <a:spLocks noChangeArrowheads="1"/>
              </p:cNvSpPr>
              <p:nvPr/>
            </p:nvSpPr>
            <p:spPr bwMode="auto">
              <a:xfrm>
                <a:off x="2937" y="2030"/>
                <a:ext cx="249" cy="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it-IT" sz="1100" b="1" dirty="0">
                    <a:solidFill>
                      <a:srgbClr val="000000"/>
                    </a:solidFill>
                    <a:latin typeface="Arial" pitchFamily="34" charset="0"/>
                  </a:rPr>
                  <a:t>E</a:t>
                </a:r>
                <a:r>
                  <a:rPr lang="it-IT" sz="1100" b="1" baseline="-25000" dirty="0">
                    <a:solidFill>
                      <a:srgbClr val="000000"/>
                    </a:solidFill>
                    <a:latin typeface="Arial" pitchFamily="34" charset="0"/>
                  </a:rPr>
                  <a:t>c</a:t>
                </a:r>
              </a:p>
            </p:txBody>
          </p:sp>
          <p:sp>
            <p:nvSpPr>
              <p:cNvPr id="147" name="Text Box 9"/>
              <p:cNvSpPr txBox="1">
                <a:spLocks noChangeArrowheads="1"/>
              </p:cNvSpPr>
              <p:nvPr/>
            </p:nvSpPr>
            <p:spPr bwMode="auto">
              <a:xfrm>
                <a:off x="2937" y="3134"/>
                <a:ext cx="249" cy="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it-IT" sz="1100" b="1" dirty="0">
                    <a:solidFill>
                      <a:srgbClr val="000000"/>
                    </a:solidFill>
                    <a:latin typeface="Arial" pitchFamily="34" charset="0"/>
                  </a:rPr>
                  <a:t>E</a:t>
                </a:r>
                <a:r>
                  <a:rPr lang="it-IT" sz="1100" b="1" baseline="-25000" dirty="0">
                    <a:solidFill>
                      <a:srgbClr val="000000"/>
                    </a:solidFill>
                    <a:latin typeface="Arial" pitchFamily="34" charset="0"/>
                  </a:rPr>
                  <a:t>v</a:t>
                </a:r>
              </a:p>
            </p:txBody>
          </p:sp>
          <p:sp>
            <p:nvSpPr>
              <p:cNvPr id="148" name="Line 10"/>
              <p:cNvSpPr>
                <a:spLocks noChangeShapeType="1"/>
              </p:cNvSpPr>
              <p:nvPr/>
            </p:nvSpPr>
            <p:spPr bwMode="auto">
              <a:xfrm>
                <a:off x="3228" y="2704"/>
                <a:ext cx="97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dash"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149" name="Text Box 11"/>
              <p:cNvSpPr txBox="1">
                <a:spLocks noChangeArrowheads="1"/>
              </p:cNvSpPr>
              <p:nvPr/>
            </p:nvSpPr>
            <p:spPr bwMode="auto">
              <a:xfrm>
                <a:off x="3937" y="2416"/>
                <a:ext cx="527" cy="3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it-IT" sz="1100" b="1" dirty="0">
                    <a:latin typeface="Arial" pitchFamily="34" charset="0"/>
                  </a:rPr>
                  <a:t>E</a:t>
                </a:r>
                <a:r>
                  <a:rPr lang="it-IT" sz="1100" b="1" baseline="-25000" dirty="0">
                    <a:latin typeface="Arial" pitchFamily="34" charset="0"/>
                  </a:rPr>
                  <a:t>f</a:t>
                </a:r>
              </a:p>
            </p:txBody>
          </p:sp>
          <p:sp>
            <p:nvSpPr>
              <p:cNvPr id="150" name="Text Box 12"/>
              <p:cNvSpPr txBox="1">
                <a:spLocks noChangeArrowheads="1"/>
              </p:cNvSpPr>
              <p:nvPr/>
            </p:nvSpPr>
            <p:spPr bwMode="auto">
              <a:xfrm>
                <a:off x="3272" y="1120"/>
                <a:ext cx="472" cy="3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it-IT" sz="1100" b="1">
                    <a:solidFill>
                      <a:srgbClr val="000000"/>
                    </a:solidFill>
                    <a:latin typeface="Arial" pitchFamily="34" charset="0"/>
                  </a:rPr>
                  <a:t>E</a:t>
                </a:r>
                <a:endParaRPr lang="it-IT" sz="1100" b="1" baseline="-2500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151" name="Text Box 13"/>
              <p:cNvSpPr txBox="1">
                <a:spLocks noChangeArrowheads="1"/>
              </p:cNvSpPr>
              <p:nvPr/>
            </p:nvSpPr>
            <p:spPr bwMode="auto">
              <a:xfrm>
                <a:off x="3272" y="1696"/>
                <a:ext cx="659" cy="3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it-IT" sz="1100" b="1">
                    <a:solidFill>
                      <a:srgbClr val="000000"/>
                    </a:solidFill>
                    <a:latin typeface="Arial" pitchFamily="34" charset="0"/>
                  </a:rPr>
                  <a:t>CB</a:t>
                </a:r>
                <a:endParaRPr lang="it-IT" sz="1100" b="1" baseline="-2500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152" name="Text Box 14"/>
              <p:cNvSpPr txBox="1">
                <a:spLocks noChangeArrowheads="1"/>
              </p:cNvSpPr>
              <p:nvPr/>
            </p:nvSpPr>
            <p:spPr bwMode="auto">
              <a:xfrm>
                <a:off x="3272" y="3328"/>
                <a:ext cx="646" cy="3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it-IT" sz="1100" b="1" dirty="0">
                    <a:solidFill>
                      <a:srgbClr val="000000"/>
                    </a:solidFill>
                    <a:latin typeface="Arial" pitchFamily="34" charset="0"/>
                  </a:rPr>
                  <a:t>VB</a:t>
                </a:r>
                <a:endParaRPr lang="it-IT" sz="1100" b="1" baseline="-25000" dirty="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153" name="Line 15"/>
              <p:cNvSpPr>
                <a:spLocks noChangeShapeType="1"/>
              </p:cNvSpPr>
              <p:nvPr/>
            </p:nvSpPr>
            <p:spPr bwMode="auto">
              <a:xfrm>
                <a:off x="3228" y="3280"/>
                <a:ext cx="53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154" name="Arc 16"/>
              <p:cNvSpPr>
                <a:spLocks/>
              </p:cNvSpPr>
              <p:nvPr/>
            </p:nvSpPr>
            <p:spPr bwMode="auto">
              <a:xfrm>
                <a:off x="3228" y="3136"/>
                <a:ext cx="886" cy="770"/>
              </a:xfrm>
              <a:custGeom>
                <a:avLst/>
                <a:gdLst>
                  <a:gd name="G0" fmla="+- 0 0 0"/>
                  <a:gd name="G1" fmla="+- 21193 0 0"/>
                  <a:gd name="G2" fmla="+- 21600 0 0"/>
                  <a:gd name="T0" fmla="*/ 4174 w 21600"/>
                  <a:gd name="T1" fmla="*/ 0 h 21193"/>
                  <a:gd name="T2" fmla="*/ 21600 w 21600"/>
                  <a:gd name="T3" fmla="*/ 21193 h 21193"/>
                  <a:gd name="T4" fmla="*/ 0 w 21600"/>
                  <a:gd name="T5" fmla="*/ 21193 h 211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193" fill="none" extrusionOk="0">
                    <a:moveTo>
                      <a:pt x="4173" y="0"/>
                    </a:moveTo>
                    <a:cubicBezTo>
                      <a:pt x="14299" y="1994"/>
                      <a:pt x="21600" y="10872"/>
                      <a:pt x="21600" y="21193"/>
                    </a:cubicBezTo>
                  </a:path>
                  <a:path w="21600" h="21193" stroke="0" extrusionOk="0">
                    <a:moveTo>
                      <a:pt x="4173" y="0"/>
                    </a:moveTo>
                    <a:cubicBezTo>
                      <a:pt x="14299" y="1994"/>
                      <a:pt x="21600" y="10872"/>
                      <a:pt x="21600" y="21193"/>
                    </a:cubicBezTo>
                    <a:lnTo>
                      <a:pt x="0" y="21193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00"/>
              </a:p>
            </p:txBody>
          </p:sp>
          <p:sp>
            <p:nvSpPr>
              <p:cNvPr id="155" name="Freeform 17"/>
              <p:cNvSpPr>
                <a:spLocks/>
              </p:cNvSpPr>
              <p:nvPr/>
            </p:nvSpPr>
            <p:spPr bwMode="auto">
              <a:xfrm>
                <a:off x="3228" y="2896"/>
                <a:ext cx="177" cy="24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" y="156"/>
                  </a:cxn>
                  <a:cxn ang="0">
                    <a:pos x="104" y="212"/>
                  </a:cxn>
                  <a:cxn ang="0">
                    <a:pos x="192" y="240"/>
                  </a:cxn>
                </a:cxnLst>
                <a:rect l="0" t="0" r="r" b="b"/>
                <a:pathLst>
                  <a:path w="192" h="240">
                    <a:moveTo>
                      <a:pt x="0" y="0"/>
                    </a:moveTo>
                    <a:cubicBezTo>
                      <a:pt x="5" y="26"/>
                      <a:pt x="11" y="121"/>
                      <a:pt x="28" y="156"/>
                    </a:cubicBezTo>
                    <a:cubicBezTo>
                      <a:pt x="45" y="191"/>
                      <a:pt x="77" y="198"/>
                      <a:pt x="104" y="212"/>
                    </a:cubicBezTo>
                    <a:cubicBezTo>
                      <a:pt x="131" y="226"/>
                      <a:pt x="174" y="234"/>
                      <a:pt x="192" y="240"/>
                    </a:cubicBezTo>
                  </a:path>
                </a:pathLst>
              </a:custGeom>
              <a:noFill/>
              <a:ln w="38100" cap="flat" cmpd="sng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156" name="Line 18"/>
              <p:cNvSpPr>
                <a:spLocks noChangeShapeType="1"/>
              </p:cNvSpPr>
              <p:nvPr/>
            </p:nvSpPr>
            <p:spPr bwMode="auto">
              <a:xfrm>
                <a:off x="3228" y="3184"/>
                <a:ext cx="89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157" name="Line 19"/>
              <p:cNvSpPr>
                <a:spLocks noChangeShapeType="1"/>
              </p:cNvSpPr>
              <p:nvPr/>
            </p:nvSpPr>
            <p:spPr bwMode="auto">
              <a:xfrm>
                <a:off x="3228" y="3136"/>
                <a:ext cx="133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158" name="Line 20"/>
              <p:cNvSpPr>
                <a:spLocks noChangeShapeType="1"/>
              </p:cNvSpPr>
              <p:nvPr/>
            </p:nvSpPr>
            <p:spPr bwMode="auto">
              <a:xfrm>
                <a:off x="3228" y="3088"/>
                <a:ext cx="177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159" name="Line 21"/>
              <p:cNvSpPr>
                <a:spLocks noChangeShapeType="1"/>
              </p:cNvSpPr>
              <p:nvPr/>
            </p:nvSpPr>
            <p:spPr bwMode="auto">
              <a:xfrm>
                <a:off x="3228" y="3040"/>
                <a:ext cx="222" cy="2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160" name="Line 22"/>
              <p:cNvSpPr>
                <a:spLocks noChangeShapeType="1"/>
              </p:cNvSpPr>
              <p:nvPr/>
            </p:nvSpPr>
            <p:spPr bwMode="auto">
              <a:xfrm>
                <a:off x="3361" y="3136"/>
                <a:ext cx="133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161" name="Line 23"/>
              <p:cNvSpPr>
                <a:spLocks noChangeShapeType="1"/>
              </p:cNvSpPr>
              <p:nvPr/>
            </p:nvSpPr>
            <p:spPr bwMode="auto">
              <a:xfrm>
                <a:off x="3405" y="3136"/>
                <a:ext cx="133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162" name="Line 24"/>
              <p:cNvSpPr>
                <a:spLocks noChangeShapeType="1"/>
              </p:cNvSpPr>
              <p:nvPr/>
            </p:nvSpPr>
            <p:spPr bwMode="auto">
              <a:xfrm>
                <a:off x="3450" y="3136"/>
                <a:ext cx="132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163" name="Line 25"/>
              <p:cNvSpPr>
                <a:spLocks noChangeShapeType="1"/>
              </p:cNvSpPr>
              <p:nvPr/>
            </p:nvSpPr>
            <p:spPr bwMode="auto">
              <a:xfrm>
                <a:off x="3538" y="3184"/>
                <a:ext cx="89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164" name="Rectangle 26" descr="Diagonali chiare verso il basso"/>
              <p:cNvSpPr>
                <a:spLocks noChangeArrowheads="1"/>
              </p:cNvSpPr>
              <p:nvPr/>
            </p:nvSpPr>
            <p:spPr bwMode="auto">
              <a:xfrm>
                <a:off x="3228" y="2224"/>
                <a:ext cx="975" cy="48"/>
              </a:xfrm>
              <a:prstGeom prst="rect">
                <a:avLst/>
              </a:prstGeom>
              <a:pattFill prst="ltDnDiag">
                <a:fgClr>
                  <a:srgbClr val="FF0000"/>
                </a:fgClr>
                <a:bgClr>
                  <a:schemeClr val="bg1"/>
                </a:bgClr>
              </a:patt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00"/>
              </a:p>
            </p:txBody>
          </p:sp>
          <p:sp>
            <p:nvSpPr>
              <p:cNvPr id="165" name="Rectangle 27" descr="Diagonali chiare verso il basso"/>
              <p:cNvSpPr>
                <a:spLocks noChangeArrowheads="1"/>
              </p:cNvSpPr>
              <p:nvPr/>
            </p:nvSpPr>
            <p:spPr bwMode="auto">
              <a:xfrm>
                <a:off x="3228" y="3136"/>
                <a:ext cx="975" cy="48"/>
              </a:xfrm>
              <a:prstGeom prst="rect">
                <a:avLst/>
              </a:prstGeom>
              <a:pattFill prst="ltDnDiag">
                <a:fgClr>
                  <a:srgbClr val="FF0000"/>
                </a:fgClr>
                <a:bgClr>
                  <a:schemeClr val="bg1"/>
                </a:bgClr>
              </a:patt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00"/>
              </a:p>
            </p:txBody>
          </p:sp>
          <p:sp>
            <p:nvSpPr>
              <p:cNvPr id="166" name="Line 28"/>
              <p:cNvSpPr>
                <a:spLocks noChangeShapeType="1"/>
              </p:cNvSpPr>
              <p:nvPr/>
            </p:nvSpPr>
            <p:spPr bwMode="auto">
              <a:xfrm>
                <a:off x="3582" y="3184"/>
                <a:ext cx="89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sz="1000"/>
              </a:p>
            </p:txBody>
          </p:sp>
        </p:grpSp>
        <p:sp>
          <p:nvSpPr>
            <p:cNvPr id="141" name="Freeform 140"/>
            <p:cNvSpPr/>
            <p:nvPr/>
          </p:nvSpPr>
          <p:spPr>
            <a:xfrm>
              <a:off x="2054277" y="1122632"/>
              <a:ext cx="1620570" cy="1140733"/>
            </a:xfrm>
            <a:custGeom>
              <a:avLst/>
              <a:gdLst>
                <a:gd name="connsiteX0" fmla="*/ 1620570 w 1620570"/>
                <a:gd name="connsiteY0" fmla="*/ 408481 h 1214240"/>
                <a:gd name="connsiteX1" fmla="*/ 561315 w 1620570"/>
                <a:gd name="connsiteY1" fmla="*/ 37289 h 1214240"/>
                <a:gd name="connsiteX2" fmla="*/ 0 w 1620570"/>
                <a:gd name="connsiteY2" fmla="*/ 1214240 h 12142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20570" h="1214240">
                  <a:moveTo>
                    <a:pt x="1620570" y="408481"/>
                  </a:moveTo>
                  <a:cubicBezTo>
                    <a:pt x="1225990" y="155738"/>
                    <a:pt x="831410" y="-97004"/>
                    <a:pt x="561315" y="37289"/>
                  </a:cubicBezTo>
                  <a:cubicBezTo>
                    <a:pt x="291220" y="171582"/>
                    <a:pt x="145610" y="692911"/>
                    <a:pt x="0" y="121424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  <a:prstDash val="sysDot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Freeform 141"/>
            <p:cNvSpPr/>
            <p:nvPr/>
          </p:nvSpPr>
          <p:spPr>
            <a:xfrm>
              <a:off x="2215952" y="4243299"/>
              <a:ext cx="508281" cy="642124"/>
            </a:xfrm>
            <a:custGeom>
              <a:avLst/>
              <a:gdLst>
                <a:gd name="connsiteX0" fmla="*/ 697117 w 697117"/>
                <a:gd name="connsiteY0" fmla="*/ 0 h 742384"/>
                <a:gd name="connsiteX1" fmla="*/ 325925 w 697117"/>
                <a:gd name="connsiteY1" fmla="*/ 579422 h 742384"/>
                <a:gd name="connsiteX2" fmla="*/ 0 w 697117"/>
                <a:gd name="connsiteY2" fmla="*/ 742384 h 7423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97117" h="742384">
                  <a:moveTo>
                    <a:pt x="697117" y="0"/>
                  </a:moveTo>
                  <a:cubicBezTo>
                    <a:pt x="569614" y="227845"/>
                    <a:pt x="442111" y="455691"/>
                    <a:pt x="325925" y="579422"/>
                  </a:cubicBezTo>
                  <a:cubicBezTo>
                    <a:pt x="209739" y="703153"/>
                    <a:pt x="104869" y="722768"/>
                    <a:pt x="0" y="742384"/>
                  </a:cubicBezTo>
                </a:path>
              </a:pathLst>
            </a:custGeom>
            <a:noFill/>
            <a:ln w="6350">
              <a:solidFill>
                <a:schemeClr val="tx1"/>
              </a:solidFill>
              <a:prstDash val="sysDot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Freeform 142"/>
            <p:cNvSpPr/>
            <p:nvPr/>
          </p:nvSpPr>
          <p:spPr>
            <a:xfrm>
              <a:off x="2199132" y="3665927"/>
              <a:ext cx="1189341" cy="939511"/>
            </a:xfrm>
            <a:custGeom>
              <a:avLst/>
              <a:gdLst>
                <a:gd name="connsiteX0" fmla="*/ 1158844 w 1189341"/>
                <a:gd name="connsiteY0" fmla="*/ 939511 h 939511"/>
                <a:gd name="connsiteX1" fmla="*/ 1041149 w 1189341"/>
                <a:gd name="connsiteY1" fmla="*/ 7004 h 939511"/>
                <a:gd name="connsiteX2" fmla="*/ 0 w 1189341"/>
                <a:gd name="connsiteY2" fmla="*/ 513998 h 9395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89341" h="939511">
                  <a:moveTo>
                    <a:pt x="1158844" y="939511"/>
                  </a:moveTo>
                  <a:cubicBezTo>
                    <a:pt x="1196567" y="508717"/>
                    <a:pt x="1234290" y="77923"/>
                    <a:pt x="1041149" y="7004"/>
                  </a:cubicBezTo>
                  <a:cubicBezTo>
                    <a:pt x="848008" y="-63915"/>
                    <a:pt x="173525" y="424972"/>
                    <a:pt x="0" y="513998"/>
                  </a:cubicBezTo>
                </a:path>
              </a:pathLst>
            </a:custGeom>
            <a:noFill/>
            <a:ln w="6350">
              <a:solidFill>
                <a:schemeClr val="tx1"/>
              </a:solidFill>
              <a:prstDash val="sysDot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15616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1951627" y="1671470"/>
            <a:ext cx="4090483" cy="3129130"/>
            <a:chOff x="343790" y="794254"/>
            <a:chExt cx="4531057" cy="3474159"/>
          </a:xfrm>
        </p:grpSpPr>
        <p:pic>
          <p:nvPicPr>
            <p:cNvPr id="20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43790" y="794254"/>
              <a:ext cx="4531057" cy="34741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10590" y="1175255"/>
              <a:ext cx="180975" cy="685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" name="TextBox 21"/>
            <p:cNvSpPr txBox="1"/>
            <p:nvPr/>
          </p:nvSpPr>
          <p:spPr>
            <a:xfrm>
              <a:off x="1529579" y="1203056"/>
              <a:ext cx="79541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latin typeface="Calibri" panose="020F0502020204030204" pitchFamily="34" charset="0"/>
                  <a:cs typeface="Calibri" panose="020F0502020204030204" pitchFamily="34" charset="0"/>
                </a:rPr>
                <a:t>(120nm)</a:t>
              </a:r>
              <a:r>
                <a:rPr lang="en-US" sz="1200" baseline="30000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559178" y="1556255"/>
              <a:ext cx="689612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(45nm)</a:t>
              </a:r>
              <a:r>
                <a:rPr lang="en-US" sz="1200" baseline="300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endParaRPr lang="en-US" sz="1200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4001390" y="794254"/>
              <a:ext cx="762000" cy="99060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105790" y="794254"/>
              <a:ext cx="2438400" cy="19755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43790" y="1906213"/>
              <a:ext cx="186989" cy="609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/>
            <p:cNvSpPr txBox="1"/>
            <p:nvPr/>
          </p:nvSpPr>
          <p:spPr>
            <a:xfrm rot="16200000">
              <a:off x="145934" y="1341692"/>
              <a:ext cx="103906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solidFill>
                    <a:schemeClr val="accent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J  [A/nm</a:t>
              </a:r>
              <a:r>
                <a:rPr lang="en-US" sz="1600" b="1" baseline="30000" dirty="0" smtClean="0">
                  <a:solidFill>
                    <a:schemeClr val="accent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1600" b="1" dirty="0" smtClean="0">
                  <a:solidFill>
                    <a:schemeClr val="accent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]</a:t>
              </a:r>
              <a:endParaRPr lang="en-US" sz="1600" b="1" baseline="300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2096390" y="3735013"/>
              <a:ext cx="609600" cy="152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3096280" y="3748913"/>
              <a:ext cx="91255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b="1" dirty="0" smtClean="0">
                  <a:solidFill>
                    <a:schemeClr val="accent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 [Volts]</a:t>
              </a:r>
              <a:endParaRPr lang="en-US" sz="1200" b="1" dirty="0">
                <a:solidFill>
                  <a:schemeClr val="accent6"/>
                </a:solidFill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5243114" y="1691182"/>
            <a:ext cx="3748486" cy="3109417"/>
            <a:chOff x="880896" y="1772727"/>
            <a:chExt cx="5077748" cy="3806347"/>
          </a:xfrm>
        </p:grpSpPr>
        <p:pic>
          <p:nvPicPr>
            <p:cNvPr id="5" name="Picture 4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516" t="796" r="16132" b="14813"/>
            <a:stretch/>
          </p:blipFill>
          <p:spPr bwMode="auto">
            <a:xfrm>
              <a:off x="1573823" y="1838884"/>
              <a:ext cx="4008829" cy="33828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2197540" y="2254725"/>
              <a:ext cx="1584885" cy="35833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 smtClean="0">
                  <a:solidFill>
                    <a:srgbClr val="FF33CC"/>
                  </a:solidFill>
                </a:rPr>
                <a:t>40s/SD2’/40s</a:t>
              </a:r>
              <a:endParaRPr lang="en-US" sz="1200" b="1" dirty="0">
                <a:solidFill>
                  <a:srgbClr val="FF33CC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207065" y="2002467"/>
              <a:ext cx="1584885" cy="35833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 smtClean="0">
                  <a:solidFill>
                    <a:srgbClr val="9966FF"/>
                  </a:solidFill>
                </a:rPr>
                <a:t>20s/SD2’/60s</a:t>
              </a:r>
              <a:endParaRPr lang="en-US" sz="1200" b="1" dirty="0">
                <a:solidFill>
                  <a:srgbClr val="9966FF"/>
                </a:solidFill>
              </a:endParaRPr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1905939" y="2395103"/>
              <a:ext cx="237744" cy="0"/>
            </a:xfrm>
            <a:prstGeom prst="line">
              <a:avLst/>
            </a:prstGeom>
            <a:ln w="28575">
              <a:solidFill>
                <a:srgbClr val="FF33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1911081" y="2142059"/>
              <a:ext cx="237744" cy="0"/>
            </a:xfrm>
            <a:prstGeom prst="line">
              <a:avLst/>
            </a:prstGeom>
            <a:ln w="28575">
              <a:solidFill>
                <a:srgbClr val="99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2199923" y="2489696"/>
              <a:ext cx="1584885" cy="35833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 smtClean="0">
                  <a:solidFill>
                    <a:srgbClr val="C00000"/>
                  </a:solidFill>
                </a:rPr>
                <a:t>30s/SD2’/30s</a:t>
              </a:r>
              <a:endParaRPr lang="en-US" sz="1200" b="1" dirty="0">
                <a:solidFill>
                  <a:srgbClr val="C00000"/>
                </a:solidFill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901498" y="2621125"/>
              <a:ext cx="237744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1955651" y="2812860"/>
              <a:ext cx="1690968" cy="6768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solidFill>
                    <a:schemeClr val="bg1">
                      <a:lumMod val="50000"/>
                    </a:schemeClr>
                  </a:solidFill>
                </a:rPr>
                <a:t>50</a:t>
              </a:r>
              <a:r>
                <a:rPr lang="en-US" sz="1400" b="1" baseline="30000" dirty="0" smtClean="0">
                  <a:solidFill>
                    <a:schemeClr val="bg1">
                      <a:lumMod val="50000"/>
                    </a:schemeClr>
                  </a:solidFill>
                </a:rPr>
                <a:t>2</a:t>
              </a:r>
              <a:r>
                <a:rPr lang="en-US" sz="1400" b="1" dirty="0" smtClean="0">
                  <a:solidFill>
                    <a:schemeClr val="bg1">
                      <a:lumMod val="50000"/>
                    </a:schemeClr>
                  </a:solidFill>
                </a:rPr>
                <a:t> nm</a:t>
              </a:r>
              <a:r>
                <a:rPr lang="en-US" sz="1400" b="1" baseline="30000" dirty="0" smtClean="0">
                  <a:solidFill>
                    <a:schemeClr val="bg1">
                      <a:lumMod val="50000"/>
                    </a:schemeClr>
                  </a:solidFill>
                </a:rPr>
                <a:t>2</a:t>
              </a:r>
              <a:r>
                <a:rPr lang="en-US" sz="1400" b="1" dirty="0" smtClean="0">
                  <a:solidFill>
                    <a:schemeClr val="bg1">
                      <a:lumMod val="50000"/>
                    </a:schemeClr>
                  </a:solidFill>
                </a:rPr>
                <a:t> Cell</a:t>
              </a:r>
              <a:endParaRPr lang="en-US" sz="1400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 rot="16200000">
              <a:off x="380563" y="2347734"/>
              <a:ext cx="1478712" cy="47804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solidFill>
                    <a:schemeClr val="accent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J [MA/cm</a:t>
              </a:r>
              <a:r>
                <a:rPr lang="en-US" sz="1600" b="1" baseline="30000" dirty="0" smtClean="0">
                  <a:solidFill>
                    <a:schemeClr val="accent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1600" b="1" dirty="0" smtClean="0">
                  <a:solidFill>
                    <a:schemeClr val="accent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]</a:t>
              </a:r>
              <a:endParaRPr lang="en-US" sz="1600" b="1" baseline="300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187674" y="2502959"/>
              <a:ext cx="518788" cy="398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  <a:endParaRPr lang="en-US" sz="14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179502" y="3233469"/>
              <a:ext cx="518788" cy="398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  <a:r>
                <a:rPr lang="en-US" sz="14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endParaRPr lang="en-US" sz="14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203592" y="3904254"/>
              <a:ext cx="518788" cy="398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  <a:endParaRPr lang="en-US" sz="14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203592" y="1772727"/>
              <a:ext cx="518788" cy="3981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64</a:t>
              </a:r>
              <a:endParaRPr lang="en-US" sz="14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670093" y="5141110"/>
              <a:ext cx="1288551" cy="43796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b="1" dirty="0" smtClean="0">
                  <a:solidFill>
                    <a:schemeClr val="accent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V [Volts]</a:t>
              </a:r>
              <a:endParaRPr lang="en-US" sz="1600" b="1" dirty="0">
                <a:solidFill>
                  <a:schemeClr val="accent6"/>
                </a:solidFill>
              </a:endParaRPr>
            </a:p>
          </p:txBody>
        </p:sp>
      </p:grpSp>
      <p:grpSp>
        <p:nvGrpSpPr>
          <p:cNvPr id="230" name="Group 229"/>
          <p:cNvGrpSpPr/>
          <p:nvPr/>
        </p:nvGrpSpPr>
        <p:grpSpPr>
          <a:xfrm>
            <a:off x="388479" y="777652"/>
            <a:ext cx="1731956" cy="2712212"/>
            <a:chOff x="388479" y="1025250"/>
            <a:chExt cx="1731956" cy="2712212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8479" y="1025250"/>
              <a:ext cx="1731956" cy="2712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" name="Rectangle 29"/>
            <p:cNvSpPr/>
            <p:nvPr/>
          </p:nvSpPr>
          <p:spPr>
            <a:xfrm>
              <a:off x="535524" y="2528190"/>
              <a:ext cx="988476" cy="58477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b="1" dirty="0" smtClean="0">
                  <a:ln>
                    <a:solidFill>
                      <a:schemeClr val="bg1"/>
                    </a:solidFill>
                  </a:ln>
                  <a:latin typeface="Calibri" panose="020F0502020204030204" pitchFamily="34" charset="0"/>
                  <a:cs typeface="Calibri" panose="020F0502020204030204" pitchFamily="34" charset="0"/>
                </a:rPr>
                <a:t>Bottom</a:t>
              </a:r>
              <a:endParaRPr lang="en-US" sz="1600" b="1" dirty="0">
                <a:ln>
                  <a:solidFill>
                    <a:schemeClr val="bg1"/>
                  </a:solidFill>
                </a:ln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r>
                <a:rPr lang="en-US" sz="1600" b="1" dirty="0" smtClean="0">
                  <a:ln>
                    <a:solidFill>
                      <a:schemeClr val="bg1"/>
                    </a:solidFill>
                  </a:ln>
                  <a:latin typeface="Calibri" panose="020F0502020204030204" pitchFamily="34" charset="0"/>
                  <a:cs typeface="Calibri" panose="020F0502020204030204" pitchFamily="34" charset="0"/>
                </a:rPr>
                <a:t>Electrode</a:t>
              </a:r>
              <a:endParaRPr lang="en-US" sz="1200" b="1" dirty="0">
                <a:ln>
                  <a:solidFill>
                    <a:schemeClr val="bg1"/>
                  </a:solidFill>
                </a:ln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786989" y="1512765"/>
              <a:ext cx="889411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b="1" dirty="0" smtClean="0">
                  <a:ln>
                    <a:solidFill>
                      <a:schemeClr val="bg1"/>
                    </a:solidFill>
                  </a:ln>
                  <a:latin typeface="Calibri" panose="020F0502020204030204" pitchFamily="34" charset="0"/>
                  <a:cs typeface="Calibri" panose="020F0502020204030204" pitchFamily="34" charset="0"/>
                </a:rPr>
                <a:t>Top </a:t>
              </a:r>
            </a:p>
            <a:p>
              <a:r>
                <a:rPr lang="en-US" sz="1400" b="1" dirty="0" smtClean="0">
                  <a:ln>
                    <a:solidFill>
                      <a:schemeClr val="bg1"/>
                    </a:solidFill>
                  </a:ln>
                  <a:latin typeface="Calibri" panose="020F0502020204030204" pitchFamily="34" charset="0"/>
                  <a:cs typeface="Calibri" panose="020F0502020204030204" pitchFamily="34" charset="0"/>
                </a:rPr>
                <a:t>Electrode</a:t>
              </a:r>
              <a:endParaRPr lang="en-US" sz="1100" b="1" dirty="0">
                <a:ln>
                  <a:solidFill>
                    <a:schemeClr val="bg1"/>
                  </a:solidFill>
                </a:ln>
              </a:endParaRPr>
            </a:p>
          </p:txBody>
        </p:sp>
      </p:grpSp>
      <p:grpSp>
        <p:nvGrpSpPr>
          <p:cNvPr id="124" name="Group 123"/>
          <p:cNvGrpSpPr/>
          <p:nvPr/>
        </p:nvGrpSpPr>
        <p:grpSpPr>
          <a:xfrm>
            <a:off x="2295525" y="3124200"/>
            <a:ext cx="3157594" cy="3441584"/>
            <a:chOff x="2295525" y="3124200"/>
            <a:chExt cx="3157594" cy="3441584"/>
          </a:xfrm>
        </p:grpSpPr>
        <p:pic>
          <p:nvPicPr>
            <p:cNvPr id="37" name="Picture 3"/>
            <p:cNvPicPr>
              <a:picLocks noChangeAspect="1" noChangeArrowheads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396" t="43203" r="459" b="-1061"/>
            <a:stretch/>
          </p:blipFill>
          <p:spPr bwMode="auto">
            <a:xfrm>
              <a:off x="3298158" y="4606556"/>
              <a:ext cx="1435761" cy="1261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8" name="Half Frame 37"/>
            <p:cNvSpPr/>
            <p:nvPr/>
          </p:nvSpPr>
          <p:spPr>
            <a:xfrm>
              <a:off x="4733919" y="5656006"/>
              <a:ext cx="326170" cy="355774"/>
            </a:xfrm>
            <a:prstGeom prst="halfFrame">
              <a:avLst>
                <a:gd name="adj1" fmla="val 7519"/>
                <a:gd name="adj2" fmla="val 7903"/>
              </a:avLst>
            </a:prstGeom>
            <a:solidFill>
              <a:schemeClr val="accent1">
                <a:alpha val="26000"/>
              </a:schemeClr>
            </a:solidFill>
            <a:ln>
              <a:solidFill>
                <a:schemeClr val="accent2">
                  <a:alpha val="26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accent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TE</a:t>
              </a:r>
            </a:p>
          </p:txBody>
        </p:sp>
        <p:sp>
          <p:nvSpPr>
            <p:cNvPr id="39" name="Half Frame 38"/>
            <p:cNvSpPr/>
            <p:nvPr/>
          </p:nvSpPr>
          <p:spPr>
            <a:xfrm flipH="1">
              <a:off x="2971800" y="5157161"/>
              <a:ext cx="326170" cy="337841"/>
            </a:xfrm>
            <a:prstGeom prst="halfFrame">
              <a:avLst>
                <a:gd name="adj1" fmla="val 7519"/>
                <a:gd name="adj2" fmla="val 7903"/>
              </a:avLst>
            </a:prstGeom>
            <a:solidFill>
              <a:srgbClr val="C0C0C0">
                <a:alpha val="25882"/>
              </a:srgbClr>
            </a:solidFill>
            <a:ln>
              <a:solidFill>
                <a:schemeClr val="accent2">
                  <a:alpha val="25882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 smtClean="0">
                  <a:solidFill>
                    <a:schemeClr val="accent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BE</a:t>
              </a:r>
            </a:p>
          </p:txBody>
        </p:sp>
        <p:pic>
          <p:nvPicPr>
            <p:cNvPr id="65" name="Picture 2"/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035" t="23135" r="23452" b="14811"/>
            <a:stretch/>
          </p:blipFill>
          <p:spPr bwMode="auto">
            <a:xfrm>
              <a:off x="3429000" y="5945852"/>
              <a:ext cx="1054100" cy="6199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4" name="Freeform 63"/>
            <p:cNvSpPr/>
            <p:nvPr/>
          </p:nvSpPr>
          <p:spPr>
            <a:xfrm>
              <a:off x="3657600" y="3124200"/>
              <a:ext cx="990600" cy="835457"/>
            </a:xfrm>
            <a:custGeom>
              <a:avLst/>
              <a:gdLst>
                <a:gd name="connsiteX0" fmla="*/ 0 w 1050925"/>
                <a:gd name="connsiteY0" fmla="*/ 898525 h 898525"/>
                <a:gd name="connsiteX1" fmla="*/ 552450 w 1050925"/>
                <a:gd name="connsiteY1" fmla="*/ 307975 h 898525"/>
                <a:gd name="connsiteX2" fmla="*/ 1050925 w 1050925"/>
                <a:gd name="connsiteY2" fmla="*/ 0 h 898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50925" h="898525">
                  <a:moveTo>
                    <a:pt x="0" y="898525"/>
                  </a:moveTo>
                  <a:cubicBezTo>
                    <a:pt x="188648" y="678127"/>
                    <a:pt x="377296" y="457729"/>
                    <a:pt x="552450" y="307975"/>
                  </a:cubicBezTo>
                  <a:cubicBezTo>
                    <a:pt x="727604" y="158221"/>
                    <a:pt x="889264" y="79110"/>
                    <a:pt x="1050925" y="0"/>
                  </a:cubicBezTo>
                </a:path>
              </a:pathLst>
            </a:custGeom>
            <a:noFill/>
            <a:ln w="25400" cap="rnd">
              <a:solidFill>
                <a:schemeClr val="accent2">
                  <a:lumMod val="60000"/>
                  <a:lumOff val="40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 65"/>
            <p:cNvSpPr/>
            <p:nvPr/>
          </p:nvSpPr>
          <p:spPr>
            <a:xfrm>
              <a:off x="4175125" y="3562350"/>
              <a:ext cx="1277994" cy="1692275"/>
            </a:xfrm>
            <a:custGeom>
              <a:avLst/>
              <a:gdLst>
                <a:gd name="connsiteX0" fmla="*/ 0 w 1277994"/>
                <a:gd name="connsiteY0" fmla="*/ 0 h 1692275"/>
                <a:gd name="connsiteX1" fmla="*/ 1257300 w 1277994"/>
                <a:gd name="connsiteY1" fmla="*/ 854075 h 1692275"/>
                <a:gd name="connsiteX2" fmla="*/ 663575 w 1277994"/>
                <a:gd name="connsiteY2" fmla="*/ 1692275 h 1692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77994" h="1692275">
                  <a:moveTo>
                    <a:pt x="0" y="0"/>
                  </a:moveTo>
                  <a:cubicBezTo>
                    <a:pt x="573352" y="286014"/>
                    <a:pt x="1146704" y="572029"/>
                    <a:pt x="1257300" y="854075"/>
                  </a:cubicBezTo>
                  <a:cubicBezTo>
                    <a:pt x="1367896" y="1136121"/>
                    <a:pt x="1015735" y="1414198"/>
                    <a:pt x="663575" y="1692275"/>
                  </a:cubicBezTo>
                </a:path>
              </a:pathLst>
            </a:custGeom>
            <a:noFill/>
            <a:ln>
              <a:solidFill>
                <a:schemeClr val="accent2">
                  <a:lumMod val="40000"/>
                  <a:lumOff val="60000"/>
                </a:schemeClr>
              </a:solidFill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2295525" y="5509863"/>
              <a:ext cx="1488100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600" b="1" dirty="0" err="1" smtClean="0">
                  <a:latin typeface="Calibri" panose="020F0502020204030204" pitchFamily="34" charset="0"/>
                  <a:cs typeface="Calibri" panose="020F0502020204030204" pitchFamily="34" charset="0"/>
                </a:rPr>
                <a:t>SubThreshold</a:t>
              </a:r>
              <a:endParaRPr lang="en-US" sz="1600" b="1" dirty="0" smtClean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PFE conduction</a:t>
              </a:r>
              <a:endParaRPr lang="en-US" sz="16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26" name="Group 125"/>
          <p:cNvGrpSpPr/>
          <p:nvPr/>
        </p:nvGrpSpPr>
        <p:grpSpPr>
          <a:xfrm>
            <a:off x="3075882" y="331631"/>
            <a:ext cx="2250083" cy="2219058"/>
            <a:chOff x="3075882" y="331631"/>
            <a:chExt cx="2250083" cy="2219058"/>
          </a:xfrm>
        </p:grpSpPr>
        <p:grpSp>
          <p:nvGrpSpPr>
            <p:cNvPr id="89" name="Group 88"/>
            <p:cNvGrpSpPr/>
            <p:nvPr/>
          </p:nvGrpSpPr>
          <p:grpSpPr>
            <a:xfrm>
              <a:off x="3075882" y="349445"/>
              <a:ext cx="1846537" cy="1468893"/>
              <a:chOff x="2967585" y="104774"/>
              <a:chExt cx="1846537" cy="1468893"/>
            </a:xfrm>
          </p:grpSpPr>
          <p:sp>
            <p:nvSpPr>
              <p:cNvPr id="68" name="Parallelogram 67"/>
              <p:cNvSpPr/>
              <p:nvPr/>
            </p:nvSpPr>
            <p:spPr>
              <a:xfrm rot="5400000">
                <a:off x="3229215" y="283300"/>
                <a:ext cx="1391933" cy="1130133"/>
              </a:xfrm>
              <a:prstGeom prst="parallelogram">
                <a:avLst>
                  <a:gd name="adj" fmla="val 65547"/>
                </a:avLst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Half Frame 73"/>
              <p:cNvSpPr/>
              <p:nvPr/>
            </p:nvSpPr>
            <p:spPr>
              <a:xfrm flipH="1">
                <a:off x="3018369" y="609601"/>
                <a:ext cx="326170" cy="228600"/>
              </a:xfrm>
              <a:prstGeom prst="halfFrame">
                <a:avLst>
                  <a:gd name="adj1" fmla="val 7519"/>
                  <a:gd name="adj2" fmla="val 7903"/>
                </a:avLst>
              </a:prstGeom>
              <a:solidFill>
                <a:srgbClr val="C0C0C0">
                  <a:alpha val="25882"/>
                </a:srgbClr>
              </a:solidFill>
              <a:ln>
                <a:solidFill>
                  <a:schemeClr val="accent2">
                    <a:alpha val="25882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050" dirty="0" smtClean="0">
                    <a:solidFill>
                      <a:schemeClr val="accent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BE</a:t>
                </a:r>
              </a:p>
            </p:txBody>
          </p:sp>
          <p:cxnSp>
            <p:nvCxnSpPr>
              <p:cNvPr id="70" name="Straight Connector 69"/>
              <p:cNvCxnSpPr/>
              <p:nvPr/>
            </p:nvCxnSpPr>
            <p:spPr>
              <a:xfrm>
                <a:off x="3365667" y="609600"/>
                <a:ext cx="1130133" cy="762000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2" name="Half Frame 71"/>
              <p:cNvSpPr/>
              <p:nvPr/>
            </p:nvSpPr>
            <p:spPr>
              <a:xfrm>
                <a:off x="4487952" y="1348740"/>
                <a:ext cx="326170" cy="224927"/>
              </a:xfrm>
              <a:prstGeom prst="halfFrame">
                <a:avLst>
                  <a:gd name="adj1" fmla="val 7519"/>
                  <a:gd name="adj2" fmla="val 7903"/>
                </a:avLst>
              </a:prstGeom>
              <a:solidFill>
                <a:schemeClr val="accent1">
                  <a:alpha val="26000"/>
                </a:schemeClr>
              </a:solidFill>
              <a:ln>
                <a:solidFill>
                  <a:schemeClr val="accent2">
                    <a:alpha val="26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000" dirty="0" smtClean="0">
                    <a:solidFill>
                      <a:schemeClr val="accent6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TE</a:t>
                </a:r>
              </a:p>
            </p:txBody>
          </p:sp>
          <p:sp>
            <p:nvSpPr>
              <p:cNvPr id="81" name="Oval 80"/>
              <p:cNvSpPr/>
              <p:nvPr/>
            </p:nvSpPr>
            <p:spPr>
              <a:xfrm>
                <a:off x="4510726" y="1329688"/>
                <a:ext cx="45719" cy="45719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Oval 81"/>
              <p:cNvSpPr/>
              <p:nvPr/>
            </p:nvSpPr>
            <p:spPr>
              <a:xfrm>
                <a:off x="4436480" y="1329688"/>
                <a:ext cx="45719" cy="45719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4255790" y="1201411"/>
                <a:ext cx="45719" cy="45719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Freeform 83"/>
              <p:cNvSpPr/>
              <p:nvPr/>
            </p:nvSpPr>
            <p:spPr>
              <a:xfrm>
                <a:off x="4457700" y="1242059"/>
                <a:ext cx="80010" cy="87631"/>
              </a:xfrm>
              <a:custGeom>
                <a:avLst/>
                <a:gdLst>
                  <a:gd name="connsiteX0" fmla="*/ 80010 w 80010"/>
                  <a:gd name="connsiteY0" fmla="*/ 70486 h 70486"/>
                  <a:gd name="connsiteX1" fmla="*/ 32385 w 80010"/>
                  <a:gd name="connsiteY1" fmla="*/ 1 h 70486"/>
                  <a:gd name="connsiteX2" fmla="*/ 0 w 80010"/>
                  <a:gd name="connsiteY2" fmla="*/ 68581 h 704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0010" h="70486">
                    <a:moveTo>
                      <a:pt x="80010" y="70486"/>
                    </a:moveTo>
                    <a:cubicBezTo>
                      <a:pt x="62865" y="35402"/>
                      <a:pt x="45720" y="318"/>
                      <a:pt x="32385" y="1"/>
                    </a:cubicBezTo>
                    <a:cubicBezTo>
                      <a:pt x="19050" y="-317"/>
                      <a:pt x="5715" y="56516"/>
                      <a:pt x="0" y="68581"/>
                    </a:cubicBezTo>
                  </a:path>
                </a:pathLst>
              </a:custGeom>
              <a:noFill/>
              <a:ln w="3175">
                <a:solidFill>
                  <a:schemeClr val="accent6"/>
                </a:solidFill>
                <a:tailEnd type="stealth" w="sm" len="sm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Freeform 86"/>
              <p:cNvSpPr/>
              <p:nvPr/>
            </p:nvSpPr>
            <p:spPr>
              <a:xfrm>
                <a:off x="4391025" y="1375410"/>
                <a:ext cx="70521" cy="168923"/>
              </a:xfrm>
              <a:custGeom>
                <a:avLst/>
                <a:gdLst>
                  <a:gd name="connsiteX0" fmla="*/ 70485 w 70521"/>
                  <a:gd name="connsiteY0" fmla="*/ 0 h 158115"/>
                  <a:gd name="connsiteX1" fmla="*/ 59055 w 70521"/>
                  <a:gd name="connsiteY1" fmla="*/ 108585 h 158115"/>
                  <a:gd name="connsiteX2" fmla="*/ 0 w 70521"/>
                  <a:gd name="connsiteY2" fmla="*/ 158115 h 1581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0521" h="158115">
                    <a:moveTo>
                      <a:pt x="70485" y="0"/>
                    </a:moveTo>
                    <a:cubicBezTo>
                      <a:pt x="70644" y="41116"/>
                      <a:pt x="70803" y="82233"/>
                      <a:pt x="59055" y="108585"/>
                    </a:cubicBezTo>
                    <a:cubicBezTo>
                      <a:pt x="47307" y="134938"/>
                      <a:pt x="23653" y="146526"/>
                      <a:pt x="0" y="158115"/>
                    </a:cubicBezTo>
                  </a:path>
                </a:pathLst>
              </a:custGeom>
              <a:noFill/>
              <a:ln w="3175">
                <a:solidFill>
                  <a:schemeClr val="accent2"/>
                </a:solidFill>
                <a:tailEnd type="stealth" w="sm" len="sm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" name="Freeform 90"/>
              <p:cNvSpPr/>
              <p:nvPr/>
            </p:nvSpPr>
            <p:spPr>
              <a:xfrm>
                <a:off x="4210107" y="1245226"/>
                <a:ext cx="68542" cy="192406"/>
              </a:xfrm>
              <a:custGeom>
                <a:avLst/>
                <a:gdLst>
                  <a:gd name="connsiteX0" fmla="*/ 70485 w 70521"/>
                  <a:gd name="connsiteY0" fmla="*/ 0 h 158115"/>
                  <a:gd name="connsiteX1" fmla="*/ 59055 w 70521"/>
                  <a:gd name="connsiteY1" fmla="*/ 108585 h 158115"/>
                  <a:gd name="connsiteX2" fmla="*/ 0 w 70521"/>
                  <a:gd name="connsiteY2" fmla="*/ 158115 h 1581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0521" h="158115">
                    <a:moveTo>
                      <a:pt x="70485" y="0"/>
                    </a:moveTo>
                    <a:cubicBezTo>
                      <a:pt x="70644" y="41116"/>
                      <a:pt x="70803" y="82233"/>
                      <a:pt x="59055" y="108585"/>
                    </a:cubicBezTo>
                    <a:cubicBezTo>
                      <a:pt x="47307" y="134938"/>
                      <a:pt x="23653" y="146526"/>
                      <a:pt x="0" y="158115"/>
                    </a:cubicBezTo>
                  </a:path>
                </a:pathLst>
              </a:custGeom>
              <a:noFill/>
              <a:ln w="3175">
                <a:solidFill>
                  <a:schemeClr val="accent2"/>
                </a:solidFill>
                <a:tailEnd type="stealth" w="sm" len="sm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" name="Freeform 91"/>
              <p:cNvSpPr/>
              <p:nvPr/>
            </p:nvSpPr>
            <p:spPr>
              <a:xfrm flipH="1">
                <a:off x="4278646" y="1247129"/>
                <a:ext cx="45719" cy="256555"/>
              </a:xfrm>
              <a:custGeom>
                <a:avLst/>
                <a:gdLst>
                  <a:gd name="connsiteX0" fmla="*/ 70485 w 70521"/>
                  <a:gd name="connsiteY0" fmla="*/ 0 h 158115"/>
                  <a:gd name="connsiteX1" fmla="*/ 59055 w 70521"/>
                  <a:gd name="connsiteY1" fmla="*/ 108585 h 158115"/>
                  <a:gd name="connsiteX2" fmla="*/ 0 w 70521"/>
                  <a:gd name="connsiteY2" fmla="*/ 158115 h 1581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0521" h="158115">
                    <a:moveTo>
                      <a:pt x="70485" y="0"/>
                    </a:moveTo>
                    <a:cubicBezTo>
                      <a:pt x="70644" y="41116"/>
                      <a:pt x="70803" y="82233"/>
                      <a:pt x="59055" y="108585"/>
                    </a:cubicBezTo>
                    <a:cubicBezTo>
                      <a:pt x="47307" y="134938"/>
                      <a:pt x="23653" y="146526"/>
                      <a:pt x="0" y="158115"/>
                    </a:cubicBezTo>
                  </a:path>
                </a:pathLst>
              </a:custGeom>
              <a:noFill/>
              <a:ln w="3175">
                <a:solidFill>
                  <a:schemeClr val="accent2"/>
                </a:solidFill>
                <a:headEnd type="stealth" w="sm" len="sm"/>
                <a:tailEnd type="none" w="sm" len="sm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4072282" y="1077900"/>
                <a:ext cx="45719" cy="45719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Freeform 93"/>
              <p:cNvSpPr/>
              <p:nvPr/>
            </p:nvSpPr>
            <p:spPr>
              <a:xfrm>
                <a:off x="4026599" y="1121715"/>
                <a:ext cx="68542" cy="192406"/>
              </a:xfrm>
              <a:custGeom>
                <a:avLst/>
                <a:gdLst>
                  <a:gd name="connsiteX0" fmla="*/ 70485 w 70521"/>
                  <a:gd name="connsiteY0" fmla="*/ 0 h 158115"/>
                  <a:gd name="connsiteX1" fmla="*/ 59055 w 70521"/>
                  <a:gd name="connsiteY1" fmla="*/ 108585 h 158115"/>
                  <a:gd name="connsiteX2" fmla="*/ 0 w 70521"/>
                  <a:gd name="connsiteY2" fmla="*/ 158115 h 1581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0521" h="158115">
                    <a:moveTo>
                      <a:pt x="70485" y="0"/>
                    </a:moveTo>
                    <a:cubicBezTo>
                      <a:pt x="70644" y="41116"/>
                      <a:pt x="70803" y="82233"/>
                      <a:pt x="59055" y="108585"/>
                    </a:cubicBezTo>
                    <a:cubicBezTo>
                      <a:pt x="47307" y="134938"/>
                      <a:pt x="23653" y="146526"/>
                      <a:pt x="0" y="158115"/>
                    </a:cubicBezTo>
                  </a:path>
                </a:pathLst>
              </a:custGeom>
              <a:noFill/>
              <a:ln w="3175">
                <a:solidFill>
                  <a:schemeClr val="accent2"/>
                </a:solidFill>
                <a:tailEnd type="stealth" w="sm" len="sm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Freeform 94"/>
              <p:cNvSpPr/>
              <p:nvPr/>
            </p:nvSpPr>
            <p:spPr>
              <a:xfrm flipH="1">
                <a:off x="4095138" y="1123618"/>
                <a:ext cx="45719" cy="256555"/>
              </a:xfrm>
              <a:custGeom>
                <a:avLst/>
                <a:gdLst>
                  <a:gd name="connsiteX0" fmla="*/ 70485 w 70521"/>
                  <a:gd name="connsiteY0" fmla="*/ 0 h 158115"/>
                  <a:gd name="connsiteX1" fmla="*/ 59055 w 70521"/>
                  <a:gd name="connsiteY1" fmla="*/ 108585 h 158115"/>
                  <a:gd name="connsiteX2" fmla="*/ 0 w 70521"/>
                  <a:gd name="connsiteY2" fmla="*/ 158115 h 1581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0521" h="158115">
                    <a:moveTo>
                      <a:pt x="70485" y="0"/>
                    </a:moveTo>
                    <a:cubicBezTo>
                      <a:pt x="70644" y="41116"/>
                      <a:pt x="70803" y="82233"/>
                      <a:pt x="59055" y="108585"/>
                    </a:cubicBezTo>
                    <a:cubicBezTo>
                      <a:pt x="47307" y="134938"/>
                      <a:pt x="23653" y="146526"/>
                      <a:pt x="0" y="158115"/>
                    </a:cubicBezTo>
                  </a:path>
                </a:pathLst>
              </a:custGeom>
              <a:noFill/>
              <a:ln w="3175">
                <a:solidFill>
                  <a:schemeClr val="accent2"/>
                </a:solidFill>
                <a:headEnd type="stealth" w="sm" len="sm"/>
                <a:tailEnd type="none" w="sm" len="sm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Oval 95"/>
              <p:cNvSpPr/>
              <p:nvPr/>
            </p:nvSpPr>
            <p:spPr>
              <a:xfrm>
                <a:off x="3902321" y="956616"/>
                <a:ext cx="45719" cy="45719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Freeform 96"/>
              <p:cNvSpPr/>
              <p:nvPr/>
            </p:nvSpPr>
            <p:spPr>
              <a:xfrm>
                <a:off x="3856638" y="1000431"/>
                <a:ext cx="68542" cy="192406"/>
              </a:xfrm>
              <a:custGeom>
                <a:avLst/>
                <a:gdLst>
                  <a:gd name="connsiteX0" fmla="*/ 70485 w 70521"/>
                  <a:gd name="connsiteY0" fmla="*/ 0 h 158115"/>
                  <a:gd name="connsiteX1" fmla="*/ 59055 w 70521"/>
                  <a:gd name="connsiteY1" fmla="*/ 108585 h 158115"/>
                  <a:gd name="connsiteX2" fmla="*/ 0 w 70521"/>
                  <a:gd name="connsiteY2" fmla="*/ 158115 h 1581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0521" h="158115">
                    <a:moveTo>
                      <a:pt x="70485" y="0"/>
                    </a:moveTo>
                    <a:cubicBezTo>
                      <a:pt x="70644" y="41116"/>
                      <a:pt x="70803" y="82233"/>
                      <a:pt x="59055" y="108585"/>
                    </a:cubicBezTo>
                    <a:cubicBezTo>
                      <a:pt x="47307" y="134938"/>
                      <a:pt x="23653" y="146526"/>
                      <a:pt x="0" y="158115"/>
                    </a:cubicBezTo>
                  </a:path>
                </a:pathLst>
              </a:custGeom>
              <a:noFill/>
              <a:ln w="3175">
                <a:solidFill>
                  <a:schemeClr val="accent2"/>
                </a:solidFill>
                <a:tailEnd type="stealth" w="sm" len="sm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Freeform 97"/>
              <p:cNvSpPr/>
              <p:nvPr/>
            </p:nvSpPr>
            <p:spPr>
              <a:xfrm flipH="1">
                <a:off x="3925177" y="1002334"/>
                <a:ext cx="45719" cy="256555"/>
              </a:xfrm>
              <a:custGeom>
                <a:avLst/>
                <a:gdLst>
                  <a:gd name="connsiteX0" fmla="*/ 70485 w 70521"/>
                  <a:gd name="connsiteY0" fmla="*/ 0 h 158115"/>
                  <a:gd name="connsiteX1" fmla="*/ 59055 w 70521"/>
                  <a:gd name="connsiteY1" fmla="*/ 108585 h 158115"/>
                  <a:gd name="connsiteX2" fmla="*/ 0 w 70521"/>
                  <a:gd name="connsiteY2" fmla="*/ 158115 h 1581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0521" h="158115">
                    <a:moveTo>
                      <a:pt x="70485" y="0"/>
                    </a:moveTo>
                    <a:cubicBezTo>
                      <a:pt x="70644" y="41116"/>
                      <a:pt x="70803" y="82233"/>
                      <a:pt x="59055" y="108585"/>
                    </a:cubicBezTo>
                    <a:cubicBezTo>
                      <a:pt x="47307" y="134938"/>
                      <a:pt x="23653" y="146526"/>
                      <a:pt x="0" y="158115"/>
                    </a:cubicBezTo>
                  </a:path>
                </a:pathLst>
              </a:custGeom>
              <a:noFill/>
              <a:ln w="3175">
                <a:solidFill>
                  <a:schemeClr val="accent2"/>
                </a:solidFill>
                <a:headEnd type="stealth" w="sm" len="sm"/>
                <a:tailEnd type="none" w="sm" len="sm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" name="Oval 98"/>
              <p:cNvSpPr/>
              <p:nvPr/>
            </p:nvSpPr>
            <p:spPr>
              <a:xfrm>
                <a:off x="3745489" y="857886"/>
                <a:ext cx="45719" cy="45719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" name="Freeform 99"/>
              <p:cNvSpPr/>
              <p:nvPr/>
            </p:nvSpPr>
            <p:spPr>
              <a:xfrm>
                <a:off x="3699806" y="901701"/>
                <a:ext cx="68542" cy="192406"/>
              </a:xfrm>
              <a:custGeom>
                <a:avLst/>
                <a:gdLst>
                  <a:gd name="connsiteX0" fmla="*/ 70485 w 70521"/>
                  <a:gd name="connsiteY0" fmla="*/ 0 h 158115"/>
                  <a:gd name="connsiteX1" fmla="*/ 59055 w 70521"/>
                  <a:gd name="connsiteY1" fmla="*/ 108585 h 158115"/>
                  <a:gd name="connsiteX2" fmla="*/ 0 w 70521"/>
                  <a:gd name="connsiteY2" fmla="*/ 158115 h 1581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0521" h="158115">
                    <a:moveTo>
                      <a:pt x="70485" y="0"/>
                    </a:moveTo>
                    <a:cubicBezTo>
                      <a:pt x="70644" y="41116"/>
                      <a:pt x="70803" y="82233"/>
                      <a:pt x="59055" y="108585"/>
                    </a:cubicBezTo>
                    <a:cubicBezTo>
                      <a:pt x="47307" y="134938"/>
                      <a:pt x="23653" y="146526"/>
                      <a:pt x="0" y="158115"/>
                    </a:cubicBezTo>
                  </a:path>
                </a:pathLst>
              </a:custGeom>
              <a:noFill/>
              <a:ln w="3175">
                <a:solidFill>
                  <a:schemeClr val="accent2"/>
                </a:solidFill>
                <a:tailEnd type="stealth" w="sm" len="sm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Freeform 100"/>
              <p:cNvSpPr/>
              <p:nvPr/>
            </p:nvSpPr>
            <p:spPr>
              <a:xfrm flipH="1">
                <a:off x="3768345" y="903604"/>
                <a:ext cx="45719" cy="256555"/>
              </a:xfrm>
              <a:custGeom>
                <a:avLst/>
                <a:gdLst>
                  <a:gd name="connsiteX0" fmla="*/ 70485 w 70521"/>
                  <a:gd name="connsiteY0" fmla="*/ 0 h 158115"/>
                  <a:gd name="connsiteX1" fmla="*/ 59055 w 70521"/>
                  <a:gd name="connsiteY1" fmla="*/ 108585 h 158115"/>
                  <a:gd name="connsiteX2" fmla="*/ 0 w 70521"/>
                  <a:gd name="connsiteY2" fmla="*/ 158115 h 1581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0521" h="158115">
                    <a:moveTo>
                      <a:pt x="70485" y="0"/>
                    </a:moveTo>
                    <a:cubicBezTo>
                      <a:pt x="70644" y="41116"/>
                      <a:pt x="70803" y="82233"/>
                      <a:pt x="59055" y="108585"/>
                    </a:cubicBezTo>
                    <a:cubicBezTo>
                      <a:pt x="47307" y="134938"/>
                      <a:pt x="23653" y="146526"/>
                      <a:pt x="0" y="158115"/>
                    </a:cubicBezTo>
                  </a:path>
                </a:pathLst>
              </a:custGeom>
              <a:noFill/>
              <a:ln w="3175">
                <a:solidFill>
                  <a:schemeClr val="accent2"/>
                </a:solidFill>
                <a:headEnd type="stealth" w="sm" len="sm"/>
                <a:tailEnd type="none" w="sm" len="sm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Oval 101"/>
              <p:cNvSpPr/>
              <p:nvPr/>
            </p:nvSpPr>
            <p:spPr>
              <a:xfrm>
                <a:off x="3577682" y="746760"/>
                <a:ext cx="45719" cy="45719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Freeform 102"/>
              <p:cNvSpPr/>
              <p:nvPr/>
            </p:nvSpPr>
            <p:spPr>
              <a:xfrm>
                <a:off x="3531999" y="790575"/>
                <a:ext cx="68542" cy="192406"/>
              </a:xfrm>
              <a:custGeom>
                <a:avLst/>
                <a:gdLst>
                  <a:gd name="connsiteX0" fmla="*/ 70485 w 70521"/>
                  <a:gd name="connsiteY0" fmla="*/ 0 h 158115"/>
                  <a:gd name="connsiteX1" fmla="*/ 59055 w 70521"/>
                  <a:gd name="connsiteY1" fmla="*/ 108585 h 158115"/>
                  <a:gd name="connsiteX2" fmla="*/ 0 w 70521"/>
                  <a:gd name="connsiteY2" fmla="*/ 158115 h 1581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0521" h="158115">
                    <a:moveTo>
                      <a:pt x="70485" y="0"/>
                    </a:moveTo>
                    <a:cubicBezTo>
                      <a:pt x="70644" y="41116"/>
                      <a:pt x="70803" y="82233"/>
                      <a:pt x="59055" y="108585"/>
                    </a:cubicBezTo>
                    <a:cubicBezTo>
                      <a:pt x="47307" y="134938"/>
                      <a:pt x="23653" y="146526"/>
                      <a:pt x="0" y="158115"/>
                    </a:cubicBezTo>
                  </a:path>
                </a:pathLst>
              </a:custGeom>
              <a:noFill/>
              <a:ln w="3175">
                <a:solidFill>
                  <a:schemeClr val="accent2"/>
                </a:solidFill>
                <a:tailEnd type="stealth" w="sm" len="sm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Freeform 103"/>
              <p:cNvSpPr/>
              <p:nvPr/>
            </p:nvSpPr>
            <p:spPr>
              <a:xfrm flipH="1">
                <a:off x="3600538" y="792478"/>
                <a:ext cx="45719" cy="256555"/>
              </a:xfrm>
              <a:custGeom>
                <a:avLst/>
                <a:gdLst>
                  <a:gd name="connsiteX0" fmla="*/ 70485 w 70521"/>
                  <a:gd name="connsiteY0" fmla="*/ 0 h 158115"/>
                  <a:gd name="connsiteX1" fmla="*/ 59055 w 70521"/>
                  <a:gd name="connsiteY1" fmla="*/ 108585 h 158115"/>
                  <a:gd name="connsiteX2" fmla="*/ 0 w 70521"/>
                  <a:gd name="connsiteY2" fmla="*/ 158115 h 1581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0521" h="158115">
                    <a:moveTo>
                      <a:pt x="70485" y="0"/>
                    </a:moveTo>
                    <a:cubicBezTo>
                      <a:pt x="70644" y="41116"/>
                      <a:pt x="70803" y="82233"/>
                      <a:pt x="59055" y="108585"/>
                    </a:cubicBezTo>
                    <a:cubicBezTo>
                      <a:pt x="47307" y="134938"/>
                      <a:pt x="23653" y="146526"/>
                      <a:pt x="0" y="158115"/>
                    </a:cubicBezTo>
                  </a:path>
                </a:pathLst>
              </a:custGeom>
              <a:noFill/>
              <a:ln w="3175">
                <a:solidFill>
                  <a:schemeClr val="accent2"/>
                </a:solidFill>
                <a:headEnd type="stealth" w="sm" len="sm"/>
                <a:tailEnd type="none" w="sm" len="sm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Oval 107"/>
              <p:cNvSpPr/>
              <p:nvPr/>
            </p:nvSpPr>
            <p:spPr>
              <a:xfrm>
                <a:off x="3418786" y="638173"/>
                <a:ext cx="45719" cy="45719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" name="Freeform 108"/>
              <p:cNvSpPr/>
              <p:nvPr/>
            </p:nvSpPr>
            <p:spPr>
              <a:xfrm>
                <a:off x="3373103" y="681988"/>
                <a:ext cx="68542" cy="192406"/>
              </a:xfrm>
              <a:custGeom>
                <a:avLst/>
                <a:gdLst>
                  <a:gd name="connsiteX0" fmla="*/ 70485 w 70521"/>
                  <a:gd name="connsiteY0" fmla="*/ 0 h 158115"/>
                  <a:gd name="connsiteX1" fmla="*/ 59055 w 70521"/>
                  <a:gd name="connsiteY1" fmla="*/ 108585 h 158115"/>
                  <a:gd name="connsiteX2" fmla="*/ 0 w 70521"/>
                  <a:gd name="connsiteY2" fmla="*/ 158115 h 1581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0521" h="158115">
                    <a:moveTo>
                      <a:pt x="70485" y="0"/>
                    </a:moveTo>
                    <a:cubicBezTo>
                      <a:pt x="70644" y="41116"/>
                      <a:pt x="70803" y="82233"/>
                      <a:pt x="59055" y="108585"/>
                    </a:cubicBezTo>
                    <a:cubicBezTo>
                      <a:pt x="47307" y="134938"/>
                      <a:pt x="23653" y="146526"/>
                      <a:pt x="0" y="158115"/>
                    </a:cubicBezTo>
                  </a:path>
                </a:pathLst>
              </a:custGeom>
              <a:noFill/>
              <a:ln w="3175">
                <a:solidFill>
                  <a:schemeClr val="accent2"/>
                </a:solidFill>
                <a:tailEnd type="stealth" w="sm" len="sm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Freeform 109"/>
              <p:cNvSpPr/>
              <p:nvPr/>
            </p:nvSpPr>
            <p:spPr>
              <a:xfrm flipH="1">
                <a:off x="3441642" y="683891"/>
                <a:ext cx="45719" cy="256555"/>
              </a:xfrm>
              <a:custGeom>
                <a:avLst/>
                <a:gdLst>
                  <a:gd name="connsiteX0" fmla="*/ 70485 w 70521"/>
                  <a:gd name="connsiteY0" fmla="*/ 0 h 158115"/>
                  <a:gd name="connsiteX1" fmla="*/ 59055 w 70521"/>
                  <a:gd name="connsiteY1" fmla="*/ 108585 h 158115"/>
                  <a:gd name="connsiteX2" fmla="*/ 0 w 70521"/>
                  <a:gd name="connsiteY2" fmla="*/ 158115 h 1581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0521" h="158115">
                    <a:moveTo>
                      <a:pt x="70485" y="0"/>
                    </a:moveTo>
                    <a:cubicBezTo>
                      <a:pt x="70644" y="41116"/>
                      <a:pt x="70803" y="82233"/>
                      <a:pt x="59055" y="108585"/>
                    </a:cubicBezTo>
                    <a:cubicBezTo>
                      <a:pt x="47307" y="134938"/>
                      <a:pt x="23653" y="146526"/>
                      <a:pt x="0" y="158115"/>
                    </a:cubicBezTo>
                  </a:path>
                </a:pathLst>
              </a:custGeom>
              <a:noFill/>
              <a:ln w="3175">
                <a:solidFill>
                  <a:schemeClr val="accent2"/>
                </a:solidFill>
                <a:headEnd type="stealth" w="sm" len="sm"/>
                <a:tailEnd type="none" w="sm" len="sm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3319298" y="830576"/>
                <a:ext cx="45719" cy="45719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2967585" y="615313"/>
                <a:ext cx="45719" cy="45719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Oval 113"/>
              <p:cNvSpPr/>
              <p:nvPr/>
            </p:nvSpPr>
            <p:spPr>
              <a:xfrm>
                <a:off x="3222186" y="609601"/>
                <a:ext cx="45719" cy="45719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Oval 114"/>
              <p:cNvSpPr/>
              <p:nvPr/>
            </p:nvSpPr>
            <p:spPr>
              <a:xfrm>
                <a:off x="3222186" y="563882"/>
                <a:ext cx="45719" cy="45719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Freeform 115"/>
              <p:cNvSpPr/>
              <p:nvPr/>
            </p:nvSpPr>
            <p:spPr>
              <a:xfrm flipH="1">
                <a:off x="3253462" y="655320"/>
                <a:ext cx="65835" cy="198115"/>
              </a:xfrm>
              <a:custGeom>
                <a:avLst/>
                <a:gdLst>
                  <a:gd name="connsiteX0" fmla="*/ 70485 w 70521"/>
                  <a:gd name="connsiteY0" fmla="*/ 0 h 158115"/>
                  <a:gd name="connsiteX1" fmla="*/ 59055 w 70521"/>
                  <a:gd name="connsiteY1" fmla="*/ 108585 h 158115"/>
                  <a:gd name="connsiteX2" fmla="*/ 0 w 70521"/>
                  <a:gd name="connsiteY2" fmla="*/ 158115 h 1581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0521" h="158115">
                    <a:moveTo>
                      <a:pt x="70485" y="0"/>
                    </a:moveTo>
                    <a:cubicBezTo>
                      <a:pt x="70644" y="41116"/>
                      <a:pt x="70803" y="82233"/>
                      <a:pt x="59055" y="108585"/>
                    </a:cubicBezTo>
                    <a:cubicBezTo>
                      <a:pt x="47307" y="134938"/>
                      <a:pt x="23653" y="146526"/>
                      <a:pt x="0" y="158115"/>
                    </a:cubicBezTo>
                  </a:path>
                </a:pathLst>
              </a:custGeom>
              <a:noFill/>
              <a:ln w="3175">
                <a:solidFill>
                  <a:schemeClr val="accent2"/>
                </a:solidFill>
                <a:headEnd type="stealth" w="sm" len="sm"/>
                <a:tailEnd type="none" w="sm" len="sm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Freeform 117"/>
              <p:cNvSpPr/>
              <p:nvPr/>
            </p:nvSpPr>
            <p:spPr>
              <a:xfrm>
                <a:off x="3319297" y="531491"/>
                <a:ext cx="122347" cy="87631"/>
              </a:xfrm>
              <a:custGeom>
                <a:avLst/>
                <a:gdLst>
                  <a:gd name="connsiteX0" fmla="*/ 80010 w 80010"/>
                  <a:gd name="connsiteY0" fmla="*/ 70486 h 70486"/>
                  <a:gd name="connsiteX1" fmla="*/ 32385 w 80010"/>
                  <a:gd name="connsiteY1" fmla="*/ 1 h 70486"/>
                  <a:gd name="connsiteX2" fmla="*/ 0 w 80010"/>
                  <a:gd name="connsiteY2" fmla="*/ 68581 h 704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0010" h="70486">
                    <a:moveTo>
                      <a:pt x="80010" y="70486"/>
                    </a:moveTo>
                    <a:cubicBezTo>
                      <a:pt x="62865" y="35402"/>
                      <a:pt x="45720" y="318"/>
                      <a:pt x="32385" y="1"/>
                    </a:cubicBezTo>
                    <a:cubicBezTo>
                      <a:pt x="19050" y="-317"/>
                      <a:pt x="5715" y="56516"/>
                      <a:pt x="0" y="68581"/>
                    </a:cubicBezTo>
                  </a:path>
                </a:pathLst>
              </a:custGeom>
              <a:noFill/>
              <a:ln w="3175">
                <a:solidFill>
                  <a:schemeClr val="accent6"/>
                </a:solidFill>
                <a:tailEnd type="stealth" w="sm" len="sm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Oval 118"/>
              <p:cNvSpPr/>
              <p:nvPr/>
            </p:nvSpPr>
            <p:spPr>
              <a:xfrm>
                <a:off x="3295180" y="609600"/>
                <a:ext cx="45719" cy="45719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Freeform 119"/>
              <p:cNvSpPr/>
              <p:nvPr/>
            </p:nvSpPr>
            <p:spPr>
              <a:xfrm flipV="1">
                <a:off x="3022117" y="632458"/>
                <a:ext cx="200069" cy="64771"/>
              </a:xfrm>
              <a:custGeom>
                <a:avLst/>
                <a:gdLst>
                  <a:gd name="connsiteX0" fmla="*/ 80010 w 80010"/>
                  <a:gd name="connsiteY0" fmla="*/ 70486 h 70486"/>
                  <a:gd name="connsiteX1" fmla="*/ 32385 w 80010"/>
                  <a:gd name="connsiteY1" fmla="*/ 1 h 70486"/>
                  <a:gd name="connsiteX2" fmla="*/ 0 w 80010"/>
                  <a:gd name="connsiteY2" fmla="*/ 68581 h 704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0010" h="70486">
                    <a:moveTo>
                      <a:pt x="80010" y="70486"/>
                    </a:moveTo>
                    <a:cubicBezTo>
                      <a:pt x="62865" y="35402"/>
                      <a:pt x="45720" y="318"/>
                      <a:pt x="32385" y="1"/>
                    </a:cubicBezTo>
                    <a:cubicBezTo>
                      <a:pt x="19050" y="-317"/>
                      <a:pt x="5715" y="56516"/>
                      <a:pt x="0" y="68581"/>
                    </a:cubicBezTo>
                  </a:path>
                </a:pathLst>
              </a:custGeom>
              <a:noFill/>
              <a:ln w="3175">
                <a:solidFill>
                  <a:schemeClr val="accent6"/>
                </a:solidFill>
                <a:tailEnd type="stealth" w="sm" len="sm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Freeform 121"/>
              <p:cNvSpPr/>
              <p:nvPr/>
            </p:nvSpPr>
            <p:spPr>
              <a:xfrm flipH="1" flipV="1">
                <a:off x="3245045" y="104774"/>
                <a:ext cx="115070" cy="459107"/>
              </a:xfrm>
              <a:custGeom>
                <a:avLst/>
                <a:gdLst>
                  <a:gd name="connsiteX0" fmla="*/ 70485 w 70521"/>
                  <a:gd name="connsiteY0" fmla="*/ 0 h 158115"/>
                  <a:gd name="connsiteX1" fmla="*/ 59055 w 70521"/>
                  <a:gd name="connsiteY1" fmla="*/ 108585 h 158115"/>
                  <a:gd name="connsiteX2" fmla="*/ 0 w 70521"/>
                  <a:gd name="connsiteY2" fmla="*/ 158115 h 1581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0521" h="158115">
                    <a:moveTo>
                      <a:pt x="70485" y="0"/>
                    </a:moveTo>
                    <a:cubicBezTo>
                      <a:pt x="70644" y="41116"/>
                      <a:pt x="70803" y="82233"/>
                      <a:pt x="59055" y="108585"/>
                    </a:cubicBezTo>
                    <a:cubicBezTo>
                      <a:pt x="47307" y="134938"/>
                      <a:pt x="23653" y="146526"/>
                      <a:pt x="0" y="158115"/>
                    </a:cubicBezTo>
                  </a:path>
                </a:pathLst>
              </a:custGeom>
              <a:noFill/>
              <a:ln w="3175">
                <a:solidFill>
                  <a:srgbClr val="FF0000"/>
                </a:solidFill>
                <a:tailEnd type="stealth" w="sm" len="sm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90" name="Freeform 89"/>
            <p:cNvSpPr/>
            <p:nvPr/>
          </p:nvSpPr>
          <p:spPr>
            <a:xfrm>
              <a:off x="4467724" y="2109531"/>
              <a:ext cx="405064" cy="441158"/>
            </a:xfrm>
            <a:custGeom>
              <a:avLst/>
              <a:gdLst>
                <a:gd name="connsiteX0" fmla="*/ 0 w 405064"/>
                <a:gd name="connsiteY0" fmla="*/ 441158 h 441158"/>
                <a:gd name="connsiteX1" fmla="*/ 264695 w 405064"/>
                <a:gd name="connsiteY1" fmla="*/ 248653 h 441158"/>
                <a:gd name="connsiteX2" fmla="*/ 405064 w 405064"/>
                <a:gd name="connsiteY2" fmla="*/ 0 h 4411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05064" h="441158">
                  <a:moveTo>
                    <a:pt x="0" y="441158"/>
                  </a:moveTo>
                  <a:cubicBezTo>
                    <a:pt x="98592" y="381668"/>
                    <a:pt x="197184" y="322179"/>
                    <a:pt x="264695" y="248653"/>
                  </a:cubicBezTo>
                  <a:cubicBezTo>
                    <a:pt x="332206" y="175127"/>
                    <a:pt x="368635" y="87563"/>
                    <a:pt x="405064" y="0"/>
                  </a:cubicBezTo>
                </a:path>
              </a:pathLst>
            </a:custGeom>
            <a:noFill/>
            <a:ln cap="rnd">
              <a:solidFill>
                <a:srgbClr val="FF33CC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Freeform 110"/>
            <p:cNvSpPr/>
            <p:nvPr/>
          </p:nvSpPr>
          <p:spPr>
            <a:xfrm>
              <a:off x="3637547" y="1371600"/>
              <a:ext cx="858253" cy="1046747"/>
            </a:xfrm>
            <a:custGeom>
              <a:avLst/>
              <a:gdLst>
                <a:gd name="connsiteX0" fmla="*/ 858253 w 858253"/>
                <a:gd name="connsiteY0" fmla="*/ 1046747 h 1046747"/>
                <a:gd name="connsiteX1" fmla="*/ 204537 w 858253"/>
                <a:gd name="connsiteY1" fmla="*/ 617621 h 1046747"/>
                <a:gd name="connsiteX2" fmla="*/ 0 w 858253"/>
                <a:gd name="connsiteY2" fmla="*/ 0 h 10467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58253" h="1046747">
                  <a:moveTo>
                    <a:pt x="858253" y="1046747"/>
                  </a:moveTo>
                  <a:cubicBezTo>
                    <a:pt x="602916" y="919413"/>
                    <a:pt x="347579" y="792079"/>
                    <a:pt x="204537" y="617621"/>
                  </a:cubicBezTo>
                  <a:cubicBezTo>
                    <a:pt x="61495" y="443163"/>
                    <a:pt x="30747" y="221581"/>
                    <a:pt x="0" y="0"/>
                  </a:cubicBezTo>
                </a:path>
              </a:pathLst>
            </a:custGeom>
            <a:noFill/>
            <a:ln>
              <a:solidFill>
                <a:srgbClr val="FF33CC"/>
              </a:solidFill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3857999" y="331631"/>
              <a:ext cx="1467966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Neal Threshold</a:t>
              </a:r>
              <a:endParaRPr lang="en-US" sz="16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1" name="Oval 130"/>
            <p:cNvSpPr/>
            <p:nvPr/>
          </p:nvSpPr>
          <p:spPr>
            <a:xfrm>
              <a:off x="4444864" y="1741259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/>
            <p:cNvSpPr/>
            <p:nvPr/>
          </p:nvSpPr>
          <p:spPr>
            <a:xfrm>
              <a:off x="4247747" y="1625751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/>
            <p:cNvSpPr/>
            <p:nvPr/>
          </p:nvSpPr>
          <p:spPr>
            <a:xfrm>
              <a:off x="4077786" y="1513073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/>
            <p:cNvSpPr/>
            <p:nvPr/>
          </p:nvSpPr>
          <p:spPr>
            <a:xfrm>
              <a:off x="3905114" y="1404830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/>
            <p:cNvSpPr/>
            <p:nvPr/>
          </p:nvSpPr>
          <p:spPr>
            <a:xfrm>
              <a:off x="3755052" y="1299711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/>
            <p:cNvSpPr/>
            <p:nvPr/>
          </p:nvSpPr>
          <p:spPr>
            <a:xfrm>
              <a:off x="3589635" y="1189552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8" name="Group 137"/>
          <p:cNvGrpSpPr/>
          <p:nvPr/>
        </p:nvGrpSpPr>
        <p:grpSpPr>
          <a:xfrm>
            <a:off x="6171305" y="4597991"/>
            <a:ext cx="2491920" cy="1735157"/>
            <a:chOff x="2039971" y="3838574"/>
            <a:chExt cx="1842443" cy="1483281"/>
          </a:xfrm>
        </p:grpSpPr>
        <p:sp>
          <p:nvSpPr>
            <p:cNvPr id="139" name="Parallelogram 138"/>
            <p:cNvSpPr/>
            <p:nvPr/>
          </p:nvSpPr>
          <p:spPr>
            <a:xfrm rot="5400000">
              <a:off x="2564311" y="4043573"/>
              <a:ext cx="795405" cy="1130136"/>
            </a:xfrm>
            <a:prstGeom prst="parallelogram">
              <a:avLst>
                <a:gd name="adj" fmla="val 6564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40" name="Freeform 139"/>
            <p:cNvSpPr/>
            <p:nvPr/>
          </p:nvSpPr>
          <p:spPr>
            <a:xfrm>
              <a:off x="2393136" y="3838574"/>
              <a:ext cx="153849" cy="441961"/>
            </a:xfrm>
            <a:custGeom>
              <a:avLst/>
              <a:gdLst>
                <a:gd name="connsiteX0" fmla="*/ 4104 w 211922"/>
                <a:gd name="connsiteY0" fmla="*/ 471099 h 478027"/>
                <a:gd name="connsiteX1" fmla="*/ 4104 w 211922"/>
                <a:gd name="connsiteY1" fmla="*/ 270208 h 478027"/>
                <a:gd name="connsiteX2" fmla="*/ 4104 w 211922"/>
                <a:gd name="connsiteY2" fmla="*/ 45 h 478027"/>
                <a:gd name="connsiteX3" fmla="*/ 59522 w 211922"/>
                <a:gd name="connsiteY3" fmla="*/ 290990 h 478027"/>
                <a:gd name="connsiteX4" fmla="*/ 211922 w 211922"/>
                <a:gd name="connsiteY4" fmla="*/ 478027 h 478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1922" h="478027">
                  <a:moveTo>
                    <a:pt x="4104" y="471099"/>
                  </a:moveTo>
                  <a:lnTo>
                    <a:pt x="4104" y="270208"/>
                  </a:lnTo>
                  <a:cubicBezTo>
                    <a:pt x="4104" y="191699"/>
                    <a:pt x="-5132" y="-3419"/>
                    <a:pt x="4104" y="45"/>
                  </a:cubicBezTo>
                  <a:cubicBezTo>
                    <a:pt x="13340" y="3509"/>
                    <a:pt x="24886" y="211326"/>
                    <a:pt x="59522" y="290990"/>
                  </a:cubicBezTo>
                  <a:cubicBezTo>
                    <a:pt x="94158" y="370654"/>
                    <a:pt x="211922" y="478027"/>
                    <a:pt x="211922" y="478027"/>
                  </a:cubicBezTo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41" name="Freeform 140"/>
            <p:cNvSpPr/>
            <p:nvPr/>
          </p:nvSpPr>
          <p:spPr>
            <a:xfrm flipH="1" flipV="1">
              <a:off x="3392768" y="4937693"/>
              <a:ext cx="136217" cy="340044"/>
            </a:xfrm>
            <a:custGeom>
              <a:avLst/>
              <a:gdLst>
                <a:gd name="connsiteX0" fmla="*/ 4104 w 211922"/>
                <a:gd name="connsiteY0" fmla="*/ 471099 h 478027"/>
                <a:gd name="connsiteX1" fmla="*/ 4104 w 211922"/>
                <a:gd name="connsiteY1" fmla="*/ 270208 h 478027"/>
                <a:gd name="connsiteX2" fmla="*/ 4104 w 211922"/>
                <a:gd name="connsiteY2" fmla="*/ 45 h 478027"/>
                <a:gd name="connsiteX3" fmla="*/ 59522 w 211922"/>
                <a:gd name="connsiteY3" fmla="*/ 290990 h 478027"/>
                <a:gd name="connsiteX4" fmla="*/ 211922 w 211922"/>
                <a:gd name="connsiteY4" fmla="*/ 478027 h 478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1922" h="478027">
                  <a:moveTo>
                    <a:pt x="4104" y="471099"/>
                  </a:moveTo>
                  <a:lnTo>
                    <a:pt x="4104" y="270208"/>
                  </a:lnTo>
                  <a:cubicBezTo>
                    <a:pt x="4104" y="191699"/>
                    <a:pt x="-5132" y="-3419"/>
                    <a:pt x="4104" y="45"/>
                  </a:cubicBezTo>
                  <a:cubicBezTo>
                    <a:pt x="13340" y="3509"/>
                    <a:pt x="24886" y="211326"/>
                    <a:pt x="59522" y="290990"/>
                  </a:cubicBezTo>
                  <a:cubicBezTo>
                    <a:pt x="94158" y="370654"/>
                    <a:pt x="211922" y="478027"/>
                    <a:pt x="211922" y="478027"/>
                  </a:cubicBezTo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42" name="Half Frame 141"/>
            <p:cNvSpPr/>
            <p:nvPr/>
          </p:nvSpPr>
          <p:spPr>
            <a:xfrm flipH="1">
              <a:off x="2066966" y="4309618"/>
              <a:ext cx="326170" cy="228600"/>
            </a:xfrm>
            <a:prstGeom prst="halfFrame">
              <a:avLst>
                <a:gd name="adj1" fmla="val 7519"/>
                <a:gd name="adj2" fmla="val 7903"/>
              </a:avLst>
            </a:prstGeom>
            <a:solidFill>
              <a:srgbClr val="C0C0C0">
                <a:alpha val="25882"/>
              </a:srgbClr>
            </a:solidFill>
            <a:ln>
              <a:solidFill>
                <a:schemeClr val="accent2">
                  <a:alpha val="25882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accent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BE</a:t>
              </a:r>
            </a:p>
          </p:txBody>
        </p:sp>
        <p:sp>
          <p:nvSpPr>
            <p:cNvPr id="143" name="Half Frame 142"/>
            <p:cNvSpPr/>
            <p:nvPr/>
          </p:nvSpPr>
          <p:spPr>
            <a:xfrm>
              <a:off x="3523269" y="5081466"/>
              <a:ext cx="326170" cy="224927"/>
            </a:xfrm>
            <a:prstGeom prst="halfFrame">
              <a:avLst>
                <a:gd name="adj1" fmla="val 7519"/>
                <a:gd name="adj2" fmla="val 7903"/>
              </a:avLst>
            </a:prstGeom>
            <a:solidFill>
              <a:schemeClr val="accent1">
                <a:alpha val="26000"/>
              </a:schemeClr>
            </a:solidFill>
            <a:ln>
              <a:solidFill>
                <a:schemeClr val="accent2">
                  <a:alpha val="26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accent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TE</a:t>
              </a:r>
            </a:p>
          </p:txBody>
        </p:sp>
        <p:sp>
          <p:nvSpPr>
            <p:cNvPr id="144" name="Oval 143"/>
            <p:cNvSpPr/>
            <p:nvPr/>
          </p:nvSpPr>
          <p:spPr>
            <a:xfrm>
              <a:off x="3534928" y="5069277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45" name="Oval 144"/>
            <p:cNvSpPr/>
            <p:nvPr/>
          </p:nvSpPr>
          <p:spPr>
            <a:xfrm>
              <a:off x="3431115" y="5069277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46" name="Freeform 145"/>
            <p:cNvSpPr/>
            <p:nvPr/>
          </p:nvSpPr>
          <p:spPr>
            <a:xfrm>
              <a:off x="3450454" y="4981648"/>
              <a:ext cx="111458" cy="87631"/>
            </a:xfrm>
            <a:custGeom>
              <a:avLst/>
              <a:gdLst>
                <a:gd name="connsiteX0" fmla="*/ 80010 w 80010"/>
                <a:gd name="connsiteY0" fmla="*/ 70486 h 70486"/>
                <a:gd name="connsiteX1" fmla="*/ 32385 w 80010"/>
                <a:gd name="connsiteY1" fmla="*/ 1 h 70486"/>
                <a:gd name="connsiteX2" fmla="*/ 0 w 80010"/>
                <a:gd name="connsiteY2" fmla="*/ 68581 h 704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010" h="70486">
                  <a:moveTo>
                    <a:pt x="80010" y="70486"/>
                  </a:moveTo>
                  <a:cubicBezTo>
                    <a:pt x="62865" y="35402"/>
                    <a:pt x="45720" y="318"/>
                    <a:pt x="32385" y="1"/>
                  </a:cubicBezTo>
                  <a:cubicBezTo>
                    <a:pt x="19050" y="-317"/>
                    <a:pt x="5715" y="56516"/>
                    <a:pt x="0" y="68581"/>
                  </a:cubicBezTo>
                </a:path>
              </a:pathLst>
            </a:custGeom>
            <a:noFill/>
            <a:ln w="3175">
              <a:solidFill>
                <a:schemeClr val="accent6"/>
              </a:solidFill>
              <a:tailEnd type="stealth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47" name="Oval 146"/>
            <p:cNvSpPr/>
            <p:nvPr/>
          </p:nvSpPr>
          <p:spPr>
            <a:xfrm>
              <a:off x="2570752" y="4591937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48" name="Oval 147"/>
            <p:cNvSpPr/>
            <p:nvPr/>
          </p:nvSpPr>
          <p:spPr>
            <a:xfrm>
              <a:off x="2039971" y="4328984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49" name="Oval 148"/>
            <p:cNvSpPr/>
            <p:nvPr/>
          </p:nvSpPr>
          <p:spPr>
            <a:xfrm>
              <a:off x="2294572" y="4323272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50" name="Oval 149"/>
            <p:cNvSpPr/>
            <p:nvPr/>
          </p:nvSpPr>
          <p:spPr>
            <a:xfrm>
              <a:off x="2294572" y="4277553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51" name="Freeform 150"/>
            <p:cNvSpPr/>
            <p:nvPr/>
          </p:nvSpPr>
          <p:spPr>
            <a:xfrm flipV="1">
              <a:off x="2094503" y="4346129"/>
              <a:ext cx="200069" cy="64771"/>
            </a:xfrm>
            <a:custGeom>
              <a:avLst/>
              <a:gdLst>
                <a:gd name="connsiteX0" fmla="*/ 80010 w 80010"/>
                <a:gd name="connsiteY0" fmla="*/ 70486 h 70486"/>
                <a:gd name="connsiteX1" fmla="*/ 32385 w 80010"/>
                <a:gd name="connsiteY1" fmla="*/ 1 h 70486"/>
                <a:gd name="connsiteX2" fmla="*/ 0 w 80010"/>
                <a:gd name="connsiteY2" fmla="*/ 68581 h 704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010" h="70486">
                  <a:moveTo>
                    <a:pt x="80010" y="70486"/>
                  </a:moveTo>
                  <a:cubicBezTo>
                    <a:pt x="62865" y="35402"/>
                    <a:pt x="45720" y="318"/>
                    <a:pt x="32385" y="1"/>
                  </a:cubicBezTo>
                  <a:cubicBezTo>
                    <a:pt x="19050" y="-317"/>
                    <a:pt x="5715" y="56516"/>
                    <a:pt x="0" y="68581"/>
                  </a:cubicBezTo>
                </a:path>
              </a:pathLst>
            </a:custGeom>
            <a:noFill/>
            <a:ln w="3175">
              <a:solidFill>
                <a:schemeClr val="accent6"/>
              </a:solidFill>
              <a:tailEnd type="stealth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52" name="Freeform 151"/>
            <p:cNvSpPr/>
            <p:nvPr/>
          </p:nvSpPr>
          <p:spPr>
            <a:xfrm flipH="1" flipV="1">
              <a:off x="2317429" y="3979544"/>
              <a:ext cx="152630" cy="298006"/>
            </a:xfrm>
            <a:custGeom>
              <a:avLst/>
              <a:gdLst>
                <a:gd name="connsiteX0" fmla="*/ 70485 w 70521"/>
                <a:gd name="connsiteY0" fmla="*/ 0 h 158115"/>
                <a:gd name="connsiteX1" fmla="*/ 59055 w 70521"/>
                <a:gd name="connsiteY1" fmla="*/ 108585 h 158115"/>
                <a:gd name="connsiteX2" fmla="*/ 0 w 70521"/>
                <a:gd name="connsiteY2" fmla="*/ 158115 h 158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0521" h="158115">
                  <a:moveTo>
                    <a:pt x="70485" y="0"/>
                  </a:moveTo>
                  <a:cubicBezTo>
                    <a:pt x="70644" y="41116"/>
                    <a:pt x="70803" y="82233"/>
                    <a:pt x="59055" y="108585"/>
                  </a:cubicBezTo>
                  <a:cubicBezTo>
                    <a:pt x="47307" y="134938"/>
                    <a:pt x="23653" y="146526"/>
                    <a:pt x="0" y="158115"/>
                  </a:cubicBezTo>
                </a:path>
              </a:pathLst>
            </a:custGeom>
            <a:noFill/>
            <a:ln w="3175">
              <a:solidFill>
                <a:srgbClr val="FF0000"/>
              </a:solidFill>
              <a:tailEnd type="stealth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53" name="Oval 152"/>
            <p:cNvSpPr/>
            <p:nvPr/>
          </p:nvSpPr>
          <p:spPr>
            <a:xfrm>
              <a:off x="3207588" y="4884355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54" name="Oval 153"/>
            <p:cNvSpPr/>
            <p:nvPr/>
          </p:nvSpPr>
          <p:spPr>
            <a:xfrm>
              <a:off x="2970337" y="4778950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55" name="Oval 154"/>
            <p:cNvSpPr/>
            <p:nvPr/>
          </p:nvSpPr>
          <p:spPr>
            <a:xfrm>
              <a:off x="2769870" y="4684635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56" name="Oval 155"/>
            <p:cNvSpPr/>
            <p:nvPr/>
          </p:nvSpPr>
          <p:spPr>
            <a:xfrm>
              <a:off x="2546985" y="4210937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57" name="Oval 156"/>
            <p:cNvSpPr/>
            <p:nvPr/>
          </p:nvSpPr>
          <p:spPr>
            <a:xfrm>
              <a:off x="2792728" y="4332795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58" name="Oval 157"/>
            <p:cNvSpPr/>
            <p:nvPr/>
          </p:nvSpPr>
          <p:spPr>
            <a:xfrm>
              <a:off x="3041788" y="4454904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 b="1" dirty="0"/>
            </a:p>
          </p:txBody>
        </p:sp>
        <p:sp>
          <p:nvSpPr>
            <p:cNvPr id="159" name="Oval 158"/>
            <p:cNvSpPr/>
            <p:nvPr/>
          </p:nvSpPr>
          <p:spPr>
            <a:xfrm>
              <a:off x="3230447" y="4538218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60" name="Oval 159"/>
            <p:cNvSpPr/>
            <p:nvPr/>
          </p:nvSpPr>
          <p:spPr>
            <a:xfrm>
              <a:off x="2409641" y="4526148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61" name="Oval 160"/>
            <p:cNvSpPr/>
            <p:nvPr/>
          </p:nvSpPr>
          <p:spPr>
            <a:xfrm>
              <a:off x="3433985" y="4641195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62" name="Oval 161"/>
            <p:cNvSpPr/>
            <p:nvPr/>
          </p:nvSpPr>
          <p:spPr>
            <a:xfrm flipV="1">
              <a:off x="3628848" y="5072069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63" name="Oval 162"/>
            <p:cNvSpPr/>
            <p:nvPr/>
          </p:nvSpPr>
          <p:spPr>
            <a:xfrm flipV="1">
              <a:off x="3628848" y="5026350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64" name="Oval 163"/>
            <p:cNvSpPr/>
            <p:nvPr/>
          </p:nvSpPr>
          <p:spPr>
            <a:xfrm flipV="1">
              <a:off x="3826967" y="5027309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65" name="Freeform 164"/>
            <p:cNvSpPr/>
            <p:nvPr/>
          </p:nvSpPr>
          <p:spPr>
            <a:xfrm flipH="1">
              <a:off x="3654519" y="4949262"/>
              <a:ext cx="200069" cy="64771"/>
            </a:xfrm>
            <a:custGeom>
              <a:avLst/>
              <a:gdLst>
                <a:gd name="connsiteX0" fmla="*/ 80010 w 80010"/>
                <a:gd name="connsiteY0" fmla="*/ 70486 h 70486"/>
                <a:gd name="connsiteX1" fmla="*/ 32385 w 80010"/>
                <a:gd name="connsiteY1" fmla="*/ 1 h 70486"/>
                <a:gd name="connsiteX2" fmla="*/ 0 w 80010"/>
                <a:gd name="connsiteY2" fmla="*/ 68581 h 704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010" h="70486">
                  <a:moveTo>
                    <a:pt x="80010" y="70486"/>
                  </a:moveTo>
                  <a:cubicBezTo>
                    <a:pt x="62865" y="35402"/>
                    <a:pt x="45720" y="318"/>
                    <a:pt x="32385" y="1"/>
                  </a:cubicBezTo>
                  <a:cubicBezTo>
                    <a:pt x="19050" y="-317"/>
                    <a:pt x="5715" y="56516"/>
                    <a:pt x="0" y="68581"/>
                  </a:cubicBezTo>
                </a:path>
              </a:pathLst>
            </a:custGeom>
            <a:noFill/>
            <a:ln w="3175">
              <a:solidFill>
                <a:srgbClr val="FF0000"/>
              </a:solidFill>
              <a:tailEnd type="stealth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66" name="Freeform 165"/>
            <p:cNvSpPr/>
            <p:nvPr/>
          </p:nvSpPr>
          <p:spPr>
            <a:xfrm flipV="1">
              <a:off x="3435830" y="5129158"/>
              <a:ext cx="200069" cy="64771"/>
            </a:xfrm>
            <a:custGeom>
              <a:avLst/>
              <a:gdLst>
                <a:gd name="connsiteX0" fmla="*/ 80010 w 80010"/>
                <a:gd name="connsiteY0" fmla="*/ 70486 h 70486"/>
                <a:gd name="connsiteX1" fmla="*/ 32385 w 80010"/>
                <a:gd name="connsiteY1" fmla="*/ 1 h 70486"/>
                <a:gd name="connsiteX2" fmla="*/ 0 w 80010"/>
                <a:gd name="connsiteY2" fmla="*/ 68581 h 704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0010" h="70486">
                  <a:moveTo>
                    <a:pt x="80010" y="70486"/>
                  </a:moveTo>
                  <a:cubicBezTo>
                    <a:pt x="62865" y="35402"/>
                    <a:pt x="45720" y="318"/>
                    <a:pt x="32385" y="1"/>
                  </a:cubicBezTo>
                  <a:cubicBezTo>
                    <a:pt x="19050" y="-317"/>
                    <a:pt x="5715" y="56516"/>
                    <a:pt x="0" y="68581"/>
                  </a:cubicBezTo>
                </a:path>
              </a:pathLst>
            </a:custGeom>
            <a:noFill/>
            <a:ln w="3175">
              <a:solidFill>
                <a:schemeClr val="accent6"/>
              </a:solidFill>
              <a:tailEnd type="stealth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67" name="Freeform 166"/>
            <p:cNvSpPr/>
            <p:nvPr/>
          </p:nvSpPr>
          <p:spPr>
            <a:xfrm flipH="1">
              <a:off x="2327301" y="4393822"/>
              <a:ext cx="65835" cy="198115"/>
            </a:xfrm>
            <a:custGeom>
              <a:avLst/>
              <a:gdLst>
                <a:gd name="connsiteX0" fmla="*/ 70485 w 70521"/>
                <a:gd name="connsiteY0" fmla="*/ 0 h 158115"/>
                <a:gd name="connsiteX1" fmla="*/ 59055 w 70521"/>
                <a:gd name="connsiteY1" fmla="*/ 108585 h 158115"/>
                <a:gd name="connsiteX2" fmla="*/ 0 w 70521"/>
                <a:gd name="connsiteY2" fmla="*/ 158115 h 158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0521" h="158115">
                  <a:moveTo>
                    <a:pt x="70485" y="0"/>
                  </a:moveTo>
                  <a:cubicBezTo>
                    <a:pt x="70644" y="41116"/>
                    <a:pt x="70803" y="82233"/>
                    <a:pt x="59055" y="108585"/>
                  </a:cubicBezTo>
                  <a:cubicBezTo>
                    <a:pt x="47307" y="134938"/>
                    <a:pt x="23653" y="146526"/>
                    <a:pt x="0" y="158115"/>
                  </a:cubicBezTo>
                </a:path>
              </a:pathLst>
            </a:custGeom>
            <a:noFill/>
            <a:ln w="3175">
              <a:solidFill>
                <a:schemeClr val="accent2"/>
              </a:solidFill>
              <a:headEnd type="stealth" w="sm" len="sm"/>
              <a:tailEnd type="none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168" name="Freeform 167"/>
            <p:cNvSpPr/>
            <p:nvPr/>
          </p:nvSpPr>
          <p:spPr>
            <a:xfrm flipV="1">
              <a:off x="3481400" y="4673166"/>
              <a:ext cx="153954" cy="354142"/>
            </a:xfrm>
            <a:custGeom>
              <a:avLst/>
              <a:gdLst>
                <a:gd name="connsiteX0" fmla="*/ 70485 w 70521"/>
                <a:gd name="connsiteY0" fmla="*/ 0 h 158115"/>
                <a:gd name="connsiteX1" fmla="*/ 59055 w 70521"/>
                <a:gd name="connsiteY1" fmla="*/ 108585 h 158115"/>
                <a:gd name="connsiteX2" fmla="*/ 0 w 70521"/>
                <a:gd name="connsiteY2" fmla="*/ 158115 h 158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0521" h="158115">
                  <a:moveTo>
                    <a:pt x="70485" y="0"/>
                  </a:moveTo>
                  <a:cubicBezTo>
                    <a:pt x="70644" y="41116"/>
                    <a:pt x="70803" y="82233"/>
                    <a:pt x="59055" y="108585"/>
                  </a:cubicBezTo>
                  <a:cubicBezTo>
                    <a:pt x="47307" y="134938"/>
                    <a:pt x="23653" y="146526"/>
                    <a:pt x="0" y="158115"/>
                  </a:cubicBezTo>
                </a:path>
              </a:pathLst>
            </a:custGeom>
            <a:noFill/>
            <a:ln w="3175">
              <a:solidFill>
                <a:srgbClr val="FF0000"/>
              </a:solidFill>
              <a:headEnd type="stealth" w="sm" len="sm"/>
              <a:tailEnd type="none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cxnSp>
          <p:nvCxnSpPr>
            <p:cNvPr id="169" name="Straight Arrow Connector 168"/>
            <p:cNvCxnSpPr/>
            <p:nvPr/>
          </p:nvCxnSpPr>
          <p:spPr>
            <a:xfrm>
              <a:off x="2720340" y="4232399"/>
              <a:ext cx="610143" cy="272854"/>
            </a:xfrm>
            <a:prstGeom prst="straightConnector1">
              <a:avLst/>
            </a:prstGeom>
            <a:ln w="3175">
              <a:solidFill>
                <a:srgbClr val="FF0000"/>
              </a:solidFill>
              <a:prstDash val="dash"/>
              <a:tailEnd type="stealth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Arrow Connector 169"/>
            <p:cNvCxnSpPr/>
            <p:nvPr/>
          </p:nvCxnSpPr>
          <p:spPr>
            <a:xfrm>
              <a:off x="2533252" y="4672438"/>
              <a:ext cx="697195" cy="309209"/>
            </a:xfrm>
            <a:prstGeom prst="straightConnector1">
              <a:avLst/>
            </a:prstGeom>
            <a:ln w="3175">
              <a:solidFill>
                <a:schemeClr val="accent2"/>
              </a:solidFill>
              <a:prstDash val="dash"/>
              <a:headEnd type="stealth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1" name="TextBox 170"/>
            <p:cNvSpPr txBox="1"/>
            <p:nvPr/>
          </p:nvSpPr>
          <p:spPr>
            <a:xfrm>
              <a:off x="3418953" y="4860914"/>
              <a:ext cx="116717" cy="1225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100" dirty="0" smtClean="0">
                  <a:solidFill>
                    <a:schemeClr val="accent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(1)</a:t>
              </a:r>
              <a:endParaRPr lang="en-US" sz="11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2" name="TextBox 171"/>
            <p:cNvSpPr txBox="1"/>
            <p:nvPr/>
          </p:nvSpPr>
          <p:spPr>
            <a:xfrm>
              <a:off x="2815589" y="4841540"/>
              <a:ext cx="116717" cy="1225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100" dirty="0" smtClean="0">
                  <a:solidFill>
                    <a:schemeClr val="accent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(2)</a:t>
              </a:r>
              <a:endParaRPr lang="en-US" sz="11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3" name="TextBox 172"/>
            <p:cNvSpPr txBox="1"/>
            <p:nvPr/>
          </p:nvSpPr>
          <p:spPr>
            <a:xfrm>
              <a:off x="2277608" y="4571867"/>
              <a:ext cx="116717" cy="1225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100" dirty="0" smtClean="0">
                  <a:solidFill>
                    <a:schemeClr val="accent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(3)</a:t>
              </a:r>
              <a:endParaRPr lang="en-US" sz="11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4" name="TextBox 173"/>
            <p:cNvSpPr txBox="1"/>
            <p:nvPr/>
          </p:nvSpPr>
          <p:spPr>
            <a:xfrm>
              <a:off x="2224074" y="3925683"/>
              <a:ext cx="150905" cy="1225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100" dirty="0" smtClean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(4</a:t>
              </a:r>
              <a:r>
                <a:rPr lang="en-US" sz="1100" baseline="30000" dirty="0" smtClean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en-US" sz="1100" dirty="0" smtClean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)</a:t>
              </a:r>
              <a:endParaRPr lang="en-US" sz="11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5" name="TextBox 174"/>
            <p:cNvSpPr txBox="1"/>
            <p:nvPr/>
          </p:nvSpPr>
          <p:spPr>
            <a:xfrm>
              <a:off x="2047406" y="4410900"/>
              <a:ext cx="153263" cy="1225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100" dirty="0" smtClean="0">
                  <a:solidFill>
                    <a:schemeClr val="accent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(4</a:t>
              </a:r>
              <a:r>
                <a:rPr lang="en-US" sz="1100" baseline="30000" dirty="0" smtClean="0">
                  <a:solidFill>
                    <a:schemeClr val="accent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h</a:t>
              </a:r>
              <a:r>
                <a:rPr lang="en-US" sz="1100" dirty="0" smtClean="0">
                  <a:solidFill>
                    <a:schemeClr val="accent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)</a:t>
              </a:r>
              <a:endParaRPr lang="en-US" sz="11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6" name="TextBox 175"/>
            <p:cNvSpPr txBox="1"/>
            <p:nvPr/>
          </p:nvSpPr>
          <p:spPr>
            <a:xfrm>
              <a:off x="2962013" y="4221262"/>
              <a:ext cx="116717" cy="1225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100" dirty="0" smtClean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(5)</a:t>
              </a:r>
              <a:endParaRPr lang="en-US" sz="11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7" name="TextBox 176"/>
            <p:cNvSpPr txBox="1"/>
            <p:nvPr/>
          </p:nvSpPr>
          <p:spPr>
            <a:xfrm>
              <a:off x="3580647" y="4647466"/>
              <a:ext cx="116717" cy="1225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100" dirty="0" smtClean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(6)</a:t>
              </a:r>
              <a:endParaRPr lang="en-US" sz="11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8" name="TextBox 177"/>
            <p:cNvSpPr txBox="1"/>
            <p:nvPr/>
          </p:nvSpPr>
          <p:spPr>
            <a:xfrm>
              <a:off x="3731509" y="4827888"/>
              <a:ext cx="150905" cy="1225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100" dirty="0" smtClean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(7</a:t>
              </a:r>
              <a:r>
                <a:rPr lang="en-US" sz="1100" baseline="30000" dirty="0" smtClean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en-US" sz="1100" dirty="0" smtClean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)</a:t>
              </a:r>
              <a:endParaRPr lang="en-US" sz="11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9" name="TextBox 178"/>
            <p:cNvSpPr txBox="1"/>
            <p:nvPr/>
          </p:nvSpPr>
          <p:spPr>
            <a:xfrm>
              <a:off x="3374578" y="5199289"/>
              <a:ext cx="153263" cy="1225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100" dirty="0" smtClean="0">
                  <a:solidFill>
                    <a:schemeClr val="accent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(7</a:t>
              </a:r>
              <a:r>
                <a:rPr lang="en-US" sz="1100" baseline="30000" dirty="0" smtClean="0">
                  <a:solidFill>
                    <a:schemeClr val="accent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h</a:t>
              </a:r>
              <a:r>
                <a:rPr lang="en-US" sz="1100" dirty="0" smtClean="0">
                  <a:solidFill>
                    <a:schemeClr val="accent2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)</a:t>
              </a:r>
              <a:endParaRPr lang="en-US" sz="11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030" name="Freeform 1029"/>
          <p:cNvSpPr/>
          <p:nvPr/>
        </p:nvSpPr>
        <p:spPr>
          <a:xfrm>
            <a:off x="7558983" y="3775030"/>
            <a:ext cx="1022885" cy="352269"/>
          </a:xfrm>
          <a:custGeom>
            <a:avLst/>
            <a:gdLst>
              <a:gd name="connsiteX0" fmla="*/ 0 w 869429"/>
              <a:gd name="connsiteY0" fmla="*/ 0 h 352269"/>
              <a:gd name="connsiteX1" fmla="*/ 172386 w 869429"/>
              <a:gd name="connsiteY1" fmla="*/ 262328 h 352269"/>
              <a:gd name="connsiteX2" fmla="*/ 869429 w 869429"/>
              <a:gd name="connsiteY2" fmla="*/ 352269 h 3522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69429" h="352269">
                <a:moveTo>
                  <a:pt x="0" y="0"/>
                </a:moveTo>
                <a:cubicBezTo>
                  <a:pt x="13740" y="101808"/>
                  <a:pt x="27481" y="203617"/>
                  <a:pt x="172386" y="262328"/>
                </a:cubicBezTo>
                <a:cubicBezTo>
                  <a:pt x="317291" y="321039"/>
                  <a:pt x="710783" y="338528"/>
                  <a:pt x="869429" y="352269"/>
                </a:cubicBezTo>
              </a:path>
            </a:pathLst>
          </a:custGeom>
          <a:noFill/>
          <a:ln cap="rnd">
            <a:solidFill>
              <a:schemeClr val="accent6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1" name="Freeform 1030"/>
          <p:cNvSpPr/>
          <p:nvPr/>
        </p:nvSpPr>
        <p:spPr>
          <a:xfrm>
            <a:off x="7157399" y="3767147"/>
            <a:ext cx="1438029" cy="1225789"/>
          </a:xfrm>
          <a:custGeom>
            <a:avLst/>
            <a:gdLst>
              <a:gd name="connsiteX0" fmla="*/ 659567 w 1250253"/>
              <a:gd name="connsiteY0" fmla="*/ 131957 h 1196259"/>
              <a:gd name="connsiteX1" fmla="*/ 1229193 w 1250253"/>
              <a:gd name="connsiteY1" fmla="*/ 94482 h 1196259"/>
              <a:gd name="connsiteX2" fmla="*/ 0 w 1250253"/>
              <a:gd name="connsiteY2" fmla="*/ 1196259 h 11962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50253" h="1196259">
                <a:moveTo>
                  <a:pt x="659567" y="131957"/>
                </a:moveTo>
                <a:cubicBezTo>
                  <a:pt x="999344" y="24527"/>
                  <a:pt x="1339121" y="-82902"/>
                  <a:pt x="1229193" y="94482"/>
                </a:cubicBezTo>
                <a:cubicBezTo>
                  <a:pt x="1119265" y="271866"/>
                  <a:pt x="559632" y="734062"/>
                  <a:pt x="0" y="1196259"/>
                </a:cubicBezTo>
              </a:path>
            </a:pathLst>
          </a:custGeom>
          <a:noFill/>
          <a:ln>
            <a:solidFill>
              <a:schemeClr val="accent6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TextBox 184"/>
          <p:cNvSpPr txBox="1"/>
          <p:nvPr/>
        </p:nvSpPr>
        <p:spPr>
          <a:xfrm>
            <a:off x="5488496" y="5580595"/>
            <a:ext cx="2158155" cy="83099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Threshold, </a:t>
            </a:r>
          </a:p>
          <a:p>
            <a:r>
              <a:rPr lang="en-US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(positive feedback)</a:t>
            </a:r>
          </a:p>
          <a:p>
            <a:r>
              <a:rPr lang="en-US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Snapback, NDR Regime</a:t>
            </a:r>
            <a:endParaRPr 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31" name="Straight Connector 230"/>
          <p:cNvCxnSpPr/>
          <p:nvPr/>
        </p:nvCxnSpPr>
        <p:spPr>
          <a:xfrm>
            <a:off x="6515655" y="968572"/>
            <a:ext cx="1265779" cy="36609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9" name="Group 238"/>
          <p:cNvGrpSpPr/>
          <p:nvPr/>
        </p:nvGrpSpPr>
        <p:grpSpPr>
          <a:xfrm>
            <a:off x="5941490" y="172387"/>
            <a:ext cx="2574494" cy="3165751"/>
            <a:chOff x="5941490" y="172387"/>
            <a:chExt cx="2574494" cy="3165751"/>
          </a:xfrm>
        </p:grpSpPr>
        <p:grpSp>
          <p:nvGrpSpPr>
            <p:cNvPr id="229" name="Group 228"/>
            <p:cNvGrpSpPr/>
            <p:nvPr/>
          </p:nvGrpSpPr>
          <p:grpSpPr>
            <a:xfrm>
              <a:off x="5941490" y="172387"/>
              <a:ext cx="2574494" cy="3165751"/>
              <a:chOff x="5941490" y="172387"/>
              <a:chExt cx="2574494" cy="3165751"/>
            </a:xfrm>
          </p:grpSpPr>
          <p:grpSp>
            <p:nvGrpSpPr>
              <p:cNvPr id="1037" name="Group 1036"/>
              <p:cNvGrpSpPr/>
              <p:nvPr/>
            </p:nvGrpSpPr>
            <p:grpSpPr>
              <a:xfrm>
                <a:off x="5941490" y="172387"/>
                <a:ext cx="2574494" cy="3165751"/>
                <a:chOff x="5941490" y="172387"/>
                <a:chExt cx="2574494" cy="3165751"/>
              </a:xfrm>
            </p:grpSpPr>
            <p:grpSp>
              <p:nvGrpSpPr>
                <p:cNvPr id="186" name="Group 185"/>
                <p:cNvGrpSpPr/>
                <p:nvPr/>
              </p:nvGrpSpPr>
              <p:grpSpPr>
                <a:xfrm>
                  <a:off x="5941490" y="172387"/>
                  <a:ext cx="2574494" cy="1700101"/>
                  <a:chOff x="6234653" y="1804123"/>
                  <a:chExt cx="1838737" cy="916862"/>
                </a:xfrm>
              </p:grpSpPr>
              <p:cxnSp>
                <p:nvCxnSpPr>
                  <p:cNvPr id="187" name="Straight Connector 186"/>
                  <p:cNvCxnSpPr/>
                  <p:nvPr/>
                </p:nvCxnSpPr>
                <p:spPr>
                  <a:xfrm flipV="1">
                    <a:off x="7702959" y="2445736"/>
                    <a:ext cx="4125" cy="275249"/>
                  </a:xfrm>
                  <a:prstGeom prst="line">
                    <a:avLst/>
                  </a:prstGeom>
                  <a:ln w="31750">
                    <a:solidFill>
                      <a:schemeClr val="accent2">
                        <a:alpha val="29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8" name="Straight Connector 187"/>
                  <p:cNvCxnSpPr/>
                  <p:nvPr/>
                </p:nvCxnSpPr>
                <p:spPr>
                  <a:xfrm flipH="1" flipV="1">
                    <a:off x="7688542" y="2429809"/>
                    <a:ext cx="384848" cy="153524"/>
                  </a:xfrm>
                  <a:prstGeom prst="line">
                    <a:avLst/>
                  </a:prstGeom>
                  <a:ln w="31750">
                    <a:solidFill>
                      <a:schemeClr val="accent2">
                        <a:alpha val="29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89" name="Parallelogram 188"/>
                  <p:cNvSpPr/>
                  <p:nvPr/>
                </p:nvSpPr>
                <p:spPr>
                  <a:xfrm rot="5400000">
                    <a:off x="7034273" y="1682561"/>
                    <a:ext cx="162627" cy="1132471"/>
                  </a:xfrm>
                  <a:prstGeom prst="parallelogram">
                    <a:avLst>
                      <a:gd name="adj" fmla="val 13563"/>
                    </a:avLst>
                  </a:prstGeom>
                  <a:noFill/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3600"/>
                  </a:p>
                </p:txBody>
              </p:sp>
              <p:sp>
                <p:nvSpPr>
                  <p:cNvPr id="190" name="Freeform 189"/>
                  <p:cNvSpPr/>
                  <p:nvPr/>
                </p:nvSpPr>
                <p:spPr>
                  <a:xfrm>
                    <a:off x="6545542" y="1804123"/>
                    <a:ext cx="112433" cy="381872"/>
                  </a:xfrm>
                  <a:custGeom>
                    <a:avLst/>
                    <a:gdLst>
                      <a:gd name="connsiteX0" fmla="*/ 4104 w 211922"/>
                      <a:gd name="connsiteY0" fmla="*/ 471099 h 478027"/>
                      <a:gd name="connsiteX1" fmla="*/ 4104 w 211922"/>
                      <a:gd name="connsiteY1" fmla="*/ 270208 h 478027"/>
                      <a:gd name="connsiteX2" fmla="*/ 4104 w 211922"/>
                      <a:gd name="connsiteY2" fmla="*/ 45 h 478027"/>
                      <a:gd name="connsiteX3" fmla="*/ 59522 w 211922"/>
                      <a:gd name="connsiteY3" fmla="*/ 290990 h 478027"/>
                      <a:gd name="connsiteX4" fmla="*/ 211922 w 211922"/>
                      <a:gd name="connsiteY4" fmla="*/ 478027 h 47802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11922" h="478027">
                        <a:moveTo>
                          <a:pt x="4104" y="471099"/>
                        </a:moveTo>
                        <a:lnTo>
                          <a:pt x="4104" y="270208"/>
                        </a:lnTo>
                        <a:cubicBezTo>
                          <a:pt x="4104" y="191699"/>
                          <a:pt x="-5132" y="-3419"/>
                          <a:pt x="4104" y="45"/>
                        </a:cubicBezTo>
                        <a:cubicBezTo>
                          <a:pt x="13340" y="3509"/>
                          <a:pt x="24886" y="211326"/>
                          <a:pt x="59522" y="290990"/>
                        </a:cubicBezTo>
                        <a:cubicBezTo>
                          <a:pt x="94158" y="370654"/>
                          <a:pt x="211922" y="478027"/>
                          <a:pt x="211922" y="478027"/>
                        </a:cubicBezTo>
                      </a:path>
                    </a:pathLst>
                  </a:cu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3600"/>
                  </a:p>
                </p:txBody>
              </p:sp>
              <p:sp>
                <p:nvSpPr>
                  <p:cNvPr id="191" name="Freeform 190"/>
                  <p:cNvSpPr/>
                  <p:nvPr/>
                </p:nvSpPr>
                <p:spPr>
                  <a:xfrm flipH="1" flipV="1">
                    <a:off x="7543970" y="2313585"/>
                    <a:ext cx="142666" cy="344288"/>
                  </a:xfrm>
                  <a:custGeom>
                    <a:avLst/>
                    <a:gdLst>
                      <a:gd name="connsiteX0" fmla="*/ 4104 w 211922"/>
                      <a:gd name="connsiteY0" fmla="*/ 471099 h 478027"/>
                      <a:gd name="connsiteX1" fmla="*/ 4104 w 211922"/>
                      <a:gd name="connsiteY1" fmla="*/ 270208 h 478027"/>
                      <a:gd name="connsiteX2" fmla="*/ 4104 w 211922"/>
                      <a:gd name="connsiteY2" fmla="*/ 45 h 478027"/>
                      <a:gd name="connsiteX3" fmla="*/ 59522 w 211922"/>
                      <a:gd name="connsiteY3" fmla="*/ 290990 h 478027"/>
                      <a:gd name="connsiteX4" fmla="*/ 211922 w 211922"/>
                      <a:gd name="connsiteY4" fmla="*/ 478027 h 47802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11922" h="478027">
                        <a:moveTo>
                          <a:pt x="4104" y="471099"/>
                        </a:moveTo>
                        <a:lnTo>
                          <a:pt x="4104" y="270208"/>
                        </a:lnTo>
                        <a:cubicBezTo>
                          <a:pt x="4104" y="191699"/>
                          <a:pt x="-5132" y="-3419"/>
                          <a:pt x="4104" y="45"/>
                        </a:cubicBezTo>
                        <a:cubicBezTo>
                          <a:pt x="13340" y="3509"/>
                          <a:pt x="24886" y="211326"/>
                          <a:pt x="59522" y="290990"/>
                        </a:cubicBezTo>
                        <a:cubicBezTo>
                          <a:pt x="94158" y="370654"/>
                          <a:pt x="211922" y="478027"/>
                          <a:pt x="211922" y="478027"/>
                        </a:cubicBezTo>
                      </a:path>
                    </a:pathLst>
                  </a:cu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3600"/>
                  </a:p>
                </p:txBody>
              </p:sp>
              <p:sp>
                <p:nvSpPr>
                  <p:cNvPr id="192" name="Oval 191"/>
                  <p:cNvSpPr/>
                  <p:nvPr/>
                </p:nvSpPr>
                <p:spPr>
                  <a:xfrm>
                    <a:off x="7691805" y="2434741"/>
                    <a:ext cx="45719" cy="45719"/>
                  </a:xfrm>
                  <a:prstGeom prst="ellipse">
                    <a:avLst/>
                  </a:prstGeom>
                  <a:solidFill>
                    <a:schemeClr val="accent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3600"/>
                  </a:p>
                </p:txBody>
              </p:sp>
              <p:sp>
                <p:nvSpPr>
                  <p:cNvPr id="193" name="Oval 192"/>
                  <p:cNvSpPr/>
                  <p:nvPr/>
                </p:nvSpPr>
                <p:spPr>
                  <a:xfrm>
                    <a:off x="7572462" y="2429292"/>
                    <a:ext cx="45719" cy="45719"/>
                  </a:xfrm>
                  <a:prstGeom prst="ellipse">
                    <a:avLst/>
                  </a:prstGeom>
                  <a:solidFill>
                    <a:schemeClr val="accent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3600"/>
                  </a:p>
                </p:txBody>
              </p:sp>
              <p:sp>
                <p:nvSpPr>
                  <p:cNvPr id="194" name="Freeform 193"/>
                  <p:cNvSpPr/>
                  <p:nvPr/>
                </p:nvSpPr>
                <p:spPr>
                  <a:xfrm flipV="1">
                    <a:off x="7607331" y="2495702"/>
                    <a:ext cx="111458" cy="87631"/>
                  </a:xfrm>
                  <a:custGeom>
                    <a:avLst/>
                    <a:gdLst>
                      <a:gd name="connsiteX0" fmla="*/ 80010 w 80010"/>
                      <a:gd name="connsiteY0" fmla="*/ 70486 h 70486"/>
                      <a:gd name="connsiteX1" fmla="*/ 32385 w 80010"/>
                      <a:gd name="connsiteY1" fmla="*/ 1 h 70486"/>
                      <a:gd name="connsiteX2" fmla="*/ 0 w 80010"/>
                      <a:gd name="connsiteY2" fmla="*/ 68581 h 7048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80010" h="70486">
                        <a:moveTo>
                          <a:pt x="80010" y="70486"/>
                        </a:moveTo>
                        <a:cubicBezTo>
                          <a:pt x="62865" y="35402"/>
                          <a:pt x="45720" y="318"/>
                          <a:pt x="32385" y="1"/>
                        </a:cubicBezTo>
                        <a:cubicBezTo>
                          <a:pt x="19050" y="-317"/>
                          <a:pt x="5715" y="56516"/>
                          <a:pt x="0" y="68581"/>
                        </a:cubicBezTo>
                      </a:path>
                    </a:pathLst>
                  </a:custGeom>
                  <a:noFill/>
                  <a:ln w="3175">
                    <a:solidFill>
                      <a:schemeClr val="accent6"/>
                    </a:solidFill>
                    <a:tailEnd type="stealth" w="sm" len="sm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3600"/>
                  </a:p>
                </p:txBody>
              </p:sp>
              <p:sp>
                <p:nvSpPr>
                  <p:cNvPr id="195" name="Oval 194"/>
                  <p:cNvSpPr/>
                  <p:nvPr/>
                </p:nvSpPr>
                <p:spPr>
                  <a:xfrm>
                    <a:off x="6770699" y="2330110"/>
                    <a:ext cx="45719" cy="45719"/>
                  </a:xfrm>
                  <a:prstGeom prst="ellipse">
                    <a:avLst/>
                  </a:prstGeom>
                  <a:solidFill>
                    <a:schemeClr val="accent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3600"/>
                  </a:p>
                </p:txBody>
              </p:sp>
              <p:sp>
                <p:nvSpPr>
                  <p:cNvPr id="196" name="Oval 195"/>
                  <p:cNvSpPr/>
                  <p:nvPr/>
                </p:nvSpPr>
                <p:spPr>
                  <a:xfrm>
                    <a:off x="6234653" y="2053096"/>
                    <a:ext cx="45719" cy="45719"/>
                  </a:xfrm>
                  <a:prstGeom prst="ellipse">
                    <a:avLst/>
                  </a:prstGeom>
                  <a:solidFill>
                    <a:schemeClr val="accent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3600"/>
                  </a:p>
                </p:txBody>
              </p:sp>
              <p:sp>
                <p:nvSpPr>
                  <p:cNvPr id="197" name="Oval 196"/>
                  <p:cNvSpPr/>
                  <p:nvPr/>
                </p:nvSpPr>
                <p:spPr>
                  <a:xfrm>
                    <a:off x="6453494" y="2145990"/>
                    <a:ext cx="45719" cy="45719"/>
                  </a:xfrm>
                  <a:prstGeom prst="ellipse">
                    <a:avLst/>
                  </a:prstGeom>
                  <a:solidFill>
                    <a:schemeClr val="accent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3600"/>
                  </a:p>
                </p:txBody>
              </p:sp>
              <p:sp>
                <p:nvSpPr>
                  <p:cNvPr id="198" name="Oval 197"/>
                  <p:cNvSpPr/>
                  <p:nvPr/>
                </p:nvSpPr>
                <p:spPr>
                  <a:xfrm>
                    <a:off x="6456847" y="2095180"/>
                    <a:ext cx="45719" cy="45719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3600"/>
                  </a:p>
                </p:txBody>
              </p:sp>
              <p:sp>
                <p:nvSpPr>
                  <p:cNvPr id="199" name="Oval 198"/>
                  <p:cNvSpPr/>
                  <p:nvPr/>
                </p:nvSpPr>
                <p:spPr>
                  <a:xfrm>
                    <a:off x="7362375" y="2347112"/>
                    <a:ext cx="45719" cy="45719"/>
                  </a:xfrm>
                  <a:prstGeom prst="ellipse">
                    <a:avLst/>
                  </a:prstGeom>
                  <a:solidFill>
                    <a:schemeClr val="accent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3600"/>
                  </a:p>
                </p:txBody>
              </p:sp>
              <p:sp>
                <p:nvSpPr>
                  <p:cNvPr id="200" name="Oval 199"/>
                  <p:cNvSpPr/>
                  <p:nvPr/>
                </p:nvSpPr>
                <p:spPr>
                  <a:xfrm>
                    <a:off x="7145602" y="2339516"/>
                    <a:ext cx="45719" cy="45719"/>
                  </a:xfrm>
                  <a:prstGeom prst="ellipse">
                    <a:avLst/>
                  </a:prstGeom>
                  <a:solidFill>
                    <a:schemeClr val="accent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3600"/>
                  </a:p>
                </p:txBody>
              </p:sp>
              <p:sp>
                <p:nvSpPr>
                  <p:cNvPr id="201" name="Oval 200"/>
                  <p:cNvSpPr/>
                  <p:nvPr/>
                </p:nvSpPr>
                <p:spPr>
                  <a:xfrm>
                    <a:off x="6950355" y="2337922"/>
                    <a:ext cx="45719" cy="45719"/>
                  </a:xfrm>
                  <a:prstGeom prst="ellipse">
                    <a:avLst/>
                  </a:prstGeom>
                  <a:solidFill>
                    <a:schemeClr val="accent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3600"/>
                  </a:p>
                </p:txBody>
              </p:sp>
              <p:sp>
                <p:nvSpPr>
                  <p:cNvPr id="202" name="Oval 201"/>
                  <p:cNvSpPr/>
                  <p:nvPr/>
                </p:nvSpPr>
                <p:spPr>
                  <a:xfrm>
                    <a:off x="6718853" y="2113622"/>
                    <a:ext cx="45719" cy="45719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3600"/>
                  </a:p>
                </p:txBody>
              </p:sp>
              <p:sp>
                <p:nvSpPr>
                  <p:cNvPr id="203" name="Oval 202"/>
                  <p:cNvSpPr/>
                  <p:nvPr/>
                </p:nvSpPr>
                <p:spPr>
                  <a:xfrm>
                    <a:off x="6945135" y="2113621"/>
                    <a:ext cx="45719" cy="45719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3600"/>
                  </a:p>
                </p:txBody>
              </p:sp>
              <p:sp>
                <p:nvSpPr>
                  <p:cNvPr id="204" name="Oval 203"/>
                  <p:cNvSpPr/>
                  <p:nvPr/>
                </p:nvSpPr>
                <p:spPr>
                  <a:xfrm>
                    <a:off x="7219508" y="2113622"/>
                    <a:ext cx="45719" cy="45719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3600" b="1" dirty="0"/>
                  </a:p>
                </p:txBody>
              </p:sp>
              <p:sp>
                <p:nvSpPr>
                  <p:cNvPr id="205" name="Oval 204"/>
                  <p:cNvSpPr/>
                  <p:nvPr/>
                </p:nvSpPr>
                <p:spPr>
                  <a:xfrm>
                    <a:off x="7408094" y="2123131"/>
                    <a:ext cx="45719" cy="45719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3600"/>
                  </a:p>
                </p:txBody>
              </p:sp>
              <p:sp>
                <p:nvSpPr>
                  <p:cNvPr id="206" name="Oval 205"/>
                  <p:cNvSpPr/>
                  <p:nvPr/>
                </p:nvSpPr>
                <p:spPr>
                  <a:xfrm>
                    <a:off x="6584906" y="2319914"/>
                    <a:ext cx="45719" cy="45719"/>
                  </a:xfrm>
                  <a:prstGeom prst="ellipse">
                    <a:avLst/>
                  </a:prstGeom>
                  <a:solidFill>
                    <a:schemeClr val="accent2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3600"/>
                  </a:p>
                </p:txBody>
              </p:sp>
              <p:sp>
                <p:nvSpPr>
                  <p:cNvPr id="207" name="Oval 206"/>
                  <p:cNvSpPr/>
                  <p:nvPr/>
                </p:nvSpPr>
                <p:spPr>
                  <a:xfrm>
                    <a:off x="7582772" y="2129254"/>
                    <a:ext cx="45719" cy="45719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3600"/>
                  </a:p>
                </p:txBody>
              </p:sp>
              <p:sp>
                <p:nvSpPr>
                  <p:cNvPr id="208" name="Oval 207"/>
                  <p:cNvSpPr/>
                  <p:nvPr/>
                </p:nvSpPr>
                <p:spPr>
                  <a:xfrm flipV="1">
                    <a:off x="7785725" y="2403243"/>
                    <a:ext cx="45719" cy="45719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3600"/>
                  </a:p>
                </p:txBody>
              </p:sp>
              <p:sp>
                <p:nvSpPr>
                  <p:cNvPr id="209" name="Oval 208"/>
                  <p:cNvSpPr/>
                  <p:nvPr/>
                </p:nvSpPr>
                <p:spPr>
                  <a:xfrm flipV="1">
                    <a:off x="7945513" y="2478026"/>
                    <a:ext cx="45719" cy="45719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3600"/>
                  </a:p>
                </p:txBody>
              </p:sp>
              <p:sp>
                <p:nvSpPr>
                  <p:cNvPr id="210" name="Freeform 209"/>
                  <p:cNvSpPr/>
                  <p:nvPr/>
                </p:nvSpPr>
                <p:spPr>
                  <a:xfrm flipH="1">
                    <a:off x="6479705" y="2207895"/>
                    <a:ext cx="69645" cy="139217"/>
                  </a:xfrm>
                  <a:custGeom>
                    <a:avLst/>
                    <a:gdLst>
                      <a:gd name="connsiteX0" fmla="*/ 70485 w 70521"/>
                      <a:gd name="connsiteY0" fmla="*/ 0 h 158115"/>
                      <a:gd name="connsiteX1" fmla="*/ 59055 w 70521"/>
                      <a:gd name="connsiteY1" fmla="*/ 108585 h 158115"/>
                      <a:gd name="connsiteX2" fmla="*/ 0 w 70521"/>
                      <a:gd name="connsiteY2" fmla="*/ 158115 h 15811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0521" h="158115">
                        <a:moveTo>
                          <a:pt x="70485" y="0"/>
                        </a:moveTo>
                        <a:cubicBezTo>
                          <a:pt x="70644" y="41116"/>
                          <a:pt x="70803" y="82233"/>
                          <a:pt x="59055" y="108585"/>
                        </a:cubicBezTo>
                        <a:cubicBezTo>
                          <a:pt x="47307" y="134938"/>
                          <a:pt x="23653" y="146526"/>
                          <a:pt x="0" y="158115"/>
                        </a:cubicBezTo>
                      </a:path>
                    </a:pathLst>
                  </a:custGeom>
                  <a:noFill/>
                  <a:ln w="3175">
                    <a:solidFill>
                      <a:schemeClr val="accent2"/>
                    </a:solidFill>
                    <a:headEnd type="stealth" w="sm" len="sm"/>
                    <a:tailEnd type="none" w="sm" len="sm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3600"/>
                  </a:p>
                </p:txBody>
              </p:sp>
              <p:sp>
                <p:nvSpPr>
                  <p:cNvPr id="211" name="Freeform 210"/>
                  <p:cNvSpPr/>
                  <p:nvPr/>
                </p:nvSpPr>
                <p:spPr>
                  <a:xfrm flipV="1">
                    <a:off x="7663060" y="2150876"/>
                    <a:ext cx="139285" cy="212537"/>
                  </a:xfrm>
                  <a:custGeom>
                    <a:avLst/>
                    <a:gdLst>
                      <a:gd name="connsiteX0" fmla="*/ 70485 w 70521"/>
                      <a:gd name="connsiteY0" fmla="*/ 0 h 158115"/>
                      <a:gd name="connsiteX1" fmla="*/ 59055 w 70521"/>
                      <a:gd name="connsiteY1" fmla="*/ 108585 h 158115"/>
                      <a:gd name="connsiteX2" fmla="*/ 0 w 70521"/>
                      <a:gd name="connsiteY2" fmla="*/ 158115 h 15811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70521" h="158115">
                        <a:moveTo>
                          <a:pt x="70485" y="0"/>
                        </a:moveTo>
                        <a:cubicBezTo>
                          <a:pt x="70644" y="41116"/>
                          <a:pt x="70803" y="82233"/>
                          <a:pt x="59055" y="108585"/>
                        </a:cubicBezTo>
                        <a:cubicBezTo>
                          <a:pt x="47307" y="134938"/>
                          <a:pt x="23653" y="146526"/>
                          <a:pt x="0" y="158115"/>
                        </a:cubicBezTo>
                      </a:path>
                    </a:pathLst>
                  </a:custGeom>
                  <a:noFill/>
                  <a:ln w="3175">
                    <a:solidFill>
                      <a:srgbClr val="FF0000"/>
                    </a:solidFill>
                    <a:headEnd type="stealth" w="sm" len="sm"/>
                    <a:tailEnd type="none" w="sm" len="sm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3600"/>
                  </a:p>
                </p:txBody>
              </p:sp>
              <p:cxnSp>
                <p:nvCxnSpPr>
                  <p:cNvPr id="212" name="Straight Arrow Connector 211"/>
                  <p:cNvCxnSpPr/>
                  <p:nvPr/>
                </p:nvCxnSpPr>
                <p:spPr>
                  <a:xfrm>
                    <a:off x="6741712" y="2088100"/>
                    <a:ext cx="734111" cy="10715"/>
                  </a:xfrm>
                  <a:prstGeom prst="straightConnector1">
                    <a:avLst/>
                  </a:prstGeom>
                  <a:ln w="3175">
                    <a:solidFill>
                      <a:srgbClr val="FF0000"/>
                    </a:solidFill>
                    <a:prstDash val="dash"/>
                    <a:tailEnd type="stealth" w="sm" len="sm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3" name="Straight Arrow Connector 212"/>
                  <p:cNvCxnSpPr/>
                  <p:nvPr/>
                </p:nvCxnSpPr>
                <p:spPr>
                  <a:xfrm>
                    <a:off x="6675691" y="2403243"/>
                    <a:ext cx="699576" cy="11430"/>
                  </a:xfrm>
                  <a:prstGeom prst="straightConnector1">
                    <a:avLst/>
                  </a:prstGeom>
                  <a:ln w="3175">
                    <a:solidFill>
                      <a:schemeClr val="accent2"/>
                    </a:solidFill>
                    <a:prstDash val="dash"/>
                    <a:headEnd type="stealth" w="sm" len="sm"/>
                    <a:tailEnd type="none" w="sm" len="sm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14" name="TextBox 213"/>
                  <p:cNvSpPr txBox="1"/>
                  <p:nvPr/>
                </p:nvSpPr>
                <p:spPr>
                  <a:xfrm>
                    <a:off x="7521096" y="2576782"/>
                    <a:ext cx="113344" cy="9129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r>
                      <a:rPr lang="en-US" sz="1100" dirty="0" smtClean="0">
                        <a:solidFill>
                          <a:schemeClr val="accent2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rPr>
                      <a:t>(1)</a:t>
                    </a:r>
                    <a:endParaRPr lang="en-US" sz="1100" dirty="0">
                      <a:solidFill>
                        <a:schemeClr val="accent2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215" name="TextBox 214"/>
                  <p:cNvSpPr txBox="1"/>
                  <p:nvPr/>
                </p:nvSpPr>
                <p:spPr>
                  <a:xfrm>
                    <a:off x="6973495" y="2431868"/>
                    <a:ext cx="113344" cy="9129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r>
                      <a:rPr lang="en-US" sz="1100" dirty="0" smtClean="0">
                        <a:solidFill>
                          <a:schemeClr val="accent2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rPr>
                      <a:t>(2)</a:t>
                    </a:r>
                    <a:endParaRPr lang="en-US" sz="1100" dirty="0">
                      <a:solidFill>
                        <a:schemeClr val="accent2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216" name="TextBox 215"/>
                  <p:cNvSpPr txBox="1"/>
                  <p:nvPr/>
                </p:nvSpPr>
                <p:spPr>
                  <a:xfrm>
                    <a:off x="6408386" y="2334100"/>
                    <a:ext cx="113344" cy="9129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r>
                      <a:rPr lang="en-US" sz="1100" dirty="0" smtClean="0">
                        <a:solidFill>
                          <a:schemeClr val="accent2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rPr>
                      <a:t>(3)</a:t>
                    </a:r>
                    <a:endParaRPr lang="en-US" sz="1100" dirty="0">
                      <a:solidFill>
                        <a:schemeClr val="accent2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217" name="TextBox 216"/>
                  <p:cNvSpPr txBox="1"/>
                  <p:nvPr/>
                </p:nvSpPr>
                <p:spPr>
                  <a:xfrm>
                    <a:off x="6576305" y="1948752"/>
                    <a:ext cx="113344" cy="9129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r>
                      <a:rPr lang="en-US" sz="1100" dirty="0" smtClean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rPr>
                      <a:t>(1)</a:t>
                    </a:r>
                    <a:endParaRPr lang="en-US" sz="1100" dirty="0">
                      <a:solidFill>
                        <a:srgbClr val="FF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218" name="TextBox 217"/>
                  <p:cNvSpPr txBox="1"/>
                  <p:nvPr/>
                </p:nvSpPr>
                <p:spPr>
                  <a:xfrm>
                    <a:off x="6331778" y="1929832"/>
                    <a:ext cx="113344" cy="9129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r>
                      <a:rPr lang="en-US" sz="1100" dirty="0" smtClean="0">
                        <a:solidFill>
                          <a:schemeClr val="accent2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rPr>
                      <a:t>(4)</a:t>
                    </a:r>
                    <a:endParaRPr lang="en-US" sz="1100" dirty="0">
                      <a:solidFill>
                        <a:schemeClr val="accent2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219" name="TextBox 218"/>
                  <p:cNvSpPr txBox="1"/>
                  <p:nvPr/>
                </p:nvSpPr>
                <p:spPr>
                  <a:xfrm>
                    <a:off x="7015514" y="1968105"/>
                    <a:ext cx="113344" cy="9129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r>
                      <a:rPr lang="en-US" sz="1100" dirty="0" smtClean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rPr>
                      <a:t>(2)</a:t>
                    </a:r>
                    <a:endParaRPr lang="en-US" sz="1100" dirty="0">
                      <a:solidFill>
                        <a:srgbClr val="FF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220" name="TextBox 219"/>
                  <p:cNvSpPr txBox="1"/>
                  <p:nvPr/>
                </p:nvSpPr>
                <p:spPr>
                  <a:xfrm>
                    <a:off x="7888386" y="2193352"/>
                    <a:ext cx="113344" cy="9129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r>
                      <a:rPr lang="en-US" sz="1100" dirty="0" smtClean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rPr>
                      <a:t>(4)</a:t>
                    </a:r>
                    <a:endParaRPr lang="en-US" sz="1100" dirty="0">
                      <a:solidFill>
                        <a:srgbClr val="FF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221" name="Freeform 220"/>
                  <p:cNvSpPr/>
                  <p:nvPr/>
                </p:nvSpPr>
                <p:spPr>
                  <a:xfrm flipH="1">
                    <a:off x="6529176" y="2065715"/>
                    <a:ext cx="156481" cy="87631"/>
                  </a:xfrm>
                  <a:custGeom>
                    <a:avLst/>
                    <a:gdLst>
                      <a:gd name="connsiteX0" fmla="*/ 80010 w 80010"/>
                      <a:gd name="connsiteY0" fmla="*/ 70486 h 70486"/>
                      <a:gd name="connsiteX1" fmla="*/ 32385 w 80010"/>
                      <a:gd name="connsiteY1" fmla="*/ 1 h 70486"/>
                      <a:gd name="connsiteX2" fmla="*/ 0 w 80010"/>
                      <a:gd name="connsiteY2" fmla="*/ 68581 h 7048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80010" h="70486">
                        <a:moveTo>
                          <a:pt x="80010" y="70486"/>
                        </a:moveTo>
                        <a:cubicBezTo>
                          <a:pt x="62865" y="35402"/>
                          <a:pt x="45720" y="318"/>
                          <a:pt x="32385" y="1"/>
                        </a:cubicBezTo>
                        <a:cubicBezTo>
                          <a:pt x="19050" y="-317"/>
                          <a:pt x="5715" y="56516"/>
                          <a:pt x="0" y="68581"/>
                        </a:cubicBezTo>
                      </a:path>
                    </a:pathLst>
                  </a:custGeom>
                  <a:noFill/>
                  <a:ln w="3175">
                    <a:solidFill>
                      <a:srgbClr val="FF0000"/>
                    </a:solidFill>
                    <a:tailEnd type="stealth" w="sm" len="sm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3600"/>
                  </a:p>
                </p:txBody>
              </p:sp>
              <p:cxnSp>
                <p:nvCxnSpPr>
                  <p:cNvPr id="222" name="Straight Connector 221"/>
                  <p:cNvCxnSpPr/>
                  <p:nvPr/>
                </p:nvCxnSpPr>
                <p:spPr>
                  <a:xfrm flipH="1" flipV="1">
                    <a:off x="6257513" y="2039180"/>
                    <a:ext cx="279732" cy="106356"/>
                  </a:xfrm>
                  <a:prstGeom prst="line">
                    <a:avLst/>
                  </a:prstGeom>
                  <a:ln w="31750">
                    <a:solidFill>
                      <a:schemeClr val="accent2">
                        <a:alpha val="29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3" name="Straight Connector 222"/>
                  <p:cNvCxnSpPr/>
                  <p:nvPr/>
                </p:nvCxnSpPr>
                <p:spPr>
                  <a:xfrm flipH="1" flipV="1">
                    <a:off x="6524505" y="2150880"/>
                    <a:ext cx="1085" cy="269290"/>
                  </a:xfrm>
                  <a:prstGeom prst="line">
                    <a:avLst/>
                  </a:prstGeom>
                  <a:ln w="31750">
                    <a:solidFill>
                      <a:schemeClr val="accent2">
                        <a:alpha val="29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24" name="Rectangle 223"/>
                  <p:cNvSpPr/>
                  <p:nvPr/>
                </p:nvSpPr>
                <p:spPr>
                  <a:xfrm>
                    <a:off x="7754315" y="2528413"/>
                    <a:ext cx="143111" cy="132787"/>
                  </a:xfrm>
                  <a:prstGeom prst="rect">
                    <a:avLst/>
                  </a:prstGeom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ctr"/>
                    <a:r>
                      <a:rPr lang="en-US" sz="1600" dirty="0">
                        <a:solidFill>
                          <a:schemeClr val="accent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rPr>
                      <a:t>TE</a:t>
                    </a:r>
                  </a:p>
                </p:txBody>
              </p:sp>
              <p:sp>
                <p:nvSpPr>
                  <p:cNvPr id="225" name="Rectangle 224"/>
                  <p:cNvSpPr/>
                  <p:nvPr/>
                </p:nvSpPr>
                <p:spPr>
                  <a:xfrm>
                    <a:off x="6272476" y="2186854"/>
                    <a:ext cx="152270" cy="132787"/>
                  </a:xfrm>
                  <a:prstGeom prst="rect">
                    <a:avLst/>
                  </a:prstGeom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ctr"/>
                    <a:r>
                      <a:rPr lang="en-US" sz="1600" dirty="0" smtClean="0">
                        <a:solidFill>
                          <a:schemeClr val="accent6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rPr>
                      <a:t>BE</a:t>
                    </a:r>
                    <a:endParaRPr lang="en-US" sz="1600" dirty="0">
                      <a:solidFill>
                        <a:schemeClr val="accent6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  <p:sp>
                <p:nvSpPr>
                  <p:cNvPr id="226" name="TextBox 225"/>
                  <p:cNvSpPr txBox="1"/>
                  <p:nvPr/>
                </p:nvSpPr>
                <p:spPr>
                  <a:xfrm>
                    <a:off x="7702959" y="2061304"/>
                    <a:ext cx="113344" cy="9129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r>
                      <a:rPr lang="en-US" sz="1100" dirty="0" smtClean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rPr>
                      <a:t>(3)</a:t>
                    </a:r>
                    <a:endParaRPr lang="en-US" sz="1100" dirty="0">
                      <a:solidFill>
                        <a:srgbClr val="FF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endParaRPr>
                  </a:p>
                </p:txBody>
              </p:sp>
              <p:cxnSp>
                <p:nvCxnSpPr>
                  <p:cNvPr id="227" name="Straight Arrow Connector 226"/>
                  <p:cNvCxnSpPr/>
                  <p:nvPr/>
                </p:nvCxnSpPr>
                <p:spPr>
                  <a:xfrm>
                    <a:off x="7831444" y="2367400"/>
                    <a:ext cx="192416" cy="74422"/>
                  </a:xfrm>
                  <a:prstGeom prst="straightConnector1">
                    <a:avLst/>
                  </a:prstGeom>
                  <a:ln w="3175">
                    <a:solidFill>
                      <a:srgbClr val="FF0000"/>
                    </a:solidFill>
                    <a:prstDash val="dash"/>
                    <a:tailEnd type="stealth" w="sm" len="sm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8" name="Straight Arrow Connector 227"/>
                  <p:cNvCxnSpPr/>
                  <p:nvPr/>
                </p:nvCxnSpPr>
                <p:spPr>
                  <a:xfrm>
                    <a:off x="6234653" y="2136480"/>
                    <a:ext cx="196511" cy="71415"/>
                  </a:xfrm>
                  <a:prstGeom prst="straightConnector1">
                    <a:avLst/>
                  </a:prstGeom>
                  <a:ln w="3175">
                    <a:solidFill>
                      <a:schemeClr val="accent2"/>
                    </a:solidFill>
                    <a:prstDash val="dash"/>
                    <a:headEnd type="stealth" w="sm" len="sm"/>
                    <a:tailEnd type="none" w="sm" len="sm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033" name="Straight Connector 1032"/>
                <p:cNvCxnSpPr/>
                <p:nvPr/>
              </p:nvCxnSpPr>
              <p:spPr>
                <a:xfrm flipV="1">
                  <a:off x="7125595" y="1898595"/>
                  <a:ext cx="471703" cy="1439543"/>
                </a:xfrm>
                <a:prstGeom prst="line">
                  <a:avLst/>
                </a:prstGeom>
                <a:ln w="19050">
                  <a:solidFill>
                    <a:srgbClr val="C00000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36" name="Freeform 1035"/>
                <p:cNvSpPr/>
                <p:nvPr/>
              </p:nvSpPr>
              <p:spPr>
                <a:xfrm>
                  <a:off x="6305447" y="1401580"/>
                  <a:ext cx="1152157" cy="638093"/>
                </a:xfrm>
                <a:custGeom>
                  <a:avLst/>
                  <a:gdLst>
                    <a:gd name="connsiteX0" fmla="*/ 1024742 w 1024742"/>
                    <a:gd name="connsiteY0" fmla="*/ 1169233 h 1169233"/>
                    <a:gd name="connsiteX1" fmla="*/ 42886 w 1024742"/>
                    <a:gd name="connsiteY1" fmla="*/ 434715 h 1169233"/>
                    <a:gd name="connsiteX2" fmla="*/ 267739 w 1024742"/>
                    <a:gd name="connsiteY2" fmla="*/ 0 h 11692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024742" h="1169233">
                      <a:moveTo>
                        <a:pt x="1024742" y="1169233"/>
                      </a:moveTo>
                      <a:cubicBezTo>
                        <a:pt x="596897" y="899410"/>
                        <a:pt x="169053" y="629587"/>
                        <a:pt x="42886" y="434715"/>
                      </a:cubicBezTo>
                      <a:cubicBezTo>
                        <a:pt x="-83281" y="239843"/>
                        <a:pt x="92229" y="119921"/>
                        <a:pt x="267739" y="0"/>
                      </a:cubicBezTo>
                    </a:path>
                  </a:pathLst>
                </a:custGeom>
                <a:noFill/>
                <a:ln>
                  <a:solidFill>
                    <a:srgbClr val="C00000">
                      <a:alpha val="34000"/>
                    </a:srgbClr>
                  </a:solidFill>
                  <a:tailEnd type="arrow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4" name="TextBox 233"/>
                <p:cNvSpPr txBox="1"/>
                <p:nvPr/>
              </p:nvSpPr>
              <p:spPr>
                <a:xfrm>
                  <a:off x="7353949" y="250323"/>
                  <a:ext cx="914930" cy="338554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600" b="1" dirty="0" smtClean="0">
                      <a:latin typeface="Calibri" panose="020F0502020204030204" pitchFamily="34" charset="0"/>
                      <a:cs typeface="Calibri" panose="020F0502020204030204" pitchFamily="34" charset="0"/>
                    </a:rPr>
                    <a:t>On-state</a:t>
                  </a:r>
                  <a:endParaRPr lang="en-US" sz="1600" b="1" dirty="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p:grpSp>
          <p:cxnSp>
            <p:nvCxnSpPr>
              <p:cNvPr id="1040" name="Straight Connector 1039"/>
              <p:cNvCxnSpPr/>
              <p:nvPr/>
            </p:nvCxnSpPr>
            <p:spPr>
              <a:xfrm flipH="1" flipV="1">
                <a:off x="7880599" y="880939"/>
                <a:ext cx="163581" cy="11109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8" name="Straight Connector 247"/>
              <p:cNvCxnSpPr/>
              <p:nvPr/>
            </p:nvCxnSpPr>
            <p:spPr>
              <a:xfrm flipV="1">
                <a:off x="7965828" y="846151"/>
                <a:ext cx="1905" cy="101105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3" name="Straight Connector 252"/>
              <p:cNvCxnSpPr/>
              <p:nvPr/>
            </p:nvCxnSpPr>
            <p:spPr>
              <a:xfrm flipV="1">
                <a:off x="6376779" y="1030344"/>
                <a:ext cx="1905" cy="101105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4" name="Straight Connector 253"/>
              <p:cNvCxnSpPr/>
              <p:nvPr/>
            </p:nvCxnSpPr>
            <p:spPr>
              <a:xfrm flipH="1" flipV="1">
                <a:off x="6383672" y="1105954"/>
                <a:ext cx="80228" cy="1816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38" name="Arc 1037"/>
              <p:cNvSpPr/>
              <p:nvPr/>
            </p:nvSpPr>
            <p:spPr>
              <a:xfrm>
                <a:off x="7600695" y="886630"/>
                <a:ext cx="367038" cy="178402"/>
              </a:xfrm>
              <a:prstGeom prst="arc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7" name="Arc 236"/>
              <p:cNvSpPr/>
              <p:nvPr/>
            </p:nvSpPr>
            <p:spPr>
              <a:xfrm flipH="1" flipV="1">
                <a:off x="6384695" y="929368"/>
                <a:ext cx="367038" cy="178402"/>
              </a:xfrm>
              <a:prstGeom prst="arc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32" name="Freeform 231"/>
            <p:cNvSpPr/>
            <p:nvPr/>
          </p:nvSpPr>
          <p:spPr>
            <a:xfrm flipV="1">
              <a:off x="6962380" y="769916"/>
              <a:ext cx="129130" cy="208839"/>
            </a:xfrm>
            <a:custGeom>
              <a:avLst/>
              <a:gdLst>
                <a:gd name="connsiteX0" fmla="*/ 70485 w 70521"/>
                <a:gd name="connsiteY0" fmla="*/ 0 h 158115"/>
                <a:gd name="connsiteX1" fmla="*/ 59055 w 70521"/>
                <a:gd name="connsiteY1" fmla="*/ 108585 h 158115"/>
                <a:gd name="connsiteX2" fmla="*/ 0 w 70521"/>
                <a:gd name="connsiteY2" fmla="*/ 158115 h 158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0521" h="158115">
                  <a:moveTo>
                    <a:pt x="70485" y="0"/>
                  </a:moveTo>
                  <a:cubicBezTo>
                    <a:pt x="70644" y="41116"/>
                    <a:pt x="70803" y="82233"/>
                    <a:pt x="59055" y="108585"/>
                  </a:cubicBezTo>
                  <a:cubicBezTo>
                    <a:pt x="47307" y="134938"/>
                    <a:pt x="23653" y="146526"/>
                    <a:pt x="0" y="158115"/>
                  </a:cubicBezTo>
                </a:path>
              </a:pathLst>
            </a:custGeom>
            <a:noFill/>
            <a:ln w="3175">
              <a:solidFill>
                <a:srgbClr val="FF0000"/>
              </a:solidFill>
              <a:headEnd type="stealth" w="sm" len="sm"/>
              <a:tailEnd type="none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233" name="Freeform 232"/>
            <p:cNvSpPr/>
            <p:nvPr/>
          </p:nvSpPr>
          <p:spPr>
            <a:xfrm flipH="1">
              <a:off x="7091510" y="986876"/>
              <a:ext cx="119676" cy="239525"/>
            </a:xfrm>
            <a:custGeom>
              <a:avLst/>
              <a:gdLst>
                <a:gd name="connsiteX0" fmla="*/ 70485 w 70521"/>
                <a:gd name="connsiteY0" fmla="*/ 0 h 158115"/>
                <a:gd name="connsiteX1" fmla="*/ 59055 w 70521"/>
                <a:gd name="connsiteY1" fmla="*/ 108585 h 158115"/>
                <a:gd name="connsiteX2" fmla="*/ 0 w 70521"/>
                <a:gd name="connsiteY2" fmla="*/ 158115 h 158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0521" h="158115">
                  <a:moveTo>
                    <a:pt x="70485" y="0"/>
                  </a:moveTo>
                  <a:cubicBezTo>
                    <a:pt x="70644" y="41116"/>
                    <a:pt x="70803" y="82233"/>
                    <a:pt x="59055" y="108585"/>
                  </a:cubicBezTo>
                  <a:cubicBezTo>
                    <a:pt x="47307" y="134938"/>
                    <a:pt x="23653" y="146526"/>
                    <a:pt x="0" y="158115"/>
                  </a:cubicBezTo>
                </a:path>
              </a:pathLst>
            </a:custGeom>
            <a:noFill/>
            <a:ln w="3175">
              <a:solidFill>
                <a:schemeClr val="accent2"/>
              </a:solidFill>
              <a:headEnd type="stealth" w="sm" len="sm"/>
              <a:tailEnd type="none" w="sm" len="sm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/>
            </a:p>
          </p:txBody>
        </p:sp>
        <p:sp>
          <p:nvSpPr>
            <p:cNvPr id="235" name="TextBox 234"/>
            <p:cNvSpPr txBox="1"/>
            <p:nvPr/>
          </p:nvSpPr>
          <p:spPr>
            <a:xfrm>
              <a:off x="7134210" y="871261"/>
              <a:ext cx="209994" cy="1692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100" dirty="0" smtClean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(2</a:t>
              </a:r>
              <a:r>
                <a:rPr lang="en-US" sz="1100" baseline="30000" dirty="0" smtClean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R</a:t>
              </a:r>
              <a:r>
                <a:rPr lang="en-US" sz="1100" dirty="0" smtClean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)</a:t>
              </a:r>
              <a:endParaRPr lang="en-US" sz="11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36" name="TextBox 235"/>
            <p:cNvSpPr txBox="1"/>
            <p:nvPr/>
          </p:nvSpPr>
          <p:spPr>
            <a:xfrm>
              <a:off x="6845329" y="924949"/>
              <a:ext cx="209994" cy="16927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100" dirty="0" smtClean="0">
                  <a:solidFill>
                    <a:schemeClr val="accent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(2</a:t>
              </a:r>
              <a:r>
                <a:rPr lang="en-US" sz="1100" baseline="30000" dirty="0" smtClean="0">
                  <a:solidFill>
                    <a:schemeClr val="accent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R</a:t>
              </a:r>
              <a:r>
                <a:rPr lang="en-US" sz="1100" dirty="0" smtClean="0">
                  <a:solidFill>
                    <a:schemeClr val="accent6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)</a:t>
              </a:r>
              <a:endParaRPr lang="en-US" sz="11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238" name="Group 237"/>
          <p:cNvGrpSpPr/>
          <p:nvPr/>
        </p:nvGrpSpPr>
        <p:grpSpPr>
          <a:xfrm>
            <a:off x="454643" y="3496356"/>
            <a:ext cx="1490559" cy="2728111"/>
            <a:chOff x="5410200" y="2453488"/>
            <a:chExt cx="1490559" cy="2728111"/>
          </a:xfrm>
        </p:grpSpPr>
        <p:pic>
          <p:nvPicPr>
            <p:cNvPr id="240" name="Picture 239" descr="SemiC_vs_Diel2_tec.png"/>
            <p:cNvPicPr>
              <a:picLocks noChangeAspect="1"/>
            </p:cNvPicPr>
            <p:nvPr/>
          </p:nvPicPr>
          <p:blipFill rotWithShape="1">
            <a:blip r:embed="rId8" cstate="print"/>
            <a:srcRect l="50000" t="1211" r="9185"/>
            <a:stretch/>
          </p:blipFill>
          <p:spPr>
            <a:xfrm>
              <a:off x="5410200" y="2486526"/>
              <a:ext cx="1490559" cy="2695073"/>
            </a:xfrm>
            <a:prstGeom prst="rect">
              <a:avLst/>
            </a:prstGeom>
          </p:spPr>
        </p:pic>
        <p:sp>
          <p:nvSpPr>
            <p:cNvPr id="241" name="Oval 240"/>
            <p:cNvSpPr/>
            <p:nvPr/>
          </p:nvSpPr>
          <p:spPr bwMode="auto">
            <a:xfrm>
              <a:off x="6451182" y="4046531"/>
              <a:ext cx="91300" cy="98702"/>
            </a:xfrm>
            <a:prstGeom prst="ellipse">
              <a:avLst/>
            </a:prstGeom>
            <a:solidFill>
              <a:schemeClr val="accent2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charset="0"/>
              </a:endParaRPr>
            </a:p>
          </p:txBody>
        </p:sp>
        <p:cxnSp>
          <p:nvCxnSpPr>
            <p:cNvPr id="242" name="Straight Connector 241"/>
            <p:cNvCxnSpPr/>
            <p:nvPr/>
          </p:nvCxnSpPr>
          <p:spPr bwMode="auto">
            <a:xfrm>
              <a:off x="6504124" y="4145233"/>
              <a:ext cx="0" cy="585616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243" name="Straight Arrow Connector 242"/>
            <p:cNvCxnSpPr/>
            <p:nvPr/>
          </p:nvCxnSpPr>
          <p:spPr bwMode="auto">
            <a:xfrm flipH="1">
              <a:off x="6314232" y="4737442"/>
              <a:ext cx="182600" cy="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244" name="Straight Arrow Connector 243"/>
            <p:cNvCxnSpPr/>
            <p:nvPr/>
          </p:nvCxnSpPr>
          <p:spPr bwMode="auto">
            <a:xfrm>
              <a:off x="6003650" y="3368879"/>
              <a:ext cx="0" cy="1312187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bg2">
                  <a:lumMod val="50000"/>
                </a:schemeClr>
              </a:solidFill>
              <a:prstDash val="solid"/>
              <a:round/>
              <a:headEnd type="arrow" w="med" len="med"/>
              <a:tailEnd type="arrow"/>
            </a:ln>
            <a:effectLst/>
          </p:spPr>
        </p:cxnSp>
        <p:sp>
          <p:nvSpPr>
            <p:cNvPr id="245" name="TextBox 244"/>
            <p:cNvSpPr txBox="1"/>
            <p:nvPr/>
          </p:nvSpPr>
          <p:spPr>
            <a:xfrm>
              <a:off x="5978671" y="3700914"/>
              <a:ext cx="3652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>
                  <a:solidFill>
                    <a:schemeClr val="bg2">
                      <a:lumMod val="50000"/>
                    </a:schemeClr>
                  </a:solidFill>
                </a:rPr>
                <a:t>1.7</a:t>
              </a:r>
              <a:endParaRPr lang="en-US" sz="1000" b="1" dirty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246" name="TextBox 245"/>
            <p:cNvSpPr txBox="1"/>
            <p:nvPr/>
          </p:nvSpPr>
          <p:spPr>
            <a:xfrm>
              <a:off x="5686981" y="4025634"/>
              <a:ext cx="216520" cy="16158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50" b="1" dirty="0" smtClean="0">
                  <a:solidFill>
                    <a:schemeClr val="accent1">
                      <a:lumMod val="75000"/>
                    </a:schemeClr>
                  </a:solidFill>
                </a:rPr>
                <a:t>BE</a:t>
              </a:r>
              <a:endParaRPr lang="en-US" sz="1050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47" name="TextBox 246"/>
            <p:cNvSpPr txBox="1"/>
            <p:nvPr/>
          </p:nvSpPr>
          <p:spPr>
            <a:xfrm>
              <a:off x="6645975" y="4052210"/>
              <a:ext cx="175535" cy="16158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50" b="1" dirty="0" smtClean="0">
                  <a:solidFill>
                    <a:schemeClr val="accent1">
                      <a:lumMod val="75000"/>
                    </a:schemeClr>
                  </a:solidFill>
                </a:rPr>
                <a:t>TE</a:t>
              </a:r>
              <a:endParaRPr lang="en-US" sz="1050" b="1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249" name="TextBox 248"/>
            <p:cNvSpPr txBox="1"/>
            <p:nvPr/>
          </p:nvSpPr>
          <p:spPr>
            <a:xfrm>
              <a:off x="5967685" y="3053706"/>
              <a:ext cx="365200" cy="15388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00" dirty="0" smtClean="0">
                  <a:solidFill>
                    <a:schemeClr val="accent2"/>
                  </a:solidFill>
                </a:rPr>
                <a:t>3.0eV</a:t>
              </a:r>
              <a:endParaRPr lang="en-US" sz="1000" dirty="0">
                <a:solidFill>
                  <a:schemeClr val="accent2"/>
                </a:solidFill>
              </a:endParaRPr>
            </a:p>
          </p:txBody>
        </p:sp>
        <p:sp>
          <p:nvSpPr>
            <p:cNvPr id="250" name="TextBox 249"/>
            <p:cNvSpPr txBox="1"/>
            <p:nvPr/>
          </p:nvSpPr>
          <p:spPr>
            <a:xfrm>
              <a:off x="6541719" y="3056494"/>
              <a:ext cx="330963" cy="15388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00" dirty="0" smtClean="0">
                  <a:solidFill>
                    <a:schemeClr val="accent2"/>
                  </a:solidFill>
                </a:rPr>
                <a:t>4.4eV</a:t>
              </a:r>
              <a:endParaRPr lang="en-US" sz="1000" dirty="0">
                <a:solidFill>
                  <a:schemeClr val="accent2"/>
                </a:solidFill>
              </a:endParaRPr>
            </a:p>
          </p:txBody>
        </p:sp>
        <p:sp>
          <p:nvSpPr>
            <p:cNvPr id="251" name="Freeform 250"/>
            <p:cNvSpPr/>
            <p:nvPr/>
          </p:nvSpPr>
          <p:spPr bwMode="auto">
            <a:xfrm>
              <a:off x="5896346" y="3056784"/>
              <a:ext cx="554775" cy="1627205"/>
            </a:xfrm>
            <a:custGeom>
              <a:avLst/>
              <a:gdLst>
                <a:gd name="connsiteX0" fmla="*/ 2117 w 926042"/>
                <a:gd name="connsiteY0" fmla="*/ 178858 h 2512483"/>
                <a:gd name="connsiteX1" fmla="*/ 14817 w 926042"/>
                <a:gd name="connsiteY1" fmla="*/ 420158 h 2512483"/>
                <a:gd name="connsiteX2" fmla="*/ 14817 w 926042"/>
                <a:gd name="connsiteY2" fmla="*/ 610658 h 2512483"/>
                <a:gd name="connsiteX3" fmla="*/ 14817 w 926042"/>
                <a:gd name="connsiteY3" fmla="*/ 750358 h 2512483"/>
                <a:gd name="connsiteX4" fmla="*/ 21167 w 926042"/>
                <a:gd name="connsiteY4" fmla="*/ 851958 h 2512483"/>
                <a:gd name="connsiteX5" fmla="*/ 8467 w 926042"/>
                <a:gd name="connsiteY5" fmla="*/ 966258 h 2512483"/>
                <a:gd name="connsiteX6" fmla="*/ 8467 w 926042"/>
                <a:gd name="connsiteY6" fmla="*/ 1131358 h 2512483"/>
                <a:gd name="connsiteX7" fmla="*/ 14817 w 926042"/>
                <a:gd name="connsiteY7" fmla="*/ 1404408 h 2512483"/>
                <a:gd name="connsiteX8" fmla="*/ 8467 w 926042"/>
                <a:gd name="connsiteY8" fmla="*/ 1785408 h 2512483"/>
                <a:gd name="connsiteX9" fmla="*/ 8467 w 926042"/>
                <a:gd name="connsiteY9" fmla="*/ 1918758 h 2512483"/>
                <a:gd name="connsiteX10" fmla="*/ 14817 w 926042"/>
                <a:gd name="connsiteY10" fmla="*/ 2033058 h 2512483"/>
                <a:gd name="connsiteX11" fmla="*/ 27517 w 926042"/>
                <a:gd name="connsiteY11" fmla="*/ 2153708 h 2512483"/>
                <a:gd name="connsiteX12" fmla="*/ 27517 w 926042"/>
                <a:gd name="connsiteY12" fmla="*/ 2280708 h 2512483"/>
                <a:gd name="connsiteX13" fmla="*/ 40217 w 926042"/>
                <a:gd name="connsiteY13" fmla="*/ 2382308 h 2512483"/>
                <a:gd name="connsiteX14" fmla="*/ 91017 w 926042"/>
                <a:gd name="connsiteY14" fmla="*/ 2490258 h 2512483"/>
                <a:gd name="connsiteX15" fmla="*/ 148167 w 926042"/>
                <a:gd name="connsiteY15" fmla="*/ 2509308 h 2512483"/>
                <a:gd name="connsiteX16" fmla="*/ 300567 w 926042"/>
                <a:gd name="connsiteY16" fmla="*/ 2509308 h 2512483"/>
                <a:gd name="connsiteX17" fmla="*/ 503767 w 926042"/>
                <a:gd name="connsiteY17" fmla="*/ 2496608 h 2512483"/>
                <a:gd name="connsiteX18" fmla="*/ 738717 w 926042"/>
                <a:gd name="connsiteY18" fmla="*/ 2509308 h 2512483"/>
                <a:gd name="connsiteX19" fmla="*/ 814917 w 926042"/>
                <a:gd name="connsiteY19" fmla="*/ 2496608 h 2512483"/>
                <a:gd name="connsiteX20" fmla="*/ 846667 w 926042"/>
                <a:gd name="connsiteY20" fmla="*/ 2477558 h 2512483"/>
                <a:gd name="connsiteX21" fmla="*/ 865717 w 926042"/>
                <a:gd name="connsiteY21" fmla="*/ 2445808 h 2512483"/>
                <a:gd name="connsiteX22" fmla="*/ 884767 w 926042"/>
                <a:gd name="connsiteY22" fmla="*/ 2382308 h 2512483"/>
                <a:gd name="connsiteX23" fmla="*/ 891117 w 926042"/>
                <a:gd name="connsiteY23" fmla="*/ 2318808 h 2512483"/>
                <a:gd name="connsiteX24" fmla="*/ 910167 w 926042"/>
                <a:gd name="connsiteY24" fmla="*/ 2185458 h 2512483"/>
                <a:gd name="connsiteX25" fmla="*/ 910167 w 926042"/>
                <a:gd name="connsiteY25" fmla="*/ 2058458 h 2512483"/>
                <a:gd name="connsiteX26" fmla="*/ 922867 w 926042"/>
                <a:gd name="connsiteY26" fmla="*/ 1747308 h 2512483"/>
                <a:gd name="connsiteX27" fmla="*/ 916517 w 926042"/>
                <a:gd name="connsiteY27" fmla="*/ 1480608 h 2512483"/>
                <a:gd name="connsiteX28" fmla="*/ 922867 w 926042"/>
                <a:gd name="connsiteY28" fmla="*/ 1093258 h 2512483"/>
                <a:gd name="connsiteX29" fmla="*/ 922867 w 926042"/>
                <a:gd name="connsiteY29" fmla="*/ 744008 h 2512483"/>
                <a:gd name="connsiteX30" fmla="*/ 922867 w 926042"/>
                <a:gd name="connsiteY30" fmla="*/ 528108 h 2512483"/>
                <a:gd name="connsiteX31" fmla="*/ 922867 w 926042"/>
                <a:gd name="connsiteY31" fmla="*/ 388408 h 2512483"/>
                <a:gd name="connsiteX32" fmla="*/ 922867 w 926042"/>
                <a:gd name="connsiteY32" fmla="*/ 39158 h 2512483"/>
                <a:gd name="connsiteX33" fmla="*/ 903817 w 926042"/>
                <a:gd name="connsiteY33" fmla="*/ 153458 h 2512483"/>
                <a:gd name="connsiteX34" fmla="*/ 878417 w 926042"/>
                <a:gd name="connsiteY34" fmla="*/ 369358 h 2512483"/>
                <a:gd name="connsiteX35" fmla="*/ 840317 w 926042"/>
                <a:gd name="connsiteY35" fmla="*/ 439208 h 2512483"/>
                <a:gd name="connsiteX36" fmla="*/ 770467 w 926042"/>
                <a:gd name="connsiteY36" fmla="*/ 470958 h 2512483"/>
                <a:gd name="connsiteX37" fmla="*/ 605367 w 926042"/>
                <a:gd name="connsiteY37" fmla="*/ 464608 h 2512483"/>
                <a:gd name="connsiteX38" fmla="*/ 433917 w 926042"/>
                <a:gd name="connsiteY38" fmla="*/ 470958 h 2512483"/>
                <a:gd name="connsiteX39" fmla="*/ 364067 w 926042"/>
                <a:gd name="connsiteY39" fmla="*/ 470958 h 2512483"/>
                <a:gd name="connsiteX40" fmla="*/ 294217 w 926042"/>
                <a:gd name="connsiteY40" fmla="*/ 470958 h 2512483"/>
                <a:gd name="connsiteX41" fmla="*/ 256117 w 926042"/>
                <a:gd name="connsiteY41" fmla="*/ 470958 h 2512483"/>
                <a:gd name="connsiteX42" fmla="*/ 211667 w 926042"/>
                <a:gd name="connsiteY42" fmla="*/ 470958 h 2512483"/>
                <a:gd name="connsiteX43" fmla="*/ 160867 w 926042"/>
                <a:gd name="connsiteY43" fmla="*/ 464608 h 2512483"/>
                <a:gd name="connsiteX44" fmla="*/ 84667 w 926042"/>
                <a:gd name="connsiteY44" fmla="*/ 458258 h 2512483"/>
                <a:gd name="connsiteX45" fmla="*/ 59267 w 926042"/>
                <a:gd name="connsiteY45" fmla="*/ 401108 h 2512483"/>
                <a:gd name="connsiteX46" fmla="*/ 46567 w 926042"/>
                <a:gd name="connsiteY46" fmla="*/ 382058 h 2512483"/>
                <a:gd name="connsiteX47" fmla="*/ 40217 w 926042"/>
                <a:gd name="connsiteY47" fmla="*/ 343958 h 2512483"/>
                <a:gd name="connsiteX48" fmla="*/ 27517 w 926042"/>
                <a:gd name="connsiteY48" fmla="*/ 305858 h 2512483"/>
                <a:gd name="connsiteX49" fmla="*/ 27517 w 926042"/>
                <a:gd name="connsiteY49" fmla="*/ 223308 h 2512483"/>
                <a:gd name="connsiteX50" fmla="*/ 2117 w 926042"/>
                <a:gd name="connsiteY50" fmla="*/ 178858 h 2512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926042" h="2512483">
                  <a:moveTo>
                    <a:pt x="2117" y="178858"/>
                  </a:moveTo>
                  <a:cubicBezTo>
                    <a:pt x="0" y="211666"/>
                    <a:pt x="12700" y="348191"/>
                    <a:pt x="14817" y="420158"/>
                  </a:cubicBezTo>
                  <a:cubicBezTo>
                    <a:pt x="16934" y="492125"/>
                    <a:pt x="14817" y="610658"/>
                    <a:pt x="14817" y="610658"/>
                  </a:cubicBezTo>
                  <a:cubicBezTo>
                    <a:pt x="14817" y="665691"/>
                    <a:pt x="13759" y="710141"/>
                    <a:pt x="14817" y="750358"/>
                  </a:cubicBezTo>
                  <a:cubicBezTo>
                    <a:pt x="15875" y="790575"/>
                    <a:pt x="22225" y="815975"/>
                    <a:pt x="21167" y="851958"/>
                  </a:cubicBezTo>
                  <a:cubicBezTo>
                    <a:pt x="20109" y="887941"/>
                    <a:pt x="10584" y="919691"/>
                    <a:pt x="8467" y="966258"/>
                  </a:cubicBezTo>
                  <a:cubicBezTo>
                    <a:pt x="6350" y="1012825"/>
                    <a:pt x="7409" y="1058333"/>
                    <a:pt x="8467" y="1131358"/>
                  </a:cubicBezTo>
                  <a:cubicBezTo>
                    <a:pt x="9525" y="1204383"/>
                    <a:pt x="14817" y="1295400"/>
                    <a:pt x="14817" y="1404408"/>
                  </a:cubicBezTo>
                  <a:cubicBezTo>
                    <a:pt x="14817" y="1513416"/>
                    <a:pt x="9525" y="1699683"/>
                    <a:pt x="8467" y="1785408"/>
                  </a:cubicBezTo>
                  <a:cubicBezTo>
                    <a:pt x="7409" y="1871133"/>
                    <a:pt x="7409" y="1877483"/>
                    <a:pt x="8467" y="1918758"/>
                  </a:cubicBezTo>
                  <a:cubicBezTo>
                    <a:pt x="9525" y="1960033"/>
                    <a:pt x="11642" y="1993900"/>
                    <a:pt x="14817" y="2033058"/>
                  </a:cubicBezTo>
                  <a:cubicBezTo>
                    <a:pt x="17992" y="2072216"/>
                    <a:pt x="25400" y="2112433"/>
                    <a:pt x="27517" y="2153708"/>
                  </a:cubicBezTo>
                  <a:cubicBezTo>
                    <a:pt x="29634" y="2194983"/>
                    <a:pt x="25400" y="2242608"/>
                    <a:pt x="27517" y="2280708"/>
                  </a:cubicBezTo>
                  <a:cubicBezTo>
                    <a:pt x="29634" y="2318808"/>
                    <a:pt x="29634" y="2347383"/>
                    <a:pt x="40217" y="2382308"/>
                  </a:cubicBezTo>
                  <a:cubicBezTo>
                    <a:pt x="50800" y="2417233"/>
                    <a:pt x="73025" y="2469091"/>
                    <a:pt x="91017" y="2490258"/>
                  </a:cubicBezTo>
                  <a:cubicBezTo>
                    <a:pt x="109009" y="2511425"/>
                    <a:pt x="113242" y="2506133"/>
                    <a:pt x="148167" y="2509308"/>
                  </a:cubicBezTo>
                  <a:cubicBezTo>
                    <a:pt x="183092" y="2512483"/>
                    <a:pt x="241300" y="2511425"/>
                    <a:pt x="300567" y="2509308"/>
                  </a:cubicBezTo>
                  <a:cubicBezTo>
                    <a:pt x="359834" y="2507191"/>
                    <a:pt x="430742" y="2496608"/>
                    <a:pt x="503767" y="2496608"/>
                  </a:cubicBezTo>
                  <a:cubicBezTo>
                    <a:pt x="576792" y="2496608"/>
                    <a:pt x="686859" y="2509308"/>
                    <a:pt x="738717" y="2509308"/>
                  </a:cubicBezTo>
                  <a:cubicBezTo>
                    <a:pt x="790575" y="2509308"/>
                    <a:pt x="796925" y="2501900"/>
                    <a:pt x="814917" y="2496608"/>
                  </a:cubicBezTo>
                  <a:cubicBezTo>
                    <a:pt x="832909" y="2491316"/>
                    <a:pt x="838200" y="2486025"/>
                    <a:pt x="846667" y="2477558"/>
                  </a:cubicBezTo>
                  <a:cubicBezTo>
                    <a:pt x="855134" y="2469091"/>
                    <a:pt x="859367" y="2461683"/>
                    <a:pt x="865717" y="2445808"/>
                  </a:cubicBezTo>
                  <a:cubicBezTo>
                    <a:pt x="872067" y="2429933"/>
                    <a:pt x="880534" y="2403475"/>
                    <a:pt x="884767" y="2382308"/>
                  </a:cubicBezTo>
                  <a:cubicBezTo>
                    <a:pt x="889000" y="2361141"/>
                    <a:pt x="886884" y="2351616"/>
                    <a:pt x="891117" y="2318808"/>
                  </a:cubicBezTo>
                  <a:cubicBezTo>
                    <a:pt x="895350" y="2286000"/>
                    <a:pt x="906992" y="2228850"/>
                    <a:pt x="910167" y="2185458"/>
                  </a:cubicBezTo>
                  <a:cubicBezTo>
                    <a:pt x="913342" y="2142066"/>
                    <a:pt x="908050" y="2131483"/>
                    <a:pt x="910167" y="2058458"/>
                  </a:cubicBezTo>
                  <a:cubicBezTo>
                    <a:pt x="912284" y="1985433"/>
                    <a:pt x="921809" y="1843616"/>
                    <a:pt x="922867" y="1747308"/>
                  </a:cubicBezTo>
                  <a:cubicBezTo>
                    <a:pt x="923925" y="1651000"/>
                    <a:pt x="916517" y="1589616"/>
                    <a:pt x="916517" y="1480608"/>
                  </a:cubicBezTo>
                  <a:cubicBezTo>
                    <a:pt x="916517" y="1371600"/>
                    <a:pt x="921809" y="1216025"/>
                    <a:pt x="922867" y="1093258"/>
                  </a:cubicBezTo>
                  <a:cubicBezTo>
                    <a:pt x="923925" y="970491"/>
                    <a:pt x="922867" y="744008"/>
                    <a:pt x="922867" y="744008"/>
                  </a:cubicBezTo>
                  <a:lnTo>
                    <a:pt x="922867" y="528108"/>
                  </a:lnTo>
                  <a:lnTo>
                    <a:pt x="922867" y="388408"/>
                  </a:lnTo>
                  <a:cubicBezTo>
                    <a:pt x="922867" y="306916"/>
                    <a:pt x="926042" y="78316"/>
                    <a:pt x="922867" y="39158"/>
                  </a:cubicBezTo>
                  <a:cubicBezTo>
                    <a:pt x="919692" y="0"/>
                    <a:pt x="911225" y="98425"/>
                    <a:pt x="903817" y="153458"/>
                  </a:cubicBezTo>
                  <a:cubicBezTo>
                    <a:pt x="896409" y="208491"/>
                    <a:pt x="889000" y="321733"/>
                    <a:pt x="878417" y="369358"/>
                  </a:cubicBezTo>
                  <a:cubicBezTo>
                    <a:pt x="867834" y="416983"/>
                    <a:pt x="858309" y="422275"/>
                    <a:pt x="840317" y="439208"/>
                  </a:cubicBezTo>
                  <a:cubicBezTo>
                    <a:pt x="822325" y="456141"/>
                    <a:pt x="809625" y="466725"/>
                    <a:pt x="770467" y="470958"/>
                  </a:cubicBezTo>
                  <a:cubicBezTo>
                    <a:pt x="731309" y="475191"/>
                    <a:pt x="661459" y="464608"/>
                    <a:pt x="605367" y="464608"/>
                  </a:cubicBezTo>
                  <a:cubicBezTo>
                    <a:pt x="549275" y="464608"/>
                    <a:pt x="474134" y="469900"/>
                    <a:pt x="433917" y="470958"/>
                  </a:cubicBezTo>
                  <a:cubicBezTo>
                    <a:pt x="393700" y="472016"/>
                    <a:pt x="364067" y="470958"/>
                    <a:pt x="364067" y="470958"/>
                  </a:cubicBezTo>
                  <a:lnTo>
                    <a:pt x="294217" y="470958"/>
                  </a:lnTo>
                  <a:lnTo>
                    <a:pt x="256117" y="470958"/>
                  </a:lnTo>
                  <a:cubicBezTo>
                    <a:pt x="242359" y="470958"/>
                    <a:pt x="227542" y="472016"/>
                    <a:pt x="211667" y="470958"/>
                  </a:cubicBezTo>
                  <a:cubicBezTo>
                    <a:pt x="195792" y="469900"/>
                    <a:pt x="182034" y="466725"/>
                    <a:pt x="160867" y="464608"/>
                  </a:cubicBezTo>
                  <a:cubicBezTo>
                    <a:pt x="139700" y="462491"/>
                    <a:pt x="101600" y="468841"/>
                    <a:pt x="84667" y="458258"/>
                  </a:cubicBezTo>
                  <a:cubicBezTo>
                    <a:pt x="67734" y="447675"/>
                    <a:pt x="65617" y="413808"/>
                    <a:pt x="59267" y="401108"/>
                  </a:cubicBezTo>
                  <a:cubicBezTo>
                    <a:pt x="52917" y="388408"/>
                    <a:pt x="49742" y="391583"/>
                    <a:pt x="46567" y="382058"/>
                  </a:cubicBezTo>
                  <a:cubicBezTo>
                    <a:pt x="43392" y="372533"/>
                    <a:pt x="43392" y="356658"/>
                    <a:pt x="40217" y="343958"/>
                  </a:cubicBezTo>
                  <a:cubicBezTo>
                    <a:pt x="37042" y="331258"/>
                    <a:pt x="29634" y="325966"/>
                    <a:pt x="27517" y="305858"/>
                  </a:cubicBezTo>
                  <a:cubicBezTo>
                    <a:pt x="25400" y="285750"/>
                    <a:pt x="28575" y="244475"/>
                    <a:pt x="27517" y="223308"/>
                  </a:cubicBezTo>
                  <a:cubicBezTo>
                    <a:pt x="26459" y="202141"/>
                    <a:pt x="4234" y="146050"/>
                    <a:pt x="2117" y="178858"/>
                  </a:cubicBezTo>
                  <a:close/>
                </a:path>
              </a:pathLst>
            </a:custGeom>
            <a:solidFill>
              <a:srgbClr val="F59E01">
                <a:alpha val="23000"/>
              </a:srgbClr>
            </a:solidFill>
            <a:ln w="127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200" dirty="0" smtClean="0">
                <a:latin typeface="Times New Roman" pitchFamily="18" charset="0"/>
                <a:cs typeface="Arial" charset="0"/>
              </a:endParaRPr>
            </a:p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charset="0"/>
              </a:endParaRPr>
            </a:p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200" dirty="0" smtClean="0">
                <a:latin typeface="Times New Roman" pitchFamily="18" charset="0"/>
                <a:cs typeface="Arial" charset="0"/>
              </a:endParaRPr>
            </a:p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 smtClean="0">
                  <a:solidFill>
                    <a:schemeClr val="accent2"/>
                  </a:solidFill>
                  <a:latin typeface="Times New Roman" pitchFamily="18" charset="0"/>
                  <a:cs typeface="Arial" charset="0"/>
                </a:rPr>
                <a:t>  </a:t>
              </a:r>
              <a:r>
                <a:rPr lang="en-US" sz="1100" dirty="0" smtClean="0">
                  <a:solidFill>
                    <a:schemeClr val="accent2"/>
                  </a:solidFill>
                  <a:latin typeface="Times New Roman" pitchFamily="18" charset="0"/>
                  <a:cs typeface="Arial" charset="0"/>
                </a:rPr>
                <a:t> </a:t>
              </a:r>
              <a:endPara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252" name="Rectangle 251"/>
            <p:cNvSpPr/>
            <p:nvPr/>
          </p:nvSpPr>
          <p:spPr>
            <a:xfrm>
              <a:off x="6173733" y="2486526"/>
              <a:ext cx="727026" cy="4132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55" name="Straight Arrow Connector 254"/>
            <p:cNvCxnSpPr/>
            <p:nvPr/>
          </p:nvCxnSpPr>
          <p:spPr bwMode="auto">
            <a:xfrm>
              <a:off x="6506383" y="2453488"/>
              <a:ext cx="0" cy="1537226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accent6"/>
              </a:solidFill>
              <a:prstDash val="solid"/>
              <a:round/>
              <a:headEnd type="arrow" w="med" len="med"/>
              <a:tailEnd type="arrow"/>
            </a:ln>
            <a:effectLst/>
          </p:spPr>
        </p:cxnSp>
        <p:cxnSp>
          <p:nvCxnSpPr>
            <p:cNvPr id="256" name="Straight Arrow Connector 255"/>
            <p:cNvCxnSpPr/>
            <p:nvPr/>
          </p:nvCxnSpPr>
          <p:spPr bwMode="auto">
            <a:xfrm>
              <a:off x="6325888" y="2453488"/>
              <a:ext cx="0" cy="915391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accent6"/>
              </a:solidFill>
              <a:prstDash val="solid"/>
              <a:round/>
              <a:headEnd type="arrow" w="med" len="med"/>
              <a:tailEnd type="arrow"/>
            </a:ln>
            <a:effectLst/>
          </p:spPr>
        </p:cxnSp>
        <p:sp>
          <p:nvSpPr>
            <p:cNvPr id="257" name="TextBox 256"/>
            <p:cNvSpPr txBox="1"/>
            <p:nvPr/>
          </p:nvSpPr>
          <p:spPr>
            <a:xfrm>
              <a:off x="5720721" y="2745930"/>
              <a:ext cx="593511" cy="15388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lIns="0" tIns="0" rIns="0" bIns="0" rtlCol="0">
              <a:spAutoFit/>
            </a:bodyPr>
            <a:lstStyle/>
            <a:p>
              <a:r>
                <a:rPr lang="el-GR" sz="1000" dirty="0" smtClean="0">
                  <a:solidFill>
                    <a:schemeClr val="accent6"/>
                  </a:solidFill>
                  <a:latin typeface="Cambria Math"/>
                  <a:ea typeface="Cambria Math"/>
                </a:rPr>
                <a:t>φ</a:t>
              </a:r>
              <a:r>
                <a:rPr lang="en-US" sz="1000" baseline="-25000" dirty="0" smtClean="0">
                  <a:solidFill>
                    <a:schemeClr val="accent6"/>
                  </a:solidFill>
                </a:rPr>
                <a:t>B</a:t>
              </a:r>
              <a:r>
                <a:rPr lang="en-US" sz="1000" dirty="0" smtClean="0">
                  <a:solidFill>
                    <a:schemeClr val="accent6"/>
                  </a:solidFill>
                </a:rPr>
                <a:t>=.85eV</a:t>
              </a:r>
              <a:endParaRPr lang="en-US" sz="1000" dirty="0">
                <a:solidFill>
                  <a:schemeClr val="accent6"/>
                </a:solidFill>
              </a:endParaRPr>
            </a:p>
          </p:txBody>
        </p:sp>
        <p:sp>
          <p:nvSpPr>
            <p:cNvPr id="258" name="TextBox 257"/>
            <p:cNvSpPr txBox="1"/>
            <p:nvPr/>
          </p:nvSpPr>
          <p:spPr>
            <a:xfrm>
              <a:off x="6598172" y="3829518"/>
              <a:ext cx="213589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00" dirty="0" smtClean="0">
                  <a:solidFill>
                    <a:schemeClr val="accent6">
                      <a:lumMod val="50000"/>
                    </a:schemeClr>
                  </a:solidFill>
                </a:rPr>
                <a:t>E</a:t>
              </a:r>
              <a:r>
                <a:rPr lang="en-US" sz="1000" baseline="-25000" dirty="0" smtClean="0">
                  <a:solidFill>
                    <a:schemeClr val="accent6">
                      <a:lumMod val="50000"/>
                    </a:schemeClr>
                  </a:solidFill>
                </a:rPr>
                <a:t>F</a:t>
              </a:r>
              <a:endParaRPr lang="en-US" sz="1000" baseline="-25000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259" name="TextBox 258"/>
            <p:cNvSpPr txBox="1"/>
            <p:nvPr/>
          </p:nvSpPr>
          <p:spPr>
            <a:xfrm>
              <a:off x="6029691" y="3759113"/>
              <a:ext cx="330963" cy="15388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00" dirty="0" smtClean="0">
                  <a:solidFill>
                    <a:schemeClr val="accent2"/>
                  </a:solidFill>
                </a:rPr>
                <a:t>1.7eV</a:t>
              </a:r>
              <a:endParaRPr lang="en-US" sz="1000" dirty="0">
                <a:solidFill>
                  <a:schemeClr val="accent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30876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emiC_vs_Diel2_tec.png"/>
          <p:cNvPicPr>
            <a:picLocks noChangeAspect="1"/>
          </p:cNvPicPr>
          <p:nvPr/>
        </p:nvPicPr>
        <p:blipFill>
          <a:blip r:embed="rId2" cstate="print"/>
          <a:srcRect l="50000"/>
          <a:stretch>
            <a:fillRect/>
          </a:stretch>
        </p:blipFill>
        <p:spPr>
          <a:xfrm>
            <a:off x="1490049" y="1127736"/>
            <a:ext cx="3048000" cy="4212336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 bwMode="auto">
          <a:xfrm>
            <a:off x="6019800" y="3429000"/>
            <a:ext cx="152400" cy="1524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6096000" y="3581400"/>
            <a:ext cx="0" cy="90422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5" name="Straight Arrow Connector 4"/>
          <p:cNvCxnSpPr/>
          <p:nvPr/>
        </p:nvCxnSpPr>
        <p:spPr bwMode="auto">
          <a:xfrm>
            <a:off x="6096000" y="4495800"/>
            <a:ext cx="304800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6" name="Straight Arrow Connector 5"/>
          <p:cNvCxnSpPr/>
          <p:nvPr/>
        </p:nvCxnSpPr>
        <p:spPr bwMode="auto">
          <a:xfrm>
            <a:off x="6400800" y="2382672"/>
            <a:ext cx="0" cy="202608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bg2">
                <a:lumMod val="50000"/>
              </a:schemeClr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6359104" y="289535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2">
                    <a:lumMod val="50000"/>
                  </a:schemeClr>
                </a:solidFill>
              </a:rPr>
              <a:t>1.7</a:t>
            </a:r>
            <a:endParaRPr lang="en-US" sz="16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72200" y="4431268"/>
            <a:ext cx="1142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SD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791200" y="44312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E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543800" y="44312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E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 bwMode="auto">
          <a:xfrm>
            <a:off x="6400800" y="969264"/>
            <a:ext cx="0" cy="141340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accent6"/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6359104" y="170772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accent2"/>
                </a:solidFill>
              </a:rPr>
              <a:t>3.0</a:t>
            </a:r>
            <a:endParaRPr lang="en-US" sz="1600" dirty="0">
              <a:solidFill>
                <a:schemeClr val="accent2"/>
              </a:solidFill>
            </a:endParaRPr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5881048" y="1000584"/>
            <a:ext cx="0" cy="2373552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accent6"/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5811672" y="2279176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accent2"/>
                </a:solidFill>
              </a:rPr>
              <a:t>4.4</a:t>
            </a:r>
            <a:endParaRPr lang="en-US" sz="1600" dirty="0">
              <a:solidFill>
                <a:schemeClr val="accent2"/>
              </a:solidFill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6988792" y="1676400"/>
            <a:ext cx="346495" cy="2788080"/>
          </a:xfrm>
          <a:prstGeom prst="ellipse">
            <a:avLst/>
          </a:prstGeom>
          <a:noFill/>
          <a:ln w="381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cxnSp>
        <p:nvCxnSpPr>
          <p:cNvPr id="16" name="Straight Arrow Connector 15"/>
          <p:cNvCxnSpPr>
            <a:stCxn id="15" idx="6"/>
          </p:cNvCxnSpPr>
          <p:nvPr/>
        </p:nvCxnSpPr>
        <p:spPr bwMode="auto">
          <a:xfrm>
            <a:off x="7335287" y="3070440"/>
            <a:ext cx="228601" cy="68745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sm" len="sm"/>
            <a:tailEnd type="arrow"/>
          </a:ln>
          <a:effectLst/>
        </p:spPr>
      </p:cxnSp>
      <p:sp>
        <p:nvSpPr>
          <p:cNvPr id="17" name="TextBox 16"/>
          <p:cNvSpPr txBox="1"/>
          <p:nvPr/>
        </p:nvSpPr>
        <p:spPr>
          <a:xfrm>
            <a:off x="7543800" y="2895350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5">
                    <a:lumMod val="50000"/>
                  </a:schemeClr>
                </a:solidFill>
              </a:rPr>
              <a:t>Depleted region</a:t>
            </a:r>
            <a:endParaRPr lang="en-US" sz="1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239000" y="2069068"/>
            <a:ext cx="18288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</a:rPr>
              <a:t>E</a:t>
            </a:r>
            <a:r>
              <a:rPr lang="en-US" baseline="-25000" dirty="0" err="1" smtClean="0">
                <a:solidFill>
                  <a:schemeClr val="accent6">
                    <a:lumMod val="50000"/>
                  </a:schemeClr>
                </a:solidFill>
              </a:rPr>
              <a:t>barrier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= 0.85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</a:rPr>
              <a:t>eV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9" name="Freeform 18"/>
          <p:cNvSpPr/>
          <p:nvPr/>
        </p:nvSpPr>
        <p:spPr bwMode="auto">
          <a:xfrm>
            <a:off x="4800600" y="5413972"/>
            <a:ext cx="1558504" cy="832311"/>
          </a:xfrm>
          <a:custGeom>
            <a:avLst/>
            <a:gdLst>
              <a:gd name="connsiteX0" fmla="*/ 2117 w 926042"/>
              <a:gd name="connsiteY0" fmla="*/ 178858 h 2512483"/>
              <a:gd name="connsiteX1" fmla="*/ 14817 w 926042"/>
              <a:gd name="connsiteY1" fmla="*/ 420158 h 2512483"/>
              <a:gd name="connsiteX2" fmla="*/ 14817 w 926042"/>
              <a:gd name="connsiteY2" fmla="*/ 610658 h 2512483"/>
              <a:gd name="connsiteX3" fmla="*/ 14817 w 926042"/>
              <a:gd name="connsiteY3" fmla="*/ 750358 h 2512483"/>
              <a:gd name="connsiteX4" fmla="*/ 21167 w 926042"/>
              <a:gd name="connsiteY4" fmla="*/ 851958 h 2512483"/>
              <a:gd name="connsiteX5" fmla="*/ 8467 w 926042"/>
              <a:gd name="connsiteY5" fmla="*/ 966258 h 2512483"/>
              <a:gd name="connsiteX6" fmla="*/ 8467 w 926042"/>
              <a:gd name="connsiteY6" fmla="*/ 1131358 h 2512483"/>
              <a:gd name="connsiteX7" fmla="*/ 14817 w 926042"/>
              <a:gd name="connsiteY7" fmla="*/ 1404408 h 2512483"/>
              <a:gd name="connsiteX8" fmla="*/ 8467 w 926042"/>
              <a:gd name="connsiteY8" fmla="*/ 1785408 h 2512483"/>
              <a:gd name="connsiteX9" fmla="*/ 8467 w 926042"/>
              <a:gd name="connsiteY9" fmla="*/ 1918758 h 2512483"/>
              <a:gd name="connsiteX10" fmla="*/ 14817 w 926042"/>
              <a:gd name="connsiteY10" fmla="*/ 2033058 h 2512483"/>
              <a:gd name="connsiteX11" fmla="*/ 27517 w 926042"/>
              <a:gd name="connsiteY11" fmla="*/ 2153708 h 2512483"/>
              <a:gd name="connsiteX12" fmla="*/ 27517 w 926042"/>
              <a:gd name="connsiteY12" fmla="*/ 2280708 h 2512483"/>
              <a:gd name="connsiteX13" fmla="*/ 40217 w 926042"/>
              <a:gd name="connsiteY13" fmla="*/ 2382308 h 2512483"/>
              <a:gd name="connsiteX14" fmla="*/ 91017 w 926042"/>
              <a:gd name="connsiteY14" fmla="*/ 2490258 h 2512483"/>
              <a:gd name="connsiteX15" fmla="*/ 148167 w 926042"/>
              <a:gd name="connsiteY15" fmla="*/ 2509308 h 2512483"/>
              <a:gd name="connsiteX16" fmla="*/ 300567 w 926042"/>
              <a:gd name="connsiteY16" fmla="*/ 2509308 h 2512483"/>
              <a:gd name="connsiteX17" fmla="*/ 503767 w 926042"/>
              <a:gd name="connsiteY17" fmla="*/ 2496608 h 2512483"/>
              <a:gd name="connsiteX18" fmla="*/ 738717 w 926042"/>
              <a:gd name="connsiteY18" fmla="*/ 2509308 h 2512483"/>
              <a:gd name="connsiteX19" fmla="*/ 814917 w 926042"/>
              <a:gd name="connsiteY19" fmla="*/ 2496608 h 2512483"/>
              <a:gd name="connsiteX20" fmla="*/ 846667 w 926042"/>
              <a:gd name="connsiteY20" fmla="*/ 2477558 h 2512483"/>
              <a:gd name="connsiteX21" fmla="*/ 865717 w 926042"/>
              <a:gd name="connsiteY21" fmla="*/ 2445808 h 2512483"/>
              <a:gd name="connsiteX22" fmla="*/ 884767 w 926042"/>
              <a:gd name="connsiteY22" fmla="*/ 2382308 h 2512483"/>
              <a:gd name="connsiteX23" fmla="*/ 891117 w 926042"/>
              <a:gd name="connsiteY23" fmla="*/ 2318808 h 2512483"/>
              <a:gd name="connsiteX24" fmla="*/ 910167 w 926042"/>
              <a:gd name="connsiteY24" fmla="*/ 2185458 h 2512483"/>
              <a:gd name="connsiteX25" fmla="*/ 910167 w 926042"/>
              <a:gd name="connsiteY25" fmla="*/ 2058458 h 2512483"/>
              <a:gd name="connsiteX26" fmla="*/ 922867 w 926042"/>
              <a:gd name="connsiteY26" fmla="*/ 1747308 h 2512483"/>
              <a:gd name="connsiteX27" fmla="*/ 916517 w 926042"/>
              <a:gd name="connsiteY27" fmla="*/ 1480608 h 2512483"/>
              <a:gd name="connsiteX28" fmla="*/ 922867 w 926042"/>
              <a:gd name="connsiteY28" fmla="*/ 1093258 h 2512483"/>
              <a:gd name="connsiteX29" fmla="*/ 922867 w 926042"/>
              <a:gd name="connsiteY29" fmla="*/ 744008 h 2512483"/>
              <a:gd name="connsiteX30" fmla="*/ 922867 w 926042"/>
              <a:gd name="connsiteY30" fmla="*/ 528108 h 2512483"/>
              <a:gd name="connsiteX31" fmla="*/ 922867 w 926042"/>
              <a:gd name="connsiteY31" fmla="*/ 388408 h 2512483"/>
              <a:gd name="connsiteX32" fmla="*/ 922867 w 926042"/>
              <a:gd name="connsiteY32" fmla="*/ 39158 h 2512483"/>
              <a:gd name="connsiteX33" fmla="*/ 903817 w 926042"/>
              <a:gd name="connsiteY33" fmla="*/ 153458 h 2512483"/>
              <a:gd name="connsiteX34" fmla="*/ 878417 w 926042"/>
              <a:gd name="connsiteY34" fmla="*/ 369358 h 2512483"/>
              <a:gd name="connsiteX35" fmla="*/ 840317 w 926042"/>
              <a:gd name="connsiteY35" fmla="*/ 439208 h 2512483"/>
              <a:gd name="connsiteX36" fmla="*/ 770467 w 926042"/>
              <a:gd name="connsiteY36" fmla="*/ 470958 h 2512483"/>
              <a:gd name="connsiteX37" fmla="*/ 605367 w 926042"/>
              <a:gd name="connsiteY37" fmla="*/ 464608 h 2512483"/>
              <a:gd name="connsiteX38" fmla="*/ 433917 w 926042"/>
              <a:gd name="connsiteY38" fmla="*/ 470958 h 2512483"/>
              <a:gd name="connsiteX39" fmla="*/ 364067 w 926042"/>
              <a:gd name="connsiteY39" fmla="*/ 470958 h 2512483"/>
              <a:gd name="connsiteX40" fmla="*/ 294217 w 926042"/>
              <a:gd name="connsiteY40" fmla="*/ 470958 h 2512483"/>
              <a:gd name="connsiteX41" fmla="*/ 256117 w 926042"/>
              <a:gd name="connsiteY41" fmla="*/ 470958 h 2512483"/>
              <a:gd name="connsiteX42" fmla="*/ 211667 w 926042"/>
              <a:gd name="connsiteY42" fmla="*/ 470958 h 2512483"/>
              <a:gd name="connsiteX43" fmla="*/ 160867 w 926042"/>
              <a:gd name="connsiteY43" fmla="*/ 464608 h 2512483"/>
              <a:gd name="connsiteX44" fmla="*/ 84667 w 926042"/>
              <a:gd name="connsiteY44" fmla="*/ 458258 h 2512483"/>
              <a:gd name="connsiteX45" fmla="*/ 59267 w 926042"/>
              <a:gd name="connsiteY45" fmla="*/ 401108 h 2512483"/>
              <a:gd name="connsiteX46" fmla="*/ 46567 w 926042"/>
              <a:gd name="connsiteY46" fmla="*/ 382058 h 2512483"/>
              <a:gd name="connsiteX47" fmla="*/ 40217 w 926042"/>
              <a:gd name="connsiteY47" fmla="*/ 343958 h 2512483"/>
              <a:gd name="connsiteX48" fmla="*/ 27517 w 926042"/>
              <a:gd name="connsiteY48" fmla="*/ 305858 h 2512483"/>
              <a:gd name="connsiteX49" fmla="*/ 27517 w 926042"/>
              <a:gd name="connsiteY49" fmla="*/ 223308 h 2512483"/>
              <a:gd name="connsiteX50" fmla="*/ 2117 w 926042"/>
              <a:gd name="connsiteY50" fmla="*/ 178858 h 2512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926042" h="2512483">
                <a:moveTo>
                  <a:pt x="2117" y="178858"/>
                </a:moveTo>
                <a:cubicBezTo>
                  <a:pt x="0" y="211666"/>
                  <a:pt x="12700" y="348191"/>
                  <a:pt x="14817" y="420158"/>
                </a:cubicBezTo>
                <a:cubicBezTo>
                  <a:pt x="16934" y="492125"/>
                  <a:pt x="14817" y="610658"/>
                  <a:pt x="14817" y="610658"/>
                </a:cubicBezTo>
                <a:cubicBezTo>
                  <a:pt x="14817" y="665691"/>
                  <a:pt x="13759" y="710141"/>
                  <a:pt x="14817" y="750358"/>
                </a:cubicBezTo>
                <a:cubicBezTo>
                  <a:pt x="15875" y="790575"/>
                  <a:pt x="22225" y="815975"/>
                  <a:pt x="21167" y="851958"/>
                </a:cubicBezTo>
                <a:cubicBezTo>
                  <a:pt x="20109" y="887941"/>
                  <a:pt x="10584" y="919691"/>
                  <a:pt x="8467" y="966258"/>
                </a:cubicBezTo>
                <a:cubicBezTo>
                  <a:pt x="6350" y="1012825"/>
                  <a:pt x="7409" y="1058333"/>
                  <a:pt x="8467" y="1131358"/>
                </a:cubicBezTo>
                <a:cubicBezTo>
                  <a:pt x="9525" y="1204383"/>
                  <a:pt x="14817" y="1295400"/>
                  <a:pt x="14817" y="1404408"/>
                </a:cubicBezTo>
                <a:cubicBezTo>
                  <a:pt x="14817" y="1513416"/>
                  <a:pt x="9525" y="1699683"/>
                  <a:pt x="8467" y="1785408"/>
                </a:cubicBezTo>
                <a:cubicBezTo>
                  <a:pt x="7409" y="1871133"/>
                  <a:pt x="7409" y="1877483"/>
                  <a:pt x="8467" y="1918758"/>
                </a:cubicBezTo>
                <a:cubicBezTo>
                  <a:pt x="9525" y="1960033"/>
                  <a:pt x="11642" y="1993900"/>
                  <a:pt x="14817" y="2033058"/>
                </a:cubicBezTo>
                <a:cubicBezTo>
                  <a:pt x="17992" y="2072216"/>
                  <a:pt x="25400" y="2112433"/>
                  <a:pt x="27517" y="2153708"/>
                </a:cubicBezTo>
                <a:cubicBezTo>
                  <a:pt x="29634" y="2194983"/>
                  <a:pt x="25400" y="2242608"/>
                  <a:pt x="27517" y="2280708"/>
                </a:cubicBezTo>
                <a:cubicBezTo>
                  <a:pt x="29634" y="2318808"/>
                  <a:pt x="29634" y="2347383"/>
                  <a:pt x="40217" y="2382308"/>
                </a:cubicBezTo>
                <a:cubicBezTo>
                  <a:pt x="50800" y="2417233"/>
                  <a:pt x="73025" y="2469091"/>
                  <a:pt x="91017" y="2490258"/>
                </a:cubicBezTo>
                <a:cubicBezTo>
                  <a:pt x="109009" y="2511425"/>
                  <a:pt x="113242" y="2506133"/>
                  <a:pt x="148167" y="2509308"/>
                </a:cubicBezTo>
                <a:cubicBezTo>
                  <a:pt x="183092" y="2512483"/>
                  <a:pt x="241300" y="2511425"/>
                  <a:pt x="300567" y="2509308"/>
                </a:cubicBezTo>
                <a:cubicBezTo>
                  <a:pt x="359834" y="2507191"/>
                  <a:pt x="430742" y="2496608"/>
                  <a:pt x="503767" y="2496608"/>
                </a:cubicBezTo>
                <a:cubicBezTo>
                  <a:pt x="576792" y="2496608"/>
                  <a:pt x="686859" y="2509308"/>
                  <a:pt x="738717" y="2509308"/>
                </a:cubicBezTo>
                <a:cubicBezTo>
                  <a:pt x="790575" y="2509308"/>
                  <a:pt x="796925" y="2501900"/>
                  <a:pt x="814917" y="2496608"/>
                </a:cubicBezTo>
                <a:cubicBezTo>
                  <a:pt x="832909" y="2491316"/>
                  <a:pt x="838200" y="2486025"/>
                  <a:pt x="846667" y="2477558"/>
                </a:cubicBezTo>
                <a:cubicBezTo>
                  <a:pt x="855134" y="2469091"/>
                  <a:pt x="859367" y="2461683"/>
                  <a:pt x="865717" y="2445808"/>
                </a:cubicBezTo>
                <a:cubicBezTo>
                  <a:pt x="872067" y="2429933"/>
                  <a:pt x="880534" y="2403475"/>
                  <a:pt x="884767" y="2382308"/>
                </a:cubicBezTo>
                <a:cubicBezTo>
                  <a:pt x="889000" y="2361141"/>
                  <a:pt x="886884" y="2351616"/>
                  <a:pt x="891117" y="2318808"/>
                </a:cubicBezTo>
                <a:cubicBezTo>
                  <a:pt x="895350" y="2286000"/>
                  <a:pt x="906992" y="2228850"/>
                  <a:pt x="910167" y="2185458"/>
                </a:cubicBezTo>
                <a:cubicBezTo>
                  <a:pt x="913342" y="2142066"/>
                  <a:pt x="908050" y="2131483"/>
                  <a:pt x="910167" y="2058458"/>
                </a:cubicBezTo>
                <a:cubicBezTo>
                  <a:pt x="912284" y="1985433"/>
                  <a:pt x="921809" y="1843616"/>
                  <a:pt x="922867" y="1747308"/>
                </a:cubicBezTo>
                <a:cubicBezTo>
                  <a:pt x="923925" y="1651000"/>
                  <a:pt x="916517" y="1589616"/>
                  <a:pt x="916517" y="1480608"/>
                </a:cubicBezTo>
                <a:cubicBezTo>
                  <a:pt x="916517" y="1371600"/>
                  <a:pt x="921809" y="1216025"/>
                  <a:pt x="922867" y="1093258"/>
                </a:cubicBezTo>
                <a:cubicBezTo>
                  <a:pt x="923925" y="970491"/>
                  <a:pt x="922867" y="744008"/>
                  <a:pt x="922867" y="744008"/>
                </a:cubicBezTo>
                <a:lnTo>
                  <a:pt x="922867" y="528108"/>
                </a:lnTo>
                <a:lnTo>
                  <a:pt x="922867" y="388408"/>
                </a:lnTo>
                <a:cubicBezTo>
                  <a:pt x="922867" y="306916"/>
                  <a:pt x="926042" y="78316"/>
                  <a:pt x="922867" y="39158"/>
                </a:cubicBezTo>
                <a:cubicBezTo>
                  <a:pt x="919692" y="0"/>
                  <a:pt x="911225" y="98425"/>
                  <a:pt x="903817" y="153458"/>
                </a:cubicBezTo>
                <a:cubicBezTo>
                  <a:pt x="896409" y="208491"/>
                  <a:pt x="889000" y="321733"/>
                  <a:pt x="878417" y="369358"/>
                </a:cubicBezTo>
                <a:cubicBezTo>
                  <a:pt x="867834" y="416983"/>
                  <a:pt x="858309" y="422275"/>
                  <a:pt x="840317" y="439208"/>
                </a:cubicBezTo>
                <a:cubicBezTo>
                  <a:pt x="822325" y="456141"/>
                  <a:pt x="809625" y="466725"/>
                  <a:pt x="770467" y="470958"/>
                </a:cubicBezTo>
                <a:cubicBezTo>
                  <a:pt x="731309" y="475191"/>
                  <a:pt x="661459" y="464608"/>
                  <a:pt x="605367" y="464608"/>
                </a:cubicBezTo>
                <a:cubicBezTo>
                  <a:pt x="549275" y="464608"/>
                  <a:pt x="474134" y="469900"/>
                  <a:pt x="433917" y="470958"/>
                </a:cubicBezTo>
                <a:cubicBezTo>
                  <a:pt x="393700" y="472016"/>
                  <a:pt x="364067" y="470958"/>
                  <a:pt x="364067" y="470958"/>
                </a:cubicBezTo>
                <a:lnTo>
                  <a:pt x="294217" y="470958"/>
                </a:lnTo>
                <a:lnTo>
                  <a:pt x="256117" y="470958"/>
                </a:lnTo>
                <a:cubicBezTo>
                  <a:pt x="242359" y="470958"/>
                  <a:pt x="227542" y="472016"/>
                  <a:pt x="211667" y="470958"/>
                </a:cubicBezTo>
                <a:cubicBezTo>
                  <a:pt x="195792" y="469900"/>
                  <a:pt x="182034" y="466725"/>
                  <a:pt x="160867" y="464608"/>
                </a:cubicBezTo>
                <a:cubicBezTo>
                  <a:pt x="139700" y="462491"/>
                  <a:pt x="101600" y="468841"/>
                  <a:pt x="84667" y="458258"/>
                </a:cubicBezTo>
                <a:cubicBezTo>
                  <a:pt x="67734" y="447675"/>
                  <a:pt x="65617" y="413808"/>
                  <a:pt x="59267" y="401108"/>
                </a:cubicBezTo>
                <a:cubicBezTo>
                  <a:pt x="52917" y="388408"/>
                  <a:pt x="49742" y="391583"/>
                  <a:pt x="46567" y="382058"/>
                </a:cubicBezTo>
                <a:cubicBezTo>
                  <a:pt x="43392" y="372533"/>
                  <a:pt x="43392" y="356658"/>
                  <a:pt x="40217" y="343958"/>
                </a:cubicBezTo>
                <a:cubicBezTo>
                  <a:pt x="37042" y="331258"/>
                  <a:pt x="29634" y="325966"/>
                  <a:pt x="27517" y="305858"/>
                </a:cubicBezTo>
                <a:cubicBezTo>
                  <a:pt x="25400" y="285750"/>
                  <a:pt x="28575" y="244475"/>
                  <a:pt x="27517" y="223308"/>
                </a:cubicBezTo>
                <a:cubicBezTo>
                  <a:pt x="26459" y="202141"/>
                  <a:pt x="4234" y="146050"/>
                  <a:pt x="2117" y="178858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  <a:alpha val="23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dirty="0" smtClean="0">
              <a:latin typeface="Times New Roman" pitchFamily="18" charset="0"/>
              <a:cs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dirty="0" smtClean="0">
              <a:latin typeface="Times New Roman" pitchFamily="18" charset="0"/>
              <a:cs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  </a:t>
            </a:r>
            <a:r>
              <a:rPr lang="en-US" sz="2000" dirty="0" smtClean="0">
                <a:solidFill>
                  <a:schemeClr val="accent2"/>
                </a:solidFill>
                <a:latin typeface="Times New Roman" pitchFamily="18" charset="0"/>
                <a:cs typeface="Arial" charset="0"/>
              </a:rPr>
              <a:t> 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accent2"/>
              </a:solidFill>
              <a:effectLst/>
              <a:latin typeface="Times New Roman" pitchFamily="18" charset="0"/>
              <a:cs typeface="Arial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 bwMode="auto">
          <a:xfrm>
            <a:off x="6629400" y="3733800"/>
            <a:ext cx="993435" cy="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accent2"/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7543800" y="3500735"/>
            <a:ext cx="1503913" cy="830997"/>
          </a:xfrm>
          <a:prstGeom prst="rect">
            <a:avLst/>
          </a:prstGeom>
          <a:noFill/>
        </p:spPr>
        <p:txBody>
          <a:bodyPr wrap="square" lIns="0" rIns="0" rtlCol="0" anchor="ctr" anchorCtr="0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2"/>
                </a:solidFill>
              </a:rPr>
              <a:t>Acceptor/Donor  traps placed uniformly in the gap </a:t>
            </a:r>
          </a:p>
          <a:p>
            <a:pPr algn="ctr"/>
            <a:r>
              <a:rPr lang="en-US" sz="1200" b="1" dirty="0" smtClean="0">
                <a:solidFill>
                  <a:schemeClr val="accent2"/>
                </a:solidFill>
              </a:rPr>
              <a:t>(</a:t>
            </a:r>
            <a:r>
              <a:rPr lang="en-US" sz="1200" b="1" dirty="0" err="1" smtClean="0">
                <a:solidFill>
                  <a:schemeClr val="accent2"/>
                </a:solidFill>
              </a:rPr>
              <a:t>conc</a:t>
            </a:r>
            <a:r>
              <a:rPr lang="en-US" sz="1200" b="1" dirty="0" smtClean="0">
                <a:solidFill>
                  <a:schemeClr val="accent2"/>
                </a:solidFill>
              </a:rPr>
              <a:t>=1e21 cm</a:t>
            </a:r>
            <a:r>
              <a:rPr lang="en-US" sz="1200" b="1" baseline="30000" dirty="0" smtClean="0">
                <a:solidFill>
                  <a:schemeClr val="accent2"/>
                </a:solidFill>
              </a:rPr>
              <a:t>-3</a:t>
            </a:r>
            <a:r>
              <a:rPr lang="en-US" sz="1200" b="1" dirty="0" smtClean="0">
                <a:solidFill>
                  <a:schemeClr val="accent2"/>
                </a:solidFill>
              </a:rPr>
              <a:t>)</a:t>
            </a:r>
            <a:endParaRPr lang="en-US" sz="1200" b="1" dirty="0">
              <a:solidFill>
                <a:schemeClr val="accent2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 bwMode="auto">
          <a:xfrm>
            <a:off x="4800600" y="969264"/>
            <a:ext cx="0" cy="2764536"/>
          </a:xfrm>
          <a:prstGeom prst="line">
            <a:avLst/>
          </a:prstGeom>
          <a:solidFill>
            <a:schemeClr val="accent1"/>
          </a:solidFill>
          <a:ln w="44450" cap="flat" cmpd="sng" algn="ctr">
            <a:solidFill>
              <a:schemeClr val="tx1"/>
            </a:solidFill>
            <a:prstDash val="sysDash"/>
            <a:round/>
            <a:headEnd type="none" w="sm" len="sm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13639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324879" y="940485"/>
            <a:ext cx="4117807" cy="4738474"/>
            <a:chOff x="324879" y="940485"/>
            <a:chExt cx="4117807" cy="4738474"/>
          </a:xfrm>
        </p:grpSpPr>
        <p:graphicFrame>
          <p:nvGraphicFramePr>
            <p:cNvPr id="60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99835324"/>
                </p:ext>
              </p:extLst>
            </p:nvPr>
          </p:nvGraphicFramePr>
          <p:xfrm>
            <a:off x="2640270" y="1108244"/>
            <a:ext cx="1630550" cy="199714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2" name="CorelDRAW" r:id="rId3" imgW="4128840" imgH="5057640" progId="">
                    <p:embed/>
                  </p:oleObj>
                </mc:Choice>
                <mc:Fallback>
                  <p:oleObj name="CorelDRAW" r:id="rId3" imgW="4128840" imgH="5057640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40270" y="1108244"/>
                          <a:ext cx="1630550" cy="199714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61" name="Group 4"/>
            <p:cNvGrpSpPr>
              <a:grpSpLocks/>
            </p:cNvGrpSpPr>
            <p:nvPr/>
          </p:nvGrpSpPr>
          <p:grpSpPr bwMode="auto">
            <a:xfrm>
              <a:off x="1287983" y="1164254"/>
              <a:ext cx="1149260" cy="1864690"/>
              <a:chOff x="192" y="1104"/>
              <a:chExt cx="1527" cy="2652"/>
            </a:xfrm>
          </p:grpSpPr>
          <p:sp>
            <p:nvSpPr>
              <p:cNvPr id="65" name="Line 6"/>
              <p:cNvSpPr>
                <a:spLocks noChangeShapeType="1"/>
              </p:cNvSpPr>
              <p:nvPr/>
            </p:nvSpPr>
            <p:spPr bwMode="auto">
              <a:xfrm flipV="1">
                <a:off x="492" y="1104"/>
                <a:ext cx="0" cy="265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66" name="Arc 7"/>
              <p:cNvSpPr>
                <a:spLocks/>
              </p:cNvSpPr>
              <p:nvPr/>
            </p:nvSpPr>
            <p:spPr bwMode="auto">
              <a:xfrm flipV="1">
                <a:off x="492" y="1248"/>
                <a:ext cx="886" cy="81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00"/>
              </a:p>
            </p:txBody>
          </p:sp>
          <p:sp>
            <p:nvSpPr>
              <p:cNvPr id="67" name="Text Box 8"/>
              <p:cNvSpPr txBox="1">
                <a:spLocks noChangeArrowheads="1"/>
              </p:cNvSpPr>
              <p:nvPr/>
            </p:nvSpPr>
            <p:spPr bwMode="auto">
              <a:xfrm>
                <a:off x="192" y="1920"/>
                <a:ext cx="196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it-IT" sz="1100" b="1" dirty="0">
                    <a:solidFill>
                      <a:srgbClr val="000000"/>
                    </a:solidFill>
                    <a:latin typeface="Arial" pitchFamily="34" charset="0"/>
                  </a:rPr>
                  <a:t>E</a:t>
                </a:r>
                <a:r>
                  <a:rPr lang="it-IT" sz="1100" b="1" baseline="-25000" dirty="0">
                    <a:solidFill>
                      <a:srgbClr val="000000"/>
                    </a:solidFill>
                    <a:latin typeface="Arial" pitchFamily="34" charset="0"/>
                  </a:rPr>
                  <a:t>c</a:t>
                </a:r>
              </a:p>
            </p:txBody>
          </p:sp>
          <p:sp>
            <p:nvSpPr>
              <p:cNvPr id="68" name="Text Box 9"/>
              <p:cNvSpPr txBox="1">
                <a:spLocks noChangeArrowheads="1"/>
              </p:cNvSpPr>
              <p:nvPr/>
            </p:nvSpPr>
            <p:spPr bwMode="auto">
              <a:xfrm>
                <a:off x="201" y="2640"/>
                <a:ext cx="196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it-IT" sz="1100" b="1" dirty="0">
                    <a:solidFill>
                      <a:srgbClr val="000000"/>
                    </a:solidFill>
                    <a:latin typeface="Arial" pitchFamily="34" charset="0"/>
                  </a:rPr>
                  <a:t>E</a:t>
                </a:r>
                <a:r>
                  <a:rPr lang="it-IT" sz="1100" b="1" baseline="-25000" dirty="0">
                    <a:solidFill>
                      <a:srgbClr val="000000"/>
                    </a:solidFill>
                    <a:latin typeface="Arial" pitchFamily="34" charset="0"/>
                  </a:rPr>
                  <a:t>v</a:t>
                </a:r>
              </a:p>
            </p:txBody>
          </p:sp>
          <p:sp>
            <p:nvSpPr>
              <p:cNvPr id="69" name="Line 10"/>
              <p:cNvSpPr>
                <a:spLocks noChangeShapeType="1"/>
              </p:cNvSpPr>
              <p:nvPr/>
            </p:nvSpPr>
            <p:spPr bwMode="auto">
              <a:xfrm>
                <a:off x="492" y="2736"/>
                <a:ext cx="97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dash"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70" name="Text Box 11"/>
              <p:cNvSpPr txBox="1">
                <a:spLocks noChangeArrowheads="1"/>
              </p:cNvSpPr>
              <p:nvPr/>
            </p:nvSpPr>
            <p:spPr bwMode="auto">
              <a:xfrm>
                <a:off x="1551" y="2735"/>
                <a:ext cx="168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it-IT" sz="1100" b="1" dirty="0">
                    <a:latin typeface="Arial" pitchFamily="34" charset="0"/>
                  </a:rPr>
                  <a:t>E</a:t>
                </a:r>
                <a:r>
                  <a:rPr lang="it-IT" sz="1100" b="1" baseline="-25000" dirty="0">
                    <a:latin typeface="Arial" pitchFamily="34" charset="0"/>
                  </a:rPr>
                  <a:t>f</a:t>
                </a:r>
              </a:p>
            </p:txBody>
          </p:sp>
          <p:sp>
            <p:nvSpPr>
              <p:cNvPr id="71" name="Text Box 12"/>
              <p:cNvSpPr txBox="1">
                <a:spLocks noChangeArrowheads="1"/>
              </p:cNvSpPr>
              <p:nvPr/>
            </p:nvSpPr>
            <p:spPr bwMode="auto">
              <a:xfrm>
                <a:off x="591" y="1194"/>
                <a:ext cx="126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it-IT" sz="1100" b="1" dirty="0">
                    <a:solidFill>
                      <a:srgbClr val="000000"/>
                    </a:solidFill>
                    <a:latin typeface="Arial" pitchFamily="34" charset="0"/>
                  </a:rPr>
                  <a:t>E</a:t>
                </a:r>
                <a:endParaRPr lang="it-IT" sz="1100" b="1" baseline="-25000" dirty="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72" name="Text Box 13"/>
              <p:cNvSpPr txBox="1">
                <a:spLocks noChangeArrowheads="1"/>
              </p:cNvSpPr>
              <p:nvPr/>
            </p:nvSpPr>
            <p:spPr bwMode="auto">
              <a:xfrm>
                <a:off x="536" y="1632"/>
                <a:ext cx="273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it-IT" sz="1100" b="1" dirty="0">
                    <a:solidFill>
                      <a:srgbClr val="000000"/>
                    </a:solidFill>
                    <a:latin typeface="Arial" pitchFamily="34" charset="0"/>
                  </a:rPr>
                  <a:t>CB</a:t>
                </a:r>
                <a:endParaRPr lang="it-IT" sz="1100" b="1" baseline="-25000" dirty="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73" name="Text Box 14"/>
              <p:cNvSpPr txBox="1">
                <a:spLocks noChangeArrowheads="1"/>
              </p:cNvSpPr>
              <p:nvPr/>
            </p:nvSpPr>
            <p:spPr bwMode="auto">
              <a:xfrm>
                <a:off x="536" y="2928"/>
                <a:ext cx="262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it-IT" sz="1100" b="1" dirty="0">
                    <a:solidFill>
                      <a:srgbClr val="000000"/>
                    </a:solidFill>
                    <a:latin typeface="Arial" pitchFamily="34" charset="0"/>
                  </a:rPr>
                  <a:t>VB</a:t>
                </a:r>
                <a:endParaRPr lang="it-IT" sz="1100" b="1" baseline="-25000" dirty="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74" name="Rectangle 15" descr="Diagonali chiare verso il basso"/>
              <p:cNvSpPr>
                <a:spLocks noChangeArrowheads="1"/>
              </p:cNvSpPr>
              <p:nvPr/>
            </p:nvSpPr>
            <p:spPr bwMode="auto">
              <a:xfrm>
                <a:off x="492" y="2640"/>
                <a:ext cx="975" cy="48"/>
              </a:xfrm>
              <a:prstGeom prst="rect">
                <a:avLst/>
              </a:prstGeom>
              <a:pattFill prst="ltDnDiag">
                <a:fgClr>
                  <a:srgbClr val="FF0000"/>
                </a:fgClr>
                <a:bgClr>
                  <a:schemeClr val="bg1"/>
                </a:bgClr>
              </a:patt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00"/>
              </a:p>
            </p:txBody>
          </p:sp>
          <p:sp>
            <p:nvSpPr>
              <p:cNvPr id="75" name="Freeform 16"/>
              <p:cNvSpPr>
                <a:spLocks/>
              </p:cNvSpPr>
              <p:nvPr/>
            </p:nvSpPr>
            <p:spPr bwMode="auto">
              <a:xfrm>
                <a:off x="480" y="2784"/>
                <a:ext cx="912" cy="7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8" y="48"/>
                  </a:cxn>
                  <a:cxn ang="0">
                    <a:pos x="576" y="240"/>
                  </a:cxn>
                  <a:cxn ang="0">
                    <a:pos x="912" y="720"/>
                  </a:cxn>
                </a:cxnLst>
                <a:rect l="0" t="0" r="r" b="b"/>
                <a:pathLst>
                  <a:path w="912" h="720">
                    <a:moveTo>
                      <a:pt x="0" y="0"/>
                    </a:moveTo>
                    <a:cubicBezTo>
                      <a:pt x="96" y="4"/>
                      <a:pt x="192" y="8"/>
                      <a:pt x="288" y="48"/>
                    </a:cubicBezTo>
                    <a:cubicBezTo>
                      <a:pt x="384" y="88"/>
                      <a:pt x="472" y="128"/>
                      <a:pt x="576" y="240"/>
                    </a:cubicBezTo>
                    <a:cubicBezTo>
                      <a:pt x="680" y="352"/>
                      <a:pt x="856" y="640"/>
                      <a:pt x="912" y="720"/>
                    </a:cubicBezTo>
                  </a:path>
                </a:pathLst>
              </a:custGeom>
              <a:noFill/>
              <a:ln w="3810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sz="1000"/>
              </a:p>
            </p:txBody>
          </p:sp>
        </p:grpSp>
        <p:sp>
          <p:nvSpPr>
            <p:cNvPr id="62" name="Rectangle 61"/>
            <p:cNvSpPr/>
            <p:nvPr/>
          </p:nvSpPr>
          <p:spPr>
            <a:xfrm>
              <a:off x="853265" y="3151493"/>
              <a:ext cx="3589421" cy="169277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  <a:r>
                <a:rPr lang="en-US" sz="11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% structural vacancies </a:t>
              </a:r>
              <a:r>
                <a:rPr lang="en-US" sz="1100" dirty="0" smtClean="0">
                  <a:latin typeface="Calibri" panose="020F0502020204030204" pitchFamily="34" charset="0"/>
                  <a:cs typeface="Calibri" panose="020F0502020204030204" pitchFamily="34" charset="0"/>
                  <a:sym typeface="Wingdings" panose="05000000000000000000" pitchFamily="2" charset="2"/>
                </a:rPr>
                <a:t>result in </a:t>
              </a:r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  <a:sym typeface="Wingdings" panose="05000000000000000000" pitchFamily="2" charset="2"/>
                </a:rPr>
                <a:t>l</a:t>
              </a:r>
              <a:r>
                <a:rPr lang="en-US" sz="11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ocalized </a:t>
              </a:r>
              <a:r>
                <a:rPr lang="en-US" sz="1100" dirty="0">
                  <a:latin typeface="Calibri" panose="020F0502020204030204" pitchFamily="34" charset="0"/>
                  <a:cs typeface="Calibri" panose="020F0502020204030204" pitchFamily="34" charset="0"/>
                </a:rPr>
                <a:t>states near LP </a:t>
              </a:r>
              <a:r>
                <a:rPr lang="en-US" sz="11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band</a:t>
              </a:r>
              <a:endParaRPr lang="en-US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aphicFrame>
          <p:nvGraphicFramePr>
            <p:cNvPr id="63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16130198"/>
                </p:ext>
              </p:extLst>
            </p:nvPr>
          </p:nvGraphicFramePr>
          <p:xfrm>
            <a:off x="2636124" y="3476195"/>
            <a:ext cx="1632283" cy="203577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3" name="CorelDRAW" r:id="rId5" imgW="4128840" imgH="5149080" progId="">
                    <p:embed/>
                  </p:oleObj>
                </mc:Choice>
                <mc:Fallback>
                  <p:oleObj name="CorelDRAW" r:id="rId5" imgW="4128840" imgH="5149080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36124" y="3476195"/>
                          <a:ext cx="1632283" cy="203577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4" name="Rectangle 63"/>
            <p:cNvSpPr/>
            <p:nvPr/>
          </p:nvSpPr>
          <p:spPr>
            <a:xfrm>
              <a:off x="841777" y="5509682"/>
              <a:ext cx="3589421" cy="169277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r>
                <a:rPr lang="en-US" sz="1100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Over- and under-coordinated Tellurium lead to defects/traps </a:t>
              </a:r>
              <a:endParaRPr lang="en-US" sz="11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 rot="16200000">
              <a:off x="-230401" y="4283636"/>
              <a:ext cx="1479892" cy="369332"/>
            </a:xfrm>
            <a:prstGeom prst="rect">
              <a:avLst/>
            </a:prstGeom>
            <a:solidFill>
              <a:schemeClr val="accent2"/>
            </a:solidFill>
          </p:spPr>
          <p:txBody>
            <a:bodyPr wrap="none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Amorphous</a:t>
              </a:r>
            </a:p>
          </p:txBody>
        </p:sp>
        <p:sp>
          <p:nvSpPr>
            <p:cNvPr id="35" name="Rectangle 34"/>
            <p:cNvSpPr/>
            <p:nvPr/>
          </p:nvSpPr>
          <p:spPr>
            <a:xfrm rot="16200000">
              <a:off x="-172692" y="2127091"/>
              <a:ext cx="1364476" cy="369332"/>
            </a:xfrm>
            <a:prstGeom prst="rect">
              <a:avLst/>
            </a:prstGeom>
            <a:solidFill>
              <a:schemeClr val="accent2"/>
            </a:solidFill>
          </p:spPr>
          <p:txBody>
            <a:bodyPr wrap="none">
              <a:spAutoFit/>
            </a:bodyPr>
            <a:lstStyle/>
            <a:p>
              <a:r>
                <a:rPr lang="en-US" b="1" dirty="0" smtClean="0">
                  <a:solidFill>
                    <a:schemeClr val="bg1"/>
                  </a:solidFill>
                </a:rPr>
                <a:t>Crystalline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grpSp>
          <p:nvGrpSpPr>
            <p:cNvPr id="36" name="Group 4"/>
            <p:cNvGrpSpPr>
              <a:grpSpLocks/>
            </p:cNvGrpSpPr>
            <p:nvPr/>
          </p:nvGrpSpPr>
          <p:grpSpPr bwMode="auto">
            <a:xfrm>
              <a:off x="1343764" y="3552168"/>
              <a:ext cx="902702" cy="1865720"/>
              <a:chOff x="2937" y="1120"/>
              <a:chExt cx="1527" cy="2786"/>
            </a:xfrm>
          </p:grpSpPr>
          <p:sp>
            <p:nvSpPr>
              <p:cNvPr id="37" name="Line 6"/>
              <p:cNvSpPr>
                <a:spLocks noChangeShapeType="1"/>
              </p:cNvSpPr>
              <p:nvPr/>
            </p:nvSpPr>
            <p:spPr bwMode="auto">
              <a:xfrm flipV="1">
                <a:off x="3228" y="1168"/>
                <a:ext cx="0" cy="273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38" name="Arc 7"/>
              <p:cNvSpPr>
                <a:spLocks/>
              </p:cNvSpPr>
              <p:nvPr/>
            </p:nvSpPr>
            <p:spPr bwMode="auto">
              <a:xfrm flipV="1">
                <a:off x="3228" y="1312"/>
                <a:ext cx="1188" cy="81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00"/>
              </a:p>
            </p:txBody>
          </p:sp>
          <p:sp>
            <p:nvSpPr>
              <p:cNvPr id="39" name="Text Box 8"/>
              <p:cNvSpPr txBox="1">
                <a:spLocks noChangeArrowheads="1"/>
              </p:cNvSpPr>
              <p:nvPr/>
            </p:nvSpPr>
            <p:spPr bwMode="auto">
              <a:xfrm>
                <a:off x="2937" y="2030"/>
                <a:ext cx="249" cy="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it-IT" sz="1100" b="1" dirty="0">
                    <a:solidFill>
                      <a:srgbClr val="000000"/>
                    </a:solidFill>
                    <a:latin typeface="Arial" pitchFamily="34" charset="0"/>
                  </a:rPr>
                  <a:t>E</a:t>
                </a:r>
                <a:r>
                  <a:rPr lang="it-IT" sz="1100" b="1" baseline="-25000" dirty="0">
                    <a:solidFill>
                      <a:srgbClr val="000000"/>
                    </a:solidFill>
                    <a:latin typeface="Arial" pitchFamily="34" charset="0"/>
                  </a:rPr>
                  <a:t>c</a:t>
                </a:r>
              </a:p>
            </p:txBody>
          </p:sp>
          <p:sp>
            <p:nvSpPr>
              <p:cNvPr id="40" name="Text Box 9"/>
              <p:cNvSpPr txBox="1">
                <a:spLocks noChangeArrowheads="1"/>
              </p:cNvSpPr>
              <p:nvPr/>
            </p:nvSpPr>
            <p:spPr bwMode="auto">
              <a:xfrm>
                <a:off x="2937" y="3134"/>
                <a:ext cx="249" cy="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0" tIns="0" rIns="0" bIns="0">
                <a:spAutoFit/>
              </a:bodyPr>
              <a:lstStyle/>
              <a:p>
                <a:pPr eaLnBrk="1" hangingPunct="1"/>
                <a:r>
                  <a:rPr lang="it-IT" sz="1100" b="1" dirty="0">
                    <a:solidFill>
                      <a:srgbClr val="000000"/>
                    </a:solidFill>
                    <a:latin typeface="Arial" pitchFamily="34" charset="0"/>
                  </a:rPr>
                  <a:t>E</a:t>
                </a:r>
                <a:r>
                  <a:rPr lang="it-IT" sz="1100" b="1" baseline="-25000" dirty="0">
                    <a:solidFill>
                      <a:srgbClr val="000000"/>
                    </a:solidFill>
                    <a:latin typeface="Arial" pitchFamily="34" charset="0"/>
                  </a:rPr>
                  <a:t>v</a:t>
                </a:r>
              </a:p>
            </p:txBody>
          </p:sp>
          <p:sp>
            <p:nvSpPr>
              <p:cNvPr id="41" name="Line 10"/>
              <p:cNvSpPr>
                <a:spLocks noChangeShapeType="1"/>
              </p:cNvSpPr>
              <p:nvPr/>
            </p:nvSpPr>
            <p:spPr bwMode="auto">
              <a:xfrm>
                <a:off x="3228" y="2704"/>
                <a:ext cx="97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dash"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42" name="Text Box 11"/>
              <p:cNvSpPr txBox="1">
                <a:spLocks noChangeArrowheads="1"/>
              </p:cNvSpPr>
              <p:nvPr/>
            </p:nvSpPr>
            <p:spPr bwMode="auto">
              <a:xfrm>
                <a:off x="3937" y="2416"/>
                <a:ext cx="527" cy="3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it-IT" sz="1100" b="1" dirty="0">
                    <a:latin typeface="Arial" pitchFamily="34" charset="0"/>
                  </a:rPr>
                  <a:t>E</a:t>
                </a:r>
                <a:r>
                  <a:rPr lang="it-IT" sz="1100" b="1" baseline="-25000" dirty="0">
                    <a:latin typeface="Arial" pitchFamily="34" charset="0"/>
                  </a:rPr>
                  <a:t>f</a:t>
                </a:r>
              </a:p>
            </p:txBody>
          </p:sp>
          <p:sp>
            <p:nvSpPr>
              <p:cNvPr id="43" name="Text Box 12"/>
              <p:cNvSpPr txBox="1">
                <a:spLocks noChangeArrowheads="1"/>
              </p:cNvSpPr>
              <p:nvPr/>
            </p:nvSpPr>
            <p:spPr bwMode="auto">
              <a:xfrm>
                <a:off x="3272" y="1120"/>
                <a:ext cx="472" cy="3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it-IT" sz="1100" b="1">
                    <a:solidFill>
                      <a:srgbClr val="000000"/>
                    </a:solidFill>
                    <a:latin typeface="Arial" pitchFamily="34" charset="0"/>
                  </a:rPr>
                  <a:t>E</a:t>
                </a:r>
                <a:endParaRPr lang="it-IT" sz="1100" b="1" baseline="-2500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44" name="Text Box 13"/>
              <p:cNvSpPr txBox="1">
                <a:spLocks noChangeArrowheads="1"/>
              </p:cNvSpPr>
              <p:nvPr/>
            </p:nvSpPr>
            <p:spPr bwMode="auto">
              <a:xfrm>
                <a:off x="3272" y="1696"/>
                <a:ext cx="659" cy="3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it-IT" sz="1100" b="1">
                    <a:solidFill>
                      <a:srgbClr val="000000"/>
                    </a:solidFill>
                    <a:latin typeface="Arial" pitchFamily="34" charset="0"/>
                  </a:rPr>
                  <a:t>CB</a:t>
                </a:r>
                <a:endParaRPr lang="it-IT" sz="1100" b="1" baseline="-2500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45" name="Text Box 14"/>
              <p:cNvSpPr txBox="1">
                <a:spLocks noChangeArrowheads="1"/>
              </p:cNvSpPr>
              <p:nvPr/>
            </p:nvSpPr>
            <p:spPr bwMode="auto">
              <a:xfrm>
                <a:off x="3272" y="3328"/>
                <a:ext cx="646" cy="3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1" hangingPunct="1"/>
                <a:r>
                  <a:rPr lang="it-IT" sz="1100" b="1" dirty="0">
                    <a:solidFill>
                      <a:srgbClr val="000000"/>
                    </a:solidFill>
                    <a:latin typeface="Arial" pitchFamily="34" charset="0"/>
                  </a:rPr>
                  <a:t>VB</a:t>
                </a:r>
                <a:endParaRPr lang="it-IT" sz="1100" b="1" baseline="-25000" dirty="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46" name="Line 15"/>
              <p:cNvSpPr>
                <a:spLocks noChangeShapeType="1"/>
              </p:cNvSpPr>
              <p:nvPr/>
            </p:nvSpPr>
            <p:spPr bwMode="auto">
              <a:xfrm>
                <a:off x="3228" y="3280"/>
                <a:ext cx="53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47" name="Arc 16"/>
              <p:cNvSpPr>
                <a:spLocks/>
              </p:cNvSpPr>
              <p:nvPr/>
            </p:nvSpPr>
            <p:spPr bwMode="auto">
              <a:xfrm>
                <a:off x="3228" y="3136"/>
                <a:ext cx="886" cy="770"/>
              </a:xfrm>
              <a:custGeom>
                <a:avLst/>
                <a:gdLst>
                  <a:gd name="G0" fmla="+- 0 0 0"/>
                  <a:gd name="G1" fmla="+- 21193 0 0"/>
                  <a:gd name="G2" fmla="+- 21600 0 0"/>
                  <a:gd name="T0" fmla="*/ 4174 w 21600"/>
                  <a:gd name="T1" fmla="*/ 0 h 21193"/>
                  <a:gd name="T2" fmla="*/ 21600 w 21600"/>
                  <a:gd name="T3" fmla="*/ 21193 h 21193"/>
                  <a:gd name="T4" fmla="*/ 0 w 21600"/>
                  <a:gd name="T5" fmla="*/ 21193 h 211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193" fill="none" extrusionOk="0">
                    <a:moveTo>
                      <a:pt x="4173" y="0"/>
                    </a:moveTo>
                    <a:cubicBezTo>
                      <a:pt x="14299" y="1994"/>
                      <a:pt x="21600" y="10872"/>
                      <a:pt x="21600" y="21193"/>
                    </a:cubicBezTo>
                  </a:path>
                  <a:path w="21600" h="21193" stroke="0" extrusionOk="0">
                    <a:moveTo>
                      <a:pt x="4173" y="0"/>
                    </a:moveTo>
                    <a:cubicBezTo>
                      <a:pt x="14299" y="1994"/>
                      <a:pt x="21600" y="10872"/>
                      <a:pt x="21600" y="21193"/>
                    </a:cubicBezTo>
                    <a:lnTo>
                      <a:pt x="0" y="21193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00"/>
              </a:p>
            </p:txBody>
          </p:sp>
          <p:sp>
            <p:nvSpPr>
              <p:cNvPr id="48" name="Freeform 17"/>
              <p:cNvSpPr>
                <a:spLocks/>
              </p:cNvSpPr>
              <p:nvPr/>
            </p:nvSpPr>
            <p:spPr bwMode="auto">
              <a:xfrm>
                <a:off x="3228" y="2896"/>
                <a:ext cx="177" cy="24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" y="156"/>
                  </a:cxn>
                  <a:cxn ang="0">
                    <a:pos x="104" y="212"/>
                  </a:cxn>
                  <a:cxn ang="0">
                    <a:pos x="192" y="240"/>
                  </a:cxn>
                </a:cxnLst>
                <a:rect l="0" t="0" r="r" b="b"/>
                <a:pathLst>
                  <a:path w="192" h="240">
                    <a:moveTo>
                      <a:pt x="0" y="0"/>
                    </a:moveTo>
                    <a:cubicBezTo>
                      <a:pt x="5" y="26"/>
                      <a:pt x="11" y="121"/>
                      <a:pt x="28" y="156"/>
                    </a:cubicBezTo>
                    <a:cubicBezTo>
                      <a:pt x="45" y="191"/>
                      <a:pt x="77" y="198"/>
                      <a:pt x="104" y="212"/>
                    </a:cubicBezTo>
                    <a:cubicBezTo>
                      <a:pt x="131" y="226"/>
                      <a:pt x="174" y="234"/>
                      <a:pt x="192" y="240"/>
                    </a:cubicBezTo>
                  </a:path>
                </a:pathLst>
              </a:custGeom>
              <a:noFill/>
              <a:ln w="38100" cap="flat" cmpd="sng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49" name="Line 18"/>
              <p:cNvSpPr>
                <a:spLocks noChangeShapeType="1"/>
              </p:cNvSpPr>
              <p:nvPr/>
            </p:nvSpPr>
            <p:spPr bwMode="auto">
              <a:xfrm>
                <a:off x="3228" y="3184"/>
                <a:ext cx="89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50" name="Line 19"/>
              <p:cNvSpPr>
                <a:spLocks noChangeShapeType="1"/>
              </p:cNvSpPr>
              <p:nvPr/>
            </p:nvSpPr>
            <p:spPr bwMode="auto">
              <a:xfrm>
                <a:off x="3228" y="3136"/>
                <a:ext cx="133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51" name="Line 20"/>
              <p:cNvSpPr>
                <a:spLocks noChangeShapeType="1"/>
              </p:cNvSpPr>
              <p:nvPr/>
            </p:nvSpPr>
            <p:spPr bwMode="auto">
              <a:xfrm>
                <a:off x="3228" y="3088"/>
                <a:ext cx="177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52" name="Line 21"/>
              <p:cNvSpPr>
                <a:spLocks noChangeShapeType="1"/>
              </p:cNvSpPr>
              <p:nvPr/>
            </p:nvSpPr>
            <p:spPr bwMode="auto">
              <a:xfrm>
                <a:off x="3228" y="3040"/>
                <a:ext cx="222" cy="2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53" name="Line 22"/>
              <p:cNvSpPr>
                <a:spLocks noChangeShapeType="1"/>
              </p:cNvSpPr>
              <p:nvPr/>
            </p:nvSpPr>
            <p:spPr bwMode="auto">
              <a:xfrm>
                <a:off x="3361" y="3136"/>
                <a:ext cx="133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54" name="Line 23"/>
              <p:cNvSpPr>
                <a:spLocks noChangeShapeType="1"/>
              </p:cNvSpPr>
              <p:nvPr/>
            </p:nvSpPr>
            <p:spPr bwMode="auto">
              <a:xfrm>
                <a:off x="3405" y="3136"/>
                <a:ext cx="133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55" name="Line 24"/>
              <p:cNvSpPr>
                <a:spLocks noChangeShapeType="1"/>
              </p:cNvSpPr>
              <p:nvPr/>
            </p:nvSpPr>
            <p:spPr bwMode="auto">
              <a:xfrm>
                <a:off x="3450" y="3136"/>
                <a:ext cx="132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56" name="Line 25"/>
              <p:cNvSpPr>
                <a:spLocks noChangeShapeType="1"/>
              </p:cNvSpPr>
              <p:nvPr/>
            </p:nvSpPr>
            <p:spPr bwMode="auto">
              <a:xfrm>
                <a:off x="3538" y="3184"/>
                <a:ext cx="89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sz="1000"/>
              </a:p>
            </p:txBody>
          </p:sp>
          <p:sp>
            <p:nvSpPr>
              <p:cNvPr id="57" name="Rectangle 26" descr="Diagonali chiare verso il basso"/>
              <p:cNvSpPr>
                <a:spLocks noChangeArrowheads="1"/>
              </p:cNvSpPr>
              <p:nvPr/>
            </p:nvSpPr>
            <p:spPr bwMode="auto">
              <a:xfrm>
                <a:off x="3228" y="2224"/>
                <a:ext cx="975" cy="48"/>
              </a:xfrm>
              <a:prstGeom prst="rect">
                <a:avLst/>
              </a:prstGeom>
              <a:pattFill prst="ltDnDiag">
                <a:fgClr>
                  <a:srgbClr val="FF0000"/>
                </a:fgClr>
                <a:bgClr>
                  <a:schemeClr val="bg1"/>
                </a:bgClr>
              </a:patt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00"/>
              </a:p>
            </p:txBody>
          </p:sp>
          <p:sp>
            <p:nvSpPr>
              <p:cNvPr id="58" name="Rectangle 27" descr="Diagonali chiare verso il basso"/>
              <p:cNvSpPr>
                <a:spLocks noChangeArrowheads="1"/>
              </p:cNvSpPr>
              <p:nvPr/>
            </p:nvSpPr>
            <p:spPr bwMode="auto">
              <a:xfrm>
                <a:off x="3228" y="3136"/>
                <a:ext cx="975" cy="48"/>
              </a:xfrm>
              <a:prstGeom prst="rect">
                <a:avLst/>
              </a:prstGeom>
              <a:pattFill prst="ltDnDiag">
                <a:fgClr>
                  <a:srgbClr val="FF0000"/>
                </a:fgClr>
                <a:bgClr>
                  <a:schemeClr val="bg1"/>
                </a:bgClr>
              </a:patt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000"/>
              </a:p>
            </p:txBody>
          </p:sp>
          <p:sp>
            <p:nvSpPr>
              <p:cNvPr id="59" name="Line 28"/>
              <p:cNvSpPr>
                <a:spLocks noChangeShapeType="1"/>
              </p:cNvSpPr>
              <p:nvPr/>
            </p:nvSpPr>
            <p:spPr bwMode="auto">
              <a:xfrm>
                <a:off x="3582" y="3184"/>
                <a:ext cx="89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 sz="1000"/>
              </a:p>
            </p:txBody>
          </p:sp>
        </p:grpSp>
        <p:sp>
          <p:nvSpPr>
            <p:cNvPr id="15" name="Freeform 14"/>
            <p:cNvSpPr/>
            <p:nvPr/>
          </p:nvSpPr>
          <p:spPr>
            <a:xfrm>
              <a:off x="2018923" y="940485"/>
              <a:ext cx="1620570" cy="1214240"/>
            </a:xfrm>
            <a:custGeom>
              <a:avLst/>
              <a:gdLst>
                <a:gd name="connsiteX0" fmla="*/ 1620570 w 1620570"/>
                <a:gd name="connsiteY0" fmla="*/ 408481 h 1214240"/>
                <a:gd name="connsiteX1" fmla="*/ 561315 w 1620570"/>
                <a:gd name="connsiteY1" fmla="*/ 37289 h 1214240"/>
                <a:gd name="connsiteX2" fmla="*/ 0 w 1620570"/>
                <a:gd name="connsiteY2" fmla="*/ 1214240 h 12142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20570" h="1214240">
                  <a:moveTo>
                    <a:pt x="1620570" y="408481"/>
                  </a:moveTo>
                  <a:cubicBezTo>
                    <a:pt x="1225990" y="155738"/>
                    <a:pt x="831410" y="-97004"/>
                    <a:pt x="561315" y="37289"/>
                  </a:cubicBezTo>
                  <a:cubicBezTo>
                    <a:pt x="291220" y="171582"/>
                    <a:pt x="145610" y="692911"/>
                    <a:pt x="0" y="1214240"/>
                  </a:cubicBezTo>
                </a:path>
              </a:pathLst>
            </a:custGeom>
            <a:noFill/>
            <a:ln w="6350">
              <a:solidFill>
                <a:schemeClr val="tx1"/>
              </a:solidFill>
              <a:prstDash val="sysDot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2180598" y="4227968"/>
              <a:ext cx="508281" cy="642124"/>
            </a:xfrm>
            <a:custGeom>
              <a:avLst/>
              <a:gdLst>
                <a:gd name="connsiteX0" fmla="*/ 697117 w 697117"/>
                <a:gd name="connsiteY0" fmla="*/ 0 h 742384"/>
                <a:gd name="connsiteX1" fmla="*/ 325925 w 697117"/>
                <a:gd name="connsiteY1" fmla="*/ 579422 h 742384"/>
                <a:gd name="connsiteX2" fmla="*/ 0 w 697117"/>
                <a:gd name="connsiteY2" fmla="*/ 742384 h 7423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97117" h="742384">
                  <a:moveTo>
                    <a:pt x="697117" y="0"/>
                  </a:moveTo>
                  <a:cubicBezTo>
                    <a:pt x="569614" y="227845"/>
                    <a:pt x="442111" y="455691"/>
                    <a:pt x="325925" y="579422"/>
                  </a:cubicBezTo>
                  <a:cubicBezTo>
                    <a:pt x="209739" y="703153"/>
                    <a:pt x="104869" y="722768"/>
                    <a:pt x="0" y="742384"/>
                  </a:cubicBezTo>
                </a:path>
              </a:pathLst>
            </a:custGeom>
            <a:noFill/>
            <a:ln w="6350">
              <a:solidFill>
                <a:schemeClr val="tx1"/>
              </a:solidFill>
              <a:prstDash val="sysDot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2163778" y="3650596"/>
              <a:ext cx="1189341" cy="939511"/>
            </a:xfrm>
            <a:custGeom>
              <a:avLst/>
              <a:gdLst>
                <a:gd name="connsiteX0" fmla="*/ 1158844 w 1189341"/>
                <a:gd name="connsiteY0" fmla="*/ 939511 h 939511"/>
                <a:gd name="connsiteX1" fmla="*/ 1041149 w 1189341"/>
                <a:gd name="connsiteY1" fmla="*/ 7004 h 939511"/>
                <a:gd name="connsiteX2" fmla="*/ 0 w 1189341"/>
                <a:gd name="connsiteY2" fmla="*/ 513998 h 9395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89341" h="939511">
                  <a:moveTo>
                    <a:pt x="1158844" y="939511"/>
                  </a:moveTo>
                  <a:cubicBezTo>
                    <a:pt x="1196567" y="508717"/>
                    <a:pt x="1234290" y="77923"/>
                    <a:pt x="1041149" y="7004"/>
                  </a:cubicBezTo>
                  <a:cubicBezTo>
                    <a:pt x="848008" y="-63915"/>
                    <a:pt x="173525" y="424972"/>
                    <a:pt x="0" y="513998"/>
                  </a:cubicBezTo>
                </a:path>
              </a:pathLst>
            </a:custGeom>
            <a:noFill/>
            <a:ln w="6350">
              <a:solidFill>
                <a:schemeClr val="tx1"/>
              </a:solidFill>
              <a:prstDash val="sysDot"/>
              <a:tailEnd type="arrow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25688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XP">
  <a:themeElements>
    <a:clrScheme name="Analog Elements Learning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25156</TotalTime>
  <Words>226</Words>
  <Application>Microsoft Office PowerPoint</Application>
  <PresentationFormat>On-screen Show (4:3)</PresentationFormat>
  <Paragraphs>115</Paragraphs>
  <Slides>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SXP</vt:lpstr>
      <vt:lpstr>CorelDRAW</vt:lpstr>
      <vt:lpstr>PowerPoint Presentation</vt:lpstr>
      <vt:lpstr>PowerPoint Presentation</vt:lpstr>
      <vt:lpstr>PowerPoint Presentation</vt:lpstr>
      <vt:lpstr>PowerPoint Presentation</vt:lpstr>
    </vt:vector>
  </TitlesOfParts>
  <Company>Intel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DerChang Kau</dc:creator>
  <cp:lastModifiedBy>Kau, Derchang</cp:lastModifiedBy>
  <cp:revision>785</cp:revision>
  <dcterms:created xsi:type="dcterms:W3CDTF">2013-11-25T22:08:11Z</dcterms:created>
  <dcterms:modified xsi:type="dcterms:W3CDTF">2014-08-26T19:35:21Z</dcterms:modified>
</cp:coreProperties>
</file>