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88" r:id="rId3"/>
    <p:sldId id="259" r:id="rId4"/>
    <p:sldId id="291" r:id="rId5"/>
    <p:sldId id="292" r:id="rId6"/>
    <p:sldId id="385" r:id="rId7"/>
    <p:sldId id="279" r:id="rId8"/>
    <p:sldId id="337" r:id="rId9"/>
    <p:sldId id="395" r:id="rId10"/>
    <p:sldId id="389" r:id="rId11"/>
    <p:sldId id="313" r:id="rId12"/>
    <p:sldId id="388" r:id="rId13"/>
    <p:sldId id="390" r:id="rId14"/>
    <p:sldId id="348" r:id="rId15"/>
    <p:sldId id="349" r:id="rId16"/>
    <p:sldId id="353" r:id="rId17"/>
    <p:sldId id="355" r:id="rId18"/>
    <p:sldId id="386" r:id="rId19"/>
    <p:sldId id="345" r:id="rId20"/>
    <p:sldId id="393" r:id="rId21"/>
    <p:sldId id="394" r:id="rId22"/>
    <p:sldId id="360" r:id="rId23"/>
    <p:sldId id="361" r:id="rId24"/>
    <p:sldId id="387" r:id="rId25"/>
    <p:sldId id="347" r:id="rId26"/>
    <p:sldId id="356" r:id="rId27"/>
    <p:sldId id="261" r:id="rId28"/>
    <p:sldId id="262" r:id="rId29"/>
    <p:sldId id="263" r:id="rId30"/>
    <p:sldId id="405" r:id="rId31"/>
    <p:sldId id="406" r:id="rId32"/>
    <p:sldId id="397" r:id="rId33"/>
    <p:sldId id="366" r:id="rId34"/>
    <p:sldId id="264" r:id="rId35"/>
    <p:sldId id="289" r:id="rId36"/>
    <p:sldId id="379" r:id="rId37"/>
    <p:sldId id="40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392"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484F54-570A-4457-B8A5-F3FFA0C349D6}" type="datetimeFigureOut">
              <a:rPr lang="en-US" smtClean="0"/>
              <a:t>8/19/2014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83E2F-785D-48E6-9CA9-B3CF91215BD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0F366D-FF61-43D6-A0CC-ECEAE131B6BE}" type="slidenum">
              <a:rPr lang="en-US">
                <a:solidFill>
                  <a:prstClr val="black"/>
                </a:solidFill>
              </a:rPr>
              <a:pPr/>
              <a:t>7</a:t>
            </a:fld>
            <a:endParaRPr lang="en-US">
              <a:solidFill>
                <a:prstClr val="black"/>
              </a:solidFill>
            </a:endParaRPr>
          </a:p>
        </p:txBody>
      </p:sp>
      <p:sp>
        <p:nvSpPr>
          <p:cNvPr id="2957314" name="Rectangle 2"/>
          <p:cNvSpPr>
            <a:spLocks noGrp="1" noRot="1" noChangeAspect="1" noChangeArrowheads="1" noTextEdit="1"/>
          </p:cNvSpPr>
          <p:nvPr>
            <p:ph type="sldImg"/>
          </p:nvPr>
        </p:nvSpPr>
        <p:spPr>
          <a:ln/>
        </p:spPr>
      </p:sp>
      <p:sp>
        <p:nvSpPr>
          <p:cNvPr id="2957315" name="Rectangle 3"/>
          <p:cNvSpPr>
            <a:spLocks noGrp="1" noChangeArrowheads="1"/>
          </p:cNvSpPr>
          <p:nvPr>
            <p:ph type="body" idx="1"/>
          </p:nvPr>
        </p:nvSpPr>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3506E4-32D8-480C-A47B-475A8AB8FD09}" type="slidenum">
              <a:rPr lang="en-US" smtClean="0"/>
              <a:pPr>
                <a:defRPr/>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Most of the new memory technology candidates are non-volatile to some extent.  Most are targeted at replacing one of the existing technologies. There is usually a significant trade off in cost (density) versus performance.   SXP is unique in that these trade offs are much lower.</a:t>
            </a:r>
          </a:p>
          <a:p>
            <a:endParaRPr lang="en-US" baseline="0" dirty="0" smtClean="0"/>
          </a:p>
          <a:p>
            <a:r>
              <a:rPr lang="en-US" baseline="0" dirty="0" smtClean="0"/>
              <a:t>3D NAND is a direct replacement for 2D NAND with similar performance profiles at lower cost.  How much lower cost depends on the implementation.</a:t>
            </a:r>
          </a:p>
          <a:p>
            <a:endParaRPr lang="en-US" baseline="0" dirty="0" smtClean="0"/>
          </a:p>
          <a:p>
            <a:r>
              <a:rPr lang="en-US" baseline="0" dirty="0" smtClean="0"/>
              <a:t>There are a number of Resistive RAM technologies in research with HP’s </a:t>
            </a:r>
            <a:r>
              <a:rPr lang="en-US" baseline="0" dirty="0" err="1" smtClean="0"/>
              <a:t>Memristor</a:t>
            </a:r>
            <a:r>
              <a:rPr lang="en-US" baseline="0" dirty="0" smtClean="0"/>
              <a:t> being the most talked about.  Our competitive analysis indicates that there are still some significant problems to be solved for the memory cell of these Oxide Resistive RAMs. In addition the memory product would need to invent a new, high density selector device (ours is not appropriate for this technology.)  The earliest we would expect a product from this technology is 2017.</a:t>
            </a:r>
          </a:p>
          <a:p>
            <a:endParaRPr lang="en-US" baseline="0" dirty="0" smtClean="0"/>
          </a:p>
          <a:p>
            <a:r>
              <a:rPr lang="en-US" baseline="0" dirty="0" smtClean="0"/>
              <a:t>Spin Transfer Torque Memory is similar speed to DRAM as well as Density. STTM is the most popular candidate for DRAM replacement as it has the right performance and endurance characteristics and cost similar to DRAM. This makes it interesting for DRAM replacement, but not a likely competitor to SXP.</a:t>
            </a:r>
          </a:p>
          <a:p>
            <a:endParaRPr lang="en-US" baseline="0" dirty="0" smtClean="0"/>
          </a:p>
          <a:p>
            <a:pPr defTabSz="889986">
              <a:defRPr/>
            </a:pPr>
            <a:r>
              <a:rPr lang="en-US" dirty="0"/>
              <a:t>The bottom line is that we expect to have a 6-8 quarter lead to start on the technology.  We will also have a significant lead on the learning how to drive the evolution of the technology for broader use.</a:t>
            </a:r>
          </a:p>
          <a:p>
            <a:endParaRPr lang="en-US" dirty="0"/>
          </a:p>
        </p:txBody>
      </p:sp>
      <p:sp>
        <p:nvSpPr>
          <p:cNvPr id="4" name="Slide Number Placeholder 3"/>
          <p:cNvSpPr>
            <a:spLocks noGrp="1"/>
          </p:cNvSpPr>
          <p:nvPr>
            <p:ph type="sldNum" sz="quarter" idx="10"/>
          </p:nvPr>
        </p:nvSpPr>
        <p:spPr/>
        <p:txBody>
          <a:bodyPr/>
          <a:lstStyle/>
          <a:p>
            <a:fld id="{F082F261-16B0-42C5-B4BD-2456C434C1C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xmlns="" val="24096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memory and storage hierarchy</a:t>
            </a:r>
            <a:r>
              <a:rPr lang="en-US" baseline="0" dirty="0" smtClean="0"/>
              <a:t> is a series of trade offs on density </a:t>
            </a:r>
            <a:r>
              <a:rPr lang="en-US" baseline="0" dirty="0" err="1" smtClean="0"/>
              <a:t>vs</a:t>
            </a:r>
            <a:r>
              <a:rPr lang="en-US" baseline="0" dirty="0" smtClean="0"/>
              <a:t> cost that drive a hierarchical approach to meet performance and affordability goals.  </a:t>
            </a:r>
          </a:p>
          <a:p>
            <a:endParaRPr lang="en-US" baseline="0" dirty="0" smtClean="0"/>
          </a:p>
          <a:p>
            <a:r>
              <a:rPr lang="en-US" dirty="0" smtClean="0"/>
              <a:t>Memory</a:t>
            </a:r>
            <a:r>
              <a:rPr lang="en-US" baseline="0" dirty="0" smtClean="0"/>
              <a:t> technology candidates that are alternatives to DRAM and NAND have been around for some time, but the evolutionary advancement of these incumbent technologies (DRAM/NAND) have sustained the leadership position for the volume memory market segments.  DRAM provides very high performance and endurance at a high cost (~8X) relative to NAND.  NAND provides low cost and Non-volatility but with longer access times (~1000X) than DRAM.</a:t>
            </a:r>
          </a:p>
          <a:p>
            <a:endParaRPr lang="en-US" dirty="0"/>
          </a:p>
          <a:p>
            <a:pPr defTabSz="889986">
              <a:defRPr/>
            </a:pPr>
            <a:r>
              <a:rPr lang="en-US" baseline="0" dirty="0" smtClean="0"/>
              <a:t>SXP is unique and disruptive in that it has cost </a:t>
            </a:r>
            <a:r>
              <a:rPr lang="en-US" i="1" baseline="0" dirty="0" smtClean="0"/>
              <a:t>similar</a:t>
            </a:r>
            <a:r>
              <a:rPr lang="en-US" baseline="0" dirty="0" smtClean="0"/>
              <a:t> to NAND and performance </a:t>
            </a:r>
            <a:r>
              <a:rPr lang="en-US" i="1" baseline="0" dirty="0" smtClean="0"/>
              <a:t>similar</a:t>
            </a:r>
            <a:r>
              <a:rPr lang="en-US" baseline="0" dirty="0" smtClean="0"/>
              <a:t> to DRAM.  Another way to look at it is that it is much faster (</a:t>
            </a:r>
            <a:r>
              <a:rPr lang="en-US" baseline="0" dirty="0" smtClean="0">
                <a:solidFill>
                  <a:srgbClr val="FF0000"/>
                </a:solidFill>
              </a:rPr>
              <a:t>1000x)</a:t>
            </a:r>
            <a:r>
              <a:rPr lang="en-US" baseline="0" dirty="0" smtClean="0"/>
              <a:t> than NAND or much higher density (8x) than DRAM.  It is not a direct replacement for either in all cases.  Our view is that it is likely to be a new level in the memory hierarchy (2LM.)</a:t>
            </a:r>
          </a:p>
          <a:p>
            <a:endParaRPr lang="en-US" dirty="0"/>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xmlns="" val="235899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6D6C20-2866-4A03-A156-F639146C22CD}" type="slidenum">
              <a:rPr lang="en-US" smtClean="0">
                <a:solidFill>
                  <a:prstClr val="black"/>
                </a:solidFill>
              </a:rPr>
              <a:pPr/>
              <a:t>29</a:t>
            </a:fld>
            <a:endParaRPr lang="en-US" dirty="0">
              <a:solidFill>
                <a:prstClr val="black"/>
              </a:solidFill>
            </a:endParaRPr>
          </a:p>
        </p:txBody>
      </p:sp>
    </p:spTree>
    <p:extLst>
      <p:ext uri="{BB962C8B-B14F-4D97-AF65-F5344CB8AC3E}">
        <p14:creationId xmlns="" xmlns:p14="http://schemas.microsoft.com/office/powerpoint/2010/main" val="309989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message – for the items</a:t>
            </a:r>
            <a:r>
              <a:rPr lang="en-US" baseline="0" dirty="0" smtClean="0"/>
              <a:t> on the right, hardware is the same that supports various implementation profiles</a:t>
            </a:r>
          </a:p>
          <a:p>
            <a:r>
              <a:rPr lang="en-US" baseline="0" dirty="0" smtClean="0"/>
              <a:t>Scope of changes – </a:t>
            </a:r>
          </a:p>
          <a:p>
            <a:endParaRPr lang="en-US" baseline="0" dirty="0" smtClean="0"/>
          </a:p>
          <a:p>
            <a:r>
              <a:rPr lang="en-US" baseline="0" dirty="0" smtClean="0"/>
              <a:t>Segmentation strategy based on touch points is outside of scope.</a:t>
            </a:r>
            <a:endParaRPr lang="en-US" dirty="0" smtClean="0"/>
          </a:p>
        </p:txBody>
      </p:sp>
      <p:sp>
        <p:nvSpPr>
          <p:cNvPr id="4" name="Slide Number Placeholder 3"/>
          <p:cNvSpPr>
            <a:spLocks noGrp="1"/>
          </p:cNvSpPr>
          <p:nvPr>
            <p:ph type="sldNum" sz="quarter" idx="10"/>
          </p:nvPr>
        </p:nvSpPr>
        <p:spPr/>
        <p:txBody>
          <a:bodyPr/>
          <a:lstStyle/>
          <a:p>
            <a:fld id="{727A6894-F8B5-468F-9937-A1EBDABD1B5B}" type="slidenum">
              <a:rPr lang="en-US" smtClean="0"/>
              <a:pPr/>
              <a:t>35</a:t>
            </a:fld>
            <a:endParaRPr lang="en-US"/>
          </a:p>
        </p:txBody>
      </p:sp>
    </p:spTree>
    <p:extLst>
      <p:ext uri="{BB962C8B-B14F-4D97-AF65-F5344CB8AC3E}">
        <p14:creationId xmlns="" xmlns:p14="http://schemas.microsoft.com/office/powerpoint/2010/main" val="387810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Large Bullet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solidFill>
                  <a:prstClr val="black">
                    <a:tint val="75000"/>
                  </a:prstClr>
                </a:solidFill>
              </a:rPr>
              <a:t>Intel Restricted Secret</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E2556C5-CE8C-6547-B838-EA80C61A4AF7}" type="slidenum">
              <a:rPr lang="en-US" smtClean="0">
                <a:solidFill>
                  <a:prstClr val="white"/>
                </a:solidFill>
              </a:rPr>
              <a:pPr/>
              <a:t>‹#›</a:t>
            </a:fld>
            <a:endParaRPr lang="en-US" dirty="0">
              <a:solidFill>
                <a:prstClr val="white"/>
              </a:solidFill>
            </a:endParaRPr>
          </a:p>
        </p:txBody>
      </p:sp>
      <p:sp>
        <p:nvSpPr>
          <p:cNvPr id="7" name="Title 6"/>
          <p:cNvSpPr>
            <a:spLocks noGrp="1"/>
          </p:cNvSpPr>
          <p:nvPr>
            <p:ph type="title" hasCustomPrompt="1"/>
          </p:nvPr>
        </p:nvSpPr>
        <p:spPr>
          <a:xfrm>
            <a:off x="455613" y="411797"/>
            <a:ext cx="8229600" cy="1158240"/>
          </a:xfrm>
        </p:spPr>
        <p:txBody>
          <a:bodyPr/>
          <a:lstStyle>
            <a:lvl1pPr>
              <a:defRPr/>
            </a:lvl1pPr>
          </a:lstStyle>
          <a:p>
            <a:r>
              <a:rPr lang="en-US" dirty="0" err="1" smtClean="0"/>
              <a:t>28pt</a:t>
            </a:r>
            <a:r>
              <a:rPr lang="en-US" dirty="0" smtClean="0"/>
              <a:t> Intel Clear Light Headline</a:t>
            </a:r>
            <a:endParaRPr lang="en-US" dirty="0"/>
          </a:p>
        </p:txBody>
      </p:sp>
      <p:sp>
        <p:nvSpPr>
          <p:cNvPr id="9" name="Content Placeholder 8"/>
          <p:cNvSpPr>
            <a:spLocks noGrp="1"/>
          </p:cNvSpPr>
          <p:nvPr>
            <p:ph sz="quarter" idx="13" hasCustomPrompt="1"/>
          </p:nvPr>
        </p:nvSpPr>
        <p:spPr>
          <a:xfrm>
            <a:off x="455613" y="1604434"/>
            <a:ext cx="8228012" cy="4567767"/>
          </a:xfrm>
        </p:spPr>
        <p:txBody>
          <a:bodyPr/>
          <a:lstStyle>
            <a:lvl2pPr>
              <a:defRPr sz="1800"/>
            </a:lvl2pPr>
            <a:lvl3pPr>
              <a:defRPr sz="1800"/>
            </a:lvl3pPr>
            <a:lvl4pPr>
              <a:defRPr sz="1600"/>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 xmlns:p14="http://schemas.microsoft.com/office/powerpoint/2010/main" val="13585118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152400"/>
            <a:ext cx="7772400"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smtClean="0"/>
          </a:p>
        </p:txBody>
      </p:sp>
      <p:sp>
        <p:nvSpPr>
          <p:cNvPr id="3075" name="Rectangle 3"/>
          <p:cNvSpPr>
            <a:spLocks noGrp="1" noChangeArrowheads="1"/>
          </p:cNvSpPr>
          <p:nvPr>
            <p:ph type="body" idx="1"/>
          </p:nvPr>
        </p:nvSpPr>
        <p:spPr bwMode="auto">
          <a:xfrm>
            <a:off x="685800" y="914400"/>
            <a:ext cx="7772400" cy="51816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3076" name="Rectangle 4"/>
          <p:cNvSpPr>
            <a:spLocks noChangeArrowheads="1"/>
          </p:cNvSpPr>
          <p:nvPr/>
        </p:nvSpPr>
        <p:spPr bwMode="auto">
          <a:xfrm>
            <a:off x="1156412" y="6521450"/>
            <a:ext cx="3024354" cy="339196"/>
          </a:xfrm>
          <a:prstGeom prst="rect">
            <a:avLst/>
          </a:prstGeom>
          <a:noFill/>
          <a:ln w="9525">
            <a:noFill/>
            <a:miter lim="800000"/>
            <a:headEnd/>
            <a:tailEnd/>
          </a:ln>
          <a:effectLst/>
        </p:spPr>
        <p:txBody>
          <a:bodyPr wrap="none" lIns="92075" tIns="46038" rIns="92075" bIns="46038">
            <a:spAutoFit/>
          </a:bodyPr>
          <a:lstStyle/>
          <a:p>
            <a:pPr algn="ctr"/>
            <a:r>
              <a:rPr lang="en-US" sz="1600" b="1" dirty="0">
                <a:solidFill>
                  <a:srgbClr val="FF0000"/>
                </a:solidFill>
              </a:rPr>
              <a:t>INTEL </a:t>
            </a:r>
            <a:r>
              <a:rPr lang="en-US" sz="1600" b="1" dirty="0" smtClean="0">
                <a:solidFill>
                  <a:srgbClr val="FF0000"/>
                </a:solidFill>
              </a:rPr>
              <a:t>RESTRICTED</a:t>
            </a:r>
            <a:r>
              <a:rPr lang="en-US" sz="1600" b="1" baseline="0" dirty="0" smtClean="0">
                <a:solidFill>
                  <a:srgbClr val="FF0000"/>
                </a:solidFill>
              </a:rPr>
              <a:t> SECRET</a:t>
            </a:r>
            <a:endParaRPr lang="en-US" sz="1600" b="1" dirty="0">
              <a:solidFill>
                <a:srgbClr val="FF0000"/>
              </a:solidFill>
            </a:endParaRPr>
          </a:p>
        </p:txBody>
      </p:sp>
      <p:sp>
        <p:nvSpPr>
          <p:cNvPr id="3078" name="Rectangle 6"/>
          <p:cNvSpPr>
            <a:spLocks noChangeArrowheads="1"/>
          </p:cNvSpPr>
          <p:nvPr/>
        </p:nvSpPr>
        <p:spPr bwMode="auto">
          <a:xfrm>
            <a:off x="838200" y="6675437"/>
            <a:ext cx="8153400" cy="182563"/>
          </a:xfrm>
          <a:prstGeom prst="rect">
            <a:avLst/>
          </a:prstGeom>
          <a:noFill/>
          <a:ln w="9525">
            <a:noFill/>
            <a:miter lim="800000"/>
            <a:headEnd/>
            <a:tailEnd/>
          </a:ln>
          <a:effectLst/>
        </p:spPr>
        <p:txBody>
          <a:bodyPr lIns="0" tIns="0" rIns="0" bIns="0">
            <a:spAutoFit/>
          </a:bodyPr>
          <a:lstStyle/>
          <a:p>
            <a:pPr>
              <a:spcBef>
                <a:spcPct val="50000"/>
              </a:spcBef>
              <a:tabLst>
                <a:tab pos="3657600" algn="ctr"/>
                <a:tab pos="8120063" algn="r"/>
              </a:tabLst>
            </a:pPr>
            <a:r>
              <a:rPr lang="en-US" sz="1200" b="1" dirty="0">
                <a:latin typeface="Arial" pitchFamily="34" charset="0"/>
              </a:rPr>
              <a:t>	Slide </a:t>
            </a:r>
            <a:fld id="{06AE5E4F-A4F4-4CF1-99EB-9E49FE2B97F4}" type="slidenum">
              <a:rPr lang="en-US" sz="1000" b="1">
                <a:latin typeface="Arial" pitchFamily="34" charset="0"/>
              </a:rPr>
              <a:pPr>
                <a:spcBef>
                  <a:spcPct val="50000"/>
                </a:spcBef>
                <a:tabLst>
                  <a:tab pos="3657600" algn="ctr"/>
                  <a:tab pos="8120063" algn="r"/>
                </a:tabLst>
              </a:pPr>
              <a:t>‹#›</a:t>
            </a:fld>
            <a:r>
              <a:rPr lang="en-US" sz="1000" b="1" dirty="0">
                <a:latin typeface="Arial" pitchFamily="34" charset="0"/>
              </a:rPr>
              <a:t>	</a:t>
            </a:r>
          </a:p>
        </p:txBody>
      </p:sp>
      <p:pic>
        <p:nvPicPr>
          <p:cNvPr id="3083" name="Picture 11"/>
          <p:cNvPicPr>
            <a:picLocks noChangeAspect="1" noChangeArrowheads="1"/>
          </p:cNvPicPr>
          <p:nvPr/>
        </p:nvPicPr>
        <p:blipFill>
          <a:blip r:embed="rId14" cstate="print"/>
          <a:srcRect/>
          <a:stretch>
            <a:fillRect/>
          </a:stretch>
        </p:blipFill>
        <p:spPr bwMode="auto">
          <a:xfrm>
            <a:off x="0" y="6323013"/>
            <a:ext cx="838200" cy="534987"/>
          </a:xfrm>
          <a:prstGeom prst="rect">
            <a:avLst/>
          </a:prstGeom>
          <a:noFill/>
          <a:ln w="1">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rtl="0" eaLnBrk="1" fontAlgn="base" hangingPunct="1">
        <a:spcBef>
          <a:spcPct val="0"/>
        </a:spcBef>
        <a:spcAft>
          <a:spcPct val="0"/>
        </a:spcAft>
        <a:defRPr sz="2800" b="1">
          <a:solidFill>
            <a:schemeClr val="accent2"/>
          </a:solidFill>
          <a:latin typeface="+mj-lt"/>
          <a:ea typeface="+mj-ea"/>
          <a:cs typeface="+mj-cs"/>
        </a:defRPr>
      </a:lvl1pPr>
      <a:lvl2pPr algn="ctr" rtl="0" eaLnBrk="1" fontAlgn="base" hangingPunct="1">
        <a:spcBef>
          <a:spcPct val="0"/>
        </a:spcBef>
        <a:spcAft>
          <a:spcPct val="0"/>
        </a:spcAft>
        <a:defRPr sz="2800" b="1">
          <a:solidFill>
            <a:schemeClr val="accent2"/>
          </a:solidFill>
          <a:latin typeface="Arial" pitchFamily="34" charset="0"/>
        </a:defRPr>
      </a:lvl2pPr>
      <a:lvl3pPr algn="ctr" rtl="0" eaLnBrk="1" fontAlgn="base" hangingPunct="1">
        <a:spcBef>
          <a:spcPct val="0"/>
        </a:spcBef>
        <a:spcAft>
          <a:spcPct val="0"/>
        </a:spcAft>
        <a:defRPr sz="2800" b="1">
          <a:solidFill>
            <a:schemeClr val="accent2"/>
          </a:solidFill>
          <a:latin typeface="Arial" pitchFamily="34" charset="0"/>
        </a:defRPr>
      </a:lvl3pPr>
      <a:lvl4pPr algn="ctr" rtl="0" eaLnBrk="1" fontAlgn="base" hangingPunct="1">
        <a:spcBef>
          <a:spcPct val="0"/>
        </a:spcBef>
        <a:spcAft>
          <a:spcPct val="0"/>
        </a:spcAft>
        <a:defRPr sz="2800" b="1">
          <a:solidFill>
            <a:schemeClr val="accent2"/>
          </a:solidFill>
          <a:latin typeface="Arial" pitchFamily="34" charset="0"/>
        </a:defRPr>
      </a:lvl4pPr>
      <a:lvl5pPr algn="ctr" rtl="0" eaLnBrk="1" fontAlgn="base" hangingPunct="1">
        <a:spcBef>
          <a:spcPct val="0"/>
        </a:spcBef>
        <a:spcAft>
          <a:spcPct val="0"/>
        </a:spcAft>
        <a:defRPr sz="2800" b="1">
          <a:solidFill>
            <a:schemeClr val="accent2"/>
          </a:solidFill>
          <a:latin typeface="Arial" pitchFamily="34" charset="0"/>
        </a:defRPr>
      </a:lvl5pPr>
      <a:lvl6pPr marL="457200" algn="ctr" rtl="0" eaLnBrk="1" fontAlgn="base" hangingPunct="1">
        <a:spcBef>
          <a:spcPct val="0"/>
        </a:spcBef>
        <a:spcAft>
          <a:spcPct val="0"/>
        </a:spcAft>
        <a:defRPr sz="2800" b="1">
          <a:solidFill>
            <a:schemeClr val="accent2"/>
          </a:solidFill>
          <a:latin typeface="Arial" pitchFamily="34" charset="0"/>
        </a:defRPr>
      </a:lvl6pPr>
      <a:lvl7pPr marL="914400" algn="ctr" rtl="0" eaLnBrk="1" fontAlgn="base" hangingPunct="1">
        <a:spcBef>
          <a:spcPct val="0"/>
        </a:spcBef>
        <a:spcAft>
          <a:spcPct val="0"/>
        </a:spcAft>
        <a:defRPr sz="2800" b="1">
          <a:solidFill>
            <a:schemeClr val="accent2"/>
          </a:solidFill>
          <a:latin typeface="Arial" pitchFamily="34" charset="0"/>
        </a:defRPr>
      </a:lvl7pPr>
      <a:lvl8pPr marL="1371600" algn="ctr" rtl="0" eaLnBrk="1" fontAlgn="base" hangingPunct="1">
        <a:spcBef>
          <a:spcPct val="0"/>
        </a:spcBef>
        <a:spcAft>
          <a:spcPct val="0"/>
        </a:spcAft>
        <a:defRPr sz="2800" b="1">
          <a:solidFill>
            <a:schemeClr val="accent2"/>
          </a:solidFill>
          <a:latin typeface="Arial" pitchFamily="34" charset="0"/>
        </a:defRPr>
      </a:lvl8pPr>
      <a:lvl9pPr marL="1828800" algn="ctr" rtl="0" eaLnBrk="1" fontAlgn="base" hangingPunct="1">
        <a:spcBef>
          <a:spcPct val="0"/>
        </a:spcBef>
        <a:spcAft>
          <a:spcPct val="0"/>
        </a:spcAft>
        <a:defRPr sz="2800" b="1">
          <a:solidFill>
            <a:schemeClr val="accent2"/>
          </a:solidFill>
          <a:latin typeface="Arial" pitchFamily="34" charset="0"/>
        </a:defRPr>
      </a:lvl9pPr>
    </p:titleStyle>
    <p:bodyStyle>
      <a:lvl1pPr marL="342900" indent="-342900" algn="l" rtl="0" eaLnBrk="1" fontAlgn="base" hangingPunct="1">
        <a:spcBef>
          <a:spcPct val="20000"/>
        </a:spcBef>
        <a:spcAft>
          <a:spcPct val="0"/>
        </a:spcAft>
        <a:buClr>
          <a:schemeClr val="accent2"/>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Char char="–"/>
        <a:defRPr sz="20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a:solidFill>
            <a:schemeClr val="tx1"/>
          </a:solidFill>
          <a:latin typeface="+mn-lt"/>
        </a:defRPr>
      </a:lvl3pPr>
      <a:lvl4pPr marL="1600200" indent="-228600" algn="l" rtl="0" eaLnBrk="1" fontAlgn="base" hangingPunct="1">
        <a:spcBef>
          <a:spcPct val="20000"/>
        </a:spcBef>
        <a:spcAft>
          <a:spcPct val="0"/>
        </a:spcAft>
        <a:buClr>
          <a:schemeClr val="accent2"/>
        </a:buClr>
        <a:buChar char="–"/>
        <a:defRPr sz="16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sz="16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sz="16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sz="16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sz="16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11" Type="http://schemas.openxmlformats.org/officeDocument/2006/relationships/image" Target="../media/image70.emf"/><Relationship Id="rId5" Type="http://schemas.openxmlformats.org/officeDocument/2006/relationships/image" Target="../media/image64.emf"/><Relationship Id="rId10" Type="http://schemas.openxmlformats.org/officeDocument/2006/relationships/image" Target="../media/image69.emf"/><Relationship Id="rId4" Type="http://schemas.openxmlformats.org/officeDocument/2006/relationships/image" Target="../media/image63.emf"/><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blogs.technet.com/b/dataplatforminsider/archive/2012/11/08/breakthrough-performance-with-in-memory-technologies.aspx" TargetMode="Externa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hyperlink" Target="http://www.one-point.com/products/soliddb" TargetMode="External"/><Relationship Id="rId5" Type="http://schemas.openxmlformats.org/officeDocument/2006/relationships/hyperlink" Target="http://www.oracle.com/technetwork/middleware/bi-foundation/epm-exalytics-benchmark-1859915.pdf" TargetMode="External"/><Relationship Id="rId4" Type="http://schemas.openxmlformats.org/officeDocument/2006/relationships/hyperlink" Target="http://highscalability.com/blog/2010/6/28/voltdb-decapitates-six-sql-urban-myths-and-delivers-internet.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7772400" cy="914400"/>
          </a:xfrm>
        </p:spPr>
        <p:txBody>
          <a:bodyPr/>
          <a:lstStyle/>
          <a:p>
            <a:r>
              <a:rPr lang="en-US" sz="3200" dirty="0" smtClean="0"/>
              <a:t>SXP Technology Update</a:t>
            </a:r>
            <a:endParaRPr lang="en-US" sz="3200" dirty="0"/>
          </a:p>
        </p:txBody>
      </p:sp>
      <p:sp>
        <p:nvSpPr>
          <p:cNvPr id="3" name="Subtitle 2"/>
          <p:cNvSpPr>
            <a:spLocks noGrp="1"/>
          </p:cNvSpPr>
          <p:nvPr>
            <p:ph type="subTitle" idx="1"/>
          </p:nvPr>
        </p:nvSpPr>
        <p:spPr>
          <a:xfrm>
            <a:off x="1219200" y="671470"/>
            <a:ext cx="6400800" cy="1752600"/>
          </a:xfrm>
        </p:spPr>
        <p:txBody>
          <a:bodyPr/>
          <a:lstStyle/>
          <a:p>
            <a:r>
              <a:rPr lang="en-US" dirty="0" smtClean="0"/>
              <a:t>Al Fazio</a:t>
            </a:r>
          </a:p>
          <a:p>
            <a:r>
              <a:rPr lang="en-US" dirty="0" smtClean="0"/>
              <a:t>August 28, 2014</a:t>
            </a: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1088682" y="2005219"/>
            <a:ext cx="5986559" cy="4475218"/>
          </a:xfrm>
          <a:prstGeom prst="rect">
            <a:avLst/>
          </a:prstGeom>
          <a:noFill/>
          <a:ln w="28575" cap="flat" cmpd="sng">
            <a:solidFill>
              <a:schemeClr val="tx1"/>
            </a:solidFill>
            <a:prstDash val="solid"/>
            <a:miter lim="800000"/>
            <a:headEnd type="none" w="sm" len="sm"/>
            <a:tailEnd type="none" w="sm" len="sm"/>
          </a:ln>
        </p:spPr>
      </p:pic>
      <p:sp>
        <p:nvSpPr>
          <p:cNvPr id="5" name="TextBox 4"/>
          <p:cNvSpPr txBox="1"/>
          <p:nvPr/>
        </p:nvSpPr>
        <p:spPr>
          <a:xfrm>
            <a:off x="7346135" y="2084559"/>
            <a:ext cx="1551159" cy="954107"/>
          </a:xfrm>
          <a:prstGeom prst="rect">
            <a:avLst/>
          </a:prstGeom>
          <a:noFill/>
          <a:ln>
            <a:solidFill>
              <a:schemeClr val="tx1"/>
            </a:solidFill>
          </a:ln>
        </p:spPr>
        <p:txBody>
          <a:bodyPr wrap="square" rtlCol="0">
            <a:spAutoFit/>
          </a:bodyPr>
          <a:lstStyle/>
          <a:p>
            <a:r>
              <a:rPr lang="en-US" sz="1400" b="1" dirty="0" smtClean="0"/>
              <a:t>DRAM scaling slowing</a:t>
            </a:r>
          </a:p>
          <a:p>
            <a:endParaRPr lang="en-US" sz="1400" b="1" dirty="0" smtClean="0"/>
          </a:p>
          <a:p>
            <a:r>
              <a:rPr lang="en-US" sz="1400" b="1" dirty="0" smtClean="0"/>
              <a:t>NAND 2D </a:t>
            </a:r>
            <a:r>
              <a:rPr lang="en-US" sz="1400" b="1" dirty="0" smtClean="0">
                <a:sym typeface="Wingdings" pitchFamily="2" charset="2"/>
              </a:rPr>
              <a:t> 3D</a:t>
            </a:r>
            <a:endParaRPr lang="en-US" sz="1400" b="1" dirty="0"/>
          </a:p>
        </p:txBody>
      </p:sp>
      <p:cxnSp>
        <p:nvCxnSpPr>
          <p:cNvPr id="7" name="Straight Arrow Connector 6"/>
          <p:cNvCxnSpPr>
            <a:stCxn id="5" idx="1"/>
          </p:cNvCxnSpPr>
          <p:nvPr/>
        </p:nvCxnSpPr>
        <p:spPr bwMode="auto">
          <a:xfrm flipH="1">
            <a:off x="6230295" y="2561613"/>
            <a:ext cx="1115840" cy="513546"/>
          </a:xfrm>
          <a:prstGeom prst="straightConnector1">
            <a:avLst/>
          </a:prstGeom>
          <a:solidFill>
            <a:schemeClr val="accent1"/>
          </a:solidFill>
          <a:ln w="25400" cap="flat" cmpd="sng" algn="ctr">
            <a:solidFill>
              <a:schemeClr val="tx1"/>
            </a:solidFill>
            <a:prstDash val="solid"/>
            <a:round/>
            <a:headEnd type="triangle" w="lg" len="lg"/>
            <a:tailEnd type="triangle" w="lg" len="lg"/>
          </a:ln>
          <a:effectLst/>
        </p:spPr>
      </p:cxnSp>
      <p:sp>
        <p:nvSpPr>
          <p:cNvPr id="8" name="Right Brace 7"/>
          <p:cNvSpPr/>
          <p:nvPr/>
        </p:nvSpPr>
        <p:spPr bwMode="auto">
          <a:xfrm>
            <a:off x="6584135" y="3444104"/>
            <a:ext cx="609600" cy="1993255"/>
          </a:xfrm>
          <a:prstGeom prst="rightBrace">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7193736" y="3379959"/>
            <a:ext cx="1905000" cy="2031325"/>
          </a:xfrm>
          <a:prstGeom prst="rect">
            <a:avLst/>
          </a:prstGeom>
          <a:noFill/>
          <a:ln>
            <a:solidFill>
              <a:schemeClr val="tx1"/>
            </a:solidFill>
          </a:ln>
        </p:spPr>
        <p:txBody>
          <a:bodyPr wrap="square" rtlCol="0">
            <a:spAutoFit/>
          </a:bodyPr>
          <a:lstStyle/>
          <a:p>
            <a:r>
              <a:rPr lang="en-US" sz="1400" b="1" dirty="0" smtClean="0"/>
              <a:t>SXP technology in pre-production phase (initial volume ramp in ‘15)</a:t>
            </a:r>
          </a:p>
          <a:p>
            <a:endParaRPr lang="en-US" sz="1400" b="1" dirty="0" smtClean="0"/>
          </a:p>
          <a:p>
            <a:r>
              <a:rPr lang="en-US" sz="1400" b="1" dirty="0" smtClean="0"/>
              <a:t>Stand alone storage and IA Platforms in-flight to exploit the disruption</a:t>
            </a:r>
            <a:endParaRPr lang="en-US" sz="1400" b="1" dirty="0"/>
          </a:p>
        </p:txBody>
      </p:sp>
      <p:sp>
        <p:nvSpPr>
          <p:cNvPr id="11" name="TextBox 10"/>
          <p:cNvSpPr txBox="1"/>
          <p:nvPr/>
        </p:nvSpPr>
        <p:spPr>
          <a:xfrm>
            <a:off x="1043416" y="1600200"/>
            <a:ext cx="4290584" cy="369332"/>
          </a:xfrm>
          <a:prstGeom prst="rect">
            <a:avLst/>
          </a:prstGeom>
          <a:noFill/>
        </p:spPr>
        <p:txBody>
          <a:bodyPr wrap="square" rtlCol="0">
            <a:spAutoFit/>
          </a:bodyPr>
          <a:lstStyle/>
          <a:p>
            <a:r>
              <a:rPr lang="en-US" b="1" dirty="0" smtClean="0"/>
              <a:t>We last discussed </a:t>
            </a:r>
            <a:r>
              <a:rPr lang="en-US" b="1" dirty="0" smtClean="0"/>
              <a:t>4 years ago </a:t>
            </a:r>
            <a:r>
              <a:rPr lang="en-US" b="1" dirty="0" smtClean="0"/>
              <a:t>…</a:t>
            </a:r>
            <a:endParaRPr lang="en-US" b="1" dirty="0"/>
          </a:p>
        </p:txBody>
      </p:sp>
      <p:sp>
        <p:nvSpPr>
          <p:cNvPr id="12" name="TextBox 11"/>
          <p:cNvSpPr txBox="1"/>
          <p:nvPr/>
        </p:nvSpPr>
        <p:spPr>
          <a:xfrm>
            <a:off x="7086600" y="1295400"/>
            <a:ext cx="2057400" cy="646331"/>
          </a:xfrm>
          <a:prstGeom prst="rect">
            <a:avLst/>
          </a:prstGeom>
          <a:noFill/>
        </p:spPr>
        <p:txBody>
          <a:bodyPr wrap="square" rtlCol="0">
            <a:spAutoFit/>
          </a:bodyPr>
          <a:lstStyle/>
          <a:p>
            <a:pPr algn="ctr"/>
            <a:r>
              <a:rPr lang="en-US" b="1" dirty="0" smtClean="0"/>
              <a:t>What’s Happened Since:</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p:nvPr/>
        </p:nvGrpSpPr>
        <p:grpSpPr>
          <a:xfrm>
            <a:off x="1951627" y="1979808"/>
            <a:ext cx="4090483" cy="3129130"/>
            <a:chOff x="343790" y="794254"/>
            <a:chExt cx="4531057" cy="3474159"/>
          </a:xfrm>
        </p:grpSpPr>
        <p:pic>
          <p:nvPicPr>
            <p:cNvPr id="20" name="Picture 3"/>
            <p:cNvPicPr>
              <a:picLocks noChangeAspect="1" noChangeArrowheads="1"/>
            </p:cNvPicPr>
            <p:nvPr/>
          </p:nvPicPr>
          <p:blipFill>
            <a:blip r:embed="rId2" cstate="print"/>
            <a:srcRect/>
            <a:stretch>
              <a:fillRect/>
            </a:stretch>
          </p:blipFill>
          <p:spPr bwMode="auto">
            <a:xfrm>
              <a:off x="343790" y="794254"/>
              <a:ext cx="4531057" cy="3474159"/>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0590" y="1175255"/>
              <a:ext cx="180975" cy="685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TextBox 21"/>
            <p:cNvSpPr txBox="1"/>
            <p:nvPr/>
          </p:nvSpPr>
          <p:spPr>
            <a:xfrm>
              <a:off x="1529579" y="1203056"/>
              <a:ext cx="795411"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(120nm)</a:t>
              </a:r>
              <a:r>
                <a:rPr lang="en-US" sz="1200" baseline="30000" dirty="0">
                  <a:latin typeface="Calibri" panose="020F0502020204030204" pitchFamily="34" charset="0"/>
                  <a:cs typeface="Calibri" panose="020F0502020204030204" pitchFamily="34" charset="0"/>
                </a:rPr>
                <a:t>2</a:t>
              </a:r>
            </a:p>
          </p:txBody>
        </p:sp>
        <p:sp>
          <p:nvSpPr>
            <p:cNvPr id="23" name="Rectangle 22"/>
            <p:cNvSpPr/>
            <p:nvPr/>
          </p:nvSpPr>
          <p:spPr>
            <a:xfrm>
              <a:off x="1559178" y="1556255"/>
              <a:ext cx="689612" cy="276999"/>
            </a:xfrm>
            <a:prstGeom prst="rect">
              <a:avLst/>
            </a:prstGeom>
          </p:spPr>
          <p:txBody>
            <a:bodyPr wrap="none">
              <a:spAutoFit/>
            </a:bodyPr>
            <a:lstStyle/>
            <a:p>
              <a:r>
                <a:rPr lang="en-US" sz="1200" dirty="0" smtClean="0">
                  <a:latin typeface="Calibri" panose="020F0502020204030204" pitchFamily="34" charset="0"/>
                  <a:cs typeface="Calibri" panose="020F0502020204030204" pitchFamily="34" charset="0"/>
                </a:rPr>
                <a:t>(45nm)</a:t>
              </a:r>
              <a:r>
                <a:rPr lang="en-US" sz="1200" baseline="30000" dirty="0" smtClean="0">
                  <a:latin typeface="Calibri" panose="020F0502020204030204" pitchFamily="34" charset="0"/>
                  <a:cs typeface="Calibri" panose="020F0502020204030204" pitchFamily="34" charset="0"/>
                </a:rPr>
                <a:t>2</a:t>
              </a:r>
              <a:endParaRPr lang="en-US" sz="1200" dirty="0"/>
            </a:p>
          </p:txBody>
        </p:sp>
        <p:sp>
          <p:nvSpPr>
            <p:cNvPr id="24" name="Rectangle 23"/>
            <p:cNvSpPr/>
            <p:nvPr/>
          </p:nvSpPr>
          <p:spPr>
            <a:xfrm>
              <a:off x="4001390" y="794254"/>
              <a:ext cx="762000" cy="990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05790" y="794254"/>
              <a:ext cx="2438400" cy="197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43790" y="1906213"/>
              <a:ext cx="186989"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16200000">
              <a:off x="145934" y="1341692"/>
              <a:ext cx="1039067" cy="338554"/>
            </a:xfrm>
            <a:prstGeom prst="rect">
              <a:avLst/>
            </a:prstGeom>
            <a:noFill/>
          </p:spPr>
          <p:txBody>
            <a:bodyPr wrap="none" rtlCol="0">
              <a:spAutoFit/>
            </a:bodyPr>
            <a:lstStyle/>
            <a:p>
              <a:r>
                <a:rPr lang="en-US" sz="1600" b="1" dirty="0" smtClean="0">
                  <a:solidFill>
                    <a:schemeClr val="accent6"/>
                  </a:solidFill>
                  <a:latin typeface="Calibri" panose="020F0502020204030204" pitchFamily="34" charset="0"/>
                  <a:cs typeface="Calibri" panose="020F0502020204030204" pitchFamily="34" charset="0"/>
                </a:rPr>
                <a:t>J  [A/nm</a:t>
              </a:r>
              <a:r>
                <a:rPr lang="en-US" sz="1600" b="1" baseline="30000" dirty="0" smtClean="0">
                  <a:solidFill>
                    <a:schemeClr val="accent6"/>
                  </a:solidFill>
                  <a:latin typeface="Calibri" panose="020F0502020204030204" pitchFamily="34" charset="0"/>
                  <a:cs typeface="Calibri" panose="020F0502020204030204" pitchFamily="34" charset="0"/>
                </a:rPr>
                <a:t>2</a:t>
              </a:r>
              <a:r>
                <a:rPr lang="en-US" sz="1600" b="1" dirty="0" smtClean="0">
                  <a:solidFill>
                    <a:schemeClr val="accent6"/>
                  </a:solidFill>
                  <a:latin typeface="Calibri" panose="020F0502020204030204" pitchFamily="34" charset="0"/>
                  <a:cs typeface="Calibri" panose="020F0502020204030204" pitchFamily="34" charset="0"/>
                </a:rPr>
                <a:t>]</a:t>
              </a:r>
              <a:endParaRPr lang="en-US" sz="1600" b="1" baseline="30000" dirty="0">
                <a:solidFill>
                  <a:schemeClr val="accent6"/>
                </a:solidFill>
                <a:latin typeface="Calibri" panose="020F0502020204030204" pitchFamily="34" charset="0"/>
                <a:cs typeface="Calibri" panose="020F0502020204030204" pitchFamily="34" charset="0"/>
              </a:endParaRPr>
            </a:p>
          </p:txBody>
        </p:sp>
        <p:sp>
          <p:nvSpPr>
            <p:cNvPr id="28" name="Rectangle 27"/>
            <p:cNvSpPr/>
            <p:nvPr/>
          </p:nvSpPr>
          <p:spPr>
            <a:xfrm>
              <a:off x="2096390" y="3735013"/>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064694" y="3756872"/>
              <a:ext cx="912558" cy="338554"/>
            </a:xfrm>
            <a:prstGeom prst="rect">
              <a:avLst/>
            </a:prstGeom>
          </p:spPr>
          <p:txBody>
            <a:bodyPr wrap="none">
              <a:spAutoFit/>
            </a:bodyPr>
            <a:lstStyle/>
            <a:p>
              <a:r>
                <a:rPr lang="en-US" sz="1600" b="1" dirty="0" smtClean="0">
                  <a:solidFill>
                    <a:schemeClr val="accent6"/>
                  </a:solidFill>
                  <a:latin typeface="Calibri" panose="020F0502020204030204" pitchFamily="34" charset="0"/>
                  <a:cs typeface="Calibri" panose="020F0502020204030204" pitchFamily="34" charset="0"/>
                </a:rPr>
                <a:t>V [Volts]</a:t>
              </a:r>
              <a:endParaRPr lang="en-US" sz="1200" b="1" dirty="0">
                <a:solidFill>
                  <a:schemeClr val="accent6"/>
                </a:solidFill>
              </a:endParaRPr>
            </a:p>
          </p:txBody>
        </p:sp>
      </p:grpSp>
      <p:grpSp>
        <p:nvGrpSpPr>
          <p:cNvPr id="3" name="Group 259"/>
          <p:cNvGrpSpPr/>
          <p:nvPr/>
        </p:nvGrpSpPr>
        <p:grpSpPr>
          <a:xfrm>
            <a:off x="5461562" y="2109209"/>
            <a:ext cx="3405565" cy="2709012"/>
            <a:chOff x="2365436" y="2353104"/>
            <a:chExt cx="3405565" cy="2709012"/>
          </a:xfrm>
        </p:grpSpPr>
        <p:pic>
          <p:nvPicPr>
            <p:cNvPr id="261" name="Picture 260"/>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270" t="3348" r="15116" b="15538"/>
            <a:stretch/>
          </p:blipFill>
          <p:spPr bwMode="auto">
            <a:xfrm>
              <a:off x="2811610" y="2424621"/>
              <a:ext cx="2959391" cy="23555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2" name="TextBox 13"/>
            <p:cNvSpPr txBox="1"/>
            <p:nvPr/>
          </p:nvSpPr>
          <p:spPr>
            <a:xfrm>
              <a:off x="4782199" y="3317682"/>
              <a:ext cx="844590" cy="18466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smtClean="0">
                  <a:solidFill>
                    <a:schemeClr val="accent6">
                      <a:lumMod val="60000"/>
                      <a:lumOff val="40000"/>
                    </a:schemeClr>
                  </a:solidFill>
                </a:rPr>
                <a:t>Full-STACK</a:t>
              </a:r>
              <a:endParaRPr lang="en-US" sz="1200" b="1" dirty="0">
                <a:solidFill>
                  <a:schemeClr val="accent6">
                    <a:lumMod val="60000"/>
                    <a:lumOff val="40000"/>
                  </a:schemeClr>
                </a:solidFill>
              </a:endParaRPr>
            </a:p>
          </p:txBody>
        </p:sp>
        <p:sp>
          <p:nvSpPr>
            <p:cNvPr id="263" name="TextBox 46"/>
            <p:cNvSpPr txBox="1"/>
            <p:nvPr/>
          </p:nvSpPr>
          <p:spPr>
            <a:xfrm>
              <a:off x="2999874" y="3672895"/>
              <a:ext cx="1061188" cy="18466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smtClean="0">
                  <a:solidFill>
                    <a:srgbClr val="FF9900"/>
                  </a:solidFill>
                </a:rPr>
                <a:t>Electrode only</a:t>
              </a:r>
              <a:endParaRPr lang="en-US" sz="1200" b="1" dirty="0">
                <a:solidFill>
                  <a:srgbClr val="FF9900"/>
                </a:solidFill>
              </a:endParaRPr>
            </a:p>
          </p:txBody>
        </p:sp>
        <p:cxnSp>
          <p:nvCxnSpPr>
            <p:cNvPr id="265" name="Straight Connector 264"/>
            <p:cNvCxnSpPr/>
            <p:nvPr/>
          </p:nvCxnSpPr>
          <p:spPr>
            <a:xfrm>
              <a:off x="3366856" y="2683972"/>
              <a:ext cx="182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3914274" y="4815895"/>
              <a:ext cx="727892" cy="246221"/>
            </a:xfrm>
            <a:prstGeom prst="rect">
              <a:avLst/>
            </a:prstGeom>
          </p:spPr>
          <p:txBody>
            <a:bodyPr wrap="none" lIns="0" tIns="0" rIns="0" bIns="0">
              <a:spAutoFit/>
            </a:bodyPr>
            <a:lstStyle/>
            <a:p>
              <a:r>
                <a:rPr lang="en-US" sz="1600" b="1" dirty="0" smtClean="0">
                  <a:solidFill>
                    <a:schemeClr val="accent6"/>
                  </a:solidFill>
                  <a:latin typeface="Calibri" panose="020F0502020204030204" pitchFamily="34" charset="0"/>
                  <a:cs typeface="Calibri" panose="020F0502020204030204" pitchFamily="34" charset="0"/>
                </a:rPr>
                <a:t>V [Volts]</a:t>
              </a:r>
              <a:endParaRPr lang="en-US" sz="1600" b="1" dirty="0">
                <a:solidFill>
                  <a:schemeClr val="accent6"/>
                </a:solidFill>
              </a:endParaRPr>
            </a:p>
          </p:txBody>
        </p:sp>
        <p:sp>
          <p:nvSpPr>
            <p:cNvPr id="268" name="TextBox 267"/>
            <p:cNvSpPr txBox="1"/>
            <p:nvPr/>
          </p:nvSpPr>
          <p:spPr>
            <a:xfrm rot="16200000">
              <a:off x="2009345" y="2735703"/>
              <a:ext cx="958404" cy="246221"/>
            </a:xfrm>
            <a:prstGeom prst="rect">
              <a:avLst/>
            </a:prstGeom>
            <a:noFill/>
          </p:spPr>
          <p:txBody>
            <a:bodyPr wrap="none" lIns="0" tIns="0" rIns="0" bIns="0" rtlCol="0">
              <a:spAutoFit/>
            </a:bodyPr>
            <a:lstStyle/>
            <a:p>
              <a:r>
                <a:rPr lang="en-US" sz="1600" b="1" dirty="0" smtClean="0">
                  <a:solidFill>
                    <a:schemeClr val="accent6"/>
                  </a:solidFill>
                  <a:latin typeface="Calibri" panose="020F0502020204030204" pitchFamily="34" charset="0"/>
                  <a:cs typeface="Calibri" panose="020F0502020204030204" pitchFamily="34" charset="0"/>
                </a:rPr>
                <a:t>J [MA/cm</a:t>
              </a:r>
              <a:r>
                <a:rPr lang="en-US" sz="1600" b="1" baseline="30000" dirty="0" smtClean="0">
                  <a:solidFill>
                    <a:schemeClr val="accent6"/>
                  </a:solidFill>
                  <a:latin typeface="Calibri" panose="020F0502020204030204" pitchFamily="34" charset="0"/>
                  <a:cs typeface="Calibri" panose="020F0502020204030204" pitchFamily="34" charset="0"/>
                </a:rPr>
                <a:t>2</a:t>
              </a:r>
              <a:r>
                <a:rPr lang="en-US" sz="1600" b="1" dirty="0" smtClean="0">
                  <a:solidFill>
                    <a:schemeClr val="accent6"/>
                  </a:solidFill>
                  <a:latin typeface="Calibri" panose="020F0502020204030204" pitchFamily="34" charset="0"/>
                  <a:cs typeface="Calibri" panose="020F0502020204030204" pitchFamily="34" charset="0"/>
                </a:rPr>
                <a:t>]</a:t>
              </a:r>
              <a:endParaRPr lang="en-US" sz="1600" b="1" baseline="30000" dirty="0">
                <a:solidFill>
                  <a:schemeClr val="accent6"/>
                </a:solidFill>
                <a:latin typeface="Calibri" panose="020F0502020204030204" pitchFamily="34" charset="0"/>
                <a:cs typeface="Calibri" panose="020F0502020204030204" pitchFamily="34" charset="0"/>
              </a:endParaRPr>
            </a:p>
          </p:txBody>
        </p:sp>
        <p:sp>
          <p:nvSpPr>
            <p:cNvPr id="269" name="TextBox 268"/>
            <p:cNvSpPr txBox="1"/>
            <p:nvPr/>
          </p:nvSpPr>
          <p:spPr>
            <a:xfrm>
              <a:off x="2628868" y="2843071"/>
              <a:ext cx="182742" cy="215444"/>
            </a:xfrm>
            <a:prstGeom prst="rect">
              <a:avLst/>
            </a:prstGeom>
            <a:noFill/>
          </p:spPr>
          <p:txBody>
            <a:bodyPr wrap="none" lIns="0" tIns="0" rIns="0" bIns="0" rtlCol="0">
              <a:spAutoFit/>
            </a:bodyPr>
            <a:lstStyle/>
            <a:p>
              <a:r>
                <a:rPr lang="en-US" sz="1400" b="1" dirty="0" smtClean="0">
                  <a:latin typeface="Calibri" panose="020F0502020204030204" pitchFamily="34" charset="0"/>
                  <a:cs typeface="Calibri" panose="020F0502020204030204" pitchFamily="34" charset="0"/>
                </a:rPr>
                <a:t>48</a:t>
              </a:r>
              <a:endParaRPr lang="en-US" sz="1400" b="1" dirty="0">
                <a:latin typeface="Calibri" panose="020F0502020204030204" pitchFamily="34" charset="0"/>
                <a:cs typeface="Calibri" panose="020F0502020204030204" pitchFamily="34" charset="0"/>
              </a:endParaRPr>
            </a:p>
          </p:txBody>
        </p:sp>
        <p:sp>
          <p:nvSpPr>
            <p:cNvPr id="270" name="TextBox 269"/>
            <p:cNvSpPr txBox="1"/>
            <p:nvPr/>
          </p:nvSpPr>
          <p:spPr>
            <a:xfrm>
              <a:off x="2640302" y="3364637"/>
              <a:ext cx="182742" cy="215444"/>
            </a:xfrm>
            <a:prstGeom prst="rect">
              <a:avLst/>
            </a:prstGeom>
            <a:noFill/>
          </p:spPr>
          <p:txBody>
            <a:bodyPr wrap="none" lIns="0" tIns="0" rIns="0" bIns="0" rtlCol="0">
              <a:spAutoFit/>
            </a:bodyPr>
            <a:lstStyle/>
            <a:p>
              <a:r>
                <a:rPr lang="en-US" sz="1400" b="1" dirty="0">
                  <a:latin typeface="Calibri" panose="020F0502020204030204" pitchFamily="34" charset="0"/>
                  <a:cs typeface="Calibri" panose="020F0502020204030204" pitchFamily="34" charset="0"/>
                </a:rPr>
                <a:t>3</a:t>
              </a:r>
              <a:r>
                <a:rPr lang="en-US" sz="1400" b="1" dirty="0" smtClean="0">
                  <a:latin typeface="Calibri" panose="020F0502020204030204" pitchFamily="34" charset="0"/>
                  <a:cs typeface="Calibri" panose="020F0502020204030204" pitchFamily="34" charset="0"/>
                </a:rPr>
                <a:t>2</a:t>
              </a:r>
              <a:endParaRPr lang="en-US" sz="1400" b="1" dirty="0">
                <a:latin typeface="Calibri" panose="020F0502020204030204" pitchFamily="34" charset="0"/>
                <a:cs typeface="Calibri" panose="020F0502020204030204" pitchFamily="34" charset="0"/>
              </a:endParaRPr>
            </a:p>
          </p:txBody>
        </p:sp>
        <p:sp>
          <p:nvSpPr>
            <p:cNvPr id="271" name="TextBox 270"/>
            <p:cNvSpPr txBox="1"/>
            <p:nvPr/>
          </p:nvSpPr>
          <p:spPr>
            <a:xfrm>
              <a:off x="2630956" y="3875638"/>
              <a:ext cx="182742" cy="215444"/>
            </a:xfrm>
            <a:prstGeom prst="rect">
              <a:avLst/>
            </a:prstGeom>
            <a:noFill/>
          </p:spPr>
          <p:txBody>
            <a:bodyPr wrap="none" lIns="0" tIns="0" rIns="0" bIns="0" rtlCol="0">
              <a:spAutoFit/>
            </a:bodyPr>
            <a:lstStyle/>
            <a:p>
              <a:r>
                <a:rPr lang="en-US" sz="1400" b="1" dirty="0" smtClean="0">
                  <a:latin typeface="Calibri" panose="020F0502020204030204" pitchFamily="34" charset="0"/>
                  <a:cs typeface="Calibri" panose="020F0502020204030204" pitchFamily="34" charset="0"/>
                </a:rPr>
                <a:t>16</a:t>
              </a:r>
              <a:endParaRPr lang="en-US" sz="1400" b="1" dirty="0">
                <a:latin typeface="Calibri" panose="020F0502020204030204" pitchFamily="34" charset="0"/>
                <a:cs typeface="Calibri" panose="020F0502020204030204" pitchFamily="34" charset="0"/>
              </a:endParaRPr>
            </a:p>
          </p:txBody>
        </p:sp>
        <p:sp>
          <p:nvSpPr>
            <p:cNvPr id="272" name="TextBox 271"/>
            <p:cNvSpPr txBox="1"/>
            <p:nvPr/>
          </p:nvSpPr>
          <p:spPr>
            <a:xfrm>
              <a:off x="2628868" y="2353104"/>
              <a:ext cx="182742" cy="215444"/>
            </a:xfrm>
            <a:prstGeom prst="rect">
              <a:avLst/>
            </a:prstGeom>
            <a:noFill/>
          </p:spPr>
          <p:txBody>
            <a:bodyPr wrap="none" lIns="0" tIns="0" rIns="0" bIns="0" rtlCol="0">
              <a:spAutoFit/>
            </a:bodyPr>
            <a:lstStyle/>
            <a:p>
              <a:r>
                <a:rPr lang="en-US" sz="1400" b="1" dirty="0" smtClean="0">
                  <a:latin typeface="Calibri" panose="020F0502020204030204" pitchFamily="34" charset="0"/>
                  <a:cs typeface="Calibri" panose="020F0502020204030204" pitchFamily="34" charset="0"/>
                </a:rPr>
                <a:t>64</a:t>
              </a:r>
              <a:endParaRPr lang="en-US" sz="1400" b="1" dirty="0">
                <a:latin typeface="Calibri" panose="020F0502020204030204" pitchFamily="34" charset="0"/>
                <a:cs typeface="Calibri" panose="020F0502020204030204" pitchFamily="34" charset="0"/>
              </a:endParaRPr>
            </a:p>
          </p:txBody>
        </p:sp>
      </p:grpSp>
      <p:grpSp>
        <p:nvGrpSpPr>
          <p:cNvPr id="4" name="Group 229"/>
          <p:cNvGrpSpPr/>
          <p:nvPr/>
        </p:nvGrpSpPr>
        <p:grpSpPr>
          <a:xfrm>
            <a:off x="388479" y="1657350"/>
            <a:ext cx="1364121" cy="2198002"/>
            <a:chOff x="388479" y="1025250"/>
            <a:chExt cx="1731956" cy="2712212"/>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8479" y="1025250"/>
              <a:ext cx="1731956" cy="2712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ectangle 29"/>
            <p:cNvSpPr/>
            <p:nvPr/>
          </p:nvSpPr>
          <p:spPr>
            <a:xfrm>
              <a:off x="535524" y="2528190"/>
              <a:ext cx="988476" cy="584775"/>
            </a:xfrm>
            <a:prstGeom prst="rect">
              <a:avLst/>
            </a:prstGeom>
          </p:spPr>
          <p:txBody>
            <a:bodyPr wrap="none">
              <a:spAutoFit/>
            </a:bodyPr>
            <a:lstStyle/>
            <a:p>
              <a:r>
                <a:rPr lang="en-US" sz="1600" b="1" dirty="0" smtClean="0">
                  <a:ln>
                    <a:solidFill>
                      <a:schemeClr val="bg1"/>
                    </a:solidFill>
                  </a:ln>
                  <a:latin typeface="Calibri" panose="020F0502020204030204" pitchFamily="34" charset="0"/>
                  <a:cs typeface="Calibri" panose="020F0502020204030204" pitchFamily="34" charset="0"/>
                </a:rPr>
                <a:t>Bottom</a:t>
              </a:r>
              <a:endParaRPr lang="en-US" sz="1600" b="1" dirty="0">
                <a:ln>
                  <a:solidFill>
                    <a:schemeClr val="bg1"/>
                  </a:solidFill>
                </a:ln>
                <a:latin typeface="Calibri" panose="020F0502020204030204" pitchFamily="34" charset="0"/>
                <a:cs typeface="Calibri" panose="020F0502020204030204" pitchFamily="34" charset="0"/>
              </a:endParaRPr>
            </a:p>
            <a:p>
              <a:r>
                <a:rPr lang="en-US" sz="1600" b="1" dirty="0" smtClean="0">
                  <a:ln>
                    <a:solidFill>
                      <a:schemeClr val="bg1"/>
                    </a:solidFill>
                  </a:ln>
                  <a:latin typeface="Calibri" panose="020F0502020204030204" pitchFamily="34" charset="0"/>
                  <a:cs typeface="Calibri" panose="020F0502020204030204" pitchFamily="34" charset="0"/>
                </a:rPr>
                <a:t>Electrode</a:t>
              </a:r>
              <a:endParaRPr lang="en-US" sz="1200" b="1" dirty="0">
                <a:ln>
                  <a:solidFill>
                    <a:schemeClr val="bg1"/>
                  </a:solidFill>
                </a:ln>
              </a:endParaRPr>
            </a:p>
          </p:txBody>
        </p:sp>
        <p:sp>
          <p:nvSpPr>
            <p:cNvPr id="31" name="Rectangle 30"/>
            <p:cNvSpPr/>
            <p:nvPr/>
          </p:nvSpPr>
          <p:spPr>
            <a:xfrm>
              <a:off x="786989" y="1512765"/>
              <a:ext cx="889411" cy="523220"/>
            </a:xfrm>
            <a:prstGeom prst="rect">
              <a:avLst/>
            </a:prstGeom>
          </p:spPr>
          <p:txBody>
            <a:bodyPr wrap="none">
              <a:spAutoFit/>
            </a:bodyPr>
            <a:lstStyle/>
            <a:p>
              <a:r>
                <a:rPr lang="en-US" sz="1400" b="1" dirty="0" smtClean="0">
                  <a:ln>
                    <a:solidFill>
                      <a:schemeClr val="bg1"/>
                    </a:solidFill>
                  </a:ln>
                  <a:latin typeface="Calibri" panose="020F0502020204030204" pitchFamily="34" charset="0"/>
                  <a:cs typeface="Calibri" panose="020F0502020204030204" pitchFamily="34" charset="0"/>
                </a:rPr>
                <a:t>Top </a:t>
              </a:r>
            </a:p>
            <a:p>
              <a:r>
                <a:rPr lang="en-US" sz="1400" b="1" dirty="0" smtClean="0">
                  <a:ln>
                    <a:solidFill>
                      <a:schemeClr val="bg1"/>
                    </a:solidFill>
                  </a:ln>
                  <a:latin typeface="Calibri" panose="020F0502020204030204" pitchFamily="34" charset="0"/>
                  <a:cs typeface="Calibri" panose="020F0502020204030204" pitchFamily="34" charset="0"/>
                </a:rPr>
                <a:t>Electrode</a:t>
              </a:r>
              <a:endParaRPr lang="en-US" sz="1100" b="1" dirty="0">
                <a:ln>
                  <a:solidFill>
                    <a:schemeClr val="bg1"/>
                  </a:solidFill>
                </a:ln>
              </a:endParaRPr>
            </a:p>
          </p:txBody>
        </p:sp>
      </p:grpSp>
      <p:grpSp>
        <p:nvGrpSpPr>
          <p:cNvPr id="6" name="Group 88"/>
          <p:cNvGrpSpPr/>
          <p:nvPr/>
        </p:nvGrpSpPr>
        <p:grpSpPr>
          <a:xfrm>
            <a:off x="3075882" y="657783"/>
            <a:ext cx="1846537" cy="1468893"/>
            <a:chOff x="2967585" y="104774"/>
            <a:chExt cx="1846537" cy="1468893"/>
          </a:xfrm>
        </p:grpSpPr>
        <p:sp>
          <p:nvSpPr>
            <p:cNvPr id="68" name="Parallelogram 67"/>
            <p:cNvSpPr/>
            <p:nvPr/>
          </p:nvSpPr>
          <p:spPr>
            <a:xfrm rot="5400000">
              <a:off x="3229215" y="283300"/>
              <a:ext cx="1391933" cy="1130133"/>
            </a:xfrm>
            <a:prstGeom prst="parallelogram">
              <a:avLst>
                <a:gd name="adj" fmla="val 655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alf Frame 73"/>
            <p:cNvSpPr/>
            <p:nvPr/>
          </p:nvSpPr>
          <p:spPr>
            <a:xfrm flipH="1">
              <a:off x="3018369" y="609601"/>
              <a:ext cx="326170" cy="228600"/>
            </a:xfrm>
            <a:prstGeom prst="halfFrame">
              <a:avLst>
                <a:gd name="adj1" fmla="val 7519"/>
                <a:gd name="adj2" fmla="val 7903"/>
              </a:avLst>
            </a:prstGeom>
            <a:solidFill>
              <a:srgbClr val="C0C0C0">
                <a:alpha val="25882"/>
              </a:srgbClr>
            </a:solidFill>
            <a:ln>
              <a:solidFill>
                <a:schemeClr val="accent2">
                  <a:alpha val="2588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accent6"/>
                  </a:solidFill>
                  <a:latin typeface="Calibri" panose="020F0502020204030204" pitchFamily="34" charset="0"/>
                  <a:cs typeface="Calibri" panose="020F0502020204030204" pitchFamily="34" charset="0"/>
                </a:rPr>
                <a:t>BE</a:t>
              </a:r>
            </a:p>
          </p:txBody>
        </p:sp>
        <p:cxnSp>
          <p:nvCxnSpPr>
            <p:cNvPr id="70" name="Straight Connector 69"/>
            <p:cNvCxnSpPr/>
            <p:nvPr/>
          </p:nvCxnSpPr>
          <p:spPr>
            <a:xfrm>
              <a:off x="3365667" y="609600"/>
              <a:ext cx="1130133" cy="762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2" name="Half Frame 71"/>
            <p:cNvSpPr/>
            <p:nvPr/>
          </p:nvSpPr>
          <p:spPr>
            <a:xfrm>
              <a:off x="4487952" y="1348740"/>
              <a:ext cx="326170" cy="224927"/>
            </a:xfrm>
            <a:prstGeom prst="halfFrame">
              <a:avLst>
                <a:gd name="adj1" fmla="val 7519"/>
                <a:gd name="adj2" fmla="val 7903"/>
              </a:avLst>
            </a:prstGeom>
            <a:solidFill>
              <a:schemeClr val="accent1">
                <a:alpha val="26000"/>
              </a:schemeClr>
            </a:solidFill>
            <a:ln>
              <a:solidFill>
                <a:schemeClr val="accent2">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accent6"/>
                  </a:solidFill>
                  <a:latin typeface="Calibri" panose="020F0502020204030204" pitchFamily="34" charset="0"/>
                  <a:cs typeface="Calibri" panose="020F0502020204030204" pitchFamily="34" charset="0"/>
                </a:rPr>
                <a:t>TE</a:t>
              </a:r>
            </a:p>
          </p:txBody>
        </p:sp>
        <p:sp>
          <p:nvSpPr>
            <p:cNvPr id="81" name="Oval 80"/>
            <p:cNvSpPr/>
            <p:nvPr/>
          </p:nvSpPr>
          <p:spPr>
            <a:xfrm>
              <a:off x="4510726" y="1329688"/>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436480" y="1329688"/>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255790" y="120141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457700" y="1242059"/>
              <a:ext cx="80010"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391025" y="1375410"/>
              <a:ext cx="70521" cy="168923"/>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4210107" y="1245226"/>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flipH="1">
              <a:off x="4278646" y="1247129"/>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072282" y="107790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4026599" y="1121715"/>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flipH="1">
              <a:off x="4095138" y="1123618"/>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902321" y="95661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3856638" y="1000431"/>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flipH="1">
              <a:off x="3925177" y="1002334"/>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745489" y="85788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a:off x="3699806" y="901701"/>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flipH="1">
              <a:off x="3768345" y="903604"/>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577682" y="74676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3531999" y="790575"/>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flipH="1">
              <a:off x="3600538" y="792478"/>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418786" y="63817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3373103" y="681988"/>
              <a:ext cx="68542" cy="1924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flipH="1">
              <a:off x="3441642" y="683891"/>
              <a:ext cx="45719" cy="25655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3319298" y="83057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967585" y="61531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222186" y="60960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222186" y="56388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flipH="1">
              <a:off x="3253462" y="655320"/>
              <a:ext cx="65835" cy="19811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3319297" y="531491"/>
              <a:ext cx="122347"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3295180" y="60960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flipV="1">
              <a:off x="3022117" y="632458"/>
              <a:ext cx="200069" cy="6477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p:cNvSpPr/>
            <p:nvPr/>
          </p:nvSpPr>
          <p:spPr>
            <a:xfrm flipH="1" flipV="1">
              <a:off x="3245045" y="104774"/>
              <a:ext cx="115070" cy="459107"/>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Freeform 110"/>
          <p:cNvSpPr/>
          <p:nvPr/>
        </p:nvSpPr>
        <p:spPr>
          <a:xfrm>
            <a:off x="3637547" y="1679938"/>
            <a:ext cx="858253" cy="1046747"/>
          </a:xfrm>
          <a:custGeom>
            <a:avLst/>
            <a:gdLst>
              <a:gd name="connsiteX0" fmla="*/ 858253 w 858253"/>
              <a:gd name="connsiteY0" fmla="*/ 1046747 h 1046747"/>
              <a:gd name="connsiteX1" fmla="*/ 204537 w 858253"/>
              <a:gd name="connsiteY1" fmla="*/ 617621 h 1046747"/>
              <a:gd name="connsiteX2" fmla="*/ 0 w 858253"/>
              <a:gd name="connsiteY2" fmla="*/ 0 h 1046747"/>
            </a:gdLst>
            <a:ahLst/>
            <a:cxnLst>
              <a:cxn ang="0">
                <a:pos x="connsiteX0" y="connsiteY0"/>
              </a:cxn>
              <a:cxn ang="0">
                <a:pos x="connsiteX1" y="connsiteY1"/>
              </a:cxn>
              <a:cxn ang="0">
                <a:pos x="connsiteX2" y="connsiteY2"/>
              </a:cxn>
            </a:cxnLst>
            <a:rect l="l" t="t" r="r" b="b"/>
            <a:pathLst>
              <a:path w="858253" h="1046747">
                <a:moveTo>
                  <a:pt x="858253" y="1046747"/>
                </a:moveTo>
                <a:cubicBezTo>
                  <a:pt x="602916" y="919413"/>
                  <a:pt x="347579" y="792079"/>
                  <a:pt x="204537" y="617621"/>
                </a:cubicBezTo>
                <a:cubicBezTo>
                  <a:pt x="61495" y="443163"/>
                  <a:pt x="30747" y="221581"/>
                  <a:pt x="0"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3857999" y="639969"/>
            <a:ext cx="1492012" cy="338554"/>
          </a:xfrm>
          <a:prstGeom prst="rect">
            <a:avLst/>
          </a:prstGeom>
          <a:noFill/>
          <a:ln>
            <a:noFill/>
          </a:ln>
        </p:spPr>
        <p:txBody>
          <a:bodyPr wrap="none" rtlCol="0">
            <a:spAutoFit/>
          </a:bodyPr>
          <a:lstStyle/>
          <a:p>
            <a:r>
              <a:rPr lang="en-US" sz="1600" b="1" dirty="0" smtClean="0">
                <a:solidFill>
                  <a:srgbClr val="FF0000"/>
                </a:solidFill>
                <a:latin typeface="Calibri" panose="020F0502020204030204" pitchFamily="34" charset="0"/>
                <a:cs typeface="Calibri" panose="020F0502020204030204" pitchFamily="34" charset="0"/>
              </a:rPr>
              <a:t>Near </a:t>
            </a:r>
            <a:r>
              <a:rPr lang="en-US" sz="1600" b="1" dirty="0" smtClean="0">
                <a:solidFill>
                  <a:srgbClr val="FF0000"/>
                </a:solidFill>
                <a:latin typeface="Calibri" panose="020F0502020204030204" pitchFamily="34" charset="0"/>
                <a:cs typeface="Calibri" panose="020F0502020204030204" pitchFamily="34" charset="0"/>
              </a:rPr>
              <a:t>Threshold</a:t>
            </a:r>
            <a:endParaRPr lang="en-US" sz="1600" b="1" dirty="0">
              <a:solidFill>
                <a:srgbClr val="FF0000"/>
              </a:solidFill>
              <a:latin typeface="Calibri" panose="020F0502020204030204" pitchFamily="34" charset="0"/>
              <a:cs typeface="Calibri" panose="020F0502020204030204" pitchFamily="34" charset="0"/>
            </a:endParaRPr>
          </a:p>
        </p:txBody>
      </p:sp>
      <p:sp>
        <p:nvSpPr>
          <p:cNvPr id="131" name="Oval 130"/>
          <p:cNvSpPr/>
          <p:nvPr/>
        </p:nvSpPr>
        <p:spPr>
          <a:xfrm>
            <a:off x="4444864" y="2049597"/>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4247747" y="1934089"/>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4077786" y="182141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3905114" y="1713168"/>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3755052" y="1608049"/>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589635" y="149789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37"/>
          <p:cNvGrpSpPr/>
          <p:nvPr/>
        </p:nvGrpSpPr>
        <p:grpSpPr>
          <a:xfrm>
            <a:off x="6171305" y="4906328"/>
            <a:ext cx="2478763" cy="1717069"/>
            <a:chOff x="2039971" y="3838574"/>
            <a:chExt cx="1832715" cy="1467819"/>
          </a:xfrm>
        </p:grpSpPr>
        <p:sp>
          <p:nvSpPr>
            <p:cNvPr id="139" name="Parallelogram 138"/>
            <p:cNvSpPr/>
            <p:nvPr/>
          </p:nvSpPr>
          <p:spPr>
            <a:xfrm rot="5400000">
              <a:off x="2564311" y="4043573"/>
              <a:ext cx="795405" cy="1130136"/>
            </a:xfrm>
            <a:prstGeom prst="parallelogram">
              <a:avLst>
                <a:gd name="adj" fmla="val 6564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0" name="Freeform 139"/>
            <p:cNvSpPr/>
            <p:nvPr/>
          </p:nvSpPr>
          <p:spPr>
            <a:xfrm>
              <a:off x="2393136" y="3838574"/>
              <a:ext cx="153849" cy="441961"/>
            </a:xfrm>
            <a:custGeom>
              <a:avLst/>
              <a:gdLst>
                <a:gd name="connsiteX0" fmla="*/ 4104 w 211922"/>
                <a:gd name="connsiteY0" fmla="*/ 471099 h 478027"/>
                <a:gd name="connsiteX1" fmla="*/ 4104 w 211922"/>
                <a:gd name="connsiteY1" fmla="*/ 270208 h 478027"/>
                <a:gd name="connsiteX2" fmla="*/ 4104 w 211922"/>
                <a:gd name="connsiteY2" fmla="*/ 45 h 478027"/>
                <a:gd name="connsiteX3" fmla="*/ 59522 w 211922"/>
                <a:gd name="connsiteY3" fmla="*/ 290990 h 478027"/>
                <a:gd name="connsiteX4" fmla="*/ 211922 w 211922"/>
                <a:gd name="connsiteY4" fmla="*/ 478027 h 47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22" h="478027">
                  <a:moveTo>
                    <a:pt x="4104" y="471099"/>
                  </a:moveTo>
                  <a:lnTo>
                    <a:pt x="4104" y="270208"/>
                  </a:lnTo>
                  <a:cubicBezTo>
                    <a:pt x="4104" y="191699"/>
                    <a:pt x="-5132" y="-3419"/>
                    <a:pt x="4104" y="45"/>
                  </a:cubicBezTo>
                  <a:cubicBezTo>
                    <a:pt x="13340" y="3509"/>
                    <a:pt x="24886" y="211326"/>
                    <a:pt x="59522" y="290990"/>
                  </a:cubicBezTo>
                  <a:cubicBezTo>
                    <a:pt x="94158" y="370654"/>
                    <a:pt x="211922" y="478027"/>
                    <a:pt x="211922" y="47802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1" name="Freeform 140"/>
            <p:cNvSpPr/>
            <p:nvPr/>
          </p:nvSpPr>
          <p:spPr>
            <a:xfrm flipH="1" flipV="1">
              <a:off x="3392768" y="4937693"/>
              <a:ext cx="136217" cy="340044"/>
            </a:xfrm>
            <a:custGeom>
              <a:avLst/>
              <a:gdLst>
                <a:gd name="connsiteX0" fmla="*/ 4104 w 211922"/>
                <a:gd name="connsiteY0" fmla="*/ 471099 h 478027"/>
                <a:gd name="connsiteX1" fmla="*/ 4104 w 211922"/>
                <a:gd name="connsiteY1" fmla="*/ 270208 h 478027"/>
                <a:gd name="connsiteX2" fmla="*/ 4104 w 211922"/>
                <a:gd name="connsiteY2" fmla="*/ 45 h 478027"/>
                <a:gd name="connsiteX3" fmla="*/ 59522 w 211922"/>
                <a:gd name="connsiteY3" fmla="*/ 290990 h 478027"/>
                <a:gd name="connsiteX4" fmla="*/ 211922 w 211922"/>
                <a:gd name="connsiteY4" fmla="*/ 478027 h 47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22" h="478027">
                  <a:moveTo>
                    <a:pt x="4104" y="471099"/>
                  </a:moveTo>
                  <a:lnTo>
                    <a:pt x="4104" y="270208"/>
                  </a:lnTo>
                  <a:cubicBezTo>
                    <a:pt x="4104" y="191699"/>
                    <a:pt x="-5132" y="-3419"/>
                    <a:pt x="4104" y="45"/>
                  </a:cubicBezTo>
                  <a:cubicBezTo>
                    <a:pt x="13340" y="3509"/>
                    <a:pt x="24886" y="211326"/>
                    <a:pt x="59522" y="290990"/>
                  </a:cubicBezTo>
                  <a:cubicBezTo>
                    <a:pt x="94158" y="370654"/>
                    <a:pt x="211922" y="478027"/>
                    <a:pt x="211922" y="47802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2" name="Half Frame 141"/>
            <p:cNvSpPr/>
            <p:nvPr/>
          </p:nvSpPr>
          <p:spPr>
            <a:xfrm flipH="1">
              <a:off x="2066966" y="4309618"/>
              <a:ext cx="326170" cy="228600"/>
            </a:xfrm>
            <a:prstGeom prst="halfFrame">
              <a:avLst>
                <a:gd name="adj1" fmla="val 7519"/>
                <a:gd name="adj2" fmla="val 7903"/>
              </a:avLst>
            </a:prstGeom>
            <a:solidFill>
              <a:srgbClr val="C0C0C0">
                <a:alpha val="25882"/>
              </a:srgbClr>
            </a:solidFill>
            <a:ln>
              <a:solidFill>
                <a:schemeClr val="accent2">
                  <a:alpha val="2588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accent6"/>
                  </a:solidFill>
                  <a:latin typeface="Calibri" panose="020F0502020204030204" pitchFamily="34" charset="0"/>
                  <a:cs typeface="Calibri" panose="020F0502020204030204" pitchFamily="34" charset="0"/>
                </a:rPr>
                <a:t>BE</a:t>
              </a:r>
            </a:p>
          </p:txBody>
        </p:sp>
        <p:sp>
          <p:nvSpPr>
            <p:cNvPr id="143" name="Half Frame 142"/>
            <p:cNvSpPr/>
            <p:nvPr/>
          </p:nvSpPr>
          <p:spPr>
            <a:xfrm>
              <a:off x="3523269" y="5081466"/>
              <a:ext cx="326170" cy="224927"/>
            </a:xfrm>
            <a:prstGeom prst="halfFrame">
              <a:avLst>
                <a:gd name="adj1" fmla="val 7519"/>
                <a:gd name="adj2" fmla="val 7903"/>
              </a:avLst>
            </a:prstGeom>
            <a:solidFill>
              <a:schemeClr val="accent1">
                <a:alpha val="26000"/>
              </a:schemeClr>
            </a:solidFill>
            <a:ln>
              <a:solidFill>
                <a:schemeClr val="accent2">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accent6"/>
                  </a:solidFill>
                  <a:latin typeface="Calibri" panose="020F0502020204030204" pitchFamily="34" charset="0"/>
                  <a:cs typeface="Calibri" panose="020F0502020204030204" pitchFamily="34" charset="0"/>
                </a:rPr>
                <a:t>TE</a:t>
              </a:r>
            </a:p>
          </p:txBody>
        </p:sp>
        <p:sp>
          <p:nvSpPr>
            <p:cNvPr id="144" name="Oval 143"/>
            <p:cNvSpPr/>
            <p:nvPr/>
          </p:nvSpPr>
          <p:spPr>
            <a:xfrm>
              <a:off x="3534928" y="5069277"/>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5" name="Oval 144"/>
            <p:cNvSpPr/>
            <p:nvPr/>
          </p:nvSpPr>
          <p:spPr>
            <a:xfrm>
              <a:off x="3431115" y="5069277"/>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6" name="Freeform 145"/>
            <p:cNvSpPr/>
            <p:nvPr/>
          </p:nvSpPr>
          <p:spPr>
            <a:xfrm>
              <a:off x="3450454" y="4981648"/>
              <a:ext cx="111458"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7" name="Oval 146"/>
            <p:cNvSpPr/>
            <p:nvPr/>
          </p:nvSpPr>
          <p:spPr>
            <a:xfrm>
              <a:off x="2570752" y="4591937"/>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8" name="Oval 147"/>
            <p:cNvSpPr/>
            <p:nvPr/>
          </p:nvSpPr>
          <p:spPr>
            <a:xfrm>
              <a:off x="2039971" y="4328984"/>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9" name="Oval 148"/>
            <p:cNvSpPr/>
            <p:nvPr/>
          </p:nvSpPr>
          <p:spPr>
            <a:xfrm>
              <a:off x="2294572" y="432327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0" name="Oval 149"/>
            <p:cNvSpPr/>
            <p:nvPr/>
          </p:nvSpPr>
          <p:spPr>
            <a:xfrm>
              <a:off x="2294572" y="4277553"/>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1" name="Freeform 150"/>
            <p:cNvSpPr/>
            <p:nvPr/>
          </p:nvSpPr>
          <p:spPr>
            <a:xfrm flipV="1">
              <a:off x="2094503" y="4346129"/>
              <a:ext cx="200069" cy="6477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2" name="Freeform 151"/>
            <p:cNvSpPr/>
            <p:nvPr/>
          </p:nvSpPr>
          <p:spPr>
            <a:xfrm flipH="1" flipV="1">
              <a:off x="2317429" y="3979544"/>
              <a:ext cx="152630" cy="298006"/>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3" name="Oval 152"/>
            <p:cNvSpPr/>
            <p:nvPr/>
          </p:nvSpPr>
          <p:spPr>
            <a:xfrm>
              <a:off x="3207588" y="488435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4" name="Oval 153"/>
            <p:cNvSpPr/>
            <p:nvPr/>
          </p:nvSpPr>
          <p:spPr>
            <a:xfrm>
              <a:off x="2970337" y="477895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5" name="Oval 154"/>
            <p:cNvSpPr/>
            <p:nvPr/>
          </p:nvSpPr>
          <p:spPr>
            <a:xfrm>
              <a:off x="2769870" y="468463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6" name="Oval 155"/>
            <p:cNvSpPr/>
            <p:nvPr/>
          </p:nvSpPr>
          <p:spPr>
            <a:xfrm>
              <a:off x="2546985" y="421093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7" name="Oval 156"/>
            <p:cNvSpPr/>
            <p:nvPr/>
          </p:nvSpPr>
          <p:spPr>
            <a:xfrm>
              <a:off x="2792728" y="433279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58" name="Oval 157"/>
            <p:cNvSpPr/>
            <p:nvPr/>
          </p:nvSpPr>
          <p:spPr>
            <a:xfrm>
              <a:off x="3041788" y="4454904"/>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159" name="Oval 158"/>
            <p:cNvSpPr/>
            <p:nvPr/>
          </p:nvSpPr>
          <p:spPr>
            <a:xfrm>
              <a:off x="3230447" y="453821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0" name="Oval 159"/>
            <p:cNvSpPr/>
            <p:nvPr/>
          </p:nvSpPr>
          <p:spPr>
            <a:xfrm>
              <a:off x="2409641" y="4526148"/>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1" name="Oval 160"/>
            <p:cNvSpPr/>
            <p:nvPr/>
          </p:nvSpPr>
          <p:spPr>
            <a:xfrm>
              <a:off x="3433985" y="464119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2" name="Oval 161"/>
            <p:cNvSpPr/>
            <p:nvPr/>
          </p:nvSpPr>
          <p:spPr>
            <a:xfrm flipV="1">
              <a:off x="3628848" y="5072069"/>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3" name="Oval 162"/>
            <p:cNvSpPr/>
            <p:nvPr/>
          </p:nvSpPr>
          <p:spPr>
            <a:xfrm flipV="1">
              <a:off x="3628848" y="502635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4" name="Oval 163"/>
            <p:cNvSpPr/>
            <p:nvPr/>
          </p:nvSpPr>
          <p:spPr>
            <a:xfrm flipV="1">
              <a:off x="3826967" y="50273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5" name="Freeform 164"/>
            <p:cNvSpPr/>
            <p:nvPr/>
          </p:nvSpPr>
          <p:spPr>
            <a:xfrm flipH="1">
              <a:off x="3654519" y="4949262"/>
              <a:ext cx="200069" cy="6477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rgbClr val="FF00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6" name="Freeform 165"/>
            <p:cNvSpPr/>
            <p:nvPr/>
          </p:nvSpPr>
          <p:spPr>
            <a:xfrm flipV="1">
              <a:off x="3435830" y="5129158"/>
              <a:ext cx="200069" cy="6477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7" name="Freeform 166"/>
            <p:cNvSpPr/>
            <p:nvPr/>
          </p:nvSpPr>
          <p:spPr>
            <a:xfrm flipH="1">
              <a:off x="2327301" y="4393822"/>
              <a:ext cx="65835" cy="19811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8" name="Freeform 167"/>
            <p:cNvSpPr/>
            <p:nvPr/>
          </p:nvSpPr>
          <p:spPr>
            <a:xfrm flipV="1">
              <a:off x="3481400" y="4673166"/>
              <a:ext cx="153954" cy="354142"/>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169" name="Straight Arrow Connector 168"/>
            <p:cNvCxnSpPr/>
            <p:nvPr/>
          </p:nvCxnSpPr>
          <p:spPr>
            <a:xfrm>
              <a:off x="2720340" y="4232399"/>
              <a:ext cx="610143" cy="272854"/>
            </a:xfrm>
            <a:prstGeom prst="straightConnector1">
              <a:avLst/>
            </a:prstGeom>
            <a:ln w="3175">
              <a:solidFill>
                <a:srgbClr val="FF0000"/>
              </a:solidFill>
              <a:prstDash val="dash"/>
              <a:tailEnd type="stealth" w="sm" len="sm"/>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2533252" y="4672438"/>
              <a:ext cx="697195" cy="309209"/>
            </a:xfrm>
            <a:prstGeom prst="straightConnector1">
              <a:avLst/>
            </a:prstGeom>
            <a:ln w="3175">
              <a:solidFill>
                <a:schemeClr val="accent2"/>
              </a:solidFill>
              <a:prstDash val="dash"/>
              <a:headEnd type="stealth" w="sm" len="sm"/>
              <a:tailEnd type="none" w="sm" len="sm"/>
            </a:ln>
          </p:spPr>
          <p:style>
            <a:lnRef idx="1">
              <a:schemeClr val="accent1"/>
            </a:lnRef>
            <a:fillRef idx="0">
              <a:schemeClr val="accent1"/>
            </a:fillRef>
            <a:effectRef idx="0">
              <a:schemeClr val="accent1"/>
            </a:effectRef>
            <a:fontRef idx="minor">
              <a:schemeClr val="tx1"/>
            </a:fontRef>
          </p:style>
        </p:cxnSp>
      </p:grpSp>
      <p:sp>
        <p:nvSpPr>
          <p:cNvPr id="1031" name="Freeform 1030"/>
          <p:cNvSpPr/>
          <p:nvPr/>
        </p:nvSpPr>
        <p:spPr>
          <a:xfrm>
            <a:off x="7538511" y="3837733"/>
            <a:ext cx="1175351" cy="1463542"/>
          </a:xfrm>
          <a:custGeom>
            <a:avLst/>
            <a:gdLst>
              <a:gd name="connsiteX0" fmla="*/ 659567 w 1250253"/>
              <a:gd name="connsiteY0" fmla="*/ 131957 h 1196259"/>
              <a:gd name="connsiteX1" fmla="*/ 1229193 w 1250253"/>
              <a:gd name="connsiteY1" fmla="*/ 94482 h 1196259"/>
              <a:gd name="connsiteX2" fmla="*/ 0 w 1250253"/>
              <a:gd name="connsiteY2" fmla="*/ 1196259 h 1196259"/>
            </a:gdLst>
            <a:ahLst/>
            <a:cxnLst>
              <a:cxn ang="0">
                <a:pos x="connsiteX0" y="connsiteY0"/>
              </a:cxn>
              <a:cxn ang="0">
                <a:pos x="connsiteX1" y="connsiteY1"/>
              </a:cxn>
              <a:cxn ang="0">
                <a:pos x="connsiteX2" y="connsiteY2"/>
              </a:cxn>
            </a:cxnLst>
            <a:rect l="l" t="t" r="r" b="b"/>
            <a:pathLst>
              <a:path w="1250253" h="1196259">
                <a:moveTo>
                  <a:pt x="659567" y="131957"/>
                </a:moveTo>
                <a:cubicBezTo>
                  <a:pt x="999344" y="24527"/>
                  <a:pt x="1339121" y="-82902"/>
                  <a:pt x="1229193" y="94482"/>
                </a:cubicBezTo>
                <a:cubicBezTo>
                  <a:pt x="1119265" y="271866"/>
                  <a:pt x="559632" y="734062"/>
                  <a:pt x="0" y="1196259"/>
                </a:cubicBezTo>
              </a:path>
            </a:pathLst>
          </a:custGeom>
          <a:noFill/>
          <a:ln>
            <a:solidFill>
              <a:schemeClr val="accent6"/>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extBox 184"/>
          <p:cNvSpPr txBox="1"/>
          <p:nvPr/>
        </p:nvSpPr>
        <p:spPr>
          <a:xfrm>
            <a:off x="5488496" y="5798403"/>
            <a:ext cx="1866408" cy="830997"/>
          </a:xfrm>
          <a:prstGeom prst="rect">
            <a:avLst/>
          </a:prstGeom>
          <a:noFill/>
          <a:ln>
            <a:noFill/>
          </a:ln>
        </p:spPr>
        <p:txBody>
          <a:bodyPr wrap="none" rtlCol="0">
            <a:spAutoFit/>
          </a:bodyPr>
          <a:lstStyle/>
          <a:p>
            <a:r>
              <a:rPr lang="en-US" sz="1600" b="1" dirty="0" smtClean="0">
                <a:solidFill>
                  <a:srgbClr val="FF0000"/>
                </a:solidFill>
                <a:latin typeface="Calibri" panose="020F0502020204030204" pitchFamily="34" charset="0"/>
                <a:cs typeface="Calibri" panose="020F0502020204030204" pitchFamily="34" charset="0"/>
              </a:rPr>
              <a:t>Threshold, </a:t>
            </a:r>
          </a:p>
          <a:p>
            <a:r>
              <a:rPr lang="en-US" sz="1600" b="1" dirty="0" smtClean="0">
                <a:solidFill>
                  <a:srgbClr val="FF0000"/>
                </a:solidFill>
                <a:latin typeface="Calibri" panose="020F0502020204030204" pitchFamily="34" charset="0"/>
                <a:cs typeface="Calibri" panose="020F0502020204030204" pitchFamily="34" charset="0"/>
              </a:rPr>
              <a:t>(positive feedback)</a:t>
            </a:r>
          </a:p>
          <a:p>
            <a:r>
              <a:rPr lang="en-US" sz="1600" b="1" dirty="0" smtClean="0">
                <a:solidFill>
                  <a:srgbClr val="FF0000"/>
                </a:solidFill>
                <a:latin typeface="Calibri" panose="020F0502020204030204" pitchFamily="34" charset="0"/>
                <a:cs typeface="Calibri" panose="020F0502020204030204" pitchFamily="34" charset="0"/>
              </a:rPr>
              <a:t>Snapback Regime</a:t>
            </a:r>
            <a:endParaRPr lang="en-US" sz="1600" b="1" dirty="0">
              <a:solidFill>
                <a:srgbClr val="FF0000"/>
              </a:solidFill>
              <a:latin typeface="Calibri" panose="020F0502020204030204" pitchFamily="34" charset="0"/>
              <a:cs typeface="Calibri" panose="020F0502020204030204" pitchFamily="34" charset="0"/>
            </a:endParaRPr>
          </a:p>
        </p:txBody>
      </p:sp>
      <p:cxnSp>
        <p:nvCxnSpPr>
          <p:cNvPr id="231" name="Straight Connector 230"/>
          <p:cNvCxnSpPr/>
          <p:nvPr/>
        </p:nvCxnSpPr>
        <p:spPr>
          <a:xfrm>
            <a:off x="6515655" y="1276910"/>
            <a:ext cx="1265779" cy="36609"/>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1" name="Group 185"/>
          <p:cNvGrpSpPr/>
          <p:nvPr/>
        </p:nvGrpSpPr>
        <p:grpSpPr>
          <a:xfrm>
            <a:off x="5941490" y="480725"/>
            <a:ext cx="2574494" cy="1700101"/>
            <a:chOff x="6234653" y="1804123"/>
            <a:chExt cx="1838737" cy="916862"/>
          </a:xfrm>
        </p:grpSpPr>
        <p:cxnSp>
          <p:nvCxnSpPr>
            <p:cNvPr id="187" name="Straight Connector 186"/>
            <p:cNvCxnSpPr/>
            <p:nvPr/>
          </p:nvCxnSpPr>
          <p:spPr>
            <a:xfrm flipV="1">
              <a:off x="7702959" y="2445736"/>
              <a:ext cx="4125" cy="275249"/>
            </a:xfrm>
            <a:prstGeom prst="line">
              <a:avLst/>
            </a:prstGeom>
            <a:ln w="31750">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flipV="1">
              <a:off x="7688542" y="2429809"/>
              <a:ext cx="384848" cy="153524"/>
            </a:xfrm>
            <a:prstGeom prst="line">
              <a:avLst/>
            </a:prstGeom>
            <a:ln w="31750">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sp>
          <p:nvSpPr>
            <p:cNvPr id="189" name="Parallelogram 188"/>
            <p:cNvSpPr/>
            <p:nvPr/>
          </p:nvSpPr>
          <p:spPr>
            <a:xfrm rot="5400000">
              <a:off x="7034273" y="1682561"/>
              <a:ext cx="162627" cy="1132471"/>
            </a:xfrm>
            <a:prstGeom prst="parallelogram">
              <a:avLst>
                <a:gd name="adj" fmla="val 1356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0" name="Freeform 189"/>
            <p:cNvSpPr/>
            <p:nvPr/>
          </p:nvSpPr>
          <p:spPr>
            <a:xfrm>
              <a:off x="6545542" y="1804123"/>
              <a:ext cx="112433" cy="381872"/>
            </a:xfrm>
            <a:custGeom>
              <a:avLst/>
              <a:gdLst>
                <a:gd name="connsiteX0" fmla="*/ 4104 w 211922"/>
                <a:gd name="connsiteY0" fmla="*/ 471099 h 478027"/>
                <a:gd name="connsiteX1" fmla="*/ 4104 w 211922"/>
                <a:gd name="connsiteY1" fmla="*/ 270208 h 478027"/>
                <a:gd name="connsiteX2" fmla="*/ 4104 w 211922"/>
                <a:gd name="connsiteY2" fmla="*/ 45 h 478027"/>
                <a:gd name="connsiteX3" fmla="*/ 59522 w 211922"/>
                <a:gd name="connsiteY3" fmla="*/ 290990 h 478027"/>
                <a:gd name="connsiteX4" fmla="*/ 211922 w 211922"/>
                <a:gd name="connsiteY4" fmla="*/ 478027 h 47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22" h="478027">
                  <a:moveTo>
                    <a:pt x="4104" y="471099"/>
                  </a:moveTo>
                  <a:lnTo>
                    <a:pt x="4104" y="270208"/>
                  </a:lnTo>
                  <a:cubicBezTo>
                    <a:pt x="4104" y="191699"/>
                    <a:pt x="-5132" y="-3419"/>
                    <a:pt x="4104" y="45"/>
                  </a:cubicBezTo>
                  <a:cubicBezTo>
                    <a:pt x="13340" y="3509"/>
                    <a:pt x="24886" y="211326"/>
                    <a:pt x="59522" y="290990"/>
                  </a:cubicBezTo>
                  <a:cubicBezTo>
                    <a:pt x="94158" y="370654"/>
                    <a:pt x="211922" y="478027"/>
                    <a:pt x="211922" y="47802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1" name="Freeform 190"/>
            <p:cNvSpPr/>
            <p:nvPr/>
          </p:nvSpPr>
          <p:spPr>
            <a:xfrm flipH="1" flipV="1">
              <a:off x="7543970" y="2313585"/>
              <a:ext cx="142666" cy="344288"/>
            </a:xfrm>
            <a:custGeom>
              <a:avLst/>
              <a:gdLst>
                <a:gd name="connsiteX0" fmla="*/ 4104 w 211922"/>
                <a:gd name="connsiteY0" fmla="*/ 471099 h 478027"/>
                <a:gd name="connsiteX1" fmla="*/ 4104 w 211922"/>
                <a:gd name="connsiteY1" fmla="*/ 270208 h 478027"/>
                <a:gd name="connsiteX2" fmla="*/ 4104 w 211922"/>
                <a:gd name="connsiteY2" fmla="*/ 45 h 478027"/>
                <a:gd name="connsiteX3" fmla="*/ 59522 w 211922"/>
                <a:gd name="connsiteY3" fmla="*/ 290990 h 478027"/>
                <a:gd name="connsiteX4" fmla="*/ 211922 w 211922"/>
                <a:gd name="connsiteY4" fmla="*/ 478027 h 47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22" h="478027">
                  <a:moveTo>
                    <a:pt x="4104" y="471099"/>
                  </a:moveTo>
                  <a:lnTo>
                    <a:pt x="4104" y="270208"/>
                  </a:lnTo>
                  <a:cubicBezTo>
                    <a:pt x="4104" y="191699"/>
                    <a:pt x="-5132" y="-3419"/>
                    <a:pt x="4104" y="45"/>
                  </a:cubicBezTo>
                  <a:cubicBezTo>
                    <a:pt x="13340" y="3509"/>
                    <a:pt x="24886" y="211326"/>
                    <a:pt x="59522" y="290990"/>
                  </a:cubicBezTo>
                  <a:cubicBezTo>
                    <a:pt x="94158" y="370654"/>
                    <a:pt x="211922" y="478027"/>
                    <a:pt x="211922" y="47802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2" name="Oval 191"/>
            <p:cNvSpPr/>
            <p:nvPr/>
          </p:nvSpPr>
          <p:spPr>
            <a:xfrm>
              <a:off x="7691805" y="243474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3" name="Oval 192"/>
            <p:cNvSpPr/>
            <p:nvPr/>
          </p:nvSpPr>
          <p:spPr>
            <a:xfrm>
              <a:off x="7572462" y="242929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4" name="Freeform 193"/>
            <p:cNvSpPr/>
            <p:nvPr/>
          </p:nvSpPr>
          <p:spPr>
            <a:xfrm flipV="1">
              <a:off x="7607331" y="2495702"/>
              <a:ext cx="111458"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chemeClr val="accent6"/>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5" name="Oval 194"/>
            <p:cNvSpPr/>
            <p:nvPr/>
          </p:nvSpPr>
          <p:spPr>
            <a:xfrm>
              <a:off x="6770699" y="233011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6" name="Oval 195"/>
            <p:cNvSpPr/>
            <p:nvPr/>
          </p:nvSpPr>
          <p:spPr>
            <a:xfrm>
              <a:off x="6234653" y="205309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7" name="Oval 196"/>
            <p:cNvSpPr/>
            <p:nvPr/>
          </p:nvSpPr>
          <p:spPr>
            <a:xfrm>
              <a:off x="6453494" y="214599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8" name="Oval 197"/>
            <p:cNvSpPr/>
            <p:nvPr/>
          </p:nvSpPr>
          <p:spPr>
            <a:xfrm>
              <a:off x="6456847" y="2095180"/>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99" name="Oval 198"/>
            <p:cNvSpPr/>
            <p:nvPr/>
          </p:nvSpPr>
          <p:spPr>
            <a:xfrm>
              <a:off x="7362375" y="234711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0" name="Oval 199"/>
            <p:cNvSpPr/>
            <p:nvPr/>
          </p:nvSpPr>
          <p:spPr>
            <a:xfrm>
              <a:off x="7145602" y="233951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1" name="Oval 200"/>
            <p:cNvSpPr/>
            <p:nvPr/>
          </p:nvSpPr>
          <p:spPr>
            <a:xfrm>
              <a:off x="6950355" y="2337922"/>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2" name="Oval 201"/>
            <p:cNvSpPr/>
            <p:nvPr/>
          </p:nvSpPr>
          <p:spPr>
            <a:xfrm>
              <a:off x="6718853" y="211362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3" name="Oval 202"/>
            <p:cNvSpPr/>
            <p:nvPr/>
          </p:nvSpPr>
          <p:spPr>
            <a:xfrm>
              <a:off x="6945135" y="211362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4" name="Oval 203"/>
            <p:cNvSpPr/>
            <p:nvPr/>
          </p:nvSpPr>
          <p:spPr>
            <a:xfrm>
              <a:off x="7219508" y="211362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205" name="Oval 204"/>
            <p:cNvSpPr/>
            <p:nvPr/>
          </p:nvSpPr>
          <p:spPr>
            <a:xfrm>
              <a:off x="7408094" y="212313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6" name="Oval 205"/>
            <p:cNvSpPr/>
            <p:nvPr/>
          </p:nvSpPr>
          <p:spPr>
            <a:xfrm>
              <a:off x="6584906" y="2319914"/>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7" name="Oval 206"/>
            <p:cNvSpPr/>
            <p:nvPr/>
          </p:nvSpPr>
          <p:spPr>
            <a:xfrm>
              <a:off x="7582772" y="2129254"/>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8" name="Oval 207"/>
            <p:cNvSpPr/>
            <p:nvPr/>
          </p:nvSpPr>
          <p:spPr>
            <a:xfrm flipV="1">
              <a:off x="7785725" y="2403243"/>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9" name="Oval 208"/>
            <p:cNvSpPr/>
            <p:nvPr/>
          </p:nvSpPr>
          <p:spPr>
            <a:xfrm flipV="1">
              <a:off x="7945513" y="2478026"/>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0" name="Freeform 209"/>
            <p:cNvSpPr/>
            <p:nvPr/>
          </p:nvSpPr>
          <p:spPr>
            <a:xfrm flipH="1">
              <a:off x="6479705" y="2207895"/>
              <a:ext cx="69645" cy="139217"/>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11" name="Freeform 210"/>
            <p:cNvSpPr/>
            <p:nvPr/>
          </p:nvSpPr>
          <p:spPr>
            <a:xfrm flipV="1">
              <a:off x="7663060" y="2150876"/>
              <a:ext cx="139285" cy="212537"/>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212" name="Straight Arrow Connector 211"/>
            <p:cNvCxnSpPr/>
            <p:nvPr/>
          </p:nvCxnSpPr>
          <p:spPr>
            <a:xfrm>
              <a:off x="6741712" y="2088100"/>
              <a:ext cx="734111" cy="10715"/>
            </a:xfrm>
            <a:prstGeom prst="straightConnector1">
              <a:avLst/>
            </a:prstGeom>
            <a:ln w="3175">
              <a:solidFill>
                <a:srgbClr val="FF0000"/>
              </a:solidFill>
              <a:prstDash val="dash"/>
              <a:tailEnd type="stealth" w="sm" len="sm"/>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6675691" y="2403243"/>
              <a:ext cx="699576" cy="11430"/>
            </a:xfrm>
            <a:prstGeom prst="straightConnector1">
              <a:avLst/>
            </a:prstGeom>
            <a:ln w="3175">
              <a:solidFill>
                <a:schemeClr val="accent2"/>
              </a:solidFill>
              <a:prstDash val="dash"/>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221" name="Freeform 220"/>
            <p:cNvSpPr/>
            <p:nvPr/>
          </p:nvSpPr>
          <p:spPr>
            <a:xfrm flipH="1">
              <a:off x="6529176" y="2065715"/>
              <a:ext cx="156481" cy="87631"/>
            </a:xfrm>
            <a:custGeom>
              <a:avLst/>
              <a:gdLst>
                <a:gd name="connsiteX0" fmla="*/ 80010 w 80010"/>
                <a:gd name="connsiteY0" fmla="*/ 70486 h 70486"/>
                <a:gd name="connsiteX1" fmla="*/ 32385 w 80010"/>
                <a:gd name="connsiteY1" fmla="*/ 1 h 70486"/>
                <a:gd name="connsiteX2" fmla="*/ 0 w 80010"/>
                <a:gd name="connsiteY2" fmla="*/ 68581 h 70486"/>
              </a:gdLst>
              <a:ahLst/>
              <a:cxnLst>
                <a:cxn ang="0">
                  <a:pos x="connsiteX0" y="connsiteY0"/>
                </a:cxn>
                <a:cxn ang="0">
                  <a:pos x="connsiteX1" y="connsiteY1"/>
                </a:cxn>
                <a:cxn ang="0">
                  <a:pos x="connsiteX2" y="connsiteY2"/>
                </a:cxn>
              </a:cxnLst>
              <a:rect l="l" t="t" r="r" b="b"/>
              <a:pathLst>
                <a:path w="80010" h="70486">
                  <a:moveTo>
                    <a:pt x="80010" y="70486"/>
                  </a:moveTo>
                  <a:cubicBezTo>
                    <a:pt x="62865" y="35402"/>
                    <a:pt x="45720" y="318"/>
                    <a:pt x="32385" y="1"/>
                  </a:cubicBezTo>
                  <a:cubicBezTo>
                    <a:pt x="19050" y="-317"/>
                    <a:pt x="5715" y="56516"/>
                    <a:pt x="0" y="68581"/>
                  </a:cubicBezTo>
                </a:path>
              </a:pathLst>
            </a:custGeom>
            <a:noFill/>
            <a:ln w="3175">
              <a:solidFill>
                <a:srgbClr val="FF0000"/>
              </a:solidFill>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222" name="Straight Connector 221"/>
            <p:cNvCxnSpPr/>
            <p:nvPr/>
          </p:nvCxnSpPr>
          <p:spPr>
            <a:xfrm flipH="1" flipV="1">
              <a:off x="6257513" y="2039180"/>
              <a:ext cx="279732" cy="106356"/>
            </a:xfrm>
            <a:prstGeom prst="line">
              <a:avLst/>
            </a:prstGeom>
            <a:ln w="31750">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flipV="1">
              <a:off x="6524505" y="2150880"/>
              <a:ext cx="1085" cy="269290"/>
            </a:xfrm>
            <a:prstGeom prst="line">
              <a:avLst/>
            </a:prstGeom>
            <a:ln w="31750">
              <a:solidFill>
                <a:schemeClr val="accent2">
                  <a:alpha val="29000"/>
                </a:schemeClr>
              </a:solidFill>
            </a:ln>
          </p:spPr>
          <p:style>
            <a:lnRef idx="1">
              <a:schemeClr val="accent1"/>
            </a:lnRef>
            <a:fillRef idx="0">
              <a:schemeClr val="accent1"/>
            </a:fillRef>
            <a:effectRef idx="0">
              <a:schemeClr val="accent1"/>
            </a:effectRef>
            <a:fontRef idx="minor">
              <a:schemeClr val="tx1"/>
            </a:fontRef>
          </p:style>
        </p:cxnSp>
        <p:sp>
          <p:nvSpPr>
            <p:cNvPr id="224" name="Rectangle 223"/>
            <p:cNvSpPr/>
            <p:nvPr/>
          </p:nvSpPr>
          <p:spPr>
            <a:xfrm>
              <a:off x="7754315" y="2528413"/>
              <a:ext cx="143111" cy="132787"/>
            </a:xfrm>
            <a:prstGeom prst="rect">
              <a:avLst/>
            </a:prstGeom>
          </p:spPr>
          <p:txBody>
            <a:bodyPr wrap="none" lIns="0" tIns="0" rIns="0" bIns="0">
              <a:spAutoFit/>
            </a:bodyPr>
            <a:lstStyle/>
            <a:p>
              <a:pPr algn="ctr"/>
              <a:r>
                <a:rPr lang="en-US" sz="1600" dirty="0">
                  <a:solidFill>
                    <a:schemeClr val="accent6"/>
                  </a:solidFill>
                  <a:latin typeface="Calibri" panose="020F0502020204030204" pitchFamily="34" charset="0"/>
                  <a:cs typeface="Calibri" panose="020F0502020204030204" pitchFamily="34" charset="0"/>
                </a:rPr>
                <a:t>TE</a:t>
              </a:r>
            </a:p>
          </p:txBody>
        </p:sp>
        <p:sp>
          <p:nvSpPr>
            <p:cNvPr id="225" name="Rectangle 224"/>
            <p:cNvSpPr/>
            <p:nvPr/>
          </p:nvSpPr>
          <p:spPr>
            <a:xfrm>
              <a:off x="6272476" y="2186854"/>
              <a:ext cx="152270" cy="132787"/>
            </a:xfrm>
            <a:prstGeom prst="rect">
              <a:avLst/>
            </a:prstGeom>
          </p:spPr>
          <p:txBody>
            <a:bodyPr wrap="none" lIns="0" tIns="0" rIns="0" bIns="0">
              <a:spAutoFit/>
            </a:bodyPr>
            <a:lstStyle/>
            <a:p>
              <a:pPr algn="ctr"/>
              <a:r>
                <a:rPr lang="en-US" sz="1600" dirty="0" smtClean="0">
                  <a:solidFill>
                    <a:schemeClr val="accent6"/>
                  </a:solidFill>
                  <a:latin typeface="Calibri" panose="020F0502020204030204" pitchFamily="34" charset="0"/>
                  <a:cs typeface="Calibri" panose="020F0502020204030204" pitchFamily="34" charset="0"/>
                </a:rPr>
                <a:t>BE</a:t>
              </a:r>
              <a:endParaRPr lang="en-US" sz="1600" dirty="0">
                <a:solidFill>
                  <a:schemeClr val="accent6"/>
                </a:solidFill>
                <a:latin typeface="Calibri" panose="020F0502020204030204" pitchFamily="34" charset="0"/>
                <a:cs typeface="Calibri" panose="020F0502020204030204" pitchFamily="34" charset="0"/>
              </a:endParaRPr>
            </a:p>
          </p:txBody>
        </p:sp>
        <p:cxnSp>
          <p:nvCxnSpPr>
            <p:cNvPr id="227" name="Straight Arrow Connector 226"/>
            <p:cNvCxnSpPr/>
            <p:nvPr/>
          </p:nvCxnSpPr>
          <p:spPr>
            <a:xfrm>
              <a:off x="7831444" y="2367400"/>
              <a:ext cx="192416" cy="74422"/>
            </a:xfrm>
            <a:prstGeom prst="straightConnector1">
              <a:avLst/>
            </a:prstGeom>
            <a:ln w="3175">
              <a:solidFill>
                <a:srgbClr val="FF0000"/>
              </a:solidFill>
              <a:prstDash val="dash"/>
              <a:tailEnd type="stealth" w="sm" len="sm"/>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6234653" y="2136480"/>
              <a:ext cx="196511" cy="71415"/>
            </a:xfrm>
            <a:prstGeom prst="straightConnector1">
              <a:avLst/>
            </a:prstGeom>
            <a:ln w="3175">
              <a:solidFill>
                <a:schemeClr val="accent2"/>
              </a:solidFill>
              <a:prstDash val="dash"/>
              <a:headEnd type="stealth" w="sm" len="sm"/>
              <a:tailEnd type="none" w="sm" len="sm"/>
            </a:ln>
          </p:spPr>
          <p:style>
            <a:lnRef idx="1">
              <a:schemeClr val="accent1"/>
            </a:lnRef>
            <a:fillRef idx="0">
              <a:schemeClr val="accent1"/>
            </a:fillRef>
            <a:effectRef idx="0">
              <a:schemeClr val="accent1"/>
            </a:effectRef>
            <a:fontRef idx="minor">
              <a:schemeClr val="tx1"/>
            </a:fontRef>
          </p:style>
        </p:cxnSp>
      </p:grpSp>
      <p:sp>
        <p:nvSpPr>
          <p:cNvPr id="234" name="TextBox 233"/>
          <p:cNvSpPr txBox="1"/>
          <p:nvPr/>
        </p:nvSpPr>
        <p:spPr>
          <a:xfrm>
            <a:off x="7353949" y="558661"/>
            <a:ext cx="914930" cy="338554"/>
          </a:xfrm>
          <a:prstGeom prst="rect">
            <a:avLst/>
          </a:prstGeom>
          <a:noFill/>
          <a:ln>
            <a:noFill/>
          </a:ln>
        </p:spPr>
        <p:txBody>
          <a:bodyPr wrap="none" rtlCol="0">
            <a:spAutoFit/>
          </a:bodyPr>
          <a:lstStyle/>
          <a:p>
            <a:r>
              <a:rPr lang="en-US" sz="1600" b="1" dirty="0" smtClean="0">
                <a:solidFill>
                  <a:srgbClr val="FF0000"/>
                </a:solidFill>
                <a:latin typeface="Calibri" panose="020F0502020204030204" pitchFamily="34" charset="0"/>
                <a:cs typeface="Calibri" panose="020F0502020204030204" pitchFamily="34" charset="0"/>
              </a:rPr>
              <a:t>On-state</a:t>
            </a:r>
            <a:endParaRPr lang="en-US" sz="1600" b="1" dirty="0">
              <a:solidFill>
                <a:srgbClr val="FF0000"/>
              </a:solidFill>
              <a:latin typeface="Calibri" panose="020F0502020204030204" pitchFamily="34" charset="0"/>
              <a:cs typeface="Calibri" panose="020F0502020204030204" pitchFamily="34" charset="0"/>
            </a:endParaRPr>
          </a:p>
        </p:txBody>
      </p:sp>
      <p:cxnSp>
        <p:nvCxnSpPr>
          <p:cNvPr id="1040" name="Straight Connector 1039"/>
          <p:cNvCxnSpPr/>
          <p:nvPr/>
        </p:nvCxnSpPr>
        <p:spPr>
          <a:xfrm flipH="1" flipV="1">
            <a:off x="7880599" y="1189277"/>
            <a:ext cx="163581" cy="1110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7965828" y="1154489"/>
            <a:ext cx="1905" cy="1011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6376779" y="1338682"/>
            <a:ext cx="1905" cy="1011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H="1" flipV="1">
            <a:off x="6383672" y="1414292"/>
            <a:ext cx="80228" cy="18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38" name="Arc 1037"/>
          <p:cNvSpPr/>
          <p:nvPr/>
        </p:nvSpPr>
        <p:spPr>
          <a:xfrm>
            <a:off x="7600695" y="1194968"/>
            <a:ext cx="367038" cy="17840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Arc 236"/>
          <p:cNvSpPr/>
          <p:nvPr/>
        </p:nvSpPr>
        <p:spPr>
          <a:xfrm flipH="1" flipV="1">
            <a:off x="6384695" y="1237706"/>
            <a:ext cx="367038" cy="17840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Freeform 231"/>
          <p:cNvSpPr/>
          <p:nvPr/>
        </p:nvSpPr>
        <p:spPr>
          <a:xfrm flipV="1">
            <a:off x="6962380" y="1078254"/>
            <a:ext cx="129130" cy="208839"/>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rgbClr val="FF0000"/>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33" name="Freeform 232"/>
          <p:cNvSpPr/>
          <p:nvPr/>
        </p:nvSpPr>
        <p:spPr>
          <a:xfrm flipH="1">
            <a:off x="7091510" y="1295214"/>
            <a:ext cx="119676" cy="239525"/>
          </a:xfrm>
          <a:custGeom>
            <a:avLst/>
            <a:gdLst>
              <a:gd name="connsiteX0" fmla="*/ 70485 w 70521"/>
              <a:gd name="connsiteY0" fmla="*/ 0 h 158115"/>
              <a:gd name="connsiteX1" fmla="*/ 59055 w 70521"/>
              <a:gd name="connsiteY1" fmla="*/ 108585 h 158115"/>
              <a:gd name="connsiteX2" fmla="*/ 0 w 70521"/>
              <a:gd name="connsiteY2" fmla="*/ 158115 h 158115"/>
            </a:gdLst>
            <a:ahLst/>
            <a:cxnLst>
              <a:cxn ang="0">
                <a:pos x="connsiteX0" y="connsiteY0"/>
              </a:cxn>
              <a:cxn ang="0">
                <a:pos x="connsiteX1" y="connsiteY1"/>
              </a:cxn>
              <a:cxn ang="0">
                <a:pos x="connsiteX2" y="connsiteY2"/>
              </a:cxn>
            </a:cxnLst>
            <a:rect l="l" t="t" r="r" b="b"/>
            <a:pathLst>
              <a:path w="70521" h="158115">
                <a:moveTo>
                  <a:pt x="70485" y="0"/>
                </a:moveTo>
                <a:cubicBezTo>
                  <a:pt x="70644" y="41116"/>
                  <a:pt x="70803" y="82233"/>
                  <a:pt x="59055" y="108585"/>
                </a:cubicBezTo>
                <a:cubicBezTo>
                  <a:pt x="47307" y="134938"/>
                  <a:pt x="23653" y="146526"/>
                  <a:pt x="0" y="158115"/>
                </a:cubicBezTo>
              </a:path>
            </a:pathLst>
          </a:custGeom>
          <a:noFill/>
          <a:ln w="3175">
            <a:solidFill>
              <a:schemeClr val="accent2"/>
            </a:solidFill>
            <a:headEnd type="stealth"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12" name="Group 237"/>
          <p:cNvGrpSpPr/>
          <p:nvPr/>
        </p:nvGrpSpPr>
        <p:grpSpPr>
          <a:xfrm>
            <a:off x="454643" y="3804694"/>
            <a:ext cx="1490559" cy="2728111"/>
            <a:chOff x="5410200" y="2453488"/>
            <a:chExt cx="1490559" cy="2728111"/>
          </a:xfrm>
        </p:grpSpPr>
        <p:pic>
          <p:nvPicPr>
            <p:cNvPr id="240" name="Picture 239" descr="SemiC_vs_Diel2_tec.png"/>
            <p:cNvPicPr>
              <a:picLocks noChangeAspect="1"/>
            </p:cNvPicPr>
            <p:nvPr/>
          </p:nvPicPr>
          <p:blipFill rotWithShape="1">
            <a:blip r:embed="rId6" cstate="print"/>
            <a:srcRect l="50000" t="1211" r="9185"/>
            <a:stretch/>
          </p:blipFill>
          <p:spPr>
            <a:xfrm>
              <a:off x="5410200" y="2486526"/>
              <a:ext cx="1490559" cy="2695073"/>
            </a:xfrm>
            <a:prstGeom prst="rect">
              <a:avLst/>
            </a:prstGeom>
          </p:spPr>
        </p:pic>
        <p:sp>
          <p:nvSpPr>
            <p:cNvPr id="241" name="Oval 240"/>
            <p:cNvSpPr/>
            <p:nvPr/>
          </p:nvSpPr>
          <p:spPr bwMode="auto">
            <a:xfrm>
              <a:off x="6451182" y="4046531"/>
              <a:ext cx="91300" cy="98702"/>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cs typeface="Arial" charset="0"/>
              </a:endParaRPr>
            </a:p>
          </p:txBody>
        </p:sp>
        <p:cxnSp>
          <p:nvCxnSpPr>
            <p:cNvPr id="242" name="Straight Connector 241"/>
            <p:cNvCxnSpPr/>
            <p:nvPr/>
          </p:nvCxnSpPr>
          <p:spPr bwMode="auto">
            <a:xfrm>
              <a:off x="6504124" y="4145233"/>
              <a:ext cx="0" cy="58561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43" name="Straight Arrow Connector 242"/>
            <p:cNvCxnSpPr/>
            <p:nvPr/>
          </p:nvCxnSpPr>
          <p:spPr bwMode="auto">
            <a:xfrm flipH="1">
              <a:off x="6314232" y="4737442"/>
              <a:ext cx="182600"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244" name="Straight Arrow Connector 243"/>
            <p:cNvCxnSpPr/>
            <p:nvPr/>
          </p:nvCxnSpPr>
          <p:spPr bwMode="auto">
            <a:xfrm>
              <a:off x="6003650" y="3368879"/>
              <a:ext cx="0" cy="1312187"/>
            </a:xfrm>
            <a:prstGeom prst="straightConnector1">
              <a:avLst/>
            </a:prstGeom>
            <a:solidFill>
              <a:schemeClr val="accent1"/>
            </a:solidFill>
            <a:ln w="25400" cap="flat" cmpd="sng" algn="ctr">
              <a:solidFill>
                <a:schemeClr val="bg2">
                  <a:lumMod val="50000"/>
                </a:schemeClr>
              </a:solidFill>
              <a:prstDash val="solid"/>
              <a:round/>
              <a:headEnd type="arrow" w="med" len="med"/>
              <a:tailEnd type="arrow"/>
            </a:ln>
            <a:effectLst/>
          </p:spPr>
        </p:cxnSp>
        <p:sp>
          <p:nvSpPr>
            <p:cNvPr id="245" name="TextBox 244"/>
            <p:cNvSpPr txBox="1"/>
            <p:nvPr/>
          </p:nvSpPr>
          <p:spPr>
            <a:xfrm>
              <a:off x="5978671" y="3700914"/>
              <a:ext cx="365200" cy="246221"/>
            </a:xfrm>
            <a:prstGeom prst="rect">
              <a:avLst/>
            </a:prstGeom>
            <a:noFill/>
          </p:spPr>
          <p:txBody>
            <a:bodyPr wrap="square" rtlCol="0">
              <a:spAutoFit/>
            </a:bodyPr>
            <a:lstStyle/>
            <a:p>
              <a:r>
                <a:rPr lang="en-US" sz="1000" b="1" dirty="0" smtClean="0">
                  <a:solidFill>
                    <a:schemeClr val="bg2">
                      <a:lumMod val="50000"/>
                    </a:schemeClr>
                  </a:solidFill>
                </a:rPr>
                <a:t>1.7</a:t>
              </a:r>
              <a:endParaRPr lang="en-US" sz="1000" b="1" dirty="0">
                <a:solidFill>
                  <a:schemeClr val="bg2">
                    <a:lumMod val="50000"/>
                  </a:schemeClr>
                </a:solidFill>
              </a:endParaRPr>
            </a:p>
          </p:txBody>
        </p:sp>
        <p:sp>
          <p:nvSpPr>
            <p:cNvPr id="246" name="TextBox 245"/>
            <p:cNvSpPr txBox="1"/>
            <p:nvPr/>
          </p:nvSpPr>
          <p:spPr>
            <a:xfrm>
              <a:off x="5686981" y="4025634"/>
              <a:ext cx="216520" cy="161583"/>
            </a:xfrm>
            <a:prstGeom prst="rect">
              <a:avLst/>
            </a:prstGeom>
            <a:noFill/>
          </p:spPr>
          <p:txBody>
            <a:bodyPr wrap="square" lIns="0" tIns="0" rIns="0" bIns="0" rtlCol="0">
              <a:spAutoFit/>
            </a:bodyPr>
            <a:lstStyle/>
            <a:p>
              <a:r>
                <a:rPr lang="en-US" sz="1050" b="1" dirty="0" smtClean="0">
                  <a:solidFill>
                    <a:schemeClr val="accent1">
                      <a:lumMod val="75000"/>
                    </a:schemeClr>
                  </a:solidFill>
                </a:rPr>
                <a:t>BE</a:t>
              </a:r>
              <a:endParaRPr lang="en-US" sz="1050" b="1" dirty="0">
                <a:solidFill>
                  <a:schemeClr val="accent1">
                    <a:lumMod val="75000"/>
                  </a:schemeClr>
                </a:solidFill>
              </a:endParaRPr>
            </a:p>
          </p:txBody>
        </p:sp>
        <p:sp>
          <p:nvSpPr>
            <p:cNvPr id="247" name="TextBox 246"/>
            <p:cNvSpPr txBox="1"/>
            <p:nvPr/>
          </p:nvSpPr>
          <p:spPr>
            <a:xfrm>
              <a:off x="6645975" y="4052210"/>
              <a:ext cx="175535" cy="161583"/>
            </a:xfrm>
            <a:prstGeom prst="rect">
              <a:avLst/>
            </a:prstGeom>
            <a:noFill/>
          </p:spPr>
          <p:txBody>
            <a:bodyPr wrap="square" lIns="0" tIns="0" rIns="0" bIns="0" rtlCol="0">
              <a:spAutoFit/>
            </a:bodyPr>
            <a:lstStyle/>
            <a:p>
              <a:r>
                <a:rPr lang="en-US" sz="1050" b="1" dirty="0" smtClean="0">
                  <a:solidFill>
                    <a:schemeClr val="accent1">
                      <a:lumMod val="75000"/>
                    </a:schemeClr>
                  </a:solidFill>
                </a:rPr>
                <a:t>TE</a:t>
              </a:r>
              <a:endParaRPr lang="en-US" sz="1050" b="1" dirty="0">
                <a:solidFill>
                  <a:schemeClr val="accent1">
                    <a:lumMod val="75000"/>
                  </a:schemeClr>
                </a:solidFill>
              </a:endParaRPr>
            </a:p>
          </p:txBody>
        </p:sp>
        <p:sp>
          <p:nvSpPr>
            <p:cNvPr id="249" name="TextBox 248"/>
            <p:cNvSpPr txBox="1"/>
            <p:nvPr/>
          </p:nvSpPr>
          <p:spPr>
            <a:xfrm>
              <a:off x="5967685" y="3053706"/>
              <a:ext cx="365200" cy="153888"/>
            </a:xfrm>
            <a:prstGeom prst="rect">
              <a:avLst/>
            </a:prstGeom>
            <a:solidFill>
              <a:schemeClr val="bg1">
                <a:lumMod val="95000"/>
              </a:schemeClr>
            </a:solidFill>
            <a:ln>
              <a:noFill/>
            </a:ln>
          </p:spPr>
          <p:txBody>
            <a:bodyPr wrap="square" lIns="0" tIns="0" rIns="0" bIns="0" rtlCol="0">
              <a:spAutoFit/>
            </a:bodyPr>
            <a:lstStyle/>
            <a:p>
              <a:r>
                <a:rPr lang="en-US" sz="1000" dirty="0" smtClean="0">
                  <a:solidFill>
                    <a:schemeClr val="accent2"/>
                  </a:solidFill>
                </a:rPr>
                <a:t>3.0eV</a:t>
              </a:r>
              <a:endParaRPr lang="en-US" sz="1000" dirty="0">
                <a:solidFill>
                  <a:schemeClr val="accent2"/>
                </a:solidFill>
              </a:endParaRPr>
            </a:p>
          </p:txBody>
        </p:sp>
        <p:sp>
          <p:nvSpPr>
            <p:cNvPr id="250" name="TextBox 249"/>
            <p:cNvSpPr txBox="1"/>
            <p:nvPr/>
          </p:nvSpPr>
          <p:spPr>
            <a:xfrm>
              <a:off x="6541719" y="3056494"/>
              <a:ext cx="330963" cy="153888"/>
            </a:xfrm>
            <a:prstGeom prst="rect">
              <a:avLst/>
            </a:prstGeom>
            <a:solidFill>
              <a:schemeClr val="bg1">
                <a:lumMod val="95000"/>
              </a:schemeClr>
            </a:solidFill>
          </p:spPr>
          <p:txBody>
            <a:bodyPr wrap="square" lIns="0" tIns="0" rIns="0" bIns="0" rtlCol="0">
              <a:spAutoFit/>
            </a:bodyPr>
            <a:lstStyle/>
            <a:p>
              <a:r>
                <a:rPr lang="en-US" sz="1000" dirty="0" smtClean="0">
                  <a:solidFill>
                    <a:schemeClr val="accent2"/>
                  </a:solidFill>
                </a:rPr>
                <a:t>4.4eV</a:t>
              </a:r>
              <a:endParaRPr lang="en-US" sz="1000" dirty="0">
                <a:solidFill>
                  <a:schemeClr val="accent2"/>
                </a:solidFill>
              </a:endParaRPr>
            </a:p>
          </p:txBody>
        </p:sp>
        <p:sp>
          <p:nvSpPr>
            <p:cNvPr id="251" name="Freeform 250"/>
            <p:cNvSpPr/>
            <p:nvPr/>
          </p:nvSpPr>
          <p:spPr bwMode="auto">
            <a:xfrm>
              <a:off x="5896346" y="3056784"/>
              <a:ext cx="554775" cy="1627205"/>
            </a:xfrm>
            <a:custGeom>
              <a:avLst/>
              <a:gdLst>
                <a:gd name="connsiteX0" fmla="*/ 2117 w 926042"/>
                <a:gd name="connsiteY0" fmla="*/ 178858 h 2512483"/>
                <a:gd name="connsiteX1" fmla="*/ 14817 w 926042"/>
                <a:gd name="connsiteY1" fmla="*/ 420158 h 2512483"/>
                <a:gd name="connsiteX2" fmla="*/ 14817 w 926042"/>
                <a:gd name="connsiteY2" fmla="*/ 610658 h 2512483"/>
                <a:gd name="connsiteX3" fmla="*/ 14817 w 926042"/>
                <a:gd name="connsiteY3" fmla="*/ 750358 h 2512483"/>
                <a:gd name="connsiteX4" fmla="*/ 21167 w 926042"/>
                <a:gd name="connsiteY4" fmla="*/ 851958 h 2512483"/>
                <a:gd name="connsiteX5" fmla="*/ 8467 w 926042"/>
                <a:gd name="connsiteY5" fmla="*/ 966258 h 2512483"/>
                <a:gd name="connsiteX6" fmla="*/ 8467 w 926042"/>
                <a:gd name="connsiteY6" fmla="*/ 1131358 h 2512483"/>
                <a:gd name="connsiteX7" fmla="*/ 14817 w 926042"/>
                <a:gd name="connsiteY7" fmla="*/ 1404408 h 2512483"/>
                <a:gd name="connsiteX8" fmla="*/ 8467 w 926042"/>
                <a:gd name="connsiteY8" fmla="*/ 1785408 h 2512483"/>
                <a:gd name="connsiteX9" fmla="*/ 8467 w 926042"/>
                <a:gd name="connsiteY9" fmla="*/ 1918758 h 2512483"/>
                <a:gd name="connsiteX10" fmla="*/ 14817 w 926042"/>
                <a:gd name="connsiteY10" fmla="*/ 2033058 h 2512483"/>
                <a:gd name="connsiteX11" fmla="*/ 27517 w 926042"/>
                <a:gd name="connsiteY11" fmla="*/ 2153708 h 2512483"/>
                <a:gd name="connsiteX12" fmla="*/ 27517 w 926042"/>
                <a:gd name="connsiteY12" fmla="*/ 2280708 h 2512483"/>
                <a:gd name="connsiteX13" fmla="*/ 40217 w 926042"/>
                <a:gd name="connsiteY13" fmla="*/ 2382308 h 2512483"/>
                <a:gd name="connsiteX14" fmla="*/ 91017 w 926042"/>
                <a:gd name="connsiteY14" fmla="*/ 2490258 h 2512483"/>
                <a:gd name="connsiteX15" fmla="*/ 148167 w 926042"/>
                <a:gd name="connsiteY15" fmla="*/ 2509308 h 2512483"/>
                <a:gd name="connsiteX16" fmla="*/ 300567 w 926042"/>
                <a:gd name="connsiteY16" fmla="*/ 2509308 h 2512483"/>
                <a:gd name="connsiteX17" fmla="*/ 503767 w 926042"/>
                <a:gd name="connsiteY17" fmla="*/ 2496608 h 2512483"/>
                <a:gd name="connsiteX18" fmla="*/ 738717 w 926042"/>
                <a:gd name="connsiteY18" fmla="*/ 2509308 h 2512483"/>
                <a:gd name="connsiteX19" fmla="*/ 814917 w 926042"/>
                <a:gd name="connsiteY19" fmla="*/ 2496608 h 2512483"/>
                <a:gd name="connsiteX20" fmla="*/ 846667 w 926042"/>
                <a:gd name="connsiteY20" fmla="*/ 2477558 h 2512483"/>
                <a:gd name="connsiteX21" fmla="*/ 865717 w 926042"/>
                <a:gd name="connsiteY21" fmla="*/ 2445808 h 2512483"/>
                <a:gd name="connsiteX22" fmla="*/ 884767 w 926042"/>
                <a:gd name="connsiteY22" fmla="*/ 2382308 h 2512483"/>
                <a:gd name="connsiteX23" fmla="*/ 891117 w 926042"/>
                <a:gd name="connsiteY23" fmla="*/ 2318808 h 2512483"/>
                <a:gd name="connsiteX24" fmla="*/ 910167 w 926042"/>
                <a:gd name="connsiteY24" fmla="*/ 2185458 h 2512483"/>
                <a:gd name="connsiteX25" fmla="*/ 910167 w 926042"/>
                <a:gd name="connsiteY25" fmla="*/ 2058458 h 2512483"/>
                <a:gd name="connsiteX26" fmla="*/ 922867 w 926042"/>
                <a:gd name="connsiteY26" fmla="*/ 1747308 h 2512483"/>
                <a:gd name="connsiteX27" fmla="*/ 916517 w 926042"/>
                <a:gd name="connsiteY27" fmla="*/ 1480608 h 2512483"/>
                <a:gd name="connsiteX28" fmla="*/ 922867 w 926042"/>
                <a:gd name="connsiteY28" fmla="*/ 1093258 h 2512483"/>
                <a:gd name="connsiteX29" fmla="*/ 922867 w 926042"/>
                <a:gd name="connsiteY29" fmla="*/ 744008 h 2512483"/>
                <a:gd name="connsiteX30" fmla="*/ 922867 w 926042"/>
                <a:gd name="connsiteY30" fmla="*/ 528108 h 2512483"/>
                <a:gd name="connsiteX31" fmla="*/ 922867 w 926042"/>
                <a:gd name="connsiteY31" fmla="*/ 388408 h 2512483"/>
                <a:gd name="connsiteX32" fmla="*/ 922867 w 926042"/>
                <a:gd name="connsiteY32" fmla="*/ 39158 h 2512483"/>
                <a:gd name="connsiteX33" fmla="*/ 903817 w 926042"/>
                <a:gd name="connsiteY33" fmla="*/ 153458 h 2512483"/>
                <a:gd name="connsiteX34" fmla="*/ 878417 w 926042"/>
                <a:gd name="connsiteY34" fmla="*/ 369358 h 2512483"/>
                <a:gd name="connsiteX35" fmla="*/ 840317 w 926042"/>
                <a:gd name="connsiteY35" fmla="*/ 439208 h 2512483"/>
                <a:gd name="connsiteX36" fmla="*/ 770467 w 926042"/>
                <a:gd name="connsiteY36" fmla="*/ 470958 h 2512483"/>
                <a:gd name="connsiteX37" fmla="*/ 605367 w 926042"/>
                <a:gd name="connsiteY37" fmla="*/ 464608 h 2512483"/>
                <a:gd name="connsiteX38" fmla="*/ 433917 w 926042"/>
                <a:gd name="connsiteY38" fmla="*/ 470958 h 2512483"/>
                <a:gd name="connsiteX39" fmla="*/ 364067 w 926042"/>
                <a:gd name="connsiteY39" fmla="*/ 470958 h 2512483"/>
                <a:gd name="connsiteX40" fmla="*/ 294217 w 926042"/>
                <a:gd name="connsiteY40" fmla="*/ 470958 h 2512483"/>
                <a:gd name="connsiteX41" fmla="*/ 256117 w 926042"/>
                <a:gd name="connsiteY41" fmla="*/ 470958 h 2512483"/>
                <a:gd name="connsiteX42" fmla="*/ 211667 w 926042"/>
                <a:gd name="connsiteY42" fmla="*/ 470958 h 2512483"/>
                <a:gd name="connsiteX43" fmla="*/ 160867 w 926042"/>
                <a:gd name="connsiteY43" fmla="*/ 464608 h 2512483"/>
                <a:gd name="connsiteX44" fmla="*/ 84667 w 926042"/>
                <a:gd name="connsiteY44" fmla="*/ 458258 h 2512483"/>
                <a:gd name="connsiteX45" fmla="*/ 59267 w 926042"/>
                <a:gd name="connsiteY45" fmla="*/ 401108 h 2512483"/>
                <a:gd name="connsiteX46" fmla="*/ 46567 w 926042"/>
                <a:gd name="connsiteY46" fmla="*/ 382058 h 2512483"/>
                <a:gd name="connsiteX47" fmla="*/ 40217 w 926042"/>
                <a:gd name="connsiteY47" fmla="*/ 343958 h 2512483"/>
                <a:gd name="connsiteX48" fmla="*/ 27517 w 926042"/>
                <a:gd name="connsiteY48" fmla="*/ 305858 h 2512483"/>
                <a:gd name="connsiteX49" fmla="*/ 27517 w 926042"/>
                <a:gd name="connsiteY49" fmla="*/ 223308 h 2512483"/>
                <a:gd name="connsiteX50" fmla="*/ 2117 w 926042"/>
                <a:gd name="connsiteY50" fmla="*/ 178858 h 251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6042" h="2512483">
                  <a:moveTo>
                    <a:pt x="2117" y="178858"/>
                  </a:moveTo>
                  <a:cubicBezTo>
                    <a:pt x="0" y="211666"/>
                    <a:pt x="12700" y="348191"/>
                    <a:pt x="14817" y="420158"/>
                  </a:cubicBezTo>
                  <a:cubicBezTo>
                    <a:pt x="16934" y="492125"/>
                    <a:pt x="14817" y="610658"/>
                    <a:pt x="14817" y="610658"/>
                  </a:cubicBezTo>
                  <a:cubicBezTo>
                    <a:pt x="14817" y="665691"/>
                    <a:pt x="13759" y="710141"/>
                    <a:pt x="14817" y="750358"/>
                  </a:cubicBezTo>
                  <a:cubicBezTo>
                    <a:pt x="15875" y="790575"/>
                    <a:pt x="22225" y="815975"/>
                    <a:pt x="21167" y="851958"/>
                  </a:cubicBezTo>
                  <a:cubicBezTo>
                    <a:pt x="20109" y="887941"/>
                    <a:pt x="10584" y="919691"/>
                    <a:pt x="8467" y="966258"/>
                  </a:cubicBezTo>
                  <a:cubicBezTo>
                    <a:pt x="6350" y="1012825"/>
                    <a:pt x="7409" y="1058333"/>
                    <a:pt x="8467" y="1131358"/>
                  </a:cubicBezTo>
                  <a:cubicBezTo>
                    <a:pt x="9525" y="1204383"/>
                    <a:pt x="14817" y="1295400"/>
                    <a:pt x="14817" y="1404408"/>
                  </a:cubicBezTo>
                  <a:cubicBezTo>
                    <a:pt x="14817" y="1513416"/>
                    <a:pt x="9525" y="1699683"/>
                    <a:pt x="8467" y="1785408"/>
                  </a:cubicBezTo>
                  <a:cubicBezTo>
                    <a:pt x="7409" y="1871133"/>
                    <a:pt x="7409" y="1877483"/>
                    <a:pt x="8467" y="1918758"/>
                  </a:cubicBezTo>
                  <a:cubicBezTo>
                    <a:pt x="9525" y="1960033"/>
                    <a:pt x="11642" y="1993900"/>
                    <a:pt x="14817" y="2033058"/>
                  </a:cubicBezTo>
                  <a:cubicBezTo>
                    <a:pt x="17992" y="2072216"/>
                    <a:pt x="25400" y="2112433"/>
                    <a:pt x="27517" y="2153708"/>
                  </a:cubicBezTo>
                  <a:cubicBezTo>
                    <a:pt x="29634" y="2194983"/>
                    <a:pt x="25400" y="2242608"/>
                    <a:pt x="27517" y="2280708"/>
                  </a:cubicBezTo>
                  <a:cubicBezTo>
                    <a:pt x="29634" y="2318808"/>
                    <a:pt x="29634" y="2347383"/>
                    <a:pt x="40217" y="2382308"/>
                  </a:cubicBezTo>
                  <a:cubicBezTo>
                    <a:pt x="50800" y="2417233"/>
                    <a:pt x="73025" y="2469091"/>
                    <a:pt x="91017" y="2490258"/>
                  </a:cubicBezTo>
                  <a:cubicBezTo>
                    <a:pt x="109009" y="2511425"/>
                    <a:pt x="113242" y="2506133"/>
                    <a:pt x="148167" y="2509308"/>
                  </a:cubicBezTo>
                  <a:cubicBezTo>
                    <a:pt x="183092" y="2512483"/>
                    <a:pt x="241300" y="2511425"/>
                    <a:pt x="300567" y="2509308"/>
                  </a:cubicBezTo>
                  <a:cubicBezTo>
                    <a:pt x="359834" y="2507191"/>
                    <a:pt x="430742" y="2496608"/>
                    <a:pt x="503767" y="2496608"/>
                  </a:cubicBezTo>
                  <a:cubicBezTo>
                    <a:pt x="576792" y="2496608"/>
                    <a:pt x="686859" y="2509308"/>
                    <a:pt x="738717" y="2509308"/>
                  </a:cubicBezTo>
                  <a:cubicBezTo>
                    <a:pt x="790575" y="2509308"/>
                    <a:pt x="796925" y="2501900"/>
                    <a:pt x="814917" y="2496608"/>
                  </a:cubicBezTo>
                  <a:cubicBezTo>
                    <a:pt x="832909" y="2491316"/>
                    <a:pt x="838200" y="2486025"/>
                    <a:pt x="846667" y="2477558"/>
                  </a:cubicBezTo>
                  <a:cubicBezTo>
                    <a:pt x="855134" y="2469091"/>
                    <a:pt x="859367" y="2461683"/>
                    <a:pt x="865717" y="2445808"/>
                  </a:cubicBezTo>
                  <a:cubicBezTo>
                    <a:pt x="872067" y="2429933"/>
                    <a:pt x="880534" y="2403475"/>
                    <a:pt x="884767" y="2382308"/>
                  </a:cubicBezTo>
                  <a:cubicBezTo>
                    <a:pt x="889000" y="2361141"/>
                    <a:pt x="886884" y="2351616"/>
                    <a:pt x="891117" y="2318808"/>
                  </a:cubicBezTo>
                  <a:cubicBezTo>
                    <a:pt x="895350" y="2286000"/>
                    <a:pt x="906992" y="2228850"/>
                    <a:pt x="910167" y="2185458"/>
                  </a:cubicBezTo>
                  <a:cubicBezTo>
                    <a:pt x="913342" y="2142066"/>
                    <a:pt x="908050" y="2131483"/>
                    <a:pt x="910167" y="2058458"/>
                  </a:cubicBezTo>
                  <a:cubicBezTo>
                    <a:pt x="912284" y="1985433"/>
                    <a:pt x="921809" y="1843616"/>
                    <a:pt x="922867" y="1747308"/>
                  </a:cubicBezTo>
                  <a:cubicBezTo>
                    <a:pt x="923925" y="1651000"/>
                    <a:pt x="916517" y="1589616"/>
                    <a:pt x="916517" y="1480608"/>
                  </a:cubicBezTo>
                  <a:cubicBezTo>
                    <a:pt x="916517" y="1371600"/>
                    <a:pt x="921809" y="1216025"/>
                    <a:pt x="922867" y="1093258"/>
                  </a:cubicBezTo>
                  <a:cubicBezTo>
                    <a:pt x="923925" y="970491"/>
                    <a:pt x="922867" y="744008"/>
                    <a:pt x="922867" y="744008"/>
                  </a:cubicBezTo>
                  <a:lnTo>
                    <a:pt x="922867" y="528108"/>
                  </a:lnTo>
                  <a:lnTo>
                    <a:pt x="922867" y="388408"/>
                  </a:lnTo>
                  <a:cubicBezTo>
                    <a:pt x="922867" y="306916"/>
                    <a:pt x="926042" y="78316"/>
                    <a:pt x="922867" y="39158"/>
                  </a:cubicBezTo>
                  <a:cubicBezTo>
                    <a:pt x="919692" y="0"/>
                    <a:pt x="911225" y="98425"/>
                    <a:pt x="903817" y="153458"/>
                  </a:cubicBezTo>
                  <a:cubicBezTo>
                    <a:pt x="896409" y="208491"/>
                    <a:pt x="889000" y="321733"/>
                    <a:pt x="878417" y="369358"/>
                  </a:cubicBezTo>
                  <a:cubicBezTo>
                    <a:pt x="867834" y="416983"/>
                    <a:pt x="858309" y="422275"/>
                    <a:pt x="840317" y="439208"/>
                  </a:cubicBezTo>
                  <a:cubicBezTo>
                    <a:pt x="822325" y="456141"/>
                    <a:pt x="809625" y="466725"/>
                    <a:pt x="770467" y="470958"/>
                  </a:cubicBezTo>
                  <a:cubicBezTo>
                    <a:pt x="731309" y="475191"/>
                    <a:pt x="661459" y="464608"/>
                    <a:pt x="605367" y="464608"/>
                  </a:cubicBezTo>
                  <a:cubicBezTo>
                    <a:pt x="549275" y="464608"/>
                    <a:pt x="474134" y="469900"/>
                    <a:pt x="433917" y="470958"/>
                  </a:cubicBezTo>
                  <a:cubicBezTo>
                    <a:pt x="393700" y="472016"/>
                    <a:pt x="364067" y="470958"/>
                    <a:pt x="364067" y="470958"/>
                  </a:cubicBezTo>
                  <a:lnTo>
                    <a:pt x="294217" y="470958"/>
                  </a:lnTo>
                  <a:lnTo>
                    <a:pt x="256117" y="470958"/>
                  </a:lnTo>
                  <a:cubicBezTo>
                    <a:pt x="242359" y="470958"/>
                    <a:pt x="227542" y="472016"/>
                    <a:pt x="211667" y="470958"/>
                  </a:cubicBezTo>
                  <a:cubicBezTo>
                    <a:pt x="195792" y="469900"/>
                    <a:pt x="182034" y="466725"/>
                    <a:pt x="160867" y="464608"/>
                  </a:cubicBezTo>
                  <a:cubicBezTo>
                    <a:pt x="139700" y="462491"/>
                    <a:pt x="101600" y="468841"/>
                    <a:pt x="84667" y="458258"/>
                  </a:cubicBezTo>
                  <a:cubicBezTo>
                    <a:pt x="67734" y="447675"/>
                    <a:pt x="65617" y="413808"/>
                    <a:pt x="59267" y="401108"/>
                  </a:cubicBezTo>
                  <a:cubicBezTo>
                    <a:pt x="52917" y="388408"/>
                    <a:pt x="49742" y="391583"/>
                    <a:pt x="46567" y="382058"/>
                  </a:cubicBezTo>
                  <a:cubicBezTo>
                    <a:pt x="43392" y="372533"/>
                    <a:pt x="43392" y="356658"/>
                    <a:pt x="40217" y="343958"/>
                  </a:cubicBezTo>
                  <a:cubicBezTo>
                    <a:pt x="37042" y="331258"/>
                    <a:pt x="29634" y="325966"/>
                    <a:pt x="27517" y="305858"/>
                  </a:cubicBezTo>
                  <a:cubicBezTo>
                    <a:pt x="25400" y="285750"/>
                    <a:pt x="28575" y="244475"/>
                    <a:pt x="27517" y="223308"/>
                  </a:cubicBezTo>
                  <a:cubicBezTo>
                    <a:pt x="26459" y="202141"/>
                    <a:pt x="4234" y="146050"/>
                    <a:pt x="2117" y="178858"/>
                  </a:cubicBezTo>
                  <a:close/>
                </a:path>
              </a:pathLst>
            </a:custGeom>
            <a:solidFill>
              <a:srgbClr val="F59E01">
                <a:alpha val="23000"/>
              </a:srgbClr>
            </a:solidFill>
            <a:ln w="12700" cap="flat" cmpd="sng" algn="ctr">
              <a:noFill/>
              <a:prstDash val="solid"/>
              <a:round/>
              <a:headEnd type="none" w="sm" len="sm"/>
              <a:tailEnd type="none" w="sm" len="sm"/>
            </a:ln>
            <a:effectLst/>
          </p:spPr>
          <p:txBody>
            <a:bodyPr vert="horz" wrap="square" lIns="0" tIns="0" rIns="0" bIns="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cs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cs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cs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200" dirty="0" smtClean="0">
                  <a:solidFill>
                    <a:schemeClr val="accent2"/>
                  </a:solidFill>
                  <a:latin typeface="Times New Roman" pitchFamily="18" charset="0"/>
                  <a:cs typeface="Arial" charset="0"/>
                </a:rPr>
                <a:t>  </a:t>
              </a:r>
              <a:r>
                <a:rPr lang="en-US" sz="1100" dirty="0" smtClean="0">
                  <a:solidFill>
                    <a:schemeClr val="accent2"/>
                  </a:solidFill>
                  <a:latin typeface="Times New Roman" pitchFamily="18" charset="0"/>
                  <a:cs typeface="Arial" charset="0"/>
                </a:rPr>
                <a:t> </a:t>
              </a:r>
              <a:endParaRPr kumimoji="0" lang="en-US" sz="1100" b="1" i="0" u="none" strike="noStrike" cap="none" normalizeH="0" baseline="0" dirty="0" smtClean="0">
                <a:ln>
                  <a:noFill/>
                </a:ln>
                <a:solidFill>
                  <a:schemeClr val="accent2"/>
                </a:solidFill>
                <a:effectLst/>
                <a:latin typeface="Times New Roman" pitchFamily="18" charset="0"/>
                <a:cs typeface="Arial" charset="0"/>
              </a:endParaRPr>
            </a:p>
          </p:txBody>
        </p:sp>
        <p:sp>
          <p:nvSpPr>
            <p:cNvPr id="252" name="Rectangle 251"/>
            <p:cNvSpPr/>
            <p:nvPr/>
          </p:nvSpPr>
          <p:spPr>
            <a:xfrm>
              <a:off x="6173733" y="2486526"/>
              <a:ext cx="727026" cy="413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5" name="Straight Arrow Connector 254"/>
            <p:cNvCxnSpPr/>
            <p:nvPr/>
          </p:nvCxnSpPr>
          <p:spPr bwMode="auto">
            <a:xfrm>
              <a:off x="6506383" y="2453488"/>
              <a:ext cx="0" cy="1537226"/>
            </a:xfrm>
            <a:prstGeom prst="straightConnector1">
              <a:avLst/>
            </a:prstGeom>
            <a:solidFill>
              <a:schemeClr val="accent1"/>
            </a:solidFill>
            <a:ln w="25400" cap="flat" cmpd="sng" algn="ctr">
              <a:solidFill>
                <a:schemeClr val="accent6"/>
              </a:solidFill>
              <a:prstDash val="solid"/>
              <a:round/>
              <a:headEnd type="arrow" w="med" len="med"/>
              <a:tailEnd type="arrow"/>
            </a:ln>
            <a:effectLst/>
          </p:spPr>
        </p:cxnSp>
        <p:cxnSp>
          <p:nvCxnSpPr>
            <p:cNvPr id="256" name="Straight Arrow Connector 255"/>
            <p:cNvCxnSpPr/>
            <p:nvPr/>
          </p:nvCxnSpPr>
          <p:spPr bwMode="auto">
            <a:xfrm>
              <a:off x="6325888" y="2453488"/>
              <a:ext cx="0" cy="915391"/>
            </a:xfrm>
            <a:prstGeom prst="straightConnector1">
              <a:avLst/>
            </a:prstGeom>
            <a:solidFill>
              <a:schemeClr val="accent1"/>
            </a:solidFill>
            <a:ln w="25400" cap="flat" cmpd="sng" algn="ctr">
              <a:solidFill>
                <a:schemeClr val="accent6"/>
              </a:solidFill>
              <a:prstDash val="solid"/>
              <a:round/>
              <a:headEnd type="arrow" w="med" len="med"/>
              <a:tailEnd type="arrow"/>
            </a:ln>
            <a:effectLst/>
          </p:spPr>
        </p:cxnSp>
        <p:sp>
          <p:nvSpPr>
            <p:cNvPr id="257" name="TextBox 256"/>
            <p:cNvSpPr txBox="1"/>
            <p:nvPr/>
          </p:nvSpPr>
          <p:spPr>
            <a:xfrm>
              <a:off x="5720721" y="2745930"/>
              <a:ext cx="593511" cy="153888"/>
            </a:xfrm>
            <a:prstGeom prst="rect">
              <a:avLst/>
            </a:prstGeom>
            <a:solidFill>
              <a:schemeClr val="bg1">
                <a:lumMod val="95000"/>
              </a:schemeClr>
            </a:solidFill>
          </p:spPr>
          <p:txBody>
            <a:bodyPr wrap="square" lIns="0" tIns="0" rIns="0" bIns="0" rtlCol="0">
              <a:spAutoFit/>
            </a:bodyPr>
            <a:lstStyle/>
            <a:p>
              <a:r>
                <a:rPr lang="el-GR" sz="1000" dirty="0" smtClean="0">
                  <a:solidFill>
                    <a:schemeClr val="accent6"/>
                  </a:solidFill>
                  <a:latin typeface="Cambria Math"/>
                  <a:ea typeface="Cambria Math"/>
                </a:rPr>
                <a:t>φ</a:t>
              </a:r>
              <a:r>
                <a:rPr lang="en-US" sz="1000" baseline="-25000" dirty="0" smtClean="0">
                  <a:solidFill>
                    <a:schemeClr val="accent6"/>
                  </a:solidFill>
                </a:rPr>
                <a:t>B</a:t>
              </a:r>
              <a:r>
                <a:rPr lang="en-US" sz="1000" dirty="0" smtClean="0">
                  <a:solidFill>
                    <a:schemeClr val="accent6"/>
                  </a:solidFill>
                </a:rPr>
                <a:t>=.85eV</a:t>
              </a:r>
              <a:endParaRPr lang="en-US" sz="1000" dirty="0">
                <a:solidFill>
                  <a:schemeClr val="accent6"/>
                </a:solidFill>
              </a:endParaRPr>
            </a:p>
          </p:txBody>
        </p:sp>
        <p:sp>
          <p:nvSpPr>
            <p:cNvPr id="258" name="TextBox 257"/>
            <p:cNvSpPr txBox="1"/>
            <p:nvPr/>
          </p:nvSpPr>
          <p:spPr>
            <a:xfrm>
              <a:off x="6598172" y="3829518"/>
              <a:ext cx="213589" cy="153888"/>
            </a:xfrm>
            <a:prstGeom prst="rect">
              <a:avLst/>
            </a:prstGeom>
            <a:noFill/>
          </p:spPr>
          <p:txBody>
            <a:bodyPr wrap="square" lIns="0" tIns="0" rIns="0" bIns="0" rtlCol="0">
              <a:spAutoFit/>
            </a:bodyPr>
            <a:lstStyle/>
            <a:p>
              <a:r>
                <a:rPr lang="en-US" sz="1000" dirty="0" smtClean="0">
                  <a:solidFill>
                    <a:schemeClr val="accent6">
                      <a:lumMod val="50000"/>
                    </a:schemeClr>
                  </a:solidFill>
                </a:rPr>
                <a:t>E</a:t>
              </a:r>
              <a:r>
                <a:rPr lang="en-US" sz="1000" baseline="-25000" dirty="0" smtClean="0">
                  <a:solidFill>
                    <a:schemeClr val="accent6">
                      <a:lumMod val="50000"/>
                    </a:schemeClr>
                  </a:solidFill>
                </a:rPr>
                <a:t>F</a:t>
              </a:r>
              <a:endParaRPr lang="en-US" sz="1000" baseline="-25000" dirty="0">
                <a:solidFill>
                  <a:schemeClr val="accent6">
                    <a:lumMod val="50000"/>
                  </a:schemeClr>
                </a:solidFill>
              </a:endParaRPr>
            </a:p>
          </p:txBody>
        </p:sp>
        <p:sp>
          <p:nvSpPr>
            <p:cNvPr id="259" name="TextBox 258"/>
            <p:cNvSpPr txBox="1"/>
            <p:nvPr/>
          </p:nvSpPr>
          <p:spPr>
            <a:xfrm>
              <a:off x="6029691" y="3759113"/>
              <a:ext cx="330963" cy="153888"/>
            </a:xfrm>
            <a:prstGeom prst="rect">
              <a:avLst/>
            </a:prstGeom>
            <a:solidFill>
              <a:schemeClr val="bg1">
                <a:lumMod val="95000"/>
              </a:schemeClr>
            </a:solidFill>
          </p:spPr>
          <p:txBody>
            <a:bodyPr wrap="square" lIns="0" tIns="0" rIns="0" bIns="0" rtlCol="0">
              <a:spAutoFit/>
            </a:bodyPr>
            <a:lstStyle/>
            <a:p>
              <a:r>
                <a:rPr lang="en-US" sz="1000" dirty="0" smtClean="0">
                  <a:solidFill>
                    <a:schemeClr val="accent2"/>
                  </a:solidFill>
                </a:rPr>
                <a:t>1.7eV</a:t>
              </a:r>
              <a:endParaRPr lang="en-US" sz="1000" dirty="0">
                <a:solidFill>
                  <a:schemeClr val="accent2"/>
                </a:solidFill>
              </a:endParaRPr>
            </a:p>
          </p:txBody>
        </p:sp>
      </p:grpSp>
      <p:sp>
        <p:nvSpPr>
          <p:cNvPr id="274" name="Half Frame 273"/>
          <p:cNvSpPr/>
          <p:nvPr/>
        </p:nvSpPr>
        <p:spPr>
          <a:xfrm>
            <a:off x="4733919" y="5964344"/>
            <a:ext cx="326170" cy="355774"/>
          </a:xfrm>
          <a:prstGeom prst="halfFrame">
            <a:avLst>
              <a:gd name="adj1" fmla="val 7519"/>
              <a:gd name="adj2" fmla="val 7903"/>
            </a:avLst>
          </a:prstGeom>
          <a:solidFill>
            <a:schemeClr val="accent1">
              <a:alpha val="26000"/>
            </a:schemeClr>
          </a:solidFill>
          <a:ln>
            <a:solidFill>
              <a:schemeClr val="accent2">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accent6"/>
                </a:solidFill>
                <a:latin typeface="Calibri" panose="020F0502020204030204" pitchFamily="34" charset="0"/>
                <a:cs typeface="Calibri" panose="020F0502020204030204" pitchFamily="34" charset="0"/>
              </a:rPr>
              <a:t>TE</a:t>
            </a:r>
          </a:p>
        </p:txBody>
      </p:sp>
      <p:sp>
        <p:nvSpPr>
          <p:cNvPr id="275" name="Half Frame 274"/>
          <p:cNvSpPr/>
          <p:nvPr/>
        </p:nvSpPr>
        <p:spPr>
          <a:xfrm flipH="1">
            <a:off x="2971800" y="5454539"/>
            <a:ext cx="326170" cy="337841"/>
          </a:xfrm>
          <a:prstGeom prst="halfFrame">
            <a:avLst>
              <a:gd name="adj1" fmla="val 7519"/>
              <a:gd name="adj2" fmla="val 7903"/>
            </a:avLst>
          </a:prstGeom>
          <a:solidFill>
            <a:srgbClr val="C0C0C0">
              <a:alpha val="25882"/>
            </a:srgbClr>
          </a:solidFill>
          <a:ln>
            <a:solidFill>
              <a:schemeClr val="accent2">
                <a:alpha val="2588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accent6"/>
                </a:solidFill>
                <a:latin typeface="Calibri" panose="020F0502020204030204" pitchFamily="34" charset="0"/>
                <a:cs typeface="Calibri" panose="020F0502020204030204" pitchFamily="34" charset="0"/>
              </a:rPr>
              <a:t>BE</a:t>
            </a:r>
          </a:p>
        </p:txBody>
      </p:sp>
      <p:pic>
        <p:nvPicPr>
          <p:cNvPr id="276"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20035" t="23135" r="23452" b="14811"/>
          <a:stretch/>
        </p:blipFill>
        <p:spPr bwMode="auto">
          <a:xfrm>
            <a:off x="3458633" y="5613612"/>
            <a:ext cx="1054100" cy="619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7" name="Freeform 276"/>
          <p:cNvSpPr/>
          <p:nvPr/>
        </p:nvSpPr>
        <p:spPr>
          <a:xfrm>
            <a:off x="4175125" y="3870688"/>
            <a:ext cx="1277994" cy="1692275"/>
          </a:xfrm>
          <a:custGeom>
            <a:avLst/>
            <a:gdLst>
              <a:gd name="connsiteX0" fmla="*/ 0 w 1277994"/>
              <a:gd name="connsiteY0" fmla="*/ 0 h 1692275"/>
              <a:gd name="connsiteX1" fmla="*/ 1257300 w 1277994"/>
              <a:gd name="connsiteY1" fmla="*/ 854075 h 1692275"/>
              <a:gd name="connsiteX2" fmla="*/ 663575 w 1277994"/>
              <a:gd name="connsiteY2" fmla="*/ 1692275 h 1692275"/>
            </a:gdLst>
            <a:ahLst/>
            <a:cxnLst>
              <a:cxn ang="0">
                <a:pos x="connsiteX0" y="connsiteY0"/>
              </a:cxn>
              <a:cxn ang="0">
                <a:pos x="connsiteX1" y="connsiteY1"/>
              </a:cxn>
              <a:cxn ang="0">
                <a:pos x="connsiteX2" y="connsiteY2"/>
              </a:cxn>
            </a:cxnLst>
            <a:rect l="l" t="t" r="r" b="b"/>
            <a:pathLst>
              <a:path w="1277994" h="1692275">
                <a:moveTo>
                  <a:pt x="0" y="0"/>
                </a:moveTo>
                <a:cubicBezTo>
                  <a:pt x="573352" y="286014"/>
                  <a:pt x="1146704" y="572029"/>
                  <a:pt x="1257300" y="854075"/>
                </a:cubicBezTo>
                <a:cubicBezTo>
                  <a:pt x="1367896" y="1136121"/>
                  <a:pt x="1015735" y="1414198"/>
                  <a:pt x="663575" y="1692275"/>
                </a:cubicBezTo>
              </a:path>
            </a:pathLst>
          </a:custGeom>
          <a:noFill/>
          <a:ln>
            <a:solidFill>
              <a:schemeClr val="accent2"/>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xtBox 277"/>
          <p:cNvSpPr txBox="1"/>
          <p:nvPr/>
        </p:nvSpPr>
        <p:spPr>
          <a:xfrm>
            <a:off x="2295525" y="5818201"/>
            <a:ext cx="1390702" cy="584775"/>
          </a:xfrm>
          <a:prstGeom prst="rect">
            <a:avLst/>
          </a:prstGeom>
          <a:noFill/>
          <a:ln>
            <a:noFill/>
          </a:ln>
        </p:spPr>
        <p:txBody>
          <a:bodyPr wrap="none" rtlCol="0">
            <a:spAutoFit/>
          </a:bodyPr>
          <a:lstStyle/>
          <a:p>
            <a:r>
              <a:rPr lang="en-US" sz="1600" b="1" dirty="0" err="1" smtClean="0">
                <a:solidFill>
                  <a:srgbClr val="FF0000"/>
                </a:solidFill>
                <a:latin typeface="Calibri" panose="020F0502020204030204" pitchFamily="34" charset="0"/>
                <a:cs typeface="Calibri" panose="020F0502020204030204" pitchFamily="34" charset="0"/>
              </a:rPr>
              <a:t>SubThreshold</a:t>
            </a:r>
            <a:endParaRPr lang="en-US" sz="1600" b="1" dirty="0" smtClean="0">
              <a:solidFill>
                <a:srgbClr val="FF0000"/>
              </a:solidFill>
              <a:latin typeface="Calibri" panose="020F0502020204030204" pitchFamily="34" charset="0"/>
              <a:cs typeface="Calibri" panose="020F0502020204030204" pitchFamily="34" charset="0"/>
            </a:endParaRPr>
          </a:p>
          <a:p>
            <a:r>
              <a:rPr lang="en-US" sz="1600" b="1" dirty="0" smtClean="0">
                <a:solidFill>
                  <a:srgbClr val="FF0000"/>
                </a:solidFill>
                <a:latin typeface="Calibri" panose="020F0502020204030204" pitchFamily="34" charset="0"/>
                <a:cs typeface="Calibri" panose="020F0502020204030204" pitchFamily="34" charset="0"/>
              </a:rPr>
              <a:t>PF </a:t>
            </a:r>
            <a:r>
              <a:rPr lang="en-US" sz="1600" b="1" dirty="0" smtClean="0">
                <a:solidFill>
                  <a:srgbClr val="FF0000"/>
                </a:solidFill>
                <a:latin typeface="Calibri" panose="020F0502020204030204" pitchFamily="34" charset="0"/>
                <a:cs typeface="Calibri" panose="020F0502020204030204" pitchFamily="34" charset="0"/>
              </a:rPr>
              <a:t>conduction</a:t>
            </a:r>
            <a:endParaRPr lang="en-US" sz="1600" b="1" dirty="0">
              <a:solidFill>
                <a:srgbClr val="FF0000"/>
              </a:solidFill>
              <a:latin typeface="Calibri" panose="020F0502020204030204" pitchFamily="34" charset="0"/>
              <a:cs typeface="Calibri" panose="020F0502020204030204" pitchFamily="34" charset="0"/>
            </a:endParaRPr>
          </a:p>
        </p:txBody>
      </p:sp>
      <p:cxnSp>
        <p:nvCxnSpPr>
          <p:cNvPr id="279" name="Straight Connector 278"/>
          <p:cNvCxnSpPr>
            <a:endCxn id="274" idx="1"/>
          </p:cNvCxnSpPr>
          <p:nvPr/>
        </p:nvCxnSpPr>
        <p:spPr>
          <a:xfrm>
            <a:off x="3306436" y="5769476"/>
            <a:ext cx="1440372" cy="5365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3306436" y="4829676"/>
            <a:ext cx="1440372" cy="5365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H="1">
            <a:off x="3306436" y="4829676"/>
            <a:ext cx="203" cy="9415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a:off x="4733716" y="5375372"/>
            <a:ext cx="203" cy="9415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Title 1"/>
          <p:cNvSpPr txBox="1">
            <a:spLocks/>
          </p:cNvSpPr>
          <p:nvPr/>
        </p:nvSpPr>
        <p:spPr>
          <a:xfrm>
            <a:off x="393829" y="16112"/>
            <a:ext cx="8229600" cy="39983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accent2"/>
                </a:solidFill>
                <a:effectLst/>
                <a:uLnTx/>
                <a:uFillTx/>
                <a:latin typeface="+mj-lt"/>
                <a:ea typeface="+mj-ea"/>
                <a:cs typeface="+mj-cs"/>
              </a:rPr>
              <a:t>SXP Selector: </a:t>
            </a:r>
            <a:r>
              <a:rPr kumimoji="0" lang="en-US" sz="2800" b="1" i="0" u="none" strike="noStrike" kern="0" cap="none" spc="0" normalizeH="0" baseline="0" noProof="0" dirty="0" err="1" smtClean="0">
                <a:ln>
                  <a:noFill/>
                </a:ln>
                <a:solidFill>
                  <a:schemeClr val="accent2"/>
                </a:solidFill>
                <a:effectLst/>
                <a:uLnTx/>
                <a:uFillTx/>
                <a:latin typeface="+mj-lt"/>
                <a:ea typeface="+mj-ea"/>
                <a:cs typeface="+mj-cs"/>
              </a:rPr>
              <a:t>Ovonics</a:t>
            </a:r>
            <a:r>
              <a:rPr kumimoji="0" lang="en-US" sz="2800" b="1" i="0" u="none" strike="noStrike" kern="0" cap="none" spc="0" normalizeH="0" noProof="0" dirty="0" smtClean="0">
                <a:ln>
                  <a:noFill/>
                </a:ln>
                <a:solidFill>
                  <a:schemeClr val="accent2"/>
                </a:solidFill>
                <a:effectLst/>
                <a:uLnTx/>
                <a:uFillTx/>
                <a:latin typeface="+mj-lt"/>
                <a:ea typeface="+mj-ea"/>
                <a:cs typeface="+mj-cs"/>
              </a:rPr>
              <a:t> Threshold Switch</a:t>
            </a:r>
            <a:r>
              <a:rPr kumimoji="0" lang="en-US" sz="2800" b="1" i="0" u="none" strike="noStrike" kern="0" cap="none" spc="0" normalizeH="0" baseline="0" noProof="0" dirty="0" smtClean="0">
                <a:ln>
                  <a:noFill/>
                </a:ln>
                <a:solidFill>
                  <a:schemeClr val="accent2"/>
                </a:solidFill>
                <a:effectLst/>
                <a:uLnTx/>
                <a:uFillTx/>
                <a:latin typeface="+mj-lt"/>
                <a:ea typeface="+mj-ea"/>
                <a:cs typeface="+mj-cs"/>
              </a:rPr>
              <a:t> Model</a:t>
            </a:r>
            <a:endParaRPr kumimoji="0" lang="en-US" sz="2800" b="1" i="0" u="none" strike="noStrike" kern="0" cap="none" spc="0" normalizeH="0" baseline="0" noProof="0" dirty="0">
              <a:ln>
                <a:noFill/>
              </a:ln>
              <a:solidFill>
                <a:schemeClr val="accent2"/>
              </a:solidFill>
              <a:effectLst/>
              <a:uLnTx/>
              <a:uFillTx/>
              <a:latin typeface="+mj-lt"/>
              <a:ea typeface="+mj-ea"/>
              <a:cs typeface="+mj-cs"/>
            </a:endParaRPr>
          </a:p>
        </p:txBody>
      </p:sp>
      <p:pic>
        <p:nvPicPr>
          <p:cNvPr id="214" name="Picture 74"/>
          <p:cNvPicPr>
            <a:picLocks noChangeAspect="1" noChangeArrowheads="1"/>
          </p:cNvPicPr>
          <p:nvPr/>
        </p:nvPicPr>
        <p:blipFill>
          <a:blip r:embed="rId8" cstate="print"/>
          <a:srcRect/>
          <a:stretch>
            <a:fillRect/>
          </a:stretch>
        </p:blipFill>
        <p:spPr bwMode="auto">
          <a:xfrm>
            <a:off x="457200" y="457200"/>
            <a:ext cx="1403277" cy="1143000"/>
          </a:xfrm>
          <a:prstGeom prst="rect">
            <a:avLst/>
          </a:prstGeom>
          <a:noFill/>
          <a:ln w="9525">
            <a:noFill/>
            <a:miter lim="800000"/>
            <a:headEnd/>
            <a:tailEnd/>
          </a:ln>
          <a:effectLst/>
        </p:spPr>
      </p:pic>
      <p:sp>
        <p:nvSpPr>
          <p:cNvPr id="215" name="TextBox 214"/>
          <p:cNvSpPr txBox="1"/>
          <p:nvPr/>
        </p:nvSpPr>
        <p:spPr>
          <a:xfrm>
            <a:off x="685800" y="2514600"/>
            <a:ext cx="1066800" cy="307777"/>
          </a:xfrm>
          <a:prstGeom prst="rect">
            <a:avLst/>
          </a:prstGeom>
          <a:noFill/>
          <a:ln>
            <a:noFill/>
          </a:ln>
        </p:spPr>
        <p:txBody>
          <a:bodyPr wrap="square" rtlCol="0">
            <a:spAutoFit/>
          </a:bodyPr>
          <a:lstStyle/>
          <a:p>
            <a:r>
              <a:rPr lang="en-US" sz="1400" dirty="0" smtClean="0"/>
              <a:t>Selector</a:t>
            </a:r>
            <a:endParaRPr lang="en-US" sz="1400" dirty="0"/>
          </a:p>
        </p:txBody>
      </p:sp>
      <p:sp>
        <p:nvSpPr>
          <p:cNvPr id="216" name="Freeform 215"/>
          <p:cNvSpPr/>
          <p:nvPr/>
        </p:nvSpPr>
        <p:spPr>
          <a:xfrm rot="1211713">
            <a:off x="6895941" y="1778204"/>
            <a:ext cx="716370" cy="710794"/>
          </a:xfrm>
          <a:custGeom>
            <a:avLst/>
            <a:gdLst>
              <a:gd name="connsiteX0" fmla="*/ 858253 w 858253"/>
              <a:gd name="connsiteY0" fmla="*/ 1046747 h 1046747"/>
              <a:gd name="connsiteX1" fmla="*/ 204537 w 858253"/>
              <a:gd name="connsiteY1" fmla="*/ 617621 h 1046747"/>
              <a:gd name="connsiteX2" fmla="*/ 0 w 858253"/>
              <a:gd name="connsiteY2" fmla="*/ 0 h 1046747"/>
            </a:gdLst>
            <a:ahLst/>
            <a:cxnLst>
              <a:cxn ang="0">
                <a:pos x="connsiteX0" y="connsiteY0"/>
              </a:cxn>
              <a:cxn ang="0">
                <a:pos x="connsiteX1" y="connsiteY1"/>
              </a:cxn>
              <a:cxn ang="0">
                <a:pos x="connsiteX2" y="connsiteY2"/>
              </a:cxn>
            </a:cxnLst>
            <a:rect l="l" t="t" r="r" b="b"/>
            <a:pathLst>
              <a:path w="858253" h="1046747">
                <a:moveTo>
                  <a:pt x="858253" y="1046747"/>
                </a:moveTo>
                <a:cubicBezTo>
                  <a:pt x="602916" y="919413"/>
                  <a:pt x="347579" y="792079"/>
                  <a:pt x="204537" y="617621"/>
                </a:cubicBezTo>
                <a:cubicBezTo>
                  <a:pt x="61495" y="443163"/>
                  <a:pt x="30747" y="221581"/>
                  <a:pt x="0" y="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30876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type="body" sz="quarter" idx="4294967295"/>
          </p:nvPr>
        </p:nvSpPr>
        <p:spPr>
          <a:xfrm>
            <a:off x="191134" y="750062"/>
            <a:ext cx="8550529" cy="2000548"/>
          </a:xfrm>
        </p:spPr>
        <p:txBody>
          <a:bodyPr wrap="square">
            <a:spAutoFit/>
          </a:bodyPr>
          <a:lstStyle/>
          <a:p>
            <a:pPr>
              <a:lnSpc>
                <a:spcPct val="100000"/>
              </a:lnSpc>
              <a:spcBef>
                <a:spcPts val="600"/>
              </a:spcBef>
            </a:pPr>
            <a:r>
              <a:rPr lang="en-US" sz="1800" dirty="0" smtClean="0">
                <a:latin typeface="Arial" pitchFamily="34" charset="0"/>
                <a:cs typeface="Arial" pitchFamily="34" charset="0"/>
              </a:rPr>
              <a:t>SXP </a:t>
            </a:r>
            <a:r>
              <a:rPr lang="en-US" sz="1800" dirty="0" smtClean="0">
                <a:latin typeface="Arial" pitchFamily="34" charset="0"/>
                <a:cs typeface="Arial" pitchFamily="34" charset="0"/>
              </a:rPr>
              <a:t>is </a:t>
            </a:r>
            <a:r>
              <a:rPr lang="en-US" sz="1800" dirty="0">
                <a:latin typeface="Arial" pitchFamily="34" charset="0"/>
                <a:cs typeface="Arial" pitchFamily="34" charset="0"/>
              </a:rPr>
              <a:t>the series combination of </a:t>
            </a:r>
            <a:r>
              <a:rPr lang="en-US" sz="1800" dirty="0" smtClean="0">
                <a:latin typeface="Arial" pitchFamily="34" charset="0"/>
                <a:cs typeface="Arial" pitchFamily="34" charset="0"/>
              </a:rPr>
              <a:t>SD </a:t>
            </a:r>
            <a:r>
              <a:rPr lang="en-US" sz="1800" dirty="0">
                <a:latin typeface="Arial" pitchFamily="34" charset="0"/>
                <a:cs typeface="Arial" pitchFamily="34" charset="0"/>
              </a:rPr>
              <a:t>and </a:t>
            </a:r>
            <a:r>
              <a:rPr lang="en-US" sz="1800" dirty="0" smtClean="0">
                <a:latin typeface="Arial" pitchFamily="34" charset="0"/>
                <a:cs typeface="Arial" pitchFamily="34" charset="0"/>
              </a:rPr>
              <a:t>PM</a:t>
            </a:r>
            <a:endParaRPr lang="en-US" sz="1800" dirty="0">
              <a:latin typeface="Arial" pitchFamily="34" charset="0"/>
              <a:cs typeface="Arial" pitchFamily="34" charset="0"/>
            </a:endParaRPr>
          </a:p>
          <a:p>
            <a:pPr>
              <a:lnSpc>
                <a:spcPct val="100000"/>
              </a:lnSpc>
              <a:spcBef>
                <a:spcPts val="600"/>
              </a:spcBef>
            </a:pPr>
            <a:r>
              <a:rPr lang="en-US" sz="1800" dirty="0" smtClean="0">
                <a:latin typeface="Arial" pitchFamily="34" charset="0"/>
                <a:cs typeface="Arial" pitchFamily="34" charset="0"/>
              </a:rPr>
              <a:t>SD </a:t>
            </a:r>
            <a:r>
              <a:rPr lang="en-US" sz="1800" dirty="0">
                <a:latin typeface="Arial" pitchFamily="34" charset="0"/>
                <a:cs typeface="Arial" pitchFamily="34" charset="0"/>
              </a:rPr>
              <a:t>adds an offset to the </a:t>
            </a:r>
            <a:r>
              <a:rPr lang="en-US" sz="1800" dirty="0" smtClean="0">
                <a:latin typeface="Arial" pitchFamily="34" charset="0"/>
                <a:cs typeface="Arial" pitchFamily="34" charset="0"/>
              </a:rPr>
              <a:t>programmed </a:t>
            </a:r>
            <a:r>
              <a:rPr lang="en-US" sz="1800" dirty="0" err="1" smtClean="0">
                <a:latin typeface="Arial" pitchFamily="34" charset="0"/>
                <a:cs typeface="Arial" pitchFamily="34" charset="0"/>
              </a:rPr>
              <a:t>V</a:t>
            </a:r>
            <a:r>
              <a:rPr lang="en-US" sz="1800" baseline="-25000" dirty="0" err="1" smtClean="0">
                <a:latin typeface="Arial" pitchFamily="34" charset="0"/>
                <a:cs typeface="Arial" pitchFamily="34" charset="0"/>
              </a:rPr>
              <a:t>th</a:t>
            </a:r>
            <a:r>
              <a:rPr lang="en-US" sz="1800" dirty="0" smtClean="0">
                <a:latin typeface="Arial" pitchFamily="34" charset="0"/>
                <a:cs typeface="Arial" pitchFamily="34" charset="0"/>
              </a:rPr>
              <a:t> </a:t>
            </a:r>
            <a:r>
              <a:rPr lang="en-US" sz="1800" dirty="0">
                <a:latin typeface="Arial" pitchFamily="34" charset="0"/>
                <a:cs typeface="Arial" pitchFamily="34" charset="0"/>
              </a:rPr>
              <a:t>of the </a:t>
            </a:r>
            <a:r>
              <a:rPr lang="en-US" sz="1800" dirty="0" smtClean="0">
                <a:latin typeface="Arial" pitchFamily="34" charset="0"/>
                <a:cs typeface="Arial" pitchFamily="34" charset="0"/>
              </a:rPr>
              <a:t>PM </a:t>
            </a:r>
            <a:r>
              <a:rPr lang="en-US" sz="1800" dirty="0">
                <a:latin typeface="Arial" pitchFamily="34" charset="0"/>
                <a:cs typeface="Arial" pitchFamily="34" charset="0"/>
              </a:rPr>
              <a:t>element</a:t>
            </a:r>
          </a:p>
          <a:p>
            <a:pPr lvl="1">
              <a:lnSpc>
                <a:spcPct val="100000"/>
              </a:lnSpc>
              <a:spcBef>
                <a:spcPts val="600"/>
              </a:spcBef>
              <a:tabLst>
                <a:tab pos="2286000" algn="l"/>
              </a:tabLst>
            </a:pPr>
            <a:r>
              <a:rPr lang="en-US" sz="1800" dirty="0">
                <a:latin typeface="Arial" pitchFamily="34" charset="0"/>
                <a:cs typeface="Arial" pitchFamily="34" charset="0"/>
              </a:rPr>
              <a:t>SET </a:t>
            </a:r>
            <a:r>
              <a:rPr lang="en-US" sz="1800" dirty="0" smtClean="0">
                <a:latin typeface="Arial" pitchFamily="34" charset="0"/>
                <a:cs typeface="Arial" pitchFamily="34" charset="0"/>
              </a:rPr>
              <a:t>SXP</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V</a:t>
            </a:r>
            <a:r>
              <a:rPr lang="en-US" sz="1800" baseline="-25000" dirty="0" err="1" smtClean="0">
                <a:latin typeface="Arial" pitchFamily="34" charset="0"/>
                <a:cs typeface="Arial" pitchFamily="34" charset="0"/>
              </a:rPr>
              <a:t>th</a:t>
            </a:r>
            <a:r>
              <a:rPr lang="en-US" sz="1800" dirty="0" smtClean="0">
                <a:latin typeface="Arial" pitchFamily="34" charset="0"/>
                <a:cs typeface="Arial" pitchFamily="34" charset="0"/>
              </a:rPr>
              <a:t> </a:t>
            </a:r>
            <a:r>
              <a:rPr lang="en-US" sz="1800" dirty="0">
                <a:latin typeface="Arial" pitchFamily="34" charset="0"/>
                <a:cs typeface="Arial" pitchFamily="34" charset="0"/>
              </a:rPr>
              <a:t>= </a:t>
            </a:r>
            <a:r>
              <a:rPr lang="en-US" sz="1800" dirty="0" err="1" smtClean="0">
                <a:latin typeface="Arial" pitchFamily="34" charset="0"/>
                <a:cs typeface="Arial" pitchFamily="34" charset="0"/>
              </a:rPr>
              <a:t>V</a:t>
            </a:r>
            <a:r>
              <a:rPr lang="en-US" sz="1800" baseline="-25000" dirty="0" err="1" smtClean="0">
                <a:latin typeface="Arial" pitchFamily="34" charset="0"/>
                <a:cs typeface="Arial" pitchFamily="34" charset="0"/>
              </a:rPr>
              <a:t>th,SD</a:t>
            </a:r>
            <a:r>
              <a:rPr lang="en-US" sz="1800" dirty="0" smtClean="0">
                <a:latin typeface="Arial" pitchFamily="34" charset="0"/>
                <a:cs typeface="Arial" pitchFamily="34" charset="0"/>
              </a:rPr>
              <a:t> + ~0</a:t>
            </a:r>
            <a:endParaRPr lang="en-US" sz="1800" baseline="-25000" dirty="0">
              <a:latin typeface="Arial" pitchFamily="34" charset="0"/>
              <a:cs typeface="Arial" pitchFamily="34" charset="0"/>
            </a:endParaRPr>
          </a:p>
          <a:p>
            <a:pPr lvl="1">
              <a:lnSpc>
                <a:spcPct val="100000"/>
              </a:lnSpc>
              <a:spcBef>
                <a:spcPts val="600"/>
              </a:spcBef>
              <a:tabLst>
                <a:tab pos="2286000" algn="l"/>
              </a:tabLst>
            </a:pPr>
            <a:r>
              <a:rPr lang="en-US" sz="1800" dirty="0">
                <a:latin typeface="Arial" pitchFamily="34" charset="0"/>
                <a:cs typeface="Arial" pitchFamily="34" charset="0"/>
              </a:rPr>
              <a:t>RESET </a:t>
            </a:r>
            <a:r>
              <a:rPr lang="en-US" sz="1800" dirty="0" smtClean="0">
                <a:latin typeface="Arial" pitchFamily="34" charset="0"/>
                <a:cs typeface="Arial" pitchFamily="34" charset="0"/>
              </a:rPr>
              <a:t>SXP</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V</a:t>
            </a:r>
            <a:r>
              <a:rPr lang="en-US" sz="1800" baseline="-25000" dirty="0" err="1" smtClean="0">
                <a:latin typeface="Arial" pitchFamily="34" charset="0"/>
                <a:cs typeface="Arial" pitchFamily="34" charset="0"/>
              </a:rPr>
              <a:t>th</a:t>
            </a:r>
            <a:r>
              <a:rPr lang="en-US" sz="1800" dirty="0" smtClean="0">
                <a:latin typeface="Arial" pitchFamily="34" charset="0"/>
                <a:cs typeface="Arial" pitchFamily="34" charset="0"/>
              </a:rPr>
              <a:t> </a:t>
            </a:r>
            <a:r>
              <a:rPr lang="en-US" sz="1800" dirty="0">
                <a:latin typeface="Arial" pitchFamily="34" charset="0"/>
                <a:cs typeface="Arial" pitchFamily="34" charset="0"/>
              </a:rPr>
              <a:t>≤ </a:t>
            </a:r>
            <a:r>
              <a:rPr lang="en-US" sz="1800" dirty="0" err="1" smtClean="0">
                <a:latin typeface="Arial" pitchFamily="34" charset="0"/>
                <a:cs typeface="Arial" pitchFamily="34" charset="0"/>
              </a:rPr>
              <a:t>V</a:t>
            </a:r>
            <a:r>
              <a:rPr lang="en-US" sz="1800" baseline="-25000" dirty="0" err="1" smtClean="0">
                <a:latin typeface="Arial" pitchFamily="34" charset="0"/>
                <a:cs typeface="Arial" pitchFamily="34" charset="0"/>
              </a:rPr>
              <a:t>th,SD</a:t>
            </a:r>
            <a:r>
              <a:rPr lang="en-US" sz="1800" dirty="0" smtClean="0">
                <a:latin typeface="Arial" pitchFamily="34" charset="0"/>
                <a:cs typeface="Arial" pitchFamily="34" charset="0"/>
              </a:rPr>
              <a:t> </a:t>
            </a:r>
            <a:r>
              <a:rPr lang="en-US" sz="1800" dirty="0">
                <a:latin typeface="Arial" pitchFamily="34" charset="0"/>
                <a:cs typeface="Arial" pitchFamily="34" charset="0"/>
              </a:rPr>
              <a:t>+ </a:t>
            </a:r>
            <a:r>
              <a:rPr lang="en-US" sz="1800" dirty="0" err="1" smtClean="0">
                <a:latin typeface="Arial" pitchFamily="34" charset="0"/>
                <a:cs typeface="Arial" pitchFamily="34" charset="0"/>
              </a:rPr>
              <a:t>V</a:t>
            </a:r>
            <a:r>
              <a:rPr lang="en-US" sz="1800" baseline="-25000" dirty="0" err="1" smtClean="0">
                <a:latin typeface="Arial" pitchFamily="34" charset="0"/>
                <a:cs typeface="Arial" pitchFamily="34" charset="0"/>
              </a:rPr>
              <a:t>th,PM</a:t>
            </a:r>
            <a:endParaRPr lang="en-US" sz="1800" baseline="-25000" dirty="0" smtClean="0">
              <a:latin typeface="Arial" pitchFamily="34" charset="0"/>
              <a:cs typeface="Arial" pitchFamily="34" charset="0"/>
            </a:endParaRPr>
          </a:p>
          <a:p>
            <a:pPr lvl="2">
              <a:lnSpc>
                <a:spcPct val="100000"/>
              </a:lnSpc>
              <a:spcBef>
                <a:spcPts val="600"/>
              </a:spcBef>
              <a:buFont typeface="Arial" pitchFamily="34" charset="0"/>
              <a:buChar char="•"/>
            </a:pPr>
            <a:r>
              <a:rPr lang="en-US" sz="1600" u="sng" dirty="0" smtClean="0">
                <a:latin typeface="Arial" pitchFamily="34" charset="0"/>
                <a:cs typeface="Arial" pitchFamily="34" charset="0"/>
              </a:rPr>
              <a:t>Note</a:t>
            </a:r>
            <a:r>
              <a:rPr lang="en-US" sz="1600" dirty="0" smtClean="0">
                <a:latin typeface="Arial" pitchFamily="34" charset="0"/>
                <a:cs typeface="Arial" pitchFamily="34" charset="0"/>
              </a:rPr>
              <a:t>: RESET </a:t>
            </a:r>
            <a:r>
              <a:rPr lang="en-US" sz="1600" dirty="0" err="1">
                <a:latin typeface="Arial" pitchFamily="34" charset="0"/>
                <a:cs typeface="Arial" pitchFamily="34" charset="0"/>
              </a:rPr>
              <a:t>V</a:t>
            </a:r>
            <a:r>
              <a:rPr lang="en-US" sz="1600" baseline="-25000" dirty="0" err="1">
                <a:latin typeface="Arial" pitchFamily="34" charset="0"/>
                <a:cs typeface="Arial" pitchFamily="34" charset="0"/>
              </a:rPr>
              <a:t>th</a:t>
            </a:r>
            <a:r>
              <a:rPr lang="en-US" sz="1600" dirty="0">
                <a:latin typeface="Arial" pitchFamily="34" charset="0"/>
                <a:cs typeface="Arial" pitchFamily="34" charset="0"/>
              </a:rPr>
              <a:t> is not quite sum of individual </a:t>
            </a:r>
            <a:r>
              <a:rPr lang="en-US" sz="1600" dirty="0" err="1">
                <a:latin typeface="Arial" pitchFamily="34" charset="0"/>
                <a:cs typeface="Arial" pitchFamily="34" charset="0"/>
              </a:rPr>
              <a:t>V</a:t>
            </a:r>
            <a:r>
              <a:rPr lang="en-US" sz="1600" baseline="-25000" dirty="0" err="1">
                <a:latin typeface="Arial" pitchFamily="34" charset="0"/>
                <a:cs typeface="Arial" pitchFamily="34" charset="0"/>
              </a:rPr>
              <a:t>th</a:t>
            </a:r>
            <a:r>
              <a:rPr lang="en-US" sz="1600" dirty="0" err="1">
                <a:latin typeface="Arial" pitchFamily="34" charset="0"/>
                <a:cs typeface="Arial" pitchFamily="34" charset="0"/>
              </a:rPr>
              <a:t>’s</a:t>
            </a:r>
            <a:r>
              <a:rPr lang="en-US" sz="1600" dirty="0">
                <a:latin typeface="Arial" pitchFamily="34" charset="0"/>
                <a:cs typeface="Arial" pitchFamily="34" charset="0"/>
              </a:rPr>
              <a:t> – whichever element has lower </a:t>
            </a:r>
            <a:r>
              <a:rPr lang="en-US" sz="1600" dirty="0" err="1">
                <a:cs typeface="Arial" pitchFamily="34" charset="0"/>
              </a:rPr>
              <a:t>I</a:t>
            </a:r>
            <a:r>
              <a:rPr lang="en-US" sz="1600" baseline="-25000" dirty="0" err="1">
                <a:latin typeface="Arial" pitchFamily="34" charset="0"/>
                <a:cs typeface="Arial" pitchFamily="34" charset="0"/>
              </a:rPr>
              <a:t>th</a:t>
            </a:r>
            <a:r>
              <a:rPr lang="en-US" sz="1600" dirty="0">
                <a:latin typeface="Arial" pitchFamily="34" charset="0"/>
                <a:cs typeface="Arial" pitchFamily="34" charset="0"/>
              </a:rPr>
              <a:t> will trigger its counterpart </a:t>
            </a:r>
            <a:r>
              <a:rPr lang="en-US" sz="1600" dirty="0" smtClean="0">
                <a:latin typeface="Arial" pitchFamily="34" charset="0"/>
                <a:cs typeface="Arial" pitchFamily="34" charset="0"/>
              </a:rPr>
              <a:t>prematurely</a:t>
            </a:r>
            <a:endParaRPr lang="en-US" sz="1600" dirty="0">
              <a:latin typeface="Arial" pitchFamily="34" charset="0"/>
              <a:cs typeface="Arial" pitchFamily="34" charset="0"/>
            </a:endParaRPr>
          </a:p>
        </p:txBody>
      </p:sp>
      <p:sp>
        <p:nvSpPr>
          <p:cNvPr id="249858" name="Rectangle 2"/>
          <p:cNvSpPr>
            <a:spLocks noGrp="1" noChangeArrowheads="1"/>
          </p:cNvSpPr>
          <p:nvPr>
            <p:ph type="title" idx="4294967295"/>
          </p:nvPr>
        </p:nvSpPr>
        <p:spPr>
          <a:xfrm>
            <a:off x="0" y="0"/>
            <a:ext cx="9144000" cy="731520"/>
          </a:xfrm>
        </p:spPr>
        <p:txBody>
          <a:bodyPr/>
          <a:lstStyle/>
          <a:p>
            <a:r>
              <a:rPr lang="en-US" sz="3200" dirty="0" smtClean="0"/>
              <a:t>SXP </a:t>
            </a:r>
            <a:r>
              <a:rPr lang="en-US" sz="3200" dirty="0" smtClean="0"/>
              <a:t>= </a:t>
            </a:r>
            <a:r>
              <a:rPr lang="en-US" sz="3200" dirty="0" smtClean="0"/>
              <a:t>Selector (SD) </a:t>
            </a:r>
            <a:r>
              <a:rPr lang="en-US" sz="3200" dirty="0"/>
              <a:t>+ </a:t>
            </a:r>
            <a:r>
              <a:rPr lang="en-US" sz="3200" dirty="0" smtClean="0"/>
              <a:t>Memory (PM)</a:t>
            </a:r>
            <a:endParaRPr lang="en-US" sz="3200" dirty="0"/>
          </a:p>
        </p:txBody>
      </p:sp>
      <p:grpSp>
        <p:nvGrpSpPr>
          <p:cNvPr id="2" name="Group 31"/>
          <p:cNvGrpSpPr/>
          <p:nvPr/>
        </p:nvGrpSpPr>
        <p:grpSpPr>
          <a:xfrm>
            <a:off x="5074921" y="3243981"/>
            <a:ext cx="3514938" cy="2692293"/>
            <a:chOff x="6357817" y="4465926"/>
            <a:chExt cx="2707529" cy="2073852"/>
          </a:xfrm>
        </p:grpSpPr>
        <p:pic>
          <p:nvPicPr>
            <p:cNvPr id="23" name="Picture 4"/>
            <p:cNvPicPr>
              <a:picLocks noChangeAspect="1" noChangeArrowheads="1"/>
            </p:cNvPicPr>
            <p:nvPr/>
          </p:nvPicPr>
          <p:blipFill>
            <a:blip r:embed="rId3" cstate="print"/>
            <a:srcRect l="2702" t="4703" r="3971" b="10639"/>
            <a:stretch>
              <a:fillRect/>
            </a:stretch>
          </p:blipFill>
          <p:spPr bwMode="auto">
            <a:xfrm>
              <a:off x="6357817" y="4465926"/>
              <a:ext cx="2707529" cy="2073852"/>
            </a:xfrm>
            <a:prstGeom prst="rect">
              <a:avLst/>
            </a:prstGeom>
            <a:noFill/>
            <a:ln w="12700" algn="ctr">
              <a:noFill/>
              <a:miter lim="800000"/>
              <a:headEnd type="none" w="sm" len="sm"/>
              <a:tailEnd type="none" w="sm" len="sm"/>
            </a:ln>
            <a:effectLst/>
          </p:spPr>
        </p:pic>
        <p:cxnSp>
          <p:nvCxnSpPr>
            <p:cNvPr id="26" name="Straight Connector 25"/>
            <p:cNvCxnSpPr/>
            <p:nvPr/>
          </p:nvCxnSpPr>
          <p:spPr bwMode="auto">
            <a:xfrm flipV="1">
              <a:off x="7740385" y="4984390"/>
              <a:ext cx="0" cy="1036925"/>
            </a:xfrm>
            <a:prstGeom prst="line">
              <a:avLst/>
            </a:prstGeom>
            <a:solidFill>
              <a:schemeClr val="accent1"/>
            </a:solidFill>
            <a:ln w="9525" cap="flat" cmpd="sng" algn="ctr">
              <a:solidFill>
                <a:schemeClr val="tx1">
                  <a:lumMod val="90000"/>
                  <a:lumOff val="10000"/>
                </a:schemeClr>
              </a:solidFill>
              <a:prstDash val="sysDash"/>
              <a:round/>
              <a:headEnd type="none" w="med" len="med"/>
              <a:tailEnd type="none" w="med" len="med"/>
            </a:ln>
            <a:effectLst/>
          </p:spPr>
        </p:cxnSp>
        <p:cxnSp>
          <p:nvCxnSpPr>
            <p:cNvPr id="29" name="Straight Connector 28"/>
            <p:cNvCxnSpPr/>
            <p:nvPr/>
          </p:nvCxnSpPr>
          <p:spPr bwMode="auto">
            <a:xfrm flipV="1">
              <a:off x="8546883" y="4984389"/>
              <a:ext cx="0" cy="576070"/>
            </a:xfrm>
            <a:prstGeom prst="line">
              <a:avLst/>
            </a:prstGeom>
            <a:solidFill>
              <a:schemeClr val="accent1"/>
            </a:solidFill>
            <a:ln w="9525" cap="flat" cmpd="sng" algn="ctr">
              <a:solidFill>
                <a:srgbClr val="FF0000"/>
              </a:solidFill>
              <a:prstDash val="sysDash"/>
              <a:round/>
              <a:headEnd type="none" w="med" len="med"/>
              <a:tailEnd type="none" w="med" len="med"/>
            </a:ln>
            <a:effectLst/>
          </p:spPr>
        </p:cxnSp>
        <p:sp>
          <p:nvSpPr>
            <p:cNvPr id="30" name="TextBox 29"/>
            <p:cNvSpPr txBox="1"/>
            <p:nvPr/>
          </p:nvSpPr>
          <p:spPr>
            <a:xfrm>
              <a:off x="8174961" y="4802008"/>
              <a:ext cx="749758" cy="237078"/>
            </a:xfrm>
            <a:prstGeom prst="rect">
              <a:avLst/>
            </a:prstGeom>
            <a:noFill/>
          </p:spPr>
          <p:txBody>
            <a:bodyPr wrap="none" rtlCol="0">
              <a:spAutoFit/>
            </a:bodyPr>
            <a:lstStyle/>
            <a:p>
              <a:pPr algn="ctr"/>
              <a:r>
                <a:rPr lang="en-US" sz="1400" dirty="0" smtClean="0">
                  <a:solidFill>
                    <a:srgbClr val="FF0000"/>
                  </a:solidFill>
                </a:rPr>
                <a:t>RESET </a:t>
              </a:r>
              <a:r>
                <a:rPr lang="en-US" sz="1400" dirty="0" err="1" smtClean="0">
                  <a:solidFill>
                    <a:srgbClr val="FF0000"/>
                  </a:solidFill>
                </a:rPr>
                <a:t>V</a:t>
              </a:r>
              <a:r>
                <a:rPr lang="en-US" sz="1400" baseline="-25000" dirty="0" err="1" smtClean="0">
                  <a:solidFill>
                    <a:srgbClr val="FF0000"/>
                  </a:solidFill>
                </a:rPr>
                <a:t>th</a:t>
              </a:r>
              <a:endParaRPr lang="en-US" sz="1400" baseline="-25000" dirty="0" smtClean="0">
                <a:solidFill>
                  <a:srgbClr val="FF0000"/>
                </a:solidFill>
              </a:endParaRPr>
            </a:p>
          </p:txBody>
        </p:sp>
        <p:sp>
          <p:nvSpPr>
            <p:cNvPr id="31" name="TextBox 30"/>
            <p:cNvSpPr txBox="1"/>
            <p:nvPr/>
          </p:nvSpPr>
          <p:spPr>
            <a:xfrm>
              <a:off x="7441375" y="5974744"/>
              <a:ext cx="585533" cy="237078"/>
            </a:xfrm>
            <a:prstGeom prst="rect">
              <a:avLst/>
            </a:prstGeom>
            <a:noFill/>
          </p:spPr>
          <p:txBody>
            <a:bodyPr wrap="none" rtlCol="0">
              <a:spAutoFit/>
            </a:bodyPr>
            <a:lstStyle/>
            <a:p>
              <a:pPr algn="ctr"/>
              <a:r>
                <a:rPr lang="en-US" sz="1400" dirty="0" smtClean="0">
                  <a:solidFill>
                    <a:schemeClr val="tx1">
                      <a:lumMod val="90000"/>
                      <a:lumOff val="10000"/>
                    </a:schemeClr>
                  </a:solidFill>
                </a:rPr>
                <a:t>SET </a:t>
              </a:r>
              <a:r>
                <a:rPr lang="en-US" sz="1400" dirty="0" err="1" smtClean="0">
                  <a:solidFill>
                    <a:schemeClr val="tx1">
                      <a:lumMod val="90000"/>
                      <a:lumOff val="10000"/>
                    </a:schemeClr>
                  </a:solidFill>
                </a:rPr>
                <a:t>V</a:t>
              </a:r>
              <a:r>
                <a:rPr lang="en-US" sz="1400" baseline="-25000" dirty="0" err="1" smtClean="0">
                  <a:solidFill>
                    <a:schemeClr val="tx1">
                      <a:lumMod val="90000"/>
                      <a:lumOff val="10000"/>
                    </a:schemeClr>
                  </a:solidFill>
                </a:rPr>
                <a:t>th</a:t>
              </a:r>
              <a:endParaRPr lang="en-US" sz="1400" baseline="-25000" dirty="0" smtClean="0">
                <a:solidFill>
                  <a:schemeClr val="tx1">
                    <a:lumMod val="90000"/>
                    <a:lumOff val="10000"/>
                  </a:schemeClr>
                </a:solidFill>
              </a:endParaRPr>
            </a:p>
          </p:txBody>
        </p:sp>
      </p:grpSp>
      <p:sp>
        <p:nvSpPr>
          <p:cNvPr id="53" name="Line 9"/>
          <p:cNvSpPr>
            <a:spLocks noChangeShapeType="1"/>
          </p:cNvSpPr>
          <p:nvPr/>
        </p:nvSpPr>
        <p:spPr bwMode="auto">
          <a:xfrm rot="16200000">
            <a:off x="1850897" y="5415149"/>
            <a:ext cx="461003" cy="0"/>
          </a:xfrm>
          <a:prstGeom prst="line">
            <a:avLst/>
          </a:prstGeom>
          <a:noFill/>
          <a:ln w="19050">
            <a:solidFill>
              <a:schemeClr val="tx1"/>
            </a:solidFill>
            <a:round/>
            <a:headEnd/>
            <a:tailEnd/>
          </a:ln>
          <a:effectLst/>
        </p:spPr>
        <p:txBody>
          <a:bodyPr/>
          <a:lstStyle/>
          <a:p>
            <a:endParaRPr lang="en-US"/>
          </a:p>
        </p:txBody>
      </p:sp>
      <p:sp>
        <p:nvSpPr>
          <p:cNvPr id="58" name="Line 34"/>
          <p:cNvSpPr>
            <a:spLocks noChangeShapeType="1"/>
          </p:cNvSpPr>
          <p:nvPr/>
        </p:nvSpPr>
        <p:spPr bwMode="auto">
          <a:xfrm rot="5400000">
            <a:off x="1792075" y="3684352"/>
            <a:ext cx="548640" cy="0"/>
          </a:xfrm>
          <a:prstGeom prst="line">
            <a:avLst/>
          </a:prstGeom>
          <a:noFill/>
          <a:ln w="19050">
            <a:solidFill>
              <a:schemeClr val="tx1"/>
            </a:solidFill>
            <a:round/>
            <a:headEnd/>
            <a:tailEnd/>
          </a:ln>
          <a:effectLst/>
        </p:spPr>
        <p:txBody>
          <a:bodyPr/>
          <a:lstStyle/>
          <a:p>
            <a:endParaRPr lang="en-US"/>
          </a:p>
        </p:txBody>
      </p:sp>
      <p:sp>
        <p:nvSpPr>
          <p:cNvPr id="59" name="Line 35"/>
          <p:cNvSpPr>
            <a:spLocks noChangeShapeType="1"/>
          </p:cNvSpPr>
          <p:nvPr/>
        </p:nvSpPr>
        <p:spPr bwMode="auto">
          <a:xfrm rot="5400000">
            <a:off x="2000212" y="3922154"/>
            <a:ext cx="50451" cy="91440"/>
          </a:xfrm>
          <a:prstGeom prst="line">
            <a:avLst/>
          </a:prstGeom>
          <a:noFill/>
          <a:ln w="19050">
            <a:solidFill>
              <a:schemeClr val="tx1"/>
            </a:solidFill>
            <a:round/>
            <a:headEnd/>
            <a:tailEnd/>
          </a:ln>
          <a:effectLst/>
        </p:spPr>
        <p:txBody>
          <a:bodyPr/>
          <a:lstStyle/>
          <a:p>
            <a:endParaRPr lang="en-US"/>
          </a:p>
        </p:txBody>
      </p:sp>
      <p:sp>
        <p:nvSpPr>
          <p:cNvPr id="60" name="Line 38"/>
          <p:cNvSpPr>
            <a:spLocks noChangeShapeType="1"/>
          </p:cNvSpPr>
          <p:nvPr/>
        </p:nvSpPr>
        <p:spPr bwMode="auto">
          <a:xfrm rot="5400000" flipH="1">
            <a:off x="2020101" y="3941720"/>
            <a:ext cx="100402" cy="182880"/>
          </a:xfrm>
          <a:prstGeom prst="line">
            <a:avLst/>
          </a:prstGeom>
          <a:noFill/>
          <a:ln w="19050">
            <a:solidFill>
              <a:schemeClr val="tx1"/>
            </a:solidFill>
            <a:round/>
            <a:headEnd/>
            <a:tailEnd/>
          </a:ln>
          <a:effectLst/>
        </p:spPr>
        <p:txBody>
          <a:bodyPr/>
          <a:lstStyle/>
          <a:p>
            <a:endParaRPr lang="en-US"/>
          </a:p>
        </p:txBody>
      </p:sp>
      <p:sp>
        <p:nvSpPr>
          <p:cNvPr id="61" name="Line 38"/>
          <p:cNvSpPr>
            <a:spLocks noChangeShapeType="1"/>
          </p:cNvSpPr>
          <p:nvPr/>
        </p:nvSpPr>
        <p:spPr bwMode="auto">
          <a:xfrm rot="5400000">
            <a:off x="2020085" y="4031924"/>
            <a:ext cx="100402" cy="182880"/>
          </a:xfrm>
          <a:prstGeom prst="line">
            <a:avLst/>
          </a:prstGeom>
          <a:noFill/>
          <a:ln w="19050">
            <a:solidFill>
              <a:schemeClr val="tx1"/>
            </a:solidFill>
            <a:round/>
            <a:headEnd/>
            <a:tailEnd/>
          </a:ln>
          <a:effectLst/>
        </p:spPr>
        <p:txBody>
          <a:bodyPr/>
          <a:lstStyle/>
          <a:p>
            <a:endParaRPr lang="en-US"/>
          </a:p>
        </p:txBody>
      </p:sp>
      <p:sp>
        <p:nvSpPr>
          <p:cNvPr id="62" name="Line 38"/>
          <p:cNvSpPr>
            <a:spLocks noChangeShapeType="1"/>
          </p:cNvSpPr>
          <p:nvPr/>
        </p:nvSpPr>
        <p:spPr bwMode="auto">
          <a:xfrm rot="5400000" flipH="1">
            <a:off x="2027245" y="4132284"/>
            <a:ext cx="100402" cy="182880"/>
          </a:xfrm>
          <a:prstGeom prst="line">
            <a:avLst/>
          </a:prstGeom>
          <a:noFill/>
          <a:ln w="19050">
            <a:solidFill>
              <a:schemeClr val="tx1"/>
            </a:solidFill>
            <a:round/>
            <a:headEnd/>
            <a:tailEnd/>
          </a:ln>
          <a:effectLst/>
        </p:spPr>
        <p:txBody>
          <a:bodyPr/>
          <a:lstStyle/>
          <a:p>
            <a:endParaRPr lang="en-US"/>
          </a:p>
        </p:txBody>
      </p:sp>
      <p:sp>
        <p:nvSpPr>
          <p:cNvPr id="63" name="Line 38"/>
          <p:cNvSpPr>
            <a:spLocks noChangeShapeType="1"/>
          </p:cNvSpPr>
          <p:nvPr/>
        </p:nvSpPr>
        <p:spPr bwMode="auto">
          <a:xfrm rot="5400000">
            <a:off x="2027229" y="4222488"/>
            <a:ext cx="100402" cy="182880"/>
          </a:xfrm>
          <a:prstGeom prst="line">
            <a:avLst/>
          </a:prstGeom>
          <a:noFill/>
          <a:ln w="19050">
            <a:solidFill>
              <a:schemeClr val="tx1"/>
            </a:solidFill>
            <a:round/>
            <a:headEnd/>
            <a:tailEnd/>
          </a:ln>
          <a:effectLst/>
        </p:spPr>
        <p:txBody>
          <a:bodyPr/>
          <a:lstStyle/>
          <a:p>
            <a:endParaRPr lang="en-US"/>
          </a:p>
        </p:txBody>
      </p:sp>
      <p:sp>
        <p:nvSpPr>
          <p:cNvPr id="64" name="Line 38"/>
          <p:cNvSpPr>
            <a:spLocks noChangeShapeType="1"/>
          </p:cNvSpPr>
          <p:nvPr/>
        </p:nvSpPr>
        <p:spPr bwMode="auto">
          <a:xfrm rot="5400000" flipH="1">
            <a:off x="2032008" y="4315308"/>
            <a:ext cx="100402" cy="182880"/>
          </a:xfrm>
          <a:prstGeom prst="line">
            <a:avLst/>
          </a:prstGeom>
          <a:noFill/>
          <a:ln w="19050">
            <a:solidFill>
              <a:schemeClr val="tx1"/>
            </a:solidFill>
            <a:round/>
            <a:headEnd/>
            <a:tailEnd/>
          </a:ln>
          <a:effectLst/>
        </p:spPr>
        <p:txBody>
          <a:bodyPr/>
          <a:lstStyle/>
          <a:p>
            <a:endParaRPr lang="en-US"/>
          </a:p>
        </p:txBody>
      </p:sp>
      <p:sp>
        <p:nvSpPr>
          <p:cNvPr id="65" name="Line 38"/>
          <p:cNvSpPr>
            <a:spLocks noChangeShapeType="1"/>
          </p:cNvSpPr>
          <p:nvPr/>
        </p:nvSpPr>
        <p:spPr bwMode="auto">
          <a:xfrm rot="5400000">
            <a:off x="2031992" y="4405512"/>
            <a:ext cx="100402" cy="182880"/>
          </a:xfrm>
          <a:prstGeom prst="line">
            <a:avLst/>
          </a:prstGeom>
          <a:noFill/>
          <a:ln w="19050">
            <a:solidFill>
              <a:schemeClr val="tx1"/>
            </a:solidFill>
            <a:round/>
            <a:headEnd/>
            <a:tailEnd/>
          </a:ln>
          <a:effectLst/>
        </p:spPr>
        <p:txBody>
          <a:bodyPr/>
          <a:lstStyle/>
          <a:p>
            <a:endParaRPr lang="en-US"/>
          </a:p>
        </p:txBody>
      </p:sp>
      <p:sp>
        <p:nvSpPr>
          <p:cNvPr id="66" name="Line 35"/>
          <p:cNvSpPr>
            <a:spLocks noChangeShapeType="1"/>
          </p:cNvSpPr>
          <p:nvPr/>
        </p:nvSpPr>
        <p:spPr bwMode="auto">
          <a:xfrm rot="5400000" flipH="1">
            <a:off x="2012119" y="4516678"/>
            <a:ext cx="50451" cy="91440"/>
          </a:xfrm>
          <a:prstGeom prst="line">
            <a:avLst/>
          </a:prstGeom>
          <a:noFill/>
          <a:ln w="19050">
            <a:solidFill>
              <a:schemeClr val="tx1"/>
            </a:solidFill>
            <a:round/>
            <a:headEnd/>
            <a:tailEnd/>
          </a:ln>
          <a:effectLst/>
        </p:spPr>
        <p:txBody>
          <a:bodyPr/>
          <a:lstStyle/>
          <a:p>
            <a:endParaRPr lang="en-US"/>
          </a:p>
        </p:txBody>
      </p:sp>
      <p:sp>
        <p:nvSpPr>
          <p:cNvPr id="67" name="Line 34"/>
          <p:cNvSpPr>
            <a:spLocks noChangeShapeType="1"/>
          </p:cNvSpPr>
          <p:nvPr/>
        </p:nvSpPr>
        <p:spPr bwMode="auto">
          <a:xfrm rot="5400000">
            <a:off x="1950990" y="4719010"/>
            <a:ext cx="272909" cy="0"/>
          </a:xfrm>
          <a:prstGeom prst="line">
            <a:avLst/>
          </a:prstGeom>
          <a:noFill/>
          <a:ln w="19050">
            <a:solidFill>
              <a:schemeClr val="tx1"/>
            </a:solidFill>
            <a:round/>
            <a:headEnd/>
            <a:tailEnd/>
          </a:ln>
          <a:effectLst/>
        </p:spPr>
        <p:txBody>
          <a:bodyPr/>
          <a:lstStyle/>
          <a:p>
            <a:endParaRPr lang="en-US"/>
          </a:p>
        </p:txBody>
      </p:sp>
      <p:sp>
        <p:nvSpPr>
          <p:cNvPr id="68" name="Line 34"/>
          <p:cNvSpPr>
            <a:spLocks noChangeShapeType="1"/>
          </p:cNvSpPr>
          <p:nvPr/>
        </p:nvSpPr>
        <p:spPr bwMode="auto">
          <a:xfrm rot="10800000">
            <a:off x="1443359" y="5634445"/>
            <a:ext cx="640080" cy="0"/>
          </a:xfrm>
          <a:prstGeom prst="line">
            <a:avLst/>
          </a:prstGeom>
          <a:noFill/>
          <a:ln w="19050">
            <a:solidFill>
              <a:schemeClr val="tx1"/>
            </a:solidFill>
            <a:round/>
            <a:headEnd/>
            <a:tailEnd/>
          </a:ln>
          <a:effectLst/>
        </p:spPr>
        <p:txBody>
          <a:bodyPr/>
          <a:lstStyle/>
          <a:p>
            <a:endParaRPr lang="en-US"/>
          </a:p>
        </p:txBody>
      </p:sp>
      <p:sp>
        <p:nvSpPr>
          <p:cNvPr id="69" name="Line 34"/>
          <p:cNvSpPr>
            <a:spLocks noChangeShapeType="1"/>
          </p:cNvSpPr>
          <p:nvPr/>
        </p:nvSpPr>
        <p:spPr bwMode="auto">
          <a:xfrm rot="18900000" flipH="1">
            <a:off x="1782541" y="4212139"/>
            <a:ext cx="640080" cy="0"/>
          </a:xfrm>
          <a:prstGeom prst="line">
            <a:avLst/>
          </a:prstGeom>
          <a:noFill/>
          <a:ln w="19050">
            <a:solidFill>
              <a:schemeClr val="tx1"/>
            </a:solidFill>
            <a:round/>
            <a:headEnd type="arrow" w="med" len="med"/>
            <a:tailEnd type="none" w="med" len="med"/>
          </a:ln>
          <a:effectLst/>
        </p:spPr>
        <p:txBody>
          <a:bodyPr/>
          <a:lstStyle/>
          <a:p>
            <a:endParaRPr lang="en-US"/>
          </a:p>
        </p:txBody>
      </p:sp>
      <p:sp>
        <p:nvSpPr>
          <p:cNvPr id="70" name="TextBox 69"/>
          <p:cNvSpPr txBox="1"/>
          <p:nvPr/>
        </p:nvSpPr>
        <p:spPr>
          <a:xfrm>
            <a:off x="812549" y="4704590"/>
            <a:ext cx="1151276" cy="523220"/>
          </a:xfrm>
          <a:prstGeom prst="rect">
            <a:avLst/>
          </a:prstGeom>
          <a:noFill/>
        </p:spPr>
        <p:txBody>
          <a:bodyPr wrap="none" rtlCol="0">
            <a:spAutoFit/>
          </a:bodyPr>
          <a:lstStyle/>
          <a:p>
            <a:pPr algn="r">
              <a:spcBef>
                <a:spcPts val="0"/>
              </a:spcBef>
            </a:pPr>
            <a:r>
              <a:rPr lang="en-US" sz="1400" dirty="0" smtClean="0">
                <a:latin typeface="Arial" pitchFamily="34" charset="0"/>
                <a:cs typeface="Arial" pitchFamily="34" charset="0"/>
              </a:rPr>
              <a:t>Selector</a:t>
            </a:r>
          </a:p>
          <a:p>
            <a:pPr algn="r">
              <a:spcBef>
                <a:spcPts val="0"/>
              </a:spcBef>
            </a:pPr>
            <a:r>
              <a:rPr lang="en-US" sz="1400" dirty="0" smtClean="0">
                <a:latin typeface="Arial" pitchFamily="34" charset="0"/>
                <a:cs typeface="Arial" pitchFamily="34" charset="0"/>
              </a:rPr>
              <a:t>Device (SD)</a:t>
            </a:r>
          </a:p>
        </p:txBody>
      </p:sp>
      <p:sp>
        <p:nvSpPr>
          <p:cNvPr id="71" name="TextBox 70"/>
          <p:cNvSpPr txBox="1"/>
          <p:nvPr/>
        </p:nvSpPr>
        <p:spPr>
          <a:xfrm>
            <a:off x="1020605" y="3986459"/>
            <a:ext cx="931665" cy="523220"/>
          </a:xfrm>
          <a:prstGeom prst="rect">
            <a:avLst/>
          </a:prstGeom>
          <a:noFill/>
        </p:spPr>
        <p:txBody>
          <a:bodyPr wrap="none" rtlCol="0">
            <a:spAutoFit/>
          </a:bodyPr>
          <a:lstStyle/>
          <a:p>
            <a:pPr algn="r">
              <a:spcBef>
                <a:spcPts val="0"/>
              </a:spcBef>
            </a:pPr>
            <a:r>
              <a:rPr lang="en-US" sz="1400" dirty="0" smtClean="0">
                <a:latin typeface="Arial" pitchFamily="34" charset="0"/>
                <a:cs typeface="Arial" pitchFamily="34" charset="0"/>
              </a:rPr>
              <a:t>Storage</a:t>
            </a:r>
          </a:p>
          <a:p>
            <a:pPr algn="r">
              <a:spcBef>
                <a:spcPts val="0"/>
              </a:spcBef>
            </a:pPr>
            <a:r>
              <a:rPr lang="en-US" sz="1400" dirty="0" smtClean="0">
                <a:latin typeface="Arial" pitchFamily="34" charset="0"/>
                <a:cs typeface="Arial" pitchFamily="34" charset="0"/>
              </a:rPr>
              <a:t>Cell (PM)</a:t>
            </a:r>
          </a:p>
        </p:txBody>
      </p:sp>
      <p:sp>
        <p:nvSpPr>
          <p:cNvPr id="72" name="TextBox 71"/>
          <p:cNvSpPr txBox="1"/>
          <p:nvPr/>
        </p:nvSpPr>
        <p:spPr>
          <a:xfrm>
            <a:off x="1239082" y="5366280"/>
            <a:ext cx="888320" cy="307777"/>
          </a:xfrm>
          <a:prstGeom prst="rect">
            <a:avLst/>
          </a:prstGeom>
          <a:noFill/>
        </p:spPr>
        <p:txBody>
          <a:bodyPr wrap="none" rtlCol="0">
            <a:spAutoFit/>
          </a:bodyPr>
          <a:lstStyle/>
          <a:p>
            <a:pPr algn="r">
              <a:spcBef>
                <a:spcPts val="300"/>
              </a:spcBef>
            </a:pPr>
            <a:r>
              <a:rPr lang="en-US" sz="1400" dirty="0" err="1" smtClean="0">
                <a:latin typeface="Arial" pitchFamily="34" charset="0"/>
                <a:cs typeface="Arial" pitchFamily="34" charset="0"/>
              </a:rPr>
              <a:t>Wordline</a:t>
            </a:r>
            <a:endParaRPr lang="en-US" sz="1400" dirty="0" smtClean="0">
              <a:latin typeface="Arial" pitchFamily="34" charset="0"/>
              <a:cs typeface="Arial" pitchFamily="34" charset="0"/>
            </a:endParaRPr>
          </a:p>
        </p:txBody>
      </p:sp>
      <p:sp>
        <p:nvSpPr>
          <p:cNvPr id="73" name="Line 34"/>
          <p:cNvSpPr>
            <a:spLocks noChangeShapeType="1"/>
          </p:cNvSpPr>
          <p:nvPr/>
        </p:nvSpPr>
        <p:spPr bwMode="auto">
          <a:xfrm rot="10800000">
            <a:off x="1427809" y="3423951"/>
            <a:ext cx="640080" cy="0"/>
          </a:xfrm>
          <a:prstGeom prst="line">
            <a:avLst/>
          </a:prstGeom>
          <a:noFill/>
          <a:ln w="19050">
            <a:solidFill>
              <a:schemeClr val="tx1"/>
            </a:solidFill>
            <a:round/>
            <a:headEnd/>
            <a:tailEnd/>
          </a:ln>
          <a:effectLst/>
        </p:spPr>
        <p:txBody>
          <a:bodyPr/>
          <a:lstStyle/>
          <a:p>
            <a:endParaRPr lang="en-US"/>
          </a:p>
        </p:txBody>
      </p:sp>
      <p:sp>
        <p:nvSpPr>
          <p:cNvPr id="74" name="TextBox 73"/>
          <p:cNvSpPr txBox="1"/>
          <p:nvPr/>
        </p:nvSpPr>
        <p:spPr>
          <a:xfrm>
            <a:off x="1428814" y="3164930"/>
            <a:ext cx="673582" cy="307777"/>
          </a:xfrm>
          <a:prstGeom prst="rect">
            <a:avLst/>
          </a:prstGeom>
          <a:noFill/>
        </p:spPr>
        <p:txBody>
          <a:bodyPr wrap="none" rtlCol="0">
            <a:spAutoFit/>
          </a:bodyPr>
          <a:lstStyle/>
          <a:p>
            <a:pPr algn="r">
              <a:spcBef>
                <a:spcPts val="300"/>
              </a:spcBef>
            </a:pPr>
            <a:r>
              <a:rPr lang="en-US" sz="1400" dirty="0" err="1" smtClean="0">
                <a:latin typeface="Arial" pitchFamily="34" charset="0"/>
                <a:cs typeface="Arial" pitchFamily="34" charset="0"/>
              </a:rPr>
              <a:t>Bitline</a:t>
            </a:r>
            <a:endParaRPr lang="en-US" sz="1400" dirty="0" smtClean="0">
              <a:latin typeface="Arial" pitchFamily="34" charset="0"/>
              <a:cs typeface="Arial" pitchFamily="34" charset="0"/>
            </a:endParaRPr>
          </a:p>
        </p:txBody>
      </p:sp>
      <p:sp>
        <p:nvSpPr>
          <p:cNvPr id="95" name="Right Brace 94"/>
          <p:cNvSpPr/>
          <p:nvPr/>
        </p:nvSpPr>
        <p:spPr bwMode="auto">
          <a:xfrm>
            <a:off x="2404872" y="3886200"/>
            <a:ext cx="292608" cy="73152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ahoma" pitchFamily="34" charset="0"/>
            </a:endParaRPr>
          </a:p>
        </p:txBody>
      </p:sp>
      <p:sp>
        <p:nvSpPr>
          <p:cNvPr id="96" name="Right Brace 95"/>
          <p:cNvSpPr/>
          <p:nvPr/>
        </p:nvSpPr>
        <p:spPr bwMode="auto">
          <a:xfrm>
            <a:off x="2401824" y="4642104"/>
            <a:ext cx="292608" cy="73152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ahoma" pitchFamily="34" charset="0"/>
            </a:endParaRPr>
          </a:p>
        </p:txBody>
      </p:sp>
      <p:sp>
        <p:nvSpPr>
          <p:cNvPr id="97" name="TextBox 96"/>
          <p:cNvSpPr txBox="1"/>
          <p:nvPr/>
        </p:nvSpPr>
        <p:spPr>
          <a:xfrm>
            <a:off x="2617757" y="4093139"/>
            <a:ext cx="619080" cy="307777"/>
          </a:xfrm>
          <a:prstGeom prst="rect">
            <a:avLst/>
          </a:prstGeom>
          <a:noFill/>
        </p:spPr>
        <p:txBody>
          <a:bodyPr wrap="none" rtlCol="0">
            <a:spAutoFit/>
          </a:bodyPr>
          <a:lstStyle/>
          <a:p>
            <a:pPr>
              <a:spcBef>
                <a:spcPts val="0"/>
              </a:spcBef>
            </a:pPr>
            <a:r>
              <a:rPr lang="en-US" sz="1400" dirty="0" err="1" smtClean="0">
                <a:latin typeface="Arial" pitchFamily="34" charset="0"/>
                <a:cs typeface="Arial" pitchFamily="34" charset="0"/>
              </a:rPr>
              <a:t>V</a:t>
            </a:r>
            <a:r>
              <a:rPr lang="en-US" sz="1400" baseline="-25000" dirty="0" err="1" smtClean="0">
                <a:latin typeface="Arial" pitchFamily="34" charset="0"/>
                <a:cs typeface="Arial" pitchFamily="34" charset="0"/>
              </a:rPr>
              <a:t>th,PM</a:t>
            </a:r>
            <a:endParaRPr lang="en-US" sz="1400" baseline="-25000" dirty="0" smtClean="0">
              <a:latin typeface="Arial" pitchFamily="34" charset="0"/>
              <a:cs typeface="Arial" pitchFamily="34" charset="0"/>
            </a:endParaRPr>
          </a:p>
        </p:txBody>
      </p:sp>
      <p:sp>
        <p:nvSpPr>
          <p:cNvPr id="98" name="TextBox 97"/>
          <p:cNvSpPr txBox="1"/>
          <p:nvPr/>
        </p:nvSpPr>
        <p:spPr>
          <a:xfrm>
            <a:off x="2614709" y="4858187"/>
            <a:ext cx="606256" cy="307777"/>
          </a:xfrm>
          <a:prstGeom prst="rect">
            <a:avLst/>
          </a:prstGeom>
          <a:noFill/>
        </p:spPr>
        <p:txBody>
          <a:bodyPr wrap="none" rtlCol="0">
            <a:spAutoFit/>
          </a:bodyPr>
          <a:lstStyle/>
          <a:p>
            <a:pPr>
              <a:spcBef>
                <a:spcPts val="0"/>
              </a:spcBef>
            </a:pPr>
            <a:r>
              <a:rPr lang="en-US" sz="1400" dirty="0" err="1" smtClean="0">
                <a:latin typeface="Arial" pitchFamily="34" charset="0"/>
                <a:cs typeface="Arial" pitchFamily="34" charset="0"/>
              </a:rPr>
              <a:t>V</a:t>
            </a:r>
            <a:r>
              <a:rPr lang="en-US" sz="1400" baseline="-25000" dirty="0" err="1" smtClean="0">
                <a:latin typeface="Arial" pitchFamily="34" charset="0"/>
                <a:cs typeface="Arial" pitchFamily="34" charset="0"/>
              </a:rPr>
              <a:t>th,SD</a:t>
            </a:r>
            <a:endParaRPr lang="en-US" sz="1400" baseline="-25000" dirty="0" smtClean="0">
              <a:latin typeface="Arial" pitchFamily="34" charset="0"/>
              <a:cs typeface="Arial" pitchFamily="34" charset="0"/>
            </a:endParaRPr>
          </a:p>
        </p:txBody>
      </p:sp>
      <p:sp>
        <p:nvSpPr>
          <p:cNvPr id="100" name="Right Brace 99"/>
          <p:cNvSpPr/>
          <p:nvPr/>
        </p:nvSpPr>
        <p:spPr bwMode="auto">
          <a:xfrm>
            <a:off x="3075432" y="3898392"/>
            <a:ext cx="292608" cy="146304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ahoma" pitchFamily="34" charset="0"/>
            </a:endParaRPr>
          </a:p>
        </p:txBody>
      </p:sp>
      <p:sp>
        <p:nvSpPr>
          <p:cNvPr id="101" name="TextBox 100"/>
          <p:cNvSpPr txBox="1"/>
          <p:nvPr/>
        </p:nvSpPr>
        <p:spPr>
          <a:xfrm>
            <a:off x="3288317" y="4480235"/>
            <a:ext cx="679994" cy="307777"/>
          </a:xfrm>
          <a:prstGeom prst="rect">
            <a:avLst/>
          </a:prstGeom>
          <a:noFill/>
        </p:spPr>
        <p:txBody>
          <a:bodyPr wrap="none" rtlCol="0">
            <a:spAutoFit/>
          </a:bodyPr>
          <a:lstStyle/>
          <a:p>
            <a:pPr>
              <a:spcBef>
                <a:spcPts val="0"/>
              </a:spcBef>
            </a:pPr>
            <a:r>
              <a:rPr lang="en-US" sz="1400" dirty="0" err="1" smtClean="0">
                <a:latin typeface="Arial" pitchFamily="34" charset="0"/>
                <a:cs typeface="Arial" pitchFamily="34" charset="0"/>
              </a:rPr>
              <a:t>V</a:t>
            </a:r>
            <a:r>
              <a:rPr lang="en-US" sz="1400" baseline="-25000" dirty="0" err="1" smtClean="0">
                <a:latin typeface="Arial" pitchFamily="34" charset="0"/>
                <a:cs typeface="Arial" pitchFamily="34" charset="0"/>
              </a:rPr>
              <a:t>th,SXP</a:t>
            </a:r>
            <a:endParaRPr lang="en-US" sz="1400" baseline="-25000" dirty="0" smtClean="0">
              <a:latin typeface="Arial" pitchFamily="34" charset="0"/>
              <a:cs typeface="Arial" pitchFamily="34" charset="0"/>
            </a:endParaRPr>
          </a:p>
        </p:txBody>
      </p:sp>
      <p:grpSp>
        <p:nvGrpSpPr>
          <p:cNvPr id="3" name="Group 37"/>
          <p:cNvGrpSpPr/>
          <p:nvPr/>
        </p:nvGrpSpPr>
        <p:grpSpPr>
          <a:xfrm>
            <a:off x="1911796" y="4843639"/>
            <a:ext cx="345642" cy="345642"/>
            <a:chOff x="3192179" y="5934452"/>
            <a:chExt cx="345642" cy="345642"/>
          </a:xfrm>
        </p:grpSpPr>
        <p:sp>
          <p:nvSpPr>
            <p:cNvPr id="39" name="Oval 38"/>
            <p:cNvSpPr/>
            <p:nvPr/>
          </p:nvSpPr>
          <p:spPr bwMode="auto">
            <a:xfrm>
              <a:off x="3192179" y="5934452"/>
              <a:ext cx="345642" cy="345642"/>
            </a:xfrm>
            <a:prstGeom prst="ellipse">
              <a:avLst/>
            </a:prstGeom>
            <a:noFill/>
            <a:ln w="19050"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ahoma" pitchFamily="34" charset="0"/>
              </a:endParaRPr>
            </a:p>
          </p:txBody>
        </p:sp>
        <p:cxnSp>
          <p:nvCxnSpPr>
            <p:cNvPr id="40" name="Straight Connector 39"/>
            <p:cNvCxnSpPr/>
            <p:nvPr/>
          </p:nvCxnSpPr>
          <p:spPr bwMode="auto">
            <a:xfrm>
              <a:off x="3249786" y="6107273"/>
              <a:ext cx="230428"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3422607" y="5992059"/>
              <a:ext cx="0" cy="115214"/>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3307393" y="6107273"/>
              <a:ext cx="0" cy="115214"/>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Outline</a:t>
            </a:r>
            <a:endParaRPr lang="en-US" sz="3200" dirty="0"/>
          </a:p>
        </p:txBody>
      </p:sp>
      <p:sp>
        <p:nvSpPr>
          <p:cNvPr id="3" name="Content Placeholder 2"/>
          <p:cNvSpPr>
            <a:spLocks noGrp="1"/>
          </p:cNvSpPr>
          <p:nvPr>
            <p:ph idx="1"/>
          </p:nvPr>
        </p:nvSpPr>
        <p:spPr>
          <a:xfrm>
            <a:off x="304800" y="914400"/>
            <a:ext cx="8686800" cy="5181600"/>
          </a:xfrm>
        </p:spPr>
        <p:txBody>
          <a:bodyPr/>
          <a:lstStyle/>
          <a:p>
            <a:pPr>
              <a:spcAft>
                <a:spcPts val="600"/>
              </a:spcAft>
            </a:pPr>
            <a:r>
              <a:rPr lang="en-US" sz="2800" dirty="0" smtClean="0">
                <a:solidFill>
                  <a:schemeClr val="accent3">
                    <a:lumMod val="75000"/>
                  </a:schemeClr>
                </a:solidFill>
              </a:rPr>
              <a:t>Overview</a:t>
            </a:r>
          </a:p>
          <a:p>
            <a:pPr>
              <a:spcAft>
                <a:spcPts val="600"/>
              </a:spcAft>
            </a:pPr>
            <a:r>
              <a:rPr lang="en-US" sz="2800" dirty="0" smtClean="0">
                <a:solidFill>
                  <a:schemeClr val="accent3">
                    <a:lumMod val="75000"/>
                  </a:schemeClr>
                </a:solidFill>
              </a:rPr>
              <a:t>SXP Technology Primer</a:t>
            </a:r>
          </a:p>
          <a:p>
            <a:pPr>
              <a:spcAft>
                <a:spcPts val="600"/>
              </a:spcAft>
            </a:pPr>
            <a:r>
              <a:rPr lang="en-US" sz="2800" dirty="0" smtClean="0"/>
              <a:t>Competitive Analysis</a:t>
            </a:r>
          </a:p>
          <a:p>
            <a:pPr>
              <a:spcAft>
                <a:spcPts val="600"/>
              </a:spcAft>
            </a:pPr>
            <a:r>
              <a:rPr lang="en-US" sz="2800" dirty="0" smtClean="0">
                <a:solidFill>
                  <a:schemeClr val="accent3">
                    <a:lumMod val="75000"/>
                  </a:schemeClr>
                </a:solidFill>
              </a:rPr>
              <a:t>Technology Status</a:t>
            </a:r>
          </a:p>
          <a:p>
            <a:pPr>
              <a:spcAft>
                <a:spcPts val="600"/>
              </a:spcAft>
            </a:pPr>
            <a:r>
              <a:rPr lang="en-US" sz="2800" dirty="0" smtClean="0">
                <a:solidFill>
                  <a:schemeClr val="accent3">
                    <a:lumMod val="75000"/>
                  </a:schemeClr>
                </a:solidFill>
              </a:rPr>
              <a:t>Intel System Architectures with SXP </a:t>
            </a:r>
          </a:p>
          <a:p>
            <a:pPr>
              <a:spcAft>
                <a:spcPts val="600"/>
              </a:spcAft>
            </a:pP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8843"/>
            <a:ext cx="8534400" cy="411162"/>
          </a:xfrm>
        </p:spPr>
        <p:txBody>
          <a:bodyPr>
            <a:normAutofit fontScale="90000"/>
          </a:bodyPr>
          <a:lstStyle/>
          <a:p>
            <a:r>
              <a:rPr lang="en-US" dirty="0" smtClean="0"/>
              <a:t>Options for Cross-Point (</a:t>
            </a:r>
            <a:r>
              <a:rPr lang="en-US" dirty="0" err="1" smtClean="0"/>
              <a:t>Xpt</a:t>
            </a:r>
            <a:r>
              <a:rPr lang="en-US" dirty="0" smtClean="0"/>
              <a:t>) RRAM Memory Materials</a:t>
            </a:r>
            <a:endParaRPr lang="en-US" dirty="0"/>
          </a:p>
        </p:txBody>
      </p:sp>
      <p:pic>
        <p:nvPicPr>
          <p:cNvPr id="3" name="Picture 2"/>
          <p:cNvPicPr/>
          <p:nvPr/>
        </p:nvPicPr>
        <p:blipFill>
          <a:blip r:embed="rId2" cstate="print"/>
          <a:srcRect/>
          <a:stretch>
            <a:fillRect/>
          </a:stretch>
        </p:blipFill>
        <p:spPr bwMode="auto">
          <a:xfrm>
            <a:off x="304800" y="861536"/>
            <a:ext cx="8458200" cy="4267200"/>
          </a:xfrm>
          <a:prstGeom prst="rect">
            <a:avLst/>
          </a:prstGeom>
          <a:noFill/>
          <a:ln w="9525">
            <a:noFill/>
            <a:miter lim="800000"/>
            <a:headEnd/>
            <a:tailEnd/>
          </a:ln>
        </p:spPr>
      </p:pic>
      <p:sp>
        <p:nvSpPr>
          <p:cNvPr id="7" name="Left Brace 6"/>
          <p:cNvSpPr/>
          <p:nvPr/>
        </p:nvSpPr>
        <p:spPr bwMode="auto">
          <a:xfrm rot="16200000">
            <a:off x="1752600" y="3833336"/>
            <a:ext cx="685800" cy="3429000"/>
          </a:xfrm>
          <a:prstGeom prst="leftBrac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Left Brace 8"/>
          <p:cNvSpPr/>
          <p:nvPr/>
        </p:nvSpPr>
        <p:spPr bwMode="auto">
          <a:xfrm rot="16200000">
            <a:off x="7810500" y="5019713"/>
            <a:ext cx="685800" cy="1066800"/>
          </a:xfrm>
          <a:prstGeom prst="leftBrace">
            <a:avLst/>
          </a:prstGeom>
          <a:noFill/>
          <a:ln w="38100" cap="flat" cmpd="sng" algn="ctr">
            <a:solidFill>
              <a:srgbClr val="0070C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6477000" y="5890736"/>
            <a:ext cx="1371600" cy="738664"/>
          </a:xfrm>
          <a:prstGeom prst="rect">
            <a:avLst/>
          </a:prstGeom>
          <a:noFill/>
        </p:spPr>
        <p:txBody>
          <a:bodyPr wrap="square" rtlCol="0">
            <a:spAutoFit/>
          </a:bodyPr>
          <a:lstStyle/>
          <a:p>
            <a:r>
              <a:rPr lang="en-US" sz="1400" dirty="0"/>
              <a:t>R</a:t>
            </a:r>
            <a:r>
              <a:rPr lang="en-US" sz="1400" dirty="0" smtClean="0"/>
              <a:t>esearch as switch: NbO</a:t>
            </a:r>
            <a:r>
              <a:rPr lang="en-US" sz="1400" baseline="-25000" dirty="0" smtClean="0"/>
              <a:t>2</a:t>
            </a:r>
            <a:r>
              <a:rPr lang="en-US" sz="1400" dirty="0" smtClean="0"/>
              <a:t>, VO</a:t>
            </a:r>
            <a:r>
              <a:rPr lang="en-US" sz="1400" baseline="-25000" dirty="0"/>
              <a:t>2</a:t>
            </a:r>
          </a:p>
        </p:txBody>
      </p:sp>
      <p:sp>
        <p:nvSpPr>
          <p:cNvPr id="11" name="Left Brace 10"/>
          <p:cNvSpPr/>
          <p:nvPr/>
        </p:nvSpPr>
        <p:spPr bwMode="auto">
          <a:xfrm rot="16200000">
            <a:off x="6667500" y="5027265"/>
            <a:ext cx="685800" cy="1066800"/>
          </a:xfrm>
          <a:prstGeom prst="leftBrace">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Left Brace 11"/>
          <p:cNvSpPr/>
          <p:nvPr/>
        </p:nvSpPr>
        <p:spPr bwMode="auto">
          <a:xfrm rot="16200000">
            <a:off x="5486400" y="4976336"/>
            <a:ext cx="685800" cy="1143000"/>
          </a:xfrm>
          <a:prstGeom prst="leftBrace">
            <a:avLst/>
          </a:prstGeom>
          <a:noFill/>
          <a:ln w="38100" cap="flat" cmpd="sng" algn="ctr">
            <a:solidFill>
              <a:srgbClr val="00B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5105400" y="5890736"/>
            <a:ext cx="1524000" cy="523220"/>
          </a:xfrm>
          <a:prstGeom prst="rect">
            <a:avLst/>
          </a:prstGeom>
          <a:noFill/>
        </p:spPr>
        <p:txBody>
          <a:bodyPr wrap="square" rtlCol="0">
            <a:spAutoFit/>
          </a:bodyPr>
          <a:lstStyle/>
          <a:p>
            <a:r>
              <a:rPr lang="en-US" sz="1400" b="1" dirty="0" smtClean="0">
                <a:solidFill>
                  <a:srgbClr val="00B050"/>
                </a:solidFill>
              </a:rPr>
              <a:t>Basis for SXP</a:t>
            </a:r>
          </a:p>
          <a:p>
            <a:r>
              <a:rPr lang="en-US" sz="1400" b="1" dirty="0" smtClean="0">
                <a:solidFill>
                  <a:srgbClr val="00B050"/>
                </a:solidFill>
                <a:latin typeface="Symbol" pitchFamily="18" charset="2"/>
              </a:rPr>
              <a:t>D</a:t>
            </a:r>
            <a:r>
              <a:rPr lang="en-US" sz="1400" b="1" dirty="0" smtClean="0">
                <a:solidFill>
                  <a:srgbClr val="00B050"/>
                </a:solidFill>
              </a:rPr>
              <a:t>R ~1e3 – 1e4x</a:t>
            </a:r>
            <a:endParaRPr lang="en-US" sz="1400" b="1" dirty="0">
              <a:solidFill>
                <a:srgbClr val="00B050"/>
              </a:solidFill>
            </a:endParaRPr>
          </a:p>
        </p:txBody>
      </p:sp>
      <p:sp>
        <p:nvSpPr>
          <p:cNvPr id="14" name="TextBox 13"/>
          <p:cNvSpPr txBox="1"/>
          <p:nvPr/>
        </p:nvSpPr>
        <p:spPr>
          <a:xfrm>
            <a:off x="7718082" y="5883958"/>
            <a:ext cx="1371600" cy="738664"/>
          </a:xfrm>
          <a:prstGeom prst="rect">
            <a:avLst/>
          </a:prstGeom>
          <a:noFill/>
        </p:spPr>
        <p:txBody>
          <a:bodyPr wrap="square" rtlCol="0">
            <a:spAutoFit/>
          </a:bodyPr>
          <a:lstStyle/>
          <a:p>
            <a:r>
              <a:rPr lang="en-US" sz="1400" dirty="0" err="1" smtClean="0">
                <a:solidFill>
                  <a:srgbClr val="0070C0"/>
                </a:solidFill>
              </a:rPr>
              <a:t>eRAM</a:t>
            </a:r>
            <a:r>
              <a:rPr lang="en-US" sz="1400" dirty="0" smtClean="0">
                <a:solidFill>
                  <a:srgbClr val="0070C0"/>
                </a:solidFill>
              </a:rPr>
              <a:t> option </a:t>
            </a:r>
            <a:r>
              <a:rPr lang="en-US" sz="1400" dirty="0" smtClean="0">
                <a:solidFill>
                  <a:srgbClr val="0070C0"/>
                </a:solidFill>
                <a:latin typeface="Symbol" pitchFamily="18" charset="2"/>
              </a:rPr>
              <a:t>D</a:t>
            </a:r>
            <a:r>
              <a:rPr lang="en-US" sz="1400" dirty="0" smtClean="0">
                <a:solidFill>
                  <a:srgbClr val="0070C0"/>
                </a:solidFill>
              </a:rPr>
              <a:t>R too low for </a:t>
            </a:r>
            <a:r>
              <a:rPr lang="en-US" sz="1400" dirty="0" err="1" smtClean="0">
                <a:solidFill>
                  <a:srgbClr val="0070C0"/>
                </a:solidFill>
              </a:rPr>
              <a:t>Xpt</a:t>
            </a:r>
            <a:r>
              <a:rPr lang="en-US" sz="1400" dirty="0" smtClean="0">
                <a:solidFill>
                  <a:srgbClr val="0070C0"/>
                </a:solidFill>
              </a:rPr>
              <a:t> (~2x)</a:t>
            </a:r>
            <a:endParaRPr lang="en-US" sz="1400" dirty="0">
              <a:solidFill>
                <a:srgbClr val="0070C0"/>
              </a:solidFill>
            </a:endParaRPr>
          </a:p>
        </p:txBody>
      </p:sp>
      <p:sp>
        <p:nvSpPr>
          <p:cNvPr id="15" name="TextBox 14"/>
          <p:cNvSpPr txBox="1"/>
          <p:nvPr/>
        </p:nvSpPr>
        <p:spPr>
          <a:xfrm>
            <a:off x="6153320" y="587671"/>
            <a:ext cx="2694933" cy="307777"/>
          </a:xfrm>
          <a:prstGeom prst="rect">
            <a:avLst/>
          </a:prstGeom>
          <a:noFill/>
        </p:spPr>
        <p:txBody>
          <a:bodyPr wrap="square" rtlCol="0">
            <a:spAutoFit/>
          </a:bodyPr>
          <a:lstStyle/>
          <a:p>
            <a:r>
              <a:rPr lang="en-US" sz="1400" b="1" dirty="0" smtClean="0"/>
              <a:t>Classification courtesy IMEC</a:t>
            </a:r>
            <a:endParaRPr lang="en-US" sz="1400" b="1" dirty="0"/>
          </a:p>
        </p:txBody>
      </p:sp>
      <p:sp>
        <p:nvSpPr>
          <p:cNvPr id="16" name="TextBox 15"/>
          <p:cNvSpPr txBox="1"/>
          <p:nvPr/>
        </p:nvSpPr>
        <p:spPr>
          <a:xfrm>
            <a:off x="533400" y="5943600"/>
            <a:ext cx="3276600" cy="523220"/>
          </a:xfrm>
          <a:prstGeom prst="rect">
            <a:avLst/>
          </a:prstGeom>
          <a:noFill/>
        </p:spPr>
        <p:txBody>
          <a:bodyPr wrap="square" rtlCol="0">
            <a:spAutoFit/>
          </a:bodyPr>
          <a:lstStyle/>
          <a:p>
            <a:pPr algn="ctr"/>
            <a:r>
              <a:rPr lang="en-US" sz="1400" dirty="0" smtClean="0">
                <a:solidFill>
                  <a:srgbClr val="FF0000"/>
                </a:solidFill>
              </a:rPr>
              <a:t>Industry focus: Poor Variability (&amp; retention issues)</a:t>
            </a:r>
            <a:endParaRPr lang="en-US" sz="1400" dirty="0">
              <a:solidFill>
                <a:srgbClr val="FF0000"/>
              </a:solidFill>
            </a:endParaRPr>
          </a:p>
        </p:txBody>
      </p:sp>
      <p:sp>
        <p:nvSpPr>
          <p:cNvPr id="17" name="Left Brace 16"/>
          <p:cNvSpPr/>
          <p:nvPr/>
        </p:nvSpPr>
        <p:spPr bwMode="auto">
          <a:xfrm rot="16200000">
            <a:off x="4191000" y="4924425"/>
            <a:ext cx="685800" cy="1295400"/>
          </a:xfrm>
          <a:prstGeom prst="leftBrace">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TextBox 17"/>
          <p:cNvSpPr txBox="1"/>
          <p:nvPr/>
        </p:nvSpPr>
        <p:spPr>
          <a:xfrm>
            <a:off x="3810000" y="5895975"/>
            <a:ext cx="1371600" cy="738664"/>
          </a:xfrm>
          <a:prstGeom prst="rect">
            <a:avLst/>
          </a:prstGeom>
          <a:noFill/>
        </p:spPr>
        <p:txBody>
          <a:bodyPr wrap="square" rtlCol="0">
            <a:spAutoFit/>
          </a:bodyPr>
          <a:lstStyle/>
          <a:p>
            <a:r>
              <a:rPr lang="en-US" sz="1400" b="1" dirty="0" smtClean="0">
                <a:solidFill>
                  <a:srgbClr val="7030A0"/>
                </a:solidFill>
              </a:rPr>
              <a:t>Research level, but poor scaling</a:t>
            </a:r>
            <a:endParaRPr lang="en-US" sz="1400" b="1" dirty="0">
              <a:solidFill>
                <a:srgbClr val="7030A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52400" y="762000"/>
            <a:ext cx="948418" cy="2590800"/>
          </a:xfrm>
          <a:prstGeom prst="rect">
            <a:avLst/>
          </a:prstGeom>
          <a:noFill/>
          <a:ln w="12700" cap="flat" cmpd="sng">
            <a:noFill/>
            <a:prstDash val="solid"/>
            <a:miter lim="800000"/>
            <a:headEnd type="none" w="sm" len="sm"/>
            <a:tailEnd type="none" w="sm" len="sm"/>
          </a:ln>
        </p:spPr>
      </p:pic>
      <p:pic>
        <p:nvPicPr>
          <p:cNvPr id="5" name="Picture 2"/>
          <p:cNvPicPr>
            <a:picLocks noChangeAspect="1" noChangeArrowheads="1"/>
          </p:cNvPicPr>
          <p:nvPr/>
        </p:nvPicPr>
        <p:blipFill>
          <a:blip r:embed="rId3" cstate="print"/>
          <a:srcRect/>
          <a:stretch>
            <a:fillRect/>
          </a:stretch>
        </p:blipFill>
        <p:spPr bwMode="auto">
          <a:xfrm>
            <a:off x="4980975" y="901244"/>
            <a:ext cx="4086825" cy="2354262"/>
          </a:xfrm>
          <a:prstGeom prst="rect">
            <a:avLst/>
          </a:prstGeom>
          <a:noFill/>
          <a:ln w="9525">
            <a:noFill/>
            <a:miter lim="800000"/>
            <a:headEnd/>
            <a:tailEnd/>
          </a:ln>
        </p:spPr>
      </p:pic>
      <p:sp>
        <p:nvSpPr>
          <p:cNvPr id="6" name="TextBox 126"/>
          <p:cNvSpPr txBox="1">
            <a:spLocks noChangeArrowheads="1"/>
          </p:cNvSpPr>
          <p:nvPr/>
        </p:nvSpPr>
        <p:spPr bwMode="auto">
          <a:xfrm>
            <a:off x="5029200" y="3058180"/>
            <a:ext cx="3429000" cy="523220"/>
          </a:xfrm>
          <a:prstGeom prst="rect">
            <a:avLst/>
          </a:prstGeom>
          <a:noFill/>
          <a:ln w="9525">
            <a:noFill/>
            <a:miter lim="800000"/>
            <a:headEnd/>
            <a:tailEnd/>
          </a:ln>
        </p:spPr>
        <p:txBody>
          <a:bodyPr wrap="square">
            <a:spAutoFit/>
          </a:bodyPr>
          <a:lstStyle/>
          <a:p>
            <a:pPr algn="ctr"/>
            <a:r>
              <a:rPr lang="en-US" altLang="en-US" sz="1400" b="1" dirty="0" smtClean="0"/>
              <a:t>HRS</a:t>
            </a:r>
            <a:r>
              <a:rPr lang="en-US" altLang="en-US" sz="1400" b="1" dirty="0" smtClean="0"/>
              <a:t>: </a:t>
            </a:r>
            <a:r>
              <a:rPr lang="en-US" altLang="en-US" sz="1400" b="1" dirty="0" err="1" smtClean="0"/>
              <a:t>Nc</a:t>
            </a:r>
            <a:r>
              <a:rPr lang="en-US" altLang="en-US" sz="1400" b="1" dirty="0" smtClean="0"/>
              <a:t> &lt;10</a:t>
            </a:r>
          </a:p>
          <a:p>
            <a:pPr eaLnBrk="1" hangingPunct="1"/>
            <a:endParaRPr lang="en-US" altLang="en-US" sz="1400" b="1" dirty="0"/>
          </a:p>
        </p:txBody>
      </p:sp>
      <p:sp>
        <p:nvSpPr>
          <p:cNvPr id="12" name="TextBox 14"/>
          <p:cNvSpPr txBox="1">
            <a:spLocks noChangeArrowheads="1"/>
          </p:cNvSpPr>
          <p:nvPr/>
        </p:nvSpPr>
        <p:spPr bwMode="auto">
          <a:xfrm>
            <a:off x="6781800" y="3505200"/>
            <a:ext cx="954087" cy="307975"/>
          </a:xfrm>
          <a:prstGeom prst="rect">
            <a:avLst/>
          </a:prstGeom>
          <a:solidFill>
            <a:schemeClr val="bg1"/>
          </a:solidFill>
          <a:ln w="9525">
            <a:solidFill>
              <a:schemeClr val="tx1"/>
            </a:solidFill>
            <a:miter lim="800000"/>
            <a:headEnd/>
            <a:tailEnd/>
          </a:ln>
        </p:spPr>
        <p:txBody>
          <a:bodyPr wrap="none" lIns="0" tIns="0" rIns="0" bIns="0">
            <a:spAutoFit/>
          </a:bodyPr>
          <a:lstStyle/>
          <a:p>
            <a:pPr eaLnBrk="1" hangingPunct="1"/>
            <a:r>
              <a:rPr lang="en-US" altLang="en-US" sz="2000" b="1" i="1" dirty="0">
                <a:solidFill>
                  <a:schemeClr val="accent2"/>
                </a:solidFill>
                <a:latin typeface="Gill Sans MT" pitchFamily="34" charset="0"/>
              </a:rPr>
              <a:t>HfO</a:t>
            </a:r>
            <a:r>
              <a:rPr lang="en-US" altLang="en-US" sz="2000" b="1" i="1" baseline="-25000" dirty="0">
                <a:solidFill>
                  <a:schemeClr val="accent2"/>
                </a:solidFill>
                <a:latin typeface="Gill Sans MT" pitchFamily="34" charset="0"/>
              </a:rPr>
              <a:t>2</a:t>
            </a:r>
            <a:r>
              <a:rPr lang="en-US" altLang="en-US" sz="2000" b="1" i="1" dirty="0">
                <a:solidFill>
                  <a:schemeClr val="accent2"/>
                </a:solidFill>
                <a:latin typeface="Gill Sans MT" pitchFamily="34" charset="0"/>
              </a:rPr>
              <a:t>/</a:t>
            </a:r>
            <a:r>
              <a:rPr lang="en-US" altLang="en-US" sz="2000" b="1" i="1" dirty="0" err="1">
                <a:solidFill>
                  <a:schemeClr val="accent2"/>
                </a:solidFill>
                <a:latin typeface="Gill Sans MT" pitchFamily="34" charset="0"/>
              </a:rPr>
              <a:t>Hf</a:t>
            </a:r>
            <a:endParaRPr lang="en-US" altLang="en-US" sz="2000" b="1" i="1" dirty="0">
              <a:solidFill>
                <a:schemeClr val="accent2"/>
              </a:solidFill>
              <a:latin typeface="Gill Sans MT" pitchFamily="34" charset="0"/>
            </a:endParaRPr>
          </a:p>
        </p:txBody>
      </p:sp>
      <p:sp>
        <p:nvSpPr>
          <p:cNvPr id="2" name="Title 1"/>
          <p:cNvSpPr>
            <a:spLocks noGrp="1"/>
          </p:cNvSpPr>
          <p:nvPr>
            <p:ph type="title"/>
          </p:nvPr>
        </p:nvSpPr>
        <p:spPr>
          <a:xfrm>
            <a:off x="457200" y="0"/>
            <a:ext cx="8305800" cy="533400"/>
          </a:xfrm>
        </p:spPr>
        <p:txBody>
          <a:bodyPr/>
          <a:lstStyle/>
          <a:p>
            <a:r>
              <a:rPr lang="en-US" dirty="0" err="1" smtClean="0"/>
              <a:t>MemRistor</a:t>
            </a:r>
            <a:r>
              <a:rPr lang="en-US" dirty="0" smtClean="0"/>
              <a:t>: Fundamental Variability Limitation</a:t>
            </a:r>
            <a:endParaRPr lang="en-US" dirty="0"/>
          </a:p>
        </p:txBody>
      </p:sp>
      <p:sp>
        <p:nvSpPr>
          <p:cNvPr id="13" name="TextBox 12"/>
          <p:cNvSpPr txBox="1"/>
          <p:nvPr/>
        </p:nvSpPr>
        <p:spPr>
          <a:xfrm>
            <a:off x="76200" y="6096000"/>
            <a:ext cx="4953000" cy="307777"/>
          </a:xfrm>
          <a:prstGeom prst="rect">
            <a:avLst/>
          </a:prstGeom>
          <a:noFill/>
        </p:spPr>
        <p:txBody>
          <a:bodyPr wrap="square" rtlCol="0">
            <a:spAutoFit/>
          </a:bodyPr>
          <a:lstStyle/>
          <a:p>
            <a:r>
              <a:rPr lang="en-US" sz="1400" b="1" dirty="0" smtClean="0"/>
              <a:t>Data &amp; images courtesy IMEC and </a:t>
            </a:r>
            <a:r>
              <a:rPr lang="en-US" sz="1400" b="1" dirty="0" err="1" smtClean="0"/>
              <a:t>Politecnico</a:t>
            </a:r>
            <a:r>
              <a:rPr lang="en-US" sz="1400" b="1" dirty="0" smtClean="0"/>
              <a:t> </a:t>
            </a:r>
            <a:r>
              <a:rPr lang="en-US" sz="1400" b="1" dirty="0" err="1" smtClean="0"/>
              <a:t>di</a:t>
            </a:r>
            <a:r>
              <a:rPr lang="en-US" sz="1400" b="1" dirty="0" smtClean="0"/>
              <a:t> Milano </a:t>
            </a:r>
            <a:endParaRPr lang="en-US" sz="1400" b="1" dirty="0"/>
          </a:p>
        </p:txBody>
      </p:sp>
      <p:sp>
        <p:nvSpPr>
          <p:cNvPr id="14" name="TextBox 13"/>
          <p:cNvSpPr txBox="1"/>
          <p:nvPr/>
        </p:nvSpPr>
        <p:spPr>
          <a:xfrm>
            <a:off x="3048000" y="457200"/>
            <a:ext cx="3276600" cy="369332"/>
          </a:xfrm>
          <a:prstGeom prst="rect">
            <a:avLst/>
          </a:prstGeom>
          <a:noFill/>
        </p:spPr>
        <p:txBody>
          <a:bodyPr wrap="square" rtlCol="0">
            <a:spAutoFit/>
          </a:bodyPr>
          <a:lstStyle/>
          <a:p>
            <a:r>
              <a:rPr lang="en-US" b="1" dirty="0" smtClean="0">
                <a:solidFill>
                  <a:srgbClr val="FF0000"/>
                </a:solidFill>
              </a:rPr>
              <a:t>Fine current control = Slow</a:t>
            </a:r>
            <a:endParaRPr lang="en-US" b="1" dirty="0">
              <a:solidFill>
                <a:srgbClr val="FF0000"/>
              </a:solidFill>
            </a:endParaRPr>
          </a:p>
        </p:txBody>
      </p:sp>
      <p:pic>
        <p:nvPicPr>
          <p:cNvPr id="15" name="Picture 4" descr="IV TiO2"/>
          <p:cNvPicPr>
            <a:picLocks noChangeAspect="1" noChangeArrowheads="1"/>
          </p:cNvPicPr>
          <p:nvPr/>
        </p:nvPicPr>
        <p:blipFill>
          <a:blip r:embed="rId4" cstate="print"/>
          <a:srcRect/>
          <a:stretch>
            <a:fillRect/>
          </a:stretch>
        </p:blipFill>
        <p:spPr bwMode="auto">
          <a:xfrm>
            <a:off x="1246359" y="1152586"/>
            <a:ext cx="3657600" cy="2391959"/>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srcRect/>
          <a:stretch>
            <a:fillRect/>
          </a:stretch>
        </p:blipFill>
        <p:spPr bwMode="auto">
          <a:xfrm>
            <a:off x="16605" y="3733800"/>
            <a:ext cx="3190875" cy="2400300"/>
          </a:xfrm>
          <a:prstGeom prst="rect">
            <a:avLst/>
          </a:prstGeom>
          <a:noFill/>
          <a:ln w="12700" cap="flat" cmpd="sng">
            <a:noFill/>
            <a:prstDash val="solid"/>
            <a:miter lim="800000"/>
            <a:headEnd type="none" w="sm" len="sm"/>
            <a:tailEnd type="none" w="sm" len="sm"/>
          </a:ln>
        </p:spPr>
      </p:pic>
      <p:cxnSp>
        <p:nvCxnSpPr>
          <p:cNvPr id="18" name="Straight Connector 17"/>
          <p:cNvCxnSpPr/>
          <p:nvPr/>
        </p:nvCxnSpPr>
        <p:spPr bwMode="auto">
          <a:xfrm>
            <a:off x="228600" y="3810000"/>
            <a:ext cx="990600" cy="0"/>
          </a:xfrm>
          <a:prstGeom prst="line">
            <a:avLst/>
          </a:prstGeom>
          <a:solidFill>
            <a:schemeClr val="accent1"/>
          </a:solidFill>
          <a:ln w="28575" cap="flat" cmpd="sng" algn="ctr">
            <a:solidFill>
              <a:srgbClr val="FF0000"/>
            </a:solidFill>
            <a:prstDash val="dash"/>
            <a:round/>
            <a:headEnd type="none" w="sm" len="sm"/>
            <a:tailEnd type="none" w="sm" len="sm"/>
          </a:ln>
          <a:effectLst/>
        </p:spPr>
      </p:cxnSp>
      <p:sp>
        <p:nvSpPr>
          <p:cNvPr id="19" name="TextBox 18"/>
          <p:cNvSpPr txBox="1"/>
          <p:nvPr/>
        </p:nvSpPr>
        <p:spPr>
          <a:xfrm>
            <a:off x="1371600" y="3657600"/>
            <a:ext cx="1676400" cy="307777"/>
          </a:xfrm>
          <a:prstGeom prst="rect">
            <a:avLst/>
          </a:prstGeom>
          <a:noFill/>
        </p:spPr>
        <p:txBody>
          <a:bodyPr wrap="square" rtlCol="0">
            <a:spAutoFit/>
          </a:bodyPr>
          <a:lstStyle/>
          <a:p>
            <a:r>
              <a:rPr lang="en-US" sz="1400" b="1" dirty="0" smtClean="0">
                <a:solidFill>
                  <a:srgbClr val="FF0000"/>
                </a:solidFill>
              </a:rPr>
              <a:t>w/o SET Failures</a:t>
            </a:r>
            <a:endParaRPr lang="en-US" sz="1400" b="1" dirty="0">
              <a:solidFill>
                <a:srgbClr val="FF0000"/>
              </a:solidFill>
            </a:endParaRPr>
          </a:p>
        </p:txBody>
      </p:sp>
      <p:pic>
        <p:nvPicPr>
          <p:cNvPr id="9" name="Picture 2"/>
          <p:cNvPicPr>
            <a:picLocks noChangeAspect="1" noChangeArrowheads="1"/>
          </p:cNvPicPr>
          <p:nvPr/>
        </p:nvPicPr>
        <p:blipFill>
          <a:blip r:embed="rId6" cstate="print"/>
          <a:srcRect/>
          <a:stretch>
            <a:fillRect/>
          </a:stretch>
        </p:blipFill>
        <p:spPr bwMode="auto">
          <a:xfrm>
            <a:off x="3038947" y="3810000"/>
            <a:ext cx="2952579" cy="2165597"/>
          </a:xfrm>
          <a:prstGeom prst="rect">
            <a:avLst/>
          </a:prstGeom>
          <a:noFill/>
          <a:ln w="12700" cap="flat" cmpd="sng">
            <a:noFill/>
            <a:prstDash val="solid"/>
            <a:miter lim="800000"/>
            <a:headEnd type="none" w="sm" len="sm"/>
            <a:tailEnd type="none" w="sm" len="sm"/>
          </a:ln>
        </p:spPr>
      </p:pic>
      <p:pic>
        <p:nvPicPr>
          <p:cNvPr id="10" name="Picture 11"/>
          <p:cNvPicPr>
            <a:picLocks noChangeAspect="1"/>
          </p:cNvPicPr>
          <p:nvPr/>
        </p:nvPicPr>
        <p:blipFill>
          <a:blip r:embed="rId7" cstate="print"/>
          <a:srcRect/>
          <a:stretch>
            <a:fillRect/>
          </a:stretch>
        </p:blipFill>
        <p:spPr bwMode="auto">
          <a:xfrm>
            <a:off x="5854571" y="3501988"/>
            <a:ext cx="3276600" cy="3279812"/>
          </a:xfrm>
          <a:prstGeom prst="rect">
            <a:avLst/>
          </a:prstGeom>
          <a:noFill/>
          <a:ln w="9525">
            <a:noFill/>
            <a:miter lim="800000"/>
            <a:headEnd/>
            <a:tailEnd/>
          </a:ln>
        </p:spPr>
      </p:pic>
      <p:sp>
        <p:nvSpPr>
          <p:cNvPr id="20" name="TextBox 19"/>
          <p:cNvSpPr txBox="1"/>
          <p:nvPr/>
        </p:nvSpPr>
        <p:spPr>
          <a:xfrm>
            <a:off x="1905000" y="838200"/>
            <a:ext cx="2971800" cy="369332"/>
          </a:xfrm>
          <a:prstGeom prst="rect">
            <a:avLst/>
          </a:prstGeom>
          <a:noFill/>
        </p:spPr>
        <p:txBody>
          <a:bodyPr wrap="square" rtlCol="0">
            <a:spAutoFit/>
          </a:bodyPr>
          <a:lstStyle/>
          <a:p>
            <a:r>
              <a:rPr lang="en-US" b="1" dirty="0" smtClean="0">
                <a:solidFill>
                  <a:schemeClr val="accent2"/>
                </a:solidFill>
              </a:rPr>
              <a:t>Typical RRAM IV Sweep</a:t>
            </a:r>
            <a:endParaRPr lang="en-US" b="1" dirty="0">
              <a:solidFill>
                <a:schemeClr val="accent2"/>
              </a:solidFill>
            </a:endParaRPr>
          </a:p>
        </p:txBody>
      </p:sp>
      <p:sp>
        <p:nvSpPr>
          <p:cNvPr id="21" name="Rectangle 20"/>
          <p:cNvSpPr/>
          <p:nvPr/>
        </p:nvSpPr>
        <p:spPr>
          <a:xfrm>
            <a:off x="4800600" y="838200"/>
            <a:ext cx="4191000" cy="307777"/>
          </a:xfrm>
          <a:prstGeom prst="rect">
            <a:avLst/>
          </a:prstGeom>
        </p:spPr>
        <p:txBody>
          <a:bodyPr wrap="square">
            <a:spAutoFit/>
          </a:bodyPr>
          <a:lstStyle/>
          <a:p>
            <a:pPr algn="ctr"/>
            <a:r>
              <a:rPr lang="en-US" altLang="en-US" sz="1400" b="1" dirty="0" smtClean="0"/>
              <a:t>LRS: different defect clustering cycle to cycle </a:t>
            </a:r>
            <a:endParaRPr lang="en-US" altLang="en-US" sz="1400" b="1"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28600" y="3143250"/>
            <a:ext cx="3733800" cy="3124170"/>
            <a:chOff x="5029200" y="3505200"/>
            <a:chExt cx="3810000" cy="3200370"/>
          </a:xfrm>
        </p:grpSpPr>
        <p:pic>
          <p:nvPicPr>
            <p:cNvPr id="5" name="R2S_1E3.png" descr="C:\Users\umeotto\Documents\2014\elettrici\PTX14\A418\p4\R2S_1E3.png"/>
            <p:cNvPicPr>
              <a:picLocks/>
            </p:cNvPicPr>
            <p:nvPr/>
          </p:nvPicPr>
          <p:blipFill>
            <a:blip r:embed="rId2" cstate="print"/>
            <a:srcRect b="19859"/>
            <a:stretch>
              <a:fillRect/>
            </a:stretch>
          </p:blipFill>
          <p:spPr>
            <a:xfrm>
              <a:off x="5029200" y="3505200"/>
              <a:ext cx="3657600" cy="3200370"/>
            </a:xfrm>
            <a:prstGeom prst="rect">
              <a:avLst/>
            </a:prstGeom>
          </p:spPr>
        </p:pic>
        <p:sp>
          <p:nvSpPr>
            <p:cNvPr id="19" name="TextBox 18"/>
            <p:cNvSpPr txBox="1"/>
            <p:nvPr/>
          </p:nvSpPr>
          <p:spPr>
            <a:xfrm>
              <a:off x="5651241" y="4051610"/>
              <a:ext cx="1219200" cy="662095"/>
            </a:xfrm>
            <a:prstGeom prst="rect">
              <a:avLst/>
            </a:prstGeom>
            <a:noFill/>
          </p:spPr>
          <p:txBody>
            <a:bodyPr wrap="square" rtlCol="0">
              <a:spAutoFit/>
            </a:bodyPr>
            <a:lstStyle/>
            <a:p>
              <a:r>
                <a:rPr lang="en-US" b="1" dirty="0"/>
                <a:t>5</a:t>
              </a:r>
              <a:r>
                <a:rPr lang="en-US" b="1" dirty="0" smtClean="0"/>
                <a:t>0nm SXP Cell</a:t>
              </a:r>
              <a:endParaRPr lang="en-US" b="1" dirty="0"/>
            </a:p>
          </p:txBody>
        </p:sp>
        <p:cxnSp>
          <p:nvCxnSpPr>
            <p:cNvPr id="21" name="Straight Arrow Connector 20"/>
            <p:cNvCxnSpPr/>
            <p:nvPr/>
          </p:nvCxnSpPr>
          <p:spPr bwMode="auto">
            <a:xfrm flipV="1">
              <a:off x="7467600" y="4114800"/>
              <a:ext cx="228600" cy="838200"/>
            </a:xfrm>
            <a:prstGeom prst="straightConnector1">
              <a:avLst/>
            </a:prstGeom>
            <a:solidFill>
              <a:schemeClr val="accent1"/>
            </a:solidFill>
            <a:ln w="38100" cap="flat" cmpd="sng" algn="ctr">
              <a:solidFill>
                <a:schemeClr val="tx1"/>
              </a:solidFill>
              <a:prstDash val="solid"/>
              <a:round/>
              <a:headEnd type="none" w="sm" len="sm"/>
              <a:tailEnd type="arrow"/>
            </a:ln>
            <a:effectLst/>
          </p:spPr>
        </p:cxnSp>
        <p:sp>
          <p:nvSpPr>
            <p:cNvPr id="23" name="TextBox 22"/>
            <p:cNvSpPr txBox="1"/>
            <p:nvPr/>
          </p:nvSpPr>
          <p:spPr>
            <a:xfrm>
              <a:off x="6934200" y="4953000"/>
              <a:ext cx="1295400" cy="535982"/>
            </a:xfrm>
            <a:prstGeom prst="rect">
              <a:avLst/>
            </a:prstGeom>
            <a:noFill/>
          </p:spPr>
          <p:txBody>
            <a:bodyPr wrap="square" rtlCol="0">
              <a:spAutoFit/>
            </a:bodyPr>
            <a:lstStyle/>
            <a:p>
              <a:r>
                <a:rPr lang="en-US" sz="1400" b="1" dirty="0" smtClean="0"/>
                <a:t>Increasing Thickness</a:t>
              </a:r>
              <a:endParaRPr lang="en-US" sz="1400" b="1" dirty="0"/>
            </a:p>
          </p:txBody>
        </p:sp>
        <p:sp>
          <p:nvSpPr>
            <p:cNvPr id="36" name="Rectangle 35"/>
            <p:cNvSpPr/>
            <p:nvPr/>
          </p:nvSpPr>
          <p:spPr bwMode="auto">
            <a:xfrm>
              <a:off x="5105400" y="3505200"/>
              <a:ext cx="3733800" cy="457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4" name="Group 23"/>
          <p:cNvGrpSpPr/>
          <p:nvPr/>
        </p:nvGrpSpPr>
        <p:grpSpPr>
          <a:xfrm>
            <a:off x="1444798" y="488135"/>
            <a:ext cx="3948545" cy="3141024"/>
            <a:chOff x="5120048" y="841559"/>
            <a:chExt cx="3948545" cy="3141024"/>
          </a:xfrm>
        </p:grpSpPr>
        <p:pic>
          <p:nvPicPr>
            <p:cNvPr id="25" name="Picture 24" descr="cellTemp_ins.png"/>
            <p:cNvPicPr>
              <a:picLocks noChangeAspect="1"/>
            </p:cNvPicPr>
            <p:nvPr/>
          </p:nvPicPr>
          <p:blipFill>
            <a:blip r:embed="rId3" cstate="print"/>
            <a:stretch>
              <a:fillRect/>
            </a:stretch>
          </p:blipFill>
          <p:spPr>
            <a:xfrm>
              <a:off x="5120048" y="846974"/>
              <a:ext cx="3948545" cy="3135609"/>
            </a:xfrm>
            <a:prstGeom prst="rect">
              <a:avLst/>
            </a:prstGeom>
          </p:spPr>
        </p:pic>
        <p:sp>
          <p:nvSpPr>
            <p:cNvPr id="26" name="Freeform 25"/>
            <p:cNvSpPr/>
            <p:nvPr/>
          </p:nvSpPr>
          <p:spPr bwMode="auto">
            <a:xfrm>
              <a:off x="5494265" y="875805"/>
              <a:ext cx="3548743" cy="2850078"/>
            </a:xfrm>
            <a:custGeom>
              <a:avLst/>
              <a:gdLst>
                <a:gd name="connsiteX0" fmla="*/ 49480 w 3548743"/>
                <a:gd name="connsiteY0" fmla="*/ 2817421 h 2850078"/>
                <a:gd name="connsiteX1" fmla="*/ 91044 w 3548743"/>
                <a:gd name="connsiteY1" fmla="*/ 2698668 h 2850078"/>
                <a:gd name="connsiteX2" fmla="*/ 126670 w 3548743"/>
                <a:gd name="connsiteY2" fmla="*/ 2615540 h 2850078"/>
                <a:gd name="connsiteX3" fmla="*/ 203859 w 3548743"/>
                <a:gd name="connsiteY3" fmla="*/ 2478974 h 2850078"/>
                <a:gd name="connsiteX4" fmla="*/ 322613 w 3548743"/>
                <a:gd name="connsiteY4" fmla="*/ 2330533 h 2850078"/>
                <a:gd name="connsiteX5" fmla="*/ 530431 w 3548743"/>
                <a:gd name="connsiteY5" fmla="*/ 2081151 h 2850078"/>
                <a:gd name="connsiteX6" fmla="*/ 886691 w 3548743"/>
                <a:gd name="connsiteY6" fmla="*/ 1689265 h 2850078"/>
                <a:gd name="connsiteX7" fmla="*/ 1379517 w 3548743"/>
                <a:gd name="connsiteY7" fmla="*/ 1255816 h 2850078"/>
                <a:gd name="connsiteX8" fmla="*/ 1694213 w 3548743"/>
                <a:gd name="connsiteY8" fmla="*/ 994559 h 2850078"/>
                <a:gd name="connsiteX9" fmla="*/ 1919844 w 3548743"/>
                <a:gd name="connsiteY9" fmla="*/ 840179 h 2850078"/>
                <a:gd name="connsiteX10" fmla="*/ 1973283 w 3548743"/>
                <a:gd name="connsiteY10" fmla="*/ 786740 h 2850078"/>
                <a:gd name="connsiteX11" fmla="*/ 2139537 w 3548743"/>
                <a:gd name="connsiteY11" fmla="*/ 757052 h 2850078"/>
                <a:gd name="connsiteX12" fmla="*/ 2305792 w 3548743"/>
                <a:gd name="connsiteY12" fmla="*/ 733301 h 2850078"/>
                <a:gd name="connsiteX13" fmla="*/ 2442358 w 3548743"/>
                <a:gd name="connsiteY13" fmla="*/ 709551 h 2850078"/>
                <a:gd name="connsiteX14" fmla="*/ 2531423 w 3548743"/>
                <a:gd name="connsiteY14" fmla="*/ 650174 h 2850078"/>
                <a:gd name="connsiteX15" fmla="*/ 3048000 w 3548743"/>
                <a:gd name="connsiteY15" fmla="*/ 311727 h 2850078"/>
                <a:gd name="connsiteX16" fmla="*/ 3148940 w 3548743"/>
                <a:gd name="connsiteY16" fmla="*/ 246413 h 2850078"/>
                <a:gd name="connsiteX17" fmla="*/ 3303319 w 3548743"/>
                <a:gd name="connsiteY17" fmla="*/ 151411 h 2850078"/>
                <a:gd name="connsiteX18" fmla="*/ 3344883 w 3548743"/>
                <a:gd name="connsiteY18" fmla="*/ 127660 h 2850078"/>
                <a:gd name="connsiteX19" fmla="*/ 3356758 w 3548743"/>
                <a:gd name="connsiteY19" fmla="*/ 109847 h 2850078"/>
                <a:gd name="connsiteX20" fmla="*/ 3380509 w 3548743"/>
                <a:gd name="connsiteY20" fmla="*/ 97972 h 2850078"/>
                <a:gd name="connsiteX21" fmla="*/ 3398322 w 3548743"/>
                <a:gd name="connsiteY21" fmla="*/ 92034 h 2850078"/>
                <a:gd name="connsiteX22" fmla="*/ 3416135 w 3548743"/>
                <a:gd name="connsiteY22" fmla="*/ 80159 h 2850078"/>
                <a:gd name="connsiteX23" fmla="*/ 3439885 w 3548743"/>
                <a:gd name="connsiteY23" fmla="*/ 62346 h 2850078"/>
                <a:gd name="connsiteX24" fmla="*/ 3463636 w 3548743"/>
                <a:gd name="connsiteY24" fmla="*/ 50470 h 2850078"/>
                <a:gd name="connsiteX25" fmla="*/ 3499262 w 3548743"/>
                <a:gd name="connsiteY25" fmla="*/ 32657 h 2850078"/>
                <a:gd name="connsiteX26" fmla="*/ 3528950 w 3548743"/>
                <a:gd name="connsiteY26" fmla="*/ 20782 h 2850078"/>
                <a:gd name="connsiteX27" fmla="*/ 3540826 w 3548743"/>
                <a:gd name="connsiteY27" fmla="*/ 8907 h 2850078"/>
                <a:gd name="connsiteX28" fmla="*/ 3546763 w 3548743"/>
                <a:gd name="connsiteY28" fmla="*/ 2969 h 2850078"/>
                <a:gd name="connsiteX29" fmla="*/ 3546763 w 3548743"/>
                <a:gd name="connsiteY29" fmla="*/ 26720 h 2850078"/>
                <a:gd name="connsiteX30" fmla="*/ 3540826 w 3548743"/>
                <a:gd name="connsiteY30" fmla="*/ 38595 h 2850078"/>
                <a:gd name="connsiteX31" fmla="*/ 3499262 w 3548743"/>
                <a:gd name="connsiteY31" fmla="*/ 56408 h 2850078"/>
                <a:gd name="connsiteX32" fmla="*/ 3422072 w 3548743"/>
                <a:gd name="connsiteY32" fmla="*/ 97972 h 2850078"/>
                <a:gd name="connsiteX33" fmla="*/ 3273631 w 3548743"/>
                <a:gd name="connsiteY33" fmla="*/ 192974 h 2850078"/>
                <a:gd name="connsiteX34" fmla="*/ 3077688 w 3548743"/>
                <a:gd name="connsiteY34" fmla="*/ 311727 h 2850078"/>
                <a:gd name="connsiteX35" fmla="*/ 2614550 w 3548743"/>
                <a:gd name="connsiteY35" fmla="*/ 614548 h 2850078"/>
                <a:gd name="connsiteX36" fmla="*/ 2549236 w 3548743"/>
                <a:gd name="connsiteY36" fmla="*/ 673925 h 2850078"/>
                <a:gd name="connsiteX37" fmla="*/ 2501735 w 3548743"/>
                <a:gd name="connsiteY37" fmla="*/ 697676 h 2850078"/>
                <a:gd name="connsiteX38" fmla="*/ 2448296 w 3548743"/>
                <a:gd name="connsiteY38" fmla="*/ 727364 h 2850078"/>
                <a:gd name="connsiteX39" fmla="*/ 2382982 w 3548743"/>
                <a:gd name="connsiteY39" fmla="*/ 768927 h 2850078"/>
                <a:gd name="connsiteX40" fmla="*/ 2311730 w 3548743"/>
                <a:gd name="connsiteY40" fmla="*/ 810491 h 2850078"/>
                <a:gd name="connsiteX41" fmla="*/ 2276104 w 3548743"/>
                <a:gd name="connsiteY41" fmla="*/ 846117 h 2850078"/>
                <a:gd name="connsiteX42" fmla="*/ 2210789 w 3548743"/>
                <a:gd name="connsiteY42" fmla="*/ 869868 h 2850078"/>
                <a:gd name="connsiteX43" fmla="*/ 2151413 w 3548743"/>
                <a:gd name="connsiteY43" fmla="*/ 923307 h 2850078"/>
                <a:gd name="connsiteX44" fmla="*/ 2062348 w 3548743"/>
                <a:gd name="connsiteY44" fmla="*/ 976746 h 2850078"/>
                <a:gd name="connsiteX45" fmla="*/ 2002971 w 3548743"/>
                <a:gd name="connsiteY45" fmla="*/ 1018309 h 2850078"/>
                <a:gd name="connsiteX46" fmla="*/ 1925782 w 3548743"/>
                <a:gd name="connsiteY46" fmla="*/ 1071748 h 2850078"/>
                <a:gd name="connsiteX47" fmla="*/ 1450769 w 3548743"/>
                <a:gd name="connsiteY47" fmla="*/ 1463634 h 2850078"/>
                <a:gd name="connsiteX48" fmla="*/ 892628 w 3548743"/>
                <a:gd name="connsiteY48" fmla="*/ 1986148 h 2850078"/>
                <a:gd name="connsiteX49" fmla="*/ 387927 w 3548743"/>
                <a:gd name="connsiteY49" fmla="*/ 2502725 h 2850078"/>
                <a:gd name="connsiteX50" fmla="*/ 49480 w 3548743"/>
                <a:gd name="connsiteY50" fmla="*/ 2817421 h 28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48743" h="2850078">
                  <a:moveTo>
                    <a:pt x="49480" y="2817421"/>
                  </a:moveTo>
                  <a:cubicBezTo>
                    <a:pt x="0" y="2850078"/>
                    <a:pt x="78179" y="2732315"/>
                    <a:pt x="91044" y="2698668"/>
                  </a:cubicBezTo>
                  <a:cubicBezTo>
                    <a:pt x="103909" y="2665021"/>
                    <a:pt x="107868" y="2652156"/>
                    <a:pt x="126670" y="2615540"/>
                  </a:cubicBezTo>
                  <a:cubicBezTo>
                    <a:pt x="145473" y="2578924"/>
                    <a:pt x="171202" y="2526475"/>
                    <a:pt x="203859" y="2478974"/>
                  </a:cubicBezTo>
                  <a:cubicBezTo>
                    <a:pt x="236516" y="2431473"/>
                    <a:pt x="268184" y="2396837"/>
                    <a:pt x="322613" y="2330533"/>
                  </a:cubicBezTo>
                  <a:cubicBezTo>
                    <a:pt x="377042" y="2264229"/>
                    <a:pt x="436418" y="2188029"/>
                    <a:pt x="530431" y="2081151"/>
                  </a:cubicBezTo>
                  <a:cubicBezTo>
                    <a:pt x="624444" y="1974273"/>
                    <a:pt x="745177" y="1826821"/>
                    <a:pt x="886691" y="1689265"/>
                  </a:cubicBezTo>
                  <a:cubicBezTo>
                    <a:pt x="1028205" y="1551709"/>
                    <a:pt x="1244930" y="1371600"/>
                    <a:pt x="1379517" y="1255816"/>
                  </a:cubicBezTo>
                  <a:cubicBezTo>
                    <a:pt x="1514104" y="1140032"/>
                    <a:pt x="1604159" y="1063832"/>
                    <a:pt x="1694213" y="994559"/>
                  </a:cubicBezTo>
                  <a:cubicBezTo>
                    <a:pt x="1784268" y="925286"/>
                    <a:pt x="1873332" y="874816"/>
                    <a:pt x="1919844" y="840179"/>
                  </a:cubicBezTo>
                  <a:cubicBezTo>
                    <a:pt x="1966356" y="805542"/>
                    <a:pt x="1936668" y="800595"/>
                    <a:pt x="1973283" y="786740"/>
                  </a:cubicBezTo>
                  <a:cubicBezTo>
                    <a:pt x="2009899" y="772886"/>
                    <a:pt x="2084119" y="765958"/>
                    <a:pt x="2139537" y="757052"/>
                  </a:cubicBezTo>
                  <a:cubicBezTo>
                    <a:pt x="2194955" y="748146"/>
                    <a:pt x="2255322" y="741218"/>
                    <a:pt x="2305792" y="733301"/>
                  </a:cubicBezTo>
                  <a:cubicBezTo>
                    <a:pt x="2356262" y="725384"/>
                    <a:pt x="2404753" y="723405"/>
                    <a:pt x="2442358" y="709551"/>
                  </a:cubicBezTo>
                  <a:cubicBezTo>
                    <a:pt x="2479963" y="695697"/>
                    <a:pt x="2531423" y="650174"/>
                    <a:pt x="2531423" y="650174"/>
                  </a:cubicBezTo>
                  <a:lnTo>
                    <a:pt x="3048000" y="311727"/>
                  </a:lnTo>
                  <a:cubicBezTo>
                    <a:pt x="3150919" y="244434"/>
                    <a:pt x="3106387" y="273132"/>
                    <a:pt x="3148940" y="246413"/>
                  </a:cubicBezTo>
                  <a:cubicBezTo>
                    <a:pt x="3191493" y="219694"/>
                    <a:pt x="3270662" y="171203"/>
                    <a:pt x="3303319" y="151411"/>
                  </a:cubicBezTo>
                  <a:cubicBezTo>
                    <a:pt x="3335976" y="131619"/>
                    <a:pt x="3335977" y="134587"/>
                    <a:pt x="3344883" y="127660"/>
                  </a:cubicBezTo>
                  <a:cubicBezTo>
                    <a:pt x="3353789" y="120733"/>
                    <a:pt x="3350820" y="114795"/>
                    <a:pt x="3356758" y="109847"/>
                  </a:cubicBezTo>
                  <a:cubicBezTo>
                    <a:pt x="3362696" y="104899"/>
                    <a:pt x="3373582" y="100941"/>
                    <a:pt x="3380509" y="97972"/>
                  </a:cubicBezTo>
                  <a:cubicBezTo>
                    <a:pt x="3387436" y="95003"/>
                    <a:pt x="3392384" y="95003"/>
                    <a:pt x="3398322" y="92034"/>
                  </a:cubicBezTo>
                  <a:cubicBezTo>
                    <a:pt x="3404260" y="89065"/>
                    <a:pt x="3409208" y="85107"/>
                    <a:pt x="3416135" y="80159"/>
                  </a:cubicBezTo>
                  <a:cubicBezTo>
                    <a:pt x="3423062" y="75211"/>
                    <a:pt x="3431968" y="67294"/>
                    <a:pt x="3439885" y="62346"/>
                  </a:cubicBezTo>
                  <a:cubicBezTo>
                    <a:pt x="3447802" y="57398"/>
                    <a:pt x="3463636" y="50470"/>
                    <a:pt x="3463636" y="50470"/>
                  </a:cubicBezTo>
                  <a:cubicBezTo>
                    <a:pt x="3473532" y="45522"/>
                    <a:pt x="3488376" y="37605"/>
                    <a:pt x="3499262" y="32657"/>
                  </a:cubicBezTo>
                  <a:cubicBezTo>
                    <a:pt x="3510148" y="27709"/>
                    <a:pt x="3522023" y="24740"/>
                    <a:pt x="3528950" y="20782"/>
                  </a:cubicBezTo>
                  <a:cubicBezTo>
                    <a:pt x="3535877" y="16824"/>
                    <a:pt x="3540826" y="8907"/>
                    <a:pt x="3540826" y="8907"/>
                  </a:cubicBezTo>
                  <a:cubicBezTo>
                    <a:pt x="3543795" y="5938"/>
                    <a:pt x="3545774" y="0"/>
                    <a:pt x="3546763" y="2969"/>
                  </a:cubicBezTo>
                  <a:cubicBezTo>
                    <a:pt x="3547752" y="5938"/>
                    <a:pt x="3547753" y="20782"/>
                    <a:pt x="3546763" y="26720"/>
                  </a:cubicBezTo>
                  <a:cubicBezTo>
                    <a:pt x="3545774" y="32658"/>
                    <a:pt x="3548743" y="33647"/>
                    <a:pt x="3540826" y="38595"/>
                  </a:cubicBezTo>
                  <a:cubicBezTo>
                    <a:pt x="3532909" y="43543"/>
                    <a:pt x="3519054" y="46512"/>
                    <a:pt x="3499262" y="56408"/>
                  </a:cubicBezTo>
                  <a:cubicBezTo>
                    <a:pt x="3479470" y="66304"/>
                    <a:pt x="3459677" y="75211"/>
                    <a:pt x="3422072" y="97972"/>
                  </a:cubicBezTo>
                  <a:cubicBezTo>
                    <a:pt x="3384467" y="120733"/>
                    <a:pt x="3331028" y="157348"/>
                    <a:pt x="3273631" y="192974"/>
                  </a:cubicBezTo>
                  <a:cubicBezTo>
                    <a:pt x="3216234" y="228600"/>
                    <a:pt x="3187535" y="241465"/>
                    <a:pt x="3077688" y="311727"/>
                  </a:cubicBezTo>
                  <a:cubicBezTo>
                    <a:pt x="2967841" y="381989"/>
                    <a:pt x="2702625" y="554182"/>
                    <a:pt x="2614550" y="614548"/>
                  </a:cubicBezTo>
                  <a:cubicBezTo>
                    <a:pt x="2526475" y="674914"/>
                    <a:pt x="2568038" y="660070"/>
                    <a:pt x="2549236" y="673925"/>
                  </a:cubicBezTo>
                  <a:cubicBezTo>
                    <a:pt x="2530434" y="687780"/>
                    <a:pt x="2518558" y="688770"/>
                    <a:pt x="2501735" y="697676"/>
                  </a:cubicBezTo>
                  <a:cubicBezTo>
                    <a:pt x="2484912" y="706583"/>
                    <a:pt x="2468088" y="715489"/>
                    <a:pt x="2448296" y="727364"/>
                  </a:cubicBezTo>
                  <a:cubicBezTo>
                    <a:pt x="2428504" y="739239"/>
                    <a:pt x="2405743" y="755073"/>
                    <a:pt x="2382982" y="768927"/>
                  </a:cubicBezTo>
                  <a:cubicBezTo>
                    <a:pt x="2360221" y="782781"/>
                    <a:pt x="2329543" y="797626"/>
                    <a:pt x="2311730" y="810491"/>
                  </a:cubicBezTo>
                  <a:cubicBezTo>
                    <a:pt x="2293917" y="823356"/>
                    <a:pt x="2292928" y="836221"/>
                    <a:pt x="2276104" y="846117"/>
                  </a:cubicBezTo>
                  <a:cubicBezTo>
                    <a:pt x="2259280" y="856013"/>
                    <a:pt x="2231571" y="857003"/>
                    <a:pt x="2210789" y="869868"/>
                  </a:cubicBezTo>
                  <a:cubicBezTo>
                    <a:pt x="2190007" y="882733"/>
                    <a:pt x="2176153" y="905494"/>
                    <a:pt x="2151413" y="923307"/>
                  </a:cubicBezTo>
                  <a:cubicBezTo>
                    <a:pt x="2126673" y="941120"/>
                    <a:pt x="2087088" y="960912"/>
                    <a:pt x="2062348" y="976746"/>
                  </a:cubicBezTo>
                  <a:cubicBezTo>
                    <a:pt x="2037608" y="992580"/>
                    <a:pt x="2002971" y="1018309"/>
                    <a:pt x="2002971" y="1018309"/>
                  </a:cubicBezTo>
                  <a:cubicBezTo>
                    <a:pt x="1980210" y="1034143"/>
                    <a:pt x="2017816" y="997527"/>
                    <a:pt x="1925782" y="1071748"/>
                  </a:cubicBezTo>
                  <a:cubicBezTo>
                    <a:pt x="1833748" y="1145969"/>
                    <a:pt x="1622961" y="1311234"/>
                    <a:pt x="1450769" y="1463634"/>
                  </a:cubicBezTo>
                  <a:cubicBezTo>
                    <a:pt x="1278577" y="1616034"/>
                    <a:pt x="1069768" y="1812966"/>
                    <a:pt x="892628" y="1986148"/>
                  </a:cubicBezTo>
                  <a:cubicBezTo>
                    <a:pt x="715488" y="2159330"/>
                    <a:pt x="528452" y="2365169"/>
                    <a:pt x="387927" y="2502725"/>
                  </a:cubicBezTo>
                  <a:cubicBezTo>
                    <a:pt x="247402" y="2640281"/>
                    <a:pt x="98960" y="2784764"/>
                    <a:pt x="49480" y="2817421"/>
                  </a:cubicBezTo>
                  <a:close/>
                </a:path>
              </a:pathLst>
            </a:custGeom>
            <a:solidFill>
              <a:srgbClr val="000000">
                <a:alpha val="56000"/>
              </a:srgbClr>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ahoma" pitchFamily="34" charset="0"/>
              </a:endParaRPr>
            </a:p>
          </p:txBody>
        </p:sp>
        <p:cxnSp>
          <p:nvCxnSpPr>
            <p:cNvPr id="27" name="Straight Connector 26"/>
            <p:cNvCxnSpPr/>
            <p:nvPr/>
          </p:nvCxnSpPr>
          <p:spPr bwMode="auto">
            <a:xfrm flipH="1">
              <a:off x="8020608" y="841559"/>
              <a:ext cx="1" cy="2851667"/>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8" name="TextBox 27"/>
            <p:cNvSpPr txBox="1"/>
            <p:nvPr/>
          </p:nvSpPr>
          <p:spPr>
            <a:xfrm>
              <a:off x="8043929" y="1693876"/>
              <a:ext cx="946298" cy="369332"/>
            </a:xfrm>
            <a:prstGeom prst="rect">
              <a:avLst/>
            </a:prstGeom>
            <a:noFill/>
          </p:spPr>
          <p:txBody>
            <a:bodyPr wrap="square" rtlCol="0">
              <a:spAutoFit/>
            </a:bodyPr>
            <a:lstStyle/>
            <a:p>
              <a:r>
                <a:rPr lang="en-US" sz="1800" dirty="0" smtClean="0"/>
                <a:t>Molten</a:t>
              </a:r>
            </a:p>
          </p:txBody>
        </p:sp>
        <p:sp>
          <p:nvSpPr>
            <p:cNvPr id="29" name="TextBox 28"/>
            <p:cNvSpPr txBox="1"/>
            <p:nvPr/>
          </p:nvSpPr>
          <p:spPr>
            <a:xfrm rot="18959206">
              <a:off x="5390862" y="1937979"/>
              <a:ext cx="1924336" cy="307777"/>
            </a:xfrm>
            <a:prstGeom prst="rect">
              <a:avLst/>
            </a:prstGeom>
            <a:noFill/>
          </p:spPr>
          <p:txBody>
            <a:bodyPr wrap="square" rtlCol="0">
              <a:spAutoFit/>
            </a:bodyPr>
            <a:lstStyle/>
            <a:p>
              <a:r>
                <a:rPr lang="en-US" sz="1400" dirty="0" smtClean="0">
                  <a:solidFill>
                    <a:srgbClr val="000000"/>
                  </a:solidFill>
                </a:rPr>
                <a:t>Max temp in the PM</a:t>
              </a:r>
            </a:p>
          </p:txBody>
        </p:sp>
        <p:sp>
          <p:nvSpPr>
            <p:cNvPr id="30" name="TextBox 29"/>
            <p:cNvSpPr txBox="1"/>
            <p:nvPr/>
          </p:nvSpPr>
          <p:spPr>
            <a:xfrm rot="18959206">
              <a:off x="6020939" y="2690886"/>
              <a:ext cx="1924336" cy="307777"/>
            </a:xfrm>
            <a:prstGeom prst="rect">
              <a:avLst/>
            </a:prstGeom>
            <a:noFill/>
          </p:spPr>
          <p:txBody>
            <a:bodyPr wrap="square" rtlCol="0">
              <a:spAutoFit/>
            </a:bodyPr>
            <a:lstStyle/>
            <a:p>
              <a:r>
                <a:rPr lang="en-US" sz="1400" dirty="0" smtClean="0">
                  <a:solidFill>
                    <a:srgbClr val="000000"/>
                  </a:solidFill>
                </a:rPr>
                <a:t>Min temp in the PM</a:t>
              </a:r>
            </a:p>
          </p:txBody>
        </p:sp>
        <p:cxnSp>
          <p:nvCxnSpPr>
            <p:cNvPr id="31" name="Straight Arrow Connector 30"/>
            <p:cNvCxnSpPr/>
            <p:nvPr/>
          </p:nvCxnSpPr>
          <p:spPr bwMode="auto">
            <a:xfrm>
              <a:off x="6432659" y="2175245"/>
              <a:ext cx="145561" cy="172169"/>
            </a:xfrm>
            <a:prstGeom prst="straightConnector1">
              <a:avLst/>
            </a:prstGeom>
            <a:solidFill>
              <a:schemeClr val="accent1"/>
            </a:solidFill>
            <a:ln w="22225" cap="flat" cmpd="sng" algn="ctr">
              <a:solidFill>
                <a:srgbClr val="000000"/>
              </a:solidFill>
              <a:prstDash val="solid"/>
              <a:round/>
              <a:headEnd type="none" w="med" len="med"/>
              <a:tailEnd type="arrow"/>
            </a:ln>
            <a:effectLst/>
          </p:spPr>
        </p:cxnSp>
        <p:cxnSp>
          <p:nvCxnSpPr>
            <p:cNvPr id="32" name="Straight Arrow Connector 31"/>
            <p:cNvCxnSpPr/>
            <p:nvPr/>
          </p:nvCxnSpPr>
          <p:spPr bwMode="auto">
            <a:xfrm flipH="1" flipV="1">
              <a:off x="6714702" y="2565780"/>
              <a:ext cx="191065" cy="191068"/>
            </a:xfrm>
            <a:prstGeom prst="straightConnector1">
              <a:avLst/>
            </a:prstGeom>
            <a:solidFill>
              <a:schemeClr val="accent1"/>
            </a:solidFill>
            <a:ln w="22225" cap="flat" cmpd="sng" algn="ctr">
              <a:solidFill>
                <a:srgbClr val="000000"/>
              </a:solidFill>
              <a:prstDash val="solid"/>
              <a:round/>
              <a:headEnd type="none" w="med" len="med"/>
              <a:tailEnd type="arrow"/>
            </a:ln>
            <a:effectLst/>
          </p:spPr>
        </p:cxnSp>
      </p:grpSp>
      <p:pic>
        <p:nvPicPr>
          <p:cNvPr id="4" name="Picture 2"/>
          <p:cNvPicPr>
            <a:picLocks noChangeAspect="1" noChangeArrowheads="1"/>
          </p:cNvPicPr>
          <p:nvPr/>
        </p:nvPicPr>
        <p:blipFill>
          <a:blip r:embed="rId4" cstate="print"/>
          <a:srcRect/>
          <a:stretch>
            <a:fillRect/>
          </a:stretch>
        </p:blipFill>
        <p:spPr bwMode="auto">
          <a:xfrm>
            <a:off x="3962400" y="3543300"/>
            <a:ext cx="4507569" cy="2623490"/>
          </a:xfrm>
          <a:prstGeom prst="rect">
            <a:avLst/>
          </a:prstGeom>
          <a:noFill/>
          <a:ln w="12700" cap="flat" cmpd="sng">
            <a:noFill/>
            <a:prstDash val="solid"/>
            <a:miter lim="800000"/>
            <a:headEnd type="none" w="sm" len="sm"/>
            <a:tailEnd type="none" w="sm" len="sm"/>
          </a:ln>
          <a:effectLst/>
        </p:spPr>
      </p:pic>
      <p:sp>
        <p:nvSpPr>
          <p:cNvPr id="2" name="Title 1"/>
          <p:cNvSpPr>
            <a:spLocks noGrp="1"/>
          </p:cNvSpPr>
          <p:nvPr>
            <p:ph type="title"/>
          </p:nvPr>
        </p:nvSpPr>
        <p:spPr>
          <a:xfrm>
            <a:off x="52817" y="25658"/>
            <a:ext cx="8991600" cy="381000"/>
          </a:xfrm>
        </p:spPr>
        <p:txBody>
          <a:bodyPr/>
          <a:lstStyle/>
          <a:p>
            <a:r>
              <a:rPr lang="en-US" dirty="0" smtClean="0"/>
              <a:t>SXP Phase Change = Scalable &amp; Tight </a:t>
            </a:r>
            <a:r>
              <a:rPr lang="en-US" dirty="0" err="1" smtClean="0"/>
              <a:t>Vt</a:t>
            </a:r>
            <a:r>
              <a:rPr lang="en-US" dirty="0" smtClean="0"/>
              <a:t> Capability  </a:t>
            </a:r>
            <a:endParaRPr lang="en-US" dirty="0"/>
          </a:p>
        </p:txBody>
      </p:sp>
      <p:pic>
        <p:nvPicPr>
          <p:cNvPr id="3" name="Picture 3"/>
          <p:cNvPicPr>
            <a:picLocks noChangeAspect="1" noChangeArrowheads="1"/>
          </p:cNvPicPr>
          <p:nvPr/>
        </p:nvPicPr>
        <p:blipFill>
          <a:blip r:embed="rId5" cstate="print"/>
          <a:srcRect/>
          <a:stretch>
            <a:fillRect/>
          </a:stretch>
        </p:blipFill>
        <p:spPr bwMode="auto">
          <a:xfrm>
            <a:off x="152400" y="457200"/>
            <a:ext cx="1072132" cy="2895600"/>
          </a:xfrm>
          <a:prstGeom prst="rect">
            <a:avLst/>
          </a:prstGeom>
          <a:noFill/>
          <a:ln w="12700" cap="flat" cmpd="sng">
            <a:noFill/>
            <a:prstDash val="solid"/>
            <a:miter lim="800000"/>
            <a:headEnd type="none" w="sm" len="sm"/>
            <a:tailEnd type="none" w="sm" len="sm"/>
          </a:ln>
        </p:spPr>
      </p:pic>
      <p:sp>
        <p:nvSpPr>
          <p:cNvPr id="17" name="Text Placeholder 2"/>
          <p:cNvSpPr txBox="1">
            <a:spLocks/>
          </p:cNvSpPr>
          <p:nvPr/>
        </p:nvSpPr>
        <p:spPr>
          <a:xfrm>
            <a:off x="2114550" y="6143625"/>
            <a:ext cx="6219825" cy="609600"/>
          </a:xfrm>
          <a:prstGeom prst="rect">
            <a:avLst/>
          </a:prstGeom>
        </p:spPr>
        <p:txBody>
          <a:bodyPr/>
          <a:lstStyle/>
          <a:p>
            <a:pPr marR="0" lvl="0" algn="l" defTabSz="914400" rtl="0" eaLnBrk="1" fontAlgn="base" latinLnBrk="0" hangingPunct="1">
              <a:lnSpc>
                <a:spcPct val="100000"/>
              </a:lnSpc>
              <a:spcAft>
                <a:spcPct val="0"/>
              </a:spcAft>
              <a:buClr>
                <a:schemeClr val="accent2"/>
              </a:buClr>
              <a:buSzTx/>
              <a:tabLst/>
              <a:defRPr/>
            </a:pPr>
            <a:r>
              <a:rPr kumimoji="0" lang="en-US" sz="1400" b="1" i="0" u="none" strike="noStrike" kern="0" cap="none" spc="0" normalizeH="0" baseline="0" noProof="0" dirty="0" smtClean="0">
                <a:ln>
                  <a:noFill/>
                </a:ln>
                <a:solidFill>
                  <a:schemeClr val="accent2"/>
                </a:solidFill>
                <a:effectLst/>
                <a:uLnTx/>
                <a:uFillTx/>
                <a:latin typeface="+mn-lt"/>
                <a:ea typeface="+mn-ea"/>
                <a:cs typeface="+mn-cs"/>
              </a:rPr>
              <a:t>Abrupt set to reset transition:</a:t>
            </a:r>
            <a:r>
              <a:rPr kumimoji="0" lang="en-US" sz="1400" b="1" i="0" u="none" strike="noStrike" kern="0" cap="none" spc="0" normalizeH="0" noProof="0" dirty="0" smtClean="0">
                <a:ln>
                  <a:noFill/>
                </a:ln>
                <a:solidFill>
                  <a:schemeClr val="accent2"/>
                </a:solidFill>
                <a:effectLst/>
                <a:uLnTx/>
                <a:uFillTx/>
                <a:latin typeface="+mn-lt"/>
                <a:ea typeface="+mn-ea"/>
                <a:cs typeface="+mn-cs"/>
              </a:rPr>
              <a:t> </a:t>
            </a:r>
            <a:r>
              <a:rPr kumimoji="0" lang="en-US" sz="1400" b="1" i="0" u="none" strike="noStrike" kern="0" cap="none" spc="0" normalizeH="0" baseline="0" noProof="0" dirty="0" smtClean="0">
                <a:ln>
                  <a:noFill/>
                </a:ln>
                <a:solidFill>
                  <a:schemeClr val="accent2"/>
                </a:solidFill>
                <a:effectLst/>
                <a:uLnTx/>
                <a:uFillTx/>
                <a:latin typeface="+mn-lt"/>
                <a:ea typeface="+mn-ea"/>
                <a:cs typeface="+mn-cs"/>
              </a:rPr>
              <a:t>resistivity </a:t>
            </a:r>
            <a:r>
              <a:rPr lang="en-US" sz="1400" b="1" kern="0" dirty="0" smtClean="0">
                <a:solidFill>
                  <a:schemeClr val="accent2"/>
                </a:solidFill>
              </a:rPr>
              <a:t>drops </a:t>
            </a:r>
            <a:r>
              <a:rPr kumimoji="0" lang="en-US" sz="1400" b="1" i="0" u="none" strike="noStrike" kern="0" cap="none" spc="0" normalizeH="0" baseline="0" noProof="0" dirty="0" smtClean="0">
                <a:ln>
                  <a:noFill/>
                </a:ln>
                <a:solidFill>
                  <a:schemeClr val="accent2"/>
                </a:solidFill>
                <a:effectLst/>
                <a:uLnTx/>
                <a:uFillTx/>
                <a:latin typeface="+mn-lt"/>
                <a:ea typeface="+mn-ea"/>
                <a:cs typeface="+mn-cs"/>
              </a:rPr>
              <a:t>abruptly @ melting</a:t>
            </a:r>
          </a:p>
          <a:p>
            <a:pPr marR="0" lvl="0" algn="l" defTabSz="914400" rtl="0" eaLnBrk="1" fontAlgn="base" latinLnBrk="0" hangingPunct="1">
              <a:lnSpc>
                <a:spcPct val="100000"/>
              </a:lnSpc>
              <a:spcAft>
                <a:spcPct val="0"/>
              </a:spcAft>
              <a:buClr>
                <a:schemeClr val="accent2"/>
              </a:buClr>
              <a:buSzTx/>
              <a:tabLst/>
              <a:defRPr/>
            </a:pPr>
            <a:r>
              <a:rPr kumimoji="0" lang="en-US" sz="1400" b="1" i="0" u="none" strike="noStrike" kern="0" cap="none" spc="0" normalizeH="0" baseline="0" noProof="0" dirty="0" smtClean="0">
                <a:ln>
                  <a:noFill/>
                </a:ln>
                <a:solidFill>
                  <a:schemeClr val="accent2"/>
                </a:solidFill>
                <a:effectLst/>
                <a:uLnTx/>
                <a:uFillTx/>
                <a:latin typeface="+mn-lt"/>
                <a:ea typeface="+mn-ea"/>
                <a:cs typeface="+mn-cs"/>
              </a:rPr>
              <a:t>Flat temperature profile in the PM after melting</a:t>
            </a:r>
          </a:p>
        </p:txBody>
      </p:sp>
      <p:sp>
        <p:nvSpPr>
          <p:cNvPr id="18" name="TextBox 17"/>
          <p:cNvSpPr txBox="1"/>
          <p:nvPr/>
        </p:nvSpPr>
        <p:spPr>
          <a:xfrm>
            <a:off x="4648200" y="3829050"/>
            <a:ext cx="1219200" cy="646331"/>
          </a:xfrm>
          <a:prstGeom prst="rect">
            <a:avLst/>
          </a:prstGeom>
          <a:noFill/>
        </p:spPr>
        <p:txBody>
          <a:bodyPr wrap="square" rtlCol="0">
            <a:spAutoFit/>
          </a:bodyPr>
          <a:lstStyle/>
          <a:p>
            <a:r>
              <a:rPr lang="en-US" b="1" dirty="0" smtClean="0"/>
              <a:t>20nm SXP Cell</a:t>
            </a:r>
            <a:endParaRPr lang="en-US" b="1" dirty="0"/>
          </a:p>
        </p:txBody>
      </p:sp>
      <p:pic>
        <p:nvPicPr>
          <p:cNvPr id="34" name="Picture 7" descr="image002"/>
          <p:cNvPicPr>
            <a:picLocks noChangeAspect="1" noChangeArrowheads="1"/>
          </p:cNvPicPr>
          <p:nvPr/>
        </p:nvPicPr>
        <p:blipFill>
          <a:blip r:embed="rId6" cstate="print"/>
          <a:srcRect/>
          <a:stretch>
            <a:fillRect/>
          </a:stretch>
        </p:blipFill>
        <p:spPr bwMode="auto">
          <a:xfrm>
            <a:off x="5562600" y="838200"/>
            <a:ext cx="3373720" cy="2446338"/>
          </a:xfrm>
          <a:prstGeom prst="rect">
            <a:avLst/>
          </a:prstGeom>
          <a:noFill/>
          <a:ln w="9525">
            <a:noFill/>
            <a:miter lim="800000"/>
            <a:headEnd/>
            <a:tailEnd/>
          </a:ln>
        </p:spPr>
      </p:pic>
      <p:sp>
        <p:nvSpPr>
          <p:cNvPr id="35" name="Rectangle 6"/>
          <p:cNvSpPr>
            <a:spLocks noChangeArrowheads="1"/>
          </p:cNvSpPr>
          <p:nvPr/>
        </p:nvSpPr>
        <p:spPr bwMode="auto">
          <a:xfrm>
            <a:off x="5867400" y="533400"/>
            <a:ext cx="3048000" cy="261610"/>
          </a:xfrm>
          <a:prstGeom prst="rect">
            <a:avLst/>
          </a:prstGeom>
          <a:noFill/>
          <a:ln w="12700" cap="flat" cmpd="sng">
            <a:noFill/>
            <a:prstDash val="solid"/>
            <a:miter lim="800000"/>
            <a:headEnd type="none" w="sm" len="sm"/>
            <a:tailEnd type="none" w="sm" len="sm"/>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accent2"/>
                </a:solidFill>
                <a:effectLst/>
                <a:latin typeface="Arial" pitchFamily="34" charset="0"/>
                <a:ea typeface="Calibri" pitchFamily="34" charset="0"/>
                <a:cs typeface="Arial" pitchFamily="34" charset="0"/>
              </a:rPr>
              <a:t>Reset sigma</a:t>
            </a:r>
            <a:r>
              <a:rPr kumimoji="0" lang="en-US" sz="1100" b="1" i="0" u="none" strike="noStrike" cap="none" normalizeH="0" dirty="0" smtClean="0">
                <a:ln>
                  <a:noFill/>
                </a:ln>
                <a:solidFill>
                  <a:schemeClr val="accent2"/>
                </a:solidFill>
                <a:effectLst/>
                <a:latin typeface="Arial" pitchFamily="34" charset="0"/>
                <a:ea typeface="Calibri" pitchFamily="34" charset="0"/>
                <a:cs typeface="Arial" pitchFamily="34" charset="0"/>
              </a:rPr>
              <a:t> within 1.3x Production Target</a:t>
            </a:r>
            <a:endParaRPr kumimoji="0" lang="en-US" sz="1800" b="1" i="0" u="none" strike="noStrike" cap="none" normalizeH="0" baseline="0" dirty="0" smtClean="0">
              <a:ln>
                <a:noFill/>
              </a:ln>
              <a:solidFill>
                <a:schemeClr val="accent2"/>
              </a:solidFill>
              <a:effectLst/>
              <a:latin typeface="Arial" pitchFamily="34" charset="0"/>
              <a:cs typeface="Arial" pitchFamily="34" charset="0"/>
            </a:endParaRPr>
          </a:p>
        </p:txBody>
      </p:sp>
      <p:sp>
        <p:nvSpPr>
          <p:cNvPr id="39" name="TextBox 38"/>
          <p:cNvSpPr txBox="1"/>
          <p:nvPr/>
        </p:nvSpPr>
        <p:spPr>
          <a:xfrm>
            <a:off x="2914650" y="5353050"/>
            <a:ext cx="2514600" cy="338554"/>
          </a:xfrm>
          <a:prstGeom prst="rect">
            <a:avLst/>
          </a:prstGeom>
          <a:solidFill>
            <a:schemeClr val="bg1"/>
          </a:solidFill>
        </p:spPr>
        <p:txBody>
          <a:bodyPr wrap="square" rtlCol="0">
            <a:spAutoFit/>
          </a:bodyPr>
          <a:lstStyle/>
          <a:p>
            <a:r>
              <a:rPr lang="en-US" sz="1600" b="1" dirty="0" smtClean="0">
                <a:solidFill>
                  <a:srgbClr val="FF0000"/>
                </a:solidFill>
              </a:rPr>
              <a:t>Current Scaling by Area</a:t>
            </a:r>
            <a:endParaRPr lang="en-US" sz="1600" b="1" dirty="0">
              <a:solidFill>
                <a:srgbClr val="FF0000"/>
              </a:solidFill>
            </a:endParaRPr>
          </a:p>
        </p:txBody>
      </p:sp>
      <p:cxnSp>
        <p:nvCxnSpPr>
          <p:cNvPr id="41" name="Straight Connector 40"/>
          <p:cNvCxnSpPr/>
          <p:nvPr/>
        </p:nvCxnSpPr>
        <p:spPr bwMode="auto">
          <a:xfrm>
            <a:off x="1981200" y="5276850"/>
            <a:ext cx="0" cy="457200"/>
          </a:xfrm>
          <a:prstGeom prst="line">
            <a:avLst/>
          </a:prstGeom>
          <a:solidFill>
            <a:schemeClr val="accent1"/>
          </a:solidFill>
          <a:ln w="38100" cap="flat" cmpd="sng" algn="ctr">
            <a:solidFill>
              <a:srgbClr val="FF0000"/>
            </a:solidFill>
            <a:prstDash val="solid"/>
            <a:round/>
            <a:headEnd type="none" w="sm" len="sm"/>
            <a:tailEnd type="none" w="sm" len="sm"/>
          </a:ln>
          <a:effectLst/>
        </p:spPr>
      </p:cxnSp>
      <p:cxnSp>
        <p:nvCxnSpPr>
          <p:cNvPr id="42" name="Straight Connector 41"/>
          <p:cNvCxnSpPr/>
          <p:nvPr/>
        </p:nvCxnSpPr>
        <p:spPr bwMode="auto">
          <a:xfrm>
            <a:off x="6400800" y="5238750"/>
            <a:ext cx="0" cy="457200"/>
          </a:xfrm>
          <a:prstGeom prst="line">
            <a:avLst/>
          </a:prstGeom>
          <a:solidFill>
            <a:schemeClr val="accent1"/>
          </a:solidFill>
          <a:ln w="38100" cap="flat" cmpd="sng" algn="ctr">
            <a:solidFill>
              <a:srgbClr val="FF0000"/>
            </a:solidFill>
            <a:prstDash val="solid"/>
            <a:round/>
            <a:headEnd type="none" w="sm" len="sm"/>
            <a:tailEnd type="none" w="sm" len="sm"/>
          </a:ln>
          <a:effectLst/>
        </p:spPr>
      </p:cxnSp>
      <p:cxnSp>
        <p:nvCxnSpPr>
          <p:cNvPr id="48" name="Straight Arrow Connector 47"/>
          <p:cNvCxnSpPr>
            <a:stCxn id="39" idx="3"/>
          </p:cNvCxnSpPr>
          <p:nvPr/>
        </p:nvCxnSpPr>
        <p:spPr bwMode="auto">
          <a:xfrm flipV="1">
            <a:off x="5429250" y="5505450"/>
            <a:ext cx="952500" cy="16877"/>
          </a:xfrm>
          <a:prstGeom prst="straightConnector1">
            <a:avLst/>
          </a:prstGeom>
          <a:solidFill>
            <a:schemeClr val="accent1"/>
          </a:solidFill>
          <a:ln w="28575" cap="flat" cmpd="sng" algn="ctr">
            <a:solidFill>
              <a:srgbClr val="FF0000"/>
            </a:solidFill>
            <a:prstDash val="solid"/>
            <a:round/>
            <a:headEnd type="none" w="sm" len="sm"/>
            <a:tailEnd type="arrow"/>
          </a:ln>
          <a:effectLst/>
        </p:spPr>
      </p:cxnSp>
      <p:cxnSp>
        <p:nvCxnSpPr>
          <p:cNvPr id="49" name="Straight Arrow Connector 48"/>
          <p:cNvCxnSpPr/>
          <p:nvPr/>
        </p:nvCxnSpPr>
        <p:spPr bwMode="auto">
          <a:xfrm flipH="1" flipV="1">
            <a:off x="1981200" y="5505450"/>
            <a:ext cx="952500" cy="16877"/>
          </a:xfrm>
          <a:prstGeom prst="straightConnector1">
            <a:avLst/>
          </a:prstGeom>
          <a:solidFill>
            <a:schemeClr val="accent1"/>
          </a:solidFill>
          <a:ln w="28575" cap="flat" cmpd="sng" algn="ctr">
            <a:solidFill>
              <a:srgbClr val="FF0000"/>
            </a:solidFill>
            <a:prstDash val="solid"/>
            <a:round/>
            <a:headEnd type="none" w="sm" len="sm"/>
            <a:tailEnd type="arrow"/>
          </a:ln>
          <a:effectLst/>
        </p:spPr>
      </p:cxnSp>
      <p:sp>
        <p:nvSpPr>
          <p:cNvPr id="50" name="TextBox 49"/>
          <p:cNvSpPr txBox="1"/>
          <p:nvPr/>
        </p:nvSpPr>
        <p:spPr>
          <a:xfrm>
            <a:off x="6934200" y="4210050"/>
            <a:ext cx="1981200" cy="461665"/>
          </a:xfrm>
          <a:prstGeom prst="rect">
            <a:avLst/>
          </a:prstGeom>
          <a:solidFill>
            <a:schemeClr val="bg1"/>
          </a:solidFill>
        </p:spPr>
        <p:txBody>
          <a:bodyPr wrap="square" rtlCol="0">
            <a:spAutoFit/>
          </a:bodyPr>
          <a:lstStyle/>
          <a:p>
            <a:r>
              <a:rPr lang="en-US" sz="1200" b="1" dirty="0" smtClean="0">
                <a:solidFill>
                  <a:srgbClr val="FF0000"/>
                </a:solidFill>
              </a:rPr>
              <a:t>Lower </a:t>
            </a:r>
            <a:r>
              <a:rPr lang="en-US" sz="1200" b="1" dirty="0" err="1" smtClean="0">
                <a:solidFill>
                  <a:srgbClr val="FF0000"/>
                </a:solidFill>
              </a:rPr>
              <a:t>Vt</a:t>
            </a:r>
            <a:r>
              <a:rPr lang="en-US" sz="1200" b="1" dirty="0" smtClean="0">
                <a:solidFill>
                  <a:srgbClr val="FF0000"/>
                </a:solidFill>
              </a:rPr>
              <a:t> than 50nm due to thickness scaling</a:t>
            </a:r>
            <a:endParaRPr lang="en-US" sz="1200" b="1" dirty="0">
              <a:solidFill>
                <a:srgbClr val="FF0000"/>
              </a:solidFill>
            </a:endParaRPr>
          </a:p>
        </p:txBody>
      </p:sp>
      <p:sp>
        <p:nvSpPr>
          <p:cNvPr id="51" name="Arc 50"/>
          <p:cNvSpPr/>
          <p:nvPr/>
        </p:nvSpPr>
        <p:spPr bwMode="auto">
          <a:xfrm rot="8778597">
            <a:off x="6613036" y="3817898"/>
            <a:ext cx="304800" cy="685800"/>
          </a:xfrm>
          <a:prstGeom prst="arc">
            <a:avLst/>
          </a:pr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3067"/>
            <a:ext cx="9144000" cy="533400"/>
          </a:xfrm>
        </p:spPr>
        <p:txBody>
          <a:bodyPr/>
          <a:lstStyle/>
          <a:p>
            <a:r>
              <a:rPr lang="en-US" dirty="0" smtClean="0"/>
              <a:t>Selector Benchmarking</a:t>
            </a:r>
            <a:r>
              <a:rPr lang="en-US" sz="1700" dirty="0" smtClean="0"/>
              <a:t/>
            </a:r>
            <a:br>
              <a:rPr lang="en-US" sz="1700" dirty="0" smtClean="0"/>
            </a:br>
            <a:r>
              <a:rPr lang="en-US" sz="1750" dirty="0" smtClean="0">
                <a:solidFill>
                  <a:schemeClr val="tx1"/>
                </a:solidFill>
              </a:rPr>
              <a:t>OTS Best in Class (we </a:t>
            </a:r>
            <a:r>
              <a:rPr lang="en-US" sz="1750" u="sng" dirty="0" smtClean="0">
                <a:solidFill>
                  <a:schemeClr val="tx1"/>
                </a:solidFill>
              </a:rPr>
              <a:t>think</a:t>
            </a:r>
            <a:r>
              <a:rPr lang="en-US" sz="1750" dirty="0" smtClean="0">
                <a:solidFill>
                  <a:schemeClr val="tx1"/>
                </a:solidFill>
              </a:rPr>
              <a:t> OTS snapback IV is </a:t>
            </a:r>
            <a:r>
              <a:rPr lang="en-US" sz="1750" u="sng" dirty="0" smtClean="0">
                <a:solidFill>
                  <a:schemeClr val="tx1"/>
                </a:solidFill>
              </a:rPr>
              <a:t>NOT</a:t>
            </a:r>
            <a:r>
              <a:rPr lang="en-US" sz="1750" dirty="0" smtClean="0">
                <a:solidFill>
                  <a:schemeClr val="tx1"/>
                </a:solidFill>
              </a:rPr>
              <a:t> compatible with Oxide RRAM)</a:t>
            </a:r>
            <a:br>
              <a:rPr lang="en-US" sz="1750" dirty="0" smtClean="0">
                <a:solidFill>
                  <a:schemeClr val="tx1"/>
                </a:solidFill>
              </a:rPr>
            </a:br>
            <a:r>
              <a:rPr lang="en-US" sz="1750" dirty="0" smtClean="0">
                <a:solidFill>
                  <a:schemeClr val="tx1"/>
                </a:solidFill>
              </a:rPr>
              <a:t>No known </a:t>
            </a:r>
            <a:r>
              <a:rPr lang="en-US" sz="1750" dirty="0">
                <a:solidFill>
                  <a:schemeClr val="tx1"/>
                </a:solidFill>
              </a:rPr>
              <a:t>s</a:t>
            </a:r>
            <a:r>
              <a:rPr lang="en-US" sz="1750" dirty="0" smtClean="0">
                <a:solidFill>
                  <a:schemeClr val="tx1"/>
                </a:solidFill>
              </a:rPr>
              <a:t>elector </a:t>
            </a:r>
            <a:r>
              <a:rPr lang="en-US" sz="1750" dirty="0">
                <a:solidFill>
                  <a:schemeClr val="tx1"/>
                </a:solidFill>
              </a:rPr>
              <a:t>c</a:t>
            </a:r>
            <a:r>
              <a:rPr lang="en-US" sz="1750" dirty="0" smtClean="0">
                <a:solidFill>
                  <a:schemeClr val="tx1"/>
                </a:solidFill>
              </a:rPr>
              <a:t>ompatible w/ </a:t>
            </a:r>
            <a:r>
              <a:rPr lang="en-US" sz="1750" dirty="0">
                <a:solidFill>
                  <a:schemeClr val="tx1"/>
                </a:solidFill>
              </a:rPr>
              <a:t>h</a:t>
            </a:r>
            <a:r>
              <a:rPr lang="en-US" sz="1750" dirty="0" smtClean="0">
                <a:solidFill>
                  <a:schemeClr val="tx1"/>
                </a:solidFill>
              </a:rPr>
              <a:t>igh RRAM current </a:t>
            </a:r>
            <a:r>
              <a:rPr lang="en-US" sz="1750" dirty="0">
                <a:solidFill>
                  <a:schemeClr val="tx1"/>
                </a:solidFill>
              </a:rPr>
              <a:t>r</a:t>
            </a:r>
            <a:r>
              <a:rPr lang="en-US" sz="1750" dirty="0" smtClean="0">
                <a:solidFill>
                  <a:schemeClr val="tx1"/>
                </a:solidFill>
              </a:rPr>
              <a:t>equired for low </a:t>
            </a:r>
            <a:r>
              <a:rPr lang="en-US" sz="1750" dirty="0" err="1" smtClean="0">
                <a:solidFill>
                  <a:schemeClr val="tx1"/>
                </a:solidFill>
              </a:rPr>
              <a:t>Vt</a:t>
            </a:r>
            <a:r>
              <a:rPr lang="en-US" sz="1750" dirty="0" smtClean="0">
                <a:solidFill>
                  <a:schemeClr val="tx1"/>
                </a:solidFill>
              </a:rPr>
              <a:t> variability</a:t>
            </a:r>
            <a:r>
              <a:rPr lang="en-US" sz="1750" dirty="0" smtClean="0"/>
              <a:t/>
            </a:r>
            <a:br>
              <a:rPr lang="en-US" sz="1750" dirty="0" smtClean="0"/>
            </a:br>
            <a:endParaRPr lang="en-US" sz="1750" dirty="0"/>
          </a:p>
        </p:txBody>
      </p:sp>
      <p:pic>
        <p:nvPicPr>
          <p:cNvPr id="18435" name="Picture 3"/>
          <p:cNvPicPr>
            <a:picLocks noChangeAspect="1" noChangeArrowheads="1"/>
          </p:cNvPicPr>
          <p:nvPr/>
        </p:nvPicPr>
        <p:blipFill>
          <a:blip r:embed="rId2" cstate="print"/>
          <a:srcRect/>
          <a:stretch>
            <a:fillRect/>
          </a:stretch>
        </p:blipFill>
        <p:spPr bwMode="auto">
          <a:xfrm>
            <a:off x="228600" y="1457325"/>
            <a:ext cx="5181599" cy="605088"/>
          </a:xfrm>
          <a:prstGeom prst="rect">
            <a:avLst/>
          </a:prstGeom>
          <a:noFill/>
          <a:ln w="12700" cap="flat" cmpd="sng">
            <a:noFill/>
            <a:prstDash val="solid"/>
            <a:miter lim="800000"/>
            <a:headEnd type="none" w="sm" len="sm"/>
            <a:tailEnd type="none" w="sm" len="sm"/>
          </a:ln>
        </p:spPr>
      </p:pic>
      <p:sp>
        <p:nvSpPr>
          <p:cNvPr id="11" name="TextBox 10"/>
          <p:cNvSpPr txBox="1"/>
          <p:nvPr/>
        </p:nvSpPr>
        <p:spPr>
          <a:xfrm>
            <a:off x="5562600" y="2066925"/>
            <a:ext cx="3581400" cy="523220"/>
          </a:xfrm>
          <a:prstGeom prst="rect">
            <a:avLst/>
          </a:prstGeom>
          <a:noFill/>
        </p:spPr>
        <p:txBody>
          <a:bodyPr wrap="square" rtlCol="0">
            <a:spAutoFit/>
          </a:bodyPr>
          <a:lstStyle/>
          <a:p>
            <a:r>
              <a:rPr lang="en-US" sz="1400" b="1" dirty="0" smtClean="0">
                <a:solidFill>
                  <a:schemeClr val="accent2"/>
                </a:solidFill>
              </a:rPr>
              <a:t>OTS Cycling Stability; Scaled Cell; High Current Density</a:t>
            </a:r>
            <a:endParaRPr lang="en-US" sz="1400" b="1" dirty="0">
              <a:solidFill>
                <a:schemeClr val="accent2"/>
              </a:solidFill>
            </a:endParaRPr>
          </a:p>
        </p:txBody>
      </p:sp>
      <p:sp>
        <p:nvSpPr>
          <p:cNvPr id="12" name="TextBox 11"/>
          <p:cNvSpPr txBox="1"/>
          <p:nvPr/>
        </p:nvSpPr>
        <p:spPr>
          <a:xfrm>
            <a:off x="152400" y="2295525"/>
            <a:ext cx="4114800" cy="307777"/>
          </a:xfrm>
          <a:prstGeom prst="rect">
            <a:avLst/>
          </a:prstGeom>
          <a:noFill/>
        </p:spPr>
        <p:txBody>
          <a:bodyPr wrap="square" rtlCol="0">
            <a:spAutoFit/>
          </a:bodyPr>
          <a:lstStyle/>
          <a:p>
            <a:r>
              <a:rPr lang="en-US" sz="1400" b="1" dirty="0" smtClean="0">
                <a:solidFill>
                  <a:schemeClr val="accent2"/>
                </a:solidFill>
              </a:rPr>
              <a:t>Selector Benchmarking:</a:t>
            </a:r>
            <a:endParaRPr lang="en-US" sz="1400" b="1" dirty="0">
              <a:solidFill>
                <a:schemeClr val="accent2"/>
              </a:solidFill>
            </a:endParaRPr>
          </a:p>
        </p:txBody>
      </p:sp>
      <p:sp>
        <p:nvSpPr>
          <p:cNvPr id="13" name="TextBox 12"/>
          <p:cNvSpPr txBox="1"/>
          <p:nvPr/>
        </p:nvSpPr>
        <p:spPr>
          <a:xfrm>
            <a:off x="228600" y="1130643"/>
            <a:ext cx="2667000" cy="307777"/>
          </a:xfrm>
          <a:prstGeom prst="rect">
            <a:avLst/>
          </a:prstGeom>
          <a:noFill/>
        </p:spPr>
        <p:txBody>
          <a:bodyPr wrap="square" rtlCol="0">
            <a:spAutoFit/>
          </a:bodyPr>
          <a:lstStyle/>
          <a:p>
            <a:r>
              <a:rPr lang="en-US" sz="1400" b="1" dirty="0" smtClean="0">
                <a:solidFill>
                  <a:schemeClr val="accent2"/>
                </a:solidFill>
              </a:rPr>
              <a:t>OTS Nonlinearity</a:t>
            </a:r>
            <a:endParaRPr lang="en-US" sz="1400" b="1" dirty="0">
              <a:solidFill>
                <a:schemeClr val="accent2"/>
              </a:solidFill>
            </a:endParaRPr>
          </a:p>
        </p:txBody>
      </p:sp>
      <p:sp>
        <p:nvSpPr>
          <p:cNvPr id="6" name="TextBox 5"/>
          <p:cNvSpPr txBox="1"/>
          <p:nvPr/>
        </p:nvSpPr>
        <p:spPr>
          <a:xfrm>
            <a:off x="914400" y="6248400"/>
            <a:ext cx="2895600" cy="307777"/>
          </a:xfrm>
          <a:prstGeom prst="rect">
            <a:avLst/>
          </a:prstGeom>
          <a:noFill/>
        </p:spPr>
        <p:txBody>
          <a:bodyPr wrap="square" rtlCol="0">
            <a:spAutoFit/>
          </a:bodyPr>
          <a:lstStyle/>
          <a:p>
            <a:r>
              <a:rPr lang="en-US" sz="1400" b="1" dirty="0" smtClean="0"/>
              <a:t>Benchmark data courtesy IMEC </a:t>
            </a:r>
            <a:endParaRPr lang="en-US" sz="1400" b="1" dirty="0"/>
          </a:p>
        </p:txBody>
      </p:sp>
      <p:pic>
        <p:nvPicPr>
          <p:cNvPr id="18436" name="Picture 4"/>
          <p:cNvPicPr>
            <a:picLocks noChangeAspect="1" noChangeArrowheads="1"/>
          </p:cNvPicPr>
          <p:nvPr/>
        </p:nvPicPr>
        <p:blipFill>
          <a:blip r:embed="rId3" cstate="print"/>
          <a:srcRect/>
          <a:stretch>
            <a:fillRect/>
          </a:stretch>
        </p:blipFill>
        <p:spPr bwMode="auto">
          <a:xfrm>
            <a:off x="25658" y="2371725"/>
            <a:ext cx="5181600" cy="3919175"/>
          </a:xfrm>
          <a:prstGeom prst="rect">
            <a:avLst/>
          </a:prstGeom>
          <a:noFill/>
          <a:ln w="12700" cap="flat" cmpd="sng">
            <a:noFill/>
            <a:prstDash val="solid"/>
            <a:miter lim="800000"/>
            <a:headEnd type="none" w="sm" len="sm"/>
            <a:tailEnd type="none" w="sm" len="sm"/>
          </a:ln>
        </p:spPr>
      </p:pic>
      <p:pic>
        <p:nvPicPr>
          <p:cNvPr id="18437" name="Picture 5"/>
          <p:cNvPicPr>
            <a:picLocks noChangeAspect="1" noChangeArrowheads="1"/>
          </p:cNvPicPr>
          <p:nvPr/>
        </p:nvPicPr>
        <p:blipFill>
          <a:blip r:embed="rId4" cstate="print"/>
          <a:srcRect/>
          <a:stretch>
            <a:fillRect/>
          </a:stretch>
        </p:blipFill>
        <p:spPr bwMode="auto">
          <a:xfrm>
            <a:off x="5029200" y="2524125"/>
            <a:ext cx="4114800" cy="3610535"/>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448" y="813998"/>
            <a:ext cx="4422775" cy="315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preferRelativeResize="0">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40074" y="856308"/>
            <a:ext cx="4197096" cy="3108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1" y="0"/>
            <a:ext cx="9143999" cy="457200"/>
          </a:xfrm>
        </p:spPr>
        <p:txBody>
          <a:bodyPr>
            <a:noAutofit/>
          </a:bodyPr>
          <a:lstStyle/>
          <a:p>
            <a:r>
              <a:rPr lang="en-US" sz="3200" dirty="0" smtClean="0"/>
              <a:t>SXP: </a:t>
            </a:r>
            <a:r>
              <a:rPr lang="en-US" sz="3200" dirty="0"/>
              <a:t>S</a:t>
            </a:r>
            <a:r>
              <a:rPr lang="en-US" sz="3200" dirty="0" smtClean="0"/>
              <a:t>ubstantial </a:t>
            </a:r>
            <a:r>
              <a:rPr lang="en-US" sz="3200" dirty="0"/>
              <a:t>C</a:t>
            </a:r>
            <a:r>
              <a:rPr lang="en-US" sz="3200" dirty="0" smtClean="0"/>
              <a:t>ompetitive Lead </a:t>
            </a:r>
            <a:r>
              <a:rPr lang="en-US" sz="3200" dirty="0" smtClean="0"/>
              <a:t>Potential</a:t>
            </a:r>
            <a:endParaRPr lang="en-US" sz="3200" dirty="0"/>
          </a:p>
        </p:txBody>
      </p:sp>
      <p:sp>
        <p:nvSpPr>
          <p:cNvPr id="4" name="Content Placeholder 3"/>
          <p:cNvSpPr>
            <a:spLocks noGrp="1"/>
          </p:cNvSpPr>
          <p:nvPr>
            <p:ph sz="half" idx="1"/>
          </p:nvPr>
        </p:nvSpPr>
        <p:spPr>
          <a:xfrm>
            <a:off x="0" y="3927689"/>
            <a:ext cx="5791200" cy="2468880"/>
          </a:xfrm>
        </p:spPr>
        <p:txBody>
          <a:bodyPr>
            <a:noAutofit/>
          </a:bodyPr>
          <a:lstStyle/>
          <a:p>
            <a:pPr marL="342900" indent="-342900">
              <a:spcBef>
                <a:spcPts val="0"/>
              </a:spcBef>
              <a:buFont typeface="+mj-lt"/>
              <a:buAutoNum type="arabicParenR"/>
            </a:pPr>
            <a:r>
              <a:rPr lang="en-US" sz="1400" dirty="0" smtClean="0"/>
              <a:t>SXP uniquely combines</a:t>
            </a:r>
          </a:p>
          <a:p>
            <a:pPr lvl="1">
              <a:spcBef>
                <a:spcPts val="0"/>
              </a:spcBef>
              <a:buFont typeface="Arial" panose="020B0604020202020204" pitchFamily="34" charset="0"/>
              <a:buChar char="•"/>
            </a:pPr>
            <a:r>
              <a:rPr lang="en-US" sz="1200" dirty="0" smtClean="0"/>
              <a:t>NVM</a:t>
            </a:r>
          </a:p>
          <a:p>
            <a:pPr lvl="1">
              <a:spcBef>
                <a:spcPts val="0"/>
              </a:spcBef>
              <a:buFont typeface="Arial" panose="020B0604020202020204" pitchFamily="34" charset="0"/>
              <a:buChar char="•"/>
            </a:pPr>
            <a:r>
              <a:rPr lang="en-US" sz="1200" dirty="0" smtClean="0"/>
              <a:t>Low cost (stackable memory-selector pair)</a:t>
            </a:r>
          </a:p>
          <a:p>
            <a:pPr lvl="1">
              <a:spcBef>
                <a:spcPts val="0"/>
              </a:spcBef>
              <a:buFont typeface="Arial" panose="020B0604020202020204" pitchFamily="34" charset="0"/>
              <a:buChar char="•"/>
            </a:pPr>
            <a:r>
              <a:rPr lang="en-US" sz="1200" dirty="0" smtClean="0"/>
              <a:t>High Performance: latency 10</a:t>
            </a:r>
            <a:r>
              <a:rPr lang="en-US" sz="1200" baseline="30000" dirty="0" smtClean="0"/>
              <a:t>3</a:t>
            </a:r>
            <a:r>
              <a:rPr lang="en-US" sz="1200" dirty="0" smtClean="0"/>
              <a:t>X below NAND</a:t>
            </a:r>
            <a:endParaRPr lang="en-US" sz="700" dirty="0" smtClean="0"/>
          </a:p>
          <a:p>
            <a:pPr marL="342900" indent="-342900">
              <a:spcBef>
                <a:spcPts val="0"/>
              </a:spcBef>
              <a:buFont typeface="+mj-lt"/>
              <a:buAutoNum type="arabicParenR"/>
            </a:pPr>
            <a:r>
              <a:rPr lang="en-US" sz="1400" dirty="0" smtClean="0"/>
              <a:t>Competition </a:t>
            </a:r>
          </a:p>
          <a:p>
            <a:pPr lvl="1">
              <a:spcBef>
                <a:spcPts val="0"/>
              </a:spcBef>
              <a:buFont typeface="Arial" panose="020B0604020202020204" pitchFamily="34" charset="0"/>
              <a:buChar char="•"/>
            </a:pPr>
            <a:r>
              <a:rPr lang="en-US" sz="1200" dirty="0"/>
              <a:t>R</a:t>
            </a:r>
            <a:r>
              <a:rPr lang="en-US" sz="1200" dirty="0" smtClean="0"/>
              <a:t>esearch phase, largely oxide RRAMs  (</a:t>
            </a:r>
            <a:r>
              <a:rPr lang="en-US" sz="1200" dirty="0" err="1" smtClean="0"/>
              <a:t>MemRistor</a:t>
            </a:r>
            <a:r>
              <a:rPr lang="en-US" sz="1200" dirty="0" smtClean="0"/>
              <a:t>)</a:t>
            </a:r>
            <a:endParaRPr lang="en-US" sz="1200" dirty="0"/>
          </a:p>
          <a:p>
            <a:pPr lvl="1">
              <a:spcBef>
                <a:spcPts val="0"/>
              </a:spcBef>
              <a:buFont typeface="Arial" panose="020B0604020202020204" pitchFamily="34" charset="0"/>
              <a:buChar char="•"/>
            </a:pPr>
            <a:r>
              <a:rPr lang="en-US" sz="1200" dirty="0" smtClean="0">
                <a:sym typeface="Wingdings" panose="05000000000000000000" pitchFamily="2" charset="2"/>
              </a:rPr>
              <a:t>No stackable selector pair yet ID’d</a:t>
            </a:r>
          </a:p>
          <a:p>
            <a:pPr lvl="1">
              <a:spcBef>
                <a:spcPts val="0"/>
              </a:spcBef>
              <a:buFont typeface="Arial" panose="020B0604020202020204" pitchFamily="34" charset="0"/>
              <a:buChar char="•"/>
            </a:pPr>
            <a:r>
              <a:rPr lang="en-US" sz="1200" dirty="0" smtClean="0">
                <a:sym typeface="Wingdings" panose="05000000000000000000" pitchFamily="2" charset="2"/>
              </a:rPr>
              <a:t>If solution is found: timeline 2017+ (</a:t>
            </a:r>
            <a:r>
              <a:rPr lang="en-US" sz="1200" dirty="0" err="1" smtClean="0">
                <a:sym typeface="Wingdings" panose="05000000000000000000" pitchFamily="2" charset="2"/>
              </a:rPr>
              <a:t>Hynix</a:t>
            </a:r>
            <a:r>
              <a:rPr lang="en-US" sz="1200" dirty="0" smtClean="0">
                <a:sym typeface="Wingdings" panose="05000000000000000000" pitchFamily="2" charset="2"/>
              </a:rPr>
              <a:t>/HP)</a:t>
            </a:r>
          </a:p>
          <a:p>
            <a:pPr>
              <a:spcBef>
                <a:spcPts val="0"/>
              </a:spcBef>
              <a:buFont typeface="+mj-lt"/>
              <a:buAutoNum type="arabicParenR" startAt="3"/>
            </a:pPr>
            <a:r>
              <a:rPr lang="en-US" sz="1400" dirty="0" smtClean="0">
                <a:sym typeface="Wingdings" panose="05000000000000000000" pitchFamily="2" charset="2"/>
              </a:rPr>
              <a:t>IP challenges to entry for comp to follow SXP </a:t>
            </a:r>
          </a:p>
          <a:p>
            <a:pPr lvl="1">
              <a:spcBef>
                <a:spcPts val="0"/>
              </a:spcBef>
              <a:buFont typeface="Arial" panose="020B0604020202020204" pitchFamily="34" charset="0"/>
              <a:buChar char="•"/>
            </a:pPr>
            <a:r>
              <a:rPr lang="en-US" sz="1200" dirty="0" smtClean="0">
                <a:sym typeface="Wingdings" panose="05000000000000000000" pitchFamily="2" charset="2"/>
              </a:rPr>
              <a:t>Product interface license</a:t>
            </a:r>
          </a:p>
          <a:p>
            <a:pPr lvl="1">
              <a:spcBef>
                <a:spcPts val="0"/>
              </a:spcBef>
              <a:buFont typeface="Arial" panose="020B0604020202020204" pitchFamily="34" charset="0"/>
              <a:buChar char="•"/>
            </a:pPr>
            <a:r>
              <a:rPr lang="en-US" sz="1200" dirty="0" smtClean="0">
                <a:sym typeface="Wingdings" panose="05000000000000000000" pitchFamily="2" charset="2"/>
              </a:rPr>
              <a:t>PVD Target Exclusivity with supplier</a:t>
            </a:r>
          </a:p>
          <a:p>
            <a:pPr lvl="1">
              <a:spcBef>
                <a:spcPts val="0"/>
              </a:spcBef>
              <a:buFont typeface="Arial" panose="020B0604020202020204" pitchFamily="34" charset="0"/>
              <a:buChar char="•"/>
            </a:pPr>
            <a:r>
              <a:rPr lang="en-US" sz="1200" dirty="0" err="1" smtClean="0">
                <a:sym typeface="Wingdings" panose="05000000000000000000" pitchFamily="2" charset="2"/>
              </a:rPr>
              <a:t>Ovonyx</a:t>
            </a:r>
            <a:r>
              <a:rPr lang="en-US" sz="1200" dirty="0" smtClean="0">
                <a:sym typeface="Wingdings" panose="05000000000000000000" pitchFamily="2" charset="2"/>
              </a:rPr>
              <a:t> license to selector material</a:t>
            </a:r>
          </a:p>
          <a:p>
            <a:pPr lvl="1">
              <a:spcBef>
                <a:spcPts val="0"/>
              </a:spcBef>
              <a:buFont typeface="Arial" panose="020B0604020202020204" pitchFamily="34" charset="0"/>
              <a:buChar char="•"/>
            </a:pPr>
            <a:r>
              <a:rPr lang="en-US" sz="1200" dirty="0" smtClean="0">
                <a:sym typeface="Wingdings" panose="05000000000000000000" pitchFamily="2" charset="2"/>
              </a:rPr>
              <a:t>SXP heterogeneous stack integration not reverse engineer-able</a:t>
            </a:r>
            <a:endParaRPr lang="en-US" sz="1200" dirty="0" smtClean="0"/>
          </a:p>
          <a:p>
            <a:pPr>
              <a:spcBef>
                <a:spcPts val="0"/>
              </a:spcBef>
              <a:buNone/>
            </a:pPr>
            <a:endParaRPr lang="en-US" sz="1600" dirty="0" smtClean="0">
              <a:sym typeface="Wingdings" panose="05000000000000000000" pitchFamily="2" charset="2"/>
            </a:endParaRPr>
          </a:p>
        </p:txBody>
      </p:sp>
      <p:sp>
        <p:nvSpPr>
          <p:cNvPr id="8" name="TextBox 7"/>
          <p:cNvSpPr txBox="1"/>
          <p:nvPr/>
        </p:nvSpPr>
        <p:spPr>
          <a:xfrm>
            <a:off x="0" y="515296"/>
            <a:ext cx="5042599" cy="307777"/>
          </a:xfrm>
          <a:prstGeom prst="rect">
            <a:avLst/>
          </a:prstGeom>
          <a:noFill/>
        </p:spPr>
        <p:txBody>
          <a:bodyPr wrap="none" rtlCol="0">
            <a:spAutoFit/>
          </a:bodyPr>
          <a:lstStyle/>
          <a:p>
            <a:r>
              <a:rPr lang="en-US" sz="1400" b="1" u="sng" dirty="0" smtClean="0">
                <a:solidFill>
                  <a:prstClr val="black"/>
                </a:solidFill>
              </a:rPr>
              <a:t>Memory-Storage Technology </a:t>
            </a:r>
            <a:r>
              <a:rPr lang="en-US" sz="1400" b="1" u="sng" dirty="0">
                <a:solidFill>
                  <a:prstClr val="black"/>
                </a:solidFill>
              </a:rPr>
              <a:t>Options and Vector Scoring</a:t>
            </a:r>
          </a:p>
        </p:txBody>
      </p:sp>
      <p:sp>
        <p:nvSpPr>
          <p:cNvPr id="14" name="TextBox 13"/>
          <p:cNvSpPr txBox="1"/>
          <p:nvPr/>
        </p:nvSpPr>
        <p:spPr>
          <a:xfrm>
            <a:off x="4953000" y="515292"/>
            <a:ext cx="3673121" cy="307777"/>
          </a:xfrm>
          <a:prstGeom prst="rect">
            <a:avLst/>
          </a:prstGeom>
          <a:noFill/>
        </p:spPr>
        <p:txBody>
          <a:bodyPr wrap="none" rtlCol="0">
            <a:spAutoFit/>
          </a:bodyPr>
          <a:lstStyle/>
          <a:p>
            <a:r>
              <a:rPr lang="en-US" sz="1400" b="1" u="sng" dirty="0">
                <a:solidFill>
                  <a:prstClr val="black"/>
                </a:solidFill>
              </a:rPr>
              <a:t>Post DRAM/Post NAND Competitor Strategies  </a:t>
            </a:r>
          </a:p>
        </p:txBody>
      </p:sp>
      <p:sp>
        <p:nvSpPr>
          <p:cNvPr id="17" name="Rectangle 16"/>
          <p:cNvSpPr/>
          <p:nvPr/>
        </p:nvSpPr>
        <p:spPr>
          <a:xfrm>
            <a:off x="4773606" y="3545080"/>
            <a:ext cx="4069080" cy="39319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4762716" y="1912218"/>
            <a:ext cx="4087368" cy="4846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0"/>
          <p:cNvSpPr>
            <a:spLocks noChangeArrowheads="1"/>
          </p:cNvSpPr>
          <p:nvPr/>
        </p:nvSpPr>
        <p:spPr bwMode="auto">
          <a:xfrm>
            <a:off x="2501900" y="3984282"/>
            <a:ext cx="241300" cy="230188"/>
          </a:xfrm>
          <a:prstGeom prst="ellipse">
            <a:avLst/>
          </a:prstGeom>
          <a:solidFill>
            <a:srgbClr val="FF0000"/>
          </a:solidFill>
          <a:ln w="12700">
            <a:solidFill>
              <a:srgbClr val="000000"/>
            </a:solidFill>
            <a:round/>
            <a:headEnd type="none" w="sm" len="sm"/>
            <a:tailEnd type="none" w="sm" len="sm"/>
          </a:ln>
        </p:spPr>
        <p:txBody>
          <a:bodyPr wrap="none" anchor="ctr" anchorCtr="1"/>
          <a:lstStyle/>
          <a:p>
            <a:r>
              <a:rPr lang="en-US" sz="1000" b="1" dirty="0">
                <a:solidFill>
                  <a:prstClr val="white"/>
                </a:solidFill>
                <a:latin typeface="Arial" charset="0"/>
              </a:rPr>
              <a:t>1</a:t>
            </a:r>
          </a:p>
        </p:txBody>
      </p:sp>
      <p:sp>
        <p:nvSpPr>
          <p:cNvPr id="21" name="Oval 10"/>
          <p:cNvSpPr>
            <a:spLocks noChangeArrowheads="1"/>
          </p:cNvSpPr>
          <p:nvPr/>
        </p:nvSpPr>
        <p:spPr bwMode="auto">
          <a:xfrm>
            <a:off x="1600200" y="4724400"/>
            <a:ext cx="241300" cy="230188"/>
          </a:xfrm>
          <a:prstGeom prst="ellipse">
            <a:avLst/>
          </a:prstGeom>
          <a:solidFill>
            <a:srgbClr val="FF0000"/>
          </a:solidFill>
          <a:ln w="12700">
            <a:solidFill>
              <a:srgbClr val="000000"/>
            </a:solidFill>
            <a:round/>
            <a:headEnd type="none" w="sm" len="sm"/>
            <a:tailEnd type="none" w="sm" len="sm"/>
          </a:ln>
        </p:spPr>
        <p:txBody>
          <a:bodyPr wrap="none" anchor="ctr" anchorCtr="1"/>
          <a:lstStyle/>
          <a:p>
            <a:r>
              <a:rPr lang="en-US" sz="1000" b="1" dirty="0">
                <a:solidFill>
                  <a:prstClr val="white"/>
                </a:solidFill>
                <a:latin typeface="Arial" charset="0"/>
              </a:rPr>
              <a:t>2</a:t>
            </a:r>
          </a:p>
        </p:txBody>
      </p:sp>
      <p:sp>
        <p:nvSpPr>
          <p:cNvPr id="22" name="Oval 10"/>
          <p:cNvSpPr>
            <a:spLocks noChangeArrowheads="1"/>
          </p:cNvSpPr>
          <p:nvPr/>
        </p:nvSpPr>
        <p:spPr bwMode="auto">
          <a:xfrm>
            <a:off x="8848274" y="2870168"/>
            <a:ext cx="241300" cy="230188"/>
          </a:xfrm>
          <a:prstGeom prst="ellipse">
            <a:avLst/>
          </a:prstGeom>
          <a:solidFill>
            <a:srgbClr val="FF0000"/>
          </a:solidFill>
          <a:ln w="12700">
            <a:solidFill>
              <a:srgbClr val="000000"/>
            </a:solidFill>
            <a:round/>
            <a:headEnd type="none" w="sm" len="sm"/>
            <a:tailEnd type="none" w="sm" len="sm"/>
          </a:ln>
        </p:spPr>
        <p:txBody>
          <a:bodyPr wrap="none" anchor="ctr" anchorCtr="1"/>
          <a:lstStyle/>
          <a:p>
            <a:r>
              <a:rPr lang="en-US" sz="1000" b="1" dirty="0">
                <a:solidFill>
                  <a:prstClr val="white"/>
                </a:solidFill>
                <a:latin typeface="Arial" charset="0"/>
              </a:rPr>
              <a:t>2</a:t>
            </a:r>
          </a:p>
        </p:txBody>
      </p:sp>
      <p:cxnSp>
        <p:nvCxnSpPr>
          <p:cNvPr id="12" name="Straight Arrow Connector 11"/>
          <p:cNvCxnSpPr>
            <a:stCxn id="22" idx="0"/>
          </p:cNvCxnSpPr>
          <p:nvPr/>
        </p:nvCxnSpPr>
        <p:spPr>
          <a:xfrm flipH="1" flipV="1">
            <a:off x="8842686" y="2436908"/>
            <a:ext cx="126238" cy="4332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2" idx="4"/>
          </p:cNvCxnSpPr>
          <p:nvPr/>
        </p:nvCxnSpPr>
        <p:spPr>
          <a:xfrm flipH="1">
            <a:off x="8850084" y="3100356"/>
            <a:ext cx="118840" cy="4556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95944" y="2627126"/>
            <a:ext cx="4315968" cy="3592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0"/>
          <p:cNvSpPr>
            <a:spLocks noChangeArrowheads="1"/>
          </p:cNvSpPr>
          <p:nvPr/>
        </p:nvSpPr>
        <p:spPr bwMode="auto">
          <a:xfrm>
            <a:off x="54420" y="2703324"/>
            <a:ext cx="241300" cy="230188"/>
          </a:xfrm>
          <a:prstGeom prst="ellipse">
            <a:avLst/>
          </a:prstGeom>
          <a:solidFill>
            <a:srgbClr val="FF0000"/>
          </a:solidFill>
          <a:ln w="12700">
            <a:solidFill>
              <a:srgbClr val="000000"/>
            </a:solidFill>
            <a:round/>
            <a:headEnd type="none" w="sm" len="sm"/>
            <a:tailEnd type="none" w="sm" len="sm"/>
          </a:ln>
        </p:spPr>
        <p:txBody>
          <a:bodyPr wrap="none" anchor="ctr" anchorCtr="1"/>
          <a:lstStyle/>
          <a:p>
            <a:r>
              <a:rPr lang="en-US" sz="1000" b="1" dirty="0">
                <a:solidFill>
                  <a:prstClr val="white"/>
                </a:solidFill>
                <a:latin typeface="Arial" charset="0"/>
              </a:rPr>
              <a:t>1</a:t>
            </a:r>
          </a:p>
        </p:txBody>
      </p:sp>
      <p:sp>
        <p:nvSpPr>
          <p:cNvPr id="23" name="TextBox 22"/>
          <p:cNvSpPr txBox="1"/>
          <p:nvPr/>
        </p:nvSpPr>
        <p:spPr>
          <a:xfrm>
            <a:off x="4695525" y="4038600"/>
            <a:ext cx="4419600" cy="2046714"/>
          </a:xfrm>
          <a:prstGeom prst="rect">
            <a:avLst/>
          </a:prstGeom>
          <a:noFill/>
        </p:spPr>
        <p:txBody>
          <a:bodyPr wrap="square" rtlCol="0">
            <a:spAutoFit/>
          </a:bodyPr>
          <a:lstStyle/>
          <a:p>
            <a:pPr>
              <a:spcBef>
                <a:spcPts val="600"/>
              </a:spcBef>
              <a:buClr>
                <a:schemeClr val="accent2"/>
              </a:buClr>
              <a:buFont typeface="Arial" pitchFamily="34" charset="0"/>
              <a:buChar char="•"/>
            </a:pPr>
            <a:r>
              <a:rPr lang="en-US" sz="1400" dirty="0" smtClean="0"/>
              <a:t> </a:t>
            </a:r>
            <a:r>
              <a:rPr lang="en-US" sz="1400" dirty="0" err="1" smtClean="0"/>
              <a:t>Hynix</a:t>
            </a:r>
            <a:r>
              <a:rPr lang="en-US" sz="1400" dirty="0" smtClean="0"/>
              <a:t> is HP’s </a:t>
            </a:r>
            <a:r>
              <a:rPr lang="en-US" sz="1400" dirty="0"/>
              <a:t>d</a:t>
            </a:r>
            <a:r>
              <a:rPr lang="en-US" sz="1400" dirty="0" smtClean="0"/>
              <a:t>evelopment source for </a:t>
            </a:r>
            <a:r>
              <a:rPr lang="en-US" sz="1400" dirty="0" err="1" smtClean="0"/>
              <a:t>MemRistor</a:t>
            </a:r>
            <a:endParaRPr lang="en-US" sz="1400" dirty="0"/>
          </a:p>
          <a:p>
            <a:pPr>
              <a:spcBef>
                <a:spcPts val="600"/>
              </a:spcBef>
              <a:buClr>
                <a:schemeClr val="accent2"/>
              </a:buClr>
              <a:buFont typeface="Arial" pitchFamily="34" charset="0"/>
              <a:buChar char="•"/>
            </a:pPr>
            <a:r>
              <a:rPr lang="en-US" sz="1400" dirty="0" smtClean="0"/>
              <a:t> </a:t>
            </a:r>
            <a:r>
              <a:rPr lang="en-US" sz="1400" dirty="0" err="1" smtClean="0"/>
              <a:t>Hynix’s</a:t>
            </a:r>
            <a:r>
              <a:rPr lang="en-US" sz="1400" dirty="0" smtClean="0"/>
              <a:t> comments and roadmaps on RRAM consistent with our assessment (contrary to HP’s comments)</a:t>
            </a:r>
          </a:p>
          <a:p>
            <a:pPr>
              <a:spcBef>
                <a:spcPts val="600"/>
              </a:spcBef>
              <a:buClr>
                <a:schemeClr val="accent2"/>
              </a:buClr>
              <a:buFont typeface="Arial" pitchFamily="34" charset="0"/>
              <a:buChar char="•"/>
            </a:pPr>
            <a:r>
              <a:rPr lang="en-US" sz="1400" dirty="0" smtClean="0"/>
              <a:t> </a:t>
            </a:r>
            <a:r>
              <a:rPr lang="en-US" sz="1400" dirty="0" err="1" smtClean="0"/>
              <a:t>Hynix</a:t>
            </a:r>
            <a:r>
              <a:rPr lang="en-US" sz="1400" dirty="0" smtClean="0"/>
              <a:t> Roadmap: 16Gb-32Gb in ‘17 (SXP = 256Gbit @ same time)</a:t>
            </a:r>
          </a:p>
          <a:p>
            <a:pPr>
              <a:spcBef>
                <a:spcPts val="600"/>
              </a:spcBef>
              <a:buClr>
                <a:schemeClr val="accent2"/>
              </a:buClr>
              <a:buFont typeface="Arial" pitchFamily="34" charset="0"/>
              <a:buChar char="•"/>
            </a:pPr>
            <a:r>
              <a:rPr lang="en-US" sz="1400" dirty="0" smtClean="0"/>
              <a:t> </a:t>
            </a:r>
            <a:r>
              <a:rPr lang="en-US" sz="1400" dirty="0" err="1" smtClean="0"/>
              <a:t>Hynix</a:t>
            </a:r>
            <a:r>
              <a:rPr lang="en-US" sz="1400" dirty="0" smtClean="0"/>
              <a:t> private comments more pessimistic about viability / timing</a:t>
            </a:r>
            <a:endParaRPr lang="en-US" sz="1400" dirty="0"/>
          </a:p>
        </p:txBody>
      </p:sp>
    </p:spTree>
    <p:extLst>
      <p:ext uri="{BB962C8B-B14F-4D97-AF65-F5344CB8AC3E}">
        <p14:creationId xmlns:p14="http://schemas.microsoft.com/office/powerpoint/2010/main" xmlns="" val="726924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Outline</a:t>
            </a:r>
            <a:endParaRPr lang="en-US" sz="3200" dirty="0"/>
          </a:p>
        </p:txBody>
      </p:sp>
      <p:sp>
        <p:nvSpPr>
          <p:cNvPr id="3" name="Content Placeholder 2"/>
          <p:cNvSpPr>
            <a:spLocks noGrp="1"/>
          </p:cNvSpPr>
          <p:nvPr>
            <p:ph idx="1"/>
          </p:nvPr>
        </p:nvSpPr>
        <p:spPr>
          <a:xfrm>
            <a:off x="304800" y="914400"/>
            <a:ext cx="8686800" cy="5181600"/>
          </a:xfrm>
        </p:spPr>
        <p:txBody>
          <a:bodyPr/>
          <a:lstStyle/>
          <a:p>
            <a:pPr>
              <a:spcAft>
                <a:spcPts val="600"/>
              </a:spcAft>
            </a:pPr>
            <a:r>
              <a:rPr lang="en-US" sz="2800" dirty="0" smtClean="0">
                <a:solidFill>
                  <a:schemeClr val="accent3">
                    <a:lumMod val="75000"/>
                  </a:schemeClr>
                </a:solidFill>
              </a:rPr>
              <a:t>Overview</a:t>
            </a:r>
          </a:p>
          <a:p>
            <a:pPr>
              <a:spcAft>
                <a:spcPts val="600"/>
              </a:spcAft>
            </a:pPr>
            <a:r>
              <a:rPr lang="en-US" sz="2800" dirty="0" smtClean="0">
                <a:solidFill>
                  <a:schemeClr val="accent3">
                    <a:lumMod val="75000"/>
                  </a:schemeClr>
                </a:solidFill>
              </a:rPr>
              <a:t>SXP Technology Primer</a:t>
            </a:r>
          </a:p>
          <a:p>
            <a:pPr>
              <a:spcAft>
                <a:spcPts val="600"/>
              </a:spcAft>
            </a:pPr>
            <a:r>
              <a:rPr lang="en-US" sz="2800" dirty="0" smtClean="0">
                <a:solidFill>
                  <a:schemeClr val="accent3">
                    <a:lumMod val="75000"/>
                  </a:schemeClr>
                </a:solidFill>
              </a:rPr>
              <a:t>Competitive Analysis</a:t>
            </a:r>
          </a:p>
          <a:p>
            <a:pPr>
              <a:spcAft>
                <a:spcPts val="600"/>
              </a:spcAft>
            </a:pPr>
            <a:r>
              <a:rPr lang="en-US" sz="2800" dirty="0" smtClean="0"/>
              <a:t>Technology Status</a:t>
            </a:r>
          </a:p>
          <a:p>
            <a:pPr>
              <a:spcAft>
                <a:spcPts val="600"/>
              </a:spcAft>
            </a:pPr>
            <a:r>
              <a:rPr lang="en-US" sz="2800" dirty="0" smtClean="0">
                <a:solidFill>
                  <a:schemeClr val="accent3">
                    <a:lumMod val="75000"/>
                  </a:schemeClr>
                </a:solidFill>
              </a:rPr>
              <a:t>Intel System Architectures with SXP </a:t>
            </a:r>
          </a:p>
          <a:p>
            <a:pPr>
              <a:spcAft>
                <a:spcPts val="600"/>
              </a:spcAft>
            </a:pPr>
            <a:endParaRPr 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533400"/>
          </a:xfrm>
        </p:spPr>
        <p:txBody>
          <a:bodyPr/>
          <a:lstStyle/>
          <a:p>
            <a:r>
              <a:rPr lang="en-US" sz="2400" dirty="0" smtClean="0"/>
              <a:t>Focus moved: 20nm bit Functionality </a:t>
            </a:r>
            <a:r>
              <a:rPr lang="en-US" sz="2400" dirty="0" smtClean="0">
                <a:sym typeface="Wingdings" pitchFamily="2" charset="2"/>
              </a:rPr>
              <a:t> 128Gbit Die Yield</a:t>
            </a:r>
            <a:endParaRPr lang="en-US" sz="2400" dirty="0"/>
          </a:p>
        </p:txBody>
      </p:sp>
      <p:sp>
        <p:nvSpPr>
          <p:cNvPr id="9" name="TextBox 8"/>
          <p:cNvSpPr txBox="1"/>
          <p:nvPr/>
        </p:nvSpPr>
        <p:spPr>
          <a:xfrm>
            <a:off x="28575" y="457200"/>
            <a:ext cx="5791200" cy="523220"/>
          </a:xfrm>
          <a:prstGeom prst="rect">
            <a:avLst/>
          </a:prstGeom>
          <a:noFill/>
        </p:spPr>
        <p:txBody>
          <a:bodyPr wrap="square" rtlCol="0">
            <a:spAutoFit/>
          </a:bodyPr>
          <a:lstStyle/>
          <a:p>
            <a:r>
              <a:rPr lang="en-US" sz="1400" b="1" dirty="0" smtClean="0"/>
              <a:t>Selector scaling &amp; yield has gone well (biggest unknown at start)</a:t>
            </a:r>
          </a:p>
          <a:p>
            <a:r>
              <a:rPr lang="en-US" sz="1400" b="1" dirty="0" smtClean="0"/>
              <a:t>Full Cell (selector + memory) has been the challenge</a:t>
            </a:r>
            <a:endParaRPr lang="en-US" sz="1400" b="1" dirty="0"/>
          </a:p>
        </p:txBody>
      </p:sp>
      <p:grpSp>
        <p:nvGrpSpPr>
          <p:cNvPr id="19" name="Group 18"/>
          <p:cNvGrpSpPr/>
          <p:nvPr/>
        </p:nvGrpSpPr>
        <p:grpSpPr>
          <a:xfrm>
            <a:off x="104775" y="990600"/>
            <a:ext cx="6033971" cy="2743200"/>
            <a:chOff x="304800" y="1143000"/>
            <a:chExt cx="6686291" cy="3215963"/>
          </a:xfrm>
        </p:grpSpPr>
        <p:pic>
          <p:nvPicPr>
            <p:cNvPr id="15362" name="Picture 2"/>
            <p:cNvPicPr>
              <a:picLocks noChangeAspect="1" noChangeArrowheads="1"/>
            </p:cNvPicPr>
            <p:nvPr/>
          </p:nvPicPr>
          <p:blipFill>
            <a:blip r:embed="rId2" cstate="print"/>
            <a:srcRect/>
            <a:stretch>
              <a:fillRect/>
            </a:stretch>
          </p:blipFill>
          <p:spPr bwMode="auto">
            <a:xfrm>
              <a:off x="304800" y="1143000"/>
              <a:ext cx="5457825" cy="3215963"/>
            </a:xfrm>
            <a:prstGeom prst="rect">
              <a:avLst/>
            </a:prstGeom>
            <a:noFill/>
            <a:ln w="12700" cap="flat" cmpd="sng">
              <a:noFill/>
              <a:prstDash val="solid"/>
              <a:miter lim="800000"/>
              <a:headEnd type="none" w="sm" len="sm"/>
              <a:tailEnd type="none" w="sm" len="sm"/>
            </a:ln>
          </p:spPr>
        </p:pic>
        <p:cxnSp>
          <p:nvCxnSpPr>
            <p:cNvPr id="11" name="Straight Connector 10"/>
            <p:cNvCxnSpPr/>
            <p:nvPr/>
          </p:nvCxnSpPr>
          <p:spPr bwMode="auto">
            <a:xfrm>
              <a:off x="1115841" y="2362201"/>
              <a:ext cx="4312465" cy="49040"/>
            </a:xfrm>
            <a:prstGeom prst="line">
              <a:avLst/>
            </a:prstGeom>
            <a:solidFill>
              <a:schemeClr val="accent1"/>
            </a:solidFill>
            <a:ln w="38100" cap="flat" cmpd="sng" algn="ctr">
              <a:solidFill>
                <a:schemeClr val="accent2"/>
              </a:solidFill>
              <a:prstDash val="solid"/>
              <a:round/>
              <a:headEnd type="none" w="sm" len="sm"/>
              <a:tailEnd type="none" w="sm" len="sm"/>
            </a:ln>
            <a:effectLst/>
          </p:spPr>
        </p:cxnSp>
        <p:sp>
          <p:nvSpPr>
            <p:cNvPr id="12" name="TextBox 11"/>
            <p:cNvSpPr txBox="1"/>
            <p:nvPr/>
          </p:nvSpPr>
          <p:spPr>
            <a:xfrm>
              <a:off x="4495027" y="1678994"/>
              <a:ext cx="2496064" cy="613392"/>
            </a:xfrm>
            <a:prstGeom prst="rect">
              <a:avLst/>
            </a:prstGeom>
            <a:noFill/>
          </p:spPr>
          <p:txBody>
            <a:bodyPr wrap="square" rtlCol="0">
              <a:spAutoFit/>
            </a:bodyPr>
            <a:lstStyle/>
            <a:p>
              <a:r>
                <a:rPr lang="en-US" sz="1400" b="1" dirty="0" smtClean="0">
                  <a:solidFill>
                    <a:schemeClr val="accent2"/>
                  </a:solidFill>
                </a:rPr>
                <a:t>Level where we are confident “it works” </a:t>
              </a:r>
              <a:endParaRPr lang="en-US" sz="1400" b="1" dirty="0">
                <a:solidFill>
                  <a:schemeClr val="accent2"/>
                </a:solidFill>
              </a:endParaRPr>
            </a:p>
          </p:txBody>
        </p:sp>
      </p:grpSp>
      <p:pic>
        <p:nvPicPr>
          <p:cNvPr id="20" name="Picture 4" descr="TL140730003-020_N3_115_P.jpg"/>
          <p:cNvPicPr>
            <a:picLocks noChangeAspect="1" noChangeArrowheads="1"/>
          </p:cNvPicPr>
          <p:nvPr/>
        </p:nvPicPr>
        <p:blipFill>
          <a:blip r:embed="rId3" cstate="print"/>
          <a:srcRect/>
          <a:stretch>
            <a:fillRect/>
          </a:stretch>
        </p:blipFill>
        <p:spPr bwMode="auto">
          <a:xfrm>
            <a:off x="1466849" y="3806224"/>
            <a:ext cx="1970119" cy="2297325"/>
          </a:xfrm>
          <a:prstGeom prst="rect">
            <a:avLst/>
          </a:prstGeom>
          <a:noFill/>
          <a:ln w="9525">
            <a:noFill/>
            <a:miter lim="800000"/>
            <a:headEnd/>
            <a:tailEnd/>
          </a:ln>
        </p:spPr>
      </p:pic>
      <p:sp>
        <p:nvSpPr>
          <p:cNvPr id="21" name="TextBox 20"/>
          <p:cNvSpPr txBox="1"/>
          <p:nvPr/>
        </p:nvSpPr>
        <p:spPr>
          <a:xfrm>
            <a:off x="76200" y="5787424"/>
            <a:ext cx="5410200" cy="738664"/>
          </a:xfrm>
          <a:prstGeom prst="rect">
            <a:avLst/>
          </a:prstGeom>
          <a:solidFill>
            <a:schemeClr val="bg1"/>
          </a:solidFill>
        </p:spPr>
        <p:txBody>
          <a:bodyPr wrap="square" rtlCol="0">
            <a:spAutoFit/>
          </a:bodyPr>
          <a:lstStyle/>
          <a:p>
            <a:r>
              <a:rPr lang="en-US" sz="1400" b="1" dirty="0" smtClean="0">
                <a:solidFill>
                  <a:schemeClr val="accent2"/>
                </a:solidFill>
              </a:rPr>
              <a:t>Focus on 1 </a:t>
            </a:r>
            <a:r>
              <a:rPr lang="en-US" sz="1400" b="1" dirty="0">
                <a:solidFill>
                  <a:schemeClr val="accent2"/>
                </a:solidFill>
              </a:rPr>
              <a:t>d</a:t>
            </a:r>
            <a:r>
              <a:rPr lang="en-US" sz="1400" b="1" dirty="0" smtClean="0">
                <a:solidFill>
                  <a:schemeClr val="accent2"/>
                </a:solidFill>
              </a:rPr>
              <a:t>eck: Invent process flow steps (e.g. etch, cleans, seal films) &amp; integration to prevent memory &amp; selector cross contamination / Structural Integrity</a:t>
            </a:r>
            <a:endParaRPr lang="en-US" sz="1400" b="1" dirty="0">
              <a:solidFill>
                <a:schemeClr val="accent2"/>
              </a:solidFill>
            </a:endParaRPr>
          </a:p>
        </p:txBody>
      </p:sp>
      <p:pic>
        <p:nvPicPr>
          <p:cNvPr id="23" name="23" descr="image002"/>
          <p:cNvPicPr>
            <a:picLocks noChangeAspect="1" noChangeArrowheads="1"/>
          </p:cNvPicPr>
          <p:nvPr/>
        </p:nvPicPr>
        <p:blipFill>
          <a:blip r:embed="rId4" cstate="print"/>
          <a:srcRect/>
          <a:stretch>
            <a:fillRect/>
          </a:stretch>
        </p:blipFill>
        <p:spPr bwMode="auto">
          <a:xfrm>
            <a:off x="5715000" y="4191000"/>
            <a:ext cx="3169919" cy="2263775"/>
          </a:xfrm>
          <a:prstGeom prst="rect">
            <a:avLst/>
          </a:prstGeom>
          <a:noFill/>
          <a:ln w="9525">
            <a:noFill/>
            <a:miter lim="800000"/>
            <a:headEnd/>
            <a:tailEnd/>
          </a:ln>
        </p:spPr>
      </p:pic>
      <p:sp>
        <p:nvSpPr>
          <p:cNvPr id="24" name="TextBox 23"/>
          <p:cNvSpPr txBox="1"/>
          <p:nvPr/>
        </p:nvSpPr>
        <p:spPr>
          <a:xfrm>
            <a:off x="5678788" y="6514011"/>
            <a:ext cx="3429000" cy="307777"/>
          </a:xfrm>
          <a:prstGeom prst="rect">
            <a:avLst/>
          </a:prstGeom>
          <a:noFill/>
        </p:spPr>
        <p:txBody>
          <a:bodyPr wrap="square" rtlCol="0">
            <a:spAutoFit/>
          </a:bodyPr>
          <a:lstStyle/>
          <a:p>
            <a:r>
              <a:rPr lang="en-US" sz="1400" b="1" dirty="0" smtClean="0">
                <a:solidFill>
                  <a:schemeClr val="accent2"/>
                </a:solidFill>
              </a:rPr>
              <a:t>Dual deck not showing unique issues</a:t>
            </a:r>
            <a:endParaRPr lang="en-US" sz="1400" b="1" dirty="0">
              <a:solidFill>
                <a:schemeClr val="accent2"/>
              </a:solidFill>
            </a:endParaRPr>
          </a:p>
        </p:txBody>
      </p:sp>
      <p:sp>
        <p:nvSpPr>
          <p:cNvPr id="25" name="Right Brace 24"/>
          <p:cNvSpPr/>
          <p:nvPr/>
        </p:nvSpPr>
        <p:spPr bwMode="auto">
          <a:xfrm rot="5400000">
            <a:off x="3543300" y="1562100"/>
            <a:ext cx="304800" cy="1600200"/>
          </a:xfrm>
          <a:prstGeom prst="rightBrace">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TextBox 25"/>
          <p:cNvSpPr txBox="1"/>
          <p:nvPr/>
        </p:nvSpPr>
        <p:spPr>
          <a:xfrm>
            <a:off x="2543175" y="2495550"/>
            <a:ext cx="3133725" cy="830997"/>
          </a:xfrm>
          <a:prstGeom prst="rect">
            <a:avLst/>
          </a:prstGeom>
          <a:noFill/>
        </p:spPr>
        <p:txBody>
          <a:bodyPr wrap="square" rtlCol="0">
            <a:spAutoFit/>
          </a:bodyPr>
          <a:lstStyle/>
          <a:p>
            <a:r>
              <a:rPr lang="en-US" sz="1200" b="1" dirty="0" smtClean="0">
                <a:solidFill>
                  <a:srgbClr val="FF0000"/>
                </a:solidFill>
              </a:rPr>
              <a:t>Shallow slope: required process flow, steps and integration invention to solve memory &amp; selector cross contamination / structural integrity</a:t>
            </a:r>
            <a:endParaRPr lang="en-US" sz="1200" b="1" dirty="0">
              <a:solidFill>
                <a:srgbClr val="FF0000"/>
              </a:solidFill>
            </a:endParaRPr>
          </a:p>
        </p:txBody>
      </p:sp>
      <p:sp>
        <p:nvSpPr>
          <p:cNvPr id="27" name="U-Turn Arrow 26"/>
          <p:cNvSpPr/>
          <p:nvPr/>
        </p:nvSpPr>
        <p:spPr bwMode="auto">
          <a:xfrm rot="5057364">
            <a:off x="2916329" y="4373912"/>
            <a:ext cx="528285" cy="232580"/>
          </a:xfrm>
          <a:prstGeom prst="uturnArrow">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TextBox 27"/>
          <p:cNvSpPr txBox="1"/>
          <p:nvPr/>
        </p:nvSpPr>
        <p:spPr>
          <a:xfrm>
            <a:off x="3771900" y="3958624"/>
            <a:ext cx="1600200" cy="646331"/>
          </a:xfrm>
          <a:prstGeom prst="rect">
            <a:avLst/>
          </a:prstGeom>
          <a:noFill/>
        </p:spPr>
        <p:txBody>
          <a:bodyPr wrap="square" rtlCol="0">
            <a:spAutoFit/>
          </a:bodyPr>
          <a:lstStyle/>
          <a:p>
            <a:r>
              <a:rPr lang="en-US" sz="1200" b="1" dirty="0" smtClean="0">
                <a:solidFill>
                  <a:srgbClr val="FF0000"/>
                </a:solidFill>
              </a:rPr>
              <a:t>Memory Elements cross contaminate Selector</a:t>
            </a:r>
            <a:endParaRPr lang="en-US" sz="1200" b="1" dirty="0">
              <a:solidFill>
                <a:srgbClr val="FF0000"/>
              </a:solidFill>
            </a:endParaRPr>
          </a:p>
        </p:txBody>
      </p:sp>
      <p:sp>
        <p:nvSpPr>
          <p:cNvPr id="29" name="U-Turn Arrow 28"/>
          <p:cNvSpPr/>
          <p:nvPr/>
        </p:nvSpPr>
        <p:spPr bwMode="auto">
          <a:xfrm rot="15686281">
            <a:off x="1357026" y="4625671"/>
            <a:ext cx="528285" cy="232580"/>
          </a:xfrm>
          <a:prstGeom prst="uturnArrow">
            <a:avLst/>
          </a:prstGeom>
          <a:solidFill>
            <a:srgbClr val="008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TextBox 29"/>
          <p:cNvSpPr txBox="1"/>
          <p:nvPr/>
        </p:nvSpPr>
        <p:spPr>
          <a:xfrm>
            <a:off x="76200" y="4187224"/>
            <a:ext cx="1447800" cy="830997"/>
          </a:xfrm>
          <a:prstGeom prst="rect">
            <a:avLst/>
          </a:prstGeom>
          <a:noFill/>
        </p:spPr>
        <p:txBody>
          <a:bodyPr wrap="square" rtlCol="0">
            <a:spAutoFit/>
          </a:bodyPr>
          <a:lstStyle/>
          <a:p>
            <a:r>
              <a:rPr lang="en-US" sz="1200" b="1" dirty="0" smtClean="0">
                <a:solidFill>
                  <a:srgbClr val="008000"/>
                </a:solidFill>
              </a:rPr>
              <a:t>Selector Elements cross contaminate Memory</a:t>
            </a:r>
            <a:endParaRPr lang="en-US" sz="1200" b="1" dirty="0">
              <a:solidFill>
                <a:srgbClr val="008000"/>
              </a:solidFill>
            </a:endParaRPr>
          </a:p>
        </p:txBody>
      </p:sp>
      <p:sp>
        <p:nvSpPr>
          <p:cNvPr id="32" name="TextBox 31"/>
          <p:cNvSpPr txBox="1"/>
          <p:nvPr/>
        </p:nvSpPr>
        <p:spPr>
          <a:xfrm>
            <a:off x="3733800" y="4949224"/>
            <a:ext cx="1600200" cy="830997"/>
          </a:xfrm>
          <a:prstGeom prst="rect">
            <a:avLst/>
          </a:prstGeom>
          <a:noFill/>
        </p:spPr>
        <p:txBody>
          <a:bodyPr wrap="square" rtlCol="0">
            <a:spAutoFit/>
          </a:bodyPr>
          <a:lstStyle/>
          <a:p>
            <a:r>
              <a:rPr lang="en-US" sz="1200" b="1" dirty="0" smtClean="0">
                <a:solidFill>
                  <a:schemeClr val="accent2"/>
                </a:solidFill>
              </a:rPr>
              <a:t>Structural integrity: Line/space CD’s; Seal/fill adhesion / step coverage </a:t>
            </a:r>
            <a:endParaRPr lang="en-US" sz="1200" b="1" dirty="0">
              <a:solidFill>
                <a:schemeClr val="accent2"/>
              </a:solidFill>
            </a:endParaRPr>
          </a:p>
        </p:txBody>
      </p:sp>
      <p:cxnSp>
        <p:nvCxnSpPr>
          <p:cNvPr id="34" name="Straight Arrow Connector 33"/>
          <p:cNvCxnSpPr>
            <a:stCxn id="32" idx="1"/>
          </p:cNvCxnSpPr>
          <p:nvPr/>
        </p:nvCxnSpPr>
        <p:spPr bwMode="auto">
          <a:xfrm flipH="1" flipV="1">
            <a:off x="2743200" y="4949224"/>
            <a:ext cx="990600" cy="415499"/>
          </a:xfrm>
          <a:prstGeom prst="straightConnector1">
            <a:avLst/>
          </a:prstGeom>
          <a:solidFill>
            <a:schemeClr val="accent1"/>
          </a:solidFill>
          <a:ln w="28575" cap="flat" cmpd="sng" algn="ctr">
            <a:solidFill>
              <a:schemeClr val="accent2"/>
            </a:solidFill>
            <a:prstDash val="solid"/>
            <a:round/>
            <a:headEnd type="none" w="sm" len="sm"/>
            <a:tailEnd type="arrow"/>
          </a:ln>
          <a:effectLst/>
        </p:spPr>
      </p:cxnSp>
      <p:cxnSp>
        <p:nvCxnSpPr>
          <p:cNvPr id="36" name="Straight Arrow Connector 35"/>
          <p:cNvCxnSpPr/>
          <p:nvPr/>
        </p:nvCxnSpPr>
        <p:spPr bwMode="auto">
          <a:xfrm flipH="1" flipV="1">
            <a:off x="2667000" y="4339626"/>
            <a:ext cx="1066800" cy="838198"/>
          </a:xfrm>
          <a:prstGeom prst="straightConnector1">
            <a:avLst/>
          </a:prstGeom>
          <a:solidFill>
            <a:schemeClr val="accent1"/>
          </a:solidFill>
          <a:ln w="28575" cap="flat" cmpd="sng" algn="ctr">
            <a:solidFill>
              <a:schemeClr val="accent2"/>
            </a:solidFill>
            <a:prstDash val="solid"/>
            <a:round/>
            <a:headEnd type="none" w="sm" len="sm"/>
            <a:tailEnd type="arrow"/>
          </a:ln>
          <a:effectLst/>
        </p:spPr>
      </p:cxnSp>
      <p:cxnSp>
        <p:nvCxnSpPr>
          <p:cNvPr id="40" name="Straight Arrow Connector 39"/>
          <p:cNvCxnSpPr/>
          <p:nvPr/>
        </p:nvCxnSpPr>
        <p:spPr bwMode="auto">
          <a:xfrm>
            <a:off x="1171575" y="4644424"/>
            <a:ext cx="304800" cy="0"/>
          </a:xfrm>
          <a:prstGeom prst="straightConnector1">
            <a:avLst/>
          </a:prstGeom>
          <a:solidFill>
            <a:schemeClr val="accent1"/>
          </a:solidFill>
          <a:ln w="28575" cap="flat" cmpd="sng" algn="ctr">
            <a:solidFill>
              <a:srgbClr val="008000"/>
            </a:solidFill>
            <a:prstDash val="solid"/>
            <a:round/>
            <a:headEnd type="none" w="sm" len="sm"/>
            <a:tailEnd type="arrow"/>
          </a:ln>
          <a:effectLst/>
        </p:spPr>
      </p:cxnSp>
      <p:cxnSp>
        <p:nvCxnSpPr>
          <p:cNvPr id="42" name="Straight Arrow Connector 41"/>
          <p:cNvCxnSpPr/>
          <p:nvPr/>
        </p:nvCxnSpPr>
        <p:spPr bwMode="auto">
          <a:xfrm flipH="1">
            <a:off x="3314700" y="4263424"/>
            <a:ext cx="495300" cy="76200"/>
          </a:xfrm>
          <a:prstGeom prst="straightConnector1">
            <a:avLst/>
          </a:prstGeom>
          <a:solidFill>
            <a:schemeClr val="accent1"/>
          </a:solidFill>
          <a:ln w="28575" cap="flat" cmpd="sng" algn="ctr">
            <a:solidFill>
              <a:srgbClr val="FF0000"/>
            </a:solidFill>
            <a:prstDash val="solid"/>
            <a:round/>
            <a:headEnd type="none" w="sm" len="sm"/>
            <a:tailEnd type="arrow"/>
          </a:ln>
          <a:effectLst/>
        </p:spPr>
      </p:cxnSp>
      <p:pic>
        <p:nvPicPr>
          <p:cNvPr id="48" name="Picture 6"/>
          <p:cNvPicPr>
            <a:picLocks noChangeAspect="1" noChangeArrowheads="1"/>
          </p:cNvPicPr>
          <p:nvPr/>
        </p:nvPicPr>
        <p:blipFill>
          <a:blip r:embed="rId5" cstate="print"/>
          <a:srcRect/>
          <a:stretch>
            <a:fillRect/>
          </a:stretch>
        </p:blipFill>
        <p:spPr bwMode="auto">
          <a:xfrm>
            <a:off x="5715000" y="962327"/>
            <a:ext cx="3276600" cy="2838148"/>
          </a:xfrm>
          <a:prstGeom prst="rect">
            <a:avLst/>
          </a:prstGeom>
          <a:noFill/>
          <a:ln w="19050">
            <a:solidFill>
              <a:schemeClr val="tx1">
                <a:lumMod val="50000"/>
              </a:schemeClr>
            </a:solidFill>
            <a:miter lim="800000"/>
            <a:headEnd/>
            <a:tailEnd/>
          </a:ln>
          <a:effectLst/>
        </p:spPr>
      </p:pic>
      <p:sp>
        <p:nvSpPr>
          <p:cNvPr id="49" name="TextBox 48"/>
          <p:cNvSpPr txBox="1"/>
          <p:nvPr/>
        </p:nvSpPr>
        <p:spPr>
          <a:xfrm rot="16200000">
            <a:off x="4703177" y="2154823"/>
            <a:ext cx="2362200" cy="338554"/>
          </a:xfrm>
          <a:prstGeom prst="rect">
            <a:avLst/>
          </a:prstGeom>
          <a:solidFill>
            <a:schemeClr val="bg1"/>
          </a:solidFill>
        </p:spPr>
        <p:txBody>
          <a:bodyPr wrap="square" rtlCol="0">
            <a:spAutoFit/>
          </a:bodyPr>
          <a:lstStyle/>
          <a:p>
            <a:r>
              <a:rPr lang="en-US" sz="1600" b="1" dirty="0" smtClean="0"/>
              <a:t>Better SET-ABILITY </a:t>
            </a:r>
            <a:r>
              <a:rPr lang="en-US" sz="1600" b="1" dirty="0" smtClean="0">
                <a:sym typeface="Wingdings" pitchFamily="2" charset="2"/>
              </a:rPr>
              <a:t></a:t>
            </a:r>
            <a:endParaRPr lang="en-US" sz="1600" b="1" dirty="0"/>
          </a:p>
        </p:txBody>
      </p:sp>
      <p:sp>
        <p:nvSpPr>
          <p:cNvPr id="50" name="TextBox 49"/>
          <p:cNvSpPr txBox="1"/>
          <p:nvPr/>
        </p:nvSpPr>
        <p:spPr>
          <a:xfrm>
            <a:off x="6019800" y="3581401"/>
            <a:ext cx="2895600" cy="304800"/>
          </a:xfrm>
          <a:prstGeom prst="rect">
            <a:avLst/>
          </a:prstGeom>
          <a:solidFill>
            <a:schemeClr val="bg1"/>
          </a:solidFill>
        </p:spPr>
        <p:txBody>
          <a:bodyPr wrap="square" rtlCol="0">
            <a:spAutoFit/>
          </a:bodyPr>
          <a:lstStyle/>
          <a:p>
            <a:r>
              <a:rPr lang="en-US" sz="1400" b="1" dirty="0" smtClean="0"/>
              <a:t>Improved SET to RESET </a:t>
            </a:r>
            <a:r>
              <a:rPr lang="en-US" sz="1400" b="1" dirty="0" smtClean="0">
                <a:latin typeface="Symbol" pitchFamily="18" charset="2"/>
              </a:rPr>
              <a:t>D</a:t>
            </a:r>
            <a:r>
              <a:rPr lang="en-US" sz="1400" b="1" dirty="0" smtClean="0"/>
              <a:t>VT </a:t>
            </a:r>
            <a:r>
              <a:rPr lang="en-US" sz="1400" b="1" dirty="0" smtClean="0">
                <a:sym typeface="Wingdings" pitchFamily="2" charset="2"/>
              </a:rPr>
              <a:t></a:t>
            </a:r>
            <a:endParaRPr lang="en-US" sz="1400" b="1" dirty="0"/>
          </a:p>
        </p:txBody>
      </p:sp>
      <p:sp>
        <p:nvSpPr>
          <p:cNvPr id="51" name="Arc 50"/>
          <p:cNvSpPr/>
          <p:nvPr/>
        </p:nvSpPr>
        <p:spPr bwMode="auto">
          <a:xfrm rot="14930118">
            <a:off x="7685472" y="804478"/>
            <a:ext cx="596835" cy="1992037"/>
          </a:xfrm>
          <a:prstGeom prst="arc">
            <a:avLst/>
          </a:prstGeom>
          <a:noFill/>
          <a:ln w="38100" cap="flat" cmpd="sng" algn="ctr">
            <a:solidFill>
              <a:srgbClr val="008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2" name="TextBox 51"/>
          <p:cNvSpPr txBox="1"/>
          <p:nvPr/>
        </p:nvSpPr>
        <p:spPr>
          <a:xfrm>
            <a:off x="6038850" y="466725"/>
            <a:ext cx="2895600" cy="523220"/>
          </a:xfrm>
          <a:prstGeom prst="rect">
            <a:avLst/>
          </a:prstGeom>
          <a:noFill/>
        </p:spPr>
        <p:txBody>
          <a:bodyPr wrap="square" rtlCol="0">
            <a:spAutoFit/>
          </a:bodyPr>
          <a:lstStyle/>
          <a:p>
            <a:r>
              <a:rPr lang="en-US" sz="1400" b="1" dirty="0" smtClean="0">
                <a:solidFill>
                  <a:schemeClr val="accent2"/>
                </a:solidFill>
              </a:rPr>
              <a:t>Modified Memory Composition </a:t>
            </a:r>
            <a:r>
              <a:rPr lang="en-US" sz="1400" b="1" dirty="0" smtClean="0">
                <a:solidFill>
                  <a:schemeClr val="accent2"/>
                </a:solidFill>
                <a:sym typeface="Wingdings" pitchFamily="2" charset="2"/>
              </a:rPr>
              <a:t> Better Performance</a:t>
            </a:r>
            <a:r>
              <a:rPr lang="en-US" sz="1400" b="1" dirty="0" smtClean="0">
                <a:solidFill>
                  <a:schemeClr val="accent2"/>
                </a:solidFill>
              </a:rPr>
              <a:t> </a:t>
            </a:r>
            <a:endParaRPr lang="en-US" sz="1400" b="1" dirty="0">
              <a:solidFill>
                <a:schemeClr val="accent2"/>
              </a:solidFill>
            </a:endParaRPr>
          </a:p>
        </p:txBody>
      </p:sp>
      <p:sp>
        <p:nvSpPr>
          <p:cNvPr id="53" name="TextBox 52"/>
          <p:cNvSpPr txBox="1"/>
          <p:nvPr/>
        </p:nvSpPr>
        <p:spPr>
          <a:xfrm>
            <a:off x="7799559" y="1335388"/>
            <a:ext cx="914400" cy="369332"/>
          </a:xfrm>
          <a:prstGeom prst="rect">
            <a:avLst/>
          </a:prstGeom>
          <a:noFill/>
        </p:spPr>
        <p:txBody>
          <a:bodyPr wrap="square" rtlCol="0">
            <a:spAutoFit/>
          </a:bodyPr>
          <a:lstStyle/>
          <a:p>
            <a:r>
              <a:rPr lang="en-US" b="1" dirty="0" smtClean="0">
                <a:solidFill>
                  <a:srgbClr val="008000"/>
                </a:solidFill>
              </a:rPr>
              <a:t>Better</a:t>
            </a:r>
            <a:endParaRPr lang="en-US" b="1" dirty="0">
              <a:solidFill>
                <a:srgbClr val="008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Outline</a:t>
            </a:r>
            <a:endParaRPr lang="en-US" sz="3200" dirty="0"/>
          </a:p>
        </p:txBody>
      </p:sp>
      <p:sp>
        <p:nvSpPr>
          <p:cNvPr id="3" name="Content Placeholder 2"/>
          <p:cNvSpPr>
            <a:spLocks noGrp="1"/>
          </p:cNvSpPr>
          <p:nvPr>
            <p:ph idx="1"/>
          </p:nvPr>
        </p:nvSpPr>
        <p:spPr>
          <a:xfrm>
            <a:off x="304800" y="914400"/>
            <a:ext cx="8686800" cy="5181600"/>
          </a:xfrm>
        </p:spPr>
        <p:txBody>
          <a:bodyPr/>
          <a:lstStyle/>
          <a:p>
            <a:pPr>
              <a:spcAft>
                <a:spcPts val="600"/>
              </a:spcAft>
            </a:pPr>
            <a:r>
              <a:rPr lang="en-US" sz="2800" dirty="0" smtClean="0"/>
              <a:t>Overview</a:t>
            </a:r>
          </a:p>
          <a:p>
            <a:pPr>
              <a:spcAft>
                <a:spcPts val="600"/>
              </a:spcAft>
            </a:pPr>
            <a:r>
              <a:rPr lang="en-US" sz="2800" dirty="0" smtClean="0"/>
              <a:t>SXP Technology Primer</a:t>
            </a:r>
          </a:p>
          <a:p>
            <a:pPr>
              <a:spcAft>
                <a:spcPts val="600"/>
              </a:spcAft>
            </a:pPr>
            <a:r>
              <a:rPr lang="en-US" sz="2800" dirty="0" smtClean="0"/>
              <a:t>Competitive Analysis</a:t>
            </a:r>
          </a:p>
          <a:p>
            <a:pPr>
              <a:spcAft>
                <a:spcPts val="600"/>
              </a:spcAft>
            </a:pPr>
            <a:r>
              <a:rPr lang="en-US" sz="2800" dirty="0" smtClean="0"/>
              <a:t>Technology Status</a:t>
            </a:r>
          </a:p>
          <a:p>
            <a:pPr>
              <a:spcAft>
                <a:spcPts val="600"/>
              </a:spcAft>
            </a:pPr>
            <a:r>
              <a:rPr lang="en-US" sz="2800" dirty="0" smtClean="0"/>
              <a:t>Intel System Architectures with SXP </a:t>
            </a:r>
          </a:p>
          <a:p>
            <a:pPr>
              <a:spcAft>
                <a:spcPts val="600"/>
              </a:spcAft>
            </a:pP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52400" y="609600"/>
            <a:ext cx="4800600" cy="4065012"/>
          </a:xfrm>
          <a:prstGeom prst="rect">
            <a:avLst/>
          </a:prstGeom>
        </p:spPr>
      </p:pic>
      <p:pic>
        <p:nvPicPr>
          <p:cNvPr id="160770" name="Picture 2"/>
          <p:cNvPicPr>
            <a:picLocks noChangeAspect="1" noChangeArrowheads="1"/>
          </p:cNvPicPr>
          <p:nvPr/>
        </p:nvPicPr>
        <p:blipFill>
          <a:blip r:embed="rId3" cstate="print"/>
          <a:srcRect/>
          <a:stretch>
            <a:fillRect/>
          </a:stretch>
        </p:blipFill>
        <p:spPr bwMode="auto">
          <a:xfrm>
            <a:off x="3810000" y="1981200"/>
            <a:ext cx="5334000" cy="3875314"/>
          </a:xfrm>
          <a:prstGeom prst="rect">
            <a:avLst/>
          </a:prstGeom>
          <a:noFill/>
          <a:ln w="12700" cap="flat" cmpd="sng">
            <a:noFill/>
            <a:prstDash val="solid"/>
            <a:miter lim="800000"/>
            <a:headEnd type="none" w="sm" len="sm"/>
            <a:tailEnd type="none" w="sm" len="sm"/>
          </a:ln>
        </p:spPr>
      </p:pic>
      <p:sp>
        <p:nvSpPr>
          <p:cNvPr id="2" name="Title 1"/>
          <p:cNvSpPr>
            <a:spLocks noGrp="1"/>
          </p:cNvSpPr>
          <p:nvPr>
            <p:ph type="title"/>
          </p:nvPr>
        </p:nvSpPr>
        <p:spPr>
          <a:xfrm>
            <a:off x="0" y="0"/>
            <a:ext cx="9144000" cy="533400"/>
          </a:xfrm>
        </p:spPr>
        <p:txBody>
          <a:bodyPr/>
          <a:lstStyle/>
          <a:p>
            <a:r>
              <a:rPr lang="en-US" dirty="0" smtClean="0"/>
              <a:t>High level of functionality: on cusp of die </a:t>
            </a:r>
            <a:r>
              <a:rPr lang="en-US" dirty="0"/>
              <a:t>l</a:t>
            </a:r>
            <a:r>
              <a:rPr lang="en-US" dirty="0" smtClean="0"/>
              <a:t>evel </a:t>
            </a:r>
            <a:r>
              <a:rPr lang="en-US" dirty="0"/>
              <a:t>y</a:t>
            </a:r>
            <a:r>
              <a:rPr lang="en-US" dirty="0" smtClean="0"/>
              <a:t>ield</a:t>
            </a:r>
            <a:endParaRPr lang="en-US" dirty="0"/>
          </a:p>
        </p:txBody>
      </p:sp>
      <p:sp>
        <p:nvSpPr>
          <p:cNvPr id="13" name="TextBox 12"/>
          <p:cNvSpPr txBox="1"/>
          <p:nvPr/>
        </p:nvSpPr>
        <p:spPr>
          <a:xfrm>
            <a:off x="6096000" y="5867400"/>
            <a:ext cx="2819400" cy="738664"/>
          </a:xfrm>
          <a:prstGeom prst="rect">
            <a:avLst/>
          </a:prstGeom>
          <a:noFill/>
        </p:spPr>
        <p:txBody>
          <a:bodyPr wrap="square" rtlCol="0">
            <a:spAutoFit/>
          </a:bodyPr>
          <a:lstStyle/>
          <a:p>
            <a:r>
              <a:rPr lang="en-US" sz="1400" b="1" dirty="0" smtClean="0"/>
              <a:t>Improving Edge of Tile Systematic issues (e.g. Polish, litho termination, etc)</a:t>
            </a:r>
            <a:endParaRPr lang="en-US" sz="1400" b="1" dirty="0"/>
          </a:p>
        </p:txBody>
      </p:sp>
      <p:cxnSp>
        <p:nvCxnSpPr>
          <p:cNvPr id="15" name="Straight Arrow Connector 14"/>
          <p:cNvCxnSpPr/>
          <p:nvPr/>
        </p:nvCxnSpPr>
        <p:spPr bwMode="auto">
          <a:xfrm flipH="1" flipV="1">
            <a:off x="6705600" y="5410200"/>
            <a:ext cx="228600" cy="4572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16" name="Straight Arrow Connector 15"/>
          <p:cNvCxnSpPr/>
          <p:nvPr/>
        </p:nvCxnSpPr>
        <p:spPr bwMode="auto">
          <a:xfrm flipV="1">
            <a:off x="7391400" y="5486400"/>
            <a:ext cx="419100" cy="4572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19" name="TextBox 18"/>
          <p:cNvSpPr txBox="1"/>
          <p:nvPr/>
        </p:nvSpPr>
        <p:spPr>
          <a:xfrm>
            <a:off x="3124200" y="5791200"/>
            <a:ext cx="2286000" cy="523220"/>
          </a:xfrm>
          <a:prstGeom prst="rect">
            <a:avLst/>
          </a:prstGeom>
          <a:noFill/>
        </p:spPr>
        <p:txBody>
          <a:bodyPr wrap="square" rtlCol="0">
            <a:spAutoFit/>
          </a:bodyPr>
          <a:lstStyle/>
          <a:p>
            <a:r>
              <a:rPr lang="en-US" sz="1400" b="1" dirty="0" smtClean="0"/>
              <a:t>Improving Distributions for Better Performance</a:t>
            </a:r>
            <a:endParaRPr lang="en-US" sz="1400" b="1" dirty="0"/>
          </a:p>
        </p:txBody>
      </p:sp>
      <p:cxnSp>
        <p:nvCxnSpPr>
          <p:cNvPr id="20" name="Straight Arrow Connector 19"/>
          <p:cNvCxnSpPr/>
          <p:nvPr/>
        </p:nvCxnSpPr>
        <p:spPr bwMode="auto">
          <a:xfrm flipV="1">
            <a:off x="4572000" y="5486400"/>
            <a:ext cx="304800" cy="3048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25" name="TextBox 24"/>
          <p:cNvSpPr txBox="1"/>
          <p:nvPr/>
        </p:nvSpPr>
        <p:spPr>
          <a:xfrm>
            <a:off x="5867400" y="3352800"/>
            <a:ext cx="2286000" cy="738664"/>
          </a:xfrm>
          <a:prstGeom prst="rect">
            <a:avLst/>
          </a:prstGeom>
          <a:noFill/>
        </p:spPr>
        <p:txBody>
          <a:bodyPr wrap="square" rtlCol="0">
            <a:spAutoFit/>
          </a:bodyPr>
          <a:lstStyle/>
          <a:p>
            <a:r>
              <a:rPr lang="en-US" sz="1400" b="1" dirty="0" smtClean="0"/>
              <a:t>Clean up residual cross-contamination / structural integrity</a:t>
            </a:r>
            <a:endParaRPr lang="en-US" sz="1400" b="1" dirty="0"/>
          </a:p>
        </p:txBody>
      </p:sp>
      <p:cxnSp>
        <p:nvCxnSpPr>
          <p:cNvPr id="26" name="Straight Arrow Connector 25"/>
          <p:cNvCxnSpPr/>
          <p:nvPr/>
        </p:nvCxnSpPr>
        <p:spPr bwMode="auto">
          <a:xfrm flipH="1">
            <a:off x="5867400" y="4191000"/>
            <a:ext cx="342900" cy="4572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27" name="Straight Arrow Connector 26"/>
          <p:cNvCxnSpPr/>
          <p:nvPr/>
        </p:nvCxnSpPr>
        <p:spPr bwMode="auto">
          <a:xfrm>
            <a:off x="6781800" y="4114800"/>
            <a:ext cx="381000" cy="9144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29" name="TextBox 28"/>
          <p:cNvSpPr txBox="1"/>
          <p:nvPr/>
        </p:nvSpPr>
        <p:spPr>
          <a:xfrm>
            <a:off x="4876800" y="1676400"/>
            <a:ext cx="3810000" cy="400110"/>
          </a:xfrm>
          <a:prstGeom prst="rect">
            <a:avLst/>
          </a:prstGeom>
          <a:noFill/>
        </p:spPr>
        <p:txBody>
          <a:bodyPr wrap="square" rtlCol="0">
            <a:spAutoFit/>
          </a:bodyPr>
          <a:lstStyle/>
          <a:p>
            <a:r>
              <a:rPr lang="en-US" sz="2000" b="1" dirty="0" smtClean="0">
                <a:solidFill>
                  <a:schemeClr val="accent2"/>
                </a:solidFill>
              </a:rPr>
              <a:t>Yield Pareto of key limiters</a:t>
            </a:r>
            <a:endParaRPr lang="en-US" sz="2000" b="1" dirty="0">
              <a:solidFill>
                <a:schemeClr val="accent2"/>
              </a:solidFill>
            </a:endParaRPr>
          </a:p>
        </p:txBody>
      </p:sp>
      <p:sp>
        <p:nvSpPr>
          <p:cNvPr id="38" name="TextBox 37"/>
          <p:cNvSpPr txBox="1"/>
          <p:nvPr/>
        </p:nvSpPr>
        <p:spPr>
          <a:xfrm>
            <a:off x="152400" y="4648200"/>
            <a:ext cx="4038600" cy="400110"/>
          </a:xfrm>
          <a:prstGeom prst="rect">
            <a:avLst/>
          </a:prstGeom>
          <a:noFill/>
        </p:spPr>
        <p:txBody>
          <a:bodyPr wrap="square" rtlCol="0">
            <a:spAutoFit/>
          </a:bodyPr>
          <a:lstStyle/>
          <a:p>
            <a:r>
              <a:rPr lang="en-US" sz="2000" b="1" dirty="0" smtClean="0">
                <a:solidFill>
                  <a:schemeClr val="accent2"/>
                </a:solidFill>
              </a:rPr>
              <a:t>Die Map of 8K Cumulative Tiles</a:t>
            </a:r>
            <a:endParaRPr lang="en-US" sz="2000" b="1" dirty="0">
              <a:solidFill>
                <a:schemeClr val="accent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5991225" y="624963"/>
            <a:ext cx="3124200" cy="2670687"/>
          </a:xfrm>
          <a:prstGeom prst="rect">
            <a:avLst/>
          </a:prstGeom>
          <a:noFill/>
          <a:ln w="12700" cap="flat" cmpd="sng">
            <a:noFill/>
            <a:prstDash val="solid"/>
            <a:miter lim="800000"/>
            <a:headEnd type="none" w="sm" len="sm"/>
            <a:tailEnd type="none" w="sm" len="sm"/>
          </a:ln>
        </p:spPr>
      </p:pic>
      <p:sp>
        <p:nvSpPr>
          <p:cNvPr id="2" name="Title 1"/>
          <p:cNvSpPr>
            <a:spLocks noGrp="1"/>
          </p:cNvSpPr>
          <p:nvPr>
            <p:ph type="title"/>
          </p:nvPr>
        </p:nvSpPr>
        <p:spPr>
          <a:xfrm>
            <a:off x="76200" y="188612"/>
            <a:ext cx="9067800" cy="331959"/>
          </a:xfrm>
        </p:spPr>
        <p:txBody>
          <a:bodyPr/>
          <a:lstStyle/>
          <a:p>
            <a:pPr>
              <a:spcBef>
                <a:spcPts val="0"/>
              </a:spcBef>
            </a:pPr>
            <a:r>
              <a:rPr lang="en-US" sz="2400" dirty="0" smtClean="0"/>
              <a:t>Present Focus: Improved performance/yield distributions </a:t>
            </a:r>
            <a:r>
              <a:rPr lang="en-US" sz="2400" dirty="0" smtClean="0">
                <a:sym typeface="Wingdings" pitchFamily="2" charset="2"/>
              </a:rPr>
              <a:t> Better Performance</a:t>
            </a:r>
            <a:endParaRPr lang="en-US" sz="2400" dirty="0"/>
          </a:p>
        </p:txBody>
      </p:sp>
      <p:pic>
        <p:nvPicPr>
          <p:cNvPr id="4" name="Picture 3"/>
          <p:cNvPicPr>
            <a:picLocks noChangeAspect="1" noChangeArrowheads="1"/>
          </p:cNvPicPr>
          <p:nvPr/>
        </p:nvPicPr>
        <p:blipFill>
          <a:blip r:embed="rId3" cstate="print"/>
          <a:srcRect/>
          <a:stretch>
            <a:fillRect/>
          </a:stretch>
        </p:blipFill>
        <p:spPr bwMode="auto">
          <a:xfrm>
            <a:off x="0" y="838200"/>
            <a:ext cx="3581400" cy="2494907"/>
          </a:xfrm>
          <a:prstGeom prst="rect">
            <a:avLst/>
          </a:prstGeom>
          <a:noFill/>
          <a:ln w="9525">
            <a:noFill/>
            <a:miter lim="800000"/>
            <a:headEnd/>
            <a:tailEnd/>
          </a:ln>
        </p:spPr>
      </p:pic>
      <p:pic>
        <p:nvPicPr>
          <p:cNvPr id="159747" name="Picture 3"/>
          <p:cNvPicPr>
            <a:picLocks noChangeAspect="1" noChangeArrowheads="1"/>
          </p:cNvPicPr>
          <p:nvPr/>
        </p:nvPicPr>
        <p:blipFill>
          <a:blip r:embed="rId4" cstate="print"/>
          <a:srcRect/>
          <a:stretch>
            <a:fillRect/>
          </a:stretch>
        </p:blipFill>
        <p:spPr bwMode="auto">
          <a:xfrm>
            <a:off x="1628775" y="3336239"/>
            <a:ext cx="4876800" cy="3256825"/>
          </a:xfrm>
          <a:prstGeom prst="rect">
            <a:avLst/>
          </a:prstGeom>
          <a:noFill/>
          <a:ln w="12700" cap="flat" cmpd="sng">
            <a:solidFill>
              <a:schemeClr val="tx1"/>
            </a:solidFill>
            <a:prstDash val="solid"/>
            <a:miter lim="800000"/>
            <a:headEnd type="none" w="sm" len="sm"/>
            <a:tailEnd type="none" w="sm" len="sm"/>
          </a:ln>
        </p:spPr>
      </p:pic>
      <p:sp>
        <p:nvSpPr>
          <p:cNvPr id="7" name="TextBox 6"/>
          <p:cNvSpPr txBox="1"/>
          <p:nvPr/>
        </p:nvSpPr>
        <p:spPr>
          <a:xfrm>
            <a:off x="457200" y="642036"/>
            <a:ext cx="3429000" cy="369332"/>
          </a:xfrm>
          <a:prstGeom prst="rect">
            <a:avLst/>
          </a:prstGeom>
          <a:noFill/>
        </p:spPr>
        <p:txBody>
          <a:bodyPr wrap="square" rtlCol="0">
            <a:spAutoFit/>
          </a:bodyPr>
          <a:lstStyle/>
          <a:p>
            <a:r>
              <a:rPr lang="en-US" b="1" dirty="0" smtClean="0">
                <a:solidFill>
                  <a:schemeClr val="accent2"/>
                </a:solidFill>
              </a:rPr>
              <a:t>SET / RESET Distributions</a:t>
            </a:r>
            <a:endParaRPr lang="en-US" b="1" dirty="0">
              <a:solidFill>
                <a:schemeClr val="accent2"/>
              </a:solidFill>
            </a:endParaRPr>
          </a:p>
        </p:txBody>
      </p:sp>
      <p:sp>
        <p:nvSpPr>
          <p:cNvPr id="8" name="TextBox 7"/>
          <p:cNvSpPr txBox="1"/>
          <p:nvPr/>
        </p:nvSpPr>
        <p:spPr>
          <a:xfrm>
            <a:off x="3810000" y="1295400"/>
            <a:ext cx="2209800" cy="738664"/>
          </a:xfrm>
          <a:prstGeom prst="rect">
            <a:avLst/>
          </a:prstGeom>
          <a:noFill/>
        </p:spPr>
        <p:txBody>
          <a:bodyPr wrap="square" rtlCol="0">
            <a:spAutoFit/>
          </a:bodyPr>
          <a:lstStyle/>
          <a:p>
            <a:r>
              <a:rPr lang="en-US" sz="1400" b="1" dirty="0" smtClean="0"/>
              <a:t>Improved window with +thickness (~14nm planned </a:t>
            </a:r>
            <a:r>
              <a:rPr lang="en-US" sz="1400" b="1" dirty="0" smtClean="0">
                <a:sym typeface="Wingdings" pitchFamily="2" charset="2"/>
              </a:rPr>
              <a:t> +420mV)</a:t>
            </a:r>
            <a:endParaRPr lang="en-US" sz="1400" b="1" dirty="0"/>
          </a:p>
        </p:txBody>
      </p:sp>
      <p:sp>
        <p:nvSpPr>
          <p:cNvPr id="9" name="Right Arrow 8"/>
          <p:cNvSpPr/>
          <p:nvPr/>
        </p:nvSpPr>
        <p:spPr bwMode="auto">
          <a:xfrm>
            <a:off x="3543300" y="1571625"/>
            <a:ext cx="304800" cy="228600"/>
          </a:xfrm>
          <a:prstGeom prst="rightArrow">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ight Arrow 9"/>
          <p:cNvSpPr/>
          <p:nvPr/>
        </p:nvSpPr>
        <p:spPr bwMode="auto">
          <a:xfrm>
            <a:off x="5791200" y="1562100"/>
            <a:ext cx="304800" cy="228600"/>
          </a:xfrm>
          <a:prstGeom prst="rightArrow">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419100" y="3657600"/>
            <a:ext cx="1295400" cy="646331"/>
          </a:xfrm>
          <a:prstGeom prst="rect">
            <a:avLst/>
          </a:prstGeom>
          <a:noFill/>
        </p:spPr>
        <p:txBody>
          <a:bodyPr wrap="square" rtlCol="0">
            <a:spAutoFit/>
          </a:bodyPr>
          <a:lstStyle/>
          <a:p>
            <a:r>
              <a:rPr lang="en-US" b="1" dirty="0" smtClean="0">
                <a:solidFill>
                  <a:srgbClr val="008000"/>
                </a:solidFill>
              </a:rPr>
              <a:t>Good Fast SET</a:t>
            </a:r>
            <a:endParaRPr lang="en-US" b="1" dirty="0">
              <a:solidFill>
                <a:srgbClr val="008000"/>
              </a:solidFill>
            </a:endParaRPr>
          </a:p>
        </p:txBody>
      </p:sp>
      <p:sp>
        <p:nvSpPr>
          <p:cNvPr id="12" name="TextBox 11"/>
          <p:cNvSpPr txBox="1"/>
          <p:nvPr/>
        </p:nvSpPr>
        <p:spPr>
          <a:xfrm>
            <a:off x="381000" y="5257800"/>
            <a:ext cx="1295400" cy="646331"/>
          </a:xfrm>
          <a:prstGeom prst="rect">
            <a:avLst/>
          </a:prstGeom>
          <a:noFill/>
        </p:spPr>
        <p:txBody>
          <a:bodyPr wrap="square" rtlCol="0">
            <a:spAutoFit/>
          </a:bodyPr>
          <a:lstStyle/>
          <a:p>
            <a:r>
              <a:rPr lang="en-US" b="1" dirty="0" smtClean="0">
                <a:solidFill>
                  <a:srgbClr val="FF0000"/>
                </a:solidFill>
              </a:rPr>
              <a:t>Poor Slow SET</a:t>
            </a:r>
            <a:endParaRPr lang="en-US" b="1" dirty="0">
              <a:solidFill>
                <a:srgbClr val="FF0000"/>
              </a:solidFill>
            </a:endParaRPr>
          </a:p>
        </p:txBody>
      </p:sp>
      <p:sp>
        <p:nvSpPr>
          <p:cNvPr id="13" name="TextBox 12"/>
          <p:cNvSpPr txBox="1"/>
          <p:nvPr/>
        </p:nvSpPr>
        <p:spPr>
          <a:xfrm>
            <a:off x="6581775" y="5181600"/>
            <a:ext cx="2362200" cy="1077218"/>
          </a:xfrm>
          <a:prstGeom prst="rect">
            <a:avLst/>
          </a:prstGeom>
          <a:noFill/>
        </p:spPr>
        <p:txBody>
          <a:bodyPr wrap="square" rtlCol="0">
            <a:spAutoFit/>
          </a:bodyPr>
          <a:lstStyle/>
          <a:p>
            <a:r>
              <a:rPr lang="en-US" b="1" dirty="0" smtClean="0">
                <a:solidFill>
                  <a:srgbClr val="FF0000"/>
                </a:solidFill>
              </a:rPr>
              <a:t>Poor </a:t>
            </a:r>
            <a:r>
              <a:rPr lang="en-US" b="1" dirty="0" err="1" smtClean="0">
                <a:solidFill>
                  <a:srgbClr val="FF0000"/>
                </a:solidFill>
              </a:rPr>
              <a:t>Vt</a:t>
            </a:r>
            <a:r>
              <a:rPr lang="en-US" b="1" dirty="0" smtClean="0">
                <a:solidFill>
                  <a:srgbClr val="FF0000"/>
                </a:solidFill>
              </a:rPr>
              <a:t> </a:t>
            </a:r>
            <a:r>
              <a:rPr lang="en-US" b="1" dirty="0" err="1" smtClean="0">
                <a:solidFill>
                  <a:srgbClr val="FF0000"/>
                </a:solidFill>
              </a:rPr>
              <a:t>vs</a:t>
            </a:r>
            <a:r>
              <a:rPr lang="en-US" b="1" dirty="0" smtClean="0">
                <a:solidFill>
                  <a:srgbClr val="FF0000"/>
                </a:solidFill>
              </a:rPr>
              <a:t> I Behavior </a:t>
            </a:r>
            <a:r>
              <a:rPr lang="en-US" sz="1400" b="1" dirty="0" smtClean="0"/>
              <a:t>(variety of process improvements in flight)</a:t>
            </a:r>
            <a:endParaRPr lang="en-US" b="1" dirty="0"/>
          </a:p>
        </p:txBody>
      </p:sp>
      <p:sp>
        <p:nvSpPr>
          <p:cNvPr id="14" name="TextBox 13"/>
          <p:cNvSpPr txBox="1"/>
          <p:nvPr/>
        </p:nvSpPr>
        <p:spPr>
          <a:xfrm>
            <a:off x="6705600" y="3733800"/>
            <a:ext cx="1905000" cy="646331"/>
          </a:xfrm>
          <a:prstGeom prst="rect">
            <a:avLst/>
          </a:prstGeom>
          <a:noFill/>
        </p:spPr>
        <p:txBody>
          <a:bodyPr wrap="square" rtlCol="0">
            <a:spAutoFit/>
          </a:bodyPr>
          <a:lstStyle/>
          <a:p>
            <a:r>
              <a:rPr lang="en-US" b="1" dirty="0" smtClean="0">
                <a:solidFill>
                  <a:srgbClr val="008000"/>
                </a:solidFill>
              </a:rPr>
              <a:t>Good </a:t>
            </a:r>
            <a:r>
              <a:rPr lang="en-US" b="1" dirty="0" err="1" smtClean="0">
                <a:solidFill>
                  <a:srgbClr val="008000"/>
                </a:solidFill>
              </a:rPr>
              <a:t>Vt</a:t>
            </a:r>
            <a:r>
              <a:rPr lang="en-US" b="1" dirty="0" smtClean="0">
                <a:solidFill>
                  <a:srgbClr val="008000"/>
                </a:solidFill>
              </a:rPr>
              <a:t> </a:t>
            </a:r>
            <a:r>
              <a:rPr lang="en-US" b="1" dirty="0" err="1" smtClean="0">
                <a:solidFill>
                  <a:srgbClr val="008000"/>
                </a:solidFill>
              </a:rPr>
              <a:t>vs</a:t>
            </a:r>
            <a:r>
              <a:rPr lang="en-US" b="1" dirty="0" smtClean="0">
                <a:solidFill>
                  <a:srgbClr val="008000"/>
                </a:solidFill>
              </a:rPr>
              <a:t> I Behavior</a:t>
            </a:r>
            <a:endParaRPr lang="en-US" b="1" dirty="0">
              <a:solidFill>
                <a:srgbClr val="008000"/>
              </a:solidFill>
            </a:endParaRPr>
          </a:p>
        </p:txBody>
      </p:sp>
      <p:cxnSp>
        <p:nvCxnSpPr>
          <p:cNvPr id="16" name="Straight Connector 15"/>
          <p:cNvCxnSpPr/>
          <p:nvPr/>
        </p:nvCxnSpPr>
        <p:spPr bwMode="auto">
          <a:xfrm>
            <a:off x="4819650" y="4495800"/>
            <a:ext cx="12192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8" name="Straight Connector 17"/>
          <p:cNvCxnSpPr/>
          <p:nvPr/>
        </p:nvCxnSpPr>
        <p:spPr bwMode="auto">
          <a:xfrm flipV="1">
            <a:off x="6048375" y="3505200"/>
            <a:ext cx="76200" cy="9144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0" name="Straight Connector 19"/>
          <p:cNvCxnSpPr/>
          <p:nvPr/>
        </p:nvCxnSpPr>
        <p:spPr bwMode="auto">
          <a:xfrm>
            <a:off x="6181725" y="3486150"/>
            <a:ext cx="1524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2" name="Straight Connector 21"/>
          <p:cNvCxnSpPr/>
          <p:nvPr/>
        </p:nvCxnSpPr>
        <p:spPr bwMode="auto">
          <a:xfrm>
            <a:off x="4905375" y="6019800"/>
            <a:ext cx="3048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4" name="Straight Connector 23"/>
          <p:cNvCxnSpPr/>
          <p:nvPr/>
        </p:nvCxnSpPr>
        <p:spPr bwMode="auto">
          <a:xfrm flipV="1">
            <a:off x="5286375" y="5562600"/>
            <a:ext cx="304800" cy="4572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6" name="Straight Connector 25"/>
          <p:cNvCxnSpPr/>
          <p:nvPr/>
        </p:nvCxnSpPr>
        <p:spPr bwMode="auto">
          <a:xfrm flipV="1">
            <a:off x="5667375" y="5410200"/>
            <a:ext cx="152400" cy="762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8" name="Straight Connector 27"/>
          <p:cNvCxnSpPr/>
          <p:nvPr/>
        </p:nvCxnSpPr>
        <p:spPr bwMode="auto">
          <a:xfrm flipV="1">
            <a:off x="5868816" y="5195930"/>
            <a:ext cx="76200" cy="2286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0" name="Straight Connector 29"/>
          <p:cNvCxnSpPr/>
          <p:nvPr/>
        </p:nvCxnSpPr>
        <p:spPr bwMode="auto">
          <a:xfrm>
            <a:off x="6010275" y="5143500"/>
            <a:ext cx="2286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2" name="Straight Connector 31"/>
          <p:cNvCxnSpPr>
            <a:stCxn id="159747" idx="0"/>
            <a:endCxn id="159747" idx="2"/>
          </p:cNvCxnSpPr>
          <p:nvPr/>
        </p:nvCxnSpPr>
        <p:spPr bwMode="auto">
          <a:xfrm>
            <a:off x="4067175" y="3336239"/>
            <a:ext cx="0" cy="3256825"/>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3" name="Straight Connector 42"/>
          <p:cNvCxnSpPr/>
          <p:nvPr/>
        </p:nvCxnSpPr>
        <p:spPr bwMode="auto">
          <a:xfrm>
            <a:off x="342900" y="5057775"/>
            <a:ext cx="85344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6" name="Straight Connector 45"/>
          <p:cNvCxnSpPr/>
          <p:nvPr/>
        </p:nvCxnSpPr>
        <p:spPr bwMode="auto">
          <a:xfrm>
            <a:off x="333375" y="3333750"/>
            <a:ext cx="0" cy="3256825"/>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9" name="Straight Connector 48"/>
          <p:cNvCxnSpPr/>
          <p:nvPr/>
        </p:nvCxnSpPr>
        <p:spPr bwMode="auto">
          <a:xfrm>
            <a:off x="333375" y="3333278"/>
            <a:ext cx="12954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50" name="Straight Connector 49"/>
          <p:cNvCxnSpPr/>
          <p:nvPr/>
        </p:nvCxnSpPr>
        <p:spPr bwMode="auto">
          <a:xfrm>
            <a:off x="333375" y="6591300"/>
            <a:ext cx="12954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52" name="Straight Connector 51"/>
          <p:cNvCxnSpPr/>
          <p:nvPr/>
        </p:nvCxnSpPr>
        <p:spPr bwMode="auto">
          <a:xfrm>
            <a:off x="6477000" y="3333750"/>
            <a:ext cx="24384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8905875" y="3324225"/>
            <a:ext cx="0" cy="3256825"/>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55" name="Straight Connector 54"/>
          <p:cNvCxnSpPr/>
          <p:nvPr/>
        </p:nvCxnSpPr>
        <p:spPr bwMode="auto">
          <a:xfrm>
            <a:off x="6467475" y="6591300"/>
            <a:ext cx="2438400" cy="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58" name="Left-Right Arrow 57"/>
          <p:cNvSpPr/>
          <p:nvPr/>
        </p:nvSpPr>
        <p:spPr bwMode="auto">
          <a:xfrm>
            <a:off x="3886200" y="4191000"/>
            <a:ext cx="457200" cy="228600"/>
          </a:xfrm>
          <a:prstGeom prst="leftRightArrow">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9" name="Left-Right Arrow 58"/>
          <p:cNvSpPr/>
          <p:nvPr/>
        </p:nvSpPr>
        <p:spPr bwMode="auto">
          <a:xfrm>
            <a:off x="3886200" y="5638800"/>
            <a:ext cx="457200" cy="228600"/>
          </a:xfrm>
          <a:prstGeom prst="leftRightArrow">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14"/>
            <a:ext cx="9144000" cy="457200"/>
          </a:xfrm>
        </p:spPr>
        <p:txBody>
          <a:bodyPr/>
          <a:lstStyle/>
          <a:p>
            <a:pPr>
              <a:spcBef>
                <a:spcPts val="0"/>
              </a:spcBef>
            </a:pPr>
            <a:r>
              <a:rPr lang="en-US" sz="3200" dirty="0"/>
              <a:t>Resolution </a:t>
            </a:r>
            <a:r>
              <a:rPr lang="en-US" sz="3200" dirty="0" smtClean="0"/>
              <a:t>Underway </a:t>
            </a:r>
            <a:r>
              <a:rPr lang="en-US" sz="3200" dirty="0" smtClean="0"/>
              <a:t>for </a:t>
            </a:r>
            <a:r>
              <a:rPr lang="en-US" sz="3200" dirty="0" err="1"/>
              <a:t>Vt</a:t>
            </a:r>
            <a:r>
              <a:rPr lang="en-US" sz="3200" dirty="0"/>
              <a:t> </a:t>
            </a:r>
            <a:r>
              <a:rPr lang="en-US" sz="3200" dirty="0" smtClean="0"/>
              <a:t>Drift</a:t>
            </a:r>
            <a:endParaRPr lang="en-US" sz="3200" dirty="0"/>
          </a:p>
        </p:txBody>
      </p:sp>
      <p:pic>
        <p:nvPicPr>
          <p:cNvPr id="7" name="Picture 3"/>
          <p:cNvPicPr>
            <a:picLocks noChangeAspect="1" noChangeArrowheads="1"/>
          </p:cNvPicPr>
          <p:nvPr/>
        </p:nvPicPr>
        <p:blipFill>
          <a:blip r:embed="rId2" cstate="print"/>
          <a:srcRect l="54276"/>
          <a:stretch>
            <a:fillRect/>
          </a:stretch>
        </p:blipFill>
        <p:spPr bwMode="auto">
          <a:xfrm>
            <a:off x="4267200" y="488088"/>
            <a:ext cx="3276600" cy="2833873"/>
          </a:xfrm>
          <a:prstGeom prst="rect">
            <a:avLst/>
          </a:prstGeom>
          <a:noFill/>
          <a:ln w="9525">
            <a:noFill/>
            <a:miter lim="800000"/>
            <a:headEnd/>
            <a:tailEnd/>
          </a:ln>
          <a:effectLst/>
        </p:spPr>
      </p:pic>
      <p:sp>
        <p:nvSpPr>
          <p:cNvPr id="11" name="TextBox 10"/>
          <p:cNvSpPr txBox="1"/>
          <p:nvPr/>
        </p:nvSpPr>
        <p:spPr>
          <a:xfrm>
            <a:off x="4876800" y="555282"/>
            <a:ext cx="2743200" cy="369332"/>
          </a:xfrm>
          <a:prstGeom prst="rect">
            <a:avLst/>
          </a:prstGeom>
          <a:noFill/>
        </p:spPr>
        <p:txBody>
          <a:bodyPr wrap="square" rtlCol="0">
            <a:spAutoFit/>
          </a:bodyPr>
          <a:lstStyle/>
          <a:p>
            <a:r>
              <a:rPr lang="en-US" b="1" dirty="0" smtClean="0">
                <a:solidFill>
                  <a:schemeClr val="accent2"/>
                </a:solidFill>
                <a:latin typeface="Calibri" pitchFamily="34" charset="0"/>
                <a:cs typeface="Calibri" pitchFamily="34" charset="0"/>
              </a:rPr>
              <a:t>Drift Energy Diagram</a:t>
            </a:r>
            <a:endParaRPr lang="en-US" b="1" dirty="0">
              <a:solidFill>
                <a:schemeClr val="accent2"/>
              </a:solidFill>
              <a:latin typeface="Calibri" pitchFamily="34" charset="0"/>
              <a:cs typeface="Calibri" pitchFamily="34" charset="0"/>
            </a:endParaRPr>
          </a:p>
        </p:txBody>
      </p:sp>
      <p:pic>
        <p:nvPicPr>
          <p:cNvPr id="146433" name="Picture 1"/>
          <p:cNvPicPr>
            <a:picLocks noChangeAspect="1" noChangeArrowheads="1"/>
          </p:cNvPicPr>
          <p:nvPr/>
        </p:nvPicPr>
        <p:blipFill>
          <a:blip r:embed="rId3" cstate="print"/>
          <a:srcRect/>
          <a:stretch>
            <a:fillRect/>
          </a:stretch>
        </p:blipFill>
        <p:spPr bwMode="auto">
          <a:xfrm>
            <a:off x="2057401" y="486442"/>
            <a:ext cx="1618826" cy="2933034"/>
          </a:xfrm>
          <a:prstGeom prst="rect">
            <a:avLst/>
          </a:prstGeom>
          <a:noFill/>
          <a:ln w="12700" cap="flat" cmpd="sng">
            <a:noFill/>
            <a:prstDash val="solid"/>
            <a:miter lim="800000"/>
            <a:headEnd type="none" w="sm" len="sm"/>
            <a:tailEnd type="none" w="sm" len="sm"/>
          </a:ln>
        </p:spPr>
      </p:pic>
      <p:pic>
        <p:nvPicPr>
          <p:cNvPr id="15" name="Picture 2"/>
          <p:cNvPicPr>
            <a:picLocks noChangeAspect="1" noChangeArrowheads="1"/>
          </p:cNvPicPr>
          <p:nvPr/>
        </p:nvPicPr>
        <p:blipFill>
          <a:blip r:embed="rId4" cstate="print"/>
          <a:srcRect/>
          <a:stretch>
            <a:fillRect/>
          </a:stretch>
        </p:blipFill>
        <p:spPr bwMode="auto">
          <a:xfrm>
            <a:off x="5562600" y="3735301"/>
            <a:ext cx="3124771" cy="2566036"/>
          </a:xfrm>
          <a:prstGeom prst="rect">
            <a:avLst/>
          </a:prstGeom>
          <a:noFill/>
          <a:ln w="9525">
            <a:noFill/>
            <a:miter lim="800000"/>
            <a:headEnd/>
            <a:tailEnd/>
          </a:ln>
        </p:spPr>
      </p:pic>
      <p:sp>
        <p:nvSpPr>
          <p:cNvPr id="16" name="TextBox 15"/>
          <p:cNvSpPr txBox="1"/>
          <p:nvPr/>
        </p:nvSpPr>
        <p:spPr>
          <a:xfrm>
            <a:off x="5491677" y="3407118"/>
            <a:ext cx="3429000" cy="276999"/>
          </a:xfrm>
          <a:prstGeom prst="rect">
            <a:avLst/>
          </a:prstGeom>
          <a:noFill/>
        </p:spPr>
        <p:txBody>
          <a:bodyPr wrap="square" rtlCol="0">
            <a:spAutoFit/>
          </a:bodyPr>
          <a:lstStyle/>
          <a:p>
            <a:r>
              <a:rPr lang="en-US" sz="1200" dirty="0" smtClean="0">
                <a:latin typeface="Calibri" pitchFamily="34" charset="0"/>
                <a:cs typeface="Calibri" pitchFamily="34" charset="0"/>
              </a:rPr>
              <a:t>P. Lucas, et al. J. Phys. Chem. B  </a:t>
            </a:r>
            <a:r>
              <a:rPr lang="en-US" sz="1200" b="1" dirty="0" smtClean="0">
                <a:latin typeface="Calibri" pitchFamily="34" charset="0"/>
                <a:cs typeface="Calibri" pitchFamily="34" charset="0"/>
              </a:rPr>
              <a:t>118</a:t>
            </a:r>
            <a:r>
              <a:rPr lang="en-US" sz="1200" dirty="0" smtClean="0">
                <a:latin typeface="Calibri" pitchFamily="34" charset="0"/>
                <a:cs typeface="Calibri" pitchFamily="34" charset="0"/>
              </a:rPr>
              <a:t>, 1436 (2014).</a:t>
            </a:r>
          </a:p>
        </p:txBody>
      </p:sp>
      <p:sp>
        <p:nvSpPr>
          <p:cNvPr id="17" name="Rectangle 16"/>
          <p:cNvSpPr/>
          <p:nvPr/>
        </p:nvSpPr>
        <p:spPr>
          <a:xfrm>
            <a:off x="4792963" y="6297441"/>
            <a:ext cx="4314825" cy="369332"/>
          </a:xfrm>
          <a:prstGeom prst="rect">
            <a:avLst/>
          </a:prstGeom>
        </p:spPr>
        <p:txBody>
          <a:bodyPr wrap="square">
            <a:spAutoFit/>
          </a:bodyPr>
          <a:lstStyle/>
          <a:p>
            <a:r>
              <a:rPr lang="en-US" b="1" dirty="0" smtClean="0">
                <a:solidFill>
                  <a:schemeClr val="accent2"/>
                </a:solidFill>
                <a:latin typeface="Calibri" pitchFamily="34" charset="0"/>
                <a:cs typeface="Calibri" pitchFamily="34" charset="0"/>
              </a:rPr>
              <a:t>L</a:t>
            </a:r>
            <a:r>
              <a:rPr lang="en-US" b="1" dirty="0" smtClean="0">
                <a:solidFill>
                  <a:schemeClr val="accent2"/>
                </a:solidFill>
                <a:latin typeface="Calibri" pitchFamily="34" charset="0"/>
                <a:cs typeface="Calibri" pitchFamily="34" charset="0"/>
              </a:rPr>
              <a:t>ow CN </a:t>
            </a:r>
            <a:r>
              <a:rPr lang="en-US" b="1" dirty="0" smtClean="0">
                <a:solidFill>
                  <a:schemeClr val="accent2"/>
                </a:solidFill>
                <a:latin typeface="Calibri" pitchFamily="34" charset="0"/>
                <a:cs typeface="Calibri" pitchFamily="34" charset="0"/>
                <a:sym typeface="Wingdings" pitchFamily="2" charset="2"/>
              </a:rPr>
              <a:t></a:t>
            </a:r>
            <a:r>
              <a:rPr lang="en-US" b="1" dirty="0" smtClean="0">
                <a:solidFill>
                  <a:schemeClr val="accent2"/>
                </a:solidFill>
                <a:latin typeface="Calibri" pitchFamily="34" charset="0"/>
                <a:cs typeface="Calibri" pitchFamily="34" charset="0"/>
              </a:rPr>
              <a:t> Low </a:t>
            </a:r>
            <a:r>
              <a:rPr lang="en-US" b="1" dirty="0" err="1" smtClean="0">
                <a:solidFill>
                  <a:schemeClr val="accent2"/>
                </a:solidFill>
                <a:latin typeface="Calibri" pitchFamily="34" charset="0"/>
                <a:cs typeface="Calibri" pitchFamily="34" charset="0"/>
              </a:rPr>
              <a:t>T</a:t>
            </a:r>
            <a:r>
              <a:rPr lang="en-US" b="1" baseline="-25000" dirty="0" err="1" smtClean="0">
                <a:solidFill>
                  <a:schemeClr val="accent2"/>
                </a:solidFill>
                <a:latin typeface="Calibri" pitchFamily="34" charset="0"/>
                <a:cs typeface="Calibri" pitchFamily="34" charset="0"/>
              </a:rPr>
              <a:t>g</a:t>
            </a:r>
            <a:r>
              <a:rPr lang="en-US" b="1" dirty="0" smtClean="0">
                <a:solidFill>
                  <a:schemeClr val="accent2"/>
                </a:solidFill>
                <a:latin typeface="Calibri" pitchFamily="34" charset="0"/>
                <a:cs typeface="Calibri" pitchFamily="34" charset="0"/>
              </a:rPr>
              <a:t> </a:t>
            </a:r>
            <a:r>
              <a:rPr lang="en-US" b="1" dirty="0" smtClean="0">
                <a:solidFill>
                  <a:schemeClr val="accent2"/>
                </a:solidFill>
                <a:latin typeface="Calibri" pitchFamily="34" charset="0"/>
                <a:cs typeface="Calibri" pitchFamily="34" charset="0"/>
                <a:sym typeface="Wingdings" pitchFamily="2" charset="2"/>
              </a:rPr>
              <a:t> </a:t>
            </a:r>
            <a:r>
              <a:rPr lang="en-US" b="1" dirty="0" smtClean="0">
                <a:solidFill>
                  <a:schemeClr val="accent2"/>
                </a:solidFill>
                <a:latin typeface="Calibri" pitchFamily="34" charset="0"/>
                <a:cs typeface="Calibri" pitchFamily="34" charset="0"/>
                <a:sym typeface="Wingdings" pitchFamily="2" charset="2"/>
              </a:rPr>
              <a:t>Lower Thermal Budget </a:t>
            </a:r>
            <a:endParaRPr lang="en-US" b="1" dirty="0">
              <a:solidFill>
                <a:schemeClr val="accent2"/>
              </a:solidFill>
            </a:endParaRPr>
          </a:p>
        </p:txBody>
      </p:sp>
      <p:grpSp>
        <p:nvGrpSpPr>
          <p:cNvPr id="33" name="Group 32"/>
          <p:cNvGrpSpPr/>
          <p:nvPr/>
        </p:nvGrpSpPr>
        <p:grpSpPr>
          <a:xfrm>
            <a:off x="85725" y="3375806"/>
            <a:ext cx="5257800" cy="3169502"/>
            <a:chOff x="838200" y="3452006"/>
            <a:chExt cx="5257800" cy="3169502"/>
          </a:xfrm>
        </p:grpSpPr>
        <p:pic>
          <p:nvPicPr>
            <p:cNvPr id="14" name="Picture 1"/>
            <p:cNvPicPr>
              <a:picLocks noChangeAspect="1" noChangeArrowheads="1"/>
            </p:cNvPicPr>
            <p:nvPr/>
          </p:nvPicPr>
          <p:blipFill>
            <a:blip r:embed="rId5" cstate="print"/>
            <a:srcRect/>
            <a:stretch>
              <a:fillRect/>
            </a:stretch>
          </p:blipFill>
          <p:spPr bwMode="auto">
            <a:xfrm>
              <a:off x="838200" y="3452006"/>
              <a:ext cx="4343400" cy="3018430"/>
            </a:xfrm>
            <a:prstGeom prst="rect">
              <a:avLst/>
            </a:prstGeom>
            <a:noFill/>
            <a:ln w="9525">
              <a:noFill/>
              <a:miter lim="800000"/>
              <a:headEnd/>
              <a:tailEnd/>
            </a:ln>
            <a:effectLst/>
          </p:spPr>
        </p:pic>
        <p:sp>
          <p:nvSpPr>
            <p:cNvPr id="19" name="Rectangle 18"/>
            <p:cNvSpPr/>
            <p:nvPr/>
          </p:nvSpPr>
          <p:spPr>
            <a:xfrm>
              <a:off x="1572569" y="6252176"/>
              <a:ext cx="3352800" cy="369332"/>
            </a:xfrm>
            <a:prstGeom prst="rect">
              <a:avLst/>
            </a:prstGeom>
          </p:spPr>
          <p:txBody>
            <a:bodyPr wrap="square">
              <a:spAutoFit/>
            </a:bodyPr>
            <a:lstStyle/>
            <a:p>
              <a:r>
                <a:rPr lang="en-US" b="1" dirty="0">
                  <a:solidFill>
                    <a:schemeClr val="accent2"/>
                  </a:solidFill>
                  <a:latin typeface="Calibri" pitchFamily="34" charset="0"/>
                  <a:cs typeface="Calibri" pitchFamily="34" charset="0"/>
                </a:rPr>
                <a:t>C</a:t>
              </a:r>
              <a:r>
                <a:rPr lang="en-US" b="1" dirty="0" smtClean="0">
                  <a:solidFill>
                    <a:schemeClr val="accent2"/>
                  </a:solidFill>
                  <a:latin typeface="Calibri" pitchFamily="34" charset="0"/>
                  <a:cs typeface="Calibri" pitchFamily="34" charset="0"/>
                </a:rPr>
                <a:t>orrelation between Drift and CN</a:t>
              </a:r>
              <a:endParaRPr lang="en-US" b="1" dirty="0">
                <a:solidFill>
                  <a:schemeClr val="accent2"/>
                </a:solidFill>
              </a:endParaRPr>
            </a:p>
          </p:txBody>
        </p:sp>
        <p:sp>
          <p:nvSpPr>
            <p:cNvPr id="27" name="Oval 26"/>
            <p:cNvSpPr/>
            <p:nvPr/>
          </p:nvSpPr>
          <p:spPr bwMode="auto">
            <a:xfrm>
              <a:off x="2792241" y="4973381"/>
              <a:ext cx="152400" cy="152400"/>
            </a:xfrm>
            <a:prstGeom prst="ellipse">
              <a:avLst/>
            </a:prstGeom>
            <a:solidFill>
              <a:srgbClr val="00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Oval 27"/>
            <p:cNvSpPr/>
            <p:nvPr/>
          </p:nvSpPr>
          <p:spPr bwMode="auto">
            <a:xfrm>
              <a:off x="3200400" y="4343400"/>
              <a:ext cx="152400" cy="1524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Oval 28"/>
            <p:cNvSpPr/>
            <p:nvPr/>
          </p:nvSpPr>
          <p:spPr bwMode="auto">
            <a:xfrm>
              <a:off x="5029200" y="4038600"/>
              <a:ext cx="152400" cy="1524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Oval 29"/>
            <p:cNvSpPr/>
            <p:nvPr/>
          </p:nvSpPr>
          <p:spPr bwMode="auto">
            <a:xfrm>
              <a:off x="5029200" y="4343400"/>
              <a:ext cx="152400" cy="152400"/>
            </a:xfrm>
            <a:prstGeom prst="ellipse">
              <a:avLst/>
            </a:prstGeom>
            <a:solidFill>
              <a:srgbClr val="00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TextBox 30"/>
            <p:cNvSpPr txBox="1"/>
            <p:nvPr/>
          </p:nvSpPr>
          <p:spPr>
            <a:xfrm>
              <a:off x="5257800" y="3962400"/>
              <a:ext cx="838200" cy="307777"/>
            </a:xfrm>
            <a:prstGeom prst="rect">
              <a:avLst/>
            </a:prstGeom>
            <a:noFill/>
          </p:spPr>
          <p:txBody>
            <a:bodyPr wrap="square" rtlCol="0">
              <a:spAutoFit/>
            </a:bodyPr>
            <a:lstStyle/>
            <a:p>
              <a:r>
                <a:rPr lang="en-US" sz="1400" dirty="0" smtClean="0"/>
                <a:t>Old SD</a:t>
              </a:r>
              <a:endParaRPr lang="en-US" sz="1400" dirty="0"/>
            </a:p>
          </p:txBody>
        </p:sp>
        <p:sp>
          <p:nvSpPr>
            <p:cNvPr id="32" name="TextBox 31"/>
            <p:cNvSpPr txBox="1"/>
            <p:nvPr/>
          </p:nvSpPr>
          <p:spPr>
            <a:xfrm>
              <a:off x="5257800" y="4264223"/>
              <a:ext cx="838200" cy="307777"/>
            </a:xfrm>
            <a:prstGeom prst="rect">
              <a:avLst/>
            </a:prstGeom>
            <a:noFill/>
          </p:spPr>
          <p:txBody>
            <a:bodyPr wrap="square" rtlCol="0">
              <a:spAutoFit/>
            </a:bodyPr>
            <a:lstStyle/>
            <a:p>
              <a:r>
                <a:rPr lang="en-US" sz="1400" dirty="0" smtClean="0"/>
                <a:t>New SD</a:t>
              </a:r>
              <a:endParaRPr lang="en-US" sz="1400" dirty="0"/>
            </a:p>
          </p:txBody>
        </p:sp>
      </p:grpSp>
      <p:sp>
        <p:nvSpPr>
          <p:cNvPr id="34" name="Oval 33"/>
          <p:cNvSpPr/>
          <p:nvPr/>
        </p:nvSpPr>
        <p:spPr bwMode="auto">
          <a:xfrm>
            <a:off x="2590800" y="628650"/>
            <a:ext cx="228600" cy="304800"/>
          </a:xfrm>
          <a:prstGeom prst="ellipse">
            <a:avLst/>
          </a:pr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Oval 34"/>
          <p:cNvSpPr/>
          <p:nvPr/>
        </p:nvSpPr>
        <p:spPr bwMode="auto">
          <a:xfrm>
            <a:off x="2590800" y="1466850"/>
            <a:ext cx="1219200" cy="457200"/>
          </a:xfrm>
          <a:prstGeom prst="ellipse">
            <a:avLst/>
          </a:pr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6" name="TextBox 35"/>
          <p:cNvSpPr txBox="1"/>
          <p:nvPr/>
        </p:nvSpPr>
        <p:spPr>
          <a:xfrm>
            <a:off x="0" y="628650"/>
            <a:ext cx="1905000" cy="338554"/>
          </a:xfrm>
          <a:prstGeom prst="rect">
            <a:avLst/>
          </a:prstGeom>
          <a:noFill/>
        </p:spPr>
        <p:txBody>
          <a:bodyPr wrap="square" rtlCol="0">
            <a:spAutoFit/>
          </a:bodyPr>
          <a:lstStyle/>
          <a:p>
            <a:r>
              <a:rPr lang="en-US" sz="1600" b="1" dirty="0" smtClean="0"/>
              <a:t>“First Fire” (FF)</a:t>
            </a:r>
            <a:endParaRPr lang="en-US" sz="1600" b="1" dirty="0"/>
          </a:p>
        </p:txBody>
      </p:sp>
      <p:sp>
        <p:nvSpPr>
          <p:cNvPr id="37" name="TextBox 36"/>
          <p:cNvSpPr txBox="1"/>
          <p:nvPr/>
        </p:nvSpPr>
        <p:spPr>
          <a:xfrm>
            <a:off x="0" y="1524000"/>
            <a:ext cx="2057400" cy="338554"/>
          </a:xfrm>
          <a:prstGeom prst="rect">
            <a:avLst/>
          </a:prstGeom>
          <a:noFill/>
        </p:spPr>
        <p:txBody>
          <a:bodyPr wrap="square" rtlCol="0">
            <a:spAutoFit/>
          </a:bodyPr>
          <a:lstStyle/>
          <a:p>
            <a:r>
              <a:rPr lang="en-US" sz="1600" b="1" dirty="0" smtClean="0"/>
              <a:t>“Second Fire” (SF)</a:t>
            </a:r>
            <a:endParaRPr lang="en-US" sz="1600" b="1" dirty="0"/>
          </a:p>
        </p:txBody>
      </p:sp>
      <p:cxnSp>
        <p:nvCxnSpPr>
          <p:cNvPr id="39" name="Straight Arrow Connector 38"/>
          <p:cNvCxnSpPr>
            <a:endCxn id="34" idx="2"/>
          </p:cNvCxnSpPr>
          <p:nvPr/>
        </p:nvCxnSpPr>
        <p:spPr bwMode="auto">
          <a:xfrm>
            <a:off x="1676400" y="781050"/>
            <a:ext cx="914400" cy="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43" name="Straight Arrow Connector 42"/>
          <p:cNvCxnSpPr/>
          <p:nvPr/>
        </p:nvCxnSpPr>
        <p:spPr bwMode="auto">
          <a:xfrm>
            <a:off x="1952625" y="1676400"/>
            <a:ext cx="609600" cy="0"/>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381000"/>
          </a:xfrm>
        </p:spPr>
        <p:txBody>
          <a:bodyPr/>
          <a:lstStyle/>
          <a:p>
            <a:r>
              <a:rPr lang="en-US" sz="3200" dirty="0" smtClean="0"/>
              <a:t>Future Technology Roadmap</a:t>
            </a:r>
            <a:endParaRPr lang="en-US" sz="3200" dirty="0"/>
          </a:p>
        </p:txBody>
      </p:sp>
      <p:sp>
        <p:nvSpPr>
          <p:cNvPr id="3" name="Content Placeholder 2"/>
          <p:cNvSpPr>
            <a:spLocks noGrp="1"/>
          </p:cNvSpPr>
          <p:nvPr>
            <p:ph idx="1"/>
          </p:nvPr>
        </p:nvSpPr>
        <p:spPr>
          <a:xfrm>
            <a:off x="304800" y="609600"/>
            <a:ext cx="8686800" cy="1600200"/>
          </a:xfrm>
        </p:spPr>
        <p:txBody>
          <a:bodyPr/>
          <a:lstStyle/>
          <a:p>
            <a:r>
              <a:rPr lang="en-US" sz="2000" dirty="0" smtClean="0"/>
              <a:t>2</a:t>
            </a:r>
            <a:r>
              <a:rPr lang="en-US" sz="2000" baseline="30000" dirty="0" smtClean="0"/>
              <a:t>nd</a:t>
            </a:r>
            <a:r>
              <a:rPr lang="en-US" sz="2000" dirty="0" smtClean="0"/>
              <a:t> Generation is large re-use of 1</a:t>
            </a:r>
            <a:r>
              <a:rPr lang="en-US" sz="2000" baseline="30000" dirty="0" smtClean="0"/>
              <a:t>st</a:t>
            </a:r>
            <a:r>
              <a:rPr lang="en-US" sz="2000" dirty="0" smtClean="0"/>
              <a:t> Generation:</a:t>
            </a:r>
          </a:p>
          <a:p>
            <a:pPr lvl="1"/>
            <a:r>
              <a:rPr lang="en-US" sz="1800" dirty="0" smtClean="0"/>
              <a:t>2 decks </a:t>
            </a:r>
            <a:r>
              <a:rPr lang="en-US" sz="1800" dirty="0" smtClean="0">
                <a:sym typeface="Wingdings" pitchFamily="2" charset="2"/>
              </a:rPr>
              <a:t> 4 decks @ same pitch / dimension as Gen 1</a:t>
            </a:r>
          </a:p>
          <a:p>
            <a:pPr lvl="1"/>
            <a:r>
              <a:rPr lang="en-US" sz="1800" dirty="0" smtClean="0">
                <a:sym typeface="Wingdings" pitchFamily="2" charset="2"/>
              </a:rPr>
              <a:t>256Gbit Product</a:t>
            </a:r>
          </a:p>
          <a:p>
            <a:pPr lvl="1"/>
            <a:r>
              <a:rPr lang="en-US" sz="1800" dirty="0" smtClean="0">
                <a:sym typeface="Wingdings" pitchFamily="2" charset="2"/>
              </a:rPr>
              <a:t>Rapid Technology Transition: Gen 1 production = 2015; Gen 2 = 2016</a:t>
            </a:r>
            <a:r>
              <a:rPr lang="en-US" sz="1800" dirty="0" smtClean="0"/>
              <a:t> </a:t>
            </a:r>
            <a:endParaRPr lang="en-US" sz="1800" dirty="0"/>
          </a:p>
        </p:txBody>
      </p:sp>
      <p:grpSp>
        <p:nvGrpSpPr>
          <p:cNvPr id="4" name="Group 77"/>
          <p:cNvGrpSpPr/>
          <p:nvPr/>
        </p:nvGrpSpPr>
        <p:grpSpPr>
          <a:xfrm>
            <a:off x="609600" y="2689222"/>
            <a:ext cx="3575463" cy="1466850"/>
            <a:chOff x="1529908" y="2057400"/>
            <a:chExt cx="4867275" cy="2438400"/>
          </a:xfrm>
        </p:grpSpPr>
        <p:cxnSp>
          <p:nvCxnSpPr>
            <p:cNvPr id="5" name="Straight Arrow Connector 39"/>
            <p:cNvCxnSpPr>
              <a:cxnSpLocks noChangeShapeType="1"/>
            </p:cNvCxnSpPr>
            <p:nvPr/>
          </p:nvCxnSpPr>
          <p:spPr bwMode="auto">
            <a:xfrm>
              <a:off x="1815658" y="2971800"/>
              <a:ext cx="457200" cy="0"/>
            </a:xfrm>
            <a:prstGeom prst="straightConnector1">
              <a:avLst/>
            </a:prstGeom>
            <a:noFill/>
            <a:ln w="50800" algn="ctr">
              <a:solidFill>
                <a:srgbClr val="000000"/>
              </a:solidFill>
              <a:round/>
              <a:headEnd type="none" w="sm" len="sm"/>
              <a:tailEnd type="arrow" w="med" len="med"/>
            </a:ln>
            <a:extLst>
              <a:ext uri="{909E8E84-426E-40DD-AFC4-6F175D3DCCD1}">
                <a14:hiddenFill xmlns:a14="http://schemas.microsoft.com/office/drawing/2010/main" xmlns="">
                  <a:noFill/>
                </a14:hiddenFill>
              </a:ext>
            </a:extLst>
          </p:spPr>
        </p:cxnSp>
        <p:cxnSp>
          <p:nvCxnSpPr>
            <p:cNvPr id="6" name="Straight Arrow Connector 40"/>
            <p:cNvCxnSpPr>
              <a:cxnSpLocks noChangeShapeType="1"/>
            </p:cNvCxnSpPr>
            <p:nvPr/>
          </p:nvCxnSpPr>
          <p:spPr bwMode="auto">
            <a:xfrm flipH="1">
              <a:off x="5320858" y="3733800"/>
              <a:ext cx="457200" cy="0"/>
            </a:xfrm>
            <a:prstGeom prst="straightConnector1">
              <a:avLst/>
            </a:prstGeom>
            <a:noFill/>
            <a:ln w="50800" algn="ctr">
              <a:solidFill>
                <a:srgbClr val="000000"/>
              </a:solidFill>
              <a:round/>
              <a:headEnd type="none" w="sm" len="sm"/>
              <a:tailEnd type="arrow" w="med" len="med"/>
            </a:ln>
            <a:extLst>
              <a:ext uri="{909E8E84-426E-40DD-AFC4-6F175D3DCCD1}">
                <a14:hiddenFill xmlns:a14="http://schemas.microsoft.com/office/drawing/2010/main" xmlns="">
                  <a:noFill/>
                </a14:hiddenFill>
              </a:ext>
            </a:extLst>
          </p:spPr>
        </p:cxnSp>
        <p:cxnSp>
          <p:nvCxnSpPr>
            <p:cNvPr id="7" name="Straight Arrow Connector 41"/>
            <p:cNvCxnSpPr>
              <a:cxnSpLocks noChangeShapeType="1"/>
            </p:cNvCxnSpPr>
            <p:nvPr/>
          </p:nvCxnSpPr>
          <p:spPr bwMode="auto">
            <a:xfrm flipH="1">
              <a:off x="5320858" y="2209800"/>
              <a:ext cx="609600" cy="0"/>
            </a:xfrm>
            <a:prstGeom prst="straightConnector1">
              <a:avLst/>
            </a:prstGeom>
            <a:noFill/>
            <a:ln w="50800" algn="ctr">
              <a:solidFill>
                <a:srgbClr val="000000"/>
              </a:solidFill>
              <a:round/>
              <a:headEnd type="none" w="sm" len="sm"/>
              <a:tailEnd type="arrow" w="med" len="med"/>
            </a:ln>
            <a:extLst>
              <a:ext uri="{909E8E84-426E-40DD-AFC4-6F175D3DCCD1}">
                <a14:hiddenFill xmlns:a14="http://schemas.microsoft.com/office/drawing/2010/main" xmlns="">
                  <a:noFill/>
                </a14:hiddenFill>
              </a:ext>
            </a:extLst>
          </p:spPr>
        </p:cxnSp>
        <p:cxnSp>
          <p:nvCxnSpPr>
            <p:cNvPr id="8" name="Straight Arrow Connector 42"/>
            <p:cNvCxnSpPr>
              <a:cxnSpLocks noChangeShapeType="1"/>
            </p:cNvCxnSpPr>
            <p:nvPr/>
          </p:nvCxnSpPr>
          <p:spPr bwMode="auto">
            <a:xfrm flipV="1">
              <a:off x="1815658" y="2971800"/>
              <a:ext cx="0" cy="1219200"/>
            </a:xfrm>
            <a:prstGeom prst="straightConnector1">
              <a:avLst/>
            </a:prstGeom>
            <a:noFill/>
            <a:ln w="50800" algn="ctr">
              <a:solidFill>
                <a:srgbClr val="000000"/>
              </a:solidFill>
              <a:round/>
              <a:headEnd/>
              <a:tailEnd/>
            </a:ln>
            <a:extLst>
              <a:ext uri="{909E8E84-426E-40DD-AFC4-6F175D3DCCD1}">
                <a14:hiddenFill xmlns:a14="http://schemas.microsoft.com/office/drawing/2010/main" xmlns="">
                  <a:noFill/>
                </a14:hiddenFill>
              </a:ext>
            </a:extLst>
          </p:spPr>
        </p:cxnSp>
        <p:cxnSp>
          <p:nvCxnSpPr>
            <p:cNvPr id="9" name="Straight Arrow Connector 43"/>
            <p:cNvCxnSpPr>
              <a:cxnSpLocks noChangeShapeType="1"/>
            </p:cNvCxnSpPr>
            <p:nvPr/>
          </p:nvCxnSpPr>
          <p:spPr bwMode="auto">
            <a:xfrm flipV="1">
              <a:off x="5778058" y="3733800"/>
              <a:ext cx="0" cy="457200"/>
            </a:xfrm>
            <a:prstGeom prst="straightConnector1">
              <a:avLst/>
            </a:prstGeom>
            <a:noFill/>
            <a:ln w="50800" algn="ctr">
              <a:solidFill>
                <a:srgbClr val="000000"/>
              </a:solidFill>
              <a:round/>
              <a:headEnd/>
              <a:tailEnd/>
            </a:ln>
            <a:extLst>
              <a:ext uri="{909E8E84-426E-40DD-AFC4-6F175D3DCCD1}">
                <a14:hiddenFill xmlns:a14="http://schemas.microsoft.com/office/drawing/2010/main" xmlns="">
                  <a:noFill/>
                </a14:hiddenFill>
              </a:ext>
            </a:extLst>
          </p:spPr>
        </p:cxnSp>
        <p:cxnSp>
          <p:nvCxnSpPr>
            <p:cNvPr id="10" name="Straight Arrow Connector 44"/>
            <p:cNvCxnSpPr>
              <a:cxnSpLocks noChangeShapeType="1"/>
            </p:cNvCxnSpPr>
            <p:nvPr/>
          </p:nvCxnSpPr>
          <p:spPr bwMode="auto">
            <a:xfrm flipV="1">
              <a:off x="5930458" y="2209800"/>
              <a:ext cx="0" cy="1981200"/>
            </a:xfrm>
            <a:prstGeom prst="straightConnector1">
              <a:avLst/>
            </a:prstGeom>
            <a:noFill/>
            <a:ln w="50800" algn="ctr">
              <a:solidFill>
                <a:srgbClr val="000000"/>
              </a:solidFill>
              <a:round/>
              <a:headEnd/>
              <a:tailEnd/>
            </a:ln>
            <a:extLst>
              <a:ext uri="{909E8E84-426E-40DD-AFC4-6F175D3DCCD1}">
                <a14:hiddenFill xmlns:a14="http://schemas.microsoft.com/office/drawing/2010/main" xmlns="">
                  <a:noFill/>
                </a14:hiddenFill>
              </a:ext>
            </a:extLst>
          </p:spPr>
        </p:cxnSp>
        <p:sp>
          <p:nvSpPr>
            <p:cNvPr id="11" name="Rectangle 10"/>
            <p:cNvSpPr/>
            <p:nvPr/>
          </p:nvSpPr>
          <p:spPr bwMode="auto">
            <a:xfrm>
              <a:off x="2272858" y="3886200"/>
              <a:ext cx="3048000" cy="304800"/>
            </a:xfrm>
            <a:prstGeom prst="rect">
              <a:avLst/>
            </a:prstGeom>
            <a:solidFill>
              <a:srgbClr val="FFFFFF">
                <a:lumMod val="50000"/>
              </a:srgbClr>
            </a:solidFill>
            <a:ln w="50800" cap="flat" cmpd="sng" algn="ctr">
              <a:noFill/>
              <a:prstDash val="solid"/>
              <a:round/>
              <a:headEnd type="none" w="sm" len="sm"/>
              <a:tailEnd type="none" w="sm" len="sm"/>
            </a:ln>
            <a:effectLst/>
          </p:spPr>
          <p:txBody>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charset="0"/>
                </a:rPr>
                <a:t>Isolation</a:t>
              </a:r>
            </a:p>
          </p:txBody>
        </p:sp>
        <p:cxnSp>
          <p:nvCxnSpPr>
            <p:cNvPr id="12" name="Straight Arrow Connector 53"/>
            <p:cNvCxnSpPr>
              <a:cxnSpLocks noChangeShapeType="1"/>
            </p:cNvCxnSpPr>
            <p:nvPr/>
          </p:nvCxnSpPr>
          <p:spPr bwMode="auto">
            <a:xfrm flipH="1">
              <a:off x="1529908" y="4191000"/>
              <a:ext cx="4857750" cy="0"/>
            </a:xfrm>
            <a:prstGeom prst="straightConnector1">
              <a:avLst/>
            </a:prstGeom>
            <a:noFill/>
            <a:ln w="50800" algn="ctr">
              <a:solidFill>
                <a:srgbClr val="000000"/>
              </a:solidFill>
              <a:round/>
              <a:headEnd/>
              <a:tailEnd/>
            </a:ln>
            <a:extLst>
              <a:ext uri="{909E8E84-426E-40DD-AFC4-6F175D3DCCD1}">
                <a14:hiddenFill xmlns:a14="http://schemas.microsoft.com/office/drawing/2010/main" xmlns="">
                  <a:noFill/>
                </a14:hiddenFill>
              </a:ext>
            </a:extLst>
          </p:spPr>
        </p:cxnSp>
        <p:grpSp>
          <p:nvGrpSpPr>
            <p:cNvPr id="13" name="Group 5"/>
            <p:cNvGrpSpPr>
              <a:grpSpLocks/>
            </p:cNvGrpSpPr>
            <p:nvPr/>
          </p:nvGrpSpPr>
          <p:grpSpPr bwMode="auto">
            <a:xfrm>
              <a:off x="2272858" y="2362200"/>
              <a:ext cx="3048000" cy="1219200"/>
              <a:chOff x="5410200" y="5105400"/>
              <a:chExt cx="3048000" cy="1219200"/>
            </a:xfrm>
          </p:grpSpPr>
          <p:grpSp>
            <p:nvGrpSpPr>
              <p:cNvPr id="24" name="Group 1"/>
              <p:cNvGrpSpPr>
                <a:grpSpLocks/>
              </p:cNvGrpSpPr>
              <p:nvPr/>
            </p:nvGrpSpPr>
            <p:grpSpPr bwMode="auto">
              <a:xfrm>
                <a:off x="5410200" y="5105400"/>
                <a:ext cx="609600" cy="320675"/>
                <a:chOff x="5410200" y="5105400"/>
                <a:chExt cx="609600" cy="320675"/>
              </a:xfrm>
            </p:grpSpPr>
            <p:sp>
              <p:nvSpPr>
                <p:cNvPr id="40"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41"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25" name="Group 35"/>
              <p:cNvGrpSpPr>
                <a:grpSpLocks/>
              </p:cNvGrpSpPr>
              <p:nvPr/>
            </p:nvGrpSpPr>
            <p:grpSpPr bwMode="auto">
              <a:xfrm>
                <a:off x="5410200" y="6003925"/>
                <a:ext cx="609600" cy="320675"/>
                <a:chOff x="5410200" y="5105400"/>
                <a:chExt cx="609600" cy="320675"/>
              </a:xfrm>
            </p:grpSpPr>
            <p:sp>
              <p:nvSpPr>
                <p:cNvPr id="38"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39"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26" name="Group 38"/>
              <p:cNvGrpSpPr>
                <a:grpSpLocks/>
              </p:cNvGrpSpPr>
              <p:nvPr/>
            </p:nvGrpSpPr>
            <p:grpSpPr bwMode="auto">
              <a:xfrm>
                <a:off x="6629400" y="5105400"/>
                <a:ext cx="609600" cy="320675"/>
                <a:chOff x="5410200" y="5105400"/>
                <a:chExt cx="609600" cy="320675"/>
              </a:xfrm>
            </p:grpSpPr>
            <p:sp>
              <p:nvSpPr>
                <p:cNvPr id="36"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37"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27" name="Group 41"/>
              <p:cNvGrpSpPr>
                <a:grpSpLocks/>
              </p:cNvGrpSpPr>
              <p:nvPr/>
            </p:nvGrpSpPr>
            <p:grpSpPr bwMode="auto">
              <a:xfrm>
                <a:off x="6629400" y="6003925"/>
                <a:ext cx="609600" cy="320675"/>
                <a:chOff x="5410200" y="5105400"/>
                <a:chExt cx="609600" cy="320675"/>
              </a:xfrm>
            </p:grpSpPr>
            <p:sp>
              <p:nvSpPr>
                <p:cNvPr id="34"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35"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28" name="Group 44"/>
              <p:cNvGrpSpPr>
                <a:grpSpLocks/>
              </p:cNvGrpSpPr>
              <p:nvPr/>
            </p:nvGrpSpPr>
            <p:grpSpPr bwMode="auto">
              <a:xfrm>
                <a:off x="7848600" y="5105400"/>
                <a:ext cx="609600" cy="320675"/>
                <a:chOff x="5410200" y="5105400"/>
                <a:chExt cx="609600" cy="320675"/>
              </a:xfrm>
            </p:grpSpPr>
            <p:sp>
              <p:nvSpPr>
                <p:cNvPr id="32"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33"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29" name="Group 47"/>
              <p:cNvGrpSpPr>
                <a:grpSpLocks/>
              </p:cNvGrpSpPr>
              <p:nvPr/>
            </p:nvGrpSpPr>
            <p:grpSpPr bwMode="auto">
              <a:xfrm>
                <a:off x="7848600" y="6003925"/>
                <a:ext cx="609600" cy="320675"/>
                <a:chOff x="5410200" y="5105400"/>
                <a:chExt cx="609600" cy="320675"/>
              </a:xfrm>
            </p:grpSpPr>
            <p:sp>
              <p:nvSpPr>
                <p:cNvPr id="30"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31"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sp>
          <p:nvSpPr>
            <p:cNvPr id="14" name="Rectangle 51"/>
            <p:cNvSpPr>
              <a:spLocks noChangeArrowheads="1"/>
            </p:cNvSpPr>
            <p:nvPr/>
          </p:nvSpPr>
          <p:spPr bwMode="auto">
            <a:xfrm>
              <a:off x="1537846" y="4191000"/>
              <a:ext cx="17526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lnSpc>
                  <a:spcPct val="90000"/>
                </a:lnSpc>
                <a:spcBef>
                  <a:spcPct val="0"/>
                </a:spcBef>
                <a:spcAft>
                  <a:spcPct val="0"/>
                </a:spcAft>
              </a:pPr>
              <a:r>
                <a:rPr lang="en-US" sz="800" b="1" dirty="0">
                  <a:solidFill>
                    <a:srgbClr val="FFFFFF"/>
                  </a:solidFill>
                  <a:latin typeface="Arial" charset="0"/>
                </a:rPr>
                <a:t>1 BL Sockets</a:t>
              </a:r>
            </a:p>
          </p:txBody>
        </p:sp>
        <p:sp>
          <p:nvSpPr>
            <p:cNvPr id="15" name="Rectangle 51"/>
            <p:cNvSpPr>
              <a:spLocks noChangeArrowheads="1"/>
            </p:cNvSpPr>
            <p:nvPr/>
          </p:nvSpPr>
          <p:spPr bwMode="auto">
            <a:xfrm>
              <a:off x="4644583" y="4191000"/>
              <a:ext cx="17526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2 WL Sockets</a:t>
              </a:r>
            </a:p>
          </p:txBody>
        </p:sp>
        <p:sp>
          <p:nvSpPr>
            <p:cNvPr id="16" name="Rectangle 11"/>
            <p:cNvSpPr>
              <a:spLocks noChangeArrowheads="1"/>
            </p:cNvSpPr>
            <p:nvPr/>
          </p:nvSpPr>
          <p:spPr bwMode="auto">
            <a:xfrm>
              <a:off x="2272858" y="20574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17" name="Rectangle 17"/>
            <p:cNvSpPr>
              <a:spLocks noChangeArrowheads="1"/>
            </p:cNvSpPr>
            <p:nvPr/>
          </p:nvSpPr>
          <p:spPr bwMode="auto">
            <a:xfrm>
              <a:off x="3492058" y="20574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18" name="Rectangle 23"/>
            <p:cNvSpPr>
              <a:spLocks noChangeArrowheads="1"/>
            </p:cNvSpPr>
            <p:nvPr/>
          </p:nvSpPr>
          <p:spPr bwMode="auto">
            <a:xfrm>
              <a:off x="4711258" y="20574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19" name="Rectangle 30"/>
            <p:cNvSpPr>
              <a:spLocks noChangeArrowheads="1"/>
            </p:cNvSpPr>
            <p:nvPr/>
          </p:nvSpPr>
          <p:spPr bwMode="auto">
            <a:xfrm>
              <a:off x="2272858" y="35814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20" name="Rectangle 32"/>
            <p:cNvSpPr>
              <a:spLocks noChangeArrowheads="1"/>
            </p:cNvSpPr>
            <p:nvPr/>
          </p:nvSpPr>
          <p:spPr bwMode="auto">
            <a:xfrm>
              <a:off x="3492058" y="35814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21" name="Rectangle 34"/>
            <p:cNvSpPr>
              <a:spLocks noChangeArrowheads="1"/>
            </p:cNvSpPr>
            <p:nvPr/>
          </p:nvSpPr>
          <p:spPr bwMode="auto">
            <a:xfrm>
              <a:off x="4711258" y="35814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22" name="Rectangle 21"/>
            <p:cNvSpPr/>
            <p:nvPr/>
          </p:nvSpPr>
          <p:spPr bwMode="auto">
            <a:xfrm>
              <a:off x="2272858" y="2667000"/>
              <a:ext cx="3048000" cy="304800"/>
            </a:xfrm>
            <a:prstGeom prst="rect">
              <a:avLst/>
            </a:prstGeom>
            <a:solidFill>
              <a:srgbClr val="002087"/>
            </a:solidFill>
            <a:ln w="50800" cap="flat" cmpd="sng" algn="ctr">
              <a:noFill/>
              <a:prstDash val="solid"/>
              <a:round/>
              <a:headEnd type="none" w="sm" len="sm"/>
              <a:tailEnd type="none" w="sm" len="sm"/>
            </a:ln>
            <a:effectLst/>
          </p:spPr>
          <p:txBody>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charset="0"/>
                </a:rPr>
                <a:t>BL</a:t>
              </a:r>
            </a:p>
          </p:txBody>
        </p:sp>
        <p:sp>
          <p:nvSpPr>
            <p:cNvPr id="23" name="Rectangle 22"/>
            <p:cNvSpPr/>
            <p:nvPr/>
          </p:nvSpPr>
          <p:spPr bwMode="auto">
            <a:xfrm>
              <a:off x="2272858" y="2971800"/>
              <a:ext cx="3048000" cy="304800"/>
            </a:xfrm>
            <a:prstGeom prst="rect">
              <a:avLst/>
            </a:prstGeom>
            <a:solidFill>
              <a:srgbClr val="002087"/>
            </a:solidFill>
            <a:ln w="50800" cap="flat" cmpd="sng" algn="ctr">
              <a:noFill/>
              <a:prstDash val="solid"/>
              <a:round/>
              <a:headEnd type="none" w="sm" len="sm"/>
              <a:tailEnd type="none" w="sm" len="sm"/>
            </a:ln>
            <a:effectLst/>
          </p:spPr>
          <p:txBody>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charset="0"/>
                </a:rPr>
                <a:t>BL</a:t>
              </a:r>
            </a:p>
          </p:txBody>
        </p:sp>
      </p:grpSp>
      <p:sp>
        <p:nvSpPr>
          <p:cNvPr id="42" name="TextBox 41"/>
          <p:cNvSpPr txBox="1"/>
          <p:nvPr/>
        </p:nvSpPr>
        <p:spPr>
          <a:xfrm>
            <a:off x="1143000" y="4201554"/>
            <a:ext cx="2428870" cy="369332"/>
          </a:xfrm>
          <a:prstGeom prst="rect">
            <a:avLst/>
          </a:prstGeom>
          <a:noFill/>
        </p:spPr>
        <p:txBody>
          <a:bodyPr wrap="none" rtlCol="0">
            <a:spAutoFit/>
          </a:bodyPr>
          <a:lstStyle/>
          <a:p>
            <a:r>
              <a:rPr lang="en-US" dirty="0" smtClean="0"/>
              <a:t>S15: 2 Decks 128Gbit</a:t>
            </a:r>
            <a:endParaRPr lang="en-US" dirty="0"/>
          </a:p>
        </p:txBody>
      </p:sp>
      <p:graphicFrame>
        <p:nvGraphicFramePr>
          <p:cNvPr id="43" name="Table 42"/>
          <p:cNvGraphicFramePr>
            <a:graphicFrameLocks noGrp="1"/>
          </p:cNvGraphicFramePr>
          <p:nvPr>
            <p:extLst>
              <p:ext uri="{D42A27DB-BD31-4B8C-83A1-F6EECF244321}">
                <p14:modId xmlns:p14="http://schemas.microsoft.com/office/powerpoint/2010/main" xmlns="" val="3524777193"/>
              </p:ext>
            </p:extLst>
          </p:nvPr>
        </p:nvGraphicFramePr>
        <p:xfrm>
          <a:off x="4169788" y="2189874"/>
          <a:ext cx="402212" cy="487680"/>
        </p:xfrm>
        <a:graphic>
          <a:graphicData uri="http://schemas.openxmlformats.org/drawingml/2006/table">
            <a:tbl>
              <a:tblPr firstRow="1" bandRow="1">
                <a:tableStyleId>{5C22544A-7EE6-4342-B048-85BDC9FD1C3A}</a:tableStyleId>
              </a:tblPr>
              <a:tblGrid>
                <a:gridCol w="402212"/>
              </a:tblGrid>
              <a:tr h="239785">
                <a:tc>
                  <a:txBody>
                    <a:bodyPr/>
                    <a:lstStyle/>
                    <a:p>
                      <a:r>
                        <a:rPr lang="en-US" sz="1000" dirty="0" smtClean="0">
                          <a:solidFill>
                            <a:schemeClr val="bg1"/>
                          </a:solidFill>
                        </a:rPr>
                        <a:t>WL</a:t>
                      </a:r>
                      <a:endParaRPr lang="en-US" sz="1000" dirty="0">
                        <a:solidFill>
                          <a:schemeClr val="bg1"/>
                        </a:solidFill>
                      </a:endParaRPr>
                    </a:p>
                  </a:txBody>
                  <a:tcPr>
                    <a:solidFill>
                      <a:srgbClr val="00B050"/>
                    </a:solidFill>
                  </a:tcPr>
                </a:tc>
              </a:tr>
              <a:tr h="0">
                <a:tc>
                  <a:txBody>
                    <a:bodyPr/>
                    <a:lstStyle/>
                    <a:p>
                      <a:r>
                        <a:rPr lang="en-US" sz="1000" dirty="0" smtClean="0">
                          <a:solidFill>
                            <a:schemeClr val="bg1"/>
                          </a:solidFill>
                        </a:rPr>
                        <a:t>BL</a:t>
                      </a:r>
                      <a:endParaRPr lang="en-US" sz="1000" dirty="0">
                        <a:solidFill>
                          <a:schemeClr val="bg1"/>
                        </a:solidFill>
                      </a:endParaRPr>
                    </a:p>
                  </a:txBody>
                  <a:tcPr>
                    <a:solidFill>
                      <a:schemeClr val="accent2"/>
                    </a:solidFill>
                  </a:tcPr>
                </a:tc>
              </a:tr>
            </a:tbl>
          </a:graphicData>
        </a:graphic>
      </p:graphicFrame>
      <p:grpSp>
        <p:nvGrpSpPr>
          <p:cNvPr id="47" name="Group 146"/>
          <p:cNvGrpSpPr/>
          <p:nvPr/>
        </p:nvGrpSpPr>
        <p:grpSpPr>
          <a:xfrm>
            <a:off x="4800600" y="2079622"/>
            <a:ext cx="3819525" cy="2133600"/>
            <a:chOff x="4667250" y="2971800"/>
            <a:chExt cx="4867275" cy="4267200"/>
          </a:xfrm>
        </p:grpSpPr>
        <p:cxnSp>
          <p:nvCxnSpPr>
            <p:cNvPr id="48" name="Straight Arrow Connector 40"/>
            <p:cNvCxnSpPr>
              <a:cxnSpLocks noChangeShapeType="1"/>
            </p:cNvCxnSpPr>
            <p:nvPr/>
          </p:nvCxnSpPr>
          <p:spPr bwMode="auto">
            <a:xfrm flipH="1">
              <a:off x="8458200" y="6477000"/>
              <a:ext cx="457200" cy="0"/>
            </a:xfrm>
            <a:prstGeom prst="straightConnector1">
              <a:avLst/>
            </a:prstGeom>
            <a:noFill/>
            <a:ln w="50800" algn="ctr">
              <a:solidFill>
                <a:srgbClr val="000000"/>
              </a:solidFill>
              <a:round/>
              <a:headEnd type="none" w="sm" len="sm"/>
              <a:tailEnd type="arrow" w="med" len="med"/>
            </a:ln>
            <a:extLst>
              <a:ext uri="{909E8E84-426E-40DD-AFC4-6F175D3DCCD1}">
                <a14:hiddenFill xmlns:a14="http://schemas.microsoft.com/office/drawing/2010/main" xmlns="">
                  <a:noFill/>
                </a14:hiddenFill>
              </a:ext>
            </a:extLst>
          </p:spPr>
        </p:cxnSp>
        <p:cxnSp>
          <p:nvCxnSpPr>
            <p:cNvPr id="49" name="Straight Arrow Connector 41"/>
            <p:cNvCxnSpPr>
              <a:cxnSpLocks noChangeShapeType="1"/>
            </p:cNvCxnSpPr>
            <p:nvPr/>
          </p:nvCxnSpPr>
          <p:spPr bwMode="auto">
            <a:xfrm flipH="1">
              <a:off x="8458200" y="4800600"/>
              <a:ext cx="609600" cy="0"/>
            </a:xfrm>
            <a:prstGeom prst="straightConnector1">
              <a:avLst/>
            </a:prstGeom>
            <a:noFill/>
            <a:ln w="50800" algn="ctr">
              <a:solidFill>
                <a:srgbClr val="000000"/>
              </a:solidFill>
              <a:round/>
              <a:headEnd type="none" w="sm" len="sm"/>
              <a:tailEnd type="arrow" w="med" len="med"/>
            </a:ln>
            <a:extLst>
              <a:ext uri="{909E8E84-426E-40DD-AFC4-6F175D3DCCD1}">
                <a14:hiddenFill xmlns:a14="http://schemas.microsoft.com/office/drawing/2010/main" xmlns="">
                  <a:noFill/>
                </a14:hiddenFill>
              </a:ext>
            </a:extLst>
          </p:spPr>
        </p:cxnSp>
        <p:cxnSp>
          <p:nvCxnSpPr>
            <p:cNvPr id="50" name="Straight Arrow Connector 46"/>
            <p:cNvCxnSpPr>
              <a:cxnSpLocks noChangeShapeType="1"/>
            </p:cNvCxnSpPr>
            <p:nvPr/>
          </p:nvCxnSpPr>
          <p:spPr bwMode="auto">
            <a:xfrm flipV="1">
              <a:off x="8915400" y="3124200"/>
              <a:ext cx="0" cy="3810000"/>
            </a:xfrm>
            <a:prstGeom prst="straightConnector1">
              <a:avLst/>
            </a:prstGeom>
            <a:noFill/>
            <a:ln w="50800" algn="ctr">
              <a:solidFill>
                <a:srgbClr val="000000"/>
              </a:solidFill>
              <a:round/>
              <a:headEnd/>
              <a:tailEnd/>
            </a:ln>
            <a:extLst>
              <a:ext uri="{909E8E84-426E-40DD-AFC4-6F175D3DCCD1}">
                <a14:hiddenFill xmlns:a14="http://schemas.microsoft.com/office/drawing/2010/main" xmlns="">
                  <a:noFill/>
                </a14:hiddenFill>
              </a:ext>
            </a:extLst>
          </p:spPr>
        </p:cxnSp>
        <p:cxnSp>
          <p:nvCxnSpPr>
            <p:cNvPr id="51" name="Straight Arrow Connector 47"/>
            <p:cNvCxnSpPr>
              <a:cxnSpLocks noChangeShapeType="1"/>
            </p:cNvCxnSpPr>
            <p:nvPr/>
          </p:nvCxnSpPr>
          <p:spPr bwMode="auto">
            <a:xfrm flipV="1">
              <a:off x="9067800" y="4800600"/>
              <a:ext cx="0" cy="2133600"/>
            </a:xfrm>
            <a:prstGeom prst="straightConnector1">
              <a:avLst/>
            </a:prstGeom>
            <a:noFill/>
            <a:ln w="50800" algn="ctr">
              <a:solidFill>
                <a:srgbClr val="000000"/>
              </a:solidFill>
              <a:round/>
              <a:headEnd/>
              <a:tailEnd/>
            </a:ln>
            <a:extLst>
              <a:ext uri="{909E8E84-426E-40DD-AFC4-6F175D3DCCD1}">
                <a14:hiddenFill xmlns:a14="http://schemas.microsoft.com/office/drawing/2010/main" xmlns="">
                  <a:noFill/>
                </a14:hiddenFill>
              </a:ext>
            </a:extLst>
          </p:spPr>
        </p:cxnSp>
        <p:sp>
          <p:nvSpPr>
            <p:cNvPr id="52" name="Rectangle 51"/>
            <p:cNvSpPr/>
            <p:nvPr/>
          </p:nvSpPr>
          <p:spPr bwMode="auto">
            <a:xfrm>
              <a:off x="5410200" y="6629400"/>
              <a:ext cx="3048000" cy="304800"/>
            </a:xfrm>
            <a:prstGeom prst="rect">
              <a:avLst/>
            </a:prstGeom>
            <a:solidFill>
              <a:srgbClr val="FFFFFF">
                <a:lumMod val="50000"/>
              </a:srgbClr>
            </a:solidFill>
            <a:ln w="50800" cap="flat" cmpd="sng" algn="ctr">
              <a:noFill/>
              <a:prstDash val="solid"/>
              <a:round/>
              <a:headEnd type="none" w="sm" len="sm"/>
              <a:tailEnd type="none" w="sm" len="sm"/>
            </a:ln>
            <a:effectLst/>
          </p:spPr>
          <p:txBody>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charset="0"/>
                </a:rPr>
                <a:t>Isolation</a:t>
              </a:r>
            </a:p>
          </p:txBody>
        </p:sp>
        <p:cxnSp>
          <p:nvCxnSpPr>
            <p:cNvPr id="53" name="Straight Arrow Connector 53"/>
            <p:cNvCxnSpPr>
              <a:cxnSpLocks noChangeShapeType="1"/>
            </p:cNvCxnSpPr>
            <p:nvPr/>
          </p:nvCxnSpPr>
          <p:spPr bwMode="auto">
            <a:xfrm flipH="1">
              <a:off x="4667250" y="6934200"/>
              <a:ext cx="4857750" cy="0"/>
            </a:xfrm>
            <a:prstGeom prst="straightConnector1">
              <a:avLst/>
            </a:prstGeom>
            <a:noFill/>
            <a:ln w="50800" algn="ctr">
              <a:solidFill>
                <a:srgbClr val="000000"/>
              </a:solidFill>
              <a:round/>
              <a:headEnd/>
              <a:tailEnd/>
            </a:ln>
            <a:extLst>
              <a:ext uri="{909E8E84-426E-40DD-AFC4-6F175D3DCCD1}">
                <a14:hiddenFill xmlns:a14="http://schemas.microsoft.com/office/drawing/2010/main" xmlns="">
                  <a:noFill/>
                </a14:hiddenFill>
              </a:ext>
            </a:extLst>
          </p:spPr>
        </p:cxnSp>
        <p:cxnSp>
          <p:nvCxnSpPr>
            <p:cNvPr id="54" name="Straight Arrow Connector 69"/>
            <p:cNvCxnSpPr>
              <a:cxnSpLocks noChangeShapeType="1"/>
            </p:cNvCxnSpPr>
            <p:nvPr/>
          </p:nvCxnSpPr>
          <p:spPr bwMode="auto">
            <a:xfrm flipH="1">
              <a:off x="8431213" y="3124200"/>
              <a:ext cx="484187" cy="0"/>
            </a:xfrm>
            <a:prstGeom prst="straightConnector1">
              <a:avLst/>
            </a:prstGeom>
            <a:noFill/>
            <a:ln w="50800" algn="ctr">
              <a:solidFill>
                <a:srgbClr val="000000"/>
              </a:solidFill>
              <a:round/>
              <a:headEnd type="none" w="sm" len="sm"/>
              <a:tailEnd type="arrow" w="med" len="med"/>
            </a:ln>
            <a:extLst>
              <a:ext uri="{909E8E84-426E-40DD-AFC4-6F175D3DCCD1}">
                <a14:hiddenFill xmlns:a14="http://schemas.microsoft.com/office/drawing/2010/main" xmlns="">
                  <a:noFill/>
                </a14:hiddenFill>
              </a:ext>
            </a:extLst>
          </p:spPr>
        </p:cxnSp>
        <p:cxnSp>
          <p:nvCxnSpPr>
            <p:cNvPr id="55" name="Straight Arrow Connector 57"/>
            <p:cNvCxnSpPr>
              <a:cxnSpLocks noChangeShapeType="1"/>
            </p:cNvCxnSpPr>
            <p:nvPr/>
          </p:nvCxnSpPr>
          <p:spPr bwMode="auto">
            <a:xfrm>
              <a:off x="4800600" y="3886200"/>
              <a:ext cx="609600" cy="0"/>
            </a:xfrm>
            <a:prstGeom prst="straightConnector1">
              <a:avLst/>
            </a:prstGeom>
            <a:noFill/>
            <a:ln w="50800" algn="ctr">
              <a:solidFill>
                <a:srgbClr val="000000"/>
              </a:solidFill>
              <a:round/>
              <a:headEnd type="none" w="sm" len="sm"/>
              <a:tailEnd type="arrow" w="med" len="med"/>
            </a:ln>
            <a:extLst>
              <a:ext uri="{909E8E84-426E-40DD-AFC4-6F175D3DCCD1}">
                <a14:hiddenFill xmlns:a14="http://schemas.microsoft.com/office/drawing/2010/main" xmlns="">
                  <a:noFill/>
                </a14:hiddenFill>
              </a:ext>
            </a:extLst>
          </p:spPr>
        </p:cxnSp>
        <p:cxnSp>
          <p:nvCxnSpPr>
            <p:cNvPr id="56" name="Straight Arrow Connector 72"/>
            <p:cNvCxnSpPr>
              <a:cxnSpLocks noChangeShapeType="1"/>
            </p:cNvCxnSpPr>
            <p:nvPr/>
          </p:nvCxnSpPr>
          <p:spPr bwMode="auto">
            <a:xfrm>
              <a:off x="4953000" y="5715000"/>
              <a:ext cx="457200" cy="0"/>
            </a:xfrm>
            <a:prstGeom prst="straightConnector1">
              <a:avLst/>
            </a:prstGeom>
            <a:noFill/>
            <a:ln w="50800" algn="ctr">
              <a:solidFill>
                <a:srgbClr val="000000"/>
              </a:solidFill>
              <a:round/>
              <a:headEnd type="none" w="sm" len="sm"/>
              <a:tailEnd type="arrow" w="med" len="med"/>
            </a:ln>
            <a:extLst>
              <a:ext uri="{909E8E84-426E-40DD-AFC4-6F175D3DCCD1}">
                <a14:hiddenFill xmlns:a14="http://schemas.microsoft.com/office/drawing/2010/main" xmlns="">
                  <a:noFill/>
                </a14:hiddenFill>
              </a:ext>
            </a:extLst>
          </p:spPr>
        </p:cxnSp>
        <p:cxnSp>
          <p:nvCxnSpPr>
            <p:cNvPr id="57" name="Straight Arrow Connector 73"/>
            <p:cNvCxnSpPr>
              <a:cxnSpLocks noChangeShapeType="1"/>
            </p:cNvCxnSpPr>
            <p:nvPr/>
          </p:nvCxnSpPr>
          <p:spPr bwMode="auto">
            <a:xfrm flipV="1">
              <a:off x="4953000" y="5715000"/>
              <a:ext cx="0" cy="1219200"/>
            </a:xfrm>
            <a:prstGeom prst="straightConnector1">
              <a:avLst/>
            </a:prstGeom>
            <a:noFill/>
            <a:ln w="50800" algn="ctr">
              <a:solidFill>
                <a:srgbClr val="000000"/>
              </a:solidFill>
              <a:round/>
              <a:headEnd/>
              <a:tailEnd/>
            </a:ln>
            <a:extLst>
              <a:ext uri="{909E8E84-426E-40DD-AFC4-6F175D3DCCD1}">
                <a14:hiddenFill xmlns:a14="http://schemas.microsoft.com/office/drawing/2010/main" xmlns="">
                  <a:noFill/>
                </a14:hiddenFill>
              </a:ext>
            </a:extLst>
          </p:spPr>
        </p:cxnSp>
        <p:cxnSp>
          <p:nvCxnSpPr>
            <p:cNvPr id="58" name="Straight Arrow Connector 74"/>
            <p:cNvCxnSpPr>
              <a:cxnSpLocks noChangeShapeType="1"/>
            </p:cNvCxnSpPr>
            <p:nvPr/>
          </p:nvCxnSpPr>
          <p:spPr bwMode="auto">
            <a:xfrm flipV="1">
              <a:off x="4800600" y="3886200"/>
              <a:ext cx="0" cy="3048000"/>
            </a:xfrm>
            <a:prstGeom prst="straightConnector1">
              <a:avLst/>
            </a:prstGeom>
            <a:noFill/>
            <a:ln w="50800" algn="ctr">
              <a:solidFill>
                <a:srgbClr val="000000"/>
              </a:solidFill>
              <a:round/>
              <a:headEnd/>
              <a:tailEnd/>
            </a:ln>
            <a:extLst>
              <a:ext uri="{909E8E84-426E-40DD-AFC4-6F175D3DCCD1}">
                <a14:hiddenFill xmlns:a14="http://schemas.microsoft.com/office/drawing/2010/main" xmlns="">
                  <a:noFill/>
                </a14:hiddenFill>
              </a:ext>
            </a:extLst>
          </p:spPr>
        </p:cxnSp>
        <p:sp>
          <p:nvSpPr>
            <p:cNvPr id="59" name="Rectangle 51"/>
            <p:cNvSpPr>
              <a:spLocks noChangeArrowheads="1"/>
            </p:cNvSpPr>
            <p:nvPr/>
          </p:nvSpPr>
          <p:spPr bwMode="auto">
            <a:xfrm>
              <a:off x="4675188" y="6934200"/>
              <a:ext cx="17526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2 BL Sockets</a:t>
              </a:r>
            </a:p>
          </p:txBody>
        </p:sp>
        <p:sp>
          <p:nvSpPr>
            <p:cNvPr id="60" name="Rectangle 51"/>
            <p:cNvSpPr>
              <a:spLocks noChangeArrowheads="1"/>
            </p:cNvSpPr>
            <p:nvPr/>
          </p:nvSpPr>
          <p:spPr bwMode="auto">
            <a:xfrm>
              <a:off x="7781925" y="6934200"/>
              <a:ext cx="17526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2 WL Sockets</a:t>
              </a:r>
            </a:p>
          </p:txBody>
        </p:sp>
        <p:grpSp>
          <p:nvGrpSpPr>
            <p:cNvPr id="61" name="Group 1"/>
            <p:cNvGrpSpPr>
              <a:grpSpLocks/>
            </p:cNvGrpSpPr>
            <p:nvPr/>
          </p:nvGrpSpPr>
          <p:grpSpPr bwMode="auto">
            <a:xfrm>
              <a:off x="5410200" y="3276600"/>
              <a:ext cx="3048000" cy="3048000"/>
              <a:chOff x="5410200" y="3276600"/>
              <a:chExt cx="3048000" cy="3048000"/>
            </a:xfrm>
          </p:grpSpPr>
          <p:grpSp>
            <p:nvGrpSpPr>
              <p:cNvPr id="78" name="Group 52"/>
              <p:cNvGrpSpPr>
                <a:grpSpLocks/>
              </p:cNvGrpSpPr>
              <p:nvPr/>
            </p:nvGrpSpPr>
            <p:grpSpPr bwMode="auto">
              <a:xfrm>
                <a:off x="5410200" y="5105400"/>
                <a:ext cx="3048000" cy="1219200"/>
                <a:chOff x="5410200" y="5105400"/>
                <a:chExt cx="3048000" cy="1219200"/>
              </a:xfrm>
            </p:grpSpPr>
            <p:grpSp>
              <p:nvGrpSpPr>
                <p:cNvPr id="98" name="Group 75"/>
                <p:cNvGrpSpPr>
                  <a:grpSpLocks/>
                </p:cNvGrpSpPr>
                <p:nvPr/>
              </p:nvGrpSpPr>
              <p:grpSpPr bwMode="auto">
                <a:xfrm>
                  <a:off x="5410200" y="5105400"/>
                  <a:ext cx="609600" cy="320675"/>
                  <a:chOff x="5410200" y="5105400"/>
                  <a:chExt cx="609600" cy="320675"/>
                </a:xfrm>
              </p:grpSpPr>
              <p:sp>
                <p:nvSpPr>
                  <p:cNvPr id="114"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115"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99" name="Group 76"/>
                <p:cNvGrpSpPr>
                  <a:grpSpLocks/>
                </p:cNvGrpSpPr>
                <p:nvPr/>
              </p:nvGrpSpPr>
              <p:grpSpPr bwMode="auto">
                <a:xfrm>
                  <a:off x="5410200" y="6003925"/>
                  <a:ext cx="609600" cy="320675"/>
                  <a:chOff x="5410200" y="5105400"/>
                  <a:chExt cx="609600" cy="320675"/>
                </a:xfrm>
              </p:grpSpPr>
              <p:sp>
                <p:nvSpPr>
                  <p:cNvPr id="112"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113"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100" name="Group 77"/>
                <p:cNvGrpSpPr>
                  <a:grpSpLocks/>
                </p:cNvGrpSpPr>
                <p:nvPr/>
              </p:nvGrpSpPr>
              <p:grpSpPr bwMode="auto">
                <a:xfrm>
                  <a:off x="6629400" y="5105400"/>
                  <a:ext cx="609600" cy="320675"/>
                  <a:chOff x="5410200" y="5105400"/>
                  <a:chExt cx="609600" cy="320675"/>
                </a:xfrm>
              </p:grpSpPr>
              <p:sp>
                <p:nvSpPr>
                  <p:cNvPr id="110"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111"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101" name="Group 78"/>
                <p:cNvGrpSpPr>
                  <a:grpSpLocks/>
                </p:cNvGrpSpPr>
                <p:nvPr/>
              </p:nvGrpSpPr>
              <p:grpSpPr bwMode="auto">
                <a:xfrm>
                  <a:off x="6629400" y="6003925"/>
                  <a:ext cx="609600" cy="320675"/>
                  <a:chOff x="5410200" y="5105400"/>
                  <a:chExt cx="609600" cy="320675"/>
                </a:xfrm>
              </p:grpSpPr>
              <p:sp>
                <p:nvSpPr>
                  <p:cNvPr id="108"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109"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102" name="Group 79"/>
                <p:cNvGrpSpPr>
                  <a:grpSpLocks/>
                </p:cNvGrpSpPr>
                <p:nvPr/>
              </p:nvGrpSpPr>
              <p:grpSpPr bwMode="auto">
                <a:xfrm>
                  <a:off x="7848600" y="5105400"/>
                  <a:ext cx="609600" cy="320675"/>
                  <a:chOff x="5410200" y="5105400"/>
                  <a:chExt cx="609600" cy="320675"/>
                </a:xfrm>
              </p:grpSpPr>
              <p:sp>
                <p:nvSpPr>
                  <p:cNvPr id="106"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107"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103" name="Group 80"/>
                <p:cNvGrpSpPr>
                  <a:grpSpLocks/>
                </p:cNvGrpSpPr>
                <p:nvPr/>
              </p:nvGrpSpPr>
              <p:grpSpPr bwMode="auto">
                <a:xfrm>
                  <a:off x="7848600" y="6003925"/>
                  <a:ext cx="609600" cy="320675"/>
                  <a:chOff x="5410200" y="5105400"/>
                  <a:chExt cx="609600" cy="320675"/>
                </a:xfrm>
              </p:grpSpPr>
              <p:sp>
                <p:nvSpPr>
                  <p:cNvPr id="104"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105"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grpSp>
            <p:nvGrpSpPr>
              <p:cNvPr id="79" name="Group 53"/>
              <p:cNvGrpSpPr>
                <a:grpSpLocks/>
              </p:cNvGrpSpPr>
              <p:nvPr/>
            </p:nvGrpSpPr>
            <p:grpSpPr bwMode="auto">
              <a:xfrm>
                <a:off x="5410200" y="3276600"/>
                <a:ext cx="3048000" cy="1219200"/>
                <a:chOff x="5410200" y="5105400"/>
                <a:chExt cx="3048000" cy="1219200"/>
              </a:xfrm>
            </p:grpSpPr>
            <p:grpSp>
              <p:nvGrpSpPr>
                <p:cNvPr id="80" name="Group 54"/>
                <p:cNvGrpSpPr>
                  <a:grpSpLocks/>
                </p:cNvGrpSpPr>
                <p:nvPr/>
              </p:nvGrpSpPr>
              <p:grpSpPr bwMode="auto">
                <a:xfrm>
                  <a:off x="5410200" y="5105400"/>
                  <a:ext cx="609600" cy="320675"/>
                  <a:chOff x="5410200" y="5105400"/>
                  <a:chExt cx="609600" cy="320675"/>
                </a:xfrm>
              </p:grpSpPr>
              <p:sp>
                <p:nvSpPr>
                  <p:cNvPr id="96"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97"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81" name="Group 55"/>
                <p:cNvGrpSpPr>
                  <a:grpSpLocks/>
                </p:cNvGrpSpPr>
                <p:nvPr/>
              </p:nvGrpSpPr>
              <p:grpSpPr bwMode="auto">
                <a:xfrm>
                  <a:off x="5410200" y="6003925"/>
                  <a:ext cx="609600" cy="320675"/>
                  <a:chOff x="5410200" y="5105400"/>
                  <a:chExt cx="609600" cy="320675"/>
                </a:xfrm>
              </p:grpSpPr>
              <p:sp>
                <p:nvSpPr>
                  <p:cNvPr id="94"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95"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82" name="Group 56"/>
                <p:cNvGrpSpPr>
                  <a:grpSpLocks/>
                </p:cNvGrpSpPr>
                <p:nvPr/>
              </p:nvGrpSpPr>
              <p:grpSpPr bwMode="auto">
                <a:xfrm>
                  <a:off x="6629400" y="5105400"/>
                  <a:ext cx="609600" cy="320675"/>
                  <a:chOff x="5410200" y="5105400"/>
                  <a:chExt cx="609600" cy="320675"/>
                </a:xfrm>
              </p:grpSpPr>
              <p:sp>
                <p:nvSpPr>
                  <p:cNvPr id="92"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93"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83" name="Group 57"/>
                <p:cNvGrpSpPr>
                  <a:grpSpLocks/>
                </p:cNvGrpSpPr>
                <p:nvPr/>
              </p:nvGrpSpPr>
              <p:grpSpPr bwMode="auto">
                <a:xfrm>
                  <a:off x="6629400" y="6003925"/>
                  <a:ext cx="609600" cy="320675"/>
                  <a:chOff x="5410200" y="5105400"/>
                  <a:chExt cx="609600" cy="320675"/>
                </a:xfrm>
              </p:grpSpPr>
              <p:sp>
                <p:nvSpPr>
                  <p:cNvPr id="90"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91"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84" name="Group 58"/>
                <p:cNvGrpSpPr>
                  <a:grpSpLocks/>
                </p:cNvGrpSpPr>
                <p:nvPr/>
              </p:nvGrpSpPr>
              <p:grpSpPr bwMode="auto">
                <a:xfrm>
                  <a:off x="7848600" y="5105400"/>
                  <a:ext cx="609600" cy="320675"/>
                  <a:chOff x="5410200" y="5105400"/>
                  <a:chExt cx="609600" cy="320675"/>
                </a:xfrm>
              </p:grpSpPr>
              <p:sp>
                <p:nvSpPr>
                  <p:cNvPr id="88"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89"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nvGrpSpPr>
                <p:cNvPr id="85" name="Group 60"/>
                <p:cNvGrpSpPr>
                  <a:grpSpLocks/>
                </p:cNvGrpSpPr>
                <p:nvPr/>
              </p:nvGrpSpPr>
              <p:grpSpPr bwMode="auto">
                <a:xfrm>
                  <a:off x="7848600" y="6003925"/>
                  <a:ext cx="609600" cy="320675"/>
                  <a:chOff x="5410200" y="5105400"/>
                  <a:chExt cx="609600" cy="320675"/>
                </a:xfrm>
              </p:grpSpPr>
              <p:sp>
                <p:nvSpPr>
                  <p:cNvPr id="86" name="Rectangle 24"/>
                  <p:cNvSpPr>
                    <a:spLocks noChangeArrowheads="1"/>
                  </p:cNvSpPr>
                  <p:nvPr/>
                </p:nvSpPr>
                <p:spPr bwMode="auto">
                  <a:xfrm>
                    <a:off x="5410200" y="5105400"/>
                    <a:ext cx="609600" cy="168275"/>
                  </a:xfrm>
                  <a:prstGeom prst="rect">
                    <a:avLst/>
                  </a:prstGeom>
                  <a:solidFill>
                    <a:srgbClr val="FC0128"/>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PM</a:t>
                    </a:r>
                  </a:p>
                </p:txBody>
              </p:sp>
              <p:sp>
                <p:nvSpPr>
                  <p:cNvPr id="87" name="Rectangle 24"/>
                  <p:cNvSpPr>
                    <a:spLocks noChangeArrowheads="1"/>
                  </p:cNvSpPr>
                  <p:nvPr/>
                </p:nvSpPr>
                <p:spPr bwMode="auto">
                  <a:xfrm>
                    <a:off x="5410200" y="5257800"/>
                    <a:ext cx="609600" cy="1682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base" hangingPunct="0">
                      <a:lnSpc>
                        <a:spcPct val="90000"/>
                      </a:lnSpc>
                      <a:spcBef>
                        <a:spcPct val="0"/>
                      </a:spcBef>
                      <a:spcAft>
                        <a:spcPct val="0"/>
                      </a:spcAft>
                    </a:pPr>
                    <a:r>
                      <a:rPr lang="en-US" sz="800" b="1">
                        <a:solidFill>
                          <a:srgbClr val="FFFFFF"/>
                        </a:solidFill>
                        <a:latin typeface="Arial" charset="0"/>
                      </a:rPr>
                      <a:t>SD</a:t>
                    </a:r>
                  </a:p>
                </p:txBody>
              </p:sp>
            </p:grpSp>
          </p:grpSp>
        </p:grpSp>
        <p:sp>
          <p:nvSpPr>
            <p:cNvPr id="62" name="Rectangle 10"/>
            <p:cNvSpPr>
              <a:spLocks noChangeArrowheads="1"/>
            </p:cNvSpPr>
            <p:nvPr/>
          </p:nvSpPr>
          <p:spPr bwMode="auto">
            <a:xfrm>
              <a:off x="5410200" y="48006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63" name="Rectangle 16"/>
            <p:cNvSpPr>
              <a:spLocks noChangeArrowheads="1"/>
            </p:cNvSpPr>
            <p:nvPr/>
          </p:nvSpPr>
          <p:spPr bwMode="auto">
            <a:xfrm>
              <a:off x="6629400" y="48006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64" name="Rectangle 22"/>
            <p:cNvSpPr>
              <a:spLocks noChangeArrowheads="1"/>
            </p:cNvSpPr>
            <p:nvPr/>
          </p:nvSpPr>
          <p:spPr bwMode="auto">
            <a:xfrm>
              <a:off x="7848600" y="48006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65" name="Rectangle 64"/>
            <p:cNvSpPr/>
            <p:nvPr/>
          </p:nvSpPr>
          <p:spPr bwMode="auto">
            <a:xfrm>
              <a:off x="5410200" y="5715000"/>
              <a:ext cx="3048000" cy="304800"/>
            </a:xfrm>
            <a:prstGeom prst="rect">
              <a:avLst/>
            </a:prstGeom>
            <a:solidFill>
              <a:srgbClr val="002087"/>
            </a:solidFill>
            <a:ln w="50800" cap="flat" cmpd="sng" algn="ctr">
              <a:noFill/>
              <a:prstDash val="solid"/>
              <a:round/>
              <a:headEnd type="none" w="sm" len="sm"/>
              <a:tailEnd type="none" w="sm" len="sm"/>
            </a:ln>
            <a:effectLst/>
          </p:spPr>
          <p:txBody>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charset="0"/>
                </a:rPr>
                <a:t>BL</a:t>
              </a:r>
            </a:p>
          </p:txBody>
        </p:sp>
        <p:sp>
          <p:nvSpPr>
            <p:cNvPr id="66" name="Rectangle 30"/>
            <p:cNvSpPr>
              <a:spLocks noChangeArrowheads="1"/>
            </p:cNvSpPr>
            <p:nvPr/>
          </p:nvSpPr>
          <p:spPr bwMode="auto">
            <a:xfrm>
              <a:off x="5410200" y="63246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67" name="Rectangle 32"/>
            <p:cNvSpPr>
              <a:spLocks noChangeArrowheads="1"/>
            </p:cNvSpPr>
            <p:nvPr/>
          </p:nvSpPr>
          <p:spPr bwMode="auto">
            <a:xfrm>
              <a:off x="6629400" y="63246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68" name="Rectangle 34"/>
            <p:cNvSpPr>
              <a:spLocks noChangeArrowheads="1"/>
            </p:cNvSpPr>
            <p:nvPr/>
          </p:nvSpPr>
          <p:spPr bwMode="auto">
            <a:xfrm>
              <a:off x="7848600" y="63246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69" name="Rectangle 68"/>
            <p:cNvSpPr/>
            <p:nvPr/>
          </p:nvSpPr>
          <p:spPr bwMode="auto">
            <a:xfrm>
              <a:off x="5410200" y="5410200"/>
              <a:ext cx="3048000" cy="304800"/>
            </a:xfrm>
            <a:prstGeom prst="rect">
              <a:avLst/>
            </a:prstGeom>
            <a:solidFill>
              <a:srgbClr val="002087"/>
            </a:solidFill>
            <a:ln w="50800" cap="flat" cmpd="sng" algn="ctr">
              <a:noFill/>
              <a:prstDash val="solid"/>
              <a:round/>
              <a:headEnd type="none" w="sm" len="sm"/>
              <a:tailEnd type="none" w="sm" len="sm"/>
            </a:ln>
            <a:effectLst/>
          </p:spPr>
          <p:txBody>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charset="0"/>
                </a:rPr>
                <a:t>BL</a:t>
              </a:r>
            </a:p>
          </p:txBody>
        </p:sp>
        <p:sp>
          <p:nvSpPr>
            <p:cNvPr id="70" name="Rectangle 51"/>
            <p:cNvSpPr>
              <a:spLocks noChangeArrowheads="1"/>
            </p:cNvSpPr>
            <p:nvPr/>
          </p:nvSpPr>
          <p:spPr bwMode="auto">
            <a:xfrm>
              <a:off x="5410200" y="29718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71" name="Rectangle 52"/>
            <p:cNvSpPr>
              <a:spLocks noChangeArrowheads="1"/>
            </p:cNvSpPr>
            <p:nvPr/>
          </p:nvSpPr>
          <p:spPr bwMode="auto">
            <a:xfrm>
              <a:off x="6629400" y="29718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72" name="Rectangle 54"/>
            <p:cNvSpPr>
              <a:spLocks noChangeArrowheads="1"/>
            </p:cNvSpPr>
            <p:nvPr/>
          </p:nvSpPr>
          <p:spPr bwMode="auto">
            <a:xfrm>
              <a:off x="7848600" y="29718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73" name="Rectangle 72"/>
            <p:cNvSpPr/>
            <p:nvPr/>
          </p:nvSpPr>
          <p:spPr bwMode="auto">
            <a:xfrm>
              <a:off x="5410200" y="3886200"/>
              <a:ext cx="3048000" cy="304800"/>
            </a:xfrm>
            <a:prstGeom prst="rect">
              <a:avLst/>
            </a:prstGeom>
            <a:solidFill>
              <a:srgbClr val="002087"/>
            </a:solidFill>
            <a:ln w="50800" cap="flat" cmpd="sng" algn="ctr">
              <a:noFill/>
              <a:prstDash val="solid"/>
              <a:round/>
              <a:headEnd type="none" w="sm" len="sm"/>
              <a:tailEnd type="none" w="sm" len="sm"/>
            </a:ln>
            <a:effectLst/>
          </p:spPr>
          <p:txBody>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charset="0"/>
                </a:rPr>
                <a:t>BL</a:t>
              </a:r>
            </a:p>
          </p:txBody>
        </p:sp>
        <p:sp>
          <p:nvSpPr>
            <p:cNvPr id="74" name="Rectangle 61"/>
            <p:cNvSpPr>
              <a:spLocks noChangeArrowheads="1"/>
            </p:cNvSpPr>
            <p:nvPr/>
          </p:nvSpPr>
          <p:spPr bwMode="auto">
            <a:xfrm>
              <a:off x="5410200" y="44958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75" name="Rectangle 63"/>
            <p:cNvSpPr>
              <a:spLocks noChangeArrowheads="1"/>
            </p:cNvSpPr>
            <p:nvPr/>
          </p:nvSpPr>
          <p:spPr bwMode="auto">
            <a:xfrm>
              <a:off x="6629400" y="44958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76" name="Rectangle 65"/>
            <p:cNvSpPr>
              <a:spLocks noChangeArrowheads="1"/>
            </p:cNvSpPr>
            <p:nvPr/>
          </p:nvSpPr>
          <p:spPr bwMode="auto">
            <a:xfrm>
              <a:off x="7848600" y="4495800"/>
              <a:ext cx="609600" cy="304800"/>
            </a:xfrm>
            <a:prstGeom prst="rect">
              <a:avLst/>
            </a:prstGeom>
            <a:solidFill>
              <a:srgbClr val="00B050"/>
            </a:solidFill>
            <a:ln>
              <a:noFill/>
            </a:ln>
            <a:extLst>
              <a:ext uri="{91240B29-F687-4F45-9708-019B960494DF}">
                <a14:hiddenLine xmlns:a14="http://schemas.microsoft.com/office/drawing/2010/main" xmlns="" w="50800" algn="ctr">
                  <a:solidFill>
                    <a:srgbClr val="000000"/>
                  </a:solidFill>
                  <a:round/>
                  <a:headEnd type="none" w="sm" len="sm"/>
                  <a:tailEnd type="none" w="sm" len="sm"/>
                </a14:hiddenLine>
              </a:ext>
            </a:extLst>
          </p:spPr>
          <p:txBody>
            <a:bodyPr/>
            <a:lstStyle/>
            <a:p>
              <a:pPr algn="ctr" eaLnBrk="0" fontAlgn="base" hangingPunct="0">
                <a:lnSpc>
                  <a:spcPct val="90000"/>
                </a:lnSpc>
                <a:spcBef>
                  <a:spcPct val="0"/>
                </a:spcBef>
                <a:spcAft>
                  <a:spcPct val="0"/>
                </a:spcAft>
              </a:pPr>
              <a:r>
                <a:rPr lang="en-US" sz="800" b="1">
                  <a:solidFill>
                    <a:srgbClr val="FFFFFF"/>
                  </a:solidFill>
                  <a:latin typeface="Arial" charset="0"/>
                </a:rPr>
                <a:t>WL</a:t>
              </a:r>
            </a:p>
          </p:txBody>
        </p:sp>
        <p:sp>
          <p:nvSpPr>
            <p:cNvPr id="77" name="Rectangle 76"/>
            <p:cNvSpPr/>
            <p:nvPr/>
          </p:nvSpPr>
          <p:spPr bwMode="auto">
            <a:xfrm>
              <a:off x="5410200" y="3581400"/>
              <a:ext cx="3048000" cy="304800"/>
            </a:xfrm>
            <a:prstGeom prst="rect">
              <a:avLst/>
            </a:prstGeom>
            <a:solidFill>
              <a:srgbClr val="002087"/>
            </a:solidFill>
            <a:ln w="50800" cap="flat" cmpd="sng" algn="ctr">
              <a:noFill/>
              <a:prstDash val="solid"/>
              <a:round/>
              <a:headEnd type="none" w="sm" len="sm"/>
              <a:tailEnd type="none" w="sm" len="sm"/>
            </a:ln>
            <a:effectLst/>
          </p:spPr>
          <p:txBody>
            <a:bodyPr/>
            <a:lstStyle/>
            <a:p>
              <a:pPr marL="0" marR="0" lvl="0" indent="0" algn="ctr" defTabSz="914400" eaLnBrk="0" fontAlgn="base" latinLnBrk="0" hangingPunct="0">
                <a:lnSpc>
                  <a:spcPct val="9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charset="0"/>
                </a:rPr>
                <a:t>BL</a:t>
              </a:r>
            </a:p>
          </p:txBody>
        </p:sp>
      </p:grpSp>
      <p:sp>
        <p:nvSpPr>
          <p:cNvPr id="116" name="TextBox 115"/>
          <p:cNvSpPr txBox="1"/>
          <p:nvPr/>
        </p:nvSpPr>
        <p:spPr>
          <a:xfrm>
            <a:off x="5576930" y="4241542"/>
            <a:ext cx="2377574" cy="369332"/>
          </a:xfrm>
          <a:prstGeom prst="rect">
            <a:avLst/>
          </a:prstGeom>
          <a:noFill/>
        </p:spPr>
        <p:txBody>
          <a:bodyPr wrap="none" rtlCol="0">
            <a:spAutoFit/>
          </a:bodyPr>
          <a:lstStyle/>
          <a:p>
            <a:r>
              <a:rPr lang="en-US" dirty="0" smtClean="0"/>
              <a:t>S26 4-Decks 256Gbit</a:t>
            </a:r>
            <a:endParaRPr lang="en-US" dirty="0"/>
          </a:p>
        </p:txBody>
      </p:sp>
      <p:sp>
        <p:nvSpPr>
          <p:cNvPr id="121" name="Content Placeholder 2"/>
          <p:cNvSpPr txBox="1">
            <a:spLocks/>
          </p:cNvSpPr>
          <p:nvPr/>
        </p:nvSpPr>
        <p:spPr bwMode="auto">
          <a:xfrm>
            <a:off x="152400" y="4648200"/>
            <a:ext cx="8686800" cy="1600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accent2"/>
              </a:buClr>
              <a:buSzTx/>
              <a:buFontTx/>
              <a:buChar char="•"/>
              <a:tabLst/>
              <a:defRPr/>
            </a:pPr>
            <a:r>
              <a:rPr lang="en-US" sz="2000" b="1" kern="0" dirty="0" smtClean="0"/>
              <a:t>3</a:t>
            </a:r>
            <a:r>
              <a:rPr lang="en-US" sz="2000" b="1" kern="0" baseline="30000" dirty="0" smtClean="0"/>
              <a:t>r</a:t>
            </a:r>
            <a:r>
              <a:rPr lang="en-US" sz="2000" b="1" kern="0" baseline="30000" dirty="0"/>
              <a:t>d</a:t>
            </a:r>
            <a:r>
              <a:rPr kumimoji="0" lang="en-US" sz="2000" b="1" i="0" u="none" strike="noStrike" kern="0" cap="none" spc="0" normalizeH="0" baseline="0" noProof="0" dirty="0" smtClean="0">
                <a:ln>
                  <a:noFill/>
                </a:ln>
                <a:solidFill>
                  <a:schemeClr val="tx1"/>
                </a:solidFill>
                <a:effectLst/>
                <a:uLnTx/>
                <a:uFillTx/>
                <a:latin typeface="+mn-lt"/>
                <a:ea typeface="+mn-ea"/>
                <a:cs typeface="+mn-cs"/>
              </a:rPr>
              <a:t> Generation is litho</a:t>
            </a:r>
            <a:r>
              <a:rPr kumimoji="0" lang="en-US" sz="2000" b="1" i="0" u="none" strike="noStrike" kern="0" cap="none" spc="0" normalizeH="0" noProof="0" dirty="0" smtClean="0">
                <a:ln>
                  <a:noFill/>
                </a:ln>
                <a:solidFill>
                  <a:schemeClr val="tx1"/>
                </a:solidFill>
                <a:effectLst/>
                <a:uLnTx/>
                <a:uFillTx/>
                <a:latin typeface="+mn-lt"/>
                <a:ea typeface="+mn-ea"/>
                <a:cs typeface="+mn-cs"/>
              </a:rPr>
              <a:t> node change (14nm ½ pitch)</a:t>
            </a:r>
            <a:r>
              <a:rPr kumimoji="0" lang="en-US" sz="2000" b="1" i="0" u="none" strike="noStrike" kern="0" cap="none" spc="0" normalizeH="0" baseline="0" noProof="0" dirty="0" smtClean="0">
                <a:ln>
                  <a:noFill/>
                </a:ln>
                <a:solidFill>
                  <a:schemeClr val="tx1"/>
                </a:solidFill>
                <a:effectLst/>
                <a:uLnTx/>
                <a:uFillTx/>
                <a:latin typeface="+mn-lt"/>
                <a:ea typeface="+mn-ea"/>
                <a:cs typeface="+mn-cs"/>
              </a:rPr>
              <a:t>:</a:t>
            </a:r>
          </a:p>
          <a:p>
            <a:pPr marL="742950" marR="0" lvl="1" indent="-285750" algn="l" defTabSz="914400" rtl="0" eaLnBrk="1" fontAlgn="base" latinLnBrk="0" hangingPunct="1">
              <a:lnSpc>
                <a:spcPct val="100000"/>
              </a:lnSpc>
              <a:spcBef>
                <a:spcPct val="20000"/>
              </a:spcBef>
              <a:spcAft>
                <a:spcPct val="0"/>
              </a:spcAft>
              <a:buClr>
                <a:schemeClr val="accent2"/>
              </a:buClr>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sym typeface="Wingdings" pitchFamily="2" charset="2"/>
              </a:rPr>
              <a:t>4 decks, 512Gbit Product</a:t>
            </a:r>
          </a:p>
          <a:p>
            <a:pPr marL="742950" marR="0" lvl="1" indent="-285750" algn="l" defTabSz="914400" rtl="0" eaLnBrk="1" fontAlgn="base" latinLnBrk="0" hangingPunct="1">
              <a:lnSpc>
                <a:spcPct val="100000"/>
              </a:lnSpc>
              <a:spcBef>
                <a:spcPct val="20000"/>
              </a:spcBef>
              <a:spcAft>
                <a:spcPct val="0"/>
              </a:spcAft>
              <a:buClr>
                <a:schemeClr val="accent2"/>
              </a:buClr>
              <a:buSzTx/>
              <a:buFontTx/>
              <a:buChar char="–"/>
              <a:tabLst/>
              <a:defRPr/>
            </a:pPr>
            <a:r>
              <a:rPr lang="en-US" kern="0" noProof="0" dirty="0" smtClean="0">
                <a:sym typeface="Wingdings" pitchFamily="2" charset="2"/>
              </a:rPr>
              <a:t>Materials and Process Integration Path-finding to launch Q4‘14</a:t>
            </a:r>
          </a:p>
          <a:p>
            <a:pPr marL="742950" marR="0" lvl="1" indent="-285750" algn="l" defTabSz="914400" rtl="0" eaLnBrk="1" fontAlgn="base" latinLnBrk="0" hangingPunct="1">
              <a:lnSpc>
                <a:spcPct val="100000"/>
              </a:lnSpc>
              <a:spcBef>
                <a:spcPct val="20000"/>
              </a:spcBef>
              <a:spcAft>
                <a:spcPct val="0"/>
              </a:spcAft>
              <a:buClr>
                <a:schemeClr val="accent2"/>
              </a:buClr>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sym typeface="Wingdings" pitchFamily="2" charset="2"/>
              </a:rPr>
              <a:t>Gen </a:t>
            </a:r>
            <a:r>
              <a:rPr lang="en-US" kern="0" noProof="0" dirty="0" smtClean="0">
                <a:sym typeface="Wingdings" pitchFamily="2" charset="2"/>
              </a:rPr>
              <a:t>3</a:t>
            </a:r>
            <a:r>
              <a:rPr kumimoji="0" lang="en-US" sz="1800" b="0" i="0" u="none" strike="noStrike" kern="0" cap="none" spc="0" normalizeH="0" baseline="0" noProof="0" dirty="0" smtClean="0">
                <a:ln>
                  <a:noFill/>
                </a:ln>
                <a:solidFill>
                  <a:schemeClr val="tx1"/>
                </a:solidFill>
                <a:effectLst/>
                <a:uLnTx/>
                <a:uFillTx/>
                <a:latin typeface="+mn-lt"/>
                <a:sym typeface="Wingdings" pitchFamily="2" charset="2"/>
              </a:rPr>
              <a:t> Production</a:t>
            </a:r>
            <a:r>
              <a:rPr kumimoji="0" lang="en-US" sz="1800" b="0" i="0" u="none" strike="noStrike" kern="0" cap="none" spc="0" normalizeH="0" noProof="0" dirty="0" smtClean="0">
                <a:ln>
                  <a:noFill/>
                </a:ln>
                <a:solidFill>
                  <a:schemeClr val="tx1"/>
                </a:solidFill>
                <a:effectLst/>
                <a:uLnTx/>
                <a:uFillTx/>
                <a:latin typeface="+mn-lt"/>
                <a:sym typeface="Wingdings" pitchFamily="2" charset="2"/>
              </a:rPr>
              <a:t> = End of Year ‘17</a:t>
            </a:r>
            <a:r>
              <a:rPr kumimoji="0" lang="en-US" sz="1800" b="0" i="0" u="none" strike="noStrike" kern="0" cap="none" spc="0" normalizeH="0" baseline="0" noProof="0" dirty="0" smtClean="0">
                <a:ln>
                  <a:noFill/>
                </a:ln>
                <a:solidFill>
                  <a:schemeClr val="tx1"/>
                </a:solidFill>
                <a:effectLst/>
                <a:uLnTx/>
                <a:uFillTx/>
                <a:latin typeface="+mn-lt"/>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Outline</a:t>
            </a:r>
            <a:endParaRPr lang="en-US" sz="3200" dirty="0"/>
          </a:p>
        </p:txBody>
      </p:sp>
      <p:sp>
        <p:nvSpPr>
          <p:cNvPr id="3" name="Content Placeholder 2"/>
          <p:cNvSpPr>
            <a:spLocks noGrp="1"/>
          </p:cNvSpPr>
          <p:nvPr>
            <p:ph idx="1"/>
          </p:nvPr>
        </p:nvSpPr>
        <p:spPr>
          <a:xfrm>
            <a:off x="304800" y="914400"/>
            <a:ext cx="8686800" cy="5181600"/>
          </a:xfrm>
        </p:spPr>
        <p:txBody>
          <a:bodyPr/>
          <a:lstStyle/>
          <a:p>
            <a:pPr>
              <a:spcAft>
                <a:spcPts val="600"/>
              </a:spcAft>
            </a:pPr>
            <a:r>
              <a:rPr lang="en-US" sz="2800" dirty="0" smtClean="0">
                <a:solidFill>
                  <a:schemeClr val="accent3">
                    <a:lumMod val="75000"/>
                  </a:schemeClr>
                </a:solidFill>
              </a:rPr>
              <a:t>Overview</a:t>
            </a:r>
          </a:p>
          <a:p>
            <a:pPr>
              <a:spcAft>
                <a:spcPts val="600"/>
              </a:spcAft>
            </a:pPr>
            <a:r>
              <a:rPr lang="en-US" sz="2800" dirty="0" smtClean="0">
                <a:solidFill>
                  <a:schemeClr val="accent3">
                    <a:lumMod val="75000"/>
                  </a:schemeClr>
                </a:solidFill>
              </a:rPr>
              <a:t>SXP Technology Primer</a:t>
            </a:r>
          </a:p>
          <a:p>
            <a:pPr>
              <a:spcAft>
                <a:spcPts val="600"/>
              </a:spcAft>
            </a:pPr>
            <a:r>
              <a:rPr lang="en-US" sz="2800" dirty="0" smtClean="0">
                <a:solidFill>
                  <a:schemeClr val="accent3">
                    <a:lumMod val="75000"/>
                  </a:schemeClr>
                </a:solidFill>
              </a:rPr>
              <a:t>Competitive Analysis</a:t>
            </a:r>
          </a:p>
          <a:p>
            <a:pPr>
              <a:spcAft>
                <a:spcPts val="600"/>
              </a:spcAft>
            </a:pPr>
            <a:r>
              <a:rPr lang="en-US" sz="2800" dirty="0" smtClean="0">
                <a:solidFill>
                  <a:schemeClr val="accent3">
                    <a:lumMod val="75000"/>
                  </a:schemeClr>
                </a:solidFill>
              </a:rPr>
              <a:t>Technology Status</a:t>
            </a:r>
          </a:p>
          <a:p>
            <a:pPr>
              <a:spcAft>
                <a:spcPts val="600"/>
              </a:spcAft>
            </a:pPr>
            <a:r>
              <a:rPr lang="en-US" sz="2800" dirty="0" smtClean="0"/>
              <a:t>Intel System Architectures with SXP </a:t>
            </a:r>
          </a:p>
          <a:p>
            <a:pPr>
              <a:spcAft>
                <a:spcPts val="600"/>
              </a:spcAft>
            </a:pP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37"/>
          <p:cNvSpPr txBox="1">
            <a:spLocks noChangeArrowheads="1"/>
          </p:cNvSpPr>
          <p:nvPr/>
        </p:nvSpPr>
        <p:spPr bwMode="auto">
          <a:xfrm>
            <a:off x="6362346" y="447675"/>
            <a:ext cx="2558498" cy="307777"/>
          </a:xfrm>
          <a:prstGeom prst="rect">
            <a:avLst/>
          </a:prstGeom>
          <a:noFill/>
          <a:ln w="9525">
            <a:noFill/>
            <a:miter lim="800000"/>
            <a:headEnd/>
            <a:tailEnd/>
          </a:ln>
        </p:spPr>
        <p:txBody>
          <a:bodyPr wrap="square">
            <a:spAutoFit/>
          </a:bodyPr>
          <a:lstStyle/>
          <a:p>
            <a:pPr algn="ctr">
              <a:spcBef>
                <a:spcPct val="50000"/>
              </a:spcBef>
            </a:pPr>
            <a:r>
              <a:rPr lang="en-US" altLang="ja-JP" sz="1400" b="1" dirty="0" smtClean="0">
                <a:solidFill>
                  <a:srgbClr val="FF0000"/>
                </a:solidFill>
              </a:rPr>
              <a:t>DRAM – 4-8Gb / 1-2kB</a:t>
            </a:r>
            <a:endParaRPr lang="en-US" altLang="ja-JP" sz="1400" b="1" dirty="0">
              <a:solidFill>
                <a:srgbClr val="FF0000"/>
              </a:solidFill>
            </a:endParaRPr>
          </a:p>
        </p:txBody>
      </p:sp>
      <p:pic>
        <p:nvPicPr>
          <p:cNvPr id="9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88" r="638"/>
          <a:stretch/>
        </p:blipFill>
        <p:spPr bwMode="auto">
          <a:xfrm>
            <a:off x="3769265" y="626484"/>
            <a:ext cx="2763283" cy="339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9143999" cy="457199"/>
          </a:xfrm>
        </p:spPr>
        <p:txBody>
          <a:bodyPr/>
          <a:lstStyle/>
          <a:p>
            <a:r>
              <a:rPr lang="en-US" altLang="ja-JP" sz="3200" dirty="0"/>
              <a:t>Memory </a:t>
            </a:r>
            <a:r>
              <a:rPr lang="en-US" altLang="ja-JP" sz="3200" dirty="0" smtClean="0"/>
              <a:t>Product </a:t>
            </a:r>
            <a:r>
              <a:rPr lang="en-US" altLang="ja-JP" sz="3200" dirty="0"/>
              <a:t>Comparison</a:t>
            </a:r>
            <a:endParaRPr lang="en-US" altLang="ja-JP" sz="3200" dirty="0"/>
          </a:p>
        </p:txBody>
      </p:sp>
      <p:sp>
        <p:nvSpPr>
          <p:cNvPr id="4" name="Slide Number Placeholder 3"/>
          <p:cNvSpPr>
            <a:spLocks noGrp="1"/>
          </p:cNvSpPr>
          <p:nvPr>
            <p:ph type="sldNum" sz="quarter" idx="4294967295"/>
          </p:nvPr>
        </p:nvSpPr>
        <p:spPr>
          <a:xfrm>
            <a:off x="8070957" y="6289420"/>
            <a:ext cx="296990" cy="304345"/>
          </a:xfrm>
          <a:prstGeom prst="rect">
            <a:avLst/>
          </a:prstGeom>
        </p:spPr>
        <p:txBody>
          <a:bodyPr/>
          <a:lstStyle/>
          <a:p>
            <a:pPr>
              <a:defRPr/>
            </a:pPr>
            <a:fld id="{06795F74-3FB0-442F-BB1E-E1C0643E954A}" type="slidenum">
              <a:rPr lang="en-US" smtClean="0">
                <a:solidFill>
                  <a:srgbClr val="FFFFFF"/>
                </a:solidFill>
              </a:rPr>
              <a:pPr>
                <a:defRPr/>
              </a:pPr>
              <a:t>25</a:t>
            </a:fld>
            <a:endParaRPr lang="en-US">
              <a:solidFill>
                <a:srgbClr val="FFFFFF"/>
              </a:solidFill>
            </a:endParaRPr>
          </a:p>
        </p:txBody>
      </p:sp>
      <p:pic>
        <p:nvPicPr>
          <p:cNvPr id="31" name="Picture 20" descr="l85"/>
          <p:cNvPicPr>
            <a:picLocks noChangeAspect="1" noChangeArrowheads="1"/>
          </p:cNvPicPr>
          <p:nvPr/>
        </p:nvPicPr>
        <p:blipFill>
          <a:blip r:embed="rId3" cstate="print"/>
          <a:srcRect l="24530" t="11264" r="21080" b="7669"/>
          <a:stretch>
            <a:fillRect/>
          </a:stretch>
        </p:blipFill>
        <p:spPr bwMode="auto">
          <a:xfrm>
            <a:off x="783233" y="914400"/>
            <a:ext cx="2594450" cy="3004967"/>
          </a:xfrm>
          <a:prstGeom prst="rect">
            <a:avLst/>
          </a:prstGeom>
          <a:noFill/>
          <a:ln w="9525">
            <a:noFill/>
            <a:miter lim="800000"/>
            <a:headEnd/>
            <a:tailEnd/>
          </a:ln>
        </p:spPr>
      </p:pic>
      <p:sp>
        <p:nvSpPr>
          <p:cNvPr id="32" name="Line 22"/>
          <p:cNvSpPr>
            <a:spLocks noChangeShapeType="1"/>
          </p:cNvSpPr>
          <p:nvPr/>
        </p:nvSpPr>
        <p:spPr bwMode="auto">
          <a:xfrm>
            <a:off x="762000" y="838200"/>
            <a:ext cx="2649538" cy="0"/>
          </a:xfrm>
          <a:prstGeom prst="line">
            <a:avLst/>
          </a:prstGeom>
          <a:noFill/>
          <a:ln w="9525">
            <a:solidFill>
              <a:schemeClr val="accent4"/>
            </a:solidFill>
            <a:round/>
            <a:headEnd type="triangle" w="med" len="med"/>
            <a:tailEnd type="triangle" w="med" len="med"/>
          </a:ln>
        </p:spPr>
        <p:txBody>
          <a:bodyPr/>
          <a:lstStyle/>
          <a:p>
            <a:endParaRPr lang="en-US" dirty="0"/>
          </a:p>
        </p:txBody>
      </p:sp>
      <p:sp>
        <p:nvSpPr>
          <p:cNvPr id="33" name="Text Box 23"/>
          <p:cNvSpPr txBox="1">
            <a:spLocks noChangeArrowheads="1"/>
          </p:cNvSpPr>
          <p:nvPr/>
        </p:nvSpPr>
        <p:spPr bwMode="auto">
          <a:xfrm>
            <a:off x="990600" y="609600"/>
            <a:ext cx="1454150" cy="261610"/>
          </a:xfrm>
          <a:prstGeom prst="rect">
            <a:avLst/>
          </a:prstGeom>
          <a:noFill/>
          <a:ln w="9525">
            <a:noFill/>
            <a:miter lim="800000"/>
            <a:headEnd/>
            <a:tailEnd/>
          </a:ln>
        </p:spPr>
        <p:txBody>
          <a:bodyPr>
            <a:spAutoFit/>
          </a:bodyPr>
          <a:lstStyle/>
          <a:p>
            <a:pPr algn="ctr">
              <a:spcBef>
                <a:spcPct val="50000"/>
              </a:spcBef>
            </a:pPr>
            <a:r>
              <a:rPr lang="en-US" altLang="ja-JP" sz="1100" dirty="0">
                <a:latin typeface="Tahoma" pitchFamily="34" charset="0"/>
              </a:rPr>
              <a:t>13.00mm</a:t>
            </a:r>
          </a:p>
        </p:txBody>
      </p:sp>
      <p:sp>
        <p:nvSpPr>
          <p:cNvPr id="34" name="Line 24"/>
          <p:cNvSpPr>
            <a:spLocks noChangeShapeType="1"/>
          </p:cNvSpPr>
          <p:nvPr/>
        </p:nvSpPr>
        <p:spPr bwMode="auto">
          <a:xfrm flipH="1">
            <a:off x="706336" y="819519"/>
            <a:ext cx="0" cy="3048000"/>
          </a:xfrm>
          <a:prstGeom prst="line">
            <a:avLst/>
          </a:prstGeom>
          <a:noFill/>
          <a:ln w="9525">
            <a:solidFill>
              <a:schemeClr val="accent4"/>
            </a:solidFill>
            <a:round/>
            <a:headEnd type="triangle" w="med" len="med"/>
            <a:tailEnd type="triangle" w="med" len="med"/>
          </a:ln>
        </p:spPr>
        <p:txBody>
          <a:bodyPr/>
          <a:lstStyle/>
          <a:p>
            <a:endParaRPr lang="en-US" dirty="0"/>
          </a:p>
        </p:txBody>
      </p:sp>
      <p:sp>
        <p:nvSpPr>
          <p:cNvPr id="35" name="Text Box 25"/>
          <p:cNvSpPr txBox="1">
            <a:spLocks noChangeArrowheads="1"/>
          </p:cNvSpPr>
          <p:nvPr/>
        </p:nvSpPr>
        <p:spPr bwMode="auto">
          <a:xfrm rot="16200000">
            <a:off x="-4069" y="2088889"/>
            <a:ext cx="1238250" cy="261610"/>
          </a:xfrm>
          <a:prstGeom prst="rect">
            <a:avLst/>
          </a:prstGeom>
          <a:noFill/>
          <a:ln w="9525">
            <a:noFill/>
            <a:miter lim="800000"/>
            <a:headEnd/>
            <a:tailEnd/>
          </a:ln>
        </p:spPr>
        <p:txBody>
          <a:bodyPr>
            <a:spAutoFit/>
          </a:bodyPr>
          <a:lstStyle/>
          <a:p>
            <a:pPr algn="ctr">
              <a:spcBef>
                <a:spcPct val="50000"/>
              </a:spcBef>
            </a:pPr>
            <a:r>
              <a:rPr lang="en-US" altLang="ja-JP" sz="1100" dirty="0" smtClean="0">
                <a:latin typeface="Tahoma" pitchFamily="34" charset="0"/>
              </a:rPr>
              <a:t>15.59mm</a:t>
            </a:r>
            <a:endParaRPr lang="en-US" altLang="ja-JP" sz="1100" dirty="0">
              <a:latin typeface="Tahoma" pitchFamily="34" charset="0"/>
            </a:endParaRPr>
          </a:p>
        </p:txBody>
      </p:sp>
      <p:sp>
        <p:nvSpPr>
          <p:cNvPr id="42" name="Text Box 37"/>
          <p:cNvSpPr txBox="1">
            <a:spLocks noChangeArrowheads="1"/>
          </p:cNvSpPr>
          <p:nvPr/>
        </p:nvSpPr>
        <p:spPr bwMode="auto">
          <a:xfrm>
            <a:off x="827054" y="2000619"/>
            <a:ext cx="1290638" cy="515526"/>
          </a:xfrm>
          <a:prstGeom prst="rect">
            <a:avLst/>
          </a:prstGeom>
          <a:noFill/>
          <a:ln w="9525">
            <a:noFill/>
            <a:miter lim="800000"/>
            <a:headEnd/>
            <a:tailEnd/>
          </a:ln>
        </p:spPr>
        <p:txBody>
          <a:bodyPr>
            <a:spAutoFit/>
          </a:bodyPr>
          <a:lstStyle/>
          <a:p>
            <a:pPr algn="ctr">
              <a:spcBef>
                <a:spcPct val="50000"/>
              </a:spcBef>
            </a:pPr>
            <a:r>
              <a:rPr lang="en-US" altLang="ja-JP" sz="1100" b="1" dirty="0" smtClean="0">
                <a:solidFill>
                  <a:schemeClr val="bg1"/>
                </a:solidFill>
              </a:rPr>
              <a:t>Data Cache</a:t>
            </a:r>
          </a:p>
          <a:p>
            <a:pPr algn="ctr">
              <a:spcBef>
                <a:spcPct val="50000"/>
              </a:spcBef>
            </a:pPr>
            <a:r>
              <a:rPr lang="en-US" altLang="ja-JP" sz="1100" b="1" dirty="0" smtClean="0">
                <a:solidFill>
                  <a:schemeClr val="bg1"/>
                </a:solidFill>
              </a:rPr>
              <a:t>16kB Page</a:t>
            </a:r>
            <a:endParaRPr lang="en-US" altLang="ja-JP" sz="1100" b="1" dirty="0">
              <a:solidFill>
                <a:schemeClr val="bg1"/>
              </a:solidFill>
            </a:endParaRPr>
          </a:p>
        </p:txBody>
      </p:sp>
      <p:sp>
        <p:nvSpPr>
          <p:cNvPr id="44" name="Text Box 37"/>
          <p:cNvSpPr txBox="1">
            <a:spLocks noChangeArrowheads="1"/>
          </p:cNvSpPr>
          <p:nvPr/>
        </p:nvSpPr>
        <p:spPr bwMode="auto">
          <a:xfrm>
            <a:off x="2122454" y="2000619"/>
            <a:ext cx="1290638" cy="515526"/>
          </a:xfrm>
          <a:prstGeom prst="rect">
            <a:avLst/>
          </a:prstGeom>
          <a:noFill/>
          <a:ln w="9525">
            <a:noFill/>
            <a:miter lim="800000"/>
            <a:headEnd/>
            <a:tailEnd/>
          </a:ln>
        </p:spPr>
        <p:txBody>
          <a:bodyPr>
            <a:spAutoFit/>
          </a:bodyPr>
          <a:lstStyle/>
          <a:p>
            <a:pPr algn="ctr">
              <a:spcBef>
                <a:spcPct val="50000"/>
              </a:spcBef>
            </a:pPr>
            <a:r>
              <a:rPr lang="en-US" altLang="ja-JP" sz="1100" b="1" dirty="0" smtClean="0">
                <a:solidFill>
                  <a:schemeClr val="bg1"/>
                </a:solidFill>
              </a:rPr>
              <a:t>Data</a:t>
            </a:r>
            <a:r>
              <a:rPr lang="en-US" altLang="ja-JP" sz="1100" b="1" dirty="0" smtClean="0">
                <a:solidFill>
                  <a:schemeClr val="tx2"/>
                </a:solidFill>
              </a:rPr>
              <a:t> </a:t>
            </a:r>
            <a:r>
              <a:rPr lang="en-US" altLang="ja-JP" sz="1100" b="1" dirty="0" smtClean="0">
                <a:solidFill>
                  <a:schemeClr val="bg1"/>
                </a:solidFill>
              </a:rPr>
              <a:t>Cache</a:t>
            </a:r>
          </a:p>
          <a:p>
            <a:pPr algn="ctr">
              <a:spcBef>
                <a:spcPct val="50000"/>
              </a:spcBef>
            </a:pPr>
            <a:r>
              <a:rPr lang="en-US" altLang="ja-JP" sz="1100" b="1" dirty="0" smtClean="0">
                <a:solidFill>
                  <a:schemeClr val="bg1"/>
                </a:solidFill>
              </a:rPr>
              <a:t>16kB Page</a:t>
            </a:r>
            <a:endParaRPr lang="en-US" altLang="ja-JP" sz="1100" b="1" dirty="0">
              <a:solidFill>
                <a:schemeClr val="bg1"/>
              </a:solidFill>
            </a:endParaRPr>
          </a:p>
        </p:txBody>
      </p:sp>
      <p:sp>
        <p:nvSpPr>
          <p:cNvPr id="45" name="Text Box 37"/>
          <p:cNvSpPr txBox="1">
            <a:spLocks noChangeArrowheads="1"/>
          </p:cNvSpPr>
          <p:nvPr/>
        </p:nvSpPr>
        <p:spPr bwMode="auto">
          <a:xfrm>
            <a:off x="1431892" y="3628107"/>
            <a:ext cx="1290638" cy="261610"/>
          </a:xfrm>
          <a:prstGeom prst="rect">
            <a:avLst/>
          </a:prstGeom>
          <a:noFill/>
          <a:ln w="9525">
            <a:noFill/>
            <a:miter lim="800000"/>
            <a:headEnd/>
            <a:tailEnd/>
          </a:ln>
        </p:spPr>
        <p:txBody>
          <a:bodyPr>
            <a:spAutoFit/>
          </a:bodyPr>
          <a:lstStyle/>
          <a:p>
            <a:pPr algn="ctr">
              <a:spcBef>
                <a:spcPct val="50000"/>
              </a:spcBef>
            </a:pPr>
            <a:r>
              <a:rPr lang="en-US" altLang="ja-JP" sz="1100" b="1" dirty="0" smtClean="0">
                <a:solidFill>
                  <a:schemeClr val="bg1"/>
                </a:solidFill>
              </a:rPr>
              <a:t>Periphery</a:t>
            </a:r>
            <a:endParaRPr lang="en-US" altLang="ja-JP" sz="1100" b="1" dirty="0">
              <a:solidFill>
                <a:schemeClr val="bg1"/>
              </a:solidFill>
            </a:endParaRPr>
          </a:p>
        </p:txBody>
      </p:sp>
      <p:cxnSp>
        <p:nvCxnSpPr>
          <p:cNvPr id="47" name="Straight Connector 46"/>
          <p:cNvCxnSpPr/>
          <p:nvPr/>
        </p:nvCxnSpPr>
        <p:spPr bwMode="auto">
          <a:xfrm>
            <a:off x="822292" y="1391019"/>
            <a:ext cx="2514600" cy="0"/>
          </a:xfrm>
          <a:prstGeom prst="line">
            <a:avLst/>
          </a:prstGeom>
          <a:solidFill>
            <a:srgbClr val="99CCFF"/>
          </a:solidFill>
          <a:ln w="19050" cap="flat" cmpd="sng" algn="ctr">
            <a:solidFill>
              <a:schemeClr val="bg1"/>
            </a:solidFill>
            <a:prstDash val="dash"/>
            <a:round/>
            <a:headEnd type="triangle" w="med" len="med"/>
            <a:tailEnd type="triangle" w="med" len="med"/>
          </a:ln>
          <a:effectLst/>
        </p:spPr>
      </p:cxnSp>
      <p:sp>
        <p:nvSpPr>
          <p:cNvPr id="48" name="Text Box 37"/>
          <p:cNvSpPr txBox="1">
            <a:spLocks noChangeArrowheads="1"/>
          </p:cNvSpPr>
          <p:nvPr/>
        </p:nvSpPr>
        <p:spPr bwMode="auto">
          <a:xfrm>
            <a:off x="974692" y="1140538"/>
            <a:ext cx="2281238" cy="477054"/>
          </a:xfrm>
          <a:prstGeom prst="rect">
            <a:avLst/>
          </a:prstGeom>
          <a:noFill/>
          <a:ln w="9525">
            <a:noFill/>
            <a:miter lim="800000"/>
            <a:headEnd/>
            <a:tailEnd/>
          </a:ln>
        </p:spPr>
        <p:txBody>
          <a:bodyPr wrap="square">
            <a:spAutoFit/>
          </a:bodyPr>
          <a:lstStyle/>
          <a:p>
            <a:pPr algn="ctr">
              <a:spcBef>
                <a:spcPct val="50000"/>
              </a:spcBef>
            </a:pPr>
            <a:r>
              <a:rPr lang="en-US" altLang="ja-JP" sz="1000" b="1" dirty="0" smtClean="0">
                <a:solidFill>
                  <a:schemeClr val="bg1"/>
                </a:solidFill>
              </a:rPr>
              <a:t>Selected Wordline</a:t>
            </a:r>
          </a:p>
          <a:p>
            <a:pPr algn="ctr">
              <a:spcBef>
                <a:spcPct val="50000"/>
              </a:spcBef>
            </a:pPr>
            <a:r>
              <a:rPr lang="en-US" altLang="ja-JP" sz="1000" b="1" dirty="0" smtClean="0">
                <a:solidFill>
                  <a:schemeClr val="bg1"/>
                </a:solidFill>
              </a:rPr>
              <a:t>All 32kB BLs active</a:t>
            </a:r>
            <a:endParaRPr lang="en-US" altLang="ja-JP" sz="1000" b="1" dirty="0">
              <a:solidFill>
                <a:schemeClr val="bg1"/>
              </a:solidFill>
            </a:endParaRPr>
          </a:p>
        </p:txBody>
      </p:sp>
      <p:sp>
        <p:nvSpPr>
          <p:cNvPr id="51" name="Text Box 37"/>
          <p:cNvSpPr txBox="1">
            <a:spLocks noChangeArrowheads="1"/>
          </p:cNvSpPr>
          <p:nvPr/>
        </p:nvSpPr>
        <p:spPr bwMode="auto">
          <a:xfrm>
            <a:off x="152400" y="438622"/>
            <a:ext cx="3377979" cy="307777"/>
          </a:xfrm>
          <a:prstGeom prst="rect">
            <a:avLst/>
          </a:prstGeom>
          <a:noFill/>
          <a:ln w="9525">
            <a:noFill/>
            <a:miter lim="800000"/>
            <a:headEnd/>
            <a:tailEnd/>
          </a:ln>
        </p:spPr>
        <p:txBody>
          <a:bodyPr wrap="square">
            <a:spAutoFit/>
          </a:bodyPr>
          <a:lstStyle/>
          <a:p>
            <a:pPr algn="ctr">
              <a:spcBef>
                <a:spcPct val="50000"/>
              </a:spcBef>
            </a:pPr>
            <a:r>
              <a:rPr lang="en-US" altLang="ja-JP" sz="1400" b="1" dirty="0" smtClean="0">
                <a:solidFill>
                  <a:srgbClr val="FF0000"/>
                </a:solidFill>
              </a:rPr>
              <a:t>NAND </a:t>
            </a:r>
            <a:r>
              <a:rPr lang="en-US" altLang="ja-JP" sz="1400" b="1" dirty="0" smtClean="0">
                <a:solidFill>
                  <a:srgbClr val="FF0000"/>
                </a:solidFill>
              </a:rPr>
              <a:t>128Gb </a:t>
            </a:r>
            <a:r>
              <a:rPr lang="en-US" altLang="ja-JP" sz="1400" b="1" dirty="0" smtClean="0">
                <a:solidFill>
                  <a:srgbClr val="FF0000"/>
                </a:solidFill>
              </a:rPr>
              <a:t>Dual Plane / 32kB Page</a:t>
            </a:r>
            <a:endParaRPr lang="en-US" altLang="ja-JP" sz="1400" b="1" dirty="0">
              <a:solidFill>
                <a:srgbClr val="FF0000"/>
              </a:solidFill>
            </a:endParaRPr>
          </a:p>
        </p:txBody>
      </p:sp>
      <p:sp>
        <p:nvSpPr>
          <p:cNvPr id="53" name="Text Box 37"/>
          <p:cNvSpPr txBox="1">
            <a:spLocks noChangeArrowheads="1"/>
          </p:cNvSpPr>
          <p:nvPr/>
        </p:nvSpPr>
        <p:spPr bwMode="auto">
          <a:xfrm>
            <a:off x="4702065" y="2333455"/>
            <a:ext cx="824060" cy="161583"/>
          </a:xfrm>
          <a:prstGeom prst="rect">
            <a:avLst/>
          </a:prstGeom>
          <a:solidFill>
            <a:srgbClr val="000000"/>
          </a:solidFill>
          <a:ln w="9525">
            <a:noFill/>
            <a:miter lim="800000"/>
            <a:headEnd/>
            <a:tailEnd/>
          </a:ln>
        </p:spPr>
        <p:txBody>
          <a:bodyPr wrap="square" lIns="0" tIns="0" rIns="0" bIns="0" anchor="ctr" anchorCtr="0">
            <a:spAutoFit/>
          </a:bodyPr>
          <a:lstStyle/>
          <a:p>
            <a:pPr algn="ctr">
              <a:spcBef>
                <a:spcPct val="50000"/>
              </a:spcBef>
            </a:pPr>
            <a:r>
              <a:rPr lang="en-US" altLang="ja-JP" sz="1050" b="1" dirty="0" smtClean="0">
                <a:solidFill>
                  <a:schemeClr val="bg1"/>
                </a:solidFill>
              </a:rPr>
              <a:t>Periphery</a:t>
            </a:r>
            <a:endParaRPr lang="en-US" altLang="ja-JP" sz="1050" b="1" dirty="0">
              <a:solidFill>
                <a:schemeClr val="bg1"/>
              </a:solidFill>
            </a:endParaRPr>
          </a:p>
        </p:txBody>
      </p:sp>
      <p:cxnSp>
        <p:nvCxnSpPr>
          <p:cNvPr id="60" name="Straight Connector 59"/>
          <p:cNvCxnSpPr/>
          <p:nvPr/>
        </p:nvCxnSpPr>
        <p:spPr bwMode="auto">
          <a:xfrm flipV="1">
            <a:off x="1050892" y="857619"/>
            <a:ext cx="0" cy="1203298"/>
          </a:xfrm>
          <a:prstGeom prst="line">
            <a:avLst/>
          </a:prstGeom>
          <a:solidFill>
            <a:srgbClr val="99CCFF"/>
          </a:solidFill>
          <a:ln w="19050" cap="flat" cmpd="sng" algn="ctr">
            <a:solidFill>
              <a:schemeClr val="bg1"/>
            </a:solidFill>
            <a:prstDash val="dash"/>
            <a:round/>
            <a:headEnd type="triangle" w="med" len="med"/>
            <a:tailEnd type="triangle" w="med" len="med"/>
          </a:ln>
          <a:effectLst/>
        </p:spPr>
      </p:cxnSp>
      <p:sp>
        <p:nvSpPr>
          <p:cNvPr id="61" name="Text Box 37"/>
          <p:cNvSpPr txBox="1">
            <a:spLocks noChangeArrowheads="1"/>
          </p:cNvSpPr>
          <p:nvPr/>
        </p:nvSpPr>
        <p:spPr bwMode="auto">
          <a:xfrm rot="16200000">
            <a:off x="-182624" y="1523565"/>
            <a:ext cx="2281238" cy="246221"/>
          </a:xfrm>
          <a:prstGeom prst="rect">
            <a:avLst/>
          </a:prstGeom>
          <a:noFill/>
          <a:ln w="9525">
            <a:noFill/>
            <a:miter lim="800000"/>
            <a:headEnd/>
            <a:tailEnd/>
          </a:ln>
        </p:spPr>
        <p:txBody>
          <a:bodyPr wrap="square">
            <a:spAutoFit/>
          </a:bodyPr>
          <a:lstStyle/>
          <a:p>
            <a:pPr algn="ctr">
              <a:spcBef>
                <a:spcPct val="50000"/>
              </a:spcBef>
            </a:pPr>
            <a:r>
              <a:rPr lang="en-US" altLang="ja-JP" sz="1000" b="1" dirty="0" smtClean="0">
                <a:solidFill>
                  <a:schemeClr val="bg1"/>
                </a:solidFill>
              </a:rPr>
              <a:t>Bitline</a:t>
            </a:r>
            <a:endParaRPr lang="en-US" altLang="ja-JP" sz="1000" b="1" dirty="0">
              <a:solidFill>
                <a:schemeClr val="bg1"/>
              </a:solidFill>
            </a:endParaRPr>
          </a:p>
        </p:txBody>
      </p:sp>
      <p:sp>
        <p:nvSpPr>
          <p:cNvPr id="65" name="Text Box 37"/>
          <p:cNvSpPr txBox="1">
            <a:spLocks noChangeArrowheads="1"/>
          </p:cNvSpPr>
          <p:nvPr/>
        </p:nvSpPr>
        <p:spPr bwMode="auto">
          <a:xfrm>
            <a:off x="3675927" y="1013813"/>
            <a:ext cx="1356672" cy="584775"/>
          </a:xfrm>
          <a:prstGeom prst="rect">
            <a:avLst/>
          </a:prstGeom>
          <a:noFill/>
          <a:ln w="9525">
            <a:noFill/>
            <a:miter lim="800000"/>
            <a:headEnd/>
            <a:tailEnd/>
          </a:ln>
        </p:spPr>
        <p:txBody>
          <a:bodyPr wrap="square">
            <a:spAutoFit/>
          </a:bodyPr>
          <a:lstStyle/>
          <a:p>
            <a:pPr algn="ctr">
              <a:spcBef>
                <a:spcPct val="50000"/>
              </a:spcBef>
            </a:pPr>
            <a:r>
              <a:rPr lang="en-US" altLang="ja-JP" sz="1600" b="1" dirty="0" smtClean="0">
                <a:solidFill>
                  <a:schemeClr val="bg1"/>
                </a:solidFill>
              </a:rPr>
              <a:t> 16B tiles active</a:t>
            </a:r>
            <a:endParaRPr lang="en-US" altLang="ja-JP" sz="1600" b="1" dirty="0">
              <a:solidFill>
                <a:schemeClr val="bg1"/>
              </a:solidFill>
            </a:endParaRPr>
          </a:p>
        </p:txBody>
      </p:sp>
      <p:grpSp>
        <p:nvGrpSpPr>
          <p:cNvPr id="5" name="Group 98"/>
          <p:cNvGrpSpPr/>
          <p:nvPr/>
        </p:nvGrpSpPr>
        <p:grpSpPr>
          <a:xfrm>
            <a:off x="6774543" y="825816"/>
            <a:ext cx="1912257" cy="2136459"/>
            <a:chOff x="6392109" y="1376285"/>
            <a:chExt cx="2289929" cy="2795878"/>
          </a:xfrm>
        </p:grpSpPr>
        <p:sp>
          <p:nvSpPr>
            <p:cNvPr id="67" name="Rectangle 66"/>
            <p:cNvSpPr/>
            <p:nvPr/>
          </p:nvSpPr>
          <p:spPr bwMode="auto">
            <a:xfrm>
              <a:off x="6477000" y="1447800"/>
              <a:ext cx="2133600" cy="2667000"/>
            </a:xfrm>
            <a:prstGeom prst="rect">
              <a:avLst/>
            </a:prstGeom>
            <a:solidFill>
              <a:srgbClr val="000000"/>
            </a:solidFill>
            <a:ln w="19050" cap="flat" cmpd="sng" algn="ctr">
              <a:solidFill>
                <a:schemeClr val="tx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68" name="Text Box 37"/>
            <p:cNvSpPr txBox="1">
              <a:spLocks noChangeArrowheads="1"/>
            </p:cNvSpPr>
            <p:nvPr/>
          </p:nvSpPr>
          <p:spPr bwMode="auto">
            <a:xfrm>
              <a:off x="6400800" y="2626008"/>
              <a:ext cx="2281238" cy="281941"/>
            </a:xfrm>
            <a:prstGeom prst="rect">
              <a:avLst/>
            </a:prstGeom>
            <a:noFill/>
            <a:ln w="9525">
              <a:noFill/>
              <a:miter lim="800000"/>
              <a:headEnd/>
              <a:tailEnd/>
            </a:ln>
          </p:spPr>
          <p:txBody>
            <a:bodyPr wrap="square">
              <a:spAutoFit/>
            </a:bodyPr>
            <a:lstStyle/>
            <a:p>
              <a:pPr algn="ctr">
                <a:spcBef>
                  <a:spcPct val="50000"/>
                </a:spcBef>
              </a:pPr>
              <a:r>
                <a:rPr lang="en-US" altLang="ja-JP" sz="800" b="1" dirty="0" smtClean="0">
                  <a:solidFill>
                    <a:schemeClr val="bg1"/>
                  </a:solidFill>
                </a:rPr>
                <a:t>Periphery</a:t>
              </a:r>
              <a:endParaRPr lang="en-US" altLang="ja-JP" sz="800" b="1" dirty="0">
                <a:solidFill>
                  <a:schemeClr val="bg1"/>
                </a:solidFill>
              </a:endParaRPr>
            </a:p>
          </p:txBody>
        </p:sp>
        <p:sp>
          <p:nvSpPr>
            <p:cNvPr id="71" name="Rectangle 70"/>
            <p:cNvSpPr/>
            <p:nvPr/>
          </p:nvSpPr>
          <p:spPr bwMode="auto">
            <a:xfrm>
              <a:off x="6477000" y="33528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73" name="Rectangle 72"/>
            <p:cNvSpPr/>
            <p:nvPr/>
          </p:nvSpPr>
          <p:spPr bwMode="auto">
            <a:xfrm>
              <a:off x="6477000" y="32004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74" name="Rectangle 73"/>
            <p:cNvSpPr/>
            <p:nvPr/>
          </p:nvSpPr>
          <p:spPr bwMode="auto">
            <a:xfrm>
              <a:off x="6477000" y="30480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75" name="Rectangle 74"/>
            <p:cNvSpPr/>
            <p:nvPr/>
          </p:nvSpPr>
          <p:spPr bwMode="auto">
            <a:xfrm>
              <a:off x="6477000" y="28956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76" name="Rectangle 75"/>
            <p:cNvSpPr/>
            <p:nvPr/>
          </p:nvSpPr>
          <p:spPr bwMode="auto">
            <a:xfrm>
              <a:off x="6477000" y="39624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dirty="0" smtClean="0">
                <a:ln>
                  <a:noFill/>
                </a:ln>
                <a:solidFill>
                  <a:srgbClr val="000000"/>
                </a:solidFill>
                <a:effectLst/>
                <a:latin typeface="Verdana" pitchFamily="34" charset="0"/>
              </a:endParaRPr>
            </a:p>
          </p:txBody>
        </p:sp>
        <p:sp>
          <p:nvSpPr>
            <p:cNvPr id="77" name="Rectangle 76"/>
            <p:cNvSpPr/>
            <p:nvPr/>
          </p:nvSpPr>
          <p:spPr bwMode="auto">
            <a:xfrm>
              <a:off x="6477000" y="38100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78" name="Rectangle 77"/>
            <p:cNvSpPr/>
            <p:nvPr/>
          </p:nvSpPr>
          <p:spPr bwMode="auto">
            <a:xfrm>
              <a:off x="6477000" y="36576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79" name="Rectangle 78"/>
            <p:cNvSpPr/>
            <p:nvPr/>
          </p:nvSpPr>
          <p:spPr bwMode="auto">
            <a:xfrm>
              <a:off x="6477000" y="35052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0" name="Rectangle 79"/>
            <p:cNvSpPr/>
            <p:nvPr/>
          </p:nvSpPr>
          <p:spPr bwMode="auto">
            <a:xfrm>
              <a:off x="6477000" y="19050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1" name="Rectangle 80"/>
            <p:cNvSpPr/>
            <p:nvPr/>
          </p:nvSpPr>
          <p:spPr bwMode="auto">
            <a:xfrm>
              <a:off x="6477000" y="17526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2" name="Rectangle 81"/>
            <p:cNvSpPr/>
            <p:nvPr/>
          </p:nvSpPr>
          <p:spPr bwMode="auto">
            <a:xfrm>
              <a:off x="6477000" y="16002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3" name="Rectangle 82"/>
            <p:cNvSpPr/>
            <p:nvPr/>
          </p:nvSpPr>
          <p:spPr bwMode="auto">
            <a:xfrm>
              <a:off x="6477000" y="14478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4" name="Rectangle 83"/>
            <p:cNvSpPr/>
            <p:nvPr/>
          </p:nvSpPr>
          <p:spPr bwMode="auto">
            <a:xfrm>
              <a:off x="6477000" y="25146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5" name="Rectangle 84"/>
            <p:cNvSpPr/>
            <p:nvPr/>
          </p:nvSpPr>
          <p:spPr bwMode="auto">
            <a:xfrm>
              <a:off x="6477000" y="23622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6" name="Rectangle 85"/>
            <p:cNvSpPr/>
            <p:nvPr/>
          </p:nvSpPr>
          <p:spPr bwMode="auto">
            <a:xfrm>
              <a:off x="6477000" y="22098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7" name="Rectangle 86"/>
            <p:cNvSpPr/>
            <p:nvPr/>
          </p:nvSpPr>
          <p:spPr bwMode="auto">
            <a:xfrm>
              <a:off x="6477000" y="2057400"/>
              <a:ext cx="2133600" cy="1524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8" name="Rectangle 87"/>
            <p:cNvSpPr/>
            <p:nvPr/>
          </p:nvSpPr>
          <p:spPr bwMode="auto">
            <a:xfrm>
              <a:off x="6477000" y="2667000"/>
              <a:ext cx="2133600" cy="228600"/>
            </a:xfrm>
            <a:prstGeom prst="rect">
              <a:avLst/>
            </a:prstGeom>
            <a:noFill/>
            <a:ln w="19050" cap="flat" cmpd="sng" algn="ctr">
              <a:solidFill>
                <a:schemeClr val="bg1"/>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50000"/>
                </a:spcBef>
                <a:spcAft>
                  <a:spcPct val="0"/>
                </a:spcAft>
                <a:buClrTx/>
                <a:buSzTx/>
                <a:buFontTx/>
                <a:buNone/>
                <a:tabLst/>
              </a:pPr>
              <a:endParaRPr kumimoji="0" lang="en-US" sz="1050" b="0" i="0" u="none" strike="noStrike" cap="none" normalizeH="0" baseline="0" smtClean="0">
                <a:ln>
                  <a:noFill/>
                </a:ln>
                <a:solidFill>
                  <a:srgbClr val="000000"/>
                </a:solidFill>
                <a:effectLst/>
                <a:latin typeface="Verdana" pitchFamily="34" charset="0"/>
              </a:endParaRPr>
            </a:p>
          </p:txBody>
        </p:sp>
        <p:sp>
          <p:nvSpPr>
            <p:cNvPr id="89" name="Text Box 37"/>
            <p:cNvSpPr txBox="1">
              <a:spLocks noChangeArrowheads="1"/>
            </p:cNvSpPr>
            <p:nvPr/>
          </p:nvSpPr>
          <p:spPr bwMode="auto">
            <a:xfrm>
              <a:off x="6400800" y="3890222"/>
              <a:ext cx="2281238" cy="281941"/>
            </a:xfrm>
            <a:prstGeom prst="rect">
              <a:avLst/>
            </a:prstGeom>
            <a:noFill/>
            <a:ln w="9525">
              <a:noFill/>
              <a:miter lim="800000"/>
              <a:headEnd/>
              <a:tailEnd/>
            </a:ln>
          </p:spPr>
          <p:txBody>
            <a:bodyPr wrap="square">
              <a:spAutoFit/>
            </a:bodyPr>
            <a:lstStyle/>
            <a:p>
              <a:pPr algn="ctr">
                <a:spcBef>
                  <a:spcPct val="50000"/>
                </a:spcBef>
              </a:pPr>
              <a:r>
                <a:rPr lang="en-US" altLang="ja-JP" sz="800" b="1" dirty="0" smtClean="0">
                  <a:solidFill>
                    <a:schemeClr val="bg1"/>
                  </a:solidFill>
                </a:rPr>
                <a:t>Bank0</a:t>
              </a:r>
              <a:endParaRPr lang="en-US" altLang="ja-JP" sz="800" b="1" dirty="0">
                <a:solidFill>
                  <a:schemeClr val="bg1"/>
                </a:solidFill>
              </a:endParaRPr>
            </a:p>
          </p:txBody>
        </p:sp>
        <p:sp>
          <p:nvSpPr>
            <p:cNvPr id="90" name="Text Box 37"/>
            <p:cNvSpPr txBox="1">
              <a:spLocks noChangeArrowheads="1"/>
            </p:cNvSpPr>
            <p:nvPr/>
          </p:nvSpPr>
          <p:spPr bwMode="auto">
            <a:xfrm>
              <a:off x="6392109" y="3744458"/>
              <a:ext cx="2281238" cy="281941"/>
            </a:xfrm>
            <a:prstGeom prst="rect">
              <a:avLst/>
            </a:prstGeom>
            <a:noFill/>
            <a:ln w="9525">
              <a:noFill/>
              <a:miter lim="800000"/>
              <a:headEnd/>
              <a:tailEnd/>
            </a:ln>
          </p:spPr>
          <p:txBody>
            <a:bodyPr wrap="square">
              <a:spAutoFit/>
            </a:bodyPr>
            <a:lstStyle/>
            <a:p>
              <a:pPr algn="ctr">
                <a:spcBef>
                  <a:spcPct val="50000"/>
                </a:spcBef>
              </a:pPr>
              <a:r>
                <a:rPr lang="en-US" altLang="ja-JP" sz="800" b="1" dirty="0" smtClean="0">
                  <a:solidFill>
                    <a:schemeClr val="bg1"/>
                  </a:solidFill>
                </a:rPr>
                <a:t>Bank1</a:t>
              </a:r>
              <a:endParaRPr lang="en-US" altLang="ja-JP" sz="800" b="1" dirty="0">
                <a:solidFill>
                  <a:schemeClr val="bg1"/>
                </a:solidFill>
              </a:endParaRPr>
            </a:p>
          </p:txBody>
        </p:sp>
        <p:sp>
          <p:nvSpPr>
            <p:cNvPr id="91" name="Text Box 37"/>
            <p:cNvSpPr txBox="1">
              <a:spLocks noChangeArrowheads="1"/>
            </p:cNvSpPr>
            <p:nvPr/>
          </p:nvSpPr>
          <p:spPr bwMode="auto">
            <a:xfrm>
              <a:off x="6400800" y="1376285"/>
              <a:ext cx="2281238" cy="281941"/>
            </a:xfrm>
            <a:prstGeom prst="rect">
              <a:avLst/>
            </a:prstGeom>
            <a:noFill/>
            <a:ln w="9525">
              <a:noFill/>
              <a:miter lim="800000"/>
              <a:headEnd/>
              <a:tailEnd/>
            </a:ln>
          </p:spPr>
          <p:txBody>
            <a:bodyPr wrap="square">
              <a:spAutoFit/>
            </a:bodyPr>
            <a:lstStyle/>
            <a:p>
              <a:pPr algn="ctr">
                <a:spcBef>
                  <a:spcPct val="50000"/>
                </a:spcBef>
              </a:pPr>
              <a:r>
                <a:rPr lang="en-US" altLang="ja-JP" sz="800" b="1" dirty="0" smtClean="0">
                  <a:solidFill>
                    <a:schemeClr val="bg1"/>
                  </a:solidFill>
                </a:rPr>
                <a:t>Bank15</a:t>
              </a:r>
              <a:endParaRPr lang="en-US" altLang="ja-JP" sz="800" b="1" dirty="0">
                <a:solidFill>
                  <a:schemeClr val="bg1"/>
                </a:solidFill>
              </a:endParaRPr>
            </a:p>
          </p:txBody>
        </p:sp>
        <p:sp>
          <p:nvSpPr>
            <p:cNvPr id="94" name="Text Box 37"/>
            <p:cNvSpPr txBox="1">
              <a:spLocks noChangeArrowheads="1"/>
            </p:cNvSpPr>
            <p:nvPr/>
          </p:nvSpPr>
          <p:spPr bwMode="auto">
            <a:xfrm>
              <a:off x="7130868" y="2158779"/>
              <a:ext cx="944665" cy="201386"/>
            </a:xfrm>
            <a:prstGeom prst="rect">
              <a:avLst/>
            </a:prstGeom>
            <a:solidFill>
              <a:schemeClr val="tx1">
                <a:lumMod val="60000"/>
                <a:lumOff val="40000"/>
              </a:schemeClr>
            </a:solidFill>
            <a:ln w="9525">
              <a:noFill/>
              <a:miter lim="800000"/>
              <a:headEnd/>
              <a:tailEnd/>
            </a:ln>
          </p:spPr>
          <p:txBody>
            <a:bodyPr wrap="square" lIns="0" tIns="0" rIns="0" bIns="0" anchor="ctr" anchorCtr="0">
              <a:spAutoFit/>
            </a:bodyPr>
            <a:lstStyle/>
            <a:p>
              <a:pPr algn="ctr">
                <a:spcBef>
                  <a:spcPts val="0"/>
                </a:spcBef>
              </a:pPr>
              <a:r>
                <a:rPr lang="en-US" altLang="ja-JP" sz="1000" b="1" dirty="0" smtClean="0">
                  <a:solidFill>
                    <a:schemeClr val="bg1"/>
                  </a:solidFill>
                </a:rPr>
                <a:t>1kB-2kB/WL</a:t>
              </a:r>
              <a:endParaRPr lang="en-US" altLang="ja-JP" sz="1000" b="1" dirty="0">
                <a:solidFill>
                  <a:schemeClr val="bg1"/>
                </a:solidFill>
              </a:endParaRPr>
            </a:p>
          </p:txBody>
        </p:sp>
        <p:cxnSp>
          <p:nvCxnSpPr>
            <p:cNvPr id="95" name="Straight Connector 94"/>
            <p:cNvCxnSpPr/>
            <p:nvPr/>
          </p:nvCxnSpPr>
          <p:spPr bwMode="auto">
            <a:xfrm flipH="1">
              <a:off x="6532332" y="2438400"/>
              <a:ext cx="2022935" cy="1"/>
            </a:xfrm>
            <a:prstGeom prst="line">
              <a:avLst/>
            </a:prstGeom>
            <a:solidFill>
              <a:srgbClr val="99CCFF"/>
            </a:solidFill>
            <a:ln w="19050" cap="flat" cmpd="sng" algn="ctr">
              <a:solidFill>
                <a:schemeClr val="tx1">
                  <a:lumMod val="60000"/>
                  <a:lumOff val="40000"/>
                </a:schemeClr>
              </a:solidFill>
              <a:prstDash val="sysDash"/>
              <a:round/>
              <a:headEnd type="triangle" w="med" len="med"/>
              <a:tailEnd type="triangle" w="med" len="med"/>
            </a:ln>
            <a:effectLst/>
          </p:spPr>
        </p:cxnSp>
      </p:grpSp>
      <p:sp>
        <p:nvSpPr>
          <p:cNvPr id="66" name="Text Box 37"/>
          <p:cNvSpPr txBox="1">
            <a:spLocks noChangeArrowheads="1"/>
          </p:cNvSpPr>
          <p:nvPr/>
        </p:nvSpPr>
        <p:spPr bwMode="auto">
          <a:xfrm>
            <a:off x="3463984" y="433259"/>
            <a:ext cx="3149378" cy="307777"/>
          </a:xfrm>
          <a:prstGeom prst="rect">
            <a:avLst/>
          </a:prstGeom>
          <a:noFill/>
          <a:ln w="9525">
            <a:noFill/>
            <a:miter lim="800000"/>
            <a:headEnd/>
            <a:tailEnd/>
          </a:ln>
        </p:spPr>
        <p:txBody>
          <a:bodyPr wrap="square">
            <a:spAutoFit/>
          </a:bodyPr>
          <a:lstStyle/>
          <a:p>
            <a:pPr algn="ctr">
              <a:spcBef>
                <a:spcPct val="50000"/>
              </a:spcBef>
            </a:pPr>
            <a:r>
              <a:rPr lang="en-US" altLang="ja-JP" sz="1400" b="1" dirty="0" smtClean="0">
                <a:solidFill>
                  <a:srgbClr val="FF0000"/>
                </a:solidFill>
              </a:rPr>
              <a:t>SXP </a:t>
            </a:r>
            <a:r>
              <a:rPr lang="en-US" altLang="ja-JP" sz="1400" b="1" dirty="0" smtClean="0">
                <a:solidFill>
                  <a:srgbClr val="FF0000"/>
                </a:solidFill>
              </a:rPr>
              <a:t>128Gb / 16B Access</a:t>
            </a:r>
            <a:endParaRPr lang="en-US" altLang="ja-JP" sz="1400" b="1" dirty="0">
              <a:solidFill>
                <a:srgbClr val="FF0000"/>
              </a:solidFill>
            </a:endParaRPr>
          </a:p>
        </p:txBody>
      </p:sp>
      <p:graphicFrame>
        <p:nvGraphicFramePr>
          <p:cNvPr id="105" name="Table 104"/>
          <p:cNvGraphicFramePr>
            <a:graphicFrameLocks noGrp="1"/>
          </p:cNvGraphicFramePr>
          <p:nvPr>
            <p:extLst>
              <p:ext uri="{D42A27DB-BD31-4B8C-83A1-F6EECF244321}">
                <p14:modId xmlns="" xmlns:p14="http://schemas.microsoft.com/office/powerpoint/2010/main" val="2089057094"/>
              </p:ext>
            </p:extLst>
          </p:nvPr>
        </p:nvGraphicFramePr>
        <p:xfrm>
          <a:off x="79976" y="4040016"/>
          <a:ext cx="8991601" cy="2414590"/>
        </p:xfrm>
        <a:graphic>
          <a:graphicData uri="http://schemas.openxmlformats.org/drawingml/2006/table">
            <a:tbl>
              <a:tblPr firstRow="1" bandRow="1">
                <a:tableStyleId>{073A0DAA-6AF3-43AB-8588-CEC1D06C72B9}</a:tableStyleId>
              </a:tblPr>
              <a:tblGrid>
                <a:gridCol w="986824"/>
                <a:gridCol w="2743200"/>
                <a:gridCol w="2971800"/>
                <a:gridCol w="2289777"/>
              </a:tblGrid>
              <a:tr h="285542">
                <a:tc>
                  <a:txBody>
                    <a:bodyPr/>
                    <a:lstStyle/>
                    <a:p>
                      <a:endParaRPr lang="en-US" sz="1200" b="1" dirty="0">
                        <a:solidFill>
                          <a:sysClr val="windowText" lastClr="000000"/>
                        </a:solidFill>
                      </a:endParaRPr>
                    </a:p>
                  </a:txBody>
                  <a:tcPr/>
                </a:tc>
                <a:tc>
                  <a:txBody>
                    <a:bodyPr/>
                    <a:lstStyle/>
                    <a:p>
                      <a:pPr algn="ctr"/>
                      <a:r>
                        <a:rPr lang="en-US" sz="1200" b="1" dirty="0" smtClean="0"/>
                        <a:t>NAND (L85A)</a:t>
                      </a:r>
                      <a:endParaRPr lang="en-US" sz="1200" b="1" dirty="0">
                        <a:solidFill>
                          <a:sysClr val="windowText" lastClr="000000"/>
                        </a:solidFill>
                      </a:endParaRPr>
                    </a:p>
                  </a:txBody>
                  <a:tcPr/>
                </a:tc>
                <a:tc>
                  <a:txBody>
                    <a:bodyPr/>
                    <a:lstStyle/>
                    <a:p>
                      <a:pPr algn="ctr"/>
                      <a:r>
                        <a:rPr lang="en-US" sz="1200" b="1" dirty="0" smtClean="0"/>
                        <a:t>SXP</a:t>
                      </a:r>
                      <a:r>
                        <a:rPr lang="en-US" sz="1200" b="1" baseline="0" dirty="0" smtClean="0"/>
                        <a:t> </a:t>
                      </a:r>
                      <a:r>
                        <a:rPr lang="en-US" sz="1200" b="1" baseline="0" dirty="0" smtClean="0"/>
                        <a:t>(S15)</a:t>
                      </a:r>
                      <a:endParaRPr lang="en-US" sz="1200" b="1" dirty="0">
                        <a:solidFill>
                          <a:sysClr val="windowText" lastClr="000000"/>
                        </a:solidFill>
                      </a:endParaRPr>
                    </a:p>
                  </a:txBody>
                  <a:tcPr/>
                </a:tc>
                <a:tc>
                  <a:txBody>
                    <a:bodyPr/>
                    <a:lstStyle/>
                    <a:p>
                      <a:pPr algn="ctr"/>
                      <a:r>
                        <a:rPr lang="en-US" sz="1200" b="1" dirty="0" smtClean="0"/>
                        <a:t>DRAM</a:t>
                      </a:r>
                      <a:endParaRPr lang="en-US" sz="1200" b="1" dirty="0">
                        <a:solidFill>
                          <a:schemeClr val="tx1"/>
                        </a:solidFill>
                      </a:endParaRPr>
                    </a:p>
                  </a:txBody>
                  <a:tcPr/>
                </a:tc>
              </a:tr>
              <a:tr h="351217">
                <a:tc>
                  <a:txBody>
                    <a:bodyPr/>
                    <a:lstStyle/>
                    <a:p>
                      <a:r>
                        <a:rPr lang="en-US" sz="1200" b="1" dirty="0" smtClean="0"/>
                        <a:t>Access</a:t>
                      </a:r>
                      <a:endParaRPr lang="en-US" sz="1200" b="1" dirty="0"/>
                    </a:p>
                  </a:txBody>
                  <a:tcPr/>
                </a:tc>
                <a:tc>
                  <a:txBody>
                    <a:bodyPr/>
                    <a:lstStyle/>
                    <a:p>
                      <a:r>
                        <a:rPr lang="en-US" sz="1200" b="1" dirty="0" smtClean="0"/>
                        <a:t>32kB cells w/in 1 block (</a:t>
                      </a:r>
                      <a:r>
                        <a:rPr lang="en-US" sz="1200" b="1" dirty="0" smtClean="0"/>
                        <a:t>dual</a:t>
                      </a:r>
                      <a:r>
                        <a:rPr lang="en-US" sz="1200" b="1" baseline="0" dirty="0" smtClean="0"/>
                        <a:t> </a:t>
                      </a:r>
                      <a:r>
                        <a:rPr lang="en-US" sz="1200" b="1" dirty="0" smtClean="0"/>
                        <a:t>plane</a:t>
                      </a:r>
                      <a:r>
                        <a:rPr lang="en-US" sz="1200" b="1" dirty="0" smtClean="0"/>
                        <a:t>)</a:t>
                      </a:r>
                      <a:endParaRPr lang="en-US" sz="1200" b="1" dirty="0"/>
                    </a:p>
                  </a:txBody>
                  <a:tcPr/>
                </a:tc>
                <a:tc>
                  <a:txBody>
                    <a:bodyPr/>
                    <a:lstStyle/>
                    <a:p>
                      <a:r>
                        <a:rPr lang="en-US" sz="1200" b="1" dirty="0" smtClean="0"/>
                        <a:t>16Bytes: 1 </a:t>
                      </a:r>
                      <a:r>
                        <a:rPr lang="en-US" sz="1200" b="1" dirty="0" smtClean="0"/>
                        <a:t>cell in each of </a:t>
                      </a:r>
                      <a:r>
                        <a:rPr lang="en-US" sz="1200" b="1" baseline="0" dirty="0" smtClean="0"/>
                        <a:t>16B tiles</a:t>
                      </a:r>
                    </a:p>
                  </a:txBody>
                  <a:tcPr/>
                </a:tc>
                <a:tc>
                  <a:txBody>
                    <a:bodyPr/>
                    <a:lstStyle/>
                    <a:p>
                      <a:r>
                        <a:rPr lang="en-US" sz="1200" b="1" dirty="0" smtClean="0"/>
                        <a:t>1k/2k</a:t>
                      </a:r>
                      <a:r>
                        <a:rPr lang="en-US" sz="1200" b="1" baseline="0" dirty="0" smtClean="0"/>
                        <a:t> cells across 1 bank</a:t>
                      </a:r>
                      <a:endParaRPr lang="en-US" sz="1200" b="1" dirty="0"/>
                    </a:p>
                  </a:txBody>
                  <a:tcPr/>
                </a:tc>
              </a:tr>
              <a:tr h="285542">
                <a:tc>
                  <a:txBody>
                    <a:bodyPr/>
                    <a:lstStyle/>
                    <a:p>
                      <a:r>
                        <a:rPr lang="en-US" sz="1200" b="1" dirty="0" smtClean="0"/>
                        <a:t>Parallelism</a:t>
                      </a:r>
                      <a:endParaRPr lang="en-US" sz="1200" b="1" dirty="0"/>
                    </a:p>
                  </a:txBody>
                  <a:tcPr/>
                </a:tc>
                <a:tc>
                  <a:txBody>
                    <a:bodyPr/>
                    <a:lstStyle/>
                    <a:p>
                      <a:r>
                        <a:rPr lang="en-US" sz="1200" b="1" dirty="0" smtClean="0"/>
                        <a:t>None </a:t>
                      </a:r>
                      <a:r>
                        <a:rPr lang="en-US" sz="1200" b="1" baseline="0" dirty="0" smtClean="0"/>
                        <a:t> (1 read or 1 write)</a:t>
                      </a:r>
                      <a:endParaRPr lang="en-US" sz="1200" b="1" dirty="0"/>
                    </a:p>
                  </a:txBody>
                  <a:tcPr/>
                </a:tc>
                <a:tc>
                  <a:txBody>
                    <a:bodyPr/>
                    <a:lstStyle/>
                    <a:p>
                      <a:r>
                        <a:rPr lang="en-US" sz="1200" b="1" dirty="0" smtClean="0"/>
                        <a:t>16 independent partitions</a:t>
                      </a:r>
                      <a:endParaRPr lang="en-US" sz="1200" b="1" dirty="0"/>
                    </a:p>
                  </a:txBody>
                  <a:tcPr/>
                </a:tc>
                <a:tc>
                  <a:txBody>
                    <a:bodyPr/>
                    <a:lstStyle/>
                    <a:p>
                      <a:r>
                        <a:rPr lang="en-US" sz="1200" b="1" dirty="0" smtClean="0"/>
                        <a:t>16 independent</a:t>
                      </a:r>
                      <a:r>
                        <a:rPr lang="en-US" sz="1200" b="1" baseline="0" dirty="0" smtClean="0"/>
                        <a:t> banks</a:t>
                      </a:r>
                      <a:endParaRPr lang="en-US" sz="1200" b="1" dirty="0"/>
                    </a:p>
                  </a:txBody>
                  <a:tcPr/>
                </a:tc>
              </a:tr>
              <a:tr h="285542">
                <a:tc>
                  <a:txBody>
                    <a:bodyPr/>
                    <a:lstStyle/>
                    <a:p>
                      <a:r>
                        <a:rPr lang="en-US" sz="1200" b="1" dirty="0" err="1" smtClean="0"/>
                        <a:t>Vwl</a:t>
                      </a:r>
                      <a:r>
                        <a:rPr lang="en-US" sz="1200" b="1" dirty="0" smtClean="0"/>
                        <a:t> /</a:t>
                      </a:r>
                      <a:r>
                        <a:rPr lang="en-US" sz="1200" b="1" dirty="0" err="1" smtClean="0"/>
                        <a:t>Vbl</a:t>
                      </a:r>
                      <a:endParaRPr lang="en-US" sz="1200" b="1" dirty="0"/>
                    </a:p>
                  </a:txBody>
                  <a:tcPr/>
                </a:tc>
                <a:tc>
                  <a:txBody>
                    <a:bodyPr/>
                    <a:lstStyle/>
                    <a:p>
                      <a:r>
                        <a:rPr lang="en-US" sz="1200" b="1" dirty="0" smtClean="0"/>
                        <a:t>&gt;20V  (high impedance</a:t>
                      </a:r>
                      <a:r>
                        <a:rPr lang="en-US" sz="1200" b="1" dirty="0" smtClean="0"/>
                        <a:t>) / 1V</a:t>
                      </a:r>
                      <a:endParaRPr lang="en-US" sz="1200" b="1" dirty="0"/>
                    </a:p>
                  </a:txBody>
                  <a:tcPr/>
                </a:tc>
                <a:tc>
                  <a:txBody>
                    <a:bodyPr/>
                    <a:lstStyle/>
                    <a:p>
                      <a:r>
                        <a:rPr lang="en-US" sz="1200" b="1" dirty="0" smtClean="0"/>
                        <a:t>-</a:t>
                      </a:r>
                      <a:r>
                        <a:rPr lang="en-US" sz="1200" b="1" dirty="0" smtClean="0"/>
                        <a:t>3.25V</a:t>
                      </a:r>
                      <a:r>
                        <a:rPr lang="en-US" sz="1200" b="1" baseline="0" dirty="0" smtClean="0"/>
                        <a:t>/+3.25V (set </a:t>
                      </a:r>
                      <a:r>
                        <a:rPr lang="en-US" sz="1200" b="1" baseline="0" dirty="0" smtClean="0"/>
                        <a:t>select), </a:t>
                      </a:r>
                      <a:r>
                        <a:rPr lang="en-US" sz="1200" b="1" baseline="0" dirty="0" smtClean="0">
                          <a:solidFill>
                            <a:schemeClr val="tx1"/>
                          </a:solidFill>
                        </a:rPr>
                        <a:t>0.6V (Vhold)</a:t>
                      </a:r>
                      <a:endParaRPr lang="en-US" sz="1200" b="1" baseline="30000" dirty="0">
                        <a:solidFill>
                          <a:schemeClr val="tx1"/>
                        </a:solidFill>
                      </a:endParaRPr>
                    </a:p>
                  </a:txBody>
                  <a:tcPr/>
                </a:tc>
                <a:tc>
                  <a:txBody>
                    <a:bodyPr/>
                    <a:lstStyle/>
                    <a:p>
                      <a:r>
                        <a:rPr lang="en-US" sz="1200" b="1" dirty="0" smtClean="0"/>
                        <a:t>2.5V (</a:t>
                      </a:r>
                      <a:r>
                        <a:rPr lang="en-US" sz="1200" b="1" dirty="0" smtClean="0"/>
                        <a:t>internal)  / 1.2V</a:t>
                      </a:r>
                      <a:endParaRPr lang="en-US" sz="1200" b="1" dirty="0"/>
                    </a:p>
                  </a:txBody>
                  <a:tcPr/>
                </a:tc>
              </a:tr>
              <a:tr h="285542">
                <a:tc>
                  <a:txBody>
                    <a:bodyPr/>
                    <a:lstStyle/>
                    <a:p>
                      <a:r>
                        <a:rPr lang="en-US" sz="1200" b="1" dirty="0" smtClean="0"/>
                        <a:t>Endurance</a:t>
                      </a:r>
                      <a:endParaRPr lang="en-US" sz="1200" b="1" dirty="0"/>
                    </a:p>
                  </a:txBody>
                  <a:tcPr/>
                </a:tc>
                <a:tc>
                  <a:txBody>
                    <a:bodyPr/>
                    <a:lstStyle/>
                    <a:p>
                      <a:r>
                        <a:rPr lang="en-US" sz="1200" b="1" dirty="0" smtClean="0"/>
                        <a:t>~1e3 to ~1e4</a:t>
                      </a:r>
                      <a:r>
                        <a:rPr lang="en-US" sz="1200" b="1" baseline="0" dirty="0" smtClean="0"/>
                        <a:t> Write Cycles</a:t>
                      </a:r>
                      <a:endParaRPr lang="en-US" sz="1200" b="1" dirty="0"/>
                    </a:p>
                  </a:txBody>
                  <a:tcPr/>
                </a:tc>
                <a:tc>
                  <a:txBody>
                    <a:bodyPr/>
                    <a:lstStyle/>
                    <a:p>
                      <a:r>
                        <a:rPr lang="en-US" sz="1200" b="1" dirty="0" smtClean="0">
                          <a:solidFill>
                            <a:schemeClr val="tx1"/>
                          </a:solidFill>
                        </a:rPr>
                        <a:t>~1e7 Write Cycles</a:t>
                      </a:r>
                      <a:endParaRPr lang="en-US" sz="1200" b="1" dirty="0">
                        <a:solidFill>
                          <a:schemeClr val="tx1"/>
                        </a:solidFill>
                      </a:endParaRPr>
                    </a:p>
                  </a:txBody>
                  <a:tcPr/>
                </a:tc>
                <a:tc>
                  <a:txBody>
                    <a:bodyPr/>
                    <a:lstStyle/>
                    <a:p>
                      <a:r>
                        <a:rPr lang="en-US" sz="1200" b="1" baseline="0" dirty="0" smtClean="0"/>
                        <a:t>Unlimited Write Cycles</a:t>
                      </a:r>
                      <a:endParaRPr lang="en-US" sz="1200" b="1" dirty="0"/>
                    </a:p>
                  </a:txBody>
                  <a:tcPr/>
                </a:tc>
              </a:tr>
              <a:tr h="464005">
                <a:tc>
                  <a:txBody>
                    <a:bodyPr/>
                    <a:lstStyle/>
                    <a:p>
                      <a:r>
                        <a:rPr lang="en-US" sz="1200" b="1" dirty="0" smtClean="0"/>
                        <a:t>Read</a:t>
                      </a:r>
                      <a:r>
                        <a:rPr lang="en-US" sz="1200" b="1" baseline="0" dirty="0" smtClean="0"/>
                        <a:t>/Write Bandwidth</a:t>
                      </a:r>
                      <a:endParaRPr lang="en-US" sz="1200" b="1" dirty="0"/>
                    </a:p>
                  </a:txBody>
                  <a:tcPr/>
                </a:tc>
                <a:tc>
                  <a:txBody>
                    <a:bodyPr/>
                    <a:lstStyle/>
                    <a:p>
                      <a:r>
                        <a:rPr lang="en-US" sz="1200" b="1" dirty="0" smtClean="0"/>
                        <a:t>400MT/s (IO Limited</a:t>
                      </a:r>
                      <a:r>
                        <a:rPr lang="en-US" sz="1200" b="1" dirty="0" smtClean="0"/>
                        <a:t>)</a:t>
                      </a:r>
                      <a:r>
                        <a:rPr lang="en-US" sz="1200" b="1" baseline="0" dirty="0" smtClean="0"/>
                        <a:t> / </a:t>
                      </a:r>
                      <a:r>
                        <a:rPr lang="en-US" sz="1200" b="1" baseline="0" dirty="0" smtClean="0"/>
                        <a:t>22MB/s</a:t>
                      </a:r>
                      <a:endParaRPr lang="en-US" sz="1200" b="1" dirty="0"/>
                    </a:p>
                  </a:txBody>
                  <a:tcPr/>
                </a:tc>
                <a:tc>
                  <a:txBody>
                    <a:bodyPr/>
                    <a:lstStyle/>
                    <a:p>
                      <a:r>
                        <a:rPr lang="en-US" sz="1200" b="1" dirty="0" smtClean="0"/>
                        <a:t>1600</a:t>
                      </a:r>
                      <a:r>
                        <a:rPr lang="en-US" sz="1200" b="1" baseline="0" dirty="0" smtClean="0"/>
                        <a:t>MT/s (IO Limited</a:t>
                      </a:r>
                      <a:r>
                        <a:rPr lang="en-US" sz="1200" b="1" baseline="0" dirty="0" smtClean="0"/>
                        <a:t>) / </a:t>
                      </a:r>
                      <a:r>
                        <a:rPr lang="en-US" sz="1200" b="1" baseline="0" dirty="0" smtClean="0"/>
                        <a:t>550MB/s</a:t>
                      </a:r>
                      <a:endParaRPr lang="en-US" sz="1200" b="1" dirty="0"/>
                    </a:p>
                  </a:txBody>
                  <a:tcPr/>
                </a:tc>
                <a:tc>
                  <a:txBody>
                    <a:bodyPr/>
                    <a:lstStyle/>
                    <a:p>
                      <a:r>
                        <a:rPr lang="en-US" sz="1200" b="1" dirty="0" smtClean="0"/>
                        <a:t>1600-3200MT/s for both  (IO Limited)</a:t>
                      </a:r>
                      <a:endParaRPr lang="en-US" sz="1200" b="1" dirty="0"/>
                    </a:p>
                  </a:txBody>
                  <a:tcPr/>
                </a:tc>
              </a:tr>
              <a:tr h="285542">
                <a:tc>
                  <a:txBody>
                    <a:bodyPr/>
                    <a:lstStyle/>
                    <a:p>
                      <a:r>
                        <a:rPr lang="en-US" sz="1200" b="1" dirty="0" smtClean="0"/>
                        <a:t>Read/Write</a:t>
                      </a:r>
                      <a:r>
                        <a:rPr lang="en-US" sz="1200" b="1" baseline="0" dirty="0" smtClean="0"/>
                        <a:t> Latency</a:t>
                      </a:r>
                      <a:endParaRPr lang="en-US" sz="1200" b="1" dirty="0"/>
                    </a:p>
                  </a:txBody>
                  <a:tcPr/>
                </a:tc>
                <a:tc>
                  <a:txBody>
                    <a:bodyPr/>
                    <a:lstStyle/>
                    <a:p>
                      <a:r>
                        <a:rPr lang="en-US" sz="1200" b="1" dirty="0" smtClean="0"/>
                        <a:t>50</a:t>
                      </a:r>
                      <a:r>
                        <a:rPr lang="en-US" sz="1200" b="1" dirty="0" smtClean="0">
                          <a:latin typeface="Symbol" pitchFamily="18" charset="2"/>
                        </a:rPr>
                        <a:t>m</a:t>
                      </a:r>
                      <a:r>
                        <a:rPr lang="en-US" sz="1200" b="1" dirty="0" smtClean="0"/>
                        <a:t>s   /   1500</a:t>
                      </a:r>
                      <a:r>
                        <a:rPr lang="en-US" sz="1200" b="1" dirty="0" smtClean="0">
                          <a:latin typeface="Symbol" pitchFamily="18" charset="2"/>
                        </a:rPr>
                        <a:t>m</a:t>
                      </a:r>
                      <a:r>
                        <a:rPr lang="en-US" sz="1200" b="1" dirty="0" smtClean="0"/>
                        <a:t>s</a:t>
                      </a:r>
                      <a:endParaRPr lang="en-US" sz="1200" b="1" dirty="0"/>
                    </a:p>
                  </a:txBody>
                  <a:tcPr/>
                </a:tc>
                <a:tc>
                  <a:txBody>
                    <a:bodyPr/>
                    <a:lstStyle/>
                    <a:p>
                      <a:r>
                        <a:rPr lang="en-US" sz="1200" b="1" dirty="0" smtClean="0"/>
                        <a:t>100ns</a:t>
                      </a:r>
                      <a:r>
                        <a:rPr lang="en-US" sz="1200" b="1" baseline="0" dirty="0" smtClean="0"/>
                        <a:t>   /   </a:t>
                      </a:r>
                      <a:r>
                        <a:rPr lang="en-US" sz="1200" b="1" dirty="0" smtClean="0"/>
                        <a:t>465ns</a:t>
                      </a:r>
                      <a:endParaRPr lang="en-US" sz="1200" b="1" dirty="0"/>
                    </a:p>
                  </a:txBody>
                  <a:tcPr/>
                </a:tc>
                <a:tc>
                  <a:txBody>
                    <a:bodyPr/>
                    <a:lstStyle/>
                    <a:p>
                      <a:r>
                        <a:rPr lang="en-US" sz="1200" b="1" dirty="0" smtClean="0"/>
                        <a:t>30ns</a:t>
                      </a:r>
                      <a:r>
                        <a:rPr lang="en-US" sz="1200" b="1" baseline="0" dirty="0" smtClean="0"/>
                        <a:t>   /   3</a:t>
                      </a:r>
                      <a:r>
                        <a:rPr lang="en-US" sz="1200" b="1" dirty="0" smtClean="0"/>
                        <a:t>0ns</a:t>
                      </a:r>
                      <a:endParaRPr lang="en-US" sz="1200" b="1" dirty="0"/>
                    </a:p>
                  </a:txBody>
                  <a:tcPr/>
                </a:tc>
              </a:tr>
            </a:tbl>
          </a:graphicData>
        </a:graphic>
      </p:graphicFrame>
      <p:cxnSp>
        <p:nvCxnSpPr>
          <p:cNvPr id="111" name="Straight Connector 110"/>
          <p:cNvCxnSpPr/>
          <p:nvPr/>
        </p:nvCxnSpPr>
        <p:spPr bwMode="auto">
          <a:xfrm>
            <a:off x="3769265" y="1049291"/>
            <a:ext cx="2514600" cy="0"/>
          </a:xfrm>
          <a:prstGeom prst="line">
            <a:avLst/>
          </a:prstGeom>
          <a:solidFill>
            <a:srgbClr val="99CCFF"/>
          </a:solidFill>
          <a:ln w="38100" cap="flat" cmpd="sng" algn="ctr">
            <a:solidFill>
              <a:schemeClr val="bg1"/>
            </a:solidFill>
            <a:prstDash val="dash"/>
            <a:round/>
            <a:headEnd type="triangle" w="med" len="med"/>
            <a:tailEnd type="triangle" w="med" len="med"/>
          </a:ln>
          <a:effectLst/>
        </p:spPr>
      </p:cxnSp>
      <p:sp>
        <p:nvSpPr>
          <p:cNvPr id="3" name="Rectangle 2"/>
          <p:cNvSpPr/>
          <p:nvPr/>
        </p:nvSpPr>
        <p:spPr bwMode="auto">
          <a:xfrm>
            <a:off x="5640620" y="676275"/>
            <a:ext cx="800181" cy="101716"/>
          </a:xfrm>
          <a:prstGeom prst="rect">
            <a:avLst/>
          </a:prstGeom>
          <a:solidFill>
            <a:schemeClr val="bg1"/>
          </a:solidFill>
          <a:ln w="508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smtClean="0">
              <a:ln>
                <a:noFill/>
              </a:ln>
              <a:solidFill>
                <a:srgbClr val="FF0000"/>
              </a:solidFill>
              <a:effectLst/>
              <a:latin typeface="Arial" charset="0"/>
            </a:endParaRPr>
          </a:p>
        </p:txBody>
      </p:sp>
      <p:sp>
        <p:nvSpPr>
          <p:cNvPr id="138" name="Text Box 37"/>
          <p:cNvSpPr txBox="1">
            <a:spLocks noChangeArrowheads="1"/>
          </p:cNvSpPr>
          <p:nvPr/>
        </p:nvSpPr>
        <p:spPr bwMode="auto">
          <a:xfrm>
            <a:off x="6440801" y="3380043"/>
            <a:ext cx="2443844" cy="246221"/>
          </a:xfrm>
          <a:prstGeom prst="rect">
            <a:avLst/>
          </a:prstGeom>
          <a:noFill/>
          <a:ln w="9525">
            <a:noFill/>
            <a:miter lim="800000"/>
            <a:headEnd/>
            <a:tailEnd/>
          </a:ln>
        </p:spPr>
        <p:txBody>
          <a:bodyPr wrap="square">
            <a:spAutoFit/>
          </a:bodyPr>
          <a:lstStyle/>
          <a:p>
            <a:pPr algn="ctr">
              <a:spcBef>
                <a:spcPct val="50000"/>
              </a:spcBef>
            </a:pPr>
            <a:r>
              <a:rPr lang="en-US" altLang="ja-JP" sz="1000" i="1" dirty="0" smtClean="0"/>
              <a:t>For Illustration Purposes</a:t>
            </a:r>
            <a:endParaRPr lang="en-US" altLang="ja-JP" sz="1100" i="1" dirty="0"/>
          </a:p>
        </p:txBody>
      </p:sp>
    </p:spTree>
    <p:extLst>
      <p:ext uri="{BB962C8B-B14F-4D97-AF65-F5344CB8AC3E}">
        <p14:creationId xmlns="" xmlns:p14="http://schemas.microsoft.com/office/powerpoint/2010/main" val="1384139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Relative Cost Comparison</a:t>
            </a:r>
            <a:endParaRPr lang="en-US" sz="3200" dirty="0"/>
          </a:p>
        </p:txBody>
      </p:sp>
      <p:pic>
        <p:nvPicPr>
          <p:cNvPr id="136194" name="Picture 2"/>
          <p:cNvPicPr>
            <a:picLocks noChangeAspect="1" noChangeArrowheads="1"/>
          </p:cNvPicPr>
          <p:nvPr/>
        </p:nvPicPr>
        <p:blipFill>
          <a:blip r:embed="rId2" cstate="print"/>
          <a:srcRect/>
          <a:stretch>
            <a:fillRect/>
          </a:stretch>
        </p:blipFill>
        <p:spPr bwMode="auto">
          <a:xfrm>
            <a:off x="381000" y="1371600"/>
            <a:ext cx="8391525" cy="4505325"/>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1"/>
          <p:cNvGrpSpPr/>
          <p:nvPr/>
        </p:nvGrpSpPr>
        <p:grpSpPr>
          <a:xfrm>
            <a:off x="4495800" y="1746615"/>
            <a:ext cx="4441296" cy="1225185"/>
            <a:chOff x="4482641" y="1736079"/>
            <a:chExt cx="4441296" cy="1225185"/>
          </a:xfrm>
        </p:grpSpPr>
        <p:pic>
          <p:nvPicPr>
            <p:cNvPr id="18" name="Picture 17"/>
            <p:cNvPicPr>
              <a:picLocks noChangeAspect="1"/>
            </p:cNvPicPr>
            <p:nvPr/>
          </p:nvPicPr>
          <p:blipFill>
            <a:blip r:embed="rId2" cstate="print"/>
            <a:stretch>
              <a:fillRect/>
            </a:stretch>
          </p:blipFill>
          <p:spPr>
            <a:xfrm>
              <a:off x="4482641" y="1736079"/>
              <a:ext cx="4441296" cy="1225185"/>
            </a:xfrm>
            <a:prstGeom prst="rect">
              <a:avLst/>
            </a:prstGeom>
          </p:spPr>
        </p:pic>
        <p:sp>
          <p:nvSpPr>
            <p:cNvPr id="51" name="TextBox 50"/>
            <p:cNvSpPr txBox="1"/>
            <p:nvPr/>
          </p:nvSpPr>
          <p:spPr>
            <a:xfrm>
              <a:off x="8382000" y="2133600"/>
              <a:ext cx="457200" cy="400110"/>
            </a:xfrm>
            <a:prstGeom prst="rect">
              <a:avLst/>
            </a:prstGeom>
            <a:solidFill>
              <a:srgbClr val="FF6600"/>
            </a:solidFill>
          </p:spPr>
          <p:txBody>
            <a:bodyPr wrap="square" rtlCol="0">
              <a:spAutoFit/>
            </a:bodyPr>
            <a:lstStyle/>
            <a:p>
              <a:r>
                <a:rPr lang="en-US" sz="1000" b="1" dirty="0">
                  <a:solidFill>
                    <a:srgbClr val="000000"/>
                  </a:solidFill>
                </a:rPr>
                <a:t>SXP</a:t>
              </a:r>
            </a:p>
            <a:p>
              <a:r>
                <a:rPr lang="en-US" sz="1000" b="1" dirty="0">
                  <a:solidFill>
                    <a:srgbClr val="000000"/>
                  </a:solidFill>
                </a:rPr>
                <a:t>SSD</a:t>
              </a:r>
            </a:p>
          </p:txBody>
        </p:sp>
      </p:grpSp>
      <p:pic>
        <p:nvPicPr>
          <p:cNvPr id="6" name="Picture 5"/>
          <p:cNvPicPr>
            <a:picLocks noChangeAspect="1"/>
          </p:cNvPicPr>
          <p:nvPr/>
        </p:nvPicPr>
        <p:blipFill>
          <a:blip r:embed="rId3" cstate="print"/>
          <a:stretch>
            <a:fillRect/>
          </a:stretch>
        </p:blipFill>
        <p:spPr>
          <a:xfrm>
            <a:off x="6441346" y="4395652"/>
            <a:ext cx="714357" cy="907426"/>
          </a:xfrm>
          <a:prstGeom prst="rect">
            <a:avLst/>
          </a:prstGeom>
        </p:spPr>
      </p:pic>
      <p:pic>
        <p:nvPicPr>
          <p:cNvPr id="8" name="Picture 7"/>
          <p:cNvPicPr>
            <a:picLocks noChangeAspect="1"/>
          </p:cNvPicPr>
          <p:nvPr/>
        </p:nvPicPr>
        <p:blipFill>
          <a:blip r:embed="rId4" cstate="print"/>
          <a:stretch>
            <a:fillRect/>
          </a:stretch>
        </p:blipFill>
        <p:spPr>
          <a:xfrm>
            <a:off x="6441347" y="4394049"/>
            <a:ext cx="704732" cy="895200"/>
          </a:xfrm>
          <a:prstGeom prst="rect">
            <a:avLst/>
          </a:prstGeom>
        </p:spPr>
      </p:pic>
      <p:pic>
        <p:nvPicPr>
          <p:cNvPr id="9" name="Picture 8"/>
          <p:cNvPicPr>
            <a:picLocks noChangeAspect="1"/>
          </p:cNvPicPr>
          <p:nvPr/>
        </p:nvPicPr>
        <p:blipFill>
          <a:blip r:embed="rId5" cstate="print"/>
          <a:stretch>
            <a:fillRect/>
          </a:stretch>
        </p:blipFill>
        <p:spPr>
          <a:xfrm>
            <a:off x="6440420" y="4388375"/>
            <a:ext cx="703138" cy="893175"/>
          </a:xfrm>
          <a:prstGeom prst="rect">
            <a:avLst/>
          </a:prstGeom>
        </p:spPr>
      </p:pic>
      <p:pic>
        <p:nvPicPr>
          <p:cNvPr id="13" name="Picture 12"/>
          <p:cNvPicPr>
            <a:picLocks noChangeAspect="1"/>
          </p:cNvPicPr>
          <p:nvPr/>
        </p:nvPicPr>
        <p:blipFill>
          <a:blip r:embed="rId6" cstate="print"/>
          <a:stretch>
            <a:fillRect/>
          </a:stretch>
        </p:blipFill>
        <p:spPr>
          <a:xfrm>
            <a:off x="6448116" y="4394046"/>
            <a:ext cx="712542" cy="905121"/>
          </a:xfrm>
          <a:prstGeom prst="rect">
            <a:avLst/>
          </a:prstGeom>
        </p:spPr>
      </p:pic>
      <p:pic>
        <p:nvPicPr>
          <p:cNvPr id="20" name="Picture 19"/>
          <p:cNvPicPr>
            <a:picLocks noChangeAspect="1"/>
          </p:cNvPicPr>
          <p:nvPr/>
        </p:nvPicPr>
        <p:blipFill>
          <a:blip r:embed="rId7" cstate="print"/>
          <a:stretch>
            <a:fillRect/>
          </a:stretch>
        </p:blipFill>
        <p:spPr>
          <a:xfrm>
            <a:off x="4495800" y="1752600"/>
            <a:ext cx="4445175" cy="1226255"/>
          </a:xfrm>
          <a:prstGeom prst="rect">
            <a:avLst/>
          </a:prstGeom>
        </p:spPr>
      </p:pic>
      <p:pic>
        <p:nvPicPr>
          <p:cNvPr id="21" name="Picture 20"/>
          <p:cNvPicPr>
            <a:picLocks noChangeAspect="1"/>
          </p:cNvPicPr>
          <p:nvPr/>
        </p:nvPicPr>
        <p:blipFill>
          <a:blip r:embed="rId8" cstate="print"/>
          <a:stretch>
            <a:fillRect/>
          </a:stretch>
        </p:blipFill>
        <p:spPr>
          <a:xfrm>
            <a:off x="4495800" y="1752600"/>
            <a:ext cx="4436765" cy="1223935"/>
          </a:xfrm>
          <a:prstGeom prst="rect">
            <a:avLst/>
          </a:prstGeom>
          <a:solidFill>
            <a:schemeClr val="bg1"/>
          </a:solidFill>
        </p:spPr>
      </p:pic>
      <p:sp>
        <p:nvSpPr>
          <p:cNvPr id="2" name="Title 1"/>
          <p:cNvSpPr>
            <a:spLocks noGrp="1"/>
          </p:cNvSpPr>
          <p:nvPr>
            <p:ph type="title"/>
          </p:nvPr>
        </p:nvSpPr>
        <p:spPr>
          <a:xfrm>
            <a:off x="762001" y="125825"/>
            <a:ext cx="7620000" cy="576262"/>
          </a:xfrm>
        </p:spPr>
        <p:txBody>
          <a:bodyPr>
            <a:noAutofit/>
          </a:bodyPr>
          <a:lstStyle/>
          <a:p>
            <a:r>
              <a:rPr lang="en-US" sz="3200" dirty="0" smtClean="0"/>
              <a:t>Storage/Memory </a:t>
            </a:r>
            <a:r>
              <a:rPr lang="en-US" sz="3200" dirty="0"/>
              <a:t>Progression</a:t>
            </a:r>
          </a:p>
        </p:txBody>
      </p:sp>
      <p:sp>
        <p:nvSpPr>
          <p:cNvPr id="7" name="Content Placeholder 6"/>
          <p:cNvSpPr>
            <a:spLocks noGrp="1"/>
          </p:cNvSpPr>
          <p:nvPr>
            <p:ph idx="1"/>
          </p:nvPr>
        </p:nvSpPr>
        <p:spPr>
          <a:xfrm>
            <a:off x="111554" y="821364"/>
            <a:ext cx="4308046" cy="5071585"/>
          </a:xfrm>
        </p:spPr>
        <p:txBody>
          <a:bodyPr/>
          <a:lstStyle/>
          <a:p>
            <a:r>
              <a:rPr lang="en-US" sz="1600" dirty="0" smtClean="0"/>
              <a:t>HDD latencies, 1,000,000x slower than DRAM, meant that we needed ~100% DRAM hit rates </a:t>
            </a:r>
          </a:p>
          <a:p>
            <a:r>
              <a:rPr lang="en-US" sz="1600" dirty="0" smtClean="0"/>
              <a:t>SSDs, </a:t>
            </a:r>
            <a:r>
              <a:rPr lang="en-US" sz="1600" dirty="0" smtClean="0"/>
              <a:t>&gt;100x </a:t>
            </a:r>
            <a:r>
              <a:rPr lang="en-US" sz="1600" dirty="0" smtClean="0"/>
              <a:t>faster than HDD, with the same amount of system DRAM, results in much more responsive systems</a:t>
            </a:r>
          </a:p>
          <a:p>
            <a:r>
              <a:rPr lang="en-US" sz="1600" dirty="0" smtClean="0"/>
              <a:t>SXP SSDs allows reduced DRAM footprint</a:t>
            </a:r>
          </a:p>
          <a:p>
            <a:pPr lvl="1"/>
            <a:r>
              <a:rPr lang="en-US" sz="1400" dirty="0" smtClean="0"/>
              <a:t>SXP storage has power, cost, performance advantages</a:t>
            </a:r>
          </a:p>
          <a:p>
            <a:r>
              <a:rPr lang="en-US" sz="1600" dirty="0" smtClean="0"/>
              <a:t>2LM allows for a </a:t>
            </a:r>
            <a:r>
              <a:rPr lang="en-US" sz="1600" dirty="0" smtClean="0"/>
              <a:t>small</a:t>
            </a:r>
            <a:r>
              <a:rPr lang="en-US" sz="1600" dirty="0" smtClean="0"/>
              <a:t> </a:t>
            </a:r>
            <a:r>
              <a:rPr lang="en-US" sz="1600" dirty="0" smtClean="0"/>
              <a:t>amount of DDR</a:t>
            </a:r>
          </a:p>
          <a:p>
            <a:pPr lvl="1"/>
            <a:r>
              <a:rPr lang="en-US" sz="1400" dirty="0"/>
              <a:t>Cuts </a:t>
            </a:r>
            <a:r>
              <a:rPr lang="en-US" sz="1400" dirty="0" smtClean="0"/>
              <a:t>$$ out </a:t>
            </a:r>
            <a:r>
              <a:rPr lang="en-US" sz="1400" dirty="0"/>
              <a:t>of BOM cost </a:t>
            </a:r>
          </a:p>
          <a:p>
            <a:pPr lvl="1"/>
            <a:r>
              <a:rPr lang="en-US" sz="1400" dirty="0"/>
              <a:t>Frees up </a:t>
            </a:r>
            <a:r>
              <a:rPr lang="en-US" sz="1400" dirty="0" smtClean="0"/>
              <a:t>several square </a:t>
            </a:r>
            <a:r>
              <a:rPr lang="en-US" sz="1400" dirty="0"/>
              <a:t>inches of board </a:t>
            </a:r>
            <a:r>
              <a:rPr lang="en-US" sz="1400" dirty="0" smtClean="0"/>
              <a:t>space </a:t>
            </a:r>
            <a:endParaRPr lang="en-US" sz="1400" dirty="0"/>
          </a:p>
          <a:p>
            <a:pPr lvl="1"/>
            <a:r>
              <a:rPr lang="en-US" sz="1400" dirty="0" smtClean="0"/>
              <a:t>Cuts memory idle power </a:t>
            </a:r>
            <a:r>
              <a:rPr lang="en-US" sz="1400" dirty="0"/>
              <a:t>to nearly 0, reduces active </a:t>
            </a:r>
            <a:r>
              <a:rPr lang="en-US" sz="1400" dirty="0" smtClean="0"/>
              <a:t>power</a:t>
            </a:r>
          </a:p>
          <a:p>
            <a:pPr lvl="1"/>
            <a:r>
              <a:rPr lang="en-US" sz="1400" dirty="0"/>
              <a:t>Provides SKUs that increase performance </a:t>
            </a:r>
          </a:p>
        </p:txBody>
      </p:sp>
      <p:sp>
        <p:nvSpPr>
          <p:cNvPr id="10" name="TextBox 9"/>
          <p:cNvSpPr txBox="1"/>
          <p:nvPr/>
        </p:nvSpPr>
        <p:spPr>
          <a:xfrm>
            <a:off x="1066800" y="5791200"/>
            <a:ext cx="7055136" cy="400110"/>
          </a:xfrm>
          <a:prstGeom prst="rect">
            <a:avLst/>
          </a:prstGeom>
          <a:solidFill>
            <a:schemeClr val="accent1"/>
          </a:solidFill>
        </p:spPr>
        <p:txBody>
          <a:bodyPr wrap="none" rtlCol="0">
            <a:spAutoFit/>
          </a:bodyPr>
          <a:lstStyle/>
          <a:p>
            <a:r>
              <a:rPr lang="en-US" sz="2000" b="1" dirty="0" err="1" smtClean="0">
                <a:solidFill>
                  <a:srgbClr val="FFFFFF"/>
                </a:solidFill>
              </a:rPr>
              <a:t>Latency</a:t>
            </a:r>
            <a:r>
              <a:rPr lang="en-US" sz="1100" b="1" dirty="0" err="1" smtClean="0">
                <a:solidFill>
                  <a:srgbClr val="FFFFFF"/>
                </a:solidFill>
              </a:rPr>
              <a:t>effective</a:t>
            </a:r>
            <a:r>
              <a:rPr lang="en-US" sz="2000" b="1" dirty="0" smtClean="0">
                <a:solidFill>
                  <a:srgbClr val="FFFFFF"/>
                </a:solidFill>
              </a:rPr>
              <a:t> </a:t>
            </a:r>
            <a:r>
              <a:rPr lang="en-US" sz="2000" b="1" dirty="0">
                <a:solidFill>
                  <a:srgbClr val="FFFFFF"/>
                </a:solidFill>
              </a:rPr>
              <a:t>= (</a:t>
            </a:r>
            <a:r>
              <a:rPr lang="en-US" sz="2000" b="1" dirty="0" err="1">
                <a:solidFill>
                  <a:srgbClr val="FFFFFF"/>
                </a:solidFill>
              </a:rPr>
              <a:t>L</a:t>
            </a:r>
            <a:r>
              <a:rPr lang="en-US" sz="1100" b="1" dirty="0" err="1">
                <a:solidFill>
                  <a:srgbClr val="FFFFFF"/>
                </a:solidFill>
              </a:rPr>
              <a:t>dram</a:t>
            </a:r>
            <a:r>
              <a:rPr lang="en-US" sz="2000" b="1" dirty="0">
                <a:solidFill>
                  <a:srgbClr val="FFFFFF"/>
                </a:solidFill>
              </a:rPr>
              <a:t> * </a:t>
            </a:r>
            <a:r>
              <a:rPr lang="en-US" sz="2000" b="1" dirty="0" err="1">
                <a:solidFill>
                  <a:srgbClr val="FFFFFF"/>
                </a:solidFill>
              </a:rPr>
              <a:t>dram_hit</a:t>
            </a:r>
            <a:r>
              <a:rPr lang="en-US" sz="2000" b="1" dirty="0">
                <a:solidFill>
                  <a:srgbClr val="FFFFFF"/>
                </a:solidFill>
              </a:rPr>
              <a:t>) + (</a:t>
            </a:r>
            <a:r>
              <a:rPr lang="en-US" sz="2000" b="1" dirty="0" err="1">
                <a:solidFill>
                  <a:srgbClr val="FFFFFF"/>
                </a:solidFill>
              </a:rPr>
              <a:t>L</a:t>
            </a:r>
            <a:r>
              <a:rPr lang="en-US" sz="1100" b="1" dirty="0" err="1">
                <a:solidFill>
                  <a:srgbClr val="FFFFFF"/>
                </a:solidFill>
              </a:rPr>
              <a:t>storage</a:t>
            </a:r>
            <a:r>
              <a:rPr lang="en-US" sz="2000" b="1" dirty="0">
                <a:solidFill>
                  <a:srgbClr val="FFFFFF"/>
                </a:solidFill>
              </a:rPr>
              <a:t> * (1 – </a:t>
            </a:r>
            <a:r>
              <a:rPr lang="en-US" sz="2000" b="1" dirty="0" err="1">
                <a:solidFill>
                  <a:srgbClr val="FFFFFF"/>
                </a:solidFill>
              </a:rPr>
              <a:t>dram_hit</a:t>
            </a:r>
            <a:r>
              <a:rPr lang="en-US" sz="2000" b="1" dirty="0">
                <a:solidFill>
                  <a:srgbClr val="FFFFFF"/>
                </a:solidFill>
              </a:rPr>
              <a:t>))</a:t>
            </a:r>
          </a:p>
        </p:txBody>
      </p:sp>
      <p:grpSp>
        <p:nvGrpSpPr>
          <p:cNvPr id="4" name="Group 42"/>
          <p:cNvGrpSpPr/>
          <p:nvPr/>
        </p:nvGrpSpPr>
        <p:grpSpPr>
          <a:xfrm>
            <a:off x="5374124" y="4092575"/>
            <a:ext cx="1721876" cy="1432841"/>
            <a:chOff x="5249740" y="4648356"/>
            <a:chExt cx="1721876" cy="1432841"/>
          </a:xfrm>
        </p:grpSpPr>
        <p:cxnSp>
          <p:nvCxnSpPr>
            <p:cNvPr id="23" name="Straight Arrow Connector 22"/>
            <p:cNvCxnSpPr/>
            <p:nvPr/>
          </p:nvCxnSpPr>
          <p:spPr bwMode="auto">
            <a:xfrm flipH="1" flipV="1">
              <a:off x="5628716" y="4648356"/>
              <a:ext cx="883186" cy="4190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flipV="1">
              <a:off x="5249740" y="4660278"/>
              <a:ext cx="1197379" cy="11070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1" name="TextBox 40"/>
            <p:cNvSpPr txBox="1"/>
            <p:nvPr/>
          </p:nvSpPr>
          <p:spPr>
            <a:xfrm>
              <a:off x="6391171" y="5819587"/>
              <a:ext cx="580445" cy="261610"/>
            </a:xfrm>
            <a:prstGeom prst="rect">
              <a:avLst/>
            </a:prstGeom>
            <a:noFill/>
          </p:spPr>
          <p:txBody>
            <a:bodyPr wrap="none" rtlCol="0">
              <a:spAutoFit/>
            </a:bodyPr>
            <a:lstStyle/>
            <a:p>
              <a:r>
                <a:rPr lang="en-US" sz="1100" dirty="0">
                  <a:solidFill>
                    <a:srgbClr val="000000"/>
                  </a:solidFill>
                </a:rPr>
                <a:t>2LMD</a:t>
              </a:r>
            </a:p>
          </p:txBody>
        </p:sp>
      </p:grpSp>
      <p:grpSp>
        <p:nvGrpSpPr>
          <p:cNvPr id="5" name="Group 51"/>
          <p:cNvGrpSpPr/>
          <p:nvPr/>
        </p:nvGrpSpPr>
        <p:grpSpPr>
          <a:xfrm>
            <a:off x="5359400" y="4116956"/>
            <a:ext cx="2656660" cy="1424811"/>
            <a:chOff x="4542419" y="2191093"/>
            <a:chExt cx="2656660" cy="1424811"/>
          </a:xfrm>
        </p:grpSpPr>
        <p:cxnSp>
          <p:nvCxnSpPr>
            <p:cNvPr id="17" name="Straight Arrow Connector 16"/>
            <p:cNvCxnSpPr/>
            <p:nvPr/>
          </p:nvCxnSpPr>
          <p:spPr bwMode="auto">
            <a:xfrm flipV="1">
              <a:off x="6317549" y="2191093"/>
              <a:ext cx="881530" cy="5304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flipH="1" flipV="1">
              <a:off x="4542419" y="2201637"/>
              <a:ext cx="1209935" cy="5699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2" name="TextBox 41"/>
            <p:cNvSpPr txBox="1"/>
            <p:nvPr/>
          </p:nvSpPr>
          <p:spPr>
            <a:xfrm>
              <a:off x="5740072" y="3354294"/>
              <a:ext cx="508053" cy="261610"/>
            </a:xfrm>
            <a:prstGeom prst="rect">
              <a:avLst/>
            </a:prstGeom>
            <a:noFill/>
          </p:spPr>
          <p:txBody>
            <a:bodyPr wrap="none" rtlCol="0">
              <a:spAutoFit/>
            </a:bodyPr>
            <a:lstStyle/>
            <a:p>
              <a:r>
                <a:rPr lang="en-US" sz="1100" dirty="0">
                  <a:solidFill>
                    <a:srgbClr val="000000"/>
                  </a:solidFill>
                </a:rPr>
                <a:t>HDD</a:t>
              </a:r>
            </a:p>
          </p:txBody>
        </p:sp>
      </p:grpSp>
      <p:grpSp>
        <p:nvGrpSpPr>
          <p:cNvPr id="12" name="Group 46"/>
          <p:cNvGrpSpPr/>
          <p:nvPr/>
        </p:nvGrpSpPr>
        <p:grpSpPr>
          <a:xfrm>
            <a:off x="5362575" y="4079875"/>
            <a:ext cx="1814919" cy="1443130"/>
            <a:chOff x="3937707" y="1322623"/>
            <a:chExt cx="1814919" cy="1443130"/>
          </a:xfrm>
        </p:grpSpPr>
        <p:grpSp>
          <p:nvGrpSpPr>
            <p:cNvPr id="14" name="Group 37"/>
            <p:cNvGrpSpPr/>
            <p:nvPr/>
          </p:nvGrpSpPr>
          <p:grpSpPr>
            <a:xfrm>
              <a:off x="3937707" y="1322623"/>
              <a:ext cx="1276764" cy="978318"/>
              <a:chOff x="5245060" y="4639564"/>
              <a:chExt cx="1276764" cy="978318"/>
            </a:xfrm>
          </p:grpSpPr>
          <p:cxnSp>
            <p:nvCxnSpPr>
              <p:cNvPr id="30" name="Straight Arrow Connector 29"/>
              <p:cNvCxnSpPr/>
              <p:nvPr/>
            </p:nvCxnSpPr>
            <p:spPr bwMode="auto">
              <a:xfrm flipH="1" flipV="1">
                <a:off x="6499185" y="4639564"/>
                <a:ext cx="7697" cy="3732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 name="Straight Arrow Connector 30"/>
              <p:cNvCxnSpPr/>
              <p:nvPr/>
            </p:nvCxnSpPr>
            <p:spPr bwMode="auto">
              <a:xfrm flipH="1" flipV="1">
                <a:off x="5245060" y="4671314"/>
                <a:ext cx="1276764" cy="9465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46" name="TextBox 45"/>
            <p:cNvSpPr txBox="1"/>
            <p:nvPr/>
          </p:nvSpPr>
          <p:spPr>
            <a:xfrm>
              <a:off x="4954009" y="2504143"/>
              <a:ext cx="798617" cy="261610"/>
            </a:xfrm>
            <a:prstGeom prst="rect">
              <a:avLst/>
            </a:prstGeom>
            <a:noFill/>
          </p:spPr>
          <p:txBody>
            <a:bodyPr wrap="none" rtlCol="0">
              <a:spAutoFit/>
            </a:bodyPr>
            <a:lstStyle/>
            <a:p>
              <a:r>
                <a:rPr lang="en-US" sz="1100" dirty="0">
                  <a:solidFill>
                    <a:srgbClr val="000000"/>
                  </a:solidFill>
                </a:rPr>
                <a:t>SSD/SXP</a:t>
              </a:r>
            </a:p>
          </p:txBody>
        </p:sp>
      </p:grpSp>
      <p:grpSp>
        <p:nvGrpSpPr>
          <p:cNvPr id="15" name="Group 63"/>
          <p:cNvGrpSpPr/>
          <p:nvPr/>
        </p:nvGrpSpPr>
        <p:grpSpPr>
          <a:xfrm>
            <a:off x="5357303" y="4079394"/>
            <a:ext cx="1908636" cy="1430865"/>
            <a:chOff x="7874541" y="4649784"/>
            <a:chExt cx="1908636" cy="1430865"/>
          </a:xfrm>
        </p:grpSpPr>
        <p:grpSp>
          <p:nvGrpSpPr>
            <p:cNvPr id="22" name="Group 28"/>
            <p:cNvGrpSpPr/>
            <p:nvPr/>
          </p:nvGrpSpPr>
          <p:grpSpPr>
            <a:xfrm>
              <a:off x="7874541" y="4649784"/>
              <a:ext cx="1908636" cy="578062"/>
              <a:chOff x="5250187" y="4678723"/>
              <a:chExt cx="1908636" cy="578062"/>
            </a:xfrm>
          </p:grpSpPr>
          <p:cxnSp>
            <p:nvCxnSpPr>
              <p:cNvPr id="26" name="Straight Arrow Connector 25"/>
              <p:cNvCxnSpPr/>
              <p:nvPr/>
            </p:nvCxnSpPr>
            <p:spPr bwMode="auto">
              <a:xfrm flipV="1">
                <a:off x="7002929" y="4678723"/>
                <a:ext cx="155894" cy="5780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flipH="1" flipV="1">
                <a:off x="5250187" y="4712237"/>
                <a:ext cx="1207391" cy="5351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45" name="TextBox 44"/>
            <p:cNvSpPr txBox="1"/>
            <p:nvPr/>
          </p:nvSpPr>
          <p:spPr>
            <a:xfrm>
              <a:off x="9084313" y="5819039"/>
              <a:ext cx="484703" cy="261610"/>
            </a:xfrm>
            <a:prstGeom prst="rect">
              <a:avLst/>
            </a:prstGeom>
            <a:noFill/>
          </p:spPr>
          <p:txBody>
            <a:bodyPr wrap="none" rtlCol="0">
              <a:spAutoFit/>
            </a:bodyPr>
            <a:lstStyle/>
            <a:p>
              <a:r>
                <a:rPr lang="en-US" sz="1100" dirty="0" smtClean="0">
                  <a:solidFill>
                    <a:srgbClr val="000000"/>
                  </a:solidFill>
                </a:rPr>
                <a:t>SSD</a:t>
              </a:r>
              <a:endParaRPr lang="en-US" sz="1100" dirty="0">
                <a:solidFill>
                  <a:srgbClr val="000000"/>
                </a:solidFill>
              </a:endParaRPr>
            </a:p>
          </p:txBody>
        </p:sp>
      </p:grpSp>
      <p:grpSp>
        <p:nvGrpSpPr>
          <p:cNvPr id="25" name="Group 4"/>
          <p:cNvGrpSpPr/>
          <p:nvPr/>
        </p:nvGrpSpPr>
        <p:grpSpPr>
          <a:xfrm>
            <a:off x="7838132" y="2000231"/>
            <a:ext cx="425487" cy="424241"/>
            <a:chOff x="6741264" y="326191"/>
            <a:chExt cx="425487" cy="424241"/>
          </a:xfrm>
        </p:grpSpPr>
        <p:pic>
          <p:nvPicPr>
            <p:cNvPr id="53" name="Picture 52"/>
            <p:cNvPicPr>
              <a:picLocks noChangeAspect="1"/>
            </p:cNvPicPr>
            <p:nvPr/>
          </p:nvPicPr>
          <p:blipFill>
            <a:blip r:embed="rId9" cstate="print"/>
            <a:stretch>
              <a:fillRect/>
            </a:stretch>
          </p:blipFill>
          <p:spPr>
            <a:xfrm>
              <a:off x="6787385" y="361338"/>
              <a:ext cx="354320" cy="361423"/>
            </a:xfrm>
            <a:prstGeom prst="rect">
              <a:avLst/>
            </a:prstGeom>
          </p:spPr>
        </p:pic>
        <p:sp>
          <p:nvSpPr>
            <p:cNvPr id="54" name="Oval 53"/>
            <p:cNvSpPr/>
            <p:nvPr/>
          </p:nvSpPr>
          <p:spPr bwMode="auto">
            <a:xfrm>
              <a:off x="6741264" y="326191"/>
              <a:ext cx="425487" cy="424241"/>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Verdana" pitchFamily="34" charset="0"/>
                <a:cs typeface="Arial" pitchFamily="34" charset="0"/>
              </a:endParaRPr>
            </a:p>
          </p:txBody>
        </p:sp>
        <p:cxnSp>
          <p:nvCxnSpPr>
            <p:cNvPr id="56" name="Straight Connector 55"/>
            <p:cNvCxnSpPr>
              <a:endCxn id="54" idx="5"/>
            </p:cNvCxnSpPr>
            <p:nvPr/>
          </p:nvCxnSpPr>
          <p:spPr bwMode="auto">
            <a:xfrm>
              <a:off x="6814732" y="415056"/>
              <a:ext cx="289708" cy="273247"/>
            </a:xfrm>
            <a:prstGeom prst="line">
              <a:avLst/>
            </a:prstGeom>
            <a:solidFill>
              <a:schemeClr val="accent1"/>
            </a:solidFill>
            <a:ln w="38100" cap="flat" cmpd="sng" algn="ctr">
              <a:solidFill>
                <a:srgbClr val="FF0000">
                  <a:alpha val="71000"/>
                </a:srgbClr>
              </a:solidFill>
              <a:prstDash val="solid"/>
              <a:round/>
              <a:headEnd type="none" w="med" len="med"/>
              <a:tailEnd type="none" w="med" len="med"/>
            </a:ln>
            <a:effectLst/>
          </p:spPr>
        </p:cxnSp>
      </p:grpSp>
      <p:sp>
        <p:nvSpPr>
          <p:cNvPr id="65" name="Rectangle 64"/>
          <p:cNvSpPr/>
          <p:nvPr/>
        </p:nvSpPr>
        <p:spPr>
          <a:xfrm>
            <a:off x="4197997" y="2027448"/>
            <a:ext cx="1627293" cy="400110"/>
          </a:xfrm>
          <a:prstGeom prst="rect">
            <a:avLst/>
          </a:prstGeom>
          <a:noFill/>
        </p:spPr>
        <p:txBody>
          <a:bodyPr wrap="none" lIns="91440" tIns="45720" rIns="91440" bIns="45720">
            <a:spAutoFit/>
          </a:bodyPr>
          <a:lstStyle/>
          <a:p>
            <a:r>
              <a:rPr lang="en-US" sz="1200" b="1" dirty="0">
                <a:ln w="12700">
                  <a:noFill/>
                  <a:prstDash val="solid"/>
                </a:ln>
                <a:solidFill>
                  <a:srgbClr val="00CC99">
                    <a:lumMod val="60000"/>
                    <a:lumOff val="40000"/>
                  </a:srgbClr>
                </a:solidFill>
                <a:effectLst>
                  <a:outerShdw blurRad="41275" dist="20320" dir="1800000" algn="tl" rotWithShape="0">
                    <a:srgbClr val="000000">
                      <a:alpha val="40000"/>
                    </a:srgbClr>
                  </a:outerShdw>
                </a:effectLst>
              </a:rPr>
              <a:t>DRAM BOM $ / 2</a:t>
            </a:r>
          </a:p>
          <a:p>
            <a:r>
              <a:rPr lang="en-US" sz="800" b="1" dirty="0">
                <a:ln w="12700">
                  <a:noFill/>
                  <a:prstDash val="solid"/>
                </a:ln>
                <a:solidFill>
                  <a:srgbClr val="00CC99">
                    <a:lumMod val="60000"/>
                    <a:lumOff val="40000"/>
                  </a:srgbClr>
                </a:solidFill>
                <a:effectLst>
                  <a:outerShdw blurRad="41275" dist="20320" dir="1800000" algn="tl" rotWithShape="0">
                    <a:srgbClr val="000000">
                      <a:alpha val="40000"/>
                    </a:srgbClr>
                  </a:outerShdw>
                </a:effectLst>
              </a:rPr>
              <a:t>(4 device min)</a:t>
            </a:r>
          </a:p>
        </p:txBody>
      </p:sp>
      <p:grpSp>
        <p:nvGrpSpPr>
          <p:cNvPr id="28" name="Group 77"/>
          <p:cNvGrpSpPr/>
          <p:nvPr/>
        </p:nvGrpSpPr>
        <p:grpSpPr>
          <a:xfrm>
            <a:off x="4343400" y="1339454"/>
            <a:ext cx="3944784" cy="1674240"/>
            <a:chOff x="4343400" y="1339454"/>
            <a:chExt cx="3944784" cy="1674240"/>
          </a:xfrm>
        </p:grpSpPr>
        <p:sp>
          <p:nvSpPr>
            <p:cNvPr id="67" name="Rectangle 66"/>
            <p:cNvSpPr/>
            <p:nvPr/>
          </p:nvSpPr>
          <p:spPr>
            <a:xfrm>
              <a:off x="5790166" y="1940271"/>
              <a:ext cx="1627293" cy="400110"/>
            </a:xfrm>
            <a:prstGeom prst="rect">
              <a:avLst/>
            </a:prstGeom>
            <a:noFill/>
          </p:spPr>
          <p:txBody>
            <a:bodyPr wrap="none" lIns="91440" tIns="45720" rIns="91440" bIns="45720">
              <a:spAutoFit/>
            </a:bodyPr>
            <a:lstStyle/>
            <a:p>
              <a:pPr algn="ctr"/>
              <a:r>
                <a:rPr lang="en-US" sz="1200" b="1" dirty="0">
                  <a:ln w="12700">
                    <a:noFill/>
                    <a:prstDash val="solid"/>
                  </a:ln>
                  <a:solidFill>
                    <a:srgbClr val="00CC99">
                      <a:lumMod val="60000"/>
                      <a:lumOff val="40000"/>
                    </a:srgbClr>
                  </a:solidFill>
                  <a:effectLst>
                    <a:outerShdw blurRad="41275" dist="20320" dir="1800000" algn="tl" rotWithShape="0">
                      <a:srgbClr val="000000">
                        <a:alpha val="40000"/>
                      </a:srgbClr>
                    </a:outerShdw>
                  </a:effectLst>
                </a:rPr>
                <a:t>DRAM BOM $ / 8</a:t>
              </a:r>
            </a:p>
            <a:p>
              <a:pPr algn="ctr"/>
              <a:r>
                <a:rPr lang="en-US" sz="800" b="1" dirty="0">
                  <a:ln w="12700">
                    <a:noFill/>
                    <a:prstDash val="solid"/>
                  </a:ln>
                  <a:solidFill>
                    <a:srgbClr val="00CC99">
                      <a:lumMod val="60000"/>
                      <a:lumOff val="40000"/>
                    </a:srgbClr>
                  </a:solidFill>
                  <a:effectLst>
                    <a:outerShdw blurRad="41275" dist="20320" dir="1800000" algn="tl" rotWithShape="0">
                      <a:srgbClr val="000000">
                        <a:alpha val="40000"/>
                      </a:srgbClr>
                    </a:outerShdw>
                  </a:effectLst>
                </a:rPr>
                <a:t>(1 device min)</a:t>
              </a:r>
            </a:p>
          </p:txBody>
        </p:sp>
        <p:sp>
          <p:nvSpPr>
            <p:cNvPr id="69" name="Rectangle 68"/>
            <p:cNvSpPr/>
            <p:nvPr/>
          </p:nvSpPr>
          <p:spPr>
            <a:xfrm>
              <a:off x="5960818" y="1498430"/>
              <a:ext cx="1298628" cy="276999"/>
            </a:xfrm>
            <a:prstGeom prst="rect">
              <a:avLst/>
            </a:prstGeom>
            <a:noFill/>
          </p:spPr>
          <p:txBody>
            <a:bodyPr wrap="none" lIns="91440" tIns="45720" rIns="91440" bIns="45720">
              <a:spAutoFit/>
            </a:bodyPr>
            <a:lstStyle/>
            <a:p>
              <a:pPr algn="ctr"/>
              <a:r>
                <a:rPr lang="en-US" sz="1200" b="1" dirty="0">
                  <a:ln w="12700">
                    <a:noFill/>
                    <a:prstDash val="solid"/>
                  </a:ln>
                  <a:solidFill>
                    <a:srgbClr val="0000FF"/>
                  </a:solidFill>
                  <a:effectLst>
                    <a:outerShdw blurRad="41275" dist="20320" dir="1800000" algn="tl" rotWithShape="0">
                      <a:srgbClr val="000000">
                        <a:alpha val="40000"/>
                      </a:srgbClr>
                    </a:outerShdw>
                  </a:effectLst>
                </a:rPr>
                <a:t>&gt; Bandwidth</a:t>
              </a:r>
            </a:p>
          </p:txBody>
        </p:sp>
        <p:sp>
          <p:nvSpPr>
            <p:cNvPr id="70" name="Rectangle 69"/>
            <p:cNvSpPr/>
            <p:nvPr/>
          </p:nvSpPr>
          <p:spPr>
            <a:xfrm>
              <a:off x="7243983" y="1680498"/>
              <a:ext cx="1044201" cy="276999"/>
            </a:xfrm>
            <a:prstGeom prst="rect">
              <a:avLst/>
            </a:prstGeom>
            <a:noFill/>
          </p:spPr>
          <p:txBody>
            <a:bodyPr wrap="none" lIns="91440" tIns="45720" rIns="91440" bIns="45720">
              <a:spAutoFit/>
            </a:bodyPr>
            <a:lstStyle/>
            <a:p>
              <a:pPr algn="ctr"/>
              <a:r>
                <a:rPr lang="en-US" sz="1200" b="1" dirty="0">
                  <a:ln w="12700">
                    <a:noFill/>
                    <a:prstDash val="solid"/>
                  </a:ln>
                  <a:solidFill>
                    <a:srgbClr val="0000FF"/>
                  </a:solidFill>
                  <a:effectLst>
                    <a:outerShdw blurRad="41275" dist="20320" dir="1800000" algn="tl" rotWithShape="0">
                      <a:srgbClr val="000000">
                        <a:alpha val="40000"/>
                      </a:srgbClr>
                    </a:outerShdw>
                  </a:effectLst>
                </a:rPr>
                <a:t>&lt; Latency</a:t>
              </a:r>
            </a:p>
          </p:txBody>
        </p:sp>
        <p:sp>
          <p:nvSpPr>
            <p:cNvPr id="71" name="Rectangle 70"/>
            <p:cNvSpPr/>
            <p:nvPr/>
          </p:nvSpPr>
          <p:spPr>
            <a:xfrm>
              <a:off x="4343400" y="2182697"/>
              <a:ext cx="1405763" cy="830997"/>
            </a:xfrm>
            <a:prstGeom prst="rect">
              <a:avLst/>
            </a:prstGeom>
            <a:solidFill>
              <a:schemeClr val="bg1"/>
            </a:solidFill>
            <a:ln cap="rnd">
              <a:solidFill>
                <a:schemeClr val="tx1"/>
              </a:solidFill>
              <a:prstDash val="sysDot"/>
              <a:round/>
            </a:ln>
          </p:spPr>
          <p:txBody>
            <a:bodyPr wrap="square" lIns="91440" tIns="45720" rIns="91440" bIns="45720">
              <a:spAutoFit/>
            </a:bodyPr>
            <a:lstStyle/>
            <a:p>
              <a:pPr algn="ctr"/>
              <a:r>
                <a:rPr lang="en-US" sz="1200" dirty="0">
                  <a:ln w="12700">
                    <a:noFill/>
                    <a:prstDash val="solid"/>
                  </a:ln>
                  <a:solidFill>
                    <a:srgbClr val="000000"/>
                  </a:solidFill>
                  <a:effectLst>
                    <a:outerShdw blurRad="41275" dist="20320" dir="1800000" algn="tl" rotWithShape="0">
                      <a:srgbClr val="000000">
                        <a:alpha val="40000"/>
                      </a:srgbClr>
                    </a:outerShdw>
                  </a:effectLst>
                </a:rPr>
                <a:t>Improved </a:t>
              </a:r>
            </a:p>
            <a:p>
              <a:pPr algn="ctr"/>
              <a:r>
                <a:rPr lang="en-US" sz="1200" dirty="0">
                  <a:ln w="12700">
                    <a:noFill/>
                    <a:prstDash val="solid"/>
                  </a:ln>
                  <a:solidFill>
                    <a:srgbClr val="000000"/>
                  </a:solidFill>
                  <a:effectLst>
                    <a:outerShdw blurRad="41275" dist="20320" dir="1800000" algn="tl" rotWithShape="0">
                      <a:srgbClr val="000000">
                        <a:alpha val="40000"/>
                      </a:srgbClr>
                    </a:outerShdw>
                  </a:effectLst>
                </a:rPr>
                <a:t>form </a:t>
              </a:r>
            </a:p>
            <a:p>
              <a:pPr algn="ctr"/>
              <a:r>
                <a:rPr lang="en-US" sz="1200" dirty="0">
                  <a:ln w="12700">
                    <a:noFill/>
                    <a:prstDash val="solid"/>
                  </a:ln>
                  <a:solidFill>
                    <a:srgbClr val="000000"/>
                  </a:solidFill>
                  <a:effectLst>
                    <a:outerShdw blurRad="41275" dist="20320" dir="1800000" algn="tl" rotWithShape="0">
                      <a:srgbClr val="000000">
                        <a:alpha val="40000"/>
                      </a:srgbClr>
                    </a:outerShdw>
                  </a:effectLst>
                </a:rPr>
                <a:t>Factor</a:t>
              </a:r>
            </a:p>
            <a:p>
              <a:pPr algn="ctr"/>
              <a:endParaRPr lang="en-US" sz="1200" dirty="0">
                <a:ln w="12700">
                  <a:noFill/>
                  <a:prstDash val="solid"/>
                </a:ln>
                <a:solidFill>
                  <a:srgbClr val="000000"/>
                </a:solidFill>
                <a:effectLst>
                  <a:outerShdw blurRad="41275" dist="20320" dir="1800000" algn="tl" rotWithShape="0">
                    <a:srgbClr val="000000">
                      <a:alpha val="40000"/>
                    </a:srgbClr>
                  </a:outerShdw>
                </a:effectLst>
              </a:endParaRPr>
            </a:p>
          </p:txBody>
        </p:sp>
        <p:sp>
          <p:nvSpPr>
            <p:cNvPr id="72" name="Rectangle 71"/>
            <p:cNvSpPr/>
            <p:nvPr/>
          </p:nvSpPr>
          <p:spPr>
            <a:xfrm>
              <a:off x="7314406" y="1339454"/>
              <a:ext cx="918566" cy="276999"/>
            </a:xfrm>
            <a:prstGeom prst="rect">
              <a:avLst/>
            </a:prstGeom>
            <a:noFill/>
          </p:spPr>
          <p:txBody>
            <a:bodyPr wrap="none" lIns="91440" tIns="45720" rIns="91440" bIns="45720">
              <a:spAutoFit/>
            </a:bodyPr>
            <a:lstStyle/>
            <a:p>
              <a:pPr algn="ctr"/>
              <a:r>
                <a:rPr lang="en-US" sz="1200" b="1" dirty="0">
                  <a:ln w="12700">
                    <a:noFill/>
                    <a:prstDash val="solid"/>
                  </a:ln>
                  <a:solidFill>
                    <a:srgbClr val="0000FF"/>
                  </a:solidFill>
                  <a:effectLst>
                    <a:outerShdw blurRad="41275" dist="20320" dir="1800000" algn="tl" rotWithShape="0">
                      <a:srgbClr val="000000">
                        <a:alpha val="40000"/>
                      </a:srgbClr>
                    </a:outerShdw>
                  </a:effectLst>
                </a:rPr>
                <a:t>&lt; Power</a:t>
              </a:r>
            </a:p>
          </p:txBody>
        </p:sp>
      </p:grpSp>
      <p:sp>
        <p:nvSpPr>
          <p:cNvPr id="74" name="Rectangle 73"/>
          <p:cNvSpPr/>
          <p:nvPr/>
        </p:nvSpPr>
        <p:spPr>
          <a:xfrm>
            <a:off x="4524040" y="2898817"/>
            <a:ext cx="1007288" cy="369332"/>
          </a:xfrm>
          <a:prstGeom prst="rect">
            <a:avLst/>
          </a:prstGeom>
          <a:noFill/>
        </p:spPr>
        <p:txBody>
          <a:bodyPr wrap="none" lIns="91440" tIns="45720" rIns="91440" bIns="45720">
            <a:spAutoFit/>
          </a:bodyPr>
          <a:lstStyle/>
          <a:p>
            <a:pPr algn="ctr"/>
            <a:r>
              <a:rPr lang="en-US" sz="900" dirty="0">
                <a:ln w="12700">
                  <a:noFill/>
                  <a:prstDash val="solid"/>
                </a:ln>
                <a:solidFill>
                  <a:srgbClr val="0000FF"/>
                </a:solidFill>
                <a:effectLst>
                  <a:outerShdw blurRad="41275" dist="20320" dir="1800000" algn="tl" rotWithShape="0">
                    <a:srgbClr val="000000">
                      <a:alpha val="40000"/>
                    </a:srgbClr>
                  </a:outerShdw>
                </a:effectLst>
              </a:rPr>
              <a:t>&lt; Power</a:t>
            </a:r>
          </a:p>
          <a:p>
            <a:pPr algn="ctr"/>
            <a:r>
              <a:rPr lang="en-US" sz="900" dirty="0">
                <a:ln w="12700">
                  <a:noFill/>
                  <a:prstDash val="solid"/>
                </a:ln>
                <a:solidFill>
                  <a:srgbClr val="0000FF"/>
                </a:solidFill>
                <a:effectLst>
                  <a:outerShdw blurRad="41275" dist="20320" dir="1800000" algn="tl" rotWithShape="0">
                    <a:srgbClr val="000000">
                      <a:alpha val="40000"/>
                    </a:srgbClr>
                  </a:outerShdw>
                </a:effectLst>
              </a:rPr>
              <a:t>&gt;Performance</a:t>
            </a:r>
          </a:p>
        </p:txBody>
      </p:sp>
      <p:pic>
        <p:nvPicPr>
          <p:cNvPr id="11" name="Picture 10"/>
          <p:cNvPicPr>
            <a:picLocks noChangeAspect="1"/>
          </p:cNvPicPr>
          <p:nvPr/>
        </p:nvPicPr>
        <p:blipFill>
          <a:blip r:embed="rId10" cstate="print"/>
          <a:stretch>
            <a:fillRect/>
          </a:stretch>
        </p:blipFill>
        <p:spPr>
          <a:xfrm>
            <a:off x="4741227" y="3466239"/>
            <a:ext cx="4141075" cy="662031"/>
          </a:xfrm>
          <a:prstGeom prst="rect">
            <a:avLst/>
          </a:prstGeom>
        </p:spPr>
      </p:pic>
      <p:grpSp>
        <p:nvGrpSpPr>
          <p:cNvPr id="29" name="Group 47"/>
          <p:cNvGrpSpPr/>
          <p:nvPr/>
        </p:nvGrpSpPr>
        <p:grpSpPr>
          <a:xfrm>
            <a:off x="5791200" y="1752600"/>
            <a:ext cx="3127487" cy="1133809"/>
            <a:chOff x="5790853" y="1741047"/>
            <a:chExt cx="3127487" cy="1133809"/>
          </a:xfrm>
        </p:grpSpPr>
        <p:pic>
          <p:nvPicPr>
            <p:cNvPr id="16" name="Picture 15"/>
            <p:cNvPicPr>
              <a:picLocks noChangeAspect="1"/>
            </p:cNvPicPr>
            <p:nvPr/>
          </p:nvPicPr>
          <p:blipFill>
            <a:blip r:embed="rId11" cstate="print"/>
            <a:stretch>
              <a:fillRect/>
            </a:stretch>
          </p:blipFill>
          <p:spPr>
            <a:xfrm>
              <a:off x="5790853" y="1741047"/>
              <a:ext cx="3127487" cy="1133809"/>
            </a:xfrm>
            <a:prstGeom prst="rect">
              <a:avLst/>
            </a:prstGeom>
          </p:spPr>
        </p:pic>
        <p:sp>
          <p:nvSpPr>
            <p:cNvPr id="47" name="TextBox 46"/>
            <p:cNvSpPr txBox="1"/>
            <p:nvPr/>
          </p:nvSpPr>
          <p:spPr>
            <a:xfrm>
              <a:off x="8382000" y="2057400"/>
              <a:ext cx="457200" cy="338554"/>
            </a:xfrm>
            <a:prstGeom prst="rect">
              <a:avLst/>
            </a:prstGeom>
            <a:solidFill>
              <a:srgbClr val="FF6600"/>
            </a:solidFill>
          </p:spPr>
          <p:txBody>
            <a:bodyPr wrap="square" rtlCol="0">
              <a:spAutoFit/>
            </a:bodyPr>
            <a:lstStyle/>
            <a:p>
              <a:r>
                <a:rPr lang="en-US" sz="800" b="1" dirty="0">
                  <a:solidFill>
                    <a:srgbClr val="000000"/>
                  </a:solidFill>
                </a:rPr>
                <a:t>SXP</a:t>
              </a:r>
            </a:p>
            <a:p>
              <a:r>
                <a:rPr lang="en-US" sz="800" b="1" dirty="0">
                  <a:solidFill>
                    <a:srgbClr val="000000"/>
                  </a:solidFill>
                </a:rPr>
                <a:t>2LM</a:t>
              </a:r>
            </a:p>
          </p:txBody>
        </p:sp>
      </p:grpSp>
      <p:sp>
        <p:nvSpPr>
          <p:cNvPr id="49" name="TextBox 48"/>
          <p:cNvSpPr txBox="1"/>
          <p:nvPr/>
        </p:nvSpPr>
        <p:spPr>
          <a:xfrm>
            <a:off x="6427959" y="3392788"/>
            <a:ext cx="533400" cy="400110"/>
          </a:xfrm>
          <a:prstGeom prst="rect">
            <a:avLst/>
          </a:prstGeom>
          <a:solidFill>
            <a:schemeClr val="bg1"/>
          </a:solidFill>
        </p:spPr>
        <p:txBody>
          <a:bodyPr wrap="square" rtlCol="0">
            <a:spAutoFit/>
          </a:bodyPr>
          <a:lstStyle/>
          <a:p>
            <a:r>
              <a:rPr lang="en-US" sz="1000" dirty="0">
                <a:solidFill>
                  <a:srgbClr val="000000"/>
                </a:solidFill>
              </a:rPr>
              <a:t>SXP</a:t>
            </a:r>
          </a:p>
          <a:p>
            <a:r>
              <a:rPr lang="en-US" sz="1000" dirty="0">
                <a:solidFill>
                  <a:srgbClr val="000000"/>
                </a:solidFill>
              </a:rPr>
              <a:t>SSD</a:t>
            </a:r>
          </a:p>
        </p:txBody>
      </p:sp>
      <p:sp>
        <p:nvSpPr>
          <p:cNvPr id="50" name="TextBox 49"/>
          <p:cNvSpPr txBox="1"/>
          <p:nvPr/>
        </p:nvSpPr>
        <p:spPr>
          <a:xfrm>
            <a:off x="5562600" y="3523306"/>
            <a:ext cx="609600" cy="246221"/>
          </a:xfrm>
          <a:prstGeom prst="rect">
            <a:avLst/>
          </a:prstGeom>
          <a:solidFill>
            <a:schemeClr val="bg1"/>
          </a:solidFill>
        </p:spPr>
        <p:txBody>
          <a:bodyPr wrap="square" rtlCol="0">
            <a:spAutoFit/>
          </a:bodyPr>
          <a:lstStyle/>
          <a:p>
            <a:r>
              <a:rPr lang="en-US" sz="1000" dirty="0">
                <a:solidFill>
                  <a:srgbClr val="000000"/>
                </a:solidFill>
              </a:rPr>
              <a:t>2LM</a:t>
            </a:r>
          </a:p>
        </p:txBody>
      </p:sp>
    </p:spTree>
    <p:extLst>
      <p:ext uri="{BB962C8B-B14F-4D97-AF65-F5344CB8AC3E}">
        <p14:creationId xmlns="" xmlns:p14="http://schemas.microsoft.com/office/powerpoint/2010/main" val="3067234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5"/>
                                        </p:tgtEl>
                                      </p:cBhvr>
                                    </p:animEffect>
                                    <p:set>
                                      <p:cBhvr>
                                        <p:cTn id="7" dur="1" fill="hold">
                                          <p:stCondLst>
                                            <p:cond delay="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
                                        <p:tgtEl>
                                          <p:spTgt spid="15"/>
                                        </p:tgtEl>
                                      </p:cBhvr>
                                    </p:animEffect>
                                  </p:childTnLst>
                                </p:cTn>
                              </p:par>
                              <p:par>
                                <p:cTn id="11" presetID="1" presetClass="entr" presetSubtype="0" fill="hold" nodeType="withEffect">
                                  <p:stCondLst>
                                    <p:cond delay="0"/>
                                  </p:stCondLst>
                                  <p:childTnLst>
                                    <p:set>
                                      <p:cBhvr>
                                        <p:cTn id="12" dur="1" fill="hold">
                                          <p:stCondLst>
                                            <p:cond delay="9"/>
                                          </p:stCondLst>
                                        </p:cTn>
                                        <p:tgtEl>
                                          <p:spTgt spid="7">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9"/>
                                          </p:stCondLst>
                                        </p:cTn>
                                        <p:tgtEl>
                                          <p:spTgt spid="21"/>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10"/>
                                        <p:tgtEl>
                                          <p:spTgt spid="20"/>
                                        </p:tgtEl>
                                      </p:cBhvr>
                                    </p:animEffect>
                                  </p:childTnLst>
                                </p:cTn>
                              </p:par>
                              <p:par>
                                <p:cTn id="18" presetID="1" presetClass="entr" presetSubtype="0" fill="hold" nodeType="withEffect">
                                  <p:stCondLst>
                                    <p:cond delay="0"/>
                                  </p:stCondLst>
                                  <p:childTnLst>
                                    <p:set>
                                      <p:cBhvr>
                                        <p:cTn id="19" dur="1" fill="hold">
                                          <p:stCondLst>
                                            <p:cond delay="9"/>
                                          </p:stCondLst>
                                        </p:cTn>
                                        <p:tgtEl>
                                          <p:spTgt spid="25"/>
                                        </p:tgtEl>
                                        <p:attrNameLst>
                                          <p:attrName>style.visibility</p:attrName>
                                        </p:attrNameLst>
                                      </p:cBhvr>
                                      <p:to>
                                        <p:strVal val="visible"/>
                                      </p:to>
                                    </p:set>
                                  </p:childTnLst>
                                </p:cTn>
                              </p:par>
                              <p:par>
                                <p:cTn id="20" presetID="9" presetClass="exit" presetSubtype="0" fill="hold" nodeType="withEffect">
                                  <p:stCondLst>
                                    <p:cond delay="0"/>
                                  </p:stCondLst>
                                  <p:childTnLst>
                                    <p:animEffect transition="out" filter="dissolve">
                                      <p:cBhvr>
                                        <p:cTn id="21" dur="10"/>
                                        <p:tgtEl>
                                          <p:spTgt spid="6"/>
                                        </p:tgtEl>
                                      </p:cBhvr>
                                    </p:animEffect>
                                    <p:set>
                                      <p:cBhvr>
                                        <p:cTn id="22" dur="1" fill="hold">
                                          <p:stCondLst>
                                            <p:cond delay="9"/>
                                          </p:stCondLst>
                                        </p:cTn>
                                        <p:tgtEl>
                                          <p:spTgt spid="6"/>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1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15"/>
                                        </p:tgtEl>
                                      </p:cBhvr>
                                    </p:animEffect>
                                    <p:set>
                                      <p:cBhvr>
                                        <p:cTn id="30" dur="1" fill="hold">
                                          <p:stCondLst>
                                            <p:cond delay="9"/>
                                          </p:stCondLst>
                                        </p:cTn>
                                        <p:tgtEl>
                                          <p:spTgt spid="15"/>
                                        </p:tgtEl>
                                        <p:attrNameLst>
                                          <p:attrName>style.visibility</p:attrName>
                                        </p:attrNameLst>
                                      </p:cBhvr>
                                      <p:to>
                                        <p:strVal val="hidden"/>
                                      </p:to>
                                    </p:set>
                                  </p:childTnLst>
                                </p:cTn>
                              </p:par>
                              <p:par>
                                <p:cTn id="31" presetID="9" presetClass="entr" presetSubtype="0" fill="hold" grpId="1"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dissolve">
                                      <p:cBhvr>
                                        <p:cTn id="33" dur="10"/>
                                        <p:tgtEl>
                                          <p:spTgt spid="65"/>
                                        </p:tgtEl>
                                      </p:cBhvr>
                                    </p:animEffect>
                                  </p:childTnLst>
                                </p:cTn>
                              </p:par>
                              <p:par>
                                <p:cTn id="34" presetID="1"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10"/>
                                        <p:tgtEl>
                                          <p:spTgt spid="74"/>
                                        </p:tgtEl>
                                      </p:cBhvr>
                                    </p:animEffect>
                                  </p:childTnLst>
                                </p:cTn>
                              </p:par>
                              <p:par>
                                <p:cTn id="42" presetID="37" presetClass="entr" presetSubtype="0" fill="hold" nodeType="with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fade">
                                      <p:cBhvr>
                                        <p:cTn id="44" dur="10"/>
                                        <p:tgtEl>
                                          <p:spTgt spid="7">
                                            <p:txEl>
                                              <p:pRg st="2" end="2"/>
                                            </p:txEl>
                                          </p:spTgt>
                                        </p:tgtEl>
                                      </p:cBhvr>
                                    </p:animEffect>
                                    <p:anim calcmode="lin" valueType="num">
                                      <p:cBhvr>
                                        <p:cTn id="45" dur="1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6" dur="9"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47" dur="1" accel="100000" fill="hold">
                                          <p:stCondLst>
                                            <p:cond delay="9"/>
                                          </p:stCondLst>
                                        </p:cTn>
                                        <p:tgtEl>
                                          <p:spTgt spid="7">
                                            <p:txEl>
                                              <p:pRg st="2" end="2"/>
                                            </p:txEl>
                                          </p:spTgt>
                                        </p:tgtEl>
                                        <p:attrNameLst>
                                          <p:attrName>ppt_y</p:attrName>
                                        </p:attrNameLst>
                                      </p:cBhvr>
                                      <p:tavLst>
                                        <p:tav tm="0">
                                          <p:val>
                                            <p:strVal val="#ppt_y-.03"/>
                                          </p:val>
                                        </p:tav>
                                        <p:tav tm="100000">
                                          <p:val>
                                            <p:strVal val="#ppt_y"/>
                                          </p:val>
                                        </p:tav>
                                      </p:tavLst>
                                    </p:anim>
                                  </p:childTnLst>
                                </p:cTn>
                              </p:par>
                              <p:par>
                                <p:cTn id="48" presetID="37" presetClass="entr" presetSubtype="0" fill="hold" nodeType="with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fade">
                                      <p:cBhvr>
                                        <p:cTn id="50" dur="10"/>
                                        <p:tgtEl>
                                          <p:spTgt spid="7">
                                            <p:txEl>
                                              <p:pRg st="3" end="3"/>
                                            </p:txEl>
                                          </p:spTgt>
                                        </p:tgtEl>
                                      </p:cBhvr>
                                    </p:animEffect>
                                    <p:anim calcmode="lin" valueType="num">
                                      <p:cBhvr>
                                        <p:cTn id="51" dur="1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2" dur="9" decel="100000" fill="hold"/>
                                        <p:tgtEl>
                                          <p:spTgt spid="7">
                                            <p:txEl>
                                              <p:pRg st="3" end="3"/>
                                            </p:txEl>
                                          </p:spTgt>
                                        </p:tgtEl>
                                        <p:attrNameLst>
                                          <p:attrName>ppt_y</p:attrName>
                                        </p:attrNameLst>
                                      </p:cBhvr>
                                      <p:tavLst>
                                        <p:tav tm="0">
                                          <p:val>
                                            <p:strVal val="#ppt_y+1"/>
                                          </p:val>
                                        </p:tav>
                                        <p:tav tm="100000">
                                          <p:val>
                                            <p:strVal val="#ppt_y-.03"/>
                                          </p:val>
                                        </p:tav>
                                      </p:tavLst>
                                    </p:anim>
                                    <p:anim calcmode="lin" valueType="num">
                                      <p:cBhvr>
                                        <p:cTn id="53" dur="1" accel="100000" fill="hold">
                                          <p:stCondLst>
                                            <p:cond delay="9"/>
                                          </p:stCondLst>
                                        </p:cTn>
                                        <p:tgtEl>
                                          <p:spTgt spid="7">
                                            <p:txEl>
                                              <p:pRg st="3" end="3"/>
                                            </p:txEl>
                                          </p:spTgt>
                                        </p:tgtEl>
                                        <p:attrNameLst>
                                          <p:attrName>ppt_y</p:attrName>
                                        </p:attrNameLst>
                                      </p:cBhvr>
                                      <p:tavLst>
                                        <p:tav tm="0">
                                          <p:val>
                                            <p:strVal val="#ppt_y-.03"/>
                                          </p:val>
                                        </p:tav>
                                        <p:tav tm="100000">
                                          <p:val>
                                            <p:strVal val="#ppt_y"/>
                                          </p:val>
                                        </p:tav>
                                      </p:tavLst>
                                    </p:anim>
                                  </p:childTnLst>
                                </p:cTn>
                              </p:par>
                              <p:par>
                                <p:cTn id="54" presetID="9" presetClass="exit" presetSubtype="0" fill="hold" nodeType="withEffect">
                                  <p:stCondLst>
                                    <p:cond delay="0"/>
                                  </p:stCondLst>
                                  <p:childTnLst>
                                    <p:animEffect transition="out" filter="dissolve">
                                      <p:cBhvr>
                                        <p:cTn id="55" dur="10"/>
                                        <p:tgtEl>
                                          <p:spTgt spid="20"/>
                                        </p:tgtEl>
                                      </p:cBhvr>
                                    </p:animEffect>
                                    <p:set>
                                      <p:cBhvr>
                                        <p:cTn id="56" dur="1" fill="hold">
                                          <p:stCondLst>
                                            <p:cond delay="9"/>
                                          </p:stCondLst>
                                        </p:cTn>
                                        <p:tgtEl>
                                          <p:spTgt spid="20"/>
                                        </p:tgtEl>
                                        <p:attrNameLst>
                                          <p:attrName>style.visibility</p:attrName>
                                        </p:attrNameLst>
                                      </p:cBhvr>
                                      <p:to>
                                        <p:strVal val="hidden"/>
                                      </p:to>
                                    </p:set>
                                  </p:childTnLst>
                                </p:cTn>
                              </p:par>
                              <p:par>
                                <p:cTn id="57" presetID="9" presetClass="exit" presetSubtype="0" fill="hold" nodeType="withEffect">
                                  <p:stCondLst>
                                    <p:cond delay="0"/>
                                  </p:stCondLst>
                                  <p:childTnLst>
                                    <p:animEffect transition="out" filter="dissolve">
                                      <p:cBhvr>
                                        <p:cTn id="58" dur="10"/>
                                        <p:tgtEl>
                                          <p:spTgt spid="8"/>
                                        </p:tgtEl>
                                      </p:cBhvr>
                                    </p:animEffect>
                                    <p:set>
                                      <p:cBhvr>
                                        <p:cTn id="59" dur="1" fill="hold">
                                          <p:stCondLst>
                                            <p:cond delay="9"/>
                                          </p:stCondLst>
                                        </p:cTn>
                                        <p:tgtEl>
                                          <p:spTgt spid="8"/>
                                        </p:tgtEl>
                                        <p:attrNameLst>
                                          <p:attrName>style.visibility</p:attrName>
                                        </p:attrNameLst>
                                      </p:cBhvr>
                                      <p:to>
                                        <p:strVal val="hidden"/>
                                      </p:to>
                                    </p:set>
                                  </p:childTnLst>
                                </p:cTn>
                              </p:par>
                              <p:par>
                                <p:cTn id="60" presetID="9"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dissolve">
                                      <p:cBhvr>
                                        <p:cTn id="62" dur="1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
                                        <p:tgtEl>
                                          <p:spTgt spid="12"/>
                                        </p:tgtEl>
                                      </p:cBhvr>
                                    </p:animEffect>
                                    <p:set>
                                      <p:cBhvr>
                                        <p:cTn id="67" dur="1" fill="hold">
                                          <p:stCondLst>
                                            <p:cond delay="9"/>
                                          </p:stCondLst>
                                        </p:cTn>
                                        <p:tgtEl>
                                          <p:spTgt spid="12"/>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childTnLst>
                                </p:cTn>
                              </p:par>
                              <p:par>
                                <p:cTn id="70" presetID="9" presetClass="exit" presetSubtype="0" fill="hold" grpId="0" nodeType="withEffect">
                                  <p:stCondLst>
                                    <p:cond delay="0"/>
                                  </p:stCondLst>
                                  <p:childTnLst>
                                    <p:animEffect transition="out" filter="dissolve">
                                      <p:cBhvr>
                                        <p:cTn id="71" dur="10"/>
                                        <p:tgtEl>
                                          <p:spTgt spid="65"/>
                                        </p:tgtEl>
                                      </p:cBhvr>
                                    </p:animEffect>
                                    <p:set>
                                      <p:cBhvr>
                                        <p:cTn id="72" dur="1" fill="hold">
                                          <p:stCondLst>
                                            <p:cond delay="9"/>
                                          </p:stCondLst>
                                        </p:cTn>
                                        <p:tgtEl>
                                          <p:spTgt spid="6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
                                        <p:tgtEl>
                                          <p:spTgt spid="74"/>
                                        </p:tgtEl>
                                      </p:cBhvr>
                                    </p:animEffect>
                                    <p:set>
                                      <p:cBhvr>
                                        <p:cTn id="75" dur="1" fill="hold">
                                          <p:stCondLst>
                                            <p:cond delay="9"/>
                                          </p:stCondLst>
                                        </p:cTn>
                                        <p:tgtEl>
                                          <p:spTgt spid="74"/>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10"/>
                                        <p:tgtEl>
                                          <p:spTgt spid="4"/>
                                        </p:tgtEl>
                                      </p:cBhvr>
                                    </p:animEffect>
                                  </p:childTnLst>
                                </p:cTn>
                              </p:par>
                              <p:par>
                                <p:cTn id="79" presetID="37" presetClass="entr" presetSubtype="0" fill="hold" nodeType="withEffect">
                                  <p:stCondLst>
                                    <p:cond delay="0"/>
                                  </p:stCondLst>
                                  <p:childTnLst>
                                    <p:set>
                                      <p:cBhvr>
                                        <p:cTn id="80" dur="1" fill="hold">
                                          <p:stCondLst>
                                            <p:cond delay="0"/>
                                          </p:stCondLst>
                                        </p:cTn>
                                        <p:tgtEl>
                                          <p:spTgt spid="7">
                                            <p:txEl>
                                              <p:pRg st="4" end="4"/>
                                            </p:txEl>
                                          </p:spTgt>
                                        </p:tgtEl>
                                        <p:attrNameLst>
                                          <p:attrName>style.visibility</p:attrName>
                                        </p:attrNameLst>
                                      </p:cBhvr>
                                      <p:to>
                                        <p:strVal val="visible"/>
                                      </p:to>
                                    </p:set>
                                    <p:animEffect transition="in" filter="fade">
                                      <p:cBhvr>
                                        <p:cTn id="81" dur="10"/>
                                        <p:tgtEl>
                                          <p:spTgt spid="7">
                                            <p:txEl>
                                              <p:pRg st="4" end="4"/>
                                            </p:txEl>
                                          </p:spTgt>
                                        </p:tgtEl>
                                      </p:cBhvr>
                                    </p:animEffect>
                                    <p:anim calcmode="lin" valueType="num">
                                      <p:cBhvr>
                                        <p:cTn id="82" dur="1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83" dur="9" decel="100000" fill="hold"/>
                                        <p:tgtEl>
                                          <p:spTgt spid="7">
                                            <p:txEl>
                                              <p:pRg st="4" end="4"/>
                                            </p:txEl>
                                          </p:spTgt>
                                        </p:tgtEl>
                                        <p:attrNameLst>
                                          <p:attrName>ppt_y</p:attrName>
                                        </p:attrNameLst>
                                      </p:cBhvr>
                                      <p:tavLst>
                                        <p:tav tm="0">
                                          <p:val>
                                            <p:strVal val="#ppt_y+1"/>
                                          </p:val>
                                        </p:tav>
                                        <p:tav tm="100000">
                                          <p:val>
                                            <p:strVal val="#ppt_y-.03"/>
                                          </p:val>
                                        </p:tav>
                                      </p:tavLst>
                                    </p:anim>
                                    <p:anim calcmode="lin" valueType="num">
                                      <p:cBhvr>
                                        <p:cTn id="84" dur="1" accel="100000" fill="hold">
                                          <p:stCondLst>
                                            <p:cond delay="9"/>
                                          </p:stCondLst>
                                        </p:cTn>
                                        <p:tgtEl>
                                          <p:spTgt spid="7">
                                            <p:txEl>
                                              <p:pRg st="4" end="4"/>
                                            </p:txEl>
                                          </p:spTgt>
                                        </p:tgtEl>
                                        <p:attrNameLst>
                                          <p:attrName>ppt_y</p:attrName>
                                        </p:attrNameLst>
                                      </p:cBhvr>
                                      <p:tavLst>
                                        <p:tav tm="0">
                                          <p:val>
                                            <p:strVal val="#ppt_y-.03"/>
                                          </p:val>
                                        </p:tav>
                                        <p:tav tm="100000">
                                          <p:val>
                                            <p:strVal val="#ppt_y"/>
                                          </p:val>
                                        </p:tav>
                                      </p:tavLst>
                                    </p:anim>
                                  </p:childTnLst>
                                </p:cTn>
                              </p:par>
                              <p:par>
                                <p:cTn id="85" presetID="1"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
                                            <p:txEl>
                                              <p:pRg st="5" end="5"/>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
                                            <p:txEl>
                                              <p:pRg st="6" end="6"/>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
                                            <p:txEl>
                                              <p:pRg st="7" end="7"/>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
                                            <p:txEl>
                                              <p:pRg st="8" end="8"/>
                                            </p:txEl>
                                          </p:spTgt>
                                        </p:tgtEl>
                                        <p:attrNameLst>
                                          <p:attrName>style.visibility</p:attrName>
                                        </p:attrNameLst>
                                      </p:cBhvr>
                                      <p:to>
                                        <p:strVal val="visible"/>
                                      </p:to>
                                    </p:set>
                                  </p:childTnLst>
                                </p:cTn>
                              </p:par>
                              <p:par>
                                <p:cTn id="95" presetID="9" presetClass="exit" presetSubtype="0" fill="hold" nodeType="withEffect">
                                  <p:stCondLst>
                                    <p:cond delay="0"/>
                                  </p:stCondLst>
                                  <p:childTnLst>
                                    <p:animEffect transition="out" filter="dissolve">
                                      <p:cBhvr>
                                        <p:cTn id="96" dur="10"/>
                                        <p:tgtEl>
                                          <p:spTgt spid="9"/>
                                        </p:tgtEl>
                                      </p:cBhvr>
                                    </p:animEffect>
                                    <p:set>
                                      <p:cBhvr>
                                        <p:cTn id="97" dur="1" fill="hold">
                                          <p:stCondLst>
                                            <p:cond delay="9"/>
                                          </p:stCondLst>
                                        </p:cTn>
                                        <p:tgtEl>
                                          <p:spTgt spid="9"/>
                                        </p:tgtEl>
                                        <p:attrNameLst>
                                          <p:attrName>style.visibility</p:attrName>
                                        </p:attrNameLst>
                                      </p:cBhvr>
                                      <p:to>
                                        <p:strVal val="hidden"/>
                                      </p:to>
                                    </p:set>
                                  </p:childTnLst>
                                </p:cTn>
                              </p:par>
                              <p:par>
                                <p:cTn id="98" presetID="9" presetClass="entr" presetSubtype="0" fill="hold"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dissolve">
                                      <p:cBhvr>
                                        <p:cTn id="100"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74" grpId="0"/>
      <p:bldP spid="7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cstate="print"/>
          <a:srcRect/>
          <a:stretch>
            <a:fillRect/>
          </a:stretch>
        </p:blipFill>
        <p:spPr bwMode="auto">
          <a:xfrm>
            <a:off x="3800669" y="1092731"/>
            <a:ext cx="5351963" cy="2977577"/>
          </a:xfrm>
          <a:prstGeom prst="rect">
            <a:avLst/>
          </a:prstGeom>
          <a:noFill/>
          <a:ln w="12700" cap="flat" cmpd="sng">
            <a:noFill/>
            <a:prstDash val="solid"/>
            <a:miter lim="800000"/>
            <a:headEnd type="none" w="sm" len="sm"/>
            <a:tailEnd type="none" w="sm" len="sm"/>
          </a:ln>
        </p:spPr>
      </p:pic>
      <p:sp>
        <p:nvSpPr>
          <p:cNvPr id="2" name="Title 1"/>
          <p:cNvSpPr>
            <a:spLocks noGrp="1"/>
          </p:cNvSpPr>
          <p:nvPr>
            <p:ph type="title"/>
          </p:nvPr>
        </p:nvSpPr>
        <p:spPr>
          <a:xfrm>
            <a:off x="0" y="49759"/>
            <a:ext cx="9144000" cy="483641"/>
          </a:xfrm>
        </p:spPr>
        <p:txBody>
          <a:bodyPr>
            <a:noAutofit/>
          </a:bodyPr>
          <a:lstStyle/>
          <a:p>
            <a:r>
              <a:rPr lang="en-US" sz="3200" dirty="0"/>
              <a:t>Memory and Storage </a:t>
            </a:r>
            <a:r>
              <a:rPr lang="en-US" sz="3200" dirty="0" smtClean="0"/>
              <a:t>Hierarchy with SXP</a:t>
            </a:r>
            <a:endParaRPr lang="en-US" sz="3200" dirty="0"/>
          </a:p>
        </p:txBody>
      </p:sp>
      <p:sp>
        <p:nvSpPr>
          <p:cNvPr id="5" name="Slide Number Placeholder 4"/>
          <p:cNvSpPr>
            <a:spLocks noGrp="1"/>
          </p:cNvSpPr>
          <p:nvPr>
            <p:ph type="sldNum" sz="quarter" idx="4294967295"/>
          </p:nvPr>
        </p:nvSpPr>
        <p:spPr>
          <a:xfrm>
            <a:off x="7010400" y="6456363"/>
            <a:ext cx="2133600" cy="365125"/>
          </a:xfrm>
          <a:prstGeom prst="rect">
            <a:avLst/>
          </a:prstGeom>
        </p:spPr>
        <p:txBody>
          <a:bodyPr/>
          <a:lstStyle/>
          <a:p>
            <a:fld id="{EE2556C5-CE8C-6547-B838-EA80C61A4AF7}" type="slidenum">
              <a:rPr lang="en-US">
                <a:solidFill>
                  <a:prstClr val="white"/>
                </a:solidFill>
              </a:rPr>
              <a:pPr/>
              <a:t>28</a:t>
            </a:fld>
            <a:endParaRPr lang="en-US" dirty="0">
              <a:solidFill>
                <a:prstClr val="white"/>
              </a:solidFill>
            </a:endParaRPr>
          </a:p>
        </p:txBody>
      </p:sp>
      <p:sp>
        <p:nvSpPr>
          <p:cNvPr id="40" name="Rounded Rectangle 39"/>
          <p:cNvSpPr/>
          <p:nvPr/>
        </p:nvSpPr>
        <p:spPr>
          <a:xfrm>
            <a:off x="228600" y="5638800"/>
            <a:ext cx="8763000" cy="609600"/>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Intel Unique: Create Transactional Bus for media management (low cost) = Low Latency (200nSec) &amp; Memory Use.  Others relegated to slow (6</a:t>
            </a:r>
            <a:r>
              <a:rPr lang="en-US" dirty="0" smtClean="0">
                <a:solidFill>
                  <a:srgbClr val="FFFF00"/>
                </a:solidFill>
                <a:latin typeface="Symbol" pitchFamily="18" charset="2"/>
              </a:rPr>
              <a:t>m</a:t>
            </a:r>
            <a:r>
              <a:rPr lang="en-US" dirty="0" smtClean="0">
                <a:solidFill>
                  <a:srgbClr val="FFFF00"/>
                </a:solidFill>
              </a:rPr>
              <a:t>Sec) Storage Use  </a:t>
            </a:r>
            <a:endParaRPr lang="en-US" dirty="0">
              <a:solidFill>
                <a:srgbClr val="FFFF00"/>
              </a:solidFill>
            </a:endParaRPr>
          </a:p>
        </p:txBody>
      </p:sp>
      <p:grpSp>
        <p:nvGrpSpPr>
          <p:cNvPr id="3" name="Group 36"/>
          <p:cNvGrpSpPr/>
          <p:nvPr/>
        </p:nvGrpSpPr>
        <p:grpSpPr>
          <a:xfrm>
            <a:off x="95251" y="955439"/>
            <a:ext cx="4781549" cy="4530961"/>
            <a:chOff x="4223329" y="1447800"/>
            <a:chExt cx="4253899" cy="3985383"/>
          </a:xfrm>
        </p:grpSpPr>
        <p:sp>
          <p:nvSpPr>
            <p:cNvPr id="42" name="Rounded Rectangle 41"/>
            <p:cNvSpPr/>
            <p:nvPr/>
          </p:nvSpPr>
          <p:spPr>
            <a:xfrm>
              <a:off x="5072723" y="1447800"/>
              <a:ext cx="1848203" cy="536074"/>
            </a:xfrm>
            <a:prstGeom prst="roundRect">
              <a:avLst/>
            </a:prstGeom>
            <a:solidFill>
              <a:schemeClr val="accent1"/>
            </a:solidFill>
            <a:ln>
              <a:noFill/>
            </a:ln>
            <a:effectLst>
              <a:outerShdw blurRad="57785" dist="33020" dir="3180000" algn="ctr">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a:solidFill>
                  <a:prstClr val="white"/>
                </a:solidFill>
              </a:endParaRPr>
            </a:p>
          </p:txBody>
        </p:sp>
        <p:sp>
          <p:nvSpPr>
            <p:cNvPr id="43" name="Rounded Rectangle 42"/>
            <p:cNvSpPr/>
            <p:nvPr/>
          </p:nvSpPr>
          <p:spPr>
            <a:xfrm>
              <a:off x="5072723" y="2071284"/>
              <a:ext cx="1848203" cy="536074"/>
            </a:xfrm>
            <a:prstGeom prst="roundRect">
              <a:avLst/>
            </a:prstGeom>
            <a:solidFill>
              <a:schemeClr val="accent1"/>
            </a:solidFill>
            <a:ln>
              <a:noFill/>
            </a:ln>
            <a:effectLst>
              <a:outerShdw blurRad="57785" dist="33020" dir="3180000" algn="ctr">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a:solidFill>
                  <a:prstClr val="white"/>
                </a:solidFill>
              </a:endParaRPr>
            </a:p>
          </p:txBody>
        </p:sp>
        <p:sp>
          <p:nvSpPr>
            <p:cNvPr id="45" name="Rounded Rectangle 44"/>
            <p:cNvSpPr/>
            <p:nvPr/>
          </p:nvSpPr>
          <p:spPr>
            <a:xfrm>
              <a:off x="5072723" y="2694768"/>
              <a:ext cx="1848203" cy="536074"/>
            </a:xfrm>
            <a:prstGeom prst="roundRect">
              <a:avLst/>
            </a:prstGeom>
            <a:solidFill>
              <a:schemeClr val="accent1"/>
            </a:solidFill>
            <a:ln>
              <a:noFill/>
            </a:ln>
            <a:effectLst>
              <a:outerShdw blurRad="57785" dist="33020" dir="3180000" algn="ctr">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a:solidFill>
                  <a:prstClr val="white"/>
                </a:solidFill>
              </a:endParaRPr>
            </a:p>
          </p:txBody>
        </p:sp>
        <p:sp>
          <p:nvSpPr>
            <p:cNvPr id="47" name="Rounded Rectangle 46"/>
            <p:cNvSpPr/>
            <p:nvPr/>
          </p:nvSpPr>
          <p:spPr>
            <a:xfrm>
              <a:off x="5072723" y="3318252"/>
              <a:ext cx="1848203" cy="679493"/>
            </a:xfrm>
            <a:prstGeom prst="roundRect">
              <a:avLst/>
            </a:prstGeom>
            <a:solidFill>
              <a:schemeClr val="accent1"/>
            </a:solidFill>
            <a:ln w="28575">
              <a:solidFill>
                <a:schemeClr val="accent5"/>
              </a:solidFill>
            </a:ln>
            <a:effectLst>
              <a:outerShdw blurRad="57785" dist="33020" dir="3180000" algn="ctr">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a:solidFill>
                  <a:prstClr val="white"/>
                </a:solidFill>
              </a:endParaRPr>
            </a:p>
          </p:txBody>
        </p:sp>
        <p:sp>
          <p:nvSpPr>
            <p:cNvPr id="49" name="TextBox 48"/>
            <p:cNvSpPr txBox="1"/>
            <p:nvPr/>
          </p:nvSpPr>
          <p:spPr>
            <a:xfrm>
              <a:off x="5367207" y="1562251"/>
              <a:ext cx="1251983" cy="248344"/>
            </a:xfrm>
            <a:prstGeom prst="rect">
              <a:avLst/>
            </a:prstGeom>
            <a:noFill/>
          </p:spPr>
          <p:txBody>
            <a:bodyPr wrap="square" rtlCol="0">
              <a:spAutoFit/>
            </a:bodyPr>
            <a:lstStyle/>
            <a:p>
              <a:pPr algn="ctr"/>
              <a:r>
                <a:rPr lang="en-US" sz="1200" b="1" dirty="0">
                  <a:solidFill>
                    <a:prstClr val="white"/>
                  </a:solidFill>
                  <a:cs typeface="Neo Sans Intel"/>
                </a:rPr>
                <a:t>Processor</a:t>
              </a:r>
            </a:p>
          </p:txBody>
        </p:sp>
        <p:sp>
          <p:nvSpPr>
            <p:cNvPr id="50" name="TextBox 49"/>
            <p:cNvSpPr txBox="1"/>
            <p:nvPr/>
          </p:nvSpPr>
          <p:spPr>
            <a:xfrm>
              <a:off x="5367207" y="2185735"/>
              <a:ext cx="1251983" cy="248344"/>
            </a:xfrm>
            <a:prstGeom prst="rect">
              <a:avLst/>
            </a:prstGeom>
            <a:noFill/>
          </p:spPr>
          <p:txBody>
            <a:bodyPr wrap="square" rtlCol="0">
              <a:spAutoFit/>
            </a:bodyPr>
            <a:lstStyle/>
            <a:p>
              <a:pPr algn="ctr"/>
              <a:r>
                <a:rPr lang="en-US" sz="1200" b="1" dirty="0">
                  <a:solidFill>
                    <a:prstClr val="white"/>
                  </a:solidFill>
                  <a:cs typeface="Neo Sans Intel"/>
                </a:rPr>
                <a:t>L1/2 Cache</a:t>
              </a:r>
            </a:p>
          </p:txBody>
        </p:sp>
        <p:sp>
          <p:nvSpPr>
            <p:cNvPr id="51" name="TextBox 50"/>
            <p:cNvSpPr txBox="1"/>
            <p:nvPr/>
          </p:nvSpPr>
          <p:spPr>
            <a:xfrm>
              <a:off x="5367207" y="2809219"/>
              <a:ext cx="1251983" cy="248344"/>
            </a:xfrm>
            <a:prstGeom prst="rect">
              <a:avLst/>
            </a:prstGeom>
            <a:noFill/>
          </p:spPr>
          <p:txBody>
            <a:bodyPr wrap="square" rtlCol="0">
              <a:spAutoFit/>
            </a:bodyPr>
            <a:lstStyle/>
            <a:p>
              <a:pPr algn="ctr"/>
              <a:r>
                <a:rPr lang="en-US" sz="1200" b="1" dirty="0">
                  <a:solidFill>
                    <a:prstClr val="white"/>
                  </a:solidFill>
                  <a:cs typeface="Neo Sans Intel"/>
                </a:rPr>
                <a:t>L3 Cache</a:t>
              </a:r>
            </a:p>
          </p:txBody>
        </p:sp>
        <p:sp>
          <p:nvSpPr>
            <p:cNvPr id="53" name="Rounded Rectangle 52"/>
            <p:cNvSpPr/>
            <p:nvPr/>
          </p:nvSpPr>
          <p:spPr>
            <a:xfrm>
              <a:off x="5072723" y="4874126"/>
              <a:ext cx="1848203" cy="536074"/>
            </a:xfrm>
            <a:prstGeom prst="roundRect">
              <a:avLst/>
            </a:prstGeom>
            <a:solidFill>
              <a:schemeClr val="accent1"/>
            </a:solidFill>
            <a:ln>
              <a:noFill/>
            </a:ln>
            <a:effectLst>
              <a:outerShdw blurRad="57785" dist="33020" dir="3180000" algn="ctr">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a:solidFill>
                  <a:prstClr val="white"/>
                </a:solidFill>
              </a:endParaRPr>
            </a:p>
          </p:txBody>
        </p:sp>
        <p:sp>
          <p:nvSpPr>
            <p:cNvPr id="55" name="TextBox 54"/>
            <p:cNvSpPr txBox="1"/>
            <p:nvPr/>
          </p:nvSpPr>
          <p:spPr>
            <a:xfrm>
              <a:off x="5341082" y="5003515"/>
              <a:ext cx="1251983" cy="248344"/>
            </a:xfrm>
            <a:prstGeom prst="rect">
              <a:avLst/>
            </a:prstGeom>
            <a:noFill/>
          </p:spPr>
          <p:txBody>
            <a:bodyPr wrap="square" rtlCol="0">
              <a:spAutoFit/>
            </a:bodyPr>
            <a:lstStyle/>
            <a:p>
              <a:pPr algn="ctr"/>
              <a:r>
                <a:rPr lang="en-US" sz="1200" b="1" dirty="0">
                  <a:solidFill>
                    <a:prstClr val="white"/>
                  </a:solidFill>
                  <a:cs typeface="Neo Sans Intel"/>
                </a:rPr>
                <a:t>HDD </a:t>
              </a:r>
            </a:p>
          </p:txBody>
        </p:sp>
        <p:sp>
          <p:nvSpPr>
            <p:cNvPr id="56" name="TextBox 55"/>
            <p:cNvSpPr txBox="1"/>
            <p:nvPr/>
          </p:nvSpPr>
          <p:spPr>
            <a:xfrm>
              <a:off x="6953018" y="2213660"/>
              <a:ext cx="647828" cy="232322"/>
            </a:xfrm>
            <a:prstGeom prst="rect">
              <a:avLst/>
            </a:prstGeom>
            <a:noFill/>
          </p:spPr>
          <p:txBody>
            <a:bodyPr wrap="square" rtlCol="0">
              <a:spAutoFit/>
            </a:bodyPr>
            <a:lstStyle/>
            <a:p>
              <a:r>
                <a:rPr lang="en-US" sz="1050" b="1" dirty="0">
                  <a:solidFill>
                    <a:prstClr val="black"/>
                  </a:solidFill>
                  <a:cs typeface="Neo Sans Intel"/>
                </a:rPr>
                <a:t>~1 ns</a:t>
              </a:r>
            </a:p>
          </p:txBody>
        </p:sp>
        <p:sp>
          <p:nvSpPr>
            <p:cNvPr id="57" name="TextBox 56"/>
            <p:cNvSpPr txBox="1"/>
            <p:nvPr/>
          </p:nvSpPr>
          <p:spPr>
            <a:xfrm>
              <a:off x="6953018" y="2837145"/>
              <a:ext cx="793605" cy="232322"/>
            </a:xfrm>
            <a:prstGeom prst="rect">
              <a:avLst/>
            </a:prstGeom>
            <a:noFill/>
          </p:spPr>
          <p:txBody>
            <a:bodyPr wrap="square" rtlCol="0">
              <a:spAutoFit/>
            </a:bodyPr>
            <a:lstStyle/>
            <a:p>
              <a:r>
                <a:rPr lang="en-US" sz="1050" b="1" dirty="0">
                  <a:solidFill>
                    <a:prstClr val="black"/>
                  </a:solidFill>
                  <a:cs typeface="Neo Sans Intel"/>
                </a:rPr>
                <a:t>~10 ns</a:t>
              </a:r>
            </a:p>
          </p:txBody>
        </p:sp>
        <p:sp>
          <p:nvSpPr>
            <p:cNvPr id="58" name="TextBox 57"/>
            <p:cNvSpPr txBox="1"/>
            <p:nvPr/>
          </p:nvSpPr>
          <p:spPr>
            <a:xfrm>
              <a:off x="6907746" y="3358005"/>
              <a:ext cx="793605" cy="232322"/>
            </a:xfrm>
            <a:prstGeom prst="rect">
              <a:avLst/>
            </a:prstGeom>
            <a:noFill/>
          </p:spPr>
          <p:txBody>
            <a:bodyPr wrap="square" rtlCol="0">
              <a:spAutoFit/>
            </a:bodyPr>
            <a:lstStyle/>
            <a:p>
              <a:r>
                <a:rPr lang="en-US" sz="1050" b="1" dirty="0">
                  <a:solidFill>
                    <a:prstClr val="black"/>
                  </a:solidFill>
                  <a:cs typeface="Neo Sans Intel"/>
                </a:rPr>
                <a:t>~30 ns</a:t>
              </a:r>
            </a:p>
          </p:txBody>
        </p:sp>
        <p:sp>
          <p:nvSpPr>
            <p:cNvPr id="60" name="TextBox 59"/>
            <p:cNvSpPr txBox="1"/>
            <p:nvPr/>
          </p:nvSpPr>
          <p:spPr>
            <a:xfrm>
              <a:off x="6920193" y="5022821"/>
              <a:ext cx="1459886" cy="386312"/>
            </a:xfrm>
            <a:prstGeom prst="rect">
              <a:avLst/>
            </a:prstGeom>
            <a:noFill/>
          </p:spPr>
          <p:txBody>
            <a:bodyPr wrap="square" rtlCol="0">
              <a:spAutoFit/>
            </a:bodyPr>
            <a:lstStyle/>
            <a:p>
              <a:r>
                <a:rPr lang="en-US" sz="1050" b="1" dirty="0">
                  <a:solidFill>
                    <a:prstClr val="black"/>
                  </a:solidFill>
                  <a:cs typeface="Neo Sans Intel"/>
                </a:rPr>
                <a:t>~10,000,000 ns  (10 </a:t>
              </a:r>
              <a:r>
                <a:rPr lang="en-US" sz="1050" b="1" dirty="0" err="1">
                  <a:solidFill>
                    <a:prstClr val="black"/>
                  </a:solidFill>
                  <a:cs typeface="Neo Sans Intel"/>
                </a:rPr>
                <a:t>ms</a:t>
              </a:r>
              <a:r>
                <a:rPr lang="en-US" sz="1050" b="1" dirty="0">
                  <a:solidFill>
                    <a:prstClr val="black"/>
                  </a:solidFill>
                  <a:cs typeface="Neo Sans Intel"/>
                </a:rPr>
                <a:t>)</a:t>
              </a:r>
            </a:p>
          </p:txBody>
        </p:sp>
        <p:sp>
          <p:nvSpPr>
            <p:cNvPr id="62" name="TextBox 61"/>
            <p:cNvSpPr txBox="1"/>
            <p:nvPr/>
          </p:nvSpPr>
          <p:spPr>
            <a:xfrm>
              <a:off x="4294673" y="2213660"/>
              <a:ext cx="781678" cy="372515"/>
            </a:xfrm>
            <a:prstGeom prst="rect">
              <a:avLst/>
            </a:prstGeom>
            <a:noFill/>
          </p:spPr>
          <p:txBody>
            <a:bodyPr wrap="square" rtlCol="0">
              <a:spAutoFit/>
            </a:bodyPr>
            <a:lstStyle/>
            <a:p>
              <a:pPr algn="r"/>
              <a:r>
                <a:rPr lang="en-US" sz="1050" b="1" dirty="0">
                  <a:solidFill>
                    <a:prstClr val="black"/>
                  </a:solidFill>
                  <a:cs typeface="Neo Sans Intel"/>
                </a:rPr>
                <a:t>On Core CPU </a:t>
              </a:r>
            </a:p>
          </p:txBody>
        </p:sp>
        <p:sp>
          <p:nvSpPr>
            <p:cNvPr id="63" name="TextBox 62"/>
            <p:cNvSpPr txBox="1"/>
            <p:nvPr/>
          </p:nvSpPr>
          <p:spPr>
            <a:xfrm>
              <a:off x="4478408" y="2837145"/>
              <a:ext cx="597944" cy="232322"/>
            </a:xfrm>
            <a:prstGeom prst="rect">
              <a:avLst/>
            </a:prstGeom>
            <a:noFill/>
          </p:spPr>
          <p:txBody>
            <a:bodyPr wrap="square" rtlCol="0">
              <a:spAutoFit/>
            </a:bodyPr>
            <a:lstStyle/>
            <a:p>
              <a:pPr algn="r"/>
              <a:r>
                <a:rPr lang="en-US" sz="1050" b="1" dirty="0">
                  <a:solidFill>
                    <a:prstClr val="black"/>
                  </a:solidFill>
                  <a:cs typeface="Neo Sans Intel"/>
                </a:rPr>
                <a:t>On Die</a:t>
              </a:r>
            </a:p>
          </p:txBody>
        </p:sp>
        <p:sp>
          <p:nvSpPr>
            <p:cNvPr id="64" name="TextBox 63"/>
            <p:cNvSpPr txBox="1"/>
            <p:nvPr/>
          </p:nvSpPr>
          <p:spPr>
            <a:xfrm>
              <a:off x="4287989" y="3340466"/>
              <a:ext cx="733792" cy="517383"/>
            </a:xfrm>
            <a:prstGeom prst="rect">
              <a:avLst/>
            </a:prstGeom>
            <a:noFill/>
          </p:spPr>
          <p:txBody>
            <a:bodyPr wrap="square" rtlCol="0">
              <a:spAutoFit/>
            </a:bodyPr>
            <a:lstStyle/>
            <a:p>
              <a:pPr algn="r"/>
              <a:r>
                <a:rPr lang="en-US" sz="1050" b="1" dirty="0">
                  <a:solidFill>
                    <a:prstClr val="black"/>
                  </a:solidFill>
                  <a:cs typeface="Neo Sans Intel"/>
                </a:rPr>
                <a:t>Memory</a:t>
              </a:r>
            </a:p>
            <a:p>
              <a:pPr algn="r"/>
              <a:r>
                <a:rPr lang="en-US" sz="1050" b="1" dirty="0">
                  <a:solidFill>
                    <a:prstClr val="black"/>
                  </a:solidFill>
                  <a:cs typeface="Neo Sans Intel"/>
                </a:rPr>
                <a:t>Bus</a:t>
              </a:r>
            </a:p>
            <a:p>
              <a:pPr algn="r"/>
              <a:r>
                <a:rPr lang="en-US" sz="1050" b="1" dirty="0">
                  <a:solidFill>
                    <a:prstClr val="black"/>
                  </a:solidFill>
                  <a:cs typeface="Neo Sans Intel"/>
                </a:rPr>
                <a:t>Attach</a:t>
              </a:r>
            </a:p>
          </p:txBody>
        </p:sp>
        <p:sp>
          <p:nvSpPr>
            <p:cNvPr id="66" name="TextBox 65"/>
            <p:cNvSpPr txBox="1"/>
            <p:nvPr/>
          </p:nvSpPr>
          <p:spPr>
            <a:xfrm>
              <a:off x="4437361" y="5060668"/>
              <a:ext cx="556841" cy="372515"/>
            </a:xfrm>
            <a:prstGeom prst="rect">
              <a:avLst/>
            </a:prstGeom>
            <a:noFill/>
          </p:spPr>
          <p:txBody>
            <a:bodyPr wrap="square" rtlCol="0">
              <a:spAutoFit/>
            </a:bodyPr>
            <a:lstStyle/>
            <a:p>
              <a:pPr algn="r"/>
              <a:r>
                <a:rPr lang="en-US" sz="1050" b="1" dirty="0">
                  <a:solidFill>
                    <a:prstClr val="black"/>
                  </a:solidFill>
                  <a:cs typeface="Neo Sans Intel"/>
                </a:rPr>
                <a:t>SAS, SATA</a:t>
              </a:r>
            </a:p>
          </p:txBody>
        </p:sp>
        <p:sp>
          <p:nvSpPr>
            <p:cNvPr id="67" name="TextBox 66"/>
            <p:cNvSpPr txBox="1"/>
            <p:nvPr/>
          </p:nvSpPr>
          <p:spPr>
            <a:xfrm>
              <a:off x="4223329" y="1590177"/>
              <a:ext cx="853023" cy="248344"/>
            </a:xfrm>
            <a:prstGeom prst="rect">
              <a:avLst/>
            </a:prstGeom>
            <a:noFill/>
          </p:spPr>
          <p:txBody>
            <a:bodyPr wrap="square" rtlCol="0">
              <a:spAutoFit/>
            </a:bodyPr>
            <a:lstStyle/>
            <a:p>
              <a:pPr algn="r"/>
              <a:r>
                <a:rPr lang="en-US" sz="1200" b="1" u="sng" dirty="0">
                  <a:solidFill>
                    <a:prstClr val="black"/>
                  </a:solidFill>
                  <a:cs typeface="Neo Sans Intel"/>
                </a:rPr>
                <a:t>Interfaces</a:t>
              </a:r>
            </a:p>
          </p:txBody>
        </p:sp>
        <p:sp>
          <p:nvSpPr>
            <p:cNvPr id="68" name="TextBox 67"/>
            <p:cNvSpPr txBox="1"/>
            <p:nvPr/>
          </p:nvSpPr>
          <p:spPr>
            <a:xfrm>
              <a:off x="6953018" y="1590177"/>
              <a:ext cx="1524210" cy="248344"/>
            </a:xfrm>
            <a:prstGeom prst="rect">
              <a:avLst/>
            </a:prstGeom>
            <a:noFill/>
          </p:spPr>
          <p:txBody>
            <a:bodyPr wrap="square" rtlCol="0">
              <a:spAutoFit/>
            </a:bodyPr>
            <a:lstStyle/>
            <a:p>
              <a:r>
                <a:rPr lang="en-US" sz="1200" b="1" u="sng" dirty="0">
                  <a:solidFill>
                    <a:prstClr val="black"/>
                  </a:solidFill>
                  <a:cs typeface="Neo Sans Intel"/>
                </a:rPr>
                <a:t>Relative Latencies</a:t>
              </a:r>
            </a:p>
          </p:txBody>
        </p:sp>
        <p:sp>
          <p:nvSpPr>
            <p:cNvPr id="73" name="Rounded Rectangle 72"/>
            <p:cNvSpPr/>
            <p:nvPr/>
          </p:nvSpPr>
          <p:spPr>
            <a:xfrm>
              <a:off x="4351462" y="3258769"/>
              <a:ext cx="3173666" cy="777741"/>
            </a:xfrm>
            <a:prstGeom prst="roundRect">
              <a:avLst/>
            </a:prstGeom>
            <a:noFill/>
            <a:ln w="3810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b="1">
                <a:solidFill>
                  <a:prstClr val="black"/>
                </a:solidFill>
              </a:endParaRPr>
            </a:p>
          </p:txBody>
        </p:sp>
        <p:sp>
          <p:nvSpPr>
            <p:cNvPr id="75" name="Rounded Rectangle 74"/>
            <p:cNvSpPr/>
            <p:nvPr/>
          </p:nvSpPr>
          <p:spPr>
            <a:xfrm>
              <a:off x="5058044" y="4101255"/>
              <a:ext cx="1848203" cy="702919"/>
            </a:xfrm>
            <a:prstGeom prst="roundRect">
              <a:avLst/>
            </a:prstGeom>
            <a:solidFill>
              <a:schemeClr val="accent1"/>
            </a:solidFill>
            <a:ln w="31750">
              <a:solidFill>
                <a:schemeClr val="bg2">
                  <a:lumMod val="60000"/>
                  <a:lumOff val="40000"/>
                </a:schemeClr>
              </a:solidFill>
            </a:ln>
            <a:effectLst>
              <a:outerShdw blurRad="57785" dist="33020" dir="3180000" algn="ctr">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b="1">
                <a:solidFill>
                  <a:prstClr val="white"/>
                </a:solidFill>
                <a:latin typeface="Intel Clear" panose="020B0604020203020204" pitchFamily="34" charset="0"/>
              </a:endParaRPr>
            </a:p>
          </p:txBody>
        </p:sp>
        <p:sp>
          <p:nvSpPr>
            <p:cNvPr id="76" name="TextBox 75"/>
            <p:cNvSpPr txBox="1"/>
            <p:nvPr/>
          </p:nvSpPr>
          <p:spPr>
            <a:xfrm>
              <a:off x="5147533" y="4102630"/>
              <a:ext cx="1600446" cy="579469"/>
            </a:xfrm>
            <a:prstGeom prst="rect">
              <a:avLst/>
            </a:prstGeom>
            <a:noFill/>
          </p:spPr>
          <p:txBody>
            <a:bodyPr wrap="square" rtlCol="0">
              <a:spAutoFit/>
            </a:bodyPr>
            <a:lstStyle/>
            <a:p>
              <a:pPr algn="ctr"/>
              <a:r>
                <a:rPr lang="en-US" sz="1200" b="1" dirty="0" err="1">
                  <a:solidFill>
                    <a:prstClr val="white"/>
                  </a:solidFill>
                  <a:latin typeface="Intel Clear" panose="020B0604020203020204" pitchFamily="34" charset="0"/>
                  <a:cs typeface="Neo Sans Intel"/>
                </a:rPr>
                <a:t>NVMe</a:t>
              </a:r>
              <a:r>
                <a:rPr lang="en-US" sz="1200" b="1" dirty="0">
                  <a:solidFill>
                    <a:prstClr val="white"/>
                  </a:solidFill>
                  <a:latin typeface="Intel Clear" panose="020B0604020203020204" pitchFamily="34" charset="0"/>
                  <a:cs typeface="Neo Sans Intel"/>
                </a:rPr>
                <a:t> SXP</a:t>
              </a:r>
            </a:p>
            <a:p>
              <a:pPr algn="ctr"/>
              <a:r>
                <a:rPr lang="en-US" sz="1200" b="1" dirty="0" err="1">
                  <a:solidFill>
                    <a:prstClr val="white"/>
                  </a:solidFill>
                  <a:latin typeface="Intel Clear" panose="020B0604020203020204" pitchFamily="34" charset="0"/>
                  <a:cs typeface="Neo Sans Intel"/>
                </a:rPr>
                <a:t>NVMe</a:t>
              </a:r>
              <a:r>
                <a:rPr lang="en-US" sz="1200" b="1" dirty="0">
                  <a:solidFill>
                    <a:prstClr val="white"/>
                  </a:solidFill>
                  <a:latin typeface="Intel Clear" panose="020B0604020203020204" pitchFamily="34" charset="0"/>
                  <a:cs typeface="Neo Sans Intel"/>
                </a:rPr>
                <a:t> NAND</a:t>
              </a:r>
            </a:p>
            <a:p>
              <a:pPr algn="ctr"/>
              <a:r>
                <a:rPr lang="en-US" sz="1200" b="1" dirty="0">
                  <a:solidFill>
                    <a:prstClr val="white"/>
                  </a:solidFill>
                  <a:latin typeface="Intel Clear" panose="020B0604020203020204" pitchFamily="34" charset="0"/>
                  <a:cs typeface="Neo Sans Intel"/>
                </a:rPr>
                <a:t>SATA/SAS NAND</a:t>
              </a:r>
            </a:p>
          </p:txBody>
        </p:sp>
        <p:sp>
          <p:nvSpPr>
            <p:cNvPr id="77" name="TextBox 76"/>
            <p:cNvSpPr txBox="1"/>
            <p:nvPr/>
          </p:nvSpPr>
          <p:spPr>
            <a:xfrm>
              <a:off x="6943701" y="4119648"/>
              <a:ext cx="1436378" cy="517383"/>
            </a:xfrm>
            <a:prstGeom prst="rect">
              <a:avLst/>
            </a:prstGeom>
            <a:noFill/>
          </p:spPr>
          <p:txBody>
            <a:bodyPr wrap="square" rtlCol="0">
              <a:spAutoFit/>
            </a:bodyPr>
            <a:lstStyle/>
            <a:p>
              <a:r>
                <a:rPr lang="en-US" sz="1050" b="1" dirty="0">
                  <a:solidFill>
                    <a:prstClr val="black"/>
                  </a:solidFill>
                  <a:latin typeface="Intel Clear" panose="020B0604020203020204" pitchFamily="34" charset="0"/>
                  <a:cs typeface="Neo Sans Intel"/>
                </a:rPr>
                <a:t>~  </a:t>
              </a:r>
              <a:r>
                <a:rPr lang="en-US" sz="1050" b="1" dirty="0">
                  <a:solidFill>
                    <a:prstClr val="black"/>
                  </a:solidFill>
                  <a:latin typeface="Intel Clear" panose="020B0604020203020204" pitchFamily="34" charset="0"/>
                  <a:cs typeface="Neo Sans Intel"/>
                </a:rPr>
                <a:t>6</a:t>
              </a:r>
              <a:r>
                <a:rPr lang="en-US" sz="1050" b="1" dirty="0" smtClean="0">
                  <a:solidFill>
                    <a:prstClr val="black"/>
                  </a:solidFill>
                  <a:latin typeface="Intel Clear" panose="020B0604020203020204" pitchFamily="34" charset="0"/>
                  <a:cs typeface="Neo Sans Intel"/>
                </a:rPr>
                <a:t>,000 </a:t>
              </a:r>
              <a:r>
                <a:rPr lang="en-US" sz="1050" b="1" dirty="0">
                  <a:solidFill>
                    <a:prstClr val="black"/>
                  </a:solidFill>
                  <a:latin typeface="Intel Clear" panose="020B0604020203020204" pitchFamily="34" charset="0"/>
                  <a:cs typeface="Neo Sans Intel"/>
                </a:rPr>
                <a:t>ns   ( </a:t>
              </a:r>
              <a:r>
                <a:rPr lang="en-US" sz="1050" b="1" dirty="0">
                  <a:solidFill>
                    <a:prstClr val="black"/>
                  </a:solidFill>
                  <a:latin typeface="Intel Clear" panose="020B0604020203020204" pitchFamily="34" charset="0"/>
                  <a:cs typeface="Neo Sans Intel"/>
                </a:rPr>
                <a:t>6</a:t>
              </a:r>
              <a:r>
                <a:rPr lang="en-US" sz="1050" b="1" dirty="0" smtClean="0">
                  <a:solidFill>
                    <a:prstClr val="black"/>
                  </a:solidFill>
                  <a:latin typeface="Intel Clear" panose="020B0604020203020204" pitchFamily="34" charset="0"/>
                  <a:cs typeface="Neo Sans Intel"/>
                </a:rPr>
                <a:t> </a:t>
              </a:r>
              <a:r>
                <a:rPr lang="en-US" sz="1050" b="1" dirty="0">
                  <a:solidFill>
                    <a:prstClr val="black"/>
                  </a:solidFill>
                  <a:latin typeface="Intel Clear" panose="020B0604020203020204" pitchFamily="34" charset="0"/>
                  <a:cs typeface="Neo Sans Intel"/>
                </a:rPr>
                <a:t>us)</a:t>
              </a:r>
            </a:p>
            <a:p>
              <a:r>
                <a:rPr lang="en-US" sz="1050" b="1" dirty="0">
                  <a:solidFill>
                    <a:prstClr val="black"/>
                  </a:solidFill>
                  <a:latin typeface="Intel Clear" panose="020B0604020203020204" pitchFamily="34" charset="0"/>
                  <a:cs typeface="Neo Sans Intel"/>
                </a:rPr>
                <a:t>~  90,000 ns   (  90 us)</a:t>
              </a:r>
            </a:p>
            <a:p>
              <a:r>
                <a:rPr lang="en-US" sz="1050" b="1" dirty="0">
                  <a:solidFill>
                    <a:prstClr val="black"/>
                  </a:solidFill>
                  <a:latin typeface="Intel Clear" panose="020B0604020203020204" pitchFamily="34" charset="0"/>
                  <a:cs typeface="Neo Sans Intel"/>
                </a:rPr>
                <a:t>~100,000 ns  (100 us)</a:t>
              </a:r>
            </a:p>
          </p:txBody>
        </p:sp>
        <p:sp>
          <p:nvSpPr>
            <p:cNvPr id="80" name="Rectangle 79"/>
            <p:cNvSpPr/>
            <p:nvPr/>
          </p:nvSpPr>
          <p:spPr>
            <a:xfrm>
              <a:off x="4635150" y="4123269"/>
              <a:ext cx="444553" cy="227649"/>
            </a:xfrm>
            <a:prstGeom prst="rect">
              <a:avLst/>
            </a:prstGeom>
          </p:spPr>
          <p:txBody>
            <a:bodyPr wrap="none">
              <a:spAutoFit/>
            </a:bodyPr>
            <a:lstStyle/>
            <a:p>
              <a:pPr algn="r"/>
              <a:r>
                <a:rPr lang="en-US" sz="1050" b="1" dirty="0">
                  <a:solidFill>
                    <a:prstClr val="black"/>
                  </a:solidFill>
                  <a:latin typeface="Intel Clear" panose="020B0604020203020204" pitchFamily="34" charset="0"/>
                  <a:cs typeface="Neo Sans Intel"/>
                </a:rPr>
                <a:t>SSD </a:t>
              </a:r>
            </a:p>
          </p:txBody>
        </p:sp>
        <p:sp>
          <p:nvSpPr>
            <p:cNvPr id="83" name="Rectangle 82"/>
            <p:cNvSpPr/>
            <p:nvPr/>
          </p:nvSpPr>
          <p:spPr>
            <a:xfrm>
              <a:off x="6088514" y="4112958"/>
              <a:ext cx="204417" cy="234547"/>
            </a:xfrm>
            <a:prstGeom prst="rect">
              <a:avLst/>
            </a:prstGeom>
          </p:spPr>
          <p:txBody>
            <a:bodyPr wrap="none">
              <a:spAutoFit/>
            </a:bodyPr>
            <a:lstStyle/>
            <a:p>
              <a:pPr algn="r"/>
              <a:r>
                <a:rPr lang="en-US" sz="1050" b="1" dirty="0">
                  <a:solidFill>
                    <a:prstClr val="white"/>
                  </a:solidFill>
                  <a:latin typeface="Intel Clear" panose="020B0604020203020204" pitchFamily="34" charset="0"/>
                  <a:cs typeface="Neo Sans Intel"/>
                </a:rPr>
                <a:t> </a:t>
              </a:r>
            </a:p>
          </p:txBody>
        </p:sp>
        <p:sp>
          <p:nvSpPr>
            <p:cNvPr id="85" name="Rectangle 84"/>
            <p:cNvSpPr/>
            <p:nvPr/>
          </p:nvSpPr>
          <p:spPr>
            <a:xfrm>
              <a:off x="5535308" y="3360230"/>
              <a:ext cx="915820" cy="248344"/>
            </a:xfrm>
            <a:prstGeom prst="rect">
              <a:avLst/>
            </a:prstGeom>
          </p:spPr>
          <p:txBody>
            <a:bodyPr wrap="none">
              <a:spAutoFit/>
            </a:bodyPr>
            <a:lstStyle/>
            <a:p>
              <a:pPr algn="r"/>
              <a:r>
                <a:rPr lang="en-US" sz="1200" b="1" dirty="0">
                  <a:solidFill>
                    <a:prstClr val="white"/>
                  </a:solidFill>
                  <a:latin typeface="Intel Clear" panose="020B0604020203020204" pitchFamily="34" charset="0"/>
                  <a:cs typeface="Neo Sans Intel"/>
                </a:rPr>
                <a:t>DDR DRAM</a:t>
              </a:r>
            </a:p>
          </p:txBody>
        </p:sp>
        <p:sp>
          <p:nvSpPr>
            <p:cNvPr id="86" name="TextBox 85"/>
            <p:cNvSpPr txBox="1"/>
            <p:nvPr/>
          </p:nvSpPr>
          <p:spPr>
            <a:xfrm>
              <a:off x="5140195" y="3682325"/>
              <a:ext cx="1762003" cy="248344"/>
            </a:xfrm>
            <a:prstGeom prst="rect">
              <a:avLst/>
            </a:prstGeom>
            <a:noFill/>
          </p:spPr>
          <p:txBody>
            <a:bodyPr wrap="square" rtlCol="0">
              <a:spAutoFit/>
            </a:bodyPr>
            <a:lstStyle/>
            <a:p>
              <a:pPr algn="ctr"/>
              <a:r>
                <a:rPr lang="en-US" sz="1200" b="1" i="1" dirty="0">
                  <a:solidFill>
                    <a:prstClr val="white"/>
                  </a:solidFill>
                  <a:latin typeface="Intel Clear" panose="020B0604020203020204" pitchFamily="34" charset="0"/>
                  <a:cs typeface="Neo Sans Intel"/>
                </a:rPr>
                <a:t>SXP </a:t>
              </a:r>
            </a:p>
          </p:txBody>
        </p:sp>
        <p:sp>
          <p:nvSpPr>
            <p:cNvPr id="87" name="TextBox 86"/>
            <p:cNvSpPr txBox="1"/>
            <p:nvPr/>
          </p:nvSpPr>
          <p:spPr>
            <a:xfrm>
              <a:off x="6920926" y="3693572"/>
              <a:ext cx="793605" cy="232322"/>
            </a:xfrm>
            <a:prstGeom prst="rect">
              <a:avLst/>
            </a:prstGeom>
            <a:noFill/>
          </p:spPr>
          <p:txBody>
            <a:bodyPr wrap="square" rtlCol="0">
              <a:spAutoFit/>
            </a:bodyPr>
            <a:lstStyle/>
            <a:p>
              <a:r>
                <a:rPr lang="en-US" sz="1050" b="1" dirty="0" smtClean="0">
                  <a:solidFill>
                    <a:prstClr val="black"/>
                  </a:solidFill>
                  <a:cs typeface="Neo Sans Intel"/>
                </a:rPr>
                <a:t>~200 </a:t>
              </a:r>
              <a:r>
                <a:rPr lang="en-US" sz="1050" b="1" dirty="0">
                  <a:solidFill>
                    <a:prstClr val="black"/>
                  </a:solidFill>
                  <a:cs typeface="Neo Sans Intel"/>
                </a:rPr>
                <a:t>ns</a:t>
              </a:r>
            </a:p>
          </p:txBody>
        </p:sp>
        <p:cxnSp>
          <p:nvCxnSpPr>
            <p:cNvPr id="27" name="Straight Connector 26"/>
            <p:cNvCxnSpPr>
              <a:stCxn id="47" idx="1"/>
              <a:endCxn id="47" idx="3"/>
            </p:cNvCxnSpPr>
            <p:nvPr/>
          </p:nvCxnSpPr>
          <p:spPr>
            <a:xfrm>
              <a:off x="5072723" y="3657998"/>
              <a:ext cx="1848203" cy="0"/>
            </a:xfrm>
            <a:prstGeom prst="line">
              <a:avLst/>
            </a:prstGeom>
            <a:ln>
              <a:solidFill>
                <a:schemeClr val="accent4"/>
              </a:solidFill>
              <a:prstDash val="dash"/>
            </a:ln>
            <a:effectLst/>
          </p:spPr>
          <p:style>
            <a:lnRef idx="2">
              <a:schemeClr val="accent1"/>
            </a:lnRef>
            <a:fillRef idx="0">
              <a:schemeClr val="accent1"/>
            </a:fillRef>
            <a:effectRef idx="1">
              <a:schemeClr val="accent1"/>
            </a:effectRef>
            <a:fontRef idx="minor">
              <a:schemeClr val="tx1"/>
            </a:fontRef>
          </p:style>
        </p:cxnSp>
      </p:grpSp>
      <p:cxnSp>
        <p:nvCxnSpPr>
          <p:cNvPr id="41" name="Straight Arrow Connector 40"/>
          <p:cNvCxnSpPr/>
          <p:nvPr/>
        </p:nvCxnSpPr>
        <p:spPr bwMode="auto">
          <a:xfrm flipV="1">
            <a:off x="3810000" y="2784239"/>
            <a:ext cx="304800" cy="457200"/>
          </a:xfrm>
          <a:prstGeom prst="straightConnector1">
            <a:avLst/>
          </a:prstGeom>
          <a:solidFill>
            <a:schemeClr val="accent1"/>
          </a:solidFill>
          <a:ln w="38100" cap="flat" cmpd="sng" algn="ctr">
            <a:solidFill>
              <a:srgbClr val="FF0000"/>
            </a:solidFill>
            <a:prstDash val="solid"/>
            <a:round/>
            <a:headEnd type="none" w="sm" len="sm"/>
            <a:tailEnd type="arrow"/>
          </a:ln>
          <a:effectLst/>
        </p:spPr>
      </p:cxnSp>
      <p:sp>
        <p:nvSpPr>
          <p:cNvPr id="48" name="TextBox 47"/>
          <p:cNvSpPr txBox="1"/>
          <p:nvPr/>
        </p:nvSpPr>
        <p:spPr>
          <a:xfrm>
            <a:off x="6248400" y="4232039"/>
            <a:ext cx="2743200" cy="738664"/>
          </a:xfrm>
          <a:prstGeom prst="rect">
            <a:avLst/>
          </a:prstGeom>
          <a:solidFill>
            <a:srgbClr val="FFFF00"/>
          </a:solidFill>
          <a:ln>
            <a:solidFill>
              <a:srgbClr val="FF0000"/>
            </a:solidFill>
          </a:ln>
        </p:spPr>
        <p:txBody>
          <a:bodyPr wrap="square" rtlCol="0">
            <a:spAutoFit/>
          </a:bodyPr>
          <a:lstStyle/>
          <a:p>
            <a:r>
              <a:rPr lang="en-US" sz="1400" b="1" dirty="0" smtClean="0"/>
              <a:t>FNV = Transactional Memory Controller on DIMM; Manages SXP Media Management</a:t>
            </a:r>
            <a:endParaRPr lang="en-US" sz="1400" b="1" dirty="0"/>
          </a:p>
        </p:txBody>
      </p:sp>
      <p:cxnSp>
        <p:nvCxnSpPr>
          <p:cNvPr id="52" name="Straight Arrow Connector 51"/>
          <p:cNvCxnSpPr/>
          <p:nvPr/>
        </p:nvCxnSpPr>
        <p:spPr bwMode="auto">
          <a:xfrm flipV="1">
            <a:off x="7848600" y="3393839"/>
            <a:ext cx="381000" cy="838200"/>
          </a:xfrm>
          <a:prstGeom prst="straightConnector1">
            <a:avLst/>
          </a:prstGeom>
          <a:solidFill>
            <a:schemeClr val="accent1"/>
          </a:solidFill>
          <a:ln w="38100" cap="flat" cmpd="sng" algn="ctr">
            <a:solidFill>
              <a:srgbClr val="FF0000"/>
            </a:solidFill>
            <a:prstDash val="solid"/>
            <a:round/>
            <a:headEnd type="triangle" w="lg" len="lg"/>
            <a:tailEnd type="triangle" w="lg" len="lg"/>
          </a:ln>
          <a:effectLst/>
        </p:spPr>
      </p:cxnSp>
      <p:sp>
        <p:nvSpPr>
          <p:cNvPr id="59" name="TextBox 58"/>
          <p:cNvSpPr txBox="1"/>
          <p:nvPr/>
        </p:nvSpPr>
        <p:spPr>
          <a:xfrm>
            <a:off x="1066800" y="609600"/>
            <a:ext cx="2057400" cy="338554"/>
          </a:xfrm>
          <a:prstGeom prst="rect">
            <a:avLst/>
          </a:prstGeom>
          <a:noFill/>
        </p:spPr>
        <p:txBody>
          <a:bodyPr wrap="square" rtlCol="0">
            <a:spAutoFit/>
          </a:bodyPr>
          <a:lstStyle/>
          <a:p>
            <a:r>
              <a:rPr lang="en-US" sz="1600" b="1" dirty="0" smtClean="0">
                <a:solidFill>
                  <a:schemeClr val="accent2"/>
                </a:solidFill>
              </a:rPr>
              <a:t>Memory Hierarchy</a:t>
            </a:r>
            <a:endParaRPr lang="en-US" sz="1600" b="1" dirty="0">
              <a:solidFill>
                <a:schemeClr val="accent2"/>
              </a:solidFill>
            </a:endParaRPr>
          </a:p>
        </p:txBody>
      </p:sp>
      <p:sp>
        <p:nvSpPr>
          <p:cNvPr id="65" name="TextBox 64"/>
          <p:cNvSpPr txBox="1"/>
          <p:nvPr/>
        </p:nvSpPr>
        <p:spPr>
          <a:xfrm>
            <a:off x="4343400" y="685800"/>
            <a:ext cx="4572000" cy="338554"/>
          </a:xfrm>
          <a:prstGeom prst="rect">
            <a:avLst/>
          </a:prstGeom>
          <a:noFill/>
        </p:spPr>
        <p:txBody>
          <a:bodyPr wrap="square" rtlCol="0">
            <a:spAutoFit/>
          </a:bodyPr>
          <a:lstStyle/>
          <a:p>
            <a:r>
              <a:rPr lang="en-US" sz="1600" b="1" dirty="0" smtClean="0">
                <a:solidFill>
                  <a:schemeClr val="accent2"/>
                </a:solidFill>
              </a:rPr>
              <a:t>Intel Unique Memory Controller Links to SXP</a:t>
            </a:r>
            <a:endParaRPr lang="en-US" sz="1600" b="1" dirty="0">
              <a:solidFill>
                <a:schemeClr val="accent2"/>
              </a:solidFill>
            </a:endParaRPr>
          </a:p>
        </p:txBody>
      </p:sp>
    </p:spTree>
    <p:extLst>
      <p:ext uri="{BB962C8B-B14F-4D97-AF65-F5344CB8AC3E}">
        <p14:creationId xmlns:p14="http://schemas.microsoft.com/office/powerpoint/2010/main" xmlns="" val="19823081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8" grpId="0" animBg="1"/>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title"/>
          </p:nvPr>
        </p:nvSpPr>
        <p:spPr>
          <a:xfrm>
            <a:off x="0" y="0"/>
            <a:ext cx="9144000" cy="533400"/>
          </a:xfrm>
        </p:spPr>
        <p:txBody>
          <a:bodyPr>
            <a:normAutofit fontScale="90000"/>
          </a:bodyPr>
          <a:lstStyle/>
          <a:p>
            <a:pPr eaLnBrk="1" hangingPunct="1"/>
            <a:r>
              <a:rPr lang="en-US" sz="3600" dirty="0" smtClean="0"/>
              <a:t>SXP in </a:t>
            </a:r>
            <a:r>
              <a:rPr lang="en-US" sz="3600" dirty="0" smtClean="0"/>
              <a:t>Server 2016: </a:t>
            </a:r>
            <a:r>
              <a:rPr lang="en-US" sz="3600" dirty="0" smtClean="0"/>
              <a:t>“Crystal </a:t>
            </a:r>
            <a:r>
              <a:rPr lang="en-US" sz="3600" dirty="0"/>
              <a:t>Ridge” Concept</a:t>
            </a:r>
            <a:r>
              <a:rPr lang="en-US" sz="3600" dirty="0" smtClean="0"/>
              <a:t>*</a:t>
            </a:r>
            <a:endParaRPr lang="en-US" sz="2800" u="sng" dirty="0">
              <a:solidFill>
                <a:srgbClr val="00B050"/>
              </a:solidFill>
            </a:endParaRPr>
          </a:p>
        </p:txBody>
      </p:sp>
      <p:sp>
        <p:nvSpPr>
          <p:cNvPr id="34" name="Rectangle 33"/>
          <p:cNvSpPr/>
          <p:nvPr/>
        </p:nvSpPr>
        <p:spPr>
          <a:xfrm>
            <a:off x="6934200" y="6172200"/>
            <a:ext cx="1952779" cy="253916"/>
          </a:xfrm>
          <a:prstGeom prst="rect">
            <a:avLst/>
          </a:prstGeom>
        </p:spPr>
        <p:txBody>
          <a:bodyPr wrap="none">
            <a:spAutoFit/>
          </a:bodyPr>
          <a:lstStyle/>
          <a:p>
            <a:pPr defTabSz="457200"/>
            <a:r>
              <a:rPr lang="en-US" sz="1050" dirty="0">
                <a:solidFill>
                  <a:prstClr val="black"/>
                </a:solidFill>
              </a:rPr>
              <a:t>*In planning – subject to change</a:t>
            </a:r>
            <a:endParaRPr lang="en-GB" sz="1050" dirty="0">
              <a:solidFill>
                <a:prstClr val="black"/>
              </a:solidFill>
            </a:endParaRPr>
          </a:p>
        </p:txBody>
      </p:sp>
      <p:sp>
        <p:nvSpPr>
          <p:cNvPr id="61" name="TextBox 60"/>
          <p:cNvSpPr txBox="1"/>
          <p:nvPr/>
        </p:nvSpPr>
        <p:spPr>
          <a:xfrm>
            <a:off x="3625919" y="533400"/>
            <a:ext cx="3545866" cy="400989"/>
          </a:xfrm>
          <a:prstGeom prst="rect">
            <a:avLst/>
          </a:prstGeom>
          <a:noFill/>
        </p:spPr>
        <p:txBody>
          <a:bodyPr wrap="none" rtlCol="0">
            <a:spAutoFit/>
          </a:bodyPr>
          <a:lstStyle/>
          <a:p>
            <a:pPr defTabSz="457200"/>
            <a:r>
              <a:rPr lang="en-US" b="1" dirty="0">
                <a:solidFill>
                  <a:prstClr val="black"/>
                </a:solidFill>
                <a:latin typeface="Calibri" pitchFamily="34" charset="0"/>
                <a:cs typeface="Calibri" pitchFamily="34" charset="0"/>
              </a:rPr>
              <a:t>Flexible, Usage Specific Partitions</a:t>
            </a:r>
          </a:p>
        </p:txBody>
      </p:sp>
      <p:sp>
        <p:nvSpPr>
          <p:cNvPr id="5" name="Rectangle 4"/>
          <p:cNvSpPr/>
          <p:nvPr/>
        </p:nvSpPr>
        <p:spPr bwMode="auto">
          <a:xfrm>
            <a:off x="6202700" y="3186181"/>
            <a:ext cx="2259097" cy="71189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fontAlgn="base">
              <a:spcBef>
                <a:spcPct val="50000"/>
              </a:spcBef>
              <a:spcAft>
                <a:spcPct val="0"/>
              </a:spcAft>
            </a:pPr>
            <a:endParaRPr lang="en-US" sz="1600">
              <a:solidFill>
                <a:prstClr val="black"/>
              </a:solidFill>
              <a:latin typeface="Verdana" pitchFamily="34" charset="0"/>
              <a:cs typeface="Arial" charset="0"/>
            </a:endParaRPr>
          </a:p>
        </p:txBody>
      </p:sp>
      <p:sp>
        <p:nvSpPr>
          <p:cNvPr id="65" name="TextBox 64"/>
          <p:cNvSpPr txBox="1"/>
          <p:nvPr/>
        </p:nvSpPr>
        <p:spPr>
          <a:xfrm>
            <a:off x="6018415" y="3156958"/>
            <a:ext cx="2651759" cy="634899"/>
          </a:xfrm>
          <a:prstGeom prst="rect">
            <a:avLst/>
          </a:prstGeom>
          <a:noFill/>
          <a:ln>
            <a:noFill/>
          </a:ln>
          <a:effectLst>
            <a:glow rad="63500">
              <a:schemeClr val="accent4">
                <a:satMod val="175000"/>
                <a:alpha val="40000"/>
              </a:schemeClr>
            </a:glow>
            <a:innerShdw blurRad="114300">
              <a:prstClr val="black"/>
            </a:innerShdw>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defTabSz="457200"/>
            <a:r>
              <a:rPr lang="en-US" sz="1600" b="1" dirty="0">
                <a:solidFill>
                  <a:sysClr val="windowText" lastClr="000000"/>
                </a:solidFill>
                <a:latin typeface="Calibri" pitchFamily="34" charset="0"/>
                <a:cs typeface="Calibri" pitchFamily="34" charset="0"/>
              </a:rPr>
              <a:t>Native Support for </a:t>
            </a:r>
          </a:p>
          <a:p>
            <a:pPr algn="ctr" defTabSz="457200"/>
            <a:r>
              <a:rPr lang="en-US" sz="1600" b="1" dirty="0">
                <a:solidFill>
                  <a:sysClr val="windowText" lastClr="000000"/>
                </a:solidFill>
                <a:latin typeface="Calibri" pitchFamily="34" charset="0"/>
                <a:cs typeface="Calibri" pitchFamily="34" charset="0"/>
              </a:rPr>
              <a:t>Persistent Memory in IA  </a:t>
            </a:r>
          </a:p>
        </p:txBody>
      </p:sp>
      <p:sp>
        <p:nvSpPr>
          <p:cNvPr id="35" name="TextBox 9"/>
          <p:cNvSpPr txBox="1"/>
          <p:nvPr/>
        </p:nvSpPr>
        <p:spPr>
          <a:xfrm>
            <a:off x="6737465" y="1134389"/>
            <a:ext cx="2042727" cy="40098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prstClr val="black"/>
                </a:solidFill>
                <a:latin typeface="Calibri" pitchFamily="34" charset="0"/>
                <a:cs typeface="Calibri" pitchFamily="34" charset="0"/>
              </a:rPr>
              <a:t>Apache Pass (AEP)</a:t>
            </a:r>
          </a:p>
        </p:txBody>
      </p:sp>
      <p:pic>
        <p:nvPicPr>
          <p:cNvPr id="38" name="Picture 3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37710" y="1615899"/>
            <a:ext cx="2930090" cy="9722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152400" y="1009640"/>
            <a:ext cx="3332325" cy="2038360"/>
          </a:xfrm>
          <a:prstGeom prst="rect">
            <a:avLst/>
          </a:prstGeom>
          <a:gradFill flip="none" rotWithShape="1">
            <a:gsLst>
              <a:gs pos="0">
                <a:schemeClr val="accent1">
                  <a:lumMod val="75000"/>
                </a:schemeClr>
              </a:gs>
              <a:gs pos="40000">
                <a:schemeClr val="dk2">
                  <a:tint val="45000"/>
                  <a:shade val="99000"/>
                  <a:satMod val="350000"/>
                </a:schemeClr>
              </a:gs>
              <a:gs pos="100000">
                <a:srgbClr val="0070C0"/>
              </a:gs>
            </a:gsLst>
            <a:lin ang="8100000" scaled="1"/>
            <a:tileRect/>
          </a:gradFill>
        </p:spPr>
        <p:style>
          <a:lnRef idx="0">
            <a:schemeClr val="accent1"/>
          </a:lnRef>
          <a:fillRef idx="1002">
            <a:schemeClr val="dk2"/>
          </a:fillRef>
          <a:effectRef idx="3">
            <a:schemeClr val="accent1"/>
          </a:effectRef>
          <a:fontRef idx="minor">
            <a:schemeClr val="lt1"/>
          </a:fontRef>
        </p:style>
        <p:txBody>
          <a:bodyPr wrap="square" rtlCol="0">
            <a:spAutoFit/>
          </a:bodyPr>
          <a:lstStyle/>
          <a:p>
            <a:pPr defTabSz="457200"/>
            <a:r>
              <a:rPr lang="en-US" b="1" dirty="0">
                <a:solidFill>
                  <a:prstClr val="black"/>
                </a:solidFill>
                <a:latin typeface="Calibri" pitchFamily="34" charset="0"/>
                <a:cs typeface="Calibri" pitchFamily="34" charset="0"/>
              </a:rPr>
              <a:t>NVM Memory: </a:t>
            </a:r>
          </a:p>
          <a:p>
            <a:pPr marL="135000" indent="-135000" defTabSz="457200">
              <a:buFont typeface="Arial" pitchFamily="34" charset="0"/>
              <a:buChar char="•"/>
            </a:pPr>
            <a:r>
              <a:rPr lang="en-US" sz="1400" b="1" dirty="0">
                <a:solidFill>
                  <a:prstClr val="black"/>
                </a:solidFill>
                <a:latin typeface="Calibri" pitchFamily="34" charset="0"/>
                <a:cs typeface="Calibri" pitchFamily="34" charset="0"/>
              </a:rPr>
              <a:t>Closer to DRAM latency</a:t>
            </a:r>
          </a:p>
          <a:p>
            <a:pPr marL="135000" indent="-135000" defTabSz="457200">
              <a:buFont typeface="Arial" pitchFamily="34" charset="0"/>
              <a:buChar char="•"/>
            </a:pPr>
            <a:r>
              <a:rPr lang="en-US" sz="1400" b="1" dirty="0">
                <a:solidFill>
                  <a:prstClr val="black"/>
                </a:solidFill>
                <a:latin typeface="Calibri" pitchFamily="34" charset="0"/>
                <a:cs typeface="Calibri" pitchFamily="34" charset="0"/>
              </a:rPr>
              <a:t>Cache Line Size Access</a:t>
            </a:r>
          </a:p>
          <a:p>
            <a:pPr marL="135000" indent="-135000" defTabSz="457200">
              <a:buFont typeface="Arial" pitchFamily="34" charset="0"/>
              <a:buChar char="•"/>
            </a:pPr>
            <a:r>
              <a:rPr lang="en-US" sz="1400" b="1" dirty="0">
                <a:solidFill>
                  <a:prstClr val="black"/>
                </a:solidFill>
                <a:latin typeface="Calibri" pitchFamily="34" charset="0"/>
                <a:cs typeface="Calibri" pitchFamily="34" charset="0"/>
              </a:rPr>
              <a:t>Volatile and Persistent Memory usage</a:t>
            </a:r>
          </a:p>
          <a:p>
            <a:pPr marL="135000" indent="-135000" defTabSz="457200">
              <a:buFont typeface="Arial" pitchFamily="34" charset="0"/>
              <a:buChar char="•"/>
            </a:pPr>
            <a:r>
              <a:rPr lang="en-US" sz="1400" b="1" dirty="0">
                <a:solidFill>
                  <a:prstClr val="black"/>
                </a:solidFill>
                <a:latin typeface="Calibri" pitchFamily="34" charset="0"/>
                <a:cs typeface="Calibri" pitchFamily="34" charset="0"/>
              </a:rPr>
              <a:t>Block access</a:t>
            </a:r>
          </a:p>
          <a:p>
            <a:pPr marL="135000" indent="-135000" defTabSz="457200">
              <a:buFont typeface="Arial" pitchFamily="34" charset="0"/>
              <a:buChar char="•"/>
            </a:pPr>
            <a:r>
              <a:rPr lang="en-US" sz="1400" b="1" dirty="0">
                <a:solidFill>
                  <a:prstClr val="black"/>
                </a:solidFill>
                <a:latin typeface="Calibri" pitchFamily="34" charset="0"/>
                <a:cs typeface="Calibri" pitchFamily="34" charset="0"/>
              </a:rPr>
              <a:t>High BW </a:t>
            </a:r>
          </a:p>
          <a:p>
            <a:pPr marL="135000" indent="-135000" defTabSz="457200">
              <a:buFont typeface="Arial" pitchFamily="34" charset="0"/>
              <a:buChar char="•"/>
            </a:pPr>
            <a:r>
              <a:rPr lang="en-US" sz="1400" b="1" dirty="0">
                <a:solidFill>
                  <a:prstClr val="black"/>
                </a:solidFill>
                <a:latin typeface="Calibri" pitchFamily="34" charset="0"/>
                <a:cs typeface="Calibri" pitchFamily="34" charset="0"/>
              </a:rPr>
              <a:t>Usage Flexibility</a:t>
            </a:r>
          </a:p>
          <a:p>
            <a:pPr marL="135000" indent="-135000" defTabSz="457200">
              <a:buFont typeface="Arial" pitchFamily="34" charset="0"/>
              <a:buChar char="•"/>
            </a:pPr>
            <a:r>
              <a:rPr lang="en-US" sz="1400" b="1" dirty="0">
                <a:solidFill>
                  <a:prstClr val="black"/>
                </a:solidFill>
                <a:latin typeface="Calibri" pitchFamily="34" charset="0"/>
                <a:cs typeface="Calibri" pitchFamily="34" charset="0"/>
              </a:rPr>
              <a:t>Modular/Scalable</a:t>
            </a:r>
            <a:endParaRPr lang="en-US" b="1" dirty="0">
              <a:solidFill>
                <a:prstClr val="black"/>
              </a:solidFill>
              <a:latin typeface="Calibri" pitchFamily="34" charset="0"/>
              <a:cs typeface="Calibri" pitchFamily="34" charset="0"/>
            </a:endParaRPr>
          </a:p>
        </p:txBody>
      </p:sp>
      <p:grpSp>
        <p:nvGrpSpPr>
          <p:cNvPr id="2" name="Group 66"/>
          <p:cNvGrpSpPr/>
          <p:nvPr/>
        </p:nvGrpSpPr>
        <p:grpSpPr>
          <a:xfrm>
            <a:off x="3764497" y="938842"/>
            <a:ext cx="1976710" cy="2185410"/>
            <a:chOff x="3464277" y="703219"/>
            <a:chExt cx="2133600" cy="1658981"/>
          </a:xfrm>
        </p:grpSpPr>
        <p:grpSp>
          <p:nvGrpSpPr>
            <p:cNvPr id="4" name="Group 68"/>
            <p:cNvGrpSpPr/>
            <p:nvPr/>
          </p:nvGrpSpPr>
          <p:grpSpPr>
            <a:xfrm>
              <a:off x="3464277" y="703219"/>
              <a:ext cx="2133600" cy="1658981"/>
              <a:chOff x="380999" y="2085201"/>
              <a:chExt cx="2133600" cy="1658981"/>
            </a:xfrm>
          </p:grpSpPr>
          <p:grpSp>
            <p:nvGrpSpPr>
              <p:cNvPr id="6" name="Group 70"/>
              <p:cNvGrpSpPr/>
              <p:nvPr/>
            </p:nvGrpSpPr>
            <p:grpSpPr>
              <a:xfrm>
                <a:off x="380999" y="2103362"/>
                <a:ext cx="2133600" cy="1640820"/>
                <a:chOff x="149748" y="2101435"/>
                <a:chExt cx="2733855" cy="1640820"/>
              </a:xfrm>
            </p:grpSpPr>
            <p:sp>
              <p:nvSpPr>
                <p:cNvPr id="79" name="Rectangle 78"/>
                <p:cNvSpPr/>
                <p:nvPr/>
              </p:nvSpPr>
              <p:spPr>
                <a:xfrm>
                  <a:off x="152399" y="3076221"/>
                  <a:ext cx="1364275" cy="666034"/>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defTabSz="685800">
                    <a:defRPr/>
                  </a:pPr>
                  <a:r>
                    <a:rPr lang="en-US" sz="1100" kern="0" dirty="0">
                      <a:solidFill>
                        <a:sysClr val="window" lastClr="FFFFFF"/>
                      </a:solidFill>
                      <a:latin typeface="Calibri"/>
                    </a:rPr>
                    <a:t>DRAM</a:t>
                  </a:r>
                </a:p>
                <a:p>
                  <a:pPr algn="ctr" defTabSz="685800">
                    <a:defRPr/>
                  </a:pPr>
                  <a:r>
                    <a:rPr lang="en-US" sz="1100" kern="0" dirty="0">
                      <a:solidFill>
                        <a:sysClr val="window" lastClr="FFFFFF"/>
                      </a:solidFill>
                      <a:latin typeface="Calibri"/>
                    </a:rPr>
                    <a:t>Or </a:t>
                  </a:r>
                </a:p>
                <a:p>
                  <a:pPr algn="ctr" defTabSz="685800">
                    <a:defRPr/>
                  </a:pPr>
                  <a:r>
                    <a:rPr lang="en-US" sz="1100" kern="0" dirty="0">
                      <a:solidFill>
                        <a:sysClr val="window" lastClr="FFFFFF"/>
                      </a:solidFill>
                      <a:latin typeface="Calibri"/>
                    </a:rPr>
                    <a:t>DRAM Cache</a:t>
                  </a:r>
                </a:p>
              </p:txBody>
            </p:sp>
            <p:sp>
              <p:nvSpPr>
                <p:cNvPr id="80" name="Freeform 79"/>
                <p:cNvSpPr/>
                <p:nvPr/>
              </p:nvSpPr>
              <p:spPr>
                <a:xfrm>
                  <a:off x="149748" y="2101435"/>
                  <a:ext cx="2733855" cy="1640819"/>
                </a:xfrm>
                <a:custGeom>
                  <a:avLst/>
                  <a:gdLst>
                    <a:gd name="connsiteX0" fmla="*/ 0 w 1868557"/>
                    <a:gd name="connsiteY0" fmla="*/ 636104 h 1113182"/>
                    <a:gd name="connsiteX1" fmla="*/ 970059 w 1868557"/>
                    <a:gd name="connsiteY1" fmla="*/ 636104 h 1113182"/>
                    <a:gd name="connsiteX2" fmla="*/ 962108 w 1868557"/>
                    <a:gd name="connsiteY2" fmla="*/ 1113182 h 1113182"/>
                    <a:gd name="connsiteX3" fmla="*/ 1868557 w 1868557"/>
                    <a:gd name="connsiteY3" fmla="*/ 1097280 h 1113182"/>
                    <a:gd name="connsiteX4" fmla="*/ 1868557 w 1868557"/>
                    <a:gd name="connsiteY4" fmla="*/ 0 h 1113182"/>
                    <a:gd name="connsiteX5" fmla="*/ 23854 w 1868557"/>
                    <a:gd name="connsiteY5" fmla="*/ 7951 h 1113182"/>
                    <a:gd name="connsiteX6" fmla="*/ 0 w 1868557"/>
                    <a:gd name="connsiteY6" fmla="*/ 636104 h 1113182"/>
                    <a:gd name="connsiteX0" fmla="*/ 7951 w 1876508"/>
                    <a:gd name="connsiteY0" fmla="*/ 644056 h 1121134"/>
                    <a:gd name="connsiteX1" fmla="*/ 978010 w 1876508"/>
                    <a:gd name="connsiteY1" fmla="*/ 644056 h 1121134"/>
                    <a:gd name="connsiteX2" fmla="*/ 970059 w 1876508"/>
                    <a:gd name="connsiteY2" fmla="*/ 1121134 h 1121134"/>
                    <a:gd name="connsiteX3" fmla="*/ 1876508 w 1876508"/>
                    <a:gd name="connsiteY3" fmla="*/ 1105232 h 1121134"/>
                    <a:gd name="connsiteX4" fmla="*/ 1876508 w 1876508"/>
                    <a:gd name="connsiteY4" fmla="*/ 7952 h 1121134"/>
                    <a:gd name="connsiteX5" fmla="*/ 0 w 1876508"/>
                    <a:gd name="connsiteY5" fmla="*/ 0 h 1121134"/>
                    <a:gd name="connsiteX6" fmla="*/ 7951 w 1876508"/>
                    <a:gd name="connsiteY6" fmla="*/ 644056 h 1121134"/>
                    <a:gd name="connsiteX0" fmla="*/ 7951 w 1876508"/>
                    <a:gd name="connsiteY0" fmla="*/ 644056 h 1121134"/>
                    <a:gd name="connsiteX1" fmla="*/ 978010 w 1876508"/>
                    <a:gd name="connsiteY1" fmla="*/ 644056 h 1121134"/>
                    <a:gd name="connsiteX2" fmla="*/ 970059 w 1876508"/>
                    <a:gd name="connsiteY2" fmla="*/ 1121134 h 1121134"/>
                    <a:gd name="connsiteX3" fmla="*/ 1876508 w 1876508"/>
                    <a:gd name="connsiteY3" fmla="*/ 1120304 h 1121134"/>
                    <a:gd name="connsiteX4" fmla="*/ 1876508 w 1876508"/>
                    <a:gd name="connsiteY4" fmla="*/ 7952 h 1121134"/>
                    <a:gd name="connsiteX5" fmla="*/ 0 w 1876508"/>
                    <a:gd name="connsiteY5" fmla="*/ 0 h 1121134"/>
                    <a:gd name="connsiteX6" fmla="*/ 7951 w 1876508"/>
                    <a:gd name="connsiteY6" fmla="*/ 644056 h 1121134"/>
                    <a:gd name="connsiteX0" fmla="*/ 2650 w 1871207"/>
                    <a:gd name="connsiteY0" fmla="*/ 636104 h 1113182"/>
                    <a:gd name="connsiteX1" fmla="*/ 972709 w 1871207"/>
                    <a:gd name="connsiteY1" fmla="*/ 636104 h 1113182"/>
                    <a:gd name="connsiteX2" fmla="*/ 964758 w 1871207"/>
                    <a:gd name="connsiteY2" fmla="*/ 1113182 h 1113182"/>
                    <a:gd name="connsiteX3" fmla="*/ 1871207 w 1871207"/>
                    <a:gd name="connsiteY3" fmla="*/ 1112352 h 1113182"/>
                    <a:gd name="connsiteX4" fmla="*/ 1871207 w 1871207"/>
                    <a:gd name="connsiteY4" fmla="*/ 0 h 1113182"/>
                    <a:gd name="connsiteX5" fmla="*/ 9772 w 1871207"/>
                    <a:gd name="connsiteY5" fmla="*/ 2097 h 1113182"/>
                    <a:gd name="connsiteX6" fmla="*/ 2650 w 1871207"/>
                    <a:gd name="connsiteY6" fmla="*/ 636104 h 1113182"/>
                    <a:gd name="connsiteX0" fmla="*/ 2650 w 1871207"/>
                    <a:gd name="connsiteY0" fmla="*/ 637296 h 1114374"/>
                    <a:gd name="connsiteX1" fmla="*/ 972709 w 1871207"/>
                    <a:gd name="connsiteY1" fmla="*/ 637296 h 1114374"/>
                    <a:gd name="connsiteX2" fmla="*/ 964758 w 1871207"/>
                    <a:gd name="connsiteY2" fmla="*/ 1114374 h 1114374"/>
                    <a:gd name="connsiteX3" fmla="*/ 1871207 w 1871207"/>
                    <a:gd name="connsiteY3" fmla="*/ 1113544 h 1114374"/>
                    <a:gd name="connsiteX4" fmla="*/ 1871207 w 1871207"/>
                    <a:gd name="connsiteY4" fmla="*/ 1192 h 1114374"/>
                    <a:gd name="connsiteX5" fmla="*/ 6482 w 1871207"/>
                    <a:gd name="connsiteY5" fmla="*/ 0 h 1114374"/>
                    <a:gd name="connsiteX6" fmla="*/ 2650 w 1871207"/>
                    <a:gd name="connsiteY6" fmla="*/ 637296 h 1114374"/>
                    <a:gd name="connsiteX0" fmla="*/ 2650 w 1871207"/>
                    <a:gd name="connsiteY0" fmla="*/ 637296 h 1114374"/>
                    <a:gd name="connsiteX1" fmla="*/ 965474 w 1871207"/>
                    <a:gd name="connsiteY1" fmla="*/ 637296 h 1114374"/>
                    <a:gd name="connsiteX2" fmla="*/ 964758 w 1871207"/>
                    <a:gd name="connsiteY2" fmla="*/ 1114374 h 1114374"/>
                    <a:gd name="connsiteX3" fmla="*/ 1871207 w 1871207"/>
                    <a:gd name="connsiteY3" fmla="*/ 1113544 h 1114374"/>
                    <a:gd name="connsiteX4" fmla="*/ 1871207 w 1871207"/>
                    <a:gd name="connsiteY4" fmla="*/ 1192 h 1114374"/>
                    <a:gd name="connsiteX5" fmla="*/ 6482 w 1871207"/>
                    <a:gd name="connsiteY5" fmla="*/ 0 h 1114374"/>
                    <a:gd name="connsiteX6" fmla="*/ 2650 w 1871207"/>
                    <a:gd name="connsiteY6" fmla="*/ 637296 h 11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207" h="1114374">
                      <a:moveTo>
                        <a:pt x="2650" y="637296"/>
                      </a:moveTo>
                      <a:lnTo>
                        <a:pt x="965474" y="637296"/>
                      </a:lnTo>
                      <a:cubicBezTo>
                        <a:pt x="965235" y="796322"/>
                        <a:pt x="964997" y="955348"/>
                        <a:pt x="964758" y="1114374"/>
                      </a:cubicBezTo>
                      <a:lnTo>
                        <a:pt x="1871207" y="1113544"/>
                      </a:lnTo>
                      <a:lnTo>
                        <a:pt x="1871207" y="1192"/>
                      </a:lnTo>
                      <a:lnTo>
                        <a:pt x="6482" y="0"/>
                      </a:lnTo>
                      <a:cubicBezTo>
                        <a:pt x="9132" y="214685"/>
                        <a:pt x="0" y="422611"/>
                        <a:pt x="2650" y="637296"/>
                      </a:cubicBezTo>
                      <a:close/>
                    </a:path>
                  </a:pathLst>
                </a:cu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685800">
                    <a:defRPr/>
                  </a:pPr>
                  <a:endParaRPr lang="en-US" sz="2400" kern="0">
                    <a:solidFill>
                      <a:sysClr val="window" lastClr="FFFFFF"/>
                    </a:solidFill>
                    <a:latin typeface="Calibri"/>
                  </a:endParaRPr>
                </a:p>
              </p:txBody>
            </p:sp>
          </p:grpSp>
          <p:sp>
            <p:nvSpPr>
              <p:cNvPr id="72" name="Rectangle 71"/>
              <p:cNvSpPr/>
              <p:nvPr/>
            </p:nvSpPr>
            <p:spPr bwMode="auto">
              <a:xfrm>
                <a:off x="1524000" y="2362200"/>
                <a:ext cx="914400" cy="1295400"/>
              </a:xfrm>
              <a:prstGeom prst="rect">
                <a:avLst/>
              </a:prstGeom>
              <a:noFill/>
              <a:ln w="19050" cap="flat" cmpd="sng" algn="ctr">
                <a:solidFill>
                  <a:srgbClr val="0070C0"/>
                </a:solidFill>
                <a:prstDash val="dash"/>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fontAlgn="base">
                  <a:spcBef>
                    <a:spcPct val="50000"/>
                  </a:spcBef>
                  <a:spcAft>
                    <a:spcPct val="0"/>
                  </a:spcAft>
                </a:pPr>
                <a:endParaRPr lang="en-US">
                  <a:solidFill>
                    <a:prstClr val="black"/>
                  </a:solidFill>
                  <a:latin typeface="Verdana" pitchFamily="34" charset="0"/>
                  <a:cs typeface="Arial" charset="0"/>
                </a:endParaRPr>
              </a:p>
            </p:txBody>
          </p:sp>
          <p:cxnSp>
            <p:nvCxnSpPr>
              <p:cNvPr id="73" name="Straight Connector 72"/>
              <p:cNvCxnSpPr/>
              <p:nvPr/>
            </p:nvCxnSpPr>
            <p:spPr bwMode="auto">
              <a:xfrm>
                <a:off x="1981200" y="2438400"/>
                <a:ext cx="0" cy="1195312"/>
              </a:xfrm>
              <a:prstGeom prst="line">
                <a:avLst/>
              </a:prstGeom>
              <a:solidFill>
                <a:schemeClr val="accent1"/>
              </a:solidFill>
              <a:ln w="19050" cap="flat" cmpd="sng" algn="ctr">
                <a:solidFill>
                  <a:srgbClr val="0070C0"/>
                </a:solidFill>
                <a:prstDash val="dash"/>
                <a:round/>
                <a:headEnd type="none" w="med" len="med"/>
                <a:tailEnd type="none" w="med" len="med"/>
              </a:ln>
              <a:effectLst/>
            </p:spPr>
          </p:cxnSp>
          <p:sp>
            <p:nvSpPr>
              <p:cNvPr id="75" name="Rectangle 74"/>
              <p:cNvSpPr/>
              <p:nvPr/>
            </p:nvSpPr>
            <p:spPr bwMode="auto">
              <a:xfrm>
                <a:off x="457200" y="2362200"/>
                <a:ext cx="990598" cy="571500"/>
              </a:xfrm>
              <a:prstGeom prst="rect">
                <a:avLst/>
              </a:prstGeom>
              <a:noFill/>
              <a:ln w="19050" cap="flat" cmpd="sng" algn="ctr">
                <a:solidFill>
                  <a:srgbClr val="0070C0"/>
                </a:solidFill>
                <a:prstDash val="dash"/>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Aft>
                    <a:spcPct val="0"/>
                  </a:spcAft>
                </a:pPr>
                <a:r>
                  <a:rPr lang="en-US" sz="1400" b="1" dirty="0">
                    <a:solidFill>
                      <a:prstClr val="black"/>
                    </a:solidFill>
                    <a:latin typeface="Calibri" pitchFamily="34" charset="0"/>
                    <a:cs typeface="Calibri" pitchFamily="34" charset="0"/>
                  </a:rPr>
                  <a:t>Volatile</a:t>
                </a:r>
              </a:p>
              <a:p>
                <a:pPr algn="ctr" defTabSz="685800" fontAlgn="base">
                  <a:spcAft>
                    <a:spcPct val="0"/>
                  </a:spcAft>
                </a:pPr>
                <a:r>
                  <a:rPr lang="en-US" sz="1400" b="1" dirty="0">
                    <a:solidFill>
                      <a:prstClr val="black"/>
                    </a:solidFill>
                    <a:latin typeface="Calibri" pitchFamily="34" charset="0"/>
                    <a:cs typeface="Calibri" pitchFamily="34" charset="0"/>
                  </a:rPr>
                  <a:t>Memory</a:t>
                </a:r>
              </a:p>
            </p:txBody>
          </p:sp>
          <p:sp>
            <p:nvSpPr>
              <p:cNvPr id="76" name="TextBox 75"/>
              <p:cNvSpPr txBox="1"/>
              <p:nvPr/>
            </p:nvSpPr>
            <p:spPr>
              <a:xfrm>
                <a:off x="1020496" y="2085201"/>
                <a:ext cx="1066301" cy="253665"/>
              </a:xfrm>
              <a:prstGeom prst="rect">
                <a:avLst/>
              </a:prstGeom>
              <a:noFill/>
            </p:spPr>
            <p:txBody>
              <a:bodyPr wrap="none" rtlCol="0">
                <a:spAutoFit/>
              </a:bodyPr>
              <a:lstStyle/>
              <a:p>
                <a:pPr defTabSz="457200"/>
                <a:r>
                  <a:rPr lang="en-US" sz="1400" b="1" dirty="0">
                    <a:solidFill>
                      <a:prstClr val="black"/>
                    </a:solidFill>
                  </a:rPr>
                  <a:t>NVM Pool</a:t>
                </a:r>
              </a:p>
            </p:txBody>
          </p:sp>
          <p:sp>
            <p:nvSpPr>
              <p:cNvPr id="77" name="TextBox 76"/>
              <p:cNvSpPr txBox="1"/>
              <p:nvPr/>
            </p:nvSpPr>
            <p:spPr>
              <a:xfrm rot="16200000">
                <a:off x="1341423" y="2711121"/>
                <a:ext cx="794550" cy="595552"/>
              </a:xfrm>
              <a:prstGeom prst="rect">
                <a:avLst/>
              </a:prstGeom>
              <a:noFill/>
            </p:spPr>
            <p:txBody>
              <a:bodyPr wrap="none" rtlCol="0">
                <a:spAutoFit/>
              </a:bodyPr>
              <a:lstStyle/>
              <a:p>
                <a:pPr algn="ctr" defTabSz="457200"/>
                <a:r>
                  <a:rPr lang="en-US" sz="1400" b="1" dirty="0">
                    <a:solidFill>
                      <a:prstClr val="black"/>
                    </a:solidFill>
                    <a:latin typeface="Calibri" pitchFamily="34" charset="0"/>
                    <a:cs typeface="Calibri" pitchFamily="34" charset="0"/>
                  </a:rPr>
                  <a:t>Persistent </a:t>
                </a:r>
              </a:p>
              <a:p>
                <a:pPr algn="ctr" defTabSz="457200"/>
                <a:r>
                  <a:rPr lang="en-US" sz="1400" b="1" dirty="0">
                    <a:solidFill>
                      <a:prstClr val="black"/>
                    </a:solidFill>
                    <a:latin typeface="Calibri" pitchFamily="34" charset="0"/>
                    <a:cs typeface="Calibri" pitchFamily="34" charset="0"/>
                  </a:rPr>
                  <a:t>Memory</a:t>
                </a:r>
              </a:p>
            </p:txBody>
          </p:sp>
          <p:sp>
            <p:nvSpPr>
              <p:cNvPr id="78" name="TextBox 77"/>
              <p:cNvSpPr txBox="1"/>
              <p:nvPr/>
            </p:nvSpPr>
            <p:spPr>
              <a:xfrm rot="16200000">
                <a:off x="1750521" y="2719150"/>
                <a:ext cx="925083" cy="595552"/>
              </a:xfrm>
              <a:prstGeom prst="rect">
                <a:avLst/>
              </a:prstGeom>
              <a:noFill/>
            </p:spPr>
            <p:txBody>
              <a:bodyPr wrap="none" rtlCol="0">
                <a:spAutoFit/>
              </a:bodyPr>
              <a:lstStyle/>
              <a:p>
                <a:pPr algn="ctr" defTabSz="457200"/>
                <a:r>
                  <a:rPr lang="en-US" sz="1400" b="1" dirty="0">
                    <a:solidFill>
                      <a:prstClr val="black"/>
                    </a:solidFill>
                    <a:latin typeface="Calibri" pitchFamily="34" charset="0"/>
                    <a:cs typeface="Calibri" pitchFamily="34" charset="0"/>
                  </a:rPr>
                  <a:t>Fast SSD</a:t>
                </a:r>
              </a:p>
              <a:p>
                <a:pPr algn="ctr" defTabSz="457200"/>
                <a:r>
                  <a:rPr lang="en-US" sz="1400" b="1" dirty="0">
                    <a:solidFill>
                      <a:prstClr val="black"/>
                    </a:solidFill>
                    <a:latin typeface="Calibri" pitchFamily="34" charset="0"/>
                    <a:cs typeface="Calibri" pitchFamily="34" charset="0"/>
                  </a:rPr>
                  <a:t>Block Access</a:t>
                </a:r>
              </a:p>
            </p:txBody>
          </p:sp>
        </p:grpSp>
        <p:cxnSp>
          <p:nvCxnSpPr>
            <p:cNvPr id="70" name="Straight Connector 69"/>
            <p:cNvCxnSpPr/>
            <p:nvPr/>
          </p:nvCxnSpPr>
          <p:spPr bwMode="auto">
            <a:xfrm flipV="1">
              <a:off x="3466346" y="2362199"/>
              <a:ext cx="2131531"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86" name="Up-Down Arrow 85"/>
          <p:cNvSpPr/>
          <p:nvPr/>
        </p:nvSpPr>
        <p:spPr bwMode="auto">
          <a:xfrm>
            <a:off x="4570559" y="3134725"/>
            <a:ext cx="431996" cy="792567"/>
          </a:xfrm>
          <a:prstGeom prst="upDownArrow">
            <a:avLst/>
          </a:prstGeom>
          <a:ln w="12700" cap="flat" cmpd="sng" algn="ctr">
            <a:no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vert="horz" wrap="none" lIns="68580" tIns="34290" rIns="68580" bIns="34290" numCol="1" rtlCol="0" anchor="ctr" anchorCtr="0" compatLnSpc="1">
            <a:prstTxWarp prst="textNoShape">
              <a:avLst/>
            </a:prstTxWarp>
          </a:bodyPr>
          <a:lstStyle/>
          <a:p>
            <a:pPr defTabSz="685800" fontAlgn="base">
              <a:spcBef>
                <a:spcPct val="50000"/>
              </a:spcBef>
              <a:spcAft>
                <a:spcPct val="0"/>
              </a:spcAft>
            </a:pPr>
            <a:endParaRPr lang="en-GB" sz="1600">
              <a:solidFill>
                <a:prstClr val="black"/>
              </a:solidFill>
              <a:latin typeface="Verdana" pitchFamily="34" charset="0"/>
              <a:cs typeface="Arial" charset="0"/>
            </a:endParaRPr>
          </a:p>
        </p:txBody>
      </p:sp>
      <p:cxnSp>
        <p:nvCxnSpPr>
          <p:cNvPr id="95" name="Straight Arrow Connector 94"/>
          <p:cNvCxnSpPr/>
          <p:nvPr/>
        </p:nvCxnSpPr>
        <p:spPr bwMode="auto">
          <a:xfrm>
            <a:off x="5567329" y="3558793"/>
            <a:ext cx="635371" cy="0"/>
          </a:xfrm>
          <a:prstGeom prst="straightConnector1">
            <a:avLst/>
          </a:prstGeom>
          <a:solidFill>
            <a:schemeClr val="accent1"/>
          </a:solidFill>
          <a:ln w="57150" cap="flat" cmpd="sng" algn="ctr">
            <a:solidFill>
              <a:srgbClr val="00B0F0"/>
            </a:solidFill>
            <a:prstDash val="solid"/>
            <a:round/>
            <a:headEnd type="triangle" w="med" len="med"/>
            <a:tailEnd type="none" w="med" len="med"/>
          </a:ln>
          <a:effectLst/>
        </p:spPr>
      </p:cxnSp>
      <p:sp>
        <p:nvSpPr>
          <p:cNvPr id="96" name="Right Brace 95"/>
          <p:cNvSpPr/>
          <p:nvPr/>
        </p:nvSpPr>
        <p:spPr bwMode="auto">
          <a:xfrm>
            <a:off x="5762641" y="983662"/>
            <a:ext cx="244757" cy="2140590"/>
          </a:xfrm>
          <a:prstGeom prst="rightBrace">
            <a:avLst>
              <a:gd name="adj1" fmla="val 8333"/>
              <a:gd name="adj2" fmla="val 51444"/>
            </a:avLst>
          </a:prstGeom>
          <a:ln>
            <a:solidFill>
              <a:srgbClr val="5F9127"/>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none" lIns="68580" tIns="34290" rIns="68580" bIns="34290" numCol="1" rtlCol="0" anchor="ctr" anchorCtr="0" compatLnSpc="1">
            <a:prstTxWarp prst="textNoShape">
              <a:avLst/>
            </a:prstTxWarp>
          </a:bodyPr>
          <a:lstStyle/>
          <a:p>
            <a:pPr defTabSz="685800" fontAlgn="base">
              <a:spcBef>
                <a:spcPct val="50000"/>
              </a:spcBef>
              <a:spcAft>
                <a:spcPct val="0"/>
              </a:spcAft>
            </a:pPr>
            <a:endParaRPr lang="en-US" sz="1600">
              <a:solidFill>
                <a:prstClr val="black"/>
              </a:solidFill>
              <a:latin typeface="Verdana" pitchFamily="34" charset="0"/>
              <a:cs typeface="Arial" charset="0"/>
            </a:endParaRPr>
          </a:p>
        </p:txBody>
      </p:sp>
      <p:sp>
        <p:nvSpPr>
          <p:cNvPr id="31" name="Up-Down Arrow 30"/>
          <p:cNvSpPr/>
          <p:nvPr/>
        </p:nvSpPr>
        <p:spPr bwMode="auto">
          <a:xfrm rot="5400000">
            <a:off x="2679009" y="4476339"/>
            <a:ext cx="444764" cy="769814"/>
          </a:xfrm>
          <a:prstGeom prst="upDownArrow">
            <a:avLst/>
          </a:prstGeom>
          <a:ln w="12700" cap="flat" cmpd="sng" algn="ctr">
            <a:noFill/>
            <a:prstDash val="solid"/>
            <a:round/>
            <a:headEnd type="none" w="med" len="med"/>
            <a:tailEnd type="none" w="med" len="med"/>
          </a:ln>
          <a:effectLst/>
        </p:spPr>
        <p:style>
          <a:lnRef idx="0">
            <a:scrgbClr r="0" g="0" b="0"/>
          </a:lnRef>
          <a:fillRef idx="1003">
            <a:schemeClr val="dk2"/>
          </a:fillRef>
          <a:effectRef idx="0">
            <a:scrgbClr r="0" g="0" b="0"/>
          </a:effectRef>
          <a:fontRef idx="major"/>
        </p:style>
        <p:txBody>
          <a:bodyPr vert="horz" wrap="none" lIns="68580" tIns="34290" rIns="68580" bIns="34290" numCol="1" rtlCol="0" anchor="ctr" anchorCtr="0" compatLnSpc="1">
            <a:prstTxWarp prst="textNoShape">
              <a:avLst/>
            </a:prstTxWarp>
          </a:bodyPr>
          <a:lstStyle/>
          <a:p>
            <a:pPr defTabSz="685800" fontAlgn="base">
              <a:spcBef>
                <a:spcPct val="50000"/>
              </a:spcBef>
              <a:spcAft>
                <a:spcPct val="0"/>
              </a:spcAft>
            </a:pPr>
            <a:endParaRPr lang="en-GB" sz="1600">
              <a:solidFill>
                <a:prstClr val="black"/>
              </a:solidFill>
              <a:latin typeface="Verdana" pitchFamily="34" charset="0"/>
              <a:cs typeface="Arial" charset="0"/>
            </a:endParaRPr>
          </a:p>
        </p:txBody>
      </p:sp>
      <p:sp>
        <p:nvSpPr>
          <p:cNvPr id="36" name="Rectangle 35"/>
          <p:cNvSpPr/>
          <p:nvPr/>
        </p:nvSpPr>
        <p:spPr bwMode="auto">
          <a:xfrm>
            <a:off x="685800" y="5554264"/>
            <a:ext cx="2259097" cy="71189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fontAlgn="base">
              <a:spcBef>
                <a:spcPct val="50000"/>
              </a:spcBef>
              <a:spcAft>
                <a:spcPct val="0"/>
              </a:spcAft>
            </a:pPr>
            <a:endParaRPr lang="en-US" sz="1600">
              <a:solidFill>
                <a:prstClr val="black"/>
              </a:solidFill>
              <a:latin typeface="Verdana" pitchFamily="34" charset="0"/>
              <a:cs typeface="Arial" charset="0"/>
            </a:endParaRPr>
          </a:p>
        </p:txBody>
      </p:sp>
      <p:sp>
        <p:nvSpPr>
          <p:cNvPr id="37" name="TextBox 36"/>
          <p:cNvSpPr txBox="1"/>
          <p:nvPr/>
        </p:nvSpPr>
        <p:spPr>
          <a:xfrm>
            <a:off x="685800" y="5554264"/>
            <a:ext cx="2329693" cy="770336"/>
          </a:xfrm>
          <a:prstGeom prst="rect">
            <a:avLst/>
          </a:prstGeom>
          <a:noFill/>
          <a:ln>
            <a:noFill/>
          </a:ln>
          <a:effectLst>
            <a:glow rad="63500">
              <a:schemeClr val="accent4">
                <a:satMod val="175000"/>
                <a:alpha val="40000"/>
              </a:schemeClr>
            </a:glow>
            <a:innerShdw blurRad="114300">
              <a:prstClr val="black"/>
            </a:innerShdw>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defTabSz="457200"/>
            <a:r>
              <a:rPr lang="en-US" sz="1600" b="1" dirty="0">
                <a:solidFill>
                  <a:sysClr val="windowText" lastClr="000000"/>
                </a:solidFill>
                <a:latin typeface="Calibri" pitchFamily="34" charset="0"/>
                <a:cs typeface="Calibri" pitchFamily="34" charset="0"/>
              </a:rPr>
              <a:t>Next Generation </a:t>
            </a:r>
          </a:p>
          <a:p>
            <a:pPr algn="ctr" defTabSz="457200"/>
            <a:r>
              <a:rPr lang="en-US" sz="1600" b="1" dirty="0" err="1">
                <a:solidFill>
                  <a:sysClr val="windowText" lastClr="000000"/>
                </a:solidFill>
                <a:latin typeface="Calibri" pitchFamily="34" charset="0"/>
                <a:cs typeface="Calibri" pitchFamily="34" charset="0"/>
              </a:rPr>
              <a:t>PCIe</a:t>
            </a:r>
            <a:r>
              <a:rPr lang="en-US" sz="1600" b="1" dirty="0">
                <a:solidFill>
                  <a:sysClr val="windowText" lastClr="000000"/>
                </a:solidFill>
                <a:latin typeface="Calibri" pitchFamily="34" charset="0"/>
                <a:cs typeface="Calibri" pitchFamily="34" charset="0"/>
              </a:rPr>
              <a:t> – </a:t>
            </a:r>
            <a:r>
              <a:rPr lang="en-US" sz="1600" b="1" dirty="0" err="1">
                <a:solidFill>
                  <a:sysClr val="windowText" lastClr="000000"/>
                </a:solidFill>
                <a:latin typeface="Calibri" pitchFamily="34" charset="0"/>
                <a:cs typeface="Calibri" pitchFamily="34" charset="0"/>
              </a:rPr>
              <a:t>NVMe</a:t>
            </a:r>
            <a:r>
              <a:rPr lang="en-US" sz="1600" b="1" dirty="0">
                <a:solidFill>
                  <a:sysClr val="windowText" lastClr="000000"/>
                </a:solidFill>
                <a:latin typeface="Calibri" pitchFamily="34" charset="0"/>
                <a:cs typeface="Calibri" pitchFamily="34" charset="0"/>
              </a:rPr>
              <a:t> SSDs</a:t>
            </a:r>
          </a:p>
        </p:txBody>
      </p:sp>
      <p:sp>
        <p:nvSpPr>
          <p:cNvPr id="42" name="Rectangle 41"/>
          <p:cNvSpPr>
            <a:spLocks noChangeArrowheads="1"/>
          </p:cNvSpPr>
          <p:nvPr/>
        </p:nvSpPr>
        <p:spPr bwMode="auto">
          <a:xfrm>
            <a:off x="3693861" y="3941757"/>
            <a:ext cx="2143738" cy="1664523"/>
          </a:xfrm>
          <a:prstGeom prst="rect">
            <a:avLst/>
          </a:prstGeom>
          <a:gradFill rotWithShape="1">
            <a:gsLst>
              <a:gs pos="0">
                <a:srgbClr val="B9D3EF">
                  <a:shade val="51000"/>
                  <a:satMod val="130000"/>
                </a:srgbClr>
              </a:gs>
              <a:gs pos="80000">
                <a:srgbClr val="B9D3EF">
                  <a:shade val="93000"/>
                  <a:satMod val="130000"/>
                </a:srgbClr>
              </a:gs>
              <a:gs pos="100000">
                <a:srgbClr val="B9D3EF">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defPPr>
              <a:defRPr lang="en-US"/>
            </a:defPPr>
            <a:lvl1pPr algn="l" rtl="0" fontAlgn="base">
              <a:spcBef>
                <a:spcPct val="0"/>
              </a:spcBef>
              <a:spcAft>
                <a:spcPct val="0"/>
              </a:spcAft>
              <a:defRPr sz="1700" b="1" kern="1200">
                <a:solidFill>
                  <a:schemeClr val="lt1"/>
                </a:solidFill>
                <a:latin typeface="+mn-lt"/>
                <a:ea typeface="+mn-ea"/>
                <a:cs typeface="+mn-cs"/>
              </a:defRPr>
            </a:lvl1pPr>
            <a:lvl2pPr marL="457200" algn="l" rtl="0" fontAlgn="base">
              <a:spcBef>
                <a:spcPct val="0"/>
              </a:spcBef>
              <a:spcAft>
                <a:spcPct val="0"/>
              </a:spcAft>
              <a:defRPr sz="1700" b="1" kern="1200">
                <a:solidFill>
                  <a:schemeClr val="lt1"/>
                </a:solidFill>
                <a:latin typeface="+mn-lt"/>
                <a:ea typeface="+mn-ea"/>
                <a:cs typeface="+mn-cs"/>
              </a:defRPr>
            </a:lvl2pPr>
            <a:lvl3pPr marL="914400" algn="l" rtl="0" fontAlgn="base">
              <a:spcBef>
                <a:spcPct val="0"/>
              </a:spcBef>
              <a:spcAft>
                <a:spcPct val="0"/>
              </a:spcAft>
              <a:defRPr sz="1700" b="1" kern="1200">
                <a:solidFill>
                  <a:schemeClr val="lt1"/>
                </a:solidFill>
                <a:latin typeface="+mn-lt"/>
                <a:ea typeface="+mn-ea"/>
                <a:cs typeface="+mn-cs"/>
              </a:defRPr>
            </a:lvl3pPr>
            <a:lvl4pPr marL="1371600" algn="l" rtl="0" fontAlgn="base">
              <a:spcBef>
                <a:spcPct val="0"/>
              </a:spcBef>
              <a:spcAft>
                <a:spcPct val="0"/>
              </a:spcAft>
              <a:defRPr sz="1700" b="1" kern="1200">
                <a:solidFill>
                  <a:schemeClr val="lt1"/>
                </a:solidFill>
                <a:latin typeface="+mn-lt"/>
                <a:ea typeface="+mn-ea"/>
                <a:cs typeface="+mn-cs"/>
              </a:defRPr>
            </a:lvl4pPr>
            <a:lvl5pPr marL="1828800" algn="l" rtl="0" fontAlgn="base">
              <a:spcBef>
                <a:spcPct val="0"/>
              </a:spcBef>
              <a:spcAft>
                <a:spcPct val="0"/>
              </a:spcAft>
              <a:defRPr sz="1700" b="1" kern="1200">
                <a:solidFill>
                  <a:schemeClr val="lt1"/>
                </a:solidFill>
                <a:latin typeface="+mn-lt"/>
                <a:ea typeface="+mn-ea"/>
                <a:cs typeface="+mn-cs"/>
              </a:defRPr>
            </a:lvl5pPr>
            <a:lvl6pPr marL="2286000" algn="l" defTabSz="914400" rtl="0" eaLnBrk="1" latinLnBrk="0" hangingPunct="1">
              <a:defRPr sz="1700" b="1" kern="1200">
                <a:solidFill>
                  <a:schemeClr val="lt1"/>
                </a:solidFill>
                <a:latin typeface="+mn-lt"/>
                <a:ea typeface="+mn-ea"/>
                <a:cs typeface="+mn-cs"/>
              </a:defRPr>
            </a:lvl6pPr>
            <a:lvl7pPr marL="2743200" algn="l" defTabSz="914400" rtl="0" eaLnBrk="1" latinLnBrk="0" hangingPunct="1">
              <a:defRPr sz="1700" b="1" kern="1200">
                <a:solidFill>
                  <a:schemeClr val="lt1"/>
                </a:solidFill>
                <a:latin typeface="+mn-lt"/>
                <a:ea typeface="+mn-ea"/>
                <a:cs typeface="+mn-cs"/>
              </a:defRPr>
            </a:lvl7pPr>
            <a:lvl8pPr marL="3200400" algn="l" defTabSz="914400" rtl="0" eaLnBrk="1" latinLnBrk="0" hangingPunct="1">
              <a:defRPr sz="1700" b="1" kern="1200">
                <a:solidFill>
                  <a:schemeClr val="lt1"/>
                </a:solidFill>
                <a:latin typeface="+mn-lt"/>
                <a:ea typeface="+mn-ea"/>
                <a:cs typeface="+mn-cs"/>
              </a:defRPr>
            </a:lvl8pPr>
            <a:lvl9pPr marL="3657600" algn="l" defTabSz="914400" rtl="0" eaLnBrk="1" latinLnBrk="0" hangingPunct="1">
              <a:defRPr sz="1700" b="1" kern="1200">
                <a:solidFill>
                  <a:schemeClr val="lt1"/>
                </a:solidFill>
                <a:latin typeface="+mn-lt"/>
                <a:ea typeface="+mn-ea"/>
                <a:cs typeface="+mn-cs"/>
              </a:defRPr>
            </a:lvl9pPr>
          </a:lstStyle>
          <a:p>
            <a:pPr algn="ctr" eaLnBrk="0" hangingPunct="0">
              <a:defRPr/>
            </a:pPr>
            <a:endParaRPr lang="en-US" sz="2000" kern="0" dirty="0">
              <a:solidFill>
                <a:sysClr val="windowText" lastClr="000000"/>
              </a:solidFill>
              <a:latin typeface="Verdana"/>
            </a:endParaRPr>
          </a:p>
        </p:txBody>
      </p:sp>
      <p:sp>
        <p:nvSpPr>
          <p:cNvPr id="43" name="Rectangle 42"/>
          <p:cNvSpPr>
            <a:spLocks noChangeArrowheads="1"/>
          </p:cNvSpPr>
          <p:nvPr/>
        </p:nvSpPr>
        <p:spPr bwMode="auto">
          <a:xfrm>
            <a:off x="3871763" y="4343275"/>
            <a:ext cx="1759735" cy="911630"/>
          </a:xfrm>
          <a:prstGeom prst="rect">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defPPr>
              <a:defRPr lang="en-US"/>
            </a:defPPr>
            <a:lvl1pPr algn="l" rtl="0" fontAlgn="base">
              <a:spcBef>
                <a:spcPct val="0"/>
              </a:spcBef>
              <a:spcAft>
                <a:spcPct val="0"/>
              </a:spcAft>
              <a:defRPr sz="1700" b="1" kern="1200">
                <a:solidFill>
                  <a:schemeClr val="lt1"/>
                </a:solidFill>
                <a:latin typeface="+mn-lt"/>
                <a:ea typeface="+mn-ea"/>
                <a:cs typeface="+mn-cs"/>
              </a:defRPr>
            </a:lvl1pPr>
            <a:lvl2pPr marL="457200" algn="l" rtl="0" fontAlgn="base">
              <a:spcBef>
                <a:spcPct val="0"/>
              </a:spcBef>
              <a:spcAft>
                <a:spcPct val="0"/>
              </a:spcAft>
              <a:defRPr sz="1700" b="1" kern="1200">
                <a:solidFill>
                  <a:schemeClr val="lt1"/>
                </a:solidFill>
                <a:latin typeface="+mn-lt"/>
                <a:ea typeface="+mn-ea"/>
                <a:cs typeface="+mn-cs"/>
              </a:defRPr>
            </a:lvl2pPr>
            <a:lvl3pPr marL="914400" algn="l" rtl="0" fontAlgn="base">
              <a:spcBef>
                <a:spcPct val="0"/>
              </a:spcBef>
              <a:spcAft>
                <a:spcPct val="0"/>
              </a:spcAft>
              <a:defRPr sz="1700" b="1" kern="1200">
                <a:solidFill>
                  <a:schemeClr val="lt1"/>
                </a:solidFill>
                <a:latin typeface="+mn-lt"/>
                <a:ea typeface="+mn-ea"/>
                <a:cs typeface="+mn-cs"/>
              </a:defRPr>
            </a:lvl3pPr>
            <a:lvl4pPr marL="1371600" algn="l" rtl="0" fontAlgn="base">
              <a:spcBef>
                <a:spcPct val="0"/>
              </a:spcBef>
              <a:spcAft>
                <a:spcPct val="0"/>
              </a:spcAft>
              <a:defRPr sz="1700" b="1" kern="1200">
                <a:solidFill>
                  <a:schemeClr val="lt1"/>
                </a:solidFill>
                <a:latin typeface="+mn-lt"/>
                <a:ea typeface="+mn-ea"/>
                <a:cs typeface="+mn-cs"/>
              </a:defRPr>
            </a:lvl4pPr>
            <a:lvl5pPr marL="1828800" algn="l" rtl="0" fontAlgn="base">
              <a:spcBef>
                <a:spcPct val="0"/>
              </a:spcBef>
              <a:spcAft>
                <a:spcPct val="0"/>
              </a:spcAft>
              <a:defRPr sz="1700" b="1" kern="1200">
                <a:solidFill>
                  <a:schemeClr val="lt1"/>
                </a:solidFill>
                <a:latin typeface="+mn-lt"/>
                <a:ea typeface="+mn-ea"/>
                <a:cs typeface="+mn-cs"/>
              </a:defRPr>
            </a:lvl5pPr>
            <a:lvl6pPr marL="2286000" algn="l" defTabSz="914400" rtl="0" eaLnBrk="1" latinLnBrk="0" hangingPunct="1">
              <a:defRPr sz="1700" b="1" kern="1200">
                <a:solidFill>
                  <a:schemeClr val="lt1"/>
                </a:solidFill>
                <a:latin typeface="+mn-lt"/>
                <a:ea typeface="+mn-ea"/>
                <a:cs typeface="+mn-cs"/>
              </a:defRPr>
            </a:lvl6pPr>
            <a:lvl7pPr marL="2743200" algn="l" defTabSz="914400" rtl="0" eaLnBrk="1" latinLnBrk="0" hangingPunct="1">
              <a:defRPr sz="1700" b="1" kern="1200">
                <a:solidFill>
                  <a:schemeClr val="lt1"/>
                </a:solidFill>
                <a:latin typeface="+mn-lt"/>
                <a:ea typeface="+mn-ea"/>
                <a:cs typeface="+mn-cs"/>
              </a:defRPr>
            </a:lvl7pPr>
            <a:lvl8pPr marL="3200400" algn="l" defTabSz="914400" rtl="0" eaLnBrk="1" latinLnBrk="0" hangingPunct="1">
              <a:defRPr sz="1700" b="1" kern="1200">
                <a:solidFill>
                  <a:schemeClr val="lt1"/>
                </a:solidFill>
                <a:latin typeface="+mn-lt"/>
                <a:ea typeface="+mn-ea"/>
                <a:cs typeface="+mn-cs"/>
              </a:defRPr>
            </a:lvl8pPr>
            <a:lvl9pPr marL="3657600" algn="l" defTabSz="914400" rtl="0" eaLnBrk="1" latinLnBrk="0" hangingPunct="1">
              <a:defRPr sz="1700" b="1" kern="1200">
                <a:solidFill>
                  <a:schemeClr val="lt1"/>
                </a:solidFill>
                <a:latin typeface="+mn-lt"/>
                <a:ea typeface="+mn-ea"/>
                <a:cs typeface="+mn-cs"/>
              </a:defRPr>
            </a:lvl9pPr>
          </a:lstStyle>
          <a:p>
            <a:pPr algn="ctr" eaLnBrk="0" hangingPunct="0">
              <a:defRPr/>
            </a:pPr>
            <a:r>
              <a:rPr lang="en-US" sz="1100" kern="0" dirty="0" smtClean="0">
                <a:solidFill>
                  <a:srgbClr val="FFFFFF"/>
                </a:solidFill>
                <a:latin typeface="Verdana"/>
              </a:rPr>
              <a:t>CPU</a:t>
            </a:r>
            <a:endParaRPr lang="en-US" sz="1100" kern="0" dirty="0">
              <a:solidFill>
                <a:srgbClr val="FFFFFF"/>
              </a:solidFill>
              <a:latin typeface="Verdana"/>
            </a:endParaRPr>
          </a:p>
        </p:txBody>
      </p:sp>
      <p:sp>
        <p:nvSpPr>
          <p:cNvPr id="3" name="Rectangle 2"/>
          <p:cNvSpPr/>
          <p:nvPr/>
        </p:nvSpPr>
        <p:spPr>
          <a:xfrm>
            <a:off x="875607" y="3842657"/>
            <a:ext cx="1664534" cy="486529"/>
          </a:xfrm>
          <a:prstGeom prst="rect">
            <a:avLst/>
          </a:prstGeom>
        </p:spPr>
        <p:txBody>
          <a:bodyPr wrap="none">
            <a:spAutoFit/>
          </a:bodyPr>
          <a:lstStyle/>
          <a:p>
            <a:pPr algn="ctr" defTabSz="685800" fontAlgn="base">
              <a:spcAft>
                <a:spcPct val="0"/>
              </a:spcAft>
            </a:pPr>
            <a:r>
              <a:rPr lang="en-US" b="1" dirty="0">
                <a:solidFill>
                  <a:prstClr val="black"/>
                </a:solidFill>
                <a:latin typeface="Calibri" pitchFamily="34" charset="0"/>
                <a:cs typeface="Calibri" pitchFamily="34" charset="0"/>
              </a:rPr>
              <a:t>Cold Stream</a:t>
            </a:r>
          </a:p>
        </p:txBody>
      </p:sp>
      <p:pic>
        <p:nvPicPr>
          <p:cNvPr id="40" name="Picture 3"/>
          <p:cNvPicPr>
            <a:picLocks noChangeAspect="1" noChangeArrowheads="1"/>
          </p:cNvPicPr>
          <p:nvPr/>
        </p:nvPicPr>
        <p:blipFill rotWithShape="1">
          <a:blip r:embed="rId4" cstate="print">
            <a:extLst>
              <a:ext uri="{BEBA8EAE-BF5A-486C-A8C5-ECC9F3942E4B}">
                <a14:imgProps xmlns="" xmlns:a14="http://schemas.microsoft.com/office/drawing/2010/main">
                  <a14:imgLayer r:embed="rId5">
                    <a14:imgEffect>
                      <a14:backgroundRemoval t="6100" b="98111" l="8307" r="97159">
                        <a14:backgroundMark x1="3323" y1="25856" x2="3323" y2="25856"/>
                        <a14:backgroundMark x1="3323" y1="25856" x2="3323" y2="25856"/>
                        <a14:backgroundMark x1="21743" y1="3070" x2="21743" y2="3070"/>
                        <a14:backgroundMark x1="49771" y1="16293" x2="49771" y2="16293"/>
                        <a14:backgroundMark x1="22129" y1="74498" x2="22129" y2="74498"/>
                        <a14:backgroundMark x1="14158" y1="32389" x2="14158" y2="32389"/>
                        <a14:backgroundMark x1="57380" y1="89571" x2="57380" y2="89571"/>
                        <a14:backgroundMark x1="92993" y1="85518" x2="92993" y2="85518"/>
                        <a14:backgroundMark x1="98965" y1="83274" x2="98965" y2="83274"/>
                      </a14:backgroundRemoval>
                    </a14:imgEffect>
                  </a14:imgLayer>
                </a14:imgProps>
              </a:ext>
              <a:ext uri="{28A0092B-C50C-407E-A947-70E740481C1C}">
                <a14:useLocalDpi xmlns="" xmlns:a14="http://schemas.microsoft.com/office/drawing/2010/main" val="0"/>
              </a:ext>
            </a:extLst>
          </a:blip>
          <a:srcRect l="8301" t="5827" r="2775" b="1871"/>
          <a:stretch/>
        </p:blipFill>
        <p:spPr bwMode="auto">
          <a:xfrm rot="20434411">
            <a:off x="670918" y="4016726"/>
            <a:ext cx="1754158" cy="1529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9360491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idx="4294967295"/>
          </p:nvPr>
        </p:nvSpPr>
        <p:spPr>
          <a:xfrm>
            <a:off x="0" y="0"/>
            <a:ext cx="8915400" cy="533400"/>
          </a:xfrm>
        </p:spPr>
        <p:txBody>
          <a:bodyPr>
            <a:noAutofit/>
          </a:bodyPr>
          <a:lstStyle/>
          <a:p>
            <a:r>
              <a:rPr lang="en-US" dirty="0" smtClean="0"/>
              <a:t> </a:t>
            </a:r>
            <a:r>
              <a:rPr lang="en-US" sz="3200" dirty="0" smtClean="0"/>
              <a:t>SXP combines </a:t>
            </a:r>
            <a:r>
              <a:rPr lang="en-US" sz="3200" dirty="0"/>
              <a:t>s</a:t>
            </a:r>
            <a:r>
              <a:rPr lang="en-US" sz="3200" dirty="0" smtClean="0"/>
              <a:t>torage </a:t>
            </a:r>
            <a:r>
              <a:rPr lang="en-US" sz="3200" dirty="0"/>
              <a:t>+</a:t>
            </a:r>
            <a:r>
              <a:rPr lang="en-US" sz="3200" dirty="0" smtClean="0"/>
              <a:t> memory </a:t>
            </a:r>
            <a:r>
              <a:rPr lang="en-US" sz="3200" dirty="0"/>
              <a:t>s</a:t>
            </a:r>
            <a:r>
              <a:rPr lang="en-US" sz="3200" dirty="0" smtClean="0"/>
              <a:t>emantics </a:t>
            </a:r>
            <a:endParaRPr lang="en-US" sz="3200" dirty="0"/>
          </a:p>
        </p:txBody>
      </p:sp>
      <p:sp>
        <p:nvSpPr>
          <p:cNvPr id="251907" name="Rectangle 3"/>
          <p:cNvSpPr>
            <a:spLocks noGrp="1" noChangeArrowheads="1"/>
          </p:cNvSpPr>
          <p:nvPr>
            <p:ph type="body" idx="4294967295"/>
          </p:nvPr>
        </p:nvSpPr>
        <p:spPr>
          <a:xfrm>
            <a:off x="5029200" y="685800"/>
            <a:ext cx="4114800" cy="2057400"/>
          </a:xfrm>
        </p:spPr>
        <p:txBody>
          <a:bodyPr>
            <a:noAutofit/>
          </a:bodyPr>
          <a:lstStyle/>
          <a:p>
            <a:pPr marL="0">
              <a:lnSpc>
                <a:spcPct val="90000"/>
              </a:lnSpc>
              <a:spcBef>
                <a:spcPct val="0"/>
              </a:spcBef>
              <a:buFontTx/>
              <a:buNone/>
            </a:pPr>
            <a:r>
              <a:rPr lang="en-US" sz="1800" b="1" dirty="0" smtClean="0"/>
              <a:t>SXP = Desirable </a:t>
            </a:r>
            <a:r>
              <a:rPr lang="en-US" sz="1800" b="1" dirty="0" smtClean="0"/>
              <a:t>Memory Attributes:</a:t>
            </a:r>
            <a:endParaRPr lang="en-US" sz="1800" b="1" dirty="0"/>
          </a:p>
          <a:p>
            <a:pPr marL="0" lvl="1">
              <a:lnSpc>
                <a:spcPct val="90000"/>
              </a:lnSpc>
              <a:spcBef>
                <a:spcPct val="0"/>
              </a:spcBef>
            </a:pPr>
            <a:r>
              <a:rPr lang="en-US" sz="1800" b="1" dirty="0"/>
              <a:t>Cross-point </a:t>
            </a:r>
            <a:r>
              <a:rPr lang="en-US" sz="1800" b="1" dirty="0" smtClean="0"/>
              <a:t> Cell/Array</a:t>
            </a:r>
            <a:r>
              <a:rPr lang="en-US" sz="1800" b="1" dirty="0"/>
              <a:t>: </a:t>
            </a:r>
            <a:endParaRPr lang="en-US" sz="1800" b="1" dirty="0" smtClean="0"/>
          </a:p>
          <a:p>
            <a:pPr marL="0" lvl="2">
              <a:lnSpc>
                <a:spcPct val="90000"/>
              </a:lnSpc>
              <a:spcBef>
                <a:spcPct val="0"/>
              </a:spcBef>
            </a:pPr>
            <a:r>
              <a:rPr lang="en-US" b="1" dirty="0" smtClean="0"/>
              <a:t>Area </a:t>
            </a:r>
            <a:r>
              <a:rPr lang="en-US" b="1" dirty="0"/>
              <a:t>=  4*</a:t>
            </a:r>
            <a:r>
              <a:rPr lang="en-US" b="1" dirty="0">
                <a:latin typeface="Symbol" pitchFamily="18" charset="2"/>
              </a:rPr>
              <a:t>l</a:t>
            </a:r>
            <a:r>
              <a:rPr lang="en-US" b="1" baseline="30000" dirty="0"/>
              <a:t>2</a:t>
            </a:r>
          </a:p>
          <a:p>
            <a:pPr marL="0" lvl="1">
              <a:lnSpc>
                <a:spcPct val="90000"/>
              </a:lnSpc>
              <a:spcBef>
                <a:spcPct val="0"/>
              </a:spcBef>
            </a:pPr>
            <a:r>
              <a:rPr lang="en-US" sz="1800" b="1" dirty="0"/>
              <a:t>Stackable above CMOS </a:t>
            </a:r>
            <a:endParaRPr lang="en-US" sz="1800" b="1" dirty="0" smtClean="0"/>
          </a:p>
          <a:p>
            <a:pPr marL="0" lvl="2">
              <a:lnSpc>
                <a:spcPct val="90000"/>
              </a:lnSpc>
              <a:spcBef>
                <a:spcPct val="0"/>
              </a:spcBef>
            </a:pPr>
            <a:r>
              <a:rPr lang="en-US" b="1" dirty="0" smtClean="0"/>
              <a:t>Area </a:t>
            </a:r>
            <a:r>
              <a:rPr lang="en-US" b="1" dirty="0"/>
              <a:t>= 4*</a:t>
            </a:r>
            <a:r>
              <a:rPr lang="en-US" b="1" dirty="0">
                <a:latin typeface="Symbol" pitchFamily="18" charset="2"/>
              </a:rPr>
              <a:t>l</a:t>
            </a:r>
            <a:r>
              <a:rPr lang="en-US" b="1" baseline="30000" dirty="0"/>
              <a:t>2</a:t>
            </a:r>
            <a:r>
              <a:rPr lang="en-US" b="1" dirty="0"/>
              <a:t>/N.</a:t>
            </a:r>
          </a:p>
          <a:p>
            <a:pPr marL="0" lvl="1">
              <a:lnSpc>
                <a:spcPct val="90000"/>
              </a:lnSpc>
              <a:spcBef>
                <a:spcPct val="0"/>
              </a:spcBef>
            </a:pPr>
            <a:r>
              <a:rPr lang="en-US" sz="1800" b="1" dirty="0" smtClean="0"/>
              <a:t>Selector </a:t>
            </a:r>
            <a:r>
              <a:rPr lang="en-US" sz="1800" b="1" dirty="0"/>
              <a:t>and memory “matched” non-linear I-Vs</a:t>
            </a:r>
          </a:p>
        </p:txBody>
      </p:sp>
      <p:sp>
        <p:nvSpPr>
          <p:cNvPr id="251912" name="AutoShape 8"/>
          <p:cNvSpPr>
            <a:spLocks noChangeAspect="1"/>
          </p:cNvSpPr>
          <p:nvPr/>
        </p:nvSpPr>
        <p:spPr bwMode="auto">
          <a:xfrm>
            <a:off x="3581400" y="609600"/>
            <a:ext cx="1295400" cy="268287"/>
          </a:xfrm>
          <a:prstGeom prst="borderCallout2">
            <a:avLst>
              <a:gd name="adj1" fmla="val 23005"/>
              <a:gd name="adj2" fmla="val -8333"/>
              <a:gd name="adj3" fmla="val 54628"/>
              <a:gd name="adj4" fmla="val -26090"/>
              <a:gd name="adj5" fmla="val 239570"/>
              <a:gd name="adj6" fmla="val -68602"/>
            </a:avLst>
          </a:prstGeom>
          <a:noFill/>
          <a:ln w="9525" algn="ctr">
            <a:solidFill>
              <a:srgbClr val="0000FF"/>
            </a:solidFill>
            <a:miter lim="800000"/>
            <a:headEnd/>
            <a:tailEnd/>
          </a:ln>
        </p:spPr>
        <p:txBody>
          <a:bodyPr/>
          <a:lstStyle/>
          <a:p>
            <a:pPr algn="ctr" eaLnBrk="0" fontAlgn="base" hangingPunct="0">
              <a:spcBef>
                <a:spcPct val="0"/>
              </a:spcBef>
              <a:spcAft>
                <a:spcPct val="0"/>
              </a:spcAft>
            </a:pPr>
            <a:r>
              <a:rPr kumimoji="1" lang="en-US" sz="1200" b="1" dirty="0" smtClean="0">
                <a:solidFill>
                  <a:srgbClr val="0000FF"/>
                </a:solidFill>
                <a:ea typeface="MS PGothic" pitchFamily="34" charset="-128"/>
                <a:cs typeface="Arial" pitchFamily="34" charset="0"/>
              </a:rPr>
              <a:t>Storage Device</a:t>
            </a:r>
            <a:endParaRPr kumimoji="1" lang="en-US" sz="1200" b="1" dirty="0">
              <a:solidFill>
                <a:srgbClr val="0000FF"/>
              </a:solidFill>
              <a:ea typeface="MS PGothic" pitchFamily="34" charset="-128"/>
              <a:cs typeface="Arial" pitchFamily="34" charset="0"/>
            </a:endParaRPr>
          </a:p>
        </p:txBody>
      </p:sp>
      <p:sp>
        <p:nvSpPr>
          <p:cNvPr id="251913" name="AutoShape 9"/>
          <p:cNvSpPr>
            <a:spLocks noChangeAspect="1"/>
          </p:cNvSpPr>
          <p:nvPr/>
        </p:nvSpPr>
        <p:spPr bwMode="auto">
          <a:xfrm>
            <a:off x="3581400" y="914400"/>
            <a:ext cx="1295400" cy="457200"/>
          </a:xfrm>
          <a:prstGeom prst="borderCallout2">
            <a:avLst>
              <a:gd name="adj1" fmla="val 22787"/>
              <a:gd name="adj2" fmla="val -9093"/>
              <a:gd name="adj3" fmla="val 22787"/>
              <a:gd name="adj4" fmla="val -23486"/>
              <a:gd name="adj5" fmla="val 99797"/>
              <a:gd name="adj6" fmla="val -68181"/>
            </a:avLst>
          </a:prstGeom>
          <a:noFill/>
          <a:ln w="9525" algn="ctr">
            <a:solidFill>
              <a:srgbClr val="FF0000"/>
            </a:solidFill>
            <a:miter lim="800000"/>
            <a:headEnd/>
            <a:tailEnd/>
          </a:ln>
        </p:spPr>
        <p:txBody>
          <a:bodyPr/>
          <a:lstStyle/>
          <a:p>
            <a:pPr algn="ctr" eaLnBrk="0" fontAlgn="base" hangingPunct="0">
              <a:spcBef>
                <a:spcPct val="0"/>
              </a:spcBef>
              <a:spcAft>
                <a:spcPct val="0"/>
              </a:spcAft>
            </a:pPr>
            <a:r>
              <a:rPr kumimoji="1" lang="en-US" sz="1200" b="1" dirty="0">
                <a:solidFill>
                  <a:srgbClr val="FF0000"/>
                </a:solidFill>
                <a:ea typeface="MS PGothic" pitchFamily="34" charset="-128"/>
                <a:cs typeface="Arial" pitchFamily="34" charset="0"/>
              </a:rPr>
              <a:t>Selector Device</a:t>
            </a:r>
          </a:p>
        </p:txBody>
      </p:sp>
      <p:grpSp>
        <p:nvGrpSpPr>
          <p:cNvPr id="2" name="Group 13"/>
          <p:cNvGrpSpPr>
            <a:grpSpLocks noChangeAspect="1"/>
          </p:cNvGrpSpPr>
          <p:nvPr/>
        </p:nvGrpSpPr>
        <p:grpSpPr bwMode="auto">
          <a:xfrm>
            <a:off x="304800" y="561975"/>
            <a:ext cx="3208337" cy="2257425"/>
            <a:chOff x="2697" y="1587"/>
            <a:chExt cx="2961" cy="2083"/>
          </a:xfrm>
        </p:grpSpPr>
        <p:sp>
          <p:nvSpPr>
            <p:cNvPr id="251918" name="AutoShape 14"/>
            <p:cNvSpPr>
              <a:spLocks noChangeAspect="1" noChangeArrowheads="1"/>
            </p:cNvSpPr>
            <p:nvPr/>
          </p:nvSpPr>
          <p:spPr bwMode="auto">
            <a:xfrm>
              <a:off x="2701" y="2357"/>
              <a:ext cx="1468" cy="1310"/>
            </a:xfrm>
            <a:prstGeom prst="cube">
              <a:avLst>
                <a:gd name="adj" fmla="val 93509"/>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19" name="AutoShape 15"/>
            <p:cNvSpPr>
              <a:spLocks noChangeAspect="1" noChangeArrowheads="1"/>
            </p:cNvSpPr>
            <p:nvPr/>
          </p:nvSpPr>
          <p:spPr bwMode="auto">
            <a:xfrm>
              <a:off x="3245" y="2355"/>
              <a:ext cx="1468" cy="1310"/>
            </a:xfrm>
            <a:prstGeom prst="cube">
              <a:avLst>
                <a:gd name="adj" fmla="val 93509"/>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20" name="AutoShape 16"/>
            <p:cNvSpPr>
              <a:spLocks noChangeAspect="1" noChangeArrowheads="1"/>
            </p:cNvSpPr>
            <p:nvPr/>
          </p:nvSpPr>
          <p:spPr bwMode="auto">
            <a:xfrm>
              <a:off x="3803" y="2360"/>
              <a:ext cx="1468" cy="1310"/>
            </a:xfrm>
            <a:prstGeom prst="cube">
              <a:avLst>
                <a:gd name="adj" fmla="val 93509"/>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nvGrpSpPr>
            <p:cNvPr id="3" name="Group 17"/>
            <p:cNvGrpSpPr>
              <a:grpSpLocks noChangeAspect="1"/>
            </p:cNvGrpSpPr>
            <p:nvPr/>
          </p:nvGrpSpPr>
          <p:grpSpPr bwMode="auto">
            <a:xfrm>
              <a:off x="2920" y="3107"/>
              <a:ext cx="153" cy="309"/>
              <a:chOff x="3972" y="1056"/>
              <a:chExt cx="153" cy="309"/>
            </a:xfrm>
          </p:grpSpPr>
          <p:sp>
            <p:nvSpPr>
              <p:cNvPr id="251922" name="AutoShape 18"/>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23" name="AutoShape 19"/>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4" name="Group 20"/>
            <p:cNvGrpSpPr>
              <a:grpSpLocks noChangeAspect="1"/>
            </p:cNvGrpSpPr>
            <p:nvPr/>
          </p:nvGrpSpPr>
          <p:grpSpPr bwMode="auto">
            <a:xfrm>
              <a:off x="3478" y="3112"/>
              <a:ext cx="153" cy="309"/>
              <a:chOff x="3972" y="1056"/>
              <a:chExt cx="153" cy="309"/>
            </a:xfrm>
          </p:grpSpPr>
          <p:sp>
            <p:nvSpPr>
              <p:cNvPr id="251925" name="AutoShape 21"/>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26" name="AutoShape 22"/>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5" name="Group 23"/>
            <p:cNvGrpSpPr>
              <a:grpSpLocks noChangeAspect="1"/>
            </p:cNvGrpSpPr>
            <p:nvPr/>
          </p:nvGrpSpPr>
          <p:grpSpPr bwMode="auto">
            <a:xfrm>
              <a:off x="4043" y="3110"/>
              <a:ext cx="153" cy="309"/>
              <a:chOff x="3972" y="1056"/>
              <a:chExt cx="153" cy="309"/>
            </a:xfrm>
          </p:grpSpPr>
          <p:sp>
            <p:nvSpPr>
              <p:cNvPr id="251928" name="AutoShape 24"/>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29" name="AutoShape 25"/>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6" name="Group 26"/>
            <p:cNvGrpSpPr>
              <a:grpSpLocks noChangeAspect="1"/>
            </p:cNvGrpSpPr>
            <p:nvPr/>
          </p:nvGrpSpPr>
          <p:grpSpPr bwMode="auto">
            <a:xfrm>
              <a:off x="3240" y="2783"/>
              <a:ext cx="153" cy="309"/>
              <a:chOff x="3972" y="1056"/>
              <a:chExt cx="153" cy="309"/>
            </a:xfrm>
          </p:grpSpPr>
          <p:sp>
            <p:nvSpPr>
              <p:cNvPr id="251931" name="AutoShape 27"/>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32" name="AutoShape 28"/>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7" name="Group 29"/>
            <p:cNvGrpSpPr>
              <a:grpSpLocks noChangeAspect="1"/>
            </p:cNvGrpSpPr>
            <p:nvPr/>
          </p:nvGrpSpPr>
          <p:grpSpPr bwMode="auto">
            <a:xfrm>
              <a:off x="3798" y="2788"/>
              <a:ext cx="153" cy="309"/>
              <a:chOff x="3972" y="1056"/>
              <a:chExt cx="153" cy="309"/>
            </a:xfrm>
          </p:grpSpPr>
          <p:sp>
            <p:nvSpPr>
              <p:cNvPr id="251934" name="AutoShape 30"/>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35" name="AutoShape 31"/>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8" name="Group 32"/>
            <p:cNvGrpSpPr>
              <a:grpSpLocks noChangeAspect="1"/>
            </p:cNvGrpSpPr>
            <p:nvPr/>
          </p:nvGrpSpPr>
          <p:grpSpPr bwMode="auto">
            <a:xfrm>
              <a:off x="4363" y="2786"/>
              <a:ext cx="153" cy="309"/>
              <a:chOff x="3972" y="1056"/>
              <a:chExt cx="153" cy="309"/>
            </a:xfrm>
          </p:grpSpPr>
          <p:sp>
            <p:nvSpPr>
              <p:cNvPr id="251937" name="AutoShape 33"/>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38" name="AutoShape 34"/>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9" name="Group 35"/>
            <p:cNvGrpSpPr>
              <a:grpSpLocks noChangeAspect="1"/>
            </p:cNvGrpSpPr>
            <p:nvPr/>
          </p:nvGrpSpPr>
          <p:grpSpPr bwMode="auto">
            <a:xfrm>
              <a:off x="3588" y="2438"/>
              <a:ext cx="153" cy="309"/>
              <a:chOff x="3972" y="1056"/>
              <a:chExt cx="153" cy="309"/>
            </a:xfrm>
          </p:grpSpPr>
          <p:sp>
            <p:nvSpPr>
              <p:cNvPr id="251940" name="AutoShape 36"/>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41" name="AutoShape 37"/>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0" name="Group 38"/>
            <p:cNvGrpSpPr>
              <a:grpSpLocks noChangeAspect="1"/>
            </p:cNvGrpSpPr>
            <p:nvPr/>
          </p:nvGrpSpPr>
          <p:grpSpPr bwMode="auto">
            <a:xfrm>
              <a:off x="4146" y="2443"/>
              <a:ext cx="153" cy="309"/>
              <a:chOff x="3972" y="1056"/>
              <a:chExt cx="153" cy="309"/>
            </a:xfrm>
          </p:grpSpPr>
          <p:sp>
            <p:nvSpPr>
              <p:cNvPr id="251943" name="AutoShape 39"/>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44" name="AutoShape 40"/>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1" name="Group 41"/>
            <p:cNvGrpSpPr>
              <a:grpSpLocks noChangeAspect="1"/>
            </p:cNvGrpSpPr>
            <p:nvPr/>
          </p:nvGrpSpPr>
          <p:grpSpPr bwMode="auto">
            <a:xfrm>
              <a:off x="4711" y="2441"/>
              <a:ext cx="153" cy="309"/>
              <a:chOff x="3972" y="1056"/>
              <a:chExt cx="153" cy="309"/>
            </a:xfrm>
          </p:grpSpPr>
          <p:sp>
            <p:nvSpPr>
              <p:cNvPr id="251946" name="AutoShape 42"/>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47" name="AutoShape 43"/>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2" name="Group 44"/>
            <p:cNvGrpSpPr>
              <a:grpSpLocks noChangeAspect="1"/>
            </p:cNvGrpSpPr>
            <p:nvPr/>
          </p:nvGrpSpPr>
          <p:grpSpPr bwMode="auto">
            <a:xfrm>
              <a:off x="2707" y="2353"/>
              <a:ext cx="2771" cy="881"/>
              <a:chOff x="2707" y="2353"/>
              <a:chExt cx="2771" cy="881"/>
            </a:xfrm>
          </p:grpSpPr>
          <p:sp>
            <p:nvSpPr>
              <p:cNvPr id="251949" name="AutoShape 45"/>
              <p:cNvSpPr>
                <a:spLocks noChangeAspect="1" noChangeArrowheads="1"/>
              </p:cNvSpPr>
              <p:nvPr/>
            </p:nvSpPr>
            <p:spPr bwMode="auto">
              <a:xfrm>
                <a:off x="2707" y="3029"/>
                <a:ext cx="2095" cy="205"/>
              </a:xfrm>
              <a:prstGeom prst="cube">
                <a:avLst>
                  <a:gd name="adj" fmla="val 67120"/>
                </a:avLst>
              </a:prstGeom>
              <a:solidFill>
                <a:srgbClr val="CCCCFF"/>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50" name="AutoShape 46"/>
              <p:cNvSpPr>
                <a:spLocks noChangeAspect="1" noChangeArrowheads="1"/>
              </p:cNvSpPr>
              <p:nvPr/>
            </p:nvSpPr>
            <p:spPr bwMode="auto">
              <a:xfrm>
                <a:off x="3007" y="2726"/>
                <a:ext cx="2096" cy="205"/>
              </a:xfrm>
              <a:prstGeom prst="cube">
                <a:avLst>
                  <a:gd name="adj" fmla="val 67120"/>
                </a:avLst>
              </a:prstGeom>
              <a:solidFill>
                <a:srgbClr val="CCCCFF"/>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51" name="AutoShape 47"/>
              <p:cNvSpPr>
                <a:spLocks noChangeAspect="1" noChangeArrowheads="1"/>
              </p:cNvSpPr>
              <p:nvPr/>
            </p:nvSpPr>
            <p:spPr bwMode="auto">
              <a:xfrm>
                <a:off x="3383" y="2353"/>
                <a:ext cx="2095" cy="205"/>
              </a:xfrm>
              <a:prstGeom prst="cube">
                <a:avLst>
                  <a:gd name="adj" fmla="val 67120"/>
                </a:avLst>
              </a:prstGeom>
              <a:solidFill>
                <a:srgbClr val="CCCCFF"/>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3" name="Group 48"/>
            <p:cNvGrpSpPr>
              <a:grpSpLocks noChangeAspect="1"/>
            </p:cNvGrpSpPr>
            <p:nvPr/>
          </p:nvGrpSpPr>
          <p:grpSpPr bwMode="auto">
            <a:xfrm>
              <a:off x="2939" y="2790"/>
              <a:ext cx="153" cy="309"/>
              <a:chOff x="3972" y="1056"/>
              <a:chExt cx="153" cy="309"/>
            </a:xfrm>
          </p:grpSpPr>
          <p:sp>
            <p:nvSpPr>
              <p:cNvPr id="251953" name="AutoShape 49"/>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54" name="AutoShape 50"/>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4" name="Group 51"/>
            <p:cNvGrpSpPr>
              <a:grpSpLocks noChangeAspect="1"/>
            </p:cNvGrpSpPr>
            <p:nvPr/>
          </p:nvGrpSpPr>
          <p:grpSpPr bwMode="auto">
            <a:xfrm>
              <a:off x="3497" y="2795"/>
              <a:ext cx="153" cy="309"/>
              <a:chOff x="3972" y="1056"/>
              <a:chExt cx="153" cy="309"/>
            </a:xfrm>
          </p:grpSpPr>
          <p:sp>
            <p:nvSpPr>
              <p:cNvPr id="251956" name="AutoShape 52"/>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57" name="AutoShape 53"/>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5" name="Group 54"/>
            <p:cNvGrpSpPr>
              <a:grpSpLocks noChangeAspect="1"/>
            </p:cNvGrpSpPr>
            <p:nvPr/>
          </p:nvGrpSpPr>
          <p:grpSpPr bwMode="auto">
            <a:xfrm>
              <a:off x="4062" y="2793"/>
              <a:ext cx="153" cy="309"/>
              <a:chOff x="3972" y="1056"/>
              <a:chExt cx="153" cy="309"/>
            </a:xfrm>
          </p:grpSpPr>
          <p:sp>
            <p:nvSpPr>
              <p:cNvPr id="251959" name="AutoShape 55"/>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60" name="AutoShape 56"/>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6" name="Group 57"/>
            <p:cNvGrpSpPr>
              <a:grpSpLocks noChangeAspect="1"/>
            </p:cNvGrpSpPr>
            <p:nvPr/>
          </p:nvGrpSpPr>
          <p:grpSpPr bwMode="auto">
            <a:xfrm>
              <a:off x="3259" y="2466"/>
              <a:ext cx="153" cy="309"/>
              <a:chOff x="3972" y="1056"/>
              <a:chExt cx="153" cy="309"/>
            </a:xfrm>
          </p:grpSpPr>
          <p:sp>
            <p:nvSpPr>
              <p:cNvPr id="251962" name="AutoShape 58"/>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63" name="AutoShape 59"/>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7" name="Group 60"/>
            <p:cNvGrpSpPr>
              <a:grpSpLocks noChangeAspect="1"/>
            </p:cNvGrpSpPr>
            <p:nvPr/>
          </p:nvGrpSpPr>
          <p:grpSpPr bwMode="auto">
            <a:xfrm>
              <a:off x="3817" y="2471"/>
              <a:ext cx="153" cy="309"/>
              <a:chOff x="3972" y="1056"/>
              <a:chExt cx="153" cy="309"/>
            </a:xfrm>
          </p:grpSpPr>
          <p:sp>
            <p:nvSpPr>
              <p:cNvPr id="251965" name="AutoShape 61"/>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66" name="AutoShape 62"/>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8" name="Group 63"/>
            <p:cNvGrpSpPr>
              <a:grpSpLocks noChangeAspect="1"/>
            </p:cNvGrpSpPr>
            <p:nvPr/>
          </p:nvGrpSpPr>
          <p:grpSpPr bwMode="auto">
            <a:xfrm>
              <a:off x="4382" y="2469"/>
              <a:ext cx="153" cy="309"/>
              <a:chOff x="3972" y="1056"/>
              <a:chExt cx="153" cy="309"/>
            </a:xfrm>
          </p:grpSpPr>
          <p:sp>
            <p:nvSpPr>
              <p:cNvPr id="251968" name="AutoShape 64"/>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69" name="AutoShape 65"/>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19" name="Group 66"/>
            <p:cNvGrpSpPr>
              <a:grpSpLocks noChangeAspect="1"/>
            </p:cNvGrpSpPr>
            <p:nvPr/>
          </p:nvGrpSpPr>
          <p:grpSpPr bwMode="auto">
            <a:xfrm>
              <a:off x="3607" y="2121"/>
              <a:ext cx="153" cy="309"/>
              <a:chOff x="3972" y="1056"/>
              <a:chExt cx="153" cy="309"/>
            </a:xfrm>
          </p:grpSpPr>
          <p:sp>
            <p:nvSpPr>
              <p:cNvPr id="251971" name="AutoShape 67"/>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72" name="AutoShape 68"/>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20" name="Group 69"/>
            <p:cNvGrpSpPr>
              <a:grpSpLocks noChangeAspect="1"/>
            </p:cNvGrpSpPr>
            <p:nvPr/>
          </p:nvGrpSpPr>
          <p:grpSpPr bwMode="auto">
            <a:xfrm>
              <a:off x="4165" y="2126"/>
              <a:ext cx="153" cy="309"/>
              <a:chOff x="3972" y="1056"/>
              <a:chExt cx="153" cy="309"/>
            </a:xfrm>
          </p:grpSpPr>
          <p:sp>
            <p:nvSpPr>
              <p:cNvPr id="251974" name="AutoShape 70"/>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75" name="AutoShape 71"/>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21" name="Group 72"/>
            <p:cNvGrpSpPr>
              <a:grpSpLocks noChangeAspect="1"/>
            </p:cNvGrpSpPr>
            <p:nvPr/>
          </p:nvGrpSpPr>
          <p:grpSpPr bwMode="auto">
            <a:xfrm>
              <a:off x="4730" y="2124"/>
              <a:ext cx="153" cy="309"/>
              <a:chOff x="3972" y="1056"/>
              <a:chExt cx="153" cy="309"/>
            </a:xfrm>
          </p:grpSpPr>
          <p:sp>
            <p:nvSpPr>
              <p:cNvPr id="251977" name="AutoShape 73"/>
              <p:cNvSpPr>
                <a:spLocks noChangeAspect="1" noChangeArrowheads="1"/>
              </p:cNvSpPr>
              <p:nvPr/>
            </p:nvSpPr>
            <p:spPr bwMode="auto">
              <a:xfrm>
                <a:off x="3972" y="1188"/>
                <a:ext cx="153" cy="177"/>
              </a:xfrm>
              <a:prstGeom prst="can">
                <a:avLst>
                  <a:gd name="adj" fmla="val 28922"/>
                </a:avLst>
              </a:prstGeom>
              <a:solidFill>
                <a:srgbClr val="FF6600"/>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78" name="AutoShape 74"/>
              <p:cNvSpPr>
                <a:spLocks noChangeAspect="1" noChangeArrowheads="1"/>
              </p:cNvSpPr>
              <p:nvPr/>
            </p:nvSpPr>
            <p:spPr bwMode="auto">
              <a:xfrm>
                <a:off x="3972" y="1056"/>
                <a:ext cx="153" cy="177"/>
              </a:xfrm>
              <a:prstGeom prst="can">
                <a:avLst>
                  <a:gd name="adj" fmla="val 28922"/>
                </a:avLst>
              </a:prstGeom>
              <a:solidFill>
                <a:srgbClr val="9999FF"/>
              </a:solid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grpSp>
          <p:nvGrpSpPr>
            <p:cNvPr id="22" name="Group 75"/>
            <p:cNvGrpSpPr>
              <a:grpSpLocks noChangeAspect="1"/>
            </p:cNvGrpSpPr>
            <p:nvPr/>
          </p:nvGrpSpPr>
          <p:grpSpPr bwMode="auto">
            <a:xfrm>
              <a:off x="2697" y="1912"/>
              <a:ext cx="2367" cy="1096"/>
              <a:chOff x="495" y="2451"/>
              <a:chExt cx="2367" cy="1096"/>
            </a:xfrm>
          </p:grpSpPr>
          <p:sp>
            <p:nvSpPr>
              <p:cNvPr id="251980" name="AutoShape 76"/>
              <p:cNvSpPr>
                <a:spLocks noChangeAspect="1" noChangeArrowheads="1"/>
              </p:cNvSpPr>
              <p:nvPr/>
            </p:nvSpPr>
            <p:spPr bwMode="auto">
              <a:xfrm>
                <a:off x="495" y="2460"/>
                <a:ext cx="1266" cy="1087"/>
              </a:xfrm>
              <a:prstGeom prst="cube">
                <a:avLst>
                  <a:gd name="adj" fmla="val 93509"/>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81" name="AutoShape 77"/>
              <p:cNvSpPr>
                <a:spLocks noChangeAspect="1" noChangeArrowheads="1"/>
              </p:cNvSpPr>
              <p:nvPr/>
            </p:nvSpPr>
            <p:spPr bwMode="auto">
              <a:xfrm>
                <a:off x="1039" y="2451"/>
                <a:ext cx="1266" cy="1087"/>
              </a:xfrm>
              <a:prstGeom prst="cube">
                <a:avLst>
                  <a:gd name="adj" fmla="val 93509"/>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82" name="AutoShape 78"/>
              <p:cNvSpPr>
                <a:spLocks noChangeAspect="1" noChangeArrowheads="1"/>
              </p:cNvSpPr>
              <p:nvPr/>
            </p:nvSpPr>
            <p:spPr bwMode="auto">
              <a:xfrm>
                <a:off x="1596" y="2460"/>
                <a:ext cx="1266" cy="1087"/>
              </a:xfrm>
              <a:prstGeom prst="cube">
                <a:avLst>
                  <a:gd name="adj" fmla="val 93509"/>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grpSp>
        <p:sp>
          <p:nvSpPr>
            <p:cNvPr id="251983" name="AutoShape 79"/>
            <p:cNvSpPr>
              <a:spLocks noChangeAspect="1"/>
            </p:cNvSpPr>
            <p:nvPr/>
          </p:nvSpPr>
          <p:spPr bwMode="auto">
            <a:xfrm rot="-5400000">
              <a:off x="4343" y="1149"/>
              <a:ext cx="122" cy="1369"/>
            </a:xfrm>
            <a:prstGeom prst="rightBrace">
              <a:avLst>
                <a:gd name="adj1" fmla="val 93511"/>
                <a:gd name="adj2" fmla="val 49593"/>
              </a:avLst>
            </a:prstGeom>
            <a:noFill/>
            <a:ln w="9525">
              <a:solidFill>
                <a:schemeClr val="tx1"/>
              </a:solidFill>
              <a:round/>
              <a:headEnd/>
              <a:tailEnd/>
            </a:ln>
          </p:spPr>
          <p:txBody>
            <a:bodyPr vert="eaVert"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84" name="AutoShape 80"/>
            <p:cNvSpPr>
              <a:spLocks noChangeAspect="1"/>
            </p:cNvSpPr>
            <p:nvPr/>
          </p:nvSpPr>
          <p:spPr bwMode="auto">
            <a:xfrm rot="2687684">
              <a:off x="5088" y="2208"/>
              <a:ext cx="71" cy="1250"/>
            </a:xfrm>
            <a:prstGeom prst="rightBrace">
              <a:avLst>
                <a:gd name="adj1" fmla="val 146714"/>
                <a:gd name="adj2" fmla="val 49593"/>
              </a:avLst>
            </a:prstGeom>
            <a:noFill/>
            <a:ln w="9525">
              <a:solidFill>
                <a:schemeClr val="tx1"/>
              </a:solidFill>
              <a:round/>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cs typeface="Arial" pitchFamily="34" charset="0"/>
              </a:endParaRPr>
            </a:p>
          </p:txBody>
        </p:sp>
        <p:sp>
          <p:nvSpPr>
            <p:cNvPr id="251985" name="Text Box 81"/>
            <p:cNvSpPr txBox="1">
              <a:spLocks noChangeAspect="1" noChangeArrowheads="1"/>
            </p:cNvSpPr>
            <p:nvPr/>
          </p:nvSpPr>
          <p:spPr bwMode="auto">
            <a:xfrm>
              <a:off x="4086" y="1587"/>
              <a:ext cx="961" cy="281"/>
            </a:xfrm>
            <a:prstGeom prst="rect">
              <a:avLst/>
            </a:prstGeom>
            <a:noFill/>
            <a:ln w="9525" algn="ctr">
              <a:noFill/>
              <a:miter lim="800000"/>
              <a:headEnd/>
              <a:tailEnd/>
            </a:ln>
          </p:spPr>
          <p:txBody>
            <a:bodyPr wrap="none">
              <a:spAutoFit/>
            </a:bodyPr>
            <a:lstStyle/>
            <a:p>
              <a:pPr algn="just" eaLnBrk="0" fontAlgn="base" hangingPunct="0">
                <a:spcBef>
                  <a:spcPct val="0"/>
                </a:spcBef>
                <a:spcAft>
                  <a:spcPct val="0"/>
                </a:spcAft>
              </a:pPr>
              <a:r>
                <a:rPr kumimoji="1" lang="en-US" sz="1400" b="1">
                  <a:solidFill>
                    <a:srgbClr val="000000"/>
                  </a:solidFill>
                  <a:ea typeface="MS PGothic" pitchFamily="34" charset="-128"/>
                  <a:cs typeface="Arial" pitchFamily="34" charset="0"/>
                </a:rPr>
                <a:t>Wordlines</a:t>
              </a:r>
            </a:p>
          </p:txBody>
        </p:sp>
        <p:sp>
          <p:nvSpPr>
            <p:cNvPr id="251986" name="Text Box 82"/>
            <p:cNvSpPr txBox="1">
              <a:spLocks noChangeAspect="1" noChangeArrowheads="1"/>
            </p:cNvSpPr>
            <p:nvPr/>
          </p:nvSpPr>
          <p:spPr bwMode="auto">
            <a:xfrm rot="-2631709">
              <a:off x="4897" y="2797"/>
              <a:ext cx="761" cy="281"/>
            </a:xfrm>
            <a:prstGeom prst="rect">
              <a:avLst/>
            </a:prstGeom>
            <a:noFill/>
            <a:ln w="9525" algn="ctr">
              <a:noFill/>
              <a:miter lim="800000"/>
              <a:headEnd/>
              <a:tailEnd/>
            </a:ln>
          </p:spPr>
          <p:txBody>
            <a:bodyPr wrap="none">
              <a:spAutoFit/>
            </a:bodyPr>
            <a:lstStyle/>
            <a:p>
              <a:pPr algn="just" eaLnBrk="0" fontAlgn="base" hangingPunct="0">
                <a:spcBef>
                  <a:spcPct val="0"/>
                </a:spcBef>
                <a:spcAft>
                  <a:spcPct val="0"/>
                </a:spcAft>
              </a:pPr>
              <a:r>
                <a:rPr kumimoji="1" lang="en-US" sz="1400" b="1">
                  <a:solidFill>
                    <a:srgbClr val="000000"/>
                  </a:solidFill>
                  <a:ea typeface="MS PGothic" pitchFamily="34" charset="-128"/>
                  <a:cs typeface="Arial" pitchFamily="34" charset="0"/>
                </a:rPr>
                <a:t>Bitlines</a:t>
              </a:r>
            </a:p>
          </p:txBody>
        </p:sp>
      </p:grpSp>
      <p:pic>
        <p:nvPicPr>
          <p:cNvPr id="251987" name="Picture 83"/>
          <p:cNvPicPr>
            <a:picLocks noChangeAspect="1" noChangeArrowheads="1"/>
          </p:cNvPicPr>
          <p:nvPr/>
        </p:nvPicPr>
        <p:blipFill>
          <a:blip r:embed="rId2" cstate="print"/>
          <a:srcRect/>
          <a:stretch>
            <a:fillRect/>
          </a:stretch>
        </p:blipFill>
        <p:spPr bwMode="auto">
          <a:xfrm>
            <a:off x="284164" y="3354388"/>
            <a:ext cx="2306637" cy="1476375"/>
          </a:xfrm>
          <a:prstGeom prst="rect">
            <a:avLst/>
          </a:prstGeom>
          <a:noFill/>
          <a:ln w="9525">
            <a:noFill/>
            <a:miter lim="800000"/>
            <a:headEnd/>
            <a:tailEnd/>
          </a:ln>
          <a:effectLst/>
        </p:spPr>
      </p:pic>
      <p:pic>
        <p:nvPicPr>
          <p:cNvPr id="251988" name="Picture 84"/>
          <p:cNvPicPr>
            <a:picLocks noChangeAspect="1" noChangeArrowheads="1"/>
          </p:cNvPicPr>
          <p:nvPr/>
        </p:nvPicPr>
        <p:blipFill>
          <a:blip r:embed="rId3" cstate="print"/>
          <a:srcRect/>
          <a:stretch>
            <a:fillRect/>
          </a:stretch>
        </p:blipFill>
        <p:spPr bwMode="auto">
          <a:xfrm>
            <a:off x="2932114" y="3354388"/>
            <a:ext cx="1247775" cy="1468437"/>
          </a:xfrm>
          <a:prstGeom prst="rect">
            <a:avLst/>
          </a:prstGeom>
          <a:noFill/>
          <a:ln w="9525">
            <a:noFill/>
            <a:miter lim="800000"/>
            <a:headEnd/>
            <a:tailEnd/>
          </a:ln>
          <a:effectLst/>
        </p:spPr>
      </p:pic>
      <p:pic>
        <p:nvPicPr>
          <p:cNvPr id="251989" name="Picture 84" descr="Samsung Hybrid disk"/>
          <p:cNvPicPr>
            <a:picLocks noChangeAspect="1" noChangeArrowheads="1"/>
          </p:cNvPicPr>
          <p:nvPr/>
        </p:nvPicPr>
        <p:blipFill>
          <a:blip r:embed="rId4" cstate="print"/>
          <a:srcRect/>
          <a:stretch>
            <a:fillRect/>
          </a:stretch>
        </p:blipFill>
        <p:spPr bwMode="auto">
          <a:xfrm>
            <a:off x="6599239" y="3201988"/>
            <a:ext cx="2439987" cy="1625600"/>
          </a:xfrm>
          <a:prstGeom prst="rect">
            <a:avLst/>
          </a:prstGeom>
          <a:noFill/>
          <a:ln w="9525">
            <a:noFill/>
            <a:miter lim="800000"/>
            <a:headEnd/>
            <a:tailEnd/>
          </a:ln>
        </p:spPr>
      </p:pic>
      <p:sp>
        <p:nvSpPr>
          <p:cNvPr id="251990" name="Text Box 86"/>
          <p:cNvSpPr txBox="1">
            <a:spLocks noChangeArrowheads="1"/>
          </p:cNvSpPr>
          <p:nvPr/>
        </p:nvSpPr>
        <p:spPr bwMode="auto">
          <a:xfrm>
            <a:off x="122239" y="4838700"/>
            <a:ext cx="2819400" cy="533400"/>
          </a:xfrm>
          <a:prstGeom prst="rect">
            <a:avLst/>
          </a:prstGeom>
          <a:noFill/>
          <a:ln w="9525">
            <a:noFill/>
            <a:miter lim="800000"/>
            <a:headEnd/>
            <a:tailEnd/>
          </a:ln>
          <a:effectLst/>
        </p:spPr>
        <p:txBody>
          <a:bodyPr lIns="91436" tIns="45718" rIns="91436" bIns="45718">
            <a:spAutoFit/>
          </a:bodyPr>
          <a:lstStyle/>
          <a:p>
            <a:pPr fontAlgn="base">
              <a:lnSpc>
                <a:spcPct val="90000"/>
              </a:lnSpc>
              <a:spcBef>
                <a:spcPct val="20000"/>
              </a:spcBef>
              <a:spcAft>
                <a:spcPct val="0"/>
              </a:spcAft>
            </a:pPr>
            <a:r>
              <a:rPr lang="en-US" sz="1600" b="1">
                <a:solidFill>
                  <a:srgbClr val="B2B2B2"/>
                </a:solidFill>
                <a:cs typeface="Arial" pitchFamily="34" charset="0"/>
              </a:rPr>
              <a:t>On CPU Embedded Memory (SRAM cache)</a:t>
            </a:r>
          </a:p>
        </p:txBody>
      </p:sp>
      <p:sp>
        <p:nvSpPr>
          <p:cNvPr id="251991" name="Text Box 87"/>
          <p:cNvSpPr txBox="1">
            <a:spLocks noChangeArrowheads="1"/>
          </p:cNvSpPr>
          <p:nvPr/>
        </p:nvSpPr>
        <p:spPr bwMode="auto">
          <a:xfrm>
            <a:off x="2482851" y="4856163"/>
            <a:ext cx="2139950" cy="533400"/>
          </a:xfrm>
          <a:prstGeom prst="rect">
            <a:avLst/>
          </a:prstGeom>
          <a:noFill/>
          <a:ln w="9525">
            <a:noFill/>
            <a:miter lim="800000"/>
            <a:headEnd/>
            <a:tailEnd/>
          </a:ln>
          <a:effectLst/>
        </p:spPr>
        <p:txBody>
          <a:bodyPr lIns="91436" tIns="45718" rIns="91436" bIns="45718">
            <a:spAutoFit/>
          </a:bodyPr>
          <a:lstStyle/>
          <a:p>
            <a:pPr algn="ctr" fontAlgn="base">
              <a:lnSpc>
                <a:spcPct val="90000"/>
              </a:lnSpc>
              <a:spcBef>
                <a:spcPct val="20000"/>
              </a:spcBef>
              <a:spcAft>
                <a:spcPct val="0"/>
              </a:spcAft>
            </a:pPr>
            <a:r>
              <a:rPr lang="en-US" sz="1600" b="1">
                <a:solidFill>
                  <a:srgbClr val="B2B2B2"/>
                </a:solidFill>
                <a:cs typeface="Arial" pitchFamily="34" charset="0"/>
              </a:rPr>
              <a:t>Off Package Memory (DRAM)</a:t>
            </a:r>
          </a:p>
        </p:txBody>
      </p:sp>
      <p:sp>
        <p:nvSpPr>
          <p:cNvPr id="251992" name="Text Box 88"/>
          <p:cNvSpPr txBox="1">
            <a:spLocks noChangeArrowheads="1"/>
          </p:cNvSpPr>
          <p:nvPr/>
        </p:nvSpPr>
        <p:spPr bwMode="auto">
          <a:xfrm>
            <a:off x="6965951" y="4908550"/>
            <a:ext cx="1936750" cy="312738"/>
          </a:xfrm>
          <a:prstGeom prst="rect">
            <a:avLst/>
          </a:prstGeom>
          <a:noFill/>
          <a:ln w="9525">
            <a:noFill/>
            <a:miter lim="800000"/>
            <a:headEnd/>
            <a:tailEnd/>
          </a:ln>
          <a:effectLst/>
        </p:spPr>
        <p:txBody>
          <a:bodyPr lIns="91436" tIns="45718" rIns="91436" bIns="45718">
            <a:spAutoFit/>
          </a:bodyPr>
          <a:lstStyle/>
          <a:p>
            <a:pPr fontAlgn="base">
              <a:lnSpc>
                <a:spcPct val="90000"/>
              </a:lnSpc>
              <a:spcBef>
                <a:spcPct val="20000"/>
              </a:spcBef>
              <a:spcAft>
                <a:spcPct val="0"/>
              </a:spcAft>
            </a:pPr>
            <a:r>
              <a:rPr lang="en-US" sz="1600" b="1">
                <a:solidFill>
                  <a:srgbClr val="B2B2B2"/>
                </a:solidFill>
                <a:cs typeface="Arial" pitchFamily="34" charset="0"/>
              </a:rPr>
              <a:t>Storage (HDD)</a:t>
            </a:r>
          </a:p>
        </p:txBody>
      </p:sp>
      <p:pic>
        <p:nvPicPr>
          <p:cNvPr id="251993" name="Picture 4"/>
          <p:cNvPicPr>
            <a:picLocks noChangeAspect="1" noChangeArrowheads="1"/>
          </p:cNvPicPr>
          <p:nvPr/>
        </p:nvPicPr>
        <p:blipFill>
          <a:blip r:embed="rId5" cstate="print"/>
          <a:srcRect/>
          <a:stretch>
            <a:fillRect/>
          </a:stretch>
        </p:blipFill>
        <p:spPr bwMode="auto">
          <a:xfrm>
            <a:off x="4643439" y="3430588"/>
            <a:ext cx="1892300" cy="1343025"/>
          </a:xfrm>
          <a:prstGeom prst="rect">
            <a:avLst/>
          </a:prstGeom>
          <a:noFill/>
          <a:ln w="50800">
            <a:noFill/>
            <a:miter lim="800000"/>
            <a:headEnd/>
            <a:tailEnd/>
          </a:ln>
        </p:spPr>
      </p:pic>
      <p:sp>
        <p:nvSpPr>
          <p:cNvPr id="251994" name="Text Box 90"/>
          <p:cNvSpPr txBox="1">
            <a:spLocks noChangeArrowheads="1"/>
          </p:cNvSpPr>
          <p:nvPr/>
        </p:nvSpPr>
        <p:spPr bwMode="auto">
          <a:xfrm>
            <a:off x="4324351" y="4914900"/>
            <a:ext cx="2574925" cy="312738"/>
          </a:xfrm>
          <a:prstGeom prst="rect">
            <a:avLst/>
          </a:prstGeom>
          <a:noFill/>
          <a:ln w="9525">
            <a:noFill/>
            <a:miter lim="800000"/>
            <a:headEnd/>
            <a:tailEnd/>
          </a:ln>
          <a:effectLst/>
        </p:spPr>
        <p:txBody>
          <a:bodyPr lIns="91436" tIns="45718" rIns="91436" bIns="45718">
            <a:spAutoFit/>
          </a:bodyPr>
          <a:lstStyle/>
          <a:p>
            <a:pPr algn="ctr" fontAlgn="base">
              <a:lnSpc>
                <a:spcPct val="90000"/>
              </a:lnSpc>
              <a:spcBef>
                <a:spcPct val="20000"/>
              </a:spcBef>
              <a:spcAft>
                <a:spcPct val="0"/>
              </a:spcAft>
            </a:pPr>
            <a:r>
              <a:rPr lang="en-US" sz="1600" b="1">
                <a:solidFill>
                  <a:srgbClr val="B2B2B2"/>
                </a:solidFill>
                <a:cs typeface="Arial" pitchFamily="34" charset="0"/>
              </a:rPr>
              <a:t>NVM Storage (SSD)</a:t>
            </a:r>
          </a:p>
        </p:txBody>
      </p:sp>
      <p:graphicFrame>
        <p:nvGraphicFramePr>
          <p:cNvPr id="251995" name="Group 91"/>
          <p:cNvGraphicFramePr>
            <a:graphicFrameLocks noGrp="1"/>
          </p:cNvGraphicFramePr>
          <p:nvPr/>
        </p:nvGraphicFramePr>
        <p:xfrm>
          <a:off x="133351" y="5410200"/>
          <a:ext cx="8867775" cy="620713"/>
        </p:xfrm>
        <a:graphic>
          <a:graphicData uri="http://schemas.openxmlformats.org/drawingml/2006/table">
            <a:tbl>
              <a:tblPr/>
              <a:tblGrid>
                <a:gridCol w="1041400"/>
                <a:gridCol w="1503363"/>
                <a:gridCol w="1731962"/>
                <a:gridCol w="2320925"/>
                <a:gridCol w="2270125"/>
              </a:tblGrid>
              <a:tr h="320675">
                <a:tc>
                  <a:txBody>
                    <a:bodyPr/>
                    <a:lstStyle/>
                    <a:p>
                      <a:pPr marL="0" marR="0" lvl="0" indent="0" algn="l"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Latency</a:t>
                      </a:r>
                    </a:p>
                  </a:txBody>
                  <a:tcPr marL="42616" marR="42616" marT="42616" marB="426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1x</a:t>
                      </a:r>
                    </a:p>
                  </a:txBody>
                  <a:tcPr marL="42616" marR="42616" marT="42616" marB="426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~=20x</a:t>
                      </a:r>
                    </a:p>
                  </a:txBody>
                  <a:tcPr marL="42616" marR="42616" marT="42616" marB="426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~=20,000x</a:t>
                      </a:r>
                    </a:p>
                  </a:txBody>
                  <a:tcPr marL="42616" marR="42616" marT="42616" marB="426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~=10,000,000x</a:t>
                      </a:r>
                    </a:p>
                  </a:txBody>
                  <a:tcPr marL="42616" marR="42616" marT="42616" marB="426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0038">
                <a:tc>
                  <a:txBody>
                    <a:bodyPr/>
                    <a:lstStyle/>
                    <a:p>
                      <a:pPr marL="0" marR="0" lvl="0" indent="0" algn="l"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$$/bit</a:t>
                      </a:r>
                    </a:p>
                  </a:txBody>
                  <a:tcPr marL="42616" marR="42616" marT="42616" marB="426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1x</a:t>
                      </a:r>
                    </a:p>
                  </a:txBody>
                  <a:tcPr marL="42616" marR="42616" marT="42616" marB="426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~=0.075x</a:t>
                      </a:r>
                    </a:p>
                  </a:txBody>
                  <a:tcPr marL="42616" marR="42616" marT="42616" marB="426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~=0.005x</a:t>
                      </a:r>
                    </a:p>
                  </a:txBody>
                  <a:tcPr marL="42616" marR="42616" marT="42616" marB="426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81075" rtl="0" eaLnBrk="0" fontAlgn="base" latinLnBrk="0" hangingPunct="0">
                        <a:lnSpc>
                          <a:spcPct val="100000"/>
                        </a:lnSpc>
                        <a:spcBef>
                          <a:spcPct val="20000"/>
                        </a:spcBef>
                        <a:spcAft>
                          <a:spcPct val="0"/>
                        </a:spcAft>
                        <a:buClr>
                          <a:schemeClr val="accent2"/>
                        </a:buClr>
                        <a:buSzTx/>
                        <a:buFontTx/>
                        <a:buNone/>
                        <a:tabLst/>
                      </a:pPr>
                      <a:r>
                        <a:rPr kumimoji="0" lang="en-US" sz="1400" b="0" i="0" u="none" strike="noStrike" cap="none" normalizeH="0" baseline="0" smtClean="0">
                          <a:ln>
                            <a:noFill/>
                          </a:ln>
                          <a:solidFill>
                            <a:schemeClr val="tx1"/>
                          </a:solidFill>
                          <a:effectLst/>
                          <a:latin typeface="Arial" pitchFamily="34" charset="0"/>
                        </a:rPr>
                        <a:t>~=0.0005x</a:t>
                      </a:r>
                    </a:p>
                  </a:txBody>
                  <a:tcPr marL="42616" marR="42616" marT="42616" marB="426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2015" name="Line 111"/>
          <p:cNvSpPr>
            <a:spLocks noChangeShapeType="1"/>
          </p:cNvSpPr>
          <p:nvPr/>
        </p:nvSpPr>
        <p:spPr bwMode="auto">
          <a:xfrm>
            <a:off x="2668589" y="3249613"/>
            <a:ext cx="1587" cy="2184400"/>
          </a:xfrm>
          <a:prstGeom prst="line">
            <a:avLst/>
          </a:prstGeom>
          <a:noFill/>
          <a:ln w="19050">
            <a:solidFill>
              <a:schemeClr val="tx1"/>
            </a:solidFill>
            <a:round/>
            <a:headEnd/>
            <a:tailEnd/>
          </a:ln>
          <a:effectLst/>
        </p:spPr>
        <p:txBody>
          <a:bodyPr wrap="none" lIns="45720" rIns="45720"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52016" name="Line 112"/>
          <p:cNvSpPr>
            <a:spLocks noChangeShapeType="1"/>
          </p:cNvSpPr>
          <p:nvPr/>
        </p:nvSpPr>
        <p:spPr bwMode="auto">
          <a:xfrm flipH="1">
            <a:off x="4435476" y="3225800"/>
            <a:ext cx="11113" cy="2162175"/>
          </a:xfrm>
          <a:prstGeom prst="line">
            <a:avLst/>
          </a:prstGeom>
          <a:noFill/>
          <a:ln w="19050">
            <a:solidFill>
              <a:schemeClr val="tx1"/>
            </a:solidFill>
            <a:round/>
            <a:headEnd/>
            <a:tailEnd/>
          </a:ln>
          <a:effectLst/>
        </p:spPr>
        <p:txBody>
          <a:bodyPr wrap="none" lIns="45720" rIns="45720"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52017" name="Line 113"/>
          <p:cNvSpPr>
            <a:spLocks noChangeShapeType="1"/>
          </p:cNvSpPr>
          <p:nvPr/>
        </p:nvSpPr>
        <p:spPr bwMode="auto">
          <a:xfrm>
            <a:off x="8993189" y="3217863"/>
            <a:ext cx="1587" cy="2171700"/>
          </a:xfrm>
          <a:prstGeom prst="line">
            <a:avLst/>
          </a:prstGeom>
          <a:noFill/>
          <a:ln w="19050">
            <a:solidFill>
              <a:schemeClr val="tx1"/>
            </a:solidFill>
            <a:round/>
            <a:headEnd/>
            <a:tailEnd/>
          </a:ln>
          <a:effectLst/>
        </p:spPr>
        <p:txBody>
          <a:bodyPr wrap="none" lIns="45720" rIns="45720"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52018" name="Line 114"/>
          <p:cNvSpPr>
            <a:spLocks noChangeShapeType="1"/>
          </p:cNvSpPr>
          <p:nvPr/>
        </p:nvSpPr>
        <p:spPr bwMode="auto">
          <a:xfrm>
            <a:off x="136526" y="3228975"/>
            <a:ext cx="8842375" cy="1588"/>
          </a:xfrm>
          <a:prstGeom prst="line">
            <a:avLst/>
          </a:prstGeom>
          <a:noFill/>
          <a:ln w="19050">
            <a:solidFill>
              <a:schemeClr val="tx1"/>
            </a:solidFill>
            <a:round/>
            <a:headEnd/>
            <a:tailEnd/>
          </a:ln>
          <a:effectLst/>
        </p:spPr>
        <p:txBody>
          <a:bodyPr wrap="none" lIns="45720" rIns="45720"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52019" name="Line 115"/>
          <p:cNvSpPr>
            <a:spLocks noChangeShapeType="1"/>
          </p:cNvSpPr>
          <p:nvPr/>
        </p:nvSpPr>
        <p:spPr bwMode="auto">
          <a:xfrm flipH="1">
            <a:off x="6718301" y="3225800"/>
            <a:ext cx="23813" cy="2162175"/>
          </a:xfrm>
          <a:prstGeom prst="line">
            <a:avLst/>
          </a:prstGeom>
          <a:noFill/>
          <a:ln w="19050">
            <a:solidFill>
              <a:schemeClr val="tx1"/>
            </a:solidFill>
            <a:round/>
            <a:headEnd/>
            <a:tailEnd/>
          </a:ln>
          <a:effectLst/>
        </p:spPr>
        <p:txBody>
          <a:bodyPr wrap="none" lIns="45720" rIns="45720"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52020" name="Line 116"/>
          <p:cNvSpPr>
            <a:spLocks noChangeShapeType="1"/>
          </p:cNvSpPr>
          <p:nvPr/>
        </p:nvSpPr>
        <p:spPr bwMode="auto">
          <a:xfrm>
            <a:off x="141289" y="3238500"/>
            <a:ext cx="1587" cy="2163763"/>
          </a:xfrm>
          <a:prstGeom prst="line">
            <a:avLst/>
          </a:prstGeom>
          <a:noFill/>
          <a:ln w="19050">
            <a:solidFill>
              <a:schemeClr val="tx1"/>
            </a:solidFill>
            <a:round/>
            <a:headEnd/>
            <a:tailEnd/>
          </a:ln>
          <a:effectLst/>
        </p:spPr>
        <p:txBody>
          <a:bodyPr wrap="none" lIns="45720" rIns="45720"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52021" name="Rectangle 117"/>
          <p:cNvSpPr>
            <a:spLocks noChangeArrowheads="1"/>
          </p:cNvSpPr>
          <p:nvPr/>
        </p:nvSpPr>
        <p:spPr bwMode="auto">
          <a:xfrm>
            <a:off x="2962276" y="3200400"/>
            <a:ext cx="3538538" cy="2819400"/>
          </a:xfrm>
          <a:prstGeom prst="rect">
            <a:avLst/>
          </a:prstGeom>
          <a:solidFill>
            <a:schemeClr val="accent1">
              <a:alpha val="30000"/>
            </a:schemeClr>
          </a:solidFill>
          <a:ln w="12700">
            <a:solidFill>
              <a:schemeClr val="tx1"/>
            </a:solidFill>
            <a:miter lim="800000"/>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252023" name="Rectangle 3"/>
          <p:cNvSpPr>
            <a:spLocks noChangeArrowheads="1"/>
          </p:cNvSpPr>
          <p:nvPr/>
        </p:nvSpPr>
        <p:spPr bwMode="auto">
          <a:xfrm>
            <a:off x="98426" y="2844800"/>
            <a:ext cx="9036050" cy="449263"/>
          </a:xfrm>
          <a:prstGeom prst="rect">
            <a:avLst/>
          </a:prstGeom>
          <a:noFill/>
          <a:ln w="9525">
            <a:noFill/>
            <a:miter lim="800000"/>
            <a:headEnd/>
            <a:tailEnd/>
          </a:ln>
          <a:effectLst/>
        </p:spPr>
        <p:txBody>
          <a:bodyPr lIns="92075" tIns="46038" rIns="92075" bIns="46038"/>
          <a:lstStyle/>
          <a:p>
            <a:pPr marL="342900" indent="-342900" eaLnBrk="0" fontAlgn="base" hangingPunct="0">
              <a:lnSpc>
                <a:spcPct val="90000"/>
              </a:lnSpc>
              <a:spcBef>
                <a:spcPct val="0"/>
              </a:spcBef>
              <a:spcAft>
                <a:spcPct val="0"/>
              </a:spcAft>
              <a:buClr>
                <a:srgbClr val="3333CC"/>
              </a:buClr>
            </a:pPr>
            <a:r>
              <a:rPr lang="en-US" sz="2000" b="1" dirty="0" smtClean="0">
                <a:solidFill>
                  <a:srgbClr val="000000"/>
                </a:solidFill>
              </a:rPr>
              <a:t>SXP Combines Storage </a:t>
            </a:r>
            <a:r>
              <a:rPr lang="en-US" sz="2000" b="1" dirty="0">
                <a:solidFill>
                  <a:srgbClr val="000000"/>
                </a:solidFill>
              </a:rPr>
              <a:t>&amp; </a:t>
            </a:r>
            <a:r>
              <a:rPr lang="en-US" sz="2000" b="1" dirty="0" smtClean="0">
                <a:solidFill>
                  <a:srgbClr val="000000"/>
                </a:solidFill>
              </a:rPr>
              <a:t>Memory = </a:t>
            </a:r>
            <a:r>
              <a:rPr lang="en-US" sz="2000" b="1" dirty="0">
                <a:solidFill>
                  <a:srgbClr val="000000"/>
                </a:solidFill>
              </a:rPr>
              <a:t>performance/power</a:t>
            </a:r>
            <a:r>
              <a:rPr lang="en-US" sz="2000" b="1" dirty="0" smtClean="0">
                <a:solidFill>
                  <a:srgbClr val="000000"/>
                </a:solidFill>
              </a:rPr>
              <a:t>/$ + new usages</a:t>
            </a:r>
            <a:endParaRPr lang="en-US" sz="2000" b="1" dirty="0">
              <a:solidFill>
                <a:srgbClr val="000000"/>
              </a:solidFill>
            </a:endParaRPr>
          </a:p>
        </p:txBody>
      </p:sp>
      <p:sp>
        <p:nvSpPr>
          <p:cNvPr id="93" name="Right Arrow 92"/>
          <p:cNvSpPr/>
          <p:nvPr/>
        </p:nvSpPr>
        <p:spPr bwMode="auto">
          <a:xfrm>
            <a:off x="6162676" y="5715000"/>
            <a:ext cx="5334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4" name="Right Arrow 93"/>
          <p:cNvSpPr/>
          <p:nvPr/>
        </p:nvSpPr>
        <p:spPr bwMode="auto">
          <a:xfrm rot="10800000">
            <a:off x="2657476" y="5410200"/>
            <a:ext cx="5334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5" name="TextBox 94"/>
          <p:cNvSpPr txBox="1"/>
          <p:nvPr/>
        </p:nvSpPr>
        <p:spPr>
          <a:xfrm>
            <a:off x="1" y="6057900"/>
            <a:ext cx="9144000" cy="338554"/>
          </a:xfrm>
          <a:prstGeom prst="rect">
            <a:avLst/>
          </a:prstGeom>
          <a:noFill/>
        </p:spPr>
        <p:txBody>
          <a:bodyPr wrap="square" rtlCol="0">
            <a:spAutoFit/>
          </a:bodyPr>
          <a:lstStyle/>
          <a:p>
            <a:r>
              <a:rPr lang="en-US" sz="1600" b="1" dirty="0" smtClean="0">
                <a:solidFill>
                  <a:srgbClr val="0000FF"/>
                </a:solidFill>
              </a:rPr>
              <a:t>SXP Combines 1. </a:t>
            </a:r>
            <a:r>
              <a:rPr lang="en-US" sz="1600" b="1" dirty="0" smtClean="0">
                <a:solidFill>
                  <a:srgbClr val="0000FF"/>
                </a:solidFill>
              </a:rPr>
              <a:t>NVM </a:t>
            </a:r>
            <a:r>
              <a:rPr lang="en-US" sz="1600" b="1" dirty="0" smtClean="0">
                <a:solidFill>
                  <a:srgbClr val="0000FF"/>
                </a:solidFill>
              </a:rPr>
              <a:t>2. Low Cost </a:t>
            </a:r>
            <a:r>
              <a:rPr lang="en-US" sz="1600" b="1" dirty="0" smtClean="0">
                <a:solidFill>
                  <a:srgbClr val="0000FF"/>
                </a:solidFill>
              </a:rPr>
              <a:t>3</a:t>
            </a:r>
            <a:r>
              <a:rPr lang="en-US" sz="1600" b="1" dirty="0" smtClean="0">
                <a:solidFill>
                  <a:srgbClr val="0000FF"/>
                </a:solidFill>
              </a:rPr>
              <a:t>. High Performance; </a:t>
            </a:r>
            <a:r>
              <a:rPr lang="en-US" sz="1600" b="1" dirty="0" smtClean="0">
                <a:solidFill>
                  <a:srgbClr val="0000FF"/>
                </a:solidFill>
              </a:rPr>
              <a:t>Scalable to </a:t>
            </a:r>
            <a:r>
              <a:rPr lang="en-US" sz="1600" b="1" dirty="0">
                <a:solidFill>
                  <a:srgbClr val="0000FF"/>
                </a:solidFill>
              </a:rPr>
              <a:t>f</a:t>
            </a:r>
            <a:r>
              <a:rPr lang="en-US" sz="1600" b="1" dirty="0" smtClean="0">
                <a:solidFill>
                  <a:srgbClr val="0000FF"/>
                </a:solidFill>
              </a:rPr>
              <a:t>uture </a:t>
            </a:r>
            <a:r>
              <a:rPr lang="en-US" sz="1600" b="1" dirty="0" smtClean="0">
                <a:solidFill>
                  <a:srgbClr val="0000FF"/>
                </a:solidFill>
              </a:rPr>
              <a:t>Generations</a:t>
            </a:r>
            <a:endParaRPr lang="en-US" sz="1600" b="1" dirty="0">
              <a:solidFill>
                <a:srgbClr val="0000FF"/>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bwMode="auto">
          <a:xfrm>
            <a:off x="27159" y="3810000"/>
            <a:ext cx="5257800" cy="25146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152400" y="61870"/>
            <a:ext cx="8991600" cy="533400"/>
          </a:xfrm>
        </p:spPr>
        <p:txBody>
          <a:bodyPr/>
          <a:lstStyle/>
          <a:p>
            <a:r>
              <a:rPr lang="en-US" dirty="0" smtClean="0"/>
              <a:t>SXP High Capacity: Solution to Cost &amp; Performance</a:t>
            </a:r>
            <a:endParaRPr lang="en-US" dirty="0"/>
          </a:p>
        </p:txBody>
      </p:sp>
      <p:sp>
        <p:nvSpPr>
          <p:cNvPr id="4" name="TextBox 3"/>
          <p:cNvSpPr txBox="1"/>
          <p:nvPr/>
        </p:nvSpPr>
        <p:spPr>
          <a:xfrm>
            <a:off x="5562600" y="1371600"/>
            <a:ext cx="3429000" cy="861774"/>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1600" dirty="0" smtClean="0"/>
              <a:t>Decision support &amp; </a:t>
            </a:r>
            <a:r>
              <a:rPr lang="en-US" sz="1600" dirty="0" err="1" smtClean="0"/>
              <a:t>Bigdata</a:t>
            </a:r>
            <a:endParaRPr lang="en-US" sz="1600" dirty="0" smtClean="0"/>
          </a:p>
          <a:p>
            <a:r>
              <a:rPr lang="en-US" sz="1600" dirty="0" smtClean="0"/>
              <a:t>Databases doubling every 1.5-2yrs</a:t>
            </a:r>
          </a:p>
          <a:p>
            <a:pPr marL="285750" indent="-285750">
              <a:buFont typeface="Arial" panose="020B0604020202020204" pitchFamily="34" charset="0"/>
              <a:buChar char="•"/>
            </a:pPr>
            <a:r>
              <a:rPr lang="en-US" sz="1600" dirty="0" smtClean="0"/>
              <a:t>Median size: 300GB – 3TB</a:t>
            </a:r>
            <a:endParaRPr lang="en-US" sz="16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914400"/>
            <a:ext cx="5221589" cy="2772093"/>
          </a:xfrm>
          <a:prstGeom prst="rect">
            <a:avLst/>
          </a:prstGeom>
          <a:noFill/>
          <a:ln w="127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4" name="Group 43"/>
          <p:cNvGrpSpPr/>
          <p:nvPr/>
        </p:nvGrpSpPr>
        <p:grpSpPr>
          <a:xfrm>
            <a:off x="5334000" y="2971800"/>
            <a:ext cx="3722472" cy="3733800"/>
            <a:chOff x="5181600" y="3124200"/>
            <a:chExt cx="3874872" cy="3733800"/>
          </a:xfrm>
        </p:grpSpPr>
        <p:sp>
          <p:nvSpPr>
            <p:cNvPr id="7" name="TextBox 6"/>
            <p:cNvSpPr txBox="1"/>
            <p:nvPr/>
          </p:nvSpPr>
          <p:spPr>
            <a:xfrm>
              <a:off x="5257800" y="6611779"/>
              <a:ext cx="2318263" cy="246221"/>
            </a:xfrm>
            <a:prstGeom prst="rect">
              <a:avLst/>
            </a:prstGeom>
            <a:noFill/>
          </p:spPr>
          <p:txBody>
            <a:bodyPr wrap="none" rtlCol="0">
              <a:spAutoFit/>
            </a:bodyPr>
            <a:lstStyle/>
            <a:p>
              <a:r>
                <a:rPr lang="en-US" sz="1000" u="sng" dirty="0" smtClean="0"/>
                <a:t>DB in SAN, cached in SSD/DRAM</a:t>
              </a:r>
              <a:endParaRPr lang="en-US" sz="1000" u="sng" dirty="0"/>
            </a:p>
          </p:txBody>
        </p:sp>
        <p:grpSp>
          <p:nvGrpSpPr>
            <p:cNvPr id="8" name="Group 28"/>
            <p:cNvGrpSpPr/>
            <p:nvPr/>
          </p:nvGrpSpPr>
          <p:grpSpPr>
            <a:xfrm>
              <a:off x="5181600" y="3124200"/>
              <a:ext cx="3874872" cy="3505200"/>
              <a:chOff x="5140147" y="4419600"/>
              <a:chExt cx="3874872" cy="350520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4419600"/>
                <a:ext cx="3249613" cy="2938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 name="Straight Arrow Connector 9"/>
              <p:cNvCxnSpPr/>
              <p:nvPr/>
            </p:nvCxnSpPr>
            <p:spPr bwMode="auto">
              <a:xfrm flipV="1">
                <a:off x="6054547" y="6488429"/>
                <a:ext cx="990600" cy="152400"/>
              </a:xfrm>
              <a:prstGeom prst="straightConnector1">
                <a:avLst/>
              </a:prstGeom>
              <a:solidFill>
                <a:schemeClr val="accent1"/>
              </a:solidFill>
              <a:ln w="19050" cap="flat" cmpd="sng" algn="ctr">
                <a:solidFill>
                  <a:schemeClr val="tx1"/>
                </a:solidFill>
                <a:prstDash val="solid"/>
                <a:round/>
                <a:headEnd type="none" w="med" len="med"/>
                <a:tailEnd type="triangle" w="med" len="med"/>
              </a:ln>
              <a:effectLst/>
            </p:spPr>
          </p:cxnSp>
          <p:sp>
            <p:nvSpPr>
              <p:cNvPr id="11" name="TextBox 10"/>
              <p:cNvSpPr txBox="1"/>
              <p:nvPr/>
            </p:nvSpPr>
            <p:spPr>
              <a:xfrm>
                <a:off x="6213857" y="6349929"/>
                <a:ext cx="671979" cy="276999"/>
              </a:xfrm>
              <a:prstGeom prst="rect">
                <a:avLst/>
              </a:prstGeom>
              <a:noFill/>
            </p:spPr>
            <p:txBody>
              <a:bodyPr wrap="none" rtlCol="0">
                <a:spAutoFit/>
              </a:bodyPr>
              <a:lstStyle/>
              <a:p>
                <a:r>
                  <a:rPr lang="en-US" sz="1200" dirty="0" smtClean="0"/>
                  <a:t>25%+</a:t>
                </a:r>
                <a:endParaRPr lang="en-US" sz="1200" dirty="0"/>
              </a:p>
            </p:txBody>
          </p:sp>
          <p:cxnSp>
            <p:nvCxnSpPr>
              <p:cNvPr id="12" name="Straight Arrow Connector 11"/>
              <p:cNvCxnSpPr/>
              <p:nvPr/>
            </p:nvCxnSpPr>
            <p:spPr bwMode="auto">
              <a:xfrm flipV="1">
                <a:off x="7123019" y="5574029"/>
                <a:ext cx="912728" cy="914400"/>
              </a:xfrm>
              <a:prstGeom prst="straightConnector1">
                <a:avLst/>
              </a:prstGeom>
              <a:solidFill>
                <a:schemeClr val="accent1"/>
              </a:solidFill>
              <a:ln w="28575" cap="flat" cmpd="sng" algn="ctr">
                <a:solidFill>
                  <a:srgbClr val="FF9933"/>
                </a:solidFill>
                <a:prstDash val="solid"/>
                <a:round/>
                <a:headEnd type="none" w="med" len="med"/>
                <a:tailEnd type="triangle" w="med" len="med"/>
              </a:ln>
              <a:effectLst/>
            </p:spPr>
          </p:cxnSp>
          <p:sp>
            <p:nvSpPr>
              <p:cNvPr id="13" name="TextBox 12"/>
              <p:cNvSpPr txBox="1"/>
              <p:nvPr/>
            </p:nvSpPr>
            <p:spPr>
              <a:xfrm>
                <a:off x="6972291" y="5952052"/>
                <a:ext cx="606256" cy="307777"/>
              </a:xfrm>
              <a:prstGeom prst="rect">
                <a:avLst/>
              </a:prstGeom>
              <a:noFill/>
            </p:spPr>
            <p:txBody>
              <a:bodyPr wrap="none" rtlCol="0">
                <a:spAutoFit/>
              </a:bodyPr>
              <a:lstStyle/>
              <a:p>
                <a:r>
                  <a:rPr lang="en-US" sz="1400" b="1" dirty="0" smtClean="0">
                    <a:solidFill>
                      <a:srgbClr val="FF9933"/>
                    </a:solidFill>
                  </a:rPr>
                  <a:t>4X+</a:t>
                </a:r>
                <a:endParaRPr lang="en-US" sz="1400" b="1" dirty="0">
                  <a:solidFill>
                    <a:srgbClr val="FF9933"/>
                  </a:solidFill>
                </a:endParaRPr>
              </a:p>
            </p:txBody>
          </p:sp>
          <p:sp>
            <p:nvSpPr>
              <p:cNvPr id="14" name="TextBox 13"/>
              <p:cNvSpPr txBox="1"/>
              <p:nvPr/>
            </p:nvSpPr>
            <p:spPr>
              <a:xfrm>
                <a:off x="6130747" y="7620000"/>
                <a:ext cx="2769166" cy="246221"/>
              </a:xfrm>
              <a:prstGeom prst="rect">
                <a:avLst/>
              </a:prstGeom>
              <a:noFill/>
            </p:spPr>
            <p:txBody>
              <a:bodyPr wrap="square" rtlCol="0">
                <a:spAutoFit/>
              </a:bodyPr>
              <a:lstStyle/>
              <a:p>
                <a:r>
                  <a:rPr lang="en-US" sz="1000" u="sng" dirty="0" smtClean="0"/>
                  <a:t>DB in </a:t>
                </a:r>
                <a:r>
                  <a:rPr lang="en-US" sz="1000" u="sng" dirty="0" smtClean="0"/>
                  <a:t>SAN cached </a:t>
                </a:r>
                <a:r>
                  <a:rPr lang="en-US" sz="1000" u="sng" dirty="0" smtClean="0"/>
                  <a:t>in memory (CR/DRAM)</a:t>
                </a:r>
                <a:endParaRPr lang="en-US" sz="1000" u="sng" dirty="0"/>
              </a:p>
            </p:txBody>
          </p:sp>
          <p:sp>
            <p:nvSpPr>
              <p:cNvPr id="15" name="TextBox 14"/>
              <p:cNvSpPr txBox="1"/>
              <p:nvPr/>
            </p:nvSpPr>
            <p:spPr>
              <a:xfrm>
                <a:off x="7900611" y="7297579"/>
                <a:ext cx="1114408" cy="246221"/>
              </a:xfrm>
              <a:prstGeom prst="rect">
                <a:avLst/>
              </a:prstGeom>
              <a:noFill/>
            </p:spPr>
            <p:txBody>
              <a:bodyPr wrap="none" rtlCol="0">
                <a:spAutoFit/>
              </a:bodyPr>
              <a:lstStyle/>
              <a:p>
                <a:r>
                  <a:rPr lang="en-US" sz="1000" u="sng" dirty="0" smtClean="0"/>
                  <a:t>DB in memory</a:t>
                </a:r>
                <a:endParaRPr lang="en-US" sz="1000" u="sng" dirty="0"/>
              </a:p>
            </p:txBody>
          </p:sp>
          <p:cxnSp>
            <p:nvCxnSpPr>
              <p:cNvPr id="16" name="Straight Arrow Connector 15"/>
              <p:cNvCxnSpPr/>
              <p:nvPr/>
            </p:nvCxnSpPr>
            <p:spPr bwMode="auto">
              <a:xfrm flipH="1" flipV="1">
                <a:off x="6871206" y="7265074"/>
                <a:ext cx="21541" cy="354926"/>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H="1" flipV="1">
                <a:off x="6116287" y="7148640"/>
                <a:ext cx="14460" cy="7761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8" name="TextBox 17"/>
              <p:cNvSpPr txBox="1"/>
              <p:nvPr/>
            </p:nvSpPr>
            <p:spPr>
              <a:xfrm rot="18861297">
                <a:off x="6952951" y="6028894"/>
                <a:ext cx="1293944" cy="276999"/>
              </a:xfrm>
              <a:prstGeom prst="rect">
                <a:avLst/>
              </a:prstGeom>
              <a:noFill/>
            </p:spPr>
            <p:txBody>
              <a:bodyPr wrap="none" rtlCol="0">
                <a:spAutoFit/>
              </a:bodyPr>
              <a:lstStyle/>
              <a:p>
                <a:r>
                  <a:rPr lang="en-US" sz="1200" b="1" dirty="0" smtClean="0">
                    <a:solidFill>
                      <a:srgbClr val="FF9933"/>
                    </a:solidFill>
                  </a:rPr>
                  <a:t>Re-Think SW</a:t>
                </a:r>
                <a:endParaRPr lang="en-US" sz="1200" b="1" dirty="0">
                  <a:solidFill>
                    <a:srgbClr val="FF9933"/>
                  </a:solidFill>
                </a:endParaRPr>
              </a:p>
            </p:txBody>
          </p:sp>
          <p:sp>
            <p:nvSpPr>
              <p:cNvPr id="19" name="TextBox 18"/>
              <p:cNvSpPr txBox="1"/>
              <p:nvPr/>
            </p:nvSpPr>
            <p:spPr>
              <a:xfrm rot="16200000">
                <a:off x="4700892" y="5781965"/>
                <a:ext cx="1155509" cy="276999"/>
              </a:xfrm>
              <a:prstGeom prst="rect">
                <a:avLst/>
              </a:prstGeom>
              <a:noFill/>
            </p:spPr>
            <p:txBody>
              <a:bodyPr wrap="none" rtlCol="0">
                <a:spAutoFit/>
              </a:bodyPr>
              <a:lstStyle/>
              <a:p>
                <a:r>
                  <a:rPr lang="en-US" sz="1200" dirty="0" smtClean="0"/>
                  <a:t>Performance</a:t>
                </a:r>
                <a:endParaRPr lang="en-US" sz="1200" dirty="0"/>
              </a:p>
            </p:txBody>
          </p:sp>
          <p:cxnSp>
            <p:nvCxnSpPr>
              <p:cNvPr id="20" name="Straight Arrow Connector 19"/>
              <p:cNvCxnSpPr/>
              <p:nvPr/>
            </p:nvCxnSpPr>
            <p:spPr bwMode="auto">
              <a:xfrm flipV="1">
                <a:off x="8035747" y="7117794"/>
                <a:ext cx="0" cy="197406"/>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grpSp>
      </p:grpSp>
      <p:sp>
        <p:nvSpPr>
          <p:cNvPr id="29" name="TextBox 28"/>
          <p:cNvSpPr txBox="1"/>
          <p:nvPr/>
        </p:nvSpPr>
        <p:spPr>
          <a:xfrm>
            <a:off x="3276600" y="4495800"/>
            <a:ext cx="609600" cy="461665"/>
          </a:xfrm>
          <a:prstGeom prst="rect">
            <a:avLst/>
          </a:prstGeom>
          <a:noFill/>
        </p:spPr>
        <p:txBody>
          <a:bodyPr wrap="square" rtlCol="0">
            <a:spAutoFit/>
          </a:bodyPr>
          <a:lstStyle/>
          <a:p>
            <a:r>
              <a:rPr lang="en-US" sz="2400" b="1" dirty="0" smtClean="0"/>
              <a:t>. . . </a:t>
            </a:r>
            <a:endParaRPr lang="en-US" sz="2400" b="1" dirty="0"/>
          </a:p>
        </p:txBody>
      </p:sp>
      <p:sp>
        <p:nvSpPr>
          <p:cNvPr id="31" name="TextBox 30"/>
          <p:cNvSpPr txBox="1"/>
          <p:nvPr/>
        </p:nvSpPr>
        <p:spPr>
          <a:xfrm>
            <a:off x="99583" y="3886200"/>
            <a:ext cx="4953000" cy="400110"/>
          </a:xfrm>
          <a:prstGeom prst="rect">
            <a:avLst/>
          </a:prstGeom>
          <a:noFill/>
        </p:spPr>
        <p:txBody>
          <a:bodyPr wrap="square" rtlCol="0">
            <a:spAutoFit/>
          </a:bodyPr>
          <a:lstStyle/>
          <a:p>
            <a:r>
              <a:rPr lang="en-US" sz="2000" b="1" dirty="0" smtClean="0">
                <a:solidFill>
                  <a:schemeClr val="accent2"/>
                </a:solidFill>
              </a:rPr>
              <a:t>HPC: Larger Memory </a:t>
            </a:r>
            <a:r>
              <a:rPr lang="en-US" sz="2000" b="1" dirty="0" smtClean="0">
                <a:solidFill>
                  <a:schemeClr val="accent2"/>
                </a:solidFill>
                <a:sym typeface="Wingdings" pitchFamily="2" charset="2"/>
              </a:rPr>
              <a:t> Less Comms</a:t>
            </a:r>
            <a:endParaRPr lang="en-US" sz="2000" b="1" dirty="0">
              <a:solidFill>
                <a:schemeClr val="accent2"/>
              </a:solidFill>
            </a:endParaRPr>
          </a:p>
        </p:txBody>
      </p:sp>
      <p:sp>
        <p:nvSpPr>
          <p:cNvPr id="32" name="TextBox 31"/>
          <p:cNvSpPr txBox="1"/>
          <p:nvPr/>
        </p:nvSpPr>
        <p:spPr>
          <a:xfrm>
            <a:off x="304800" y="4419600"/>
            <a:ext cx="1066800" cy="584775"/>
          </a:xfrm>
          <a:prstGeom prst="rect">
            <a:avLst/>
          </a:prstGeom>
          <a:solidFill>
            <a:srgbClr val="FF0000"/>
          </a:solidFill>
        </p:spPr>
        <p:txBody>
          <a:bodyPr wrap="square" rtlCol="0">
            <a:spAutoFit/>
          </a:bodyPr>
          <a:lstStyle/>
          <a:p>
            <a:pPr algn="ctr"/>
            <a:r>
              <a:rPr lang="en-US" sz="1600" dirty="0" smtClean="0">
                <a:solidFill>
                  <a:srgbClr val="FFFF00"/>
                </a:solidFill>
              </a:rPr>
              <a:t>Compute Node</a:t>
            </a:r>
            <a:endParaRPr lang="en-US" sz="1600" dirty="0">
              <a:solidFill>
                <a:srgbClr val="FFFF00"/>
              </a:solidFill>
            </a:endParaRPr>
          </a:p>
        </p:txBody>
      </p:sp>
      <p:sp>
        <p:nvSpPr>
          <p:cNvPr id="33" name="Left-Right Arrow 32"/>
          <p:cNvSpPr/>
          <p:nvPr/>
        </p:nvSpPr>
        <p:spPr bwMode="auto">
          <a:xfrm>
            <a:off x="1371600" y="4572000"/>
            <a:ext cx="762000" cy="304800"/>
          </a:xfrm>
          <a:prstGeom prst="lef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TextBox 33"/>
          <p:cNvSpPr txBox="1"/>
          <p:nvPr/>
        </p:nvSpPr>
        <p:spPr>
          <a:xfrm>
            <a:off x="2133600" y="4419600"/>
            <a:ext cx="1066800" cy="584775"/>
          </a:xfrm>
          <a:prstGeom prst="rect">
            <a:avLst/>
          </a:prstGeom>
          <a:solidFill>
            <a:srgbClr val="FF0000"/>
          </a:solidFill>
        </p:spPr>
        <p:txBody>
          <a:bodyPr wrap="square" rtlCol="0">
            <a:spAutoFit/>
          </a:bodyPr>
          <a:lstStyle/>
          <a:p>
            <a:pPr algn="ctr"/>
            <a:r>
              <a:rPr lang="en-US" sz="1600" dirty="0" smtClean="0">
                <a:solidFill>
                  <a:srgbClr val="FFFF00"/>
                </a:solidFill>
              </a:rPr>
              <a:t>Compute Node</a:t>
            </a:r>
            <a:endParaRPr lang="en-US" sz="1600" dirty="0">
              <a:solidFill>
                <a:srgbClr val="FFFF00"/>
              </a:solidFill>
            </a:endParaRPr>
          </a:p>
        </p:txBody>
      </p:sp>
      <p:sp>
        <p:nvSpPr>
          <p:cNvPr id="35" name="TextBox 34"/>
          <p:cNvSpPr txBox="1"/>
          <p:nvPr/>
        </p:nvSpPr>
        <p:spPr>
          <a:xfrm>
            <a:off x="3810000" y="4419600"/>
            <a:ext cx="1066800" cy="584775"/>
          </a:xfrm>
          <a:prstGeom prst="rect">
            <a:avLst/>
          </a:prstGeom>
          <a:solidFill>
            <a:srgbClr val="FF0000"/>
          </a:solidFill>
        </p:spPr>
        <p:txBody>
          <a:bodyPr wrap="square" rtlCol="0">
            <a:spAutoFit/>
          </a:bodyPr>
          <a:lstStyle/>
          <a:p>
            <a:pPr algn="ctr"/>
            <a:r>
              <a:rPr lang="en-US" sz="1600" dirty="0" smtClean="0">
                <a:solidFill>
                  <a:srgbClr val="FFFF00"/>
                </a:solidFill>
              </a:rPr>
              <a:t>Compute Node</a:t>
            </a:r>
            <a:endParaRPr lang="en-US" sz="1600" dirty="0">
              <a:solidFill>
                <a:srgbClr val="FFFF00"/>
              </a:solidFill>
            </a:endParaRPr>
          </a:p>
        </p:txBody>
      </p:sp>
      <p:sp>
        <p:nvSpPr>
          <p:cNvPr id="36" name="TextBox 35"/>
          <p:cNvSpPr txBox="1"/>
          <p:nvPr/>
        </p:nvSpPr>
        <p:spPr>
          <a:xfrm>
            <a:off x="990600" y="5257800"/>
            <a:ext cx="1600200" cy="830997"/>
          </a:xfrm>
          <a:prstGeom prst="rect">
            <a:avLst/>
          </a:prstGeom>
          <a:noFill/>
        </p:spPr>
        <p:txBody>
          <a:bodyPr wrap="square" rtlCol="0">
            <a:spAutoFit/>
          </a:bodyPr>
          <a:lstStyle/>
          <a:p>
            <a:pPr algn="ctr"/>
            <a:r>
              <a:rPr lang="en-US" sz="1600" dirty="0" smtClean="0"/>
              <a:t>Communication Overhead Node to Node</a:t>
            </a:r>
            <a:endParaRPr lang="en-US" sz="1600" dirty="0"/>
          </a:p>
        </p:txBody>
      </p:sp>
      <p:cxnSp>
        <p:nvCxnSpPr>
          <p:cNvPr id="43" name="Straight Arrow Connector 42"/>
          <p:cNvCxnSpPr/>
          <p:nvPr/>
        </p:nvCxnSpPr>
        <p:spPr bwMode="auto">
          <a:xfrm flipV="1">
            <a:off x="1752600" y="4876800"/>
            <a:ext cx="0" cy="381000"/>
          </a:xfrm>
          <a:prstGeom prst="straightConnector1">
            <a:avLst/>
          </a:prstGeom>
          <a:solidFill>
            <a:schemeClr val="accent1"/>
          </a:solidFill>
          <a:ln w="38100" cap="flat" cmpd="sng" algn="ctr">
            <a:solidFill>
              <a:schemeClr val="tx1"/>
            </a:solidFill>
            <a:prstDash val="solid"/>
            <a:round/>
            <a:headEnd type="none" w="sm" len="sm"/>
            <a:tailEnd type="arrow"/>
          </a:ln>
          <a:effectLst/>
        </p:spPr>
      </p:cxnSp>
      <p:grpSp>
        <p:nvGrpSpPr>
          <p:cNvPr id="46" name="Group 45"/>
          <p:cNvGrpSpPr/>
          <p:nvPr/>
        </p:nvGrpSpPr>
        <p:grpSpPr>
          <a:xfrm>
            <a:off x="2407888" y="5181598"/>
            <a:ext cx="2773712" cy="1185307"/>
            <a:chOff x="1963516" y="2133604"/>
            <a:chExt cx="4120073" cy="1551580"/>
          </a:xfrm>
        </p:grpSpPr>
        <p:pic>
          <p:nvPicPr>
            <p:cNvPr id="47" name="Freeform 3"/>
            <p:cNvPicPr>
              <a:picLocks noChangeArrowheads="1"/>
            </p:cNvPicPr>
            <p:nvPr/>
          </p:nvPicPr>
          <p:blipFill>
            <a:blip r:embed="rId4" cstate="print"/>
            <a:srcRect/>
            <a:stretch>
              <a:fillRect/>
            </a:stretch>
          </p:blipFill>
          <p:spPr bwMode="auto">
            <a:xfrm>
              <a:off x="2654589" y="2438400"/>
              <a:ext cx="3152775" cy="687387"/>
            </a:xfrm>
            <a:prstGeom prst="rect">
              <a:avLst/>
            </a:prstGeom>
            <a:noFill/>
            <a:ln>
              <a:noFill/>
            </a:ln>
          </p:spPr>
        </p:pic>
        <p:sp>
          <p:nvSpPr>
            <p:cNvPr id="48" name="TextBox 47"/>
            <p:cNvSpPr txBox="1"/>
            <p:nvPr/>
          </p:nvSpPr>
          <p:spPr>
            <a:xfrm>
              <a:off x="3416590" y="3352805"/>
              <a:ext cx="1535124" cy="332379"/>
            </a:xfrm>
            <a:prstGeom prst="rect">
              <a:avLst/>
            </a:prstGeom>
            <a:noFill/>
          </p:spPr>
          <p:txBody>
            <a:bodyPr wrap="square" rtlCol="0">
              <a:spAutoFit/>
            </a:bodyPr>
            <a:lstStyle/>
            <a:p>
              <a:r>
                <a:rPr lang="en-US" sz="1050" b="1" dirty="0" smtClean="0"/>
                <a:t># Nodes </a:t>
              </a:r>
              <a:r>
                <a:rPr lang="en-US" sz="1050" b="1" dirty="0" smtClean="0">
                  <a:sym typeface="Wingdings" pitchFamily="2" charset="2"/>
                </a:rPr>
                <a:t></a:t>
              </a:r>
              <a:endParaRPr lang="en-US" sz="1050" b="1" dirty="0"/>
            </a:p>
          </p:txBody>
        </p:sp>
        <p:cxnSp>
          <p:nvCxnSpPr>
            <p:cNvPr id="49" name="Straight Connector 48"/>
            <p:cNvCxnSpPr/>
            <p:nvPr/>
          </p:nvCxnSpPr>
          <p:spPr bwMode="auto">
            <a:xfrm>
              <a:off x="2578389" y="3213229"/>
              <a:ext cx="35052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50" name="Straight Connector 49"/>
            <p:cNvCxnSpPr/>
            <p:nvPr/>
          </p:nvCxnSpPr>
          <p:spPr bwMode="auto">
            <a:xfrm flipV="1">
              <a:off x="2578389" y="2438400"/>
              <a:ext cx="0" cy="76200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51" name="TextBox 50"/>
            <p:cNvSpPr txBox="1"/>
            <p:nvPr/>
          </p:nvSpPr>
          <p:spPr>
            <a:xfrm rot="16200000">
              <a:off x="1662506" y="2434614"/>
              <a:ext cx="1219201" cy="617181"/>
            </a:xfrm>
            <a:prstGeom prst="rect">
              <a:avLst/>
            </a:prstGeom>
            <a:noFill/>
          </p:spPr>
          <p:txBody>
            <a:bodyPr wrap="square" rtlCol="0">
              <a:spAutoFit/>
            </a:bodyPr>
            <a:lstStyle/>
            <a:p>
              <a:r>
                <a:rPr lang="en-US" sz="1050" b="1" dirty="0" smtClean="0"/>
                <a:t> </a:t>
              </a:r>
              <a:r>
                <a:rPr lang="en-US" sz="1050" b="1" dirty="0" err="1" smtClean="0"/>
                <a:t>Perf</a:t>
              </a:r>
              <a:r>
                <a:rPr lang="en-US" sz="1050" b="1" dirty="0" smtClean="0"/>
                <a:t>/node</a:t>
              </a:r>
              <a:r>
                <a:rPr lang="en-US" sz="1050" b="1" dirty="0" smtClean="0">
                  <a:sym typeface="Wingdings" pitchFamily="2" charset="2"/>
                </a:rPr>
                <a:t></a:t>
              </a:r>
              <a:endParaRPr lang="en-US" sz="1050" b="1" dirty="0"/>
            </a:p>
          </p:txBody>
        </p:sp>
      </p:grpSp>
      <p:sp>
        <p:nvSpPr>
          <p:cNvPr id="53" name="Rectangle 52"/>
          <p:cNvSpPr/>
          <p:nvPr/>
        </p:nvSpPr>
        <p:spPr>
          <a:xfrm>
            <a:off x="1371600" y="533400"/>
            <a:ext cx="6629400" cy="369332"/>
          </a:xfrm>
          <a:prstGeom prst="rect">
            <a:avLst/>
          </a:prstGeom>
        </p:spPr>
        <p:txBody>
          <a:bodyPr wrap="square">
            <a:spAutoFit/>
          </a:bodyPr>
          <a:lstStyle/>
          <a:p>
            <a:r>
              <a:rPr lang="en-US" b="1" dirty="0" smtClean="0"/>
              <a:t>TB’s of SXP memory changes SW architecture paradigm</a:t>
            </a:r>
            <a:endParaRPr lang="en-US" b="1" dirty="0"/>
          </a:p>
        </p:txBody>
      </p:sp>
      <p:sp>
        <p:nvSpPr>
          <p:cNvPr id="55" name="Freeform 54"/>
          <p:cNvSpPr/>
          <p:nvPr/>
        </p:nvSpPr>
        <p:spPr bwMode="auto">
          <a:xfrm>
            <a:off x="2869951" y="5421678"/>
            <a:ext cx="2109457" cy="535502"/>
          </a:xfrm>
          <a:custGeom>
            <a:avLst/>
            <a:gdLst>
              <a:gd name="connsiteX0" fmla="*/ 0 w 2109457"/>
              <a:gd name="connsiteY0" fmla="*/ 535502 h 535502"/>
              <a:gd name="connsiteX1" fmla="*/ 172016 w 2109457"/>
              <a:gd name="connsiteY1" fmla="*/ 526448 h 535502"/>
              <a:gd name="connsiteX2" fmla="*/ 226336 w 2109457"/>
              <a:gd name="connsiteY2" fmla="*/ 499288 h 535502"/>
              <a:gd name="connsiteX3" fmla="*/ 280657 w 2109457"/>
              <a:gd name="connsiteY3" fmla="*/ 472127 h 535502"/>
              <a:gd name="connsiteX4" fmla="*/ 298764 w 2109457"/>
              <a:gd name="connsiteY4" fmla="*/ 444967 h 535502"/>
              <a:gd name="connsiteX5" fmla="*/ 325925 w 2109457"/>
              <a:gd name="connsiteY5" fmla="*/ 426860 h 535502"/>
              <a:gd name="connsiteX6" fmla="*/ 362138 w 2109457"/>
              <a:gd name="connsiteY6" fmla="*/ 372539 h 535502"/>
              <a:gd name="connsiteX7" fmla="*/ 371192 w 2109457"/>
              <a:gd name="connsiteY7" fmla="*/ 345379 h 535502"/>
              <a:gd name="connsiteX8" fmla="*/ 398352 w 2109457"/>
              <a:gd name="connsiteY8" fmla="*/ 327272 h 535502"/>
              <a:gd name="connsiteX9" fmla="*/ 434566 w 2109457"/>
              <a:gd name="connsiteY9" fmla="*/ 245791 h 535502"/>
              <a:gd name="connsiteX10" fmla="*/ 461727 w 2109457"/>
              <a:gd name="connsiteY10" fmla="*/ 227684 h 535502"/>
              <a:gd name="connsiteX11" fmla="*/ 488887 w 2109457"/>
              <a:gd name="connsiteY11" fmla="*/ 173363 h 535502"/>
              <a:gd name="connsiteX12" fmla="*/ 516047 w 2109457"/>
              <a:gd name="connsiteY12" fmla="*/ 146203 h 535502"/>
              <a:gd name="connsiteX13" fmla="*/ 561315 w 2109457"/>
              <a:gd name="connsiteY13" fmla="*/ 100935 h 535502"/>
              <a:gd name="connsiteX14" fmla="*/ 579422 w 2109457"/>
              <a:gd name="connsiteY14" fmla="*/ 73775 h 535502"/>
              <a:gd name="connsiteX15" fmla="*/ 633742 w 2109457"/>
              <a:gd name="connsiteY15" fmla="*/ 46615 h 535502"/>
              <a:gd name="connsiteX16" fmla="*/ 660903 w 2109457"/>
              <a:gd name="connsiteY16" fmla="*/ 28508 h 535502"/>
              <a:gd name="connsiteX17" fmla="*/ 860079 w 2109457"/>
              <a:gd name="connsiteY17" fmla="*/ 28508 h 535502"/>
              <a:gd name="connsiteX18" fmla="*/ 914400 w 2109457"/>
              <a:gd name="connsiteY18" fmla="*/ 46615 h 535502"/>
              <a:gd name="connsiteX19" fmla="*/ 968721 w 2109457"/>
              <a:gd name="connsiteY19" fmla="*/ 73775 h 535502"/>
              <a:gd name="connsiteX20" fmla="*/ 1050202 w 2109457"/>
              <a:gd name="connsiteY20" fmla="*/ 128096 h 535502"/>
              <a:gd name="connsiteX21" fmla="*/ 1077362 w 2109457"/>
              <a:gd name="connsiteY21" fmla="*/ 146203 h 535502"/>
              <a:gd name="connsiteX22" fmla="*/ 1095469 w 2109457"/>
              <a:gd name="connsiteY22" fmla="*/ 173363 h 535502"/>
              <a:gd name="connsiteX23" fmla="*/ 1149790 w 2109457"/>
              <a:gd name="connsiteY23" fmla="*/ 191470 h 535502"/>
              <a:gd name="connsiteX24" fmla="*/ 1204111 w 2109457"/>
              <a:gd name="connsiteY24" fmla="*/ 218630 h 535502"/>
              <a:gd name="connsiteX25" fmla="*/ 1258432 w 2109457"/>
              <a:gd name="connsiteY25" fmla="*/ 254844 h 535502"/>
              <a:gd name="connsiteX26" fmla="*/ 1285592 w 2109457"/>
              <a:gd name="connsiteY26" fmla="*/ 263898 h 535502"/>
              <a:gd name="connsiteX27" fmla="*/ 1367073 w 2109457"/>
              <a:gd name="connsiteY27" fmla="*/ 318219 h 535502"/>
              <a:gd name="connsiteX28" fmla="*/ 1412340 w 2109457"/>
              <a:gd name="connsiteY28" fmla="*/ 327272 h 535502"/>
              <a:gd name="connsiteX29" fmla="*/ 1448554 w 2109457"/>
              <a:gd name="connsiteY29" fmla="*/ 336325 h 535502"/>
              <a:gd name="connsiteX30" fmla="*/ 1502875 w 2109457"/>
              <a:gd name="connsiteY30" fmla="*/ 345379 h 535502"/>
              <a:gd name="connsiteX31" fmla="*/ 1611517 w 2109457"/>
              <a:gd name="connsiteY31" fmla="*/ 372539 h 535502"/>
              <a:gd name="connsiteX32" fmla="*/ 1692998 w 2109457"/>
              <a:gd name="connsiteY32" fmla="*/ 399700 h 535502"/>
              <a:gd name="connsiteX33" fmla="*/ 1720158 w 2109457"/>
              <a:gd name="connsiteY33" fmla="*/ 408753 h 535502"/>
              <a:gd name="connsiteX34" fmla="*/ 1747319 w 2109457"/>
              <a:gd name="connsiteY34" fmla="*/ 417807 h 535502"/>
              <a:gd name="connsiteX35" fmla="*/ 1801639 w 2109457"/>
              <a:gd name="connsiteY35" fmla="*/ 426860 h 535502"/>
              <a:gd name="connsiteX36" fmla="*/ 1883121 w 2109457"/>
              <a:gd name="connsiteY36" fmla="*/ 444967 h 535502"/>
              <a:gd name="connsiteX37" fmla="*/ 1937441 w 2109457"/>
              <a:gd name="connsiteY37" fmla="*/ 463074 h 535502"/>
              <a:gd name="connsiteX38" fmla="*/ 1991762 w 2109457"/>
              <a:gd name="connsiteY38" fmla="*/ 481181 h 535502"/>
              <a:gd name="connsiteX39" fmla="*/ 2073243 w 2109457"/>
              <a:gd name="connsiteY39" fmla="*/ 508341 h 535502"/>
              <a:gd name="connsiteX40" fmla="*/ 2109457 w 2109457"/>
              <a:gd name="connsiteY40" fmla="*/ 517395 h 5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09457" h="535502">
                <a:moveTo>
                  <a:pt x="0" y="535502"/>
                </a:moveTo>
                <a:cubicBezTo>
                  <a:pt x="57339" y="532484"/>
                  <a:pt x="114834" y="531646"/>
                  <a:pt x="172016" y="526448"/>
                </a:cubicBezTo>
                <a:cubicBezTo>
                  <a:pt x="199830" y="523919"/>
                  <a:pt x="202259" y="511326"/>
                  <a:pt x="226336" y="499288"/>
                </a:cubicBezTo>
                <a:cubicBezTo>
                  <a:pt x="301301" y="461805"/>
                  <a:pt x="202822" y="524018"/>
                  <a:pt x="280657" y="472127"/>
                </a:cubicBezTo>
                <a:cubicBezTo>
                  <a:pt x="286693" y="463074"/>
                  <a:pt x="291070" y="452661"/>
                  <a:pt x="298764" y="444967"/>
                </a:cubicBezTo>
                <a:cubicBezTo>
                  <a:pt x="306458" y="437273"/>
                  <a:pt x="318760" y="435049"/>
                  <a:pt x="325925" y="426860"/>
                </a:cubicBezTo>
                <a:cubicBezTo>
                  <a:pt x="340255" y="410483"/>
                  <a:pt x="350067" y="390646"/>
                  <a:pt x="362138" y="372539"/>
                </a:cubicBezTo>
                <a:cubicBezTo>
                  <a:pt x="367431" y="364599"/>
                  <a:pt x="365230" y="352831"/>
                  <a:pt x="371192" y="345379"/>
                </a:cubicBezTo>
                <a:cubicBezTo>
                  <a:pt x="377989" y="336883"/>
                  <a:pt x="389299" y="333308"/>
                  <a:pt x="398352" y="327272"/>
                </a:cubicBezTo>
                <a:cubicBezTo>
                  <a:pt x="407317" y="300378"/>
                  <a:pt x="413045" y="267311"/>
                  <a:pt x="434566" y="245791"/>
                </a:cubicBezTo>
                <a:cubicBezTo>
                  <a:pt x="442260" y="238097"/>
                  <a:pt x="452673" y="233720"/>
                  <a:pt x="461727" y="227684"/>
                </a:cubicBezTo>
                <a:cubicBezTo>
                  <a:pt x="470800" y="200463"/>
                  <a:pt x="469387" y="196764"/>
                  <a:pt x="488887" y="173363"/>
                </a:cubicBezTo>
                <a:cubicBezTo>
                  <a:pt x="497083" y="163527"/>
                  <a:pt x="507851" y="156039"/>
                  <a:pt x="516047" y="146203"/>
                </a:cubicBezTo>
                <a:cubicBezTo>
                  <a:pt x="553770" y="100935"/>
                  <a:pt x="511520" y="134131"/>
                  <a:pt x="561315" y="100935"/>
                </a:cubicBezTo>
                <a:cubicBezTo>
                  <a:pt x="567351" y="91882"/>
                  <a:pt x="571728" y="81469"/>
                  <a:pt x="579422" y="73775"/>
                </a:cubicBezTo>
                <a:cubicBezTo>
                  <a:pt x="596973" y="56224"/>
                  <a:pt x="611651" y="53978"/>
                  <a:pt x="633742" y="46615"/>
                </a:cubicBezTo>
                <a:cubicBezTo>
                  <a:pt x="642796" y="40579"/>
                  <a:pt x="651171" y="33374"/>
                  <a:pt x="660903" y="28508"/>
                </a:cubicBezTo>
                <a:cubicBezTo>
                  <a:pt x="717918" y="0"/>
                  <a:pt x="826641" y="26748"/>
                  <a:pt x="860079" y="28508"/>
                </a:cubicBezTo>
                <a:cubicBezTo>
                  <a:pt x="878186" y="34544"/>
                  <a:pt x="898519" y="36028"/>
                  <a:pt x="914400" y="46615"/>
                </a:cubicBezTo>
                <a:cubicBezTo>
                  <a:pt x="949500" y="70016"/>
                  <a:pt x="931237" y="61281"/>
                  <a:pt x="968721" y="73775"/>
                </a:cubicBezTo>
                <a:lnTo>
                  <a:pt x="1050202" y="128096"/>
                </a:lnTo>
                <a:lnTo>
                  <a:pt x="1077362" y="146203"/>
                </a:lnTo>
                <a:cubicBezTo>
                  <a:pt x="1083398" y="155256"/>
                  <a:pt x="1086242" y="167596"/>
                  <a:pt x="1095469" y="173363"/>
                </a:cubicBezTo>
                <a:cubicBezTo>
                  <a:pt x="1111654" y="183479"/>
                  <a:pt x="1149790" y="191470"/>
                  <a:pt x="1149790" y="191470"/>
                </a:cubicBezTo>
                <a:cubicBezTo>
                  <a:pt x="1270353" y="271847"/>
                  <a:pt x="1091670" y="156164"/>
                  <a:pt x="1204111" y="218630"/>
                </a:cubicBezTo>
                <a:cubicBezTo>
                  <a:pt x="1223134" y="229198"/>
                  <a:pt x="1240325" y="242773"/>
                  <a:pt x="1258432" y="254844"/>
                </a:cubicBezTo>
                <a:cubicBezTo>
                  <a:pt x="1266372" y="260138"/>
                  <a:pt x="1277250" y="259263"/>
                  <a:pt x="1285592" y="263898"/>
                </a:cubicBezTo>
                <a:cubicBezTo>
                  <a:pt x="1285599" y="263902"/>
                  <a:pt x="1353489" y="309163"/>
                  <a:pt x="1367073" y="318219"/>
                </a:cubicBezTo>
                <a:cubicBezTo>
                  <a:pt x="1379876" y="326755"/>
                  <a:pt x="1397319" y="323934"/>
                  <a:pt x="1412340" y="327272"/>
                </a:cubicBezTo>
                <a:cubicBezTo>
                  <a:pt x="1424487" y="329971"/>
                  <a:pt x="1436353" y="333885"/>
                  <a:pt x="1448554" y="336325"/>
                </a:cubicBezTo>
                <a:cubicBezTo>
                  <a:pt x="1466554" y="339925"/>
                  <a:pt x="1485066" y="340927"/>
                  <a:pt x="1502875" y="345379"/>
                </a:cubicBezTo>
                <a:cubicBezTo>
                  <a:pt x="1646331" y="381244"/>
                  <a:pt x="1469391" y="348853"/>
                  <a:pt x="1611517" y="372539"/>
                </a:cubicBezTo>
                <a:lnTo>
                  <a:pt x="1692998" y="399700"/>
                </a:lnTo>
                <a:lnTo>
                  <a:pt x="1720158" y="408753"/>
                </a:lnTo>
                <a:cubicBezTo>
                  <a:pt x="1729212" y="411771"/>
                  <a:pt x="1737905" y="416238"/>
                  <a:pt x="1747319" y="417807"/>
                </a:cubicBezTo>
                <a:lnTo>
                  <a:pt x="1801639" y="426860"/>
                </a:lnTo>
                <a:cubicBezTo>
                  <a:pt x="1879346" y="452763"/>
                  <a:pt x="1755658" y="413101"/>
                  <a:pt x="1883121" y="444967"/>
                </a:cubicBezTo>
                <a:cubicBezTo>
                  <a:pt x="1901637" y="449596"/>
                  <a:pt x="1919334" y="457038"/>
                  <a:pt x="1937441" y="463074"/>
                </a:cubicBezTo>
                <a:lnTo>
                  <a:pt x="1991762" y="481181"/>
                </a:lnTo>
                <a:lnTo>
                  <a:pt x="2073243" y="508341"/>
                </a:lnTo>
                <a:cubicBezTo>
                  <a:pt x="2103268" y="518349"/>
                  <a:pt x="2090860" y="517395"/>
                  <a:pt x="2109457" y="517395"/>
                </a:cubicBezTo>
              </a:path>
            </a:pathLst>
          </a:cu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381000"/>
          </a:xfrm>
        </p:spPr>
        <p:txBody>
          <a:bodyPr/>
          <a:lstStyle/>
          <a:p>
            <a:r>
              <a:rPr lang="en-US" sz="3200" dirty="0" smtClean="0"/>
              <a:t>Summary</a:t>
            </a:r>
            <a:endParaRPr lang="en-US" sz="3200" dirty="0"/>
          </a:p>
        </p:txBody>
      </p:sp>
      <p:sp>
        <p:nvSpPr>
          <p:cNvPr id="3" name="Content Placeholder 2"/>
          <p:cNvSpPr>
            <a:spLocks noGrp="1"/>
          </p:cNvSpPr>
          <p:nvPr>
            <p:ph idx="1"/>
          </p:nvPr>
        </p:nvSpPr>
        <p:spPr>
          <a:xfrm>
            <a:off x="76200" y="609600"/>
            <a:ext cx="9067800" cy="5181600"/>
          </a:xfrm>
        </p:spPr>
        <p:txBody>
          <a:bodyPr/>
          <a:lstStyle/>
          <a:p>
            <a:r>
              <a:rPr lang="en-US" dirty="0" smtClean="0"/>
              <a:t>SXP on cusp of die functionality / yield ramp</a:t>
            </a:r>
          </a:p>
          <a:p>
            <a:pPr lvl="1"/>
            <a:r>
              <a:rPr lang="en-US" dirty="0" smtClean="0"/>
              <a:t>Confidence technology works and remaining issues are solvable</a:t>
            </a:r>
          </a:p>
          <a:p>
            <a:r>
              <a:rPr lang="en-US" dirty="0" smtClean="0"/>
              <a:t>SXP uniquely combines </a:t>
            </a:r>
          </a:p>
          <a:p>
            <a:pPr lvl="1"/>
            <a:r>
              <a:rPr lang="en-US" dirty="0" smtClean="0"/>
              <a:t>1. NVM</a:t>
            </a:r>
          </a:p>
          <a:p>
            <a:pPr lvl="1"/>
            <a:r>
              <a:rPr lang="en-US" dirty="0" smtClean="0"/>
              <a:t>2. Near DRAM performance</a:t>
            </a:r>
          </a:p>
          <a:p>
            <a:pPr lvl="1"/>
            <a:r>
              <a:rPr lang="en-US" dirty="0" smtClean="0"/>
              <a:t>3. Near NAND cost (capacity)</a:t>
            </a:r>
          </a:p>
          <a:p>
            <a:r>
              <a:rPr lang="en-US" dirty="0" smtClean="0"/>
              <a:t>SXP appears &gt;year+ lead on industry</a:t>
            </a:r>
          </a:p>
          <a:p>
            <a:pPr lvl="1"/>
            <a:r>
              <a:rPr lang="en-US" dirty="0" smtClean="0"/>
              <a:t>Better fundamentals vs. RRAMs (</a:t>
            </a:r>
            <a:r>
              <a:rPr lang="en-US" dirty="0" err="1" smtClean="0"/>
              <a:t>MemRistor</a:t>
            </a:r>
            <a:r>
              <a:rPr lang="en-US" dirty="0" smtClean="0"/>
              <a:t>)</a:t>
            </a:r>
            <a:endParaRPr lang="en-US" dirty="0"/>
          </a:p>
          <a:p>
            <a:pPr lvl="1"/>
            <a:r>
              <a:rPr lang="en-US" dirty="0" smtClean="0"/>
              <a:t>No sign of similar approach in industry</a:t>
            </a:r>
          </a:p>
          <a:p>
            <a:pPr lvl="1"/>
            <a:r>
              <a:rPr lang="en-US" dirty="0"/>
              <a:t>M</a:t>
            </a:r>
            <a:r>
              <a:rPr lang="en-US" dirty="0" smtClean="0"/>
              <a:t>inimum 3 generation scaling roadmap established</a:t>
            </a:r>
          </a:p>
          <a:p>
            <a:r>
              <a:rPr lang="en-US" dirty="0" smtClean="0"/>
              <a:t>IA platforms (Data Center, Client) readying proprietary architectures/busses to exploit SXP uniqueness</a:t>
            </a:r>
          </a:p>
          <a:p>
            <a:pPr lvl="1"/>
            <a:r>
              <a:rPr lang="en-US" dirty="0" smtClean="0"/>
              <a:t>Storage, Large Memory, Combo Storage + Memory: Persistent Memory</a:t>
            </a:r>
          </a:p>
          <a:p>
            <a:pPr lvl="1"/>
            <a:r>
              <a:rPr lang="en-US" dirty="0" smtClean="0"/>
              <a:t>Each with significant performance / cost advantages </a:t>
            </a:r>
            <a:endParaRPr lang="en-US" sz="2400" dirty="0" smtClean="0"/>
          </a:p>
          <a:p>
            <a:endParaRPr lang="en-US" dirty="0"/>
          </a:p>
        </p:txBody>
      </p:sp>
      <p:grpSp>
        <p:nvGrpSpPr>
          <p:cNvPr id="4" name="Group 63"/>
          <p:cNvGrpSpPr/>
          <p:nvPr/>
        </p:nvGrpSpPr>
        <p:grpSpPr>
          <a:xfrm>
            <a:off x="6946122" y="1424417"/>
            <a:ext cx="2068861" cy="3048000"/>
            <a:chOff x="5570530" y="1649078"/>
            <a:chExt cx="2347467" cy="4377847"/>
          </a:xfrm>
        </p:grpSpPr>
        <p:pic>
          <p:nvPicPr>
            <p:cNvPr id="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70530" y="1649078"/>
              <a:ext cx="2347467" cy="43778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53636" y="5701697"/>
              <a:ext cx="428322" cy="307777"/>
            </a:xfrm>
            <a:prstGeom prst="rect">
              <a:avLst/>
            </a:prstGeom>
            <a:noFill/>
          </p:spPr>
          <p:txBody>
            <a:bodyPr wrap="none" rtlCol="0">
              <a:spAutoFit/>
            </a:bodyPr>
            <a:lstStyle/>
            <a:p>
              <a:r>
                <a:rPr lang="en-US" sz="1400" b="1" dirty="0" smtClean="0">
                  <a:solidFill>
                    <a:schemeClr val="bg1"/>
                  </a:solidFill>
                  <a:latin typeface="+mj-lt"/>
                </a:rPr>
                <a:t>WL</a:t>
              </a:r>
              <a:endParaRPr lang="en-US" sz="1400" b="1" dirty="0">
                <a:solidFill>
                  <a:schemeClr val="bg1"/>
                </a:solidFill>
                <a:latin typeface="+mj-lt"/>
              </a:endParaRPr>
            </a:p>
          </p:txBody>
        </p:sp>
        <p:sp>
          <p:nvSpPr>
            <p:cNvPr id="9" name="TextBox 8"/>
            <p:cNvSpPr txBox="1"/>
            <p:nvPr/>
          </p:nvSpPr>
          <p:spPr>
            <a:xfrm>
              <a:off x="6402451" y="5122961"/>
              <a:ext cx="397866" cy="307777"/>
            </a:xfrm>
            <a:prstGeom prst="rect">
              <a:avLst/>
            </a:prstGeom>
            <a:noFill/>
          </p:spPr>
          <p:txBody>
            <a:bodyPr wrap="none" rtlCol="0">
              <a:spAutoFit/>
            </a:bodyPr>
            <a:lstStyle/>
            <a:p>
              <a:r>
                <a:rPr lang="en-US" sz="1400" b="1" dirty="0" smtClean="0">
                  <a:solidFill>
                    <a:schemeClr val="bg1"/>
                  </a:solidFill>
                  <a:latin typeface="+mj-lt"/>
                </a:rPr>
                <a:t>BE</a:t>
              </a:r>
              <a:endParaRPr lang="en-US" sz="1400" b="1" dirty="0">
                <a:solidFill>
                  <a:schemeClr val="bg1"/>
                </a:solidFill>
                <a:latin typeface="+mj-lt"/>
              </a:endParaRPr>
            </a:p>
          </p:txBody>
        </p:sp>
        <p:sp>
          <p:nvSpPr>
            <p:cNvPr id="10" name="TextBox 9"/>
            <p:cNvSpPr txBox="1"/>
            <p:nvPr/>
          </p:nvSpPr>
          <p:spPr>
            <a:xfrm>
              <a:off x="6426219" y="4375833"/>
              <a:ext cx="401072" cy="307777"/>
            </a:xfrm>
            <a:prstGeom prst="rect">
              <a:avLst/>
            </a:prstGeom>
            <a:noFill/>
          </p:spPr>
          <p:txBody>
            <a:bodyPr wrap="none" rtlCol="0">
              <a:spAutoFit/>
            </a:bodyPr>
            <a:lstStyle/>
            <a:p>
              <a:r>
                <a:rPr lang="en-US" sz="1400" b="1" dirty="0" smtClean="0">
                  <a:solidFill>
                    <a:schemeClr val="bg1"/>
                  </a:solidFill>
                  <a:latin typeface="+mj-lt"/>
                </a:rPr>
                <a:t>SD</a:t>
              </a:r>
              <a:endParaRPr lang="en-US" sz="1400" b="1" dirty="0">
                <a:solidFill>
                  <a:schemeClr val="bg1"/>
                </a:solidFill>
                <a:latin typeface="+mj-lt"/>
              </a:endParaRPr>
            </a:p>
          </p:txBody>
        </p:sp>
        <p:sp>
          <p:nvSpPr>
            <p:cNvPr id="11" name="TextBox 10"/>
            <p:cNvSpPr txBox="1"/>
            <p:nvPr/>
          </p:nvSpPr>
          <p:spPr>
            <a:xfrm>
              <a:off x="6420613" y="3348845"/>
              <a:ext cx="431528" cy="307777"/>
            </a:xfrm>
            <a:prstGeom prst="rect">
              <a:avLst/>
            </a:prstGeom>
            <a:noFill/>
          </p:spPr>
          <p:txBody>
            <a:bodyPr wrap="none" rtlCol="0">
              <a:spAutoFit/>
            </a:bodyPr>
            <a:lstStyle/>
            <a:p>
              <a:r>
                <a:rPr lang="en-US" sz="1400" b="1" dirty="0" smtClean="0">
                  <a:solidFill>
                    <a:schemeClr val="bg1"/>
                  </a:solidFill>
                  <a:latin typeface="+mj-lt"/>
                </a:rPr>
                <a:t>PM</a:t>
              </a:r>
              <a:endParaRPr lang="en-US" sz="1400" b="1" dirty="0">
                <a:solidFill>
                  <a:schemeClr val="bg1"/>
                </a:solidFill>
                <a:latin typeface="+mj-lt"/>
              </a:endParaRPr>
            </a:p>
          </p:txBody>
        </p:sp>
        <p:sp>
          <p:nvSpPr>
            <p:cNvPr id="12" name="TextBox 11"/>
            <p:cNvSpPr txBox="1"/>
            <p:nvPr/>
          </p:nvSpPr>
          <p:spPr>
            <a:xfrm>
              <a:off x="6442382" y="2668967"/>
              <a:ext cx="382669" cy="307777"/>
            </a:xfrm>
            <a:prstGeom prst="rect">
              <a:avLst/>
            </a:prstGeom>
            <a:noFill/>
          </p:spPr>
          <p:txBody>
            <a:bodyPr wrap="none" rtlCol="0">
              <a:spAutoFit/>
            </a:bodyPr>
            <a:lstStyle/>
            <a:p>
              <a:r>
                <a:rPr lang="en-US" sz="1400" b="1" dirty="0">
                  <a:solidFill>
                    <a:schemeClr val="bg1"/>
                  </a:solidFill>
                  <a:latin typeface="+mj-lt"/>
                </a:rPr>
                <a:t>T</a:t>
              </a:r>
              <a:r>
                <a:rPr lang="en-US" sz="1400" b="1" dirty="0" smtClean="0">
                  <a:solidFill>
                    <a:schemeClr val="bg1"/>
                  </a:solidFill>
                  <a:latin typeface="+mj-lt"/>
                </a:rPr>
                <a:t>E</a:t>
              </a:r>
              <a:endParaRPr lang="en-US" sz="1400" b="1" dirty="0">
                <a:solidFill>
                  <a:schemeClr val="bg1"/>
                </a:solidFill>
                <a:latin typeface="+mj-lt"/>
              </a:endParaRPr>
            </a:p>
          </p:txBody>
        </p:sp>
        <p:sp>
          <p:nvSpPr>
            <p:cNvPr id="13" name="TextBox 12"/>
            <p:cNvSpPr txBox="1"/>
            <p:nvPr/>
          </p:nvSpPr>
          <p:spPr>
            <a:xfrm>
              <a:off x="6458436" y="1838006"/>
              <a:ext cx="388248" cy="307777"/>
            </a:xfrm>
            <a:prstGeom prst="rect">
              <a:avLst/>
            </a:prstGeom>
            <a:noFill/>
          </p:spPr>
          <p:txBody>
            <a:bodyPr wrap="none" rtlCol="0">
              <a:spAutoFit/>
            </a:bodyPr>
            <a:lstStyle/>
            <a:p>
              <a:r>
                <a:rPr lang="en-US" sz="1400" b="1" dirty="0" smtClean="0">
                  <a:solidFill>
                    <a:schemeClr val="bg1"/>
                  </a:solidFill>
                  <a:latin typeface="+mj-lt"/>
                </a:rPr>
                <a:t>BL</a:t>
              </a:r>
              <a:endParaRPr lang="en-US" sz="1400" b="1" dirty="0">
                <a:solidFill>
                  <a:schemeClr val="bg1"/>
                </a:solidFill>
                <a:latin typeface="+mj-lt"/>
              </a:endParaRPr>
            </a:p>
          </p:txBody>
        </p:sp>
        <p:cxnSp>
          <p:nvCxnSpPr>
            <p:cNvPr id="14" name="Straight Connector 13"/>
            <p:cNvCxnSpPr/>
            <p:nvPr/>
          </p:nvCxnSpPr>
          <p:spPr>
            <a:xfrm>
              <a:off x="6389591" y="2409917"/>
              <a:ext cx="616999" cy="70393"/>
            </a:xfrm>
            <a:prstGeom prst="line">
              <a:avLst/>
            </a:prstGeom>
            <a:ln w="762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083808" y="4787646"/>
              <a:ext cx="1786128" cy="1227924"/>
            </a:xfrm>
            <a:prstGeom prst="line">
              <a:avLst/>
            </a:prstGeom>
            <a:ln w="762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6389591" y="3086325"/>
              <a:ext cx="973774" cy="109985"/>
            </a:xfrm>
            <a:custGeom>
              <a:avLst/>
              <a:gdLst>
                <a:gd name="connsiteX0" fmla="*/ 0 w 1046018"/>
                <a:gd name="connsiteY0" fmla="*/ 3464 h 83128"/>
                <a:gd name="connsiteX1" fmla="*/ 578427 w 1046018"/>
                <a:gd name="connsiteY1" fmla="*/ 83128 h 83128"/>
                <a:gd name="connsiteX2" fmla="*/ 1046018 w 1046018"/>
                <a:gd name="connsiteY2" fmla="*/ 0 h 83128"/>
              </a:gdLst>
              <a:ahLst/>
              <a:cxnLst>
                <a:cxn ang="0">
                  <a:pos x="connsiteX0" y="connsiteY0"/>
                </a:cxn>
                <a:cxn ang="0">
                  <a:pos x="connsiteX1" y="connsiteY1"/>
                </a:cxn>
                <a:cxn ang="0">
                  <a:pos x="connsiteX2" y="connsiteY2"/>
                </a:cxn>
              </a:cxnLst>
              <a:rect l="l" t="t" r="r" b="b"/>
              <a:pathLst>
                <a:path w="1046018" h="83128">
                  <a:moveTo>
                    <a:pt x="0" y="3464"/>
                  </a:moveTo>
                  <a:lnTo>
                    <a:pt x="578427" y="83128"/>
                  </a:lnTo>
                  <a:lnTo>
                    <a:pt x="1046018" y="0"/>
                  </a:lnTo>
                </a:path>
              </a:pathLst>
            </a:custGeom>
            <a:noFill/>
            <a:ln w="76200">
              <a:solidFill>
                <a:srgbClr val="C00000">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V="1">
              <a:off x="6881958" y="4781550"/>
              <a:ext cx="477943" cy="281356"/>
            </a:xfrm>
            <a:prstGeom prst="line">
              <a:avLst/>
            </a:prstGeom>
            <a:ln w="76200">
              <a:solidFill>
                <a:schemeClr val="accent2">
                  <a:alpha val="73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976110" y="2445113"/>
              <a:ext cx="434340" cy="2574"/>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389591" y="4038600"/>
              <a:ext cx="492367" cy="109909"/>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881958" y="4038600"/>
              <a:ext cx="460625" cy="89638"/>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89591" y="3656622"/>
              <a:ext cx="516574" cy="90167"/>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3" idx="2"/>
            </p:cNvCxnSpPr>
            <p:nvPr/>
          </p:nvCxnSpPr>
          <p:spPr>
            <a:xfrm flipH="1" flipV="1">
              <a:off x="6906165" y="3656622"/>
              <a:ext cx="453736" cy="64289"/>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6389591" y="3720911"/>
              <a:ext cx="970310" cy="153435"/>
            </a:xfrm>
            <a:custGeom>
              <a:avLst/>
              <a:gdLst>
                <a:gd name="connsiteX0" fmla="*/ 0 w 1021773"/>
                <a:gd name="connsiteY0" fmla="*/ 13855 h 117764"/>
                <a:gd name="connsiteX1" fmla="*/ 568037 w 1021773"/>
                <a:gd name="connsiteY1" fmla="*/ 117764 h 117764"/>
                <a:gd name="connsiteX2" fmla="*/ 1021773 w 1021773"/>
                <a:gd name="connsiteY2" fmla="*/ 0 h 117764"/>
              </a:gdLst>
              <a:ahLst/>
              <a:cxnLst>
                <a:cxn ang="0">
                  <a:pos x="connsiteX0" y="connsiteY0"/>
                </a:cxn>
                <a:cxn ang="0">
                  <a:pos x="connsiteX1" y="connsiteY1"/>
                </a:cxn>
                <a:cxn ang="0">
                  <a:pos x="connsiteX2" y="connsiteY2"/>
                </a:cxn>
              </a:cxnLst>
              <a:rect l="l" t="t" r="r" b="b"/>
              <a:pathLst>
                <a:path w="1021773" h="117764">
                  <a:moveTo>
                    <a:pt x="0" y="13855"/>
                  </a:moveTo>
                  <a:lnTo>
                    <a:pt x="568037" y="117764"/>
                  </a:lnTo>
                  <a:lnTo>
                    <a:pt x="1021773" y="0"/>
                  </a:lnTo>
                </a:path>
              </a:pathLst>
            </a:custGeom>
            <a:noFill/>
            <a:ln w="76200">
              <a:solidFill>
                <a:srgbClr val="C00000">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a:stCxn id="16" idx="0"/>
            </p:cNvCxnSpPr>
            <p:nvPr/>
          </p:nvCxnSpPr>
          <p:spPr>
            <a:xfrm flipV="1">
              <a:off x="6389591" y="3052026"/>
              <a:ext cx="474328" cy="38882"/>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863919" y="3052022"/>
              <a:ext cx="489055" cy="41736"/>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402451" y="2395752"/>
              <a:ext cx="397866" cy="4723"/>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97040" y="2391031"/>
              <a:ext cx="613410" cy="56656"/>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rot="5400000" flipH="1">
              <a:off x="6898419" y="2740769"/>
              <a:ext cx="533400" cy="113651"/>
            </a:xfrm>
            <a:custGeom>
              <a:avLst/>
              <a:gdLst>
                <a:gd name="connsiteX0" fmla="*/ 0 w 659606"/>
                <a:gd name="connsiteY0" fmla="*/ 88107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8107 h 178594"/>
                <a:gd name="connsiteX1" fmla="*/ 238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76200 w 735806"/>
                <a:gd name="connsiteY0" fmla="*/ 88107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76200 w 735806"/>
                <a:gd name="connsiteY2" fmla="*/ 83344 h 178594"/>
                <a:gd name="connsiteX3" fmla="*/ 133350 w 735806"/>
                <a:gd name="connsiteY3" fmla="*/ 0 h 178594"/>
                <a:gd name="connsiteX4" fmla="*/ 216694 w 735806"/>
                <a:gd name="connsiteY4" fmla="*/ 176213 h 178594"/>
                <a:gd name="connsiteX5" fmla="*/ 297656 w 735806"/>
                <a:gd name="connsiteY5" fmla="*/ 2382 h 178594"/>
                <a:gd name="connsiteX6" fmla="*/ 381000 w 735806"/>
                <a:gd name="connsiteY6" fmla="*/ 173832 h 178594"/>
                <a:gd name="connsiteX7" fmla="*/ 464344 w 735806"/>
                <a:gd name="connsiteY7" fmla="*/ 2382 h 178594"/>
                <a:gd name="connsiteX8" fmla="*/ 547688 w 735806"/>
                <a:gd name="connsiteY8" fmla="*/ 178594 h 178594"/>
                <a:gd name="connsiteX9" fmla="*/ 609600 w 735806"/>
                <a:gd name="connsiteY9" fmla="*/ 78582 h 178594"/>
                <a:gd name="connsiteX10" fmla="*/ 735806 w 735806"/>
                <a:gd name="connsiteY10" fmla="*/ 78582 h 178594"/>
                <a:gd name="connsiteX0" fmla="*/ 76200 w 812006"/>
                <a:gd name="connsiteY0" fmla="*/ 83344 h 178594"/>
                <a:gd name="connsiteX1" fmla="*/ 0 w 812006"/>
                <a:gd name="connsiteY1" fmla="*/ 83344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659606"/>
                <a:gd name="connsiteY0" fmla="*/ 83344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3344 h 178594"/>
                <a:gd name="connsiteX1" fmla="*/ 1403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0 w 840912"/>
                <a:gd name="connsiteY0" fmla="*/ 102394 h 178594"/>
                <a:gd name="connsiteX1" fmla="*/ 195337 w 840912"/>
                <a:gd name="connsiteY1" fmla="*/ 88107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56821 w 840912"/>
                <a:gd name="connsiteY8" fmla="*/ 102394 h 178594"/>
                <a:gd name="connsiteX9" fmla="*/ 840912 w 840912"/>
                <a:gd name="connsiteY9" fmla="*/ 78582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003" h="178594">
                  <a:moveTo>
                    <a:pt x="0" y="102394"/>
                  </a:moveTo>
                  <a:lnTo>
                    <a:pt x="168182" y="102394"/>
                  </a:lnTo>
                  <a:lnTo>
                    <a:pt x="238456" y="0"/>
                  </a:lnTo>
                  <a:lnTo>
                    <a:pt x="321800" y="176213"/>
                  </a:lnTo>
                  <a:lnTo>
                    <a:pt x="402762" y="2382"/>
                  </a:lnTo>
                  <a:lnTo>
                    <a:pt x="486106" y="173832"/>
                  </a:lnTo>
                  <a:lnTo>
                    <a:pt x="569450" y="2382"/>
                  </a:lnTo>
                  <a:lnTo>
                    <a:pt x="652794" y="178594"/>
                  </a:lnTo>
                  <a:lnTo>
                    <a:pt x="756821" y="102394"/>
                  </a:lnTo>
                  <a:lnTo>
                    <a:pt x="925003" y="102394"/>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a:xfrm rot="5400000" flipH="1">
              <a:off x="6945948" y="3956453"/>
              <a:ext cx="360566" cy="114617"/>
            </a:xfrm>
            <a:custGeom>
              <a:avLst/>
              <a:gdLst>
                <a:gd name="connsiteX0" fmla="*/ 0 w 659606"/>
                <a:gd name="connsiteY0" fmla="*/ 88107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8107 h 178594"/>
                <a:gd name="connsiteX1" fmla="*/ 238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76200 w 735806"/>
                <a:gd name="connsiteY0" fmla="*/ 88107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76200 w 735806"/>
                <a:gd name="connsiteY2" fmla="*/ 83344 h 178594"/>
                <a:gd name="connsiteX3" fmla="*/ 133350 w 735806"/>
                <a:gd name="connsiteY3" fmla="*/ 0 h 178594"/>
                <a:gd name="connsiteX4" fmla="*/ 216694 w 735806"/>
                <a:gd name="connsiteY4" fmla="*/ 176213 h 178594"/>
                <a:gd name="connsiteX5" fmla="*/ 297656 w 735806"/>
                <a:gd name="connsiteY5" fmla="*/ 2382 h 178594"/>
                <a:gd name="connsiteX6" fmla="*/ 381000 w 735806"/>
                <a:gd name="connsiteY6" fmla="*/ 173832 h 178594"/>
                <a:gd name="connsiteX7" fmla="*/ 464344 w 735806"/>
                <a:gd name="connsiteY7" fmla="*/ 2382 h 178594"/>
                <a:gd name="connsiteX8" fmla="*/ 547688 w 735806"/>
                <a:gd name="connsiteY8" fmla="*/ 178594 h 178594"/>
                <a:gd name="connsiteX9" fmla="*/ 609600 w 735806"/>
                <a:gd name="connsiteY9" fmla="*/ 78582 h 178594"/>
                <a:gd name="connsiteX10" fmla="*/ 735806 w 735806"/>
                <a:gd name="connsiteY10" fmla="*/ 78582 h 178594"/>
                <a:gd name="connsiteX0" fmla="*/ 76200 w 812006"/>
                <a:gd name="connsiteY0" fmla="*/ 83344 h 178594"/>
                <a:gd name="connsiteX1" fmla="*/ 0 w 812006"/>
                <a:gd name="connsiteY1" fmla="*/ 83344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659606"/>
                <a:gd name="connsiteY0" fmla="*/ 83344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3344 h 178594"/>
                <a:gd name="connsiteX1" fmla="*/ 1403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0 w 840912"/>
                <a:gd name="connsiteY0" fmla="*/ 102394 h 178594"/>
                <a:gd name="connsiteX1" fmla="*/ 195337 w 840912"/>
                <a:gd name="connsiteY1" fmla="*/ 88107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56821 w 840912"/>
                <a:gd name="connsiteY8" fmla="*/ 102394 h 178594"/>
                <a:gd name="connsiteX9" fmla="*/ 840912 w 840912"/>
                <a:gd name="connsiteY9" fmla="*/ 78582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003" h="178594">
                  <a:moveTo>
                    <a:pt x="0" y="102394"/>
                  </a:moveTo>
                  <a:lnTo>
                    <a:pt x="168182" y="102394"/>
                  </a:lnTo>
                  <a:lnTo>
                    <a:pt x="238456" y="0"/>
                  </a:lnTo>
                  <a:lnTo>
                    <a:pt x="321800" y="176213"/>
                  </a:lnTo>
                  <a:lnTo>
                    <a:pt x="402762" y="2382"/>
                  </a:lnTo>
                  <a:lnTo>
                    <a:pt x="486106" y="173832"/>
                  </a:lnTo>
                  <a:lnTo>
                    <a:pt x="569450" y="2382"/>
                  </a:lnTo>
                  <a:lnTo>
                    <a:pt x="652794" y="178594"/>
                  </a:lnTo>
                  <a:lnTo>
                    <a:pt x="756821" y="102394"/>
                  </a:lnTo>
                  <a:lnTo>
                    <a:pt x="925003" y="102394"/>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Freeform 29"/>
            <p:cNvSpPr/>
            <p:nvPr/>
          </p:nvSpPr>
          <p:spPr>
            <a:xfrm rot="5400000" flipH="1">
              <a:off x="6947752" y="5041062"/>
              <a:ext cx="354622" cy="116954"/>
            </a:xfrm>
            <a:custGeom>
              <a:avLst/>
              <a:gdLst>
                <a:gd name="connsiteX0" fmla="*/ 0 w 659606"/>
                <a:gd name="connsiteY0" fmla="*/ 88107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8107 h 178594"/>
                <a:gd name="connsiteX1" fmla="*/ 238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76200 w 735806"/>
                <a:gd name="connsiteY0" fmla="*/ 88107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76200 w 735806"/>
                <a:gd name="connsiteY2" fmla="*/ 83344 h 178594"/>
                <a:gd name="connsiteX3" fmla="*/ 133350 w 735806"/>
                <a:gd name="connsiteY3" fmla="*/ 0 h 178594"/>
                <a:gd name="connsiteX4" fmla="*/ 216694 w 735806"/>
                <a:gd name="connsiteY4" fmla="*/ 176213 h 178594"/>
                <a:gd name="connsiteX5" fmla="*/ 297656 w 735806"/>
                <a:gd name="connsiteY5" fmla="*/ 2382 h 178594"/>
                <a:gd name="connsiteX6" fmla="*/ 381000 w 735806"/>
                <a:gd name="connsiteY6" fmla="*/ 173832 h 178594"/>
                <a:gd name="connsiteX7" fmla="*/ 464344 w 735806"/>
                <a:gd name="connsiteY7" fmla="*/ 2382 h 178594"/>
                <a:gd name="connsiteX8" fmla="*/ 547688 w 735806"/>
                <a:gd name="connsiteY8" fmla="*/ 178594 h 178594"/>
                <a:gd name="connsiteX9" fmla="*/ 609600 w 735806"/>
                <a:gd name="connsiteY9" fmla="*/ 78582 h 178594"/>
                <a:gd name="connsiteX10" fmla="*/ 735806 w 735806"/>
                <a:gd name="connsiteY10" fmla="*/ 78582 h 178594"/>
                <a:gd name="connsiteX0" fmla="*/ 76200 w 812006"/>
                <a:gd name="connsiteY0" fmla="*/ 83344 h 178594"/>
                <a:gd name="connsiteX1" fmla="*/ 0 w 812006"/>
                <a:gd name="connsiteY1" fmla="*/ 83344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659606"/>
                <a:gd name="connsiteY0" fmla="*/ 83344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3344 h 178594"/>
                <a:gd name="connsiteX1" fmla="*/ 1403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0 w 840912"/>
                <a:gd name="connsiteY0" fmla="*/ 102394 h 178594"/>
                <a:gd name="connsiteX1" fmla="*/ 195337 w 840912"/>
                <a:gd name="connsiteY1" fmla="*/ 88107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56821 w 840912"/>
                <a:gd name="connsiteY8" fmla="*/ 102394 h 178594"/>
                <a:gd name="connsiteX9" fmla="*/ 840912 w 840912"/>
                <a:gd name="connsiteY9" fmla="*/ 78582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003" h="178594">
                  <a:moveTo>
                    <a:pt x="0" y="102394"/>
                  </a:moveTo>
                  <a:lnTo>
                    <a:pt x="168182" y="102394"/>
                  </a:lnTo>
                  <a:lnTo>
                    <a:pt x="238456" y="0"/>
                  </a:lnTo>
                  <a:lnTo>
                    <a:pt x="321800" y="176213"/>
                  </a:lnTo>
                  <a:lnTo>
                    <a:pt x="402762" y="2382"/>
                  </a:lnTo>
                  <a:lnTo>
                    <a:pt x="486106" y="173832"/>
                  </a:lnTo>
                  <a:lnTo>
                    <a:pt x="569450" y="2382"/>
                  </a:lnTo>
                  <a:lnTo>
                    <a:pt x="652794" y="178594"/>
                  </a:lnTo>
                  <a:lnTo>
                    <a:pt x="756821" y="102394"/>
                  </a:lnTo>
                  <a:lnTo>
                    <a:pt x="925003" y="102394"/>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TextBox 30"/>
            <p:cNvSpPr txBox="1"/>
            <p:nvPr/>
          </p:nvSpPr>
          <p:spPr>
            <a:xfrm>
              <a:off x="6424620" y="3934130"/>
              <a:ext cx="421910" cy="307777"/>
            </a:xfrm>
            <a:prstGeom prst="rect">
              <a:avLst/>
            </a:prstGeom>
            <a:noFill/>
          </p:spPr>
          <p:txBody>
            <a:bodyPr wrap="none" rtlCol="0">
              <a:spAutoFit/>
            </a:bodyPr>
            <a:lstStyle/>
            <a:p>
              <a:r>
                <a:rPr lang="en-US" sz="1400" b="1" dirty="0" smtClean="0">
                  <a:solidFill>
                    <a:schemeClr val="bg1"/>
                  </a:solidFill>
                  <a:latin typeface="+mj-lt"/>
                </a:rPr>
                <a:t>ME</a:t>
              </a:r>
              <a:endParaRPr lang="en-US" sz="1400" b="1" dirty="0">
                <a:solidFill>
                  <a:schemeClr val="bg1"/>
                </a:solidFill>
                <a:latin typeface="+mj-lt"/>
              </a:endParaRPr>
            </a:p>
          </p:txBody>
        </p:sp>
        <p:cxnSp>
          <p:nvCxnSpPr>
            <p:cNvPr id="32" name="Straight Connector 31"/>
            <p:cNvCxnSpPr/>
            <p:nvPr/>
          </p:nvCxnSpPr>
          <p:spPr>
            <a:xfrm>
              <a:off x="6320810" y="4876800"/>
              <a:ext cx="561148" cy="186106"/>
            </a:xfrm>
            <a:prstGeom prst="line">
              <a:avLst/>
            </a:prstGeom>
            <a:ln w="76200">
              <a:solidFill>
                <a:schemeClr val="accent2">
                  <a:alpha val="7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389591" y="4194045"/>
              <a:ext cx="554674" cy="153890"/>
            </a:xfrm>
            <a:prstGeom prst="line">
              <a:avLst/>
            </a:prstGeom>
            <a:ln w="76200">
              <a:solidFill>
                <a:schemeClr val="accent2">
                  <a:alpha val="73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906165" y="4148509"/>
              <a:ext cx="436418" cy="199426"/>
            </a:xfrm>
            <a:prstGeom prst="line">
              <a:avLst/>
            </a:prstGeom>
            <a:ln w="76200">
              <a:solidFill>
                <a:schemeClr val="accent2">
                  <a:alpha val="73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797040" y="4606290"/>
              <a:ext cx="573929" cy="159766"/>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6326653" y="4606290"/>
              <a:ext cx="470387" cy="259826"/>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7772400" cy="533400"/>
          </a:xfrm>
        </p:spPr>
        <p:txBody>
          <a:bodyPr/>
          <a:lstStyle/>
          <a:p>
            <a:r>
              <a:rPr lang="en-US" dirty="0" smtClean="0"/>
              <a:t>Backup</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E2556C5-CE8C-6547-B838-EA80C61A4AF7}" type="slidenum">
              <a:rPr lang="en-US" smtClean="0">
                <a:solidFill>
                  <a:prstClr val="white"/>
                </a:solidFill>
              </a:rPr>
              <a:pPr/>
              <a:t>33</a:t>
            </a:fld>
            <a:endParaRPr lang="en-US" dirty="0">
              <a:solidFill>
                <a:prstClr val="white"/>
              </a:solidFill>
            </a:endParaRPr>
          </a:p>
        </p:txBody>
      </p:sp>
      <p:sp>
        <p:nvSpPr>
          <p:cNvPr id="4" name="Title 3"/>
          <p:cNvSpPr>
            <a:spLocks noGrp="1"/>
          </p:cNvSpPr>
          <p:nvPr>
            <p:ph type="title"/>
          </p:nvPr>
        </p:nvSpPr>
        <p:spPr>
          <a:xfrm>
            <a:off x="457200" y="0"/>
            <a:ext cx="8229600" cy="685800"/>
          </a:xfrm>
        </p:spPr>
        <p:txBody>
          <a:bodyPr/>
          <a:lstStyle/>
          <a:p>
            <a:r>
              <a:rPr lang="en-US" dirty="0" smtClean="0"/>
              <a:t>SXP Data Center </a:t>
            </a:r>
            <a:r>
              <a:rPr lang="en-US" dirty="0" smtClean="0"/>
              <a:t>SSD: </a:t>
            </a:r>
            <a:r>
              <a:rPr lang="en-US" dirty="0" err="1" smtClean="0"/>
              <a:t>Coldstream</a:t>
            </a:r>
            <a:endParaRPr lang="en-US" dirty="0"/>
          </a:p>
        </p:txBody>
      </p:sp>
      <p:pic>
        <p:nvPicPr>
          <p:cNvPr id="17" name="Picture 3"/>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backgroundRemoval t="6100" b="98111" l="8307" r="97159">
                        <a14:backgroundMark x1="3323" y1="25856" x2="3323" y2="25856"/>
                        <a14:backgroundMark x1="3323" y1="25856" x2="3323" y2="25856"/>
                        <a14:backgroundMark x1="21743" y1="3070" x2="21743" y2="3070"/>
                        <a14:backgroundMark x1="49771" y1="16293" x2="49771" y2="16293"/>
                        <a14:backgroundMark x1="22129" y1="74498" x2="22129" y2="74498"/>
                        <a14:backgroundMark x1="14158" y1="32389" x2="14158" y2="32389"/>
                        <a14:backgroundMark x1="57380" y1="89571" x2="57380" y2="89571"/>
                        <a14:backgroundMark x1="92993" y1="85518" x2="92993" y2="85518"/>
                        <a14:backgroundMark x1="98965" y1="83274" x2="98965" y2="83274"/>
                      </a14:backgroundRemoval>
                    </a14:imgEffect>
                  </a14:imgLayer>
                </a14:imgProps>
              </a:ext>
              <a:ext uri="{28A0092B-C50C-407E-A947-70E740481C1C}">
                <a14:useLocalDpi xmlns="" xmlns:a14="http://schemas.microsoft.com/office/drawing/2010/main" val="0"/>
              </a:ext>
            </a:extLst>
          </a:blip>
          <a:srcRect l="8301" t="5827" r="2775" b="1871"/>
          <a:stretch/>
        </p:blipFill>
        <p:spPr bwMode="auto">
          <a:xfrm>
            <a:off x="6985095" y="4525045"/>
            <a:ext cx="2162603" cy="1831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17" descr="C:\Users\rjheiler\Documents\SSD\Fultondale\Promotion\Pictures\2.5\Bottom-Turned.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1706" t="20909" r="17789" b="19582"/>
          <a:stretch/>
        </p:blipFill>
        <p:spPr bwMode="auto">
          <a:xfrm>
            <a:off x="6891545" y="2652445"/>
            <a:ext cx="2095214" cy="1831307"/>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9" name="TextBox 18"/>
          <p:cNvSpPr txBox="1"/>
          <p:nvPr/>
        </p:nvSpPr>
        <p:spPr>
          <a:xfrm>
            <a:off x="6695061" y="1116313"/>
            <a:ext cx="2488182" cy="1077218"/>
          </a:xfrm>
          <a:prstGeom prst="rect">
            <a:avLst/>
          </a:prstGeom>
          <a:noFill/>
        </p:spPr>
        <p:txBody>
          <a:bodyPr wrap="none" rtlCol="0">
            <a:spAutoFit/>
          </a:bodyPr>
          <a:lstStyle/>
          <a:p>
            <a:pPr defTabSz="457200"/>
            <a:r>
              <a:rPr lang="en-US" sz="800" u="sng" dirty="0">
                <a:solidFill>
                  <a:prstClr val="black"/>
                </a:solidFill>
              </a:rPr>
              <a:t>Fully Integrated </a:t>
            </a:r>
            <a:r>
              <a:rPr lang="en-US" sz="800" i="1" u="sng" dirty="0">
                <a:solidFill>
                  <a:prstClr val="black"/>
                </a:solidFill>
              </a:rPr>
              <a:t>NVM Express 1.0C </a:t>
            </a:r>
            <a:r>
              <a:rPr lang="en-US" sz="800" u="sng" dirty="0">
                <a:solidFill>
                  <a:prstClr val="black"/>
                </a:solidFill>
              </a:rPr>
              <a:t>Controller</a:t>
            </a:r>
            <a:endParaRPr lang="en-US" sz="900" u="sng" dirty="0">
              <a:solidFill>
                <a:prstClr val="black"/>
              </a:solidFill>
            </a:endParaRPr>
          </a:p>
          <a:p>
            <a:pPr marL="346075" lvl="1" indent="-177800" defTabSz="457200">
              <a:buFont typeface="Wingdings" pitchFamily="2" charset="2"/>
              <a:buChar char="Ø"/>
            </a:pPr>
            <a:r>
              <a:rPr lang="en-US" sz="700" dirty="0">
                <a:solidFill>
                  <a:prstClr val="black"/>
                </a:solidFill>
              </a:rPr>
              <a:t>Ultra low latency</a:t>
            </a:r>
          </a:p>
          <a:p>
            <a:pPr marL="346075" lvl="1" indent="-177800" defTabSz="457200">
              <a:buFont typeface="Wingdings" pitchFamily="2" charset="2"/>
              <a:buChar char="Ø"/>
            </a:pPr>
            <a:r>
              <a:rPr lang="en-US" sz="700" dirty="0">
                <a:solidFill>
                  <a:prstClr val="black"/>
                </a:solidFill>
              </a:rPr>
              <a:t>Symmetrical read/write IOPS performance</a:t>
            </a:r>
          </a:p>
          <a:p>
            <a:pPr marL="346075" lvl="1" indent="-177800" defTabSz="457200">
              <a:buFont typeface="Wingdings" pitchFamily="2" charset="2"/>
              <a:buChar char="Ø"/>
            </a:pPr>
            <a:r>
              <a:rPr lang="en-US" sz="700" dirty="0">
                <a:solidFill>
                  <a:prstClr val="black"/>
                </a:solidFill>
              </a:rPr>
              <a:t>Best QOS</a:t>
            </a:r>
          </a:p>
          <a:p>
            <a:pPr marL="346075" lvl="1" indent="-177800" defTabSz="457200">
              <a:buFont typeface="Wingdings" pitchFamily="2" charset="2"/>
              <a:buChar char="Ø"/>
            </a:pPr>
            <a:r>
              <a:rPr lang="en-US" sz="700" dirty="0">
                <a:solidFill>
                  <a:prstClr val="black"/>
                </a:solidFill>
              </a:rPr>
              <a:t>Power Fail Write Cache</a:t>
            </a:r>
          </a:p>
          <a:p>
            <a:pPr marL="346075" lvl="1" indent="-177800" defTabSz="457200">
              <a:buFont typeface="Wingdings" pitchFamily="2" charset="2"/>
              <a:buChar char="Ø"/>
            </a:pPr>
            <a:r>
              <a:rPr lang="en-US" sz="700" dirty="0">
                <a:solidFill>
                  <a:prstClr val="black"/>
                </a:solidFill>
              </a:rPr>
              <a:t>End-to-End Datapath Protection</a:t>
            </a:r>
          </a:p>
          <a:p>
            <a:pPr marL="346075" lvl="1" indent="-177800" defTabSz="457200">
              <a:buFont typeface="Wingdings" pitchFamily="2" charset="2"/>
              <a:buChar char="Ø"/>
            </a:pPr>
            <a:r>
              <a:rPr lang="en-US" sz="700" dirty="0">
                <a:solidFill>
                  <a:prstClr val="black"/>
                </a:solidFill>
              </a:rPr>
              <a:t>Endurance Management</a:t>
            </a:r>
          </a:p>
          <a:p>
            <a:pPr marL="346075" lvl="1" indent="-177800" defTabSz="457200">
              <a:buFont typeface="Wingdings" pitchFamily="2" charset="2"/>
              <a:buChar char="Ø"/>
            </a:pPr>
            <a:r>
              <a:rPr lang="en-US" sz="700" dirty="0">
                <a:solidFill>
                  <a:prstClr val="black"/>
                </a:solidFill>
              </a:rPr>
              <a:t>Power and Thermal Throttling</a:t>
            </a:r>
          </a:p>
          <a:p>
            <a:pPr marL="346075" lvl="1" indent="-177800" defTabSz="457200">
              <a:buFont typeface="Wingdings" pitchFamily="2" charset="2"/>
              <a:buChar char="Ø"/>
            </a:pPr>
            <a:r>
              <a:rPr lang="en-US" sz="700" dirty="0">
                <a:solidFill>
                  <a:prstClr val="black"/>
                </a:solidFill>
              </a:rPr>
              <a:t>Support for OEM Specific Management Features</a:t>
            </a:r>
          </a:p>
        </p:txBody>
      </p:sp>
      <p:pic>
        <p:nvPicPr>
          <p:cNvPr id="8" name="Picture 7"/>
          <p:cNvPicPr>
            <a:picLocks noChangeAspect="1"/>
          </p:cNvPicPr>
          <p:nvPr/>
        </p:nvPicPr>
        <p:blipFill>
          <a:blip r:embed="rId5" cstate="print"/>
          <a:stretch>
            <a:fillRect/>
          </a:stretch>
        </p:blipFill>
        <p:spPr>
          <a:xfrm>
            <a:off x="88165" y="1116314"/>
            <a:ext cx="6670722" cy="5240039"/>
          </a:xfrm>
          <a:prstGeom prst="rect">
            <a:avLst/>
          </a:prstGeom>
        </p:spPr>
      </p:pic>
    </p:spTree>
    <p:extLst>
      <p:ext uri="{BB962C8B-B14F-4D97-AF65-F5344CB8AC3E}">
        <p14:creationId xmlns="" xmlns:p14="http://schemas.microsoft.com/office/powerpoint/2010/main" val="21457607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228600" y="151140"/>
            <a:ext cx="8610600" cy="534660"/>
          </a:xfrm>
        </p:spPr>
        <p:txBody>
          <a:bodyPr>
            <a:noAutofit/>
          </a:bodyPr>
          <a:lstStyle/>
          <a:p>
            <a:r>
              <a:rPr lang="en-US" sz="3600" dirty="0" smtClean="0"/>
              <a:t>SXP in </a:t>
            </a:r>
            <a:r>
              <a:rPr lang="en-US" sz="3600" dirty="0" smtClean="0"/>
              <a:t>Client 2016: </a:t>
            </a:r>
            <a:r>
              <a:rPr lang="en-US" sz="3600" dirty="0" smtClean="0"/>
              <a:t>2LM Value Prop</a:t>
            </a:r>
            <a:endParaRPr lang="en-US" sz="3600" dirty="0"/>
          </a:p>
        </p:txBody>
      </p:sp>
      <p:sp>
        <p:nvSpPr>
          <p:cNvPr id="26" name="Rounded Rectangle 25"/>
          <p:cNvSpPr/>
          <p:nvPr/>
        </p:nvSpPr>
        <p:spPr>
          <a:xfrm>
            <a:off x="1726542" y="912750"/>
            <a:ext cx="6157658" cy="911394"/>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7" name="Rounded Rectangle 26"/>
          <p:cNvSpPr/>
          <p:nvPr/>
        </p:nvSpPr>
        <p:spPr>
          <a:xfrm>
            <a:off x="2281684" y="2287040"/>
            <a:ext cx="4866591" cy="91336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p:nvSpPr>
        <p:spPr>
          <a:xfrm>
            <a:off x="3019727" y="2759383"/>
            <a:ext cx="1143000" cy="76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0" name="Rectangle 29"/>
          <p:cNvSpPr/>
          <p:nvPr/>
        </p:nvSpPr>
        <p:spPr>
          <a:xfrm>
            <a:off x="2867327" y="2664285"/>
            <a:ext cx="1447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Rectangle 30"/>
          <p:cNvSpPr/>
          <p:nvPr/>
        </p:nvSpPr>
        <p:spPr>
          <a:xfrm>
            <a:off x="5066254" y="2759383"/>
            <a:ext cx="228601" cy="76200"/>
          </a:xfrm>
          <a:prstGeom prst="rect">
            <a:avLst/>
          </a:prstGeom>
          <a:solidFill>
            <a:srgbClr val="D793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2" name="Rectangle 31"/>
          <p:cNvSpPr/>
          <p:nvPr/>
        </p:nvSpPr>
        <p:spPr>
          <a:xfrm>
            <a:off x="5447255" y="2759383"/>
            <a:ext cx="1066800" cy="76200"/>
          </a:xfrm>
          <a:prstGeom prst="rect">
            <a:avLst/>
          </a:prstGeom>
          <a:solidFill>
            <a:srgbClr val="D793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3" name="Rectangle 32"/>
          <p:cNvSpPr/>
          <p:nvPr/>
        </p:nvSpPr>
        <p:spPr>
          <a:xfrm>
            <a:off x="5324116" y="2677087"/>
            <a:ext cx="1066800" cy="76200"/>
          </a:xfrm>
          <a:prstGeom prst="rect">
            <a:avLst/>
          </a:prstGeom>
          <a:solidFill>
            <a:srgbClr val="D793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36" name="Straight Connector 35"/>
          <p:cNvCxnSpPr/>
          <p:nvPr/>
        </p:nvCxnSpPr>
        <p:spPr>
          <a:xfrm>
            <a:off x="4473871" y="2835583"/>
            <a:ext cx="516184"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966971" y="2833988"/>
            <a:ext cx="1670970" cy="338554"/>
          </a:xfrm>
          <a:prstGeom prst="rect">
            <a:avLst/>
          </a:prstGeom>
          <a:noFill/>
        </p:spPr>
        <p:txBody>
          <a:bodyPr wrap="none" rtlCol="0">
            <a:spAutoFit/>
          </a:bodyPr>
          <a:lstStyle/>
          <a:p>
            <a:pPr defTabSz="457200"/>
            <a:r>
              <a:rPr lang="en-US" sz="1600" dirty="0" smtClean="0">
                <a:solidFill>
                  <a:prstClr val="black"/>
                </a:solidFill>
              </a:rPr>
              <a:t>SXP-NVM </a:t>
            </a:r>
            <a:r>
              <a:rPr lang="en-US" sz="1600" dirty="0">
                <a:solidFill>
                  <a:prstClr val="black"/>
                </a:solidFill>
              </a:rPr>
              <a:t>Module</a:t>
            </a:r>
          </a:p>
        </p:txBody>
      </p:sp>
      <p:sp>
        <p:nvSpPr>
          <p:cNvPr id="42" name="TextBox 41"/>
          <p:cNvSpPr txBox="1"/>
          <p:nvPr/>
        </p:nvSpPr>
        <p:spPr>
          <a:xfrm>
            <a:off x="4524863" y="2586596"/>
            <a:ext cx="465192" cy="307777"/>
          </a:xfrm>
          <a:prstGeom prst="rect">
            <a:avLst/>
          </a:prstGeom>
          <a:noFill/>
        </p:spPr>
        <p:txBody>
          <a:bodyPr wrap="none" rtlCol="0">
            <a:spAutoFit/>
          </a:bodyPr>
          <a:lstStyle/>
          <a:p>
            <a:pPr defTabSz="457200"/>
            <a:r>
              <a:rPr lang="en-US" sz="1400" dirty="0">
                <a:solidFill>
                  <a:prstClr val="black"/>
                </a:solidFill>
              </a:rPr>
              <a:t>FMI</a:t>
            </a:r>
          </a:p>
        </p:txBody>
      </p:sp>
      <p:sp>
        <p:nvSpPr>
          <p:cNvPr id="45" name="TextBox 44"/>
          <p:cNvSpPr txBox="1"/>
          <p:nvPr/>
        </p:nvSpPr>
        <p:spPr>
          <a:xfrm>
            <a:off x="3291305" y="2311948"/>
            <a:ext cx="599844" cy="307777"/>
          </a:xfrm>
          <a:prstGeom prst="rect">
            <a:avLst/>
          </a:prstGeom>
          <a:noFill/>
        </p:spPr>
        <p:txBody>
          <a:bodyPr wrap="none" rtlCol="0">
            <a:spAutoFit/>
          </a:bodyPr>
          <a:lstStyle/>
          <a:p>
            <a:pPr defTabSz="457200"/>
            <a:r>
              <a:rPr lang="en-US" sz="1400" dirty="0">
                <a:solidFill>
                  <a:prstClr val="black"/>
                </a:solidFill>
              </a:rPr>
              <a:t>WIO2</a:t>
            </a:r>
          </a:p>
        </p:txBody>
      </p:sp>
      <p:sp>
        <p:nvSpPr>
          <p:cNvPr id="47" name="TextBox 46"/>
          <p:cNvSpPr txBox="1"/>
          <p:nvPr/>
        </p:nvSpPr>
        <p:spPr>
          <a:xfrm>
            <a:off x="3344442" y="2819448"/>
            <a:ext cx="457176" cy="307777"/>
          </a:xfrm>
          <a:prstGeom prst="rect">
            <a:avLst/>
          </a:prstGeom>
          <a:noFill/>
        </p:spPr>
        <p:txBody>
          <a:bodyPr wrap="none" rtlCol="0">
            <a:spAutoFit/>
          </a:bodyPr>
          <a:lstStyle/>
          <a:p>
            <a:pPr defTabSz="457200"/>
            <a:r>
              <a:rPr lang="en-US" sz="1400" dirty="0" err="1">
                <a:solidFill>
                  <a:prstClr val="black"/>
                </a:solidFill>
              </a:rPr>
              <a:t>SoC</a:t>
            </a:r>
            <a:endParaRPr lang="en-US" sz="1400" dirty="0">
              <a:solidFill>
                <a:prstClr val="black"/>
              </a:solidFill>
            </a:endParaRPr>
          </a:p>
        </p:txBody>
      </p:sp>
      <p:sp>
        <p:nvSpPr>
          <p:cNvPr id="51" name="Rounded Rectangular Callout 50"/>
          <p:cNvSpPr/>
          <p:nvPr/>
        </p:nvSpPr>
        <p:spPr>
          <a:xfrm>
            <a:off x="6755061" y="1933989"/>
            <a:ext cx="2250853" cy="728738"/>
          </a:xfrm>
          <a:prstGeom prst="wedgeRoundRectCallout">
            <a:avLst>
              <a:gd name="adj1" fmla="val -64915"/>
              <a:gd name="adj2" fmla="val 449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lnSpc>
                <a:spcPts val="2000"/>
              </a:lnSpc>
            </a:pPr>
            <a:r>
              <a:rPr lang="en-US" sz="2400" b="1" dirty="0">
                <a:solidFill>
                  <a:prstClr val="white"/>
                </a:solidFill>
              </a:rPr>
              <a:t>Main Memory</a:t>
            </a:r>
          </a:p>
          <a:p>
            <a:pPr algn="ctr" defTabSz="457200">
              <a:lnSpc>
                <a:spcPts val="2000"/>
              </a:lnSpc>
            </a:pPr>
            <a:r>
              <a:rPr lang="en-US" sz="2400" b="1" dirty="0">
                <a:solidFill>
                  <a:prstClr val="white"/>
                </a:solidFill>
              </a:rPr>
              <a:t>&amp; Storage</a:t>
            </a:r>
          </a:p>
        </p:txBody>
      </p:sp>
      <p:sp>
        <p:nvSpPr>
          <p:cNvPr id="52" name="Rectangle 51"/>
          <p:cNvSpPr/>
          <p:nvPr/>
        </p:nvSpPr>
        <p:spPr>
          <a:xfrm>
            <a:off x="3980404" y="1335134"/>
            <a:ext cx="11430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4" name="Rectangle 53"/>
          <p:cNvSpPr/>
          <p:nvPr/>
        </p:nvSpPr>
        <p:spPr>
          <a:xfrm>
            <a:off x="2419170" y="1394117"/>
            <a:ext cx="975141" cy="36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5" name="Rectangle 54"/>
          <p:cNvSpPr/>
          <p:nvPr/>
        </p:nvSpPr>
        <p:spPr>
          <a:xfrm>
            <a:off x="5823613" y="1349734"/>
            <a:ext cx="228601"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6" name="Rectangle 55"/>
          <p:cNvSpPr/>
          <p:nvPr/>
        </p:nvSpPr>
        <p:spPr>
          <a:xfrm>
            <a:off x="6204614" y="1349734"/>
            <a:ext cx="1066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7" name="Rectangle 56"/>
          <p:cNvSpPr/>
          <p:nvPr/>
        </p:nvSpPr>
        <p:spPr>
          <a:xfrm>
            <a:off x="6081475" y="1267438"/>
            <a:ext cx="1066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8" name="Rectangle 57"/>
          <p:cNvSpPr/>
          <p:nvPr/>
        </p:nvSpPr>
        <p:spPr>
          <a:xfrm>
            <a:off x="5747414" y="1197334"/>
            <a:ext cx="1634488" cy="228600"/>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60" name="Straight Connector 59"/>
          <p:cNvCxnSpPr/>
          <p:nvPr/>
        </p:nvCxnSpPr>
        <p:spPr>
          <a:xfrm>
            <a:off x="5095902" y="1425934"/>
            <a:ext cx="682209" cy="3582"/>
          </a:xfrm>
          <a:prstGeom prst="line">
            <a:avLst/>
          </a:prstGeom>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6066663" y="1424339"/>
            <a:ext cx="1058303" cy="338554"/>
          </a:xfrm>
          <a:prstGeom prst="rect">
            <a:avLst/>
          </a:prstGeom>
          <a:noFill/>
        </p:spPr>
        <p:txBody>
          <a:bodyPr wrap="none" rtlCol="0">
            <a:spAutoFit/>
          </a:bodyPr>
          <a:lstStyle/>
          <a:p>
            <a:pPr defTabSz="457200"/>
            <a:r>
              <a:rPr lang="en-US" sz="1600" dirty="0">
                <a:solidFill>
                  <a:prstClr val="black"/>
                </a:solidFill>
              </a:rPr>
              <a:t>NAND SSD</a:t>
            </a:r>
          </a:p>
        </p:txBody>
      </p:sp>
      <p:sp>
        <p:nvSpPr>
          <p:cNvPr id="62" name="TextBox 61"/>
          <p:cNvSpPr txBox="1"/>
          <p:nvPr/>
        </p:nvSpPr>
        <p:spPr>
          <a:xfrm>
            <a:off x="5119617" y="1373977"/>
            <a:ext cx="508473" cy="307777"/>
          </a:xfrm>
          <a:prstGeom prst="rect">
            <a:avLst/>
          </a:prstGeom>
          <a:noFill/>
        </p:spPr>
        <p:txBody>
          <a:bodyPr wrap="none" rtlCol="0">
            <a:spAutoFit/>
          </a:bodyPr>
          <a:lstStyle/>
          <a:p>
            <a:pPr defTabSz="457200"/>
            <a:r>
              <a:rPr lang="en-US" sz="1400" dirty="0">
                <a:solidFill>
                  <a:prstClr val="black"/>
                </a:solidFill>
              </a:rPr>
              <a:t>PCIe</a:t>
            </a:r>
          </a:p>
        </p:txBody>
      </p:sp>
      <p:sp>
        <p:nvSpPr>
          <p:cNvPr id="63" name="TextBox 62"/>
          <p:cNvSpPr txBox="1"/>
          <p:nvPr/>
        </p:nvSpPr>
        <p:spPr>
          <a:xfrm>
            <a:off x="4225245" y="1387834"/>
            <a:ext cx="497252" cy="338554"/>
          </a:xfrm>
          <a:prstGeom prst="rect">
            <a:avLst/>
          </a:prstGeom>
          <a:noFill/>
        </p:spPr>
        <p:txBody>
          <a:bodyPr wrap="none" rtlCol="0">
            <a:spAutoFit/>
          </a:bodyPr>
          <a:lstStyle/>
          <a:p>
            <a:pPr defTabSz="457200"/>
            <a:r>
              <a:rPr lang="en-US" sz="1600" dirty="0" err="1">
                <a:solidFill>
                  <a:prstClr val="black"/>
                </a:solidFill>
              </a:rPr>
              <a:t>SoC</a:t>
            </a:r>
            <a:endParaRPr lang="en-US" sz="1600" dirty="0">
              <a:solidFill>
                <a:prstClr val="black"/>
              </a:solidFill>
            </a:endParaRPr>
          </a:p>
        </p:txBody>
      </p:sp>
      <p:sp>
        <p:nvSpPr>
          <p:cNvPr id="68" name="Rectangle 67"/>
          <p:cNvSpPr/>
          <p:nvPr/>
        </p:nvSpPr>
        <p:spPr>
          <a:xfrm>
            <a:off x="2534388" y="1341089"/>
            <a:ext cx="975141" cy="36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9" name="Rectangle 68"/>
          <p:cNvSpPr/>
          <p:nvPr/>
        </p:nvSpPr>
        <p:spPr>
          <a:xfrm>
            <a:off x="2647770" y="1304513"/>
            <a:ext cx="975141" cy="36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0" name="Rectangle 69"/>
          <p:cNvSpPr/>
          <p:nvPr/>
        </p:nvSpPr>
        <p:spPr>
          <a:xfrm>
            <a:off x="2762988" y="1251485"/>
            <a:ext cx="975141" cy="36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cxnSp>
        <p:nvCxnSpPr>
          <p:cNvPr id="71" name="Straight Connector 70"/>
          <p:cNvCxnSpPr/>
          <p:nvPr/>
        </p:nvCxnSpPr>
        <p:spPr>
          <a:xfrm>
            <a:off x="3293143" y="1432785"/>
            <a:ext cx="665487" cy="0"/>
          </a:xfrm>
          <a:prstGeom prst="line">
            <a:avLst/>
          </a:prstGeom>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2135397" y="1434832"/>
            <a:ext cx="763351" cy="307777"/>
          </a:xfrm>
          <a:prstGeom prst="rect">
            <a:avLst/>
          </a:prstGeom>
          <a:noFill/>
        </p:spPr>
        <p:txBody>
          <a:bodyPr wrap="none" rtlCol="0">
            <a:spAutoFit/>
          </a:bodyPr>
          <a:lstStyle/>
          <a:p>
            <a:pPr defTabSz="457200"/>
            <a:r>
              <a:rPr lang="en-US" sz="1400" dirty="0">
                <a:solidFill>
                  <a:prstClr val="black"/>
                </a:solidFill>
              </a:rPr>
              <a:t>LPDDR4</a:t>
            </a:r>
          </a:p>
        </p:txBody>
      </p:sp>
      <p:sp>
        <p:nvSpPr>
          <p:cNvPr id="73" name="TextBox 72"/>
          <p:cNvSpPr txBox="1"/>
          <p:nvPr/>
        </p:nvSpPr>
        <p:spPr>
          <a:xfrm>
            <a:off x="2880176" y="989257"/>
            <a:ext cx="651140" cy="307777"/>
          </a:xfrm>
          <a:prstGeom prst="rect">
            <a:avLst/>
          </a:prstGeom>
          <a:noFill/>
        </p:spPr>
        <p:txBody>
          <a:bodyPr wrap="none" rtlCol="0">
            <a:spAutoFit/>
          </a:bodyPr>
          <a:lstStyle/>
          <a:p>
            <a:pPr defTabSz="457200"/>
            <a:r>
              <a:rPr lang="en-US" sz="1400" dirty="0">
                <a:solidFill>
                  <a:prstClr val="black"/>
                </a:solidFill>
              </a:rPr>
              <a:t>DRAM</a:t>
            </a:r>
          </a:p>
        </p:txBody>
      </p:sp>
      <p:sp>
        <p:nvSpPr>
          <p:cNvPr id="74" name="TextBox 73"/>
          <p:cNvSpPr txBox="1"/>
          <p:nvPr/>
        </p:nvSpPr>
        <p:spPr>
          <a:xfrm>
            <a:off x="152400" y="1011224"/>
            <a:ext cx="1601977" cy="400110"/>
          </a:xfrm>
          <a:prstGeom prst="rect">
            <a:avLst/>
          </a:prstGeom>
          <a:noFill/>
        </p:spPr>
        <p:txBody>
          <a:bodyPr wrap="none" rtlCol="0">
            <a:spAutoFit/>
          </a:bodyPr>
          <a:lstStyle/>
          <a:p>
            <a:pPr defTabSz="457200"/>
            <a:r>
              <a:rPr lang="en-US" sz="2000" dirty="0">
                <a:solidFill>
                  <a:prstClr val="black"/>
                </a:solidFill>
              </a:rPr>
              <a:t>1LM Platform</a:t>
            </a:r>
          </a:p>
        </p:txBody>
      </p:sp>
      <p:sp>
        <p:nvSpPr>
          <p:cNvPr id="75" name="TextBox 74"/>
          <p:cNvSpPr txBox="1"/>
          <p:nvPr/>
        </p:nvSpPr>
        <p:spPr>
          <a:xfrm>
            <a:off x="152400" y="2287040"/>
            <a:ext cx="1601977" cy="400110"/>
          </a:xfrm>
          <a:prstGeom prst="rect">
            <a:avLst/>
          </a:prstGeom>
          <a:noFill/>
        </p:spPr>
        <p:txBody>
          <a:bodyPr wrap="none" rtlCol="0">
            <a:spAutoFit/>
          </a:bodyPr>
          <a:lstStyle/>
          <a:p>
            <a:pPr defTabSz="457200"/>
            <a:r>
              <a:rPr lang="en-US" sz="2000" dirty="0">
                <a:solidFill>
                  <a:prstClr val="black"/>
                </a:solidFill>
              </a:rPr>
              <a:t>2LM Platform</a:t>
            </a:r>
          </a:p>
        </p:txBody>
      </p:sp>
      <p:sp>
        <p:nvSpPr>
          <p:cNvPr id="76" name="Down Arrow 75"/>
          <p:cNvSpPr/>
          <p:nvPr/>
        </p:nvSpPr>
        <p:spPr>
          <a:xfrm>
            <a:off x="3690232" y="1865873"/>
            <a:ext cx="1299823"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4" name="Rectangle 33"/>
          <p:cNvSpPr/>
          <p:nvPr/>
        </p:nvSpPr>
        <p:spPr>
          <a:xfrm>
            <a:off x="4990055" y="2606983"/>
            <a:ext cx="1634488" cy="228600"/>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5" name="Rectangle 34"/>
          <p:cNvSpPr/>
          <p:nvPr/>
        </p:nvSpPr>
        <p:spPr>
          <a:xfrm>
            <a:off x="2867326" y="2594611"/>
            <a:ext cx="1567475" cy="240972"/>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 name="Rectangle 2"/>
          <p:cNvSpPr/>
          <p:nvPr/>
        </p:nvSpPr>
        <p:spPr>
          <a:xfrm>
            <a:off x="83753" y="3550146"/>
            <a:ext cx="3954847" cy="2523768"/>
          </a:xfrm>
          <a:prstGeom prst="rect">
            <a:avLst/>
          </a:prstGeom>
        </p:spPr>
        <p:txBody>
          <a:bodyPr wrap="square">
            <a:spAutoFit/>
          </a:bodyPr>
          <a:lstStyle/>
          <a:p>
            <a:pPr defTabSz="457200"/>
            <a:r>
              <a:rPr lang="pl-PL" b="1" dirty="0">
                <a:solidFill>
                  <a:schemeClr val="accent2"/>
                </a:solidFill>
              </a:rPr>
              <a:t>With 2LM</a:t>
            </a:r>
            <a:r>
              <a:rPr lang="en-US" b="1" dirty="0" smtClean="0">
                <a:solidFill>
                  <a:schemeClr val="accent2"/>
                </a:solidFill>
              </a:rPr>
              <a:t>/SXP-NVM module</a:t>
            </a:r>
            <a:r>
              <a:rPr lang="pl-PL" b="1" dirty="0" smtClean="0">
                <a:solidFill>
                  <a:schemeClr val="accent2"/>
                </a:solidFill>
              </a:rPr>
              <a:t>:</a:t>
            </a:r>
            <a:endParaRPr lang="pl-PL" b="1" dirty="0">
              <a:solidFill>
                <a:schemeClr val="accent2"/>
              </a:solidFill>
            </a:endParaRPr>
          </a:p>
          <a:p>
            <a:pPr marL="0" lvl="1" defTabSz="457200">
              <a:buFont typeface="Arial"/>
              <a:buChar char="•"/>
            </a:pPr>
            <a:r>
              <a:rPr lang="en-US" sz="1400" b="1" dirty="0" smtClean="0">
                <a:solidFill>
                  <a:schemeClr val="accent2"/>
                </a:solidFill>
              </a:rPr>
              <a:t> </a:t>
            </a:r>
            <a:r>
              <a:rPr lang="pl-PL" sz="1400" b="1" dirty="0" smtClean="0">
                <a:solidFill>
                  <a:schemeClr val="accent2"/>
                </a:solidFill>
              </a:rPr>
              <a:t>Achieve</a:t>
            </a:r>
            <a:r>
              <a:rPr lang="en-US" sz="1400" b="1" dirty="0" smtClean="0">
                <a:solidFill>
                  <a:schemeClr val="accent2"/>
                </a:solidFill>
              </a:rPr>
              <a:t>s</a:t>
            </a:r>
            <a:r>
              <a:rPr lang="pl-PL" sz="1400" b="1" dirty="0" smtClean="0">
                <a:solidFill>
                  <a:schemeClr val="accent2"/>
                </a:solidFill>
              </a:rPr>
              <a:t> </a:t>
            </a:r>
            <a:r>
              <a:rPr lang="en-US" sz="1400" b="1" dirty="0">
                <a:solidFill>
                  <a:schemeClr val="accent2"/>
                </a:solidFill>
              </a:rPr>
              <a:t>very large </a:t>
            </a:r>
            <a:r>
              <a:rPr lang="pl-PL" sz="1400" b="1" dirty="0">
                <a:solidFill>
                  <a:schemeClr val="accent2"/>
                </a:solidFill>
              </a:rPr>
              <a:t>memory capacity </a:t>
            </a:r>
            <a:endParaRPr lang="en-US" sz="1400" b="1" dirty="0">
              <a:solidFill>
                <a:schemeClr val="accent2"/>
              </a:solidFill>
            </a:endParaRPr>
          </a:p>
          <a:p>
            <a:pPr marL="0" lvl="1" defTabSz="457200">
              <a:buFont typeface="Arial"/>
              <a:buChar char="•"/>
            </a:pPr>
            <a:r>
              <a:rPr lang="en-US" sz="1400" b="1" dirty="0" smtClean="0">
                <a:solidFill>
                  <a:schemeClr val="accent2"/>
                </a:solidFill>
              </a:rPr>
              <a:t> Higher </a:t>
            </a:r>
            <a:r>
              <a:rPr lang="en-US" sz="1400" b="1" dirty="0">
                <a:solidFill>
                  <a:schemeClr val="accent2"/>
                </a:solidFill>
              </a:rPr>
              <a:t>effective memory</a:t>
            </a:r>
            <a:r>
              <a:rPr lang="pl-PL" sz="1400" b="1" dirty="0">
                <a:solidFill>
                  <a:schemeClr val="accent2"/>
                </a:solidFill>
              </a:rPr>
              <a:t> bandwidth</a:t>
            </a:r>
          </a:p>
          <a:p>
            <a:pPr marL="0" lvl="1" defTabSz="457200">
              <a:buFont typeface="Arial"/>
              <a:buChar char="•"/>
            </a:pPr>
            <a:r>
              <a:rPr lang="en-US" sz="1400" b="1" dirty="0" smtClean="0">
                <a:solidFill>
                  <a:schemeClr val="accent2"/>
                </a:solidFill>
              </a:rPr>
              <a:t> </a:t>
            </a:r>
            <a:r>
              <a:rPr lang="pl-PL" sz="1400" b="1" dirty="0" smtClean="0">
                <a:solidFill>
                  <a:schemeClr val="accent2"/>
                </a:solidFill>
              </a:rPr>
              <a:t>Lower </a:t>
            </a:r>
            <a:r>
              <a:rPr lang="pl-PL" sz="1400" b="1" dirty="0">
                <a:solidFill>
                  <a:schemeClr val="accent2"/>
                </a:solidFill>
              </a:rPr>
              <a:t>active </a:t>
            </a:r>
            <a:r>
              <a:rPr lang="en-US" sz="1400" b="1" dirty="0">
                <a:solidFill>
                  <a:schemeClr val="accent2"/>
                </a:solidFill>
              </a:rPr>
              <a:t>power (WIO) </a:t>
            </a:r>
            <a:r>
              <a:rPr lang="pl-PL" sz="1400" b="1" dirty="0">
                <a:solidFill>
                  <a:schemeClr val="accent2"/>
                </a:solidFill>
              </a:rPr>
              <a:t>and idle power</a:t>
            </a:r>
            <a:r>
              <a:rPr lang="en-US" sz="1400" b="1" dirty="0">
                <a:solidFill>
                  <a:schemeClr val="accent2"/>
                </a:solidFill>
              </a:rPr>
              <a:t> (turn off WIO)</a:t>
            </a:r>
            <a:endParaRPr lang="pl-PL" sz="1400" b="1" dirty="0">
              <a:solidFill>
                <a:schemeClr val="accent2"/>
              </a:solidFill>
            </a:endParaRPr>
          </a:p>
          <a:p>
            <a:pPr marL="0" lvl="1" defTabSz="457200">
              <a:buFont typeface="Arial"/>
              <a:buChar char="•"/>
            </a:pPr>
            <a:r>
              <a:rPr lang="en-US" sz="1400" b="1" dirty="0" smtClean="0">
                <a:solidFill>
                  <a:schemeClr val="accent2"/>
                </a:solidFill>
              </a:rPr>
              <a:t> </a:t>
            </a:r>
            <a:r>
              <a:rPr lang="pl-PL" sz="1400" b="1" dirty="0" smtClean="0">
                <a:solidFill>
                  <a:schemeClr val="accent2"/>
                </a:solidFill>
              </a:rPr>
              <a:t>Create </a:t>
            </a:r>
            <a:r>
              <a:rPr lang="pl-PL" sz="1400" b="1" dirty="0">
                <a:solidFill>
                  <a:schemeClr val="accent2"/>
                </a:solidFill>
              </a:rPr>
              <a:t>systems with fungible memory and storage</a:t>
            </a:r>
            <a:r>
              <a:rPr lang="en-US" sz="1400" b="1" dirty="0">
                <a:solidFill>
                  <a:schemeClr val="accent2"/>
                </a:solidFill>
              </a:rPr>
              <a:t> </a:t>
            </a:r>
            <a:endParaRPr lang="pl-PL" sz="1400" b="1" dirty="0">
              <a:solidFill>
                <a:schemeClr val="accent2"/>
              </a:solidFill>
            </a:endParaRPr>
          </a:p>
          <a:p>
            <a:pPr marL="0" lvl="1" defTabSz="457200">
              <a:buFont typeface="Arial"/>
              <a:buChar char="•"/>
            </a:pPr>
            <a:r>
              <a:rPr lang="en-US" sz="1400" b="1" dirty="0" smtClean="0">
                <a:solidFill>
                  <a:schemeClr val="accent2"/>
                </a:solidFill>
              </a:rPr>
              <a:t> </a:t>
            </a:r>
            <a:r>
              <a:rPr lang="pl-PL" sz="1400" b="1" dirty="0" smtClean="0">
                <a:solidFill>
                  <a:schemeClr val="accent2"/>
                </a:solidFill>
              </a:rPr>
              <a:t>Boost </a:t>
            </a:r>
            <a:r>
              <a:rPr lang="pl-PL" sz="1400" b="1" dirty="0">
                <a:solidFill>
                  <a:schemeClr val="accent2"/>
                </a:solidFill>
              </a:rPr>
              <a:t>SSD </a:t>
            </a:r>
            <a:r>
              <a:rPr lang="pl-PL" sz="1400" b="1" dirty="0" smtClean="0">
                <a:solidFill>
                  <a:schemeClr val="accent2"/>
                </a:solidFill>
              </a:rPr>
              <a:t>responsive</a:t>
            </a:r>
            <a:r>
              <a:rPr lang="en-US" sz="1400" b="1" dirty="0" err="1" smtClean="0">
                <a:solidFill>
                  <a:schemeClr val="accent2"/>
                </a:solidFill>
              </a:rPr>
              <a:t>ness</a:t>
            </a:r>
            <a:r>
              <a:rPr lang="en-US" sz="1400" b="1" dirty="0" smtClean="0">
                <a:solidFill>
                  <a:schemeClr val="accent2"/>
                </a:solidFill>
              </a:rPr>
              <a:t> </a:t>
            </a:r>
            <a:r>
              <a:rPr lang="en-US" sz="1400" b="1" dirty="0" smtClean="0">
                <a:solidFill>
                  <a:schemeClr val="accent2"/>
                </a:solidFill>
              </a:rPr>
              <a:t>with fast SXP-NVM</a:t>
            </a:r>
            <a:endParaRPr lang="en-US" sz="1400" b="1" dirty="0">
              <a:solidFill>
                <a:schemeClr val="accent2"/>
              </a:solidFill>
            </a:endParaRPr>
          </a:p>
          <a:p>
            <a:pPr marL="0" lvl="1" defTabSz="457200">
              <a:buFont typeface="Arial"/>
              <a:buChar char="•"/>
            </a:pPr>
            <a:r>
              <a:rPr lang="en-US" sz="1400" b="1" dirty="0" smtClean="0">
                <a:solidFill>
                  <a:schemeClr val="accent2"/>
                </a:solidFill>
              </a:rPr>
              <a:t> Possibly </a:t>
            </a:r>
            <a:r>
              <a:rPr lang="en-US" sz="1400" b="1" dirty="0">
                <a:solidFill>
                  <a:schemeClr val="accent2"/>
                </a:solidFill>
              </a:rPr>
              <a:t>use </a:t>
            </a:r>
            <a:r>
              <a:rPr lang="pl-PL" sz="1400" b="1" dirty="0">
                <a:solidFill>
                  <a:schemeClr val="accent2"/>
                </a:solidFill>
              </a:rPr>
              <a:t>less board area</a:t>
            </a:r>
            <a:r>
              <a:rPr lang="en-US" sz="1400" b="1" dirty="0">
                <a:solidFill>
                  <a:schemeClr val="accent2"/>
                </a:solidFill>
              </a:rPr>
              <a:t> and simplify </a:t>
            </a:r>
            <a:r>
              <a:rPr lang="en-US" sz="1400" b="1" dirty="0" smtClean="0">
                <a:solidFill>
                  <a:schemeClr val="accent2"/>
                </a:solidFill>
              </a:rPr>
              <a:t>layout</a:t>
            </a:r>
            <a:endParaRPr lang="pl-PL" sz="1400" b="1" dirty="0">
              <a:solidFill>
                <a:schemeClr val="accent2"/>
              </a:solidFill>
            </a:endParaRPr>
          </a:p>
        </p:txBody>
      </p:sp>
      <p:pic>
        <p:nvPicPr>
          <p:cNvPr id="15361" name="Picture 1"/>
          <p:cNvPicPr>
            <a:picLocks noChangeAspect="1" noChangeArrowheads="1"/>
          </p:cNvPicPr>
          <p:nvPr/>
        </p:nvPicPr>
        <p:blipFill>
          <a:blip r:embed="rId2" cstate="print"/>
          <a:srcRect/>
          <a:stretch>
            <a:fillRect/>
          </a:stretch>
        </p:blipFill>
        <p:spPr bwMode="auto">
          <a:xfrm>
            <a:off x="3962400" y="3376201"/>
            <a:ext cx="5144016" cy="3324629"/>
          </a:xfrm>
          <a:prstGeom prst="rect">
            <a:avLst/>
          </a:prstGeom>
          <a:noFill/>
          <a:ln w="9525">
            <a:noFill/>
            <a:miter lim="800000"/>
            <a:headEnd/>
            <a:tailEnd/>
          </a:ln>
        </p:spPr>
      </p:pic>
    </p:spTree>
    <p:extLst>
      <p:ext uri="{BB962C8B-B14F-4D97-AF65-F5344CB8AC3E}">
        <p14:creationId xmlns="" xmlns:p14="http://schemas.microsoft.com/office/powerpoint/2010/main" val="221303012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64" y="0"/>
            <a:ext cx="8711693" cy="932441"/>
          </a:xfrm>
        </p:spPr>
        <p:txBody>
          <a:bodyPr>
            <a:noAutofit/>
          </a:bodyPr>
          <a:lstStyle/>
          <a:p>
            <a:r>
              <a:rPr lang="en-US" sz="3200" b="1" dirty="0" smtClean="0"/>
              <a:t>Persistent Memory Software Touch Points</a:t>
            </a:r>
            <a:r>
              <a:rPr lang="en-US" sz="3200" b="1" dirty="0" smtClean="0"/>
              <a:t/>
            </a:r>
            <a:br>
              <a:rPr lang="en-US" sz="3200" b="1" dirty="0" smtClean="0"/>
            </a:br>
            <a:r>
              <a:rPr lang="en-US" sz="3200" dirty="0" smtClean="0"/>
              <a:t>(</a:t>
            </a:r>
            <a:r>
              <a:rPr lang="en-US" sz="3200" b="1" dirty="0" smtClean="0"/>
              <a:t>Dependent on How Software uses it)</a:t>
            </a:r>
            <a:endParaRPr lang="en-US" b="1" dirty="0"/>
          </a:p>
        </p:txBody>
      </p:sp>
      <p:cxnSp>
        <p:nvCxnSpPr>
          <p:cNvPr id="16" name="Straight Connector 15"/>
          <p:cNvCxnSpPr/>
          <p:nvPr/>
        </p:nvCxnSpPr>
        <p:spPr>
          <a:xfrm>
            <a:off x="0" y="1829262"/>
            <a:ext cx="9144000" cy="4256"/>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3475" y="4315827"/>
            <a:ext cx="9144000" cy="3440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V="1">
            <a:off x="-15240" y="3529900"/>
            <a:ext cx="9159240" cy="26414"/>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224600" y="1070147"/>
            <a:ext cx="1481066" cy="531896"/>
          </a:xfrm>
          <a:prstGeom prst="rect">
            <a:avLst/>
          </a:prstGeom>
          <a:solidFill>
            <a:srgbClr val="00B050"/>
          </a:solidFill>
          <a:ln>
            <a:solidFill>
              <a:srgbClr val="008000"/>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US" sz="1200" b="1" dirty="0" smtClean="0">
                <a:effectLst/>
              </a:rPr>
              <a:t>Application</a:t>
            </a:r>
            <a:endParaRPr lang="en-US" sz="1200" b="1" dirty="0">
              <a:effectLst/>
            </a:endParaRPr>
          </a:p>
        </p:txBody>
      </p:sp>
      <p:sp>
        <p:nvSpPr>
          <p:cNvPr id="6" name="Rectangle 5"/>
          <p:cNvSpPr/>
          <p:nvPr/>
        </p:nvSpPr>
        <p:spPr>
          <a:xfrm>
            <a:off x="231973" y="2056267"/>
            <a:ext cx="1473693" cy="248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effectLst/>
              </a:rPr>
              <a:t>I/O Subsystem</a:t>
            </a:r>
            <a:endParaRPr lang="en-US" sz="1200" b="1" dirty="0">
              <a:effectLst/>
            </a:endParaRPr>
          </a:p>
        </p:txBody>
      </p:sp>
      <p:sp>
        <p:nvSpPr>
          <p:cNvPr id="7" name="Rectangle 6"/>
          <p:cNvSpPr/>
          <p:nvPr/>
        </p:nvSpPr>
        <p:spPr>
          <a:xfrm>
            <a:off x="236435" y="2343738"/>
            <a:ext cx="1473693" cy="109440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effectLst/>
              </a:rPr>
              <a:t>File system</a:t>
            </a:r>
            <a:endParaRPr lang="en-US" sz="1200" b="1" dirty="0">
              <a:effectLst/>
            </a:endParaRPr>
          </a:p>
        </p:txBody>
      </p:sp>
      <p:sp>
        <p:nvSpPr>
          <p:cNvPr id="9" name="Rectangle 8"/>
          <p:cNvSpPr/>
          <p:nvPr/>
        </p:nvSpPr>
        <p:spPr>
          <a:xfrm>
            <a:off x="236434" y="3742378"/>
            <a:ext cx="1473693" cy="523420"/>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solidFill>
                  <a:schemeClr val="tx1"/>
                </a:solidFill>
                <a:effectLst/>
              </a:rPr>
              <a:t>Disk Block Driver</a:t>
            </a:r>
            <a:endParaRPr lang="en-US" sz="1200" b="1" dirty="0">
              <a:solidFill>
                <a:schemeClr val="tx1"/>
              </a:solidFill>
              <a:effectLst/>
            </a:endParaRPr>
          </a:p>
        </p:txBody>
      </p:sp>
      <p:sp>
        <p:nvSpPr>
          <p:cNvPr id="14" name="Rectangle 13"/>
          <p:cNvSpPr/>
          <p:nvPr/>
        </p:nvSpPr>
        <p:spPr>
          <a:xfrm>
            <a:off x="224598" y="4539671"/>
            <a:ext cx="1473693" cy="248024"/>
          </a:xfrm>
          <a:prstGeom prst="rect">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effectLst/>
              </a:rPr>
              <a:t>Disk</a:t>
            </a:r>
            <a:endParaRPr lang="en-US" sz="1200" b="1" dirty="0">
              <a:effectLst/>
            </a:endParaRPr>
          </a:p>
        </p:txBody>
      </p:sp>
      <p:sp>
        <p:nvSpPr>
          <p:cNvPr id="20" name="TextBox 19"/>
          <p:cNvSpPr txBox="1"/>
          <p:nvPr/>
        </p:nvSpPr>
        <p:spPr>
          <a:xfrm>
            <a:off x="480758" y="1575808"/>
            <a:ext cx="978153" cy="276999"/>
          </a:xfrm>
          <a:prstGeom prst="rect">
            <a:avLst/>
          </a:prstGeom>
          <a:noFill/>
        </p:spPr>
        <p:txBody>
          <a:bodyPr wrap="none" rtlCol="0">
            <a:spAutoFit/>
          </a:bodyPr>
          <a:lstStyle/>
          <a:p>
            <a:pPr algn="ctr"/>
            <a:r>
              <a:rPr lang="en-US" sz="1200" b="1" dirty="0" smtClean="0">
                <a:solidFill>
                  <a:srgbClr val="00B050"/>
                </a:solidFill>
                <a:effectLst/>
              </a:rPr>
              <a:t>User mode</a:t>
            </a:r>
            <a:endParaRPr lang="en-US" sz="1200" b="1" dirty="0">
              <a:solidFill>
                <a:srgbClr val="00B050"/>
              </a:solidFill>
              <a:effectLst/>
            </a:endParaRPr>
          </a:p>
        </p:txBody>
      </p:sp>
      <p:sp>
        <p:nvSpPr>
          <p:cNvPr id="21" name="TextBox 20"/>
          <p:cNvSpPr txBox="1"/>
          <p:nvPr/>
        </p:nvSpPr>
        <p:spPr>
          <a:xfrm>
            <a:off x="430879" y="1814960"/>
            <a:ext cx="1116011" cy="276999"/>
          </a:xfrm>
          <a:prstGeom prst="rect">
            <a:avLst/>
          </a:prstGeom>
          <a:noFill/>
        </p:spPr>
        <p:txBody>
          <a:bodyPr wrap="none" rtlCol="0">
            <a:spAutoFit/>
          </a:bodyPr>
          <a:lstStyle/>
          <a:p>
            <a:pPr algn="ctr"/>
            <a:r>
              <a:rPr lang="en-US" sz="1200" b="1" dirty="0" smtClean="0">
                <a:solidFill>
                  <a:schemeClr val="accent2">
                    <a:lumMod val="75000"/>
                  </a:schemeClr>
                </a:solidFill>
                <a:effectLst/>
              </a:rPr>
              <a:t>Kernel mode</a:t>
            </a:r>
            <a:endParaRPr lang="en-US" sz="1200" b="1" dirty="0">
              <a:solidFill>
                <a:schemeClr val="accent2">
                  <a:lumMod val="75000"/>
                </a:schemeClr>
              </a:solidFill>
              <a:effectLst/>
            </a:endParaRPr>
          </a:p>
        </p:txBody>
      </p:sp>
      <p:sp>
        <p:nvSpPr>
          <p:cNvPr id="23" name="TextBox 22"/>
          <p:cNvSpPr txBox="1"/>
          <p:nvPr/>
        </p:nvSpPr>
        <p:spPr>
          <a:xfrm>
            <a:off x="547099" y="4305933"/>
            <a:ext cx="883576" cy="276999"/>
          </a:xfrm>
          <a:prstGeom prst="rect">
            <a:avLst/>
          </a:prstGeom>
          <a:noFill/>
        </p:spPr>
        <p:txBody>
          <a:bodyPr wrap="none" rtlCol="0">
            <a:spAutoFit/>
          </a:bodyPr>
          <a:lstStyle/>
          <a:p>
            <a:pPr algn="ctr"/>
            <a:r>
              <a:rPr lang="en-US" sz="1200" b="1" dirty="0" smtClean="0">
                <a:solidFill>
                  <a:srgbClr val="0070C0"/>
                </a:solidFill>
                <a:effectLst/>
              </a:rPr>
              <a:t>Hardware</a:t>
            </a:r>
            <a:endParaRPr lang="en-US" sz="1200" b="1" dirty="0">
              <a:solidFill>
                <a:srgbClr val="0070C0"/>
              </a:solidFill>
              <a:effectLst/>
            </a:endParaRPr>
          </a:p>
        </p:txBody>
      </p:sp>
      <p:sp>
        <p:nvSpPr>
          <p:cNvPr id="29" name="TextBox 28"/>
          <p:cNvSpPr txBox="1"/>
          <p:nvPr/>
        </p:nvSpPr>
        <p:spPr>
          <a:xfrm>
            <a:off x="122486" y="3518303"/>
            <a:ext cx="1694695" cy="276999"/>
          </a:xfrm>
          <a:prstGeom prst="rect">
            <a:avLst/>
          </a:prstGeom>
          <a:noFill/>
        </p:spPr>
        <p:txBody>
          <a:bodyPr wrap="none" rtlCol="0">
            <a:spAutoFit/>
          </a:bodyPr>
          <a:lstStyle/>
          <a:p>
            <a:pPr algn="ctr"/>
            <a:r>
              <a:rPr lang="en-US" sz="1200" b="1" dirty="0" smtClean="0">
                <a:solidFill>
                  <a:schemeClr val="accent2">
                    <a:lumMod val="75000"/>
                  </a:schemeClr>
                </a:solidFill>
                <a:effectLst/>
              </a:rPr>
              <a:t>Disk Storage Drivers</a:t>
            </a:r>
            <a:endParaRPr lang="en-US" sz="1200" b="1" dirty="0">
              <a:solidFill>
                <a:schemeClr val="accent2">
                  <a:lumMod val="75000"/>
                </a:schemeClr>
              </a:solidFill>
              <a:effectLst/>
            </a:endParaRPr>
          </a:p>
        </p:txBody>
      </p:sp>
      <p:sp>
        <p:nvSpPr>
          <p:cNvPr id="35" name="Rectangle 34"/>
          <p:cNvSpPr/>
          <p:nvPr/>
        </p:nvSpPr>
        <p:spPr>
          <a:xfrm>
            <a:off x="2046571" y="2056267"/>
            <a:ext cx="1473693" cy="248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effectLst/>
              </a:rPr>
              <a:t>I/O Subsystem</a:t>
            </a:r>
            <a:endParaRPr lang="en-US" sz="1200" b="1" dirty="0">
              <a:effectLst/>
            </a:endParaRPr>
          </a:p>
        </p:txBody>
      </p:sp>
      <p:sp>
        <p:nvSpPr>
          <p:cNvPr id="36" name="Rectangle 35"/>
          <p:cNvSpPr/>
          <p:nvPr/>
        </p:nvSpPr>
        <p:spPr>
          <a:xfrm>
            <a:off x="2051033" y="2343737"/>
            <a:ext cx="1473693" cy="10944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effectLst/>
              </a:rPr>
              <a:t>File system</a:t>
            </a:r>
            <a:endParaRPr lang="en-US" sz="1200" b="1" dirty="0">
              <a:effectLst/>
            </a:endParaRPr>
          </a:p>
        </p:txBody>
      </p:sp>
      <p:sp>
        <p:nvSpPr>
          <p:cNvPr id="42" name="Rectangle 41"/>
          <p:cNvSpPr/>
          <p:nvPr/>
        </p:nvSpPr>
        <p:spPr>
          <a:xfrm>
            <a:off x="2051033" y="3779913"/>
            <a:ext cx="1473692" cy="485885"/>
          </a:xfrm>
          <a:prstGeom prst="rect">
            <a:avLst/>
          </a:prstGeom>
          <a:solidFill>
            <a:srgbClr val="0070C0"/>
          </a:solidFill>
          <a:ln>
            <a:solidFill>
              <a:srgbClr val="0033C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solidFill>
                  <a:schemeClr val="bg1"/>
                </a:solidFill>
                <a:effectLst/>
              </a:rPr>
              <a:t>PM Block Driver</a:t>
            </a:r>
            <a:endParaRPr lang="en-US" sz="1200" b="1" dirty="0">
              <a:solidFill>
                <a:schemeClr val="bg1"/>
              </a:solidFill>
              <a:effectLst/>
            </a:endParaRPr>
          </a:p>
        </p:txBody>
      </p:sp>
      <p:sp>
        <p:nvSpPr>
          <p:cNvPr id="44" name="TextBox 43"/>
          <p:cNvSpPr txBox="1"/>
          <p:nvPr/>
        </p:nvSpPr>
        <p:spPr>
          <a:xfrm>
            <a:off x="2295356" y="1575808"/>
            <a:ext cx="978153" cy="276999"/>
          </a:xfrm>
          <a:prstGeom prst="rect">
            <a:avLst/>
          </a:prstGeom>
          <a:noFill/>
        </p:spPr>
        <p:txBody>
          <a:bodyPr wrap="none" rtlCol="0">
            <a:spAutoFit/>
          </a:bodyPr>
          <a:lstStyle/>
          <a:p>
            <a:pPr algn="ctr"/>
            <a:r>
              <a:rPr lang="en-US" sz="1200" b="1" dirty="0" smtClean="0">
                <a:solidFill>
                  <a:srgbClr val="00B050"/>
                </a:solidFill>
                <a:effectLst/>
              </a:rPr>
              <a:t>User mode</a:t>
            </a:r>
            <a:endParaRPr lang="en-US" sz="1200" b="1" dirty="0">
              <a:solidFill>
                <a:srgbClr val="00B050"/>
              </a:solidFill>
              <a:effectLst/>
            </a:endParaRPr>
          </a:p>
        </p:txBody>
      </p:sp>
      <p:sp>
        <p:nvSpPr>
          <p:cNvPr id="45" name="TextBox 44"/>
          <p:cNvSpPr txBox="1"/>
          <p:nvPr/>
        </p:nvSpPr>
        <p:spPr>
          <a:xfrm>
            <a:off x="2245477" y="1814960"/>
            <a:ext cx="1116011" cy="276999"/>
          </a:xfrm>
          <a:prstGeom prst="rect">
            <a:avLst/>
          </a:prstGeom>
          <a:noFill/>
        </p:spPr>
        <p:txBody>
          <a:bodyPr wrap="none" rtlCol="0">
            <a:spAutoFit/>
          </a:bodyPr>
          <a:lstStyle/>
          <a:p>
            <a:pPr algn="ctr"/>
            <a:r>
              <a:rPr lang="en-US" sz="1200" b="1" dirty="0" smtClean="0">
                <a:solidFill>
                  <a:schemeClr val="accent2">
                    <a:lumMod val="75000"/>
                  </a:schemeClr>
                </a:solidFill>
                <a:effectLst/>
              </a:rPr>
              <a:t>Kernel mode</a:t>
            </a:r>
            <a:endParaRPr lang="en-US" sz="1200" b="1" dirty="0">
              <a:solidFill>
                <a:schemeClr val="accent2">
                  <a:lumMod val="75000"/>
                </a:schemeClr>
              </a:solidFill>
              <a:effectLst/>
            </a:endParaRPr>
          </a:p>
        </p:txBody>
      </p:sp>
      <p:sp>
        <p:nvSpPr>
          <p:cNvPr id="46" name="TextBox 45"/>
          <p:cNvSpPr txBox="1"/>
          <p:nvPr/>
        </p:nvSpPr>
        <p:spPr>
          <a:xfrm>
            <a:off x="2361697" y="4305933"/>
            <a:ext cx="883576" cy="276999"/>
          </a:xfrm>
          <a:prstGeom prst="rect">
            <a:avLst/>
          </a:prstGeom>
          <a:noFill/>
        </p:spPr>
        <p:txBody>
          <a:bodyPr wrap="none" rtlCol="0">
            <a:spAutoFit/>
          </a:bodyPr>
          <a:lstStyle/>
          <a:p>
            <a:pPr algn="ctr"/>
            <a:r>
              <a:rPr lang="en-US" sz="1200" b="1" dirty="0" smtClean="0">
                <a:solidFill>
                  <a:srgbClr val="0070C0"/>
                </a:solidFill>
                <a:effectLst/>
              </a:rPr>
              <a:t>Hardware</a:t>
            </a:r>
            <a:endParaRPr lang="en-US" sz="1200" b="1" dirty="0">
              <a:solidFill>
                <a:srgbClr val="0070C0"/>
              </a:solidFill>
              <a:effectLst/>
            </a:endParaRPr>
          </a:p>
        </p:txBody>
      </p:sp>
      <p:sp>
        <p:nvSpPr>
          <p:cNvPr id="47" name="TextBox 46"/>
          <p:cNvSpPr txBox="1"/>
          <p:nvPr/>
        </p:nvSpPr>
        <p:spPr>
          <a:xfrm>
            <a:off x="1937084" y="3518303"/>
            <a:ext cx="1694695" cy="276999"/>
          </a:xfrm>
          <a:prstGeom prst="rect">
            <a:avLst/>
          </a:prstGeom>
          <a:noFill/>
        </p:spPr>
        <p:txBody>
          <a:bodyPr wrap="none" rtlCol="0">
            <a:spAutoFit/>
          </a:bodyPr>
          <a:lstStyle/>
          <a:p>
            <a:pPr algn="ctr"/>
            <a:r>
              <a:rPr lang="en-US" sz="1200" b="1" dirty="0" smtClean="0">
                <a:solidFill>
                  <a:schemeClr val="accent2">
                    <a:lumMod val="75000"/>
                  </a:schemeClr>
                </a:solidFill>
                <a:effectLst/>
              </a:rPr>
              <a:t>Disk Storage Drivers</a:t>
            </a:r>
            <a:endParaRPr lang="en-US" sz="1200" b="1" dirty="0">
              <a:solidFill>
                <a:schemeClr val="accent2">
                  <a:lumMod val="75000"/>
                </a:schemeClr>
              </a:solidFill>
              <a:effectLst/>
            </a:endParaRPr>
          </a:p>
        </p:txBody>
      </p:sp>
      <p:sp>
        <p:nvSpPr>
          <p:cNvPr id="48" name="Rectangle 47"/>
          <p:cNvSpPr/>
          <p:nvPr/>
        </p:nvSpPr>
        <p:spPr>
          <a:xfrm>
            <a:off x="2033009" y="4539425"/>
            <a:ext cx="1503975" cy="248269"/>
          </a:xfrm>
          <a:prstGeom prst="rect">
            <a:avLst/>
          </a:prstGeom>
          <a:solidFill>
            <a:srgbClr val="0070C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effectLst/>
              </a:rPr>
              <a:t>PM</a:t>
            </a:r>
            <a:endParaRPr lang="en-US" sz="1200" b="1" dirty="0">
              <a:effectLst/>
            </a:endParaRPr>
          </a:p>
        </p:txBody>
      </p:sp>
      <p:sp>
        <p:nvSpPr>
          <p:cNvPr id="50" name="Rectangle 49"/>
          <p:cNvSpPr/>
          <p:nvPr/>
        </p:nvSpPr>
        <p:spPr>
          <a:xfrm>
            <a:off x="3872622" y="2056267"/>
            <a:ext cx="1473693" cy="248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effectLst/>
              </a:rPr>
              <a:t>I/O Subsystem</a:t>
            </a:r>
            <a:endParaRPr lang="en-US" sz="1200" b="1" dirty="0">
              <a:effectLst/>
            </a:endParaRPr>
          </a:p>
        </p:txBody>
      </p:sp>
      <p:sp>
        <p:nvSpPr>
          <p:cNvPr id="59" name="TextBox 58"/>
          <p:cNvSpPr txBox="1"/>
          <p:nvPr/>
        </p:nvSpPr>
        <p:spPr>
          <a:xfrm>
            <a:off x="4121407" y="1575808"/>
            <a:ext cx="978153" cy="276999"/>
          </a:xfrm>
          <a:prstGeom prst="rect">
            <a:avLst/>
          </a:prstGeom>
          <a:noFill/>
        </p:spPr>
        <p:txBody>
          <a:bodyPr wrap="none" rtlCol="0">
            <a:spAutoFit/>
          </a:bodyPr>
          <a:lstStyle/>
          <a:p>
            <a:pPr algn="ctr"/>
            <a:r>
              <a:rPr lang="en-US" sz="1200" b="1" dirty="0" smtClean="0">
                <a:solidFill>
                  <a:srgbClr val="00B050"/>
                </a:solidFill>
                <a:effectLst/>
              </a:rPr>
              <a:t>User mode</a:t>
            </a:r>
            <a:endParaRPr lang="en-US" sz="1200" b="1" dirty="0">
              <a:solidFill>
                <a:srgbClr val="00B050"/>
              </a:solidFill>
              <a:effectLst/>
            </a:endParaRPr>
          </a:p>
        </p:txBody>
      </p:sp>
      <p:sp>
        <p:nvSpPr>
          <p:cNvPr id="60" name="TextBox 59"/>
          <p:cNvSpPr txBox="1"/>
          <p:nvPr/>
        </p:nvSpPr>
        <p:spPr>
          <a:xfrm>
            <a:off x="4071528" y="1814960"/>
            <a:ext cx="1116011" cy="276999"/>
          </a:xfrm>
          <a:prstGeom prst="rect">
            <a:avLst/>
          </a:prstGeom>
          <a:noFill/>
        </p:spPr>
        <p:txBody>
          <a:bodyPr wrap="none" rtlCol="0">
            <a:spAutoFit/>
          </a:bodyPr>
          <a:lstStyle/>
          <a:p>
            <a:pPr algn="ctr"/>
            <a:r>
              <a:rPr lang="en-US" sz="1200" b="1" dirty="0" smtClean="0">
                <a:solidFill>
                  <a:schemeClr val="accent2">
                    <a:lumMod val="75000"/>
                  </a:schemeClr>
                </a:solidFill>
                <a:effectLst/>
              </a:rPr>
              <a:t>Kernel mode</a:t>
            </a:r>
            <a:endParaRPr lang="en-US" sz="1200" b="1" dirty="0">
              <a:solidFill>
                <a:schemeClr val="accent2">
                  <a:lumMod val="75000"/>
                </a:schemeClr>
              </a:solidFill>
              <a:effectLst/>
            </a:endParaRPr>
          </a:p>
        </p:txBody>
      </p:sp>
      <p:sp>
        <p:nvSpPr>
          <p:cNvPr id="61" name="TextBox 60"/>
          <p:cNvSpPr txBox="1"/>
          <p:nvPr/>
        </p:nvSpPr>
        <p:spPr>
          <a:xfrm>
            <a:off x="4187748" y="4305933"/>
            <a:ext cx="883576" cy="276999"/>
          </a:xfrm>
          <a:prstGeom prst="rect">
            <a:avLst/>
          </a:prstGeom>
          <a:noFill/>
        </p:spPr>
        <p:txBody>
          <a:bodyPr wrap="none" rtlCol="0">
            <a:spAutoFit/>
          </a:bodyPr>
          <a:lstStyle/>
          <a:p>
            <a:pPr algn="ctr"/>
            <a:r>
              <a:rPr lang="en-US" sz="1200" b="1" dirty="0" smtClean="0">
                <a:solidFill>
                  <a:srgbClr val="0070C0"/>
                </a:solidFill>
                <a:effectLst/>
              </a:rPr>
              <a:t>Hardware</a:t>
            </a:r>
            <a:endParaRPr lang="en-US" sz="1200" b="1" dirty="0">
              <a:solidFill>
                <a:srgbClr val="0070C0"/>
              </a:solidFill>
              <a:effectLst/>
            </a:endParaRPr>
          </a:p>
        </p:txBody>
      </p:sp>
      <p:sp>
        <p:nvSpPr>
          <p:cNvPr id="63" name="Rectangle 62"/>
          <p:cNvSpPr/>
          <p:nvPr/>
        </p:nvSpPr>
        <p:spPr>
          <a:xfrm>
            <a:off x="3872622" y="4539425"/>
            <a:ext cx="1490413" cy="248269"/>
          </a:xfrm>
          <a:prstGeom prst="rect">
            <a:avLst/>
          </a:prstGeom>
          <a:solidFill>
            <a:srgbClr val="0070C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effectLst/>
              </a:rPr>
              <a:t>PM</a:t>
            </a:r>
            <a:endParaRPr lang="en-US" sz="1200" b="1" dirty="0">
              <a:effectLst/>
            </a:endParaRPr>
          </a:p>
        </p:txBody>
      </p:sp>
      <p:sp>
        <p:nvSpPr>
          <p:cNvPr id="64" name="Rectangle 63"/>
          <p:cNvSpPr/>
          <p:nvPr/>
        </p:nvSpPr>
        <p:spPr>
          <a:xfrm>
            <a:off x="3872622" y="2343738"/>
            <a:ext cx="1473693" cy="1922060"/>
          </a:xfrm>
          <a:prstGeom prst="rect">
            <a:avLst/>
          </a:prstGeom>
          <a:solidFill>
            <a:srgbClr val="0070C0"/>
          </a:solidFill>
          <a:ln>
            <a:solidFill>
              <a:srgbClr val="0033C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effectLst/>
              </a:rPr>
              <a:t>PM Aware File System</a:t>
            </a:r>
            <a:endParaRPr lang="en-US" sz="1200" b="1" dirty="0">
              <a:effectLst/>
            </a:endParaRPr>
          </a:p>
        </p:txBody>
      </p:sp>
      <p:sp>
        <p:nvSpPr>
          <p:cNvPr id="65" name="Rectangle 64"/>
          <p:cNvSpPr/>
          <p:nvPr/>
        </p:nvSpPr>
        <p:spPr>
          <a:xfrm>
            <a:off x="780289" y="1355847"/>
            <a:ext cx="925377" cy="248024"/>
          </a:xfrm>
          <a:prstGeom prst="rect">
            <a:avLst/>
          </a:prstGeom>
          <a:solidFill>
            <a:srgbClr val="00B050"/>
          </a:solidFill>
          <a:ln>
            <a:solidFill>
              <a:srgbClr val="008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smtClean="0">
                <a:effectLst/>
              </a:rPr>
              <a:t>Libraries</a:t>
            </a:r>
            <a:endParaRPr lang="en-US" sz="1200" b="1" dirty="0">
              <a:effectLst/>
            </a:endParaRPr>
          </a:p>
        </p:txBody>
      </p:sp>
      <p:sp>
        <p:nvSpPr>
          <p:cNvPr id="71" name="TextBox 70"/>
          <p:cNvSpPr txBox="1"/>
          <p:nvPr/>
        </p:nvSpPr>
        <p:spPr>
          <a:xfrm>
            <a:off x="5915709" y="1575808"/>
            <a:ext cx="978153" cy="276999"/>
          </a:xfrm>
          <a:prstGeom prst="rect">
            <a:avLst/>
          </a:prstGeom>
          <a:noFill/>
        </p:spPr>
        <p:txBody>
          <a:bodyPr wrap="none" rtlCol="0">
            <a:spAutoFit/>
          </a:bodyPr>
          <a:lstStyle/>
          <a:p>
            <a:pPr algn="ctr"/>
            <a:r>
              <a:rPr lang="en-US" sz="1200" b="1" dirty="0" smtClean="0">
                <a:solidFill>
                  <a:srgbClr val="00B050"/>
                </a:solidFill>
                <a:effectLst/>
              </a:rPr>
              <a:t>User mode</a:t>
            </a:r>
            <a:endParaRPr lang="en-US" sz="1200" b="1" dirty="0">
              <a:solidFill>
                <a:srgbClr val="00B050"/>
              </a:solidFill>
              <a:effectLst/>
            </a:endParaRPr>
          </a:p>
        </p:txBody>
      </p:sp>
      <p:sp>
        <p:nvSpPr>
          <p:cNvPr id="72" name="TextBox 71"/>
          <p:cNvSpPr txBox="1"/>
          <p:nvPr/>
        </p:nvSpPr>
        <p:spPr>
          <a:xfrm>
            <a:off x="5865830" y="1814960"/>
            <a:ext cx="1116011" cy="276999"/>
          </a:xfrm>
          <a:prstGeom prst="rect">
            <a:avLst/>
          </a:prstGeom>
          <a:noFill/>
        </p:spPr>
        <p:txBody>
          <a:bodyPr wrap="none" rtlCol="0">
            <a:spAutoFit/>
          </a:bodyPr>
          <a:lstStyle/>
          <a:p>
            <a:pPr algn="ctr"/>
            <a:r>
              <a:rPr lang="en-US" sz="1200" b="1" dirty="0" smtClean="0">
                <a:solidFill>
                  <a:schemeClr val="accent2">
                    <a:lumMod val="75000"/>
                  </a:schemeClr>
                </a:solidFill>
                <a:effectLst/>
              </a:rPr>
              <a:t>Kernel mode</a:t>
            </a:r>
            <a:endParaRPr lang="en-US" sz="1200" b="1" dirty="0">
              <a:solidFill>
                <a:schemeClr val="accent2">
                  <a:lumMod val="75000"/>
                </a:schemeClr>
              </a:solidFill>
              <a:effectLst/>
            </a:endParaRPr>
          </a:p>
        </p:txBody>
      </p:sp>
      <p:sp>
        <p:nvSpPr>
          <p:cNvPr id="73" name="TextBox 72"/>
          <p:cNvSpPr txBox="1"/>
          <p:nvPr/>
        </p:nvSpPr>
        <p:spPr>
          <a:xfrm>
            <a:off x="5982050" y="4305933"/>
            <a:ext cx="883576" cy="276999"/>
          </a:xfrm>
          <a:prstGeom prst="rect">
            <a:avLst/>
          </a:prstGeom>
          <a:noFill/>
        </p:spPr>
        <p:txBody>
          <a:bodyPr wrap="none" rtlCol="0">
            <a:spAutoFit/>
          </a:bodyPr>
          <a:lstStyle/>
          <a:p>
            <a:pPr algn="ctr"/>
            <a:r>
              <a:rPr lang="en-US" sz="1200" b="1" dirty="0" smtClean="0">
                <a:solidFill>
                  <a:srgbClr val="0070C0"/>
                </a:solidFill>
                <a:effectLst/>
              </a:rPr>
              <a:t>Hardware</a:t>
            </a:r>
            <a:endParaRPr lang="en-US" sz="1200" b="1" dirty="0">
              <a:solidFill>
                <a:srgbClr val="0070C0"/>
              </a:solidFill>
              <a:effectLst/>
            </a:endParaRPr>
          </a:p>
        </p:txBody>
      </p:sp>
      <p:sp>
        <p:nvSpPr>
          <p:cNvPr id="74" name="Rectangle 73"/>
          <p:cNvSpPr/>
          <p:nvPr/>
        </p:nvSpPr>
        <p:spPr>
          <a:xfrm>
            <a:off x="5666924" y="4539425"/>
            <a:ext cx="1490413" cy="248269"/>
          </a:xfrm>
          <a:prstGeom prst="rect">
            <a:avLst/>
          </a:prstGeom>
          <a:solidFill>
            <a:srgbClr val="0070C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effectLst/>
              </a:rPr>
              <a:t>PM</a:t>
            </a:r>
            <a:endParaRPr lang="en-US" sz="1200" b="1" dirty="0">
              <a:effectLst/>
            </a:endParaRPr>
          </a:p>
        </p:txBody>
      </p:sp>
      <p:sp>
        <p:nvSpPr>
          <p:cNvPr id="75" name="Rectangle 74"/>
          <p:cNvSpPr/>
          <p:nvPr/>
        </p:nvSpPr>
        <p:spPr>
          <a:xfrm>
            <a:off x="5666924" y="2076570"/>
            <a:ext cx="1473693" cy="2189228"/>
          </a:xfrm>
          <a:prstGeom prst="rect">
            <a:avLst/>
          </a:prstGeom>
          <a:solidFill>
            <a:srgbClr val="0070C0"/>
          </a:solidFill>
          <a:ln>
            <a:solidFill>
              <a:srgbClr val="0033C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effectLst/>
              </a:rPr>
              <a:t>Direct Memory</a:t>
            </a:r>
          </a:p>
          <a:p>
            <a:pPr algn="ctr"/>
            <a:r>
              <a:rPr lang="en-US" sz="1200" b="1" dirty="0" smtClean="0">
                <a:effectLst/>
              </a:rPr>
              <a:t>Access</a:t>
            </a:r>
            <a:endParaRPr lang="en-US" sz="1200" b="1" dirty="0">
              <a:effectLst/>
            </a:endParaRPr>
          </a:p>
        </p:txBody>
      </p:sp>
      <p:sp>
        <p:nvSpPr>
          <p:cNvPr id="79" name="TextBox 78"/>
          <p:cNvSpPr txBox="1"/>
          <p:nvPr/>
        </p:nvSpPr>
        <p:spPr>
          <a:xfrm>
            <a:off x="7725845" y="1585392"/>
            <a:ext cx="978153" cy="276999"/>
          </a:xfrm>
          <a:prstGeom prst="rect">
            <a:avLst/>
          </a:prstGeom>
          <a:noFill/>
        </p:spPr>
        <p:txBody>
          <a:bodyPr wrap="none" rtlCol="0">
            <a:spAutoFit/>
          </a:bodyPr>
          <a:lstStyle/>
          <a:p>
            <a:pPr algn="ctr"/>
            <a:r>
              <a:rPr lang="en-US" sz="1200" b="1" dirty="0" smtClean="0">
                <a:solidFill>
                  <a:srgbClr val="00B050"/>
                </a:solidFill>
                <a:effectLst/>
              </a:rPr>
              <a:t>User mode</a:t>
            </a:r>
            <a:endParaRPr lang="en-US" sz="1200" b="1" dirty="0">
              <a:solidFill>
                <a:srgbClr val="00B050"/>
              </a:solidFill>
              <a:effectLst/>
            </a:endParaRPr>
          </a:p>
        </p:txBody>
      </p:sp>
      <p:sp>
        <p:nvSpPr>
          <p:cNvPr id="80" name="TextBox 79"/>
          <p:cNvSpPr txBox="1"/>
          <p:nvPr/>
        </p:nvSpPr>
        <p:spPr>
          <a:xfrm>
            <a:off x="7675966" y="1824544"/>
            <a:ext cx="1116011" cy="276999"/>
          </a:xfrm>
          <a:prstGeom prst="rect">
            <a:avLst/>
          </a:prstGeom>
          <a:noFill/>
        </p:spPr>
        <p:txBody>
          <a:bodyPr wrap="none" rtlCol="0">
            <a:spAutoFit/>
          </a:bodyPr>
          <a:lstStyle/>
          <a:p>
            <a:pPr algn="ctr"/>
            <a:r>
              <a:rPr lang="en-US" sz="1200" b="1" dirty="0" smtClean="0">
                <a:solidFill>
                  <a:schemeClr val="accent2">
                    <a:lumMod val="75000"/>
                  </a:schemeClr>
                </a:solidFill>
                <a:effectLst/>
              </a:rPr>
              <a:t>Kernel mode</a:t>
            </a:r>
            <a:endParaRPr lang="en-US" sz="1200" b="1" dirty="0">
              <a:solidFill>
                <a:schemeClr val="accent2">
                  <a:lumMod val="75000"/>
                </a:schemeClr>
              </a:solidFill>
              <a:effectLst/>
            </a:endParaRPr>
          </a:p>
        </p:txBody>
      </p:sp>
      <p:sp>
        <p:nvSpPr>
          <p:cNvPr id="81" name="TextBox 80"/>
          <p:cNvSpPr txBox="1"/>
          <p:nvPr/>
        </p:nvSpPr>
        <p:spPr>
          <a:xfrm>
            <a:off x="7792186" y="4315517"/>
            <a:ext cx="883576" cy="276999"/>
          </a:xfrm>
          <a:prstGeom prst="rect">
            <a:avLst/>
          </a:prstGeom>
          <a:noFill/>
        </p:spPr>
        <p:txBody>
          <a:bodyPr wrap="none" rtlCol="0">
            <a:spAutoFit/>
          </a:bodyPr>
          <a:lstStyle/>
          <a:p>
            <a:pPr algn="ctr"/>
            <a:r>
              <a:rPr lang="en-US" sz="1200" b="1" dirty="0" smtClean="0">
                <a:solidFill>
                  <a:srgbClr val="0070C0"/>
                </a:solidFill>
                <a:effectLst/>
              </a:rPr>
              <a:t>Hardware</a:t>
            </a:r>
            <a:endParaRPr lang="en-US" sz="1200" b="1" dirty="0">
              <a:solidFill>
                <a:srgbClr val="0070C0"/>
              </a:solidFill>
              <a:effectLst/>
            </a:endParaRPr>
          </a:p>
        </p:txBody>
      </p:sp>
      <p:sp>
        <p:nvSpPr>
          <p:cNvPr id="82" name="Rectangle 81"/>
          <p:cNvSpPr/>
          <p:nvPr/>
        </p:nvSpPr>
        <p:spPr>
          <a:xfrm>
            <a:off x="7469688" y="4549009"/>
            <a:ext cx="1497786" cy="248269"/>
          </a:xfrm>
          <a:prstGeom prst="rect">
            <a:avLst/>
          </a:prstGeom>
          <a:solidFill>
            <a:srgbClr val="0070C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effectLst/>
              </a:rPr>
              <a:t>PM</a:t>
            </a:r>
            <a:endParaRPr lang="en-US" sz="1200" b="1" dirty="0">
              <a:effectLst/>
            </a:endParaRPr>
          </a:p>
        </p:txBody>
      </p:sp>
      <p:sp>
        <p:nvSpPr>
          <p:cNvPr id="83" name="Rectangle 82"/>
          <p:cNvSpPr/>
          <p:nvPr/>
        </p:nvSpPr>
        <p:spPr>
          <a:xfrm>
            <a:off x="7477060" y="2086154"/>
            <a:ext cx="1473693" cy="2179644"/>
          </a:xfrm>
          <a:prstGeom prst="rect">
            <a:avLst/>
          </a:prstGeom>
          <a:solidFill>
            <a:srgbClr val="0070C0"/>
          </a:solidFill>
          <a:ln>
            <a:solidFill>
              <a:srgbClr val="0033C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smtClean="0">
                <a:effectLst/>
              </a:rPr>
              <a:t>Direct Memory</a:t>
            </a:r>
          </a:p>
          <a:p>
            <a:pPr algn="ctr"/>
            <a:r>
              <a:rPr lang="en-US" sz="1200" b="1" dirty="0" smtClean="0">
                <a:effectLst/>
              </a:rPr>
              <a:t>Access</a:t>
            </a:r>
            <a:endParaRPr lang="en-US" sz="1200" b="1" dirty="0">
              <a:effectLst/>
            </a:endParaRPr>
          </a:p>
        </p:txBody>
      </p:sp>
      <p:sp>
        <p:nvSpPr>
          <p:cNvPr id="4" name="TextBox 3"/>
          <p:cNvSpPr txBox="1"/>
          <p:nvPr/>
        </p:nvSpPr>
        <p:spPr>
          <a:xfrm>
            <a:off x="212855" y="4845041"/>
            <a:ext cx="1241045" cy="269304"/>
          </a:xfrm>
          <a:prstGeom prst="rect">
            <a:avLst/>
          </a:prstGeom>
          <a:noFill/>
        </p:spPr>
        <p:txBody>
          <a:bodyPr wrap="none" rtlCol="0">
            <a:spAutoFit/>
          </a:bodyPr>
          <a:lstStyle/>
          <a:p>
            <a:pPr algn="l"/>
            <a:r>
              <a:rPr lang="en-US" sz="1150" b="1" dirty="0" smtClean="0">
                <a:effectLst/>
              </a:rPr>
              <a:t>Legacy system</a:t>
            </a:r>
            <a:endParaRPr lang="en-US" sz="1150" b="1" dirty="0">
              <a:effectLst/>
            </a:endParaRPr>
          </a:p>
        </p:txBody>
      </p:sp>
      <p:sp>
        <p:nvSpPr>
          <p:cNvPr id="85" name="TextBox 84"/>
          <p:cNvSpPr txBox="1"/>
          <p:nvPr/>
        </p:nvSpPr>
        <p:spPr>
          <a:xfrm>
            <a:off x="1994136" y="4808691"/>
            <a:ext cx="1663374" cy="800219"/>
          </a:xfrm>
          <a:prstGeom prst="rect">
            <a:avLst/>
          </a:prstGeom>
          <a:noFill/>
        </p:spPr>
        <p:txBody>
          <a:bodyPr wrap="square" rtlCol="0">
            <a:spAutoFit/>
          </a:bodyPr>
          <a:lstStyle/>
          <a:p>
            <a:pPr algn="l"/>
            <a:r>
              <a:rPr lang="en-US" sz="1150" b="1" dirty="0" smtClean="0">
                <a:effectLst/>
              </a:rPr>
              <a:t>Changes limited to block driver </a:t>
            </a:r>
          </a:p>
          <a:p>
            <a:pPr algn="l"/>
            <a:r>
              <a:rPr lang="en-US" sz="1150" b="1" dirty="0" smtClean="0">
                <a:effectLst/>
              </a:rPr>
              <a:t>No changes in OS &amp; Apps</a:t>
            </a:r>
            <a:endParaRPr lang="en-US" sz="1150" b="1" dirty="0">
              <a:effectLst/>
            </a:endParaRPr>
          </a:p>
        </p:txBody>
      </p:sp>
      <p:sp>
        <p:nvSpPr>
          <p:cNvPr id="86" name="TextBox 85"/>
          <p:cNvSpPr txBox="1"/>
          <p:nvPr/>
        </p:nvSpPr>
        <p:spPr>
          <a:xfrm>
            <a:off x="3786222" y="4815717"/>
            <a:ext cx="1692145" cy="623248"/>
          </a:xfrm>
          <a:prstGeom prst="rect">
            <a:avLst/>
          </a:prstGeom>
          <a:noFill/>
        </p:spPr>
        <p:txBody>
          <a:bodyPr wrap="square" rtlCol="0">
            <a:spAutoFit/>
          </a:bodyPr>
          <a:lstStyle/>
          <a:p>
            <a:pPr algn="l"/>
            <a:r>
              <a:rPr lang="en-US" sz="1150" b="1" dirty="0" smtClean="0">
                <a:effectLst/>
              </a:rPr>
              <a:t>Implementation of PM aware file-system</a:t>
            </a:r>
          </a:p>
          <a:p>
            <a:pPr algn="l"/>
            <a:r>
              <a:rPr lang="en-US" sz="1150" b="1" dirty="0" smtClean="0">
                <a:effectLst/>
              </a:rPr>
              <a:t>No changes to Apps</a:t>
            </a:r>
            <a:endParaRPr lang="en-US" sz="1150" b="1" dirty="0">
              <a:effectLst/>
            </a:endParaRPr>
          </a:p>
        </p:txBody>
      </p:sp>
      <p:sp>
        <p:nvSpPr>
          <p:cNvPr id="87" name="TextBox 86"/>
          <p:cNvSpPr txBox="1"/>
          <p:nvPr/>
        </p:nvSpPr>
        <p:spPr>
          <a:xfrm>
            <a:off x="5575815" y="4805030"/>
            <a:ext cx="1815585" cy="800219"/>
          </a:xfrm>
          <a:prstGeom prst="rect">
            <a:avLst/>
          </a:prstGeom>
          <a:noFill/>
        </p:spPr>
        <p:txBody>
          <a:bodyPr wrap="square" rtlCol="0">
            <a:spAutoFit/>
          </a:bodyPr>
          <a:lstStyle/>
          <a:p>
            <a:pPr algn="l"/>
            <a:r>
              <a:rPr lang="en-US" sz="1150" b="1" dirty="0" smtClean="0">
                <a:effectLst/>
              </a:rPr>
              <a:t>Implementation of OS libraries utilizing “Direct access to PM”</a:t>
            </a:r>
          </a:p>
          <a:p>
            <a:pPr algn="l"/>
            <a:r>
              <a:rPr lang="en-US" sz="1150" b="1" dirty="0" smtClean="0">
                <a:effectLst/>
              </a:rPr>
              <a:t>No changes in Apps</a:t>
            </a:r>
            <a:endParaRPr lang="en-US" sz="1150" b="1" dirty="0">
              <a:effectLst/>
            </a:endParaRPr>
          </a:p>
        </p:txBody>
      </p:sp>
      <p:sp>
        <p:nvSpPr>
          <p:cNvPr id="88" name="TextBox 87"/>
          <p:cNvSpPr txBox="1"/>
          <p:nvPr/>
        </p:nvSpPr>
        <p:spPr>
          <a:xfrm>
            <a:off x="7396672" y="4760517"/>
            <a:ext cx="1692145" cy="800219"/>
          </a:xfrm>
          <a:prstGeom prst="rect">
            <a:avLst/>
          </a:prstGeom>
          <a:noFill/>
        </p:spPr>
        <p:txBody>
          <a:bodyPr wrap="square" rtlCol="0">
            <a:spAutoFit/>
          </a:bodyPr>
          <a:lstStyle/>
          <a:p>
            <a:pPr algn="l"/>
            <a:r>
              <a:rPr lang="en-US" sz="1150" b="1" dirty="0" smtClean="0">
                <a:effectLst/>
              </a:rPr>
              <a:t>Applications rewritten to use “Direct access to PM”</a:t>
            </a:r>
          </a:p>
        </p:txBody>
      </p:sp>
      <p:sp>
        <p:nvSpPr>
          <p:cNvPr id="89" name="Rounded Rectangle 88"/>
          <p:cNvSpPr/>
          <p:nvPr/>
        </p:nvSpPr>
        <p:spPr bwMode="auto">
          <a:xfrm>
            <a:off x="652895" y="5627092"/>
            <a:ext cx="7717872" cy="697508"/>
          </a:xfrm>
          <a:prstGeom prst="roundRect">
            <a:avLst/>
          </a:prstGeom>
          <a:solidFill>
            <a:schemeClr val="accent2"/>
          </a:solidFill>
          <a:ln>
            <a:solidFill>
              <a:srgbClr val="FF0000"/>
            </a:solid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none" lIns="90137" tIns="45072" rIns="90137" bIns="45072" numCol="1" rtlCol="0" anchor="ctr" anchorCtr="0" compatLnSpc="1">
            <a:prstTxWarp prst="textNoShape">
              <a:avLst/>
            </a:prstTxWarp>
            <a:noAutofit/>
          </a:bodyPr>
          <a:lstStyle/>
          <a:p>
            <a:pPr algn="ctr" eaLnBrk="0" fontAlgn="auto" hangingPunct="0">
              <a:spcBef>
                <a:spcPct val="0"/>
              </a:spcBef>
              <a:spcAft>
                <a:spcPts val="0"/>
              </a:spcAft>
              <a:buSzTx/>
              <a:defRPr/>
            </a:pPr>
            <a:r>
              <a:rPr lang="en-US" sz="2400" b="1" kern="0" dirty="0" smtClean="0">
                <a:solidFill>
                  <a:srgbClr val="FFFF00"/>
                </a:solidFill>
                <a:latin typeface="Calibri"/>
                <a:ea typeface="Verdana" panose="020B0604030504040204" pitchFamily="34" charset="0"/>
                <a:cs typeface="Verdana" panose="020B0604030504040204" pitchFamily="34" charset="0"/>
              </a:rPr>
              <a:t>More opportunity to the right, but more enabling required</a:t>
            </a:r>
          </a:p>
          <a:p>
            <a:pPr algn="ctr" eaLnBrk="0" fontAlgn="auto" hangingPunct="0">
              <a:spcBef>
                <a:spcPct val="0"/>
              </a:spcBef>
              <a:spcAft>
                <a:spcPts val="0"/>
              </a:spcAft>
              <a:buSzTx/>
              <a:defRPr/>
            </a:pPr>
            <a:r>
              <a:rPr lang="en-US" sz="2400" b="1" kern="0" dirty="0" smtClean="0">
                <a:solidFill>
                  <a:srgbClr val="FFFF00"/>
                </a:solidFill>
                <a:latin typeface="Calibri"/>
                <a:ea typeface="Verdana" panose="020B0604030504040204" pitchFamily="34" charset="0"/>
                <a:cs typeface="Verdana" panose="020B0604030504040204" pitchFamily="34" charset="0"/>
              </a:rPr>
              <a:t>Initial hardware support the same</a:t>
            </a:r>
          </a:p>
        </p:txBody>
      </p:sp>
      <p:sp>
        <p:nvSpPr>
          <p:cNvPr id="90" name="Rectangle 89"/>
          <p:cNvSpPr/>
          <p:nvPr/>
        </p:nvSpPr>
        <p:spPr>
          <a:xfrm>
            <a:off x="3865249" y="1069749"/>
            <a:ext cx="1481066" cy="531896"/>
          </a:xfrm>
          <a:prstGeom prst="rect">
            <a:avLst/>
          </a:prstGeom>
          <a:solidFill>
            <a:srgbClr val="00B050"/>
          </a:solidFill>
          <a:ln>
            <a:solidFill>
              <a:srgbClr val="008000"/>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US" sz="1200" b="1" dirty="0" smtClean="0">
                <a:effectLst/>
              </a:rPr>
              <a:t>Application</a:t>
            </a:r>
            <a:endParaRPr lang="en-US" sz="1200" b="1" dirty="0">
              <a:effectLst/>
            </a:endParaRPr>
          </a:p>
        </p:txBody>
      </p:sp>
      <p:sp>
        <p:nvSpPr>
          <p:cNvPr id="91" name="Rectangle 90"/>
          <p:cNvSpPr/>
          <p:nvPr/>
        </p:nvSpPr>
        <p:spPr>
          <a:xfrm>
            <a:off x="4420938" y="1355449"/>
            <a:ext cx="925377" cy="248024"/>
          </a:xfrm>
          <a:prstGeom prst="rect">
            <a:avLst/>
          </a:prstGeom>
          <a:solidFill>
            <a:srgbClr val="00B050"/>
          </a:solidFill>
          <a:ln>
            <a:solidFill>
              <a:srgbClr val="008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smtClean="0">
                <a:effectLst/>
              </a:rPr>
              <a:t>Libraries</a:t>
            </a:r>
            <a:endParaRPr lang="en-US" sz="1200" b="1" dirty="0">
              <a:effectLst/>
            </a:endParaRPr>
          </a:p>
        </p:txBody>
      </p:sp>
      <p:sp>
        <p:nvSpPr>
          <p:cNvPr id="95" name="Rectangle 94"/>
          <p:cNvSpPr/>
          <p:nvPr/>
        </p:nvSpPr>
        <p:spPr>
          <a:xfrm>
            <a:off x="5652175" y="1069749"/>
            <a:ext cx="1481066" cy="531896"/>
          </a:xfrm>
          <a:prstGeom prst="rect">
            <a:avLst/>
          </a:prstGeom>
          <a:solidFill>
            <a:srgbClr val="00B050"/>
          </a:solidFill>
          <a:ln>
            <a:solidFill>
              <a:srgbClr val="008000"/>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US" sz="1200" b="1" dirty="0" smtClean="0">
                <a:effectLst/>
              </a:rPr>
              <a:t>Application</a:t>
            </a:r>
            <a:endParaRPr lang="en-US" sz="1200" b="1" dirty="0">
              <a:effectLst/>
            </a:endParaRPr>
          </a:p>
        </p:txBody>
      </p:sp>
      <p:sp>
        <p:nvSpPr>
          <p:cNvPr id="96" name="Rectangle 95"/>
          <p:cNvSpPr/>
          <p:nvPr/>
        </p:nvSpPr>
        <p:spPr>
          <a:xfrm>
            <a:off x="6207864" y="1355449"/>
            <a:ext cx="925377" cy="248024"/>
          </a:xfrm>
          <a:prstGeom prst="rect">
            <a:avLst/>
          </a:prstGeom>
          <a:solidFill>
            <a:srgbClr val="0070C0"/>
          </a:solidFill>
          <a:ln>
            <a:solidFill>
              <a:srgbClr val="0033C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smtClean="0">
                <a:effectLst/>
              </a:rPr>
              <a:t>Libraries</a:t>
            </a:r>
            <a:endParaRPr lang="en-US" sz="1200" b="1" dirty="0">
              <a:effectLst/>
            </a:endParaRPr>
          </a:p>
        </p:txBody>
      </p:sp>
      <p:sp>
        <p:nvSpPr>
          <p:cNvPr id="97" name="Rectangle 96"/>
          <p:cNvSpPr/>
          <p:nvPr/>
        </p:nvSpPr>
        <p:spPr>
          <a:xfrm>
            <a:off x="7469687" y="1069049"/>
            <a:ext cx="1481066" cy="531896"/>
          </a:xfrm>
          <a:prstGeom prst="rect">
            <a:avLst/>
          </a:prstGeom>
          <a:solidFill>
            <a:srgbClr val="0070C0"/>
          </a:solidFill>
          <a:ln>
            <a:solidFill>
              <a:srgbClr val="0033CC"/>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US" sz="1200" b="1" dirty="0" smtClean="0">
                <a:effectLst/>
              </a:rPr>
              <a:t>Application</a:t>
            </a:r>
            <a:endParaRPr lang="en-US" sz="1200" b="1" dirty="0">
              <a:effectLst/>
            </a:endParaRPr>
          </a:p>
        </p:txBody>
      </p:sp>
      <p:sp>
        <p:nvSpPr>
          <p:cNvPr id="98" name="Rectangle 97"/>
          <p:cNvSpPr/>
          <p:nvPr/>
        </p:nvSpPr>
        <p:spPr>
          <a:xfrm>
            <a:off x="8025376" y="1354749"/>
            <a:ext cx="925377" cy="248024"/>
          </a:xfrm>
          <a:prstGeom prst="rect">
            <a:avLst/>
          </a:prstGeom>
          <a:solidFill>
            <a:srgbClr val="0070C0"/>
          </a:solidFill>
          <a:ln>
            <a:solidFill>
              <a:srgbClr val="0033C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smtClean="0">
                <a:effectLst/>
              </a:rPr>
              <a:t>Libraries</a:t>
            </a:r>
            <a:endParaRPr lang="en-US" sz="1200" b="1" dirty="0">
              <a:effectLst/>
            </a:endParaRPr>
          </a:p>
        </p:txBody>
      </p:sp>
      <p:sp>
        <p:nvSpPr>
          <p:cNvPr id="62" name="Rectangle 61"/>
          <p:cNvSpPr/>
          <p:nvPr/>
        </p:nvSpPr>
        <p:spPr>
          <a:xfrm>
            <a:off x="2033009" y="1073301"/>
            <a:ext cx="1481066" cy="531896"/>
          </a:xfrm>
          <a:prstGeom prst="rect">
            <a:avLst/>
          </a:prstGeom>
          <a:solidFill>
            <a:srgbClr val="00B050"/>
          </a:solidFill>
          <a:ln>
            <a:solidFill>
              <a:srgbClr val="008000"/>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US" sz="1200" b="1" dirty="0" smtClean="0">
                <a:effectLst/>
              </a:rPr>
              <a:t>Application</a:t>
            </a:r>
            <a:endParaRPr lang="en-US" sz="1200" b="1" dirty="0">
              <a:effectLst/>
            </a:endParaRPr>
          </a:p>
        </p:txBody>
      </p:sp>
      <p:sp>
        <p:nvSpPr>
          <p:cNvPr id="66" name="Rectangle 65"/>
          <p:cNvSpPr/>
          <p:nvPr/>
        </p:nvSpPr>
        <p:spPr>
          <a:xfrm>
            <a:off x="2588698" y="1359001"/>
            <a:ext cx="925377" cy="248024"/>
          </a:xfrm>
          <a:prstGeom prst="rect">
            <a:avLst/>
          </a:prstGeom>
          <a:solidFill>
            <a:srgbClr val="00B050"/>
          </a:solidFill>
          <a:ln>
            <a:solidFill>
              <a:srgbClr val="008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smtClean="0">
                <a:effectLst/>
              </a:rPr>
              <a:t>Libraries</a:t>
            </a:r>
            <a:endParaRPr lang="en-US" sz="1200" b="1" dirty="0">
              <a:effectLst/>
            </a:endParaRPr>
          </a:p>
        </p:txBody>
      </p:sp>
    </p:spTree>
    <p:extLst>
      <p:ext uri="{BB962C8B-B14F-4D97-AF65-F5344CB8AC3E}">
        <p14:creationId xmlns="" xmlns:p14="http://schemas.microsoft.com/office/powerpoint/2010/main" val="396550561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4238655"/>
            <a:ext cx="5548699" cy="1552545"/>
          </a:xfrm>
          <a:prstGeom prst="rect">
            <a:avLst/>
          </a:prstGeom>
          <a:solidFill>
            <a:schemeClr val="accent6">
              <a:lumMod val="20000"/>
              <a:lumOff val="8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4053" y="1055371"/>
            <a:ext cx="3249613" cy="2938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a:spLocks noGrp="1"/>
          </p:cNvSpPr>
          <p:nvPr>
            <p:ph type="title"/>
          </p:nvPr>
        </p:nvSpPr>
        <p:spPr>
          <a:xfrm>
            <a:off x="0" y="152400"/>
            <a:ext cx="9144000" cy="457200"/>
          </a:xfrm>
        </p:spPr>
        <p:txBody>
          <a:bodyPr/>
          <a:lstStyle/>
          <a:p>
            <a:r>
              <a:rPr lang="en-US" dirty="0"/>
              <a:t>TB’s of CR memory changes </a:t>
            </a:r>
            <a:r>
              <a:rPr lang="en-US" dirty="0" smtClean="0"/>
              <a:t>SW </a:t>
            </a:r>
            <a:r>
              <a:rPr lang="en-US" dirty="0"/>
              <a:t>arch paradigm</a:t>
            </a:r>
            <a:endParaRPr lang="en-US" dirty="0"/>
          </a:p>
        </p:txBody>
      </p:sp>
      <p:sp>
        <p:nvSpPr>
          <p:cNvPr id="7" name="Content Placeholder 2"/>
          <p:cNvSpPr>
            <a:spLocks noGrp="1"/>
          </p:cNvSpPr>
          <p:nvPr>
            <p:ph idx="1"/>
          </p:nvPr>
        </p:nvSpPr>
        <p:spPr>
          <a:xfrm>
            <a:off x="76200" y="685800"/>
            <a:ext cx="5410200" cy="5114925"/>
          </a:xfrm>
        </p:spPr>
        <p:txBody>
          <a:bodyPr/>
          <a:lstStyle/>
          <a:p>
            <a:r>
              <a:rPr lang="en-US" sz="1600" b="1" dirty="0" smtClean="0"/>
              <a:t>Traditional DB </a:t>
            </a:r>
            <a:r>
              <a:rPr lang="en-US" sz="1600" dirty="0" smtClean="0"/>
              <a:t>– </a:t>
            </a:r>
            <a:r>
              <a:rPr lang="en-US" sz="1600" u="sng" dirty="0" smtClean="0"/>
              <a:t>Stack Optimized for IO</a:t>
            </a:r>
          </a:p>
          <a:p>
            <a:pPr marL="339725" lvl="1" indent="0">
              <a:buNone/>
            </a:pPr>
            <a:endParaRPr lang="en-US" sz="1200" dirty="0" smtClean="0"/>
          </a:p>
          <a:p>
            <a:r>
              <a:rPr lang="en-US" sz="1600" b="1" dirty="0" smtClean="0"/>
              <a:t>IMDB</a:t>
            </a:r>
            <a:r>
              <a:rPr lang="en-US" sz="1600" dirty="0" smtClean="0"/>
              <a:t> – </a:t>
            </a:r>
            <a:r>
              <a:rPr lang="en-US" sz="1600" u="sng" dirty="0" smtClean="0"/>
              <a:t>Stack Optimized for Memory</a:t>
            </a:r>
          </a:p>
          <a:p>
            <a:pPr lvl="1"/>
            <a:r>
              <a:rPr lang="en-US" sz="1200" dirty="0" smtClean="0"/>
              <a:t>Limited by DRAM capacity; High capacity very costly</a:t>
            </a:r>
          </a:p>
          <a:p>
            <a:pPr lvl="1"/>
            <a:r>
              <a:rPr lang="en-US" sz="1200" dirty="0" smtClean="0"/>
              <a:t>32GB </a:t>
            </a:r>
            <a:r>
              <a:rPr lang="en-US" sz="1200" dirty="0" err="1" smtClean="0"/>
              <a:t>vol</a:t>
            </a:r>
            <a:r>
              <a:rPr lang="en-US" sz="1200" dirty="0" smtClean="0"/>
              <a:t> DIMM in 2016/17</a:t>
            </a:r>
          </a:p>
          <a:p>
            <a:pPr lvl="2"/>
            <a:r>
              <a:rPr lang="en-US" sz="1000" dirty="0" smtClean="0"/>
              <a:t>768 GB of EP2S system capacity</a:t>
            </a:r>
          </a:p>
          <a:p>
            <a:pPr lvl="1"/>
            <a:r>
              <a:rPr lang="en-US" sz="1200" dirty="0" smtClean="0"/>
              <a:t>128/256GB DIMM is ultra </a:t>
            </a:r>
            <a:r>
              <a:rPr lang="en-US" sz="1200" dirty="0" err="1" smtClean="0"/>
              <a:t>ultra</a:t>
            </a:r>
            <a:r>
              <a:rPr lang="en-US" sz="1200" dirty="0" smtClean="0"/>
              <a:t> premium in 2016/2017</a:t>
            </a:r>
          </a:p>
          <a:p>
            <a:pPr lvl="2"/>
            <a:r>
              <a:rPr lang="en-US" sz="1000" dirty="0" smtClean="0"/>
              <a:t>3/6TBof EP2S system capacity</a:t>
            </a:r>
          </a:p>
          <a:p>
            <a:pPr lvl="1"/>
            <a:r>
              <a:rPr lang="en-US" sz="1200" b="1" dirty="0" smtClean="0">
                <a:solidFill>
                  <a:srgbClr val="FF9933"/>
                </a:solidFill>
              </a:rPr>
              <a:t>4X</a:t>
            </a:r>
            <a:r>
              <a:rPr lang="en-US" sz="1200" b="1" dirty="0">
                <a:solidFill>
                  <a:srgbClr val="FF9933"/>
                </a:solidFill>
              </a:rPr>
              <a:t>+ system </a:t>
            </a:r>
            <a:r>
              <a:rPr lang="en-US" sz="1200" b="1" dirty="0" err="1">
                <a:solidFill>
                  <a:srgbClr val="FF9933"/>
                </a:solidFill>
              </a:rPr>
              <a:t>perf</a:t>
            </a:r>
            <a:r>
              <a:rPr lang="en-US" sz="1200" b="1" dirty="0">
                <a:solidFill>
                  <a:srgbClr val="FF9933"/>
                </a:solidFill>
              </a:rPr>
              <a:t> w.r.t. to </a:t>
            </a:r>
            <a:r>
              <a:rPr lang="en-US" sz="1200" b="1" dirty="0" smtClean="0">
                <a:solidFill>
                  <a:srgbClr val="FF9933"/>
                </a:solidFill>
              </a:rPr>
              <a:t>Traditional DB</a:t>
            </a:r>
          </a:p>
          <a:p>
            <a:pPr lvl="1"/>
            <a:endParaRPr lang="en-US" sz="1200" dirty="0" smtClean="0"/>
          </a:p>
          <a:p>
            <a:r>
              <a:rPr lang="en-US" sz="1600" b="1" dirty="0" smtClean="0">
                <a:solidFill>
                  <a:srgbClr val="00B050"/>
                </a:solidFill>
              </a:rPr>
              <a:t>CR is game changer</a:t>
            </a:r>
          </a:p>
          <a:p>
            <a:pPr lvl="1"/>
            <a:r>
              <a:rPr lang="en-US" sz="1200" dirty="0" smtClean="0"/>
              <a:t>CR is ~1/3 the $/GB cost w.r.t. </a:t>
            </a:r>
            <a:r>
              <a:rPr lang="en-US" sz="1200" dirty="0" err="1" smtClean="0"/>
              <a:t>Vol</a:t>
            </a:r>
            <a:r>
              <a:rPr lang="en-US" sz="1200" dirty="0" smtClean="0"/>
              <a:t> DRAM</a:t>
            </a:r>
          </a:p>
          <a:p>
            <a:pPr lvl="1"/>
            <a:r>
              <a:rPr lang="en-US" sz="1200" dirty="0" smtClean="0"/>
              <a:t>CR is significantly lower cost w.r.t. ultra premium DIMMs</a:t>
            </a:r>
          </a:p>
          <a:p>
            <a:pPr lvl="1"/>
            <a:r>
              <a:rPr lang="en-US" sz="1200" dirty="0"/>
              <a:t>Enable 7.5/21TB EP2S capacity for 2016/17</a:t>
            </a:r>
          </a:p>
          <a:p>
            <a:pPr lvl="1"/>
            <a:r>
              <a:rPr lang="en-US" sz="1200" dirty="0"/>
              <a:t>Enable </a:t>
            </a:r>
            <a:r>
              <a:rPr lang="en-US" sz="1200" dirty="0" smtClean="0"/>
              <a:t>up to </a:t>
            </a:r>
            <a:r>
              <a:rPr lang="en-US" sz="1200" dirty="0"/>
              <a:t>84TB with EX4S for CNX</a:t>
            </a:r>
          </a:p>
          <a:p>
            <a:pPr lvl="1"/>
            <a:endParaRPr lang="en-US" sz="1200" b="1" dirty="0">
              <a:solidFill>
                <a:srgbClr val="FF9933"/>
              </a:solidFill>
            </a:endParaRPr>
          </a:p>
          <a:p>
            <a:r>
              <a:rPr lang="en-US" sz="1600" dirty="0" smtClean="0"/>
              <a:t>Key observation about IMDB performance</a:t>
            </a:r>
            <a:endParaRPr lang="en-US" sz="1600" dirty="0"/>
          </a:p>
          <a:p>
            <a:pPr lvl="1"/>
            <a:r>
              <a:rPr lang="en-US" sz="1200" dirty="0">
                <a:hlinkClick r:id="rId3"/>
              </a:rPr>
              <a:t>MS </a:t>
            </a:r>
            <a:r>
              <a:rPr lang="en-US" sz="1200" dirty="0" err="1">
                <a:hlinkClick r:id="rId3"/>
              </a:rPr>
              <a:t>Hekaton</a:t>
            </a:r>
            <a:r>
              <a:rPr lang="en-US" sz="1200" dirty="0">
                <a:hlinkClick r:id="rId3"/>
              </a:rPr>
              <a:t> </a:t>
            </a:r>
            <a:r>
              <a:rPr lang="en-US" sz="1200" dirty="0"/>
              <a:t>5-50x on same hardware over MS SQL server.</a:t>
            </a:r>
          </a:p>
          <a:p>
            <a:pPr lvl="1"/>
            <a:r>
              <a:rPr lang="en-US" sz="1200" dirty="0" err="1">
                <a:hlinkClick r:id="rId4"/>
              </a:rPr>
              <a:t>VoltDB</a:t>
            </a:r>
            <a:r>
              <a:rPr lang="en-US" sz="1200" dirty="0">
                <a:hlinkClick r:id="rId4"/>
              </a:rPr>
              <a:t> </a:t>
            </a:r>
            <a:r>
              <a:rPr lang="en-US" sz="1200" dirty="0"/>
              <a:t>45x faster than Oracle on TPC-C.</a:t>
            </a:r>
          </a:p>
          <a:p>
            <a:pPr lvl="1"/>
            <a:r>
              <a:rPr lang="en-US" sz="1200" dirty="0">
                <a:hlinkClick r:id="rId5"/>
              </a:rPr>
              <a:t>Oracle </a:t>
            </a:r>
            <a:r>
              <a:rPr lang="en-US" sz="1200" dirty="0" err="1">
                <a:hlinkClick r:id="rId5"/>
              </a:rPr>
              <a:t>Exalytics</a:t>
            </a:r>
            <a:r>
              <a:rPr lang="en-US" sz="1200" dirty="0">
                <a:hlinkClick r:id="rId5"/>
              </a:rPr>
              <a:t> </a:t>
            </a:r>
            <a:r>
              <a:rPr lang="en-US" sz="1200" dirty="0" smtClean="0"/>
              <a:t>IMDB— ~5x </a:t>
            </a:r>
            <a:r>
              <a:rPr lang="en-US" sz="1200" dirty="0"/>
              <a:t>response time </a:t>
            </a:r>
            <a:r>
              <a:rPr lang="en-US" sz="1200" dirty="0" smtClean="0"/>
              <a:t>improvement</a:t>
            </a:r>
            <a:endParaRPr lang="en-US" sz="1200" dirty="0"/>
          </a:p>
          <a:p>
            <a:pPr lvl="1"/>
            <a:r>
              <a:rPr lang="en-US" sz="1200" dirty="0">
                <a:hlinkClick r:id="rId6"/>
              </a:rPr>
              <a:t>IBM </a:t>
            </a:r>
            <a:r>
              <a:rPr lang="en-US" sz="1200" dirty="0" err="1">
                <a:hlinkClick r:id="rId6"/>
              </a:rPr>
              <a:t>SolidDB</a:t>
            </a:r>
            <a:r>
              <a:rPr lang="en-US" sz="1200" dirty="0">
                <a:hlinkClick r:id="rId6"/>
              </a:rPr>
              <a:t> </a:t>
            </a:r>
            <a:r>
              <a:rPr lang="en-US" sz="1200" dirty="0"/>
              <a:t>—10x acceleration over DB2</a:t>
            </a:r>
          </a:p>
          <a:p>
            <a:endParaRPr lang="en-US" dirty="0"/>
          </a:p>
        </p:txBody>
      </p:sp>
      <p:sp>
        <p:nvSpPr>
          <p:cNvPr id="8" name="Slide Number Placeholder 3"/>
          <p:cNvSpPr>
            <a:spLocks noGrp="1"/>
          </p:cNvSpPr>
          <p:nvPr>
            <p:ph type="sldNum" sz="quarter" idx="4294967295"/>
          </p:nvPr>
        </p:nvSpPr>
        <p:spPr>
          <a:xfrm>
            <a:off x="0" y="6248400"/>
            <a:ext cx="450850" cy="242888"/>
          </a:xfrm>
          <a:prstGeom prst="rect">
            <a:avLst/>
          </a:prstGeom>
        </p:spPr>
        <p:txBody>
          <a:bodyPr/>
          <a:lstStyle/>
          <a:p>
            <a:fld id="{A5AD2D29-C990-4E0E-A2E8-54D37681A6EC}" type="slidenum">
              <a:rPr lang="en-US" smtClean="0">
                <a:solidFill>
                  <a:srgbClr val="FFFFFF"/>
                </a:solidFill>
              </a:rPr>
              <a:pPr/>
              <a:t>36</a:t>
            </a:fld>
            <a:endParaRPr lang="en-US" dirty="0">
              <a:solidFill>
                <a:srgbClr val="FFFFFF"/>
              </a:solidFill>
            </a:endParaRPr>
          </a:p>
        </p:txBody>
      </p:sp>
      <p:cxnSp>
        <p:nvCxnSpPr>
          <p:cNvPr id="9" name="Straight Arrow Connector 8"/>
          <p:cNvCxnSpPr/>
          <p:nvPr/>
        </p:nvCxnSpPr>
        <p:spPr bwMode="auto">
          <a:xfrm flipV="1">
            <a:off x="6324600" y="3124200"/>
            <a:ext cx="990600" cy="152400"/>
          </a:xfrm>
          <a:prstGeom prst="straightConnector1">
            <a:avLst/>
          </a:prstGeom>
          <a:solidFill>
            <a:schemeClr val="accent1"/>
          </a:solidFill>
          <a:ln w="19050" cap="flat" cmpd="sng" algn="ctr">
            <a:solidFill>
              <a:schemeClr val="tx1"/>
            </a:solidFill>
            <a:prstDash val="solid"/>
            <a:round/>
            <a:headEnd type="none" w="med" len="med"/>
            <a:tailEnd type="triangle" w="med" len="med"/>
          </a:ln>
          <a:effectLst/>
        </p:spPr>
      </p:cxnSp>
      <p:sp>
        <p:nvSpPr>
          <p:cNvPr id="10" name="TextBox 9"/>
          <p:cNvSpPr txBox="1"/>
          <p:nvPr/>
        </p:nvSpPr>
        <p:spPr>
          <a:xfrm>
            <a:off x="6483910" y="2985700"/>
            <a:ext cx="671979" cy="276999"/>
          </a:xfrm>
          <a:prstGeom prst="rect">
            <a:avLst/>
          </a:prstGeom>
          <a:noFill/>
        </p:spPr>
        <p:txBody>
          <a:bodyPr wrap="none" rtlCol="0">
            <a:spAutoFit/>
          </a:bodyPr>
          <a:lstStyle/>
          <a:p>
            <a:r>
              <a:rPr lang="en-US" sz="1200" dirty="0" smtClean="0"/>
              <a:t>25%+</a:t>
            </a:r>
            <a:endParaRPr lang="en-US" sz="1200" dirty="0"/>
          </a:p>
        </p:txBody>
      </p:sp>
      <p:cxnSp>
        <p:nvCxnSpPr>
          <p:cNvPr id="11" name="Straight Arrow Connector 10"/>
          <p:cNvCxnSpPr/>
          <p:nvPr/>
        </p:nvCxnSpPr>
        <p:spPr bwMode="auto">
          <a:xfrm flipV="1">
            <a:off x="7393072" y="2209800"/>
            <a:ext cx="912728" cy="914400"/>
          </a:xfrm>
          <a:prstGeom prst="straightConnector1">
            <a:avLst/>
          </a:prstGeom>
          <a:solidFill>
            <a:schemeClr val="accent1"/>
          </a:solidFill>
          <a:ln w="28575" cap="flat" cmpd="sng" algn="ctr">
            <a:solidFill>
              <a:srgbClr val="FF9933"/>
            </a:solidFill>
            <a:prstDash val="solid"/>
            <a:round/>
            <a:headEnd type="none" w="med" len="med"/>
            <a:tailEnd type="triangle" w="med" len="med"/>
          </a:ln>
          <a:effectLst/>
        </p:spPr>
      </p:cxnSp>
      <p:sp>
        <p:nvSpPr>
          <p:cNvPr id="12" name="TextBox 11"/>
          <p:cNvSpPr txBox="1"/>
          <p:nvPr/>
        </p:nvSpPr>
        <p:spPr>
          <a:xfrm>
            <a:off x="7242344" y="2587823"/>
            <a:ext cx="606256" cy="307777"/>
          </a:xfrm>
          <a:prstGeom prst="rect">
            <a:avLst/>
          </a:prstGeom>
          <a:noFill/>
        </p:spPr>
        <p:txBody>
          <a:bodyPr wrap="none" rtlCol="0">
            <a:spAutoFit/>
          </a:bodyPr>
          <a:lstStyle/>
          <a:p>
            <a:r>
              <a:rPr lang="en-US" sz="1400" b="1" dirty="0" smtClean="0">
                <a:solidFill>
                  <a:srgbClr val="FF9933"/>
                </a:solidFill>
              </a:rPr>
              <a:t>4X+</a:t>
            </a:r>
            <a:endParaRPr lang="en-US" sz="1400" b="1" dirty="0">
              <a:solidFill>
                <a:srgbClr val="FF9933"/>
              </a:solidFill>
            </a:endParaRPr>
          </a:p>
        </p:txBody>
      </p:sp>
      <p:sp>
        <p:nvSpPr>
          <p:cNvPr id="13" name="TextBox 12"/>
          <p:cNvSpPr txBox="1"/>
          <p:nvPr/>
        </p:nvSpPr>
        <p:spPr>
          <a:xfrm>
            <a:off x="7060634" y="4267200"/>
            <a:ext cx="2159566" cy="400110"/>
          </a:xfrm>
          <a:prstGeom prst="rect">
            <a:avLst/>
          </a:prstGeom>
          <a:noFill/>
        </p:spPr>
        <p:txBody>
          <a:bodyPr wrap="none" rtlCol="0">
            <a:spAutoFit/>
          </a:bodyPr>
          <a:lstStyle/>
          <a:p>
            <a:r>
              <a:rPr lang="en-US" sz="1000" u="sng" dirty="0" smtClean="0"/>
              <a:t>DB in SAN</a:t>
            </a:r>
          </a:p>
          <a:p>
            <a:r>
              <a:rPr lang="en-US" sz="1000" u="sng" dirty="0" smtClean="0"/>
              <a:t>cached in memory (CR/DRAM)</a:t>
            </a:r>
            <a:endParaRPr lang="en-US" sz="1000" u="sng" dirty="0"/>
          </a:p>
        </p:txBody>
      </p:sp>
      <p:sp>
        <p:nvSpPr>
          <p:cNvPr id="14" name="TextBox 13"/>
          <p:cNvSpPr txBox="1"/>
          <p:nvPr/>
        </p:nvSpPr>
        <p:spPr>
          <a:xfrm>
            <a:off x="6349154" y="4656875"/>
            <a:ext cx="2318263" cy="246221"/>
          </a:xfrm>
          <a:prstGeom prst="rect">
            <a:avLst/>
          </a:prstGeom>
          <a:noFill/>
        </p:spPr>
        <p:txBody>
          <a:bodyPr wrap="none" rtlCol="0">
            <a:spAutoFit/>
          </a:bodyPr>
          <a:lstStyle/>
          <a:p>
            <a:r>
              <a:rPr lang="en-US" sz="1000" u="sng" dirty="0" smtClean="0"/>
              <a:t>DB in SAN, cached in SSD/DRAM</a:t>
            </a:r>
            <a:endParaRPr lang="en-US" sz="1000" u="sng" dirty="0"/>
          </a:p>
        </p:txBody>
      </p:sp>
      <p:sp>
        <p:nvSpPr>
          <p:cNvPr id="15" name="TextBox 14"/>
          <p:cNvSpPr txBox="1"/>
          <p:nvPr/>
        </p:nvSpPr>
        <p:spPr>
          <a:xfrm>
            <a:off x="7953392" y="4038600"/>
            <a:ext cx="1114408" cy="246221"/>
          </a:xfrm>
          <a:prstGeom prst="rect">
            <a:avLst/>
          </a:prstGeom>
          <a:noFill/>
        </p:spPr>
        <p:txBody>
          <a:bodyPr wrap="none" rtlCol="0">
            <a:spAutoFit/>
          </a:bodyPr>
          <a:lstStyle/>
          <a:p>
            <a:r>
              <a:rPr lang="en-US" sz="1000" u="sng" dirty="0" smtClean="0"/>
              <a:t>DB in memory</a:t>
            </a:r>
            <a:endParaRPr lang="en-US" sz="1000" u="sng" dirty="0"/>
          </a:p>
        </p:txBody>
      </p:sp>
      <p:cxnSp>
        <p:nvCxnSpPr>
          <p:cNvPr id="16" name="Straight Arrow Connector 15"/>
          <p:cNvCxnSpPr/>
          <p:nvPr/>
        </p:nvCxnSpPr>
        <p:spPr bwMode="auto">
          <a:xfrm flipV="1">
            <a:off x="7141259" y="3900845"/>
            <a:ext cx="0" cy="6096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V="1">
            <a:off x="6386340" y="3784411"/>
            <a:ext cx="0" cy="103751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8" name="Rounded Rectangle 17"/>
          <p:cNvSpPr/>
          <p:nvPr/>
        </p:nvSpPr>
        <p:spPr bwMode="auto">
          <a:xfrm>
            <a:off x="381000" y="5791200"/>
            <a:ext cx="7924800" cy="762000"/>
          </a:xfrm>
          <a:prstGeom prst="roundRect">
            <a:avLst/>
          </a:prstGeom>
          <a:solidFill>
            <a:srgbClr val="92D050"/>
          </a:solidFill>
          <a:ln w="12700"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fontAlgn="base">
              <a:lnSpc>
                <a:spcPct val="150000"/>
              </a:lnSpc>
              <a:spcAft>
                <a:spcPct val="0"/>
              </a:spcAft>
            </a:pPr>
            <a:r>
              <a:rPr lang="en-US" dirty="0" smtClean="0">
                <a:solidFill>
                  <a:srgbClr val="000000"/>
                </a:solidFill>
              </a:rPr>
              <a:t>SW innovation can drives significant performance improvement</a:t>
            </a:r>
          </a:p>
          <a:p>
            <a:pPr algn="ctr" fontAlgn="base">
              <a:lnSpc>
                <a:spcPct val="150000"/>
              </a:lnSpc>
              <a:spcAft>
                <a:spcPct val="0"/>
              </a:spcAft>
            </a:pPr>
            <a:r>
              <a:rPr lang="en-US" sz="1400" dirty="0">
                <a:solidFill>
                  <a:srgbClr val="000000"/>
                </a:solidFill>
              </a:rPr>
              <a:t>(Re-think how data sets are placed in </a:t>
            </a:r>
            <a:r>
              <a:rPr lang="en-US" sz="1400" dirty="0" smtClean="0">
                <a:solidFill>
                  <a:srgbClr val="000000"/>
                </a:solidFill>
              </a:rPr>
              <a:t>Memory </a:t>
            </a:r>
            <a:r>
              <a:rPr lang="en-US" sz="1400" dirty="0" err="1">
                <a:solidFill>
                  <a:srgbClr val="000000"/>
                </a:solidFill>
              </a:rPr>
              <a:t>Vs</a:t>
            </a:r>
            <a:r>
              <a:rPr lang="en-US" sz="1400" dirty="0">
                <a:solidFill>
                  <a:srgbClr val="000000"/>
                </a:solidFill>
              </a:rPr>
              <a:t> SSD/HDD/SAN)</a:t>
            </a:r>
            <a:endParaRPr lang="en-US" sz="1400" dirty="0" smtClean="0">
              <a:solidFill>
                <a:srgbClr val="000000"/>
              </a:solidFill>
            </a:endParaRPr>
          </a:p>
        </p:txBody>
      </p:sp>
      <p:sp>
        <p:nvSpPr>
          <p:cNvPr id="19" name="TextBox 18"/>
          <p:cNvSpPr txBox="1"/>
          <p:nvPr/>
        </p:nvSpPr>
        <p:spPr>
          <a:xfrm rot="18861297">
            <a:off x="7223004" y="2664665"/>
            <a:ext cx="1293944" cy="276999"/>
          </a:xfrm>
          <a:prstGeom prst="rect">
            <a:avLst/>
          </a:prstGeom>
          <a:noFill/>
        </p:spPr>
        <p:txBody>
          <a:bodyPr wrap="none" rtlCol="0">
            <a:spAutoFit/>
          </a:bodyPr>
          <a:lstStyle/>
          <a:p>
            <a:r>
              <a:rPr lang="en-US" sz="1200" b="1" dirty="0" smtClean="0">
                <a:solidFill>
                  <a:srgbClr val="FF9933"/>
                </a:solidFill>
              </a:rPr>
              <a:t>Re-Think SW</a:t>
            </a:r>
            <a:endParaRPr lang="en-US" sz="1200" b="1" dirty="0">
              <a:solidFill>
                <a:srgbClr val="FF9933"/>
              </a:solidFill>
            </a:endParaRPr>
          </a:p>
        </p:txBody>
      </p:sp>
      <p:sp>
        <p:nvSpPr>
          <p:cNvPr id="20" name="TextBox 19"/>
          <p:cNvSpPr txBox="1"/>
          <p:nvPr/>
        </p:nvSpPr>
        <p:spPr>
          <a:xfrm rot="16200000">
            <a:off x="4970945" y="2417736"/>
            <a:ext cx="1155509" cy="276999"/>
          </a:xfrm>
          <a:prstGeom prst="rect">
            <a:avLst/>
          </a:prstGeom>
          <a:noFill/>
        </p:spPr>
        <p:txBody>
          <a:bodyPr wrap="none" rtlCol="0">
            <a:spAutoFit/>
          </a:bodyPr>
          <a:lstStyle/>
          <a:p>
            <a:r>
              <a:rPr lang="en-US" sz="1200" dirty="0" smtClean="0"/>
              <a:t>Performance</a:t>
            </a:r>
            <a:endParaRPr lang="en-US" sz="1200" dirty="0"/>
          </a:p>
        </p:txBody>
      </p:sp>
      <p:cxnSp>
        <p:nvCxnSpPr>
          <p:cNvPr id="21" name="Straight Arrow Connector 20"/>
          <p:cNvCxnSpPr/>
          <p:nvPr/>
        </p:nvCxnSpPr>
        <p:spPr bwMode="auto">
          <a:xfrm flipV="1">
            <a:off x="8305800" y="3753565"/>
            <a:ext cx="0" cy="3048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xmlns="" val="25437526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Disturb</a:t>
            </a:r>
            <a:endParaRPr lang="en-US" dirty="0"/>
          </a:p>
        </p:txBody>
      </p:sp>
      <p:grpSp>
        <p:nvGrpSpPr>
          <p:cNvPr id="4" name="Group 31"/>
          <p:cNvGrpSpPr/>
          <p:nvPr/>
        </p:nvGrpSpPr>
        <p:grpSpPr>
          <a:xfrm>
            <a:off x="381000" y="990600"/>
            <a:ext cx="3514938" cy="2692293"/>
            <a:chOff x="6357817" y="4465926"/>
            <a:chExt cx="2707529" cy="2073852"/>
          </a:xfrm>
        </p:grpSpPr>
        <p:pic>
          <p:nvPicPr>
            <p:cNvPr id="5" name="Picture 4"/>
            <p:cNvPicPr>
              <a:picLocks noChangeAspect="1" noChangeArrowheads="1"/>
            </p:cNvPicPr>
            <p:nvPr/>
          </p:nvPicPr>
          <p:blipFill>
            <a:blip r:embed="rId2" cstate="print"/>
            <a:srcRect l="2702" t="4703" r="3971" b="10639"/>
            <a:stretch>
              <a:fillRect/>
            </a:stretch>
          </p:blipFill>
          <p:spPr bwMode="auto">
            <a:xfrm>
              <a:off x="6357817" y="4465926"/>
              <a:ext cx="2707529" cy="2073852"/>
            </a:xfrm>
            <a:prstGeom prst="rect">
              <a:avLst/>
            </a:prstGeom>
            <a:noFill/>
            <a:ln w="12700" algn="ctr">
              <a:noFill/>
              <a:miter lim="800000"/>
              <a:headEnd type="none" w="sm" len="sm"/>
              <a:tailEnd type="none" w="sm" len="sm"/>
            </a:ln>
            <a:effectLst/>
          </p:spPr>
        </p:pic>
        <p:cxnSp>
          <p:nvCxnSpPr>
            <p:cNvPr id="6" name="Straight Connector 5"/>
            <p:cNvCxnSpPr/>
            <p:nvPr/>
          </p:nvCxnSpPr>
          <p:spPr bwMode="auto">
            <a:xfrm flipV="1">
              <a:off x="7740385" y="4984390"/>
              <a:ext cx="0" cy="1036925"/>
            </a:xfrm>
            <a:prstGeom prst="line">
              <a:avLst/>
            </a:prstGeom>
            <a:solidFill>
              <a:schemeClr val="accent1"/>
            </a:solidFill>
            <a:ln w="9525" cap="flat" cmpd="sng" algn="ctr">
              <a:solidFill>
                <a:schemeClr val="tx1">
                  <a:lumMod val="90000"/>
                  <a:lumOff val="10000"/>
                </a:schemeClr>
              </a:solidFill>
              <a:prstDash val="sysDash"/>
              <a:round/>
              <a:headEnd type="none" w="med" len="med"/>
              <a:tailEnd type="none" w="med" len="med"/>
            </a:ln>
            <a:effectLst/>
          </p:spPr>
        </p:cxnSp>
        <p:cxnSp>
          <p:nvCxnSpPr>
            <p:cNvPr id="7" name="Straight Connector 6"/>
            <p:cNvCxnSpPr/>
            <p:nvPr/>
          </p:nvCxnSpPr>
          <p:spPr bwMode="auto">
            <a:xfrm flipV="1">
              <a:off x="8546883" y="4984389"/>
              <a:ext cx="0" cy="576070"/>
            </a:xfrm>
            <a:prstGeom prst="line">
              <a:avLst/>
            </a:prstGeom>
            <a:solidFill>
              <a:schemeClr val="accent1"/>
            </a:solidFill>
            <a:ln w="9525" cap="flat" cmpd="sng" algn="ctr">
              <a:solidFill>
                <a:srgbClr val="FF0000"/>
              </a:solidFill>
              <a:prstDash val="sysDash"/>
              <a:round/>
              <a:headEnd type="none" w="med" len="med"/>
              <a:tailEnd type="none" w="med" len="med"/>
            </a:ln>
            <a:effectLst/>
          </p:spPr>
        </p:cxnSp>
        <p:sp>
          <p:nvSpPr>
            <p:cNvPr id="8" name="TextBox 7"/>
            <p:cNvSpPr txBox="1"/>
            <p:nvPr/>
          </p:nvSpPr>
          <p:spPr>
            <a:xfrm>
              <a:off x="8174961" y="4802008"/>
              <a:ext cx="749758" cy="237078"/>
            </a:xfrm>
            <a:prstGeom prst="rect">
              <a:avLst/>
            </a:prstGeom>
            <a:noFill/>
          </p:spPr>
          <p:txBody>
            <a:bodyPr wrap="none" rtlCol="0">
              <a:spAutoFit/>
            </a:bodyPr>
            <a:lstStyle/>
            <a:p>
              <a:pPr algn="ctr"/>
              <a:r>
                <a:rPr lang="en-US" sz="1400" dirty="0" smtClean="0">
                  <a:solidFill>
                    <a:srgbClr val="FF0000"/>
                  </a:solidFill>
                </a:rPr>
                <a:t>RESET </a:t>
              </a:r>
              <a:r>
                <a:rPr lang="en-US" sz="1400" dirty="0" err="1" smtClean="0">
                  <a:solidFill>
                    <a:srgbClr val="FF0000"/>
                  </a:solidFill>
                </a:rPr>
                <a:t>V</a:t>
              </a:r>
              <a:r>
                <a:rPr lang="en-US" sz="1400" baseline="-25000" dirty="0" err="1" smtClean="0">
                  <a:solidFill>
                    <a:srgbClr val="FF0000"/>
                  </a:solidFill>
                </a:rPr>
                <a:t>th</a:t>
              </a:r>
              <a:endParaRPr lang="en-US" sz="1400" baseline="-25000" dirty="0" smtClean="0">
                <a:solidFill>
                  <a:srgbClr val="FF0000"/>
                </a:solidFill>
              </a:endParaRPr>
            </a:p>
          </p:txBody>
        </p:sp>
        <p:sp>
          <p:nvSpPr>
            <p:cNvPr id="9" name="TextBox 8"/>
            <p:cNvSpPr txBox="1"/>
            <p:nvPr/>
          </p:nvSpPr>
          <p:spPr>
            <a:xfrm>
              <a:off x="7441375" y="5974744"/>
              <a:ext cx="585533" cy="237078"/>
            </a:xfrm>
            <a:prstGeom prst="rect">
              <a:avLst/>
            </a:prstGeom>
            <a:noFill/>
          </p:spPr>
          <p:txBody>
            <a:bodyPr wrap="none" rtlCol="0">
              <a:spAutoFit/>
            </a:bodyPr>
            <a:lstStyle/>
            <a:p>
              <a:pPr algn="ctr"/>
              <a:r>
                <a:rPr lang="en-US" sz="1400" dirty="0" smtClean="0">
                  <a:solidFill>
                    <a:schemeClr val="tx1">
                      <a:lumMod val="90000"/>
                      <a:lumOff val="10000"/>
                    </a:schemeClr>
                  </a:solidFill>
                </a:rPr>
                <a:t>SET </a:t>
              </a:r>
              <a:r>
                <a:rPr lang="en-US" sz="1400" dirty="0" err="1" smtClean="0">
                  <a:solidFill>
                    <a:schemeClr val="tx1">
                      <a:lumMod val="90000"/>
                      <a:lumOff val="10000"/>
                    </a:schemeClr>
                  </a:solidFill>
                </a:rPr>
                <a:t>V</a:t>
              </a:r>
              <a:r>
                <a:rPr lang="en-US" sz="1400" baseline="-25000" dirty="0" err="1" smtClean="0">
                  <a:solidFill>
                    <a:schemeClr val="tx1">
                      <a:lumMod val="90000"/>
                      <a:lumOff val="10000"/>
                    </a:schemeClr>
                  </a:solidFill>
                </a:rPr>
                <a:t>th</a:t>
              </a:r>
              <a:endParaRPr lang="en-US" sz="1400" baseline="-25000" dirty="0" smtClean="0">
                <a:solidFill>
                  <a:schemeClr val="tx1">
                    <a:lumMod val="90000"/>
                    <a:lumOff val="10000"/>
                  </a:schemeClr>
                </a:solidFill>
              </a:endParaRPr>
            </a:p>
          </p:txBody>
        </p:sp>
      </p:grpSp>
      <p:pic>
        <p:nvPicPr>
          <p:cNvPr id="11"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294" t="12815" r="2558" b="3200"/>
          <a:stretch/>
        </p:blipFill>
        <p:spPr bwMode="auto">
          <a:xfrm>
            <a:off x="4876800" y="838200"/>
            <a:ext cx="3049034" cy="29352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Rectangle 3"/>
          <p:cNvSpPr txBox="1">
            <a:spLocks noChangeArrowheads="1"/>
          </p:cNvSpPr>
          <p:nvPr/>
        </p:nvSpPr>
        <p:spPr bwMode="auto">
          <a:xfrm>
            <a:off x="6702573" y="964432"/>
            <a:ext cx="1105393" cy="484027"/>
          </a:xfrm>
          <a:prstGeom prst="rect">
            <a:avLst/>
          </a:prstGeom>
          <a:noFill/>
          <a:ln w="9525">
            <a:noFill/>
            <a:miter lim="800000"/>
            <a:headEnd/>
            <a:tailEnd/>
          </a:ln>
        </p:spPr>
        <p:txBody>
          <a:bodyPr/>
          <a:lstStyle/>
          <a:p>
            <a:pPr>
              <a:spcBef>
                <a:spcPct val="25000"/>
              </a:spcBef>
              <a:defRPr/>
            </a:pPr>
            <a:r>
              <a:rPr lang="en-US" b="1" kern="0" dirty="0" smtClean="0"/>
              <a:t>POR FFR</a:t>
            </a:r>
          </a:p>
          <a:p>
            <a:pPr>
              <a:spcBef>
                <a:spcPct val="25000"/>
              </a:spcBef>
              <a:defRPr/>
            </a:pPr>
            <a:r>
              <a:rPr lang="en-US" b="1" kern="0" dirty="0" smtClean="0"/>
              <a:t> </a:t>
            </a:r>
            <a:endParaRPr lang="en-US" b="1" kern="0" dirty="0"/>
          </a:p>
        </p:txBody>
      </p:sp>
      <p:sp>
        <p:nvSpPr>
          <p:cNvPr id="13" name="TextBox 12"/>
          <p:cNvSpPr txBox="1"/>
          <p:nvPr/>
        </p:nvSpPr>
        <p:spPr>
          <a:xfrm>
            <a:off x="6440718" y="1784940"/>
            <a:ext cx="1485115" cy="523220"/>
          </a:xfrm>
          <a:prstGeom prst="rect">
            <a:avLst/>
          </a:prstGeom>
          <a:noFill/>
        </p:spPr>
        <p:txBody>
          <a:bodyPr wrap="square" rtlCol="0">
            <a:spAutoFit/>
          </a:bodyPr>
          <a:lstStyle/>
          <a:p>
            <a:r>
              <a:rPr lang="en-US" sz="1400" dirty="0" smtClean="0"/>
              <a:t>~50% die w/o RD</a:t>
            </a:r>
            <a:endParaRPr lang="en-US" sz="1400" dirty="0"/>
          </a:p>
        </p:txBody>
      </p:sp>
      <p:pic>
        <p:nvPicPr>
          <p:cNvPr id="14"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434" t="12929" r="2037" b="1448"/>
          <a:stretch/>
        </p:blipFill>
        <p:spPr bwMode="auto">
          <a:xfrm>
            <a:off x="838200" y="3657600"/>
            <a:ext cx="2926091" cy="28602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Rectangle 3"/>
          <p:cNvSpPr txBox="1">
            <a:spLocks noChangeArrowheads="1"/>
          </p:cNvSpPr>
          <p:nvPr/>
        </p:nvSpPr>
        <p:spPr bwMode="auto">
          <a:xfrm>
            <a:off x="2543002" y="3708813"/>
            <a:ext cx="1372147" cy="484027"/>
          </a:xfrm>
          <a:prstGeom prst="rect">
            <a:avLst/>
          </a:prstGeom>
          <a:noFill/>
          <a:ln w="9525">
            <a:noFill/>
            <a:miter lim="800000"/>
            <a:headEnd/>
            <a:tailEnd/>
          </a:ln>
        </p:spPr>
        <p:txBody>
          <a:bodyPr/>
          <a:lstStyle/>
          <a:p>
            <a:pPr>
              <a:spcBef>
                <a:spcPct val="25000"/>
              </a:spcBef>
              <a:defRPr/>
            </a:pPr>
            <a:r>
              <a:rPr lang="en-US" b="1" kern="0" dirty="0" smtClean="0"/>
              <a:t>10ns SSR</a:t>
            </a:r>
            <a:endParaRPr lang="en-US" b="1" kern="0" dirty="0"/>
          </a:p>
        </p:txBody>
      </p:sp>
      <p:sp>
        <p:nvSpPr>
          <p:cNvPr id="16" name="TextBox 15"/>
          <p:cNvSpPr txBox="1"/>
          <p:nvPr/>
        </p:nvSpPr>
        <p:spPr>
          <a:xfrm>
            <a:off x="1914714" y="4509855"/>
            <a:ext cx="1546555" cy="523220"/>
          </a:xfrm>
          <a:prstGeom prst="rect">
            <a:avLst/>
          </a:prstGeom>
          <a:noFill/>
        </p:spPr>
        <p:txBody>
          <a:bodyPr wrap="square" rtlCol="0">
            <a:spAutoFit/>
          </a:bodyPr>
          <a:lstStyle/>
          <a:p>
            <a:r>
              <a:rPr lang="en-US" sz="1400" dirty="0" smtClean="0"/>
              <a:t>&gt;90% die w/o RD</a:t>
            </a:r>
            <a:endParaRPr lang="en-US" sz="1400" dirty="0"/>
          </a:p>
        </p:txBody>
      </p:sp>
      <p:pic>
        <p:nvPicPr>
          <p:cNvPr id="17" name="Picture 1" descr="image00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58075" y="3715746"/>
            <a:ext cx="3695946" cy="2811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3"/>
          <p:cNvSpPr txBox="1">
            <a:spLocks noChangeArrowheads="1"/>
          </p:cNvSpPr>
          <p:nvPr/>
        </p:nvSpPr>
        <p:spPr bwMode="auto">
          <a:xfrm>
            <a:off x="5617564" y="3853514"/>
            <a:ext cx="1454458" cy="850622"/>
          </a:xfrm>
          <a:prstGeom prst="rect">
            <a:avLst/>
          </a:prstGeom>
          <a:noFill/>
          <a:ln w="9525">
            <a:noFill/>
            <a:miter lim="800000"/>
            <a:headEnd/>
            <a:tailEnd/>
          </a:ln>
        </p:spPr>
        <p:txBody>
          <a:bodyPr/>
          <a:lstStyle/>
          <a:p>
            <a:pPr>
              <a:spcBef>
                <a:spcPct val="25000"/>
              </a:spcBef>
              <a:defRPr/>
            </a:pPr>
            <a:r>
              <a:rPr lang="en-US" sz="1600" b="1" kern="0" dirty="0" smtClean="0"/>
              <a:t>R5.Y3</a:t>
            </a:r>
          </a:p>
          <a:p>
            <a:pPr>
              <a:spcBef>
                <a:spcPct val="25000"/>
              </a:spcBef>
              <a:defRPr/>
            </a:pPr>
            <a:r>
              <a:rPr lang="en-US" sz="1600" b="1" kern="0" dirty="0" smtClean="0"/>
              <a:t>NN cells</a:t>
            </a:r>
            <a:endParaRPr lang="en-US" sz="1600" b="1" kern="0" dirty="0"/>
          </a:p>
        </p:txBody>
      </p:sp>
      <p:sp>
        <p:nvSpPr>
          <p:cNvPr id="19" name="TextBox 18"/>
          <p:cNvSpPr txBox="1"/>
          <p:nvPr/>
        </p:nvSpPr>
        <p:spPr>
          <a:xfrm>
            <a:off x="6894185" y="5623808"/>
            <a:ext cx="1165704" cy="307777"/>
          </a:xfrm>
          <a:prstGeom prst="rect">
            <a:avLst/>
          </a:prstGeom>
          <a:noFill/>
        </p:spPr>
        <p:txBody>
          <a:bodyPr wrap="none" rtlCol="0">
            <a:spAutoFit/>
          </a:bodyPr>
          <a:lstStyle/>
          <a:p>
            <a:r>
              <a:rPr lang="en-US" sz="1400" dirty="0" smtClean="0">
                <a:solidFill>
                  <a:srgbClr val="00B050"/>
                </a:solidFill>
              </a:rPr>
              <a:t>&lt;100mV RD</a:t>
            </a:r>
            <a:endParaRPr lang="en-US" sz="1400" dirty="0">
              <a:solidFill>
                <a:srgbClr val="00B050"/>
              </a:solidFill>
            </a:endParaRPr>
          </a:p>
        </p:txBody>
      </p:sp>
      <p:sp>
        <p:nvSpPr>
          <p:cNvPr id="20" name="TextBox 19"/>
          <p:cNvSpPr txBox="1"/>
          <p:nvPr/>
        </p:nvSpPr>
        <p:spPr>
          <a:xfrm>
            <a:off x="5719845" y="4784706"/>
            <a:ext cx="1165704" cy="307777"/>
          </a:xfrm>
          <a:prstGeom prst="rect">
            <a:avLst/>
          </a:prstGeom>
          <a:noFill/>
        </p:spPr>
        <p:txBody>
          <a:bodyPr wrap="none" rtlCol="0">
            <a:spAutoFit/>
          </a:bodyPr>
          <a:lstStyle/>
          <a:p>
            <a:r>
              <a:rPr lang="en-US" sz="1400" dirty="0" smtClean="0">
                <a:solidFill>
                  <a:srgbClr val="FF0000"/>
                </a:solidFill>
              </a:rPr>
              <a:t>~700mV RD</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381000"/>
          </a:xfrm>
        </p:spPr>
        <p:txBody>
          <a:bodyPr/>
          <a:lstStyle/>
          <a:p>
            <a:r>
              <a:rPr lang="en-US" sz="3200" dirty="0" smtClean="0"/>
              <a:t>Summary</a:t>
            </a:r>
            <a:endParaRPr lang="en-US" sz="3200" dirty="0"/>
          </a:p>
        </p:txBody>
      </p:sp>
      <p:sp>
        <p:nvSpPr>
          <p:cNvPr id="3" name="Content Placeholder 2"/>
          <p:cNvSpPr>
            <a:spLocks noGrp="1"/>
          </p:cNvSpPr>
          <p:nvPr>
            <p:ph idx="1"/>
          </p:nvPr>
        </p:nvSpPr>
        <p:spPr>
          <a:xfrm>
            <a:off x="76200" y="609600"/>
            <a:ext cx="9067800" cy="5181600"/>
          </a:xfrm>
        </p:spPr>
        <p:txBody>
          <a:bodyPr/>
          <a:lstStyle/>
          <a:p>
            <a:r>
              <a:rPr lang="en-US" dirty="0" smtClean="0"/>
              <a:t>SXP on cusp of die functionality / yield ramp</a:t>
            </a:r>
          </a:p>
          <a:p>
            <a:pPr lvl="1"/>
            <a:r>
              <a:rPr lang="en-US" dirty="0" smtClean="0"/>
              <a:t>Confidence technology works and remaining issues are solvable</a:t>
            </a:r>
          </a:p>
          <a:p>
            <a:r>
              <a:rPr lang="en-US" dirty="0" smtClean="0"/>
              <a:t>SXP uniquely combines </a:t>
            </a:r>
          </a:p>
          <a:p>
            <a:pPr lvl="1"/>
            <a:r>
              <a:rPr lang="en-US" dirty="0" smtClean="0"/>
              <a:t>1. NVM</a:t>
            </a:r>
          </a:p>
          <a:p>
            <a:pPr lvl="1"/>
            <a:r>
              <a:rPr lang="en-US" dirty="0" smtClean="0"/>
              <a:t>2. Near DRAM performance</a:t>
            </a:r>
          </a:p>
          <a:p>
            <a:pPr lvl="1"/>
            <a:r>
              <a:rPr lang="en-US" dirty="0" smtClean="0"/>
              <a:t>3. Near NAND cost (capacity)</a:t>
            </a:r>
          </a:p>
          <a:p>
            <a:r>
              <a:rPr lang="en-US" dirty="0" smtClean="0"/>
              <a:t>SXP appears &gt;year+ lead on industry</a:t>
            </a:r>
          </a:p>
          <a:p>
            <a:pPr lvl="1"/>
            <a:r>
              <a:rPr lang="en-US" dirty="0" smtClean="0"/>
              <a:t>Better fundamentals vs. RRAMs (</a:t>
            </a:r>
            <a:r>
              <a:rPr lang="en-US" dirty="0" err="1" smtClean="0"/>
              <a:t>MemRistor</a:t>
            </a:r>
            <a:r>
              <a:rPr lang="en-US" dirty="0" smtClean="0"/>
              <a:t>)</a:t>
            </a:r>
            <a:endParaRPr lang="en-US" dirty="0"/>
          </a:p>
          <a:p>
            <a:pPr lvl="1"/>
            <a:r>
              <a:rPr lang="en-US" dirty="0" smtClean="0"/>
              <a:t>No sign of similar approach in industry</a:t>
            </a:r>
          </a:p>
          <a:p>
            <a:pPr lvl="1"/>
            <a:r>
              <a:rPr lang="en-US" dirty="0"/>
              <a:t>M</a:t>
            </a:r>
            <a:r>
              <a:rPr lang="en-US" dirty="0" smtClean="0"/>
              <a:t>inimum 3 generation scaling roadmap established</a:t>
            </a:r>
          </a:p>
          <a:p>
            <a:r>
              <a:rPr lang="en-US" dirty="0" smtClean="0"/>
              <a:t>IA platforms (Data Center, Client) readying proprietary architectures/busses to exploit SXP uniqueness</a:t>
            </a:r>
          </a:p>
          <a:p>
            <a:pPr lvl="1"/>
            <a:r>
              <a:rPr lang="en-US" dirty="0" smtClean="0"/>
              <a:t>Storage, Large Memory, Combo Storage + Memory: Persistent Memory</a:t>
            </a:r>
          </a:p>
          <a:p>
            <a:pPr lvl="1"/>
            <a:r>
              <a:rPr lang="en-US" dirty="0" smtClean="0"/>
              <a:t>Each with significant performance / cost advantages </a:t>
            </a:r>
            <a:endParaRPr lang="en-US" sz="2400" dirty="0" smtClean="0"/>
          </a:p>
          <a:p>
            <a:endParaRPr lang="en-US" dirty="0"/>
          </a:p>
        </p:txBody>
      </p:sp>
      <p:grpSp>
        <p:nvGrpSpPr>
          <p:cNvPr id="5" name="Group 63"/>
          <p:cNvGrpSpPr/>
          <p:nvPr/>
        </p:nvGrpSpPr>
        <p:grpSpPr>
          <a:xfrm>
            <a:off x="6946122" y="1424417"/>
            <a:ext cx="2068861" cy="3048000"/>
            <a:chOff x="5570530" y="1649078"/>
            <a:chExt cx="2347467" cy="4377847"/>
          </a:xfrm>
        </p:grpSpPr>
        <p:pic>
          <p:nvPicPr>
            <p:cNvPr id="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70530" y="1649078"/>
              <a:ext cx="2347467" cy="43778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53636" y="5701697"/>
              <a:ext cx="428322" cy="307777"/>
            </a:xfrm>
            <a:prstGeom prst="rect">
              <a:avLst/>
            </a:prstGeom>
            <a:noFill/>
          </p:spPr>
          <p:txBody>
            <a:bodyPr wrap="none" rtlCol="0">
              <a:spAutoFit/>
            </a:bodyPr>
            <a:lstStyle/>
            <a:p>
              <a:r>
                <a:rPr lang="en-US" sz="1400" b="1" dirty="0" smtClean="0">
                  <a:solidFill>
                    <a:schemeClr val="bg1"/>
                  </a:solidFill>
                  <a:latin typeface="+mj-lt"/>
                </a:rPr>
                <a:t>WL</a:t>
              </a:r>
              <a:endParaRPr lang="en-US" sz="1400" b="1" dirty="0">
                <a:solidFill>
                  <a:schemeClr val="bg1"/>
                </a:solidFill>
                <a:latin typeface="+mj-lt"/>
              </a:endParaRPr>
            </a:p>
          </p:txBody>
        </p:sp>
        <p:sp>
          <p:nvSpPr>
            <p:cNvPr id="9" name="TextBox 8"/>
            <p:cNvSpPr txBox="1"/>
            <p:nvPr/>
          </p:nvSpPr>
          <p:spPr>
            <a:xfrm>
              <a:off x="6402451" y="5122961"/>
              <a:ext cx="397866" cy="307777"/>
            </a:xfrm>
            <a:prstGeom prst="rect">
              <a:avLst/>
            </a:prstGeom>
            <a:noFill/>
          </p:spPr>
          <p:txBody>
            <a:bodyPr wrap="none" rtlCol="0">
              <a:spAutoFit/>
            </a:bodyPr>
            <a:lstStyle/>
            <a:p>
              <a:r>
                <a:rPr lang="en-US" sz="1400" b="1" dirty="0" smtClean="0">
                  <a:solidFill>
                    <a:schemeClr val="bg1"/>
                  </a:solidFill>
                  <a:latin typeface="+mj-lt"/>
                </a:rPr>
                <a:t>BE</a:t>
              </a:r>
              <a:endParaRPr lang="en-US" sz="1400" b="1" dirty="0">
                <a:solidFill>
                  <a:schemeClr val="bg1"/>
                </a:solidFill>
                <a:latin typeface="+mj-lt"/>
              </a:endParaRPr>
            </a:p>
          </p:txBody>
        </p:sp>
        <p:sp>
          <p:nvSpPr>
            <p:cNvPr id="10" name="TextBox 9"/>
            <p:cNvSpPr txBox="1"/>
            <p:nvPr/>
          </p:nvSpPr>
          <p:spPr>
            <a:xfrm>
              <a:off x="6426219" y="4375833"/>
              <a:ext cx="401072" cy="307777"/>
            </a:xfrm>
            <a:prstGeom prst="rect">
              <a:avLst/>
            </a:prstGeom>
            <a:noFill/>
          </p:spPr>
          <p:txBody>
            <a:bodyPr wrap="none" rtlCol="0">
              <a:spAutoFit/>
            </a:bodyPr>
            <a:lstStyle/>
            <a:p>
              <a:r>
                <a:rPr lang="en-US" sz="1400" b="1" dirty="0" smtClean="0">
                  <a:solidFill>
                    <a:schemeClr val="bg1"/>
                  </a:solidFill>
                  <a:latin typeface="+mj-lt"/>
                </a:rPr>
                <a:t>SD</a:t>
              </a:r>
              <a:endParaRPr lang="en-US" sz="1400" b="1" dirty="0">
                <a:solidFill>
                  <a:schemeClr val="bg1"/>
                </a:solidFill>
                <a:latin typeface="+mj-lt"/>
              </a:endParaRPr>
            </a:p>
          </p:txBody>
        </p:sp>
        <p:sp>
          <p:nvSpPr>
            <p:cNvPr id="11" name="TextBox 10"/>
            <p:cNvSpPr txBox="1"/>
            <p:nvPr/>
          </p:nvSpPr>
          <p:spPr>
            <a:xfrm>
              <a:off x="6420613" y="3348845"/>
              <a:ext cx="431528" cy="307777"/>
            </a:xfrm>
            <a:prstGeom prst="rect">
              <a:avLst/>
            </a:prstGeom>
            <a:noFill/>
          </p:spPr>
          <p:txBody>
            <a:bodyPr wrap="none" rtlCol="0">
              <a:spAutoFit/>
            </a:bodyPr>
            <a:lstStyle/>
            <a:p>
              <a:r>
                <a:rPr lang="en-US" sz="1400" b="1" dirty="0" smtClean="0">
                  <a:solidFill>
                    <a:schemeClr val="bg1"/>
                  </a:solidFill>
                  <a:latin typeface="+mj-lt"/>
                </a:rPr>
                <a:t>PM</a:t>
              </a:r>
              <a:endParaRPr lang="en-US" sz="1400" b="1" dirty="0">
                <a:solidFill>
                  <a:schemeClr val="bg1"/>
                </a:solidFill>
                <a:latin typeface="+mj-lt"/>
              </a:endParaRPr>
            </a:p>
          </p:txBody>
        </p:sp>
        <p:sp>
          <p:nvSpPr>
            <p:cNvPr id="12" name="TextBox 11"/>
            <p:cNvSpPr txBox="1"/>
            <p:nvPr/>
          </p:nvSpPr>
          <p:spPr>
            <a:xfrm>
              <a:off x="6442382" y="2668967"/>
              <a:ext cx="382669" cy="307777"/>
            </a:xfrm>
            <a:prstGeom prst="rect">
              <a:avLst/>
            </a:prstGeom>
            <a:noFill/>
          </p:spPr>
          <p:txBody>
            <a:bodyPr wrap="none" rtlCol="0">
              <a:spAutoFit/>
            </a:bodyPr>
            <a:lstStyle/>
            <a:p>
              <a:r>
                <a:rPr lang="en-US" sz="1400" b="1" dirty="0">
                  <a:solidFill>
                    <a:schemeClr val="bg1"/>
                  </a:solidFill>
                  <a:latin typeface="+mj-lt"/>
                </a:rPr>
                <a:t>T</a:t>
              </a:r>
              <a:r>
                <a:rPr lang="en-US" sz="1400" b="1" dirty="0" smtClean="0">
                  <a:solidFill>
                    <a:schemeClr val="bg1"/>
                  </a:solidFill>
                  <a:latin typeface="+mj-lt"/>
                </a:rPr>
                <a:t>E</a:t>
              </a:r>
              <a:endParaRPr lang="en-US" sz="1400" b="1" dirty="0">
                <a:solidFill>
                  <a:schemeClr val="bg1"/>
                </a:solidFill>
                <a:latin typeface="+mj-lt"/>
              </a:endParaRPr>
            </a:p>
          </p:txBody>
        </p:sp>
        <p:sp>
          <p:nvSpPr>
            <p:cNvPr id="13" name="TextBox 12"/>
            <p:cNvSpPr txBox="1"/>
            <p:nvPr/>
          </p:nvSpPr>
          <p:spPr>
            <a:xfrm>
              <a:off x="6458436" y="1838006"/>
              <a:ext cx="388248" cy="307777"/>
            </a:xfrm>
            <a:prstGeom prst="rect">
              <a:avLst/>
            </a:prstGeom>
            <a:noFill/>
          </p:spPr>
          <p:txBody>
            <a:bodyPr wrap="none" rtlCol="0">
              <a:spAutoFit/>
            </a:bodyPr>
            <a:lstStyle/>
            <a:p>
              <a:r>
                <a:rPr lang="en-US" sz="1400" b="1" dirty="0" smtClean="0">
                  <a:solidFill>
                    <a:schemeClr val="bg1"/>
                  </a:solidFill>
                  <a:latin typeface="+mj-lt"/>
                </a:rPr>
                <a:t>BL</a:t>
              </a:r>
              <a:endParaRPr lang="en-US" sz="1400" b="1" dirty="0">
                <a:solidFill>
                  <a:schemeClr val="bg1"/>
                </a:solidFill>
                <a:latin typeface="+mj-lt"/>
              </a:endParaRPr>
            </a:p>
          </p:txBody>
        </p:sp>
        <p:cxnSp>
          <p:nvCxnSpPr>
            <p:cNvPr id="14" name="Straight Connector 13"/>
            <p:cNvCxnSpPr/>
            <p:nvPr/>
          </p:nvCxnSpPr>
          <p:spPr>
            <a:xfrm>
              <a:off x="6389591" y="2409917"/>
              <a:ext cx="616999" cy="70393"/>
            </a:xfrm>
            <a:prstGeom prst="line">
              <a:avLst/>
            </a:prstGeom>
            <a:ln w="762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083808" y="4787646"/>
              <a:ext cx="1786128" cy="1227924"/>
            </a:xfrm>
            <a:prstGeom prst="line">
              <a:avLst/>
            </a:prstGeom>
            <a:ln w="762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6389591" y="3086325"/>
              <a:ext cx="973774" cy="109985"/>
            </a:xfrm>
            <a:custGeom>
              <a:avLst/>
              <a:gdLst>
                <a:gd name="connsiteX0" fmla="*/ 0 w 1046018"/>
                <a:gd name="connsiteY0" fmla="*/ 3464 h 83128"/>
                <a:gd name="connsiteX1" fmla="*/ 578427 w 1046018"/>
                <a:gd name="connsiteY1" fmla="*/ 83128 h 83128"/>
                <a:gd name="connsiteX2" fmla="*/ 1046018 w 1046018"/>
                <a:gd name="connsiteY2" fmla="*/ 0 h 83128"/>
              </a:gdLst>
              <a:ahLst/>
              <a:cxnLst>
                <a:cxn ang="0">
                  <a:pos x="connsiteX0" y="connsiteY0"/>
                </a:cxn>
                <a:cxn ang="0">
                  <a:pos x="connsiteX1" y="connsiteY1"/>
                </a:cxn>
                <a:cxn ang="0">
                  <a:pos x="connsiteX2" y="connsiteY2"/>
                </a:cxn>
              </a:cxnLst>
              <a:rect l="l" t="t" r="r" b="b"/>
              <a:pathLst>
                <a:path w="1046018" h="83128">
                  <a:moveTo>
                    <a:pt x="0" y="3464"/>
                  </a:moveTo>
                  <a:lnTo>
                    <a:pt x="578427" y="83128"/>
                  </a:lnTo>
                  <a:lnTo>
                    <a:pt x="1046018" y="0"/>
                  </a:lnTo>
                </a:path>
              </a:pathLst>
            </a:custGeom>
            <a:noFill/>
            <a:ln w="76200">
              <a:solidFill>
                <a:srgbClr val="C00000">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V="1">
              <a:off x="6881958" y="4781550"/>
              <a:ext cx="477943" cy="281356"/>
            </a:xfrm>
            <a:prstGeom prst="line">
              <a:avLst/>
            </a:prstGeom>
            <a:ln w="76200">
              <a:solidFill>
                <a:schemeClr val="accent2">
                  <a:alpha val="73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976110" y="2445113"/>
              <a:ext cx="434340" cy="2574"/>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389591" y="4038600"/>
              <a:ext cx="492367" cy="109909"/>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881958" y="4038600"/>
              <a:ext cx="460625" cy="89638"/>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89591" y="3656622"/>
              <a:ext cx="516574" cy="90167"/>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3" idx="2"/>
            </p:cNvCxnSpPr>
            <p:nvPr/>
          </p:nvCxnSpPr>
          <p:spPr>
            <a:xfrm flipH="1" flipV="1">
              <a:off x="6906165" y="3656622"/>
              <a:ext cx="453736" cy="64289"/>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6389591" y="3720911"/>
              <a:ext cx="970310" cy="153435"/>
            </a:xfrm>
            <a:custGeom>
              <a:avLst/>
              <a:gdLst>
                <a:gd name="connsiteX0" fmla="*/ 0 w 1021773"/>
                <a:gd name="connsiteY0" fmla="*/ 13855 h 117764"/>
                <a:gd name="connsiteX1" fmla="*/ 568037 w 1021773"/>
                <a:gd name="connsiteY1" fmla="*/ 117764 h 117764"/>
                <a:gd name="connsiteX2" fmla="*/ 1021773 w 1021773"/>
                <a:gd name="connsiteY2" fmla="*/ 0 h 117764"/>
              </a:gdLst>
              <a:ahLst/>
              <a:cxnLst>
                <a:cxn ang="0">
                  <a:pos x="connsiteX0" y="connsiteY0"/>
                </a:cxn>
                <a:cxn ang="0">
                  <a:pos x="connsiteX1" y="connsiteY1"/>
                </a:cxn>
                <a:cxn ang="0">
                  <a:pos x="connsiteX2" y="connsiteY2"/>
                </a:cxn>
              </a:cxnLst>
              <a:rect l="l" t="t" r="r" b="b"/>
              <a:pathLst>
                <a:path w="1021773" h="117764">
                  <a:moveTo>
                    <a:pt x="0" y="13855"/>
                  </a:moveTo>
                  <a:lnTo>
                    <a:pt x="568037" y="117764"/>
                  </a:lnTo>
                  <a:lnTo>
                    <a:pt x="1021773" y="0"/>
                  </a:lnTo>
                </a:path>
              </a:pathLst>
            </a:custGeom>
            <a:noFill/>
            <a:ln w="76200">
              <a:solidFill>
                <a:srgbClr val="C00000">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a:stCxn id="16" idx="0"/>
            </p:cNvCxnSpPr>
            <p:nvPr/>
          </p:nvCxnSpPr>
          <p:spPr>
            <a:xfrm flipV="1">
              <a:off x="6389591" y="3052026"/>
              <a:ext cx="474328" cy="38882"/>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863919" y="3052022"/>
              <a:ext cx="489055" cy="41736"/>
            </a:xfrm>
            <a:prstGeom prst="line">
              <a:avLst/>
            </a:prstGeom>
            <a:ln w="127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402451" y="2395752"/>
              <a:ext cx="397866" cy="4723"/>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97040" y="2391031"/>
              <a:ext cx="613410" cy="56656"/>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rot="5400000" flipH="1">
              <a:off x="6898419" y="2740769"/>
              <a:ext cx="533400" cy="113651"/>
            </a:xfrm>
            <a:custGeom>
              <a:avLst/>
              <a:gdLst>
                <a:gd name="connsiteX0" fmla="*/ 0 w 659606"/>
                <a:gd name="connsiteY0" fmla="*/ 88107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8107 h 178594"/>
                <a:gd name="connsiteX1" fmla="*/ 238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76200 w 735806"/>
                <a:gd name="connsiteY0" fmla="*/ 88107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76200 w 735806"/>
                <a:gd name="connsiteY2" fmla="*/ 83344 h 178594"/>
                <a:gd name="connsiteX3" fmla="*/ 133350 w 735806"/>
                <a:gd name="connsiteY3" fmla="*/ 0 h 178594"/>
                <a:gd name="connsiteX4" fmla="*/ 216694 w 735806"/>
                <a:gd name="connsiteY4" fmla="*/ 176213 h 178594"/>
                <a:gd name="connsiteX5" fmla="*/ 297656 w 735806"/>
                <a:gd name="connsiteY5" fmla="*/ 2382 h 178594"/>
                <a:gd name="connsiteX6" fmla="*/ 381000 w 735806"/>
                <a:gd name="connsiteY6" fmla="*/ 173832 h 178594"/>
                <a:gd name="connsiteX7" fmla="*/ 464344 w 735806"/>
                <a:gd name="connsiteY7" fmla="*/ 2382 h 178594"/>
                <a:gd name="connsiteX8" fmla="*/ 547688 w 735806"/>
                <a:gd name="connsiteY8" fmla="*/ 178594 h 178594"/>
                <a:gd name="connsiteX9" fmla="*/ 609600 w 735806"/>
                <a:gd name="connsiteY9" fmla="*/ 78582 h 178594"/>
                <a:gd name="connsiteX10" fmla="*/ 735806 w 735806"/>
                <a:gd name="connsiteY10" fmla="*/ 78582 h 178594"/>
                <a:gd name="connsiteX0" fmla="*/ 76200 w 812006"/>
                <a:gd name="connsiteY0" fmla="*/ 83344 h 178594"/>
                <a:gd name="connsiteX1" fmla="*/ 0 w 812006"/>
                <a:gd name="connsiteY1" fmla="*/ 83344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659606"/>
                <a:gd name="connsiteY0" fmla="*/ 83344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3344 h 178594"/>
                <a:gd name="connsiteX1" fmla="*/ 1403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0 w 840912"/>
                <a:gd name="connsiteY0" fmla="*/ 102394 h 178594"/>
                <a:gd name="connsiteX1" fmla="*/ 195337 w 840912"/>
                <a:gd name="connsiteY1" fmla="*/ 88107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56821 w 840912"/>
                <a:gd name="connsiteY8" fmla="*/ 102394 h 178594"/>
                <a:gd name="connsiteX9" fmla="*/ 840912 w 840912"/>
                <a:gd name="connsiteY9" fmla="*/ 78582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003" h="178594">
                  <a:moveTo>
                    <a:pt x="0" y="102394"/>
                  </a:moveTo>
                  <a:lnTo>
                    <a:pt x="168182" y="102394"/>
                  </a:lnTo>
                  <a:lnTo>
                    <a:pt x="238456" y="0"/>
                  </a:lnTo>
                  <a:lnTo>
                    <a:pt x="321800" y="176213"/>
                  </a:lnTo>
                  <a:lnTo>
                    <a:pt x="402762" y="2382"/>
                  </a:lnTo>
                  <a:lnTo>
                    <a:pt x="486106" y="173832"/>
                  </a:lnTo>
                  <a:lnTo>
                    <a:pt x="569450" y="2382"/>
                  </a:lnTo>
                  <a:lnTo>
                    <a:pt x="652794" y="178594"/>
                  </a:lnTo>
                  <a:lnTo>
                    <a:pt x="756821" y="102394"/>
                  </a:lnTo>
                  <a:lnTo>
                    <a:pt x="925003" y="102394"/>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a:xfrm rot="5400000" flipH="1">
              <a:off x="6945948" y="3956453"/>
              <a:ext cx="360566" cy="114617"/>
            </a:xfrm>
            <a:custGeom>
              <a:avLst/>
              <a:gdLst>
                <a:gd name="connsiteX0" fmla="*/ 0 w 659606"/>
                <a:gd name="connsiteY0" fmla="*/ 88107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8107 h 178594"/>
                <a:gd name="connsiteX1" fmla="*/ 238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76200 w 735806"/>
                <a:gd name="connsiteY0" fmla="*/ 88107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76200 w 735806"/>
                <a:gd name="connsiteY2" fmla="*/ 83344 h 178594"/>
                <a:gd name="connsiteX3" fmla="*/ 133350 w 735806"/>
                <a:gd name="connsiteY3" fmla="*/ 0 h 178594"/>
                <a:gd name="connsiteX4" fmla="*/ 216694 w 735806"/>
                <a:gd name="connsiteY4" fmla="*/ 176213 h 178594"/>
                <a:gd name="connsiteX5" fmla="*/ 297656 w 735806"/>
                <a:gd name="connsiteY5" fmla="*/ 2382 h 178594"/>
                <a:gd name="connsiteX6" fmla="*/ 381000 w 735806"/>
                <a:gd name="connsiteY6" fmla="*/ 173832 h 178594"/>
                <a:gd name="connsiteX7" fmla="*/ 464344 w 735806"/>
                <a:gd name="connsiteY7" fmla="*/ 2382 h 178594"/>
                <a:gd name="connsiteX8" fmla="*/ 547688 w 735806"/>
                <a:gd name="connsiteY8" fmla="*/ 178594 h 178594"/>
                <a:gd name="connsiteX9" fmla="*/ 609600 w 735806"/>
                <a:gd name="connsiteY9" fmla="*/ 78582 h 178594"/>
                <a:gd name="connsiteX10" fmla="*/ 735806 w 735806"/>
                <a:gd name="connsiteY10" fmla="*/ 78582 h 178594"/>
                <a:gd name="connsiteX0" fmla="*/ 76200 w 812006"/>
                <a:gd name="connsiteY0" fmla="*/ 83344 h 178594"/>
                <a:gd name="connsiteX1" fmla="*/ 0 w 812006"/>
                <a:gd name="connsiteY1" fmla="*/ 83344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659606"/>
                <a:gd name="connsiteY0" fmla="*/ 83344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3344 h 178594"/>
                <a:gd name="connsiteX1" fmla="*/ 1403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0 w 840912"/>
                <a:gd name="connsiteY0" fmla="*/ 102394 h 178594"/>
                <a:gd name="connsiteX1" fmla="*/ 195337 w 840912"/>
                <a:gd name="connsiteY1" fmla="*/ 88107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56821 w 840912"/>
                <a:gd name="connsiteY8" fmla="*/ 102394 h 178594"/>
                <a:gd name="connsiteX9" fmla="*/ 840912 w 840912"/>
                <a:gd name="connsiteY9" fmla="*/ 78582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003" h="178594">
                  <a:moveTo>
                    <a:pt x="0" y="102394"/>
                  </a:moveTo>
                  <a:lnTo>
                    <a:pt x="168182" y="102394"/>
                  </a:lnTo>
                  <a:lnTo>
                    <a:pt x="238456" y="0"/>
                  </a:lnTo>
                  <a:lnTo>
                    <a:pt x="321800" y="176213"/>
                  </a:lnTo>
                  <a:lnTo>
                    <a:pt x="402762" y="2382"/>
                  </a:lnTo>
                  <a:lnTo>
                    <a:pt x="486106" y="173832"/>
                  </a:lnTo>
                  <a:lnTo>
                    <a:pt x="569450" y="2382"/>
                  </a:lnTo>
                  <a:lnTo>
                    <a:pt x="652794" y="178594"/>
                  </a:lnTo>
                  <a:lnTo>
                    <a:pt x="756821" y="102394"/>
                  </a:lnTo>
                  <a:lnTo>
                    <a:pt x="925003" y="102394"/>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Freeform 29"/>
            <p:cNvSpPr/>
            <p:nvPr/>
          </p:nvSpPr>
          <p:spPr>
            <a:xfrm rot="5400000" flipH="1">
              <a:off x="6947752" y="5041062"/>
              <a:ext cx="354622" cy="116954"/>
            </a:xfrm>
            <a:custGeom>
              <a:avLst/>
              <a:gdLst>
                <a:gd name="connsiteX0" fmla="*/ 0 w 659606"/>
                <a:gd name="connsiteY0" fmla="*/ 88107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8107 h 178594"/>
                <a:gd name="connsiteX1" fmla="*/ 238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76200 w 735806"/>
                <a:gd name="connsiteY0" fmla="*/ 88107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735806"/>
                <a:gd name="connsiteY0" fmla="*/ 83344 h 178594"/>
                <a:gd name="connsiteX1" fmla="*/ 0 w 735806"/>
                <a:gd name="connsiteY1" fmla="*/ 83344 h 178594"/>
                <a:gd name="connsiteX2" fmla="*/ 76200 w 735806"/>
                <a:gd name="connsiteY2" fmla="*/ 83344 h 178594"/>
                <a:gd name="connsiteX3" fmla="*/ 133350 w 735806"/>
                <a:gd name="connsiteY3" fmla="*/ 0 h 178594"/>
                <a:gd name="connsiteX4" fmla="*/ 216694 w 735806"/>
                <a:gd name="connsiteY4" fmla="*/ 176213 h 178594"/>
                <a:gd name="connsiteX5" fmla="*/ 297656 w 735806"/>
                <a:gd name="connsiteY5" fmla="*/ 2382 h 178594"/>
                <a:gd name="connsiteX6" fmla="*/ 381000 w 735806"/>
                <a:gd name="connsiteY6" fmla="*/ 173832 h 178594"/>
                <a:gd name="connsiteX7" fmla="*/ 464344 w 735806"/>
                <a:gd name="connsiteY7" fmla="*/ 2382 h 178594"/>
                <a:gd name="connsiteX8" fmla="*/ 547688 w 735806"/>
                <a:gd name="connsiteY8" fmla="*/ 178594 h 178594"/>
                <a:gd name="connsiteX9" fmla="*/ 609600 w 735806"/>
                <a:gd name="connsiteY9" fmla="*/ 78582 h 178594"/>
                <a:gd name="connsiteX10" fmla="*/ 735806 w 735806"/>
                <a:gd name="connsiteY10" fmla="*/ 78582 h 178594"/>
                <a:gd name="connsiteX0" fmla="*/ 76200 w 812006"/>
                <a:gd name="connsiteY0" fmla="*/ 83344 h 178594"/>
                <a:gd name="connsiteX1" fmla="*/ 0 w 812006"/>
                <a:gd name="connsiteY1" fmla="*/ 83344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76200 w 812006"/>
                <a:gd name="connsiteY0" fmla="*/ 83344 h 178594"/>
                <a:gd name="connsiteX1" fmla="*/ 0 w 812006"/>
                <a:gd name="connsiteY1" fmla="*/ 75279 h 178594"/>
                <a:gd name="connsiteX2" fmla="*/ 152400 w 812006"/>
                <a:gd name="connsiteY2" fmla="*/ 83344 h 178594"/>
                <a:gd name="connsiteX3" fmla="*/ 209550 w 812006"/>
                <a:gd name="connsiteY3" fmla="*/ 0 h 178594"/>
                <a:gd name="connsiteX4" fmla="*/ 292894 w 812006"/>
                <a:gd name="connsiteY4" fmla="*/ 176213 h 178594"/>
                <a:gd name="connsiteX5" fmla="*/ 373856 w 812006"/>
                <a:gd name="connsiteY5" fmla="*/ 2382 h 178594"/>
                <a:gd name="connsiteX6" fmla="*/ 457200 w 812006"/>
                <a:gd name="connsiteY6" fmla="*/ 173832 h 178594"/>
                <a:gd name="connsiteX7" fmla="*/ 540544 w 812006"/>
                <a:gd name="connsiteY7" fmla="*/ 2382 h 178594"/>
                <a:gd name="connsiteX8" fmla="*/ 623888 w 812006"/>
                <a:gd name="connsiteY8" fmla="*/ 178594 h 178594"/>
                <a:gd name="connsiteX9" fmla="*/ 685800 w 812006"/>
                <a:gd name="connsiteY9" fmla="*/ 78582 h 178594"/>
                <a:gd name="connsiteX10" fmla="*/ 812006 w 812006"/>
                <a:gd name="connsiteY10" fmla="*/ 78582 h 178594"/>
                <a:gd name="connsiteX0" fmla="*/ 0 w 735806"/>
                <a:gd name="connsiteY0" fmla="*/ 83344 h 178594"/>
                <a:gd name="connsiteX1" fmla="*/ 76200 w 735806"/>
                <a:gd name="connsiteY1" fmla="*/ 83344 h 178594"/>
                <a:gd name="connsiteX2" fmla="*/ 133350 w 735806"/>
                <a:gd name="connsiteY2" fmla="*/ 0 h 178594"/>
                <a:gd name="connsiteX3" fmla="*/ 216694 w 735806"/>
                <a:gd name="connsiteY3" fmla="*/ 176213 h 178594"/>
                <a:gd name="connsiteX4" fmla="*/ 297656 w 735806"/>
                <a:gd name="connsiteY4" fmla="*/ 2382 h 178594"/>
                <a:gd name="connsiteX5" fmla="*/ 381000 w 735806"/>
                <a:gd name="connsiteY5" fmla="*/ 173832 h 178594"/>
                <a:gd name="connsiteX6" fmla="*/ 464344 w 735806"/>
                <a:gd name="connsiteY6" fmla="*/ 2382 h 178594"/>
                <a:gd name="connsiteX7" fmla="*/ 547688 w 735806"/>
                <a:gd name="connsiteY7" fmla="*/ 178594 h 178594"/>
                <a:gd name="connsiteX8" fmla="*/ 609600 w 735806"/>
                <a:gd name="connsiteY8" fmla="*/ 78582 h 178594"/>
                <a:gd name="connsiteX9" fmla="*/ 735806 w 735806"/>
                <a:gd name="connsiteY9" fmla="*/ 78582 h 178594"/>
                <a:gd name="connsiteX0" fmla="*/ 0 w 659606"/>
                <a:gd name="connsiteY0" fmla="*/ 83344 h 178594"/>
                <a:gd name="connsiteX1" fmla="*/ 57150 w 659606"/>
                <a:gd name="connsiteY1" fmla="*/ 0 h 178594"/>
                <a:gd name="connsiteX2" fmla="*/ 140494 w 659606"/>
                <a:gd name="connsiteY2" fmla="*/ 176213 h 178594"/>
                <a:gd name="connsiteX3" fmla="*/ 221456 w 659606"/>
                <a:gd name="connsiteY3" fmla="*/ 2382 h 178594"/>
                <a:gd name="connsiteX4" fmla="*/ 304800 w 659606"/>
                <a:gd name="connsiteY4" fmla="*/ 173832 h 178594"/>
                <a:gd name="connsiteX5" fmla="*/ 388144 w 659606"/>
                <a:gd name="connsiteY5" fmla="*/ 2382 h 178594"/>
                <a:gd name="connsiteX6" fmla="*/ 471488 w 659606"/>
                <a:gd name="connsiteY6" fmla="*/ 178594 h 178594"/>
                <a:gd name="connsiteX7" fmla="*/ 533400 w 659606"/>
                <a:gd name="connsiteY7" fmla="*/ 78582 h 178594"/>
                <a:gd name="connsiteX8" fmla="*/ 659606 w 659606"/>
                <a:gd name="connsiteY8" fmla="*/ 78582 h 178594"/>
                <a:gd name="connsiteX0" fmla="*/ 0 w 659606"/>
                <a:gd name="connsiteY0" fmla="*/ 83344 h 178594"/>
                <a:gd name="connsiteX1" fmla="*/ 14031 w 659606"/>
                <a:gd name="connsiteY1" fmla="*/ 88107 h 178594"/>
                <a:gd name="connsiteX2" fmla="*/ 57150 w 659606"/>
                <a:gd name="connsiteY2" fmla="*/ 0 h 178594"/>
                <a:gd name="connsiteX3" fmla="*/ 140494 w 659606"/>
                <a:gd name="connsiteY3" fmla="*/ 176213 h 178594"/>
                <a:gd name="connsiteX4" fmla="*/ 221456 w 659606"/>
                <a:gd name="connsiteY4" fmla="*/ 2382 h 178594"/>
                <a:gd name="connsiteX5" fmla="*/ 304800 w 659606"/>
                <a:gd name="connsiteY5" fmla="*/ 173832 h 178594"/>
                <a:gd name="connsiteX6" fmla="*/ 388144 w 659606"/>
                <a:gd name="connsiteY6" fmla="*/ 2382 h 178594"/>
                <a:gd name="connsiteX7" fmla="*/ 471488 w 659606"/>
                <a:gd name="connsiteY7" fmla="*/ 178594 h 178594"/>
                <a:gd name="connsiteX8" fmla="*/ 533400 w 659606"/>
                <a:gd name="connsiteY8" fmla="*/ 78582 h 178594"/>
                <a:gd name="connsiteX9" fmla="*/ 659606 w 659606"/>
                <a:gd name="connsiteY9" fmla="*/ 78582 h 178594"/>
                <a:gd name="connsiteX0" fmla="*/ 0 w 840912"/>
                <a:gd name="connsiteY0" fmla="*/ 102394 h 178594"/>
                <a:gd name="connsiteX1" fmla="*/ 195337 w 840912"/>
                <a:gd name="connsiteY1" fmla="*/ 88107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14706 w 840912"/>
                <a:gd name="connsiteY8" fmla="*/ 78582 h 178594"/>
                <a:gd name="connsiteX9" fmla="*/ 840912 w 840912"/>
                <a:gd name="connsiteY9" fmla="*/ 78582 h 178594"/>
                <a:gd name="connsiteX0" fmla="*/ 0 w 840912"/>
                <a:gd name="connsiteY0" fmla="*/ 102394 h 178594"/>
                <a:gd name="connsiteX1" fmla="*/ 168182 w 840912"/>
                <a:gd name="connsiteY1" fmla="*/ 102394 h 178594"/>
                <a:gd name="connsiteX2" fmla="*/ 238456 w 840912"/>
                <a:gd name="connsiteY2" fmla="*/ 0 h 178594"/>
                <a:gd name="connsiteX3" fmla="*/ 321800 w 840912"/>
                <a:gd name="connsiteY3" fmla="*/ 176213 h 178594"/>
                <a:gd name="connsiteX4" fmla="*/ 402762 w 840912"/>
                <a:gd name="connsiteY4" fmla="*/ 2382 h 178594"/>
                <a:gd name="connsiteX5" fmla="*/ 486106 w 840912"/>
                <a:gd name="connsiteY5" fmla="*/ 173832 h 178594"/>
                <a:gd name="connsiteX6" fmla="*/ 569450 w 840912"/>
                <a:gd name="connsiteY6" fmla="*/ 2382 h 178594"/>
                <a:gd name="connsiteX7" fmla="*/ 652794 w 840912"/>
                <a:gd name="connsiteY7" fmla="*/ 178594 h 178594"/>
                <a:gd name="connsiteX8" fmla="*/ 756821 w 840912"/>
                <a:gd name="connsiteY8" fmla="*/ 102394 h 178594"/>
                <a:gd name="connsiteX9" fmla="*/ 840912 w 840912"/>
                <a:gd name="connsiteY9" fmla="*/ 78582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 name="connsiteX0" fmla="*/ 0 w 925003"/>
                <a:gd name="connsiteY0" fmla="*/ 102394 h 178594"/>
                <a:gd name="connsiteX1" fmla="*/ 168182 w 925003"/>
                <a:gd name="connsiteY1" fmla="*/ 102394 h 178594"/>
                <a:gd name="connsiteX2" fmla="*/ 238456 w 925003"/>
                <a:gd name="connsiteY2" fmla="*/ 0 h 178594"/>
                <a:gd name="connsiteX3" fmla="*/ 321800 w 925003"/>
                <a:gd name="connsiteY3" fmla="*/ 176213 h 178594"/>
                <a:gd name="connsiteX4" fmla="*/ 402762 w 925003"/>
                <a:gd name="connsiteY4" fmla="*/ 2382 h 178594"/>
                <a:gd name="connsiteX5" fmla="*/ 486106 w 925003"/>
                <a:gd name="connsiteY5" fmla="*/ 173832 h 178594"/>
                <a:gd name="connsiteX6" fmla="*/ 569450 w 925003"/>
                <a:gd name="connsiteY6" fmla="*/ 2382 h 178594"/>
                <a:gd name="connsiteX7" fmla="*/ 652794 w 925003"/>
                <a:gd name="connsiteY7" fmla="*/ 178594 h 178594"/>
                <a:gd name="connsiteX8" fmla="*/ 756821 w 925003"/>
                <a:gd name="connsiteY8" fmla="*/ 102394 h 178594"/>
                <a:gd name="connsiteX9" fmla="*/ 925003 w 925003"/>
                <a:gd name="connsiteY9" fmla="*/ 102394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003" h="178594">
                  <a:moveTo>
                    <a:pt x="0" y="102394"/>
                  </a:moveTo>
                  <a:lnTo>
                    <a:pt x="168182" y="102394"/>
                  </a:lnTo>
                  <a:lnTo>
                    <a:pt x="238456" y="0"/>
                  </a:lnTo>
                  <a:lnTo>
                    <a:pt x="321800" y="176213"/>
                  </a:lnTo>
                  <a:lnTo>
                    <a:pt x="402762" y="2382"/>
                  </a:lnTo>
                  <a:lnTo>
                    <a:pt x="486106" y="173832"/>
                  </a:lnTo>
                  <a:lnTo>
                    <a:pt x="569450" y="2382"/>
                  </a:lnTo>
                  <a:lnTo>
                    <a:pt x="652794" y="178594"/>
                  </a:lnTo>
                  <a:lnTo>
                    <a:pt x="756821" y="102394"/>
                  </a:lnTo>
                  <a:lnTo>
                    <a:pt x="925003" y="102394"/>
                  </a:lnTo>
                </a:path>
              </a:pathLst>
            </a:cu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TextBox 30"/>
            <p:cNvSpPr txBox="1"/>
            <p:nvPr/>
          </p:nvSpPr>
          <p:spPr>
            <a:xfrm>
              <a:off x="6424620" y="3934130"/>
              <a:ext cx="421910" cy="307777"/>
            </a:xfrm>
            <a:prstGeom prst="rect">
              <a:avLst/>
            </a:prstGeom>
            <a:noFill/>
          </p:spPr>
          <p:txBody>
            <a:bodyPr wrap="none" rtlCol="0">
              <a:spAutoFit/>
            </a:bodyPr>
            <a:lstStyle/>
            <a:p>
              <a:r>
                <a:rPr lang="en-US" sz="1400" b="1" dirty="0" smtClean="0">
                  <a:solidFill>
                    <a:schemeClr val="bg1"/>
                  </a:solidFill>
                  <a:latin typeface="+mj-lt"/>
                </a:rPr>
                <a:t>ME</a:t>
              </a:r>
              <a:endParaRPr lang="en-US" sz="1400" b="1" dirty="0">
                <a:solidFill>
                  <a:schemeClr val="bg1"/>
                </a:solidFill>
                <a:latin typeface="+mj-lt"/>
              </a:endParaRPr>
            </a:p>
          </p:txBody>
        </p:sp>
        <p:cxnSp>
          <p:nvCxnSpPr>
            <p:cNvPr id="32" name="Straight Connector 31"/>
            <p:cNvCxnSpPr/>
            <p:nvPr/>
          </p:nvCxnSpPr>
          <p:spPr>
            <a:xfrm>
              <a:off x="6320810" y="4876800"/>
              <a:ext cx="561148" cy="186106"/>
            </a:xfrm>
            <a:prstGeom prst="line">
              <a:avLst/>
            </a:prstGeom>
            <a:ln w="76200">
              <a:solidFill>
                <a:schemeClr val="accent2">
                  <a:alpha val="7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389591" y="4194045"/>
              <a:ext cx="554674" cy="153890"/>
            </a:xfrm>
            <a:prstGeom prst="line">
              <a:avLst/>
            </a:prstGeom>
            <a:ln w="76200">
              <a:solidFill>
                <a:schemeClr val="accent2">
                  <a:alpha val="73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906165" y="4148509"/>
              <a:ext cx="436418" cy="199426"/>
            </a:xfrm>
            <a:prstGeom prst="line">
              <a:avLst/>
            </a:prstGeom>
            <a:ln w="76200">
              <a:solidFill>
                <a:schemeClr val="accent2">
                  <a:alpha val="73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797040" y="4606290"/>
              <a:ext cx="573929" cy="159766"/>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6326653" y="4606290"/>
              <a:ext cx="470387" cy="259826"/>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2590800"/>
            <a:ext cx="1056769" cy="1359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 name="Group 42"/>
          <p:cNvGrpSpPr/>
          <p:nvPr/>
        </p:nvGrpSpPr>
        <p:grpSpPr>
          <a:xfrm>
            <a:off x="4095750" y="2133600"/>
            <a:ext cx="4362450" cy="2066925"/>
            <a:chOff x="2895600" y="3505200"/>
            <a:chExt cx="5791200" cy="2895600"/>
          </a:xfrm>
        </p:grpSpPr>
        <p:pic>
          <p:nvPicPr>
            <p:cNvPr id="27" name="Picture 181" descr="1379608"/>
            <p:cNvPicPr>
              <a:picLocks noChangeAspect="1" noChangeArrowheads="1"/>
            </p:cNvPicPr>
            <p:nvPr/>
          </p:nvPicPr>
          <p:blipFill>
            <a:blip r:embed="rId3" cstate="print"/>
            <a:srcRect t="-476" b="14973"/>
            <a:stretch>
              <a:fillRect/>
            </a:stretch>
          </p:blipFill>
          <p:spPr bwMode="auto">
            <a:xfrm>
              <a:off x="2971801" y="3581400"/>
              <a:ext cx="4254500" cy="2728914"/>
            </a:xfrm>
            <a:prstGeom prst="rect">
              <a:avLst/>
            </a:prstGeom>
            <a:noFill/>
            <a:ln w="9525">
              <a:noFill/>
              <a:miter lim="800000"/>
              <a:headEnd/>
              <a:tailEnd/>
            </a:ln>
          </p:spPr>
        </p:pic>
        <p:cxnSp>
          <p:nvCxnSpPr>
            <p:cNvPr id="28" name="Straight Connector 27"/>
            <p:cNvCxnSpPr/>
            <p:nvPr/>
          </p:nvCxnSpPr>
          <p:spPr>
            <a:xfrm>
              <a:off x="5791200" y="3886200"/>
              <a:ext cx="466725" cy="95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47"/>
            <p:cNvSpPr txBox="1">
              <a:spLocks noChangeArrowheads="1"/>
            </p:cNvSpPr>
            <p:nvPr/>
          </p:nvSpPr>
          <p:spPr bwMode="auto">
            <a:xfrm>
              <a:off x="6324600" y="3657600"/>
              <a:ext cx="990600" cy="396875"/>
            </a:xfrm>
            <a:prstGeom prst="rect">
              <a:avLst/>
            </a:prstGeom>
            <a:noFill/>
            <a:ln w="9525">
              <a:noFill/>
              <a:miter lim="800000"/>
              <a:headEnd/>
              <a:tailEnd/>
            </a:ln>
          </p:spPr>
          <p:txBody>
            <a:bodyPr>
              <a:spAutoFit/>
            </a:bodyPr>
            <a:lstStyle/>
            <a:p>
              <a:pPr algn="ctr" eaLnBrk="1" hangingPunct="1"/>
              <a:r>
                <a:rPr lang="en-US" sz="1000">
                  <a:solidFill>
                    <a:schemeClr val="bg1"/>
                  </a:solidFill>
                  <a:latin typeface="Neo Sans Intel Medium" pitchFamily="34" charset="0"/>
                  <a:cs typeface="Arial" pitchFamily="34" charset="0"/>
                </a:rPr>
                <a:t>X-section along ROW</a:t>
              </a:r>
            </a:p>
          </p:txBody>
        </p:sp>
        <p:grpSp>
          <p:nvGrpSpPr>
            <p:cNvPr id="30" name="Group 6"/>
            <p:cNvGrpSpPr>
              <a:grpSpLocks/>
            </p:cNvGrpSpPr>
            <p:nvPr/>
          </p:nvGrpSpPr>
          <p:grpSpPr bwMode="auto">
            <a:xfrm>
              <a:off x="6096000" y="3581400"/>
              <a:ext cx="2590800" cy="2555875"/>
              <a:chOff x="3997" y="2456"/>
              <a:chExt cx="1632" cy="1610"/>
            </a:xfrm>
          </p:grpSpPr>
          <p:pic>
            <p:nvPicPr>
              <p:cNvPr id="31" name="Picture 4"/>
              <p:cNvPicPr>
                <a:picLocks noChangeAspect="1" noChangeArrowheads="1"/>
              </p:cNvPicPr>
              <p:nvPr/>
            </p:nvPicPr>
            <p:blipFill>
              <a:blip r:embed="rId4" cstate="print"/>
              <a:srcRect/>
              <a:stretch>
                <a:fillRect/>
              </a:stretch>
            </p:blipFill>
            <p:spPr bwMode="auto">
              <a:xfrm>
                <a:off x="4713" y="2456"/>
                <a:ext cx="916" cy="1610"/>
              </a:xfrm>
              <a:prstGeom prst="rect">
                <a:avLst/>
              </a:prstGeom>
              <a:noFill/>
              <a:ln w="9525">
                <a:noFill/>
                <a:miter lim="800000"/>
                <a:headEnd/>
                <a:tailEnd/>
              </a:ln>
            </p:spPr>
          </p:pic>
          <p:sp>
            <p:nvSpPr>
              <p:cNvPr id="32" name="TextBox 10"/>
              <p:cNvSpPr txBox="1">
                <a:spLocks noChangeArrowheads="1"/>
              </p:cNvSpPr>
              <p:nvPr/>
            </p:nvSpPr>
            <p:spPr bwMode="auto">
              <a:xfrm>
                <a:off x="4254" y="2880"/>
                <a:ext cx="186" cy="167"/>
              </a:xfrm>
              <a:prstGeom prst="rect">
                <a:avLst/>
              </a:prstGeom>
              <a:noFill/>
              <a:ln w="9525">
                <a:noFill/>
                <a:miter lim="800000"/>
                <a:headEnd/>
                <a:tailEnd/>
              </a:ln>
            </p:spPr>
            <p:txBody>
              <a:bodyPr wrap="none" lIns="82058" tIns="41029" rIns="82058" bIns="41029">
                <a:spAutoFit/>
              </a:bodyPr>
              <a:lstStyle/>
              <a:p>
                <a:pPr eaLnBrk="1" hangingPunct="1"/>
                <a:r>
                  <a:rPr lang="en-US" sz="1200">
                    <a:solidFill>
                      <a:schemeClr val="bg1"/>
                    </a:solidFill>
                    <a:latin typeface="Neo Sans Intel Medium" pitchFamily="34" charset="0"/>
                    <a:cs typeface="Arial" pitchFamily="34" charset="0"/>
                  </a:rPr>
                  <a:t>W</a:t>
                </a:r>
              </a:p>
            </p:txBody>
          </p:sp>
          <p:sp>
            <p:nvSpPr>
              <p:cNvPr id="33" name="TextBox 11"/>
              <p:cNvSpPr txBox="1">
                <a:spLocks noChangeArrowheads="1"/>
              </p:cNvSpPr>
              <p:nvPr/>
            </p:nvSpPr>
            <p:spPr bwMode="auto">
              <a:xfrm>
                <a:off x="4254" y="3031"/>
                <a:ext cx="157" cy="167"/>
              </a:xfrm>
              <a:prstGeom prst="rect">
                <a:avLst/>
              </a:prstGeom>
              <a:noFill/>
              <a:ln w="9525">
                <a:noFill/>
                <a:miter lim="800000"/>
                <a:headEnd/>
                <a:tailEnd/>
              </a:ln>
            </p:spPr>
            <p:txBody>
              <a:bodyPr wrap="none" lIns="82058" tIns="41029" rIns="82058" bIns="41029">
                <a:spAutoFit/>
              </a:bodyPr>
              <a:lstStyle/>
              <a:p>
                <a:pPr eaLnBrk="1" hangingPunct="1"/>
                <a:r>
                  <a:rPr lang="en-US" sz="1200">
                    <a:solidFill>
                      <a:schemeClr val="bg1"/>
                    </a:solidFill>
                    <a:latin typeface="Neo Sans Intel Medium" pitchFamily="34" charset="0"/>
                    <a:cs typeface="Arial" pitchFamily="34" charset="0"/>
                  </a:rPr>
                  <a:t>C</a:t>
                </a:r>
              </a:p>
            </p:txBody>
          </p:sp>
          <p:sp>
            <p:nvSpPr>
              <p:cNvPr id="34" name="TextBox 12"/>
              <p:cNvSpPr txBox="1">
                <a:spLocks noChangeArrowheads="1"/>
              </p:cNvSpPr>
              <p:nvPr/>
            </p:nvSpPr>
            <p:spPr bwMode="auto">
              <a:xfrm>
                <a:off x="4214" y="3134"/>
                <a:ext cx="276" cy="167"/>
              </a:xfrm>
              <a:prstGeom prst="rect">
                <a:avLst/>
              </a:prstGeom>
              <a:noFill/>
              <a:ln w="9525">
                <a:noFill/>
                <a:miter lim="800000"/>
                <a:headEnd/>
                <a:tailEnd/>
              </a:ln>
            </p:spPr>
            <p:txBody>
              <a:bodyPr wrap="none" lIns="82058" tIns="41029" rIns="82058" bIns="41029">
                <a:spAutoFit/>
              </a:bodyPr>
              <a:lstStyle/>
              <a:p>
                <a:pPr eaLnBrk="1" hangingPunct="1"/>
                <a:r>
                  <a:rPr lang="en-US" sz="1200">
                    <a:solidFill>
                      <a:schemeClr val="bg1"/>
                    </a:solidFill>
                    <a:latin typeface="Neo Sans Intel Medium" pitchFamily="34" charset="0"/>
                    <a:cs typeface="Arial" pitchFamily="34" charset="0"/>
                  </a:rPr>
                  <a:t>OTS</a:t>
                </a:r>
              </a:p>
            </p:txBody>
          </p:sp>
          <p:sp>
            <p:nvSpPr>
              <p:cNvPr id="35" name="TextBox 13"/>
              <p:cNvSpPr txBox="1">
                <a:spLocks noChangeArrowheads="1"/>
              </p:cNvSpPr>
              <p:nvPr/>
            </p:nvSpPr>
            <p:spPr bwMode="auto">
              <a:xfrm>
                <a:off x="4224" y="3515"/>
                <a:ext cx="292" cy="169"/>
              </a:xfrm>
              <a:prstGeom prst="rect">
                <a:avLst/>
              </a:prstGeom>
              <a:noFill/>
              <a:ln w="9525">
                <a:noFill/>
                <a:miter lim="800000"/>
                <a:headEnd/>
                <a:tailEnd/>
              </a:ln>
            </p:spPr>
            <p:txBody>
              <a:bodyPr wrap="none" lIns="82058" tIns="41029" rIns="82058" bIns="41029">
                <a:spAutoFit/>
              </a:bodyPr>
              <a:lstStyle/>
              <a:p>
                <a:pPr eaLnBrk="1" hangingPunct="1"/>
                <a:r>
                  <a:rPr lang="en-US" sz="1200" dirty="0" smtClean="0">
                    <a:solidFill>
                      <a:schemeClr val="bg1"/>
                    </a:solidFill>
                    <a:latin typeface="Neo Sans Intel Medium" pitchFamily="34" charset="0"/>
                    <a:cs typeface="Arial" pitchFamily="34" charset="0"/>
                  </a:rPr>
                  <a:t>PCM</a:t>
                </a:r>
                <a:endParaRPr lang="en-US" sz="1200" dirty="0">
                  <a:solidFill>
                    <a:schemeClr val="bg1"/>
                  </a:solidFill>
                  <a:latin typeface="Neo Sans Intel Medium" pitchFamily="34" charset="0"/>
                  <a:cs typeface="Arial" pitchFamily="34" charset="0"/>
                </a:endParaRPr>
              </a:p>
            </p:txBody>
          </p:sp>
          <p:sp>
            <p:nvSpPr>
              <p:cNvPr id="36" name="TextBox 14"/>
              <p:cNvSpPr txBox="1">
                <a:spLocks noChangeArrowheads="1"/>
              </p:cNvSpPr>
              <p:nvPr/>
            </p:nvSpPr>
            <p:spPr bwMode="auto">
              <a:xfrm>
                <a:off x="3997" y="3327"/>
                <a:ext cx="736" cy="167"/>
              </a:xfrm>
              <a:prstGeom prst="rect">
                <a:avLst/>
              </a:prstGeom>
              <a:noFill/>
              <a:ln w="9525">
                <a:noFill/>
                <a:miter lim="800000"/>
                <a:headEnd/>
                <a:tailEnd/>
              </a:ln>
            </p:spPr>
            <p:txBody>
              <a:bodyPr wrap="none" lIns="82058" tIns="41029" rIns="82058" bIns="41029">
                <a:spAutoFit/>
              </a:bodyPr>
              <a:lstStyle/>
              <a:p>
                <a:pPr eaLnBrk="1" hangingPunct="1"/>
                <a:r>
                  <a:rPr lang="en-US" sz="1200" dirty="0">
                    <a:solidFill>
                      <a:schemeClr val="bg1"/>
                    </a:solidFill>
                    <a:latin typeface="Neo Sans Intel Medium" pitchFamily="34" charset="0"/>
                    <a:cs typeface="Arial" pitchFamily="34" charset="0"/>
                  </a:rPr>
                  <a:t>Mid Electrodes</a:t>
                </a:r>
              </a:p>
            </p:txBody>
          </p:sp>
          <p:cxnSp>
            <p:nvCxnSpPr>
              <p:cNvPr id="37" name="Straight Arrow Connector 18"/>
              <p:cNvCxnSpPr>
                <a:cxnSpLocks noChangeShapeType="1"/>
                <a:stCxn id="32" idx="3"/>
              </p:cNvCxnSpPr>
              <p:nvPr/>
            </p:nvCxnSpPr>
            <p:spPr bwMode="auto">
              <a:xfrm>
                <a:off x="4450" y="2964"/>
                <a:ext cx="633" cy="1"/>
              </a:xfrm>
              <a:prstGeom prst="straightConnector1">
                <a:avLst/>
              </a:prstGeom>
              <a:noFill/>
              <a:ln w="9525" algn="ctr">
                <a:solidFill>
                  <a:srgbClr val="FF0000"/>
                </a:solidFill>
                <a:round/>
                <a:headEnd/>
                <a:tailEnd type="arrow" w="med" len="med"/>
              </a:ln>
            </p:spPr>
          </p:cxnSp>
          <p:cxnSp>
            <p:nvCxnSpPr>
              <p:cNvPr id="38" name="Straight Arrow Connector 22"/>
              <p:cNvCxnSpPr>
                <a:cxnSpLocks noChangeShapeType="1"/>
                <a:stCxn id="33" idx="3"/>
              </p:cNvCxnSpPr>
              <p:nvPr/>
            </p:nvCxnSpPr>
            <p:spPr bwMode="auto">
              <a:xfrm>
                <a:off x="4428" y="3115"/>
                <a:ext cx="611" cy="19"/>
              </a:xfrm>
              <a:prstGeom prst="straightConnector1">
                <a:avLst/>
              </a:prstGeom>
              <a:noFill/>
              <a:ln w="9525" algn="ctr">
                <a:solidFill>
                  <a:srgbClr val="FF0000"/>
                </a:solidFill>
                <a:round/>
                <a:headEnd/>
                <a:tailEnd type="arrow" w="med" len="med"/>
              </a:ln>
            </p:spPr>
          </p:cxnSp>
          <p:cxnSp>
            <p:nvCxnSpPr>
              <p:cNvPr id="39" name="Straight Arrow Connector 26"/>
              <p:cNvCxnSpPr>
                <a:cxnSpLocks noChangeShapeType="1"/>
                <a:stCxn id="34" idx="3"/>
              </p:cNvCxnSpPr>
              <p:nvPr/>
            </p:nvCxnSpPr>
            <p:spPr bwMode="auto">
              <a:xfrm>
                <a:off x="4518" y="3218"/>
                <a:ext cx="565" cy="43"/>
              </a:xfrm>
              <a:prstGeom prst="straightConnector1">
                <a:avLst/>
              </a:prstGeom>
              <a:noFill/>
              <a:ln w="9525" algn="ctr">
                <a:solidFill>
                  <a:srgbClr val="FF0000"/>
                </a:solidFill>
                <a:round/>
                <a:headEnd/>
                <a:tailEnd type="arrow" w="med" len="med"/>
              </a:ln>
            </p:spPr>
          </p:cxnSp>
          <p:cxnSp>
            <p:nvCxnSpPr>
              <p:cNvPr id="40" name="Straight Arrow Connector 26"/>
              <p:cNvCxnSpPr>
                <a:cxnSpLocks noChangeShapeType="1"/>
                <a:stCxn id="36" idx="3"/>
              </p:cNvCxnSpPr>
              <p:nvPr/>
            </p:nvCxnSpPr>
            <p:spPr bwMode="auto">
              <a:xfrm>
                <a:off x="4741" y="3412"/>
                <a:ext cx="354" cy="19"/>
              </a:xfrm>
              <a:prstGeom prst="straightConnector1">
                <a:avLst/>
              </a:prstGeom>
              <a:noFill/>
              <a:ln w="9525" algn="ctr">
                <a:solidFill>
                  <a:srgbClr val="FF0000"/>
                </a:solidFill>
                <a:round/>
                <a:headEnd/>
                <a:tailEnd type="arrow" w="med" len="med"/>
              </a:ln>
            </p:spPr>
          </p:cxnSp>
          <p:cxnSp>
            <p:nvCxnSpPr>
              <p:cNvPr id="41" name="Straight Arrow Connector 26"/>
              <p:cNvCxnSpPr>
                <a:cxnSpLocks noChangeShapeType="1"/>
                <a:stCxn id="35" idx="3"/>
              </p:cNvCxnSpPr>
              <p:nvPr/>
            </p:nvCxnSpPr>
            <p:spPr bwMode="auto">
              <a:xfrm>
                <a:off x="4516" y="3599"/>
                <a:ext cx="567" cy="43"/>
              </a:xfrm>
              <a:prstGeom prst="straightConnector1">
                <a:avLst/>
              </a:prstGeom>
              <a:noFill/>
              <a:ln w="9525" algn="ctr">
                <a:solidFill>
                  <a:srgbClr val="FF0000"/>
                </a:solidFill>
                <a:round/>
                <a:headEnd/>
                <a:tailEnd type="arrow" w="med" len="med"/>
              </a:ln>
            </p:spPr>
          </p:cxnSp>
        </p:grpSp>
        <p:sp>
          <p:nvSpPr>
            <p:cNvPr id="42" name="Rectangle 41"/>
            <p:cNvSpPr/>
            <p:nvPr/>
          </p:nvSpPr>
          <p:spPr bwMode="auto">
            <a:xfrm>
              <a:off x="2895600" y="3505200"/>
              <a:ext cx="1981200" cy="28956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 name="Title 1"/>
          <p:cNvSpPr>
            <a:spLocks noGrp="1"/>
          </p:cNvSpPr>
          <p:nvPr>
            <p:ph type="title"/>
          </p:nvPr>
        </p:nvSpPr>
        <p:spPr>
          <a:xfrm>
            <a:off x="685800" y="0"/>
            <a:ext cx="7772400" cy="533400"/>
          </a:xfrm>
        </p:spPr>
        <p:txBody>
          <a:bodyPr/>
          <a:lstStyle/>
          <a:p>
            <a:r>
              <a:rPr lang="en-US" sz="3200" dirty="0" smtClean="0"/>
              <a:t>What’s Changed since 2010?</a:t>
            </a:r>
            <a:endParaRPr lang="en-US" sz="3200" dirty="0"/>
          </a:p>
        </p:txBody>
      </p:sp>
      <p:sp>
        <p:nvSpPr>
          <p:cNvPr id="3" name="Content Placeholder 2"/>
          <p:cNvSpPr>
            <a:spLocks noGrp="1"/>
          </p:cNvSpPr>
          <p:nvPr>
            <p:ph idx="1"/>
          </p:nvPr>
        </p:nvSpPr>
        <p:spPr>
          <a:xfrm>
            <a:off x="152400" y="476250"/>
            <a:ext cx="8686800" cy="1752600"/>
          </a:xfrm>
        </p:spPr>
        <p:txBody>
          <a:bodyPr/>
          <a:lstStyle/>
          <a:p>
            <a:pPr>
              <a:spcBef>
                <a:spcPts val="0"/>
              </a:spcBef>
            </a:pPr>
            <a:r>
              <a:rPr lang="en-US" sz="2000" dirty="0" smtClean="0"/>
              <a:t>Changed The Name:  SXP</a:t>
            </a:r>
          </a:p>
          <a:p>
            <a:pPr lvl="1">
              <a:spcBef>
                <a:spcPts val="0"/>
              </a:spcBef>
            </a:pPr>
            <a:r>
              <a:rPr lang="en-US" sz="1800" u="sng" dirty="0" smtClean="0"/>
              <a:t>P</a:t>
            </a:r>
            <a:r>
              <a:rPr lang="en-US" sz="1800" dirty="0" smtClean="0"/>
              <a:t>hase </a:t>
            </a:r>
            <a:r>
              <a:rPr lang="en-US" sz="1800" u="sng" dirty="0" smtClean="0"/>
              <a:t>C</a:t>
            </a:r>
            <a:r>
              <a:rPr lang="en-US" sz="1800" dirty="0" smtClean="0"/>
              <a:t>hange </a:t>
            </a:r>
            <a:r>
              <a:rPr lang="en-US" sz="1800" u="sng" dirty="0" smtClean="0"/>
              <a:t>M</a:t>
            </a:r>
            <a:r>
              <a:rPr lang="en-US" sz="1800" dirty="0" smtClean="0"/>
              <a:t>emory </a:t>
            </a:r>
            <a:r>
              <a:rPr lang="en-US" sz="1800" u="sng" dirty="0" smtClean="0"/>
              <a:t>S</a:t>
            </a:r>
            <a:r>
              <a:rPr lang="en-US" sz="1800" dirty="0" smtClean="0"/>
              <a:t>witch (PCMS) said what we were building</a:t>
            </a:r>
          </a:p>
          <a:p>
            <a:pPr lvl="1">
              <a:spcBef>
                <a:spcPts val="0"/>
              </a:spcBef>
            </a:pPr>
            <a:r>
              <a:rPr lang="en-US" sz="1800" dirty="0" smtClean="0"/>
              <a:t>SXP is a project name with no technology meaning</a:t>
            </a:r>
          </a:p>
          <a:p>
            <a:pPr>
              <a:spcBef>
                <a:spcPts val="0"/>
              </a:spcBef>
            </a:pPr>
            <a:r>
              <a:rPr lang="en-US" sz="2000" dirty="0" smtClean="0"/>
              <a:t>Changed tech node, architecture, # decks &amp; development location: </a:t>
            </a:r>
            <a:r>
              <a:rPr lang="en-US" sz="2000" dirty="0" smtClean="0"/>
              <a:t/>
            </a:r>
            <a:br>
              <a:rPr lang="en-US" sz="2000" dirty="0" smtClean="0"/>
            </a:br>
            <a:r>
              <a:rPr lang="en-US" sz="2000" dirty="0" smtClean="0"/>
              <a:t> </a:t>
            </a:r>
            <a:endParaRPr lang="en-US" sz="2000" dirty="0"/>
          </a:p>
        </p:txBody>
      </p:sp>
      <p:grpSp>
        <p:nvGrpSpPr>
          <p:cNvPr id="48" name="Group 47"/>
          <p:cNvGrpSpPr/>
          <p:nvPr/>
        </p:nvGrpSpPr>
        <p:grpSpPr>
          <a:xfrm>
            <a:off x="762000" y="2250555"/>
            <a:ext cx="4114801" cy="1911870"/>
            <a:chOff x="885825" y="2219325"/>
            <a:chExt cx="3825165" cy="1845195"/>
          </a:xfrm>
        </p:grpSpPr>
        <p:grpSp>
          <p:nvGrpSpPr>
            <p:cNvPr id="46" name="Group 45"/>
            <p:cNvGrpSpPr/>
            <p:nvPr/>
          </p:nvGrpSpPr>
          <p:grpSpPr>
            <a:xfrm>
              <a:off x="3931789" y="2915417"/>
              <a:ext cx="779201" cy="523991"/>
              <a:chOff x="2802199" y="2296292"/>
              <a:chExt cx="779201" cy="523991"/>
            </a:xfrm>
          </p:grpSpPr>
          <p:sp>
            <p:nvSpPr>
              <p:cNvPr id="4" name="Text Box 8"/>
              <p:cNvSpPr txBox="1">
                <a:spLocks noChangeAspect="1" noChangeArrowheads="1"/>
              </p:cNvSpPr>
              <p:nvPr/>
            </p:nvSpPr>
            <p:spPr bwMode="auto">
              <a:xfrm>
                <a:off x="3022980" y="2526994"/>
                <a:ext cx="558420" cy="293289"/>
              </a:xfrm>
              <a:prstGeom prst="rect">
                <a:avLst/>
              </a:prstGeom>
              <a:noFill/>
              <a:ln w="9525">
                <a:noFill/>
                <a:miter lim="800000"/>
                <a:headEnd/>
                <a:tailEnd/>
              </a:ln>
            </p:spPr>
            <p:txBody>
              <a:bodyPr wrap="none" lIns="91436" tIns="45718" rIns="91436" bIns="45718">
                <a:spAutoFit/>
              </a:bodyPr>
              <a:lstStyle/>
              <a:p>
                <a:pPr eaLnBrk="1" hangingPunct="1"/>
                <a:r>
                  <a:rPr lang="en-US" sz="1200">
                    <a:solidFill>
                      <a:schemeClr val="folHlink"/>
                    </a:solidFill>
                    <a:latin typeface="Neo Sans Intel Medium" pitchFamily="34" charset="0"/>
                    <a:cs typeface="Arial" pitchFamily="34" charset="0"/>
                  </a:rPr>
                  <a:t>PCM</a:t>
                </a:r>
              </a:p>
            </p:txBody>
          </p:sp>
          <p:sp>
            <p:nvSpPr>
              <p:cNvPr id="5" name="Text Box 9"/>
              <p:cNvSpPr txBox="1">
                <a:spLocks noChangeAspect="1" noChangeArrowheads="1"/>
              </p:cNvSpPr>
              <p:nvPr/>
            </p:nvSpPr>
            <p:spPr bwMode="auto">
              <a:xfrm>
                <a:off x="3022980" y="2296292"/>
                <a:ext cx="527198" cy="293289"/>
              </a:xfrm>
              <a:prstGeom prst="rect">
                <a:avLst/>
              </a:prstGeom>
              <a:noFill/>
              <a:ln w="9525">
                <a:noFill/>
                <a:miter lim="800000"/>
                <a:headEnd/>
                <a:tailEnd/>
              </a:ln>
            </p:spPr>
            <p:txBody>
              <a:bodyPr wrap="none" lIns="91436" tIns="45718" rIns="91436" bIns="45718">
                <a:spAutoFit/>
              </a:bodyPr>
              <a:lstStyle/>
              <a:p>
                <a:pPr eaLnBrk="1" hangingPunct="1"/>
                <a:r>
                  <a:rPr lang="en-US" sz="1200" dirty="0">
                    <a:solidFill>
                      <a:schemeClr val="folHlink"/>
                    </a:solidFill>
                    <a:latin typeface="Neo Sans Intel Medium" pitchFamily="34" charset="0"/>
                    <a:cs typeface="Arial" pitchFamily="34" charset="0"/>
                  </a:rPr>
                  <a:t>OTS</a:t>
                </a:r>
              </a:p>
            </p:txBody>
          </p:sp>
          <p:sp>
            <p:nvSpPr>
              <p:cNvPr id="6" name="Line 10"/>
              <p:cNvSpPr>
                <a:spLocks noChangeAspect="1" noChangeShapeType="1"/>
              </p:cNvSpPr>
              <p:nvPr/>
            </p:nvSpPr>
            <p:spPr bwMode="auto">
              <a:xfrm flipH="1">
                <a:off x="2802199" y="2649257"/>
                <a:ext cx="250210" cy="0"/>
              </a:xfrm>
              <a:prstGeom prst="line">
                <a:avLst/>
              </a:prstGeom>
              <a:noFill/>
              <a:ln w="9525">
                <a:solidFill>
                  <a:schemeClr val="tx1"/>
                </a:solidFill>
                <a:round/>
                <a:headEnd/>
                <a:tailEnd type="triangle" w="med" len="med"/>
              </a:ln>
            </p:spPr>
            <p:txBody>
              <a:bodyPr/>
              <a:lstStyle/>
              <a:p>
                <a:endParaRPr lang="en-US" sz="1400"/>
              </a:p>
            </p:txBody>
          </p:sp>
          <p:sp>
            <p:nvSpPr>
              <p:cNvPr id="8" name="Line 13"/>
              <p:cNvSpPr>
                <a:spLocks noChangeAspect="1" noChangeShapeType="1"/>
              </p:cNvSpPr>
              <p:nvPr/>
            </p:nvSpPr>
            <p:spPr bwMode="auto">
              <a:xfrm flipH="1">
                <a:off x="2802199" y="2419961"/>
                <a:ext cx="250212" cy="0"/>
              </a:xfrm>
              <a:prstGeom prst="line">
                <a:avLst/>
              </a:prstGeom>
              <a:noFill/>
              <a:ln w="9525">
                <a:solidFill>
                  <a:schemeClr val="tx1"/>
                </a:solidFill>
                <a:round/>
                <a:headEnd/>
                <a:tailEnd type="triangle" w="med" len="med"/>
              </a:ln>
            </p:spPr>
            <p:txBody>
              <a:bodyPr/>
              <a:lstStyle/>
              <a:p>
                <a:endParaRPr lang="en-US" sz="1400"/>
              </a:p>
            </p:txBody>
          </p:sp>
        </p:grpSp>
        <p:pic>
          <p:nvPicPr>
            <p:cNvPr id="9" name="Picture 16"/>
            <p:cNvPicPr>
              <a:picLocks noChangeAspect="1" noChangeArrowheads="1"/>
            </p:cNvPicPr>
            <p:nvPr/>
          </p:nvPicPr>
          <p:blipFill>
            <a:blip r:embed="rId5" cstate="print"/>
            <a:srcRect/>
            <a:stretch>
              <a:fillRect/>
            </a:stretch>
          </p:blipFill>
          <p:spPr bwMode="auto">
            <a:xfrm>
              <a:off x="885825" y="2219325"/>
              <a:ext cx="2115168" cy="1845195"/>
            </a:xfrm>
            <a:prstGeom prst="rect">
              <a:avLst/>
            </a:prstGeom>
            <a:noFill/>
            <a:ln w="9525">
              <a:noFill/>
              <a:miter lim="800000"/>
              <a:headEnd/>
              <a:tailEnd/>
            </a:ln>
          </p:spPr>
        </p:pic>
        <p:sp>
          <p:nvSpPr>
            <p:cNvPr id="11" name="AutoShape 18"/>
            <p:cNvSpPr>
              <a:spLocks noChangeArrowheads="1"/>
            </p:cNvSpPr>
            <p:nvPr/>
          </p:nvSpPr>
          <p:spPr bwMode="auto">
            <a:xfrm>
              <a:off x="1806699" y="2667211"/>
              <a:ext cx="244402" cy="403330"/>
            </a:xfrm>
            <a:prstGeom prst="roundRect">
              <a:avLst>
                <a:gd name="adj" fmla="val 16667"/>
              </a:avLst>
            </a:prstGeom>
            <a:noFill/>
            <a:ln w="22225">
              <a:solidFill>
                <a:srgbClr val="FFFF00"/>
              </a:solidFill>
              <a:round/>
              <a:headEnd type="none" w="sm" len="sm"/>
              <a:tailEnd type="none" w="sm" len="sm"/>
            </a:ln>
          </p:spPr>
          <p:txBody>
            <a:bodyPr wrap="none" anchor="ctr"/>
            <a:lstStyle/>
            <a:p>
              <a:endParaRPr lang="en-US" sz="1400">
                <a:cs typeface="Arial" pitchFamily="34" charset="0"/>
              </a:endParaRPr>
            </a:p>
          </p:txBody>
        </p:sp>
        <p:sp>
          <p:nvSpPr>
            <p:cNvPr id="12" name="AutoShape 19"/>
            <p:cNvSpPr>
              <a:spLocks noChangeArrowheads="1"/>
            </p:cNvSpPr>
            <p:nvPr/>
          </p:nvSpPr>
          <p:spPr bwMode="auto">
            <a:xfrm rot="10800000">
              <a:off x="2181225" y="2828925"/>
              <a:ext cx="914400" cy="228600"/>
            </a:xfrm>
            <a:prstGeom prst="notchedRightArrow">
              <a:avLst>
                <a:gd name="adj1" fmla="val 50000"/>
                <a:gd name="adj2" fmla="val 69565"/>
              </a:avLst>
            </a:prstGeom>
            <a:solidFill>
              <a:srgbClr val="FFFF00">
                <a:alpha val="47842"/>
              </a:srgbClr>
            </a:solidFill>
            <a:ln w="12700">
              <a:solidFill>
                <a:srgbClr val="339966"/>
              </a:solidFill>
              <a:miter lim="800000"/>
              <a:headEnd type="none" w="sm" len="sm"/>
              <a:tailEnd type="none" w="sm" len="sm"/>
            </a:ln>
          </p:spPr>
          <p:txBody>
            <a:bodyPr wrap="none" anchor="ctr"/>
            <a:lstStyle/>
            <a:p>
              <a:endParaRPr lang="en-US" sz="1400">
                <a:cs typeface="Arial" pitchFamily="34" charset="0"/>
              </a:endParaRPr>
            </a:p>
          </p:txBody>
        </p:sp>
      </p:grpSp>
      <p:pic>
        <p:nvPicPr>
          <p:cNvPr id="45" name="Picture 2"/>
          <p:cNvPicPr>
            <a:picLocks noChangeAspect="1" noChangeArrowheads="1"/>
          </p:cNvPicPr>
          <p:nvPr/>
        </p:nvPicPr>
        <p:blipFill>
          <a:blip r:embed="rId6" cstate="print"/>
          <a:srcRect/>
          <a:stretch>
            <a:fillRect/>
          </a:stretch>
        </p:blipFill>
        <p:spPr bwMode="auto">
          <a:xfrm>
            <a:off x="685800" y="4724400"/>
            <a:ext cx="2795373" cy="1828800"/>
          </a:xfrm>
          <a:prstGeom prst="rect">
            <a:avLst/>
          </a:prstGeom>
          <a:noFill/>
          <a:ln w="12700" cap="flat" cmpd="sng">
            <a:noFill/>
            <a:prstDash val="solid"/>
            <a:miter lim="800000"/>
            <a:headEnd type="none" w="sm" len="sm"/>
            <a:tailEnd type="none" w="sm" len="sm"/>
          </a:ln>
        </p:spPr>
      </p:pic>
      <p:pic>
        <p:nvPicPr>
          <p:cNvPr id="47" name="23" descr="image002"/>
          <p:cNvPicPr>
            <a:picLocks noChangeAspect="1" noChangeArrowheads="1"/>
          </p:cNvPicPr>
          <p:nvPr/>
        </p:nvPicPr>
        <p:blipFill>
          <a:blip r:embed="rId7" cstate="print"/>
          <a:srcRect/>
          <a:stretch>
            <a:fillRect/>
          </a:stretch>
        </p:blipFill>
        <p:spPr bwMode="auto">
          <a:xfrm>
            <a:off x="5715000" y="4724400"/>
            <a:ext cx="2743113" cy="1958975"/>
          </a:xfrm>
          <a:prstGeom prst="rect">
            <a:avLst/>
          </a:prstGeom>
          <a:noFill/>
          <a:ln w="9525">
            <a:noFill/>
            <a:miter lim="800000"/>
            <a:headEnd/>
            <a:tailEnd/>
          </a:ln>
        </p:spPr>
      </p:pic>
      <p:sp>
        <p:nvSpPr>
          <p:cNvPr id="49" name="TextBox 48"/>
          <p:cNvSpPr txBox="1"/>
          <p:nvPr/>
        </p:nvSpPr>
        <p:spPr>
          <a:xfrm>
            <a:off x="57150" y="1752600"/>
            <a:ext cx="4362450" cy="523220"/>
          </a:xfrm>
          <a:prstGeom prst="rect">
            <a:avLst/>
          </a:prstGeom>
          <a:noFill/>
        </p:spPr>
        <p:txBody>
          <a:bodyPr wrap="square" rtlCol="0">
            <a:spAutoFit/>
          </a:bodyPr>
          <a:lstStyle/>
          <a:p>
            <a:pPr algn="ctr"/>
            <a:r>
              <a:rPr lang="en-US" sz="1400" b="1" dirty="0" smtClean="0">
                <a:solidFill>
                  <a:srgbClr val="0070C0"/>
                </a:solidFill>
              </a:rPr>
              <a:t>2009: 180nm ½ Pitch, 6 Mask, Damascene Cell</a:t>
            </a:r>
          </a:p>
          <a:p>
            <a:pPr algn="ctr"/>
            <a:r>
              <a:rPr lang="en-US" sz="1400" b="1" dirty="0" smtClean="0">
                <a:solidFill>
                  <a:srgbClr val="0070C0"/>
                </a:solidFill>
              </a:rPr>
              <a:t>Santa Clara, CA</a:t>
            </a:r>
            <a:endParaRPr lang="en-US" sz="1400" b="1" dirty="0">
              <a:solidFill>
                <a:srgbClr val="0070C0"/>
              </a:solidFill>
            </a:endParaRPr>
          </a:p>
        </p:txBody>
      </p:sp>
      <p:sp>
        <p:nvSpPr>
          <p:cNvPr id="50" name="TextBox 49"/>
          <p:cNvSpPr txBox="1"/>
          <p:nvPr/>
        </p:nvSpPr>
        <p:spPr>
          <a:xfrm>
            <a:off x="4800600" y="1690173"/>
            <a:ext cx="4305300" cy="523220"/>
          </a:xfrm>
          <a:prstGeom prst="rect">
            <a:avLst/>
          </a:prstGeom>
          <a:noFill/>
        </p:spPr>
        <p:txBody>
          <a:bodyPr wrap="square" rtlCol="0">
            <a:spAutoFit/>
          </a:bodyPr>
          <a:lstStyle/>
          <a:p>
            <a:pPr algn="ctr"/>
            <a:r>
              <a:rPr lang="en-US" sz="1400" b="1" dirty="0" smtClean="0">
                <a:solidFill>
                  <a:srgbClr val="0070C0"/>
                </a:solidFill>
              </a:rPr>
              <a:t>2010-11: 100nm feature, Self-Aligned, Subtractive Cell   </a:t>
            </a:r>
            <a:r>
              <a:rPr lang="en-US" sz="1400" b="1" dirty="0" err="1" smtClean="0">
                <a:solidFill>
                  <a:srgbClr val="0070C0"/>
                </a:solidFill>
              </a:rPr>
              <a:t>Agrate</a:t>
            </a:r>
            <a:r>
              <a:rPr lang="en-US" sz="1400" b="1" dirty="0" smtClean="0">
                <a:solidFill>
                  <a:srgbClr val="0070C0"/>
                </a:solidFill>
              </a:rPr>
              <a:t>, Italy</a:t>
            </a:r>
            <a:endParaRPr lang="en-US" sz="1400" b="1" dirty="0">
              <a:solidFill>
                <a:srgbClr val="0070C0"/>
              </a:solidFill>
            </a:endParaRPr>
          </a:p>
        </p:txBody>
      </p:sp>
      <p:sp>
        <p:nvSpPr>
          <p:cNvPr id="51" name="TextBox 50"/>
          <p:cNvSpPr txBox="1"/>
          <p:nvPr/>
        </p:nvSpPr>
        <p:spPr>
          <a:xfrm>
            <a:off x="0" y="4191000"/>
            <a:ext cx="4495800" cy="523220"/>
          </a:xfrm>
          <a:prstGeom prst="rect">
            <a:avLst/>
          </a:prstGeom>
          <a:noFill/>
        </p:spPr>
        <p:txBody>
          <a:bodyPr wrap="square" rtlCol="0">
            <a:spAutoFit/>
          </a:bodyPr>
          <a:lstStyle/>
          <a:p>
            <a:pPr algn="ctr"/>
            <a:r>
              <a:rPr lang="en-US" sz="1400" b="1" dirty="0" smtClean="0">
                <a:solidFill>
                  <a:srgbClr val="0070C0"/>
                </a:solidFill>
              </a:rPr>
              <a:t>2012-13: 50nm ½ Pitch, Dual Deck, Self Aligned Subtractive Cell    </a:t>
            </a:r>
            <a:r>
              <a:rPr lang="en-US" sz="1400" b="1" dirty="0" err="1" smtClean="0">
                <a:solidFill>
                  <a:srgbClr val="0070C0"/>
                </a:solidFill>
              </a:rPr>
              <a:t>Agrate</a:t>
            </a:r>
            <a:r>
              <a:rPr lang="en-US" sz="1400" b="1" dirty="0" smtClean="0">
                <a:solidFill>
                  <a:srgbClr val="0070C0"/>
                </a:solidFill>
              </a:rPr>
              <a:t>, Italy</a:t>
            </a:r>
            <a:endParaRPr lang="en-US" sz="1400" b="1" dirty="0">
              <a:solidFill>
                <a:srgbClr val="0070C0"/>
              </a:solidFill>
            </a:endParaRPr>
          </a:p>
        </p:txBody>
      </p:sp>
      <p:sp>
        <p:nvSpPr>
          <p:cNvPr id="52" name="TextBox 51"/>
          <p:cNvSpPr txBox="1"/>
          <p:nvPr/>
        </p:nvSpPr>
        <p:spPr>
          <a:xfrm>
            <a:off x="4876800" y="4229100"/>
            <a:ext cx="4114800" cy="523220"/>
          </a:xfrm>
          <a:prstGeom prst="rect">
            <a:avLst/>
          </a:prstGeom>
          <a:noFill/>
        </p:spPr>
        <p:txBody>
          <a:bodyPr wrap="square" rtlCol="0">
            <a:spAutoFit/>
          </a:bodyPr>
          <a:lstStyle/>
          <a:p>
            <a:pPr algn="ctr"/>
            <a:r>
              <a:rPr lang="en-US" sz="1400" b="1" dirty="0" smtClean="0">
                <a:solidFill>
                  <a:srgbClr val="0070C0"/>
                </a:solidFill>
              </a:rPr>
              <a:t>2014: </a:t>
            </a:r>
            <a:r>
              <a:rPr lang="en-US" sz="1400" b="1" dirty="0">
                <a:solidFill>
                  <a:srgbClr val="0070C0"/>
                </a:solidFill>
              </a:rPr>
              <a:t>2</a:t>
            </a:r>
            <a:r>
              <a:rPr lang="en-US" sz="1400" b="1" dirty="0" smtClean="0">
                <a:solidFill>
                  <a:srgbClr val="0070C0"/>
                </a:solidFill>
              </a:rPr>
              <a:t>0nm ½ Pitch Dual Deck Self Aligned Subtractive Cell    Boise, ID</a:t>
            </a:r>
            <a:endParaRPr lang="en-US" sz="1400" b="1" dirty="0">
              <a:solidFill>
                <a:srgbClr val="0070C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Outline</a:t>
            </a:r>
            <a:endParaRPr lang="en-US" sz="3200" dirty="0"/>
          </a:p>
        </p:txBody>
      </p:sp>
      <p:sp>
        <p:nvSpPr>
          <p:cNvPr id="3" name="Content Placeholder 2"/>
          <p:cNvSpPr>
            <a:spLocks noGrp="1"/>
          </p:cNvSpPr>
          <p:nvPr>
            <p:ph idx="1"/>
          </p:nvPr>
        </p:nvSpPr>
        <p:spPr>
          <a:xfrm>
            <a:off x="304800" y="914400"/>
            <a:ext cx="8686800" cy="5181600"/>
          </a:xfrm>
        </p:spPr>
        <p:txBody>
          <a:bodyPr/>
          <a:lstStyle/>
          <a:p>
            <a:pPr>
              <a:spcAft>
                <a:spcPts val="600"/>
              </a:spcAft>
            </a:pPr>
            <a:r>
              <a:rPr lang="en-US" sz="2800" dirty="0" smtClean="0">
                <a:solidFill>
                  <a:schemeClr val="accent3">
                    <a:lumMod val="75000"/>
                  </a:schemeClr>
                </a:solidFill>
              </a:rPr>
              <a:t>Overview</a:t>
            </a:r>
          </a:p>
          <a:p>
            <a:pPr>
              <a:spcAft>
                <a:spcPts val="600"/>
              </a:spcAft>
            </a:pPr>
            <a:r>
              <a:rPr lang="en-US" sz="2800" dirty="0" smtClean="0"/>
              <a:t>SXP Technology Primer</a:t>
            </a:r>
          </a:p>
          <a:p>
            <a:pPr>
              <a:spcAft>
                <a:spcPts val="600"/>
              </a:spcAft>
            </a:pPr>
            <a:r>
              <a:rPr lang="en-US" sz="2800" dirty="0" smtClean="0">
                <a:solidFill>
                  <a:schemeClr val="accent3">
                    <a:lumMod val="75000"/>
                  </a:schemeClr>
                </a:solidFill>
              </a:rPr>
              <a:t>Competitive Analysis</a:t>
            </a:r>
          </a:p>
          <a:p>
            <a:pPr>
              <a:spcAft>
                <a:spcPts val="600"/>
              </a:spcAft>
            </a:pPr>
            <a:r>
              <a:rPr lang="en-US" sz="2800" dirty="0" smtClean="0">
                <a:solidFill>
                  <a:schemeClr val="accent3">
                    <a:lumMod val="75000"/>
                  </a:schemeClr>
                </a:solidFill>
              </a:rPr>
              <a:t>Technology Status</a:t>
            </a:r>
          </a:p>
          <a:p>
            <a:pPr>
              <a:spcAft>
                <a:spcPts val="600"/>
              </a:spcAft>
            </a:pPr>
            <a:r>
              <a:rPr lang="en-US" sz="2800" dirty="0" smtClean="0">
                <a:solidFill>
                  <a:schemeClr val="accent3">
                    <a:lumMod val="75000"/>
                  </a:schemeClr>
                </a:solidFill>
              </a:rPr>
              <a:t>Intel System Architectures with SXP </a:t>
            </a:r>
          </a:p>
          <a:p>
            <a:pPr>
              <a:spcAft>
                <a:spcPts val="600"/>
              </a:spcAft>
            </a:pP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srcRect l="2507" r="2138"/>
          <a:stretch>
            <a:fillRect/>
          </a:stretch>
        </p:blipFill>
        <p:spPr bwMode="auto">
          <a:xfrm>
            <a:off x="3228388" y="718456"/>
            <a:ext cx="5822302" cy="5669280"/>
          </a:xfrm>
          <a:prstGeom prst="rect">
            <a:avLst/>
          </a:prstGeom>
          <a:noFill/>
          <a:ln w="9525">
            <a:noFill/>
            <a:miter lim="800000"/>
            <a:headEnd/>
            <a:tailEnd/>
          </a:ln>
          <a:effectLst/>
        </p:spPr>
      </p:pic>
      <p:sp>
        <p:nvSpPr>
          <p:cNvPr id="9" name="Rectangle 2"/>
          <p:cNvSpPr txBox="1">
            <a:spLocks noChangeArrowheads="1"/>
          </p:cNvSpPr>
          <p:nvPr/>
        </p:nvSpPr>
        <p:spPr bwMode="auto">
          <a:xfrm>
            <a:off x="0" y="1"/>
            <a:ext cx="9144000" cy="7315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3200" b="1" dirty="0" smtClean="0">
                <a:solidFill>
                  <a:schemeClr val="accent2"/>
                </a:solidFill>
                <a:latin typeface="+mj-lt"/>
                <a:ea typeface="+mj-ea"/>
                <a:cs typeface="+mj-cs"/>
              </a:rPr>
              <a:t>SXP: CMOS </a:t>
            </a:r>
            <a:r>
              <a:rPr lang="en-US" sz="3200" b="1" dirty="0">
                <a:solidFill>
                  <a:schemeClr val="accent2"/>
                </a:solidFill>
                <a:latin typeface="+mj-lt"/>
                <a:ea typeface="+mj-ea"/>
                <a:cs typeface="+mj-cs"/>
              </a:rPr>
              <a:t>Under </a:t>
            </a:r>
            <a:r>
              <a:rPr lang="en-US" sz="3200" b="1" dirty="0" smtClean="0">
                <a:solidFill>
                  <a:schemeClr val="accent2"/>
                </a:solidFill>
                <a:latin typeface="+mj-lt"/>
                <a:ea typeface="+mj-ea"/>
                <a:cs typeface="+mj-cs"/>
              </a:rPr>
              <a:t>Array</a:t>
            </a:r>
            <a:endParaRPr lang="en-US" sz="3200" b="1" dirty="0">
              <a:solidFill>
                <a:schemeClr val="accent2"/>
              </a:solidFill>
              <a:latin typeface="+mj-lt"/>
              <a:ea typeface="+mj-ea"/>
              <a:cs typeface="+mj-cs"/>
            </a:endParaRPr>
          </a:p>
        </p:txBody>
      </p:sp>
      <p:sp>
        <p:nvSpPr>
          <p:cNvPr id="3" name="Rectangle 2"/>
          <p:cNvSpPr/>
          <p:nvPr/>
        </p:nvSpPr>
        <p:spPr>
          <a:xfrm>
            <a:off x="0" y="609600"/>
            <a:ext cx="3169920" cy="1477328"/>
          </a:xfrm>
          <a:prstGeom prst="rect">
            <a:avLst/>
          </a:prstGeom>
        </p:spPr>
        <p:txBody>
          <a:bodyPr wrap="square">
            <a:spAutoFit/>
          </a:bodyPr>
          <a:lstStyle/>
          <a:p>
            <a:pPr fontAlgn="base"/>
            <a:r>
              <a:rPr lang="en-US" sz="1400" kern="0" dirty="0" smtClean="0">
                <a:solidFill>
                  <a:srgbClr val="002060"/>
                </a:solidFill>
                <a:latin typeface="Arial" pitchFamily="34" charset="0"/>
                <a:cs typeface="Arial" pitchFamily="34" charset="0"/>
              </a:rPr>
              <a:t>1. Memory above Si substrate </a:t>
            </a:r>
            <a:r>
              <a:rPr lang="en-US" sz="1400" kern="0" dirty="0" smtClean="0">
                <a:solidFill>
                  <a:srgbClr val="002060"/>
                </a:solidFill>
                <a:latin typeface="Arial" pitchFamily="34" charset="0"/>
                <a:cs typeface="Arial" pitchFamily="34" charset="0"/>
                <a:sym typeface="Wingdings" pitchFamily="2" charset="2"/>
              </a:rPr>
              <a:t> </a:t>
            </a:r>
            <a:r>
              <a:rPr lang="en-US" sz="1400" kern="0" dirty="0" smtClean="0">
                <a:solidFill>
                  <a:srgbClr val="002060"/>
                </a:solidFill>
                <a:latin typeface="Arial" pitchFamily="34" charset="0"/>
                <a:cs typeface="Arial" pitchFamily="34" charset="0"/>
              </a:rPr>
              <a:t>CMOS “periphery” underneath </a:t>
            </a:r>
            <a:r>
              <a:rPr lang="en-US" sz="1400" kern="0" dirty="0">
                <a:solidFill>
                  <a:srgbClr val="002060"/>
                </a:solidFill>
                <a:latin typeface="Arial" pitchFamily="34" charset="0"/>
                <a:cs typeface="Arial" pitchFamily="34" charset="0"/>
              </a:rPr>
              <a:t>the </a:t>
            </a:r>
            <a:r>
              <a:rPr lang="en-US" sz="1400" kern="0" dirty="0" smtClean="0">
                <a:solidFill>
                  <a:srgbClr val="002060"/>
                </a:solidFill>
                <a:latin typeface="Arial" pitchFamily="34" charset="0"/>
                <a:cs typeface="Arial" pitchFamily="34" charset="0"/>
              </a:rPr>
              <a:t>array </a:t>
            </a:r>
            <a:r>
              <a:rPr lang="en-US" sz="1400" kern="0" dirty="0" smtClean="0">
                <a:solidFill>
                  <a:srgbClr val="002060"/>
                </a:solidFill>
                <a:latin typeface="Arial" pitchFamily="34" charset="0"/>
                <a:cs typeface="Arial" pitchFamily="34" charset="0"/>
                <a:sym typeface="Wingdings" pitchFamily="2" charset="2"/>
              </a:rPr>
              <a:t> </a:t>
            </a:r>
            <a:r>
              <a:rPr lang="en-US" sz="1400" kern="0" dirty="0" smtClean="0">
                <a:solidFill>
                  <a:srgbClr val="002060"/>
                </a:solidFill>
                <a:latin typeface="Arial" pitchFamily="34" charset="0"/>
                <a:cs typeface="Arial" pitchFamily="34" charset="0"/>
              </a:rPr>
              <a:t>reduces </a:t>
            </a:r>
            <a:r>
              <a:rPr lang="en-US" sz="1400" kern="0" dirty="0">
                <a:solidFill>
                  <a:srgbClr val="002060"/>
                </a:solidFill>
                <a:latin typeface="Arial" pitchFamily="34" charset="0"/>
                <a:cs typeface="Arial" pitchFamily="34" charset="0"/>
              </a:rPr>
              <a:t>die </a:t>
            </a:r>
            <a:r>
              <a:rPr lang="en-US" sz="1400" kern="0" dirty="0" smtClean="0">
                <a:solidFill>
                  <a:srgbClr val="002060"/>
                </a:solidFill>
                <a:latin typeface="Arial" pitchFamily="34" charset="0"/>
                <a:cs typeface="Arial" pitchFamily="34" charset="0"/>
              </a:rPr>
              <a:t>size:</a:t>
            </a:r>
            <a:endParaRPr lang="en-US" sz="1400" kern="0" dirty="0">
              <a:solidFill>
                <a:srgbClr val="002060"/>
              </a:solidFill>
              <a:latin typeface="Arial" pitchFamily="34" charset="0"/>
              <a:cs typeface="Arial" pitchFamily="34" charset="0"/>
            </a:endParaRPr>
          </a:p>
          <a:p>
            <a:pPr marL="168275" indent="-168275" fontAlgn="base">
              <a:buFont typeface="Arial" pitchFamily="34" charset="0"/>
              <a:buChar char="•"/>
            </a:pPr>
            <a:r>
              <a:rPr lang="en-US" sz="1200" kern="0" dirty="0" smtClean="0">
                <a:solidFill>
                  <a:srgbClr val="002060"/>
                </a:solidFill>
                <a:latin typeface="Arial" pitchFamily="34" charset="0"/>
                <a:cs typeface="Arial" pitchFamily="34" charset="0"/>
              </a:rPr>
              <a:t>Circuits </a:t>
            </a:r>
            <a:r>
              <a:rPr lang="en-US" sz="1200" kern="0" dirty="0">
                <a:solidFill>
                  <a:srgbClr val="002060"/>
                </a:solidFill>
                <a:latin typeface="Arial" pitchFamily="34" charset="0"/>
                <a:cs typeface="Arial" pitchFamily="34" charset="0"/>
              </a:rPr>
              <a:t>under </a:t>
            </a:r>
            <a:r>
              <a:rPr lang="en-US" sz="1200" kern="0" dirty="0" smtClean="0">
                <a:solidFill>
                  <a:srgbClr val="002060"/>
                </a:solidFill>
                <a:latin typeface="Arial" pitchFamily="34" charset="0"/>
                <a:cs typeface="Arial" pitchFamily="34" charset="0"/>
              </a:rPr>
              <a:t>array: “pitch </a:t>
            </a:r>
            <a:r>
              <a:rPr lang="en-US" sz="1200" kern="0" dirty="0">
                <a:solidFill>
                  <a:srgbClr val="002060"/>
                </a:solidFill>
                <a:latin typeface="Arial" pitchFamily="34" charset="0"/>
                <a:cs typeface="Arial" pitchFamily="34" charset="0"/>
              </a:rPr>
              <a:t>cells” (sense amplifiers, address decoders, etc</a:t>
            </a:r>
            <a:r>
              <a:rPr lang="en-US" sz="1200" kern="0" dirty="0" smtClean="0">
                <a:solidFill>
                  <a:srgbClr val="002060"/>
                </a:solidFill>
                <a:latin typeface="Arial" pitchFamily="34" charset="0"/>
                <a:cs typeface="Arial" pitchFamily="34" charset="0"/>
              </a:rPr>
              <a:t>.)</a:t>
            </a:r>
            <a:endParaRPr lang="en-US" sz="1200" kern="0" dirty="0">
              <a:solidFill>
                <a:srgbClr val="002060"/>
              </a:solidFill>
              <a:latin typeface="Arial" pitchFamily="34" charset="0"/>
              <a:cs typeface="Arial" pitchFamily="34" charset="0"/>
            </a:endParaRPr>
          </a:p>
          <a:p>
            <a:pPr marL="168275" indent="-168275" fontAlgn="base">
              <a:buFont typeface="Arial" pitchFamily="34" charset="0"/>
              <a:buChar char="•"/>
            </a:pPr>
            <a:r>
              <a:rPr lang="en-US" sz="1200" kern="0" dirty="0">
                <a:solidFill>
                  <a:srgbClr val="002060"/>
                </a:solidFill>
                <a:latin typeface="Arial" pitchFamily="34" charset="0"/>
                <a:cs typeface="Arial" pitchFamily="34" charset="0"/>
              </a:rPr>
              <a:t>Other </a:t>
            </a:r>
            <a:r>
              <a:rPr lang="en-US" sz="1200" kern="0" dirty="0" smtClean="0">
                <a:solidFill>
                  <a:srgbClr val="002060"/>
                </a:solidFill>
                <a:latin typeface="Arial" pitchFamily="34" charset="0"/>
                <a:cs typeface="Arial" pitchFamily="34" charset="0"/>
              </a:rPr>
              <a:t>circuits still </a:t>
            </a:r>
            <a:r>
              <a:rPr lang="en-US" sz="1200" kern="0" dirty="0">
                <a:solidFill>
                  <a:srgbClr val="002060"/>
                </a:solidFill>
                <a:latin typeface="Arial" pitchFamily="34" charset="0"/>
                <a:cs typeface="Arial" pitchFamily="34" charset="0"/>
              </a:rPr>
              <a:t>located </a:t>
            </a:r>
            <a:r>
              <a:rPr lang="en-US" sz="1200" kern="0" dirty="0" smtClean="0">
                <a:solidFill>
                  <a:srgbClr val="002060"/>
                </a:solidFill>
                <a:latin typeface="Arial" pitchFamily="34" charset="0"/>
                <a:cs typeface="Arial" pitchFamily="34" charset="0"/>
              </a:rPr>
              <a:t>in </a:t>
            </a:r>
            <a:r>
              <a:rPr lang="en-US" sz="1200" kern="0" dirty="0">
                <a:solidFill>
                  <a:srgbClr val="002060"/>
                </a:solidFill>
                <a:latin typeface="Arial" pitchFamily="34" charset="0"/>
                <a:cs typeface="Arial" pitchFamily="34" charset="0"/>
              </a:rPr>
              <a:t>“periphery” (power supplies, I/O circuits, fuses, etc</a:t>
            </a:r>
            <a:r>
              <a:rPr lang="en-US" sz="1200" kern="0" dirty="0" smtClean="0">
                <a:solidFill>
                  <a:srgbClr val="002060"/>
                </a:solidFill>
                <a:latin typeface="Arial" pitchFamily="34" charset="0"/>
                <a:cs typeface="Arial" pitchFamily="34" charset="0"/>
              </a:rPr>
              <a:t>.)  </a:t>
            </a:r>
            <a:endParaRPr lang="en-US" sz="1200" kern="0" dirty="0">
              <a:solidFill>
                <a:srgbClr val="002060"/>
              </a:solidFill>
              <a:latin typeface="Arial" pitchFamily="34" charset="0"/>
              <a:cs typeface="Arial" pitchFamily="34" charset="0"/>
            </a:endParaRPr>
          </a:p>
        </p:txBody>
      </p:sp>
      <p:grpSp>
        <p:nvGrpSpPr>
          <p:cNvPr id="2" name="Group 12"/>
          <p:cNvGrpSpPr/>
          <p:nvPr/>
        </p:nvGrpSpPr>
        <p:grpSpPr>
          <a:xfrm>
            <a:off x="5729880" y="5105400"/>
            <a:ext cx="2347320" cy="914400"/>
            <a:chOff x="7980786" y="5310671"/>
            <a:chExt cx="2347320" cy="914400"/>
          </a:xfrm>
        </p:grpSpPr>
        <p:sp>
          <p:nvSpPr>
            <p:cNvPr id="5" name="Right Brace 4"/>
            <p:cNvSpPr/>
            <p:nvPr/>
          </p:nvSpPr>
          <p:spPr bwMode="auto">
            <a:xfrm>
              <a:off x="7980786" y="5310671"/>
              <a:ext cx="274320" cy="914400"/>
            </a:xfrm>
            <a:prstGeom prst="rightBrace">
              <a:avLst/>
            </a:prstGeom>
            <a:noFill/>
            <a:ln w="28575" cap="flat" cmpd="sng" algn="ctr">
              <a:solidFill>
                <a:schemeClr val="bg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eaLnBrk="0" fontAlgn="base" hangingPunct="0">
                <a:spcBef>
                  <a:spcPct val="0"/>
                </a:spcBef>
                <a:spcAft>
                  <a:spcPct val="0"/>
                </a:spcAft>
              </a:pPr>
              <a:endParaRPr lang="en-US" sz="1200">
                <a:solidFill>
                  <a:srgbClr val="002060"/>
                </a:solidFill>
              </a:endParaRPr>
            </a:p>
          </p:txBody>
        </p:sp>
        <p:sp>
          <p:nvSpPr>
            <p:cNvPr id="6" name="Text Box 38"/>
            <p:cNvSpPr txBox="1">
              <a:spLocks noChangeArrowheads="1"/>
            </p:cNvSpPr>
            <p:nvPr/>
          </p:nvSpPr>
          <p:spPr bwMode="auto">
            <a:xfrm>
              <a:off x="8590386" y="5386871"/>
              <a:ext cx="1737720" cy="523220"/>
            </a:xfrm>
            <a:prstGeom prst="rect">
              <a:avLst/>
            </a:prstGeom>
            <a:noFill/>
            <a:ln w="9525">
              <a:noFill/>
              <a:miter lim="800000"/>
              <a:headEnd/>
              <a:tailEnd/>
            </a:ln>
            <a:scene3d>
              <a:camera prst="orthographicFront"/>
              <a:lightRig rig="threePt" dir="t"/>
            </a:scene3d>
            <a:sp3d>
              <a:bevelT/>
            </a:sp3d>
          </p:spPr>
          <p:txBody>
            <a:bodyPr wrap="none">
              <a:spAutoFit/>
            </a:bodyPr>
            <a:lstStyle/>
            <a:p>
              <a:pPr fontAlgn="base">
                <a:spcAft>
                  <a:spcPct val="0"/>
                </a:spcAft>
              </a:pPr>
              <a:r>
                <a:rPr lang="en-US" sz="1400" b="1" dirty="0">
                  <a:solidFill>
                    <a:prstClr val="white"/>
                  </a:solidFill>
                  <a:latin typeface="Arial" pitchFamily="34" charset="0"/>
                  <a:cs typeface="Arial" pitchFamily="34" charset="0"/>
                </a:rPr>
                <a:t>CMOS Transistors</a:t>
              </a:r>
            </a:p>
            <a:p>
              <a:pPr fontAlgn="base">
                <a:spcAft>
                  <a:spcPct val="0"/>
                </a:spcAft>
              </a:pPr>
              <a:r>
                <a:rPr lang="en-US" sz="1400" b="1" dirty="0">
                  <a:solidFill>
                    <a:prstClr val="white"/>
                  </a:solidFill>
                  <a:latin typeface="Arial" pitchFamily="34" charset="0"/>
                  <a:cs typeface="Arial" pitchFamily="34" charset="0"/>
                </a:rPr>
                <a:t>(under arrays)</a:t>
              </a:r>
            </a:p>
          </p:txBody>
        </p:sp>
      </p:grpSp>
      <p:sp>
        <p:nvSpPr>
          <p:cNvPr id="7" name="Right Brace 6"/>
          <p:cNvSpPr/>
          <p:nvPr/>
        </p:nvSpPr>
        <p:spPr bwMode="auto">
          <a:xfrm flipH="1">
            <a:off x="5593080" y="2438400"/>
            <a:ext cx="274320" cy="2597587"/>
          </a:xfrm>
          <a:prstGeom prst="rightBrace">
            <a:avLst/>
          </a:prstGeom>
          <a:noFill/>
          <a:ln w="19050" cap="flat" cmpd="sng" algn="ctr">
            <a:solidFill>
              <a:schemeClr val="bg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eaLnBrk="0" fontAlgn="base" hangingPunct="0">
              <a:spcBef>
                <a:spcPct val="0"/>
              </a:spcBef>
              <a:spcAft>
                <a:spcPct val="0"/>
              </a:spcAft>
            </a:pPr>
            <a:endParaRPr lang="en-US" sz="1200">
              <a:solidFill>
                <a:srgbClr val="002060"/>
              </a:solidFill>
            </a:endParaRPr>
          </a:p>
        </p:txBody>
      </p:sp>
      <p:sp>
        <p:nvSpPr>
          <p:cNvPr id="8" name="Text Box 38"/>
          <p:cNvSpPr txBox="1">
            <a:spLocks noChangeArrowheads="1"/>
          </p:cNvSpPr>
          <p:nvPr/>
        </p:nvSpPr>
        <p:spPr bwMode="auto">
          <a:xfrm>
            <a:off x="4038600" y="3581400"/>
            <a:ext cx="1308370" cy="307777"/>
          </a:xfrm>
          <a:prstGeom prst="rect">
            <a:avLst/>
          </a:prstGeom>
          <a:noFill/>
          <a:ln w="9525">
            <a:noFill/>
            <a:miter lim="800000"/>
            <a:headEnd/>
            <a:tailEnd/>
          </a:ln>
          <a:scene3d>
            <a:camera prst="orthographicFront"/>
            <a:lightRig rig="threePt" dir="t"/>
          </a:scene3d>
          <a:sp3d>
            <a:bevelT/>
          </a:sp3d>
        </p:spPr>
        <p:txBody>
          <a:bodyPr wrap="none">
            <a:spAutoFit/>
          </a:bodyPr>
          <a:lstStyle/>
          <a:p>
            <a:pPr algn="r" fontAlgn="base">
              <a:spcAft>
                <a:spcPct val="0"/>
              </a:spcAft>
            </a:pPr>
            <a:r>
              <a:rPr lang="en-US" sz="1400" dirty="0" smtClean="0">
                <a:solidFill>
                  <a:prstClr val="white"/>
                </a:solidFill>
                <a:latin typeface="Arial" pitchFamily="34" charset="0"/>
                <a:cs typeface="Arial" pitchFamily="34" charset="0"/>
              </a:rPr>
              <a:t>Interconnects</a:t>
            </a:r>
            <a:endParaRPr lang="en-US" sz="1400" dirty="0">
              <a:solidFill>
                <a:prstClr val="white"/>
              </a:solidFill>
              <a:latin typeface="Arial" pitchFamily="34" charset="0"/>
              <a:cs typeface="Arial" pitchFamily="34" charset="0"/>
            </a:endParaRPr>
          </a:p>
        </p:txBody>
      </p:sp>
      <p:sp>
        <p:nvSpPr>
          <p:cNvPr id="10" name="Right Brace 9"/>
          <p:cNvSpPr/>
          <p:nvPr/>
        </p:nvSpPr>
        <p:spPr bwMode="auto">
          <a:xfrm flipH="1">
            <a:off x="5593080" y="1197857"/>
            <a:ext cx="274320" cy="859543"/>
          </a:xfrm>
          <a:prstGeom prst="rightBrace">
            <a:avLst/>
          </a:prstGeom>
          <a:noFill/>
          <a:ln w="19050" cap="flat" cmpd="sng" algn="ctr">
            <a:solidFill>
              <a:schemeClr val="bg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eaLnBrk="0" fontAlgn="base" hangingPunct="0">
              <a:spcBef>
                <a:spcPct val="0"/>
              </a:spcBef>
              <a:spcAft>
                <a:spcPct val="0"/>
              </a:spcAft>
            </a:pPr>
            <a:endParaRPr lang="en-US" sz="1200">
              <a:solidFill>
                <a:srgbClr val="002060"/>
              </a:solidFill>
            </a:endParaRPr>
          </a:p>
        </p:txBody>
      </p:sp>
      <p:sp>
        <p:nvSpPr>
          <p:cNvPr id="11" name="Text Box 38"/>
          <p:cNvSpPr txBox="1">
            <a:spLocks noChangeArrowheads="1"/>
          </p:cNvSpPr>
          <p:nvPr/>
        </p:nvSpPr>
        <p:spPr bwMode="auto">
          <a:xfrm>
            <a:off x="3200400" y="1219200"/>
            <a:ext cx="2162708" cy="523220"/>
          </a:xfrm>
          <a:prstGeom prst="rect">
            <a:avLst/>
          </a:prstGeom>
          <a:noFill/>
          <a:ln w="9525">
            <a:noFill/>
            <a:miter lim="800000"/>
            <a:headEnd/>
            <a:tailEnd/>
          </a:ln>
          <a:scene3d>
            <a:camera prst="orthographicFront"/>
            <a:lightRig rig="threePt" dir="t"/>
          </a:scene3d>
          <a:sp3d>
            <a:bevelT/>
          </a:sp3d>
        </p:spPr>
        <p:txBody>
          <a:bodyPr wrap="none">
            <a:spAutoFit/>
          </a:bodyPr>
          <a:lstStyle/>
          <a:p>
            <a:pPr fontAlgn="base">
              <a:spcAft>
                <a:spcPct val="0"/>
              </a:spcAft>
            </a:pPr>
            <a:r>
              <a:rPr lang="en-US" sz="1400" dirty="0">
                <a:solidFill>
                  <a:prstClr val="white"/>
                </a:solidFill>
                <a:latin typeface="Arial" pitchFamily="34" charset="0"/>
                <a:cs typeface="Arial" pitchFamily="34" charset="0"/>
              </a:rPr>
              <a:t>Array </a:t>
            </a:r>
            <a:r>
              <a:rPr lang="en-US" sz="1400" dirty="0" smtClean="0">
                <a:solidFill>
                  <a:prstClr val="white"/>
                </a:solidFill>
                <a:latin typeface="Arial" pitchFamily="34" charset="0"/>
                <a:cs typeface="Arial" pitchFamily="34" charset="0"/>
              </a:rPr>
              <a:t>Decks</a:t>
            </a:r>
          </a:p>
          <a:p>
            <a:pPr fontAlgn="base">
              <a:spcAft>
                <a:spcPct val="0"/>
              </a:spcAft>
            </a:pPr>
            <a:r>
              <a:rPr lang="en-US" sz="1400" dirty="0" smtClean="0">
                <a:solidFill>
                  <a:prstClr val="white"/>
                </a:solidFill>
                <a:latin typeface="Arial" pitchFamily="34" charset="0"/>
                <a:cs typeface="Arial" pitchFamily="34" charset="0"/>
              </a:rPr>
              <a:t>Process in Boise TD </a:t>
            </a:r>
            <a:r>
              <a:rPr lang="en-US" sz="1400" dirty="0" err="1" smtClean="0">
                <a:solidFill>
                  <a:prstClr val="white"/>
                </a:solidFill>
                <a:latin typeface="Arial" pitchFamily="34" charset="0"/>
                <a:cs typeface="Arial" pitchFamily="34" charset="0"/>
              </a:rPr>
              <a:t>Fab</a:t>
            </a:r>
            <a:endParaRPr lang="en-US" sz="1400" dirty="0">
              <a:solidFill>
                <a:prstClr val="white"/>
              </a:solidFill>
              <a:latin typeface="Arial" pitchFamily="34" charset="0"/>
              <a:cs typeface="Arial" pitchFamily="34" charset="0"/>
            </a:endParaRPr>
          </a:p>
        </p:txBody>
      </p:sp>
      <p:sp>
        <p:nvSpPr>
          <p:cNvPr id="12" name="Text Box 38"/>
          <p:cNvSpPr txBox="1">
            <a:spLocks noChangeArrowheads="1"/>
          </p:cNvSpPr>
          <p:nvPr/>
        </p:nvSpPr>
        <p:spPr bwMode="auto">
          <a:xfrm>
            <a:off x="8099789" y="6061543"/>
            <a:ext cx="950901" cy="307777"/>
          </a:xfrm>
          <a:prstGeom prst="rect">
            <a:avLst/>
          </a:prstGeom>
          <a:noFill/>
          <a:ln w="9525">
            <a:noFill/>
            <a:miter lim="800000"/>
            <a:headEnd/>
            <a:tailEnd/>
          </a:ln>
          <a:scene3d>
            <a:camera prst="orthographicFront"/>
            <a:lightRig rig="threePt" dir="t"/>
          </a:scene3d>
          <a:sp3d>
            <a:bevelT/>
          </a:sp3d>
        </p:spPr>
        <p:txBody>
          <a:bodyPr wrap="none">
            <a:spAutoFit/>
          </a:bodyPr>
          <a:lstStyle/>
          <a:p>
            <a:pPr algn="r" fontAlgn="base">
              <a:spcAft>
                <a:spcPct val="0"/>
              </a:spcAft>
            </a:pPr>
            <a:r>
              <a:rPr lang="en-US" sz="1400" dirty="0">
                <a:solidFill>
                  <a:prstClr val="white"/>
                </a:solidFill>
                <a:latin typeface="Arial" pitchFamily="34" charset="0"/>
                <a:cs typeface="Arial" pitchFamily="34" charset="0"/>
              </a:rPr>
              <a:t>Substrate</a:t>
            </a:r>
          </a:p>
        </p:txBody>
      </p:sp>
      <p:sp>
        <p:nvSpPr>
          <p:cNvPr id="15" name="Rectangle 14"/>
          <p:cNvSpPr/>
          <p:nvPr/>
        </p:nvSpPr>
        <p:spPr>
          <a:xfrm>
            <a:off x="0" y="3962400"/>
            <a:ext cx="3169920" cy="1231106"/>
          </a:xfrm>
          <a:prstGeom prst="rect">
            <a:avLst/>
          </a:prstGeom>
        </p:spPr>
        <p:txBody>
          <a:bodyPr wrap="square">
            <a:spAutoFit/>
          </a:bodyPr>
          <a:lstStyle/>
          <a:p>
            <a:pPr fontAlgn="base"/>
            <a:r>
              <a:rPr lang="en-US" sz="1400" kern="0" dirty="0" smtClean="0">
                <a:solidFill>
                  <a:srgbClr val="002060"/>
                </a:solidFill>
                <a:latin typeface="Arial" pitchFamily="34" charset="0"/>
                <a:cs typeface="Arial" pitchFamily="34" charset="0"/>
              </a:rPr>
              <a:t>3. CMOS Base: </a:t>
            </a:r>
            <a:endParaRPr lang="en-US" sz="1400" kern="0" dirty="0">
              <a:solidFill>
                <a:srgbClr val="002060"/>
              </a:solidFill>
              <a:latin typeface="Arial" pitchFamily="34" charset="0"/>
              <a:cs typeface="Arial" pitchFamily="34" charset="0"/>
            </a:endParaRPr>
          </a:p>
          <a:p>
            <a:pPr marL="168275" indent="-168275" fontAlgn="base">
              <a:buFont typeface="Arial" pitchFamily="34" charset="0"/>
              <a:buChar char="•"/>
            </a:pPr>
            <a:r>
              <a:rPr lang="en-US" sz="1200" kern="0" dirty="0" smtClean="0">
                <a:solidFill>
                  <a:srgbClr val="002060"/>
                </a:solidFill>
                <a:latin typeface="Arial" pitchFamily="34" charset="0"/>
                <a:cs typeface="Arial" pitchFamily="34" charset="0"/>
              </a:rPr>
              <a:t>~½ Process Steps </a:t>
            </a:r>
          </a:p>
          <a:p>
            <a:pPr marL="168275" indent="-168275" fontAlgn="base">
              <a:buFont typeface="Arial" pitchFamily="34" charset="0"/>
              <a:buChar char="•"/>
            </a:pPr>
            <a:r>
              <a:rPr lang="en-US" sz="1200" kern="0" dirty="0" smtClean="0">
                <a:solidFill>
                  <a:srgbClr val="002060"/>
                </a:solidFill>
                <a:latin typeface="Arial" pitchFamily="34" charset="0"/>
                <a:cs typeface="Arial" pitchFamily="34" charset="0"/>
              </a:rPr>
              <a:t>4 Layer Copper</a:t>
            </a:r>
          </a:p>
          <a:p>
            <a:pPr marL="168275" indent="-168275" fontAlgn="base">
              <a:buFont typeface="Arial" pitchFamily="34" charset="0"/>
              <a:buChar char="•"/>
            </a:pPr>
            <a:r>
              <a:rPr lang="en-US" sz="1200" kern="0" dirty="0">
                <a:solidFill>
                  <a:srgbClr val="002060"/>
                </a:solidFill>
                <a:latin typeface="Arial" pitchFamily="34" charset="0"/>
                <a:cs typeface="Arial" pitchFamily="34" charset="0"/>
              </a:rPr>
              <a:t>All dry </a:t>
            </a:r>
            <a:r>
              <a:rPr lang="en-US" sz="1200" kern="0" dirty="0" smtClean="0">
                <a:solidFill>
                  <a:srgbClr val="002060"/>
                </a:solidFill>
                <a:latin typeface="Arial" pitchFamily="34" charset="0"/>
                <a:cs typeface="Arial" pitchFamily="34" charset="0"/>
              </a:rPr>
              <a:t>litho </a:t>
            </a:r>
            <a:endParaRPr lang="en-US" sz="1200" kern="0" dirty="0">
              <a:solidFill>
                <a:srgbClr val="002060"/>
              </a:solidFill>
              <a:latin typeface="Arial" pitchFamily="34" charset="0"/>
              <a:cs typeface="Arial" pitchFamily="34" charset="0"/>
            </a:endParaRPr>
          </a:p>
          <a:p>
            <a:pPr marL="168275" indent="-168275" fontAlgn="base">
              <a:buFont typeface="Arial" pitchFamily="34" charset="0"/>
              <a:buChar char="•"/>
            </a:pPr>
            <a:r>
              <a:rPr lang="en-US" sz="1200" kern="0" dirty="0" smtClean="0">
                <a:solidFill>
                  <a:srgbClr val="002060"/>
                </a:solidFill>
                <a:latin typeface="Arial" pitchFamily="34" charset="0"/>
                <a:cs typeface="Arial" pitchFamily="34" charset="0"/>
              </a:rPr>
              <a:t>CMOS: </a:t>
            </a:r>
            <a:r>
              <a:rPr lang="en-US" sz="1200" kern="0" dirty="0" smtClean="0">
                <a:solidFill>
                  <a:srgbClr val="002060"/>
                </a:solidFill>
                <a:latin typeface="Arial" pitchFamily="34" charset="0"/>
                <a:cs typeface="Arial" pitchFamily="34" charset="0"/>
              </a:rPr>
              <a:t>LV </a:t>
            </a:r>
            <a:r>
              <a:rPr lang="en-US" sz="1200" kern="0" dirty="0" smtClean="0">
                <a:solidFill>
                  <a:srgbClr val="002060"/>
                </a:solidFill>
                <a:latin typeface="Arial" pitchFamily="34" charset="0"/>
                <a:cs typeface="Arial" pitchFamily="34" charset="0"/>
              </a:rPr>
              <a:t>logic (1.2V) + 110A HV (5.5V)</a:t>
            </a:r>
          </a:p>
          <a:p>
            <a:pPr marL="168275" indent="-168275" fontAlgn="base"/>
            <a:endParaRPr lang="en-US" sz="1200" kern="0" dirty="0" smtClean="0">
              <a:solidFill>
                <a:srgbClr val="002060"/>
              </a:solidFill>
              <a:latin typeface="Arial" pitchFamily="34" charset="0"/>
              <a:cs typeface="Arial" pitchFamily="34" charset="0"/>
            </a:endParaRPr>
          </a:p>
        </p:txBody>
      </p:sp>
      <p:sp>
        <p:nvSpPr>
          <p:cNvPr id="16" name="Rectangle 15"/>
          <p:cNvSpPr/>
          <p:nvPr/>
        </p:nvSpPr>
        <p:spPr>
          <a:xfrm>
            <a:off x="0" y="2133600"/>
            <a:ext cx="3169920" cy="1815882"/>
          </a:xfrm>
          <a:prstGeom prst="rect">
            <a:avLst/>
          </a:prstGeom>
        </p:spPr>
        <p:txBody>
          <a:bodyPr wrap="square">
            <a:spAutoFit/>
          </a:bodyPr>
          <a:lstStyle/>
          <a:p>
            <a:pPr fontAlgn="base"/>
            <a:r>
              <a:rPr lang="en-US" sz="1400" kern="0" dirty="0" smtClean="0">
                <a:solidFill>
                  <a:srgbClr val="002060"/>
                </a:solidFill>
                <a:latin typeface="Arial" pitchFamily="34" charset="0"/>
                <a:cs typeface="Arial" pitchFamily="34" charset="0"/>
              </a:rPr>
              <a:t>2. Facilitates modular process &amp; faster info-turn for TD:</a:t>
            </a:r>
            <a:endParaRPr lang="en-US" sz="1400" kern="0" dirty="0">
              <a:solidFill>
                <a:srgbClr val="002060"/>
              </a:solidFill>
              <a:latin typeface="Arial" pitchFamily="34" charset="0"/>
              <a:cs typeface="Arial" pitchFamily="34" charset="0"/>
            </a:endParaRPr>
          </a:p>
          <a:p>
            <a:pPr marL="168275" indent="-168275" fontAlgn="base">
              <a:buFont typeface="Arial" pitchFamily="34" charset="0"/>
              <a:buChar char="•"/>
            </a:pPr>
            <a:r>
              <a:rPr lang="en-US" sz="1200" kern="0" dirty="0" smtClean="0">
                <a:solidFill>
                  <a:srgbClr val="002060"/>
                </a:solidFill>
                <a:latin typeface="Arial" pitchFamily="34" charset="0"/>
                <a:cs typeface="Arial" pitchFamily="34" charset="0"/>
              </a:rPr>
              <a:t>CMOS testable at </a:t>
            </a:r>
            <a:r>
              <a:rPr lang="en-US" sz="1200" kern="0" dirty="0" smtClean="0">
                <a:solidFill>
                  <a:srgbClr val="002060"/>
                </a:solidFill>
                <a:latin typeface="Arial" pitchFamily="34" charset="0"/>
                <a:cs typeface="Arial" pitchFamily="34" charset="0"/>
              </a:rPr>
              <a:t>Metal1 electrical-test</a:t>
            </a:r>
            <a:endParaRPr lang="en-US" sz="1200" kern="0" dirty="0" smtClean="0">
              <a:solidFill>
                <a:srgbClr val="002060"/>
              </a:solidFill>
              <a:latin typeface="Arial" pitchFamily="34" charset="0"/>
              <a:cs typeface="Arial" pitchFamily="34" charset="0"/>
            </a:endParaRPr>
          </a:p>
          <a:p>
            <a:pPr marL="168275" indent="-168275" fontAlgn="base">
              <a:buFont typeface="Arial" pitchFamily="34" charset="0"/>
              <a:buChar char="•"/>
            </a:pPr>
            <a:r>
              <a:rPr lang="en-US" sz="1200" kern="0" dirty="0" smtClean="0">
                <a:solidFill>
                  <a:srgbClr val="002060"/>
                </a:solidFill>
                <a:latin typeface="Arial" pitchFamily="34" charset="0"/>
                <a:cs typeface="Arial" pitchFamily="34" charset="0"/>
              </a:rPr>
              <a:t>S15 Product testable for all periphery (wafer/package) w/ &amp; w/out an array</a:t>
            </a:r>
          </a:p>
          <a:p>
            <a:pPr marL="168275" indent="-168275" fontAlgn="base">
              <a:buFont typeface="Arial" pitchFamily="34" charset="0"/>
              <a:buChar char="•"/>
            </a:pPr>
            <a:r>
              <a:rPr lang="en-US" sz="1200" kern="0" dirty="0" err="1" smtClean="0">
                <a:solidFill>
                  <a:srgbClr val="002060"/>
                </a:solidFill>
                <a:latin typeface="Arial" pitchFamily="34" charset="0"/>
                <a:cs typeface="Arial" pitchFamily="34" charset="0"/>
              </a:rPr>
              <a:t>Fab</a:t>
            </a:r>
            <a:r>
              <a:rPr lang="en-US" sz="1200" kern="0" dirty="0">
                <a:solidFill>
                  <a:srgbClr val="002060"/>
                </a:solidFill>
                <a:latin typeface="Arial" pitchFamily="34" charset="0"/>
                <a:cs typeface="Arial" pitchFamily="34" charset="0"/>
              </a:rPr>
              <a:t>/</a:t>
            </a:r>
            <a:r>
              <a:rPr lang="en-US" sz="1200" kern="0" dirty="0" smtClean="0">
                <a:solidFill>
                  <a:srgbClr val="002060"/>
                </a:solidFill>
                <a:latin typeface="Arial" pitchFamily="34" charset="0"/>
                <a:cs typeface="Arial" pitchFamily="34" charset="0"/>
              </a:rPr>
              <a:t>test array: 1</a:t>
            </a:r>
            <a:r>
              <a:rPr lang="en-US" sz="1200" kern="0" baseline="30000" dirty="0" smtClean="0">
                <a:solidFill>
                  <a:srgbClr val="002060"/>
                </a:solidFill>
                <a:latin typeface="Arial" pitchFamily="34" charset="0"/>
                <a:cs typeface="Arial" pitchFamily="34" charset="0"/>
              </a:rPr>
              <a:t>st</a:t>
            </a:r>
            <a:r>
              <a:rPr lang="en-US" sz="1200" kern="0" dirty="0" smtClean="0">
                <a:solidFill>
                  <a:srgbClr val="002060"/>
                </a:solidFill>
                <a:latin typeface="Arial" pitchFamily="34" charset="0"/>
                <a:cs typeface="Arial" pitchFamily="34" charset="0"/>
              </a:rPr>
              <a:t>, 2</a:t>
            </a:r>
            <a:r>
              <a:rPr lang="en-US" sz="1200" kern="0" baseline="30000" dirty="0" smtClean="0">
                <a:solidFill>
                  <a:srgbClr val="002060"/>
                </a:solidFill>
                <a:latin typeface="Arial" pitchFamily="34" charset="0"/>
                <a:cs typeface="Arial" pitchFamily="34" charset="0"/>
              </a:rPr>
              <a:t>nd</a:t>
            </a:r>
            <a:r>
              <a:rPr lang="en-US" sz="1200" kern="0" dirty="0" smtClean="0">
                <a:solidFill>
                  <a:srgbClr val="002060"/>
                </a:solidFill>
                <a:latin typeface="Arial" pitchFamily="34" charset="0"/>
                <a:cs typeface="Arial" pitchFamily="34" charset="0"/>
              </a:rPr>
              <a:t> or both decks  </a:t>
            </a:r>
          </a:p>
          <a:p>
            <a:pPr marL="168275" indent="-168275" fontAlgn="base">
              <a:buFont typeface="Arial" pitchFamily="34" charset="0"/>
              <a:buChar char="•"/>
            </a:pPr>
            <a:r>
              <a:rPr lang="en-US" sz="1200" kern="0" dirty="0" smtClean="0">
                <a:solidFill>
                  <a:srgbClr val="002060"/>
                </a:solidFill>
                <a:latin typeface="Arial" pitchFamily="34" charset="0"/>
                <a:cs typeface="Arial" pitchFamily="34" charset="0"/>
              </a:rPr>
              <a:t>Cell: Isolation Selector only (1’s only) or Full Cell Stack (1’s &amp; 0’s)</a:t>
            </a:r>
          </a:p>
          <a:p>
            <a:pPr marL="168275" indent="-168275" fontAlgn="base">
              <a:buFont typeface="Arial" pitchFamily="34" charset="0"/>
              <a:buChar char="•"/>
            </a:pPr>
            <a:r>
              <a:rPr lang="en-US" sz="1200" kern="0" dirty="0" smtClean="0">
                <a:solidFill>
                  <a:srgbClr val="002060"/>
                </a:solidFill>
                <a:latin typeface="Arial" pitchFamily="34" charset="0"/>
                <a:cs typeface="Arial" pitchFamily="34" charset="0"/>
              </a:rPr>
              <a:t>Backend Array = Fast TD info turns </a:t>
            </a:r>
          </a:p>
        </p:txBody>
      </p:sp>
      <p:sp>
        <p:nvSpPr>
          <p:cNvPr id="17" name="Text Placeholder 19"/>
          <p:cNvSpPr txBox="1">
            <a:spLocks/>
          </p:cNvSpPr>
          <p:nvPr/>
        </p:nvSpPr>
        <p:spPr bwMode="auto">
          <a:xfrm>
            <a:off x="6478456" y="2743200"/>
            <a:ext cx="2362200" cy="1828800"/>
          </a:xfrm>
          <a:prstGeom prst="rect">
            <a:avLst/>
          </a:prstGeom>
          <a:solidFill>
            <a:schemeClr val="bg2">
              <a:lumMod val="20000"/>
              <a:lumOff val="80000"/>
              <a:alpha val="38000"/>
            </a:schemeClr>
          </a:solidFill>
          <a:ln w="9525">
            <a:noFill/>
            <a:miter lim="800000"/>
            <a:headEnd/>
            <a:tailEnd/>
          </a:ln>
        </p:spPr>
        <p:txBody>
          <a:bodyPr vert="horz" wrap="square" lIns="91440" tIns="45720" rIns="91440" bIns="45720" numCol="1" anchor="t" anchorCtr="0" compatLnSpc="1">
            <a:prstTxWarp prst="textNoShape">
              <a:avLst/>
            </a:prstTxWarp>
            <a:spAutoFit/>
          </a:bodyPr>
          <a:lstStyle/>
          <a:p>
            <a:pPr>
              <a:spcBef>
                <a:spcPts val="600"/>
              </a:spcBef>
              <a:buClr>
                <a:srgbClr val="EFB22D"/>
              </a:buClr>
              <a:buSzPct val="90000"/>
              <a:defRPr/>
            </a:pPr>
            <a:r>
              <a:rPr lang="en-US" sz="1200" b="1" u="sng" kern="0" dirty="0">
                <a:solidFill>
                  <a:srgbClr val="66FF33"/>
                </a:solidFill>
                <a:cs typeface="Arial" pitchFamily="34" charset="0"/>
              </a:rPr>
              <a:t>Each SXP Memory Cell Consists of</a:t>
            </a:r>
            <a:r>
              <a:rPr lang="en-US" sz="1200" b="1" kern="0" dirty="0">
                <a:solidFill>
                  <a:srgbClr val="66FF33"/>
                </a:solidFill>
                <a:cs typeface="Arial" pitchFamily="34" charset="0"/>
              </a:rPr>
              <a:t>:</a:t>
            </a:r>
          </a:p>
          <a:p>
            <a:pPr marL="342900" indent="-342900">
              <a:spcBef>
                <a:spcPts val="600"/>
              </a:spcBef>
              <a:buSzPct val="90000"/>
              <a:buFont typeface="+mj-lt"/>
              <a:buAutoNum type="arabicPeriod"/>
              <a:defRPr/>
            </a:pPr>
            <a:r>
              <a:rPr lang="en-US" sz="1200" b="1" kern="0" dirty="0" err="1">
                <a:solidFill>
                  <a:srgbClr val="66FF33"/>
                </a:solidFill>
                <a:cs typeface="Arial" pitchFamily="34" charset="0"/>
              </a:rPr>
              <a:t>Wordline</a:t>
            </a:r>
            <a:r>
              <a:rPr lang="en-US" sz="1200" b="1" kern="0" dirty="0">
                <a:solidFill>
                  <a:srgbClr val="66FF33"/>
                </a:solidFill>
                <a:cs typeface="Arial" pitchFamily="34" charset="0"/>
              </a:rPr>
              <a:t> </a:t>
            </a:r>
          </a:p>
          <a:p>
            <a:pPr marL="342900" indent="-342900">
              <a:spcBef>
                <a:spcPts val="600"/>
              </a:spcBef>
              <a:buSzPct val="90000"/>
              <a:buFont typeface="+mj-lt"/>
              <a:buAutoNum type="arabicPeriod"/>
              <a:defRPr/>
            </a:pPr>
            <a:r>
              <a:rPr lang="en-US" sz="1200" b="1" kern="0" dirty="0">
                <a:solidFill>
                  <a:srgbClr val="66FF33"/>
                </a:solidFill>
                <a:cs typeface="Arial" pitchFamily="34" charset="0"/>
              </a:rPr>
              <a:t>Selector Device </a:t>
            </a:r>
          </a:p>
          <a:p>
            <a:pPr marL="342900" indent="-342900">
              <a:spcBef>
                <a:spcPts val="600"/>
              </a:spcBef>
              <a:buSzPct val="90000"/>
              <a:buFont typeface="+mj-lt"/>
              <a:buAutoNum type="arabicPeriod"/>
              <a:defRPr/>
            </a:pPr>
            <a:r>
              <a:rPr lang="en-US" sz="1200" b="1" kern="0" dirty="0">
                <a:solidFill>
                  <a:srgbClr val="66FF33"/>
                </a:solidFill>
                <a:cs typeface="Arial" pitchFamily="34" charset="0"/>
              </a:rPr>
              <a:t>Storage Device</a:t>
            </a:r>
          </a:p>
          <a:p>
            <a:pPr marL="342900" indent="-342900">
              <a:spcBef>
                <a:spcPts val="600"/>
              </a:spcBef>
              <a:buSzPct val="90000"/>
              <a:buFont typeface="+mj-lt"/>
              <a:buAutoNum type="arabicPeriod"/>
              <a:defRPr/>
            </a:pPr>
            <a:r>
              <a:rPr lang="en-US" sz="1200" b="1" kern="0" dirty="0" err="1">
                <a:solidFill>
                  <a:srgbClr val="66FF33"/>
                </a:solidFill>
                <a:cs typeface="Arial" pitchFamily="34" charset="0"/>
              </a:rPr>
              <a:t>Bitline</a:t>
            </a:r>
            <a:r>
              <a:rPr lang="en-US" sz="1200" b="1" kern="0" dirty="0">
                <a:solidFill>
                  <a:srgbClr val="66FF33"/>
                </a:solidFill>
                <a:cs typeface="Arial" pitchFamily="34" charset="0"/>
              </a:rPr>
              <a:t> </a:t>
            </a:r>
          </a:p>
          <a:p>
            <a:pPr marL="342900" indent="-342900">
              <a:spcBef>
                <a:spcPts val="600"/>
              </a:spcBef>
              <a:buSzPct val="90000"/>
              <a:buFont typeface="+mj-lt"/>
              <a:buAutoNum type="arabicPeriod"/>
              <a:defRPr/>
            </a:pPr>
            <a:r>
              <a:rPr lang="en-US" sz="1200" b="1" kern="0" dirty="0">
                <a:solidFill>
                  <a:srgbClr val="66FF33"/>
                </a:solidFill>
                <a:cs typeface="Arial" pitchFamily="34" charset="0"/>
              </a:rPr>
              <a:t>Electrodes </a:t>
            </a:r>
          </a:p>
        </p:txBody>
      </p:sp>
      <p:pic>
        <p:nvPicPr>
          <p:cNvPr id="18" name="Picture 2"/>
          <p:cNvPicPr>
            <a:picLocks noChangeAspect="1" noChangeArrowheads="1"/>
          </p:cNvPicPr>
          <p:nvPr/>
        </p:nvPicPr>
        <p:blipFill>
          <a:blip r:embed="rId4" cstate="print"/>
          <a:srcRect/>
          <a:stretch>
            <a:fillRect/>
          </a:stretch>
        </p:blipFill>
        <p:spPr bwMode="auto">
          <a:xfrm>
            <a:off x="6553200" y="1066800"/>
            <a:ext cx="2135056" cy="1647825"/>
          </a:xfrm>
          <a:prstGeom prst="rect">
            <a:avLst/>
          </a:prstGeom>
          <a:noFill/>
          <a:ln w="9525">
            <a:noFill/>
            <a:miter lim="800000"/>
            <a:headEnd/>
            <a:tailEnd/>
          </a:ln>
        </p:spPr>
      </p:pic>
      <p:sp>
        <p:nvSpPr>
          <p:cNvPr id="19" name="TextBox 18"/>
          <p:cNvSpPr txBox="1"/>
          <p:nvPr/>
        </p:nvSpPr>
        <p:spPr>
          <a:xfrm>
            <a:off x="7402752" y="2295727"/>
            <a:ext cx="598248" cy="253916"/>
          </a:xfrm>
          <a:prstGeom prst="rect">
            <a:avLst/>
          </a:prstGeom>
          <a:noFill/>
        </p:spPr>
        <p:txBody>
          <a:bodyPr wrap="square" rtlCol="0">
            <a:spAutoFit/>
          </a:bodyPr>
          <a:lstStyle/>
          <a:p>
            <a:r>
              <a:rPr lang="en-US" sz="1050" b="1" dirty="0" smtClean="0">
                <a:solidFill>
                  <a:schemeClr val="bg1"/>
                </a:solidFill>
              </a:rPr>
              <a:t>WL (1)</a:t>
            </a:r>
            <a:endParaRPr lang="en-US" sz="1050" b="1" dirty="0">
              <a:solidFill>
                <a:schemeClr val="bg1"/>
              </a:solidFill>
            </a:endParaRPr>
          </a:p>
        </p:txBody>
      </p:sp>
      <p:sp>
        <p:nvSpPr>
          <p:cNvPr id="20" name="TextBox 19"/>
          <p:cNvSpPr txBox="1"/>
          <p:nvPr/>
        </p:nvSpPr>
        <p:spPr>
          <a:xfrm>
            <a:off x="7351412" y="1371599"/>
            <a:ext cx="609600" cy="253916"/>
          </a:xfrm>
          <a:prstGeom prst="rect">
            <a:avLst/>
          </a:prstGeom>
          <a:noFill/>
        </p:spPr>
        <p:txBody>
          <a:bodyPr wrap="square" rtlCol="0">
            <a:spAutoFit/>
          </a:bodyPr>
          <a:lstStyle/>
          <a:p>
            <a:r>
              <a:rPr lang="en-US" sz="1050" b="1" dirty="0" smtClean="0">
                <a:solidFill>
                  <a:schemeClr val="bg1"/>
                </a:solidFill>
              </a:rPr>
              <a:t>BL (4)</a:t>
            </a:r>
            <a:endParaRPr lang="en-US" sz="1050" b="1" dirty="0">
              <a:solidFill>
                <a:schemeClr val="bg1"/>
              </a:solidFill>
            </a:endParaRPr>
          </a:p>
        </p:txBody>
      </p:sp>
      <p:sp>
        <p:nvSpPr>
          <p:cNvPr id="21" name="Rectangle 20"/>
          <p:cNvSpPr/>
          <p:nvPr/>
        </p:nvSpPr>
        <p:spPr>
          <a:xfrm>
            <a:off x="3276600" y="4038600"/>
            <a:ext cx="2362200" cy="2246769"/>
          </a:xfrm>
          <a:prstGeom prst="rect">
            <a:avLst/>
          </a:prstGeom>
        </p:spPr>
        <p:txBody>
          <a:bodyPr wrap="square">
            <a:spAutoFit/>
          </a:bodyPr>
          <a:lstStyle/>
          <a:p>
            <a:r>
              <a:rPr lang="en-US" sz="2000" b="1" dirty="0">
                <a:solidFill>
                  <a:srgbClr val="00FF00"/>
                </a:solidFill>
                <a:latin typeface="Arial" pitchFamily="34" charset="0"/>
                <a:cs typeface="Arial" pitchFamily="34" charset="0"/>
              </a:rPr>
              <a:t>CMOS &amp; Interconnects developed &amp; transferred to IMFT (Utah) Mfg </a:t>
            </a:r>
            <a:r>
              <a:rPr lang="en-US" sz="2000" b="1" dirty="0" err="1">
                <a:solidFill>
                  <a:srgbClr val="00FF00"/>
                </a:solidFill>
                <a:latin typeface="Arial" pitchFamily="34" charset="0"/>
                <a:cs typeface="Arial" pitchFamily="34" charset="0"/>
              </a:rPr>
              <a:t>fab</a:t>
            </a:r>
            <a:r>
              <a:rPr lang="en-US" sz="2000" b="1" dirty="0">
                <a:solidFill>
                  <a:srgbClr val="00FF00"/>
                </a:solidFill>
                <a:latin typeface="Arial" pitchFamily="34" charset="0"/>
                <a:cs typeface="Arial" pitchFamily="34" charset="0"/>
              </a:rPr>
              <a:t>, provides base wafers to TD</a:t>
            </a:r>
            <a:endParaRPr lang="en-US" sz="2000" b="1" dirty="0">
              <a:solidFill>
                <a:srgbClr val="00FF00"/>
              </a:solidFill>
              <a:latin typeface="Arial" pitchFamily="34" charset="0"/>
              <a:cs typeface="Arial"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xmlns="" val="1262356604"/>
              </p:ext>
            </p:extLst>
          </p:nvPr>
        </p:nvGraphicFramePr>
        <p:xfrm>
          <a:off x="152400" y="5029201"/>
          <a:ext cx="2743200" cy="1281291"/>
        </p:xfrm>
        <a:graphic>
          <a:graphicData uri="http://schemas.openxmlformats.org/drawingml/2006/table">
            <a:tbl>
              <a:tblPr/>
              <a:tblGrid>
                <a:gridCol w="1604514"/>
                <a:gridCol w="1138686"/>
              </a:tblGrid>
              <a:tr h="583331">
                <a:tc>
                  <a:txBody>
                    <a:bodyPr/>
                    <a:lstStyle/>
                    <a:p>
                      <a:pPr marL="0" marR="0">
                        <a:spcBef>
                          <a:spcPts val="0"/>
                        </a:spcBef>
                        <a:spcAft>
                          <a:spcPts val="0"/>
                        </a:spcAft>
                      </a:pPr>
                      <a:r>
                        <a:rPr lang="en-US" sz="1800" b="1" dirty="0" smtClean="0">
                          <a:solidFill>
                            <a:srgbClr val="000000"/>
                          </a:solidFill>
                          <a:latin typeface="Calibri"/>
                          <a:ea typeface="Calibri"/>
                        </a:rPr>
                        <a:t>Digital CMOS Die</a:t>
                      </a:r>
                      <a:r>
                        <a:rPr lang="en-US" sz="1800" b="1" baseline="0" dirty="0" smtClean="0">
                          <a:solidFill>
                            <a:srgbClr val="000000"/>
                          </a:solidFill>
                          <a:latin typeface="Calibri"/>
                          <a:ea typeface="Calibri"/>
                        </a:rPr>
                        <a:t> </a:t>
                      </a:r>
                      <a:r>
                        <a:rPr lang="en-US" sz="1800" b="1" dirty="0" smtClean="0">
                          <a:solidFill>
                            <a:srgbClr val="000000"/>
                          </a:solidFill>
                          <a:latin typeface="Calibri"/>
                          <a:ea typeface="Calibri"/>
                        </a:rPr>
                        <a:t>Yield</a:t>
                      </a:r>
                      <a:endParaRPr lang="en-US" sz="1800" b="1" dirty="0">
                        <a:solidFill>
                          <a:srgbClr val="000000"/>
                        </a:solidFill>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solidFill>
                            <a:srgbClr val="000000"/>
                          </a:solidFill>
                          <a:latin typeface="Calibri"/>
                          <a:ea typeface="Calibri"/>
                        </a:rPr>
                        <a:t>S15</a:t>
                      </a:r>
                      <a:endParaRPr lang="en-US" sz="1800" b="1" dirty="0">
                        <a:solidFill>
                          <a:srgbClr val="000000"/>
                        </a:solidFill>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980">
                <a:tc>
                  <a:txBody>
                    <a:bodyPr/>
                    <a:lstStyle/>
                    <a:p>
                      <a:pPr marL="0" marR="0">
                        <a:spcBef>
                          <a:spcPts val="0"/>
                        </a:spcBef>
                        <a:spcAft>
                          <a:spcPts val="0"/>
                        </a:spcAft>
                      </a:pPr>
                      <a:r>
                        <a:rPr lang="en-US" sz="1800" b="1" dirty="0" smtClean="0">
                          <a:solidFill>
                            <a:srgbClr val="000000"/>
                          </a:solidFill>
                          <a:latin typeface="Calibri"/>
                          <a:ea typeface="Calibri"/>
                        </a:rPr>
                        <a:t>Median</a:t>
                      </a:r>
                      <a:r>
                        <a:rPr lang="en-US" sz="1800" b="1" baseline="0" dirty="0" smtClean="0">
                          <a:solidFill>
                            <a:srgbClr val="000000"/>
                          </a:solidFill>
                          <a:latin typeface="Calibri"/>
                          <a:ea typeface="Calibri"/>
                        </a:rPr>
                        <a:t> Wafer</a:t>
                      </a:r>
                      <a:endParaRPr lang="en-US" sz="1800" b="1" dirty="0">
                        <a:solidFill>
                          <a:srgbClr val="000000"/>
                        </a:solidFill>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solidFill>
                            <a:srgbClr val="000000"/>
                          </a:solidFill>
                          <a:latin typeface="Calibri"/>
                          <a:ea typeface="Calibri"/>
                        </a:rPr>
                        <a:t>82.5%</a:t>
                      </a:r>
                      <a:endParaRPr lang="en-US" sz="1800" b="1" dirty="0">
                        <a:solidFill>
                          <a:srgbClr val="000000"/>
                        </a:solidFill>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980">
                <a:tc>
                  <a:txBody>
                    <a:bodyPr/>
                    <a:lstStyle/>
                    <a:p>
                      <a:pPr marL="0" marR="0">
                        <a:spcBef>
                          <a:spcPts val="0"/>
                        </a:spcBef>
                        <a:spcAft>
                          <a:spcPts val="0"/>
                        </a:spcAft>
                      </a:pPr>
                      <a:r>
                        <a:rPr lang="en-US" sz="1800" b="1" dirty="0" smtClean="0">
                          <a:solidFill>
                            <a:srgbClr val="000000"/>
                          </a:solidFill>
                          <a:latin typeface="Calibri"/>
                          <a:ea typeface="Calibri"/>
                        </a:rPr>
                        <a:t>Best</a:t>
                      </a:r>
                      <a:r>
                        <a:rPr lang="en-US" sz="1800" b="1" baseline="0" dirty="0" smtClean="0">
                          <a:solidFill>
                            <a:srgbClr val="000000"/>
                          </a:solidFill>
                          <a:latin typeface="Calibri"/>
                          <a:ea typeface="Calibri"/>
                        </a:rPr>
                        <a:t> Wafer</a:t>
                      </a:r>
                      <a:endParaRPr lang="en-US" sz="1800" b="1" dirty="0">
                        <a:solidFill>
                          <a:srgbClr val="000000"/>
                        </a:solidFill>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solidFill>
                            <a:srgbClr val="000000"/>
                          </a:solidFill>
                          <a:latin typeface="Calibri"/>
                          <a:ea typeface="Calibri"/>
                        </a:rPr>
                        <a:t>96.5%</a:t>
                      </a:r>
                      <a:endParaRPr lang="en-US" sz="1800" b="1" dirty="0">
                        <a:solidFill>
                          <a:srgbClr val="000000"/>
                        </a:solidFill>
                        <a:latin typeface="Calibri"/>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3" name="TextBox 22"/>
          <p:cNvSpPr txBox="1"/>
          <p:nvPr/>
        </p:nvSpPr>
        <p:spPr>
          <a:xfrm>
            <a:off x="7438940" y="1999306"/>
            <a:ext cx="304800" cy="253916"/>
          </a:xfrm>
          <a:prstGeom prst="rect">
            <a:avLst/>
          </a:prstGeom>
          <a:noFill/>
        </p:spPr>
        <p:txBody>
          <a:bodyPr wrap="square" rtlCol="0">
            <a:spAutoFit/>
          </a:bodyPr>
          <a:lstStyle/>
          <a:p>
            <a:r>
              <a:rPr lang="en-US" sz="1050" b="1" dirty="0" smtClean="0">
                <a:solidFill>
                  <a:schemeClr val="bg1"/>
                </a:solidFill>
              </a:rPr>
              <a:t> 2</a:t>
            </a:r>
            <a:endParaRPr lang="en-US" sz="1050" b="1" dirty="0">
              <a:solidFill>
                <a:schemeClr val="bg1"/>
              </a:solidFill>
            </a:endParaRPr>
          </a:p>
        </p:txBody>
      </p:sp>
      <p:sp>
        <p:nvSpPr>
          <p:cNvPr id="24" name="TextBox 23"/>
          <p:cNvSpPr txBox="1"/>
          <p:nvPr/>
        </p:nvSpPr>
        <p:spPr>
          <a:xfrm>
            <a:off x="7449494" y="1700125"/>
            <a:ext cx="304800" cy="253916"/>
          </a:xfrm>
          <a:prstGeom prst="rect">
            <a:avLst/>
          </a:prstGeom>
          <a:noFill/>
        </p:spPr>
        <p:txBody>
          <a:bodyPr wrap="square" rtlCol="0">
            <a:spAutoFit/>
          </a:bodyPr>
          <a:lstStyle/>
          <a:p>
            <a:r>
              <a:rPr lang="en-US" sz="1050" b="1" dirty="0" smtClean="0">
                <a:solidFill>
                  <a:schemeClr val="bg1"/>
                </a:solidFill>
              </a:rPr>
              <a:t> 3</a:t>
            </a:r>
            <a:endParaRPr lang="en-US" sz="1050" b="1" dirty="0">
              <a:solidFill>
                <a:schemeClr val="bg1"/>
              </a:solidFill>
            </a:endParaRPr>
          </a:p>
        </p:txBody>
      </p:sp>
      <p:sp>
        <p:nvSpPr>
          <p:cNvPr id="25" name="Text Box 38"/>
          <p:cNvSpPr txBox="1">
            <a:spLocks noChangeArrowheads="1"/>
          </p:cNvSpPr>
          <p:nvPr/>
        </p:nvSpPr>
        <p:spPr bwMode="auto">
          <a:xfrm>
            <a:off x="3276600" y="914400"/>
            <a:ext cx="2061897" cy="400110"/>
          </a:xfrm>
          <a:prstGeom prst="rect">
            <a:avLst/>
          </a:prstGeom>
          <a:noFill/>
          <a:ln w="9525">
            <a:noFill/>
            <a:miter lim="800000"/>
            <a:headEnd/>
            <a:tailEnd/>
          </a:ln>
          <a:scene3d>
            <a:camera prst="orthographicFront"/>
            <a:lightRig rig="threePt" dir="t"/>
          </a:scene3d>
          <a:sp3d>
            <a:bevelT/>
          </a:sp3d>
        </p:spPr>
        <p:txBody>
          <a:bodyPr wrap="square">
            <a:spAutoFit/>
          </a:bodyPr>
          <a:lstStyle/>
          <a:p>
            <a:pPr fontAlgn="base">
              <a:spcAft>
                <a:spcPct val="0"/>
              </a:spcAft>
            </a:pPr>
            <a:r>
              <a:rPr lang="en-US" sz="2000" b="1" dirty="0" smtClean="0">
                <a:solidFill>
                  <a:srgbClr val="00FF00"/>
                </a:solidFill>
                <a:latin typeface="Arial" pitchFamily="34" charset="0"/>
                <a:cs typeface="Arial" pitchFamily="34" charset="0"/>
              </a:rPr>
              <a:t>8 Day Thru-put</a:t>
            </a:r>
            <a:endParaRPr lang="en-US" sz="2000" b="1" dirty="0">
              <a:solidFill>
                <a:srgbClr val="00FF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8843"/>
            <a:ext cx="8534400" cy="411162"/>
          </a:xfrm>
        </p:spPr>
        <p:txBody>
          <a:bodyPr>
            <a:normAutofit fontScale="90000"/>
          </a:bodyPr>
          <a:lstStyle/>
          <a:p>
            <a:r>
              <a:rPr lang="en-US" dirty="0" smtClean="0"/>
              <a:t>Options for Cross-Point (</a:t>
            </a:r>
            <a:r>
              <a:rPr lang="en-US" dirty="0" err="1" smtClean="0"/>
              <a:t>Xpt</a:t>
            </a:r>
            <a:r>
              <a:rPr lang="en-US" dirty="0" smtClean="0"/>
              <a:t>) RRAM Memory Materials</a:t>
            </a:r>
            <a:endParaRPr lang="en-US" dirty="0"/>
          </a:p>
        </p:txBody>
      </p:sp>
      <p:pic>
        <p:nvPicPr>
          <p:cNvPr id="3" name="Picture 2"/>
          <p:cNvPicPr/>
          <p:nvPr/>
        </p:nvPicPr>
        <p:blipFill>
          <a:blip r:embed="rId2" cstate="print"/>
          <a:srcRect/>
          <a:stretch>
            <a:fillRect/>
          </a:stretch>
        </p:blipFill>
        <p:spPr bwMode="auto">
          <a:xfrm>
            <a:off x="304800" y="861536"/>
            <a:ext cx="8458200" cy="4267200"/>
          </a:xfrm>
          <a:prstGeom prst="rect">
            <a:avLst/>
          </a:prstGeom>
          <a:noFill/>
          <a:ln w="9525">
            <a:noFill/>
            <a:miter lim="800000"/>
            <a:headEnd/>
            <a:tailEnd/>
          </a:ln>
        </p:spPr>
      </p:pic>
      <p:sp>
        <p:nvSpPr>
          <p:cNvPr id="7" name="Left Brace 6"/>
          <p:cNvSpPr/>
          <p:nvPr/>
        </p:nvSpPr>
        <p:spPr bwMode="auto">
          <a:xfrm rot="16200000">
            <a:off x="1752600" y="3833336"/>
            <a:ext cx="685800" cy="3429000"/>
          </a:xfrm>
          <a:prstGeom prst="leftBrac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Left Brace 8"/>
          <p:cNvSpPr/>
          <p:nvPr/>
        </p:nvSpPr>
        <p:spPr bwMode="auto">
          <a:xfrm rot="16200000">
            <a:off x="7810500" y="5019713"/>
            <a:ext cx="685800" cy="1066800"/>
          </a:xfrm>
          <a:prstGeom prst="leftBrace">
            <a:avLst/>
          </a:prstGeom>
          <a:noFill/>
          <a:ln w="38100" cap="flat" cmpd="sng" algn="ctr">
            <a:solidFill>
              <a:srgbClr val="0070C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6477000" y="5890736"/>
            <a:ext cx="1371600" cy="738664"/>
          </a:xfrm>
          <a:prstGeom prst="rect">
            <a:avLst/>
          </a:prstGeom>
          <a:noFill/>
        </p:spPr>
        <p:txBody>
          <a:bodyPr wrap="square" rtlCol="0">
            <a:spAutoFit/>
          </a:bodyPr>
          <a:lstStyle/>
          <a:p>
            <a:r>
              <a:rPr lang="en-US" sz="1400" dirty="0"/>
              <a:t>R</a:t>
            </a:r>
            <a:r>
              <a:rPr lang="en-US" sz="1400" dirty="0" smtClean="0"/>
              <a:t>esearch as switch: NbO</a:t>
            </a:r>
            <a:r>
              <a:rPr lang="en-US" sz="1400" baseline="-25000" dirty="0" smtClean="0"/>
              <a:t>2</a:t>
            </a:r>
            <a:r>
              <a:rPr lang="en-US" sz="1400" dirty="0" smtClean="0"/>
              <a:t>, VO</a:t>
            </a:r>
            <a:r>
              <a:rPr lang="en-US" sz="1400" baseline="-25000" dirty="0"/>
              <a:t>2</a:t>
            </a:r>
          </a:p>
        </p:txBody>
      </p:sp>
      <p:sp>
        <p:nvSpPr>
          <p:cNvPr id="11" name="Left Brace 10"/>
          <p:cNvSpPr/>
          <p:nvPr/>
        </p:nvSpPr>
        <p:spPr bwMode="auto">
          <a:xfrm rot="16200000">
            <a:off x="6667500" y="5027265"/>
            <a:ext cx="685800" cy="1066800"/>
          </a:xfrm>
          <a:prstGeom prst="leftBrace">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Left Brace 11"/>
          <p:cNvSpPr/>
          <p:nvPr/>
        </p:nvSpPr>
        <p:spPr bwMode="auto">
          <a:xfrm rot="16200000">
            <a:off x="5486400" y="4976336"/>
            <a:ext cx="685800" cy="1143000"/>
          </a:xfrm>
          <a:prstGeom prst="leftBrace">
            <a:avLst/>
          </a:prstGeom>
          <a:noFill/>
          <a:ln w="38100" cap="flat" cmpd="sng" algn="ctr">
            <a:solidFill>
              <a:srgbClr val="00B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5105400" y="5890736"/>
            <a:ext cx="1524000" cy="523220"/>
          </a:xfrm>
          <a:prstGeom prst="rect">
            <a:avLst/>
          </a:prstGeom>
          <a:noFill/>
        </p:spPr>
        <p:txBody>
          <a:bodyPr wrap="square" rtlCol="0">
            <a:spAutoFit/>
          </a:bodyPr>
          <a:lstStyle/>
          <a:p>
            <a:r>
              <a:rPr lang="en-US" sz="1400" b="1" dirty="0" smtClean="0">
                <a:solidFill>
                  <a:srgbClr val="00B050"/>
                </a:solidFill>
              </a:rPr>
              <a:t>Basis for SXP</a:t>
            </a:r>
          </a:p>
          <a:p>
            <a:r>
              <a:rPr lang="en-US" sz="1400" b="1" dirty="0" smtClean="0">
                <a:solidFill>
                  <a:srgbClr val="00B050"/>
                </a:solidFill>
                <a:latin typeface="Symbol" pitchFamily="18" charset="2"/>
              </a:rPr>
              <a:t>D</a:t>
            </a:r>
            <a:r>
              <a:rPr lang="en-US" sz="1400" b="1" dirty="0" smtClean="0">
                <a:solidFill>
                  <a:srgbClr val="00B050"/>
                </a:solidFill>
              </a:rPr>
              <a:t>R ~1e3 – 1e4x</a:t>
            </a:r>
            <a:endParaRPr lang="en-US" sz="1400" b="1" dirty="0">
              <a:solidFill>
                <a:srgbClr val="00B050"/>
              </a:solidFill>
            </a:endParaRPr>
          </a:p>
        </p:txBody>
      </p:sp>
      <p:sp>
        <p:nvSpPr>
          <p:cNvPr id="14" name="TextBox 13"/>
          <p:cNvSpPr txBox="1"/>
          <p:nvPr/>
        </p:nvSpPr>
        <p:spPr>
          <a:xfrm>
            <a:off x="7718082" y="5883958"/>
            <a:ext cx="1371600" cy="738664"/>
          </a:xfrm>
          <a:prstGeom prst="rect">
            <a:avLst/>
          </a:prstGeom>
          <a:noFill/>
        </p:spPr>
        <p:txBody>
          <a:bodyPr wrap="square" rtlCol="0">
            <a:spAutoFit/>
          </a:bodyPr>
          <a:lstStyle/>
          <a:p>
            <a:r>
              <a:rPr lang="en-US" sz="1400" dirty="0" err="1" smtClean="0">
                <a:solidFill>
                  <a:srgbClr val="0070C0"/>
                </a:solidFill>
              </a:rPr>
              <a:t>eRAM</a:t>
            </a:r>
            <a:r>
              <a:rPr lang="en-US" sz="1400" dirty="0" smtClean="0">
                <a:solidFill>
                  <a:srgbClr val="0070C0"/>
                </a:solidFill>
              </a:rPr>
              <a:t> option </a:t>
            </a:r>
            <a:r>
              <a:rPr lang="en-US" sz="1400" dirty="0" smtClean="0">
                <a:solidFill>
                  <a:srgbClr val="0070C0"/>
                </a:solidFill>
                <a:latin typeface="Symbol" pitchFamily="18" charset="2"/>
              </a:rPr>
              <a:t>D</a:t>
            </a:r>
            <a:r>
              <a:rPr lang="en-US" sz="1400" dirty="0" smtClean="0">
                <a:solidFill>
                  <a:srgbClr val="0070C0"/>
                </a:solidFill>
              </a:rPr>
              <a:t>R too low for </a:t>
            </a:r>
            <a:r>
              <a:rPr lang="en-US" sz="1400" dirty="0" err="1" smtClean="0">
                <a:solidFill>
                  <a:srgbClr val="0070C0"/>
                </a:solidFill>
              </a:rPr>
              <a:t>Xpt</a:t>
            </a:r>
            <a:r>
              <a:rPr lang="en-US" sz="1400" dirty="0" smtClean="0">
                <a:solidFill>
                  <a:srgbClr val="0070C0"/>
                </a:solidFill>
              </a:rPr>
              <a:t> (~2x)</a:t>
            </a:r>
            <a:endParaRPr lang="en-US" sz="1400" dirty="0">
              <a:solidFill>
                <a:srgbClr val="0070C0"/>
              </a:solidFill>
            </a:endParaRPr>
          </a:p>
        </p:txBody>
      </p:sp>
      <p:sp>
        <p:nvSpPr>
          <p:cNvPr id="15" name="TextBox 14"/>
          <p:cNvSpPr txBox="1"/>
          <p:nvPr/>
        </p:nvSpPr>
        <p:spPr>
          <a:xfrm>
            <a:off x="6153320" y="587671"/>
            <a:ext cx="2694933" cy="307777"/>
          </a:xfrm>
          <a:prstGeom prst="rect">
            <a:avLst/>
          </a:prstGeom>
          <a:noFill/>
        </p:spPr>
        <p:txBody>
          <a:bodyPr wrap="square" rtlCol="0">
            <a:spAutoFit/>
          </a:bodyPr>
          <a:lstStyle/>
          <a:p>
            <a:r>
              <a:rPr lang="en-US" sz="1400" b="1" dirty="0" smtClean="0"/>
              <a:t>Classification courtesy IMEC</a:t>
            </a:r>
            <a:endParaRPr lang="en-US" sz="1400" b="1" dirty="0"/>
          </a:p>
        </p:txBody>
      </p:sp>
      <p:sp>
        <p:nvSpPr>
          <p:cNvPr id="16" name="TextBox 15"/>
          <p:cNvSpPr txBox="1"/>
          <p:nvPr/>
        </p:nvSpPr>
        <p:spPr>
          <a:xfrm>
            <a:off x="533400" y="5943600"/>
            <a:ext cx="3276600" cy="523220"/>
          </a:xfrm>
          <a:prstGeom prst="rect">
            <a:avLst/>
          </a:prstGeom>
          <a:noFill/>
        </p:spPr>
        <p:txBody>
          <a:bodyPr wrap="square" rtlCol="0">
            <a:spAutoFit/>
          </a:bodyPr>
          <a:lstStyle/>
          <a:p>
            <a:pPr algn="ctr"/>
            <a:r>
              <a:rPr lang="en-US" sz="1400" dirty="0" smtClean="0">
                <a:solidFill>
                  <a:srgbClr val="FF0000"/>
                </a:solidFill>
              </a:rPr>
              <a:t>Industry focus: Poor Variability (&amp; retention issues)</a:t>
            </a:r>
            <a:endParaRPr lang="en-US" sz="1400" dirty="0">
              <a:solidFill>
                <a:srgbClr val="FF0000"/>
              </a:solidFill>
            </a:endParaRPr>
          </a:p>
        </p:txBody>
      </p:sp>
      <p:sp>
        <p:nvSpPr>
          <p:cNvPr id="17" name="Left Brace 16"/>
          <p:cNvSpPr/>
          <p:nvPr/>
        </p:nvSpPr>
        <p:spPr bwMode="auto">
          <a:xfrm rot="16200000">
            <a:off x="4191000" y="4924425"/>
            <a:ext cx="685800" cy="1295400"/>
          </a:xfrm>
          <a:prstGeom prst="leftBrace">
            <a:avLst/>
          </a:prstGeom>
          <a:noFill/>
          <a:ln w="38100" cap="flat" cmpd="sng" algn="ctr">
            <a:solidFill>
              <a:srgbClr val="7030A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TextBox 17"/>
          <p:cNvSpPr txBox="1"/>
          <p:nvPr/>
        </p:nvSpPr>
        <p:spPr>
          <a:xfrm>
            <a:off x="3810000" y="5895975"/>
            <a:ext cx="1371600" cy="738664"/>
          </a:xfrm>
          <a:prstGeom prst="rect">
            <a:avLst/>
          </a:prstGeom>
          <a:noFill/>
        </p:spPr>
        <p:txBody>
          <a:bodyPr wrap="square" rtlCol="0">
            <a:spAutoFit/>
          </a:bodyPr>
          <a:lstStyle/>
          <a:p>
            <a:r>
              <a:rPr lang="en-US" sz="1400" b="1" dirty="0" smtClean="0">
                <a:solidFill>
                  <a:srgbClr val="7030A0"/>
                </a:solidFill>
              </a:rPr>
              <a:t>Research level, but poor scaling</a:t>
            </a:r>
            <a:endParaRPr lang="en-US" sz="1400" b="1" dirty="0">
              <a:solidFill>
                <a:srgbClr val="7030A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60864" y="1203279"/>
            <a:ext cx="2748362" cy="1880343"/>
          </a:xfrm>
          <a:prstGeom prst="rect">
            <a:avLst/>
          </a:prstGeom>
        </p:spPr>
      </p:pic>
      <p:graphicFrame>
        <p:nvGraphicFramePr>
          <p:cNvPr id="69" name="Table 68"/>
          <p:cNvGraphicFramePr>
            <a:graphicFrameLocks noGrp="1"/>
          </p:cNvGraphicFramePr>
          <p:nvPr>
            <p:extLst>
              <p:ext uri="{D42A27DB-BD31-4B8C-83A1-F6EECF244321}">
                <p14:modId xmlns:p14="http://schemas.microsoft.com/office/powerpoint/2010/main" xmlns="" val="46564610"/>
              </p:ext>
            </p:extLst>
          </p:nvPr>
        </p:nvGraphicFramePr>
        <p:xfrm>
          <a:off x="265606" y="1257126"/>
          <a:ext cx="4196709" cy="4747746"/>
        </p:xfrm>
        <a:graphic>
          <a:graphicData uri="http://schemas.openxmlformats.org/drawingml/2006/table">
            <a:tbl>
              <a:tblPr firstRow="1" bandRow="1">
                <a:tableStyleId>{5C22544A-7EE6-4342-B048-85BDC9FD1C3A}</a:tableStyleId>
              </a:tblPr>
              <a:tblGrid>
                <a:gridCol w="458899"/>
                <a:gridCol w="3737810"/>
              </a:tblGrid>
              <a:tr h="2373873">
                <a:tc>
                  <a:txBody>
                    <a:bodyPr/>
                    <a:lstStyle/>
                    <a:p>
                      <a:endParaRPr lang="en-US" b="1" dirty="0">
                        <a:solidFill>
                          <a:schemeClr val="bg1"/>
                        </a:solidFill>
                      </a:endParaRPr>
                    </a:p>
                  </a:txBody>
                  <a:tcP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373873">
                <a:tc>
                  <a:txBody>
                    <a:bodyPr/>
                    <a:lstStyle/>
                    <a:p>
                      <a:endParaRPr lang="en-US" b="1" dirty="0">
                        <a:solidFill>
                          <a:schemeClr val="bg1"/>
                        </a:solidFill>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pSp>
        <p:nvGrpSpPr>
          <p:cNvPr id="3" name="Group 69"/>
          <p:cNvGrpSpPr/>
          <p:nvPr/>
        </p:nvGrpSpPr>
        <p:grpSpPr>
          <a:xfrm>
            <a:off x="5058996" y="3231084"/>
            <a:ext cx="3230792" cy="3098301"/>
            <a:chOff x="3219270" y="1198659"/>
            <a:chExt cx="3536379" cy="3449546"/>
          </a:xfrm>
        </p:grpSpPr>
        <p:pic>
          <p:nvPicPr>
            <p:cNvPr id="71" name="Picture 70" descr="n15_end_stress.png"/>
            <p:cNvPicPr>
              <a:picLocks noChangeAspect="1"/>
            </p:cNvPicPr>
            <p:nvPr/>
          </p:nvPicPr>
          <p:blipFill rotWithShape="1">
            <a:blip r:embed="rId4" cstate="print"/>
            <a:srcRect r="72200" b="50000"/>
            <a:stretch/>
          </p:blipFill>
          <p:spPr>
            <a:xfrm rot="5400000">
              <a:off x="4106119" y="2443175"/>
              <a:ext cx="1966220" cy="2443839"/>
            </a:xfrm>
            <a:prstGeom prst="rect">
              <a:avLst/>
            </a:prstGeom>
          </p:spPr>
        </p:pic>
        <p:pic>
          <p:nvPicPr>
            <p:cNvPr id="72" name="Picture 71" descr="n15_end_stress.png"/>
            <p:cNvPicPr>
              <a:picLocks noChangeAspect="1"/>
            </p:cNvPicPr>
            <p:nvPr/>
          </p:nvPicPr>
          <p:blipFill rotWithShape="1">
            <a:blip r:embed="rId4" cstate="print"/>
            <a:srcRect l="-70" t="50000" r="50070"/>
            <a:stretch/>
          </p:blipFill>
          <p:spPr>
            <a:xfrm>
              <a:off x="3219270" y="1198659"/>
              <a:ext cx="3536379" cy="2443839"/>
            </a:xfrm>
            <a:prstGeom prst="rect">
              <a:avLst/>
            </a:prstGeom>
          </p:spPr>
        </p:pic>
        <p:sp>
          <p:nvSpPr>
            <p:cNvPr id="73" name="Rectangle 72"/>
            <p:cNvSpPr/>
            <p:nvPr/>
          </p:nvSpPr>
          <p:spPr>
            <a:xfrm>
              <a:off x="5342050" y="2589651"/>
              <a:ext cx="230832" cy="184666"/>
            </a:xfrm>
            <a:prstGeom prst="rect">
              <a:avLst/>
            </a:prstGeom>
          </p:spPr>
          <p:txBody>
            <a:bodyPr wrap="none" lIns="0" tIns="0" rIns="0" bIns="0">
              <a:spAutoFit/>
            </a:bodyPr>
            <a:lstStyle/>
            <a:p>
              <a:r>
                <a:rPr lang="en-US" sz="1200" b="1" dirty="0" smtClean="0">
                  <a:solidFill>
                    <a:schemeClr val="accent6"/>
                  </a:solidFill>
                </a:rPr>
                <a:t>PM</a:t>
              </a:r>
              <a:endParaRPr lang="en-US" sz="1200" b="1" dirty="0">
                <a:solidFill>
                  <a:schemeClr val="accent6"/>
                </a:solidFill>
              </a:endParaRPr>
            </a:p>
          </p:txBody>
        </p:sp>
        <p:sp>
          <p:nvSpPr>
            <p:cNvPr id="74" name="Rectangle 73"/>
            <p:cNvSpPr/>
            <p:nvPr/>
          </p:nvSpPr>
          <p:spPr>
            <a:xfrm>
              <a:off x="4491819" y="2612561"/>
              <a:ext cx="213200" cy="184666"/>
            </a:xfrm>
            <a:prstGeom prst="rect">
              <a:avLst/>
            </a:prstGeom>
          </p:spPr>
          <p:txBody>
            <a:bodyPr wrap="none" lIns="0" tIns="0" rIns="0" bIns="0">
              <a:spAutoFit/>
            </a:bodyPr>
            <a:lstStyle/>
            <a:p>
              <a:r>
                <a:rPr lang="en-US" sz="1200" b="1" dirty="0" smtClean="0">
                  <a:solidFill>
                    <a:schemeClr val="accent6"/>
                  </a:solidFill>
                </a:rPr>
                <a:t>SD</a:t>
              </a:r>
              <a:endParaRPr lang="en-US" sz="1200" b="1" dirty="0">
                <a:solidFill>
                  <a:schemeClr val="accent6"/>
                </a:solidFill>
              </a:endParaRPr>
            </a:p>
          </p:txBody>
        </p:sp>
        <p:sp>
          <p:nvSpPr>
            <p:cNvPr id="75" name="Rectangle 74"/>
            <p:cNvSpPr/>
            <p:nvPr/>
          </p:nvSpPr>
          <p:spPr>
            <a:xfrm>
              <a:off x="5783208" y="3135083"/>
              <a:ext cx="197170" cy="184666"/>
            </a:xfrm>
            <a:prstGeom prst="rect">
              <a:avLst/>
            </a:prstGeom>
          </p:spPr>
          <p:txBody>
            <a:bodyPr wrap="none" lIns="0" tIns="0" rIns="0" bIns="0">
              <a:spAutoFit/>
            </a:bodyPr>
            <a:lstStyle/>
            <a:p>
              <a:r>
                <a:rPr lang="en-US" sz="1200" b="1" dirty="0" smtClean="0">
                  <a:solidFill>
                    <a:schemeClr val="accent6"/>
                  </a:solidFill>
                </a:rPr>
                <a:t>TE</a:t>
              </a:r>
              <a:endParaRPr lang="en-US" sz="1200" b="1" dirty="0">
                <a:solidFill>
                  <a:schemeClr val="accent6"/>
                </a:solidFill>
              </a:endParaRPr>
            </a:p>
          </p:txBody>
        </p:sp>
        <p:sp>
          <p:nvSpPr>
            <p:cNvPr id="76" name="Rectangle 75"/>
            <p:cNvSpPr/>
            <p:nvPr/>
          </p:nvSpPr>
          <p:spPr>
            <a:xfrm>
              <a:off x="4908920" y="3135083"/>
              <a:ext cx="230832" cy="184666"/>
            </a:xfrm>
            <a:prstGeom prst="rect">
              <a:avLst/>
            </a:prstGeom>
          </p:spPr>
          <p:txBody>
            <a:bodyPr wrap="none" lIns="0" tIns="0" rIns="0" bIns="0">
              <a:spAutoFit/>
            </a:bodyPr>
            <a:lstStyle/>
            <a:p>
              <a:r>
                <a:rPr lang="en-US" sz="1200" b="1" dirty="0">
                  <a:solidFill>
                    <a:schemeClr val="accent6"/>
                  </a:solidFill>
                </a:rPr>
                <a:t>M</a:t>
              </a:r>
              <a:r>
                <a:rPr lang="en-US" sz="1200" b="1" dirty="0" smtClean="0">
                  <a:solidFill>
                    <a:schemeClr val="accent6"/>
                  </a:solidFill>
                </a:rPr>
                <a:t>E</a:t>
              </a:r>
              <a:endParaRPr lang="en-US" sz="1200" b="1" dirty="0">
                <a:solidFill>
                  <a:schemeClr val="accent6"/>
                </a:solidFill>
              </a:endParaRPr>
            </a:p>
          </p:txBody>
        </p:sp>
        <p:sp>
          <p:nvSpPr>
            <p:cNvPr id="77" name="Rectangle 76"/>
            <p:cNvSpPr/>
            <p:nvPr/>
          </p:nvSpPr>
          <p:spPr>
            <a:xfrm>
              <a:off x="4170976" y="3135083"/>
              <a:ext cx="213200" cy="184666"/>
            </a:xfrm>
            <a:prstGeom prst="rect">
              <a:avLst/>
            </a:prstGeom>
          </p:spPr>
          <p:txBody>
            <a:bodyPr wrap="none" lIns="0" tIns="0" rIns="0" bIns="0">
              <a:spAutoFit/>
            </a:bodyPr>
            <a:lstStyle/>
            <a:p>
              <a:r>
                <a:rPr lang="en-US" sz="1200" b="1" dirty="0">
                  <a:solidFill>
                    <a:schemeClr val="accent6"/>
                  </a:solidFill>
                </a:rPr>
                <a:t>B</a:t>
              </a:r>
              <a:r>
                <a:rPr lang="en-US" sz="1200" b="1" dirty="0" smtClean="0">
                  <a:solidFill>
                    <a:schemeClr val="accent6"/>
                  </a:solidFill>
                </a:rPr>
                <a:t>E</a:t>
              </a:r>
              <a:endParaRPr lang="en-US" sz="1200" b="1" dirty="0">
                <a:solidFill>
                  <a:schemeClr val="accent6"/>
                </a:solidFill>
              </a:endParaRPr>
            </a:p>
          </p:txBody>
        </p:sp>
      </p:grpSp>
      <p:pic>
        <p:nvPicPr>
          <p:cNvPr id="131" name="Picture 2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73463" y="1138743"/>
            <a:ext cx="1745258" cy="19191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0" name="Text Box 11"/>
          <p:cNvSpPr txBox="1">
            <a:spLocks noChangeArrowheads="1"/>
          </p:cNvSpPr>
          <p:nvPr/>
        </p:nvSpPr>
        <p:spPr bwMode="auto">
          <a:xfrm>
            <a:off x="5423682" y="2620590"/>
            <a:ext cx="291747" cy="169277"/>
          </a:xfrm>
          <a:prstGeom prst="rect">
            <a:avLst/>
          </a:prstGeom>
          <a:noFill/>
          <a:ln w="9525">
            <a:noFill/>
            <a:miter lim="800000"/>
            <a:headEnd/>
            <a:tailEnd/>
          </a:ln>
          <a:effectLst/>
        </p:spPr>
        <p:txBody>
          <a:bodyPr wrap="none" lIns="0" tIns="0" rIns="0" bIns="0">
            <a:spAutoFit/>
          </a:bodyPr>
          <a:lstStyle/>
          <a:p>
            <a:pPr eaLnBrk="1" hangingPunct="1"/>
            <a:r>
              <a:rPr lang="it-IT" sz="1100" b="1" dirty="0" smtClean="0">
                <a:latin typeface="Arial" pitchFamily="34" charset="0"/>
              </a:rPr>
              <a:t>FCC</a:t>
            </a:r>
            <a:endParaRPr lang="it-IT" sz="1100" b="1" baseline="-25000" dirty="0">
              <a:latin typeface="Arial" pitchFamily="34" charset="0"/>
            </a:endParaRPr>
          </a:p>
        </p:txBody>
      </p:sp>
      <p:cxnSp>
        <p:nvCxnSpPr>
          <p:cNvPr id="64" name="Straight Arrow Connector 63"/>
          <p:cNvCxnSpPr>
            <a:stCxn id="60" idx="0"/>
          </p:cNvCxnSpPr>
          <p:nvPr/>
        </p:nvCxnSpPr>
        <p:spPr>
          <a:xfrm flipV="1">
            <a:off x="5569556" y="2403401"/>
            <a:ext cx="81481" cy="217189"/>
          </a:xfrm>
          <a:prstGeom prst="straightConnector1">
            <a:avLst/>
          </a:prstGeom>
          <a:ln>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4" name="Group 2"/>
          <p:cNvGrpSpPr/>
          <p:nvPr/>
        </p:nvGrpSpPr>
        <p:grpSpPr>
          <a:xfrm>
            <a:off x="304800" y="1385169"/>
            <a:ext cx="4053116" cy="4619703"/>
            <a:chOff x="304800" y="1122632"/>
            <a:chExt cx="4053116" cy="4619703"/>
          </a:xfrm>
        </p:grpSpPr>
        <p:graphicFrame>
          <p:nvGraphicFramePr>
            <p:cNvPr id="133" name="Object 4"/>
            <p:cNvGraphicFramePr>
              <a:graphicFrameLocks noChangeAspect="1"/>
            </p:cNvGraphicFramePr>
            <p:nvPr>
              <p:extLst>
                <p:ext uri="{D42A27DB-BD31-4B8C-83A1-F6EECF244321}">
                  <p14:modId xmlns:p14="http://schemas.microsoft.com/office/powerpoint/2010/main" xmlns="" val="2559405570"/>
                </p:ext>
              </p:extLst>
            </p:nvPr>
          </p:nvGraphicFramePr>
          <p:xfrm>
            <a:off x="2566988" y="1216885"/>
            <a:ext cx="1630550" cy="1997149"/>
          </p:xfrm>
          <a:graphic>
            <a:graphicData uri="http://schemas.openxmlformats.org/presentationml/2006/ole">
              <p:oleObj spid="_x0000_s161794" name="CorelDRAW" r:id="rId6" imgW="4130040" imgH="5059680" progId="">
                <p:embed/>
              </p:oleObj>
            </a:graphicData>
          </a:graphic>
        </p:graphicFrame>
        <p:grpSp>
          <p:nvGrpSpPr>
            <p:cNvPr id="5" name="Group 4"/>
            <p:cNvGrpSpPr>
              <a:grpSpLocks/>
            </p:cNvGrpSpPr>
            <p:nvPr/>
          </p:nvGrpSpPr>
          <p:grpSpPr bwMode="auto">
            <a:xfrm>
              <a:off x="1214701" y="1272895"/>
              <a:ext cx="1149260" cy="1864690"/>
              <a:chOff x="192" y="1104"/>
              <a:chExt cx="1527" cy="2652"/>
            </a:xfrm>
          </p:grpSpPr>
          <p:sp>
            <p:nvSpPr>
              <p:cNvPr id="167" name="Line 6"/>
              <p:cNvSpPr>
                <a:spLocks noChangeShapeType="1"/>
              </p:cNvSpPr>
              <p:nvPr/>
            </p:nvSpPr>
            <p:spPr bwMode="auto">
              <a:xfrm flipV="1">
                <a:off x="492" y="1104"/>
                <a:ext cx="0" cy="2652"/>
              </a:xfrm>
              <a:prstGeom prst="line">
                <a:avLst/>
              </a:prstGeom>
              <a:noFill/>
              <a:ln w="38100">
                <a:solidFill>
                  <a:schemeClr val="tx1"/>
                </a:solidFill>
                <a:miter lim="800000"/>
                <a:headEnd/>
                <a:tailEnd type="triangle" w="med" len="med"/>
              </a:ln>
              <a:effectLst/>
            </p:spPr>
            <p:txBody>
              <a:bodyPr/>
              <a:lstStyle/>
              <a:p>
                <a:endParaRPr lang="en-US" sz="1000"/>
              </a:p>
            </p:txBody>
          </p:sp>
          <p:sp>
            <p:nvSpPr>
              <p:cNvPr id="168" name="Arc 7"/>
              <p:cNvSpPr>
                <a:spLocks/>
              </p:cNvSpPr>
              <p:nvPr/>
            </p:nvSpPr>
            <p:spPr bwMode="auto">
              <a:xfrm flipV="1">
                <a:off x="492" y="1248"/>
                <a:ext cx="886" cy="81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miter lim="800000"/>
                <a:headEnd/>
                <a:tailEnd/>
              </a:ln>
              <a:effectLst/>
            </p:spPr>
            <p:txBody>
              <a:bodyPr wrap="none" anchor="ctr"/>
              <a:lstStyle/>
              <a:p>
                <a:endParaRPr lang="en-US" sz="1000"/>
              </a:p>
            </p:txBody>
          </p:sp>
          <p:sp>
            <p:nvSpPr>
              <p:cNvPr id="169" name="Text Box 8"/>
              <p:cNvSpPr txBox="1">
                <a:spLocks noChangeArrowheads="1"/>
              </p:cNvSpPr>
              <p:nvPr/>
            </p:nvSpPr>
            <p:spPr bwMode="auto">
              <a:xfrm>
                <a:off x="192" y="1920"/>
                <a:ext cx="196" cy="233"/>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r>
                  <a:rPr lang="it-IT" sz="1100" b="1" baseline="-25000" dirty="0">
                    <a:solidFill>
                      <a:srgbClr val="000000"/>
                    </a:solidFill>
                    <a:latin typeface="Arial" pitchFamily="34" charset="0"/>
                  </a:rPr>
                  <a:t>c</a:t>
                </a:r>
              </a:p>
            </p:txBody>
          </p:sp>
          <p:sp>
            <p:nvSpPr>
              <p:cNvPr id="170" name="Text Box 9"/>
              <p:cNvSpPr txBox="1">
                <a:spLocks noChangeArrowheads="1"/>
              </p:cNvSpPr>
              <p:nvPr/>
            </p:nvSpPr>
            <p:spPr bwMode="auto">
              <a:xfrm>
                <a:off x="201" y="2640"/>
                <a:ext cx="196" cy="233"/>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r>
                  <a:rPr lang="it-IT" sz="1100" b="1" baseline="-25000" dirty="0">
                    <a:solidFill>
                      <a:srgbClr val="000000"/>
                    </a:solidFill>
                    <a:latin typeface="Arial" pitchFamily="34" charset="0"/>
                  </a:rPr>
                  <a:t>v</a:t>
                </a:r>
              </a:p>
            </p:txBody>
          </p:sp>
          <p:sp>
            <p:nvSpPr>
              <p:cNvPr id="171" name="Line 10"/>
              <p:cNvSpPr>
                <a:spLocks noChangeShapeType="1"/>
              </p:cNvSpPr>
              <p:nvPr/>
            </p:nvSpPr>
            <p:spPr bwMode="auto">
              <a:xfrm>
                <a:off x="492" y="2736"/>
                <a:ext cx="975" cy="0"/>
              </a:xfrm>
              <a:prstGeom prst="line">
                <a:avLst/>
              </a:prstGeom>
              <a:noFill/>
              <a:ln w="25400">
                <a:solidFill>
                  <a:schemeClr val="tx1"/>
                </a:solidFill>
                <a:prstDash val="dash"/>
                <a:miter lim="800000"/>
                <a:headEnd/>
                <a:tailEnd/>
              </a:ln>
              <a:effectLst/>
            </p:spPr>
            <p:txBody>
              <a:bodyPr/>
              <a:lstStyle/>
              <a:p>
                <a:endParaRPr lang="en-US" sz="1000"/>
              </a:p>
            </p:txBody>
          </p:sp>
          <p:sp>
            <p:nvSpPr>
              <p:cNvPr id="172" name="Text Box 11"/>
              <p:cNvSpPr txBox="1">
                <a:spLocks noChangeArrowheads="1"/>
              </p:cNvSpPr>
              <p:nvPr/>
            </p:nvSpPr>
            <p:spPr bwMode="auto">
              <a:xfrm>
                <a:off x="1551" y="2735"/>
                <a:ext cx="168" cy="233"/>
              </a:xfrm>
              <a:prstGeom prst="rect">
                <a:avLst/>
              </a:prstGeom>
              <a:noFill/>
              <a:ln w="9525">
                <a:noFill/>
                <a:miter lim="800000"/>
                <a:headEnd/>
                <a:tailEnd/>
              </a:ln>
              <a:effectLst/>
            </p:spPr>
            <p:txBody>
              <a:bodyPr wrap="none" lIns="0" tIns="0" rIns="0" bIns="0">
                <a:spAutoFit/>
              </a:bodyPr>
              <a:lstStyle/>
              <a:p>
                <a:pPr eaLnBrk="1" hangingPunct="1"/>
                <a:r>
                  <a:rPr lang="it-IT" sz="1100" b="1" dirty="0">
                    <a:latin typeface="Arial" pitchFamily="34" charset="0"/>
                  </a:rPr>
                  <a:t>E</a:t>
                </a:r>
                <a:r>
                  <a:rPr lang="it-IT" sz="1100" b="1" baseline="-25000" dirty="0">
                    <a:latin typeface="Arial" pitchFamily="34" charset="0"/>
                  </a:rPr>
                  <a:t>f</a:t>
                </a:r>
              </a:p>
            </p:txBody>
          </p:sp>
          <p:sp>
            <p:nvSpPr>
              <p:cNvPr id="173" name="Text Box 12"/>
              <p:cNvSpPr txBox="1">
                <a:spLocks noChangeArrowheads="1"/>
              </p:cNvSpPr>
              <p:nvPr/>
            </p:nvSpPr>
            <p:spPr bwMode="auto">
              <a:xfrm>
                <a:off x="591" y="1194"/>
                <a:ext cx="126" cy="233"/>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endParaRPr lang="it-IT" sz="1100" b="1" baseline="-25000" dirty="0">
                  <a:solidFill>
                    <a:srgbClr val="000000"/>
                  </a:solidFill>
                  <a:latin typeface="Arial" pitchFamily="34" charset="0"/>
                </a:endParaRPr>
              </a:p>
            </p:txBody>
          </p:sp>
          <p:sp>
            <p:nvSpPr>
              <p:cNvPr id="174" name="Text Box 13"/>
              <p:cNvSpPr txBox="1">
                <a:spLocks noChangeArrowheads="1"/>
              </p:cNvSpPr>
              <p:nvPr/>
            </p:nvSpPr>
            <p:spPr bwMode="auto">
              <a:xfrm>
                <a:off x="536" y="1632"/>
                <a:ext cx="273" cy="233"/>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CB</a:t>
                </a:r>
                <a:endParaRPr lang="it-IT" sz="1100" b="1" baseline="-25000" dirty="0">
                  <a:solidFill>
                    <a:srgbClr val="000000"/>
                  </a:solidFill>
                  <a:latin typeface="Arial" pitchFamily="34" charset="0"/>
                </a:endParaRPr>
              </a:p>
            </p:txBody>
          </p:sp>
          <p:sp>
            <p:nvSpPr>
              <p:cNvPr id="175" name="Text Box 14"/>
              <p:cNvSpPr txBox="1">
                <a:spLocks noChangeArrowheads="1"/>
              </p:cNvSpPr>
              <p:nvPr/>
            </p:nvSpPr>
            <p:spPr bwMode="auto">
              <a:xfrm>
                <a:off x="536" y="2928"/>
                <a:ext cx="262" cy="233"/>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VB</a:t>
                </a:r>
                <a:endParaRPr lang="it-IT" sz="1100" b="1" baseline="-25000" dirty="0">
                  <a:solidFill>
                    <a:srgbClr val="000000"/>
                  </a:solidFill>
                  <a:latin typeface="Arial" pitchFamily="34" charset="0"/>
                </a:endParaRPr>
              </a:p>
            </p:txBody>
          </p:sp>
          <p:sp>
            <p:nvSpPr>
              <p:cNvPr id="176" name="Rectangle 15" descr="Diagonali chiare verso il basso"/>
              <p:cNvSpPr>
                <a:spLocks noChangeArrowheads="1"/>
              </p:cNvSpPr>
              <p:nvPr/>
            </p:nvSpPr>
            <p:spPr bwMode="auto">
              <a:xfrm>
                <a:off x="492" y="2640"/>
                <a:ext cx="975" cy="48"/>
              </a:xfrm>
              <a:prstGeom prst="rect">
                <a:avLst/>
              </a:prstGeom>
              <a:pattFill prst="ltDnDiag">
                <a:fgClr>
                  <a:srgbClr val="FF0000"/>
                </a:fgClr>
                <a:bgClr>
                  <a:schemeClr val="bg1"/>
                </a:bgClr>
              </a:pattFill>
              <a:ln w="9525">
                <a:solidFill>
                  <a:schemeClr val="tx1"/>
                </a:solidFill>
                <a:miter lim="800000"/>
                <a:headEnd/>
                <a:tailEnd/>
              </a:ln>
              <a:effectLst/>
            </p:spPr>
            <p:txBody>
              <a:bodyPr wrap="none" anchor="ctr"/>
              <a:lstStyle/>
              <a:p>
                <a:endParaRPr lang="en-US" sz="1000"/>
              </a:p>
            </p:txBody>
          </p:sp>
          <p:sp>
            <p:nvSpPr>
              <p:cNvPr id="177" name="Freeform 16"/>
              <p:cNvSpPr>
                <a:spLocks/>
              </p:cNvSpPr>
              <p:nvPr/>
            </p:nvSpPr>
            <p:spPr bwMode="auto">
              <a:xfrm>
                <a:off x="480" y="2784"/>
                <a:ext cx="912" cy="720"/>
              </a:xfrm>
              <a:custGeom>
                <a:avLst/>
                <a:gdLst/>
                <a:ahLst/>
                <a:cxnLst>
                  <a:cxn ang="0">
                    <a:pos x="0" y="0"/>
                  </a:cxn>
                  <a:cxn ang="0">
                    <a:pos x="288" y="48"/>
                  </a:cxn>
                  <a:cxn ang="0">
                    <a:pos x="576" y="240"/>
                  </a:cxn>
                  <a:cxn ang="0">
                    <a:pos x="912" y="720"/>
                  </a:cxn>
                </a:cxnLst>
                <a:rect l="0" t="0" r="r" b="b"/>
                <a:pathLst>
                  <a:path w="912" h="720">
                    <a:moveTo>
                      <a:pt x="0" y="0"/>
                    </a:moveTo>
                    <a:cubicBezTo>
                      <a:pt x="96" y="4"/>
                      <a:pt x="192" y="8"/>
                      <a:pt x="288" y="48"/>
                    </a:cubicBezTo>
                    <a:cubicBezTo>
                      <a:pt x="384" y="88"/>
                      <a:pt x="472" y="128"/>
                      <a:pt x="576" y="240"/>
                    </a:cubicBezTo>
                    <a:cubicBezTo>
                      <a:pt x="680" y="352"/>
                      <a:pt x="856" y="640"/>
                      <a:pt x="912" y="720"/>
                    </a:cubicBezTo>
                  </a:path>
                </a:pathLst>
              </a:custGeom>
              <a:noFill/>
              <a:ln w="38100" cap="flat" cmpd="sng">
                <a:solidFill>
                  <a:schemeClr val="tx1"/>
                </a:solidFill>
                <a:prstDash val="solid"/>
                <a:round/>
                <a:headEnd/>
                <a:tailEnd/>
              </a:ln>
              <a:effectLst/>
            </p:spPr>
            <p:txBody>
              <a:bodyPr/>
              <a:lstStyle/>
              <a:p>
                <a:endParaRPr lang="en-US" sz="1000"/>
              </a:p>
            </p:txBody>
          </p:sp>
        </p:grpSp>
        <p:sp>
          <p:nvSpPr>
            <p:cNvPr id="135" name="Rectangle 134"/>
            <p:cNvSpPr/>
            <p:nvPr/>
          </p:nvSpPr>
          <p:spPr>
            <a:xfrm>
              <a:off x="761877" y="3169604"/>
              <a:ext cx="3589421" cy="169277"/>
            </a:xfrm>
            <a:prstGeom prst="rect">
              <a:avLst/>
            </a:prstGeom>
          </p:spPr>
          <p:txBody>
            <a:bodyPr wrap="square" lIns="0" tIns="0" rIns="0" bIns="0">
              <a:spAutoFit/>
            </a:bodyPr>
            <a:lstStyle/>
            <a:p>
              <a:r>
                <a:rPr lang="en-US" sz="1100" dirty="0">
                  <a:latin typeface="Calibri" panose="020F0502020204030204" pitchFamily="34" charset="0"/>
                  <a:cs typeface="Calibri" panose="020F0502020204030204" pitchFamily="34" charset="0"/>
                </a:rPr>
                <a:t>10</a:t>
              </a:r>
              <a:r>
                <a:rPr lang="en-US" sz="1100" dirty="0" smtClean="0">
                  <a:latin typeface="Calibri" panose="020F0502020204030204" pitchFamily="34" charset="0"/>
                  <a:cs typeface="Calibri" panose="020F0502020204030204" pitchFamily="34" charset="0"/>
                </a:rPr>
                <a:t>% structural vacancies </a:t>
              </a:r>
              <a:r>
                <a:rPr lang="en-US" sz="1100" dirty="0" smtClean="0">
                  <a:latin typeface="Calibri" panose="020F0502020204030204" pitchFamily="34" charset="0"/>
                  <a:cs typeface="Calibri" panose="020F0502020204030204" pitchFamily="34" charset="0"/>
                  <a:sym typeface="Wingdings" panose="05000000000000000000" pitchFamily="2" charset="2"/>
                </a:rPr>
                <a:t>result in </a:t>
              </a:r>
              <a:r>
                <a:rPr lang="en-US" sz="1100" dirty="0">
                  <a:latin typeface="Calibri" panose="020F0502020204030204" pitchFamily="34" charset="0"/>
                  <a:cs typeface="Calibri" panose="020F0502020204030204" pitchFamily="34" charset="0"/>
                  <a:sym typeface="Wingdings" panose="05000000000000000000" pitchFamily="2" charset="2"/>
                </a:rPr>
                <a:t>l</a:t>
              </a:r>
              <a:r>
                <a:rPr lang="en-US" sz="1100" dirty="0" smtClean="0">
                  <a:latin typeface="Calibri" panose="020F0502020204030204" pitchFamily="34" charset="0"/>
                  <a:cs typeface="Calibri" panose="020F0502020204030204" pitchFamily="34" charset="0"/>
                </a:rPr>
                <a:t>ocalized </a:t>
              </a:r>
              <a:r>
                <a:rPr lang="en-US" sz="1100" dirty="0">
                  <a:latin typeface="Calibri" panose="020F0502020204030204" pitchFamily="34" charset="0"/>
                  <a:cs typeface="Calibri" panose="020F0502020204030204" pitchFamily="34" charset="0"/>
                </a:rPr>
                <a:t>states near LP </a:t>
              </a:r>
              <a:r>
                <a:rPr lang="en-US" sz="1100" dirty="0" smtClean="0">
                  <a:latin typeface="Calibri" panose="020F0502020204030204" pitchFamily="34" charset="0"/>
                  <a:cs typeface="Calibri" panose="020F0502020204030204" pitchFamily="34" charset="0"/>
                </a:rPr>
                <a:t>band</a:t>
              </a:r>
              <a:endParaRPr lang="en-US" sz="1100" dirty="0">
                <a:latin typeface="Calibri" panose="020F0502020204030204" pitchFamily="34" charset="0"/>
                <a:cs typeface="Calibri" panose="020F0502020204030204" pitchFamily="34" charset="0"/>
              </a:endParaRPr>
            </a:p>
          </p:txBody>
        </p:sp>
        <p:graphicFrame>
          <p:nvGraphicFramePr>
            <p:cNvPr id="136" name="Object 4"/>
            <p:cNvGraphicFramePr>
              <a:graphicFrameLocks noChangeAspect="1"/>
            </p:cNvGraphicFramePr>
            <p:nvPr>
              <p:extLst>
                <p:ext uri="{D42A27DB-BD31-4B8C-83A1-F6EECF244321}">
                  <p14:modId xmlns:p14="http://schemas.microsoft.com/office/powerpoint/2010/main" xmlns="" val="533881748"/>
                </p:ext>
              </p:extLst>
            </p:nvPr>
          </p:nvGraphicFramePr>
          <p:xfrm>
            <a:off x="2562842" y="3491526"/>
            <a:ext cx="1632283" cy="2035777"/>
          </p:xfrm>
          <a:graphic>
            <a:graphicData uri="http://schemas.openxmlformats.org/presentationml/2006/ole">
              <p:oleObj spid="_x0000_s161795" name="CorelDRAW" r:id="rId7" imgW="4130040" imgH="5151120" progId="">
                <p:embed/>
              </p:oleObj>
            </a:graphicData>
          </a:graphic>
        </p:graphicFrame>
        <p:sp>
          <p:nvSpPr>
            <p:cNvPr id="137" name="Rectangle 136"/>
            <p:cNvSpPr/>
            <p:nvPr/>
          </p:nvSpPr>
          <p:spPr>
            <a:xfrm>
              <a:off x="768495" y="5573058"/>
              <a:ext cx="3589421" cy="169277"/>
            </a:xfrm>
            <a:prstGeom prst="rect">
              <a:avLst/>
            </a:prstGeom>
          </p:spPr>
          <p:txBody>
            <a:bodyPr wrap="square" lIns="0" tIns="0" rIns="0" bIns="0">
              <a:spAutoFit/>
            </a:bodyPr>
            <a:lstStyle/>
            <a:p>
              <a:r>
                <a:rPr lang="en-US" sz="1100" dirty="0" smtClean="0">
                  <a:latin typeface="Calibri" panose="020F0502020204030204" pitchFamily="34" charset="0"/>
                  <a:cs typeface="Calibri" panose="020F0502020204030204" pitchFamily="34" charset="0"/>
                </a:rPr>
                <a:t>Over- and under-coordinated Tellurium lead to defects/traps </a:t>
              </a:r>
              <a:endParaRPr lang="en-US" sz="1100" dirty="0">
                <a:latin typeface="Calibri" panose="020F0502020204030204" pitchFamily="34" charset="0"/>
                <a:cs typeface="Calibri" panose="020F0502020204030204" pitchFamily="34" charset="0"/>
              </a:endParaRPr>
            </a:p>
          </p:txBody>
        </p:sp>
        <p:sp>
          <p:nvSpPr>
            <p:cNvPr id="138" name="Rectangle 137"/>
            <p:cNvSpPr/>
            <p:nvPr/>
          </p:nvSpPr>
          <p:spPr>
            <a:xfrm rot="16200000">
              <a:off x="-250480" y="4365280"/>
              <a:ext cx="1479892" cy="369332"/>
            </a:xfrm>
            <a:prstGeom prst="rect">
              <a:avLst/>
            </a:prstGeom>
            <a:solidFill>
              <a:schemeClr val="accent2"/>
            </a:solidFill>
          </p:spPr>
          <p:txBody>
            <a:bodyPr wrap="none">
              <a:spAutoFit/>
            </a:bodyPr>
            <a:lstStyle/>
            <a:p>
              <a:r>
                <a:rPr lang="en-US" b="1" dirty="0">
                  <a:solidFill>
                    <a:schemeClr val="bg1"/>
                  </a:solidFill>
                </a:rPr>
                <a:t>Amorphous</a:t>
              </a:r>
            </a:p>
          </p:txBody>
        </p:sp>
        <p:sp>
          <p:nvSpPr>
            <p:cNvPr id="139" name="Rectangle 138"/>
            <p:cNvSpPr/>
            <p:nvPr/>
          </p:nvSpPr>
          <p:spPr>
            <a:xfrm rot="16200000">
              <a:off x="-192772" y="2021572"/>
              <a:ext cx="1364476" cy="369332"/>
            </a:xfrm>
            <a:prstGeom prst="rect">
              <a:avLst/>
            </a:prstGeom>
            <a:solidFill>
              <a:schemeClr val="accent2"/>
            </a:solidFill>
          </p:spPr>
          <p:txBody>
            <a:bodyPr wrap="none">
              <a:spAutoFit/>
            </a:bodyPr>
            <a:lstStyle/>
            <a:p>
              <a:r>
                <a:rPr lang="en-US" b="1" dirty="0" smtClean="0">
                  <a:solidFill>
                    <a:schemeClr val="bg1"/>
                  </a:solidFill>
                </a:rPr>
                <a:t>Crystalline</a:t>
              </a:r>
              <a:endParaRPr lang="en-US" b="1" dirty="0">
                <a:solidFill>
                  <a:schemeClr val="bg1"/>
                </a:solidFill>
              </a:endParaRPr>
            </a:p>
          </p:txBody>
        </p:sp>
        <p:grpSp>
          <p:nvGrpSpPr>
            <p:cNvPr id="6" name="Group 4"/>
            <p:cNvGrpSpPr>
              <a:grpSpLocks/>
            </p:cNvGrpSpPr>
            <p:nvPr/>
          </p:nvGrpSpPr>
          <p:grpSpPr bwMode="auto">
            <a:xfrm>
              <a:off x="1270482" y="3567499"/>
              <a:ext cx="902702" cy="1865720"/>
              <a:chOff x="2937" y="1120"/>
              <a:chExt cx="1527" cy="2786"/>
            </a:xfrm>
          </p:grpSpPr>
          <p:sp>
            <p:nvSpPr>
              <p:cNvPr id="144" name="Line 6"/>
              <p:cNvSpPr>
                <a:spLocks noChangeShapeType="1"/>
              </p:cNvSpPr>
              <p:nvPr/>
            </p:nvSpPr>
            <p:spPr bwMode="auto">
              <a:xfrm flipV="1">
                <a:off x="3228" y="1168"/>
                <a:ext cx="0" cy="2736"/>
              </a:xfrm>
              <a:prstGeom prst="line">
                <a:avLst/>
              </a:prstGeom>
              <a:noFill/>
              <a:ln w="38100">
                <a:solidFill>
                  <a:schemeClr val="tx1"/>
                </a:solidFill>
                <a:miter lim="800000"/>
                <a:headEnd/>
                <a:tailEnd type="triangle" w="med" len="med"/>
              </a:ln>
              <a:effectLst/>
            </p:spPr>
            <p:txBody>
              <a:bodyPr/>
              <a:lstStyle/>
              <a:p>
                <a:endParaRPr lang="en-US" sz="1000"/>
              </a:p>
            </p:txBody>
          </p:sp>
          <p:sp>
            <p:nvSpPr>
              <p:cNvPr id="145" name="Arc 7"/>
              <p:cNvSpPr>
                <a:spLocks/>
              </p:cNvSpPr>
              <p:nvPr/>
            </p:nvSpPr>
            <p:spPr bwMode="auto">
              <a:xfrm flipV="1">
                <a:off x="3228" y="1312"/>
                <a:ext cx="1188" cy="81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miter lim="800000"/>
                <a:headEnd/>
                <a:tailEnd/>
              </a:ln>
              <a:effectLst/>
            </p:spPr>
            <p:txBody>
              <a:bodyPr wrap="none" anchor="ctr"/>
              <a:lstStyle/>
              <a:p>
                <a:endParaRPr lang="en-US" sz="1000"/>
              </a:p>
            </p:txBody>
          </p:sp>
          <p:sp>
            <p:nvSpPr>
              <p:cNvPr id="146" name="Text Box 8"/>
              <p:cNvSpPr txBox="1">
                <a:spLocks noChangeArrowheads="1"/>
              </p:cNvSpPr>
              <p:nvPr/>
            </p:nvSpPr>
            <p:spPr bwMode="auto">
              <a:xfrm>
                <a:off x="2937" y="2030"/>
                <a:ext cx="249" cy="253"/>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r>
                  <a:rPr lang="it-IT" sz="1100" b="1" baseline="-25000" dirty="0">
                    <a:solidFill>
                      <a:srgbClr val="000000"/>
                    </a:solidFill>
                    <a:latin typeface="Arial" pitchFamily="34" charset="0"/>
                  </a:rPr>
                  <a:t>c</a:t>
                </a:r>
              </a:p>
            </p:txBody>
          </p:sp>
          <p:sp>
            <p:nvSpPr>
              <p:cNvPr id="147" name="Text Box 9"/>
              <p:cNvSpPr txBox="1">
                <a:spLocks noChangeArrowheads="1"/>
              </p:cNvSpPr>
              <p:nvPr/>
            </p:nvSpPr>
            <p:spPr bwMode="auto">
              <a:xfrm>
                <a:off x="2937" y="3134"/>
                <a:ext cx="249" cy="253"/>
              </a:xfrm>
              <a:prstGeom prst="rect">
                <a:avLst/>
              </a:prstGeom>
              <a:noFill/>
              <a:ln w="9525">
                <a:noFill/>
                <a:miter lim="800000"/>
                <a:headEnd/>
                <a:tailEnd/>
              </a:ln>
              <a:effectLst/>
            </p:spPr>
            <p:txBody>
              <a:bodyPr wrap="none" lIns="0" tIns="0" rIns="0" bIns="0">
                <a:spAutoFit/>
              </a:bodyPr>
              <a:lstStyle/>
              <a:p>
                <a:pPr eaLnBrk="1" hangingPunct="1"/>
                <a:r>
                  <a:rPr lang="it-IT" sz="1100" b="1" dirty="0">
                    <a:solidFill>
                      <a:srgbClr val="000000"/>
                    </a:solidFill>
                    <a:latin typeface="Arial" pitchFamily="34" charset="0"/>
                  </a:rPr>
                  <a:t>E</a:t>
                </a:r>
                <a:r>
                  <a:rPr lang="it-IT" sz="1100" b="1" baseline="-25000" dirty="0">
                    <a:solidFill>
                      <a:srgbClr val="000000"/>
                    </a:solidFill>
                    <a:latin typeface="Arial" pitchFamily="34" charset="0"/>
                  </a:rPr>
                  <a:t>v</a:t>
                </a:r>
              </a:p>
            </p:txBody>
          </p:sp>
          <p:sp>
            <p:nvSpPr>
              <p:cNvPr id="148" name="Line 10"/>
              <p:cNvSpPr>
                <a:spLocks noChangeShapeType="1"/>
              </p:cNvSpPr>
              <p:nvPr/>
            </p:nvSpPr>
            <p:spPr bwMode="auto">
              <a:xfrm>
                <a:off x="3228" y="2704"/>
                <a:ext cx="975" cy="0"/>
              </a:xfrm>
              <a:prstGeom prst="line">
                <a:avLst/>
              </a:prstGeom>
              <a:noFill/>
              <a:ln w="25400">
                <a:solidFill>
                  <a:schemeClr val="tx1"/>
                </a:solidFill>
                <a:prstDash val="dash"/>
                <a:miter lim="800000"/>
                <a:headEnd/>
                <a:tailEnd/>
              </a:ln>
              <a:effectLst/>
            </p:spPr>
            <p:txBody>
              <a:bodyPr/>
              <a:lstStyle/>
              <a:p>
                <a:endParaRPr lang="en-US" sz="1000"/>
              </a:p>
            </p:txBody>
          </p:sp>
          <p:sp>
            <p:nvSpPr>
              <p:cNvPr id="149" name="Text Box 11"/>
              <p:cNvSpPr txBox="1">
                <a:spLocks noChangeArrowheads="1"/>
              </p:cNvSpPr>
              <p:nvPr/>
            </p:nvSpPr>
            <p:spPr bwMode="auto">
              <a:xfrm>
                <a:off x="3937" y="2416"/>
                <a:ext cx="527" cy="391"/>
              </a:xfrm>
              <a:prstGeom prst="rect">
                <a:avLst/>
              </a:prstGeom>
              <a:noFill/>
              <a:ln w="9525">
                <a:noFill/>
                <a:miter lim="800000"/>
                <a:headEnd/>
                <a:tailEnd/>
              </a:ln>
              <a:effectLst/>
            </p:spPr>
            <p:txBody>
              <a:bodyPr wrap="none">
                <a:spAutoFit/>
              </a:bodyPr>
              <a:lstStyle/>
              <a:p>
                <a:pPr eaLnBrk="1" hangingPunct="1"/>
                <a:r>
                  <a:rPr lang="it-IT" sz="1100" b="1" dirty="0">
                    <a:latin typeface="Arial" pitchFamily="34" charset="0"/>
                  </a:rPr>
                  <a:t>E</a:t>
                </a:r>
                <a:r>
                  <a:rPr lang="it-IT" sz="1100" b="1" baseline="-25000" dirty="0">
                    <a:latin typeface="Arial" pitchFamily="34" charset="0"/>
                  </a:rPr>
                  <a:t>f</a:t>
                </a:r>
              </a:p>
            </p:txBody>
          </p:sp>
          <p:sp>
            <p:nvSpPr>
              <p:cNvPr id="150" name="Text Box 12"/>
              <p:cNvSpPr txBox="1">
                <a:spLocks noChangeArrowheads="1"/>
              </p:cNvSpPr>
              <p:nvPr/>
            </p:nvSpPr>
            <p:spPr bwMode="auto">
              <a:xfrm>
                <a:off x="3272" y="1120"/>
                <a:ext cx="472" cy="391"/>
              </a:xfrm>
              <a:prstGeom prst="rect">
                <a:avLst/>
              </a:prstGeom>
              <a:noFill/>
              <a:ln w="9525">
                <a:noFill/>
                <a:miter lim="800000"/>
                <a:headEnd/>
                <a:tailEnd/>
              </a:ln>
              <a:effectLst/>
            </p:spPr>
            <p:txBody>
              <a:bodyPr wrap="none">
                <a:spAutoFit/>
              </a:bodyPr>
              <a:lstStyle/>
              <a:p>
                <a:pPr eaLnBrk="1" hangingPunct="1"/>
                <a:r>
                  <a:rPr lang="it-IT" sz="1100" b="1">
                    <a:solidFill>
                      <a:srgbClr val="000000"/>
                    </a:solidFill>
                    <a:latin typeface="Arial" pitchFamily="34" charset="0"/>
                  </a:rPr>
                  <a:t>E</a:t>
                </a:r>
                <a:endParaRPr lang="it-IT" sz="1100" b="1" baseline="-25000">
                  <a:solidFill>
                    <a:srgbClr val="000000"/>
                  </a:solidFill>
                  <a:latin typeface="Arial" pitchFamily="34" charset="0"/>
                </a:endParaRPr>
              </a:p>
            </p:txBody>
          </p:sp>
          <p:sp>
            <p:nvSpPr>
              <p:cNvPr id="151" name="Text Box 13"/>
              <p:cNvSpPr txBox="1">
                <a:spLocks noChangeArrowheads="1"/>
              </p:cNvSpPr>
              <p:nvPr/>
            </p:nvSpPr>
            <p:spPr bwMode="auto">
              <a:xfrm>
                <a:off x="3272" y="1696"/>
                <a:ext cx="659" cy="391"/>
              </a:xfrm>
              <a:prstGeom prst="rect">
                <a:avLst/>
              </a:prstGeom>
              <a:noFill/>
              <a:ln w="9525">
                <a:noFill/>
                <a:miter lim="800000"/>
                <a:headEnd/>
                <a:tailEnd/>
              </a:ln>
              <a:effectLst/>
            </p:spPr>
            <p:txBody>
              <a:bodyPr wrap="none">
                <a:spAutoFit/>
              </a:bodyPr>
              <a:lstStyle/>
              <a:p>
                <a:pPr eaLnBrk="1" hangingPunct="1"/>
                <a:r>
                  <a:rPr lang="it-IT" sz="1100" b="1">
                    <a:solidFill>
                      <a:srgbClr val="000000"/>
                    </a:solidFill>
                    <a:latin typeface="Arial" pitchFamily="34" charset="0"/>
                  </a:rPr>
                  <a:t>CB</a:t>
                </a:r>
                <a:endParaRPr lang="it-IT" sz="1100" b="1" baseline="-25000">
                  <a:solidFill>
                    <a:srgbClr val="000000"/>
                  </a:solidFill>
                  <a:latin typeface="Arial" pitchFamily="34" charset="0"/>
                </a:endParaRPr>
              </a:p>
            </p:txBody>
          </p:sp>
          <p:sp>
            <p:nvSpPr>
              <p:cNvPr id="152" name="Text Box 14"/>
              <p:cNvSpPr txBox="1">
                <a:spLocks noChangeArrowheads="1"/>
              </p:cNvSpPr>
              <p:nvPr/>
            </p:nvSpPr>
            <p:spPr bwMode="auto">
              <a:xfrm>
                <a:off x="3272" y="3328"/>
                <a:ext cx="646" cy="391"/>
              </a:xfrm>
              <a:prstGeom prst="rect">
                <a:avLst/>
              </a:prstGeom>
              <a:noFill/>
              <a:ln w="9525">
                <a:noFill/>
                <a:miter lim="800000"/>
                <a:headEnd/>
                <a:tailEnd/>
              </a:ln>
              <a:effectLst/>
            </p:spPr>
            <p:txBody>
              <a:bodyPr wrap="none">
                <a:spAutoFit/>
              </a:bodyPr>
              <a:lstStyle/>
              <a:p>
                <a:pPr eaLnBrk="1" hangingPunct="1"/>
                <a:r>
                  <a:rPr lang="it-IT" sz="1100" b="1" dirty="0">
                    <a:solidFill>
                      <a:srgbClr val="000000"/>
                    </a:solidFill>
                    <a:latin typeface="Arial" pitchFamily="34" charset="0"/>
                  </a:rPr>
                  <a:t>VB</a:t>
                </a:r>
                <a:endParaRPr lang="it-IT" sz="1100" b="1" baseline="-25000" dirty="0">
                  <a:solidFill>
                    <a:srgbClr val="000000"/>
                  </a:solidFill>
                  <a:latin typeface="Arial" pitchFamily="34" charset="0"/>
                </a:endParaRPr>
              </a:p>
            </p:txBody>
          </p:sp>
          <p:sp>
            <p:nvSpPr>
              <p:cNvPr id="153" name="Line 15"/>
              <p:cNvSpPr>
                <a:spLocks noChangeShapeType="1"/>
              </p:cNvSpPr>
              <p:nvPr/>
            </p:nvSpPr>
            <p:spPr bwMode="auto">
              <a:xfrm>
                <a:off x="3228" y="3280"/>
                <a:ext cx="532" cy="0"/>
              </a:xfrm>
              <a:prstGeom prst="line">
                <a:avLst/>
              </a:prstGeom>
              <a:noFill/>
              <a:ln w="38100">
                <a:solidFill>
                  <a:schemeClr val="tx1"/>
                </a:solidFill>
                <a:miter lim="800000"/>
                <a:headEnd/>
                <a:tailEnd/>
              </a:ln>
              <a:effectLst/>
            </p:spPr>
            <p:txBody>
              <a:bodyPr/>
              <a:lstStyle/>
              <a:p>
                <a:endParaRPr lang="en-US" sz="1000"/>
              </a:p>
            </p:txBody>
          </p:sp>
          <p:sp>
            <p:nvSpPr>
              <p:cNvPr id="154" name="Arc 16"/>
              <p:cNvSpPr>
                <a:spLocks/>
              </p:cNvSpPr>
              <p:nvPr/>
            </p:nvSpPr>
            <p:spPr bwMode="auto">
              <a:xfrm>
                <a:off x="3228" y="3136"/>
                <a:ext cx="886" cy="770"/>
              </a:xfrm>
              <a:custGeom>
                <a:avLst/>
                <a:gdLst>
                  <a:gd name="G0" fmla="+- 0 0 0"/>
                  <a:gd name="G1" fmla="+- 21193 0 0"/>
                  <a:gd name="G2" fmla="+- 21600 0 0"/>
                  <a:gd name="T0" fmla="*/ 4174 w 21600"/>
                  <a:gd name="T1" fmla="*/ 0 h 21193"/>
                  <a:gd name="T2" fmla="*/ 21600 w 21600"/>
                  <a:gd name="T3" fmla="*/ 21193 h 21193"/>
                  <a:gd name="T4" fmla="*/ 0 w 21600"/>
                  <a:gd name="T5" fmla="*/ 21193 h 21193"/>
                </a:gdLst>
                <a:ahLst/>
                <a:cxnLst>
                  <a:cxn ang="0">
                    <a:pos x="T0" y="T1"/>
                  </a:cxn>
                  <a:cxn ang="0">
                    <a:pos x="T2" y="T3"/>
                  </a:cxn>
                  <a:cxn ang="0">
                    <a:pos x="T4" y="T5"/>
                  </a:cxn>
                </a:cxnLst>
                <a:rect l="0" t="0" r="r" b="b"/>
                <a:pathLst>
                  <a:path w="21600" h="21193" fill="none" extrusionOk="0">
                    <a:moveTo>
                      <a:pt x="4173" y="0"/>
                    </a:moveTo>
                    <a:cubicBezTo>
                      <a:pt x="14299" y="1994"/>
                      <a:pt x="21600" y="10872"/>
                      <a:pt x="21600" y="21193"/>
                    </a:cubicBezTo>
                  </a:path>
                  <a:path w="21600" h="21193" stroke="0" extrusionOk="0">
                    <a:moveTo>
                      <a:pt x="4173" y="0"/>
                    </a:moveTo>
                    <a:cubicBezTo>
                      <a:pt x="14299" y="1994"/>
                      <a:pt x="21600" y="10872"/>
                      <a:pt x="21600" y="21193"/>
                    </a:cubicBezTo>
                    <a:lnTo>
                      <a:pt x="0" y="21193"/>
                    </a:lnTo>
                    <a:close/>
                  </a:path>
                </a:pathLst>
              </a:custGeom>
              <a:noFill/>
              <a:ln w="38100">
                <a:solidFill>
                  <a:schemeClr val="tx1"/>
                </a:solidFill>
                <a:miter lim="800000"/>
                <a:headEnd/>
                <a:tailEnd/>
              </a:ln>
              <a:effectLst/>
            </p:spPr>
            <p:txBody>
              <a:bodyPr wrap="none" anchor="ctr"/>
              <a:lstStyle/>
              <a:p>
                <a:endParaRPr lang="en-US" sz="1000"/>
              </a:p>
            </p:txBody>
          </p:sp>
          <p:sp>
            <p:nvSpPr>
              <p:cNvPr id="155" name="Freeform 17"/>
              <p:cNvSpPr>
                <a:spLocks/>
              </p:cNvSpPr>
              <p:nvPr/>
            </p:nvSpPr>
            <p:spPr bwMode="auto">
              <a:xfrm>
                <a:off x="3228" y="2896"/>
                <a:ext cx="177" cy="240"/>
              </a:xfrm>
              <a:custGeom>
                <a:avLst/>
                <a:gdLst/>
                <a:ahLst/>
                <a:cxnLst>
                  <a:cxn ang="0">
                    <a:pos x="0" y="0"/>
                  </a:cxn>
                  <a:cxn ang="0">
                    <a:pos x="28" y="156"/>
                  </a:cxn>
                  <a:cxn ang="0">
                    <a:pos x="104" y="212"/>
                  </a:cxn>
                  <a:cxn ang="0">
                    <a:pos x="192" y="240"/>
                  </a:cxn>
                </a:cxnLst>
                <a:rect l="0" t="0" r="r" b="b"/>
                <a:pathLst>
                  <a:path w="192" h="240">
                    <a:moveTo>
                      <a:pt x="0" y="0"/>
                    </a:moveTo>
                    <a:cubicBezTo>
                      <a:pt x="5" y="26"/>
                      <a:pt x="11" y="121"/>
                      <a:pt x="28" y="156"/>
                    </a:cubicBezTo>
                    <a:cubicBezTo>
                      <a:pt x="45" y="191"/>
                      <a:pt x="77" y="198"/>
                      <a:pt x="104" y="212"/>
                    </a:cubicBezTo>
                    <a:cubicBezTo>
                      <a:pt x="131" y="226"/>
                      <a:pt x="174" y="234"/>
                      <a:pt x="192" y="240"/>
                    </a:cubicBezTo>
                  </a:path>
                </a:pathLst>
              </a:custGeom>
              <a:noFill/>
              <a:ln w="38100" cap="flat" cmpd="sng">
                <a:solidFill>
                  <a:schemeClr val="tx1"/>
                </a:solidFill>
                <a:prstDash val="solid"/>
                <a:miter lim="800000"/>
                <a:headEnd type="none" w="med" len="med"/>
                <a:tailEnd type="none" w="med" len="med"/>
              </a:ln>
              <a:effectLst/>
            </p:spPr>
            <p:txBody>
              <a:bodyPr/>
              <a:lstStyle/>
              <a:p>
                <a:endParaRPr lang="en-US" sz="1000"/>
              </a:p>
            </p:txBody>
          </p:sp>
          <p:sp>
            <p:nvSpPr>
              <p:cNvPr id="156" name="Line 18"/>
              <p:cNvSpPr>
                <a:spLocks noChangeShapeType="1"/>
              </p:cNvSpPr>
              <p:nvPr/>
            </p:nvSpPr>
            <p:spPr bwMode="auto">
              <a:xfrm>
                <a:off x="3228" y="3184"/>
                <a:ext cx="89" cy="96"/>
              </a:xfrm>
              <a:prstGeom prst="line">
                <a:avLst/>
              </a:prstGeom>
              <a:noFill/>
              <a:ln w="12700">
                <a:solidFill>
                  <a:schemeClr val="tx1"/>
                </a:solidFill>
                <a:miter lim="800000"/>
                <a:headEnd/>
                <a:tailEnd/>
              </a:ln>
              <a:effectLst/>
            </p:spPr>
            <p:txBody>
              <a:bodyPr/>
              <a:lstStyle/>
              <a:p>
                <a:endParaRPr lang="en-US" sz="1000"/>
              </a:p>
            </p:txBody>
          </p:sp>
          <p:sp>
            <p:nvSpPr>
              <p:cNvPr id="157" name="Line 19"/>
              <p:cNvSpPr>
                <a:spLocks noChangeShapeType="1"/>
              </p:cNvSpPr>
              <p:nvPr/>
            </p:nvSpPr>
            <p:spPr bwMode="auto">
              <a:xfrm>
                <a:off x="3228" y="3136"/>
                <a:ext cx="133" cy="144"/>
              </a:xfrm>
              <a:prstGeom prst="line">
                <a:avLst/>
              </a:prstGeom>
              <a:noFill/>
              <a:ln w="12700">
                <a:solidFill>
                  <a:schemeClr val="tx1"/>
                </a:solidFill>
                <a:miter lim="800000"/>
                <a:headEnd/>
                <a:tailEnd/>
              </a:ln>
              <a:effectLst/>
            </p:spPr>
            <p:txBody>
              <a:bodyPr/>
              <a:lstStyle/>
              <a:p>
                <a:endParaRPr lang="en-US" sz="1000"/>
              </a:p>
            </p:txBody>
          </p:sp>
          <p:sp>
            <p:nvSpPr>
              <p:cNvPr id="158" name="Line 20"/>
              <p:cNvSpPr>
                <a:spLocks noChangeShapeType="1"/>
              </p:cNvSpPr>
              <p:nvPr/>
            </p:nvSpPr>
            <p:spPr bwMode="auto">
              <a:xfrm>
                <a:off x="3228" y="3088"/>
                <a:ext cx="177" cy="192"/>
              </a:xfrm>
              <a:prstGeom prst="line">
                <a:avLst/>
              </a:prstGeom>
              <a:noFill/>
              <a:ln w="12700">
                <a:solidFill>
                  <a:schemeClr val="tx1"/>
                </a:solidFill>
                <a:miter lim="800000"/>
                <a:headEnd/>
                <a:tailEnd/>
              </a:ln>
              <a:effectLst/>
            </p:spPr>
            <p:txBody>
              <a:bodyPr/>
              <a:lstStyle/>
              <a:p>
                <a:endParaRPr lang="en-US" sz="1000"/>
              </a:p>
            </p:txBody>
          </p:sp>
          <p:sp>
            <p:nvSpPr>
              <p:cNvPr id="159" name="Line 21"/>
              <p:cNvSpPr>
                <a:spLocks noChangeShapeType="1"/>
              </p:cNvSpPr>
              <p:nvPr/>
            </p:nvSpPr>
            <p:spPr bwMode="auto">
              <a:xfrm>
                <a:off x="3228" y="3040"/>
                <a:ext cx="222" cy="240"/>
              </a:xfrm>
              <a:prstGeom prst="line">
                <a:avLst/>
              </a:prstGeom>
              <a:noFill/>
              <a:ln w="12700">
                <a:solidFill>
                  <a:schemeClr val="tx1"/>
                </a:solidFill>
                <a:miter lim="800000"/>
                <a:headEnd/>
                <a:tailEnd/>
              </a:ln>
              <a:effectLst/>
            </p:spPr>
            <p:txBody>
              <a:bodyPr/>
              <a:lstStyle/>
              <a:p>
                <a:endParaRPr lang="en-US" sz="1000"/>
              </a:p>
            </p:txBody>
          </p:sp>
          <p:sp>
            <p:nvSpPr>
              <p:cNvPr id="160" name="Line 22"/>
              <p:cNvSpPr>
                <a:spLocks noChangeShapeType="1"/>
              </p:cNvSpPr>
              <p:nvPr/>
            </p:nvSpPr>
            <p:spPr bwMode="auto">
              <a:xfrm>
                <a:off x="3361" y="3136"/>
                <a:ext cx="133" cy="144"/>
              </a:xfrm>
              <a:prstGeom prst="line">
                <a:avLst/>
              </a:prstGeom>
              <a:noFill/>
              <a:ln w="12700">
                <a:solidFill>
                  <a:schemeClr val="tx1"/>
                </a:solidFill>
                <a:miter lim="800000"/>
                <a:headEnd/>
                <a:tailEnd/>
              </a:ln>
              <a:effectLst/>
            </p:spPr>
            <p:txBody>
              <a:bodyPr/>
              <a:lstStyle/>
              <a:p>
                <a:endParaRPr lang="en-US" sz="1000"/>
              </a:p>
            </p:txBody>
          </p:sp>
          <p:sp>
            <p:nvSpPr>
              <p:cNvPr id="161" name="Line 23"/>
              <p:cNvSpPr>
                <a:spLocks noChangeShapeType="1"/>
              </p:cNvSpPr>
              <p:nvPr/>
            </p:nvSpPr>
            <p:spPr bwMode="auto">
              <a:xfrm>
                <a:off x="3405" y="3136"/>
                <a:ext cx="133" cy="144"/>
              </a:xfrm>
              <a:prstGeom prst="line">
                <a:avLst/>
              </a:prstGeom>
              <a:noFill/>
              <a:ln w="12700">
                <a:solidFill>
                  <a:schemeClr val="tx1"/>
                </a:solidFill>
                <a:miter lim="800000"/>
                <a:headEnd/>
                <a:tailEnd/>
              </a:ln>
              <a:effectLst/>
            </p:spPr>
            <p:txBody>
              <a:bodyPr/>
              <a:lstStyle/>
              <a:p>
                <a:endParaRPr lang="en-US" sz="1000"/>
              </a:p>
            </p:txBody>
          </p:sp>
          <p:sp>
            <p:nvSpPr>
              <p:cNvPr id="162" name="Line 24"/>
              <p:cNvSpPr>
                <a:spLocks noChangeShapeType="1"/>
              </p:cNvSpPr>
              <p:nvPr/>
            </p:nvSpPr>
            <p:spPr bwMode="auto">
              <a:xfrm>
                <a:off x="3450" y="3136"/>
                <a:ext cx="132" cy="144"/>
              </a:xfrm>
              <a:prstGeom prst="line">
                <a:avLst/>
              </a:prstGeom>
              <a:noFill/>
              <a:ln w="12700">
                <a:solidFill>
                  <a:schemeClr val="tx1"/>
                </a:solidFill>
                <a:miter lim="800000"/>
                <a:headEnd/>
                <a:tailEnd/>
              </a:ln>
              <a:effectLst/>
            </p:spPr>
            <p:txBody>
              <a:bodyPr/>
              <a:lstStyle/>
              <a:p>
                <a:endParaRPr lang="en-US" sz="1000"/>
              </a:p>
            </p:txBody>
          </p:sp>
          <p:sp>
            <p:nvSpPr>
              <p:cNvPr id="163" name="Line 25"/>
              <p:cNvSpPr>
                <a:spLocks noChangeShapeType="1"/>
              </p:cNvSpPr>
              <p:nvPr/>
            </p:nvSpPr>
            <p:spPr bwMode="auto">
              <a:xfrm>
                <a:off x="3538" y="3184"/>
                <a:ext cx="89" cy="96"/>
              </a:xfrm>
              <a:prstGeom prst="line">
                <a:avLst/>
              </a:prstGeom>
              <a:noFill/>
              <a:ln w="12700">
                <a:solidFill>
                  <a:schemeClr val="tx1"/>
                </a:solidFill>
                <a:miter lim="800000"/>
                <a:headEnd/>
                <a:tailEnd/>
              </a:ln>
              <a:effectLst/>
            </p:spPr>
            <p:txBody>
              <a:bodyPr/>
              <a:lstStyle/>
              <a:p>
                <a:endParaRPr lang="en-US" sz="1000"/>
              </a:p>
            </p:txBody>
          </p:sp>
          <p:sp>
            <p:nvSpPr>
              <p:cNvPr id="164" name="Rectangle 26" descr="Diagonali chiare verso il basso"/>
              <p:cNvSpPr>
                <a:spLocks noChangeArrowheads="1"/>
              </p:cNvSpPr>
              <p:nvPr/>
            </p:nvSpPr>
            <p:spPr bwMode="auto">
              <a:xfrm>
                <a:off x="3228" y="2224"/>
                <a:ext cx="975" cy="48"/>
              </a:xfrm>
              <a:prstGeom prst="rect">
                <a:avLst/>
              </a:prstGeom>
              <a:pattFill prst="ltDnDiag">
                <a:fgClr>
                  <a:srgbClr val="FF0000"/>
                </a:fgClr>
                <a:bgClr>
                  <a:schemeClr val="bg1"/>
                </a:bgClr>
              </a:pattFill>
              <a:ln w="9525">
                <a:solidFill>
                  <a:schemeClr val="tx1"/>
                </a:solidFill>
                <a:miter lim="800000"/>
                <a:headEnd/>
                <a:tailEnd/>
              </a:ln>
              <a:effectLst/>
            </p:spPr>
            <p:txBody>
              <a:bodyPr wrap="none" anchor="ctr"/>
              <a:lstStyle/>
              <a:p>
                <a:endParaRPr lang="en-US" sz="1000"/>
              </a:p>
            </p:txBody>
          </p:sp>
          <p:sp>
            <p:nvSpPr>
              <p:cNvPr id="165" name="Rectangle 27" descr="Diagonali chiare verso il basso"/>
              <p:cNvSpPr>
                <a:spLocks noChangeArrowheads="1"/>
              </p:cNvSpPr>
              <p:nvPr/>
            </p:nvSpPr>
            <p:spPr bwMode="auto">
              <a:xfrm>
                <a:off x="3228" y="3136"/>
                <a:ext cx="975" cy="48"/>
              </a:xfrm>
              <a:prstGeom prst="rect">
                <a:avLst/>
              </a:prstGeom>
              <a:pattFill prst="ltDnDiag">
                <a:fgClr>
                  <a:srgbClr val="FF0000"/>
                </a:fgClr>
                <a:bgClr>
                  <a:schemeClr val="bg1"/>
                </a:bgClr>
              </a:pattFill>
              <a:ln w="9525">
                <a:solidFill>
                  <a:schemeClr val="tx1"/>
                </a:solidFill>
                <a:miter lim="800000"/>
                <a:headEnd/>
                <a:tailEnd/>
              </a:ln>
              <a:effectLst/>
            </p:spPr>
            <p:txBody>
              <a:bodyPr wrap="none" anchor="ctr"/>
              <a:lstStyle/>
              <a:p>
                <a:endParaRPr lang="en-US" sz="1000"/>
              </a:p>
            </p:txBody>
          </p:sp>
          <p:sp>
            <p:nvSpPr>
              <p:cNvPr id="166" name="Line 28"/>
              <p:cNvSpPr>
                <a:spLocks noChangeShapeType="1"/>
              </p:cNvSpPr>
              <p:nvPr/>
            </p:nvSpPr>
            <p:spPr bwMode="auto">
              <a:xfrm>
                <a:off x="3582" y="3184"/>
                <a:ext cx="89" cy="96"/>
              </a:xfrm>
              <a:prstGeom prst="line">
                <a:avLst/>
              </a:prstGeom>
              <a:noFill/>
              <a:ln w="12700">
                <a:solidFill>
                  <a:schemeClr val="tx1"/>
                </a:solidFill>
                <a:miter lim="800000"/>
                <a:headEnd/>
                <a:tailEnd/>
              </a:ln>
              <a:effectLst/>
            </p:spPr>
            <p:txBody>
              <a:bodyPr/>
              <a:lstStyle/>
              <a:p>
                <a:endParaRPr lang="en-US" sz="1000"/>
              </a:p>
            </p:txBody>
          </p:sp>
        </p:grpSp>
        <p:sp>
          <p:nvSpPr>
            <p:cNvPr id="141" name="Freeform 140"/>
            <p:cNvSpPr/>
            <p:nvPr/>
          </p:nvSpPr>
          <p:spPr>
            <a:xfrm>
              <a:off x="1945641" y="1122632"/>
              <a:ext cx="1620570" cy="1140733"/>
            </a:xfrm>
            <a:custGeom>
              <a:avLst/>
              <a:gdLst>
                <a:gd name="connsiteX0" fmla="*/ 1620570 w 1620570"/>
                <a:gd name="connsiteY0" fmla="*/ 408481 h 1214240"/>
                <a:gd name="connsiteX1" fmla="*/ 561315 w 1620570"/>
                <a:gd name="connsiteY1" fmla="*/ 37289 h 1214240"/>
                <a:gd name="connsiteX2" fmla="*/ 0 w 1620570"/>
                <a:gd name="connsiteY2" fmla="*/ 1214240 h 1214240"/>
              </a:gdLst>
              <a:ahLst/>
              <a:cxnLst>
                <a:cxn ang="0">
                  <a:pos x="connsiteX0" y="connsiteY0"/>
                </a:cxn>
                <a:cxn ang="0">
                  <a:pos x="connsiteX1" y="connsiteY1"/>
                </a:cxn>
                <a:cxn ang="0">
                  <a:pos x="connsiteX2" y="connsiteY2"/>
                </a:cxn>
              </a:cxnLst>
              <a:rect l="l" t="t" r="r" b="b"/>
              <a:pathLst>
                <a:path w="1620570" h="1214240">
                  <a:moveTo>
                    <a:pt x="1620570" y="408481"/>
                  </a:moveTo>
                  <a:cubicBezTo>
                    <a:pt x="1225990" y="155738"/>
                    <a:pt x="831410" y="-97004"/>
                    <a:pt x="561315" y="37289"/>
                  </a:cubicBezTo>
                  <a:cubicBezTo>
                    <a:pt x="291220" y="171582"/>
                    <a:pt x="145610" y="692911"/>
                    <a:pt x="0" y="1214240"/>
                  </a:cubicBezTo>
                </a:path>
              </a:pathLst>
            </a:custGeom>
            <a:noFill/>
            <a:ln w="1905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a:off x="2107316" y="4243299"/>
              <a:ext cx="508281" cy="642124"/>
            </a:xfrm>
            <a:custGeom>
              <a:avLst/>
              <a:gdLst>
                <a:gd name="connsiteX0" fmla="*/ 697117 w 697117"/>
                <a:gd name="connsiteY0" fmla="*/ 0 h 742384"/>
                <a:gd name="connsiteX1" fmla="*/ 325925 w 697117"/>
                <a:gd name="connsiteY1" fmla="*/ 579422 h 742384"/>
                <a:gd name="connsiteX2" fmla="*/ 0 w 697117"/>
                <a:gd name="connsiteY2" fmla="*/ 742384 h 742384"/>
              </a:gdLst>
              <a:ahLst/>
              <a:cxnLst>
                <a:cxn ang="0">
                  <a:pos x="connsiteX0" y="connsiteY0"/>
                </a:cxn>
                <a:cxn ang="0">
                  <a:pos x="connsiteX1" y="connsiteY1"/>
                </a:cxn>
                <a:cxn ang="0">
                  <a:pos x="connsiteX2" y="connsiteY2"/>
                </a:cxn>
              </a:cxnLst>
              <a:rect l="l" t="t" r="r" b="b"/>
              <a:pathLst>
                <a:path w="697117" h="742384">
                  <a:moveTo>
                    <a:pt x="697117" y="0"/>
                  </a:moveTo>
                  <a:cubicBezTo>
                    <a:pt x="569614" y="227845"/>
                    <a:pt x="442111" y="455691"/>
                    <a:pt x="325925" y="579422"/>
                  </a:cubicBezTo>
                  <a:cubicBezTo>
                    <a:pt x="209739" y="703153"/>
                    <a:pt x="104869" y="722768"/>
                    <a:pt x="0" y="742384"/>
                  </a:cubicBezTo>
                </a:path>
              </a:pathLst>
            </a:custGeom>
            <a:noFill/>
            <a:ln w="1905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142"/>
            <p:cNvSpPr/>
            <p:nvPr/>
          </p:nvSpPr>
          <p:spPr>
            <a:xfrm>
              <a:off x="2090496" y="3665927"/>
              <a:ext cx="1189341" cy="939511"/>
            </a:xfrm>
            <a:custGeom>
              <a:avLst/>
              <a:gdLst>
                <a:gd name="connsiteX0" fmla="*/ 1158844 w 1189341"/>
                <a:gd name="connsiteY0" fmla="*/ 939511 h 939511"/>
                <a:gd name="connsiteX1" fmla="*/ 1041149 w 1189341"/>
                <a:gd name="connsiteY1" fmla="*/ 7004 h 939511"/>
                <a:gd name="connsiteX2" fmla="*/ 0 w 1189341"/>
                <a:gd name="connsiteY2" fmla="*/ 513998 h 939511"/>
              </a:gdLst>
              <a:ahLst/>
              <a:cxnLst>
                <a:cxn ang="0">
                  <a:pos x="connsiteX0" y="connsiteY0"/>
                </a:cxn>
                <a:cxn ang="0">
                  <a:pos x="connsiteX1" y="connsiteY1"/>
                </a:cxn>
                <a:cxn ang="0">
                  <a:pos x="connsiteX2" y="connsiteY2"/>
                </a:cxn>
              </a:cxnLst>
              <a:rect l="l" t="t" r="r" b="b"/>
              <a:pathLst>
                <a:path w="1189341" h="939511">
                  <a:moveTo>
                    <a:pt x="1158844" y="939511"/>
                  </a:moveTo>
                  <a:cubicBezTo>
                    <a:pt x="1196567" y="508717"/>
                    <a:pt x="1234290" y="77923"/>
                    <a:pt x="1041149" y="7004"/>
                  </a:cubicBezTo>
                  <a:cubicBezTo>
                    <a:pt x="848008" y="-63915"/>
                    <a:pt x="173525" y="424972"/>
                    <a:pt x="0" y="513998"/>
                  </a:cubicBezTo>
                </a:path>
              </a:pathLst>
            </a:custGeom>
            <a:noFill/>
            <a:ln w="1905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Box 11"/>
            <p:cNvSpPr txBox="1">
              <a:spLocks noChangeArrowheads="1"/>
            </p:cNvSpPr>
            <p:nvPr/>
          </p:nvSpPr>
          <p:spPr bwMode="auto">
            <a:xfrm>
              <a:off x="2863163" y="1231717"/>
              <a:ext cx="134652" cy="138499"/>
            </a:xfrm>
            <a:prstGeom prst="rect">
              <a:avLst/>
            </a:prstGeom>
            <a:noFill/>
            <a:ln w="9525">
              <a:noFill/>
              <a:miter lim="800000"/>
              <a:headEnd/>
              <a:tailEnd/>
            </a:ln>
            <a:effectLst/>
          </p:spPr>
          <p:txBody>
            <a:bodyPr wrap="none" lIns="0" tIns="0" rIns="0" bIns="0">
              <a:spAutoFit/>
            </a:bodyPr>
            <a:lstStyle/>
            <a:p>
              <a:pPr eaLnBrk="1" hangingPunct="1"/>
              <a:r>
                <a:rPr lang="it-IT" sz="900" b="1" dirty="0" smtClean="0">
                  <a:solidFill>
                    <a:srgbClr val="F59E01"/>
                  </a:solidFill>
                  <a:effectLst>
                    <a:innerShdw dist="139700" dir="5400000">
                      <a:schemeClr val="tx1"/>
                    </a:innerShdw>
                  </a:effectLst>
                  <a:latin typeface="Arial" pitchFamily="34" charset="0"/>
                </a:rPr>
                <a:t>Te</a:t>
              </a:r>
              <a:endParaRPr lang="it-IT" sz="900" b="1" dirty="0">
                <a:solidFill>
                  <a:srgbClr val="F59E01"/>
                </a:solidFill>
                <a:effectLst>
                  <a:innerShdw dist="139700" dir="5400000">
                    <a:schemeClr val="tx1"/>
                  </a:innerShdw>
                </a:effectLst>
                <a:latin typeface="Arial" pitchFamily="34" charset="0"/>
              </a:endParaRPr>
            </a:p>
          </p:txBody>
        </p:sp>
        <p:sp>
          <p:nvSpPr>
            <p:cNvPr id="65" name="Text Box 11"/>
            <p:cNvSpPr txBox="1">
              <a:spLocks noChangeArrowheads="1"/>
            </p:cNvSpPr>
            <p:nvPr/>
          </p:nvSpPr>
          <p:spPr bwMode="auto">
            <a:xfrm>
              <a:off x="3633184" y="1300966"/>
              <a:ext cx="76944" cy="138499"/>
            </a:xfrm>
            <a:prstGeom prst="rect">
              <a:avLst/>
            </a:prstGeom>
            <a:noFill/>
            <a:ln w="9525">
              <a:noFill/>
              <a:miter lim="800000"/>
              <a:headEnd/>
              <a:tailEnd/>
            </a:ln>
            <a:effectLst/>
          </p:spPr>
          <p:txBody>
            <a:bodyPr wrap="none" lIns="0" tIns="0" rIns="0" bIns="0">
              <a:spAutoFit/>
            </a:bodyPr>
            <a:lstStyle/>
            <a:p>
              <a:pPr eaLnBrk="1" hangingPunct="1"/>
              <a:r>
                <a:rPr lang="it-IT" sz="900" b="1" dirty="0" smtClean="0">
                  <a:effectLst>
                    <a:innerShdw dist="139700" dir="5400000">
                      <a:schemeClr val="tx1"/>
                    </a:innerShdw>
                  </a:effectLst>
                  <a:latin typeface="Arial" pitchFamily="34" charset="0"/>
                </a:rPr>
                <a:t>V</a:t>
              </a:r>
              <a:endParaRPr lang="it-IT" sz="900" b="1" baseline="-25000" dirty="0">
                <a:effectLst>
                  <a:innerShdw dist="139700" dir="5400000">
                    <a:schemeClr val="tx1"/>
                  </a:innerShdw>
                </a:effectLst>
                <a:latin typeface="Arial" pitchFamily="34" charset="0"/>
              </a:endParaRPr>
            </a:p>
          </p:txBody>
        </p:sp>
      </p:grpSp>
      <p:sp>
        <p:nvSpPr>
          <p:cNvPr id="66" name="Text Box 11"/>
          <p:cNvSpPr txBox="1">
            <a:spLocks noChangeArrowheads="1"/>
          </p:cNvSpPr>
          <p:nvPr/>
        </p:nvSpPr>
        <p:spPr bwMode="auto">
          <a:xfrm>
            <a:off x="2913959" y="3780338"/>
            <a:ext cx="134652" cy="138499"/>
          </a:xfrm>
          <a:prstGeom prst="rect">
            <a:avLst/>
          </a:prstGeom>
          <a:noFill/>
          <a:ln w="9525">
            <a:noFill/>
            <a:miter lim="800000"/>
            <a:headEnd/>
            <a:tailEnd/>
          </a:ln>
          <a:effectLst/>
        </p:spPr>
        <p:txBody>
          <a:bodyPr wrap="none" lIns="0" tIns="0" rIns="0" bIns="0">
            <a:spAutoFit/>
          </a:bodyPr>
          <a:lstStyle/>
          <a:p>
            <a:pPr eaLnBrk="1" hangingPunct="1"/>
            <a:r>
              <a:rPr lang="it-IT" sz="900" b="1" dirty="0" smtClean="0">
                <a:solidFill>
                  <a:srgbClr val="F59E01"/>
                </a:solidFill>
                <a:effectLst>
                  <a:innerShdw dist="139700" dir="5400000">
                    <a:schemeClr val="tx1"/>
                  </a:innerShdw>
                </a:effectLst>
                <a:latin typeface="Arial" pitchFamily="34" charset="0"/>
              </a:rPr>
              <a:t>Te</a:t>
            </a:r>
            <a:endParaRPr lang="it-IT" sz="900" b="1" dirty="0">
              <a:solidFill>
                <a:srgbClr val="F59E01"/>
              </a:solidFill>
              <a:effectLst>
                <a:innerShdw dist="139700" dir="5400000">
                  <a:schemeClr val="tx1"/>
                </a:innerShdw>
              </a:effectLst>
              <a:latin typeface="Arial" pitchFamily="34" charset="0"/>
            </a:endParaRPr>
          </a:p>
        </p:txBody>
      </p:sp>
      <p:sp>
        <p:nvSpPr>
          <p:cNvPr id="67" name="Title 1"/>
          <p:cNvSpPr txBox="1">
            <a:spLocks/>
          </p:cNvSpPr>
          <p:nvPr/>
        </p:nvSpPr>
        <p:spPr>
          <a:xfrm>
            <a:off x="457200" y="93578"/>
            <a:ext cx="8229600" cy="494907"/>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accent2"/>
                </a:solidFill>
                <a:effectLst/>
                <a:uLnTx/>
                <a:uFillTx/>
                <a:latin typeface="+mj-lt"/>
                <a:ea typeface="+mj-ea"/>
                <a:cs typeface="+mj-cs"/>
              </a:rPr>
              <a:t>SXP Memory: Phase</a:t>
            </a:r>
            <a:r>
              <a:rPr kumimoji="0" lang="en-US" sz="3200" b="1" i="0" u="none" strike="noStrike" kern="0" cap="none" spc="0" normalizeH="0" noProof="0" dirty="0" smtClean="0">
                <a:ln>
                  <a:noFill/>
                </a:ln>
                <a:solidFill>
                  <a:schemeClr val="accent2"/>
                </a:solidFill>
                <a:effectLst/>
                <a:uLnTx/>
                <a:uFillTx/>
                <a:latin typeface="+mj-lt"/>
                <a:ea typeface="+mj-ea"/>
                <a:cs typeface="+mj-cs"/>
              </a:rPr>
              <a:t> Change</a:t>
            </a:r>
            <a:r>
              <a:rPr kumimoji="0" lang="en-US" sz="3200" b="1" i="0" u="none" strike="noStrike" kern="0" cap="none" spc="0" normalizeH="0" baseline="0" noProof="0" dirty="0" smtClean="0">
                <a:ln>
                  <a:noFill/>
                </a:ln>
                <a:solidFill>
                  <a:schemeClr val="accent2"/>
                </a:solidFill>
                <a:effectLst/>
                <a:uLnTx/>
                <a:uFillTx/>
                <a:latin typeface="+mj-lt"/>
                <a:ea typeface="+mj-ea"/>
                <a:cs typeface="+mj-cs"/>
              </a:rPr>
              <a:t> Model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accent2"/>
                </a:solidFill>
                <a:effectLst/>
                <a:uLnTx/>
                <a:uFillTx/>
                <a:latin typeface="+mj-lt"/>
                <a:ea typeface="+mj-ea"/>
                <a:cs typeface="+mj-cs"/>
              </a:rPr>
              <a:t>(GST example)</a:t>
            </a:r>
            <a:endParaRPr kumimoji="0" lang="en-US" sz="2000" b="1" i="0" u="none" strike="noStrike" kern="0" cap="none" spc="0" normalizeH="0" baseline="0" noProof="0" dirty="0">
              <a:ln>
                <a:noFill/>
              </a:ln>
              <a:solidFill>
                <a:schemeClr val="accent2"/>
              </a:solidFill>
              <a:effectLst/>
              <a:uLnTx/>
              <a:uFillTx/>
              <a:latin typeface="+mj-lt"/>
              <a:ea typeface="+mj-ea"/>
              <a:cs typeface="+mj-cs"/>
            </a:endParaRPr>
          </a:p>
        </p:txBody>
      </p:sp>
    </p:spTree>
    <p:extLst>
      <p:ext uri="{BB962C8B-B14F-4D97-AF65-F5344CB8AC3E}">
        <p14:creationId xmlns:p14="http://schemas.microsoft.com/office/powerpoint/2010/main" xmlns="" val="1315616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Al's templat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B2B2B2"/>
      </a:folHlink>
    </a:clrScheme>
    <a:fontScheme name="Al'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s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s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s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s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Al's template</Template>
  <TotalTime>12033</TotalTime>
  <Words>3381</Words>
  <Application>Microsoft Office PowerPoint</Application>
  <PresentationFormat>On-screen Show (4:3)</PresentationFormat>
  <Paragraphs>759</Paragraphs>
  <Slides>37</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Al's template</vt:lpstr>
      <vt:lpstr>CorelDRAW</vt:lpstr>
      <vt:lpstr>SXP Technology Update</vt:lpstr>
      <vt:lpstr>Outline</vt:lpstr>
      <vt:lpstr> SXP combines storage + memory semantics </vt:lpstr>
      <vt:lpstr>Summary</vt:lpstr>
      <vt:lpstr>What’s Changed since 2010?</vt:lpstr>
      <vt:lpstr>Outline</vt:lpstr>
      <vt:lpstr>Slide 7</vt:lpstr>
      <vt:lpstr>Options for Cross-Point (Xpt) RRAM Memory Materials</vt:lpstr>
      <vt:lpstr>Slide 9</vt:lpstr>
      <vt:lpstr>Slide 10</vt:lpstr>
      <vt:lpstr>SXP = Selector (SD) + Memory (PM)</vt:lpstr>
      <vt:lpstr>Outline</vt:lpstr>
      <vt:lpstr>Options for Cross-Point (Xpt) RRAM Memory Materials</vt:lpstr>
      <vt:lpstr>MemRistor: Fundamental Variability Limitation</vt:lpstr>
      <vt:lpstr>SXP Phase Change = Scalable &amp; Tight Vt Capability  </vt:lpstr>
      <vt:lpstr>Selector Benchmarking OTS Best in Class (we think OTS snapback IV is NOT compatible with Oxide RRAM) No known selector compatible w/ high RRAM current required for low Vt variability </vt:lpstr>
      <vt:lpstr>SXP: Substantial Competitive Lead Potential</vt:lpstr>
      <vt:lpstr>Outline</vt:lpstr>
      <vt:lpstr>Focus moved: 20nm bit Functionality  128Gbit Die Yield</vt:lpstr>
      <vt:lpstr>High level of functionality: on cusp of die level yield</vt:lpstr>
      <vt:lpstr>Present Focus: Improved performance/yield distributions  Better Performance</vt:lpstr>
      <vt:lpstr>Resolution Underway for Vt Drift</vt:lpstr>
      <vt:lpstr>Future Technology Roadmap</vt:lpstr>
      <vt:lpstr>Outline</vt:lpstr>
      <vt:lpstr>Memory Product Comparison</vt:lpstr>
      <vt:lpstr>Relative Cost Comparison</vt:lpstr>
      <vt:lpstr>Storage/Memory Progression</vt:lpstr>
      <vt:lpstr>Memory and Storage Hierarchy with SXP</vt:lpstr>
      <vt:lpstr>SXP in Server 2016: “Crystal Ridge” Concept*</vt:lpstr>
      <vt:lpstr>SXP High Capacity: Solution to Cost &amp; Performance</vt:lpstr>
      <vt:lpstr>Summary</vt:lpstr>
      <vt:lpstr>Backup</vt:lpstr>
      <vt:lpstr>SXP Data Center SSD: Coldstream</vt:lpstr>
      <vt:lpstr>SXP in Client 2016: 2LM Value Prop</vt:lpstr>
      <vt:lpstr>Persistent Memory Software Touch Points (Dependent on How Software uses it)</vt:lpstr>
      <vt:lpstr>TB’s of CR memory changes SW arch paradigm</vt:lpstr>
      <vt:lpstr>Read Disturb</vt:lpstr>
    </vt:vector>
  </TitlesOfParts>
  <Company>Intel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SXP Technology</dc:title>
  <dc:creator>afazio</dc:creator>
  <cp:lastModifiedBy>afazio</cp:lastModifiedBy>
  <cp:revision>208</cp:revision>
  <dcterms:created xsi:type="dcterms:W3CDTF">2014-08-19T17:00:02Z</dcterms:created>
  <dcterms:modified xsi:type="dcterms:W3CDTF">2014-08-28T01:33:22Z</dcterms:modified>
</cp:coreProperties>
</file>