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8" r:id="rId2"/>
    <p:sldId id="266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199CE2-B13B-4182-9904-E00895332675}">
          <p14:sldIdLst>
            <p14:sldId id="258"/>
            <p14:sldId id="266"/>
            <p14:sldId id="259"/>
            <p14:sldId id="260"/>
            <p14:sldId id="261"/>
            <p14:sldId id="262"/>
            <p14:sldId id="263"/>
            <p14:sldId id="264"/>
            <p14:sldId id="26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ED19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95F59-473C-4A6A-8F42-9EDFF5F0E150}" type="datetimeFigureOut">
              <a:rPr lang="en-US" smtClean="0"/>
              <a:pPr/>
              <a:t>7/1/2014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FE59F-C03C-46D2-9C1E-4D25E2F01F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92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26FE2-766D-4811-AB73-8684BA99558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141C3-A0D2-47DE-98A9-D40C385B27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66EB-B1A4-448E-9320-AECF5B35953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AAAF-D843-4516-8542-24A26002A06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41CEF-BBEF-42B2-B9FB-938A7144EE8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54022-5EC9-42FB-ADCA-58C79B32640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F8E61-41B3-4099-9171-AA1572DE009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095B5-BE0E-4ABB-A7C1-C590607196D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E34F8-B11F-4E53-B4F3-B64B4C4FD54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8399-05F0-4A4F-BD6F-23386DDACE4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E2C44-5BAF-4E02-8937-C69879F5036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intel.com/index.htm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635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436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EA24F-4499-4628-8159-135D415CE22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logo_micron.gif"/>
          <p:cNvPicPr>
            <a:picLocks noChangeAspect="1"/>
          </p:cNvPicPr>
          <p:nvPr/>
        </p:nvPicPr>
        <p:blipFill>
          <a:blip r:embed="rId14" cstate="print"/>
          <a:srcRect b="19231"/>
          <a:stretch>
            <a:fillRect/>
          </a:stretch>
        </p:blipFill>
        <p:spPr>
          <a:xfrm>
            <a:off x="685800" y="6414406"/>
            <a:ext cx="1476375" cy="400050"/>
          </a:xfrm>
          <a:prstGeom prst="rect">
            <a:avLst/>
          </a:prstGeom>
        </p:spPr>
      </p:pic>
      <p:pic>
        <p:nvPicPr>
          <p:cNvPr id="8" name="Picture 2" descr="Logo - Intel">
            <a:hlinkClick r:id="rId15" tooltip="Logo - Intel"/>
          </p:cNvPr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52400" y="6324600"/>
            <a:ext cx="642275" cy="417063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155372" y="6581001"/>
            <a:ext cx="966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Confidential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29000" y="6550223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Koushik</a:t>
            </a:r>
            <a:r>
              <a:rPr lang="en-US" sz="1400" baseline="0" dirty="0" smtClean="0">
                <a:solidFill>
                  <a:prstClr val="black"/>
                </a:solidFill>
              </a:rPr>
              <a:t> Banerjee</a:t>
            </a:r>
            <a:endParaRPr lang="en-US" sz="1400" dirty="0">
              <a:solidFill>
                <a:prstClr val="blac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SD1 Virgin Conduction Activation Energy </a:t>
            </a:r>
            <a:r>
              <a:rPr lang="en-US" dirty="0" err="1" smtClean="0"/>
              <a:t>vs</a:t>
            </a:r>
            <a:r>
              <a:rPr lang="en-US" dirty="0" smtClean="0"/>
              <a:t> Thickness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Koushik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D4650-D05D-4FA2-8F45-85F85577DAB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S15A </a:t>
            </a:r>
            <a:r>
              <a:rPr lang="en-US" dirty="0" smtClean="0"/>
              <a:t>8636312 (PPISN4C Seal, HBC1 Electrode)</a:t>
            </a:r>
            <a:endParaRPr lang="en-US" dirty="0"/>
          </a:p>
          <a:p>
            <a:r>
              <a:rPr lang="en-US" dirty="0"/>
              <a:t>Splits </a:t>
            </a:r>
            <a:r>
              <a:rPr lang="en-US" dirty="0">
                <a:sym typeface="Wingdings" panose="05000000000000000000" pitchFamily="2" charset="2"/>
              </a:rPr>
              <a:t> Wafers tested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07C </a:t>
            </a:r>
            <a:r>
              <a:rPr lang="en-US" dirty="0">
                <a:sym typeface="Wingdings" panose="05000000000000000000" pitchFamily="2" charset="2"/>
              </a:rPr>
              <a:t>(SD1, nominal 22nm)  </a:t>
            </a:r>
            <a:r>
              <a:rPr lang="en-US" dirty="0" smtClean="0">
                <a:sym typeface="Wingdings" panose="05000000000000000000" pitchFamily="2" charset="2"/>
              </a:rPr>
              <a:t>19,24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08E (</a:t>
            </a:r>
            <a:r>
              <a:rPr lang="en-US" dirty="0">
                <a:sym typeface="Wingdings" panose="05000000000000000000" pitchFamily="2" charset="2"/>
              </a:rPr>
              <a:t>SD1, nominal </a:t>
            </a:r>
            <a:r>
              <a:rPr lang="en-US" dirty="0" smtClean="0">
                <a:sym typeface="Wingdings" panose="05000000000000000000" pitchFamily="2" charset="2"/>
              </a:rPr>
              <a:t>20nm)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7,25</a:t>
            </a:r>
            <a:endParaRPr lang="en-US" dirty="0">
              <a:sym typeface="Wingdings" panose="05000000000000000000" pitchFamily="2" charset="2"/>
            </a:endParaRP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09E (</a:t>
            </a:r>
            <a:r>
              <a:rPr lang="en-US" dirty="0">
                <a:sym typeface="Wingdings" panose="05000000000000000000" pitchFamily="2" charset="2"/>
              </a:rPr>
              <a:t>SD1, nominal </a:t>
            </a:r>
            <a:r>
              <a:rPr lang="en-US" dirty="0" smtClean="0">
                <a:sym typeface="Wingdings" panose="05000000000000000000" pitchFamily="2" charset="2"/>
              </a:rPr>
              <a:t>24nm)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6,23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/>
              <a:t>2kx4k </a:t>
            </a:r>
            <a:r>
              <a:rPr lang="en-US" dirty="0"/>
              <a:t>Mongo-mono structure measured on 11 dies </a:t>
            </a:r>
            <a:r>
              <a:rPr lang="en-US" dirty="0" err="1"/>
              <a:t>xWafer</a:t>
            </a:r>
            <a:endParaRPr lang="en-US" dirty="0"/>
          </a:p>
          <a:p>
            <a:r>
              <a:rPr lang="en-US" dirty="0"/>
              <a:t>90C, 60C, 30C</a:t>
            </a:r>
          </a:p>
          <a:p>
            <a:pPr lvl="1"/>
            <a:r>
              <a:rPr lang="en-US" dirty="0"/>
              <a:t>IV sweep 0V-3V </a:t>
            </a:r>
            <a:r>
              <a:rPr lang="en-US"/>
              <a:t>in </a:t>
            </a:r>
            <a:r>
              <a:rPr lang="en-US" smtClean="0"/>
              <a:t>0.2V </a:t>
            </a:r>
            <a:r>
              <a:rPr lang="en-US" dirty="0"/>
              <a:t>steps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408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3133802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533400"/>
            <a:ext cx="3133801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3621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Thickness 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1731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19217"/>
            <a:ext cx="2977382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09600"/>
            <a:ext cx="2977381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1420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Ea</a:t>
            </a:r>
            <a:r>
              <a:rPr lang="en-US" dirty="0" smtClean="0"/>
              <a:t> bias Dependence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676018"/>
              </p:ext>
            </p:extLst>
          </p:nvPr>
        </p:nvGraphicFramePr>
        <p:xfrm>
          <a:off x="321076" y="4036666"/>
          <a:ext cx="8441924" cy="1471827"/>
        </p:xfrm>
        <a:graphic>
          <a:graphicData uri="http://schemas.openxmlformats.org/drawingml/2006/table">
            <a:tbl>
              <a:tblPr/>
              <a:tblGrid>
                <a:gridCol w="898124"/>
                <a:gridCol w="685800"/>
                <a:gridCol w="619416"/>
                <a:gridCol w="589654"/>
                <a:gridCol w="723308"/>
                <a:gridCol w="583757"/>
                <a:gridCol w="636826"/>
                <a:gridCol w="657039"/>
                <a:gridCol w="925198"/>
                <a:gridCol w="919860"/>
                <a:gridCol w="593342"/>
                <a:gridCol w="609600"/>
              </a:tblGrid>
              <a:tr h="12966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Nominal Thickness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Estimate Intercept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Estimate Slope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Std Error Intercept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Std Error Slope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 Ratio Intercept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 Ratio Slope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Observations (or Sum Wgts)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Root Mean Square Error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RSquare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RSquare Adj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6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Poole</a:t>
                      </a: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vs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V)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0.89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-0.20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0.004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0.002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225.75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-107.01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0.019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0.979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0.979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68"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0.89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-0.19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0.004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0.002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235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-105.13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0.017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0.979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0.979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68"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0.89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-0.18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0.002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255.74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-110.1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0.015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0.981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0.981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6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Poole-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Frenkel</a:t>
                      </a:r>
                      <a:endParaRPr lang="en-US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vs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sqrtV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-202.270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68"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-171.040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240.000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138"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483" marR="6483" marT="64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273.12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-159.180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232.000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0.981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0"/>
            <a:ext cx="3844916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763480"/>
            <a:ext cx="3844916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1359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Poole Fit</a:t>
            </a:r>
            <a:r>
              <a:rPr lang="en-US" dirty="0"/>
              <a:t> (</a:t>
            </a:r>
            <a:r>
              <a:rPr lang="en-US" dirty="0" err="1"/>
              <a:t>logI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V)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6" y="685800"/>
            <a:ext cx="5204056" cy="484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5492" y="685800"/>
            <a:ext cx="5118508" cy="484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1574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Poole Fit (</a:t>
            </a:r>
            <a:r>
              <a:rPr lang="en-US" dirty="0" err="1"/>
              <a:t>logI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smtClean="0"/>
              <a:t>V)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6312318"/>
              </p:ext>
            </p:extLst>
          </p:nvPr>
        </p:nvGraphicFramePr>
        <p:xfrm>
          <a:off x="381000" y="3810000"/>
          <a:ext cx="7264400" cy="762000"/>
        </p:xfrm>
        <a:graphic>
          <a:graphicData uri="http://schemas.openxmlformats.org/drawingml/2006/table">
            <a:tbl>
              <a:tblPr/>
              <a:tblGrid>
                <a:gridCol w="1192757"/>
                <a:gridCol w="1170552"/>
                <a:gridCol w="951668"/>
                <a:gridCol w="1167380"/>
                <a:gridCol w="942151"/>
                <a:gridCol w="1027802"/>
                <a:gridCol w="812090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Nominal Thickness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Estimate Intercept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Estimate Slope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Std Error Intercept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Std Error Slope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 Ratio Intercept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 Ratio Slope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-68.15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-67.95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-93.39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85800"/>
            <a:ext cx="4034389" cy="277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0318293"/>
              </p:ext>
            </p:extLst>
          </p:nvPr>
        </p:nvGraphicFramePr>
        <p:xfrm>
          <a:off x="4491589" y="5105400"/>
          <a:ext cx="4330699" cy="762000"/>
        </p:xfrm>
        <a:graphic>
          <a:graphicData uri="http://schemas.openxmlformats.org/drawingml/2006/table">
            <a:tbl>
              <a:tblPr/>
              <a:tblGrid>
                <a:gridCol w="1192925"/>
                <a:gridCol w="1167544"/>
                <a:gridCol w="942284"/>
                <a:gridCol w="1027946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Nominal Thickness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Estimate Slope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Std Error Slope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 Ratio Slope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7.208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425.83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7.464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390.17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7.743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303.81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589" y="670264"/>
            <a:ext cx="3810000" cy="2672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971800" y="3457575"/>
            <a:ext cx="1804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Log(I0) </a:t>
            </a:r>
            <a:r>
              <a:rPr lang="en-US" dirty="0" err="1" smtClean="0"/>
              <a:t>vs</a:t>
            </a:r>
            <a:r>
              <a:rPr lang="en-US" dirty="0" smtClean="0"/>
              <a:t> 1/</a:t>
            </a:r>
            <a:r>
              <a:rPr lang="en-US" dirty="0" err="1" smtClean="0"/>
              <a:t>kT</a:t>
            </a:r>
            <a:r>
              <a:rPr lang="en-US" dirty="0" smtClean="0"/>
              <a:t> fit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867400" y="4724400"/>
            <a:ext cx="1480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1/STS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kT</a:t>
            </a:r>
            <a:r>
              <a:rPr lang="en-US" dirty="0" smtClean="0"/>
              <a:t> 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00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Poole-</a:t>
            </a:r>
            <a:r>
              <a:rPr lang="en-US" dirty="0" err="1" smtClean="0"/>
              <a:t>Frenkel</a:t>
            </a:r>
            <a:r>
              <a:rPr lang="en-US" dirty="0" smtClean="0"/>
              <a:t> Fit (</a:t>
            </a:r>
            <a:r>
              <a:rPr lang="en-US" dirty="0" err="1" smtClean="0"/>
              <a:t>logI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sqrt</a:t>
            </a:r>
            <a:r>
              <a:rPr lang="en-US" dirty="0" smtClean="0"/>
              <a:t>(V))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4017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11" y="761999"/>
            <a:ext cx="4698289" cy="4232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399" y="762000"/>
            <a:ext cx="4138505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5855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762000"/>
            <a:ext cx="4343400" cy="252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Poole-</a:t>
            </a:r>
            <a:r>
              <a:rPr lang="en-US" dirty="0" err="1"/>
              <a:t>Frenkel</a:t>
            </a:r>
            <a:r>
              <a:rPr lang="en-US" dirty="0"/>
              <a:t> Fit (</a:t>
            </a:r>
            <a:r>
              <a:rPr lang="en-US" dirty="0" err="1"/>
              <a:t>logI</a:t>
            </a:r>
            <a:r>
              <a:rPr lang="en-US" dirty="0"/>
              <a:t>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err="1"/>
              <a:t>sqrt</a:t>
            </a:r>
            <a:r>
              <a:rPr lang="en-US" dirty="0"/>
              <a:t>(V))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683137"/>
              </p:ext>
            </p:extLst>
          </p:nvPr>
        </p:nvGraphicFramePr>
        <p:xfrm>
          <a:off x="457200" y="4038600"/>
          <a:ext cx="5422900" cy="762000"/>
        </p:xfrm>
        <a:graphic>
          <a:graphicData uri="http://schemas.openxmlformats.org/drawingml/2006/table">
            <a:tbl>
              <a:tblPr/>
              <a:tblGrid>
                <a:gridCol w="1192404"/>
                <a:gridCol w="1170205"/>
                <a:gridCol w="951386"/>
                <a:gridCol w="1167033"/>
                <a:gridCol w="941872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Nominal Thickness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Estimate Intercept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Estimate Slope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Std Error Intercept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Std Error Slope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14.739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0.4825118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0.013732964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14.373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0.382879711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0.010897295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14.459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0.362385324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0.010313996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97CFC-4254-4997-B5E8-C28B7A8EE1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7/1/2014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E7FF4-72B9-442D-B837-9BEE75681B4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1999"/>
            <a:ext cx="4533900" cy="3114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312595"/>
              </p:ext>
            </p:extLst>
          </p:nvPr>
        </p:nvGraphicFramePr>
        <p:xfrm>
          <a:off x="4495800" y="5105400"/>
          <a:ext cx="4483100" cy="762000"/>
        </p:xfrm>
        <a:graphic>
          <a:graphicData uri="http://schemas.openxmlformats.org/drawingml/2006/table">
            <a:tbl>
              <a:tblPr/>
              <a:tblGrid>
                <a:gridCol w="1192955"/>
                <a:gridCol w="1170746"/>
                <a:gridCol w="951826"/>
                <a:gridCol w="1167573"/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Nominal Thickness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Estimate Slope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Std Error Slope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 Ratio Slope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2.776338996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0.017229793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161.14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2.848607913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0.018036746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157.93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2.927543823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0.0187728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155.95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7754470" y="800380"/>
            <a:ext cx="152400" cy="39991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956994" y="1838590"/>
            <a:ext cx="1899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 correct model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971800" y="3581400"/>
            <a:ext cx="1804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Log(I0) </a:t>
            </a:r>
            <a:r>
              <a:rPr lang="en-US" dirty="0" err="1" smtClean="0"/>
              <a:t>vs</a:t>
            </a:r>
            <a:r>
              <a:rPr lang="en-US" dirty="0" smtClean="0"/>
              <a:t> 1/</a:t>
            </a:r>
            <a:r>
              <a:rPr lang="en-US" dirty="0" err="1" smtClean="0"/>
              <a:t>kT</a:t>
            </a:r>
            <a:r>
              <a:rPr lang="en-US" dirty="0" smtClean="0"/>
              <a:t> fit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0" y="4700087"/>
            <a:ext cx="1480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1/STS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kT</a:t>
            </a:r>
            <a:r>
              <a:rPr lang="en-US" dirty="0" smtClean="0"/>
              <a:t> 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047630"/>
      </p:ext>
    </p:extLst>
  </p:cSld>
  <p:clrMapOvr>
    <a:masterClrMapping/>
  </p:clrMapOvr>
</p:sld>
</file>

<file path=ppt/theme/theme1.xml><?xml version="1.0" encoding="utf-8"?>
<a:theme xmlns:a="http://schemas.openxmlformats.org/drawingml/2006/main" name="Intel_Micron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Intel_Micron_ppt_template</Template>
  <TotalTime>65</TotalTime>
  <Words>381</Words>
  <Application>Microsoft Office PowerPoint</Application>
  <PresentationFormat>On-screen Show (4:3)</PresentationFormat>
  <Paragraphs>203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Intel_Micron_ppt_template</vt:lpstr>
      <vt:lpstr>SD1 Virgin Conduction Activation Energy vs Thickness</vt:lpstr>
      <vt:lpstr>Data</vt:lpstr>
      <vt:lpstr>Temperature Comparison</vt:lpstr>
      <vt:lpstr>Thickness Comparison</vt:lpstr>
      <vt:lpstr>Ea bias Dependence</vt:lpstr>
      <vt:lpstr>Poole Fit (logI vs V)</vt:lpstr>
      <vt:lpstr>Poole Fit (logI vs V)</vt:lpstr>
      <vt:lpstr>Poole-Frenkel Fit (logI vs sqrt(V))</vt:lpstr>
      <vt:lpstr>Poole-Frenkel Fit (logI vs sqrt(V))</vt:lpstr>
    </vt:vector>
  </TitlesOfParts>
  <Company>Micron Technology,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SD1 Virgin Conduction Activation Energy vs Thickness</dc:title>
  <dc:creator>kbanerjee</dc:creator>
  <cp:lastModifiedBy>kbanerjee</cp:lastModifiedBy>
  <cp:revision>15</cp:revision>
  <dcterms:created xsi:type="dcterms:W3CDTF">2014-06-30T23:09:11Z</dcterms:created>
  <dcterms:modified xsi:type="dcterms:W3CDTF">2014-07-01T14:44:52Z</dcterms:modified>
</cp:coreProperties>
</file>