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1" r:id="rId4"/>
  </p:sldMasterIdLst>
  <p:notesMasterIdLst>
    <p:notesMasterId r:id="rId23"/>
  </p:notesMasterIdLst>
  <p:handoutMasterIdLst>
    <p:handoutMasterId r:id="rId24"/>
  </p:handoutMasterIdLst>
  <p:sldIdLst>
    <p:sldId id="256" r:id="rId5"/>
    <p:sldId id="318" r:id="rId6"/>
    <p:sldId id="343" r:id="rId7"/>
    <p:sldId id="354" r:id="rId8"/>
    <p:sldId id="358" r:id="rId9"/>
    <p:sldId id="359" r:id="rId10"/>
    <p:sldId id="355" r:id="rId11"/>
    <p:sldId id="356" r:id="rId12"/>
    <p:sldId id="357" r:id="rId13"/>
    <p:sldId id="363" r:id="rId14"/>
    <p:sldId id="366" r:id="rId15"/>
    <p:sldId id="364" r:id="rId16"/>
    <p:sldId id="362" r:id="rId17"/>
    <p:sldId id="339" r:id="rId18"/>
    <p:sldId id="365" r:id="rId19"/>
    <p:sldId id="341" r:id="rId20"/>
    <p:sldId id="360" r:id="rId21"/>
    <p:sldId id="361" r:id="rId22"/>
  </p:sldIdLst>
  <p:sldSz cx="9144000" cy="6858000" type="screen4x3"/>
  <p:notesSz cx="6858000" cy="9180513"/>
  <p:defaultTextStyle>
    <a:defPPr>
      <a:defRPr lang="en-US"/>
    </a:defPPr>
    <a:lvl1pPr algn="l" rtl="0" fontAlgn="base">
      <a:spcBef>
        <a:spcPct val="0"/>
      </a:spcBef>
      <a:spcAft>
        <a:spcPct val="0"/>
      </a:spcAft>
      <a:defRPr sz="1200" kern="1200">
        <a:solidFill>
          <a:schemeClr val="tx1"/>
        </a:solidFill>
        <a:latin typeface="Tahoma" pitchFamily="34" charset="0"/>
        <a:ea typeface="MS PGothic" pitchFamily="34" charset="-128"/>
        <a:cs typeface="+mn-cs"/>
      </a:defRPr>
    </a:lvl1pPr>
    <a:lvl2pPr marL="457200" algn="l" rtl="0" fontAlgn="base">
      <a:spcBef>
        <a:spcPct val="0"/>
      </a:spcBef>
      <a:spcAft>
        <a:spcPct val="0"/>
      </a:spcAft>
      <a:defRPr sz="1200" kern="1200">
        <a:solidFill>
          <a:schemeClr val="tx1"/>
        </a:solidFill>
        <a:latin typeface="Tahoma" pitchFamily="34" charset="0"/>
        <a:ea typeface="MS PGothic" pitchFamily="34" charset="-128"/>
        <a:cs typeface="+mn-cs"/>
      </a:defRPr>
    </a:lvl2pPr>
    <a:lvl3pPr marL="914400" algn="l" rtl="0" fontAlgn="base">
      <a:spcBef>
        <a:spcPct val="0"/>
      </a:spcBef>
      <a:spcAft>
        <a:spcPct val="0"/>
      </a:spcAft>
      <a:defRPr sz="1200" kern="1200">
        <a:solidFill>
          <a:schemeClr val="tx1"/>
        </a:solidFill>
        <a:latin typeface="Tahoma" pitchFamily="34" charset="0"/>
        <a:ea typeface="MS PGothic" pitchFamily="34" charset="-128"/>
        <a:cs typeface="+mn-cs"/>
      </a:defRPr>
    </a:lvl3pPr>
    <a:lvl4pPr marL="1371600" algn="l" rtl="0" fontAlgn="base">
      <a:spcBef>
        <a:spcPct val="0"/>
      </a:spcBef>
      <a:spcAft>
        <a:spcPct val="0"/>
      </a:spcAft>
      <a:defRPr sz="1200" kern="1200">
        <a:solidFill>
          <a:schemeClr val="tx1"/>
        </a:solidFill>
        <a:latin typeface="Tahoma" pitchFamily="34" charset="0"/>
        <a:ea typeface="MS PGothic" pitchFamily="34" charset="-128"/>
        <a:cs typeface="+mn-cs"/>
      </a:defRPr>
    </a:lvl4pPr>
    <a:lvl5pPr marL="1828800" algn="l" rtl="0" fontAlgn="base">
      <a:spcBef>
        <a:spcPct val="0"/>
      </a:spcBef>
      <a:spcAft>
        <a:spcPct val="0"/>
      </a:spcAft>
      <a:defRPr sz="1200" kern="1200">
        <a:solidFill>
          <a:schemeClr val="tx1"/>
        </a:solidFill>
        <a:latin typeface="Tahoma" pitchFamily="34" charset="0"/>
        <a:ea typeface="MS PGothic" pitchFamily="34" charset="-128"/>
        <a:cs typeface="+mn-cs"/>
      </a:defRPr>
    </a:lvl5pPr>
    <a:lvl6pPr marL="2286000" algn="l" defTabSz="914400" rtl="0" eaLnBrk="1" latinLnBrk="0" hangingPunct="1">
      <a:defRPr sz="1200" kern="1200">
        <a:solidFill>
          <a:schemeClr val="tx1"/>
        </a:solidFill>
        <a:latin typeface="Tahoma" pitchFamily="34" charset="0"/>
        <a:ea typeface="MS PGothic" pitchFamily="34" charset="-128"/>
        <a:cs typeface="+mn-cs"/>
      </a:defRPr>
    </a:lvl6pPr>
    <a:lvl7pPr marL="2743200" algn="l" defTabSz="914400" rtl="0" eaLnBrk="1" latinLnBrk="0" hangingPunct="1">
      <a:defRPr sz="1200" kern="1200">
        <a:solidFill>
          <a:schemeClr val="tx1"/>
        </a:solidFill>
        <a:latin typeface="Tahoma" pitchFamily="34" charset="0"/>
        <a:ea typeface="MS PGothic" pitchFamily="34" charset="-128"/>
        <a:cs typeface="+mn-cs"/>
      </a:defRPr>
    </a:lvl7pPr>
    <a:lvl8pPr marL="3200400" algn="l" defTabSz="914400" rtl="0" eaLnBrk="1" latinLnBrk="0" hangingPunct="1">
      <a:defRPr sz="1200" kern="1200">
        <a:solidFill>
          <a:schemeClr val="tx1"/>
        </a:solidFill>
        <a:latin typeface="Tahoma" pitchFamily="34" charset="0"/>
        <a:ea typeface="MS PGothic" pitchFamily="34" charset="-128"/>
        <a:cs typeface="+mn-cs"/>
      </a:defRPr>
    </a:lvl8pPr>
    <a:lvl9pPr marL="3657600" algn="l" defTabSz="914400" rtl="0" eaLnBrk="1" latinLnBrk="0" hangingPunct="1">
      <a:defRPr sz="1200" kern="1200">
        <a:solidFill>
          <a:schemeClr val="tx1"/>
        </a:solidFill>
        <a:latin typeface="Tahoma"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104"/>
    <a:srgbClr val="0033CC"/>
    <a:srgbClr val="0066CC"/>
    <a:srgbClr val="24207A"/>
    <a:srgbClr val="C1CEEC"/>
    <a:srgbClr val="292377"/>
    <a:srgbClr val="003399"/>
    <a:srgbClr val="000099"/>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9059" name="Rectangle 3075"/>
          <p:cNvSpPr>
            <a:spLocks noGrp="1" noChangeArrowheads="1"/>
          </p:cNvSpPr>
          <p:nvPr>
            <p:ph type="dt" sz="quarter" idx="1"/>
          </p:nvPr>
        </p:nvSpPr>
        <p:spPr bwMode="auto">
          <a:xfrm>
            <a:off x="3884613" y="0"/>
            <a:ext cx="2987675" cy="452438"/>
          </a:xfrm>
          <a:prstGeom prst="rect">
            <a:avLst/>
          </a:prstGeom>
          <a:noFill/>
          <a:ln w="9525">
            <a:noFill/>
            <a:miter lim="800000"/>
            <a:headEnd/>
            <a:tailEnd/>
          </a:ln>
          <a:effectLst/>
        </p:spPr>
        <p:txBody>
          <a:bodyPr vert="horz" wrap="square" lIns="90077" tIns="45039" rIns="90077" bIns="45039" numCol="1" anchor="t" anchorCtr="0" compatLnSpc="1">
            <a:prstTxWarp prst="textNoShape">
              <a:avLst/>
            </a:prstTxWarp>
          </a:bodyPr>
          <a:lstStyle>
            <a:lvl1pPr algn="r" defTabSz="900113" eaLnBrk="0" hangingPunct="0">
              <a:spcBef>
                <a:spcPct val="20000"/>
              </a:spcBef>
              <a:buClr>
                <a:srgbClr val="EDB22C"/>
              </a:buClr>
              <a:buFont typeface="Tahoma" pitchFamily="34" charset="0"/>
              <a:buNone/>
              <a:defRPr>
                <a:latin typeface="Lucida Sans Unicode" pitchFamily="34" charset="0"/>
                <a:ea typeface="+mn-ea"/>
              </a:defRPr>
            </a:lvl1pPr>
          </a:lstStyle>
          <a:p>
            <a:pPr>
              <a:defRPr/>
            </a:pPr>
            <a:endParaRPr lang="en-US"/>
          </a:p>
        </p:txBody>
      </p:sp>
      <p:sp>
        <p:nvSpPr>
          <p:cNvPr id="429061" name="Rectangle 3077"/>
          <p:cNvSpPr>
            <a:spLocks noGrp="1" noChangeArrowheads="1"/>
          </p:cNvSpPr>
          <p:nvPr>
            <p:ph type="sldNum" sz="quarter" idx="3"/>
          </p:nvPr>
        </p:nvSpPr>
        <p:spPr bwMode="auto">
          <a:xfrm>
            <a:off x="3884613" y="8742363"/>
            <a:ext cx="2987675" cy="452437"/>
          </a:xfrm>
          <a:prstGeom prst="rect">
            <a:avLst/>
          </a:prstGeom>
          <a:noFill/>
          <a:ln w="9525">
            <a:noFill/>
            <a:miter lim="800000"/>
            <a:headEnd/>
            <a:tailEnd/>
          </a:ln>
          <a:effectLst/>
        </p:spPr>
        <p:txBody>
          <a:bodyPr vert="horz" wrap="square" lIns="90077" tIns="45039" rIns="90077" bIns="45039" numCol="1" anchor="b" anchorCtr="0" compatLnSpc="1">
            <a:prstTxWarp prst="textNoShape">
              <a:avLst/>
            </a:prstTxWarp>
          </a:bodyPr>
          <a:lstStyle>
            <a:lvl1pPr algn="r" defTabSz="900113" eaLnBrk="0" hangingPunct="0">
              <a:spcBef>
                <a:spcPct val="20000"/>
              </a:spcBef>
              <a:buClr>
                <a:srgbClr val="EDB22C"/>
              </a:buClr>
              <a:buFont typeface="Tahoma" pitchFamily="34" charset="0"/>
              <a:buNone/>
              <a:defRPr>
                <a:latin typeface="Lucida Sans Unicode" pitchFamily="34" charset="0"/>
              </a:defRPr>
            </a:lvl1pPr>
          </a:lstStyle>
          <a:p>
            <a:fld id="{2BB3CFA0-C50B-4408-AE35-7387DF8B323A}" type="slidenum">
              <a:rPr lang="en-US"/>
              <a:pPr/>
              <a:t>‹#›</a:t>
            </a:fld>
            <a:endParaRPr lang="en-US"/>
          </a:p>
        </p:txBody>
      </p:sp>
    </p:spTree>
    <p:extLst>
      <p:ext uri="{BB962C8B-B14F-4D97-AF65-F5344CB8AC3E}">
        <p14:creationId xmlns:p14="http://schemas.microsoft.com/office/powerpoint/2010/main" val="32706931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627" tIns="45813" rIns="91627" bIns="45813" numCol="1" anchor="t" anchorCtr="0" compatLnSpc="1">
            <a:prstTxWarp prst="textNoShape">
              <a:avLst/>
            </a:prstTxWarp>
          </a:bodyPr>
          <a:lstStyle>
            <a:lvl1pPr defTabSz="915988" eaLnBrk="0" hangingPunct="0">
              <a:defRPr>
                <a:latin typeface="Times New Roman" pitchFamily="18" charset="0"/>
                <a:ea typeface="+mn-ea"/>
              </a:defRPr>
            </a:lvl1pPr>
          </a:lstStyle>
          <a:p>
            <a:pPr>
              <a:defRPr/>
            </a:pPr>
            <a:endParaRPr lang="en-US"/>
          </a:p>
        </p:txBody>
      </p:sp>
      <p:sp>
        <p:nvSpPr>
          <p:cNvPr id="3075" name="Rectangle 3"/>
          <p:cNvSpPr>
            <a:spLocks noGrp="1" noChangeArrowheads="1"/>
          </p:cNvSpPr>
          <p:nvPr>
            <p:ph type="dt" idx="1"/>
          </p:nvPr>
        </p:nvSpPr>
        <p:spPr bwMode="auto">
          <a:xfrm>
            <a:off x="3886200" y="0"/>
            <a:ext cx="2971800" cy="458788"/>
          </a:xfrm>
          <a:prstGeom prst="rect">
            <a:avLst/>
          </a:prstGeom>
          <a:noFill/>
          <a:ln w="9525">
            <a:noFill/>
            <a:miter lim="800000"/>
            <a:headEnd/>
            <a:tailEnd/>
          </a:ln>
          <a:effectLst/>
        </p:spPr>
        <p:txBody>
          <a:bodyPr vert="horz" wrap="square" lIns="91627" tIns="45813" rIns="91627" bIns="45813" numCol="1" anchor="t" anchorCtr="0" compatLnSpc="1">
            <a:prstTxWarp prst="textNoShape">
              <a:avLst/>
            </a:prstTxWarp>
          </a:bodyPr>
          <a:lstStyle>
            <a:lvl1pPr algn="r" defTabSz="915988" eaLnBrk="0" hangingPunct="0">
              <a:defRPr>
                <a:latin typeface="Times New Roman" pitchFamily="18" charset="0"/>
                <a:ea typeface="+mn-ea"/>
              </a:defRPr>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35063" y="688975"/>
            <a:ext cx="4589462" cy="34417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60863"/>
            <a:ext cx="5029200" cy="4130675"/>
          </a:xfrm>
          <a:prstGeom prst="rect">
            <a:avLst/>
          </a:prstGeom>
          <a:noFill/>
          <a:ln w="9525">
            <a:noFill/>
            <a:miter lim="800000"/>
            <a:headEnd/>
            <a:tailEnd/>
          </a:ln>
          <a:effectLst/>
        </p:spPr>
        <p:txBody>
          <a:bodyPr vert="horz" wrap="square" lIns="91627" tIns="45813" rIns="91627" bIns="4581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721725"/>
            <a:ext cx="2971800" cy="458788"/>
          </a:xfrm>
          <a:prstGeom prst="rect">
            <a:avLst/>
          </a:prstGeom>
          <a:noFill/>
          <a:ln w="9525">
            <a:noFill/>
            <a:miter lim="800000"/>
            <a:headEnd/>
            <a:tailEnd/>
          </a:ln>
          <a:effectLst/>
        </p:spPr>
        <p:txBody>
          <a:bodyPr vert="horz" wrap="square" lIns="91627" tIns="45813" rIns="91627" bIns="45813" numCol="1" anchor="b" anchorCtr="0" compatLnSpc="1">
            <a:prstTxWarp prst="textNoShape">
              <a:avLst/>
            </a:prstTxWarp>
          </a:bodyPr>
          <a:lstStyle>
            <a:lvl1pPr defTabSz="915988" eaLnBrk="0" hangingPunct="0">
              <a:defRPr>
                <a:latin typeface="Times New Roman" pitchFamily="18" charset="0"/>
                <a:ea typeface="+mn-ea"/>
              </a:defRPr>
            </a:lvl1pPr>
          </a:lstStyle>
          <a:p>
            <a:pPr>
              <a:defRPr/>
            </a:pPr>
            <a:endParaRPr lang="en-US"/>
          </a:p>
        </p:txBody>
      </p:sp>
      <p:sp>
        <p:nvSpPr>
          <p:cNvPr id="3079" name="Rectangle 7"/>
          <p:cNvSpPr>
            <a:spLocks noGrp="1" noChangeArrowheads="1"/>
          </p:cNvSpPr>
          <p:nvPr>
            <p:ph type="sldNum" sz="quarter" idx="5"/>
          </p:nvPr>
        </p:nvSpPr>
        <p:spPr bwMode="auto">
          <a:xfrm>
            <a:off x="3886200" y="8721725"/>
            <a:ext cx="2971800" cy="458788"/>
          </a:xfrm>
          <a:prstGeom prst="rect">
            <a:avLst/>
          </a:prstGeom>
          <a:noFill/>
          <a:ln w="9525">
            <a:noFill/>
            <a:miter lim="800000"/>
            <a:headEnd/>
            <a:tailEnd/>
          </a:ln>
          <a:effectLst/>
        </p:spPr>
        <p:txBody>
          <a:bodyPr vert="horz" wrap="square" lIns="91627" tIns="45813" rIns="91627" bIns="45813" numCol="1" anchor="b" anchorCtr="0" compatLnSpc="1">
            <a:prstTxWarp prst="textNoShape">
              <a:avLst/>
            </a:prstTxWarp>
          </a:bodyPr>
          <a:lstStyle>
            <a:lvl1pPr algn="r" defTabSz="915988" eaLnBrk="0" hangingPunct="0">
              <a:defRPr>
                <a:latin typeface="Times New Roman" pitchFamily="18" charset="0"/>
              </a:defRPr>
            </a:lvl1pPr>
          </a:lstStyle>
          <a:p>
            <a:fld id="{22FB48F5-EA81-42AD-BA58-99B1C308118C}" type="slidenum">
              <a:rPr lang="en-US"/>
              <a:pPr/>
              <a:t>‹#›</a:t>
            </a:fld>
            <a:endParaRPr lang="en-US"/>
          </a:p>
        </p:txBody>
      </p:sp>
    </p:spTree>
    <p:extLst>
      <p:ext uri="{BB962C8B-B14F-4D97-AF65-F5344CB8AC3E}">
        <p14:creationId xmlns:p14="http://schemas.microsoft.com/office/powerpoint/2010/main" val="9748901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a:p>
        </p:txBody>
      </p:sp>
      <p:sp>
        <p:nvSpPr>
          <p:cNvPr id="6" name="Rectangle 5"/>
          <p:cNvSpPr>
            <a:spLocks noChangeArrowheads="1"/>
          </p:cNvSpPr>
          <p:nvPr/>
        </p:nvSpPr>
        <p:spPr bwMode="auto">
          <a:xfrm>
            <a:off x="0" y="6056313"/>
            <a:ext cx="2060575" cy="801687"/>
          </a:xfrm>
          <a:prstGeom prst="rect">
            <a:avLst/>
          </a:prstGeom>
          <a:gradFill rotWithShape="1">
            <a:gsLst>
              <a:gs pos="0">
                <a:srgbClr val="24207A"/>
              </a:gs>
              <a:gs pos="50999">
                <a:srgbClr val="292377"/>
              </a:gs>
              <a:gs pos="100000">
                <a:srgbClr val="0066CC"/>
              </a:gs>
            </a:gsLst>
            <a:lin ang="2700000" scaled="1"/>
          </a:gradFill>
          <a:ln w="9525">
            <a:noFill/>
            <a:miter lim="800000"/>
            <a:headEnd/>
            <a:tailEnd/>
          </a:ln>
          <a:effectLst>
            <a:outerShdw dist="23000" dir="5400000" rotWithShape="0">
              <a:srgbClr val="808080">
                <a:alpha val="34999"/>
              </a:srgbClr>
            </a:outerShdw>
          </a:effectLst>
        </p:spPr>
        <p:txBody>
          <a:bodyPr wrap="none" lIns="92075" tIns="46038" rIns="92075" bIns="46038" anchor="ctr"/>
          <a:lstStyle/>
          <a:p>
            <a:pPr eaLnBrk="0" hangingPunct="0">
              <a:defRPr/>
            </a:pPr>
            <a:endParaRPr lang="en-US">
              <a:solidFill>
                <a:schemeClr val="lt1"/>
              </a:solidFill>
              <a:latin typeface="+mn-lt"/>
              <a:ea typeface="+mn-ea"/>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600">
                <a:solidFill>
                  <a:srgbClr val="002060"/>
                </a:solidFill>
                <a:cs typeface="Tahoma" pitchFamily="34" charset="0"/>
              </a:rPr>
              <a:t>©2013 Micron Technology, Inc. All rights reserved. Products are warranted only to meet Micron</a:t>
            </a:r>
            <a:r>
              <a:rPr lang="en-US" altLang="en-US" sz="600">
                <a:solidFill>
                  <a:srgbClr val="002060"/>
                </a:solidFill>
                <a:cs typeface="Tahoma" pitchFamily="34" charset="0"/>
              </a:rPr>
              <a:t>’</a:t>
            </a:r>
            <a:r>
              <a:rPr lang="en-US" sz="600">
                <a:solidFill>
                  <a:srgbClr val="002060"/>
                </a:solidFill>
                <a:cs typeface="Tahoma" pitchFamily="34" charset="0"/>
              </a:rPr>
              <a:t>s production data sheet specifications. Information, products, and/or specifications are subject to change without notice. All information is provided on an </a:t>
            </a:r>
            <a:r>
              <a:rPr lang="en-US" altLang="en-US" sz="600">
                <a:solidFill>
                  <a:srgbClr val="002060"/>
                </a:solidFill>
                <a:cs typeface="Tahoma" pitchFamily="34" charset="0"/>
              </a:rPr>
              <a:t>“</a:t>
            </a:r>
            <a:r>
              <a:rPr lang="en-US" sz="600">
                <a:solidFill>
                  <a:srgbClr val="002060"/>
                </a:solidFill>
                <a:cs typeface="Tahoma" pitchFamily="34" charset="0"/>
              </a:rPr>
              <a:t>AS IS</a:t>
            </a:r>
            <a:r>
              <a:rPr lang="en-US" altLang="en-US" sz="600">
                <a:solidFill>
                  <a:srgbClr val="002060"/>
                </a:solidFill>
                <a:cs typeface="Tahoma" pitchFamily="34" charset="0"/>
              </a:rPr>
              <a:t>”</a:t>
            </a:r>
            <a:r>
              <a:rPr lang="en-US" sz="600">
                <a:solidFill>
                  <a:srgbClr val="002060"/>
                </a:solidFill>
                <a:cs typeface="Tahoma"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p>
            <a:pPr algn="ctr" eaLnBrk="0" hangingPunct="0"/>
            <a:fld id="{CFF3407A-6DC1-4A39-82EB-AEA861823479}" type="slidenum">
              <a:rPr lang="en-US" sz="800" b="1">
                <a:solidFill>
                  <a:srgbClr val="002060"/>
                </a:solidFill>
              </a:rPr>
              <a:pPr algn="ctr" eaLnBrk="0" hangingPunct="0"/>
              <a:t>‹#›</a:t>
            </a:fld>
            <a:endParaRPr lang="en-US" sz="800" b="1">
              <a:solidFill>
                <a:srgbClr val="002060"/>
              </a:solidFill>
            </a:endParaRPr>
          </a:p>
        </p:txBody>
      </p:sp>
      <p:sp>
        <p:nvSpPr>
          <p:cNvPr id="10"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rPr>
              <a:t>Micron Confidential      </a:t>
            </a:r>
            <a:r>
              <a:rPr lang="en-US" sz="800">
                <a:solidFill>
                  <a:srgbClr val="3075FF"/>
                </a:solidFill>
              </a:rPr>
              <a:t>|</a:t>
            </a:r>
            <a:r>
              <a:rPr lang="en-US" sz="800">
                <a:solidFill>
                  <a:srgbClr val="002060"/>
                </a:solidFill>
              </a:rPr>
              <a:t>     </a:t>
            </a:r>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smtClean="0"/>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9962F82A-68A1-4208-B231-611A71C672E5}" type="datetime4">
              <a:rPr lang="en-US"/>
              <a:pPr/>
              <a:t>October 7, 2014</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Non-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3"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p>
            <a:pPr algn="ctr" eaLnBrk="0" hangingPunct="0"/>
            <a:fld id="{200864FE-FB61-4EE3-96BA-3D027769C9AA}" type="slidenum">
              <a:rPr lang="en-US" sz="800" b="1"/>
              <a:pPr algn="ctr" eaLnBrk="0" hangingPunct="0"/>
              <a:t>‹#›</a:t>
            </a:fld>
            <a:endParaRPr lang="en-US" sz="800" b="1"/>
          </a:p>
        </p:txBody>
      </p:sp>
      <p:sp>
        <p:nvSpPr>
          <p:cNvPr id="6"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9DDDEE7D-CA42-4C6D-B6B0-ED94911E7151}" type="datetime4">
              <a:rPr lang="en-US"/>
              <a:pPr/>
              <a:t>October 7, 2014</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Non-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p>
            <a:pPr algn="ctr" eaLnBrk="0" hangingPunct="0"/>
            <a:fld id="{793EA9EC-6FB6-4C56-A06D-BED53ED1E580}" type="slidenum">
              <a:rPr lang="en-US" sz="800" b="1"/>
              <a:pPr algn="ctr" eaLnBrk="0" hangingPunct="0"/>
              <a:t>‹#›</a:t>
            </a:fld>
            <a:endParaRPr lang="en-US" sz="800" b="1"/>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smtClean="0"/>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256C2460-ADC0-40E9-A362-F24402168850}" type="datetime4">
              <a:rPr lang="en-US"/>
              <a:pPr/>
              <a:t>October 7, 2014</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4" name="Rectangle 5"/>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943600" y="6492875"/>
            <a:ext cx="2133600" cy="365125"/>
          </a:xfrm>
          <a:prstGeom prst="rect">
            <a:avLst/>
          </a:prstGeom>
        </p:spPr>
        <p:txBody>
          <a:bodyPr/>
          <a:lstStyle/>
          <a:p>
            <a:fld id="{0EFD8325-32C5-4175-8727-4BB8FD0DBB56}" type="datetime1">
              <a:rPr lang="en-US" smtClean="0">
                <a:solidFill>
                  <a:prstClr val="black">
                    <a:tint val="75000"/>
                  </a:prstClr>
                </a:solidFill>
              </a:rPr>
              <a:pPr/>
              <a:t>10/17/2014</a:t>
            </a:fld>
            <a:endParaRPr lang="en-US">
              <a:solidFill>
                <a:prstClr val="black">
                  <a:tint val="75000"/>
                </a:prstClr>
              </a:solidFill>
            </a:endParaRPr>
          </a:p>
        </p:txBody>
      </p:sp>
      <p:sp>
        <p:nvSpPr>
          <p:cNvPr id="5" name="Footer Placeholder 4"/>
          <p:cNvSpPr>
            <a:spLocks noGrp="1"/>
          </p:cNvSpPr>
          <p:nvPr>
            <p:ph type="ftr" sz="quarter" idx="11"/>
          </p:nvPr>
        </p:nvSpPr>
        <p:spPr>
          <a:xfrm>
            <a:off x="3124200" y="6492875"/>
            <a:ext cx="2895600" cy="365125"/>
          </a:xfrm>
          <a:prstGeom prst="rect">
            <a:avLst/>
          </a:prstGeom>
        </p:spPr>
        <p:txBody>
          <a:bodyPr/>
          <a:lstStyle/>
          <a:p>
            <a:r>
              <a:rPr lang="en-US">
                <a:solidFill>
                  <a:prstClr val="black"/>
                </a:solidFill>
              </a:rPr>
              <a:t>Arjun Kripanidhi</a:t>
            </a:r>
            <a:endParaRPr lang="en-US" dirty="0">
              <a:solidFill>
                <a:prstClr val="black"/>
              </a:solidFill>
            </a:endParaRPr>
          </a:p>
        </p:txBody>
      </p:sp>
      <p:sp>
        <p:nvSpPr>
          <p:cNvPr id="6" name="Slide Number Placeholder 5"/>
          <p:cNvSpPr>
            <a:spLocks noGrp="1"/>
          </p:cNvSpPr>
          <p:nvPr>
            <p:ph type="sldNum" sz="quarter" idx="12"/>
          </p:nvPr>
        </p:nvSpPr>
        <p:spPr>
          <a:xfrm>
            <a:off x="7010400" y="6492875"/>
            <a:ext cx="2133600" cy="365125"/>
          </a:xfrm>
          <a:prstGeom prst="rect">
            <a:avLst/>
          </a:prstGeom>
        </p:spPr>
        <p:txBody>
          <a:bodyPr/>
          <a:lstStyle/>
          <a:p>
            <a:fld id="{782E7FF4-72B9-442D-B837-9BEE75681B4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8674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fidential Title &amp;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p>
            <a:pPr algn="ctr" eaLnBrk="0" hangingPunct="0"/>
            <a:fld id="{835F2315-883B-4E65-BD63-1126B2AB15F4}" type="slidenum">
              <a:rPr lang="en-US" sz="800" b="1"/>
              <a:pPr algn="ctr" eaLnBrk="0" hangingPunct="0"/>
              <a:t>‹#›</a:t>
            </a:fld>
            <a:endParaRPr lang="en-US" sz="800" b="1"/>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rPr>
              <a:t>Micron Confidential      </a:t>
            </a:r>
            <a:r>
              <a:rPr lang="en-US" sz="800">
                <a:solidFill>
                  <a:srgbClr val="3075FF"/>
                </a:solidFill>
              </a:rPr>
              <a:t>|</a:t>
            </a:r>
            <a:r>
              <a:rPr lang="en-US" sz="800">
                <a:solidFill>
                  <a:srgbClr val="002060"/>
                </a:solidFill>
              </a:rPr>
              <a:t>     </a:t>
            </a:r>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Text Placeholder 6"/>
          <p:cNvSpPr>
            <a:spLocks noGrp="1"/>
          </p:cNvSpPr>
          <p:nvPr>
            <p:ph type="body" sz="quarter" idx="10"/>
          </p:nvPr>
        </p:nvSpPr>
        <p:spPr>
          <a:xfrm>
            <a:off x="265113" y="1236663"/>
            <a:ext cx="8437562" cy="4837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9"/>
          <p:cNvSpPr>
            <a:spLocks noGrp="1"/>
          </p:cNvSpPr>
          <p:nvPr>
            <p:ph type="dt" sz="half" idx="11"/>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EA842C71-A808-442A-88EE-1D871782F288}" type="datetime4">
              <a:rPr lang="en-US"/>
              <a:pPr/>
              <a:t>October 7, 2014</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4"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p>
            <a:pPr algn="ctr" eaLnBrk="0" hangingPunct="0"/>
            <a:fld id="{E2DEDE3F-9FDD-4D2A-B8C8-D51806A88C28}" type="slidenum">
              <a:rPr lang="en-US" sz="800" b="1"/>
              <a:pPr algn="ctr" eaLnBrk="0" hangingPunct="0"/>
              <a:t>‹#›</a:t>
            </a:fld>
            <a:endParaRPr lang="en-US" sz="800" b="1"/>
          </a:p>
        </p:txBody>
      </p:sp>
      <p:sp>
        <p:nvSpPr>
          <p:cNvPr id="7"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rPr>
              <a:t>Micron Confidential      </a:t>
            </a:r>
            <a:r>
              <a:rPr lang="en-US" sz="800">
                <a:solidFill>
                  <a:srgbClr val="3075FF"/>
                </a:solidFill>
              </a:rPr>
              <a:t>|</a:t>
            </a:r>
            <a:r>
              <a:rPr lang="en-US" sz="800">
                <a:solidFill>
                  <a:srgbClr val="002060"/>
                </a:solidFill>
              </a:rPr>
              <a:t>     </a:t>
            </a:r>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958579EE-FFC6-4E64-AA58-9F3079675195}" type="datetime4">
              <a:rPr lang="en-US"/>
              <a:pPr/>
              <a:t>October 7, 2014</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Confidential BLANK Page">
    <p:spTree>
      <p:nvGrpSpPr>
        <p:cNvPr id="1" name=""/>
        <p:cNvGrpSpPr/>
        <p:nvPr/>
      </p:nvGrpSpPr>
      <p:grpSpPr>
        <a:xfrm>
          <a:off x="0" y="0"/>
          <a:ext cx="0" cy="0"/>
          <a:chOff x="0" y="0"/>
          <a:chExt cx="0" cy="0"/>
        </a:xfrm>
      </p:grpSpPr>
      <p:sp>
        <p:nvSpPr>
          <p:cNvPr id="2"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3"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pic>
        <p:nvPicPr>
          <p:cNvPr id="4"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5" name="Rectangle 9"/>
          <p:cNvSpPr txBox="1">
            <a:spLocks noChangeArrowheads="1"/>
          </p:cNvSpPr>
          <p:nvPr/>
        </p:nvSpPr>
        <p:spPr>
          <a:xfrm>
            <a:off x="8535988" y="6557963"/>
            <a:ext cx="501650" cy="249237"/>
          </a:xfrm>
          <a:prstGeom prst="rect">
            <a:avLst/>
          </a:prstGeom>
        </p:spPr>
        <p:txBody>
          <a:bodyPr/>
          <a:lstStyle/>
          <a:p>
            <a:pPr algn="ctr" eaLnBrk="0" hangingPunct="0"/>
            <a:fld id="{547512C2-D0B0-449F-8E3F-7DB3B889378F}" type="slidenum">
              <a:rPr lang="en-US" sz="800" b="1"/>
              <a:pPr algn="ctr" eaLnBrk="0" hangingPunct="0"/>
              <a:t>‹#›</a:t>
            </a:fld>
            <a:endParaRPr lang="en-US" sz="800" b="1"/>
          </a:p>
        </p:txBody>
      </p:sp>
      <p:sp>
        <p:nvSpPr>
          <p:cNvPr id="6"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rPr>
              <a:t>Micron Confidential      </a:t>
            </a:r>
            <a:r>
              <a:rPr lang="en-US" sz="800">
                <a:solidFill>
                  <a:srgbClr val="3075FF"/>
                </a:solidFill>
              </a:rPr>
              <a:t>|</a:t>
            </a:r>
            <a:r>
              <a:rPr lang="en-US" sz="800">
                <a:solidFill>
                  <a:srgbClr val="002060"/>
                </a:solidFill>
              </a:rPr>
              <a:t>     </a:t>
            </a:r>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7"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26AAB2A7-0496-4B4F-ACC8-0BE976AF1341}" type="datetime4">
              <a:rPr lang="en-US"/>
              <a:pPr/>
              <a:t>October 7, 2014</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Confidential Transition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7" name="Rectangle 9"/>
          <p:cNvSpPr txBox="1">
            <a:spLocks noChangeArrowheads="1"/>
          </p:cNvSpPr>
          <p:nvPr/>
        </p:nvSpPr>
        <p:spPr>
          <a:xfrm>
            <a:off x="8535988" y="6557963"/>
            <a:ext cx="501650" cy="249237"/>
          </a:xfrm>
          <a:prstGeom prst="rect">
            <a:avLst/>
          </a:prstGeom>
        </p:spPr>
        <p:txBody>
          <a:bodyPr/>
          <a:lstStyle/>
          <a:p>
            <a:pPr algn="ctr" eaLnBrk="0" hangingPunct="0"/>
            <a:fld id="{9326F9CF-98D5-45DC-901F-EE291EB379B8}" type="slidenum">
              <a:rPr lang="en-US" sz="800" b="1"/>
              <a:pPr algn="ctr" eaLnBrk="0" hangingPunct="0"/>
              <a:t>‹#›</a:t>
            </a:fld>
            <a:endParaRPr lang="en-US" sz="800" b="1"/>
          </a:p>
        </p:txBody>
      </p:sp>
      <p:sp>
        <p:nvSpPr>
          <p:cNvPr id="8"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rPr>
              <a:t>Micron Confidential      </a:t>
            </a:r>
            <a:r>
              <a:rPr lang="en-US" sz="800">
                <a:solidFill>
                  <a:srgbClr val="3075FF"/>
                </a:solidFill>
              </a:rPr>
              <a:t>|</a:t>
            </a:r>
            <a:r>
              <a:rPr lang="en-US" sz="800">
                <a:solidFill>
                  <a:srgbClr val="002060"/>
                </a:solidFill>
              </a:rPr>
              <a:t>     </a:t>
            </a:r>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678914"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smtClean="0"/>
              <a:t>Click to edit Master title style</a:t>
            </a:r>
            <a:endParaRPr lang="en-US" dirty="0"/>
          </a:p>
        </p:txBody>
      </p:sp>
      <p:sp>
        <p:nvSpPr>
          <p:cNvPr id="678915" name="Rectangle 3"/>
          <p:cNvSpPr>
            <a:spLocks noGrp="1" noChangeArrowheads="1"/>
          </p:cNvSpPr>
          <p:nvPr>
            <p:ph type="subTitle" idx="1"/>
          </p:nvPr>
        </p:nvSpPr>
        <p:spPr>
          <a:xfrm>
            <a:off x="0" y="3500438"/>
            <a:ext cx="9144000"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9"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5A1A17D8-B76F-406C-89E9-180FCFCE5267}" type="datetime4">
              <a:rPr lang="en-US"/>
              <a:pPr/>
              <a:t>October 7, 2014</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icron End Page">
    <p:spTree>
      <p:nvGrpSpPr>
        <p:cNvPr id="1" name=""/>
        <p:cNvGrpSpPr/>
        <p:nvPr/>
      </p:nvGrpSpPr>
      <p:grpSpPr>
        <a:xfrm>
          <a:off x="0" y="0"/>
          <a:ext cx="0" cy="0"/>
          <a:chOff x="0" y="0"/>
          <a:chExt cx="0" cy="0"/>
        </a:xfrm>
      </p:grpSpPr>
      <p:pic>
        <p:nvPicPr>
          <p:cNvPr id="2" name="Picture 4" descr="Focused on Memory logo MASTER.png"/>
          <p:cNvPicPr>
            <a:picLocks noChangeAspect="1"/>
          </p:cNvPicPr>
          <p:nvPr/>
        </p:nvPicPr>
        <p:blipFill>
          <a:blip r:embed="rId2" cstate="print"/>
          <a:srcRect/>
          <a:stretch>
            <a:fillRect/>
          </a:stretch>
        </p:blipFill>
        <p:spPr bwMode="auto">
          <a:xfrm>
            <a:off x="1612900" y="2319338"/>
            <a:ext cx="5741988" cy="1765300"/>
          </a:xfrm>
          <a:prstGeom prst="rect">
            <a:avLst/>
          </a:prstGeom>
          <a:noFill/>
          <a:ln w="9525">
            <a:noFill/>
            <a:miter lim="800000"/>
            <a:headEnd/>
            <a:tailEnd/>
          </a:ln>
        </p:spPr>
      </p:pic>
      <p:sp>
        <p:nvSpPr>
          <p:cNvPr id="3" name="Rectangle 2"/>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4" name="Rectangle 5"/>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on-Confidential Title Page">
    <p:spTree>
      <p:nvGrpSpPr>
        <p:cNvPr id="1" name=""/>
        <p:cNvGrpSpPr/>
        <p:nvPr/>
      </p:nvGrpSpPr>
      <p:grpSpPr>
        <a:xfrm>
          <a:off x="0" y="0"/>
          <a:ext cx="0" cy="0"/>
          <a:chOff x="0" y="0"/>
          <a:chExt cx="0" cy="0"/>
        </a:xfrm>
      </p:grpSpPr>
      <p:sp>
        <p:nvSpPr>
          <p:cNvPr id="5" name="Rectangle 4"/>
          <p:cNvSpPr>
            <a:spLocks noChangeArrowheads="1"/>
          </p:cNvSpPr>
          <p:nvPr/>
        </p:nvSpPr>
        <p:spPr bwMode="auto">
          <a:xfrm>
            <a:off x="2049516" y="6056313"/>
            <a:ext cx="7094483" cy="801687"/>
          </a:xfrm>
          <a:prstGeom prst="rect">
            <a:avLst/>
          </a:prstGeom>
          <a:solidFill>
            <a:srgbClr val="C1CEEC"/>
          </a:solidFill>
          <a:ln>
            <a:noFill/>
            <a:headEnd/>
            <a:tailEnd/>
          </a:ln>
          <a:effectLst>
            <a:innerShdw blurRad="63500" dist="50800" dir="10800000">
              <a:prstClr val="black">
                <a:alpha val="50000"/>
              </a:prstClr>
            </a:innerShdw>
          </a:effectLst>
        </p:spPr>
        <p:style>
          <a:lnRef idx="1">
            <a:schemeClr val="dk1"/>
          </a:lnRef>
          <a:fillRef idx="3">
            <a:schemeClr val="dk1"/>
          </a:fillRef>
          <a:effectRef idx="2">
            <a:schemeClr val="dk1"/>
          </a:effectRef>
          <a:fontRef idx="minor">
            <a:schemeClr val="lt1"/>
          </a:fontRef>
        </p:style>
        <p:txBody>
          <a:bodyPr wrap="none" lIns="92075" tIns="46038" rIns="92075" bIns="46038" anchor="ctr"/>
          <a:lstStyle/>
          <a:p>
            <a:pPr eaLnBrk="0" hangingPunct="0">
              <a:defRPr/>
            </a:pPr>
            <a:endParaRPr lang="en-US"/>
          </a:p>
        </p:txBody>
      </p:sp>
      <p:sp>
        <p:nvSpPr>
          <p:cNvPr id="6" name="Rectangle 5"/>
          <p:cNvSpPr>
            <a:spLocks noChangeArrowheads="1"/>
          </p:cNvSpPr>
          <p:nvPr/>
        </p:nvSpPr>
        <p:spPr bwMode="auto">
          <a:xfrm>
            <a:off x="0" y="6056313"/>
            <a:ext cx="2060575" cy="801687"/>
          </a:xfrm>
          <a:prstGeom prst="rect">
            <a:avLst/>
          </a:prstGeom>
          <a:gradFill rotWithShape="1">
            <a:gsLst>
              <a:gs pos="0">
                <a:srgbClr val="24207A"/>
              </a:gs>
              <a:gs pos="50999">
                <a:srgbClr val="292377"/>
              </a:gs>
              <a:gs pos="100000">
                <a:srgbClr val="0066CC"/>
              </a:gs>
            </a:gsLst>
            <a:lin ang="2700000" scaled="1"/>
          </a:gradFill>
          <a:ln w="9525">
            <a:noFill/>
            <a:miter lim="800000"/>
            <a:headEnd/>
            <a:tailEnd/>
          </a:ln>
          <a:effectLst>
            <a:outerShdw dist="23000" dir="5400000" rotWithShape="0">
              <a:srgbClr val="808080">
                <a:alpha val="34999"/>
              </a:srgbClr>
            </a:outerShdw>
          </a:effectLst>
        </p:spPr>
        <p:txBody>
          <a:bodyPr wrap="none" lIns="92075" tIns="46038" rIns="92075" bIns="46038" anchor="ctr"/>
          <a:lstStyle/>
          <a:p>
            <a:pPr eaLnBrk="0" hangingPunct="0">
              <a:defRPr/>
            </a:pPr>
            <a:endParaRPr lang="en-US">
              <a:solidFill>
                <a:schemeClr val="lt1"/>
              </a:solidFill>
              <a:latin typeface="+mn-lt"/>
              <a:ea typeface="+mn-ea"/>
            </a:endParaRPr>
          </a:p>
        </p:txBody>
      </p:sp>
      <p:pic>
        <p:nvPicPr>
          <p:cNvPr id="7" name="Picture 5" descr="White Micron color logo [Converted]"/>
          <p:cNvPicPr>
            <a:picLocks noChangeAspect="1" noChangeArrowheads="1"/>
          </p:cNvPicPr>
          <p:nvPr/>
        </p:nvPicPr>
        <p:blipFill>
          <a:blip r:embed="rId2" cstate="print"/>
          <a:srcRect/>
          <a:stretch>
            <a:fillRect/>
          </a:stretch>
        </p:blipFill>
        <p:spPr bwMode="auto">
          <a:xfrm>
            <a:off x="266700" y="6292850"/>
            <a:ext cx="1384300" cy="373063"/>
          </a:xfrm>
          <a:prstGeom prst="rect">
            <a:avLst/>
          </a:prstGeom>
          <a:noFill/>
          <a:ln w="9525">
            <a:noFill/>
            <a:miter lim="800000"/>
            <a:headEnd/>
            <a:tailEnd/>
          </a:ln>
        </p:spPr>
      </p:pic>
      <p:sp>
        <p:nvSpPr>
          <p:cNvPr id="8" name="Text Box 7"/>
          <p:cNvSpPr txBox="1">
            <a:spLocks noChangeArrowheads="1"/>
          </p:cNvSpPr>
          <p:nvPr/>
        </p:nvSpPr>
        <p:spPr bwMode="auto">
          <a:xfrm>
            <a:off x="2706688" y="6175375"/>
            <a:ext cx="6318250" cy="368300"/>
          </a:xfrm>
          <a:prstGeom prst="rect">
            <a:avLst/>
          </a:prstGeom>
          <a:noFill/>
          <a:ln w="9525">
            <a:noFill/>
            <a:miter lim="800000"/>
            <a:headEnd/>
            <a:tailEnd/>
          </a:ln>
        </p:spPr>
        <p:txBody>
          <a:bodyPr lIns="92075" tIns="46038" rIns="92075" bIns="46038">
            <a:spAutoFit/>
          </a:bodyPr>
          <a:lstStyle/>
          <a:p>
            <a:pPr eaLnBrk="0" hangingPunct="0">
              <a:spcBef>
                <a:spcPct val="50000"/>
              </a:spcBef>
            </a:pPr>
            <a:r>
              <a:rPr lang="en-US" sz="600">
                <a:solidFill>
                  <a:srgbClr val="002060"/>
                </a:solidFill>
                <a:cs typeface="Tahoma" pitchFamily="34" charset="0"/>
              </a:rPr>
              <a:t>©2013 Micron Technology, Inc. All rights reserved. Products are warranted only to meet Micron</a:t>
            </a:r>
            <a:r>
              <a:rPr lang="en-US" altLang="en-US" sz="600">
                <a:solidFill>
                  <a:srgbClr val="002060"/>
                </a:solidFill>
                <a:cs typeface="Tahoma" pitchFamily="34" charset="0"/>
              </a:rPr>
              <a:t>’</a:t>
            </a:r>
            <a:r>
              <a:rPr lang="en-US" sz="600">
                <a:solidFill>
                  <a:srgbClr val="002060"/>
                </a:solidFill>
                <a:cs typeface="Tahoma" pitchFamily="34" charset="0"/>
              </a:rPr>
              <a:t>s production data sheet specifications. Information, products, and/or specifications are subject to change without notice. All information is provided on an </a:t>
            </a:r>
            <a:r>
              <a:rPr lang="en-US" altLang="en-US" sz="600">
                <a:solidFill>
                  <a:srgbClr val="002060"/>
                </a:solidFill>
                <a:cs typeface="Tahoma" pitchFamily="34" charset="0"/>
              </a:rPr>
              <a:t>“</a:t>
            </a:r>
            <a:r>
              <a:rPr lang="en-US" sz="600">
                <a:solidFill>
                  <a:srgbClr val="002060"/>
                </a:solidFill>
                <a:cs typeface="Tahoma" pitchFamily="34" charset="0"/>
              </a:rPr>
              <a:t>AS IS</a:t>
            </a:r>
            <a:r>
              <a:rPr lang="en-US" altLang="en-US" sz="600">
                <a:solidFill>
                  <a:srgbClr val="002060"/>
                </a:solidFill>
                <a:cs typeface="Tahoma" pitchFamily="34" charset="0"/>
              </a:rPr>
              <a:t>”</a:t>
            </a:r>
            <a:r>
              <a:rPr lang="en-US" sz="600">
                <a:solidFill>
                  <a:srgbClr val="002060"/>
                </a:solidFill>
                <a:cs typeface="Tahoma" pitchFamily="34" charset="0"/>
              </a:rPr>
              <a:t> basis without warranties of any kind. Dates are estimates only. Drawings are not to scale. Micron and the Micron logo are trademarks of Micron Technology, Inc. All other trademarks are the property of their respective owners.</a:t>
            </a:r>
          </a:p>
        </p:txBody>
      </p:sp>
      <p:sp>
        <p:nvSpPr>
          <p:cNvPr id="9" name="Rectangle 9"/>
          <p:cNvSpPr txBox="1">
            <a:spLocks noChangeArrowheads="1"/>
          </p:cNvSpPr>
          <p:nvPr/>
        </p:nvSpPr>
        <p:spPr>
          <a:xfrm>
            <a:off x="8535988" y="6554788"/>
            <a:ext cx="501650" cy="249237"/>
          </a:xfrm>
          <a:prstGeom prst="rect">
            <a:avLst/>
          </a:prstGeom>
        </p:spPr>
        <p:txBody>
          <a:bodyPr/>
          <a:lstStyle/>
          <a:p>
            <a:pPr algn="ctr" eaLnBrk="0" hangingPunct="0"/>
            <a:fld id="{C4FCA91F-20EB-4207-9867-A9A5688D8A31}" type="slidenum">
              <a:rPr lang="en-US" sz="800" b="1">
                <a:solidFill>
                  <a:srgbClr val="002060"/>
                </a:solidFill>
              </a:rPr>
              <a:pPr algn="ctr" eaLnBrk="0" hangingPunct="0"/>
              <a:t>‹#›</a:t>
            </a:fld>
            <a:endParaRPr lang="en-US" sz="800" b="1">
              <a:solidFill>
                <a:srgbClr val="002060"/>
              </a:solidFill>
            </a:endParaRPr>
          </a:p>
        </p:txBody>
      </p:sp>
      <p:sp>
        <p:nvSpPr>
          <p:cNvPr id="10"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4" name="Subtitle 3"/>
          <p:cNvSpPr>
            <a:spLocks noGrp="1" noChangeArrowheads="1"/>
          </p:cNvSpPr>
          <p:nvPr>
            <p:ph type="subTitle" idx="1"/>
          </p:nvPr>
        </p:nvSpPr>
        <p:spPr>
          <a:xfrm>
            <a:off x="0" y="3500438"/>
            <a:ext cx="9143999" cy="1752600"/>
          </a:xfrm>
          <a:prstGeom prst="rect">
            <a:avLst/>
          </a:prstGeom>
        </p:spPr>
        <p:txBody>
          <a:bodyPr/>
          <a:lstStyle>
            <a:lvl1pPr marL="0" indent="0" algn="ctr">
              <a:buFontTx/>
              <a:buNone/>
              <a:defRPr sz="3200">
                <a:solidFill>
                  <a:schemeClr val="tx1">
                    <a:lumMod val="75000"/>
                    <a:lumOff val="25000"/>
                  </a:schemeClr>
                </a:solidFill>
              </a:defRPr>
            </a:lvl1pPr>
          </a:lstStyle>
          <a:p>
            <a:r>
              <a:rPr lang="en-US" smtClean="0"/>
              <a:t>Click to edit Master subtitle style</a:t>
            </a:r>
            <a:endParaRPr lang="en-US" dirty="0"/>
          </a:p>
        </p:txBody>
      </p:sp>
      <p:sp>
        <p:nvSpPr>
          <p:cNvPr id="22" name="Rectangle 2"/>
          <p:cNvSpPr>
            <a:spLocks noGrp="1" noChangeArrowheads="1"/>
          </p:cNvSpPr>
          <p:nvPr>
            <p:ph type="ctrTitle"/>
          </p:nvPr>
        </p:nvSpPr>
        <p:spPr>
          <a:xfrm>
            <a:off x="0" y="2008188"/>
            <a:ext cx="9144000" cy="1298575"/>
          </a:xfrm>
          <a:prstGeom prst="rect">
            <a:avLst/>
          </a:prstGeom>
        </p:spPr>
        <p:txBody>
          <a:bodyPr anchor="b"/>
          <a:lstStyle>
            <a:lvl1pPr algn="ctr">
              <a:defRPr sz="4400"/>
            </a:lvl1pPr>
          </a:lstStyle>
          <a:p>
            <a:r>
              <a:rPr lang="en-US" smtClean="0"/>
              <a:t>Click to edit Master title style</a:t>
            </a:r>
            <a:endParaRPr lang="en-US" dirty="0"/>
          </a:p>
        </p:txBody>
      </p:sp>
      <p:sp>
        <p:nvSpPr>
          <p:cNvPr id="11"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82B420D7-16B3-4EA7-BF46-AAFBBE9CF960}" type="datetime4">
              <a:rPr lang="en-US"/>
              <a:pPr/>
              <a:t>October 7, 2014</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on-Confidential Text Page">
    <p:spTree>
      <p:nvGrpSpPr>
        <p:cNvPr id="1" name=""/>
        <p:cNvGrpSpPr/>
        <p:nvPr/>
      </p:nvGrpSpPr>
      <p:grpSpPr>
        <a:xfrm>
          <a:off x="0" y="0"/>
          <a:ext cx="0" cy="0"/>
          <a:chOff x="0" y="0"/>
          <a:chExt cx="0" cy="0"/>
        </a:xfrm>
      </p:grpSpPr>
      <p:sp>
        <p:nvSpPr>
          <p:cNvPr id="4"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5"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pic>
        <p:nvPicPr>
          <p:cNvPr id="6"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8" name="Rectangle 9"/>
          <p:cNvSpPr txBox="1">
            <a:spLocks noChangeArrowheads="1"/>
          </p:cNvSpPr>
          <p:nvPr/>
        </p:nvSpPr>
        <p:spPr>
          <a:xfrm>
            <a:off x="8535988" y="6557963"/>
            <a:ext cx="501650" cy="249237"/>
          </a:xfrm>
          <a:prstGeom prst="rect">
            <a:avLst/>
          </a:prstGeom>
        </p:spPr>
        <p:txBody>
          <a:bodyPr/>
          <a:lstStyle/>
          <a:p>
            <a:pPr algn="ctr" eaLnBrk="0" hangingPunct="0"/>
            <a:fld id="{7AFA0AFC-6E0D-429D-839D-13B7A4E97F31}" type="slidenum">
              <a:rPr lang="en-US" sz="800" b="1"/>
              <a:pPr algn="ctr" eaLnBrk="0" hangingPunct="0"/>
              <a:t>‹#›</a:t>
            </a:fld>
            <a:endParaRPr lang="en-US" sz="800" b="1"/>
          </a:p>
        </p:txBody>
      </p:sp>
      <p:sp>
        <p:nvSpPr>
          <p:cNvPr id="9"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Text Placeholder 6"/>
          <p:cNvSpPr>
            <a:spLocks noGrp="1"/>
          </p:cNvSpPr>
          <p:nvPr>
            <p:ph type="body" sz="quarter" idx="10"/>
          </p:nvPr>
        </p:nvSpPr>
        <p:spPr>
          <a:xfrm>
            <a:off x="265113" y="1236663"/>
            <a:ext cx="8437562" cy="4837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9"/>
          <p:cNvSpPr>
            <a:spLocks noGrp="1"/>
          </p:cNvSpPr>
          <p:nvPr>
            <p:ph type="dt" sz="half" idx="11"/>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4041234C-2702-44B9-A1E3-5E5D7F0DEEA6}" type="datetime4">
              <a:rPr lang="en-US"/>
              <a:pPr/>
              <a:t>October 7, 2014</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Non-Confidential Header Title Only">
    <p:spTree>
      <p:nvGrpSpPr>
        <p:cNvPr id="1" name=""/>
        <p:cNvGrpSpPr/>
        <p:nvPr/>
      </p:nvGrpSpPr>
      <p:grpSpPr>
        <a:xfrm>
          <a:off x="0" y="0"/>
          <a:ext cx="0" cy="0"/>
          <a:chOff x="0" y="0"/>
          <a:chExt cx="0" cy="0"/>
        </a:xfrm>
      </p:grpSpPr>
      <p:sp>
        <p:nvSpPr>
          <p:cNvPr id="3" name="Rectangle 4"/>
          <p:cNvSpPr>
            <a:spLocks noChangeArrowheads="1"/>
          </p:cNvSpPr>
          <p:nvPr/>
        </p:nvSpPr>
        <p:spPr bwMode="auto">
          <a:xfrm>
            <a:off x="2405063" y="6465888"/>
            <a:ext cx="6738937" cy="392112"/>
          </a:xfrm>
          <a:prstGeom prst="rect">
            <a:avLst/>
          </a:prstGeom>
          <a:solidFill>
            <a:srgbClr val="C1CEEC"/>
          </a:solidFill>
          <a:ln w="9525">
            <a:noFill/>
            <a:miter lim="800000"/>
            <a:headEnd/>
            <a:tailEnd/>
          </a:ln>
          <a:effectLst>
            <a:innerShdw blurRad="63500" dist="50800" dir="10800000">
              <a:prstClr val="black">
                <a:alpha val="50000"/>
              </a:prstClr>
            </a:innerShdw>
          </a:effectLst>
        </p:spPr>
        <p:txBody>
          <a:bodyPr wrap="none" lIns="92075" tIns="46038" rIns="92075" bIns="46038" anchor="ctr"/>
          <a:lstStyle/>
          <a:p>
            <a:pPr eaLnBrk="0" hangingPunct="0">
              <a:defRPr/>
            </a:pPr>
            <a:endParaRPr lang="en-US">
              <a:ea typeface="+mn-ea"/>
            </a:endParaRPr>
          </a:p>
        </p:txBody>
      </p:sp>
      <p:sp>
        <p:nvSpPr>
          <p:cNvPr id="4" name="Rectangle 4"/>
          <p:cNvSpPr>
            <a:spLocks noChangeArrowheads="1"/>
          </p:cNvSpPr>
          <p:nvPr/>
        </p:nvSpPr>
        <p:spPr bwMode="auto">
          <a:xfrm>
            <a:off x="0" y="6465888"/>
            <a:ext cx="2405063" cy="392112"/>
          </a:xfrm>
          <a:prstGeom prst="rect">
            <a:avLst/>
          </a:prstGeom>
          <a:gradFill rotWithShape="1">
            <a:gsLst>
              <a:gs pos="0">
                <a:srgbClr val="24207A"/>
              </a:gs>
              <a:gs pos="50999">
                <a:srgbClr val="292377"/>
              </a:gs>
              <a:gs pos="100000">
                <a:srgbClr val="0066CC"/>
              </a:gs>
            </a:gsLst>
            <a:lin ang="2700000" scaled="1"/>
          </a:gradFill>
          <a:ln w="9525">
            <a:noFill/>
            <a:miter lim="800000"/>
            <a:headEnd/>
            <a:tailEnd/>
          </a:ln>
        </p:spPr>
        <p:txBody>
          <a:bodyPr wrap="none" lIns="92075" tIns="46038" rIns="92075" bIns="46038" anchor="ctr"/>
          <a:lstStyle/>
          <a:p>
            <a:pPr eaLnBrk="0" hangingPunct="0"/>
            <a:endParaRPr lang="en-US"/>
          </a:p>
        </p:txBody>
      </p:sp>
      <p:pic>
        <p:nvPicPr>
          <p:cNvPr id="5" name="Picture 6" descr="White Micron color logo [Converted]"/>
          <p:cNvPicPr>
            <a:picLocks noChangeAspect="1" noChangeArrowheads="1"/>
          </p:cNvPicPr>
          <p:nvPr/>
        </p:nvPicPr>
        <p:blipFill>
          <a:blip r:embed="rId2" cstate="print"/>
          <a:srcRect/>
          <a:stretch>
            <a:fillRect/>
          </a:stretch>
        </p:blipFill>
        <p:spPr bwMode="auto">
          <a:xfrm>
            <a:off x="696913" y="6532563"/>
            <a:ext cx="911225" cy="244475"/>
          </a:xfrm>
          <a:prstGeom prst="rect">
            <a:avLst/>
          </a:prstGeom>
          <a:noFill/>
          <a:ln w="9525">
            <a:noFill/>
            <a:miter lim="800000"/>
            <a:headEnd/>
            <a:tailEnd/>
          </a:ln>
        </p:spPr>
      </p:pic>
      <p:sp>
        <p:nvSpPr>
          <p:cNvPr id="6" name="Rectangle 9"/>
          <p:cNvSpPr txBox="1">
            <a:spLocks noChangeArrowheads="1"/>
          </p:cNvSpPr>
          <p:nvPr/>
        </p:nvSpPr>
        <p:spPr>
          <a:xfrm>
            <a:off x="8535988" y="6557963"/>
            <a:ext cx="501650" cy="249237"/>
          </a:xfrm>
          <a:prstGeom prst="rect">
            <a:avLst/>
          </a:prstGeom>
        </p:spPr>
        <p:txBody>
          <a:bodyPr/>
          <a:lstStyle/>
          <a:p>
            <a:pPr algn="ctr" eaLnBrk="0" hangingPunct="0"/>
            <a:fld id="{814EACD0-C785-4801-8B8C-455C6B06EE71}" type="slidenum">
              <a:rPr lang="en-US" sz="800" b="1"/>
              <a:pPr algn="ctr" eaLnBrk="0" hangingPunct="0"/>
              <a:t>‹#›</a:t>
            </a:fld>
            <a:endParaRPr lang="en-US" sz="800" b="1"/>
          </a:p>
        </p:txBody>
      </p:sp>
      <p:sp>
        <p:nvSpPr>
          <p:cNvPr id="7" name="Text Box 8"/>
          <p:cNvSpPr txBox="1">
            <a:spLocks noChangeArrowheads="1"/>
          </p:cNvSpPr>
          <p:nvPr/>
        </p:nvSpPr>
        <p:spPr bwMode="auto">
          <a:xfrm>
            <a:off x="5568950" y="6553200"/>
            <a:ext cx="3087688" cy="217488"/>
          </a:xfrm>
          <a:prstGeom prst="rect">
            <a:avLst/>
          </a:prstGeom>
          <a:noFill/>
          <a:ln w="9525">
            <a:noFill/>
            <a:miter lim="800000"/>
            <a:headEnd/>
            <a:tailEnd/>
          </a:ln>
        </p:spPr>
        <p:txBody>
          <a:bodyPr lIns="92075" tIns="46038" rIns="92075" bIns="46038">
            <a:spAutoFit/>
          </a:bodyPr>
          <a:lstStyle/>
          <a:p>
            <a:pPr algn="r" eaLnBrk="0" hangingPunct="0"/>
            <a:r>
              <a:rPr lang="en-US" sz="800">
                <a:solidFill>
                  <a:srgbClr val="002060"/>
                </a:solidFill>
                <a:cs typeface="Tahoma" pitchFamily="34" charset="0"/>
              </a:rPr>
              <a:t>©2013 Micron Technology, Inc.     </a:t>
            </a:r>
            <a:r>
              <a:rPr lang="en-US" sz="800">
                <a:solidFill>
                  <a:srgbClr val="3075FF"/>
                </a:solidFill>
                <a:cs typeface="Tahoma" pitchFamily="34" charset="0"/>
              </a:rPr>
              <a:t>|</a:t>
            </a: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Date Placeholder 9"/>
          <p:cNvSpPr>
            <a:spLocks noGrp="1"/>
          </p:cNvSpPr>
          <p:nvPr>
            <p:ph type="dt" sz="half" idx="10"/>
          </p:nvPr>
        </p:nvSpPr>
        <p:spPr>
          <a:xfrm>
            <a:off x="2700338" y="6607175"/>
            <a:ext cx="1871662" cy="109538"/>
          </a:xfrm>
          <a:prstGeom prst="rect">
            <a:avLst/>
          </a:prstGeom>
        </p:spPr>
        <p:txBody>
          <a:bodyPr vert="horz" wrap="square" lIns="91440" tIns="45720" rIns="91440" bIns="45720" numCol="1" anchor="ctr" anchorCtr="0" compatLnSpc="1">
            <a:prstTxWarp prst="textNoShape">
              <a:avLst/>
            </a:prstTxWarp>
          </a:bodyPr>
          <a:lstStyle>
            <a:lvl1pPr eaLnBrk="0" hangingPunct="0">
              <a:defRPr sz="800">
                <a:solidFill>
                  <a:srgbClr val="002060"/>
                </a:solidFill>
              </a:defRPr>
            </a:lvl1pPr>
          </a:lstStyle>
          <a:p>
            <a:fld id="{EFF683AA-9A8C-410C-BCC4-4EF86DE78C57}" type="datetime4">
              <a:rPr lang="en-US"/>
              <a:pPr/>
              <a:t>October 7, 2014</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92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57175" y="1219200"/>
            <a:ext cx="8435975" cy="4837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 id="2147484025" r:id="rId12"/>
    <p:sldLayoutId id="2147484026" r:id="rId13"/>
  </p:sldLayoutIdLst>
  <p:transition>
    <p:fade/>
  </p:transition>
  <p:timing>
    <p:tnLst>
      <p:par>
        <p:cTn id="1" dur="indefinite" restart="never" nodeType="tmRoot"/>
      </p:par>
    </p:tnLst>
  </p:timing>
  <p:hf sldNum="0" hdr="0" ftr="0"/>
  <p:txStyles>
    <p:titleStyle>
      <a:lvl1pPr algn="ctr" rtl="0" eaLnBrk="1" fontAlgn="base" hangingPunct="1">
        <a:spcBef>
          <a:spcPct val="0"/>
        </a:spcBef>
        <a:spcAft>
          <a:spcPct val="0"/>
        </a:spcAft>
        <a:defRPr sz="3600">
          <a:solidFill>
            <a:srgbClr val="002060"/>
          </a:solidFill>
          <a:latin typeface="+mj-lt"/>
          <a:ea typeface="+mj-ea"/>
          <a:cs typeface="+mj-cs"/>
        </a:defRPr>
      </a:lvl1pPr>
      <a:lvl2pPr algn="ctr" rtl="0" eaLnBrk="1" fontAlgn="base" hangingPunct="1">
        <a:spcBef>
          <a:spcPct val="0"/>
        </a:spcBef>
        <a:spcAft>
          <a:spcPct val="0"/>
        </a:spcAft>
        <a:defRPr sz="3600">
          <a:solidFill>
            <a:srgbClr val="002060"/>
          </a:solidFill>
          <a:latin typeface="Tahoma" pitchFamily="34" charset="0"/>
          <a:ea typeface="MS PGothic" pitchFamily="34" charset="-128"/>
        </a:defRPr>
      </a:lvl2pPr>
      <a:lvl3pPr algn="ctr" rtl="0" eaLnBrk="1" fontAlgn="base" hangingPunct="1">
        <a:spcBef>
          <a:spcPct val="0"/>
        </a:spcBef>
        <a:spcAft>
          <a:spcPct val="0"/>
        </a:spcAft>
        <a:defRPr sz="3600">
          <a:solidFill>
            <a:srgbClr val="002060"/>
          </a:solidFill>
          <a:latin typeface="Tahoma" pitchFamily="34" charset="0"/>
          <a:ea typeface="MS PGothic" pitchFamily="34" charset="-128"/>
        </a:defRPr>
      </a:lvl3pPr>
      <a:lvl4pPr algn="ctr" rtl="0" eaLnBrk="1" fontAlgn="base" hangingPunct="1">
        <a:spcBef>
          <a:spcPct val="0"/>
        </a:spcBef>
        <a:spcAft>
          <a:spcPct val="0"/>
        </a:spcAft>
        <a:defRPr sz="3600">
          <a:solidFill>
            <a:srgbClr val="002060"/>
          </a:solidFill>
          <a:latin typeface="Tahoma" pitchFamily="34" charset="0"/>
          <a:ea typeface="MS PGothic" pitchFamily="34" charset="-128"/>
        </a:defRPr>
      </a:lvl4pPr>
      <a:lvl5pPr algn="ctr" rtl="0" eaLnBrk="1" fontAlgn="base" hangingPunct="1">
        <a:spcBef>
          <a:spcPct val="0"/>
        </a:spcBef>
        <a:spcAft>
          <a:spcPct val="0"/>
        </a:spcAft>
        <a:defRPr sz="3600">
          <a:solidFill>
            <a:srgbClr val="002060"/>
          </a:solidFill>
          <a:latin typeface="Tahoma" pitchFamily="34" charset="0"/>
          <a:ea typeface="MS PGothic" pitchFamily="34" charset="-128"/>
        </a:defRPr>
      </a:lvl5pPr>
      <a:lvl6pPr marL="457200" algn="ctr" rtl="0" eaLnBrk="1" fontAlgn="base" hangingPunct="1">
        <a:spcBef>
          <a:spcPct val="0"/>
        </a:spcBef>
        <a:spcAft>
          <a:spcPct val="0"/>
        </a:spcAft>
        <a:defRPr sz="3600">
          <a:solidFill>
            <a:srgbClr val="002060"/>
          </a:solidFill>
          <a:latin typeface="Tahoma" pitchFamily="34" charset="0"/>
        </a:defRPr>
      </a:lvl6pPr>
      <a:lvl7pPr marL="914400" algn="ctr" rtl="0" eaLnBrk="1" fontAlgn="base" hangingPunct="1">
        <a:spcBef>
          <a:spcPct val="0"/>
        </a:spcBef>
        <a:spcAft>
          <a:spcPct val="0"/>
        </a:spcAft>
        <a:defRPr sz="3600">
          <a:solidFill>
            <a:srgbClr val="002060"/>
          </a:solidFill>
          <a:latin typeface="Tahoma" pitchFamily="34" charset="0"/>
        </a:defRPr>
      </a:lvl7pPr>
      <a:lvl8pPr marL="1371600" algn="ctr" rtl="0" eaLnBrk="1" fontAlgn="base" hangingPunct="1">
        <a:spcBef>
          <a:spcPct val="0"/>
        </a:spcBef>
        <a:spcAft>
          <a:spcPct val="0"/>
        </a:spcAft>
        <a:defRPr sz="3600">
          <a:solidFill>
            <a:srgbClr val="002060"/>
          </a:solidFill>
          <a:latin typeface="Tahoma" pitchFamily="34" charset="0"/>
        </a:defRPr>
      </a:lvl8pPr>
      <a:lvl9pPr marL="1828800" algn="ctr" rtl="0" eaLnBrk="1" fontAlgn="base" hangingPunct="1">
        <a:spcBef>
          <a:spcPct val="0"/>
        </a:spcBef>
        <a:spcAft>
          <a:spcPct val="0"/>
        </a:spcAft>
        <a:defRPr sz="3600">
          <a:solidFill>
            <a:srgbClr val="002060"/>
          </a:solidFill>
          <a:latin typeface="Tahoma" pitchFamily="34" charset="0"/>
        </a:defRPr>
      </a:lvl9pPr>
    </p:titleStyle>
    <p:bodyStyle>
      <a:lvl1pPr marL="342900" indent="-342900" algn="l" rtl="0" eaLnBrk="1" fontAlgn="base" hangingPunct="1">
        <a:lnSpc>
          <a:spcPct val="130000"/>
        </a:lnSpc>
        <a:spcBef>
          <a:spcPct val="20000"/>
        </a:spcBef>
        <a:spcAft>
          <a:spcPct val="0"/>
        </a:spcAft>
        <a:buClr>
          <a:srgbClr val="0070C0"/>
        </a:buClr>
        <a:buSzPct val="90000"/>
        <a:buFont typeface="Arial Unicode MS" pitchFamily="34" charset="-128"/>
        <a:buChar char="▶"/>
        <a:defRPr sz="2400">
          <a:solidFill>
            <a:srgbClr val="002060"/>
          </a:solidFill>
          <a:latin typeface="+mn-lt"/>
          <a:ea typeface="+mn-ea"/>
          <a:cs typeface="+mn-cs"/>
        </a:defRPr>
      </a:lvl1pPr>
      <a:lvl2pPr marL="742950" indent="-285750" algn="l" rtl="0" eaLnBrk="1" fontAlgn="base" hangingPunct="1">
        <a:lnSpc>
          <a:spcPct val="130000"/>
        </a:lnSpc>
        <a:spcBef>
          <a:spcPct val="20000"/>
        </a:spcBef>
        <a:spcAft>
          <a:spcPct val="0"/>
        </a:spcAft>
        <a:buClr>
          <a:srgbClr val="92D050"/>
        </a:buClr>
        <a:buSzPct val="90000"/>
        <a:buFont typeface="Wingdings" pitchFamily="2" charset="2"/>
        <a:buChar char="§"/>
        <a:defRPr sz="2200">
          <a:solidFill>
            <a:srgbClr val="002060"/>
          </a:solidFill>
          <a:latin typeface="+mn-lt"/>
          <a:ea typeface="MS PGothic" pitchFamily="34" charset="-128"/>
        </a:defRPr>
      </a:lvl2pPr>
      <a:lvl3pPr marL="1257300" indent="-342900" algn="l" rtl="0" eaLnBrk="1" fontAlgn="base" hangingPunct="1">
        <a:lnSpc>
          <a:spcPct val="130000"/>
        </a:lnSpc>
        <a:spcBef>
          <a:spcPct val="20000"/>
        </a:spcBef>
        <a:spcAft>
          <a:spcPct val="0"/>
        </a:spcAft>
        <a:buClr>
          <a:srgbClr val="6BB1C9"/>
        </a:buClr>
        <a:buSzPct val="90000"/>
        <a:buFont typeface="Arial" pitchFamily="34" charset="0"/>
        <a:buChar char="•"/>
        <a:defRPr sz="2000">
          <a:solidFill>
            <a:srgbClr val="002060"/>
          </a:solidFill>
          <a:latin typeface="+mn-lt"/>
          <a:ea typeface="MS PGothic" pitchFamily="34" charset="-128"/>
        </a:defRPr>
      </a:lvl3pPr>
      <a:lvl4pPr marL="1600200" indent="-228600" algn="l" rtl="0" eaLnBrk="1" fontAlgn="base" hangingPunct="1">
        <a:lnSpc>
          <a:spcPct val="130000"/>
        </a:lnSpc>
        <a:spcBef>
          <a:spcPct val="20000"/>
        </a:spcBef>
        <a:spcAft>
          <a:spcPct val="0"/>
        </a:spcAft>
        <a:buClr>
          <a:srgbClr val="6BB1C9"/>
        </a:buClr>
        <a:buSzPct val="90000"/>
        <a:buFont typeface="Arial" pitchFamily="34" charset="0"/>
        <a:defRPr>
          <a:solidFill>
            <a:srgbClr val="002060"/>
          </a:solidFill>
          <a:latin typeface="+mn-lt"/>
          <a:ea typeface="MS PGothic" pitchFamily="34" charset="-128"/>
        </a:defRPr>
      </a:lvl4pPr>
      <a:lvl5pPr marL="2057400" indent="-228600" algn="l" rtl="0" eaLnBrk="1" fontAlgn="base" hangingPunct="1">
        <a:lnSpc>
          <a:spcPct val="130000"/>
        </a:lnSpc>
        <a:spcBef>
          <a:spcPct val="20000"/>
        </a:spcBef>
        <a:spcAft>
          <a:spcPct val="0"/>
        </a:spcAft>
        <a:buClr>
          <a:srgbClr val="6BB1C9"/>
        </a:buClr>
        <a:buFont typeface="Arial" pitchFamily="34" charset="0"/>
        <a:defRPr>
          <a:solidFill>
            <a:srgbClr val="002060"/>
          </a:solidFill>
          <a:latin typeface="+mn-lt"/>
          <a:ea typeface="MS PGothic" pitchFamily="34" charset="-128"/>
        </a:defRPr>
      </a:lvl5pPr>
      <a:lvl6pPr marL="25146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6pPr>
      <a:lvl7pPr marL="29718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7pPr>
      <a:lvl8pPr marL="34290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8pPr>
      <a:lvl9pPr marL="3886200" indent="-228600" algn="l" rtl="0" eaLnBrk="1" fontAlgn="base" hangingPunct="1">
        <a:lnSpc>
          <a:spcPct val="130000"/>
        </a:lnSpc>
        <a:spcBef>
          <a:spcPct val="20000"/>
        </a:spcBef>
        <a:spcAft>
          <a:spcPct val="0"/>
        </a:spcAft>
        <a:buClr>
          <a:srgbClr val="68217A"/>
        </a:buClr>
        <a:buFont typeface="Webdings" pitchFamily="18" charset="2"/>
        <a:defRPr>
          <a:solidFill>
            <a:srgbClr val="375BB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5" Type="http://schemas.openxmlformats.org/officeDocument/2006/relationships/image" Target="../media/image14.emf"/><Relationship Id="rId4" Type="http://schemas.openxmlformats.org/officeDocument/2006/relationships/image" Target="../media/image13.emf"/></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0" y="2551375"/>
            <a:ext cx="9144000" cy="2772772"/>
          </a:xfrm>
        </p:spPr>
        <p:txBody>
          <a:bodyPr/>
          <a:lstStyle/>
          <a:p>
            <a:pPr>
              <a:defRPr/>
            </a:pPr>
            <a:endParaRPr lang="en-US" sz="2400" dirty="0" smtClean="0"/>
          </a:p>
          <a:p>
            <a:pPr>
              <a:defRPr/>
            </a:pPr>
            <a:r>
              <a:rPr lang="en-US" sz="2400" dirty="0" smtClean="0"/>
              <a:t>Christina P</a:t>
            </a:r>
            <a:r>
              <a:rPr lang="en-US" sz="2400" dirty="0" smtClean="0"/>
              <a:t>., </a:t>
            </a:r>
            <a:r>
              <a:rPr lang="en-US" sz="2400" dirty="0" err="1" smtClean="0"/>
              <a:t>Koushik</a:t>
            </a:r>
            <a:r>
              <a:rPr lang="en-US" sz="2400" dirty="0" smtClean="0"/>
              <a:t>, Stephen</a:t>
            </a:r>
            <a:endParaRPr lang="en-US" sz="2400" dirty="0" smtClean="0"/>
          </a:p>
          <a:p>
            <a:pPr>
              <a:defRPr/>
            </a:pPr>
            <a:endParaRPr lang="en-US" sz="2400" dirty="0" smtClean="0"/>
          </a:p>
          <a:p>
            <a:pPr>
              <a:defRPr/>
            </a:pPr>
            <a:r>
              <a:rPr lang="en-US" sz="2400" dirty="0" smtClean="0"/>
              <a:t>10/17/2014</a:t>
            </a:r>
            <a:endParaRPr lang="en-US" sz="2400" dirty="0" smtClean="0"/>
          </a:p>
        </p:txBody>
      </p:sp>
      <p:sp>
        <p:nvSpPr>
          <p:cNvPr id="14338" name="Title 4"/>
          <p:cNvSpPr>
            <a:spLocks noGrp="1"/>
          </p:cNvSpPr>
          <p:nvPr>
            <p:ph type="ctrTitle"/>
          </p:nvPr>
        </p:nvSpPr>
        <p:spPr>
          <a:xfrm>
            <a:off x="0" y="1165456"/>
            <a:ext cx="9144000" cy="1298575"/>
          </a:xfrm>
        </p:spPr>
        <p:txBody>
          <a:bodyPr/>
          <a:lstStyle/>
          <a:p>
            <a:pPr>
              <a:defRPr/>
            </a:pPr>
            <a:r>
              <a:rPr lang="en-US" dirty="0"/>
              <a:t>Polarity measurements using 2xNMOS single cell devices in S15B</a:t>
            </a:r>
          </a:p>
        </p:txBody>
      </p:sp>
      <p:sp>
        <p:nvSpPr>
          <p:cNvPr id="14339" name="Date Placeholder 9"/>
          <p:cNvSpPr>
            <a:spLocks noGrp="1"/>
          </p:cNvSpPr>
          <p:nvPr>
            <p:ph type="dt" sz="quarter" idx="10"/>
          </p:nvPr>
        </p:nvSpPr>
        <p:spPr bwMode="auto">
          <a:noFill/>
          <a:ln>
            <a:miter lim="800000"/>
            <a:headEnd/>
            <a:tailEnd/>
          </a:ln>
        </p:spPr>
        <p:txBody>
          <a:bodyPr/>
          <a:lstStyle/>
          <a:p>
            <a:fld id="{76C446A7-AEF9-4C29-ADC7-79D8FE63035B}" type="datetime4">
              <a:rPr lang="en-US"/>
              <a:pPr/>
              <a:t>October 17, 2014</a:t>
            </a:fld>
            <a:endParaRPr 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89989" y="33131"/>
            <a:ext cx="6050435" cy="1718087"/>
          </a:xfrm>
          <a:prstGeom prst="rect">
            <a:avLst/>
          </a:prstGeom>
        </p:spPr>
      </p:pic>
      <p:sp>
        <p:nvSpPr>
          <p:cNvPr id="2" name="Title 1"/>
          <p:cNvSpPr>
            <a:spLocks noGrp="1"/>
          </p:cNvSpPr>
          <p:nvPr>
            <p:ph type="title"/>
          </p:nvPr>
        </p:nvSpPr>
        <p:spPr/>
        <p:txBody>
          <a:bodyPr/>
          <a:lstStyle/>
          <a:p>
            <a:r>
              <a:rPr lang="en-US" dirty="0" smtClean="0"/>
              <a:t>Bits without differences in </a:t>
            </a:r>
            <a:r>
              <a:rPr lang="en-US" dirty="0" err="1" smtClean="0"/>
              <a:t>Vth</a:t>
            </a:r>
            <a:r>
              <a:rPr lang="en-US" dirty="0" smtClean="0"/>
              <a:t> Vs polarity</a:t>
            </a:r>
            <a:endParaRPr lang="en-US" dirty="0"/>
          </a:p>
        </p:txBody>
      </p:sp>
      <p:sp>
        <p:nvSpPr>
          <p:cNvPr id="4" name="Date Placeholder 3"/>
          <p:cNvSpPr>
            <a:spLocks noGrp="1"/>
          </p:cNvSpPr>
          <p:nvPr>
            <p:ph type="dt" sz="half" idx="11"/>
          </p:nvPr>
        </p:nvSpPr>
        <p:spPr/>
        <p:txBody>
          <a:bodyPr/>
          <a:lstStyle/>
          <a:p>
            <a:fld id="{EA842C71-A808-442A-88EE-1D871782F288}" type="datetime4">
              <a:rPr lang="en-US" smtClean="0"/>
              <a:pPr/>
              <a:t>October 17, 2014</a:t>
            </a:fld>
            <a:endParaRPr lang="en-US"/>
          </a:p>
        </p:txBody>
      </p:sp>
      <p:pic>
        <p:nvPicPr>
          <p:cNvPr id="6" name="Picture 5"/>
          <p:cNvPicPr>
            <a:picLocks noChangeAspect="1"/>
          </p:cNvPicPr>
          <p:nvPr/>
        </p:nvPicPr>
        <p:blipFill>
          <a:blip r:embed="rId3"/>
          <a:stretch>
            <a:fillRect/>
          </a:stretch>
        </p:blipFill>
        <p:spPr>
          <a:xfrm>
            <a:off x="363646" y="1759300"/>
            <a:ext cx="6050435" cy="1718087"/>
          </a:xfrm>
          <a:prstGeom prst="rect">
            <a:avLst/>
          </a:prstGeom>
        </p:spPr>
      </p:pic>
      <p:pic>
        <p:nvPicPr>
          <p:cNvPr id="8" name="Picture 7"/>
          <p:cNvPicPr>
            <a:picLocks noChangeAspect="1"/>
          </p:cNvPicPr>
          <p:nvPr/>
        </p:nvPicPr>
        <p:blipFill>
          <a:blip r:embed="rId4"/>
          <a:stretch>
            <a:fillRect/>
          </a:stretch>
        </p:blipFill>
        <p:spPr>
          <a:xfrm>
            <a:off x="428675" y="3485469"/>
            <a:ext cx="6050435" cy="1718087"/>
          </a:xfrm>
          <a:prstGeom prst="rect">
            <a:avLst/>
          </a:prstGeom>
        </p:spPr>
      </p:pic>
      <p:pic>
        <p:nvPicPr>
          <p:cNvPr id="7" name="Picture 6"/>
          <p:cNvPicPr>
            <a:picLocks noChangeAspect="1"/>
          </p:cNvPicPr>
          <p:nvPr/>
        </p:nvPicPr>
        <p:blipFill>
          <a:blip r:embed="rId5"/>
          <a:stretch>
            <a:fillRect/>
          </a:stretch>
        </p:blipFill>
        <p:spPr>
          <a:xfrm>
            <a:off x="502331" y="5162152"/>
            <a:ext cx="6050435" cy="1718087"/>
          </a:xfrm>
          <a:prstGeom prst="rect">
            <a:avLst/>
          </a:prstGeom>
        </p:spPr>
      </p:pic>
      <p:sp>
        <p:nvSpPr>
          <p:cNvPr id="9" name="TextBox 8"/>
          <p:cNvSpPr txBox="1"/>
          <p:nvPr/>
        </p:nvSpPr>
        <p:spPr>
          <a:xfrm>
            <a:off x="6552766" y="1353859"/>
            <a:ext cx="2470464" cy="4524315"/>
          </a:xfrm>
          <a:prstGeom prst="rect">
            <a:avLst/>
          </a:prstGeom>
          <a:noFill/>
        </p:spPr>
        <p:txBody>
          <a:bodyPr wrap="square" rtlCol="0">
            <a:spAutoFit/>
          </a:bodyPr>
          <a:lstStyle/>
          <a:p>
            <a:r>
              <a:rPr lang="en-US" sz="1800" dirty="0" smtClean="0"/>
              <a:t>A small number of bits does not show 2 difference </a:t>
            </a:r>
            <a:r>
              <a:rPr lang="en-US" sz="1800" dirty="0" err="1" smtClean="0"/>
              <a:t>Vth</a:t>
            </a:r>
            <a:r>
              <a:rPr lang="en-US" sz="1800" dirty="0" smtClean="0"/>
              <a:t> levels in FRW and REV direction (excluding first pulse effect).</a:t>
            </a:r>
          </a:p>
          <a:p>
            <a:r>
              <a:rPr lang="en-US" sz="1800" dirty="0" smtClean="0"/>
              <a:t>The last bit (in this slide) shows a reduction in the </a:t>
            </a:r>
            <a:r>
              <a:rPr lang="en-US" sz="1800" dirty="0" err="1" smtClean="0"/>
              <a:t>Vt</a:t>
            </a:r>
            <a:r>
              <a:rPr lang="en-US" sz="1800" dirty="0" smtClean="0"/>
              <a:t> difference as the device is cycled. </a:t>
            </a:r>
          </a:p>
          <a:p>
            <a:endParaRPr lang="en-US" sz="1800" dirty="0"/>
          </a:p>
          <a:p>
            <a:r>
              <a:rPr lang="en-US" sz="1800" dirty="0" smtClean="0"/>
              <a:t>Follow Up: Cycle more the devices to see if delta </a:t>
            </a:r>
            <a:r>
              <a:rPr lang="en-US" sz="1800" dirty="0" err="1" smtClean="0"/>
              <a:t>Vth</a:t>
            </a:r>
            <a:r>
              <a:rPr lang="en-US" sz="1800" dirty="0" smtClean="0"/>
              <a:t> will decrease.</a:t>
            </a:r>
            <a:endParaRPr lang="en-US" sz="1800" dirty="0" smtClean="0"/>
          </a:p>
        </p:txBody>
      </p:sp>
    </p:spTree>
    <p:extLst>
      <p:ext uri="{BB962C8B-B14F-4D97-AF65-F5344CB8AC3E}">
        <p14:creationId xmlns:p14="http://schemas.microsoft.com/office/powerpoint/2010/main" val="180199052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 of polarity reversal</a:t>
            </a:r>
            <a:endParaRPr lang="en-US" dirty="0"/>
          </a:p>
        </p:txBody>
      </p:sp>
      <p:sp>
        <p:nvSpPr>
          <p:cNvPr id="4" name="Date Placeholder 3"/>
          <p:cNvSpPr>
            <a:spLocks noGrp="1"/>
          </p:cNvSpPr>
          <p:nvPr>
            <p:ph type="dt" sz="half" idx="11"/>
          </p:nvPr>
        </p:nvSpPr>
        <p:spPr/>
        <p:txBody>
          <a:bodyPr/>
          <a:lstStyle/>
          <a:p>
            <a:fld id="{EA842C71-A808-442A-88EE-1D871782F288}" type="datetime4">
              <a:rPr lang="en-US" smtClean="0"/>
              <a:pPr/>
              <a:t>October 17, 2014</a:t>
            </a:fld>
            <a:endParaRPr lang="en-US"/>
          </a:p>
        </p:txBody>
      </p:sp>
      <p:sp>
        <p:nvSpPr>
          <p:cNvPr id="6" name="TextBox 5"/>
          <p:cNvSpPr txBox="1"/>
          <p:nvPr/>
        </p:nvSpPr>
        <p:spPr>
          <a:xfrm>
            <a:off x="1368757" y="923883"/>
            <a:ext cx="1558440" cy="369332"/>
          </a:xfrm>
          <a:prstGeom prst="rect">
            <a:avLst/>
          </a:prstGeom>
          <a:noFill/>
        </p:spPr>
        <p:txBody>
          <a:bodyPr wrap="none" rtlCol="0">
            <a:spAutoFit/>
          </a:bodyPr>
          <a:lstStyle/>
          <a:p>
            <a:r>
              <a:rPr lang="en-US" sz="1800" dirty="0" smtClean="0"/>
              <a:t>FF/SF in FRW</a:t>
            </a:r>
            <a:endParaRPr lang="en-US" sz="1800" dirty="0" smtClean="0"/>
          </a:p>
        </p:txBody>
      </p:sp>
      <p:sp>
        <p:nvSpPr>
          <p:cNvPr id="9" name="TextBox 8"/>
          <p:cNvSpPr txBox="1"/>
          <p:nvPr/>
        </p:nvSpPr>
        <p:spPr>
          <a:xfrm>
            <a:off x="5362787" y="1003090"/>
            <a:ext cx="1497526" cy="369332"/>
          </a:xfrm>
          <a:prstGeom prst="rect">
            <a:avLst/>
          </a:prstGeom>
          <a:noFill/>
        </p:spPr>
        <p:txBody>
          <a:bodyPr wrap="none" rtlCol="0">
            <a:spAutoFit/>
          </a:bodyPr>
          <a:lstStyle/>
          <a:p>
            <a:r>
              <a:rPr lang="en-US" sz="1800" dirty="0" smtClean="0"/>
              <a:t>FF/SF in REV</a:t>
            </a:r>
            <a:endParaRPr lang="en-US" sz="1800" dirty="0" smtClean="0"/>
          </a:p>
        </p:txBody>
      </p:sp>
      <p:pic>
        <p:nvPicPr>
          <p:cNvPr id="10" name="Picture 9"/>
          <p:cNvPicPr>
            <a:picLocks noChangeAspect="1"/>
          </p:cNvPicPr>
          <p:nvPr/>
        </p:nvPicPr>
        <p:blipFill>
          <a:blip r:embed="rId2"/>
          <a:stretch>
            <a:fillRect/>
          </a:stretch>
        </p:blipFill>
        <p:spPr>
          <a:xfrm>
            <a:off x="220516" y="1431239"/>
            <a:ext cx="4286250" cy="2736067"/>
          </a:xfrm>
          <a:prstGeom prst="rect">
            <a:avLst/>
          </a:prstGeom>
        </p:spPr>
      </p:pic>
      <p:pic>
        <p:nvPicPr>
          <p:cNvPr id="11" name="Picture 10"/>
          <p:cNvPicPr>
            <a:picLocks noChangeAspect="1"/>
          </p:cNvPicPr>
          <p:nvPr/>
        </p:nvPicPr>
        <p:blipFill>
          <a:blip r:embed="rId3"/>
          <a:stretch>
            <a:fillRect/>
          </a:stretch>
        </p:blipFill>
        <p:spPr>
          <a:xfrm>
            <a:off x="4506766" y="1431238"/>
            <a:ext cx="4352925" cy="2736067"/>
          </a:xfrm>
          <a:prstGeom prst="rect">
            <a:avLst/>
          </a:prstGeom>
        </p:spPr>
      </p:pic>
      <p:cxnSp>
        <p:nvCxnSpPr>
          <p:cNvPr id="15" name="Straight Connector 14"/>
          <p:cNvCxnSpPr/>
          <p:nvPr/>
        </p:nvCxnSpPr>
        <p:spPr bwMode="auto">
          <a:xfrm>
            <a:off x="698740" y="2320510"/>
            <a:ext cx="7185803" cy="0"/>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16" name="TextBox 15"/>
          <p:cNvSpPr txBox="1"/>
          <p:nvPr/>
        </p:nvSpPr>
        <p:spPr>
          <a:xfrm>
            <a:off x="465826" y="4383204"/>
            <a:ext cx="3554083" cy="646331"/>
          </a:xfrm>
          <a:prstGeom prst="rect">
            <a:avLst/>
          </a:prstGeom>
          <a:noFill/>
        </p:spPr>
        <p:txBody>
          <a:bodyPr wrap="square" rtlCol="0">
            <a:spAutoFit/>
          </a:bodyPr>
          <a:lstStyle/>
          <a:p>
            <a:r>
              <a:rPr lang="en-US" sz="1800" dirty="0" smtClean="0"/>
              <a:t>VT shift is larger (~200mV) from FRW to REV polarity.</a:t>
            </a:r>
            <a:endParaRPr lang="en-US" sz="1800" dirty="0" smtClean="0"/>
          </a:p>
        </p:txBody>
      </p:sp>
      <p:cxnSp>
        <p:nvCxnSpPr>
          <p:cNvPr id="17" name="Straight Connector 16"/>
          <p:cNvCxnSpPr/>
          <p:nvPr/>
        </p:nvCxnSpPr>
        <p:spPr bwMode="auto">
          <a:xfrm>
            <a:off x="652731" y="1938072"/>
            <a:ext cx="7185803" cy="0"/>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18" name="TextBox 17"/>
          <p:cNvSpPr txBox="1"/>
          <p:nvPr/>
        </p:nvSpPr>
        <p:spPr>
          <a:xfrm>
            <a:off x="4572000" y="4378200"/>
            <a:ext cx="3554083" cy="646331"/>
          </a:xfrm>
          <a:prstGeom prst="rect">
            <a:avLst/>
          </a:prstGeom>
          <a:noFill/>
        </p:spPr>
        <p:txBody>
          <a:bodyPr wrap="square" rtlCol="0">
            <a:spAutoFit/>
          </a:bodyPr>
          <a:lstStyle/>
          <a:p>
            <a:r>
              <a:rPr lang="en-US" sz="1800" dirty="0" smtClean="0"/>
              <a:t>VT shift is larger (~200mV) from REV to FRW polarity.</a:t>
            </a:r>
            <a:endParaRPr lang="en-US" sz="1800" dirty="0" smtClean="0"/>
          </a:p>
        </p:txBody>
      </p:sp>
      <p:sp>
        <p:nvSpPr>
          <p:cNvPr id="19" name="TextBox 18"/>
          <p:cNvSpPr txBox="1"/>
          <p:nvPr/>
        </p:nvSpPr>
        <p:spPr>
          <a:xfrm>
            <a:off x="1699382" y="5753324"/>
            <a:ext cx="4474558" cy="369332"/>
          </a:xfrm>
          <a:prstGeom prst="rect">
            <a:avLst/>
          </a:prstGeom>
          <a:noFill/>
        </p:spPr>
        <p:txBody>
          <a:bodyPr wrap="none" rtlCol="0">
            <a:spAutoFit/>
          </a:bodyPr>
          <a:lstStyle/>
          <a:p>
            <a:r>
              <a:rPr lang="en-US" sz="1800" dirty="0" err="1" smtClean="0"/>
              <a:t>Vth</a:t>
            </a:r>
            <a:r>
              <a:rPr lang="en-US" sz="1800" dirty="0" smtClean="0"/>
              <a:t> shift depends on FF/SF polarity used!!</a:t>
            </a:r>
            <a:endParaRPr lang="en-US" sz="1800" dirty="0" smtClean="0"/>
          </a:p>
        </p:txBody>
      </p:sp>
    </p:spTree>
    <p:extLst>
      <p:ext uri="{BB962C8B-B14F-4D97-AF65-F5344CB8AC3E}">
        <p14:creationId xmlns:p14="http://schemas.microsoft.com/office/powerpoint/2010/main" val="151997607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 Up</a:t>
            </a:r>
            <a:endParaRPr lang="en-US" dirty="0"/>
          </a:p>
        </p:txBody>
      </p:sp>
      <p:sp>
        <p:nvSpPr>
          <p:cNvPr id="3" name="Text Placeholder 2"/>
          <p:cNvSpPr>
            <a:spLocks noGrp="1"/>
          </p:cNvSpPr>
          <p:nvPr>
            <p:ph type="body" sz="quarter" idx="10"/>
          </p:nvPr>
        </p:nvSpPr>
        <p:spPr/>
        <p:txBody>
          <a:bodyPr/>
          <a:lstStyle/>
          <a:p>
            <a:r>
              <a:rPr lang="en-US" dirty="0" smtClean="0"/>
              <a:t>Understand origin of </a:t>
            </a:r>
            <a:r>
              <a:rPr lang="en-US" dirty="0" err="1" smtClean="0"/>
              <a:t>Vth</a:t>
            </a:r>
            <a:r>
              <a:rPr lang="en-US" dirty="0" smtClean="0"/>
              <a:t> dependence on polarity. Could we eliminate the 2 </a:t>
            </a:r>
            <a:r>
              <a:rPr lang="en-US" dirty="0" err="1" smtClean="0"/>
              <a:t>Vth</a:t>
            </a:r>
            <a:r>
              <a:rPr lang="en-US" dirty="0" smtClean="0"/>
              <a:t> levels if devices are cycled further?</a:t>
            </a:r>
            <a:endParaRPr lang="en-US" dirty="0"/>
          </a:p>
        </p:txBody>
      </p:sp>
      <p:sp>
        <p:nvSpPr>
          <p:cNvPr id="4" name="Date Placeholder 3"/>
          <p:cNvSpPr>
            <a:spLocks noGrp="1"/>
          </p:cNvSpPr>
          <p:nvPr>
            <p:ph type="dt" sz="half" idx="11"/>
          </p:nvPr>
        </p:nvSpPr>
        <p:spPr/>
        <p:txBody>
          <a:bodyPr/>
          <a:lstStyle/>
          <a:p>
            <a:fld id="{EA842C71-A808-442A-88EE-1D871782F288}" type="datetime4">
              <a:rPr lang="en-US" smtClean="0"/>
              <a:pPr/>
              <a:t>October 17, 2014</a:t>
            </a:fld>
            <a:endParaRPr lang="en-US"/>
          </a:p>
        </p:txBody>
      </p:sp>
    </p:spTree>
    <p:extLst>
      <p:ext uri="{BB962C8B-B14F-4D97-AF65-F5344CB8AC3E}">
        <p14:creationId xmlns:p14="http://schemas.microsoft.com/office/powerpoint/2010/main" val="146898459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Delta </a:t>
            </a:r>
            <a:r>
              <a:rPr lang="en-US" dirty="0" err="1" smtClean="0"/>
              <a:t>Vth_post</a:t>
            </a:r>
            <a:r>
              <a:rPr lang="en-US" dirty="0" smtClean="0"/>
              <a:t> direction reversal</a:t>
            </a:r>
            <a:endParaRPr lang="en-US" dirty="0"/>
          </a:p>
        </p:txBody>
      </p:sp>
      <p:sp>
        <p:nvSpPr>
          <p:cNvPr id="3" name="Text Placeholder 2"/>
          <p:cNvSpPr>
            <a:spLocks noGrp="1"/>
          </p:cNvSpPr>
          <p:nvPr>
            <p:ph type="body" sz="quarter" idx="10"/>
          </p:nvPr>
        </p:nvSpPr>
        <p:spPr/>
        <p:txBody>
          <a:bodyPr/>
          <a:lstStyle/>
          <a:p>
            <a:endParaRPr lang="en-US" dirty="0"/>
          </a:p>
        </p:txBody>
      </p:sp>
      <p:sp>
        <p:nvSpPr>
          <p:cNvPr id="4" name="Date Placeholder 3"/>
          <p:cNvSpPr>
            <a:spLocks noGrp="1"/>
          </p:cNvSpPr>
          <p:nvPr>
            <p:ph type="dt" sz="half" idx="11"/>
          </p:nvPr>
        </p:nvSpPr>
        <p:spPr/>
        <p:txBody>
          <a:bodyPr/>
          <a:lstStyle/>
          <a:p>
            <a:fld id="{EA842C71-A808-442A-88EE-1D871782F288}" type="datetime4">
              <a:rPr lang="en-US" smtClean="0"/>
              <a:pPr/>
              <a:t>October 17, 2014</a:t>
            </a:fld>
            <a:endParaRPr lang="en-US"/>
          </a:p>
        </p:txBody>
      </p:sp>
    </p:spTree>
    <p:extLst>
      <p:ext uri="{BB962C8B-B14F-4D97-AF65-F5344CB8AC3E}">
        <p14:creationId xmlns:p14="http://schemas.microsoft.com/office/powerpoint/2010/main" val="3164772014"/>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5563574"/>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VT_FF, SF &amp; </a:t>
            </a:r>
            <a:r>
              <a:rPr lang="en-US" dirty="0" err="1" smtClean="0"/>
              <a:t>Vform</a:t>
            </a:r>
            <a:r>
              <a:rPr lang="en-US" dirty="0" smtClean="0"/>
              <a:t> </a:t>
            </a:r>
            <a:endParaRPr lang="en-US" dirty="0"/>
          </a:p>
        </p:txBody>
      </p:sp>
      <p:sp>
        <p:nvSpPr>
          <p:cNvPr id="3" name="Date Placeholder 2"/>
          <p:cNvSpPr>
            <a:spLocks noGrp="1"/>
          </p:cNvSpPr>
          <p:nvPr>
            <p:ph type="dt" sz="half" idx="10"/>
          </p:nvPr>
        </p:nvSpPr>
        <p:spPr/>
        <p:txBody>
          <a:bodyPr/>
          <a:lstStyle/>
          <a:p>
            <a:fld id="{958579EE-FFC6-4E64-AA58-9F3079675195}" type="datetime4">
              <a:rPr lang="en-US" smtClean="0"/>
              <a:pPr/>
              <a:t>October 17, 2014</a:t>
            </a:fld>
            <a:endParaRPr lang="en-US"/>
          </a:p>
        </p:txBody>
      </p:sp>
      <p:pic>
        <p:nvPicPr>
          <p:cNvPr id="4" name="Picture 3"/>
          <p:cNvPicPr>
            <a:picLocks noChangeAspect="1"/>
          </p:cNvPicPr>
          <p:nvPr/>
        </p:nvPicPr>
        <p:blipFill>
          <a:blip r:embed="rId2"/>
          <a:stretch>
            <a:fillRect/>
          </a:stretch>
        </p:blipFill>
        <p:spPr>
          <a:xfrm>
            <a:off x="381000" y="962503"/>
            <a:ext cx="4191000" cy="3432000"/>
          </a:xfrm>
          <a:prstGeom prst="rect">
            <a:avLst/>
          </a:prstGeom>
        </p:spPr>
      </p:pic>
    </p:spTree>
    <p:extLst>
      <p:ext uri="{BB962C8B-B14F-4D97-AF65-F5344CB8AC3E}">
        <p14:creationId xmlns:p14="http://schemas.microsoft.com/office/powerpoint/2010/main" val="1247364818"/>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5"/>
          <p:cNvGrpSpPr/>
          <p:nvPr/>
        </p:nvGrpSpPr>
        <p:grpSpPr>
          <a:xfrm>
            <a:off x="3324225" y="514350"/>
            <a:ext cx="2495550" cy="5829300"/>
            <a:chOff x="3324225" y="514350"/>
            <a:chExt cx="2495550" cy="5829300"/>
          </a:xfrm>
        </p:grpSpPr>
        <p:pic>
          <p:nvPicPr>
            <p:cNvPr id="1026" name="Picture 2"/>
            <p:cNvPicPr>
              <a:picLocks noChangeAspect="1" noChangeArrowheads="1"/>
            </p:cNvPicPr>
            <p:nvPr/>
          </p:nvPicPr>
          <p:blipFill>
            <a:blip r:embed="rId2" cstate="print"/>
            <a:srcRect/>
            <a:stretch>
              <a:fillRect/>
            </a:stretch>
          </p:blipFill>
          <p:spPr bwMode="auto">
            <a:xfrm>
              <a:off x="3324225" y="514350"/>
              <a:ext cx="2495550" cy="5829300"/>
            </a:xfrm>
            <a:prstGeom prst="rect">
              <a:avLst/>
            </a:prstGeom>
            <a:noFill/>
            <a:ln w="9525">
              <a:noFill/>
              <a:miter lim="800000"/>
              <a:headEnd/>
              <a:tailEnd/>
            </a:ln>
          </p:spPr>
        </p:pic>
        <p:sp>
          <p:nvSpPr>
            <p:cNvPr id="7" name="Rectangle 6"/>
            <p:cNvSpPr/>
            <p:nvPr/>
          </p:nvSpPr>
          <p:spPr>
            <a:xfrm>
              <a:off x="4343400" y="685800"/>
              <a:ext cx="457200" cy="457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smtClean="0">
                  <a:solidFill>
                    <a:schemeClr val="tx1"/>
                  </a:solidFill>
                </a:rPr>
                <a:t>6</a:t>
              </a:r>
              <a:endParaRPr lang="en-US" b="1" dirty="0">
                <a:solidFill>
                  <a:schemeClr val="tx1"/>
                </a:solidFill>
              </a:endParaRPr>
            </a:p>
          </p:txBody>
        </p:sp>
        <p:sp>
          <p:nvSpPr>
            <p:cNvPr id="8" name="Rectangle 7"/>
            <p:cNvSpPr/>
            <p:nvPr/>
          </p:nvSpPr>
          <p:spPr>
            <a:xfrm>
              <a:off x="5181600" y="1371600"/>
              <a:ext cx="457200" cy="457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smtClean="0">
                  <a:solidFill>
                    <a:schemeClr val="tx1"/>
                  </a:solidFill>
                </a:rPr>
                <a:t>4</a:t>
              </a:r>
              <a:endParaRPr lang="en-US" b="1" dirty="0">
                <a:solidFill>
                  <a:schemeClr val="tx1"/>
                </a:solidFill>
              </a:endParaRPr>
            </a:p>
          </p:txBody>
        </p:sp>
        <p:sp>
          <p:nvSpPr>
            <p:cNvPr id="9" name="Rectangle 8"/>
            <p:cNvSpPr/>
            <p:nvPr/>
          </p:nvSpPr>
          <p:spPr>
            <a:xfrm>
              <a:off x="5181600" y="4191000"/>
              <a:ext cx="457200" cy="457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smtClean="0">
                  <a:solidFill>
                    <a:schemeClr val="tx1"/>
                  </a:solidFill>
                </a:rPr>
                <a:t>1</a:t>
              </a:r>
              <a:endParaRPr lang="en-US" b="1" dirty="0">
                <a:solidFill>
                  <a:schemeClr val="tx1"/>
                </a:solidFill>
              </a:endParaRPr>
            </a:p>
          </p:txBody>
        </p:sp>
        <p:sp>
          <p:nvSpPr>
            <p:cNvPr id="10" name="Rectangle 9"/>
            <p:cNvSpPr/>
            <p:nvPr/>
          </p:nvSpPr>
          <p:spPr>
            <a:xfrm>
              <a:off x="5181600" y="2209800"/>
              <a:ext cx="457200" cy="457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smtClean="0">
                  <a:solidFill>
                    <a:schemeClr val="tx1"/>
                  </a:solidFill>
                </a:rPr>
                <a:t>2</a:t>
              </a:r>
              <a:endParaRPr lang="en-US" b="1" dirty="0">
                <a:solidFill>
                  <a:schemeClr val="tx1"/>
                </a:solidFill>
              </a:endParaRPr>
            </a:p>
          </p:txBody>
        </p:sp>
        <p:sp>
          <p:nvSpPr>
            <p:cNvPr id="11" name="Rectangle 10"/>
            <p:cNvSpPr/>
            <p:nvPr/>
          </p:nvSpPr>
          <p:spPr>
            <a:xfrm>
              <a:off x="4267200" y="5715000"/>
              <a:ext cx="457200" cy="457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smtClean="0">
                  <a:solidFill>
                    <a:schemeClr val="tx1"/>
                  </a:solidFill>
                </a:rPr>
                <a:t>8</a:t>
              </a:r>
              <a:endParaRPr lang="en-US" b="1" dirty="0">
                <a:solidFill>
                  <a:schemeClr val="tx1"/>
                </a:solidFill>
              </a:endParaRPr>
            </a:p>
          </p:txBody>
        </p:sp>
        <p:sp>
          <p:nvSpPr>
            <p:cNvPr id="12" name="Rectangle 11"/>
            <p:cNvSpPr/>
            <p:nvPr/>
          </p:nvSpPr>
          <p:spPr>
            <a:xfrm>
              <a:off x="3429000" y="4267200"/>
              <a:ext cx="457200" cy="457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a:solidFill>
                    <a:schemeClr val="tx1"/>
                  </a:solidFill>
                </a:rPr>
                <a:t>7</a:t>
              </a:r>
            </a:p>
          </p:txBody>
        </p:sp>
        <p:sp>
          <p:nvSpPr>
            <p:cNvPr id="13" name="Rectangle 12"/>
            <p:cNvSpPr/>
            <p:nvPr/>
          </p:nvSpPr>
          <p:spPr>
            <a:xfrm>
              <a:off x="3505200" y="1371600"/>
              <a:ext cx="457200" cy="457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smtClean="0">
                  <a:solidFill>
                    <a:schemeClr val="tx1"/>
                  </a:solidFill>
                </a:rPr>
                <a:t>5</a:t>
              </a:r>
              <a:endParaRPr lang="en-US" b="1" dirty="0">
                <a:solidFill>
                  <a:schemeClr val="tx1"/>
                </a:solidFill>
              </a:endParaRPr>
            </a:p>
          </p:txBody>
        </p:sp>
        <p:sp>
          <p:nvSpPr>
            <p:cNvPr id="14" name="Rectangle 13"/>
            <p:cNvSpPr/>
            <p:nvPr/>
          </p:nvSpPr>
          <p:spPr>
            <a:xfrm>
              <a:off x="5181600" y="5181600"/>
              <a:ext cx="457200" cy="457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b="1" dirty="0" smtClean="0">
                  <a:solidFill>
                    <a:schemeClr val="tx1"/>
                  </a:solidFill>
                </a:rPr>
                <a:t>3</a:t>
              </a:r>
              <a:endParaRPr lang="en-US" b="1" dirty="0">
                <a:solidFill>
                  <a:schemeClr val="tx1"/>
                </a:solidFill>
              </a:endParaRPr>
            </a:p>
          </p:txBody>
        </p:sp>
      </p:grpSp>
      <p:sp>
        <p:nvSpPr>
          <p:cNvPr id="15" name="TextBox 14"/>
          <p:cNvSpPr txBox="1"/>
          <p:nvPr/>
        </p:nvSpPr>
        <p:spPr>
          <a:xfrm>
            <a:off x="5257800" y="3352800"/>
            <a:ext cx="1219200" cy="369332"/>
          </a:xfrm>
          <a:prstGeom prst="rect">
            <a:avLst/>
          </a:prstGeom>
          <a:noFill/>
        </p:spPr>
        <p:txBody>
          <a:bodyPr wrap="square" rtlCol="0">
            <a:spAutoFit/>
          </a:bodyPr>
          <a:lstStyle/>
          <a:p>
            <a:r>
              <a:rPr lang="en-US" dirty="0" smtClean="0"/>
              <a:t>DNW=9</a:t>
            </a:r>
            <a:endParaRPr lang="en-US" dirty="0"/>
          </a:p>
        </p:txBody>
      </p:sp>
      <p:sp>
        <p:nvSpPr>
          <p:cNvPr id="17" name="TextBox 16"/>
          <p:cNvSpPr txBox="1"/>
          <p:nvPr/>
        </p:nvSpPr>
        <p:spPr>
          <a:xfrm>
            <a:off x="5410200" y="685800"/>
            <a:ext cx="990600" cy="369332"/>
          </a:xfrm>
          <a:prstGeom prst="rect">
            <a:avLst/>
          </a:prstGeom>
          <a:noFill/>
        </p:spPr>
        <p:txBody>
          <a:bodyPr wrap="square" rtlCol="0">
            <a:spAutoFit/>
          </a:bodyPr>
          <a:lstStyle/>
          <a:p>
            <a:r>
              <a:rPr lang="en-US" dirty="0" smtClean="0"/>
              <a:t>BITLINE</a:t>
            </a:r>
            <a:endParaRPr lang="en-US" dirty="0"/>
          </a:p>
        </p:txBody>
      </p:sp>
      <p:sp>
        <p:nvSpPr>
          <p:cNvPr id="18" name="TextBox 17"/>
          <p:cNvSpPr txBox="1"/>
          <p:nvPr/>
        </p:nvSpPr>
        <p:spPr>
          <a:xfrm>
            <a:off x="5181600" y="5791200"/>
            <a:ext cx="1524000" cy="369332"/>
          </a:xfrm>
          <a:prstGeom prst="rect">
            <a:avLst/>
          </a:prstGeom>
          <a:noFill/>
        </p:spPr>
        <p:txBody>
          <a:bodyPr wrap="square" rtlCol="0">
            <a:spAutoFit/>
          </a:bodyPr>
          <a:lstStyle/>
          <a:p>
            <a:r>
              <a:rPr lang="en-US" dirty="0" smtClean="0"/>
              <a:t>WORDLINE</a:t>
            </a:r>
            <a:endParaRPr lang="en-US" dirty="0"/>
          </a:p>
        </p:txBody>
      </p:sp>
      <p:sp>
        <p:nvSpPr>
          <p:cNvPr id="19" name="TextBox 18"/>
          <p:cNvSpPr txBox="1"/>
          <p:nvPr/>
        </p:nvSpPr>
        <p:spPr>
          <a:xfrm>
            <a:off x="7239000" y="2590800"/>
            <a:ext cx="1524000" cy="646331"/>
          </a:xfrm>
          <a:prstGeom prst="rect">
            <a:avLst/>
          </a:prstGeom>
          <a:noFill/>
        </p:spPr>
        <p:txBody>
          <a:bodyPr wrap="square" rtlCol="0">
            <a:spAutoFit/>
          </a:bodyPr>
          <a:lstStyle/>
          <a:p>
            <a:r>
              <a:rPr lang="en-US" dirty="0" smtClean="0"/>
              <a:t>Des BL=10</a:t>
            </a:r>
          </a:p>
          <a:p>
            <a:r>
              <a:rPr lang="en-US" dirty="0" smtClean="0"/>
              <a:t>Des WL=16</a:t>
            </a:r>
            <a:endParaRPr lang="en-US" dirty="0"/>
          </a:p>
        </p:txBody>
      </p:sp>
      <p:sp>
        <p:nvSpPr>
          <p:cNvPr id="16" name="TextBox 15"/>
          <p:cNvSpPr txBox="1"/>
          <p:nvPr/>
        </p:nvSpPr>
        <p:spPr>
          <a:xfrm>
            <a:off x="171449" y="588228"/>
            <a:ext cx="3152775" cy="5755422"/>
          </a:xfrm>
          <a:prstGeom prst="rect">
            <a:avLst/>
          </a:prstGeom>
          <a:noFill/>
        </p:spPr>
        <p:txBody>
          <a:bodyPr wrap="square" rtlCol="0">
            <a:spAutoFit/>
          </a:bodyPr>
          <a:lstStyle/>
          <a:p>
            <a:r>
              <a:rPr lang="en-US" sz="1600" dirty="0" smtClean="0"/>
              <a:t>Main limitation:</a:t>
            </a:r>
          </a:p>
          <a:p>
            <a:pPr marL="342900" indent="-342900">
              <a:buAutoNum type="arabicPeriod"/>
            </a:pPr>
            <a:r>
              <a:rPr lang="en-US" sz="1600" dirty="0" smtClean="0"/>
              <a:t>CMOS cannot handle more than 6-6.5V of gate voltage</a:t>
            </a:r>
          </a:p>
          <a:p>
            <a:pPr marL="342900" indent="-342900">
              <a:buAutoNum type="arabicPeriod"/>
            </a:pPr>
            <a:r>
              <a:rPr lang="en-US" sz="1600" dirty="0" smtClean="0"/>
              <a:t>NMOS will have Vt drop when trying to pass 6.5V</a:t>
            </a:r>
          </a:p>
          <a:p>
            <a:pPr marL="800100" lvl="1" indent="-342900">
              <a:buAutoNum type="arabicPeriod"/>
            </a:pPr>
            <a:r>
              <a:rPr lang="en-US" sz="1600" dirty="0" smtClean="0"/>
              <a:t>Max voltage at LBL&lt;5V</a:t>
            </a:r>
          </a:p>
          <a:p>
            <a:pPr marL="342900" indent="-342900">
              <a:buAutoNum type="arabicPeriod"/>
            </a:pPr>
            <a:r>
              <a:rPr lang="en-US" sz="1600" dirty="0" smtClean="0"/>
              <a:t>To circumvent, apply </a:t>
            </a:r>
            <a:r>
              <a:rPr lang="en-US" sz="1600" dirty="0" err="1" smtClean="0"/>
              <a:t>V</a:t>
            </a:r>
            <a:r>
              <a:rPr lang="en-US" sz="1600" baseline="-25000" dirty="0" err="1" smtClean="0"/>
              <a:t>offset</a:t>
            </a:r>
            <a:r>
              <a:rPr lang="en-US" sz="1600" dirty="0" smtClean="0"/>
              <a:t> at top PW (5)</a:t>
            </a:r>
          </a:p>
          <a:p>
            <a:pPr marL="800100" lvl="1" indent="-342900">
              <a:buAutoNum type="arabicPeriod"/>
            </a:pPr>
            <a:r>
              <a:rPr lang="en-US" sz="1600" dirty="0" smtClean="0"/>
              <a:t>Gate, (4),(2) can go now to 6.5+ </a:t>
            </a:r>
            <a:r>
              <a:rPr lang="en-US" sz="1600" dirty="0" err="1" smtClean="0"/>
              <a:t>V</a:t>
            </a:r>
            <a:r>
              <a:rPr lang="en-US" sz="1600" baseline="-25000" dirty="0" err="1" smtClean="0"/>
              <a:t>offset</a:t>
            </a:r>
            <a:r>
              <a:rPr lang="en-US" sz="1600" dirty="0" smtClean="0"/>
              <a:t> </a:t>
            </a:r>
          </a:p>
          <a:p>
            <a:pPr marL="800100" lvl="1" indent="-342900">
              <a:buAutoNum type="arabicPeriod"/>
            </a:pPr>
            <a:r>
              <a:rPr lang="en-US" sz="1600" dirty="0" smtClean="0"/>
              <a:t>LBL can go to ~5+Voffset</a:t>
            </a:r>
          </a:p>
          <a:p>
            <a:pPr marL="342900" indent="-342900">
              <a:buAutoNum type="arabicPeriod"/>
            </a:pPr>
            <a:r>
              <a:rPr lang="en-US" sz="1600" dirty="0" smtClean="0"/>
              <a:t>Ideally </a:t>
            </a:r>
            <a:r>
              <a:rPr lang="en-US" sz="1600" dirty="0" err="1" smtClean="0"/>
              <a:t>V</a:t>
            </a:r>
            <a:r>
              <a:rPr lang="en-US" sz="1600" baseline="-25000" dirty="0" err="1" smtClean="0"/>
              <a:t>offset</a:t>
            </a:r>
            <a:r>
              <a:rPr lang="en-US" sz="1600" dirty="0" smtClean="0"/>
              <a:t>  can be large enough to pass ~10V to LBL</a:t>
            </a:r>
          </a:p>
          <a:p>
            <a:pPr marL="800100" lvl="1" indent="-342900">
              <a:buAutoNum type="arabicPeriod"/>
            </a:pPr>
            <a:r>
              <a:rPr lang="en-US" sz="1600" dirty="0" smtClean="0"/>
              <a:t>However there is a protection diode to substrate at 4,2 and if I applied &gt;9V of gate (4),(2), either broke diode or turned on parasitic device</a:t>
            </a:r>
          </a:p>
          <a:p>
            <a:pPr marL="342900" indent="-342900">
              <a:buAutoNum type="arabicPeriod"/>
            </a:pPr>
            <a:r>
              <a:rPr lang="en-US" sz="1600" dirty="0" smtClean="0"/>
              <a:t>Max LBL with </a:t>
            </a:r>
            <a:r>
              <a:rPr lang="en-US" sz="1600" dirty="0" err="1" smtClean="0"/>
              <a:t>V</a:t>
            </a:r>
            <a:r>
              <a:rPr lang="en-US" sz="1600" baseline="-25000" dirty="0" err="1" smtClean="0"/>
              <a:t>offset</a:t>
            </a:r>
            <a:r>
              <a:rPr lang="en-US" sz="1600" dirty="0" smtClean="0"/>
              <a:t> ~7V-7.5V</a:t>
            </a:r>
          </a:p>
          <a:p>
            <a:endParaRPr lang="en-US" sz="1600" dirty="0"/>
          </a:p>
        </p:txBody>
      </p:sp>
      <p:sp>
        <p:nvSpPr>
          <p:cNvPr id="20" name="TextBox 19"/>
          <p:cNvSpPr txBox="1"/>
          <p:nvPr/>
        </p:nvSpPr>
        <p:spPr>
          <a:xfrm>
            <a:off x="4648200" y="2895600"/>
            <a:ext cx="685800" cy="369332"/>
          </a:xfrm>
          <a:prstGeom prst="rect">
            <a:avLst/>
          </a:prstGeom>
          <a:noFill/>
        </p:spPr>
        <p:txBody>
          <a:bodyPr wrap="square" rtlCol="0">
            <a:spAutoFit/>
          </a:bodyPr>
          <a:lstStyle/>
          <a:p>
            <a:r>
              <a:rPr lang="en-US" dirty="0" smtClean="0"/>
              <a:t>LBL</a:t>
            </a:r>
            <a:endParaRPr lang="en-US" dirty="0"/>
          </a:p>
        </p:txBody>
      </p:sp>
      <p:sp>
        <p:nvSpPr>
          <p:cNvPr id="21" name="Title 1"/>
          <p:cNvSpPr txBox="1">
            <a:spLocks/>
          </p:cNvSpPr>
          <p:nvPr/>
        </p:nvSpPr>
        <p:spPr>
          <a:xfrm>
            <a:off x="457200" y="0"/>
            <a:ext cx="8229600" cy="563562"/>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0070C0"/>
                </a:solidFill>
                <a:effectLst/>
                <a:uLnTx/>
                <a:uFillTx/>
                <a:latin typeface="+mj-lt"/>
                <a:ea typeface="+mj-ea"/>
                <a:cs typeface="+mj-cs"/>
              </a:rPr>
              <a:t>2xNMOS – ISO cell test method</a:t>
            </a:r>
            <a:endParaRPr kumimoji="0" lang="en-US" sz="3600" b="1" i="0" u="none" strike="noStrike" kern="1200" cap="none" spc="0" normalizeH="0" baseline="0" noProof="0" dirty="0">
              <a:ln>
                <a:noFill/>
              </a:ln>
              <a:solidFill>
                <a:srgbClr val="0070C0"/>
              </a:solidFill>
              <a:effectLst/>
              <a:uLnTx/>
              <a:uFillTx/>
              <a:latin typeface="+mj-lt"/>
              <a:ea typeface="+mj-ea"/>
              <a:cs typeface="+mj-cs"/>
            </a:endParaRPr>
          </a:p>
        </p:txBody>
      </p:sp>
      <p:sp>
        <p:nvSpPr>
          <p:cNvPr id="3" name="TextBox 2"/>
          <p:cNvSpPr txBox="1"/>
          <p:nvPr/>
        </p:nvSpPr>
        <p:spPr>
          <a:xfrm>
            <a:off x="6964680" y="4861560"/>
            <a:ext cx="1970411" cy="369332"/>
          </a:xfrm>
          <a:prstGeom prst="rect">
            <a:avLst/>
          </a:prstGeom>
          <a:noFill/>
        </p:spPr>
        <p:txBody>
          <a:bodyPr wrap="none" rtlCol="0">
            <a:spAutoFit/>
          </a:bodyPr>
          <a:lstStyle/>
          <a:p>
            <a:r>
              <a:rPr lang="en-US" sz="1800" dirty="0" smtClean="0"/>
              <a:t>Courtesy Arjun K.</a:t>
            </a:r>
            <a:endParaRPr lang="en-US" sz="1800" dirty="0" smtClean="0"/>
          </a:p>
        </p:txBody>
      </p:sp>
      <p:sp>
        <p:nvSpPr>
          <p:cNvPr id="5" name="TextBox 4"/>
          <p:cNvSpPr txBox="1"/>
          <p:nvPr/>
        </p:nvSpPr>
        <p:spPr>
          <a:xfrm>
            <a:off x="5862188" y="3625333"/>
            <a:ext cx="3108386" cy="646331"/>
          </a:xfrm>
          <a:prstGeom prst="rect">
            <a:avLst/>
          </a:prstGeom>
          <a:noFill/>
        </p:spPr>
        <p:txBody>
          <a:bodyPr wrap="square" rtlCol="0">
            <a:spAutoFit/>
          </a:bodyPr>
          <a:lstStyle/>
          <a:p>
            <a:r>
              <a:rPr lang="en-US" sz="1800" dirty="0" smtClean="0"/>
              <a:t>Pad assignment for S15A_2xNMOS structure!!!</a:t>
            </a:r>
            <a:endParaRPr lang="en-US" sz="1800" dirty="0" smtClean="0"/>
          </a:p>
        </p:txBody>
      </p:sp>
      <p:cxnSp>
        <p:nvCxnSpPr>
          <p:cNvPr id="22" name="Straight Arrow Connector 21"/>
          <p:cNvCxnSpPr/>
          <p:nvPr/>
        </p:nvCxnSpPr>
        <p:spPr bwMode="auto">
          <a:xfrm>
            <a:off x="2320506" y="1143000"/>
            <a:ext cx="446848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23" name="TextBox 22"/>
          <p:cNvSpPr txBox="1"/>
          <p:nvPr/>
        </p:nvSpPr>
        <p:spPr>
          <a:xfrm>
            <a:off x="6752332" y="857661"/>
            <a:ext cx="1970411" cy="646331"/>
          </a:xfrm>
          <a:prstGeom prst="rect">
            <a:avLst/>
          </a:prstGeom>
          <a:noFill/>
        </p:spPr>
        <p:txBody>
          <a:bodyPr wrap="square" rtlCol="0">
            <a:spAutoFit/>
          </a:bodyPr>
          <a:lstStyle/>
          <a:p>
            <a:r>
              <a:rPr lang="en-US" sz="1800" dirty="0" smtClean="0"/>
              <a:t>Is this an issue for S15B CMOS??</a:t>
            </a:r>
            <a:endParaRPr lang="en-US" sz="1800" dirty="0" smtClean="0"/>
          </a:p>
        </p:txBody>
      </p:sp>
    </p:spTree>
    <p:extLst>
      <p:ext uri="{BB962C8B-B14F-4D97-AF65-F5344CB8AC3E}">
        <p14:creationId xmlns:p14="http://schemas.microsoft.com/office/powerpoint/2010/main" val="3793134948"/>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Arjun’s experiment in PTX</a:t>
            </a:r>
            <a:endParaRPr lang="en-US" dirty="0"/>
          </a:p>
        </p:txBody>
      </p:sp>
      <p:sp>
        <p:nvSpPr>
          <p:cNvPr id="4" name="Date Placeholder 3"/>
          <p:cNvSpPr>
            <a:spLocks noGrp="1"/>
          </p:cNvSpPr>
          <p:nvPr>
            <p:ph type="dt" sz="half" idx="11"/>
          </p:nvPr>
        </p:nvSpPr>
        <p:spPr/>
        <p:txBody>
          <a:bodyPr/>
          <a:lstStyle/>
          <a:p>
            <a:fld id="{EA842C71-A808-442A-88EE-1D871782F288}" type="datetime4">
              <a:rPr lang="en-US" smtClean="0"/>
              <a:pPr/>
              <a:t>October 17, 2014</a:t>
            </a:fld>
            <a:endParaRPr lang="en-US"/>
          </a:p>
        </p:txBody>
      </p:sp>
      <p:sp>
        <p:nvSpPr>
          <p:cNvPr id="5" name="TextBox 4"/>
          <p:cNvSpPr txBox="1"/>
          <p:nvPr/>
        </p:nvSpPr>
        <p:spPr>
          <a:xfrm>
            <a:off x="480527" y="1259457"/>
            <a:ext cx="8325612" cy="3693319"/>
          </a:xfrm>
          <a:prstGeom prst="rect">
            <a:avLst/>
          </a:prstGeom>
          <a:noFill/>
        </p:spPr>
        <p:txBody>
          <a:bodyPr wrap="none" rtlCol="0">
            <a:spAutoFit/>
          </a:bodyPr>
          <a:lstStyle/>
          <a:p>
            <a:r>
              <a:rPr lang="en-US" sz="1800" dirty="0" smtClean="0"/>
              <a:t>4 Groups of bits:</a:t>
            </a:r>
          </a:p>
          <a:p>
            <a:endParaRPr lang="en-US" sz="1800" dirty="0" smtClean="0"/>
          </a:p>
          <a:p>
            <a:pPr marL="342900" indent="-342900">
              <a:buAutoNum type="arabicPeriod"/>
            </a:pPr>
            <a:r>
              <a:rPr lang="en-US" sz="1800" dirty="0" smtClean="0"/>
              <a:t>FF-SF_FRW</a:t>
            </a:r>
          </a:p>
          <a:p>
            <a:pPr marL="342900" indent="-342900">
              <a:buAutoNum type="arabicPeriod"/>
            </a:pPr>
            <a:r>
              <a:rPr lang="en-US" sz="1800" dirty="0" smtClean="0"/>
              <a:t>FF/SF-FRW after 10min FRW stress @ 70%VT_FF </a:t>
            </a:r>
          </a:p>
          <a:p>
            <a:pPr marL="342900" indent="-342900">
              <a:buAutoNum type="arabicPeriod"/>
            </a:pPr>
            <a:r>
              <a:rPr lang="en-US" sz="1800" dirty="0" smtClean="0"/>
              <a:t>FF-SF_REV</a:t>
            </a:r>
            <a:endParaRPr lang="en-US" sz="1800" dirty="0"/>
          </a:p>
          <a:p>
            <a:pPr marL="342900" indent="-342900">
              <a:buAutoNum type="arabicPeriod"/>
            </a:pPr>
            <a:r>
              <a:rPr lang="en-US" sz="1800" dirty="0" smtClean="0"/>
              <a:t>FF/SF-FRW </a:t>
            </a:r>
            <a:r>
              <a:rPr lang="en-US" sz="1800" dirty="0"/>
              <a:t>after 10min </a:t>
            </a:r>
            <a:r>
              <a:rPr lang="en-US" sz="1800" dirty="0" smtClean="0"/>
              <a:t>REV stress </a:t>
            </a:r>
            <a:r>
              <a:rPr lang="en-US" sz="1800" dirty="0"/>
              <a:t>@ </a:t>
            </a:r>
            <a:r>
              <a:rPr lang="en-US" sz="1800" dirty="0" smtClean="0"/>
              <a:t>70%VT_FF</a:t>
            </a:r>
          </a:p>
          <a:p>
            <a:pPr marL="342900" indent="-342900">
              <a:buAutoNum type="arabicPeriod"/>
            </a:pPr>
            <a:endParaRPr lang="en-US" sz="1800" dirty="0"/>
          </a:p>
          <a:p>
            <a:r>
              <a:rPr lang="en-US" sz="1800" dirty="0" smtClean="0"/>
              <a:t>Measure VT 8 times in FRW and 8 times in REV for each group; Repeat 5 times.</a:t>
            </a:r>
          </a:p>
          <a:p>
            <a:endParaRPr lang="en-US" sz="1800" dirty="0"/>
          </a:p>
          <a:p>
            <a:r>
              <a:rPr lang="en-US" sz="1800" dirty="0" smtClean="0"/>
              <a:t>Repeat experiment in 20nm S15B cells. Do we see the same behavior?</a:t>
            </a:r>
            <a:endParaRPr lang="en-US" sz="1800" dirty="0"/>
          </a:p>
          <a:p>
            <a:pPr marL="342900" indent="-342900">
              <a:buAutoNum type="arabicPeriod"/>
            </a:pPr>
            <a:endParaRPr lang="en-US" sz="1800" dirty="0" smtClean="0"/>
          </a:p>
          <a:p>
            <a:pPr marL="342900" indent="-342900">
              <a:buAutoNum type="arabicPeriod"/>
            </a:pPr>
            <a:endParaRPr lang="en-US" sz="1800" dirty="0" smtClean="0"/>
          </a:p>
          <a:p>
            <a:endParaRPr lang="en-US" sz="1800" dirty="0" smtClean="0"/>
          </a:p>
        </p:txBody>
      </p:sp>
    </p:spTree>
    <p:extLst>
      <p:ext uri="{BB962C8B-B14F-4D97-AF65-F5344CB8AC3E}">
        <p14:creationId xmlns:p14="http://schemas.microsoft.com/office/powerpoint/2010/main" val="2551300131"/>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04800"/>
          </a:xfrm>
        </p:spPr>
        <p:txBody>
          <a:bodyPr/>
          <a:lstStyle/>
          <a:p>
            <a:r>
              <a:rPr lang="en-US" sz="2800" dirty="0" smtClean="0"/>
              <a:t>Changing Polarity: </a:t>
            </a:r>
            <a:r>
              <a:rPr lang="en-US" sz="2800" dirty="0" smtClean="0">
                <a:solidFill>
                  <a:srgbClr val="ED19C0"/>
                </a:solidFill>
              </a:rPr>
              <a:t>First Fire type: FWD no stress</a:t>
            </a:r>
            <a:endParaRPr lang="en-US" sz="2800" dirty="0">
              <a:solidFill>
                <a:srgbClr val="ED19C0"/>
              </a:solidFill>
            </a:endParaRPr>
          </a:p>
        </p:txBody>
      </p:sp>
      <p:sp>
        <p:nvSpPr>
          <p:cNvPr id="4" name="Date Placeholder 3"/>
          <p:cNvSpPr>
            <a:spLocks noGrp="1"/>
          </p:cNvSpPr>
          <p:nvPr>
            <p:ph type="dt" sz="half" idx="10"/>
          </p:nvPr>
        </p:nvSpPr>
        <p:spPr/>
        <p:txBody>
          <a:bodyPr/>
          <a:lstStyle/>
          <a:p>
            <a:fld id="{0EFD8325-32C5-4175-8727-4BB8FD0DBB56}" type="datetime1">
              <a:rPr lang="en-US" smtClean="0">
                <a:solidFill>
                  <a:prstClr val="black">
                    <a:tint val="75000"/>
                  </a:prstClr>
                </a:solidFill>
              </a:rPr>
              <a:pPr/>
              <a:t>10/17/2014</a:t>
            </a:fld>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82E7FF4-72B9-442D-B837-9BEE75681B4B}" type="slidenum">
              <a:rPr lang="en-US" smtClean="0">
                <a:solidFill>
                  <a:prstClr val="black">
                    <a:tint val="75000"/>
                  </a:prstClr>
                </a:solidFill>
              </a:rPr>
              <a:pPr/>
              <a:t>18</a:t>
            </a:fld>
            <a:endParaRPr lang="en-US">
              <a:solidFill>
                <a:prstClr val="black">
                  <a:tint val="75000"/>
                </a:prstClr>
              </a:solidFill>
            </a:endParaRPr>
          </a:p>
        </p:txBody>
      </p:sp>
      <p:sp>
        <p:nvSpPr>
          <p:cNvPr id="7" name="TextBox 6"/>
          <p:cNvSpPr txBox="1"/>
          <p:nvPr/>
        </p:nvSpPr>
        <p:spPr>
          <a:xfrm>
            <a:off x="6096000" y="5562600"/>
            <a:ext cx="2819400" cy="954107"/>
          </a:xfrm>
          <a:prstGeom prst="rect">
            <a:avLst/>
          </a:prstGeom>
          <a:noFill/>
        </p:spPr>
        <p:txBody>
          <a:bodyPr wrap="square" rtlCol="0">
            <a:spAutoFit/>
          </a:bodyPr>
          <a:lstStyle/>
          <a:p>
            <a:r>
              <a:rPr lang="en-US" sz="2800" b="1" dirty="0" smtClean="0">
                <a:solidFill>
                  <a:srgbClr val="0000FF"/>
                </a:solidFill>
              </a:rPr>
              <a:t>FORWARD</a:t>
            </a:r>
          </a:p>
          <a:p>
            <a:r>
              <a:rPr lang="en-US" sz="2800" b="1" dirty="0" smtClean="0">
                <a:solidFill>
                  <a:srgbClr val="FF0000"/>
                </a:solidFill>
              </a:rPr>
              <a:t>REVERSE</a:t>
            </a:r>
            <a:endParaRPr lang="en-US" sz="2800" b="1" dirty="0">
              <a:solidFill>
                <a:srgbClr val="FF0000"/>
              </a:solidFill>
            </a:endParaRPr>
          </a:p>
        </p:txBody>
      </p:sp>
      <p:pic>
        <p:nvPicPr>
          <p:cNvPr id="2051" name="Picture 3"/>
          <p:cNvPicPr>
            <a:picLocks noChangeAspect="1" noChangeArrowheads="1"/>
          </p:cNvPicPr>
          <p:nvPr/>
        </p:nvPicPr>
        <p:blipFill>
          <a:blip r:embed="rId2" cstate="print"/>
          <a:srcRect/>
          <a:stretch>
            <a:fillRect/>
          </a:stretch>
        </p:blipFill>
        <p:spPr bwMode="auto">
          <a:xfrm>
            <a:off x="685800" y="381000"/>
            <a:ext cx="7315200" cy="5264312"/>
          </a:xfrm>
          <a:prstGeom prst="rect">
            <a:avLst/>
          </a:prstGeom>
          <a:noFill/>
          <a:ln w="9525">
            <a:noFill/>
            <a:miter lim="800000"/>
            <a:headEnd/>
            <a:tailEnd/>
          </a:ln>
        </p:spPr>
      </p:pic>
      <p:sp>
        <p:nvSpPr>
          <p:cNvPr id="9" name="Oval 8"/>
          <p:cNvSpPr/>
          <p:nvPr/>
        </p:nvSpPr>
        <p:spPr>
          <a:xfrm>
            <a:off x="2438400" y="1219200"/>
            <a:ext cx="838200" cy="2286000"/>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581400" y="1676400"/>
            <a:ext cx="838200" cy="2286000"/>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953000" y="1600200"/>
            <a:ext cx="838200" cy="2286000"/>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6248400" y="1752600"/>
            <a:ext cx="838200" cy="2286000"/>
          </a:xfrm>
          <a:prstGeom prst="ellipse">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bwMode="auto">
          <a:xfrm flipH="1" flipV="1">
            <a:off x="2165230" y="4615132"/>
            <a:ext cx="25879" cy="1518249"/>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8" name="TextBox 7"/>
          <p:cNvSpPr txBox="1"/>
          <p:nvPr/>
        </p:nvSpPr>
        <p:spPr>
          <a:xfrm>
            <a:off x="1043699" y="6161370"/>
            <a:ext cx="3833101" cy="369332"/>
          </a:xfrm>
          <a:prstGeom prst="rect">
            <a:avLst/>
          </a:prstGeom>
          <a:noFill/>
        </p:spPr>
        <p:txBody>
          <a:bodyPr wrap="none" rtlCol="0">
            <a:spAutoFit/>
          </a:bodyPr>
          <a:lstStyle/>
          <a:p>
            <a:r>
              <a:rPr lang="en-US" sz="1800" dirty="0" smtClean="0"/>
              <a:t>Stopped and set matrix connections</a:t>
            </a:r>
            <a:endParaRPr lang="en-US" sz="1800" dirty="0" smtClean="0"/>
          </a:p>
        </p:txBody>
      </p:sp>
      <p:cxnSp>
        <p:nvCxnSpPr>
          <p:cNvPr id="14" name="Straight Arrow Connector 13"/>
          <p:cNvCxnSpPr/>
          <p:nvPr/>
        </p:nvCxnSpPr>
        <p:spPr bwMode="auto">
          <a:xfrm flipH="1" flipV="1">
            <a:off x="3444813" y="4650800"/>
            <a:ext cx="25879" cy="1518249"/>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5" name="Straight Arrow Connector 14"/>
          <p:cNvCxnSpPr/>
          <p:nvPr/>
        </p:nvCxnSpPr>
        <p:spPr bwMode="auto">
          <a:xfrm flipH="1" flipV="1">
            <a:off x="2809334" y="4629126"/>
            <a:ext cx="25879" cy="1518249"/>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686940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a:t>
            </a:r>
            <a:r>
              <a:rPr lang="en-US" dirty="0" smtClean="0"/>
              <a:t>Plan</a:t>
            </a:r>
            <a:endParaRPr lang="en-US" dirty="0"/>
          </a:p>
        </p:txBody>
      </p:sp>
      <p:sp>
        <p:nvSpPr>
          <p:cNvPr id="3" name="Text Placeholder 2"/>
          <p:cNvSpPr>
            <a:spLocks noGrp="1"/>
          </p:cNvSpPr>
          <p:nvPr>
            <p:ph type="body" sz="quarter" idx="10"/>
          </p:nvPr>
        </p:nvSpPr>
        <p:spPr>
          <a:xfrm>
            <a:off x="353219" y="745526"/>
            <a:ext cx="8437562" cy="4837112"/>
          </a:xfrm>
        </p:spPr>
        <p:txBody>
          <a:bodyPr/>
          <a:lstStyle/>
          <a:p>
            <a:r>
              <a:rPr lang="en-US" sz="1800" dirty="0"/>
              <a:t>Start measurements on SD1 and then SD</a:t>
            </a:r>
            <a:r>
              <a:rPr lang="en-US" sz="1800" dirty="0" smtClean="0">
                <a:sym typeface="Symbol" panose="05050102010706020507" pitchFamily="18" charset="2"/>
              </a:rPr>
              <a:t>Ver4</a:t>
            </a:r>
          </a:p>
          <a:p>
            <a:pPr lvl="1"/>
            <a:r>
              <a:rPr lang="en-US" sz="1800" dirty="0" smtClean="0"/>
              <a:t>8755582_Wfr </a:t>
            </a:r>
            <a:r>
              <a:rPr lang="en-US" sz="1800" dirty="0" smtClean="0"/>
              <a:t>5 (split1_SD1</a:t>
            </a:r>
            <a:r>
              <a:rPr lang="en-US" sz="1800" dirty="0" smtClean="0"/>
              <a:t>), and</a:t>
            </a:r>
          </a:p>
          <a:p>
            <a:pPr lvl="1"/>
            <a:r>
              <a:rPr lang="en-US" sz="1800" dirty="0" smtClean="0"/>
              <a:t>8755582_10 </a:t>
            </a:r>
            <a:r>
              <a:rPr lang="en-US" sz="1800" dirty="0" smtClean="0"/>
              <a:t>(</a:t>
            </a:r>
            <a:r>
              <a:rPr lang="en-US" sz="1800" dirty="0" smtClean="0"/>
              <a:t>split4_SD</a:t>
            </a:r>
            <a:r>
              <a:rPr lang="en-US" sz="1800" dirty="0" smtClean="0">
                <a:sym typeface="Symbol" panose="05050102010706020507" pitchFamily="18" charset="2"/>
              </a:rPr>
              <a:t>Rev2</a:t>
            </a:r>
            <a:r>
              <a:rPr lang="en-US" sz="1800" dirty="0" smtClean="0"/>
              <a:t>). </a:t>
            </a:r>
          </a:p>
          <a:p>
            <a:r>
              <a:rPr lang="en-US" sz="1800" dirty="0" smtClean="0"/>
              <a:t>2xNMOS Module: MOD</a:t>
            </a:r>
            <a:r>
              <a:rPr lang="en-US" sz="1800" dirty="0" smtClean="0"/>
              <a:t>113AT</a:t>
            </a:r>
            <a:endParaRPr lang="en-US" sz="1800" dirty="0" smtClean="0"/>
          </a:p>
          <a:p>
            <a:r>
              <a:rPr lang="en-US" sz="1800" dirty="0" smtClean="0">
                <a:sym typeface="Symbol" panose="05050102010706020507" pitchFamily="18" charset="2"/>
              </a:rPr>
              <a:t>Ramp </a:t>
            </a:r>
            <a:r>
              <a:rPr lang="en-US" sz="1800" dirty="0" err="1" smtClean="0">
                <a:sym typeface="Symbol" panose="05050102010706020507" pitchFamily="18" charset="2"/>
              </a:rPr>
              <a:t>Vth</a:t>
            </a:r>
            <a:r>
              <a:rPr lang="en-US" sz="1800" dirty="0" smtClean="0">
                <a:sym typeface="Symbol" panose="05050102010706020507" pitchFamily="18" charset="2"/>
              </a:rPr>
              <a:t> detection will be used with shortest Ramp rate=1V/us or 1V/10us.</a:t>
            </a:r>
          </a:p>
          <a:p>
            <a:r>
              <a:rPr lang="en-US" sz="1800" dirty="0" smtClean="0">
                <a:sym typeface="Symbol" panose="05050102010706020507" pitchFamily="18" charset="2"/>
              </a:rPr>
              <a:t>Test details:</a:t>
            </a:r>
          </a:p>
          <a:p>
            <a:pPr marL="857250" lvl="2">
              <a:buClr>
                <a:srgbClr val="0070C0"/>
              </a:buClr>
              <a:buFont typeface="Arial Unicode MS" pitchFamily="34" charset="-128"/>
              <a:buChar char="▶"/>
            </a:pPr>
            <a:r>
              <a:rPr lang="en-US" sz="1600" dirty="0" smtClean="0">
                <a:sym typeface="Symbol" panose="05050102010706020507" pitchFamily="18" charset="2"/>
              </a:rPr>
              <a:t>Exp#1: Effect of FRW </a:t>
            </a:r>
            <a:r>
              <a:rPr lang="en-US" sz="1600" dirty="0">
                <a:sym typeface="Symbol" panose="05050102010706020507" pitchFamily="18" charset="2"/>
              </a:rPr>
              <a:t>Vs </a:t>
            </a:r>
            <a:r>
              <a:rPr lang="en-US" sz="1600" dirty="0" smtClean="0">
                <a:sym typeface="Symbol" panose="05050102010706020507" pitchFamily="18" charset="2"/>
              </a:rPr>
              <a:t>REV and Sequence</a:t>
            </a:r>
            <a:endParaRPr lang="en-US" sz="1600" dirty="0">
              <a:sym typeface="Symbol" panose="05050102010706020507" pitchFamily="18" charset="2"/>
            </a:endParaRPr>
          </a:p>
          <a:p>
            <a:pPr lvl="1"/>
            <a:r>
              <a:rPr lang="en-US" sz="1600" dirty="0" smtClean="0">
                <a:sym typeface="Symbol" panose="05050102010706020507" pitchFamily="18" charset="2"/>
              </a:rPr>
              <a:t>Exp#2: </a:t>
            </a:r>
          </a:p>
          <a:p>
            <a:pPr lvl="2"/>
            <a:r>
              <a:rPr lang="en-US" sz="1600" dirty="0" smtClean="0">
                <a:sym typeface="Symbol" panose="05050102010706020507" pitchFamily="18" charset="2"/>
              </a:rPr>
              <a:t>Vary </a:t>
            </a:r>
            <a:r>
              <a:rPr lang="en-US" sz="1600" dirty="0" err="1" smtClean="0">
                <a:sym typeface="Symbol" panose="05050102010706020507" pitchFamily="18" charset="2"/>
              </a:rPr>
              <a:t>Iclamp</a:t>
            </a:r>
            <a:endParaRPr lang="en-US" sz="1600" dirty="0" smtClean="0">
              <a:sym typeface="Symbol" panose="05050102010706020507" pitchFamily="18" charset="2"/>
            </a:endParaRPr>
          </a:p>
          <a:p>
            <a:pPr lvl="2"/>
            <a:r>
              <a:rPr lang="en-US" sz="1600" dirty="0" smtClean="0">
                <a:sym typeface="Symbol" panose="05050102010706020507" pitchFamily="18" charset="2"/>
              </a:rPr>
              <a:t>Vary precondition PA=25uA to 150uA</a:t>
            </a:r>
          </a:p>
          <a:p>
            <a:pPr lvl="2"/>
            <a:r>
              <a:rPr lang="en-US" sz="1600" dirty="0" smtClean="0">
                <a:sym typeface="Symbol" panose="05050102010706020507" pitchFamily="18" charset="2"/>
              </a:rPr>
              <a:t>Vary Wait time=1ms to 1sec</a:t>
            </a:r>
          </a:p>
          <a:p>
            <a:pPr lvl="2"/>
            <a:r>
              <a:rPr lang="en-US" sz="1600" dirty="0" smtClean="0">
                <a:sym typeface="Symbol" panose="05050102010706020507" pitchFamily="18" charset="2"/>
              </a:rPr>
              <a:t>Vary RC: BRC structure (this is 1xNMOS).</a:t>
            </a:r>
            <a:endParaRPr lang="en-US" sz="1600" dirty="0" smtClean="0"/>
          </a:p>
        </p:txBody>
      </p:sp>
      <p:sp>
        <p:nvSpPr>
          <p:cNvPr id="4" name="Date Placeholder 3"/>
          <p:cNvSpPr>
            <a:spLocks noGrp="1"/>
          </p:cNvSpPr>
          <p:nvPr>
            <p:ph type="dt" sz="half" idx="11"/>
          </p:nvPr>
        </p:nvSpPr>
        <p:spPr/>
        <p:txBody>
          <a:bodyPr/>
          <a:lstStyle/>
          <a:p>
            <a:fld id="{EA842C71-A808-442A-88EE-1D871782F288}" type="datetime4">
              <a:rPr lang="en-US" smtClean="0"/>
              <a:pPr/>
              <a:t>October 7, 2014</a:t>
            </a:fld>
            <a:endParaRPr lang="en-US"/>
          </a:p>
        </p:txBody>
      </p:sp>
    </p:spTree>
    <p:extLst>
      <p:ext uri="{BB962C8B-B14F-4D97-AF65-F5344CB8AC3E}">
        <p14:creationId xmlns:p14="http://schemas.microsoft.com/office/powerpoint/2010/main" val="40939614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a:t>
            </a:r>
            <a:endParaRPr lang="en-US" dirty="0"/>
          </a:p>
        </p:txBody>
      </p:sp>
      <p:sp>
        <p:nvSpPr>
          <p:cNvPr id="3" name="Text Placeholder 2"/>
          <p:cNvSpPr>
            <a:spLocks noGrp="1"/>
          </p:cNvSpPr>
          <p:nvPr>
            <p:ph type="body" sz="quarter" idx="10"/>
          </p:nvPr>
        </p:nvSpPr>
        <p:spPr/>
        <p:txBody>
          <a:bodyPr/>
          <a:lstStyle/>
          <a:p>
            <a:r>
              <a:rPr lang="en-US" dirty="0" smtClean="0"/>
              <a:t>Set Up AC05: No documentation was available. </a:t>
            </a:r>
            <a:r>
              <a:rPr lang="en-US" dirty="0" smtClean="0">
                <a:sym typeface="Wingdings" panose="05000000000000000000" pitchFamily="2" charset="2"/>
              </a:rPr>
              <a:t> Done</a:t>
            </a:r>
            <a:endParaRPr lang="en-US" dirty="0" smtClean="0"/>
          </a:p>
          <a:p>
            <a:r>
              <a:rPr lang="en-US" dirty="0" smtClean="0"/>
              <a:t>Verify code (create station for AC05 &amp; update pad assignment) </a:t>
            </a:r>
            <a:r>
              <a:rPr lang="en-US" dirty="0" smtClean="0">
                <a:sym typeface="Wingdings" panose="05000000000000000000" pitchFamily="2" charset="2"/>
              </a:rPr>
              <a:t> Done</a:t>
            </a:r>
          </a:p>
          <a:p>
            <a:r>
              <a:rPr lang="en-US" dirty="0" smtClean="0">
                <a:sym typeface="Wingdings" panose="05000000000000000000" pitchFamily="2" charset="2"/>
              </a:rPr>
              <a:t>Set backs due to incorrect connection of pad1 on the switch matrix. In addition, pad4 and 11 were shorted at the matrix using </a:t>
            </a:r>
            <a:r>
              <a:rPr lang="en-US" dirty="0" err="1" smtClean="0">
                <a:sym typeface="Wingdings" panose="05000000000000000000" pitchFamily="2" charset="2"/>
              </a:rPr>
              <a:t>triax</a:t>
            </a:r>
            <a:r>
              <a:rPr lang="en-US" dirty="0" smtClean="0">
                <a:sym typeface="Wingdings" panose="05000000000000000000" pitchFamily="2" charset="2"/>
              </a:rPr>
              <a:t> to BNC connectors (without grounded shield), which is forbidden for SPA operation (SPA is not controlled as expected).  Pad 4 and pad11 are now connected at the switch matrix, and shorted together at operation (as needed).</a:t>
            </a:r>
            <a:endParaRPr lang="en-US" dirty="0"/>
          </a:p>
        </p:txBody>
      </p:sp>
      <p:sp>
        <p:nvSpPr>
          <p:cNvPr id="4" name="Date Placeholder 3"/>
          <p:cNvSpPr>
            <a:spLocks noGrp="1"/>
          </p:cNvSpPr>
          <p:nvPr>
            <p:ph type="dt" sz="half" idx="11"/>
          </p:nvPr>
        </p:nvSpPr>
        <p:spPr/>
        <p:txBody>
          <a:bodyPr/>
          <a:lstStyle/>
          <a:p>
            <a:fld id="{EA842C71-A808-442A-88EE-1D871782F288}" type="datetime4">
              <a:rPr lang="en-US" smtClean="0"/>
              <a:pPr/>
              <a:t>October 7, 2014</a:t>
            </a:fld>
            <a:endParaRPr lang="en-US"/>
          </a:p>
        </p:txBody>
      </p:sp>
    </p:spTree>
    <p:extLst>
      <p:ext uri="{BB962C8B-B14F-4D97-AF65-F5344CB8AC3E}">
        <p14:creationId xmlns:p14="http://schemas.microsoft.com/office/powerpoint/2010/main" val="403929389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Flow</a:t>
            </a:r>
            <a:endParaRPr lang="en-US" dirty="0"/>
          </a:p>
        </p:txBody>
      </p:sp>
      <p:sp>
        <p:nvSpPr>
          <p:cNvPr id="3" name="Text Placeholder 2"/>
          <p:cNvSpPr>
            <a:spLocks noGrp="1"/>
          </p:cNvSpPr>
          <p:nvPr>
            <p:ph type="body" sz="quarter" idx="10"/>
          </p:nvPr>
        </p:nvSpPr>
        <p:spPr>
          <a:xfrm>
            <a:off x="247861" y="892175"/>
            <a:ext cx="8437562" cy="4837112"/>
          </a:xfrm>
        </p:spPr>
        <p:txBody>
          <a:bodyPr/>
          <a:lstStyle/>
          <a:p>
            <a:r>
              <a:rPr lang="en-US" dirty="0" err="1" smtClean="0"/>
              <a:t>Lot_wfr</a:t>
            </a:r>
            <a:r>
              <a:rPr lang="en-US" dirty="0" smtClean="0"/>
              <a:t>: 3000673 </a:t>
            </a:r>
            <a:r>
              <a:rPr lang="en-US" dirty="0"/>
              <a:t>W4 (SD1) </a:t>
            </a:r>
            <a:endParaRPr lang="en-US" dirty="0" smtClean="0"/>
          </a:p>
          <a:p>
            <a:r>
              <a:rPr lang="en-US" dirty="0" smtClean="0"/>
              <a:t>Four group of devices:</a:t>
            </a:r>
          </a:p>
          <a:p>
            <a:pPr lvl="1"/>
            <a:r>
              <a:rPr lang="en-US" dirty="0" smtClean="0"/>
              <a:t>FF/SF FRW with </a:t>
            </a:r>
            <a:r>
              <a:rPr lang="en-US" dirty="0" err="1" smtClean="0"/>
              <a:t>Iclamp</a:t>
            </a:r>
            <a:r>
              <a:rPr lang="en-US" dirty="0" smtClean="0"/>
              <a:t>=</a:t>
            </a:r>
            <a:r>
              <a:rPr lang="en-US" dirty="0"/>
              <a:t> </a:t>
            </a:r>
            <a:r>
              <a:rPr lang="en-US" dirty="0" smtClean="0"/>
              <a:t>60uA &amp; Ramp Rate=1V/us</a:t>
            </a:r>
            <a:endParaRPr lang="en-US" dirty="0"/>
          </a:p>
          <a:p>
            <a:pPr lvl="2"/>
            <a:r>
              <a:rPr lang="en-US" sz="1600" dirty="0"/>
              <a:t>dies: [0,-1;2,-1;-1,-2;1,-2</a:t>
            </a:r>
            <a:r>
              <a:rPr lang="en-US" sz="1600" dirty="0" smtClean="0"/>
              <a:t>] , file</a:t>
            </a:r>
            <a:r>
              <a:rPr lang="en-US" sz="1600" dirty="0"/>
              <a:t>: </a:t>
            </a:r>
            <a:r>
              <a:rPr lang="en-US" sz="1600" dirty="0" smtClean="0"/>
              <a:t>60uA1FRWa</a:t>
            </a:r>
          </a:p>
          <a:p>
            <a:pPr lvl="1"/>
            <a:r>
              <a:rPr lang="en-US" dirty="0"/>
              <a:t>FF/SF </a:t>
            </a:r>
            <a:r>
              <a:rPr lang="en-US" dirty="0" smtClean="0"/>
              <a:t>REV </a:t>
            </a:r>
            <a:r>
              <a:rPr lang="en-US" dirty="0"/>
              <a:t>with </a:t>
            </a:r>
            <a:r>
              <a:rPr lang="en-US" dirty="0" err="1"/>
              <a:t>Iclamp</a:t>
            </a:r>
            <a:r>
              <a:rPr lang="en-US" dirty="0"/>
              <a:t>= 60uA </a:t>
            </a:r>
            <a:r>
              <a:rPr lang="en-US" dirty="0" smtClean="0"/>
              <a:t>&amp; Ramp </a:t>
            </a:r>
            <a:r>
              <a:rPr lang="en-US" dirty="0"/>
              <a:t>Rate=1V/us</a:t>
            </a:r>
          </a:p>
          <a:p>
            <a:pPr lvl="2"/>
            <a:r>
              <a:rPr lang="en-US" sz="1600" dirty="0"/>
              <a:t>dies: [-1,-1;1,-1;0,-2;2,-2] </a:t>
            </a:r>
            <a:r>
              <a:rPr lang="en-US" sz="1600" dirty="0" smtClean="0"/>
              <a:t>, file</a:t>
            </a:r>
            <a:r>
              <a:rPr lang="en-US" sz="1600" dirty="0"/>
              <a:t>: 60uA1REV</a:t>
            </a:r>
            <a:r>
              <a:rPr lang="en-US" dirty="0"/>
              <a:t>a</a:t>
            </a:r>
          </a:p>
          <a:p>
            <a:pPr lvl="1"/>
            <a:r>
              <a:rPr lang="en-US" dirty="0"/>
              <a:t>FF/SF FRW with </a:t>
            </a:r>
            <a:r>
              <a:rPr lang="en-US" dirty="0" err="1"/>
              <a:t>Iclamp</a:t>
            </a:r>
            <a:r>
              <a:rPr lang="en-US" dirty="0"/>
              <a:t>= 60uA </a:t>
            </a:r>
            <a:r>
              <a:rPr lang="en-US" dirty="0" smtClean="0"/>
              <a:t>&amp; </a:t>
            </a:r>
            <a:r>
              <a:rPr lang="en-US" dirty="0"/>
              <a:t>Ramp </a:t>
            </a:r>
            <a:r>
              <a:rPr lang="en-US" dirty="0" smtClean="0"/>
              <a:t>Rate=1V/10us</a:t>
            </a:r>
            <a:endParaRPr lang="en-US" dirty="0"/>
          </a:p>
          <a:p>
            <a:pPr lvl="2"/>
            <a:r>
              <a:rPr lang="en-US" sz="1600" dirty="0"/>
              <a:t>dies: [-2,-1;-2,-3;0,-3;2,-3</a:t>
            </a:r>
            <a:r>
              <a:rPr lang="en-US" sz="1600" dirty="0" smtClean="0"/>
              <a:t>] , file</a:t>
            </a:r>
            <a:r>
              <a:rPr lang="en-US" sz="1600" dirty="0"/>
              <a:t>: </a:t>
            </a:r>
            <a:r>
              <a:rPr lang="en-US" sz="1600" dirty="0" smtClean="0"/>
              <a:t>60uA10FRWa</a:t>
            </a:r>
            <a:endParaRPr lang="en-US" sz="1600" dirty="0"/>
          </a:p>
          <a:p>
            <a:pPr lvl="1"/>
            <a:r>
              <a:rPr lang="en-US" dirty="0"/>
              <a:t>FF/SF REV with </a:t>
            </a:r>
            <a:r>
              <a:rPr lang="en-US" dirty="0" err="1"/>
              <a:t>Iclamp</a:t>
            </a:r>
            <a:r>
              <a:rPr lang="en-US" dirty="0"/>
              <a:t>= 60uA </a:t>
            </a:r>
            <a:r>
              <a:rPr lang="en-US" dirty="0" smtClean="0"/>
              <a:t>&amp; </a:t>
            </a:r>
            <a:r>
              <a:rPr lang="en-US" dirty="0"/>
              <a:t>Ramp </a:t>
            </a:r>
            <a:r>
              <a:rPr lang="en-US" dirty="0" smtClean="0"/>
              <a:t>Rate=1V/10us</a:t>
            </a:r>
            <a:endParaRPr lang="en-US" dirty="0"/>
          </a:p>
          <a:p>
            <a:pPr lvl="2"/>
            <a:r>
              <a:rPr lang="en-US" sz="1600" dirty="0"/>
              <a:t>dies: [-2,-2;-3,-3;-1,-3;1,-3</a:t>
            </a:r>
            <a:r>
              <a:rPr lang="en-US" sz="1600" dirty="0" smtClean="0"/>
              <a:t>] , file</a:t>
            </a:r>
            <a:r>
              <a:rPr lang="en-US" sz="1600" dirty="0"/>
              <a:t>: </a:t>
            </a:r>
            <a:r>
              <a:rPr lang="en-US" sz="1600" dirty="0" smtClean="0"/>
              <a:t>60uA10REVa</a:t>
            </a:r>
            <a:endParaRPr lang="en-US" sz="1600" dirty="0"/>
          </a:p>
          <a:p>
            <a:pPr lvl="1"/>
            <a:endParaRPr lang="en-US" dirty="0"/>
          </a:p>
        </p:txBody>
      </p:sp>
      <p:sp>
        <p:nvSpPr>
          <p:cNvPr id="4" name="Date Placeholder 3"/>
          <p:cNvSpPr>
            <a:spLocks noGrp="1"/>
          </p:cNvSpPr>
          <p:nvPr>
            <p:ph type="dt" sz="half" idx="11"/>
          </p:nvPr>
        </p:nvSpPr>
        <p:spPr/>
        <p:txBody>
          <a:bodyPr/>
          <a:lstStyle/>
          <a:p>
            <a:fld id="{EA842C71-A808-442A-88EE-1D871782F288}" type="datetime4">
              <a:rPr lang="en-US" smtClean="0"/>
              <a:pPr/>
              <a:t>October 17, 2014</a:t>
            </a:fld>
            <a:endParaRPr lang="en-US"/>
          </a:p>
        </p:txBody>
      </p:sp>
    </p:spTree>
    <p:extLst>
      <p:ext uri="{BB962C8B-B14F-4D97-AF65-F5344CB8AC3E}">
        <p14:creationId xmlns:p14="http://schemas.microsoft.com/office/powerpoint/2010/main" val="94686036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7" name="Picture 126"/>
          <p:cNvPicPr>
            <a:picLocks noChangeAspect="1"/>
          </p:cNvPicPr>
          <p:nvPr/>
        </p:nvPicPr>
        <p:blipFill rotWithShape="1">
          <a:blip r:embed="rId2"/>
          <a:srcRect l="7052" r="30842"/>
          <a:stretch/>
        </p:blipFill>
        <p:spPr>
          <a:xfrm>
            <a:off x="3847296" y="1348740"/>
            <a:ext cx="3506647" cy="4033260"/>
          </a:xfrm>
          <a:prstGeom prst="rect">
            <a:avLst/>
          </a:prstGeom>
        </p:spPr>
      </p:pic>
      <p:sp>
        <p:nvSpPr>
          <p:cNvPr id="5" name="Title 4"/>
          <p:cNvSpPr>
            <a:spLocks noGrp="1"/>
          </p:cNvSpPr>
          <p:nvPr>
            <p:ph type="title"/>
          </p:nvPr>
        </p:nvSpPr>
        <p:spPr/>
        <p:txBody>
          <a:bodyPr/>
          <a:lstStyle/>
          <a:p>
            <a:r>
              <a:rPr lang="en-US" dirty="0" smtClean="0"/>
              <a:t>Pad Connections for S15B_2xNMOS</a:t>
            </a:r>
            <a:endParaRPr lang="en-US" dirty="0"/>
          </a:p>
        </p:txBody>
      </p:sp>
      <p:sp>
        <p:nvSpPr>
          <p:cNvPr id="4" name="Date Placeholder 3"/>
          <p:cNvSpPr>
            <a:spLocks noGrp="1"/>
          </p:cNvSpPr>
          <p:nvPr>
            <p:ph type="dt" sz="half" idx="10"/>
          </p:nvPr>
        </p:nvSpPr>
        <p:spPr/>
        <p:txBody>
          <a:bodyPr/>
          <a:lstStyle/>
          <a:p>
            <a:fld id="{5A1A17D8-B76F-406C-89E9-180FCFCE5267}" type="datetime4">
              <a:rPr lang="en-US" smtClean="0"/>
              <a:pPr/>
              <a:t>October 17, 2014</a:t>
            </a:fld>
            <a:endParaRPr lang="en-US"/>
          </a:p>
        </p:txBody>
      </p:sp>
      <p:pic>
        <p:nvPicPr>
          <p:cNvPr id="124" name="Picture 123"/>
          <p:cNvPicPr>
            <a:picLocks noChangeAspect="1"/>
          </p:cNvPicPr>
          <p:nvPr/>
        </p:nvPicPr>
        <p:blipFill>
          <a:blip r:embed="rId3"/>
          <a:stretch>
            <a:fillRect/>
          </a:stretch>
        </p:blipFill>
        <p:spPr>
          <a:xfrm>
            <a:off x="264762" y="1348740"/>
            <a:ext cx="3598298" cy="4033260"/>
          </a:xfrm>
          <a:prstGeom prst="rect">
            <a:avLst/>
          </a:prstGeom>
        </p:spPr>
      </p:pic>
      <p:graphicFrame>
        <p:nvGraphicFramePr>
          <p:cNvPr id="125" name="Table 124"/>
          <p:cNvGraphicFramePr>
            <a:graphicFrameLocks noGrp="1"/>
          </p:cNvGraphicFramePr>
          <p:nvPr/>
        </p:nvGraphicFramePr>
        <p:xfrm>
          <a:off x="6731001" y="2903379"/>
          <a:ext cx="2222499" cy="3267075"/>
        </p:xfrm>
        <a:graphic>
          <a:graphicData uri="http://schemas.openxmlformats.org/drawingml/2006/table">
            <a:tbl>
              <a:tblPr/>
              <a:tblGrid>
                <a:gridCol w="624191"/>
                <a:gridCol w="974117"/>
                <a:gridCol w="624191"/>
              </a:tblGrid>
              <a:tr h="200025">
                <a:tc>
                  <a:txBody>
                    <a:bodyPr/>
                    <a:lstStyle/>
                    <a:p>
                      <a:pPr algn="ctr" fontAlgn="b"/>
                      <a:r>
                        <a:rPr lang="en-US" sz="1100" b="1" i="0" u="none" strike="noStrike" dirty="0">
                          <a:solidFill>
                            <a:srgbClr val="000000"/>
                          </a:solidFill>
                          <a:effectLst/>
                          <a:latin typeface="Calibri" panose="020F0502020204030204" pitchFamily="34" charset="0"/>
                        </a:rPr>
                        <a:t>Pad</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ctr" fontAlgn="b"/>
                      <a:r>
                        <a:rPr lang="en-US" sz="1100" b="1" i="0" u="none" strike="noStrike">
                          <a:solidFill>
                            <a:srgbClr val="000000"/>
                          </a:solidFill>
                          <a:effectLst/>
                          <a:latin typeface="Calibri" panose="020F0502020204030204" pitchFamily="34" charset="0"/>
                        </a:rPr>
                        <a:t>Desc</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ctr" fontAlgn="b"/>
                      <a:r>
                        <a:rPr lang="en-US" sz="1100" b="1" i="0" u="none" strike="noStrike">
                          <a:solidFill>
                            <a:srgbClr val="000000"/>
                          </a:solidFill>
                          <a:effectLst/>
                          <a:latin typeface="Calibri" panose="020F0502020204030204" pitchFamily="34" charset="0"/>
                        </a:rPr>
                        <a:t>Device ID</a:t>
                      </a: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r>
              <a:tr h="190500">
                <a:tc>
                  <a:txBody>
                    <a:bodyPr/>
                    <a:lstStyle/>
                    <a:p>
                      <a:pPr algn="ctr" fontAlgn="b"/>
                      <a:r>
                        <a:rPr lang="en-US" sz="1100" b="0" i="0" u="none" strike="noStrike">
                          <a:solidFill>
                            <a:srgbClr val="000000"/>
                          </a:solidFill>
                          <a:effectLst/>
                          <a:latin typeface="Calibri" panose="020F0502020204030204" pitchFamily="34" charset="0"/>
                        </a:rPr>
                        <a:t>1</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Cascode</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r>
              <a:tr h="200025">
                <a:tc>
                  <a:txBody>
                    <a:bodyPr/>
                    <a:lstStyle/>
                    <a:p>
                      <a:pPr algn="ctr" fontAlgn="b"/>
                      <a:r>
                        <a:rPr lang="en-US" sz="1100" b="0" i="0" u="none" strike="noStrike">
                          <a:solidFill>
                            <a:srgbClr val="000000"/>
                          </a:solidFill>
                          <a:effectLst/>
                          <a:latin typeface="Calibri" panose="020F0502020204030204" pitchFamily="34" charset="0"/>
                        </a:rPr>
                        <a:t>2</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BL-Dev1</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3</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PW_BOT_D1</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4</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Top_Gate_dev2</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5</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DBL</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6</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Gate</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7</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DNW</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8</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Source</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9</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Top Gate</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10</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DWL</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11</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PW_top</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12</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Top Cascode</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5</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13</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PSUB</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Gate-2</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15</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PW_BOT_D2</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200025">
                <a:tc>
                  <a:txBody>
                    <a:bodyPr/>
                    <a:lstStyle/>
                    <a:p>
                      <a:pPr algn="ctr" fontAlgn="b"/>
                      <a:r>
                        <a:rPr lang="en-US" sz="1100" b="0" i="0" u="none" strike="noStrike">
                          <a:solidFill>
                            <a:srgbClr val="000000"/>
                          </a:solidFill>
                          <a:effectLst/>
                          <a:latin typeface="Calibri" panose="020F0502020204030204" pitchFamily="34" charset="0"/>
                        </a:rPr>
                        <a:t>16</a:t>
                      </a:r>
                    </a:p>
                  </a:txBody>
                  <a:tcPr marL="0" marR="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Source-2</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r>
            </a:tbl>
          </a:graphicData>
        </a:graphic>
      </p:graphicFrame>
      <p:pic>
        <p:nvPicPr>
          <p:cNvPr id="128" name="Picture 127"/>
          <p:cNvPicPr>
            <a:picLocks noChangeAspect="1"/>
          </p:cNvPicPr>
          <p:nvPr/>
        </p:nvPicPr>
        <p:blipFill>
          <a:blip r:embed="rId4"/>
          <a:stretch>
            <a:fillRect/>
          </a:stretch>
        </p:blipFill>
        <p:spPr>
          <a:xfrm>
            <a:off x="531820" y="747720"/>
            <a:ext cx="8080359" cy="601020"/>
          </a:xfrm>
          <a:prstGeom prst="rect">
            <a:avLst/>
          </a:prstGeom>
        </p:spPr>
      </p:pic>
      <p:sp>
        <p:nvSpPr>
          <p:cNvPr id="129" name="TextBox 128"/>
          <p:cNvSpPr txBox="1"/>
          <p:nvPr/>
        </p:nvSpPr>
        <p:spPr>
          <a:xfrm>
            <a:off x="5600619" y="1981200"/>
            <a:ext cx="311304" cy="369332"/>
          </a:xfrm>
          <a:prstGeom prst="rect">
            <a:avLst/>
          </a:prstGeom>
          <a:noFill/>
        </p:spPr>
        <p:txBody>
          <a:bodyPr wrap="none" rtlCol="0">
            <a:spAutoFit/>
          </a:bodyPr>
          <a:lstStyle/>
          <a:p>
            <a:r>
              <a:rPr lang="en-US" sz="1800" dirty="0"/>
              <a:t>4</a:t>
            </a:r>
            <a:endParaRPr lang="en-US" sz="1800" dirty="0" smtClean="0"/>
          </a:p>
        </p:txBody>
      </p:sp>
      <p:sp>
        <p:nvSpPr>
          <p:cNvPr id="130" name="TextBox 129"/>
          <p:cNvSpPr txBox="1"/>
          <p:nvPr/>
        </p:nvSpPr>
        <p:spPr>
          <a:xfrm>
            <a:off x="4369996" y="4114800"/>
            <a:ext cx="311304" cy="369332"/>
          </a:xfrm>
          <a:prstGeom prst="rect">
            <a:avLst/>
          </a:prstGeom>
          <a:noFill/>
        </p:spPr>
        <p:txBody>
          <a:bodyPr wrap="none" rtlCol="0">
            <a:spAutoFit/>
          </a:bodyPr>
          <a:lstStyle/>
          <a:p>
            <a:r>
              <a:rPr lang="en-US" sz="1800" dirty="0" smtClean="0"/>
              <a:t>3</a:t>
            </a:r>
            <a:endParaRPr lang="en-US" sz="1800" dirty="0" smtClean="0"/>
          </a:p>
        </p:txBody>
      </p:sp>
      <p:sp>
        <p:nvSpPr>
          <p:cNvPr id="131" name="TextBox 130"/>
          <p:cNvSpPr txBox="1"/>
          <p:nvPr/>
        </p:nvSpPr>
        <p:spPr>
          <a:xfrm>
            <a:off x="348940" y="2286000"/>
            <a:ext cx="437940" cy="369332"/>
          </a:xfrm>
          <a:prstGeom prst="rect">
            <a:avLst/>
          </a:prstGeom>
          <a:noFill/>
        </p:spPr>
        <p:txBody>
          <a:bodyPr wrap="none" rtlCol="0">
            <a:spAutoFit/>
          </a:bodyPr>
          <a:lstStyle/>
          <a:p>
            <a:r>
              <a:rPr lang="en-US" sz="1800" dirty="0" smtClean="0"/>
              <a:t>11</a:t>
            </a:r>
            <a:endParaRPr lang="en-US" sz="1800" dirty="0" smtClean="0"/>
          </a:p>
        </p:txBody>
      </p:sp>
      <p:sp>
        <p:nvSpPr>
          <p:cNvPr id="132" name="TextBox 131"/>
          <p:cNvSpPr txBox="1"/>
          <p:nvPr/>
        </p:nvSpPr>
        <p:spPr>
          <a:xfrm>
            <a:off x="1767841" y="2035500"/>
            <a:ext cx="175259" cy="369332"/>
          </a:xfrm>
          <a:prstGeom prst="rect">
            <a:avLst/>
          </a:prstGeom>
          <a:noFill/>
        </p:spPr>
        <p:txBody>
          <a:bodyPr wrap="square" rtlCol="0">
            <a:spAutoFit/>
          </a:bodyPr>
          <a:lstStyle/>
          <a:p>
            <a:r>
              <a:rPr lang="en-US" sz="1800" dirty="0" smtClean="0"/>
              <a:t>9</a:t>
            </a:r>
            <a:endParaRPr lang="en-US" sz="1800" dirty="0" smtClean="0"/>
          </a:p>
        </p:txBody>
      </p:sp>
      <p:sp>
        <p:nvSpPr>
          <p:cNvPr id="133" name="TextBox 132"/>
          <p:cNvSpPr txBox="1"/>
          <p:nvPr/>
        </p:nvSpPr>
        <p:spPr>
          <a:xfrm>
            <a:off x="1681581" y="2547104"/>
            <a:ext cx="449148" cy="369332"/>
          </a:xfrm>
          <a:prstGeom prst="rect">
            <a:avLst/>
          </a:prstGeom>
          <a:noFill/>
        </p:spPr>
        <p:txBody>
          <a:bodyPr wrap="square" rtlCol="0">
            <a:spAutoFit/>
          </a:bodyPr>
          <a:lstStyle/>
          <a:p>
            <a:r>
              <a:rPr lang="en-US" sz="1800" dirty="0" smtClean="0"/>
              <a:t>12</a:t>
            </a:r>
            <a:endParaRPr lang="en-US" sz="1800" dirty="0" smtClean="0"/>
          </a:p>
        </p:txBody>
      </p:sp>
      <p:sp>
        <p:nvSpPr>
          <p:cNvPr id="134" name="TextBox 133"/>
          <p:cNvSpPr txBox="1"/>
          <p:nvPr/>
        </p:nvSpPr>
        <p:spPr>
          <a:xfrm>
            <a:off x="2109737" y="4299466"/>
            <a:ext cx="702043" cy="369332"/>
          </a:xfrm>
          <a:prstGeom prst="rect">
            <a:avLst/>
          </a:prstGeom>
          <a:noFill/>
        </p:spPr>
        <p:txBody>
          <a:bodyPr wrap="square" rtlCol="0">
            <a:spAutoFit/>
          </a:bodyPr>
          <a:lstStyle/>
          <a:p>
            <a:r>
              <a:rPr lang="en-US" sz="1800" dirty="0"/>
              <a:t>1</a:t>
            </a:r>
            <a:r>
              <a:rPr lang="en-US" sz="1800" dirty="0" smtClean="0"/>
              <a:t>5</a:t>
            </a:r>
            <a:endParaRPr lang="en-US" sz="1800" dirty="0" smtClean="0"/>
          </a:p>
        </p:txBody>
      </p:sp>
      <p:sp>
        <p:nvSpPr>
          <p:cNvPr id="135" name="TextBox 134"/>
          <p:cNvSpPr txBox="1"/>
          <p:nvPr/>
        </p:nvSpPr>
        <p:spPr>
          <a:xfrm>
            <a:off x="3520442" y="4703607"/>
            <a:ext cx="617219" cy="369332"/>
          </a:xfrm>
          <a:prstGeom prst="rect">
            <a:avLst/>
          </a:prstGeom>
          <a:noFill/>
        </p:spPr>
        <p:txBody>
          <a:bodyPr wrap="square" rtlCol="0">
            <a:spAutoFit/>
          </a:bodyPr>
          <a:lstStyle/>
          <a:p>
            <a:r>
              <a:rPr lang="en-US" sz="1800" dirty="0" smtClean="0"/>
              <a:t>14</a:t>
            </a:r>
            <a:endParaRPr lang="en-US" sz="1800" dirty="0" smtClean="0"/>
          </a:p>
        </p:txBody>
      </p:sp>
      <p:sp>
        <p:nvSpPr>
          <p:cNvPr id="136" name="TextBox 135"/>
          <p:cNvSpPr txBox="1"/>
          <p:nvPr/>
        </p:nvSpPr>
        <p:spPr>
          <a:xfrm flipH="1">
            <a:off x="1260906" y="1570008"/>
            <a:ext cx="317728" cy="369332"/>
          </a:xfrm>
          <a:prstGeom prst="rect">
            <a:avLst/>
          </a:prstGeom>
          <a:noFill/>
        </p:spPr>
        <p:txBody>
          <a:bodyPr wrap="square" rtlCol="0">
            <a:spAutoFit/>
          </a:bodyPr>
          <a:lstStyle/>
          <a:p>
            <a:r>
              <a:rPr lang="en-US" sz="1800" dirty="0" smtClean="0"/>
              <a:t>2</a:t>
            </a:r>
            <a:endParaRPr lang="en-US" sz="1800" dirty="0" smtClean="0"/>
          </a:p>
        </p:txBody>
      </p:sp>
      <p:sp>
        <p:nvSpPr>
          <p:cNvPr id="137" name="TextBox 136"/>
          <p:cNvSpPr txBox="1"/>
          <p:nvPr/>
        </p:nvSpPr>
        <p:spPr>
          <a:xfrm>
            <a:off x="423877" y="4213202"/>
            <a:ext cx="292115" cy="367424"/>
          </a:xfrm>
          <a:prstGeom prst="rect">
            <a:avLst/>
          </a:prstGeom>
          <a:noFill/>
        </p:spPr>
        <p:txBody>
          <a:bodyPr wrap="square" rtlCol="0">
            <a:spAutoFit/>
          </a:bodyPr>
          <a:lstStyle/>
          <a:p>
            <a:r>
              <a:rPr lang="en-US" sz="1800" dirty="0" smtClean="0"/>
              <a:t>3</a:t>
            </a:r>
            <a:endParaRPr lang="en-US" sz="1800" dirty="0" smtClean="0"/>
          </a:p>
        </p:txBody>
      </p:sp>
      <p:sp>
        <p:nvSpPr>
          <p:cNvPr id="138" name="TextBox 137"/>
          <p:cNvSpPr txBox="1"/>
          <p:nvPr/>
        </p:nvSpPr>
        <p:spPr>
          <a:xfrm>
            <a:off x="1744806" y="4599790"/>
            <a:ext cx="295592" cy="369332"/>
          </a:xfrm>
          <a:prstGeom prst="rect">
            <a:avLst/>
          </a:prstGeom>
          <a:noFill/>
        </p:spPr>
        <p:txBody>
          <a:bodyPr wrap="square" rtlCol="0">
            <a:spAutoFit/>
          </a:bodyPr>
          <a:lstStyle/>
          <a:p>
            <a:r>
              <a:rPr lang="en-US" sz="1800" dirty="0" smtClean="0"/>
              <a:t>6</a:t>
            </a:r>
            <a:endParaRPr lang="en-US" sz="1800" dirty="0" smtClean="0"/>
          </a:p>
        </p:txBody>
      </p:sp>
      <p:sp>
        <p:nvSpPr>
          <p:cNvPr id="139" name="TextBox 138"/>
          <p:cNvSpPr txBox="1"/>
          <p:nvPr/>
        </p:nvSpPr>
        <p:spPr>
          <a:xfrm>
            <a:off x="2600568" y="5012668"/>
            <a:ext cx="617219" cy="369332"/>
          </a:xfrm>
          <a:prstGeom prst="rect">
            <a:avLst/>
          </a:prstGeom>
          <a:noFill/>
        </p:spPr>
        <p:txBody>
          <a:bodyPr wrap="square" rtlCol="0">
            <a:spAutoFit/>
          </a:bodyPr>
          <a:lstStyle/>
          <a:p>
            <a:r>
              <a:rPr lang="en-US" sz="1800" dirty="0" smtClean="0"/>
              <a:t>16</a:t>
            </a:r>
            <a:endParaRPr lang="en-US" sz="1800" dirty="0" smtClean="0"/>
          </a:p>
        </p:txBody>
      </p:sp>
      <p:sp>
        <p:nvSpPr>
          <p:cNvPr id="140" name="TextBox 139"/>
          <p:cNvSpPr txBox="1"/>
          <p:nvPr/>
        </p:nvSpPr>
        <p:spPr>
          <a:xfrm>
            <a:off x="894496" y="4888273"/>
            <a:ext cx="617219" cy="369332"/>
          </a:xfrm>
          <a:prstGeom prst="rect">
            <a:avLst/>
          </a:prstGeom>
          <a:noFill/>
        </p:spPr>
        <p:txBody>
          <a:bodyPr wrap="square" rtlCol="0">
            <a:spAutoFit/>
          </a:bodyPr>
          <a:lstStyle/>
          <a:p>
            <a:r>
              <a:rPr lang="en-US" sz="1800" dirty="0" smtClean="0"/>
              <a:t>8</a:t>
            </a:r>
            <a:endParaRPr lang="en-US" sz="1800" dirty="0" smtClean="0"/>
          </a:p>
        </p:txBody>
      </p:sp>
      <p:sp>
        <p:nvSpPr>
          <p:cNvPr id="141" name="TextBox 140"/>
          <p:cNvSpPr txBox="1"/>
          <p:nvPr/>
        </p:nvSpPr>
        <p:spPr>
          <a:xfrm>
            <a:off x="3499309" y="3745468"/>
            <a:ext cx="617219" cy="369332"/>
          </a:xfrm>
          <a:prstGeom prst="rect">
            <a:avLst/>
          </a:prstGeom>
          <a:noFill/>
        </p:spPr>
        <p:txBody>
          <a:bodyPr wrap="square" rtlCol="0">
            <a:spAutoFit/>
          </a:bodyPr>
          <a:lstStyle/>
          <a:p>
            <a:r>
              <a:rPr lang="en-US" sz="1800" dirty="0" smtClean="0"/>
              <a:t>1</a:t>
            </a:r>
            <a:endParaRPr lang="en-US" sz="1800" dirty="0" smtClean="0"/>
          </a:p>
        </p:txBody>
      </p:sp>
      <p:sp>
        <p:nvSpPr>
          <p:cNvPr id="142" name="TextBox 141"/>
          <p:cNvSpPr txBox="1"/>
          <p:nvPr/>
        </p:nvSpPr>
        <p:spPr>
          <a:xfrm>
            <a:off x="1801127" y="3770930"/>
            <a:ext cx="617219" cy="369332"/>
          </a:xfrm>
          <a:prstGeom prst="rect">
            <a:avLst/>
          </a:prstGeom>
          <a:noFill/>
        </p:spPr>
        <p:txBody>
          <a:bodyPr wrap="square" rtlCol="0">
            <a:spAutoFit/>
          </a:bodyPr>
          <a:lstStyle/>
          <a:p>
            <a:r>
              <a:rPr lang="en-US" sz="1800" dirty="0" smtClean="0"/>
              <a:t>1</a:t>
            </a:r>
            <a:endParaRPr lang="en-US" sz="1800" dirty="0" smtClean="0"/>
          </a:p>
        </p:txBody>
      </p:sp>
      <p:sp>
        <p:nvSpPr>
          <p:cNvPr id="143" name="TextBox 142"/>
          <p:cNvSpPr txBox="1"/>
          <p:nvPr/>
        </p:nvSpPr>
        <p:spPr>
          <a:xfrm>
            <a:off x="5672188" y="3678089"/>
            <a:ext cx="617219" cy="369332"/>
          </a:xfrm>
          <a:prstGeom prst="rect">
            <a:avLst/>
          </a:prstGeom>
          <a:noFill/>
        </p:spPr>
        <p:txBody>
          <a:bodyPr wrap="square" rtlCol="0">
            <a:spAutoFit/>
          </a:bodyPr>
          <a:lstStyle/>
          <a:p>
            <a:r>
              <a:rPr lang="en-US" sz="1800" dirty="0" smtClean="0"/>
              <a:t>1</a:t>
            </a:r>
            <a:endParaRPr lang="en-US" sz="1800" dirty="0" smtClean="0"/>
          </a:p>
        </p:txBody>
      </p:sp>
      <p:sp>
        <p:nvSpPr>
          <p:cNvPr id="144" name="TextBox 143"/>
          <p:cNvSpPr txBox="1"/>
          <p:nvPr/>
        </p:nvSpPr>
        <p:spPr>
          <a:xfrm>
            <a:off x="5500163" y="2484383"/>
            <a:ext cx="449148" cy="369332"/>
          </a:xfrm>
          <a:prstGeom prst="rect">
            <a:avLst/>
          </a:prstGeom>
          <a:noFill/>
        </p:spPr>
        <p:txBody>
          <a:bodyPr wrap="square" rtlCol="0">
            <a:spAutoFit/>
          </a:bodyPr>
          <a:lstStyle/>
          <a:p>
            <a:r>
              <a:rPr lang="en-US" sz="1800" dirty="0" smtClean="0"/>
              <a:t>12</a:t>
            </a:r>
            <a:endParaRPr lang="en-US" sz="1800" dirty="0" smtClean="0"/>
          </a:p>
        </p:txBody>
      </p:sp>
      <p:sp>
        <p:nvSpPr>
          <p:cNvPr id="146" name="TextBox 145"/>
          <p:cNvSpPr txBox="1"/>
          <p:nvPr/>
        </p:nvSpPr>
        <p:spPr>
          <a:xfrm>
            <a:off x="1487992" y="2933840"/>
            <a:ext cx="2504916" cy="369332"/>
          </a:xfrm>
          <a:prstGeom prst="rect">
            <a:avLst/>
          </a:prstGeom>
          <a:noFill/>
        </p:spPr>
        <p:txBody>
          <a:bodyPr wrap="none" rtlCol="0">
            <a:spAutoFit/>
          </a:bodyPr>
          <a:lstStyle/>
          <a:p>
            <a:r>
              <a:rPr lang="en-US" sz="1800" dirty="0" smtClean="0"/>
              <a:t>DNW=7 globally SMU2</a:t>
            </a:r>
            <a:endParaRPr lang="en-US" sz="1800" dirty="0" smtClean="0"/>
          </a:p>
        </p:txBody>
      </p:sp>
      <p:sp>
        <p:nvSpPr>
          <p:cNvPr id="147" name="TextBox 146"/>
          <p:cNvSpPr txBox="1"/>
          <p:nvPr/>
        </p:nvSpPr>
        <p:spPr>
          <a:xfrm>
            <a:off x="725992" y="5494530"/>
            <a:ext cx="1524000" cy="461665"/>
          </a:xfrm>
          <a:prstGeom prst="rect">
            <a:avLst/>
          </a:prstGeom>
          <a:noFill/>
        </p:spPr>
        <p:txBody>
          <a:bodyPr wrap="square" rtlCol="0">
            <a:spAutoFit/>
          </a:bodyPr>
          <a:lstStyle/>
          <a:p>
            <a:r>
              <a:rPr lang="en-US" dirty="0" smtClean="0"/>
              <a:t>Des </a:t>
            </a:r>
            <a:r>
              <a:rPr lang="en-US" dirty="0" smtClean="0"/>
              <a:t>BL=5</a:t>
            </a:r>
            <a:endParaRPr lang="en-US" dirty="0" smtClean="0"/>
          </a:p>
          <a:p>
            <a:r>
              <a:rPr lang="en-US" dirty="0" smtClean="0"/>
              <a:t>Des </a:t>
            </a:r>
            <a:r>
              <a:rPr lang="en-US" dirty="0" smtClean="0"/>
              <a:t>WL=10</a:t>
            </a:r>
            <a:endParaRPr lang="en-US" dirty="0"/>
          </a:p>
        </p:txBody>
      </p:sp>
      <p:sp>
        <p:nvSpPr>
          <p:cNvPr id="148" name="TextBox 147"/>
          <p:cNvSpPr txBox="1"/>
          <p:nvPr/>
        </p:nvSpPr>
        <p:spPr>
          <a:xfrm flipH="1">
            <a:off x="5199118" y="1507454"/>
            <a:ext cx="317728" cy="369332"/>
          </a:xfrm>
          <a:prstGeom prst="rect">
            <a:avLst/>
          </a:prstGeom>
          <a:noFill/>
        </p:spPr>
        <p:txBody>
          <a:bodyPr wrap="square" rtlCol="0">
            <a:spAutoFit/>
          </a:bodyPr>
          <a:lstStyle/>
          <a:p>
            <a:r>
              <a:rPr lang="en-US" sz="1800" dirty="0" smtClean="0"/>
              <a:t>2</a:t>
            </a:r>
            <a:endParaRPr lang="en-US" sz="1800" dirty="0" smtClean="0"/>
          </a:p>
        </p:txBody>
      </p:sp>
      <p:sp>
        <p:nvSpPr>
          <p:cNvPr id="149" name="TextBox 148"/>
          <p:cNvSpPr txBox="1"/>
          <p:nvPr/>
        </p:nvSpPr>
        <p:spPr>
          <a:xfrm>
            <a:off x="5871787" y="4484132"/>
            <a:ext cx="295592" cy="369332"/>
          </a:xfrm>
          <a:prstGeom prst="rect">
            <a:avLst/>
          </a:prstGeom>
          <a:noFill/>
        </p:spPr>
        <p:txBody>
          <a:bodyPr wrap="square" rtlCol="0">
            <a:spAutoFit/>
          </a:bodyPr>
          <a:lstStyle/>
          <a:p>
            <a:r>
              <a:rPr lang="en-US" sz="1800" dirty="0" smtClean="0"/>
              <a:t>6</a:t>
            </a:r>
            <a:endParaRPr lang="en-US" sz="1800" dirty="0" smtClean="0"/>
          </a:p>
        </p:txBody>
      </p:sp>
      <p:sp>
        <p:nvSpPr>
          <p:cNvPr id="150" name="TextBox 149"/>
          <p:cNvSpPr txBox="1"/>
          <p:nvPr/>
        </p:nvSpPr>
        <p:spPr>
          <a:xfrm>
            <a:off x="4848703" y="4828002"/>
            <a:ext cx="617219" cy="369332"/>
          </a:xfrm>
          <a:prstGeom prst="rect">
            <a:avLst/>
          </a:prstGeom>
          <a:noFill/>
        </p:spPr>
        <p:txBody>
          <a:bodyPr wrap="square" rtlCol="0">
            <a:spAutoFit/>
          </a:bodyPr>
          <a:lstStyle/>
          <a:p>
            <a:r>
              <a:rPr lang="en-US" sz="1800" dirty="0" smtClean="0"/>
              <a:t>8</a:t>
            </a:r>
            <a:endParaRPr lang="en-US" sz="1800" dirty="0" smtClean="0"/>
          </a:p>
        </p:txBody>
      </p:sp>
      <p:sp>
        <p:nvSpPr>
          <p:cNvPr id="151" name="TextBox 150"/>
          <p:cNvSpPr txBox="1"/>
          <p:nvPr/>
        </p:nvSpPr>
        <p:spPr>
          <a:xfrm>
            <a:off x="4193444" y="2262474"/>
            <a:ext cx="437940" cy="369332"/>
          </a:xfrm>
          <a:prstGeom prst="rect">
            <a:avLst/>
          </a:prstGeom>
          <a:noFill/>
        </p:spPr>
        <p:txBody>
          <a:bodyPr wrap="none" rtlCol="0">
            <a:spAutoFit/>
          </a:bodyPr>
          <a:lstStyle/>
          <a:p>
            <a:r>
              <a:rPr lang="en-US" sz="1800" dirty="0" smtClean="0"/>
              <a:t>11</a:t>
            </a:r>
            <a:endParaRPr lang="en-US" sz="1800" dirty="0" smtClean="0"/>
          </a:p>
        </p:txBody>
      </p:sp>
      <p:sp>
        <p:nvSpPr>
          <p:cNvPr id="152" name="TextBox 151"/>
          <p:cNvSpPr txBox="1"/>
          <p:nvPr/>
        </p:nvSpPr>
        <p:spPr>
          <a:xfrm>
            <a:off x="1529282" y="1611868"/>
            <a:ext cx="1053494" cy="369332"/>
          </a:xfrm>
          <a:prstGeom prst="rect">
            <a:avLst/>
          </a:prstGeom>
          <a:noFill/>
        </p:spPr>
        <p:txBody>
          <a:bodyPr wrap="none" rtlCol="0">
            <a:spAutoFit/>
          </a:bodyPr>
          <a:lstStyle/>
          <a:p>
            <a:r>
              <a:rPr lang="en-US" sz="1800" dirty="0" err="1" smtClean="0"/>
              <a:t>BLpulser</a:t>
            </a:r>
            <a:endParaRPr lang="en-US" sz="1800" dirty="0" smtClean="0"/>
          </a:p>
        </p:txBody>
      </p:sp>
      <p:sp>
        <p:nvSpPr>
          <p:cNvPr id="153" name="TextBox 152"/>
          <p:cNvSpPr txBox="1"/>
          <p:nvPr/>
        </p:nvSpPr>
        <p:spPr>
          <a:xfrm>
            <a:off x="2557334" y="2059662"/>
            <a:ext cx="768159" cy="369332"/>
          </a:xfrm>
          <a:prstGeom prst="rect">
            <a:avLst/>
          </a:prstGeom>
          <a:noFill/>
        </p:spPr>
        <p:txBody>
          <a:bodyPr wrap="none" rtlCol="0">
            <a:spAutoFit/>
          </a:bodyPr>
          <a:lstStyle/>
          <a:p>
            <a:r>
              <a:rPr lang="en-US" sz="1800" dirty="0" smtClean="0"/>
              <a:t>SMU1</a:t>
            </a:r>
            <a:endParaRPr lang="en-US" sz="1800" dirty="0" smtClean="0"/>
          </a:p>
        </p:txBody>
      </p:sp>
      <p:sp>
        <p:nvSpPr>
          <p:cNvPr id="154" name="TextBox 153"/>
          <p:cNvSpPr txBox="1"/>
          <p:nvPr/>
        </p:nvSpPr>
        <p:spPr>
          <a:xfrm>
            <a:off x="2651213" y="2555806"/>
            <a:ext cx="768159" cy="369332"/>
          </a:xfrm>
          <a:prstGeom prst="rect">
            <a:avLst/>
          </a:prstGeom>
          <a:noFill/>
        </p:spPr>
        <p:txBody>
          <a:bodyPr wrap="none" rtlCol="0">
            <a:spAutoFit/>
          </a:bodyPr>
          <a:lstStyle/>
          <a:p>
            <a:r>
              <a:rPr lang="en-US" sz="1800" dirty="0" smtClean="0"/>
              <a:t>SMU1</a:t>
            </a:r>
            <a:endParaRPr lang="en-US" sz="1800" dirty="0" smtClean="0"/>
          </a:p>
        </p:txBody>
      </p:sp>
      <p:sp>
        <p:nvSpPr>
          <p:cNvPr id="155" name="TextBox 154"/>
          <p:cNvSpPr txBox="1"/>
          <p:nvPr/>
        </p:nvSpPr>
        <p:spPr>
          <a:xfrm>
            <a:off x="197279" y="2663428"/>
            <a:ext cx="768159" cy="369332"/>
          </a:xfrm>
          <a:prstGeom prst="rect">
            <a:avLst/>
          </a:prstGeom>
          <a:noFill/>
        </p:spPr>
        <p:txBody>
          <a:bodyPr wrap="none" rtlCol="0">
            <a:spAutoFit/>
          </a:bodyPr>
          <a:lstStyle/>
          <a:p>
            <a:r>
              <a:rPr lang="en-US" sz="1800" dirty="0" smtClean="0"/>
              <a:t>SMU3</a:t>
            </a:r>
            <a:endParaRPr lang="en-US" sz="1800" dirty="0" smtClean="0"/>
          </a:p>
        </p:txBody>
      </p:sp>
      <p:sp>
        <p:nvSpPr>
          <p:cNvPr id="156" name="TextBox 155"/>
          <p:cNvSpPr txBox="1"/>
          <p:nvPr/>
        </p:nvSpPr>
        <p:spPr>
          <a:xfrm>
            <a:off x="1789175" y="5541204"/>
            <a:ext cx="768159" cy="369332"/>
          </a:xfrm>
          <a:prstGeom prst="rect">
            <a:avLst/>
          </a:prstGeom>
          <a:noFill/>
        </p:spPr>
        <p:txBody>
          <a:bodyPr wrap="none" rtlCol="0">
            <a:spAutoFit/>
          </a:bodyPr>
          <a:lstStyle/>
          <a:p>
            <a:r>
              <a:rPr lang="en-US" sz="1800" dirty="0" smtClean="0"/>
              <a:t>SMU3</a:t>
            </a:r>
            <a:endParaRPr lang="en-US" sz="1800" dirty="0" smtClean="0"/>
          </a:p>
        </p:txBody>
      </p:sp>
      <p:sp>
        <p:nvSpPr>
          <p:cNvPr id="157" name="TextBox 156"/>
          <p:cNvSpPr txBox="1"/>
          <p:nvPr/>
        </p:nvSpPr>
        <p:spPr>
          <a:xfrm>
            <a:off x="126337" y="4518941"/>
            <a:ext cx="768159" cy="369332"/>
          </a:xfrm>
          <a:prstGeom prst="rect">
            <a:avLst/>
          </a:prstGeom>
          <a:noFill/>
        </p:spPr>
        <p:txBody>
          <a:bodyPr wrap="none" rtlCol="0">
            <a:spAutoFit/>
          </a:bodyPr>
          <a:lstStyle/>
          <a:p>
            <a:r>
              <a:rPr lang="en-US" sz="1800" dirty="0" smtClean="0"/>
              <a:t>SMU4</a:t>
            </a:r>
            <a:endParaRPr lang="en-US" sz="1800" dirty="0" smtClean="0"/>
          </a:p>
        </p:txBody>
      </p:sp>
      <p:sp>
        <p:nvSpPr>
          <p:cNvPr id="159" name="TextBox 158"/>
          <p:cNvSpPr txBox="1"/>
          <p:nvPr/>
        </p:nvSpPr>
        <p:spPr>
          <a:xfrm>
            <a:off x="1419770" y="3479527"/>
            <a:ext cx="1348446" cy="369332"/>
          </a:xfrm>
          <a:prstGeom prst="rect">
            <a:avLst/>
          </a:prstGeom>
          <a:noFill/>
        </p:spPr>
        <p:txBody>
          <a:bodyPr wrap="none" rtlCol="0">
            <a:spAutoFit/>
          </a:bodyPr>
          <a:lstStyle/>
          <a:p>
            <a:r>
              <a:rPr lang="en-US" sz="1800" dirty="0" smtClean="0"/>
              <a:t>Gate </a:t>
            </a:r>
            <a:r>
              <a:rPr lang="en-US" sz="1800" dirty="0" err="1" smtClean="0"/>
              <a:t>pulser</a:t>
            </a:r>
            <a:endParaRPr lang="en-US" sz="1800" dirty="0" smtClean="0"/>
          </a:p>
        </p:txBody>
      </p:sp>
      <p:sp>
        <p:nvSpPr>
          <p:cNvPr id="160" name="TextBox 159"/>
          <p:cNvSpPr txBox="1"/>
          <p:nvPr/>
        </p:nvSpPr>
        <p:spPr>
          <a:xfrm>
            <a:off x="3646717" y="5329395"/>
            <a:ext cx="1398140" cy="1200329"/>
          </a:xfrm>
          <a:prstGeom prst="rect">
            <a:avLst/>
          </a:prstGeom>
          <a:noFill/>
        </p:spPr>
        <p:txBody>
          <a:bodyPr wrap="none" rtlCol="0">
            <a:spAutoFit/>
          </a:bodyPr>
          <a:lstStyle/>
          <a:p>
            <a:r>
              <a:rPr lang="en-US" sz="1800" dirty="0" smtClean="0"/>
              <a:t>SMU1=9.5V</a:t>
            </a:r>
          </a:p>
          <a:p>
            <a:r>
              <a:rPr lang="en-US" sz="1800" dirty="0" smtClean="0"/>
              <a:t>SMU2=6.5V</a:t>
            </a:r>
          </a:p>
          <a:p>
            <a:r>
              <a:rPr lang="en-US" sz="1800" dirty="0" smtClean="0"/>
              <a:t>SMU3=3V</a:t>
            </a:r>
          </a:p>
          <a:p>
            <a:r>
              <a:rPr lang="en-US" sz="1800" dirty="0" smtClean="0"/>
              <a:t>SMU4=0V</a:t>
            </a:r>
            <a:endParaRPr lang="en-US" sz="1800" dirty="0" smtClean="0"/>
          </a:p>
        </p:txBody>
      </p:sp>
      <p:sp>
        <p:nvSpPr>
          <p:cNvPr id="161" name="TextBox 160"/>
          <p:cNvSpPr txBox="1"/>
          <p:nvPr/>
        </p:nvSpPr>
        <p:spPr>
          <a:xfrm>
            <a:off x="682291" y="5118280"/>
            <a:ext cx="894797" cy="369332"/>
          </a:xfrm>
          <a:prstGeom prst="rect">
            <a:avLst/>
          </a:prstGeom>
          <a:noFill/>
        </p:spPr>
        <p:txBody>
          <a:bodyPr wrap="none" rtlCol="0">
            <a:spAutoFit/>
          </a:bodyPr>
          <a:lstStyle/>
          <a:p>
            <a:r>
              <a:rPr lang="en-US" sz="1800" dirty="0" smtClean="0"/>
              <a:t>scope2</a:t>
            </a:r>
            <a:endParaRPr lang="en-US" sz="1800" dirty="0" smtClean="0"/>
          </a:p>
        </p:txBody>
      </p:sp>
      <p:sp>
        <p:nvSpPr>
          <p:cNvPr id="162" name="TextBox 161"/>
          <p:cNvSpPr txBox="1"/>
          <p:nvPr/>
        </p:nvSpPr>
        <p:spPr>
          <a:xfrm>
            <a:off x="87880" y="150961"/>
            <a:ext cx="698999" cy="369332"/>
          </a:xfrm>
          <a:prstGeom prst="rect">
            <a:avLst/>
          </a:prstGeom>
          <a:noFill/>
        </p:spPr>
        <p:txBody>
          <a:bodyPr wrap="square" rtlCol="0">
            <a:spAutoFit/>
          </a:bodyPr>
          <a:lstStyle/>
          <a:p>
            <a:r>
              <a:rPr lang="en-US" sz="1800" dirty="0" smtClean="0"/>
              <a:t>FRW</a:t>
            </a:r>
            <a:endParaRPr lang="en-US" sz="1800" dirty="0" smtClean="0"/>
          </a:p>
        </p:txBody>
      </p:sp>
      <p:sp>
        <p:nvSpPr>
          <p:cNvPr id="163" name="TextBox 162"/>
          <p:cNvSpPr txBox="1"/>
          <p:nvPr/>
        </p:nvSpPr>
        <p:spPr>
          <a:xfrm>
            <a:off x="5180511" y="5864623"/>
            <a:ext cx="1677489" cy="646331"/>
          </a:xfrm>
          <a:prstGeom prst="rect">
            <a:avLst/>
          </a:prstGeom>
          <a:noFill/>
        </p:spPr>
        <p:txBody>
          <a:bodyPr wrap="square" rtlCol="0">
            <a:spAutoFit/>
          </a:bodyPr>
          <a:lstStyle/>
          <a:p>
            <a:r>
              <a:rPr lang="en-US" sz="1800" dirty="0" smtClean="0"/>
              <a:t>Are the </a:t>
            </a:r>
            <a:r>
              <a:rPr lang="en-US" sz="1800" dirty="0" err="1" smtClean="0"/>
              <a:t>tr</a:t>
            </a:r>
            <a:r>
              <a:rPr lang="en-US" sz="1800" dirty="0" smtClean="0"/>
              <a:t> different? yes</a:t>
            </a:r>
            <a:endParaRPr lang="en-US" sz="1800" dirty="0" smtClean="0"/>
          </a:p>
        </p:txBody>
      </p:sp>
      <p:cxnSp>
        <p:nvCxnSpPr>
          <p:cNvPr id="165" name="Straight Connector 164"/>
          <p:cNvCxnSpPr/>
          <p:nvPr/>
        </p:nvCxnSpPr>
        <p:spPr bwMode="auto">
          <a:xfrm>
            <a:off x="1112808" y="1939340"/>
            <a:ext cx="3856007"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6" name="TextBox 165"/>
          <p:cNvSpPr txBox="1"/>
          <p:nvPr/>
        </p:nvSpPr>
        <p:spPr>
          <a:xfrm>
            <a:off x="1477054" y="4818611"/>
            <a:ext cx="768159" cy="369332"/>
          </a:xfrm>
          <a:prstGeom prst="rect">
            <a:avLst/>
          </a:prstGeom>
          <a:noFill/>
        </p:spPr>
        <p:txBody>
          <a:bodyPr wrap="none" rtlCol="0">
            <a:spAutoFit/>
          </a:bodyPr>
          <a:lstStyle/>
          <a:p>
            <a:r>
              <a:rPr lang="en-US" sz="1800" dirty="0" smtClean="0"/>
              <a:t>SMU2</a:t>
            </a:r>
            <a:endParaRPr lang="en-US" sz="1800" dirty="0" smtClean="0"/>
          </a:p>
        </p:txBody>
      </p:sp>
      <p:sp>
        <p:nvSpPr>
          <p:cNvPr id="2" name="TextBox 1"/>
          <p:cNvSpPr txBox="1"/>
          <p:nvPr/>
        </p:nvSpPr>
        <p:spPr>
          <a:xfrm>
            <a:off x="137039" y="6052082"/>
            <a:ext cx="3074368" cy="369332"/>
          </a:xfrm>
          <a:prstGeom prst="rect">
            <a:avLst/>
          </a:prstGeom>
          <a:noFill/>
        </p:spPr>
        <p:txBody>
          <a:bodyPr wrap="none" rtlCol="0">
            <a:spAutoFit/>
          </a:bodyPr>
          <a:lstStyle/>
          <a:p>
            <a:r>
              <a:rPr lang="en-US" sz="1800" dirty="0" smtClean="0"/>
              <a:t>Pad 4 is connected to pad11</a:t>
            </a:r>
            <a:endParaRPr lang="en-US" sz="1800" dirty="0" smtClean="0"/>
          </a:p>
        </p:txBody>
      </p:sp>
    </p:spTree>
    <p:extLst>
      <p:ext uri="{BB962C8B-B14F-4D97-AF65-F5344CB8AC3E}">
        <p14:creationId xmlns:p14="http://schemas.microsoft.com/office/powerpoint/2010/main" val="271762548"/>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7" name="Picture 126"/>
          <p:cNvPicPr>
            <a:picLocks noChangeAspect="1"/>
          </p:cNvPicPr>
          <p:nvPr/>
        </p:nvPicPr>
        <p:blipFill rotWithShape="1">
          <a:blip r:embed="rId2"/>
          <a:srcRect l="7052" r="30842"/>
          <a:stretch/>
        </p:blipFill>
        <p:spPr>
          <a:xfrm>
            <a:off x="3847296" y="1348740"/>
            <a:ext cx="3506647" cy="4033260"/>
          </a:xfrm>
          <a:prstGeom prst="rect">
            <a:avLst/>
          </a:prstGeom>
        </p:spPr>
      </p:pic>
      <p:sp>
        <p:nvSpPr>
          <p:cNvPr id="5" name="Title 4"/>
          <p:cNvSpPr>
            <a:spLocks noGrp="1"/>
          </p:cNvSpPr>
          <p:nvPr>
            <p:ph type="title"/>
          </p:nvPr>
        </p:nvSpPr>
        <p:spPr>
          <a:xfrm>
            <a:off x="59384" y="-43902"/>
            <a:ext cx="9144000" cy="892175"/>
          </a:xfrm>
        </p:spPr>
        <p:txBody>
          <a:bodyPr/>
          <a:lstStyle/>
          <a:p>
            <a:r>
              <a:rPr lang="en-US" dirty="0" smtClean="0"/>
              <a:t>Pad Connections for S15B_2xNMOS</a:t>
            </a:r>
            <a:endParaRPr lang="en-US" dirty="0"/>
          </a:p>
        </p:txBody>
      </p:sp>
      <p:sp>
        <p:nvSpPr>
          <p:cNvPr id="4" name="Date Placeholder 3"/>
          <p:cNvSpPr>
            <a:spLocks noGrp="1"/>
          </p:cNvSpPr>
          <p:nvPr>
            <p:ph type="dt" sz="half" idx="10"/>
          </p:nvPr>
        </p:nvSpPr>
        <p:spPr/>
        <p:txBody>
          <a:bodyPr/>
          <a:lstStyle/>
          <a:p>
            <a:fld id="{5A1A17D8-B76F-406C-89E9-180FCFCE5267}" type="datetime4">
              <a:rPr lang="en-US" smtClean="0"/>
              <a:pPr/>
              <a:t>October 17, 2014</a:t>
            </a:fld>
            <a:endParaRPr lang="en-US"/>
          </a:p>
        </p:txBody>
      </p:sp>
      <p:pic>
        <p:nvPicPr>
          <p:cNvPr id="124" name="Picture 123"/>
          <p:cNvPicPr>
            <a:picLocks noChangeAspect="1"/>
          </p:cNvPicPr>
          <p:nvPr/>
        </p:nvPicPr>
        <p:blipFill>
          <a:blip r:embed="rId3"/>
          <a:stretch>
            <a:fillRect/>
          </a:stretch>
        </p:blipFill>
        <p:spPr>
          <a:xfrm>
            <a:off x="264762" y="1348740"/>
            <a:ext cx="3598298" cy="4033260"/>
          </a:xfrm>
          <a:prstGeom prst="rect">
            <a:avLst/>
          </a:prstGeom>
        </p:spPr>
      </p:pic>
      <p:graphicFrame>
        <p:nvGraphicFramePr>
          <p:cNvPr id="125" name="Table 124"/>
          <p:cNvGraphicFramePr>
            <a:graphicFrameLocks noGrp="1"/>
          </p:cNvGraphicFramePr>
          <p:nvPr/>
        </p:nvGraphicFramePr>
        <p:xfrm>
          <a:off x="6731001" y="2903379"/>
          <a:ext cx="2222499" cy="3267075"/>
        </p:xfrm>
        <a:graphic>
          <a:graphicData uri="http://schemas.openxmlformats.org/drawingml/2006/table">
            <a:tbl>
              <a:tblPr/>
              <a:tblGrid>
                <a:gridCol w="624191"/>
                <a:gridCol w="974117"/>
                <a:gridCol w="624191"/>
              </a:tblGrid>
              <a:tr h="200025">
                <a:tc>
                  <a:txBody>
                    <a:bodyPr/>
                    <a:lstStyle/>
                    <a:p>
                      <a:pPr algn="ctr" fontAlgn="b"/>
                      <a:r>
                        <a:rPr lang="en-US" sz="1100" b="1" i="0" u="none" strike="noStrike" dirty="0">
                          <a:solidFill>
                            <a:srgbClr val="000000"/>
                          </a:solidFill>
                          <a:effectLst/>
                          <a:latin typeface="Calibri" panose="020F0502020204030204" pitchFamily="34" charset="0"/>
                        </a:rPr>
                        <a:t>Pad</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ctr" fontAlgn="b"/>
                      <a:r>
                        <a:rPr lang="en-US" sz="1100" b="1" i="0" u="none" strike="noStrike">
                          <a:solidFill>
                            <a:srgbClr val="000000"/>
                          </a:solidFill>
                          <a:effectLst/>
                          <a:latin typeface="Calibri" panose="020F0502020204030204" pitchFamily="34" charset="0"/>
                        </a:rPr>
                        <a:t>Desc</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c>
                  <a:txBody>
                    <a:bodyPr/>
                    <a:lstStyle/>
                    <a:p>
                      <a:pPr algn="ctr" fontAlgn="b"/>
                      <a:r>
                        <a:rPr lang="en-US" sz="1100" b="1" i="0" u="none" strike="noStrike">
                          <a:solidFill>
                            <a:srgbClr val="000000"/>
                          </a:solidFill>
                          <a:effectLst/>
                          <a:latin typeface="Calibri" panose="020F0502020204030204" pitchFamily="34" charset="0"/>
                        </a:rPr>
                        <a:t>Device ID</a:t>
                      </a: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7DEE8"/>
                    </a:solidFill>
                  </a:tcPr>
                </a:tc>
              </a:tr>
              <a:tr h="190500">
                <a:tc>
                  <a:txBody>
                    <a:bodyPr/>
                    <a:lstStyle/>
                    <a:p>
                      <a:pPr algn="ctr" fontAlgn="b"/>
                      <a:r>
                        <a:rPr lang="en-US" sz="1100" b="0" i="0" u="none" strike="noStrike">
                          <a:solidFill>
                            <a:srgbClr val="000000"/>
                          </a:solidFill>
                          <a:effectLst/>
                          <a:latin typeface="Calibri" panose="020F0502020204030204" pitchFamily="34" charset="0"/>
                        </a:rPr>
                        <a:t>1</a:t>
                      </a:r>
                    </a:p>
                  </a:txBody>
                  <a:tcPr marL="0" marR="0"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Cascode</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D9D9D9"/>
                    </a:solidFill>
                  </a:tcPr>
                </a:tc>
              </a:tr>
              <a:tr h="200025">
                <a:tc>
                  <a:txBody>
                    <a:bodyPr/>
                    <a:lstStyle/>
                    <a:p>
                      <a:pPr algn="ctr" fontAlgn="b"/>
                      <a:r>
                        <a:rPr lang="en-US" sz="1100" b="0" i="0" u="none" strike="noStrike">
                          <a:solidFill>
                            <a:srgbClr val="000000"/>
                          </a:solidFill>
                          <a:effectLst/>
                          <a:latin typeface="Calibri" panose="020F0502020204030204" pitchFamily="34" charset="0"/>
                        </a:rPr>
                        <a:t>2</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BL-Dev1</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3</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PW_BOT_D1</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4</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Top_Gate_dev2</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5</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DBL</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6</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Gate</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7</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DNW</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2</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8</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Source</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9</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Top Gate</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10</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DWL</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11</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PW_top</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1</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12</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Top Cascode</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5</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13</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PSUB</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2</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14</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Gate-2</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190500">
                <a:tc>
                  <a:txBody>
                    <a:bodyPr/>
                    <a:lstStyle/>
                    <a:p>
                      <a:pPr algn="ctr" fontAlgn="b"/>
                      <a:r>
                        <a:rPr lang="en-US" sz="1100" b="0" i="0" u="none" strike="noStrike">
                          <a:solidFill>
                            <a:srgbClr val="000000"/>
                          </a:solidFill>
                          <a:effectLst/>
                          <a:latin typeface="Calibri" panose="020F0502020204030204" pitchFamily="34" charset="0"/>
                        </a:rPr>
                        <a:t>15</a:t>
                      </a:r>
                    </a:p>
                  </a:txBody>
                  <a:tcPr marL="0" marR="0" marT="0" marB="0" anchor="b">
                    <a:lnL w="1270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PW_BOT_D2</a:t>
                      </a:r>
                    </a:p>
                  </a:txBody>
                  <a:tcPr marL="0" marR="0" marT="0" marB="0" anchor="b">
                    <a:lnL>
                      <a:noFill/>
                    </a:lnL>
                    <a:lnR>
                      <a:noFill/>
                    </a:lnR>
                    <a:lnT>
                      <a:noFill/>
                    </a:lnT>
                    <a:lnB>
                      <a:noFill/>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1</a:t>
                      </a:r>
                    </a:p>
                  </a:txBody>
                  <a:tcPr marL="0" marR="0" marT="0" marB="0" anchor="b">
                    <a:lnL>
                      <a:noFill/>
                    </a:lnL>
                    <a:lnR w="12700" cap="flat" cmpd="sng" algn="ctr">
                      <a:solidFill>
                        <a:srgbClr val="000000"/>
                      </a:solidFill>
                      <a:prstDash val="solid"/>
                      <a:round/>
                      <a:headEnd type="none" w="med" len="med"/>
                      <a:tailEnd type="none" w="med" len="med"/>
                    </a:lnR>
                    <a:lnT>
                      <a:noFill/>
                    </a:lnT>
                    <a:lnB>
                      <a:noFill/>
                    </a:lnB>
                    <a:solidFill>
                      <a:srgbClr val="D9D9D9"/>
                    </a:solidFill>
                  </a:tcPr>
                </a:tc>
              </a:tr>
              <a:tr h="200025">
                <a:tc>
                  <a:txBody>
                    <a:bodyPr/>
                    <a:lstStyle/>
                    <a:p>
                      <a:pPr algn="ctr" fontAlgn="b"/>
                      <a:r>
                        <a:rPr lang="en-US" sz="1100" b="0" i="0" u="none" strike="noStrike">
                          <a:solidFill>
                            <a:srgbClr val="000000"/>
                          </a:solidFill>
                          <a:effectLst/>
                          <a:latin typeface="Calibri" panose="020F0502020204030204" pitchFamily="34" charset="0"/>
                        </a:rPr>
                        <a:t>16</a:t>
                      </a:r>
                    </a:p>
                  </a:txBody>
                  <a:tcPr marL="0" marR="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a:solidFill>
                            <a:srgbClr val="000000"/>
                          </a:solidFill>
                          <a:effectLst/>
                          <a:latin typeface="Calibri" panose="020F0502020204030204" pitchFamily="34" charset="0"/>
                        </a:rPr>
                        <a:t>Source-2</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algn="ctr" fontAlgn="b"/>
                      <a:r>
                        <a:rPr lang="en-US" sz="1100" b="0" i="0" u="none" strike="noStrike" dirty="0">
                          <a:solidFill>
                            <a:srgbClr val="000000"/>
                          </a:solidFill>
                          <a:effectLst/>
                          <a:latin typeface="Calibri" panose="020F0502020204030204" pitchFamily="34" charset="0"/>
                        </a:rPr>
                        <a:t>All</a:t>
                      </a:r>
                    </a:p>
                  </a:txBody>
                  <a:tcPr marL="0" marR="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r>
            </a:tbl>
          </a:graphicData>
        </a:graphic>
      </p:graphicFrame>
      <p:pic>
        <p:nvPicPr>
          <p:cNvPr id="128" name="Picture 127"/>
          <p:cNvPicPr>
            <a:picLocks noChangeAspect="1"/>
          </p:cNvPicPr>
          <p:nvPr/>
        </p:nvPicPr>
        <p:blipFill>
          <a:blip r:embed="rId4"/>
          <a:stretch>
            <a:fillRect/>
          </a:stretch>
        </p:blipFill>
        <p:spPr>
          <a:xfrm>
            <a:off x="531820" y="747720"/>
            <a:ext cx="8080359" cy="601020"/>
          </a:xfrm>
          <a:prstGeom prst="rect">
            <a:avLst/>
          </a:prstGeom>
        </p:spPr>
      </p:pic>
      <p:sp>
        <p:nvSpPr>
          <p:cNvPr id="129" name="TextBox 128"/>
          <p:cNvSpPr txBox="1"/>
          <p:nvPr/>
        </p:nvSpPr>
        <p:spPr>
          <a:xfrm>
            <a:off x="5600619" y="1981200"/>
            <a:ext cx="311304" cy="369332"/>
          </a:xfrm>
          <a:prstGeom prst="rect">
            <a:avLst/>
          </a:prstGeom>
          <a:noFill/>
        </p:spPr>
        <p:txBody>
          <a:bodyPr wrap="none" rtlCol="0">
            <a:spAutoFit/>
          </a:bodyPr>
          <a:lstStyle/>
          <a:p>
            <a:r>
              <a:rPr lang="en-US" sz="1800" dirty="0"/>
              <a:t>4</a:t>
            </a:r>
            <a:endParaRPr lang="en-US" sz="1800" dirty="0" smtClean="0"/>
          </a:p>
        </p:txBody>
      </p:sp>
      <p:sp>
        <p:nvSpPr>
          <p:cNvPr id="130" name="TextBox 129"/>
          <p:cNvSpPr txBox="1"/>
          <p:nvPr/>
        </p:nvSpPr>
        <p:spPr>
          <a:xfrm>
            <a:off x="4369996" y="4114800"/>
            <a:ext cx="311304" cy="369332"/>
          </a:xfrm>
          <a:prstGeom prst="rect">
            <a:avLst/>
          </a:prstGeom>
          <a:noFill/>
        </p:spPr>
        <p:txBody>
          <a:bodyPr wrap="none" rtlCol="0">
            <a:spAutoFit/>
          </a:bodyPr>
          <a:lstStyle/>
          <a:p>
            <a:r>
              <a:rPr lang="en-US" sz="1800" dirty="0" smtClean="0"/>
              <a:t>3</a:t>
            </a:r>
            <a:endParaRPr lang="en-US" sz="1800" dirty="0" smtClean="0"/>
          </a:p>
        </p:txBody>
      </p:sp>
      <p:sp>
        <p:nvSpPr>
          <p:cNvPr id="131" name="TextBox 130"/>
          <p:cNvSpPr txBox="1"/>
          <p:nvPr/>
        </p:nvSpPr>
        <p:spPr>
          <a:xfrm>
            <a:off x="348940" y="2286000"/>
            <a:ext cx="437940" cy="369332"/>
          </a:xfrm>
          <a:prstGeom prst="rect">
            <a:avLst/>
          </a:prstGeom>
          <a:noFill/>
        </p:spPr>
        <p:txBody>
          <a:bodyPr wrap="none" rtlCol="0">
            <a:spAutoFit/>
          </a:bodyPr>
          <a:lstStyle/>
          <a:p>
            <a:r>
              <a:rPr lang="en-US" sz="1800" dirty="0" smtClean="0"/>
              <a:t>11</a:t>
            </a:r>
            <a:endParaRPr lang="en-US" sz="1800" dirty="0" smtClean="0"/>
          </a:p>
        </p:txBody>
      </p:sp>
      <p:sp>
        <p:nvSpPr>
          <p:cNvPr id="132" name="TextBox 131"/>
          <p:cNvSpPr txBox="1"/>
          <p:nvPr/>
        </p:nvSpPr>
        <p:spPr>
          <a:xfrm>
            <a:off x="1767841" y="2035500"/>
            <a:ext cx="175259" cy="369332"/>
          </a:xfrm>
          <a:prstGeom prst="rect">
            <a:avLst/>
          </a:prstGeom>
          <a:noFill/>
        </p:spPr>
        <p:txBody>
          <a:bodyPr wrap="square" rtlCol="0">
            <a:spAutoFit/>
          </a:bodyPr>
          <a:lstStyle/>
          <a:p>
            <a:r>
              <a:rPr lang="en-US" sz="1800" dirty="0" smtClean="0"/>
              <a:t>9</a:t>
            </a:r>
            <a:endParaRPr lang="en-US" sz="1800" dirty="0" smtClean="0"/>
          </a:p>
        </p:txBody>
      </p:sp>
      <p:sp>
        <p:nvSpPr>
          <p:cNvPr id="133" name="TextBox 132"/>
          <p:cNvSpPr txBox="1"/>
          <p:nvPr/>
        </p:nvSpPr>
        <p:spPr>
          <a:xfrm>
            <a:off x="1681581" y="2547104"/>
            <a:ext cx="449148" cy="369332"/>
          </a:xfrm>
          <a:prstGeom prst="rect">
            <a:avLst/>
          </a:prstGeom>
          <a:noFill/>
        </p:spPr>
        <p:txBody>
          <a:bodyPr wrap="square" rtlCol="0">
            <a:spAutoFit/>
          </a:bodyPr>
          <a:lstStyle/>
          <a:p>
            <a:r>
              <a:rPr lang="en-US" sz="1800" dirty="0" smtClean="0"/>
              <a:t>12</a:t>
            </a:r>
            <a:endParaRPr lang="en-US" sz="1800" dirty="0" smtClean="0"/>
          </a:p>
        </p:txBody>
      </p:sp>
      <p:sp>
        <p:nvSpPr>
          <p:cNvPr id="134" name="TextBox 133"/>
          <p:cNvSpPr txBox="1"/>
          <p:nvPr/>
        </p:nvSpPr>
        <p:spPr>
          <a:xfrm>
            <a:off x="2109737" y="4299466"/>
            <a:ext cx="702043" cy="369332"/>
          </a:xfrm>
          <a:prstGeom prst="rect">
            <a:avLst/>
          </a:prstGeom>
          <a:noFill/>
        </p:spPr>
        <p:txBody>
          <a:bodyPr wrap="square" rtlCol="0">
            <a:spAutoFit/>
          </a:bodyPr>
          <a:lstStyle/>
          <a:p>
            <a:r>
              <a:rPr lang="en-US" sz="1800" dirty="0"/>
              <a:t>1</a:t>
            </a:r>
            <a:r>
              <a:rPr lang="en-US" sz="1800" dirty="0" smtClean="0"/>
              <a:t>5</a:t>
            </a:r>
            <a:endParaRPr lang="en-US" sz="1800" dirty="0" smtClean="0"/>
          </a:p>
        </p:txBody>
      </p:sp>
      <p:sp>
        <p:nvSpPr>
          <p:cNvPr id="135" name="TextBox 134"/>
          <p:cNvSpPr txBox="1"/>
          <p:nvPr/>
        </p:nvSpPr>
        <p:spPr>
          <a:xfrm>
            <a:off x="3520442" y="4703607"/>
            <a:ext cx="617219" cy="369332"/>
          </a:xfrm>
          <a:prstGeom prst="rect">
            <a:avLst/>
          </a:prstGeom>
          <a:noFill/>
        </p:spPr>
        <p:txBody>
          <a:bodyPr wrap="square" rtlCol="0">
            <a:spAutoFit/>
          </a:bodyPr>
          <a:lstStyle/>
          <a:p>
            <a:r>
              <a:rPr lang="en-US" sz="1800" dirty="0" smtClean="0"/>
              <a:t>14</a:t>
            </a:r>
            <a:endParaRPr lang="en-US" sz="1800" dirty="0" smtClean="0"/>
          </a:p>
        </p:txBody>
      </p:sp>
      <p:sp>
        <p:nvSpPr>
          <p:cNvPr id="136" name="TextBox 135"/>
          <p:cNvSpPr txBox="1"/>
          <p:nvPr/>
        </p:nvSpPr>
        <p:spPr>
          <a:xfrm flipH="1">
            <a:off x="1260906" y="1570008"/>
            <a:ext cx="317728" cy="369332"/>
          </a:xfrm>
          <a:prstGeom prst="rect">
            <a:avLst/>
          </a:prstGeom>
          <a:noFill/>
        </p:spPr>
        <p:txBody>
          <a:bodyPr wrap="square" rtlCol="0">
            <a:spAutoFit/>
          </a:bodyPr>
          <a:lstStyle/>
          <a:p>
            <a:r>
              <a:rPr lang="en-US" sz="1800" dirty="0" smtClean="0"/>
              <a:t>2</a:t>
            </a:r>
            <a:endParaRPr lang="en-US" sz="1800" dirty="0" smtClean="0"/>
          </a:p>
        </p:txBody>
      </p:sp>
      <p:sp>
        <p:nvSpPr>
          <p:cNvPr id="137" name="TextBox 136"/>
          <p:cNvSpPr txBox="1"/>
          <p:nvPr/>
        </p:nvSpPr>
        <p:spPr>
          <a:xfrm>
            <a:off x="423877" y="4213202"/>
            <a:ext cx="292115" cy="367424"/>
          </a:xfrm>
          <a:prstGeom prst="rect">
            <a:avLst/>
          </a:prstGeom>
          <a:noFill/>
        </p:spPr>
        <p:txBody>
          <a:bodyPr wrap="square" rtlCol="0">
            <a:spAutoFit/>
          </a:bodyPr>
          <a:lstStyle/>
          <a:p>
            <a:r>
              <a:rPr lang="en-US" sz="1800" dirty="0" smtClean="0"/>
              <a:t>3</a:t>
            </a:r>
            <a:endParaRPr lang="en-US" sz="1800" dirty="0" smtClean="0"/>
          </a:p>
        </p:txBody>
      </p:sp>
      <p:sp>
        <p:nvSpPr>
          <p:cNvPr id="138" name="TextBox 137"/>
          <p:cNvSpPr txBox="1"/>
          <p:nvPr/>
        </p:nvSpPr>
        <p:spPr>
          <a:xfrm>
            <a:off x="1744806" y="4599790"/>
            <a:ext cx="295592" cy="369332"/>
          </a:xfrm>
          <a:prstGeom prst="rect">
            <a:avLst/>
          </a:prstGeom>
          <a:noFill/>
        </p:spPr>
        <p:txBody>
          <a:bodyPr wrap="square" rtlCol="0">
            <a:spAutoFit/>
          </a:bodyPr>
          <a:lstStyle/>
          <a:p>
            <a:r>
              <a:rPr lang="en-US" sz="1800" dirty="0" smtClean="0"/>
              <a:t>6</a:t>
            </a:r>
            <a:endParaRPr lang="en-US" sz="1800" dirty="0" smtClean="0"/>
          </a:p>
        </p:txBody>
      </p:sp>
      <p:sp>
        <p:nvSpPr>
          <p:cNvPr id="139" name="TextBox 138"/>
          <p:cNvSpPr txBox="1"/>
          <p:nvPr/>
        </p:nvSpPr>
        <p:spPr>
          <a:xfrm>
            <a:off x="2600568" y="5012668"/>
            <a:ext cx="617219" cy="369332"/>
          </a:xfrm>
          <a:prstGeom prst="rect">
            <a:avLst/>
          </a:prstGeom>
          <a:noFill/>
        </p:spPr>
        <p:txBody>
          <a:bodyPr wrap="square" rtlCol="0">
            <a:spAutoFit/>
          </a:bodyPr>
          <a:lstStyle/>
          <a:p>
            <a:r>
              <a:rPr lang="en-US" sz="1800" dirty="0" smtClean="0"/>
              <a:t>16</a:t>
            </a:r>
            <a:endParaRPr lang="en-US" sz="1800" dirty="0" smtClean="0"/>
          </a:p>
        </p:txBody>
      </p:sp>
      <p:sp>
        <p:nvSpPr>
          <p:cNvPr id="140" name="TextBox 139"/>
          <p:cNvSpPr txBox="1"/>
          <p:nvPr/>
        </p:nvSpPr>
        <p:spPr>
          <a:xfrm>
            <a:off x="894496" y="4888273"/>
            <a:ext cx="617219" cy="369332"/>
          </a:xfrm>
          <a:prstGeom prst="rect">
            <a:avLst/>
          </a:prstGeom>
          <a:noFill/>
        </p:spPr>
        <p:txBody>
          <a:bodyPr wrap="square" rtlCol="0">
            <a:spAutoFit/>
          </a:bodyPr>
          <a:lstStyle/>
          <a:p>
            <a:r>
              <a:rPr lang="en-US" sz="1800" dirty="0" smtClean="0"/>
              <a:t>8</a:t>
            </a:r>
            <a:endParaRPr lang="en-US" sz="1800" dirty="0" smtClean="0"/>
          </a:p>
        </p:txBody>
      </p:sp>
      <p:sp>
        <p:nvSpPr>
          <p:cNvPr id="141" name="TextBox 140"/>
          <p:cNvSpPr txBox="1"/>
          <p:nvPr/>
        </p:nvSpPr>
        <p:spPr>
          <a:xfrm>
            <a:off x="3499309" y="3745468"/>
            <a:ext cx="617219" cy="369332"/>
          </a:xfrm>
          <a:prstGeom prst="rect">
            <a:avLst/>
          </a:prstGeom>
          <a:noFill/>
        </p:spPr>
        <p:txBody>
          <a:bodyPr wrap="square" rtlCol="0">
            <a:spAutoFit/>
          </a:bodyPr>
          <a:lstStyle/>
          <a:p>
            <a:r>
              <a:rPr lang="en-US" sz="1800" dirty="0" smtClean="0"/>
              <a:t>1</a:t>
            </a:r>
            <a:endParaRPr lang="en-US" sz="1800" dirty="0" smtClean="0"/>
          </a:p>
        </p:txBody>
      </p:sp>
      <p:sp>
        <p:nvSpPr>
          <p:cNvPr id="142" name="TextBox 141"/>
          <p:cNvSpPr txBox="1"/>
          <p:nvPr/>
        </p:nvSpPr>
        <p:spPr>
          <a:xfrm>
            <a:off x="1801127" y="3770930"/>
            <a:ext cx="617219" cy="369332"/>
          </a:xfrm>
          <a:prstGeom prst="rect">
            <a:avLst/>
          </a:prstGeom>
          <a:noFill/>
        </p:spPr>
        <p:txBody>
          <a:bodyPr wrap="square" rtlCol="0">
            <a:spAutoFit/>
          </a:bodyPr>
          <a:lstStyle/>
          <a:p>
            <a:r>
              <a:rPr lang="en-US" sz="1800" dirty="0" smtClean="0"/>
              <a:t>1</a:t>
            </a:r>
            <a:endParaRPr lang="en-US" sz="1800" dirty="0" smtClean="0"/>
          </a:p>
        </p:txBody>
      </p:sp>
      <p:sp>
        <p:nvSpPr>
          <p:cNvPr id="143" name="TextBox 142"/>
          <p:cNvSpPr txBox="1"/>
          <p:nvPr/>
        </p:nvSpPr>
        <p:spPr>
          <a:xfrm>
            <a:off x="5672188" y="3678089"/>
            <a:ext cx="617219" cy="369332"/>
          </a:xfrm>
          <a:prstGeom prst="rect">
            <a:avLst/>
          </a:prstGeom>
          <a:noFill/>
        </p:spPr>
        <p:txBody>
          <a:bodyPr wrap="square" rtlCol="0">
            <a:spAutoFit/>
          </a:bodyPr>
          <a:lstStyle/>
          <a:p>
            <a:r>
              <a:rPr lang="en-US" sz="1800" dirty="0" smtClean="0"/>
              <a:t>1</a:t>
            </a:r>
            <a:endParaRPr lang="en-US" sz="1800" dirty="0" smtClean="0"/>
          </a:p>
        </p:txBody>
      </p:sp>
      <p:sp>
        <p:nvSpPr>
          <p:cNvPr id="144" name="TextBox 143"/>
          <p:cNvSpPr txBox="1"/>
          <p:nvPr/>
        </p:nvSpPr>
        <p:spPr>
          <a:xfrm>
            <a:off x="5500163" y="2484383"/>
            <a:ext cx="449148" cy="369332"/>
          </a:xfrm>
          <a:prstGeom prst="rect">
            <a:avLst/>
          </a:prstGeom>
          <a:noFill/>
        </p:spPr>
        <p:txBody>
          <a:bodyPr wrap="square" rtlCol="0">
            <a:spAutoFit/>
          </a:bodyPr>
          <a:lstStyle/>
          <a:p>
            <a:r>
              <a:rPr lang="en-US" sz="1800" dirty="0" smtClean="0"/>
              <a:t>12</a:t>
            </a:r>
            <a:endParaRPr lang="en-US" sz="1800" dirty="0" smtClean="0"/>
          </a:p>
        </p:txBody>
      </p:sp>
      <p:sp>
        <p:nvSpPr>
          <p:cNvPr id="146" name="TextBox 145"/>
          <p:cNvSpPr txBox="1"/>
          <p:nvPr/>
        </p:nvSpPr>
        <p:spPr>
          <a:xfrm>
            <a:off x="1513652" y="2994019"/>
            <a:ext cx="2504916" cy="369332"/>
          </a:xfrm>
          <a:prstGeom prst="rect">
            <a:avLst/>
          </a:prstGeom>
          <a:noFill/>
        </p:spPr>
        <p:txBody>
          <a:bodyPr wrap="none" rtlCol="0">
            <a:spAutoFit/>
          </a:bodyPr>
          <a:lstStyle/>
          <a:p>
            <a:r>
              <a:rPr lang="en-US" sz="1800" dirty="0" smtClean="0"/>
              <a:t>DNW=7 globally SMU2</a:t>
            </a:r>
            <a:endParaRPr lang="en-US" sz="1800" dirty="0" smtClean="0"/>
          </a:p>
        </p:txBody>
      </p:sp>
      <p:sp>
        <p:nvSpPr>
          <p:cNvPr id="147" name="TextBox 146"/>
          <p:cNvSpPr txBox="1"/>
          <p:nvPr/>
        </p:nvSpPr>
        <p:spPr>
          <a:xfrm>
            <a:off x="725992" y="5494530"/>
            <a:ext cx="1524000" cy="461665"/>
          </a:xfrm>
          <a:prstGeom prst="rect">
            <a:avLst/>
          </a:prstGeom>
          <a:noFill/>
        </p:spPr>
        <p:txBody>
          <a:bodyPr wrap="square" rtlCol="0">
            <a:spAutoFit/>
          </a:bodyPr>
          <a:lstStyle/>
          <a:p>
            <a:r>
              <a:rPr lang="en-US" dirty="0" smtClean="0"/>
              <a:t>Des </a:t>
            </a:r>
            <a:r>
              <a:rPr lang="en-US" dirty="0" smtClean="0"/>
              <a:t>BL=5</a:t>
            </a:r>
            <a:endParaRPr lang="en-US" dirty="0" smtClean="0"/>
          </a:p>
          <a:p>
            <a:r>
              <a:rPr lang="en-US" dirty="0" smtClean="0"/>
              <a:t>Des </a:t>
            </a:r>
            <a:r>
              <a:rPr lang="en-US" dirty="0" smtClean="0"/>
              <a:t>WL=10</a:t>
            </a:r>
            <a:endParaRPr lang="en-US" dirty="0"/>
          </a:p>
        </p:txBody>
      </p:sp>
      <p:sp>
        <p:nvSpPr>
          <p:cNvPr id="148" name="TextBox 147"/>
          <p:cNvSpPr txBox="1"/>
          <p:nvPr/>
        </p:nvSpPr>
        <p:spPr>
          <a:xfrm flipH="1">
            <a:off x="5199118" y="1507454"/>
            <a:ext cx="317728" cy="369332"/>
          </a:xfrm>
          <a:prstGeom prst="rect">
            <a:avLst/>
          </a:prstGeom>
          <a:noFill/>
        </p:spPr>
        <p:txBody>
          <a:bodyPr wrap="square" rtlCol="0">
            <a:spAutoFit/>
          </a:bodyPr>
          <a:lstStyle/>
          <a:p>
            <a:r>
              <a:rPr lang="en-US" sz="1800" dirty="0" smtClean="0"/>
              <a:t>2</a:t>
            </a:r>
            <a:endParaRPr lang="en-US" sz="1800" dirty="0" smtClean="0"/>
          </a:p>
        </p:txBody>
      </p:sp>
      <p:sp>
        <p:nvSpPr>
          <p:cNvPr id="149" name="TextBox 148"/>
          <p:cNvSpPr txBox="1"/>
          <p:nvPr/>
        </p:nvSpPr>
        <p:spPr>
          <a:xfrm>
            <a:off x="5871787" y="4484132"/>
            <a:ext cx="295592" cy="369332"/>
          </a:xfrm>
          <a:prstGeom prst="rect">
            <a:avLst/>
          </a:prstGeom>
          <a:noFill/>
        </p:spPr>
        <p:txBody>
          <a:bodyPr wrap="square" rtlCol="0">
            <a:spAutoFit/>
          </a:bodyPr>
          <a:lstStyle/>
          <a:p>
            <a:r>
              <a:rPr lang="en-US" sz="1800" dirty="0" smtClean="0"/>
              <a:t>6</a:t>
            </a:r>
            <a:endParaRPr lang="en-US" sz="1800" dirty="0" smtClean="0"/>
          </a:p>
        </p:txBody>
      </p:sp>
      <p:sp>
        <p:nvSpPr>
          <p:cNvPr id="150" name="TextBox 149"/>
          <p:cNvSpPr txBox="1"/>
          <p:nvPr/>
        </p:nvSpPr>
        <p:spPr>
          <a:xfrm>
            <a:off x="4848703" y="4828002"/>
            <a:ext cx="617219" cy="369332"/>
          </a:xfrm>
          <a:prstGeom prst="rect">
            <a:avLst/>
          </a:prstGeom>
          <a:noFill/>
        </p:spPr>
        <p:txBody>
          <a:bodyPr wrap="square" rtlCol="0">
            <a:spAutoFit/>
          </a:bodyPr>
          <a:lstStyle/>
          <a:p>
            <a:r>
              <a:rPr lang="en-US" sz="1800" dirty="0" smtClean="0"/>
              <a:t>8</a:t>
            </a:r>
            <a:endParaRPr lang="en-US" sz="1800" dirty="0" smtClean="0"/>
          </a:p>
        </p:txBody>
      </p:sp>
      <p:sp>
        <p:nvSpPr>
          <p:cNvPr id="151" name="TextBox 150"/>
          <p:cNvSpPr txBox="1"/>
          <p:nvPr/>
        </p:nvSpPr>
        <p:spPr>
          <a:xfrm>
            <a:off x="4193444" y="2262474"/>
            <a:ext cx="437940" cy="369332"/>
          </a:xfrm>
          <a:prstGeom prst="rect">
            <a:avLst/>
          </a:prstGeom>
          <a:noFill/>
        </p:spPr>
        <p:txBody>
          <a:bodyPr wrap="none" rtlCol="0">
            <a:spAutoFit/>
          </a:bodyPr>
          <a:lstStyle/>
          <a:p>
            <a:r>
              <a:rPr lang="en-US" sz="1800" dirty="0" smtClean="0"/>
              <a:t>11</a:t>
            </a:r>
            <a:endParaRPr lang="en-US" sz="1800" dirty="0" smtClean="0"/>
          </a:p>
        </p:txBody>
      </p:sp>
      <p:sp>
        <p:nvSpPr>
          <p:cNvPr id="153" name="TextBox 152"/>
          <p:cNvSpPr txBox="1"/>
          <p:nvPr/>
        </p:nvSpPr>
        <p:spPr>
          <a:xfrm>
            <a:off x="2700338" y="1896216"/>
            <a:ext cx="870576" cy="369332"/>
          </a:xfrm>
          <a:prstGeom prst="rect">
            <a:avLst/>
          </a:prstGeom>
          <a:noFill/>
        </p:spPr>
        <p:txBody>
          <a:bodyPr wrap="square" rtlCol="0">
            <a:spAutoFit/>
          </a:bodyPr>
          <a:lstStyle/>
          <a:p>
            <a:r>
              <a:rPr lang="en-US" sz="1800" dirty="0" smtClean="0"/>
              <a:t>SMU2</a:t>
            </a:r>
            <a:endParaRPr lang="en-US" sz="1800" dirty="0" smtClean="0"/>
          </a:p>
        </p:txBody>
      </p:sp>
      <p:sp>
        <p:nvSpPr>
          <p:cNvPr id="154" name="TextBox 153"/>
          <p:cNvSpPr txBox="1"/>
          <p:nvPr/>
        </p:nvSpPr>
        <p:spPr>
          <a:xfrm>
            <a:off x="1908434" y="4596803"/>
            <a:ext cx="768159" cy="369332"/>
          </a:xfrm>
          <a:prstGeom prst="rect">
            <a:avLst/>
          </a:prstGeom>
          <a:noFill/>
        </p:spPr>
        <p:txBody>
          <a:bodyPr wrap="none" rtlCol="0">
            <a:spAutoFit/>
          </a:bodyPr>
          <a:lstStyle/>
          <a:p>
            <a:r>
              <a:rPr lang="en-US" sz="1800" dirty="0" smtClean="0"/>
              <a:t>SMU1</a:t>
            </a:r>
            <a:endParaRPr lang="en-US" sz="1800" dirty="0" smtClean="0"/>
          </a:p>
        </p:txBody>
      </p:sp>
      <p:sp>
        <p:nvSpPr>
          <p:cNvPr id="155" name="TextBox 154"/>
          <p:cNvSpPr txBox="1"/>
          <p:nvPr/>
        </p:nvSpPr>
        <p:spPr>
          <a:xfrm>
            <a:off x="197279" y="2663428"/>
            <a:ext cx="768159" cy="369332"/>
          </a:xfrm>
          <a:prstGeom prst="rect">
            <a:avLst/>
          </a:prstGeom>
          <a:noFill/>
        </p:spPr>
        <p:txBody>
          <a:bodyPr wrap="none" rtlCol="0">
            <a:spAutoFit/>
          </a:bodyPr>
          <a:lstStyle/>
          <a:p>
            <a:r>
              <a:rPr lang="en-US" sz="1800" dirty="0" smtClean="0"/>
              <a:t>SMU4</a:t>
            </a:r>
            <a:endParaRPr lang="en-US" sz="1800" dirty="0" smtClean="0"/>
          </a:p>
        </p:txBody>
      </p:sp>
      <p:sp>
        <p:nvSpPr>
          <p:cNvPr id="156" name="TextBox 155"/>
          <p:cNvSpPr txBox="1"/>
          <p:nvPr/>
        </p:nvSpPr>
        <p:spPr>
          <a:xfrm>
            <a:off x="1789175" y="5541204"/>
            <a:ext cx="768159" cy="369332"/>
          </a:xfrm>
          <a:prstGeom prst="rect">
            <a:avLst/>
          </a:prstGeom>
          <a:noFill/>
        </p:spPr>
        <p:txBody>
          <a:bodyPr wrap="none" rtlCol="0">
            <a:spAutoFit/>
          </a:bodyPr>
          <a:lstStyle/>
          <a:p>
            <a:r>
              <a:rPr lang="en-US" sz="1800" dirty="0" smtClean="0"/>
              <a:t>SMU3</a:t>
            </a:r>
            <a:endParaRPr lang="en-US" sz="1800" dirty="0" smtClean="0"/>
          </a:p>
        </p:txBody>
      </p:sp>
      <p:sp>
        <p:nvSpPr>
          <p:cNvPr id="157" name="TextBox 156"/>
          <p:cNvSpPr txBox="1"/>
          <p:nvPr/>
        </p:nvSpPr>
        <p:spPr>
          <a:xfrm>
            <a:off x="126337" y="4518941"/>
            <a:ext cx="768159" cy="369332"/>
          </a:xfrm>
          <a:prstGeom prst="rect">
            <a:avLst/>
          </a:prstGeom>
          <a:noFill/>
        </p:spPr>
        <p:txBody>
          <a:bodyPr wrap="none" rtlCol="0">
            <a:spAutoFit/>
          </a:bodyPr>
          <a:lstStyle/>
          <a:p>
            <a:r>
              <a:rPr lang="en-US" sz="1800" dirty="0" smtClean="0"/>
              <a:t>SMU3</a:t>
            </a:r>
            <a:endParaRPr lang="en-US" sz="1800" dirty="0" smtClean="0"/>
          </a:p>
        </p:txBody>
      </p:sp>
      <p:sp>
        <p:nvSpPr>
          <p:cNvPr id="158" name="TextBox 157"/>
          <p:cNvSpPr txBox="1"/>
          <p:nvPr/>
        </p:nvSpPr>
        <p:spPr>
          <a:xfrm>
            <a:off x="1939293" y="3802537"/>
            <a:ext cx="768159" cy="369332"/>
          </a:xfrm>
          <a:prstGeom prst="rect">
            <a:avLst/>
          </a:prstGeom>
          <a:noFill/>
        </p:spPr>
        <p:txBody>
          <a:bodyPr wrap="none" rtlCol="0">
            <a:spAutoFit/>
          </a:bodyPr>
          <a:lstStyle/>
          <a:p>
            <a:r>
              <a:rPr lang="en-US" sz="1800" dirty="0" smtClean="0"/>
              <a:t>SMU1</a:t>
            </a:r>
            <a:endParaRPr lang="en-US" sz="1800" dirty="0" smtClean="0"/>
          </a:p>
        </p:txBody>
      </p:sp>
      <p:sp>
        <p:nvSpPr>
          <p:cNvPr id="159" name="TextBox 158"/>
          <p:cNvSpPr txBox="1"/>
          <p:nvPr/>
        </p:nvSpPr>
        <p:spPr>
          <a:xfrm>
            <a:off x="2260878" y="2362438"/>
            <a:ext cx="1348446" cy="369332"/>
          </a:xfrm>
          <a:prstGeom prst="rect">
            <a:avLst/>
          </a:prstGeom>
          <a:noFill/>
        </p:spPr>
        <p:txBody>
          <a:bodyPr wrap="none" rtlCol="0">
            <a:spAutoFit/>
          </a:bodyPr>
          <a:lstStyle/>
          <a:p>
            <a:r>
              <a:rPr lang="en-US" sz="1800" dirty="0" smtClean="0"/>
              <a:t>Gate </a:t>
            </a:r>
            <a:r>
              <a:rPr lang="en-US" sz="1800" dirty="0" err="1" smtClean="0"/>
              <a:t>pulser</a:t>
            </a:r>
            <a:endParaRPr lang="en-US" sz="1800" dirty="0" smtClean="0"/>
          </a:p>
        </p:txBody>
      </p:sp>
      <p:sp>
        <p:nvSpPr>
          <p:cNvPr id="160" name="TextBox 159"/>
          <p:cNvSpPr txBox="1"/>
          <p:nvPr/>
        </p:nvSpPr>
        <p:spPr>
          <a:xfrm>
            <a:off x="4018568" y="5394423"/>
            <a:ext cx="1398140" cy="1200329"/>
          </a:xfrm>
          <a:prstGeom prst="rect">
            <a:avLst/>
          </a:prstGeom>
          <a:noFill/>
        </p:spPr>
        <p:txBody>
          <a:bodyPr wrap="none" rtlCol="0">
            <a:spAutoFit/>
          </a:bodyPr>
          <a:lstStyle/>
          <a:p>
            <a:r>
              <a:rPr lang="en-US" sz="1800" dirty="0" smtClean="0"/>
              <a:t>SMU1=9.5V</a:t>
            </a:r>
          </a:p>
          <a:p>
            <a:r>
              <a:rPr lang="en-US" sz="1800" dirty="0" smtClean="0"/>
              <a:t>SMU2=6.5V</a:t>
            </a:r>
          </a:p>
          <a:p>
            <a:r>
              <a:rPr lang="en-US" sz="1800" dirty="0" smtClean="0"/>
              <a:t>SMU3=3V</a:t>
            </a:r>
          </a:p>
          <a:p>
            <a:r>
              <a:rPr lang="en-US" sz="1800" dirty="0" smtClean="0"/>
              <a:t>SMU4=0V</a:t>
            </a:r>
            <a:endParaRPr lang="en-US" sz="1800" dirty="0" smtClean="0"/>
          </a:p>
        </p:txBody>
      </p:sp>
      <p:sp>
        <p:nvSpPr>
          <p:cNvPr id="161" name="TextBox 160"/>
          <p:cNvSpPr txBox="1"/>
          <p:nvPr/>
        </p:nvSpPr>
        <p:spPr>
          <a:xfrm>
            <a:off x="848538" y="1322788"/>
            <a:ext cx="894797" cy="369332"/>
          </a:xfrm>
          <a:prstGeom prst="rect">
            <a:avLst/>
          </a:prstGeom>
          <a:noFill/>
        </p:spPr>
        <p:txBody>
          <a:bodyPr wrap="none" rtlCol="0">
            <a:spAutoFit/>
          </a:bodyPr>
          <a:lstStyle/>
          <a:p>
            <a:r>
              <a:rPr lang="en-US" sz="1800" dirty="0" smtClean="0"/>
              <a:t>scope2</a:t>
            </a:r>
            <a:endParaRPr lang="en-US" sz="1800" dirty="0" smtClean="0"/>
          </a:p>
        </p:txBody>
      </p:sp>
      <p:sp>
        <p:nvSpPr>
          <p:cNvPr id="2" name="TextBox 1"/>
          <p:cNvSpPr txBox="1"/>
          <p:nvPr/>
        </p:nvSpPr>
        <p:spPr>
          <a:xfrm>
            <a:off x="0" y="321995"/>
            <a:ext cx="595035" cy="369332"/>
          </a:xfrm>
          <a:prstGeom prst="rect">
            <a:avLst/>
          </a:prstGeom>
          <a:noFill/>
        </p:spPr>
        <p:txBody>
          <a:bodyPr wrap="none" rtlCol="0">
            <a:spAutoFit/>
          </a:bodyPr>
          <a:lstStyle/>
          <a:p>
            <a:r>
              <a:rPr lang="en-US" sz="1800" dirty="0" smtClean="0"/>
              <a:t>REV</a:t>
            </a:r>
            <a:endParaRPr lang="en-US" sz="1800" dirty="0" smtClean="0"/>
          </a:p>
        </p:txBody>
      </p:sp>
      <p:sp>
        <p:nvSpPr>
          <p:cNvPr id="41" name="TextBox 40"/>
          <p:cNvSpPr txBox="1"/>
          <p:nvPr/>
        </p:nvSpPr>
        <p:spPr>
          <a:xfrm>
            <a:off x="632892" y="5125198"/>
            <a:ext cx="1053494" cy="369332"/>
          </a:xfrm>
          <a:prstGeom prst="rect">
            <a:avLst/>
          </a:prstGeom>
          <a:noFill/>
        </p:spPr>
        <p:txBody>
          <a:bodyPr wrap="none" rtlCol="0">
            <a:spAutoFit/>
          </a:bodyPr>
          <a:lstStyle/>
          <a:p>
            <a:r>
              <a:rPr lang="en-US" sz="1800" dirty="0" err="1" smtClean="0"/>
              <a:t>BLpulser</a:t>
            </a:r>
            <a:endParaRPr lang="en-US" sz="1800" dirty="0" smtClean="0"/>
          </a:p>
        </p:txBody>
      </p:sp>
      <p:sp>
        <p:nvSpPr>
          <p:cNvPr id="42" name="TextBox 41"/>
          <p:cNvSpPr txBox="1"/>
          <p:nvPr/>
        </p:nvSpPr>
        <p:spPr>
          <a:xfrm>
            <a:off x="137039" y="6052082"/>
            <a:ext cx="3074368" cy="369332"/>
          </a:xfrm>
          <a:prstGeom prst="rect">
            <a:avLst/>
          </a:prstGeom>
          <a:noFill/>
        </p:spPr>
        <p:txBody>
          <a:bodyPr wrap="none" rtlCol="0">
            <a:spAutoFit/>
          </a:bodyPr>
          <a:lstStyle/>
          <a:p>
            <a:r>
              <a:rPr lang="en-US" sz="1800" dirty="0" smtClean="0"/>
              <a:t>Pad 4 is connected to pad11</a:t>
            </a:r>
            <a:endParaRPr lang="en-US" sz="1800" dirty="0" smtClean="0"/>
          </a:p>
        </p:txBody>
      </p:sp>
    </p:spTree>
    <p:extLst>
      <p:ext uri="{BB962C8B-B14F-4D97-AF65-F5344CB8AC3E}">
        <p14:creationId xmlns:p14="http://schemas.microsoft.com/office/powerpoint/2010/main" val="177432701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VT_FF &amp; VT_SF</a:t>
            </a:r>
            <a:endParaRPr lang="en-US" dirty="0"/>
          </a:p>
        </p:txBody>
      </p:sp>
      <p:sp>
        <p:nvSpPr>
          <p:cNvPr id="4" name="Date Placeholder 3"/>
          <p:cNvSpPr>
            <a:spLocks noGrp="1"/>
          </p:cNvSpPr>
          <p:nvPr>
            <p:ph type="dt" sz="half" idx="11"/>
          </p:nvPr>
        </p:nvSpPr>
        <p:spPr/>
        <p:txBody>
          <a:bodyPr/>
          <a:lstStyle/>
          <a:p>
            <a:fld id="{EA842C71-A808-442A-88EE-1D871782F288}" type="datetime4">
              <a:rPr lang="en-US" smtClean="0"/>
              <a:pPr/>
              <a:t>October 15, 2014</a:t>
            </a:fld>
            <a:endParaRPr lang="en-US"/>
          </a:p>
        </p:txBody>
      </p:sp>
      <p:pic>
        <p:nvPicPr>
          <p:cNvPr id="21" name="Picture 20"/>
          <p:cNvPicPr>
            <a:picLocks noChangeAspect="1"/>
          </p:cNvPicPr>
          <p:nvPr/>
        </p:nvPicPr>
        <p:blipFill>
          <a:blip r:embed="rId2"/>
          <a:stretch>
            <a:fillRect/>
          </a:stretch>
        </p:blipFill>
        <p:spPr>
          <a:xfrm>
            <a:off x="4494359" y="892175"/>
            <a:ext cx="4191000" cy="2678867"/>
          </a:xfrm>
          <a:prstGeom prst="rect">
            <a:avLst/>
          </a:prstGeom>
        </p:spPr>
      </p:pic>
      <p:pic>
        <p:nvPicPr>
          <p:cNvPr id="22" name="Picture 21"/>
          <p:cNvPicPr>
            <a:picLocks noChangeAspect="1"/>
          </p:cNvPicPr>
          <p:nvPr/>
        </p:nvPicPr>
        <p:blipFill>
          <a:blip r:embed="rId3"/>
          <a:stretch>
            <a:fillRect/>
          </a:stretch>
        </p:blipFill>
        <p:spPr>
          <a:xfrm>
            <a:off x="197148" y="892175"/>
            <a:ext cx="4219575" cy="3250867"/>
          </a:xfrm>
          <a:prstGeom prst="rect">
            <a:avLst/>
          </a:prstGeom>
        </p:spPr>
      </p:pic>
      <p:sp>
        <p:nvSpPr>
          <p:cNvPr id="23" name="TextBox 22"/>
          <p:cNvSpPr txBox="1"/>
          <p:nvPr/>
        </p:nvSpPr>
        <p:spPr>
          <a:xfrm>
            <a:off x="491706" y="4468483"/>
            <a:ext cx="8402128" cy="923330"/>
          </a:xfrm>
          <a:prstGeom prst="rect">
            <a:avLst/>
          </a:prstGeom>
          <a:noFill/>
        </p:spPr>
        <p:txBody>
          <a:bodyPr wrap="square" rtlCol="0">
            <a:spAutoFit/>
          </a:bodyPr>
          <a:lstStyle/>
          <a:p>
            <a:r>
              <a:rPr lang="en-US" sz="1800" dirty="0" smtClean="0"/>
              <a:t>VTH_FF slightly lower when measured with slower ramp rate, as expected.</a:t>
            </a:r>
          </a:p>
          <a:p>
            <a:r>
              <a:rPr lang="en-US" sz="1800" dirty="0" smtClean="0"/>
              <a:t>VT_SF slightly lower when device is biased in REV polarity. </a:t>
            </a:r>
          </a:p>
          <a:p>
            <a:r>
              <a:rPr lang="en-US" sz="1800" dirty="0" smtClean="0">
                <a:sym typeface="Wingdings" panose="05000000000000000000" pitchFamily="2" charset="2"/>
              </a:rPr>
              <a:t> </a:t>
            </a:r>
            <a:r>
              <a:rPr lang="en-US" sz="1800" dirty="0" err="1" smtClean="0">
                <a:sym typeface="Wingdings" panose="05000000000000000000" pitchFamily="2" charset="2"/>
              </a:rPr>
              <a:t>Vform</a:t>
            </a:r>
            <a:r>
              <a:rPr lang="en-US" sz="1800" dirty="0" smtClean="0">
                <a:sym typeface="Wingdings" panose="05000000000000000000" pitchFamily="2" charset="2"/>
              </a:rPr>
              <a:t> is higher in REV polarity by 300-400mV.</a:t>
            </a:r>
            <a:endParaRPr lang="en-US" sz="1800" dirty="0" smtClean="0"/>
          </a:p>
        </p:txBody>
      </p:sp>
    </p:spTree>
    <p:extLst>
      <p:ext uri="{BB962C8B-B14F-4D97-AF65-F5344CB8AC3E}">
        <p14:creationId xmlns:p14="http://schemas.microsoft.com/office/powerpoint/2010/main" val="3207698446"/>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a:blip r:embed="rId2"/>
          <a:stretch>
            <a:fillRect/>
          </a:stretch>
        </p:blipFill>
        <p:spPr>
          <a:xfrm>
            <a:off x="231145" y="707169"/>
            <a:ext cx="8570123" cy="4859650"/>
          </a:xfrm>
          <a:prstGeom prst="rect">
            <a:avLst/>
          </a:prstGeom>
        </p:spPr>
      </p:pic>
      <p:sp>
        <p:nvSpPr>
          <p:cNvPr id="2" name="Title 1"/>
          <p:cNvSpPr>
            <a:spLocks noGrp="1"/>
          </p:cNvSpPr>
          <p:nvPr>
            <p:ph type="title"/>
          </p:nvPr>
        </p:nvSpPr>
        <p:spPr/>
        <p:txBody>
          <a:bodyPr/>
          <a:lstStyle/>
          <a:p>
            <a:r>
              <a:rPr lang="en-US" dirty="0" smtClean="0"/>
              <a:t>60uA with Ramp=1V/1us </a:t>
            </a:r>
            <a:endParaRPr lang="en-US" dirty="0"/>
          </a:p>
        </p:txBody>
      </p:sp>
      <p:sp>
        <p:nvSpPr>
          <p:cNvPr id="4" name="Date Placeholder 3"/>
          <p:cNvSpPr>
            <a:spLocks noGrp="1"/>
          </p:cNvSpPr>
          <p:nvPr>
            <p:ph type="dt" sz="half" idx="11"/>
          </p:nvPr>
        </p:nvSpPr>
        <p:spPr>
          <a:xfrm>
            <a:off x="2644545" y="6592551"/>
            <a:ext cx="1871662" cy="109538"/>
          </a:xfrm>
        </p:spPr>
        <p:txBody>
          <a:bodyPr/>
          <a:lstStyle/>
          <a:p>
            <a:fld id="{EA842C71-A808-442A-88EE-1D871782F288}" type="datetime4">
              <a:rPr lang="en-US" smtClean="0"/>
              <a:pPr/>
              <a:t>October 15, 2014</a:t>
            </a:fld>
            <a:endParaRPr lang="en-US"/>
          </a:p>
        </p:txBody>
      </p:sp>
      <p:sp>
        <p:nvSpPr>
          <p:cNvPr id="5" name="TextBox 4"/>
          <p:cNvSpPr txBox="1"/>
          <p:nvPr/>
        </p:nvSpPr>
        <p:spPr>
          <a:xfrm>
            <a:off x="6069963" y="5549569"/>
            <a:ext cx="2950295" cy="307777"/>
          </a:xfrm>
          <a:prstGeom prst="rect">
            <a:avLst/>
          </a:prstGeom>
          <a:noFill/>
        </p:spPr>
        <p:txBody>
          <a:bodyPr wrap="none" rtlCol="0">
            <a:spAutoFit/>
          </a:bodyPr>
          <a:lstStyle/>
          <a:p>
            <a:r>
              <a:rPr lang="en-US" sz="1400" dirty="0" smtClean="0"/>
              <a:t>Filter out cells </a:t>
            </a:r>
            <a:r>
              <a:rPr lang="en-US" sz="1400" dirty="0" smtClean="0"/>
              <a:t>when </a:t>
            </a:r>
            <a:r>
              <a:rPr lang="en-US" sz="1400" dirty="0" err="1" smtClean="0"/>
              <a:t>Iclamp</a:t>
            </a:r>
            <a:r>
              <a:rPr lang="en-US" sz="1400" dirty="0" smtClean="0"/>
              <a:t>&lt;40uA.</a:t>
            </a:r>
            <a:endParaRPr lang="en-US" sz="1400" dirty="0" smtClean="0"/>
          </a:p>
        </p:txBody>
      </p:sp>
      <p:cxnSp>
        <p:nvCxnSpPr>
          <p:cNvPr id="9" name="Straight Arrow Connector 8"/>
          <p:cNvCxnSpPr/>
          <p:nvPr/>
        </p:nvCxnSpPr>
        <p:spPr bwMode="auto">
          <a:xfrm flipV="1">
            <a:off x="2216989" y="1501007"/>
            <a:ext cx="60385" cy="47445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0" name="Straight Arrow Connector 9"/>
          <p:cNvCxnSpPr/>
          <p:nvPr/>
        </p:nvCxnSpPr>
        <p:spPr bwMode="auto">
          <a:xfrm flipH="1">
            <a:off x="3027872" y="1605962"/>
            <a:ext cx="8627" cy="29186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4" name="Straight Connector 13"/>
          <p:cNvCxnSpPr/>
          <p:nvPr/>
        </p:nvCxnSpPr>
        <p:spPr bwMode="auto">
          <a:xfrm>
            <a:off x="776377" y="1975459"/>
            <a:ext cx="7375585"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5" name="Straight Connector 14"/>
          <p:cNvCxnSpPr/>
          <p:nvPr/>
        </p:nvCxnSpPr>
        <p:spPr bwMode="auto">
          <a:xfrm>
            <a:off x="785002" y="4448358"/>
            <a:ext cx="7375585"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6" name="Straight Connector 15"/>
          <p:cNvCxnSpPr/>
          <p:nvPr/>
        </p:nvCxnSpPr>
        <p:spPr bwMode="auto">
          <a:xfrm>
            <a:off x="776376" y="2170993"/>
            <a:ext cx="7375585"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7" name="Straight Connector 16"/>
          <p:cNvCxnSpPr/>
          <p:nvPr/>
        </p:nvCxnSpPr>
        <p:spPr bwMode="auto">
          <a:xfrm>
            <a:off x="776376" y="4652520"/>
            <a:ext cx="7375585" cy="0"/>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20" name="TextBox 19"/>
          <p:cNvSpPr txBox="1"/>
          <p:nvPr/>
        </p:nvSpPr>
        <p:spPr>
          <a:xfrm>
            <a:off x="231145" y="5700802"/>
            <a:ext cx="8154288" cy="646331"/>
          </a:xfrm>
          <a:prstGeom prst="rect">
            <a:avLst/>
          </a:prstGeom>
          <a:noFill/>
        </p:spPr>
        <p:txBody>
          <a:bodyPr wrap="square" rtlCol="0">
            <a:spAutoFit/>
          </a:bodyPr>
          <a:lstStyle/>
          <a:p>
            <a:pPr marL="285750" indent="-285750">
              <a:buFont typeface="Arial" panose="020B0604020202020204" pitchFamily="34" charset="0"/>
              <a:buChar char="•"/>
            </a:pPr>
            <a:r>
              <a:rPr lang="en-US" sz="1800" dirty="0" smtClean="0"/>
              <a:t>2 different </a:t>
            </a:r>
            <a:r>
              <a:rPr lang="en-US" sz="1800" dirty="0" err="1" smtClean="0"/>
              <a:t>Vth</a:t>
            </a:r>
            <a:r>
              <a:rPr lang="en-US" sz="1800" dirty="0" smtClean="0"/>
              <a:t> levels are observed in FRW and REV direction. </a:t>
            </a:r>
          </a:p>
          <a:p>
            <a:pPr marL="285750" indent="-285750">
              <a:buFont typeface="Arial" panose="020B0604020202020204" pitchFamily="34" charset="0"/>
              <a:buChar char="•"/>
            </a:pPr>
            <a:r>
              <a:rPr lang="en-US" sz="1800" dirty="0" err="1" smtClean="0"/>
              <a:t>Vth</a:t>
            </a:r>
            <a:r>
              <a:rPr lang="en-US" sz="1800" dirty="0" smtClean="0"/>
              <a:t> in REV direction is slightly lower.</a:t>
            </a:r>
          </a:p>
        </p:txBody>
      </p:sp>
    </p:spTree>
    <p:extLst>
      <p:ext uri="{BB962C8B-B14F-4D97-AF65-F5344CB8AC3E}">
        <p14:creationId xmlns:p14="http://schemas.microsoft.com/office/powerpoint/2010/main" val="187920418"/>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stretch>
            <a:fillRect/>
          </a:stretch>
        </p:blipFill>
        <p:spPr>
          <a:xfrm>
            <a:off x="179087" y="690190"/>
            <a:ext cx="8690933" cy="4928155"/>
          </a:xfrm>
          <a:prstGeom prst="rect">
            <a:avLst/>
          </a:prstGeom>
        </p:spPr>
      </p:pic>
      <p:sp>
        <p:nvSpPr>
          <p:cNvPr id="2" name="Title 1"/>
          <p:cNvSpPr>
            <a:spLocks noGrp="1"/>
          </p:cNvSpPr>
          <p:nvPr>
            <p:ph type="title"/>
          </p:nvPr>
        </p:nvSpPr>
        <p:spPr/>
        <p:txBody>
          <a:bodyPr/>
          <a:lstStyle/>
          <a:p>
            <a:r>
              <a:rPr lang="en-US" dirty="0"/>
              <a:t>60uA with </a:t>
            </a:r>
            <a:r>
              <a:rPr lang="en-US" dirty="0" smtClean="0"/>
              <a:t>Ramp=1V/10us </a:t>
            </a:r>
            <a:endParaRPr lang="en-US" dirty="0"/>
          </a:p>
        </p:txBody>
      </p:sp>
      <p:sp>
        <p:nvSpPr>
          <p:cNvPr id="4" name="Date Placeholder 3"/>
          <p:cNvSpPr>
            <a:spLocks noGrp="1"/>
          </p:cNvSpPr>
          <p:nvPr>
            <p:ph type="dt" sz="half" idx="11"/>
          </p:nvPr>
        </p:nvSpPr>
        <p:spPr/>
        <p:txBody>
          <a:bodyPr/>
          <a:lstStyle/>
          <a:p>
            <a:fld id="{EA842C71-A808-442A-88EE-1D871782F288}" type="datetime4">
              <a:rPr lang="en-US" smtClean="0"/>
              <a:pPr/>
              <a:t>October 15, 2014</a:t>
            </a:fld>
            <a:endParaRPr lang="en-US"/>
          </a:p>
        </p:txBody>
      </p:sp>
      <p:sp>
        <p:nvSpPr>
          <p:cNvPr id="7" name="TextBox 6"/>
          <p:cNvSpPr txBox="1"/>
          <p:nvPr/>
        </p:nvSpPr>
        <p:spPr>
          <a:xfrm>
            <a:off x="6088208" y="5560778"/>
            <a:ext cx="2950295" cy="307777"/>
          </a:xfrm>
          <a:prstGeom prst="rect">
            <a:avLst/>
          </a:prstGeom>
          <a:noFill/>
        </p:spPr>
        <p:txBody>
          <a:bodyPr wrap="none" rtlCol="0">
            <a:spAutoFit/>
          </a:bodyPr>
          <a:lstStyle/>
          <a:p>
            <a:r>
              <a:rPr lang="en-US" sz="1400" dirty="0" smtClean="0"/>
              <a:t>Filter out cells </a:t>
            </a:r>
            <a:r>
              <a:rPr lang="en-US" sz="1400" dirty="0" smtClean="0"/>
              <a:t>when </a:t>
            </a:r>
            <a:r>
              <a:rPr lang="en-US" sz="1400" dirty="0" err="1" smtClean="0"/>
              <a:t>Iclamp</a:t>
            </a:r>
            <a:r>
              <a:rPr lang="en-US" sz="1400" dirty="0" smtClean="0"/>
              <a:t>&lt;40uA.</a:t>
            </a:r>
            <a:endParaRPr lang="en-US" sz="1400" dirty="0" smtClean="0"/>
          </a:p>
        </p:txBody>
      </p:sp>
      <p:cxnSp>
        <p:nvCxnSpPr>
          <p:cNvPr id="8" name="Straight Connector 7"/>
          <p:cNvCxnSpPr/>
          <p:nvPr/>
        </p:nvCxnSpPr>
        <p:spPr bwMode="auto">
          <a:xfrm>
            <a:off x="733244" y="1946697"/>
            <a:ext cx="7582620"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0" name="Straight Connector 9"/>
          <p:cNvCxnSpPr/>
          <p:nvPr/>
        </p:nvCxnSpPr>
        <p:spPr bwMode="auto">
          <a:xfrm>
            <a:off x="733244" y="2193992"/>
            <a:ext cx="7582620"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1" name="Straight Connector 10"/>
          <p:cNvCxnSpPr/>
          <p:nvPr/>
        </p:nvCxnSpPr>
        <p:spPr bwMode="auto">
          <a:xfrm>
            <a:off x="733244" y="4364970"/>
            <a:ext cx="7582620" cy="0"/>
          </a:xfrm>
          <a:prstGeom prst="line">
            <a:avLst/>
          </a:prstGeom>
          <a:solidFill>
            <a:schemeClr val="accent1"/>
          </a:solidFill>
          <a:ln w="9525" cap="flat" cmpd="sng" algn="ctr">
            <a:solidFill>
              <a:schemeClr val="tx1"/>
            </a:solidFill>
            <a:prstDash val="dash"/>
            <a:round/>
            <a:headEnd type="none" w="med" len="med"/>
            <a:tailEnd type="none" w="med" len="med"/>
          </a:ln>
          <a:effectLst/>
        </p:spPr>
      </p:cxnSp>
      <p:cxnSp>
        <p:nvCxnSpPr>
          <p:cNvPr id="12" name="Straight Connector 11"/>
          <p:cNvCxnSpPr/>
          <p:nvPr/>
        </p:nvCxnSpPr>
        <p:spPr bwMode="auto">
          <a:xfrm>
            <a:off x="733244" y="4638141"/>
            <a:ext cx="7582620" cy="0"/>
          </a:xfrm>
          <a:prstGeom prst="line">
            <a:avLst/>
          </a:prstGeom>
          <a:solidFill>
            <a:schemeClr val="accent1"/>
          </a:solidFill>
          <a:ln w="9525" cap="flat" cmpd="sng" algn="ctr">
            <a:solidFill>
              <a:schemeClr val="tx1"/>
            </a:solidFill>
            <a:prstDash val="dash"/>
            <a:round/>
            <a:headEnd type="none" w="med" len="med"/>
            <a:tailEnd type="none" w="med" len="med"/>
          </a:ln>
          <a:effectLst/>
        </p:spPr>
      </p:cxnSp>
      <p:sp>
        <p:nvSpPr>
          <p:cNvPr id="15" name="TextBox 14"/>
          <p:cNvSpPr txBox="1"/>
          <p:nvPr/>
        </p:nvSpPr>
        <p:spPr>
          <a:xfrm>
            <a:off x="231145" y="5828762"/>
            <a:ext cx="8154288" cy="646331"/>
          </a:xfrm>
          <a:prstGeom prst="rect">
            <a:avLst/>
          </a:prstGeom>
          <a:noFill/>
        </p:spPr>
        <p:txBody>
          <a:bodyPr wrap="square" rtlCol="0">
            <a:spAutoFit/>
          </a:bodyPr>
          <a:lstStyle/>
          <a:p>
            <a:r>
              <a:rPr lang="en-US" sz="1800" dirty="0" smtClean="0"/>
              <a:t>2 different </a:t>
            </a:r>
            <a:r>
              <a:rPr lang="en-US" sz="1800" dirty="0" err="1" smtClean="0"/>
              <a:t>Vth</a:t>
            </a:r>
            <a:r>
              <a:rPr lang="en-US" sz="1800" dirty="0" smtClean="0"/>
              <a:t> levels are observed in FRW and REV direction. </a:t>
            </a:r>
            <a:r>
              <a:rPr lang="en-US" sz="1800" dirty="0" err="1" smtClean="0"/>
              <a:t>Vth</a:t>
            </a:r>
            <a:r>
              <a:rPr lang="en-US" sz="1800" dirty="0" smtClean="0"/>
              <a:t> in REV direction is slightly lower.</a:t>
            </a:r>
            <a:endParaRPr lang="en-US" sz="1800" dirty="0" smtClean="0"/>
          </a:p>
        </p:txBody>
      </p:sp>
    </p:spTree>
    <p:extLst>
      <p:ext uri="{BB962C8B-B14F-4D97-AF65-F5344CB8AC3E}">
        <p14:creationId xmlns:p14="http://schemas.microsoft.com/office/powerpoint/2010/main" val="6127291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ank">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2075" tIns="46038" rIns="92075" bIns="46038"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2075" tIns="46038" rIns="92075" bIns="46038"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ahoma" pitchFamily="34" charset="0"/>
          </a:defRPr>
        </a:defPPr>
      </a:lstStyle>
    </a:lnDef>
    <a:txDef>
      <a:spPr>
        <a:noFill/>
      </a:spPr>
      <a:bodyPr wrap="none" rtlCol="0">
        <a:spAutoFit/>
      </a:bodyPr>
      <a:lstStyle>
        <a:defPPr>
          <a:defRPr sz="1800" dirty="0" smtClean="0"/>
        </a:defPPr>
      </a:lstStyle>
    </a:txDef>
  </a:objectDefaults>
  <a:extraClrSchemeLst>
    <a:extraClrScheme>
      <a:clrScheme name="1_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Blank 8">
        <a:dk1>
          <a:srgbClr val="000000"/>
        </a:dk1>
        <a:lt1>
          <a:srgbClr val="FFFFFF"/>
        </a:lt1>
        <a:dk2>
          <a:srgbClr val="000099"/>
        </a:dk2>
        <a:lt2>
          <a:srgbClr val="808080"/>
        </a:lt2>
        <a:accent1>
          <a:srgbClr val="FFCC00"/>
        </a:accent1>
        <a:accent2>
          <a:srgbClr val="800080"/>
        </a:accent2>
        <a:accent3>
          <a:srgbClr val="FFFFFF"/>
        </a:accent3>
        <a:accent4>
          <a:srgbClr val="000000"/>
        </a:accent4>
        <a:accent5>
          <a:srgbClr val="FFE2AA"/>
        </a:accent5>
        <a:accent6>
          <a:srgbClr val="730073"/>
        </a:accent6>
        <a:hlink>
          <a:srgbClr val="006666"/>
        </a:hlink>
        <a:folHlink>
          <a:srgbClr val="A50021"/>
        </a:folHlink>
      </a:clrScheme>
      <a:clrMap bg1="lt1" tx1="dk1" bg2="lt2" tx2="dk2" accent1="accent1" accent2="accent2" accent3="accent3" accent4="accent4" accent5="accent5" accent6="accent6" hlink="hlink" folHlink="folHlink"/>
    </a:extraClrScheme>
    <a:extraClrScheme>
      <a:clrScheme name="1_Blank 9">
        <a:dk1>
          <a:srgbClr val="072B5E"/>
        </a:dk1>
        <a:lt1>
          <a:srgbClr val="FFFFFF"/>
        </a:lt1>
        <a:dk2>
          <a:srgbClr val="072B5E"/>
        </a:dk2>
        <a:lt2>
          <a:srgbClr val="808080"/>
        </a:lt2>
        <a:accent1>
          <a:srgbClr val="455E90"/>
        </a:accent1>
        <a:accent2>
          <a:srgbClr val="7F0700"/>
        </a:accent2>
        <a:accent3>
          <a:srgbClr val="FFFFFF"/>
        </a:accent3>
        <a:accent4>
          <a:srgbClr val="05234F"/>
        </a:accent4>
        <a:accent5>
          <a:srgbClr val="B0B6C6"/>
        </a:accent5>
        <a:accent6>
          <a:srgbClr val="720600"/>
        </a:accent6>
        <a:hlink>
          <a:srgbClr val="3D8DA9"/>
        </a:hlink>
        <a:folHlink>
          <a:srgbClr val="796BB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icron 2007">
      <a:dk1>
        <a:srgbClr val="002060"/>
      </a:dk1>
      <a:lt1>
        <a:sysClr val="window" lastClr="FFFFFF"/>
      </a:lt1>
      <a:dk2>
        <a:srgbClr val="002060"/>
      </a:dk2>
      <a:lt2>
        <a:srgbClr val="FFFFFF"/>
      </a:lt2>
      <a:accent1>
        <a:srgbClr val="CEB966"/>
      </a:accent1>
      <a:accent2>
        <a:srgbClr val="9CB084"/>
      </a:accent2>
      <a:accent3>
        <a:srgbClr val="6BB1C9"/>
      </a:accent3>
      <a:accent4>
        <a:srgbClr val="6585CF"/>
      </a:accent4>
      <a:accent5>
        <a:srgbClr val="7E6BC9"/>
      </a:accent5>
      <a:accent6>
        <a:srgbClr val="A379BB"/>
      </a:accent6>
      <a:hlink>
        <a:srgbClr val="2F75FF"/>
      </a:hlink>
      <a:folHlink>
        <a:srgbClr val="3D8DA9"/>
      </a:folHlink>
    </a:clrScheme>
    <a:fontScheme name="Tahoma">
      <a:majorFont>
        <a:latin typeface="Tahoma"/>
        <a:ea typeface="MS PGothic"/>
        <a:cs typeface=""/>
      </a:majorFont>
      <a:minorFont>
        <a:latin typeface="Tahoma"/>
        <a:ea typeface="MS P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C377A447E14745829E3DD43926ACCD" ma:contentTypeVersion="0" ma:contentTypeDescription="Create a new document." ma:contentTypeScope="" ma:versionID="2d0df6efdbf434d225a648e13c5bb6fe">
  <xsd:schema xmlns:xsd="http://www.w3.org/2001/XMLSchema" xmlns:p="http://schemas.microsoft.com/office/2006/metadata/properties" targetNamespace="http://schemas.microsoft.com/office/2006/metadata/properties" ma:root="true" ma:fieldsID="63189afc3aa51ef1aea05fa03c8f7e6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2CDD2CEE-FA60-4E41-AF02-E0B6A777B8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786957D2-5665-48CE-B8C6-C772AD2F6E90}">
  <ds:schemaRefs>
    <ds:schemaRef ds:uri="http://schemas.microsoft.com/sharepoint/v3/contenttype/forms"/>
  </ds:schemaRefs>
</ds:datastoreItem>
</file>

<file path=customXml/itemProps3.xml><?xml version="1.0" encoding="utf-8"?>
<ds:datastoreItem xmlns:ds="http://schemas.openxmlformats.org/officeDocument/2006/customXml" ds:itemID="{59690EBE-2CBB-4A85-AB92-E8FFC3F998CB}">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blank</Template>
  <TotalTime>38221</TotalTime>
  <Words>1007</Words>
  <Application>Microsoft Office PowerPoint</Application>
  <PresentationFormat>On-screen Show (4:3)</PresentationFormat>
  <Paragraphs>301</Paragraphs>
  <Slides>18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vt:i4>
      </vt:variant>
    </vt:vector>
  </HeadingPairs>
  <TitlesOfParts>
    <vt:vector size="29" baseType="lpstr">
      <vt:lpstr>Arial Unicode MS</vt:lpstr>
      <vt:lpstr>MS PGothic</vt:lpstr>
      <vt:lpstr>Arial</vt:lpstr>
      <vt:lpstr>Calibri</vt:lpstr>
      <vt:lpstr>Lucida Sans Unicode</vt:lpstr>
      <vt:lpstr>Symbol</vt:lpstr>
      <vt:lpstr>Tahoma</vt:lpstr>
      <vt:lpstr>Times New Roman</vt:lpstr>
      <vt:lpstr>Webdings</vt:lpstr>
      <vt:lpstr>Wingdings</vt:lpstr>
      <vt:lpstr>Blank</vt:lpstr>
      <vt:lpstr>Polarity measurements using 2xNMOS single cell devices in S15B</vt:lpstr>
      <vt:lpstr>Test Plan</vt:lpstr>
      <vt:lpstr>Status</vt:lpstr>
      <vt:lpstr>Test Flow</vt:lpstr>
      <vt:lpstr>Pad Connections for S15B_2xNMOS</vt:lpstr>
      <vt:lpstr>Pad Connections for S15B_2xNMOS</vt:lpstr>
      <vt:lpstr>VT_FF &amp; VT_SF</vt:lpstr>
      <vt:lpstr>60uA with Ramp=1V/1us </vt:lpstr>
      <vt:lpstr>60uA with Ramp=1V/10us </vt:lpstr>
      <vt:lpstr>Bits without differences in Vth Vs polarity</vt:lpstr>
      <vt:lpstr>Effect of polarity reversal</vt:lpstr>
      <vt:lpstr>Follow Up</vt:lpstr>
      <vt:lpstr>Delta Vth_post direction reversal</vt:lpstr>
      <vt:lpstr>PowerPoint Presentation</vt:lpstr>
      <vt:lpstr>VT_FF, SF &amp; Vform </vt:lpstr>
      <vt:lpstr>PowerPoint Presentation</vt:lpstr>
      <vt:lpstr>Arjun’s experiment in PTX</vt:lpstr>
      <vt:lpstr>Changing Polarity: First Fire type: FWD no stress</vt:lpstr>
    </vt:vector>
  </TitlesOfParts>
  <Company>Micron Technology,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dgallina</dc:creator>
  <cp:lastModifiedBy>Papagianni, ChristinaX</cp:lastModifiedBy>
  <cp:revision>734</cp:revision>
  <cp:lastPrinted>2001-04-11T21:27:24Z</cp:lastPrinted>
  <dcterms:created xsi:type="dcterms:W3CDTF">2013-10-21T12:53:12Z</dcterms:created>
  <dcterms:modified xsi:type="dcterms:W3CDTF">2014-10-17T17:50:33Z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0x010100D4C377A447E14745829E3DD43926ACCD</vt:lpwstr>
  </property>
</Properties>
</file>