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65" r:id="rId3"/>
    <p:sldId id="264" r:id="rId4"/>
    <p:sldId id="259" r:id="rId5"/>
    <p:sldId id="256" r:id="rId6"/>
    <p:sldId id="261" r:id="rId7"/>
    <p:sldId id="257" r:id="rId8"/>
    <p:sldId id="268" r:id="rId9"/>
    <p:sldId id="267" r:id="rId10"/>
    <p:sldId id="269"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96"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048000"/>
            <a:ext cx="12192000" cy="1676400"/>
          </a:xfrm>
        </p:spPr>
        <p:txBody>
          <a:bodyPr anchor="t"/>
          <a:lstStyle>
            <a:lvl1pPr algn="l">
              <a:defRPr sz="4800" b="1" cap="all"/>
            </a:lvl1pPr>
          </a:lstStyle>
          <a:p>
            <a:r>
              <a:rPr lang="en-US" smtClean="0"/>
              <a:t>Click to edit Master title style</a:t>
            </a:r>
            <a:endParaRPr lang="en-US" dirty="0"/>
          </a:p>
        </p:txBody>
      </p:sp>
    </p:spTree>
    <p:extLst>
      <p:ext uri="{BB962C8B-B14F-4D97-AF65-F5344CB8AC3E}">
        <p14:creationId xmlns:p14="http://schemas.microsoft.com/office/powerpoint/2010/main" val="654821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83638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77169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51294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6675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400"/>
            <a:ext cx="25908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152400"/>
            <a:ext cx="75692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394047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666B21B0-094E-4AD3-9695-3ABD9B6E70B9}" type="datetimeFigureOut">
              <a:rPr lang="en-US" smtClean="0"/>
              <a:t>6/30/2014</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49726BA2-04B8-4411-82F7-707C405234EF}" type="slidenum">
              <a:rPr lang="en-US" smtClean="0"/>
              <a:t>‹#›</a:t>
            </a:fld>
            <a:endParaRPr lang="en-US"/>
          </a:p>
        </p:txBody>
      </p:sp>
    </p:spTree>
    <p:extLst>
      <p:ext uri="{BB962C8B-B14F-4D97-AF65-F5344CB8AC3E}">
        <p14:creationId xmlns:p14="http://schemas.microsoft.com/office/powerpoint/2010/main" val="38991917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666B21B0-094E-4AD3-9695-3ABD9B6E70B9}" type="datetimeFigureOut">
              <a:rPr lang="en-US" smtClean="0"/>
              <a:t>6/30/2014</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49726BA2-04B8-4411-82F7-707C405234EF}" type="slidenum">
              <a:rPr lang="en-US" smtClean="0"/>
              <a:t>‹#›</a:t>
            </a:fld>
            <a:endParaRPr lang="en-US"/>
          </a:p>
        </p:txBody>
      </p:sp>
    </p:spTree>
    <p:extLst>
      <p:ext uri="{BB962C8B-B14F-4D97-AF65-F5344CB8AC3E}">
        <p14:creationId xmlns:p14="http://schemas.microsoft.com/office/powerpoint/2010/main" val="25872910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Confidential Title &amp;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3206752" y="6465888"/>
            <a:ext cx="8985249"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1" y="6465888"/>
            <a:ext cx="3206751"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929218" y="6532564"/>
            <a:ext cx="1214967" cy="244475"/>
          </a:xfrm>
          <a:prstGeom prst="rect">
            <a:avLst/>
          </a:prstGeom>
          <a:noFill/>
          <a:ln w="9525">
            <a:noFill/>
            <a:miter lim="800000"/>
            <a:headEnd/>
            <a:tailEnd/>
          </a:ln>
        </p:spPr>
      </p:pic>
      <p:sp>
        <p:nvSpPr>
          <p:cNvPr id="8" name="Rectangle 9"/>
          <p:cNvSpPr txBox="1">
            <a:spLocks noChangeArrowheads="1"/>
          </p:cNvSpPr>
          <p:nvPr/>
        </p:nvSpPr>
        <p:spPr>
          <a:xfrm>
            <a:off x="11381317" y="6557964"/>
            <a:ext cx="668867" cy="249237"/>
          </a:xfrm>
          <a:prstGeom prst="rect">
            <a:avLst/>
          </a:prstGeom>
        </p:spPr>
        <p:txBody>
          <a:bodyPr/>
          <a:lstStyle/>
          <a:p>
            <a:pPr algn="ctr" eaLnBrk="0" hangingPunct="0"/>
            <a:fld id="{DC84C773-A9F9-4D5C-B8FE-523E40A0476C}"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9" name="Text Box 8"/>
          <p:cNvSpPr txBox="1">
            <a:spLocks noChangeArrowheads="1"/>
          </p:cNvSpPr>
          <p:nvPr/>
        </p:nvSpPr>
        <p:spPr bwMode="auto">
          <a:xfrm>
            <a:off x="7425267" y="6553200"/>
            <a:ext cx="4116917"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Text Placeholder 6"/>
          <p:cNvSpPr>
            <a:spLocks noGrp="1"/>
          </p:cNvSpPr>
          <p:nvPr>
            <p:ph type="body" sz="quarter" idx="10"/>
          </p:nvPr>
        </p:nvSpPr>
        <p:spPr>
          <a:xfrm>
            <a:off x="353484" y="1236663"/>
            <a:ext cx="11250083" cy="4837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9"/>
          <p:cNvSpPr>
            <a:spLocks noGrp="1"/>
          </p:cNvSpPr>
          <p:nvPr>
            <p:ph type="dt" sz="half" idx="11"/>
          </p:nvPr>
        </p:nvSpPr>
        <p:spPr>
          <a:xfrm>
            <a:off x="3600451" y="6607175"/>
            <a:ext cx="2495549"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666B21B0-094E-4AD3-9695-3ABD9B6E70B9}" type="datetimeFigureOut">
              <a:rPr lang="en-US" smtClean="0"/>
              <a:t>6/30/2014</a:t>
            </a:fld>
            <a:endParaRPr lang="en-US"/>
          </a:p>
        </p:txBody>
      </p:sp>
    </p:spTree>
    <p:extLst>
      <p:ext uri="{BB962C8B-B14F-4D97-AF65-F5344CB8AC3E}">
        <p14:creationId xmlns:p14="http://schemas.microsoft.com/office/powerpoint/2010/main" val="1518458921"/>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609600"/>
            <a:ext cx="60960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096000" y="609600"/>
            <a:ext cx="60960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10"/>
          </p:nvPr>
        </p:nvSpPr>
        <p:spPr>
          <a:xfrm>
            <a:off x="203200" y="3810000"/>
            <a:ext cx="116840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3522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976"/>
            <a:ext cx="10363200" cy="4794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828800" y="533400"/>
            <a:ext cx="8534400" cy="533400"/>
          </a:xfrm>
        </p:spPr>
        <p:txBody>
          <a:bodyPr/>
          <a:lstStyle>
            <a:lvl1pPr marL="0" indent="0" algn="ctr">
              <a:buFont typeface="Arial" pitchFamily="34" charset="0"/>
              <a:buNone/>
              <a:defRPr b="1"/>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914400" y="1219200"/>
            <a:ext cx="10363200" cy="510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17326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04800" y="533400"/>
            <a:ext cx="11582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4"/>
          <p:cNvSpPr>
            <a:spLocks noGrp="1"/>
          </p:cNvSpPr>
          <p:nvPr>
            <p:ph sz="quarter" idx="10"/>
          </p:nvPr>
        </p:nvSpPr>
        <p:spPr>
          <a:xfrm>
            <a:off x="304800" y="5105400"/>
            <a:ext cx="11582400" cy="129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6528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0"/>
            <a:ext cx="97536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Content Placeholder 6"/>
          <p:cNvSpPr>
            <a:spLocks noGrp="1"/>
          </p:cNvSpPr>
          <p:nvPr>
            <p:ph sz="quarter" idx="10"/>
          </p:nvPr>
        </p:nvSpPr>
        <p:spPr>
          <a:xfrm>
            <a:off x="0" y="5410200"/>
            <a:ext cx="12192000" cy="121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1790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92634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609600"/>
            <a:ext cx="60960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096000" y="609600"/>
            <a:ext cx="60960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10"/>
          </p:nvPr>
        </p:nvSpPr>
        <p:spPr>
          <a:xfrm>
            <a:off x="203200" y="3810000"/>
            <a:ext cx="116840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5471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609600"/>
            <a:ext cx="60960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096000" y="609600"/>
            <a:ext cx="60960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Content Placeholder 2"/>
          <p:cNvSpPr>
            <a:spLocks noGrp="1"/>
          </p:cNvSpPr>
          <p:nvPr>
            <p:ph sz="half" idx="10"/>
          </p:nvPr>
        </p:nvSpPr>
        <p:spPr>
          <a:xfrm>
            <a:off x="0" y="3581400"/>
            <a:ext cx="60960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Content Placeholder 3"/>
          <p:cNvSpPr>
            <a:spLocks noGrp="1"/>
          </p:cNvSpPr>
          <p:nvPr>
            <p:ph sz="half" idx="11"/>
          </p:nvPr>
        </p:nvSpPr>
        <p:spPr>
          <a:xfrm>
            <a:off x="6096000" y="3581400"/>
            <a:ext cx="60960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51601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965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37701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2" descr="Micron ppt logo"/>
          <p:cNvPicPr>
            <a:picLocks noChangeAspect="1" noChangeArrowheads="1"/>
          </p:cNvPicPr>
          <p:nvPr/>
        </p:nvPicPr>
        <p:blipFill>
          <a:blip r:embed="rId20" cstate="print"/>
          <a:srcRect b="12217"/>
          <a:stretch>
            <a:fillRect/>
          </a:stretch>
        </p:blipFill>
        <p:spPr bwMode="auto">
          <a:xfrm>
            <a:off x="609600" y="6477000"/>
            <a:ext cx="1117600" cy="381000"/>
          </a:xfrm>
          <a:prstGeom prst="rect">
            <a:avLst/>
          </a:prstGeom>
          <a:noFill/>
          <a:ln w="9525">
            <a:noFill/>
            <a:miter lim="800000"/>
            <a:headEnd/>
            <a:tailEnd/>
          </a:ln>
        </p:spPr>
      </p:pic>
      <p:sp>
        <p:nvSpPr>
          <p:cNvPr id="8194" name="Rectangle 2"/>
          <p:cNvSpPr>
            <a:spLocks noGrp="1" noChangeArrowheads="1"/>
          </p:cNvSpPr>
          <p:nvPr>
            <p:ph type="title"/>
          </p:nvPr>
        </p:nvSpPr>
        <p:spPr bwMode="auto">
          <a:xfrm>
            <a:off x="914400" y="0"/>
            <a:ext cx="10363200" cy="457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1016000" y="838200"/>
            <a:ext cx="10363200" cy="5257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8613" name="Rectangle 5"/>
          <p:cNvSpPr>
            <a:spLocks noChangeArrowheads="1"/>
          </p:cNvSpPr>
          <p:nvPr/>
        </p:nvSpPr>
        <p:spPr bwMode="auto">
          <a:xfrm>
            <a:off x="5080000" y="6673334"/>
            <a:ext cx="2133600" cy="184666"/>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3657600" algn="ctr"/>
                <a:tab pos="8120063" algn="r"/>
              </a:tabLst>
            </a:pPr>
            <a:fld id="{3CBE715E-4167-445E-8F25-69DFD044E05F}" type="slidenum">
              <a:rPr lang="en-US" sz="1200" b="0" smtClean="0">
                <a:latin typeface="Calibri" pitchFamily="34" charset="0"/>
                <a:cs typeface="Calibri" pitchFamily="34" charset="0"/>
              </a:rPr>
              <a:pPr algn="ctr" eaLnBrk="0" hangingPunct="0">
                <a:spcBef>
                  <a:spcPct val="50000"/>
                </a:spcBef>
                <a:tabLst>
                  <a:tab pos="3657600" algn="ctr"/>
                  <a:tab pos="8120063" algn="r"/>
                </a:tabLst>
              </a:pPr>
              <a:t>‹#›</a:t>
            </a:fld>
            <a:endParaRPr lang="en-US" sz="1200" b="1" dirty="0">
              <a:latin typeface="Neo Sans Intel" pitchFamily="34" charset="0"/>
            </a:endParaRPr>
          </a:p>
        </p:txBody>
      </p:sp>
      <p:pic>
        <p:nvPicPr>
          <p:cNvPr id="8197" name="Picture 6"/>
          <p:cNvPicPr>
            <a:picLocks noChangeAspect="1" noChangeArrowheads="1"/>
          </p:cNvPicPr>
          <p:nvPr/>
        </p:nvPicPr>
        <p:blipFill>
          <a:blip r:embed="rId21" cstate="print"/>
          <a:srcRect/>
          <a:stretch>
            <a:fillRect/>
          </a:stretch>
        </p:blipFill>
        <p:spPr bwMode="auto">
          <a:xfrm>
            <a:off x="0" y="6530024"/>
            <a:ext cx="660400" cy="315967"/>
          </a:xfrm>
          <a:prstGeom prst="rect">
            <a:avLst/>
          </a:prstGeom>
          <a:noFill/>
          <a:ln w="1">
            <a:noFill/>
            <a:miter lim="800000"/>
            <a:headEnd/>
            <a:tailEnd/>
          </a:ln>
        </p:spPr>
      </p:pic>
      <p:sp>
        <p:nvSpPr>
          <p:cNvPr id="68612" name="Rectangle 4"/>
          <p:cNvSpPr>
            <a:spLocks noChangeArrowheads="1"/>
          </p:cNvSpPr>
          <p:nvPr/>
        </p:nvSpPr>
        <p:spPr bwMode="auto">
          <a:xfrm>
            <a:off x="1390810" y="6553201"/>
            <a:ext cx="1961991" cy="308419"/>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sz="1400" b="1" dirty="0" smtClean="0">
                <a:solidFill>
                  <a:srgbClr val="FF0000"/>
                </a:solidFill>
                <a:latin typeface="Calibri" pitchFamily="34" charset="0"/>
                <a:cs typeface="Calibri" pitchFamily="34" charset="0"/>
              </a:rPr>
              <a:t>Confidential</a:t>
            </a:r>
            <a:endParaRPr lang="en-US" sz="1400" b="1" dirty="0">
              <a:solidFill>
                <a:srgbClr val="FF0000"/>
              </a:solidFill>
              <a:latin typeface="Calibri" pitchFamily="34" charset="0"/>
              <a:cs typeface="Calibri" pitchFamily="34" charset="0"/>
            </a:endParaRPr>
          </a:p>
        </p:txBody>
      </p:sp>
      <p:sp>
        <p:nvSpPr>
          <p:cNvPr id="7" name="TextBox 6"/>
          <p:cNvSpPr txBox="1"/>
          <p:nvPr/>
        </p:nvSpPr>
        <p:spPr>
          <a:xfrm>
            <a:off x="8791738" y="6574278"/>
            <a:ext cx="1220847" cy="276999"/>
          </a:xfrm>
          <a:prstGeom prst="rect">
            <a:avLst/>
          </a:prstGeom>
          <a:noFill/>
        </p:spPr>
        <p:txBody>
          <a:bodyPr wrap="none" rtlCol="0">
            <a:spAutoFit/>
          </a:bodyPr>
          <a:lstStyle/>
          <a:p>
            <a:r>
              <a:rPr lang="en-US" sz="1200" b="0" baseline="0" dirty="0" err="1" smtClean="0">
                <a:latin typeface="Calibri" pitchFamily="34" charset="0"/>
                <a:cs typeface="Calibri" pitchFamily="34" charset="0"/>
              </a:rPr>
              <a:t>Dany</a:t>
            </a:r>
            <a:r>
              <a:rPr lang="en-US" sz="1200" b="0" baseline="0" dirty="0" smtClean="0">
                <a:latin typeface="Calibri" pitchFamily="34" charset="0"/>
                <a:cs typeface="Calibri" pitchFamily="34" charset="0"/>
              </a:rPr>
              <a:t> Ly-Gagnon</a:t>
            </a:r>
            <a:endParaRPr lang="en-US" sz="1200" b="0" dirty="0">
              <a:latin typeface="Calibri" pitchFamily="34" charset="0"/>
              <a:cs typeface="Calibri" pitchFamily="34" charset="0"/>
            </a:endParaRPr>
          </a:p>
        </p:txBody>
      </p:sp>
    </p:spTree>
    <p:extLst>
      <p:ext uri="{BB962C8B-B14F-4D97-AF65-F5344CB8AC3E}">
        <p14:creationId xmlns:p14="http://schemas.microsoft.com/office/powerpoint/2010/main" val="29960012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rtl="0" eaLnBrk="1" fontAlgn="base" hangingPunct="1">
        <a:spcBef>
          <a:spcPct val="0"/>
        </a:spcBef>
        <a:spcAft>
          <a:spcPct val="0"/>
        </a:spcAft>
        <a:defRPr sz="4000"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000" b="1">
          <a:solidFill>
            <a:schemeClr val="accent2"/>
          </a:solidFill>
          <a:latin typeface="Neo Sans Intel Medium" pitchFamily="34" charset="0"/>
        </a:defRPr>
      </a:lvl2pPr>
      <a:lvl3pPr algn="ctr" rtl="0" eaLnBrk="1" fontAlgn="base" hangingPunct="1">
        <a:spcBef>
          <a:spcPct val="0"/>
        </a:spcBef>
        <a:spcAft>
          <a:spcPct val="0"/>
        </a:spcAft>
        <a:defRPr sz="4000" b="1">
          <a:solidFill>
            <a:schemeClr val="accent2"/>
          </a:solidFill>
          <a:latin typeface="Neo Sans Intel Medium" pitchFamily="34" charset="0"/>
        </a:defRPr>
      </a:lvl3pPr>
      <a:lvl4pPr algn="ctr" rtl="0" eaLnBrk="1" fontAlgn="base" hangingPunct="1">
        <a:spcBef>
          <a:spcPct val="0"/>
        </a:spcBef>
        <a:spcAft>
          <a:spcPct val="0"/>
        </a:spcAft>
        <a:defRPr sz="4000" b="1">
          <a:solidFill>
            <a:schemeClr val="accent2"/>
          </a:solidFill>
          <a:latin typeface="Neo Sans Intel Medium" pitchFamily="34" charset="0"/>
        </a:defRPr>
      </a:lvl4pPr>
      <a:lvl5pPr algn="ctr" rtl="0" eaLnBrk="1" fontAlgn="base" hangingPunct="1">
        <a:spcBef>
          <a:spcPct val="0"/>
        </a:spcBef>
        <a:spcAft>
          <a:spcPct val="0"/>
        </a:spcAft>
        <a:defRPr sz="4000" b="1">
          <a:solidFill>
            <a:schemeClr val="accent2"/>
          </a:solidFill>
          <a:latin typeface="Neo Sans Intel Medium" pitchFamily="34" charset="0"/>
        </a:defRPr>
      </a:lvl5pPr>
      <a:lvl6pPr marL="457200" algn="ctr" rtl="0" eaLnBrk="1" fontAlgn="base" hangingPunct="1">
        <a:spcBef>
          <a:spcPct val="0"/>
        </a:spcBef>
        <a:spcAft>
          <a:spcPct val="0"/>
        </a:spcAft>
        <a:defRPr sz="4000" b="1">
          <a:solidFill>
            <a:schemeClr val="accent2"/>
          </a:solidFill>
          <a:latin typeface="Neo Sans Intel Medium" pitchFamily="34" charset="0"/>
        </a:defRPr>
      </a:lvl6pPr>
      <a:lvl7pPr marL="914400" algn="ctr" rtl="0" eaLnBrk="1" fontAlgn="base" hangingPunct="1">
        <a:spcBef>
          <a:spcPct val="0"/>
        </a:spcBef>
        <a:spcAft>
          <a:spcPct val="0"/>
        </a:spcAft>
        <a:defRPr sz="4000" b="1">
          <a:solidFill>
            <a:schemeClr val="accent2"/>
          </a:solidFill>
          <a:latin typeface="Neo Sans Intel Medium" pitchFamily="34" charset="0"/>
        </a:defRPr>
      </a:lvl7pPr>
      <a:lvl8pPr marL="1371600" algn="ctr" rtl="0" eaLnBrk="1" fontAlgn="base" hangingPunct="1">
        <a:spcBef>
          <a:spcPct val="0"/>
        </a:spcBef>
        <a:spcAft>
          <a:spcPct val="0"/>
        </a:spcAft>
        <a:defRPr sz="4000" b="1">
          <a:solidFill>
            <a:schemeClr val="accent2"/>
          </a:solidFill>
          <a:latin typeface="Neo Sans Intel Medium" pitchFamily="34" charset="0"/>
        </a:defRPr>
      </a:lvl8pPr>
      <a:lvl9pPr marL="1828800" algn="ctr" rtl="0" eaLnBrk="1" fontAlgn="base" hangingPunct="1">
        <a:spcBef>
          <a:spcPct val="0"/>
        </a:spcBef>
        <a:spcAft>
          <a:spcPct val="0"/>
        </a:spcAft>
        <a:defRPr sz="4000" b="1">
          <a:solidFill>
            <a:schemeClr val="accent2"/>
          </a:solidFill>
          <a:latin typeface="Neo Sans Intel Medium" pitchFamily="34" charset="0"/>
        </a:defRPr>
      </a:lvl9pPr>
    </p:titleStyle>
    <p:bodyStyle>
      <a:lvl1pPr marL="342900" indent="-342900" algn="l" rtl="0" eaLnBrk="1" fontAlgn="base" hangingPunct="1">
        <a:spcBef>
          <a:spcPct val="50000"/>
        </a:spcBef>
        <a:spcAft>
          <a:spcPct val="0"/>
        </a:spcAft>
        <a:buClr>
          <a:schemeClr val="accent2"/>
        </a:buClr>
        <a:buChar char="•"/>
        <a:defRPr sz="1600" b="1">
          <a:solidFill>
            <a:schemeClr val="tx1"/>
          </a:solidFill>
          <a:latin typeface="Calibri" pitchFamily="34" charset="0"/>
          <a:ea typeface="+mn-ea"/>
          <a:cs typeface="Calibri" pitchFamily="34" charset="0"/>
        </a:defRPr>
      </a:lvl1pPr>
      <a:lvl2pPr marL="742950" indent="-285750" algn="l" rtl="0" eaLnBrk="1" fontAlgn="base" hangingPunct="1">
        <a:spcBef>
          <a:spcPct val="50000"/>
        </a:spcBef>
        <a:spcAft>
          <a:spcPct val="0"/>
        </a:spcAft>
        <a:buClr>
          <a:schemeClr val="accent2"/>
        </a:buClr>
        <a:buChar char="–"/>
        <a:defRPr sz="1600">
          <a:solidFill>
            <a:schemeClr val="tx1"/>
          </a:solidFill>
          <a:latin typeface="Calibri" pitchFamily="34" charset="0"/>
          <a:cs typeface="Calibri" pitchFamily="34" charset="0"/>
        </a:defRPr>
      </a:lvl2pPr>
      <a:lvl3pPr marL="1143000" indent="-228600" algn="l" rtl="0" eaLnBrk="1" fontAlgn="base" hangingPunct="1">
        <a:spcBef>
          <a:spcPct val="50000"/>
        </a:spcBef>
        <a:spcAft>
          <a:spcPct val="0"/>
        </a:spcAft>
        <a:buClr>
          <a:schemeClr val="accent2"/>
        </a:buClr>
        <a:buChar char="•"/>
        <a:defRPr sz="1400">
          <a:solidFill>
            <a:schemeClr val="tx1"/>
          </a:solidFill>
          <a:latin typeface="Calibri" pitchFamily="34" charset="0"/>
          <a:cs typeface="Calibri" pitchFamily="34" charset="0"/>
        </a:defRPr>
      </a:lvl3pPr>
      <a:lvl4pPr marL="1600200" indent="-228600" algn="l" rtl="0" eaLnBrk="1" fontAlgn="base" hangingPunct="1">
        <a:spcBef>
          <a:spcPct val="50000"/>
        </a:spcBef>
        <a:spcAft>
          <a:spcPct val="0"/>
        </a:spcAft>
        <a:buClr>
          <a:schemeClr val="accent2"/>
        </a:buClr>
        <a:buChar char="–"/>
        <a:defRPr sz="1200">
          <a:solidFill>
            <a:schemeClr val="tx1"/>
          </a:solidFill>
          <a:latin typeface="Calibri" pitchFamily="34" charset="0"/>
          <a:cs typeface="Calibri" pitchFamily="34" charset="0"/>
        </a:defRPr>
      </a:lvl4pPr>
      <a:lvl5pPr marL="2057400" indent="-228600" algn="l" rtl="0" eaLnBrk="1" fontAlgn="base" hangingPunct="1">
        <a:spcBef>
          <a:spcPct val="50000"/>
        </a:spcBef>
        <a:spcAft>
          <a:spcPct val="0"/>
        </a:spcAft>
        <a:buClr>
          <a:schemeClr val="accent2"/>
        </a:buClr>
        <a:buChar char="»"/>
        <a:defRPr sz="1200">
          <a:solidFill>
            <a:schemeClr val="tx1"/>
          </a:solidFill>
          <a:latin typeface="Calibri" pitchFamily="34" charset="0"/>
          <a:cs typeface="Calibri" pitchFamily="34" charset="0"/>
        </a:defRPr>
      </a:lvl5pPr>
      <a:lvl6pPr marL="2514600" indent="-228600" algn="l" rtl="0" eaLnBrk="1" fontAlgn="base" hangingPunct="1">
        <a:spcBef>
          <a:spcPct val="50000"/>
        </a:spcBef>
        <a:spcAft>
          <a:spcPct val="0"/>
        </a:spcAft>
        <a:buClr>
          <a:schemeClr val="accent2"/>
        </a:buClr>
        <a:buChar char="»"/>
        <a:defRPr sz="2400">
          <a:solidFill>
            <a:schemeClr val="tx1"/>
          </a:solidFill>
          <a:latin typeface="+mn-lt"/>
        </a:defRPr>
      </a:lvl6pPr>
      <a:lvl7pPr marL="2971800" indent="-228600" algn="l" rtl="0" eaLnBrk="1" fontAlgn="base" hangingPunct="1">
        <a:spcBef>
          <a:spcPct val="50000"/>
        </a:spcBef>
        <a:spcAft>
          <a:spcPct val="0"/>
        </a:spcAft>
        <a:buClr>
          <a:schemeClr val="accent2"/>
        </a:buClr>
        <a:buChar char="»"/>
        <a:defRPr sz="2400">
          <a:solidFill>
            <a:schemeClr val="tx1"/>
          </a:solidFill>
          <a:latin typeface="+mn-lt"/>
        </a:defRPr>
      </a:lvl7pPr>
      <a:lvl8pPr marL="3429000" indent="-228600" algn="l" rtl="0" eaLnBrk="1" fontAlgn="base" hangingPunct="1">
        <a:spcBef>
          <a:spcPct val="50000"/>
        </a:spcBef>
        <a:spcAft>
          <a:spcPct val="0"/>
        </a:spcAft>
        <a:buClr>
          <a:schemeClr val="accent2"/>
        </a:buClr>
        <a:buChar char="»"/>
        <a:defRPr sz="2400">
          <a:solidFill>
            <a:schemeClr val="tx1"/>
          </a:solidFill>
          <a:latin typeface="+mn-lt"/>
        </a:defRPr>
      </a:lvl8pPr>
      <a:lvl9pPr marL="3886200" indent="-228600" algn="l" rtl="0" eaLnBrk="1" fontAlgn="base" hangingPunct="1">
        <a:spcBef>
          <a:spcPct val="50000"/>
        </a:spcBef>
        <a:spcAft>
          <a:spcPct val="0"/>
        </a:spcAft>
        <a:buClr>
          <a:schemeClr val="accent2"/>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7" Type="http://schemas.openxmlformats.org/officeDocument/2006/relationships/image" Target="../media/image25.emf"/><Relationship Id="rId2" Type="http://schemas.openxmlformats.org/officeDocument/2006/relationships/image" Target="../media/image9.emf"/><Relationship Id="rId1" Type="http://schemas.openxmlformats.org/officeDocument/2006/relationships/slideLayout" Target="../slideLayouts/slideLayout4.xml"/><Relationship Id="rId6" Type="http://schemas.openxmlformats.org/officeDocument/2006/relationships/image" Target="../media/image24.emf"/><Relationship Id="rId5" Type="http://schemas.openxmlformats.org/officeDocument/2006/relationships/image" Target="../media/image23.emf"/><Relationship Id="rId4" Type="http://schemas.openxmlformats.org/officeDocument/2006/relationships/image" Target="../media/image22.emf"/></Relationships>
</file>

<file path=ppt/slides/_rels/slide11.xml.rels><?xml version="1.0" encoding="UTF-8" standalone="yes"?>
<Relationships xmlns="http://schemas.openxmlformats.org/package/2006/relationships"><Relationship Id="rId3" Type="http://schemas.openxmlformats.org/officeDocument/2006/relationships/image" Target="../media/image26.emf"/><Relationship Id="rId7" Type="http://schemas.openxmlformats.org/officeDocument/2006/relationships/image" Target="../media/image29.emf"/><Relationship Id="rId2" Type="http://schemas.openxmlformats.org/officeDocument/2006/relationships/image" Target="../media/image11.emf"/><Relationship Id="rId1" Type="http://schemas.openxmlformats.org/officeDocument/2006/relationships/slideLayout" Target="../slideLayouts/slideLayout4.xml"/><Relationship Id="rId6" Type="http://schemas.openxmlformats.org/officeDocument/2006/relationships/image" Target="../media/image28.emf"/><Relationship Id="rId5" Type="http://schemas.openxmlformats.org/officeDocument/2006/relationships/image" Target="../media/image12.emf"/><Relationship Id="rId4" Type="http://schemas.openxmlformats.org/officeDocument/2006/relationships/image" Target="../media/image27.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7" Type="http://schemas.openxmlformats.org/officeDocument/2006/relationships/image" Target="../media/image12.emf"/><Relationship Id="rId2" Type="http://schemas.openxmlformats.org/officeDocument/2006/relationships/image" Target="../media/image7.emf"/><Relationship Id="rId1" Type="http://schemas.openxmlformats.org/officeDocument/2006/relationships/slideLayout" Target="../slideLayouts/slideLayout4.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5.png"/><Relationship Id="rId1" Type="http://schemas.openxmlformats.org/officeDocument/2006/relationships/slideLayout" Target="../slideLayouts/slideLayout4.xml"/><Relationship Id="rId5" Type="http://schemas.openxmlformats.org/officeDocument/2006/relationships/image" Target="../media/image17.emf"/><Relationship Id="rId4" Type="http://schemas.openxmlformats.org/officeDocument/2006/relationships/image" Target="../media/image16.emf"/></Relationships>
</file>

<file path=ppt/slides/_rels/slide9.xml.rels><?xml version="1.0" encoding="UTF-8" standalone="yes"?>
<Relationships xmlns="http://schemas.openxmlformats.org/package/2006/relationships"><Relationship Id="rId3" Type="http://schemas.openxmlformats.org/officeDocument/2006/relationships/image" Target="../media/image19.emf"/><Relationship Id="rId7" Type="http://schemas.openxmlformats.org/officeDocument/2006/relationships/image" Target="../media/image21.emf"/><Relationship Id="rId2" Type="http://schemas.openxmlformats.org/officeDocument/2006/relationships/image" Target="../media/image18.emf"/><Relationship Id="rId1" Type="http://schemas.openxmlformats.org/officeDocument/2006/relationships/slideLayout" Target="../slideLayouts/slideLayout4.xml"/><Relationship Id="rId6" Type="http://schemas.openxmlformats.org/officeDocument/2006/relationships/image" Target="../media/image20.emf"/><Relationship Id="rId5" Type="http://schemas.openxmlformats.org/officeDocument/2006/relationships/image" Target="../media/image8.emf"/><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dirty="0" smtClean="0"/>
              <a:t>PTX-A364: Sub-threshold leakage vs. Temperature</a:t>
            </a:r>
          </a:p>
          <a:p>
            <a:r>
              <a:rPr lang="en-US" dirty="0" smtClean="0"/>
              <a:t>Dany, Stephen, Koushik</a:t>
            </a:r>
            <a:endParaRPr lang="en-US" dirty="0"/>
          </a:p>
        </p:txBody>
      </p:sp>
    </p:spTree>
    <p:extLst>
      <p:ext uri="{BB962C8B-B14F-4D97-AF65-F5344CB8AC3E}">
        <p14:creationId xmlns:p14="http://schemas.microsoft.com/office/powerpoint/2010/main" val="2684014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Split 2 – </a:t>
            </a:r>
            <a:r>
              <a:rPr lang="en-US" dirty="0" err="1" smtClean="0"/>
              <a:t>Ea</a:t>
            </a:r>
            <a:r>
              <a:rPr lang="en-US" dirty="0" smtClean="0"/>
              <a:t> fit</a:t>
            </a:r>
            <a:endParaRPr lang="en-US" dirty="0"/>
          </a:p>
        </p:txBody>
      </p:sp>
      <p:sp>
        <p:nvSpPr>
          <p:cNvPr id="8" name="TextBox 7"/>
          <p:cNvSpPr txBox="1"/>
          <p:nvPr/>
        </p:nvSpPr>
        <p:spPr>
          <a:xfrm>
            <a:off x="143996" y="2953913"/>
            <a:ext cx="2181046" cy="369332"/>
          </a:xfrm>
          <a:prstGeom prst="rect">
            <a:avLst/>
          </a:prstGeom>
          <a:noFill/>
        </p:spPr>
        <p:txBody>
          <a:bodyPr wrap="none" rtlCol="0">
            <a:spAutoFit/>
          </a:bodyPr>
          <a:lstStyle/>
          <a:p>
            <a:r>
              <a:rPr lang="en-US" dirty="0" smtClean="0"/>
              <a:t>Virgin – Fit vs. </a:t>
            </a:r>
            <a:r>
              <a:rPr lang="en-US" dirty="0" err="1" smtClean="0"/>
              <a:t>Vdut</a:t>
            </a:r>
            <a:endParaRPr lang="en-US" dirty="0"/>
          </a:p>
        </p:txBody>
      </p:sp>
      <p:sp>
        <p:nvSpPr>
          <p:cNvPr id="9" name="Rectangle 8"/>
          <p:cNvSpPr/>
          <p:nvPr/>
        </p:nvSpPr>
        <p:spPr>
          <a:xfrm>
            <a:off x="0" y="5615079"/>
            <a:ext cx="2601686" cy="276999"/>
          </a:xfrm>
          <a:prstGeom prst="rect">
            <a:avLst/>
          </a:prstGeom>
        </p:spPr>
        <p:txBody>
          <a:bodyPr wrap="square">
            <a:spAutoFit/>
          </a:bodyPr>
          <a:lstStyle/>
          <a:p>
            <a:r>
              <a:rPr lang="en-US" sz="1200" dirty="0" err="1"/>
              <a:t>Ea</a:t>
            </a:r>
            <a:r>
              <a:rPr lang="en-US" sz="1200" dirty="0"/>
              <a:t> = 0.3456015 - 0.0491194*</a:t>
            </a:r>
            <a:r>
              <a:rPr lang="en-US" sz="1200" dirty="0" err="1"/>
              <a:t>Vdut</a:t>
            </a:r>
            <a:endParaRPr lang="en-US" sz="1200" dirty="0"/>
          </a:p>
        </p:txBody>
      </p:sp>
      <p:sp>
        <p:nvSpPr>
          <p:cNvPr id="10" name="Rectangle 9"/>
          <p:cNvSpPr/>
          <p:nvPr/>
        </p:nvSpPr>
        <p:spPr>
          <a:xfrm>
            <a:off x="3117022" y="5615079"/>
            <a:ext cx="2866490" cy="276999"/>
          </a:xfrm>
          <a:prstGeom prst="rect">
            <a:avLst/>
          </a:prstGeom>
        </p:spPr>
        <p:txBody>
          <a:bodyPr wrap="none">
            <a:spAutoFit/>
          </a:bodyPr>
          <a:lstStyle/>
          <a:p>
            <a:r>
              <a:rPr lang="en-US" sz="1200" dirty="0" err="1"/>
              <a:t>Ea</a:t>
            </a:r>
            <a:r>
              <a:rPr lang="en-US" sz="1200" dirty="0"/>
              <a:t> = 0.4751746 - 0.1597386*</a:t>
            </a:r>
            <a:r>
              <a:rPr lang="en-US" sz="1200" dirty="0" err="1"/>
              <a:t>sqrt</a:t>
            </a:r>
            <a:r>
              <a:rPr lang="en-US" sz="1200" dirty="0"/>
              <a:t>(</a:t>
            </a:r>
            <a:r>
              <a:rPr lang="en-US" sz="1200" dirty="0" err="1"/>
              <a:t>Vdut</a:t>
            </a:r>
            <a:r>
              <a:rPr lang="en-US" sz="1200" dirty="0"/>
              <a:t>)</a:t>
            </a:r>
          </a:p>
        </p:txBody>
      </p:sp>
      <p:sp>
        <p:nvSpPr>
          <p:cNvPr id="11" name="TextBox 10"/>
          <p:cNvSpPr txBox="1"/>
          <p:nvPr/>
        </p:nvSpPr>
        <p:spPr>
          <a:xfrm>
            <a:off x="3060642" y="2968308"/>
            <a:ext cx="2719655" cy="369332"/>
          </a:xfrm>
          <a:prstGeom prst="rect">
            <a:avLst/>
          </a:prstGeom>
          <a:noFill/>
        </p:spPr>
        <p:txBody>
          <a:bodyPr wrap="none" rtlCol="0">
            <a:spAutoFit/>
          </a:bodyPr>
          <a:lstStyle/>
          <a:p>
            <a:r>
              <a:rPr lang="en-US" dirty="0" smtClean="0"/>
              <a:t>Virgin – Fit vs. </a:t>
            </a:r>
            <a:r>
              <a:rPr lang="en-US" dirty="0" err="1" smtClean="0"/>
              <a:t>sqrt</a:t>
            </a:r>
            <a:r>
              <a:rPr lang="en-US" dirty="0" smtClean="0"/>
              <a:t>(</a:t>
            </a:r>
            <a:r>
              <a:rPr lang="en-US" dirty="0" err="1" smtClean="0"/>
              <a:t>Vdut</a:t>
            </a:r>
            <a:r>
              <a:rPr lang="en-US" dirty="0" smtClean="0"/>
              <a:t>)</a:t>
            </a:r>
            <a:endParaRPr lang="en-US" dirty="0"/>
          </a:p>
        </p:txBody>
      </p:sp>
      <p:sp>
        <p:nvSpPr>
          <p:cNvPr id="14" name="TextBox 13"/>
          <p:cNvSpPr txBox="1"/>
          <p:nvPr/>
        </p:nvSpPr>
        <p:spPr>
          <a:xfrm>
            <a:off x="6178120" y="2953913"/>
            <a:ext cx="2685351" cy="369332"/>
          </a:xfrm>
          <a:prstGeom prst="rect">
            <a:avLst/>
          </a:prstGeom>
          <a:noFill/>
        </p:spPr>
        <p:txBody>
          <a:bodyPr wrap="none" rtlCol="0">
            <a:spAutoFit/>
          </a:bodyPr>
          <a:lstStyle/>
          <a:p>
            <a:r>
              <a:rPr lang="en-US" dirty="0" smtClean="0"/>
              <a:t>1e3 cycles – Fit vs. </a:t>
            </a:r>
            <a:r>
              <a:rPr lang="en-US" dirty="0" err="1" smtClean="0"/>
              <a:t>Vdut</a:t>
            </a:r>
            <a:endParaRPr lang="en-US" dirty="0"/>
          </a:p>
        </p:txBody>
      </p:sp>
      <p:sp>
        <p:nvSpPr>
          <p:cNvPr id="15" name="TextBox 14"/>
          <p:cNvSpPr txBox="1"/>
          <p:nvPr/>
        </p:nvSpPr>
        <p:spPr>
          <a:xfrm>
            <a:off x="9094766" y="2968308"/>
            <a:ext cx="3223959" cy="369332"/>
          </a:xfrm>
          <a:prstGeom prst="rect">
            <a:avLst/>
          </a:prstGeom>
          <a:noFill/>
        </p:spPr>
        <p:txBody>
          <a:bodyPr wrap="none" rtlCol="0">
            <a:spAutoFit/>
          </a:bodyPr>
          <a:lstStyle/>
          <a:p>
            <a:r>
              <a:rPr lang="en-US" dirty="0" smtClean="0"/>
              <a:t>1e3 cycles – Fit vs. </a:t>
            </a:r>
            <a:r>
              <a:rPr lang="en-US" dirty="0" err="1" smtClean="0"/>
              <a:t>sqrt</a:t>
            </a:r>
            <a:r>
              <a:rPr lang="en-US" dirty="0" smtClean="0"/>
              <a:t>(</a:t>
            </a:r>
            <a:r>
              <a:rPr lang="en-US" dirty="0" err="1" smtClean="0"/>
              <a:t>Vdut</a:t>
            </a:r>
            <a:r>
              <a:rPr lang="en-US" dirty="0" smtClean="0"/>
              <a:t>)</a:t>
            </a:r>
            <a:endParaRPr lang="en-US" dirty="0"/>
          </a:p>
        </p:txBody>
      </p:sp>
      <p:sp>
        <p:nvSpPr>
          <p:cNvPr id="16" name="Rectangle 15"/>
          <p:cNvSpPr/>
          <p:nvPr/>
        </p:nvSpPr>
        <p:spPr>
          <a:xfrm>
            <a:off x="6178120" y="5613960"/>
            <a:ext cx="2507418" cy="276999"/>
          </a:xfrm>
          <a:prstGeom prst="rect">
            <a:avLst/>
          </a:prstGeom>
        </p:spPr>
        <p:txBody>
          <a:bodyPr wrap="none">
            <a:spAutoFit/>
          </a:bodyPr>
          <a:lstStyle/>
          <a:p>
            <a:r>
              <a:rPr lang="en-US" sz="1200" dirty="0" err="1"/>
              <a:t>Ea</a:t>
            </a:r>
            <a:r>
              <a:rPr lang="en-US" sz="1200" dirty="0"/>
              <a:t> = 0.2493545 - 0.0147523*</a:t>
            </a:r>
            <a:r>
              <a:rPr lang="en-US" sz="1200" dirty="0" err="1"/>
              <a:t>Vdut</a:t>
            </a:r>
            <a:endParaRPr lang="en-US" sz="1200" dirty="0"/>
          </a:p>
        </p:txBody>
      </p:sp>
      <p:sp>
        <p:nvSpPr>
          <p:cNvPr id="17" name="Rectangle 16"/>
          <p:cNvSpPr/>
          <p:nvPr/>
        </p:nvSpPr>
        <p:spPr>
          <a:xfrm>
            <a:off x="9231000" y="5613961"/>
            <a:ext cx="2866490" cy="276999"/>
          </a:xfrm>
          <a:prstGeom prst="rect">
            <a:avLst/>
          </a:prstGeom>
        </p:spPr>
        <p:txBody>
          <a:bodyPr wrap="none">
            <a:spAutoFit/>
          </a:bodyPr>
          <a:lstStyle/>
          <a:p>
            <a:r>
              <a:rPr lang="en-US" sz="1200" dirty="0" err="1"/>
              <a:t>Ea</a:t>
            </a:r>
            <a:r>
              <a:rPr lang="en-US" sz="1200" dirty="0"/>
              <a:t> = 0.2860725 - 0.0466108*</a:t>
            </a:r>
            <a:r>
              <a:rPr lang="en-US" sz="1200" dirty="0" err="1"/>
              <a:t>sqrt</a:t>
            </a:r>
            <a:r>
              <a:rPr lang="en-US" sz="1200" dirty="0"/>
              <a:t>(</a:t>
            </a:r>
            <a:r>
              <a:rPr lang="en-US" sz="1200" dirty="0" err="1"/>
              <a:t>Vdut</a:t>
            </a:r>
            <a:r>
              <a:rPr lang="en-US" sz="1200" dirty="0"/>
              <a:t>)</a:t>
            </a:r>
          </a:p>
        </p:txBody>
      </p:sp>
      <p:sp>
        <p:nvSpPr>
          <p:cNvPr id="20" name="TextBox 19"/>
          <p:cNvSpPr txBox="1"/>
          <p:nvPr/>
        </p:nvSpPr>
        <p:spPr>
          <a:xfrm>
            <a:off x="1462242" y="333220"/>
            <a:ext cx="3309560" cy="369332"/>
          </a:xfrm>
          <a:prstGeom prst="rect">
            <a:avLst/>
          </a:prstGeom>
          <a:noFill/>
        </p:spPr>
        <p:txBody>
          <a:bodyPr wrap="none" rtlCol="0">
            <a:spAutoFit/>
          </a:bodyPr>
          <a:lstStyle/>
          <a:p>
            <a:r>
              <a:rPr lang="en-US" dirty="0" smtClean="0"/>
              <a:t>Virgin leakage vs. temperature</a:t>
            </a:r>
            <a:endParaRPr lang="en-US" dirty="0"/>
          </a:p>
        </p:txBody>
      </p:sp>
      <p:sp>
        <p:nvSpPr>
          <p:cNvPr id="21" name="TextBox 20"/>
          <p:cNvSpPr txBox="1"/>
          <p:nvPr/>
        </p:nvSpPr>
        <p:spPr>
          <a:xfrm>
            <a:off x="7226881" y="347615"/>
            <a:ext cx="3813865" cy="369332"/>
          </a:xfrm>
          <a:prstGeom prst="rect">
            <a:avLst/>
          </a:prstGeom>
          <a:noFill/>
        </p:spPr>
        <p:txBody>
          <a:bodyPr wrap="none" rtlCol="0">
            <a:spAutoFit/>
          </a:bodyPr>
          <a:lstStyle/>
          <a:p>
            <a:r>
              <a:rPr lang="en-US" dirty="0" smtClean="0"/>
              <a:t>1e3 cycles leakage vs. temperature</a:t>
            </a:r>
            <a:endParaRPr lang="en-US" dirty="0"/>
          </a:p>
        </p:txBody>
      </p:sp>
      <p:cxnSp>
        <p:nvCxnSpPr>
          <p:cNvPr id="23" name="Straight Connector 22"/>
          <p:cNvCxnSpPr/>
          <p:nvPr/>
        </p:nvCxnSpPr>
        <p:spPr>
          <a:xfrm>
            <a:off x="6019803" y="639187"/>
            <a:ext cx="0" cy="48036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p:nvPicPr>
        <p:blipFill>
          <a:blip r:embed="rId2"/>
          <a:stretch>
            <a:fillRect/>
          </a:stretch>
        </p:blipFill>
        <p:spPr>
          <a:xfrm>
            <a:off x="1297219" y="644631"/>
            <a:ext cx="3835553" cy="2303840"/>
          </a:xfrm>
          <a:prstGeom prst="rect">
            <a:avLst/>
          </a:prstGeom>
        </p:spPr>
      </p:pic>
      <p:pic>
        <p:nvPicPr>
          <p:cNvPr id="13" name="Picture 12"/>
          <p:cNvPicPr>
            <a:picLocks noChangeAspect="1"/>
          </p:cNvPicPr>
          <p:nvPr/>
        </p:nvPicPr>
        <p:blipFill>
          <a:blip r:embed="rId3"/>
          <a:stretch>
            <a:fillRect/>
          </a:stretch>
        </p:blipFill>
        <p:spPr>
          <a:xfrm>
            <a:off x="7269679" y="650073"/>
            <a:ext cx="3835553" cy="2303840"/>
          </a:xfrm>
          <a:prstGeom prst="rect">
            <a:avLst/>
          </a:prstGeom>
        </p:spPr>
      </p:pic>
      <p:pic>
        <p:nvPicPr>
          <p:cNvPr id="22" name="Picture 21"/>
          <p:cNvPicPr>
            <a:picLocks noChangeAspect="1"/>
          </p:cNvPicPr>
          <p:nvPr/>
        </p:nvPicPr>
        <p:blipFill>
          <a:blip r:embed="rId4"/>
          <a:stretch>
            <a:fillRect/>
          </a:stretch>
        </p:blipFill>
        <p:spPr>
          <a:xfrm>
            <a:off x="9176589" y="3291773"/>
            <a:ext cx="3036083" cy="2303840"/>
          </a:xfrm>
          <a:prstGeom prst="rect">
            <a:avLst/>
          </a:prstGeom>
        </p:spPr>
      </p:pic>
      <p:pic>
        <p:nvPicPr>
          <p:cNvPr id="26" name="Picture 25"/>
          <p:cNvPicPr>
            <a:picLocks noChangeAspect="1"/>
          </p:cNvPicPr>
          <p:nvPr/>
        </p:nvPicPr>
        <p:blipFill>
          <a:blip r:embed="rId5"/>
          <a:stretch>
            <a:fillRect/>
          </a:stretch>
        </p:blipFill>
        <p:spPr>
          <a:xfrm>
            <a:off x="6146521" y="3287257"/>
            <a:ext cx="3036083" cy="2303840"/>
          </a:xfrm>
          <a:prstGeom prst="rect">
            <a:avLst/>
          </a:prstGeom>
        </p:spPr>
      </p:pic>
      <p:pic>
        <p:nvPicPr>
          <p:cNvPr id="27" name="Picture 26"/>
          <p:cNvPicPr>
            <a:picLocks noChangeAspect="1"/>
          </p:cNvPicPr>
          <p:nvPr/>
        </p:nvPicPr>
        <p:blipFill>
          <a:blip r:embed="rId6"/>
          <a:stretch>
            <a:fillRect/>
          </a:stretch>
        </p:blipFill>
        <p:spPr>
          <a:xfrm>
            <a:off x="-23097" y="3292604"/>
            <a:ext cx="2978978" cy="2303840"/>
          </a:xfrm>
          <a:prstGeom prst="rect">
            <a:avLst/>
          </a:prstGeom>
        </p:spPr>
      </p:pic>
      <p:pic>
        <p:nvPicPr>
          <p:cNvPr id="29" name="Picture 28"/>
          <p:cNvPicPr>
            <a:picLocks noChangeAspect="1"/>
          </p:cNvPicPr>
          <p:nvPr/>
        </p:nvPicPr>
        <p:blipFill>
          <a:blip r:embed="rId7"/>
          <a:stretch>
            <a:fillRect/>
          </a:stretch>
        </p:blipFill>
        <p:spPr>
          <a:xfrm>
            <a:off x="3004534" y="3287257"/>
            <a:ext cx="2978978" cy="2303840"/>
          </a:xfrm>
          <a:prstGeom prst="rect">
            <a:avLst/>
          </a:prstGeom>
        </p:spPr>
      </p:pic>
    </p:spTree>
    <p:extLst>
      <p:ext uri="{BB962C8B-B14F-4D97-AF65-F5344CB8AC3E}">
        <p14:creationId xmlns:p14="http://schemas.microsoft.com/office/powerpoint/2010/main" val="4274161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Split 5 – </a:t>
            </a:r>
            <a:r>
              <a:rPr lang="en-US" dirty="0" err="1" smtClean="0"/>
              <a:t>Ea</a:t>
            </a:r>
            <a:r>
              <a:rPr lang="en-US" dirty="0" smtClean="0"/>
              <a:t> fit</a:t>
            </a:r>
            <a:endParaRPr lang="en-US" dirty="0"/>
          </a:p>
        </p:txBody>
      </p:sp>
      <p:sp>
        <p:nvSpPr>
          <p:cNvPr id="8" name="TextBox 7"/>
          <p:cNvSpPr txBox="1"/>
          <p:nvPr/>
        </p:nvSpPr>
        <p:spPr>
          <a:xfrm>
            <a:off x="143996" y="2953913"/>
            <a:ext cx="2181046" cy="369332"/>
          </a:xfrm>
          <a:prstGeom prst="rect">
            <a:avLst/>
          </a:prstGeom>
          <a:noFill/>
        </p:spPr>
        <p:txBody>
          <a:bodyPr wrap="none" rtlCol="0">
            <a:spAutoFit/>
          </a:bodyPr>
          <a:lstStyle/>
          <a:p>
            <a:r>
              <a:rPr lang="en-US" dirty="0" smtClean="0"/>
              <a:t>Virgin – Fit vs. </a:t>
            </a:r>
            <a:r>
              <a:rPr lang="en-US" dirty="0" err="1" smtClean="0"/>
              <a:t>Vdut</a:t>
            </a:r>
            <a:endParaRPr lang="en-US" dirty="0"/>
          </a:p>
        </p:txBody>
      </p:sp>
      <p:sp>
        <p:nvSpPr>
          <p:cNvPr id="9" name="Rectangle 8"/>
          <p:cNvSpPr/>
          <p:nvPr/>
        </p:nvSpPr>
        <p:spPr>
          <a:xfrm>
            <a:off x="0" y="5615079"/>
            <a:ext cx="2601686" cy="276999"/>
          </a:xfrm>
          <a:prstGeom prst="rect">
            <a:avLst/>
          </a:prstGeom>
        </p:spPr>
        <p:txBody>
          <a:bodyPr wrap="square">
            <a:spAutoFit/>
          </a:bodyPr>
          <a:lstStyle/>
          <a:p>
            <a:r>
              <a:rPr lang="en-US" sz="1200" dirty="0" err="1"/>
              <a:t>Ea</a:t>
            </a:r>
            <a:r>
              <a:rPr lang="en-US" sz="1200" dirty="0"/>
              <a:t> = 0.33269 - 0.0430359*</a:t>
            </a:r>
            <a:r>
              <a:rPr lang="en-US" sz="1200" dirty="0" err="1"/>
              <a:t>Vdut</a:t>
            </a:r>
            <a:endParaRPr lang="en-US" sz="1200" dirty="0"/>
          </a:p>
        </p:txBody>
      </p:sp>
      <p:sp>
        <p:nvSpPr>
          <p:cNvPr id="10" name="Rectangle 9"/>
          <p:cNvSpPr/>
          <p:nvPr/>
        </p:nvSpPr>
        <p:spPr>
          <a:xfrm>
            <a:off x="3117022" y="5615079"/>
            <a:ext cx="2866490" cy="276999"/>
          </a:xfrm>
          <a:prstGeom prst="rect">
            <a:avLst/>
          </a:prstGeom>
        </p:spPr>
        <p:txBody>
          <a:bodyPr wrap="none">
            <a:spAutoFit/>
          </a:bodyPr>
          <a:lstStyle/>
          <a:p>
            <a:r>
              <a:rPr lang="en-US" sz="1200" dirty="0" err="1"/>
              <a:t>Ea</a:t>
            </a:r>
            <a:r>
              <a:rPr lang="en-US" sz="1200" dirty="0"/>
              <a:t> = 0.4474144 - 0.1406066*</a:t>
            </a:r>
            <a:r>
              <a:rPr lang="en-US" sz="1200" dirty="0" err="1"/>
              <a:t>sqrt</a:t>
            </a:r>
            <a:r>
              <a:rPr lang="en-US" sz="1200" dirty="0"/>
              <a:t>(</a:t>
            </a:r>
            <a:r>
              <a:rPr lang="en-US" sz="1200" dirty="0" err="1"/>
              <a:t>Vdut</a:t>
            </a:r>
            <a:r>
              <a:rPr lang="en-US" sz="1200" dirty="0"/>
              <a:t>)</a:t>
            </a:r>
          </a:p>
        </p:txBody>
      </p:sp>
      <p:sp>
        <p:nvSpPr>
          <p:cNvPr id="11" name="TextBox 10"/>
          <p:cNvSpPr txBox="1"/>
          <p:nvPr/>
        </p:nvSpPr>
        <p:spPr>
          <a:xfrm>
            <a:off x="3060642" y="2968308"/>
            <a:ext cx="2719655" cy="369332"/>
          </a:xfrm>
          <a:prstGeom prst="rect">
            <a:avLst/>
          </a:prstGeom>
          <a:noFill/>
        </p:spPr>
        <p:txBody>
          <a:bodyPr wrap="none" rtlCol="0">
            <a:spAutoFit/>
          </a:bodyPr>
          <a:lstStyle/>
          <a:p>
            <a:r>
              <a:rPr lang="en-US" dirty="0" smtClean="0"/>
              <a:t>Virgin – Fit vs. </a:t>
            </a:r>
            <a:r>
              <a:rPr lang="en-US" dirty="0" err="1" smtClean="0"/>
              <a:t>sqrt</a:t>
            </a:r>
            <a:r>
              <a:rPr lang="en-US" dirty="0" smtClean="0"/>
              <a:t>(</a:t>
            </a:r>
            <a:r>
              <a:rPr lang="en-US" dirty="0" err="1" smtClean="0"/>
              <a:t>Vdut</a:t>
            </a:r>
            <a:r>
              <a:rPr lang="en-US" dirty="0" smtClean="0"/>
              <a:t>)</a:t>
            </a:r>
            <a:endParaRPr lang="en-US" dirty="0"/>
          </a:p>
        </p:txBody>
      </p:sp>
      <p:sp>
        <p:nvSpPr>
          <p:cNvPr id="14" name="TextBox 13"/>
          <p:cNvSpPr txBox="1"/>
          <p:nvPr/>
        </p:nvSpPr>
        <p:spPr>
          <a:xfrm>
            <a:off x="6178120" y="2953913"/>
            <a:ext cx="2685351" cy="369332"/>
          </a:xfrm>
          <a:prstGeom prst="rect">
            <a:avLst/>
          </a:prstGeom>
          <a:noFill/>
        </p:spPr>
        <p:txBody>
          <a:bodyPr wrap="none" rtlCol="0">
            <a:spAutoFit/>
          </a:bodyPr>
          <a:lstStyle/>
          <a:p>
            <a:r>
              <a:rPr lang="en-US" dirty="0" smtClean="0"/>
              <a:t>1e3 cycles – Fit vs. </a:t>
            </a:r>
            <a:r>
              <a:rPr lang="en-US" dirty="0" err="1" smtClean="0"/>
              <a:t>Vdut</a:t>
            </a:r>
            <a:endParaRPr lang="en-US" dirty="0"/>
          </a:p>
        </p:txBody>
      </p:sp>
      <p:sp>
        <p:nvSpPr>
          <p:cNvPr id="15" name="TextBox 14"/>
          <p:cNvSpPr txBox="1"/>
          <p:nvPr/>
        </p:nvSpPr>
        <p:spPr>
          <a:xfrm>
            <a:off x="9094766" y="2968308"/>
            <a:ext cx="3223959" cy="369332"/>
          </a:xfrm>
          <a:prstGeom prst="rect">
            <a:avLst/>
          </a:prstGeom>
          <a:noFill/>
        </p:spPr>
        <p:txBody>
          <a:bodyPr wrap="none" rtlCol="0">
            <a:spAutoFit/>
          </a:bodyPr>
          <a:lstStyle/>
          <a:p>
            <a:r>
              <a:rPr lang="en-US" dirty="0" smtClean="0"/>
              <a:t>1e3 cycles – Fit vs. </a:t>
            </a:r>
            <a:r>
              <a:rPr lang="en-US" dirty="0" err="1" smtClean="0"/>
              <a:t>sqrt</a:t>
            </a:r>
            <a:r>
              <a:rPr lang="en-US" dirty="0" smtClean="0"/>
              <a:t>(</a:t>
            </a:r>
            <a:r>
              <a:rPr lang="en-US" dirty="0" err="1" smtClean="0"/>
              <a:t>Vdut</a:t>
            </a:r>
            <a:r>
              <a:rPr lang="en-US" dirty="0" smtClean="0"/>
              <a:t>)</a:t>
            </a:r>
            <a:endParaRPr lang="en-US" dirty="0"/>
          </a:p>
        </p:txBody>
      </p:sp>
      <p:sp>
        <p:nvSpPr>
          <p:cNvPr id="16" name="Rectangle 15"/>
          <p:cNvSpPr/>
          <p:nvPr/>
        </p:nvSpPr>
        <p:spPr>
          <a:xfrm>
            <a:off x="6178120" y="5613960"/>
            <a:ext cx="2507418" cy="276999"/>
          </a:xfrm>
          <a:prstGeom prst="rect">
            <a:avLst/>
          </a:prstGeom>
        </p:spPr>
        <p:txBody>
          <a:bodyPr wrap="none">
            <a:spAutoFit/>
          </a:bodyPr>
          <a:lstStyle/>
          <a:p>
            <a:r>
              <a:rPr lang="en-US" sz="1200" dirty="0" err="1"/>
              <a:t>Ea</a:t>
            </a:r>
            <a:r>
              <a:rPr lang="en-US" sz="1200" dirty="0"/>
              <a:t> = 0.6802178 - 0.1685779*</a:t>
            </a:r>
            <a:r>
              <a:rPr lang="en-US" sz="1200" dirty="0" err="1"/>
              <a:t>Vdut</a:t>
            </a:r>
            <a:endParaRPr lang="en-US" sz="1200" dirty="0"/>
          </a:p>
        </p:txBody>
      </p:sp>
      <p:sp>
        <p:nvSpPr>
          <p:cNvPr id="17" name="Rectangle 16"/>
          <p:cNvSpPr/>
          <p:nvPr/>
        </p:nvSpPr>
        <p:spPr>
          <a:xfrm>
            <a:off x="9231000" y="5613961"/>
            <a:ext cx="2696572" cy="276999"/>
          </a:xfrm>
          <a:prstGeom prst="rect">
            <a:avLst/>
          </a:prstGeom>
        </p:spPr>
        <p:txBody>
          <a:bodyPr wrap="none">
            <a:spAutoFit/>
          </a:bodyPr>
          <a:lstStyle/>
          <a:p>
            <a:r>
              <a:rPr lang="en-US" sz="1200" dirty="0" err="1"/>
              <a:t>Ea</a:t>
            </a:r>
            <a:r>
              <a:rPr lang="en-US" sz="1200" dirty="0"/>
              <a:t> = 1.12873 - 0.5504027*</a:t>
            </a:r>
            <a:r>
              <a:rPr lang="en-US" sz="1200" dirty="0" err="1"/>
              <a:t>sqrt</a:t>
            </a:r>
            <a:r>
              <a:rPr lang="en-US" sz="1200" dirty="0"/>
              <a:t>(</a:t>
            </a:r>
            <a:r>
              <a:rPr lang="en-US" sz="1200" dirty="0" err="1"/>
              <a:t>Vdut</a:t>
            </a:r>
            <a:r>
              <a:rPr lang="en-US" sz="1200" dirty="0"/>
              <a:t>)</a:t>
            </a:r>
          </a:p>
        </p:txBody>
      </p:sp>
      <p:sp>
        <p:nvSpPr>
          <p:cNvPr id="20" name="TextBox 19"/>
          <p:cNvSpPr txBox="1"/>
          <p:nvPr/>
        </p:nvSpPr>
        <p:spPr>
          <a:xfrm>
            <a:off x="1462242" y="333220"/>
            <a:ext cx="3309560" cy="369332"/>
          </a:xfrm>
          <a:prstGeom prst="rect">
            <a:avLst/>
          </a:prstGeom>
          <a:noFill/>
        </p:spPr>
        <p:txBody>
          <a:bodyPr wrap="none" rtlCol="0">
            <a:spAutoFit/>
          </a:bodyPr>
          <a:lstStyle/>
          <a:p>
            <a:r>
              <a:rPr lang="en-US" dirty="0" smtClean="0"/>
              <a:t>Virgin leakage vs. temperature</a:t>
            </a:r>
            <a:endParaRPr lang="en-US" dirty="0"/>
          </a:p>
        </p:txBody>
      </p:sp>
      <p:sp>
        <p:nvSpPr>
          <p:cNvPr id="21" name="TextBox 20"/>
          <p:cNvSpPr txBox="1"/>
          <p:nvPr/>
        </p:nvSpPr>
        <p:spPr>
          <a:xfrm>
            <a:off x="7226881" y="347615"/>
            <a:ext cx="3813865" cy="369332"/>
          </a:xfrm>
          <a:prstGeom prst="rect">
            <a:avLst/>
          </a:prstGeom>
          <a:noFill/>
        </p:spPr>
        <p:txBody>
          <a:bodyPr wrap="none" rtlCol="0">
            <a:spAutoFit/>
          </a:bodyPr>
          <a:lstStyle/>
          <a:p>
            <a:r>
              <a:rPr lang="en-US" dirty="0" smtClean="0"/>
              <a:t>1e3 cycles leakage vs. temperature</a:t>
            </a:r>
            <a:endParaRPr lang="en-US" dirty="0"/>
          </a:p>
        </p:txBody>
      </p:sp>
      <p:cxnSp>
        <p:nvCxnSpPr>
          <p:cNvPr id="23" name="Straight Connector 22"/>
          <p:cNvCxnSpPr/>
          <p:nvPr/>
        </p:nvCxnSpPr>
        <p:spPr>
          <a:xfrm>
            <a:off x="6019803" y="650073"/>
            <a:ext cx="0" cy="48036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a:blip r:embed="rId2"/>
          <a:stretch>
            <a:fillRect/>
          </a:stretch>
        </p:blipFill>
        <p:spPr>
          <a:xfrm>
            <a:off x="1199245" y="665427"/>
            <a:ext cx="3835553" cy="2303840"/>
          </a:xfrm>
          <a:prstGeom prst="rect">
            <a:avLst/>
          </a:prstGeom>
        </p:spPr>
      </p:pic>
      <p:pic>
        <p:nvPicPr>
          <p:cNvPr id="6" name="Picture 5"/>
          <p:cNvPicPr>
            <a:picLocks noChangeAspect="1"/>
          </p:cNvPicPr>
          <p:nvPr/>
        </p:nvPicPr>
        <p:blipFill>
          <a:blip r:embed="rId3"/>
          <a:stretch>
            <a:fillRect/>
          </a:stretch>
        </p:blipFill>
        <p:spPr>
          <a:xfrm>
            <a:off x="2984674" y="3293761"/>
            <a:ext cx="2978978" cy="2303840"/>
          </a:xfrm>
          <a:prstGeom prst="rect">
            <a:avLst/>
          </a:prstGeom>
        </p:spPr>
      </p:pic>
      <p:pic>
        <p:nvPicPr>
          <p:cNvPr id="7" name="Picture 6"/>
          <p:cNvPicPr>
            <a:picLocks noChangeAspect="1"/>
          </p:cNvPicPr>
          <p:nvPr/>
        </p:nvPicPr>
        <p:blipFill>
          <a:blip r:embed="rId4"/>
          <a:stretch>
            <a:fillRect/>
          </a:stretch>
        </p:blipFill>
        <p:spPr>
          <a:xfrm>
            <a:off x="2506" y="3286119"/>
            <a:ext cx="2978978" cy="2303840"/>
          </a:xfrm>
          <a:prstGeom prst="rect">
            <a:avLst/>
          </a:prstGeom>
        </p:spPr>
      </p:pic>
      <p:pic>
        <p:nvPicPr>
          <p:cNvPr id="12" name="Picture 11"/>
          <p:cNvPicPr>
            <a:picLocks noChangeAspect="1"/>
          </p:cNvPicPr>
          <p:nvPr/>
        </p:nvPicPr>
        <p:blipFill>
          <a:blip r:embed="rId5"/>
          <a:stretch>
            <a:fillRect/>
          </a:stretch>
        </p:blipFill>
        <p:spPr>
          <a:xfrm>
            <a:off x="7323620" y="656632"/>
            <a:ext cx="3835553" cy="2303840"/>
          </a:xfrm>
          <a:prstGeom prst="rect">
            <a:avLst/>
          </a:prstGeom>
        </p:spPr>
      </p:pic>
      <p:pic>
        <p:nvPicPr>
          <p:cNvPr id="18" name="Picture 17"/>
          <p:cNvPicPr>
            <a:picLocks noChangeAspect="1"/>
          </p:cNvPicPr>
          <p:nvPr/>
        </p:nvPicPr>
        <p:blipFill>
          <a:blip r:embed="rId6"/>
          <a:stretch>
            <a:fillRect/>
          </a:stretch>
        </p:blipFill>
        <p:spPr>
          <a:xfrm>
            <a:off x="9210615" y="3286119"/>
            <a:ext cx="2978978" cy="2303840"/>
          </a:xfrm>
          <a:prstGeom prst="rect">
            <a:avLst/>
          </a:prstGeom>
        </p:spPr>
      </p:pic>
      <p:pic>
        <p:nvPicPr>
          <p:cNvPr id="19" name="Picture 18"/>
          <p:cNvPicPr>
            <a:picLocks noChangeAspect="1"/>
          </p:cNvPicPr>
          <p:nvPr/>
        </p:nvPicPr>
        <p:blipFill>
          <a:blip r:embed="rId7"/>
          <a:stretch>
            <a:fillRect/>
          </a:stretch>
        </p:blipFill>
        <p:spPr>
          <a:xfrm>
            <a:off x="6173713" y="3311880"/>
            <a:ext cx="2978978" cy="2303840"/>
          </a:xfrm>
          <a:prstGeom prst="rect">
            <a:avLst/>
          </a:prstGeom>
        </p:spPr>
      </p:pic>
    </p:spTree>
    <p:extLst>
      <p:ext uri="{BB962C8B-B14F-4D97-AF65-F5344CB8AC3E}">
        <p14:creationId xmlns:p14="http://schemas.microsoft.com/office/powerpoint/2010/main" val="2268641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t>PTX-A364: </a:t>
            </a:r>
            <a:r>
              <a:rPr lang="en-US" sz="3600" dirty="0" smtClean="0"/>
              <a:t>Leakage vs. Temperature Summary</a:t>
            </a:r>
            <a:endParaRPr lang="en-US" sz="3600" dirty="0"/>
          </a:p>
        </p:txBody>
      </p:sp>
      <p:sp>
        <p:nvSpPr>
          <p:cNvPr id="5" name="Content Placeholder 4"/>
          <p:cNvSpPr>
            <a:spLocks noGrp="1"/>
          </p:cNvSpPr>
          <p:nvPr>
            <p:ph idx="1"/>
          </p:nvPr>
        </p:nvSpPr>
        <p:spPr/>
        <p:txBody>
          <a:bodyPr/>
          <a:lstStyle/>
          <a:p>
            <a:r>
              <a:rPr lang="en-US" sz="1800" dirty="0" smtClean="0"/>
              <a:t>Summary</a:t>
            </a:r>
          </a:p>
          <a:p>
            <a:pPr lvl="1"/>
            <a:r>
              <a:rPr lang="en-US" sz="1800" dirty="0" smtClean="0"/>
              <a:t>For PTX14 IG88, leakage of single cells is under noise floor. </a:t>
            </a:r>
            <a:r>
              <a:rPr lang="en-US" sz="1800" dirty="0" err="1" smtClean="0"/>
              <a:t>Subthreshold</a:t>
            </a:r>
            <a:r>
              <a:rPr lang="en-US" sz="1800" dirty="0" smtClean="0"/>
              <a:t> leakage for all bits on a single module are measured in parallel to increase the signal. </a:t>
            </a:r>
          </a:p>
          <a:p>
            <a:pPr lvl="2"/>
            <a:r>
              <a:rPr lang="en-US" sz="1600" dirty="0" smtClean="0"/>
              <a:t>When selecting one bit, the deselected bits leakage dominates the measurement. The deselected bits leakage floor also changes with temperature, and higher temperatures show higher leakage from the deselected cells. The deselected bits leakage continues to dominate at higher temperature, even though the selected cell leakage has also increased at higher temperatures.</a:t>
            </a:r>
          </a:p>
          <a:p>
            <a:pPr lvl="2"/>
            <a:r>
              <a:rPr lang="en-US" sz="1600" dirty="0" smtClean="0"/>
              <a:t>Hence, measurements where all bits are selected are used for characterization. Under those measurements, all bits are contributing to leakage, and none of the bits are deselected.</a:t>
            </a:r>
          </a:p>
          <a:p>
            <a:pPr lvl="1"/>
            <a:r>
              <a:rPr lang="en-US" sz="1800" dirty="0" smtClean="0"/>
              <a:t>Based on data collected between 0C to 105C for virgin and 1e3 cycles:</a:t>
            </a:r>
          </a:p>
          <a:p>
            <a:pPr lvl="2"/>
            <a:r>
              <a:rPr lang="en-US" sz="1600" dirty="0" smtClean="0"/>
              <a:t>Data is fitted for EA according to Poole conduction model and Poole-Frankel conduction model.</a:t>
            </a:r>
          </a:p>
          <a:p>
            <a:pPr lvl="2"/>
            <a:r>
              <a:rPr lang="en-US" sz="1600" dirty="0" smtClean="0"/>
              <a:t>Split </a:t>
            </a:r>
            <a:r>
              <a:rPr lang="en-US" sz="1600" dirty="0"/>
              <a:t>1 showing largest drop in E</a:t>
            </a:r>
            <a:r>
              <a:rPr lang="en-US" sz="1600" baseline="-25000" dirty="0"/>
              <a:t>A</a:t>
            </a:r>
            <a:r>
              <a:rPr lang="en-US" sz="1600" dirty="0"/>
              <a:t> after cycling</a:t>
            </a:r>
          </a:p>
          <a:p>
            <a:pPr lvl="2"/>
            <a:r>
              <a:rPr lang="en-US" sz="1600" dirty="0"/>
              <a:t>Split 2 SD-zeta 19nm showing nearly overlaid data after cycling. E</a:t>
            </a:r>
            <a:r>
              <a:rPr lang="en-US" sz="1600" baseline="-25000" dirty="0"/>
              <a:t>A0</a:t>
            </a:r>
            <a:r>
              <a:rPr lang="en-US" sz="1600" dirty="0"/>
              <a:t> extraction showing differences post-cycling, but mostly due to E</a:t>
            </a:r>
            <a:r>
              <a:rPr lang="en-US" sz="1600" baseline="-25000" dirty="0"/>
              <a:t>A</a:t>
            </a:r>
            <a:r>
              <a:rPr lang="en-US" sz="1600" dirty="0"/>
              <a:t> data extracted within 2.2V-2.5V </a:t>
            </a:r>
            <a:r>
              <a:rPr lang="en-US" sz="1600" dirty="0" smtClean="0"/>
              <a:t>region</a:t>
            </a:r>
            <a:r>
              <a:rPr lang="en-US" sz="1600" dirty="0"/>
              <a:t>; higher biases showing nearly no difference in E</a:t>
            </a:r>
            <a:r>
              <a:rPr lang="en-US" sz="1600" baseline="-25000" dirty="0"/>
              <a:t>A</a:t>
            </a:r>
            <a:r>
              <a:rPr lang="en-US" sz="1600" dirty="0"/>
              <a:t>.</a:t>
            </a:r>
            <a:endParaRPr lang="en-US" sz="1600" baseline="-25000" dirty="0"/>
          </a:p>
          <a:p>
            <a:pPr lvl="2"/>
            <a:r>
              <a:rPr lang="en-US" sz="1600" dirty="0"/>
              <a:t>Split 5 data (SD-zeta 25nm) very noisy due to lower SD leakage. Higher bias data required for further validation of extracted data.</a:t>
            </a:r>
          </a:p>
          <a:p>
            <a:pPr lvl="2"/>
            <a:r>
              <a:rPr lang="en-US" sz="1600" dirty="0"/>
              <a:t>E</a:t>
            </a:r>
            <a:r>
              <a:rPr lang="en-US" sz="1600" baseline="-25000" dirty="0"/>
              <a:t>A0</a:t>
            </a:r>
            <a:r>
              <a:rPr lang="en-US" sz="1600" dirty="0"/>
              <a:t> overall higher for SD1 than SD-zeta 19nm. </a:t>
            </a:r>
          </a:p>
          <a:p>
            <a:pPr lvl="2"/>
            <a:endParaRPr lang="en-US" sz="1600" dirty="0"/>
          </a:p>
        </p:txBody>
      </p:sp>
    </p:spTree>
    <p:extLst>
      <p:ext uri="{BB962C8B-B14F-4D97-AF65-F5344CB8AC3E}">
        <p14:creationId xmlns:p14="http://schemas.microsoft.com/office/powerpoint/2010/main" val="4207534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3600" dirty="0" smtClean="0"/>
              <a:t>Leakage </a:t>
            </a:r>
            <a:r>
              <a:rPr lang="en-US" sz="3600" dirty="0"/>
              <a:t>vs. </a:t>
            </a:r>
            <a:r>
              <a:rPr lang="en-US" sz="3600" dirty="0" smtClean="0"/>
              <a:t>Temperature Experimental Flow</a:t>
            </a:r>
            <a:endParaRPr lang="en-US" sz="3600" dirty="0"/>
          </a:p>
        </p:txBody>
      </p:sp>
      <p:sp>
        <p:nvSpPr>
          <p:cNvPr id="8" name="Content Placeholder 7"/>
          <p:cNvSpPr>
            <a:spLocks noGrp="1"/>
          </p:cNvSpPr>
          <p:nvPr>
            <p:ph idx="1"/>
          </p:nvPr>
        </p:nvSpPr>
        <p:spPr>
          <a:xfrm>
            <a:off x="304800" y="533400"/>
            <a:ext cx="11582400" cy="5803392"/>
          </a:xfrm>
        </p:spPr>
        <p:txBody>
          <a:bodyPr/>
          <a:lstStyle/>
          <a:p>
            <a:r>
              <a:rPr lang="en-US" dirty="0" smtClean="0"/>
              <a:t>Splits / Wafers tested:</a:t>
            </a:r>
          </a:p>
          <a:p>
            <a:pPr lvl="1"/>
            <a:r>
              <a:rPr lang="en-US" dirty="0" smtClean="0"/>
              <a:t>PTX-A364, Split 1 (W24), Split 2 (W23), Split 5 (W6)</a:t>
            </a:r>
          </a:p>
          <a:p>
            <a:r>
              <a:rPr lang="en-US" dirty="0" smtClean="0"/>
              <a:t>Structures tested:</a:t>
            </a:r>
          </a:p>
          <a:p>
            <a:pPr lvl="1"/>
            <a:r>
              <a:rPr lang="en-US" dirty="0" smtClean="0">
                <a:sym typeface="Wingdings" panose="05000000000000000000" pitchFamily="2" charset="2"/>
              </a:rPr>
              <a:t>73O00050050M &amp; 73N00050050M (</a:t>
            </a:r>
            <a:r>
              <a:rPr lang="en-US" dirty="0"/>
              <a:t>IG88, </a:t>
            </a:r>
            <a:r>
              <a:rPr lang="en-US" dirty="0" smtClean="0"/>
              <a:t>50x50) </a:t>
            </a:r>
            <a:r>
              <a:rPr lang="en-US" dirty="0" smtClean="0">
                <a:sym typeface="Wingdings" panose="05000000000000000000" pitchFamily="2" charset="2"/>
              </a:rPr>
              <a:t> same measurement, for statistics only.</a:t>
            </a:r>
            <a:endParaRPr lang="en-US" dirty="0" smtClean="0"/>
          </a:p>
          <a:p>
            <a:r>
              <a:rPr lang="en-US" dirty="0" smtClean="0"/>
              <a:t>Flow:</a:t>
            </a:r>
          </a:p>
          <a:p>
            <a:pPr lvl="1"/>
            <a:r>
              <a:rPr lang="en-US" dirty="0" smtClean="0"/>
              <a:t>On virgin bits, for each temperature (105C, 85C, 55C, 25C, 0C):</a:t>
            </a:r>
          </a:p>
          <a:p>
            <a:pPr lvl="2"/>
            <a:r>
              <a:rPr lang="en-US" dirty="0" smtClean="0"/>
              <a:t>Start at the higher temperature</a:t>
            </a:r>
          </a:p>
          <a:p>
            <a:pPr lvl="2"/>
            <a:r>
              <a:rPr lang="en-US" dirty="0" smtClean="0"/>
              <a:t>Measure DC IV in 1V – 3V range for 10 individual bits (segmentation only)</a:t>
            </a:r>
          </a:p>
          <a:p>
            <a:pPr lvl="2"/>
            <a:r>
              <a:rPr lang="en-US" dirty="0" smtClean="0"/>
              <a:t>Measure </a:t>
            </a:r>
            <a:r>
              <a:rPr lang="en-US" dirty="0"/>
              <a:t>DC IV in 1V – 3V range for </a:t>
            </a:r>
            <a:r>
              <a:rPr lang="en-US" dirty="0" smtClean="0"/>
              <a:t>all bits in parallel (cumulative leakage), repeat the I-V 10 times</a:t>
            </a:r>
            <a:endParaRPr lang="en-US" dirty="0"/>
          </a:p>
          <a:p>
            <a:pPr lvl="1"/>
            <a:r>
              <a:rPr lang="en-US" dirty="0" smtClean="0"/>
              <a:t>Cycling (25C):</a:t>
            </a:r>
          </a:p>
          <a:p>
            <a:pPr lvl="2"/>
            <a:r>
              <a:rPr lang="en-US" dirty="0" smtClean="0"/>
              <a:t>First Fire / Second Fire (clamp at 100uA)</a:t>
            </a:r>
          </a:p>
          <a:p>
            <a:pPr lvl="2"/>
            <a:r>
              <a:rPr lang="en-US" dirty="0" smtClean="0"/>
              <a:t>1e3 cycles, RESET only, 110uA PA, 100ns PW.</a:t>
            </a:r>
          </a:p>
          <a:p>
            <a:pPr lvl="1"/>
            <a:r>
              <a:rPr lang="en-US" dirty="0" smtClean="0"/>
              <a:t>Bake wafers: 30 min at 120C</a:t>
            </a:r>
          </a:p>
          <a:p>
            <a:pPr lvl="1"/>
            <a:r>
              <a:rPr lang="en-US" dirty="0" smtClean="0"/>
              <a:t>After cycling (e.g. post-1e3 cycles), </a:t>
            </a:r>
            <a:r>
              <a:rPr lang="en-US" dirty="0"/>
              <a:t>for each temperature (105C, 85C, 55C, 25C, 0C):</a:t>
            </a:r>
          </a:p>
          <a:p>
            <a:pPr lvl="2"/>
            <a:r>
              <a:rPr lang="en-US" dirty="0"/>
              <a:t>Measure DC IV in 1V – 3V range for 10 individual bits (segmentation only)</a:t>
            </a:r>
          </a:p>
          <a:p>
            <a:pPr lvl="2"/>
            <a:r>
              <a:rPr lang="en-US" dirty="0" smtClean="0"/>
              <a:t>Measure </a:t>
            </a:r>
            <a:r>
              <a:rPr lang="en-US" dirty="0"/>
              <a:t>DC IV in 1V – 3V range for all bits in parallel (cumulative leakage), repeat the I-V 10 times</a:t>
            </a:r>
          </a:p>
          <a:p>
            <a:pPr lvl="2"/>
            <a:endParaRPr lang="en-US" dirty="0"/>
          </a:p>
        </p:txBody>
      </p:sp>
    </p:spTree>
    <p:extLst>
      <p:ext uri="{BB962C8B-B14F-4D97-AF65-F5344CB8AC3E}">
        <p14:creationId xmlns:p14="http://schemas.microsoft.com/office/powerpoint/2010/main" val="3546963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smtClean="0"/>
              <a:t>Split Table</a:t>
            </a:r>
            <a:endParaRPr lang="en-US" dirty="0"/>
          </a:p>
        </p:txBody>
      </p:sp>
      <p:sp>
        <p:nvSpPr>
          <p:cNvPr id="4" name="Date Placeholder 3"/>
          <p:cNvSpPr>
            <a:spLocks noGrp="1"/>
          </p:cNvSpPr>
          <p:nvPr>
            <p:ph type="dt" sz="half" idx="10"/>
          </p:nvPr>
        </p:nvSpPr>
        <p:spPr/>
        <p:txBody>
          <a:bodyPr/>
          <a:lstStyle/>
          <a:p>
            <a:fld id="{CB458007-8F39-43CE-A5FC-8DF0366A76B5}" type="datetime4">
              <a:rPr lang="en-US" smtClean="0"/>
              <a:pPr/>
              <a:t>June 30, 2014</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2618593" y="685800"/>
            <a:ext cx="6976589" cy="5486400"/>
          </a:xfrm>
          <a:prstGeom prst="rect">
            <a:avLst/>
          </a:prstGeom>
          <a:noFill/>
          <a:ln w="9525">
            <a:noFill/>
            <a:miter lim="800000"/>
            <a:headEnd/>
            <a:tailEnd/>
          </a:ln>
        </p:spPr>
      </p:pic>
      <p:sp>
        <p:nvSpPr>
          <p:cNvPr id="3" name="Rounded Rectangle 2"/>
          <p:cNvSpPr/>
          <p:nvPr/>
        </p:nvSpPr>
        <p:spPr>
          <a:xfrm>
            <a:off x="2917371" y="2362200"/>
            <a:ext cx="6466115" cy="19594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917370" y="3069317"/>
            <a:ext cx="6466115" cy="19594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2917370" y="3754662"/>
            <a:ext cx="6466115" cy="19594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2917372" y="3927927"/>
            <a:ext cx="6466115" cy="19594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2917370" y="4786537"/>
            <a:ext cx="6466115" cy="19594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2917369" y="5460998"/>
            <a:ext cx="6466115" cy="19594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9848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46963" y="657442"/>
            <a:ext cx="5906324" cy="4067743"/>
          </a:xfrm>
          <a:prstGeom prst="rect">
            <a:avLst/>
          </a:prstGeom>
        </p:spPr>
      </p:pic>
      <p:sp>
        <p:nvSpPr>
          <p:cNvPr id="9" name="Title 8"/>
          <p:cNvSpPr>
            <a:spLocks noGrp="1"/>
          </p:cNvSpPr>
          <p:nvPr>
            <p:ph type="title"/>
          </p:nvPr>
        </p:nvSpPr>
        <p:spPr/>
        <p:txBody>
          <a:bodyPr/>
          <a:lstStyle/>
          <a:p>
            <a:r>
              <a:rPr lang="en-US" sz="3600" dirty="0" smtClean="0"/>
              <a:t>Methodology: Measuring all cells in </a:t>
            </a:r>
            <a:r>
              <a:rPr lang="en-US" sz="3600" smtClean="0"/>
              <a:t>parallel in </a:t>
            </a:r>
            <a:r>
              <a:rPr lang="en-US" sz="3600" dirty="0" smtClean="0"/>
              <a:t>IG88</a:t>
            </a:r>
            <a:endParaRPr lang="en-US" sz="3600" dirty="0"/>
          </a:p>
        </p:txBody>
      </p:sp>
      <p:sp>
        <p:nvSpPr>
          <p:cNvPr id="11" name="Content Placeholder 10"/>
          <p:cNvSpPr>
            <a:spLocks noGrp="1"/>
          </p:cNvSpPr>
          <p:nvPr>
            <p:ph sz="quarter" idx="10"/>
          </p:nvPr>
        </p:nvSpPr>
        <p:spPr>
          <a:xfrm>
            <a:off x="0" y="4922457"/>
            <a:ext cx="12192000" cy="1219200"/>
          </a:xfrm>
        </p:spPr>
        <p:txBody>
          <a:bodyPr/>
          <a:lstStyle/>
          <a:p>
            <a:r>
              <a:rPr lang="en-US" dirty="0" smtClean="0"/>
              <a:t>Leakage of one cell (others are deselected through deselect transistor, left) vs. when all cells are selected (right).</a:t>
            </a:r>
          </a:p>
          <a:p>
            <a:r>
              <a:rPr lang="en-US" dirty="0" smtClean="0"/>
              <a:t>Leakage floor due to the deselected transistor is temperature dependent, and increases faster than the target cell leakage.</a:t>
            </a:r>
            <a:endParaRPr lang="en-US" dirty="0"/>
          </a:p>
          <a:p>
            <a:r>
              <a:rPr lang="en-US" dirty="0" smtClean="0">
                <a:sym typeface="Wingdings" panose="05000000000000000000" pitchFamily="2" charset="2"/>
              </a:rPr>
              <a:t>Clamp voltage set to </a:t>
            </a:r>
            <a:r>
              <a:rPr lang="en-US" dirty="0">
                <a:sym typeface="Wingdings" panose="05000000000000000000" pitchFamily="2" charset="2"/>
              </a:rPr>
              <a:t>4V (~mA current</a:t>
            </a:r>
            <a:r>
              <a:rPr lang="en-US" dirty="0" smtClean="0">
                <a:sym typeface="Wingdings" panose="05000000000000000000" pitchFamily="2" charset="2"/>
              </a:rPr>
              <a:t>) and well beyond any current limit for these experiments</a:t>
            </a:r>
            <a:endParaRPr lang="en-US" dirty="0"/>
          </a:p>
        </p:txBody>
      </p:sp>
      <p:sp>
        <p:nvSpPr>
          <p:cNvPr id="16" name="TextBox 15"/>
          <p:cNvSpPr txBox="1"/>
          <p:nvPr/>
        </p:nvSpPr>
        <p:spPr>
          <a:xfrm>
            <a:off x="955806" y="898317"/>
            <a:ext cx="3826689" cy="923330"/>
          </a:xfrm>
          <a:prstGeom prst="rect">
            <a:avLst/>
          </a:prstGeom>
          <a:noFill/>
        </p:spPr>
        <p:txBody>
          <a:bodyPr wrap="none" rtlCol="0">
            <a:spAutoFit/>
          </a:bodyPr>
          <a:lstStyle/>
          <a:p>
            <a:r>
              <a:rPr lang="en-US" dirty="0" smtClean="0"/>
              <a:t>Virgin Cell IV</a:t>
            </a:r>
          </a:p>
          <a:p>
            <a:r>
              <a:rPr lang="en-US" dirty="0" smtClean="0"/>
              <a:t>One cell measured (20 cells / temp)</a:t>
            </a:r>
          </a:p>
          <a:p>
            <a:r>
              <a:rPr lang="en-US" dirty="0" smtClean="0"/>
              <a:t>19nm W23 (no/AB)</a:t>
            </a:r>
            <a:endParaRPr lang="en-US" dirty="0"/>
          </a:p>
        </p:txBody>
      </p:sp>
      <p:pic>
        <p:nvPicPr>
          <p:cNvPr id="4" name="Picture 3"/>
          <p:cNvPicPr>
            <a:picLocks noChangeAspect="1"/>
          </p:cNvPicPr>
          <p:nvPr/>
        </p:nvPicPr>
        <p:blipFill>
          <a:blip r:embed="rId3"/>
          <a:stretch>
            <a:fillRect/>
          </a:stretch>
        </p:blipFill>
        <p:spPr>
          <a:xfrm>
            <a:off x="6285676" y="657443"/>
            <a:ext cx="5906324" cy="4067743"/>
          </a:xfrm>
          <a:prstGeom prst="rect">
            <a:avLst/>
          </a:prstGeom>
        </p:spPr>
      </p:pic>
      <p:sp>
        <p:nvSpPr>
          <p:cNvPr id="13" name="TextBox 12"/>
          <p:cNvSpPr txBox="1"/>
          <p:nvPr/>
        </p:nvSpPr>
        <p:spPr>
          <a:xfrm>
            <a:off x="7012618" y="898317"/>
            <a:ext cx="3326552" cy="1200329"/>
          </a:xfrm>
          <a:prstGeom prst="rect">
            <a:avLst/>
          </a:prstGeom>
          <a:noFill/>
        </p:spPr>
        <p:txBody>
          <a:bodyPr wrap="none" rtlCol="0">
            <a:spAutoFit/>
          </a:bodyPr>
          <a:lstStyle/>
          <a:p>
            <a:r>
              <a:rPr lang="en-US" dirty="0" smtClean="0"/>
              <a:t>Virgin Cell IV</a:t>
            </a:r>
          </a:p>
          <a:p>
            <a:r>
              <a:rPr lang="en-US" dirty="0" smtClean="0"/>
              <a:t>All 108 cells measured at once</a:t>
            </a:r>
          </a:p>
          <a:p>
            <a:r>
              <a:rPr lang="en-US" dirty="0" smtClean="0"/>
              <a:t>10 repetitions, 2 spines</a:t>
            </a:r>
          </a:p>
          <a:p>
            <a:r>
              <a:rPr lang="en-US" dirty="0" smtClean="0"/>
              <a:t>19nm W23 (no/AB)</a:t>
            </a:r>
            <a:endParaRPr lang="en-US" dirty="0"/>
          </a:p>
        </p:txBody>
      </p:sp>
      <p:cxnSp>
        <p:nvCxnSpPr>
          <p:cNvPr id="7" name="Straight Arrow Connector 6"/>
          <p:cNvCxnSpPr/>
          <p:nvPr/>
        </p:nvCxnSpPr>
        <p:spPr>
          <a:xfrm flipH="1" flipV="1">
            <a:off x="5159788" y="2044699"/>
            <a:ext cx="418011" cy="5926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5159789" y="2394980"/>
            <a:ext cx="418010" cy="4426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146726" y="2834638"/>
            <a:ext cx="1082348" cy="646331"/>
          </a:xfrm>
          <a:prstGeom prst="rect">
            <a:avLst/>
          </a:prstGeom>
          <a:noFill/>
        </p:spPr>
        <p:txBody>
          <a:bodyPr wrap="none" rtlCol="0">
            <a:spAutoFit/>
          </a:bodyPr>
          <a:lstStyle/>
          <a:p>
            <a:r>
              <a:rPr lang="en-US" dirty="0" smtClean="0"/>
              <a:t>Deselect</a:t>
            </a:r>
          </a:p>
          <a:p>
            <a:r>
              <a:rPr lang="en-US" dirty="0" smtClean="0"/>
              <a:t>device</a:t>
            </a:r>
            <a:endParaRPr lang="en-US" dirty="0"/>
          </a:p>
        </p:txBody>
      </p:sp>
    </p:spTree>
    <p:extLst>
      <p:ext uri="{BB962C8B-B14F-4D97-AF65-F5344CB8AC3E}">
        <p14:creationId xmlns:p14="http://schemas.microsoft.com/office/powerpoint/2010/main" val="2704816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stretch>
            <a:fillRect/>
          </a:stretch>
        </p:blipFill>
        <p:spPr>
          <a:xfrm>
            <a:off x="304799" y="3090858"/>
            <a:ext cx="3835553" cy="2303840"/>
          </a:xfrm>
          <a:prstGeom prst="rect">
            <a:avLst/>
          </a:prstGeom>
        </p:spPr>
      </p:pic>
      <p:pic>
        <p:nvPicPr>
          <p:cNvPr id="15" name="Picture 14"/>
          <p:cNvPicPr>
            <a:picLocks noChangeAspect="1"/>
          </p:cNvPicPr>
          <p:nvPr/>
        </p:nvPicPr>
        <p:blipFill>
          <a:blip r:embed="rId3"/>
          <a:stretch>
            <a:fillRect/>
          </a:stretch>
        </p:blipFill>
        <p:spPr>
          <a:xfrm>
            <a:off x="304799" y="761940"/>
            <a:ext cx="3835553" cy="2303840"/>
          </a:xfrm>
          <a:prstGeom prst="rect">
            <a:avLst/>
          </a:prstGeom>
        </p:spPr>
      </p:pic>
      <p:pic>
        <p:nvPicPr>
          <p:cNvPr id="16" name="Picture 15"/>
          <p:cNvPicPr>
            <a:picLocks noChangeAspect="1"/>
          </p:cNvPicPr>
          <p:nvPr/>
        </p:nvPicPr>
        <p:blipFill>
          <a:blip r:embed="rId4"/>
          <a:stretch>
            <a:fillRect/>
          </a:stretch>
        </p:blipFill>
        <p:spPr>
          <a:xfrm>
            <a:off x="4241105" y="761940"/>
            <a:ext cx="3835553" cy="2303840"/>
          </a:xfrm>
          <a:prstGeom prst="rect">
            <a:avLst/>
          </a:prstGeom>
        </p:spPr>
      </p:pic>
      <p:pic>
        <p:nvPicPr>
          <p:cNvPr id="17" name="Picture 16"/>
          <p:cNvPicPr>
            <a:picLocks noChangeAspect="1"/>
          </p:cNvPicPr>
          <p:nvPr/>
        </p:nvPicPr>
        <p:blipFill>
          <a:blip r:embed="rId5"/>
          <a:stretch>
            <a:fillRect/>
          </a:stretch>
        </p:blipFill>
        <p:spPr>
          <a:xfrm>
            <a:off x="4241105" y="3090858"/>
            <a:ext cx="3835553" cy="2303840"/>
          </a:xfrm>
          <a:prstGeom prst="rect">
            <a:avLst/>
          </a:prstGeom>
        </p:spPr>
      </p:pic>
      <p:pic>
        <p:nvPicPr>
          <p:cNvPr id="18" name="Picture 17"/>
          <p:cNvPicPr>
            <a:picLocks noChangeAspect="1"/>
          </p:cNvPicPr>
          <p:nvPr/>
        </p:nvPicPr>
        <p:blipFill>
          <a:blip r:embed="rId6"/>
          <a:stretch>
            <a:fillRect/>
          </a:stretch>
        </p:blipFill>
        <p:spPr>
          <a:xfrm>
            <a:off x="8177410" y="761940"/>
            <a:ext cx="3835553" cy="2303840"/>
          </a:xfrm>
          <a:prstGeom prst="rect">
            <a:avLst/>
          </a:prstGeom>
        </p:spPr>
      </p:pic>
      <p:pic>
        <p:nvPicPr>
          <p:cNvPr id="19" name="Picture 18"/>
          <p:cNvPicPr>
            <a:picLocks noChangeAspect="1"/>
          </p:cNvPicPr>
          <p:nvPr/>
        </p:nvPicPr>
        <p:blipFill>
          <a:blip r:embed="rId7"/>
          <a:stretch>
            <a:fillRect/>
          </a:stretch>
        </p:blipFill>
        <p:spPr>
          <a:xfrm>
            <a:off x="8177410" y="3090858"/>
            <a:ext cx="3835553" cy="2303840"/>
          </a:xfrm>
          <a:prstGeom prst="rect">
            <a:avLst/>
          </a:prstGeom>
        </p:spPr>
      </p:pic>
      <p:sp>
        <p:nvSpPr>
          <p:cNvPr id="3" name="Title 2"/>
          <p:cNvSpPr>
            <a:spLocks noGrp="1"/>
          </p:cNvSpPr>
          <p:nvPr>
            <p:ph type="title"/>
          </p:nvPr>
        </p:nvSpPr>
        <p:spPr/>
        <p:txBody>
          <a:bodyPr/>
          <a:lstStyle/>
          <a:p>
            <a:r>
              <a:rPr lang="en-US" dirty="0" smtClean="0"/>
              <a:t>Virgin Leakage</a:t>
            </a:r>
            <a:endParaRPr lang="en-US" dirty="0"/>
          </a:p>
        </p:txBody>
      </p:sp>
      <p:sp>
        <p:nvSpPr>
          <p:cNvPr id="4" name="Content Placeholder 3"/>
          <p:cNvSpPr>
            <a:spLocks noGrp="1"/>
          </p:cNvSpPr>
          <p:nvPr>
            <p:ph sz="quarter" idx="10"/>
          </p:nvPr>
        </p:nvSpPr>
        <p:spPr>
          <a:xfrm>
            <a:off x="0" y="6041572"/>
            <a:ext cx="12192000" cy="598714"/>
          </a:xfrm>
        </p:spPr>
        <p:txBody>
          <a:bodyPr/>
          <a:lstStyle/>
          <a:p>
            <a:r>
              <a:rPr lang="en-US" dirty="0" smtClean="0"/>
              <a:t>Data collected on Split 1, 2, 5 for virgin and 1e3 cycles.</a:t>
            </a:r>
          </a:p>
        </p:txBody>
      </p:sp>
      <p:sp>
        <p:nvSpPr>
          <p:cNvPr id="8" name="TextBox 7"/>
          <p:cNvSpPr txBox="1"/>
          <p:nvPr/>
        </p:nvSpPr>
        <p:spPr>
          <a:xfrm>
            <a:off x="849084" y="868088"/>
            <a:ext cx="825867" cy="923330"/>
          </a:xfrm>
          <a:prstGeom prst="rect">
            <a:avLst/>
          </a:prstGeom>
          <a:noFill/>
        </p:spPr>
        <p:txBody>
          <a:bodyPr wrap="none" rtlCol="0">
            <a:spAutoFit/>
          </a:bodyPr>
          <a:lstStyle/>
          <a:p>
            <a:r>
              <a:rPr lang="en-US" dirty="0" smtClean="0"/>
              <a:t>Split 1</a:t>
            </a:r>
          </a:p>
          <a:p>
            <a:r>
              <a:rPr lang="en-US" dirty="0" smtClean="0"/>
              <a:t>SD1</a:t>
            </a:r>
          </a:p>
          <a:p>
            <a:r>
              <a:rPr lang="en-US" dirty="0" smtClean="0"/>
              <a:t>virgin</a:t>
            </a:r>
            <a:endParaRPr lang="en-US" dirty="0"/>
          </a:p>
        </p:txBody>
      </p:sp>
      <p:sp>
        <p:nvSpPr>
          <p:cNvPr id="9" name="TextBox 8"/>
          <p:cNvSpPr txBox="1"/>
          <p:nvPr/>
        </p:nvSpPr>
        <p:spPr>
          <a:xfrm>
            <a:off x="4873736" y="868088"/>
            <a:ext cx="1659429" cy="923330"/>
          </a:xfrm>
          <a:prstGeom prst="rect">
            <a:avLst/>
          </a:prstGeom>
          <a:noFill/>
        </p:spPr>
        <p:txBody>
          <a:bodyPr wrap="none" rtlCol="0">
            <a:spAutoFit/>
          </a:bodyPr>
          <a:lstStyle/>
          <a:p>
            <a:r>
              <a:rPr lang="en-US" dirty="0" smtClean="0"/>
              <a:t>Split 2</a:t>
            </a:r>
          </a:p>
          <a:p>
            <a:r>
              <a:rPr lang="en-US" dirty="0" smtClean="0"/>
              <a:t>SD-zeta 19nm</a:t>
            </a:r>
          </a:p>
          <a:p>
            <a:r>
              <a:rPr lang="en-US" dirty="0" smtClean="0"/>
              <a:t>virgin</a:t>
            </a:r>
            <a:endParaRPr lang="en-US" dirty="0"/>
          </a:p>
        </p:txBody>
      </p:sp>
      <p:sp>
        <p:nvSpPr>
          <p:cNvPr id="12" name="TextBox 11"/>
          <p:cNvSpPr txBox="1"/>
          <p:nvPr/>
        </p:nvSpPr>
        <p:spPr>
          <a:xfrm>
            <a:off x="8759409" y="868088"/>
            <a:ext cx="1659429" cy="923330"/>
          </a:xfrm>
          <a:prstGeom prst="rect">
            <a:avLst/>
          </a:prstGeom>
          <a:noFill/>
        </p:spPr>
        <p:txBody>
          <a:bodyPr wrap="none" rtlCol="0">
            <a:spAutoFit/>
          </a:bodyPr>
          <a:lstStyle/>
          <a:p>
            <a:r>
              <a:rPr lang="en-US" dirty="0" smtClean="0"/>
              <a:t>Split 5</a:t>
            </a:r>
          </a:p>
          <a:p>
            <a:r>
              <a:rPr lang="en-US" dirty="0" smtClean="0"/>
              <a:t>SD-zeta 25nm</a:t>
            </a:r>
          </a:p>
          <a:p>
            <a:r>
              <a:rPr lang="en-US" dirty="0" smtClean="0"/>
              <a:t>virgin</a:t>
            </a:r>
            <a:endParaRPr lang="en-US" dirty="0"/>
          </a:p>
        </p:txBody>
      </p:sp>
      <p:sp>
        <p:nvSpPr>
          <p:cNvPr id="20" name="TextBox 19"/>
          <p:cNvSpPr txBox="1"/>
          <p:nvPr/>
        </p:nvSpPr>
        <p:spPr>
          <a:xfrm>
            <a:off x="849084" y="3163693"/>
            <a:ext cx="825867" cy="923330"/>
          </a:xfrm>
          <a:prstGeom prst="rect">
            <a:avLst/>
          </a:prstGeom>
          <a:noFill/>
        </p:spPr>
        <p:txBody>
          <a:bodyPr wrap="none" rtlCol="0">
            <a:spAutoFit/>
          </a:bodyPr>
          <a:lstStyle/>
          <a:p>
            <a:r>
              <a:rPr lang="en-US" dirty="0" smtClean="0"/>
              <a:t>Split 1</a:t>
            </a:r>
          </a:p>
          <a:p>
            <a:r>
              <a:rPr lang="en-US" dirty="0" smtClean="0"/>
              <a:t>SD1</a:t>
            </a:r>
          </a:p>
          <a:p>
            <a:r>
              <a:rPr lang="en-US" dirty="0" smtClean="0"/>
              <a:t>1e3</a:t>
            </a:r>
            <a:endParaRPr lang="en-US" dirty="0"/>
          </a:p>
        </p:txBody>
      </p:sp>
      <p:sp>
        <p:nvSpPr>
          <p:cNvPr id="21" name="TextBox 20"/>
          <p:cNvSpPr txBox="1"/>
          <p:nvPr/>
        </p:nvSpPr>
        <p:spPr>
          <a:xfrm>
            <a:off x="4873737" y="3163693"/>
            <a:ext cx="1659429" cy="923330"/>
          </a:xfrm>
          <a:prstGeom prst="rect">
            <a:avLst/>
          </a:prstGeom>
          <a:noFill/>
        </p:spPr>
        <p:txBody>
          <a:bodyPr wrap="none" rtlCol="0">
            <a:spAutoFit/>
          </a:bodyPr>
          <a:lstStyle/>
          <a:p>
            <a:r>
              <a:rPr lang="en-US" dirty="0" smtClean="0"/>
              <a:t>Split 2</a:t>
            </a:r>
          </a:p>
          <a:p>
            <a:r>
              <a:rPr lang="en-US" dirty="0" smtClean="0"/>
              <a:t>SD-zeta 19nm</a:t>
            </a:r>
          </a:p>
          <a:p>
            <a:r>
              <a:rPr lang="en-US" dirty="0" smtClean="0"/>
              <a:t>1e3</a:t>
            </a:r>
            <a:endParaRPr lang="en-US" dirty="0"/>
          </a:p>
        </p:txBody>
      </p:sp>
      <p:sp>
        <p:nvSpPr>
          <p:cNvPr id="22" name="TextBox 21"/>
          <p:cNvSpPr txBox="1"/>
          <p:nvPr/>
        </p:nvSpPr>
        <p:spPr>
          <a:xfrm>
            <a:off x="8770295" y="3163693"/>
            <a:ext cx="1659429" cy="923330"/>
          </a:xfrm>
          <a:prstGeom prst="rect">
            <a:avLst/>
          </a:prstGeom>
          <a:noFill/>
        </p:spPr>
        <p:txBody>
          <a:bodyPr wrap="none" rtlCol="0">
            <a:spAutoFit/>
          </a:bodyPr>
          <a:lstStyle/>
          <a:p>
            <a:r>
              <a:rPr lang="en-US" dirty="0" smtClean="0"/>
              <a:t>Split 5</a:t>
            </a:r>
          </a:p>
          <a:p>
            <a:r>
              <a:rPr lang="en-US" dirty="0" smtClean="0"/>
              <a:t>SD-zeta 25nm</a:t>
            </a:r>
          </a:p>
          <a:p>
            <a:r>
              <a:rPr lang="en-US" dirty="0" smtClean="0"/>
              <a:t>1e3</a:t>
            </a:r>
            <a:endParaRPr lang="en-US" dirty="0"/>
          </a:p>
        </p:txBody>
      </p:sp>
    </p:spTree>
    <p:extLst>
      <p:ext uri="{BB962C8B-B14F-4D97-AF65-F5344CB8AC3E}">
        <p14:creationId xmlns:p14="http://schemas.microsoft.com/office/powerpoint/2010/main" val="14213719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a:blip r:embed="rId2"/>
          <a:stretch>
            <a:fillRect/>
          </a:stretch>
        </p:blipFill>
        <p:spPr>
          <a:xfrm>
            <a:off x="106952" y="487214"/>
            <a:ext cx="4819650" cy="4245920"/>
          </a:xfrm>
          <a:prstGeom prst="rect">
            <a:avLst/>
          </a:prstGeom>
        </p:spPr>
      </p:pic>
      <p:sp>
        <p:nvSpPr>
          <p:cNvPr id="3" name="Title 2"/>
          <p:cNvSpPr>
            <a:spLocks noGrp="1"/>
          </p:cNvSpPr>
          <p:nvPr>
            <p:ph type="title"/>
          </p:nvPr>
        </p:nvSpPr>
        <p:spPr/>
        <p:txBody>
          <a:bodyPr/>
          <a:lstStyle/>
          <a:p>
            <a:r>
              <a:rPr lang="en-US" dirty="0" smtClean="0"/>
              <a:t>Fitting of </a:t>
            </a:r>
            <a:r>
              <a:rPr lang="en-US" dirty="0" err="1" smtClean="0"/>
              <a:t>Idut</a:t>
            </a:r>
            <a:r>
              <a:rPr lang="en-US" dirty="0" smtClean="0"/>
              <a:t> vs. 1/</a:t>
            </a:r>
            <a:r>
              <a:rPr lang="en-US" dirty="0" err="1" smtClean="0"/>
              <a:t>kT</a:t>
            </a:r>
            <a:r>
              <a:rPr lang="en-US" dirty="0" smtClean="0"/>
              <a:t> curves</a:t>
            </a:r>
            <a:endParaRPr lang="en-US" dirty="0"/>
          </a:p>
        </p:txBody>
      </p:sp>
      <p:sp>
        <p:nvSpPr>
          <p:cNvPr id="4" name="Content Placeholder 3"/>
          <p:cNvSpPr>
            <a:spLocks noGrp="1"/>
          </p:cNvSpPr>
          <p:nvPr>
            <p:ph sz="quarter" idx="10"/>
          </p:nvPr>
        </p:nvSpPr>
        <p:spPr>
          <a:xfrm>
            <a:off x="0" y="5834740"/>
            <a:ext cx="8349343" cy="718457"/>
          </a:xfrm>
        </p:spPr>
        <p:txBody>
          <a:bodyPr/>
          <a:lstStyle/>
          <a:p>
            <a:r>
              <a:rPr lang="en-US" dirty="0" err="1" smtClean="0"/>
              <a:t>Ea</a:t>
            </a:r>
            <a:r>
              <a:rPr lang="en-US" dirty="0" smtClean="0"/>
              <a:t> is extracted from the slope of the linear fits for log(I) = A - </a:t>
            </a:r>
            <a:r>
              <a:rPr lang="en-US" dirty="0" err="1" smtClean="0"/>
              <a:t>Ea</a:t>
            </a:r>
            <a:r>
              <a:rPr lang="en-US" dirty="0" smtClean="0"/>
              <a:t>/</a:t>
            </a:r>
            <a:r>
              <a:rPr lang="en-US" dirty="0" err="1" smtClean="0"/>
              <a:t>kT</a:t>
            </a:r>
            <a:r>
              <a:rPr lang="en-US" dirty="0" smtClean="0"/>
              <a:t> at each voltage</a:t>
            </a:r>
          </a:p>
          <a:p>
            <a:r>
              <a:rPr lang="en-US" dirty="0" smtClean="0"/>
              <a:t>Data points measured under 0.2nA are ignored.</a:t>
            </a:r>
            <a:endParaRPr lang="en-US" dirty="0"/>
          </a:p>
        </p:txBody>
      </p:sp>
      <p:sp>
        <p:nvSpPr>
          <p:cNvPr id="13" name="TextBox 12"/>
          <p:cNvSpPr txBox="1"/>
          <p:nvPr/>
        </p:nvSpPr>
        <p:spPr>
          <a:xfrm>
            <a:off x="3186306" y="659399"/>
            <a:ext cx="1178528" cy="923330"/>
          </a:xfrm>
          <a:prstGeom prst="rect">
            <a:avLst/>
          </a:prstGeom>
          <a:noFill/>
        </p:spPr>
        <p:txBody>
          <a:bodyPr wrap="none" rtlCol="0">
            <a:spAutoFit/>
          </a:bodyPr>
          <a:lstStyle/>
          <a:p>
            <a:r>
              <a:rPr lang="en-US" dirty="0" smtClean="0"/>
              <a:t>I vs. T</a:t>
            </a:r>
          </a:p>
          <a:p>
            <a:r>
              <a:rPr lang="en-US" dirty="0" smtClean="0"/>
              <a:t>Bias = 3V</a:t>
            </a:r>
          </a:p>
          <a:p>
            <a:r>
              <a:rPr lang="en-US" dirty="0" smtClean="0"/>
              <a:t>Virgin</a:t>
            </a:r>
          </a:p>
        </p:txBody>
      </p:sp>
      <p:graphicFrame>
        <p:nvGraphicFramePr>
          <p:cNvPr id="18" name="Table 17"/>
          <p:cNvGraphicFramePr>
            <a:graphicFrameLocks noGrp="1"/>
          </p:cNvGraphicFramePr>
          <p:nvPr>
            <p:extLst>
              <p:ext uri="{D42A27DB-BD31-4B8C-83A1-F6EECF244321}">
                <p14:modId xmlns:p14="http://schemas.microsoft.com/office/powerpoint/2010/main" val="1670925463"/>
              </p:ext>
            </p:extLst>
          </p:nvPr>
        </p:nvGraphicFramePr>
        <p:xfrm>
          <a:off x="1149258" y="4741868"/>
          <a:ext cx="2514600" cy="925830"/>
        </p:xfrm>
        <a:graphic>
          <a:graphicData uri="http://schemas.openxmlformats.org/drawingml/2006/table">
            <a:tbl>
              <a:tblPr/>
              <a:tblGrid>
                <a:gridCol w="609600"/>
                <a:gridCol w="685800"/>
                <a:gridCol w="609600"/>
                <a:gridCol w="609600"/>
              </a:tblGrid>
              <a:tr h="190500">
                <a:tc>
                  <a:txBody>
                    <a:bodyPr/>
                    <a:lstStyle/>
                    <a:p>
                      <a:pPr algn="ctr" fontAlgn="b"/>
                      <a:r>
                        <a:rPr lang="en-US" sz="1100" b="0" i="0" u="none" strike="noStrike" dirty="0">
                          <a:solidFill>
                            <a:srgbClr val="000000"/>
                          </a:solidFill>
                          <a:effectLst/>
                          <a:latin typeface="Calibri" panose="020F0502020204030204" pitchFamily="34" charset="0"/>
                        </a:rPr>
                        <a:t>Split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SD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Intercept</a:t>
                      </a:r>
                    </a:p>
                    <a:p>
                      <a:pPr algn="ctr" fontAlgn="b"/>
                      <a:r>
                        <a:rPr lang="en-US" sz="1100" b="0" i="0" u="none" strike="noStrike" dirty="0" smtClean="0">
                          <a:solidFill>
                            <a:srgbClr val="000000"/>
                          </a:solidFill>
                          <a:effectLst/>
                          <a:latin typeface="Calibri" panose="020F0502020204030204" pitchFamily="34" charset="0"/>
                        </a:rPr>
                        <a:t>(A)</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Slope</a:t>
                      </a:r>
                    </a:p>
                    <a:p>
                      <a:pPr algn="ctr" fontAlgn="b"/>
                      <a:r>
                        <a:rPr lang="en-US" sz="1100" b="0" i="0" u="none" strike="noStrike" dirty="0" smtClean="0">
                          <a:solidFill>
                            <a:srgbClr val="000000"/>
                          </a:solidFill>
                          <a:effectLst/>
                          <a:latin typeface="Calibri" panose="020F0502020204030204" pitchFamily="34" charset="0"/>
                        </a:rPr>
                        <a:t>(B = -</a:t>
                      </a:r>
                      <a:r>
                        <a:rPr lang="en-US" sz="1100" b="0" i="0" u="none" strike="noStrike" dirty="0" err="1" smtClean="0">
                          <a:solidFill>
                            <a:srgbClr val="000000"/>
                          </a:solidFill>
                          <a:effectLst/>
                          <a:latin typeface="Calibri" panose="020F0502020204030204" pitchFamily="34" charset="0"/>
                        </a:rPr>
                        <a:t>Ea</a:t>
                      </a: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SD1 19nm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-8.63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-0.2597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F003 19nm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-11.86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-0.2028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F003 25nm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-11.12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-0.3019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20" name="Picture 19"/>
          <p:cNvPicPr>
            <a:picLocks noChangeAspect="1"/>
          </p:cNvPicPr>
          <p:nvPr/>
        </p:nvPicPr>
        <p:blipFill>
          <a:blip r:embed="rId3"/>
          <a:stretch>
            <a:fillRect/>
          </a:stretch>
        </p:blipFill>
        <p:spPr>
          <a:xfrm>
            <a:off x="5906861" y="487214"/>
            <a:ext cx="4819650" cy="4245920"/>
          </a:xfrm>
          <a:prstGeom prst="rect">
            <a:avLst/>
          </a:prstGeom>
        </p:spPr>
      </p:pic>
      <p:graphicFrame>
        <p:nvGraphicFramePr>
          <p:cNvPr id="22" name="Table 21"/>
          <p:cNvGraphicFramePr>
            <a:graphicFrameLocks noGrp="1"/>
          </p:cNvGraphicFramePr>
          <p:nvPr>
            <p:extLst>
              <p:ext uri="{D42A27DB-BD31-4B8C-83A1-F6EECF244321}">
                <p14:modId xmlns:p14="http://schemas.microsoft.com/office/powerpoint/2010/main" val="2478876851"/>
              </p:ext>
            </p:extLst>
          </p:nvPr>
        </p:nvGraphicFramePr>
        <p:xfrm>
          <a:off x="6895010" y="4733134"/>
          <a:ext cx="2727236" cy="925830"/>
        </p:xfrm>
        <a:graphic>
          <a:graphicData uri="http://schemas.openxmlformats.org/drawingml/2006/table">
            <a:tbl>
              <a:tblPr/>
              <a:tblGrid>
                <a:gridCol w="681809"/>
                <a:gridCol w="681809"/>
                <a:gridCol w="681809"/>
                <a:gridCol w="681809"/>
              </a:tblGrid>
              <a:tr h="190500">
                <a:tc>
                  <a:txBody>
                    <a:bodyPr/>
                    <a:lstStyle/>
                    <a:p>
                      <a:pPr algn="ctr" fontAlgn="b"/>
                      <a:r>
                        <a:rPr lang="en-US" sz="1100" b="0" i="0" u="none" strike="noStrike" dirty="0">
                          <a:solidFill>
                            <a:srgbClr val="000000"/>
                          </a:solidFill>
                          <a:effectLst/>
                          <a:latin typeface="Calibri" panose="020F0502020204030204" pitchFamily="34" charset="0"/>
                        </a:rPr>
                        <a:t>Split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SD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Intercept</a:t>
                      </a:r>
                    </a:p>
                    <a:p>
                      <a:pPr algn="ctr" fontAlgn="b"/>
                      <a:r>
                        <a:rPr lang="en-US" sz="1100" b="0" i="0" u="none" strike="noStrike" dirty="0" smtClean="0">
                          <a:solidFill>
                            <a:srgbClr val="000000"/>
                          </a:solidFill>
                          <a:effectLst/>
                          <a:latin typeface="Calibri" panose="020F0502020204030204" pitchFamily="34" charset="0"/>
                        </a:rPr>
                        <a:t>(A)</a:t>
                      </a:r>
                      <a:endParaRPr lang="en-US"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Slope</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SD1 19nm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-8.80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-0.2900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F003 19nm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-12.86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-0.2087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F003 25nm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-16.65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-0.1584</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3" name="TextBox 22"/>
          <p:cNvSpPr txBox="1"/>
          <p:nvPr/>
        </p:nvSpPr>
        <p:spPr>
          <a:xfrm>
            <a:off x="8836023" y="659398"/>
            <a:ext cx="1370888" cy="923330"/>
          </a:xfrm>
          <a:prstGeom prst="rect">
            <a:avLst/>
          </a:prstGeom>
          <a:noFill/>
        </p:spPr>
        <p:txBody>
          <a:bodyPr wrap="none" rtlCol="0">
            <a:spAutoFit/>
          </a:bodyPr>
          <a:lstStyle/>
          <a:p>
            <a:r>
              <a:rPr lang="en-US" dirty="0" smtClean="0"/>
              <a:t>I vs. T</a:t>
            </a:r>
          </a:p>
          <a:p>
            <a:r>
              <a:rPr lang="en-US" dirty="0" smtClean="0"/>
              <a:t>Bias = 2.7V</a:t>
            </a:r>
          </a:p>
          <a:p>
            <a:r>
              <a:rPr lang="en-US" dirty="0" smtClean="0"/>
              <a:t>Virgin</a:t>
            </a:r>
          </a:p>
        </p:txBody>
      </p:sp>
    </p:spTree>
    <p:extLst>
      <p:ext uri="{BB962C8B-B14F-4D97-AF65-F5344CB8AC3E}">
        <p14:creationId xmlns:p14="http://schemas.microsoft.com/office/powerpoint/2010/main" val="1890772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Ea</a:t>
            </a:r>
            <a:r>
              <a:rPr lang="en-US" dirty="0" smtClean="0"/>
              <a:t> extraction vs. </a:t>
            </a:r>
            <a:r>
              <a:rPr lang="en-US" dirty="0" err="1" smtClean="0"/>
              <a:t>Vdut</a:t>
            </a:r>
            <a:endParaRPr lang="en-US" dirty="0"/>
          </a:p>
        </p:txBody>
      </p:sp>
      <mc:AlternateContent xmlns:mc="http://schemas.openxmlformats.org/markup-compatibility/2006" xmlns:a14="http://schemas.microsoft.com/office/drawing/2010/main">
        <mc:Choice Requires="a14">
          <p:sp>
            <p:nvSpPr>
              <p:cNvPr id="4" name="Content Placeholder 3"/>
              <p:cNvSpPr>
                <a:spLocks noGrp="1"/>
              </p:cNvSpPr>
              <p:nvPr>
                <p:ph sz="quarter" idx="10"/>
              </p:nvPr>
            </p:nvSpPr>
            <p:spPr>
              <a:xfrm>
                <a:off x="-1" y="3287474"/>
                <a:ext cx="11615058" cy="2873829"/>
              </a:xfrm>
            </p:spPr>
            <p:txBody>
              <a:bodyPr/>
              <a:lstStyle/>
              <a:p>
                <a:r>
                  <a:rPr lang="en-US" sz="1400" dirty="0" smtClean="0"/>
                  <a:t>Data is fitted according to two models:</a:t>
                </a:r>
              </a:p>
              <a:p>
                <a:pPr marL="800100" lvl="1" indent="-342900">
                  <a:buAutoNum type="alphaUcParenR"/>
                </a:pPr>
                <a:r>
                  <a:rPr lang="en-US" sz="1400" b="0" dirty="0" smtClean="0"/>
                  <a:t>Poole conduction: </a:t>
                </a:r>
                <a14:m>
                  <m:oMath xmlns:m="http://schemas.openxmlformats.org/officeDocument/2006/math">
                    <m:r>
                      <a:rPr lang="en-US" sz="1400" b="0" i="1" smtClean="0">
                        <a:latin typeface="Cambria Math" panose="02040503050406030204" pitchFamily="18" charset="0"/>
                      </a:rPr>
                      <m:t>𝐼</m:t>
                    </m:r>
                    <m:r>
                      <a:rPr lang="en-US" sz="1400" i="1" smtClean="0">
                        <a:latin typeface="Cambria Math" panose="02040503050406030204" pitchFamily="18" charset="0"/>
                      </a:rPr>
                      <m:t>=</m:t>
                    </m:r>
                    <m:sSub>
                      <m:sSubPr>
                        <m:ctrlPr>
                          <a:rPr lang="en-US" sz="1400" b="0" i="1" smtClean="0">
                            <a:latin typeface="Cambria Math"/>
                          </a:rPr>
                        </m:ctrlPr>
                      </m:sSubPr>
                      <m:e>
                        <m:r>
                          <a:rPr lang="en-US" sz="1400" b="0" i="1" smtClean="0">
                            <a:latin typeface="Cambria Math" panose="02040503050406030204" pitchFamily="18" charset="0"/>
                          </a:rPr>
                          <m:t>𝐼</m:t>
                        </m:r>
                      </m:e>
                      <m:sub>
                        <m:r>
                          <a:rPr lang="en-US" sz="1400" b="0" i="1" smtClean="0">
                            <a:latin typeface="Cambria Math" panose="02040503050406030204" pitchFamily="18" charset="0"/>
                          </a:rPr>
                          <m:t>0</m:t>
                        </m:r>
                      </m:sub>
                    </m:sSub>
                    <m:func>
                      <m:funcPr>
                        <m:ctrlPr>
                          <a:rPr lang="en-US" sz="1400" b="0" i="1" smtClean="0">
                            <a:latin typeface="Cambria Math"/>
                          </a:rPr>
                        </m:ctrlPr>
                      </m:funcPr>
                      <m:fName>
                        <m:r>
                          <m:rPr>
                            <m:sty m:val="p"/>
                          </m:rPr>
                          <a:rPr lang="en-US" sz="1400" b="0" i="0" smtClean="0">
                            <a:latin typeface="Cambria Math" panose="02040503050406030204" pitchFamily="18" charset="0"/>
                          </a:rPr>
                          <m:t>exp</m:t>
                        </m:r>
                      </m:fName>
                      <m:e>
                        <m:d>
                          <m:dPr>
                            <m:ctrlPr>
                              <a:rPr lang="en-US" sz="1400" b="0" i="1" smtClean="0">
                                <a:latin typeface="Cambria Math"/>
                              </a:rPr>
                            </m:ctrlPr>
                          </m:dPr>
                          <m:e>
                            <m:f>
                              <m:fPr>
                                <m:ctrlPr>
                                  <a:rPr lang="en-US" sz="1400" b="0" i="1" smtClean="0">
                                    <a:latin typeface="Cambria Math"/>
                                  </a:rPr>
                                </m:ctrlPr>
                              </m:fPr>
                              <m:num>
                                <m:r>
                                  <a:rPr lang="en-US" sz="1400" i="1">
                                    <a:latin typeface="Cambria Math" panose="02040503050406030204" pitchFamily="18" charset="0"/>
                                  </a:rPr>
                                  <m:t>−</m:t>
                                </m:r>
                                <m:sSub>
                                  <m:sSubPr>
                                    <m:ctrlPr>
                                      <a:rPr lang="en-US" sz="1400" i="1">
                                        <a:latin typeface="Cambria Math"/>
                                      </a:rPr>
                                    </m:ctrlPr>
                                  </m:sSubPr>
                                  <m:e>
                                    <m:r>
                                      <a:rPr lang="en-US" sz="1400" i="1">
                                        <a:latin typeface="Cambria Math" panose="02040503050406030204" pitchFamily="18" charset="0"/>
                                      </a:rPr>
                                      <m:t>𝐸</m:t>
                                    </m:r>
                                  </m:e>
                                  <m:sub>
                                    <m:r>
                                      <a:rPr lang="en-US" sz="1400" i="1">
                                        <a:latin typeface="Cambria Math" panose="02040503050406030204" pitchFamily="18" charset="0"/>
                                      </a:rPr>
                                      <m:t>𝐴</m:t>
                                    </m:r>
                                    <m:r>
                                      <a:rPr lang="en-US" sz="1400" i="1">
                                        <a:latin typeface="Cambria Math" panose="02040503050406030204" pitchFamily="18" charset="0"/>
                                      </a:rPr>
                                      <m:t>0</m:t>
                                    </m:r>
                                  </m:sub>
                                </m:sSub>
                                <m:r>
                                  <a:rPr lang="en-US" sz="1400" i="1">
                                    <a:latin typeface="Cambria Math" panose="02040503050406030204" pitchFamily="18" charset="0"/>
                                  </a:rPr>
                                  <m:t>+</m:t>
                                </m:r>
                                <m:r>
                                  <a:rPr lang="en-US" sz="1400" i="1">
                                    <a:latin typeface="Cambria Math" panose="02040503050406030204" pitchFamily="18" charset="0"/>
                                  </a:rPr>
                                  <m:t>𝑆𝑇𝑆</m:t>
                                </m:r>
                                <m:r>
                                  <a:rPr lang="en-US" sz="1400" i="1">
                                    <a:latin typeface="Cambria Math" panose="02040503050406030204" pitchFamily="18" charset="0"/>
                                  </a:rPr>
                                  <m:t>⋅</m:t>
                                </m:r>
                                <m:r>
                                  <a:rPr lang="en-US" sz="1400" b="0" i="1" smtClean="0">
                                    <a:latin typeface="Cambria Math" panose="02040503050406030204" pitchFamily="18" charset="0"/>
                                  </a:rPr>
                                  <m:t>𝑉</m:t>
                                </m:r>
                              </m:num>
                              <m:den>
                                <m:r>
                                  <a:rPr lang="en-US" sz="1400" b="0" i="1" smtClean="0">
                                    <a:latin typeface="Cambria Math" panose="02040503050406030204" pitchFamily="18" charset="0"/>
                                  </a:rPr>
                                  <m:t>𝑘𝑇</m:t>
                                </m:r>
                              </m:den>
                            </m:f>
                          </m:e>
                        </m:d>
                      </m:e>
                    </m:func>
                  </m:oMath>
                </a14:m>
                <a:endParaRPr lang="en-US" sz="1400" dirty="0" smtClean="0"/>
              </a:p>
              <a:p>
                <a:pPr marL="800100" lvl="1" indent="-342900">
                  <a:buFontTx/>
                  <a:buAutoNum type="alphaUcParenR"/>
                </a:pPr>
                <a:r>
                  <a:rPr lang="en-US" sz="1400" dirty="0" smtClean="0"/>
                  <a:t>Poole-Frankel conduction: </a:t>
                </a:r>
                <a14:m>
                  <m:oMath xmlns:m="http://schemas.openxmlformats.org/officeDocument/2006/math">
                    <m:r>
                      <a:rPr lang="en-US" sz="1400" i="1">
                        <a:latin typeface="Cambria Math" panose="02040503050406030204" pitchFamily="18" charset="0"/>
                      </a:rPr>
                      <m:t>𝐼</m:t>
                    </m:r>
                    <m:r>
                      <a:rPr lang="en-US" sz="1400" i="1">
                        <a:latin typeface="Cambria Math" panose="02040503050406030204" pitchFamily="18" charset="0"/>
                      </a:rPr>
                      <m:t>=</m:t>
                    </m:r>
                    <m:sSub>
                      <m:sSubPr>
                        <m:ctrlPr>
                          <a:rPr lang="en-US" sz="1400" i="1">
                            <a:latin typeface="Cambria Math"/>
                          </a:rPr>
                        </m:ctrlPr>
                      </m:sSubPr>
                      <m:e>
                        <m:r>
                          <a:rPr lang="en-US" sz="1400" i="1">
                            <a:latin typeface="Cambria Math" panose="02040503050406030204" pitchFamily="18" charset="0"/>
                          </a:rPr>
                          <m:t>𝐼</m:t>
                        </m:r>
                      </m:e>
                      <m:sub>
                        <m:r>
                          <a:rPr lang="en-US" sz="1400" i="1">
                            <a:latin typeface="Cambria Math" panose="02040503050406030204" pitchFamily="18" charset="0"/>
                          </a:rPr>
                          <m:t>0</m:t>
                        </m:r>
                      </m:sub>
                    </m:sSub>
                    <m:func>
                      <m:funcPr>
                        <m:ctrlPr>
                          <a:rPr lang="en-US" sz="1400" i="1">
                            <a:latin typeface="Cambria Math"/>
                          </a:rPr>
                        </m:ctrlPr>
                      </m:funcPr>
                      <m:fName>
                        <m:r>
                          <m:rPr>
                            <m:sty m:val="p"/>
                          </m:rPr>
                          <a:rPr lang="en-US" sz="1400">
                            <a:latin typeface="Cambria Math" panose="02040503050406030204" pitchFamily="18" charset="0"/>
                          </a:rPr>
                          <m:t>exp</m:t>
                        </m:r>
                      </m:fName>
                      <m:e>
                        <m:d>
                          <m:dPr>
                            <m:ctrlPr>
                              <a:rPr lang="en-US" sz="1400" i="1">
                                <a:latin typeface="Cambria Math"/>
                              </a:rPr>
                            </m:ctrlPr>
                          </m:dPr>
                          <m:e>
                            <m:f>
                              <m:fPr>
                                <m:ctrlPr>
                                  <a:rPr lang="en-US" sz="1400" i="1">
                                    <a:latin typeface="Cambria Math"/>
                                  </a:rPr>
                                </m:ctrlPr>
                              </m:fPr>
                              <m:num>
                                <m:r>
                                  <a:rPr lang="en-US" sz="1400" i="1">
                                    <a:latin typeface="Cambria Math" panose="02040503050406030204" pitchFamily="18" charset="0"/>
                                  </a:rPr>
                                  <m:t>−</m:t>
                                </m:r>
                                <m:sSub>
                                  <m:sSubPr>
                                    <m:ctrlPr>
                                      <a:rPr lang="en-US" sz="1400" i="1">
                                        <a:latin typeface="Cambria Math"/>
                                      </a:rPr>
                                    </m:ctrlPr>
                                  </m:sSubPr>
                                  <m:e>
                                    <m:r>
                                      <a:rPr lang="en-US" sz="1400" i="1">
                                        <a:latin typeface="Cambria Math" panose="02040503050406030204" pitchFamily="18" charset="0"/>
                                      </a:rPr>
                                      <m:t>𝐸</m:t>
                                    </m:r>
                                  </m:e>
                                  <m:sub>
                                    <m:r>
                                      <a:rPr lang="en-US" sz="1400" i="1">
                                        <a:latin typeface="Cambria Math" panose="02040503050406030204" pitchFamily="18" charset="0"/>
                                      </a:rPr>
                                      <m:t>𝐴</m:t>
                                    </m:r>
                                    <m:r>
                                      <a:rPr lang="en-US" sz="1400" i="1">
                                        <a:latin typeface="Cambria Math" panose="02040503050406030204" pitchFamily="18" charset="0"/>
                                      </a:rPr>
                                      <m:t>0</m:t>
                                    </m:r>
                                  </m:sub>
                                </m:sSub>
                                <m:r>
                                  <a:rPr lang="en-US" sz="1400" i="1">
                                    <a:latin typeface="Cambria Math" panose="02040503050406030204" pitchFamily="18" charset="0"/>
                                  </a:rPr>
                                  <m:t>+</m:t>
                                </m:r>
                                <m:r>
                                  <a:rPr lang="en-US" sz="1400" i="1">
                                    <a:latin typeface="Cambria Math" panose="02040503050406030204" pitchFamily="18" charset="0"/>
                                  </a:rPr>
                                  <m:t>𝑆𝑇𝑆</m:t>
                                </m:r>
                                <m:r>
                                  <a:rPr lang="en-US" sz="1400" i="1">
                                    <a:latin typeface="Cambria Math" panose="02040503050406030204" pitchFamily="18" charset="0"/>
                                  </a:rPr>
                                  <m:t>⋅√</m:t>
                                </m:r>
                                <m:r>
                                  <a:rPr lang="en-US" sz="1400" b="0" i="1" smtClean="0">
                                    <a:latin typeface="Cambria Math" panose="02040503050406030204" pitchFamily="18" charset="0"/>
                                  </a:rPr>
                                  <m:t>𝑉</m:t>
                                </m:r>
                              </m:num>
                              <m:den>
                                <m:r>
                                  <a:rPr lang="en-US" sz="1400" i="1">
                                    <a:latin typeface="Cambria Math" panose="02040503050406030204" pitchFamily="18" charset="0"/>
                                  </a:rPr>
                                  <m:t>𝑘𝑇</m:t>
                                </m:r>
                              </m:den>
                            </m:f>
                          </m:e>
                        </m:d>
                      </m:e>
                    </m:func>
                  </m:oMath>
                </a14:m>
                <a:endParaRPr lang="en-US" sz="1400" dirty="0" smtClean="0"/>
              </a:p>
              <a:p>
                <a:r>
                  <a:rPr lang="en-US" sz="1400" dirty="0" smtClean="0"/>
                  <a:t>Notes:</a:t>
                </a:r>
              </a:p>
              <a:p>
                <a:pPr lvl="1"/>
                <a:r>
                  <a:rPr lang="en-US" sz="1400" dirty="0" smtClean="0"/>
                  <a:t>Split 1 showing largest drop in E</a:t>
                </a:r>
                <a:r>
                  <a:rPr lang="en-US" sz="1400" baseline="-25000" dirty="0" smtClean="0"/>
                  <a:t>A</a:t>
                </a:r>
                <a:r>
                  <a:rPr lang="en-US" sz="1400" dirty="0" smtClean="0"/>
                  <a:t> after cycling</a:t>
                </a:r>
              </a:p>
              <a:p>
                <a:pPr lvl="1"/>
                <a:r>
                  <a:rPr lang="en-US" sz="1400" dirty="0" smtClean="0"/>
                  <a:t>Split 2 SD-zeta 19nm showing nearly overlaid data after cycling. E</a:t>
                </a:r>
                <a:r>
                  <a:rPr lang="en-US" sz="1400" baseline="-25000" dirty="0" smtClean="0"/>
                  <a:t>A0</a:t>
                </a:r>
                <a:r>
                  <a:rPr lang="en-US" sz="1400" dirty="0" smtClean="0"/>
                  <a:t> extraction showing differences post-cycling, but mostly due to E</a:t>
                </a:r>
                <a:r>
                  <a:rPr lang="en-US" sz="1400" baseline="-25000" dirty="0" smtClean="0"/>
                  <a:t>A</a:t>
                </a:r>
                <a:r>
                  <a:rPr lang="en-US" sz="1400" dirty="0" smtClean="0"/>
                  <a:t> data extracted within 2.2V-2.5V region; higher biases showing nearly no difference in E</a:t>
                </a:r>
                <a:r>
                  <a:rPr lang="en-US" sz="1400" baseline="-25000" dirty="0" smtClean="0"/>
                  <a:t>A</a:t>
                </a:r>
                <a:r>
                  <a:rPr lang="en-US" sz="1400" dirty="0" smtClean="0"/>
                  <a:t>.</a:t>
                </a:r>
                <a:endParaRPr lang="en-US" sz="1400" baseline="-25000" dirty="0" smtClean="0"/>
              </a:p>
              <a:p>
                <a:pPr lvl="1"/>
                <a:r>
                  <a:rPr lang="en-US" sz="1400" dirty="0" smtClean="0"/>
                  <a:t>Split 5 data (SD-zeta 25nm) very noisy due to lower SD leakage. Higher bias data required for further validation of extracted data.</a:t>
                </a:r>
              </a:p>
              <a:p>
                <a:pPr lvl="1"/>
                <a:r>
                  <a:rPr lang="en-US" sz="1400" dirty="0" smtClean="0"/>
                  <a:t>E</a:t>
                </a:r>
                <a:r>
                  <a:rPr lang="en-US" sz="1400" baseline="-25000" dirty="0" smtClean="0"/>
                  <a:t>A0</a:t>
                </a:r>
                <a:r>
                  <a:rPr lang="en-US" sz="1400" dirty="0" smtClean="0"/>
                  <a:t> overall higher for SD1 than SD-zeta 19nm. </a:t>
                </a:r>
              </a:p>
            </p:txBody>
          </p:sp>
        </mc:Choice>
        <mc:Fallback xmlns="">
          <p:sp>
            <p:nvSpPr>
              <p:cNvPr id="4" name="Content Placeholder 3"/>
              <p:cNvSpPr>
                <a:spLocks noGrp="1" noRot="1" noChangeAspect="1" noMove="1" noResize="1" noEditPoints="1" noAdjustHandles="1" noChangeArrowheads="1" noChangeShapeType="1" noTextEdit="1"/>
              </p:cNvSpPr>
              <p:nvPr>
                <p:ph sz="quarter" idx="10"/>
              </p:nvPr>
            </p:nvSpPr>
            <p:spPr>
              <a:xfrm>
                <a:off x="-1" y="3287474"/>
                <a:ext cx="11615058" cy="2873829"/>
              </a:xfrm>
              <a:blipFill rotWithShape="0">
                <a:blip r:embed="rId2"/>
                <a:stretch>
                  <a:fillRect l="-157" t="-636" r="-367" b="-10593"/>
                </a:stretch>
              </a:blipFill>
            </p:spPr>
            <p:txBody>
              <a:bodyPr/>
              <a:lstStyle/>
              <a:p>
                <a:r>
                  <a:rPr lang="en-US">
                    <a:noFill/>
                  </a:rPr>
                  <a:t> </a:t>
                </a:r>
              </a:p>
            </p:txBody>
          </p:sp>
        </mc:Fallback>
      </mc:AlternateContent>
      <p:pic>
        <p:nvPicPr>
          <p:cNvPr id="12" name="Picture 11"/>
          <p:cNvPicPr>
            <a:picLocks noChangeAspect="1"/>
          </p:cNvPicPr>
          <p:nvPr/>
        </p:nvPicPr>
        <p:blipFill>
          <a:blip r:embed="rId3"/>
          <a:stretch>
            <a:fillRect/>
          </a:stretch>
        </p:blipFill>
        <p:spPr>
          <a:xfrm>
            <a:off x="15419" y="594669"/>
            <a:ext cx="4606471" cy="2751280"/>
          </a:xfrm>
          <a:prstGeom prst="rect">
            <a:avLst/>
          </a:prstGeom>
        </p:spPr>
      </p:pic>
      <p:pic>
        <p:nvPicPr>
          <p:cNvPr id="11" name="Picture 10"/>
          <p:cNvPicPr>
            <a:picLocks noChangeAspect="1"/>
          </p:cNvPicPr>
          <p:nvPr/>
        </p:nvPicPr>
        <p:blipFill>
          <a:blip r:embed="rId4"/>
          <a:stretch>
            <a:fillRect/>
          </a:stretch>
        </p:blipFill>
        <p:spPr>
          <a:xfrm>
            <a:off x="3792764" y="594669"/>
            <a:ext cx="4606471" cy="2751280"/>
          </a:xfrm>
          <a:prstGeom prst="rect">
            <a:avLst/>
          </a:prstGeom>
        </p:spPr>
      </p:pic>
      <p:pic>
        <p:nvPicPr>
          <p:cNvPr id="10" name="Picture 9"/>
          <p:cNvPicPr>
            <a:picLocks noChangeAspect="1"/>
          </p:cNvPicPr>
          <p:nvPr/>
        </p:nvPicPr>
        <p:blipFill>
          <a:blip r:embed="rId5"/>
          <a:stretch>
            <a:fillRect/>
          </a:stretch>
        </p:blipFill>
        <p:spPr>
          <a:xfrm>
            <a:off x="7585529" y="594669"/>
            <a:ext cx="4606471" cy="2751280"/>
          </a:xfrm>
          <a:prstGeom prst="rect">
            <a:avLst/>
          </a:prstGeom>
        </p:spPr>
      </p:pic>
      <p:sp>
        <p:nvSpPr>
          <p:cNvPr id="13" name="TextBox 12"/>
          <p:cNvSpPr txBox="1"/>
          <p:nvPr/>
        </p:nvSpPr>
        <p:spPr>
          <a:xfrm>
            <a:off x="2585424" y="681440"/>
            <a:ext cx="825867" cy="646331"/>
          </a:xfrm>
          <a:prstGeom prst="rect">
            <a:avLst/>
          </a:prstGeom>
          <a:noFill/>
        </p:spPr>
        <p:txBody>
          <a:bodyPr wrap="none" rtlCol="0">
            <a:spAutoFit/>
          </a:bodyPr>
          <a:lstStyle/>
          <a:p>
            <a:r>
              <a:rPr lang="en-US" dirty="0" smtClean="0"/>
              <a:t>Split 1</a:t>
            </a:r>
          </a:p>
          <a:p>
            <a:r>
              <a:rPr lang="en-US" dirty="0" smtClean="0"/>
              <a:t>SD1</a:t>
            </a:r>
            <a:endParaRPr lang="en-US" dirty="0"/>
          </a:p>
        </p:txBody>
      </p:sp>
      <p:sp>
        <p:nvSpPr>
          <p:cNvPr id="14" name="TextBox 13"/>
          <p:cNvSpPr txBox="1"/>
          <p:nvPr/>
        </p:nvSpPr>
        <p:spPr>
          <a:xfrm>
            <a:off x="5646624" y="681440"/>
            <a:ext cx="1659429" cy="646331"/>
          </a:xfrm>
          <a:prstGeom prst="rect">
            <a:avLst/>
          </a:prstGeom>
          <a:noFill/>
        </p:spPr>
        <p:txBody>
          <a:bodyPr wrap="none" rtlCol="0">
            <a:spAutoFit/>
          </a:bodyPr>
          <a:lstStyle/>
          <a:p>
            <a:r>
              <a:rPr lang="en-US" dirty="0" smtClean="0"/>
              <a:t>Split 2</a:t>
            </a:r>
          </a:p>
          <a:p>
            <a:r>
              <a:rPr lang="en-US" dirty="0" smtClean="0"/>
              <a:t>SD-zeta 19nm</a:t>
            </a:r>
            <a:endParaRPr lang="en-US" dirty="0"/>
          </a:p>
        </p:txBody>
      </p:sp>
      <p:sp>
        <p:nvSpPr>
          <p:cNvPr id="15" name="TextBox 14"/>
          <p:cNvSpPr txBox="1"/>
          <p:nvPr/>
        </p:nvSpPr>
        <p:spPr>
          <a:xfrm>
            <a:off x="9412552" y="684606"/>
            <a:ext cx="1659429" cy="646331"/>
          </a:xfrm>
          <a:prstGeom prst="rect">
            <a:avLst/>
          </a:prstGeom>
          <a:noFill/>
        </p:spPr>
        <p:txBody>
          <a:bodyPr wrap="none" rtlCol="0">
            <a:spAutoFit/>
          </a:bodyPr>
          <a:lstStyle/>
          <a:p>
            <a:r>
              <a:rPr lang="en-US" dirty="0" smtClean="0"/>
              <a:t>Split 5</a:t>
            </a:r>
          </a:p>
          <a:p>
            <a:r>
              <a:rPr lang="en-US" dirty="0" smtClean="0"/>
              <a:t>SD-zeta 25nm</a:t>
            </a:r>
            <a:endParaRPr lang="en-US" dirty="0"/>
          </a:p>
        </p:txBody>
      </p:sp>
      <p:sp>
        <p:nvSpPr>
          <p:cNvPr id="16" name="Rectangle 15"/>
          <p:cNvSpPr/>
          <p:nvPr/>
        </p:nvSpPr>
        <p:spPr>
          <a:xfrm>
            <a:off x="512371" y="1680904"/>
            <a:ext cx="569387" cy="369332"/>
          </a:xfrm>
          <a:prstGeom prst="rect">
            <a:avLst/>
          </a:prstGeom>
        </p:spPr>
        <p:txBody>
          <a:bodyPr wrap="none">
            <a:spAutoFit/>
          </a:bodyPr>
          <a:lstStyle/>
          <a:p>
            <a:r>
              <a:rPr lang="en-US" dirty="0" smtClean="0"/>
              <a:t>1e3</a:t>
            </a:r>
            <a:endParaRPr lang="en-US" dirty="0"/>
          </a:p>
        </p:txBody>
      </p:sp>
      <p:sp>
        <p:nvSpPr>
          <p:cNvPr id="17" name="Rectangle 16"/>
          <p:cNvSpPr/>
          <p:nvPr/>
        </p:nvSpPr>
        <p:spPr>
          <a:xfrm>
            <a:off x="831532" y="819939"/>
            <a:ext cx="736099" cy="369332"/>
          </a:xfrm>
          <a:prstGeom prst="rect">
            <a:avLst/>
          </a:prstGeom>
        </p:spPr>
        <p:txBody>
          <a:bodyPr wrap="none">
            <a:spAutoFit/>
          </a:bodyPr>
          <a:lstStyle/>
          <a:p>
            <a:r>
              <a:rPr lang="en-US" dirty="0" smtClean="0"/>
              <a:t>virgin</a:t>
            </a:r>
            <a:endParaRPr lang="en-US" dirty="0"/>
          </a:p>
        </p:txBody>
      </p:sp>
      <p:sp>
        <p:nvSpPr>
          <p:cNvPr id="18" name="Rectangle 17"/>
          <p:cNvSpPr/>
          <p:nvPr/>
        </p:nvSpPr>
        <p:spPr>
          <a:xfrm>
            <a:off x="4358871" y="2188736"/>
            <a:ext cx="569387" cy="369332"/>
          </a:xfrm>
          <a:prstGeom prst="rect">
            <a:avLst/>
          </a:prstGeom>
        </p:spPr>
        <p:txBody>
          <a:bodyPr wrap="none">
            <a:spAutoFit/>
          </a:bodyPr>
          <a:lstStyle/>
          <a:p>
            <a:r>
              <a:rPr lang="en-US" dirty="0" smtClean="0"/>
              <a:t>1e3</a:t>
            </a:r>
            <a:endParaRPr lang="en-US" dirty="0"/>
          </a:p>
        </p:txBody>
      </p:sp>
      <p:sp>
        <p:nvSpPr>
          <p:cNvPr id="19" name="Rectangle 18"/>
          <p:cNvSpPr/>
          <p:nvPr/>
        </p:nvSpPr>
        <p:spPr>
          <a:xfrm>
            <a:off x="4192159" y="1734339"/>
            <a:ext cx="736099" cy="369332"/>
          </a:xfrm>
          <a:prstGeom prst="rect">
            <a:avLst/>
          </a:prstGeom>
        </p:spPr>
        <p:txBody>
          <a:bodyPr wrap="none">
            <a:spAutoFit/>
          </a:bodyPr>
          <a:lstStyle/>
          <a:p>
            <a:r>
              <a:rPr lang="en-US" dirty="0" smtClean="0"/>
              <a:t>virgin</a:t>
            </a:r>
            <a:endParaRPr lang="en-US" dirty="0"/>
          </a:p>
        </p:txBody>
      </p:sp>
      <p:sp>
        <p:nvSpPr>
          <p:cNvPr id="20" name="Rectangle 19"/>
          <p:cNvSpPr/>
          <p:nvPr/>
        </p:nvSpPr>
        <p:spPr>
          <a:xfrm>
            <a:off x="8170924" y="874894"/>
            <a:ext cx="569387" cy="369332"/>
          </a:xfrm>
          <a:prstGeom prst="rect">
            <a:avLst/>
          </a:prstGeom>
        </p:spPr>
        <p:txBody>
          <a:bodyPr wrap="none">
            <a:spAutoFit/>
          </a:bodyPr>
          <a:lstStyle/>
          <a:p>
            <a:r>
              <a:rPr lang="en-US" dirty="0" smtClean="0"/>
              <a:t>1e3</a:t>
            </a:r>
            <a:endParaRPr lang="en-US" dirty="0"/>
          </a:p>
        </p:txBody>
      </p:sp>
      <p:sp>
        <p:nvSpPr>
          <p:cNvPr id="21" name="Rectangle 20"/>
          <p:cNvSpPr/>
          <p:nvPr/>
        </p:nvSpPr>
        <p:spPr>
          <a:xfrm>
            <a:off x="8058939" y="2103671"/>
            <a:ext cx="736099" cy="369332"/>
          </a:xfrm>
          <a:prstGeom prst="rect">
            <a:avLst/>
          </a:prstGeom>
        </p:spPr>
        <p:txBody>
          <a:bodyPr wrap="none">
            <a:spAutoFit/>
          </a:bodyPr>
          <a:lstStyle/>
          <a:p>
            <a:r>
              <a:rPr lang="en-US" dirty="0" smtClean="0"/>
              <a:t>virgin</a:t>
            </a:r>
            <a:endParaRPr lang="en-US" dirty="0"/>
          </a:p>
        </p:txBody>
      </p:sp>
      <p:graphicFrame>
        <p:nvGraphicFramePr>
          <p:cNvPr id="23" name="Table 22"/>
          <p:cNvGraphicFramePr>
            <a:graphicFrameLocks noGrp="1"/>
          </p:cNvGraphicFramePr>
          <p:nvPr>
            <p:extLst>
              <p:ext uri="{D42A27DB-BD31-4B8C-83A1-F6EECF244321}">
                <p14:modId xmlns:p14="http://schemas.microsoft.com/office/powerpoint/2010/main" val="1330395963"/>
              </p:ext>
            </p:extLst>
          </p:nvPr>
        </p:nvGraphicFramePr>
        <p:xfrm>
          <a:off x="5960835" y="3769173"/>
          <a:ext cx="2438400" cy="1333500"/>
        </p:xfrm>
        <a:graphic>
          <a:graphicData uri="http://schemas.openxmlformats.org/drawingml/2006/table">
            <a:tbl>
              <a:tblPr/>
              <a:tblGrid>
                <a:gridCol w="609600"/>
                <a:gridCol w="609600"/>
                <a:gridCol w="609600"/>
                <a:gridCol w="609600"/>
              </a:tblGrid>
              <a:tr h="190500">
                <a:tc>
                  <a:txBody>
                    <a:bodyPr/>
                    <a:lstStyle/>
                    <a:p>
                      <a:pPr algn="ctr" fontAlgn="b"/>
                      <a:r>
                        <a:rPr lang="en-US" sz="1100" b="0" i="0" u="none" strike="noStrike">
                          <a:solidFill>
                            <a:srgbClr val="000000"/>
                          </a:solidFill>
                          <a:effectLst/>
                          <a:latin typeface="Calibri" panose="020F0502020204030204" pitchFamily="34" charset="0"/>
                        </a:rPr>
                        <a:t>Split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Cycle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EA0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STS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Virgin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0.674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1e3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0.477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-0.094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Virgin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0.346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-0.049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1e3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Virgin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0.333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-0.043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1e3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0.680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-0.169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4" name="TextBox 23"/>
          <p:cNvSpPr txBox="1"/>
          <p:nvPr/>
        </p:nvSpPr>
        <p:spPr>
          <a:xfrm>
            <a:off x="6075029" y="3406339"/>
            <a:ext cx="2249334" cy="369332"/>
          </a:xfrm>
          <a:prstGeom prst="rect">
            <a:avLst/>
          </a:prstGeom>
          <a:noFill/>
        </p:spPr>
        <p:txBody>
          <a:bodyPr wrap="none" rtlCol="0">
            <a:spAutoFit/>
          </a:bodyPr>
          <a:lstStyle/>
          <a:p>
            <a:r>
              <a:rPr lang="en-US" dirty="0" smtClean="0"/>
              <a:t>A) Poole conduction</a:t>
            </a:r>
            <a:endParaRPr lang="en-US" dirty="0"/>
          </a:p>
        </p:txBody>
      </p:sp>
      <p:graphicFrame>
        <p:nvGraphicFramePr>
          <p:cNvPr id="26" name="Table 25"/>
          <p:cNvGraphicFramePr>
            <a:graphicFrameLocks noGrp="1"/>
          </p:cNvGraphicFramePr>
          <p:nvPr>
            <p:extLst>
              <p:ext uri="{D42A27DB-BD31-4B8C-83A1-F6EECF244321}">
                <p14:modId xmlns:p14="http://schemas.microsoft.com/office/powerpoint/2010/main" val="476961226"/>
              </p:ext>
            </p:extLst>
          </p:nvPr>
        </p:nvGraphicFramePr>
        <p:xfrm>
          <a:off x="8924474" y="3775671"/>
          <a:ext cx="2438400" cy="1333500"/>
        </p:xfrm>
        <a:graphic>
          <a:graphicData uri="http://schemas.openxmlformats.org/drawingml/2006/table">
            <a:tbl>
              <a:tblPr/>
              <a:tblGrid>
                <a:gridCol w="609600"/>
                <a:gridCol w="609600"/>
                <a:gridCol w="609600"/>
                <a:gridCol w="609600"/>
              </a:tblGrid>
              <a:tr h="190500">
                <a:tc>
                  <a:txBody>
                    <a:bodyPr/>
                    <a:lstStyle/>
                    <a:p>
                      <a:pPr algn="ctr" fontAlgn="b"/>
                      <a:r>
                        <a:rPr lang="en-US" sz="1100" b="0" i="0" u="none" strike="noStrike" dirty="0">
                          <a:solidFill>
                            <a:srgbClr val="000000"/>
                          </a:solidFill>
                          <a:effectLst/>
                          <a:latin typeface="Calibri" panose="020F0502020204030204" pitchFamily="34" charset="0"/>
                        </a:rPr>
                        <a:t>Split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Cycle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EA0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STS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Virgin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FF0000"/>
                          </a:solidFill>
                          <a:effectLst/>
                          <a:latin typeface="Calibri" panose="020F0502020204030204" pitchFamily="34" charset="0"/>
                        </a:rPr>
                        <a:t>1.032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-0.453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1e3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FF0000"/>
                          </a:solidFill>
                          <a:effectLst/>
                          <a:latin typeface="Calibri" panose="020F0502020204030204" pitchFamily="34" charset="0"/>
                        </a:rPr>
                        <a:t>0.696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Virgin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FF0000"/>
                          </a:solidFill>
                          <a:effectLst/>
                          <a:latin typeface="Calibri" panose="020F0502020204030204" pitchFamily="34" charset="0"/>
                        </a:rPr>
                        <a:t>0.475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1e3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FF0000"/>
                          </a:solidFill>
                          <a:effectLst/>
                          <a:latin typeface="Calibri" panose="020F0502020204030204" pitchFamily="34" charset="0"/>
                        </a:rPr>
                        <a:t>0.286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-0.047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Virgin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FF0000"/>
                          </a:solidFill>
                          <a:effectLst/>
                          <a:latin typeface="Calibri" panose="020F0502020204030204" pitchFamily="34" charset="0"/>
                        </a:rPr>
                        <a:t>0.447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1e3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FF0000"/>
                          </a:solidFill>
                          <a:effectLst/>
                          <a:latin typeface="Calibri" panose="020F0502020204030204" pitchFamily="34" charset="0"/>
                        </a:rPr>
                        <a:t>1.129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-0.550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7" name="TextBox 26"/>
          <p:cNvSpPr txBox="1"/>
          <p:nvPr/>
        </p:nvSpPr>
        <p:spPr>
          <a:xfrm>
            <a:off x="8829920" y="3413090"/>
            <a:ext cx="3018775" cy="369332"/>
          </a:xfrm>
          <a:prstGeom prst="rect">
            <a:avLst/>
          </a:prstGeom>
          <a:noFill/>
        </p:spPr>
        <p:txBody>
          <a:bodyPr wrap="none" rtlCol="0">
            <a:spAutoFit/>
          </a:bodyPr>
          <a:lstStyle/>
          <a:p>
            <a:r>
              <a:rPr lang="en-US" dirty="0" smtClean="0"/>
              <a:t>B) Poole-</a:t>
            </a:r>
            <a:r>
              <a:rPr lang="en-US" dirty="0" err="1" smtClean="0"/>
              <a:t>frankel</a:t>
            </a:r>
            <a:r>
              <a:rPr lang="en-US" dirty="0" smtClean="0"/>
              <a:t> conduction</a:t>
            </a:r>
            <a:endParaRPr lang="en-US" dirty="0"/>
          </a:p>
        </p:txBody>
      </p:sp>
    </p:spTree>
    <p:extLst>
      <p:ext uri="{BB962C8B-B14F-4D97-AF65-F5344CB8AC3E}">
        <p14:creationId xmlns:p14="http://schemas.microsoft.com/office/powerpoint/2010/main" val="1474867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Split 1 – </a:t>
            </a:r>
            <a:r>
              <a:rPr lang="en-US" dirty="0" err="1" smtClean="0"/>
              <a:t>Ea</a:t>
            </a:r>
            <a:r>
              <a:rPr lang="en-US" dirty="0" smtClean="0"/>
              <a:t> fit</a:t>
            </a:r>
            <a:endParaRPr lang="en-US" dirty="0"/>
          </a:p>
        </p:txBody>
      </p:sp>
      <p:pic>
        <p:nvPicPr>
          <p:cNvPr id="6" name="Picture 5"/>
          <p:cNvPicPr>
            <a:picLocks noChangeAspect="1"/>
          </p:cNvPicPr>
          <p:nvPr/>
        </p:nvPicPr>
        <p:blipFill>
          <a:blip r:embed="rId2"/>
          <a:stretch>
            <a:fillRect/>
          </a:stretch>
        </p:blipFill>
        <p:spPr>
          <a:xfrm>
            <a:off x="0" y="3286719"/>
            <a:ext cx="2978978" cy="2303840"/>
          </a:xfrm>
          <a:prstGeom prst="rect">
            <a:avLst/>
          </a:prstGeom>
        </p:spPr>
      </p:pic>
      <p:pic>
        <p:nvPicPr>
          <p:cNvPr id="7" name="Picture 6"/>
          <p:cNvPicPr>
            <a:picLocks noChangeAspect="1"/>
          </p:cNvPicPr>
          <p:nvPr/>
        </p:nvPicPr>
        <p:blipFill>
          <a:blip r:embed="rId3"/>
          <a:stretch>
            <a:fillRect/>
          </a:stretch>
        </p:blipFill>
        <p:spPr>
          <a:xfrm>
            <a:off x="2942851" y="3286719"/>
            <a:ext cx="2978978" cy="2303840"/>
          </a:xfrm>
          <a:prstGeom prst="rect">
            <a:avLst/>
          </a:prstGeom>
        </p:spPr>
      </p:pic>
      <p:sp>
        <p:nvSpPr>
          <p:cNvPr id="8" name="TextBox 7"/>
          <p:cNvSpPr txBox="1"/>
          <p:nvPr/>
        </p:nvSpPr>
        <p:spPr>
          <a:xfrm>
            <a:off x="143996" y="2953913"/>
            <a:ext cx="2181046" cy="369332"/>
          </a:xfrm>
          <a:prstGeom prst="rect">
            <a:avLst/>
          </a:prstGeom>
          <a:noFill/>
        </p:spPr>
        <p:txBody>
          <a:bodyPr wrap="none" rtlCol="0">
            <a:spAutoFit/>
          </a:bodyPr>
          <a:lstStyle/>
          <a:p>
            <a:r>
              <a:rPr lang="en-US" dirty="0" smtClean="0"/>
              <a:t>Virgin – Fit vs. </a:t>
            </a:r>
            <a:r>
              <a:rPr lang="en-US" dirty="0" err="1" smtClean="0"/>
              <a:t>Vdut</a:t>
            </a:r>
            <a:endParaRPr lang="en-US" dirty="0"/>
          </a:p>
        </p:txBody>
      </p:sp>
      <p:sp>
        <p:nvSpPr>
          <p:cNvPr id="9" name="Rectangle 8"/>
          <p:cNvSpPr/>
          <p:nvPr/>
        </p:nvSpPr>
        <p:spPr>
          <a:xfrm>
            <a:off x="0" y="5615079"/>
            <a:ext cx="2601686" cy="276999"/>
          </a:xfrm>
          <a:prstGeom prst="rect">
            <a:avLst/>
          </a:prstGeom>
        </p:spPr>
        <p:txBody>
          <a:bodyPr wrap="square">
            <a:spAutoFit/>
          </a:bodyPr>
          <a:lstStyle/>
          <a:p>
            <a:r>
              <a:rPr lang="en-US" sz="1200" dirty="0" err="1">
                <a:solidFill>
                  <a:srgbClr val="000000"/>
                </a:solidFill>
                <a:latin typeface="Arial" panose="020B0604020202020204" pitchFamily="34" charset="0"/>
              </a:rPr>
              <a:t>Ea</a:t>
            </a:r>
            <a:r>
              <a:rPr lang="en-US" sz="1200" dirty="0">
                <a:solidFill>
                  <a:srgbClr val="000000"/>
                </a:solidFill>
                <a:latin typeface="Arial" panose="020B0604020202020204" pitchFamily="34" charset="0"/>
              </a:rPr>
              <a:t> = 0.6743033 - 0.143004*</a:t>
            </a:r>
            <a:r>
              <a:rPr lang="en-US" sz="1200" dirty="0" err="1">
                <a:solidFill>
                  <a:srgbClr val="000000"/>
                </a:solidFill>
                <a:latin typeface="Arial" panose="020B0604020202020204" pitchFamily="34" charset="0"/>
              </a:rPr>
              <a:t>Vdut</a:t>
            </a:r>
            <a:endParaRPr lang="en-US" sz="1200" dirty="0">
              <a:solidFill>
                <a:srgbClr val="000000"/>
              </a:solidFill>
              <a:latin typeface="Arial" panose="020B0604020202020204" pitchFamily="34" charset="0"/>
            </a:endParaRPr>
          </a:p>
        </p:txBody>
      </p:sp>
      <p:sp>
        <p:nvSpPr>
          <p:cNvPr id="10" name="Rectangle 9"/>
          <p:cNvSpPr/>
          <p:nvPr/>
        </p:nvSpPr>
        <p:spPr>
          <a:xfrm>
            <a:off x="3117022" y="5615079"/>
            <a:ext cx="2781531" cy="276999"/>
          </a:xfrm>
          <a:prstGeom prst="rect">
            <a:avLst/>
          </a:prstGeom>
        </p:spPr>
        <p:txBody>
          <a:bodyPr wrap="none">
            <a:spAutoFit/>
          </a:bodyPr>
          <a:lstStyle/>
          <a:p>
            <a:r>
              <a:rPr lang="en-US" sz="1200" dirty="0" err="1">
                <a:solidFill>
                  <a:srgbClr val="000000"/>
                </a:solidFill>
                <a:latin typeface="Arial" panose="020B0604020202020204" pitchFamily="34" charset="0"/>
              </a:rPr>
              <a:t>Ea</a:t>
            </a:r>
            <a:r>
              <a:rPr lang="en-US" sz="1200" dirty="0">
                <a:solidFill>
                  <a:srgbClr val="000000"/>
                </a:solidFill>
                <a:latin typeface="Arial" panose="020B0604020202020204" pitchFamily="34" charset="0"/>
              </a:rPr>
              <a:t> = 1.032482 - 0.4534796*</a:t>
            </a:r>
            <a:r>
              <a:rPr lang="en-US" sz="1200" dirty="0" err="1">
                <a:solidFill>
                  <a:srgbClr val="000000"/>
                </a:solidFill>
                <a:latin typeface="Arial" panose="020B0604020202020204" pitchFamily="34" charset="0"/>
              </a:rPr>
              <a:t>sqrt</a:t>
            </a:r>
            <a:r>
              <a:rPr lang="en-US" sz="1200" dirty="0">
                <a:solidFill>
                  <a:srgbClr val="000000"/>
                </a:solidFill>
                <a:latin typeface="Arial" panose="020B0604020202020204" pitchFamily="34" charset="0"/>
              </a:rPr>
              <a:t>(</a:t>
            </a:r>
            <a:r>
              <a:rPr lang="en-US" sz="1200" dirty="0" err="1">
                <a:solidFill>
                  <a:srgbClr val="000000"/>
                </a:solidFill>
                <a:latin typeface="Arial" panose="020B0604020202020204" pitchFamily="34" charset="0"/>
              </a:rPr>
              <a:t>Vdut</a:t>
            </a:r>
            <a:r>
              <a:rPr lang="en-US" sz="1200" dirty="0">
                <a:solidFill>
                  <a:srgbClr val="000000"/>
                </a:solidFill>
                <a:latin typeface="Arial" panose="020B0604020202020204" pitchFamily="34" charset="0"/>
              </a:rPr>
              <a:t>)</a:t>
            </a:r>
          </a:p>
        </p:txBody>
      </p:sp>
      <p:sp>
        <p:nvSpPr>
          <p:cNvPr id="11" name="TextBox 10"/>
          <p:cNvSpPr txBox="1"/>
          <p:nvPr/>
        </p:nvSpPr>
        <p:spPr>
          <a:xfrm>
            <a:off x="3060642" y="2968308"/>
            <a:ext cx="2719655" cy="369332"/>
          </a:xfrm>
          <a:prstGeom prst="rect">
            <a:avLst/>
          </a:prstGeom>
          <a:noFill/>
        </p:spPr>
        <p:txBody>
          <a:bodyPr wrap="none" rtlCol="0">
            <a:spAutoFit/>
          </a:bodyPr>
          <a:lstStyle/>
          <a:p>
            <a:r>
              <a:rPr lang="en-US" dirty="0" smtClean="0"/>
              <a:t>Virgin – Fit vs. </a:t>
            </a:r>
            <a:r>
              <a:rPr lang="en-US" dirty="0" err="1" smtClean="0"/>
              <a:t>sqrt</a:t>
            </a:r>
            <a:r>
              <a:rPr lang="en-US" dirty="0" smtClean="0"/>
              <a:t>(</a:t>
            </a:r>
            <a:r>
              <a:rPr lang="en-US" dirty="0" err="1" smtClean="0"/>
              <a:t>Vdut</a:t>
            </a:r>
            <a:r>
              <a:rPr lang="en-US" dirty="0" smtClean="0"/>
              <a:t>)</a:t>
            </a:r>
            <a:endParaRPr lang="en-US" dirty="0"/>
          </a:p>
        </p:txBody>
      </p:sp>
      <p:sp>
        <p:nvSpPr>
          <p:cNvPr id="14" name="TextBox 13"/>
          <p:cNvSpPr txBox="1"/>
          <p:nvPr/>
        </p:nvSpPr>
        <p:spPr>
          <a:xfrm>
            <a:off x="6178120" y="2953913"/>
            <a:ext cx="2685351" cy="369332"/>
          </a:xfrm>
          <a:prstGeom prst="rect">
            <a:avLst/>
          </a:prstGeom>
          <a:noFill/>
        </p:spPr>
        <p:txBody>
          <a:bodyPr wrap="none" rtlCol="0">
            <a:spAutoFit/>
          </a:bodyPr>
          <a:lstStyle/>
          <a:p>
            <a:r>
              <a:rPr lang="en-US" dirty="0" smtClean="0"/>
              <a:t>1e3 cycles – Fit vs. </a:t>
            </a:r>
            <a:r>
              <a:rPr lang="en-US" dirty="0" err="1" smtClean="0"/>
              <a:t>Vdut</a:t>
            </a:r>
            <a:endParaRPr lang="en-US" dirty="0"/>
          </a:p>
        </p:txBody>
      </p:sp>
      <p:sp>
        <p:nvSpPr>
          <p:cNvPr id="15" name="TextBox 14"/>
          <p:cNvSpPr txBox="1"/>
          <p:nvPr/>
        </p:nvSpPr>
        <p:spPr>
          <a:xfrm>
            <a:off x="9094766" y="2968308"/>
            <a:ext cx="3223959" cy="369332"/>
          </a:xfrm>
          <a:prstGeom prst="rect">
            <a:avLst/>
          </a:prstGeom>
          <a:noFill/>
        </p:spPr>
        <p:txBody>
          <a:bodyPr wrap="none" rtlCol="0">
            <a:spAutoFit/>
          </a:bodyPr>
          <a:lstStyle/>
          <a:p>
            <a:r>
              <a:rPr lang="en-US" dirty="0" smtClean="0"/>
              <a:t>1e3 cycles – Fit vs. </a:t>
            </a:r>
            <a:r>
              <a:rPr lang="en-US" dirty="0" err="1" smtClean="0"/>
              <a:t>sqrt</a:t>
            </a:r>
            <a:r>
              <a:rPr lang="en-US" dirty="0" smtClean="0"/>
              <a:t>(</a:t>
            </a:r>
            <a:r>
              <a:rPr lang="en-US" dirty="0" err="1" smtClean="0"/>
              <a:t>Vdut</a:t>
            </a:r>
            <a:r>
              <a:rPr lang="en-US" dirty="0" smtClean="0"/>
              <a:t>)</a:t>
            </a:r>
            <a:endParaRPr lang="en-US" dirty="0"/>
          </a:p>
        </p:txBody>
      </p:sp>
      <p:sp>
        <p:nvSpPr>
          <p:cNvPr id="16" name="Rectangle 15"/>
          <p:cNvSpPr/>
          <p:nvPr/>
        </p:nvSpPr>
        <p:spPr>
          <a:xfrm>
            <a:off x="6178120" y="5613960"/>
            <a:ext cx="2507418" cy="276999"/>
          </a:xfrm>
          <a:prstGeom prst="rect">
            <a:avLst/>
          </a:prstGeom>
        </p:spPr>
        <p:txBody>
          <a:bodyPr wrap="none">
            <a:spAutoFit/>
          </a:bodyPr>
          <a:lstStyle/>
          <a:p>
            <a:r>
              <a:rPr lang="en-US" sz="1200" dirty="0" err="1"/>
              <a:t>Ea</a:t>
            </a:r>
            <a:r>
              <a:rPr lang="en-US" sz="1200" dirty="0"/>
              <a:t> = 0.4766904 - 0.0935454*</a:t>
            </a:r>
            <a:r>
              <a:rPr lang="en-US" sz="1200" dirty="0" err="1"/>
              <a:t>Vdut</a:t>
            </a:r>
            <a:endParaRPr lang="en-US" sz="1200" dirty="0"/>
          </a:p>
        </p:txBody>
      </p:sp>
      <p:sp>
        <p:nvSpPr>
          <p:cNvPr id="17" name="Rectangle 16"/>
          <p:cNvSpPr/>
          <p:nvPr/>
        </p:nvSpPr>
        <p:spPr>
          <a:xfrm>
            <a:off x="9231000" y="5613961"/>
            <a:ext cx="2866490" cy="276999"/>
          </a:xfrm>
          <a:prstGeom prst="rect">
            <a:avLst/>
          </a:prstGeom>
        </p:spPr>
        <p:txBody>
          <a:bodyPr wrap="none">
            <a:spAutoFit/>
          </a:bodyPr>
          <a:lstStyle/>
          <a:p>
            <a:r>
              <a:rPr lang="en-US" sz="1200" dirty="0" err="1"/>
              <a:t>Ea</a:t>
            </a:r>
            <a:r>
              <a:rPr lang="en-US" sz="1200" dirty="0"/>
              <a:t> = 0.6958805 - 0.2873885*</a:t>
            </a:r>
            <a:r>
              <a:rPr lang="en-US" sz="1200" dirty="0" err="1"/>
              <a:t>sqrt</a:t>
            </a:r>
            <a:r>
              <a:rPr lang="en-US" sz="1200" dirty="0"/>
              <a:t>(</a:t>
            </a:r>
            <a:r>
              <a:rPr lang="en-US" sz="1200" dirty="0" err="1"/>
              <a:t>Vdut</a:t>
            </a:r>
            <a:r>
              <a:rPr lang="en-US" sz="1200" dirty="0"/>
              <a:t>)</a:t>
            </a:r>
          </a:p>
        </p:txBody>
      </p:sp>
      <p:pic>
        <p:nvPicPr>
          <p:cNvPr id="18" name="Picture 17"/>
          <p:cNvPicPr>
            <a:picLocks noChangeAspect="1"/>
          </p:cNvPicPr>
          <p:nvPr/>
        </p:nvPicPr>
        <p:blipFill>
          <a:blip r:embed="rId4"/>
          <a:stretch>
            <a:fillRect/>
          </a:stretch>
        </p:blipFill>
        <p:spPr>
          <a:xfrm>
            <a:off x="7261414" y="650073"/>
            <a:ext cx="3835553" cy="2303840"/>
          </a:xfrm>
          <a:prstGeom prst="rect">
            <a:avLst/>
          </a:prstGeom>
        </p:spPr>
      </p:pic>
      <p:pic>
        <p:nvPicPr>
          <p:cNvPr id="19" name="Picture 18"/>
          <p:cNvPicPr>
            <a:picLocks noChangeAspect="1"/>
          </p:cNvPicPr>
          <p:nvPr/>
        </p:nvPicPr>
        <p:blipFill>
          <a:blip r:embed="rId5"/>
          <a:stretch>
            <a:fillRect/>
          </a:stretch>
        </p:blipFill>
        <p:spPr>
          <a:xfrm>
            <a:off x="1300843" y="650073"/>
            <a:ext cx="3835553" cy="2303840"/>
          </a:xfrm>
          <a:prstGeom prst="rect">
            <a:avLst/>
          </a:prstGeom>
        </p:spPr>
      </p:pic>
      <p:sp>
        <p:nvSpPr>
          <p:cNvPr id="20" name="TextBox 19"/>
          <p:cNvSpPr txBox="1"/>
          <p:nvPr/>
        </p:nvSpPr>
        <p:spPr>
          <a:xfrm>
            <a:off x="1462242" y="333220"/>
            <a:ext cx="3309560" cy="369332"/>
          </a:xfrm>
          <a:prstGeom prst="rect">
            <a:avLst/>
          </a:prstGeom>
          <a:noFill/>
        </p:spPr>
        <p:txBody>
          <a:bodyPr wrap="none" rtlCol="0">
            <a:spAutoFit/>
          </a:bodyPr>
          <a:lstStyle/>
          <a:p>
            <a:r>
              <a:rPr lang="en-US" dirty="0" smtClean="0"/>
              <a:t>Virgin leakage vs. temperature</a:t>
            </a:r>
            <a:endParaRPr lang="en-US" dirty="0"/>
          </a:p>
        </p:txBody>
      </p:sp>
      <p:sp>
        <p:nvSpPr>
          <p:cNvPr id="21" name="TextBox 20"/>
          <p:cNvSpPr txBox="1"/>
          <p:nvPr/>
        </p:nvSpPr>
        <p:spPr>
          <a:xfrm>
            <a:off x="7226881" y="347615"/>
            <a:ext cx="3813865" cy="369332"/>
          </a:xfrm>
          <a:prstGeom prst="rect">
            <a:avLst/>
          </a:prstGeom>
          <a:noFill/>
        </p:spPr>
        <p:txBody>
          <a:bodyPr wrap="none" rtlCol="0">
            <a:spAutoFit/>
          </a:bodyPr>
          <a:lstStyle/>
          <a:p>
            <a:r>
              <a:rPr lang="en-US" dirty="0" smtClean="0"/>
              <a:t>1e3 cycles leakage vs. temperature</a:t>
            </a:r>
            <a:endParaRPr lang="en-US" dirty="0"/>
          </a:p>
        </p:txBody>
      </p:sp>
      <p:cxnSp>
        <p:nvCxnSpPr>
          <p:cNvPr id="23" name="Straight Connector 22"/>
          <p:cNvCxnSpPr/>
          <p:nvPr/>
        </p:nvCxnSpPr>
        <p:spPr>
          <a:xfrm>
            <a:off x="6019803" y="650073"/>
            <a:ext cx="0" cy="48036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24" name="Picture 23"/>
          <p:cNvPicPr>
            <a:picLocks noChangeAspect="1"/>
          </p:cNvPicPr>
          <p:nvPr/>
        </p:nvPicPr>
        <p:blipFill>
          <a:blip r:embed="rId6"/>
          <a:stretch>
            <a:fillRect/>
          </a:stretch>
        </p:blipFill>
        <p:spPr>
          <a:xfrm>
            <a:off x="6139565" y="3286719"/>
            <a:ext cx="2978978" cy="2303840"/>
          </a:xfrm>
          <a:prstGeom prst="rect">
            <a:avLst/>
          </a:prstGeom>
        </p:spPr>
      </p:pic>
      <p:pic>
        <p:nvPicPr>
          <p:cNvPr id="25" name="Picture 24"/>
          <p:cNvPicPr>
            <a:picLocks noChangeAspect="1"/>
          </p:cNvPicPr>
          <p:nvPr/>
        </p:nvPicPr>
        <p:blipFill>
          <a:blip r:embed="rId7"/>
          <a:stretch>
            <a:fillRect/>
          </a:stretch>
        </p:blipFill>
        <p:spPr>
          <a:xfrm>
            <a:off x="9179180" y="3286719"/>
            <a:ext cx="2978978" cy="2303840"/>
          </a:xfrm>
          <a:prstGeom prst="rect">
            <a:avLst/>
          </a:prstGeom>
        </p:spPr>
      </p:pic>
    </p:spTree>
    <p:extLst>
      <p:ext uri="{BB962C8B-B14F-4D97-AF65-F5344CB8AC3E}">
        <p14:creationId xmlns:p14="http://schemas.microsoft.com/office/powerpoint/2010/main" val="1039379390"/>
      </p:ext>
    </p:extLst>
  </p:cSld>
  <p:clrMapOvr>
    <a:masterClrMapping/>
  </p:clrMapOvr>
</p:sld>
</file>

<file path=ppt/theme/theme1.xml><?xml version="1.0" encoding="utf-8"?>
<a:theme xmlns:a="http://schemas.openxmlformats.org/drawingml/2006/main" name="IntelMicron">
  <a:themeElements>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IntelMicron" id="{B484CFB1-63FA-4391-9A54-94E5A893768C}" vid="{2A3C0FF9-D12A-4BBD-8A94-76A45B3681FD}"/>
    </a:ext>
  </a:extLst>
</a:theme>
</file>

<file path=docProps/app.xml><?xml version="1.0" encoding="utf-8"?>
<Properties xmlns="http://schemas.openxmlformats.org/officeDocument/2006/extended-properties" xmlns:vt="http://schemas.openxmlformats.org/officeDocument/2006/docPropsVTypes">
  <Template>IntelMicron</Template>
  <TotalTime>6199</TotalTime>
  <Words>1159</Words>
  <Application>Microsoft Office PowerPoint</Application>
  <PresentationFormat>Custom</PresentationFormat>
  <Paragraphs>221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IntelMicron</vt:lpstr>
      <vt:lpstr>PowerPoint Presentation</vt:lpstr>
      <vt:lpstr>PTX-A364: Leakage vs. Temperature Summary</vt:lpstr>
      <vt:lpstr>Leakage vs. Temperature Experimental Flow</vt:lpstr>
      <vt:lpstr>Split Table</vt:lpstr>
      <vt:lpstr>Methodology: Measuring all cells in parallel in IG88</vt:lpstr>
      <vt:lpstr>Virgin Leakage</vt:lpstr>
      <vt:lpstr>Fitting of Idut vs. 1/kT curves</vt:lpstr>
      <vt:lpstr>Ea extraction vs. Vdut</vt:lpstr>
      <vt:lpstr>Split 1 – Ea fit</vt:lpstr>
      <vt:lpstr>Split 2 – Ea fit</vt:lpstr>
      <vt:lpstr>Split 5 – Ea fit</vt:lpstr>
    </vt:vector>
  </TitlesOfParts>
  <Company>Intel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Ly-Gagnon, Dany-Sebastien</dc:creator>
  <cp:lastModifiedBy>Dany Ly-Gagnon</cp:lastModifiedBy>
  <cp:revision>120</cp:revision>
  <dcterms:created xsi:type="dcterms:W3CDTF">2014-06-10T22:52:10Z</dcterms:created>
  <dcterms:modified xsi:type="dcterms:W3CDTF">2014-06-30T20:53:40Z</dcterms:modified>
</cp:coreProperties>
</file>