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1" r:id="rId4"/>
  </p:sldMasterIdLst>
  <p:notesMasterIdLst>
    <p:notesMasterId r:id="rId27"/>
  </p:notesMasterIdLst>
  <p:handoutMasterIdLst>
    <p:handoutMasterId r:id="rId28"/>
  </p:handoutMasterIdLst>
  <p:sldIdLst>
    <p:sldId id="256" r:id="rId5"/>
    <p:sldId id="257" r:id="rId6"/>
    <p:sldId id="263" r:id="rId7"/>
    <p:sldId id="265" r:id="rId8"/>
    <p:sldId id="266" r:id="rId9"/>
    <p:sldId id="270" r:id="rId10"/>
    <p:sldId id="272" r:id="rId11"/>
    <p:sldId id="268" r:id="rId12"/>
    <p:sldId id="269" r:id="rId13"/>
    <p:sldId id="273" r:id="rId14"/>
    <p:sldId id="262" r:id="rId15"/>
    <p:sldId id="264" r:id="rId16"/>
    <p:sldId id="258" r:id="rId17"/>
    <p:sldId id="259" r:id="rId18"/>
    <p:sldId id="260" r:id="rId19"/>
    <p:sldId id="261" r:id="rId20"/>
    <p:sldId id="274" r:id="rId21"/>
    <p:sldId id="275" r:id="rId22"/>
    <p:sldId id="277" r:id="rId23"/>
    <p:sldId id="278" r:id="rId24"/>
    <p:sldId id="279" r:id="rId25"/>
    <p:sldId id="280" r:id="rId26"/>
  </p:sldIdLst>
  <p:sldSz cx="9144000" cy="6858000" type="screen4x3"/>
  <p:notesSz cx="6858000" cy="9180513"/>
  <p:defaultTex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104"/>
    <a:srgbClr val="06C4EA"/>
    <a:srgbClr val="0033CC"/>
    <a:srgbClr val="0066CC"/>
    <a:srgbClr val="24207A"/>
    <a:srgbClr val="C1CEEC"/>
    <a:srgbClr val="292377"/>
    <a:srgbClr val="0000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062" y="6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59" name="Rectangle 3075"/>
          <p:cNvSpPr>
            <a:spLocks noGrp="1" noChangeArrowheads="1"/>
          </p:cNvSpPr>
          <p:nvPr>
            <p:ph type="dt" sz="quarter" idx="1"/>
          </p:nvPr>
        </p:nvSpPr>
        <p:spPr bwMode="auto">
          <a:xfrm>
            <a:off x="3884613" y="0"/>
            <a:ext cx="2987675" cy="452438"/>
          </a:xfrm>
          <a:prstGeom prst="rect">
            <a:avLst/>
          </a:prstGeom>
          <a:noFill/>
          <a:ln w="9525">
            <a:noFill/>
            <a:miter lim="800000"/>
            <a:headEnd/>
            <a:tailEnd/>
          </a:ln>
          <a:effectLst/>
        </p:spPr>
        <p:txBody>
          <a:bodyPr vert="horz" wrap="square" lIns="90077" tIns="45039" rIns="90077" bIns="45039" numCol="1" anchor="t"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ea typeface="+mn-ea"/>
              </a:defRPr>
            </a:lvl1pPr>
          </a:lstStyle>
          <a:p>
            <a:pPr>
              <a:defRPr/>
            </a:pPr>
            <a:endParaRPr lang="en-US"/>
          </a:p>
        </p:txBody>
      </p:sp>
      <p:sp>
        <p:nvSpPr>
          <p:cNvPr id="429061" name="Rectangle 3077"/>
          <p:cNvSpPr>
            <a:spLocks noGrp="1" noChangeArrowheads="1"/>
          </p:cNvSpPr>
          <p:nvPr>
            <p:ph type="sldNum" sz="quarter" idx="3"/>
          </p:nvPr>
        </p:nvSpPr>
        <p:spPr bwMode="auto">
          <a:xfrm>
            <a:off x="3884613" y="8742363"/>
            <a:ext cx="2987675" cy="452437"/>
          </a:xfrm>
          <a:prstGeom prst="rect">
            <a:avLst/>
          </a:prstGeom>
          <a:noFill/>
          <a:ln w="9525">
            <a:noFill/>
            <a:miter lim="800000"/>
            <a:headEnd/>
            <a:tailEnd/>
          </a:ln>
          <a:effectLst/>
        </p:spPr>
        <p:txBody>
          <a:bodyPr vert="horz" wrap="square" lIns="90077" tIns="45039" rIns="90077" bIns="45039" numCol="1" anchor="b"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defRPr>
            </a:lvl1pPr>
          </a:lstStyle>
          <a:p>
            <a:fld id="{2BB3CFA0-C50B-4408-AE35-7387DF8B323A}" type="slidenum">
              <a:rPr lang="en-US"/>
              <a:pPr/>
              <a:t>‹#›</a:t>
            </a:fld>
            <a:endParaRPr lang="en-US"/>
          </a:p>
        </p:txBody>
      </p:sp>
    </p:spTree>
    <p:extLst>
      <p:ext uri="{BB962C8B-B14F-4D97-AF65-F5344CB8AC3E}">
        <p14:creationId xmlns:p14="http://schemas.microsoft.com/office/powerpoint/2010/main" val="3039397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5"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algn="r" defTabSz="915988" eaLnBrk="0" hangingPunct="0">
              <a:defRPr>
                <a:latin typeface="Times New Roman" pitchFamily="18" charset="0"/>
                <a:ea typeface="+mn-ea"/>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algn="r" defTabSz="915988" eaLnBrk="0" hangingPunct="0">
              <a:defRPr>
                <a:latin typeface="Times New Roman" pitchFamily="18" charset="0"/>
              </a:defRPr>
            </a:lvl1pPr>
          </a:lstStyle>
          <a:p>
            <a:fld id="{22FB48F5-EA81-42AD-BA58-99B1C308118C}" type="slidenum">
              <a:rPr lang="en-US"/>
              <a:pPr/>
              <a:t>‹#›</a:t>
            </a:fld>
            <a:endParaRPr lang="en-US"/>
          </a:p>
        </p:txBody>
      </p:sp>
    </p:spTree>
    <p:extLst>
      <p:ext uri="{BB962C8B-B14F-4D97-AF65-F5344CB8AC3E}">
        <p14:creationId xmlns:p14="http://schemas.microsoft.com/office/powerpoint/2010/main" val="1455052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p>
            <a:pPr algn="ctr" eaLnBrk="0" hangingPunct="0"/>
            <a:fld id="{CFF3407A-6DC1-4A39-82EB-AEA861823479}"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962F82A-68A1-4208-B231-611A71C672E5}" type="datetime4">
              <a:rPr lang="en-US"/>
              <a:pPr/>
              <a:t>August 11, 2014</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n-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p>
            <a:pPr algn="ctr" eaLnBrk="0" hangingPunct="0"/>
            <a:fld id="{200864FE-FB61-4EE3-96BA-3D027769C9AA}" type="slidenum">
              <a:rPr lang="en-US" sz="800" b="1"/>
              <a:pPr algn="ctr" eaLnBrk="0" hangingPunct="0"/>
              <a:t>‹#›</a:t>
            </a:fld>
            <a:endParaRPr lang="en-US" sz="800" b="1"/>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DDDEE7D-CA42-4C6D-B6B0-ED94911E7151}" type="datetime4">
              <a:rPr lang="en-US"/>
              <a:pPr/>
              <a:t>August 11, 2014</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Non-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p>
            <a:pPr algn="ctr" eaLnBrk="0" hangingPunct="0"/>
            <a:fld id="{793EA9EC-6FB6-4C56-A06D-BED53ED1E580}" type="slidenum">
              <a:rPr lang="en-US" sz="800" b="1"/>
              <a:pPr algn="ctr" eaLnBrk="0" hangingPunct="0"/>
              <a:t>‹#›</a:t>
            </a:fld>
            <a:endParaRPr lang="en-US" sz="800" b="1"/>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256C2460-ADC0-40E9-A362-F24402168850}" type="datetime4">
              <a:rPr lang="en-US"/>
              <a:pPr/>
              <a:t>August 11, 2014</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5"/>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p>
            <a:pPr algn="ctr" eaLnBrk="0" hangingPunct="0"/>
            <a:fld id="{835F2315-883B-4E65-BD63-1126B2AB15F4}" type="slidenum">
              <a:rPr lang="en-US" sz="800" b="1"/>
              <a:pPr algn="ctr" eaLnBrk="0" hangingPunct="0"/>
              <a:t>‹#›</a:t>
            </a:fld>
            <a:endParaRPr lang="en-US" sz="800" b="1"/>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1"/>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A842C71-A808-442A-88EE-1D871782F288}" type="datetime4">
              <a:rPr lang="en-US"/>
              <a:pPr/>
              <a:t>August 11, 2014</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p>
            <a:pPr algn="ctr" eaLnBrk="0" hangingPunct="0"/>
            <a:fld id="{E2DEDE3F-9FDD-4D2A-B8C8-D51806A88C28}" type="slidenum">
              <a:rPr lang="en-US" sz="800" b="1"/>
              <a:pPr algn="ctr" eaLnBrk="0" hangingPunct="0"/>
              <a:t>‹#›</a:t>
            </a:fld>
            <a:endParaRPr lang="en-US" sz="800" b="1"/>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58579EE-FFC6-4E64-AA58-9F3079675195}" type="datetime4">
              <a:rPr lang="en-US"/>
              <a:pPr/>
              <a:t>August 11, 2014</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p>
            <a:pPr algn="ctr" eaLnBrk="0" hangingPunct="0"/>
            <a:fld id="{547512C2-D0B0-449F-8E3F-7DB3B889378F}" type="slidenum">
              <a:rPr lang="en-US" sz="800" b="1"/>
              <a:pPr algn="ctr" eaLnBrk="0" hangingPunct="0"/>
              <a:t>‹#›</a:t>
            </a:fld>
            <a:endParaRPr lang="en-US" sz="800" b="1"/>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26AAB2A7-0496-4B4F-ACC8-0BE976AF1341}" type="datetime4">
              <a:rPr lang="en-US"/>
              <a:pPr/>
              <a:t>August 11, 2014</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p>
            <a:pPr algn="ctr" eaLnBrk="0" hangingPunct="0"/>
            <a:fld id="{9326F9CF-98D5-45DC-901F-EE291EB379B8}" type="slidenum">
              <a:rPr lang="en-US" sz="800" b="1"/>
              <a:pPr algn="ctr" eaLnBrk="0" hangingPunct="0"/>
              <a:t>‹#›</a:t>
            </a:fld>
            <a:endParaRPr lang="en-US" sz="800" b="1"/>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5A1A17D8-B76F-406C-89E9-180FCFCE5267}" type="datetime4">
              <a:rPr lang="en-US"/>
              <a:pPr/>
              <a:t>August 11, 2014</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5"/>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n-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p>
            <a:pPr algn="ctr" eaLnBrk="0" hangingPunct="0"/>
            <a:fld id="{C4FCA91F-20EB-4207-9867-A9A5688D8A31}"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82B420D7-16B3-4EA7-BF46-AAFBBE9CF960}" type="datetime4">
              <a:rPr lang="en-US"/>
              <a:pPr/>
              <a:t>August 11, 2014</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n-Confidential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p>
            <a:pPr algn="ctr" eaLnBrk="0" hangingPunct="0"/>
            <a:fld id="{7AFA0AFC-6E0D-429D-839D-13B7A4E97F31}" type="slidenum">
              <a:rPr lang="en-US" sz="800" b="1"/>
              <a:pPr algn="ctr" eaLnBrk="0" hangingPunct="0"/>
              <a:t>‹#›</a:t>
            </a:fld>
            <a:endParaRPr lang="en-US" sz="800" b="1"/>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1"/>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4041234C-2702-44B9-A1E3-5E5D7F0DEEA6}" type="datetime4">
              <a:rPr lang="en-US"/>
              <a:pPr/>
              <a:t>August 11, 2014</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on-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p>
            <a:pPr algn="ctr" eaLnBrk="0" hangingPunct="0"/>
            <a:fld id="{814EACD0-C785-4801-8B8C-455C6B06EE71}" type="slidenum">
              <a:rPr lang="en-US" sz="800" b="1"/>
              <a:pPr algn="ctr" eaLnBrk="0" hangingPunct="0"/>
              <a:t>‹#›</a:t>
            </a:fld>
            <a:endParaRPr lang="en-US" sz="800" b="1"/>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FF683AA-9A8C-410C-BCC4-4EF86DE78C57}" type="datetime4">
              <a:rPr lang="en-US"/>
              <a:pPr/>
              <a:t>August 11, 2014</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92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7175" y="1219200"/>
            <a:ext cx="8435975" cy="483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ransition>
    <p:fade/>
  </p:transition>
  <p:timing>
    <p:tnLst>
      <p:par>
        <p:cTn id="1" dur="indefinite" restart="never" nodeType="tmRoot"/>
      </p:par>
    </p:tnLst>
  </p:timing>
  <p:hf sldNum="0" hdr="0" ftr="0"/>
  <p:txStyles>
    <p:titleStyle>
      <a:lvl1pPr algn="ctr" rtl="0" eaLnBrk="1" fontAlgn="base" hangingPunct="1">
        <a:spcBef>
          <a:spcPct val="0"/>
        </a:spcBef>
        <a:spcAft>
          <a:spcPct val="0"/>
        </a:spcAft>
        <a:defRPr sz="3600">
          <a:solidFill>
            <a:srgbClr val="002060"/>
          </a:solidFill>
          <a:latin typeface="+mj-lt"/>
          <a:ea typeface="+mj-ea"/>
          <a:cs typeface="+mj-cs"/>
        </a:defRPr>
      </a:lvl1pPr>
      <a:lvl2pPr algn="ctr" rtl="0" eaLnBrk="1" fontAlgn="base" hangingPunct="1">
        <a:spcBef>
          <a:spcPct val="0"/>
        </a:spcBef>
        <a:spcAft>
          <a:spcPct val="0"/>
        </a:spcAft>
        <a:defRPr sz="3600">
          <a:solidFill>
            <a:srgbClr val="002060"/>
          </a:solidFill>
          <a:latin typeface="Tahoma" pitchFamily="34" charset="0"/>
          <a:ea typeface="MS PGothic" pitchFamily="34" charset="-128"/>
        </a:defRPr>
      </a:lvl2pPr>
      <a:lvl3pPr algn="ctr" rtl="0" eaLnBrk="1" fontAlgn="base" hangingPunct="1">
        <a:spcBef>
          <a:spcPct val="0"/>
        </a:spcBef>
        <a:spcAft>
          <a:spcPct val="0"/>
        </a:spcAft>
        <a:defRPr sz="3600">
          <a:solidFill>
            <a:srgbClr val="002060"/>
          </a:solidFill>
          <a:latin typeface="Tahoma" pitchFamily="34" charset="0"/>
          <a:ea typeface="MS PGothic" pitchFamily="34" charset="-128"/>
        </a:defRPr>
      </a:lvl3pPr>
      <a:lvl4pPr algn="ctr" rtl="0" eaLnBrk="1" fontAlgn="base" hangingPunct="1">
        <a:spcBef>
          <a:spcPct val="0"/>
        </a:spcBef>
        <a:spcAft>
          <a:spcPct val="0"/>
        </a:spcAft>
        <a:defRPr sz="3600">
          <a:solidFill>
            <a:srgbClr val="002060"/>
          </a:solidFill>
          <a:latin typeface="Tahoma" pitchFamily="34" charset="0"/>
          <a:ea typeface="MS PGothic" pitchFamily="34" charset="-128"/>
        </a:defRPr>
      </a:lvl4pPr>
      <a:lvl5pPr algn="ctr" rtl="0" eaLnBrk="1" fontAlgn="base" hangingPunct="1">
        <a:spcBef>
          <a:spcPct val="0"/>
        </a:spcBef>
        <a:spcAft>
          <a:spcPct val="0"/>
        </a:spcAft>
        <a:defRPr sz="3600">
          <a:solidFill>
            <a:srgbClr val="002060"/>
          </a:solidFill>
          <a:latin typeface="Tahoma" pitchFamily="34" charset="0"/>
          <a:ea typeface="MS PGothic" pitchFamily="34" charset="-128"/>
        </a:defRPr>
      </a:lvl5pPr>
      <a:lvl6pPr marL="457200" algn="ctr" rtl="0" eaLnBrk="1" fontAlgn="base" hangingPunct="1">
        <a:spcBef>
          <a:spcPct val="0"/>
        </a:spcBef>
        <a:spcAft>
          <a:spcPct val="0"/>
        </a:spcAft>
        <a:defRPr sz="3600">
          <a:solidFill>
            <a:srgbClr val="002060"/>
          </a:solidFill>
          <a:latin typeface="Tahoma" pitchFamily="34" charset="0"/>
        </a:defRPr>
      </a:lvl6pPr>
      <a:lvl7pPr marL="914400" algn="ctr" rtl="0" eaLnBrk="1" fontAlgn="base" hangingPunct="1">
        <a:spcBef>
          <a:spcPct val="0"/>
        </a:spcBef>
        <a:spcAft>
          <a:spcPct val="0"/>
        </a:spcAft>
        <a:defRPr sz="3600">
          <a:solidFill>
            <a:srgbClr val="002060"/>
          </a:solidFill>
          <a:latin typeface="Tahoma" pitchFamily="34" charset="0"/>
        </a:defRPr>
      </a:lvl7pPr>
      <a:lvl8pPr marL="1371600" algn="ctr" rtl="0" eaLnBrk="1" fontAlgn="base" hangingPunct="1">
        <a:spcBef>
          <a:spcPct val="0"/>
        </a:spcBef>
        <a:spcAft>
          <a:spcPct val="0"/>
        </a:spcAft>
        <a:defRPr sz="3600">
          <a:solidFill>
            <a:srgbClr val="002060"/>
          </a:solidFill>
          <a:latin typeface="Tahoma" pitchFamily="34" charset="0"/>
        </a:defRPr>
      </a:lvl8pPr>
      <a:lvl9pPr marL="1828800" algn="ctr" rtl="0" eaLnBrk="1" fontAlgn="base" hangingPunct="1">
        <a:spcBef>
          <a:spcPct val="0"/>
        </a:spcBef>
        <a:spcAft>
          <a:spcPct val="0"/>
        </a:spcAft>
        <a:defRPr sz="3600">
          <a:solidFill>
            <a:srgbClr val="002060"/>
          </a:solidFill>
          <a:latin typeface="Tahoma" pitchFamily="34" charset="0"/>
        </a:defRPr>
      </a:lvl9pPr>
    </p:titleStyle>
    <p:bodyStyle>
      <a:lvl1pPr marL="342900" indent="-342900" algn="l" rtl="0" eaLnBrk="1" fontAlgn="base" hangingPunct="1">
        <a:lnSpc>
          <a:spcPct val="130000"/>
        </a:lnSpc>
        <a:spcBef>
          <a:spcPct val="20000"/>
        </a:spcBef>
        <a:spcAft>
          <a:spcPct val="0"/>
        </a:spcAft>
        <a:buClr>
          <a:srgbClr val="0070C0"/>
        </a:buClr>
        <a:buSzPct val="90000"/>
        <a:buFont typeface="Arial Unicode MS" pitchFamily="34" charset="-128"/>
        <a:buChar char="▶"/>
        <a:defRPr sz="2400">
          <a:solidFill>
            <a:srgbClr val="002060"/>
          </a:solidFill>
          <a:latin typeface="+mn-lt"/>
          <a:ea typeface="+mn-ea"/>
          <a:cs typeface="+mn-cs"/>
        </a:defRPr>
      </a:lvl1pPr>
      <a:lvl2pPr marL="742950" indent="-285750" algn="l" rtl="0" eaLnBrk="1" fontAlgn="base" hangingPunct="1">
        <a:lnSpc>
          <a:spcPct val="130000"/>
        </a:lnSpc>
        <a:spcBef>
          <a:spcPct val="20000"/>
        </a:spcBef>
        <a:spcAft>
          <a:spcPct val="0"/>
        </a:spcAft>
        <a:buClr>
          <a:srgbClr val="92D050"/>
        </a:buClr>
        <a:buSzPct val="90000"/>
        <a:buFont typeface="Wingdings" pitchFamily="2" charset="2"/>
        <a:buChar char="§"/>
        <a:defRPr sz="2200">
          <a:solidFill>
            <a:srgbClr val="002060"/>
          </a:solidFill>
          <a:latin typeface="+mn-lt"/>
          <a:ea typeface="MS PGothic" pitchFamily="34" charset="-128"/>
        </a:defRPr>
      </a:lvl2pPr>
      <a:lvl3pPr marL="1257300" indent="-342900" algn="l" rtl="0" eaLnBrk="1" fontAlgn="base" hangingPunct="1">
        <a:lnSpc>
          <a:spcPct val="130000"/>
        </a:lnSpc>
        <a:spcBef>
          <a:spcPct val="20000"/>
        </a:spcBef>
        <a:spcAft>
          <a:spcPct val="0"/>
        </a:spcAft>
        <a:buClr>
          <a:srgbClr val="6BB1C9"/>
        </a:buClr>
        <a:buSzPct val="90000"/>
        <a:buFont typeface="Arial" pitchFamily="34" charset="0"/>
        <a:buChar char="•"/>
        <a:defRPr sz="2000">
          <a:solidFill>
            <a:srgbClr val="002060"/>
          </a:solidFill>
          <a:latin typeface="+mn-lt"/>
          <a:ea typeface="MS PGothic" pitchFamily="34" charset="-128"/>
        </a:defRPr>
      </a:lvl3pPr>
      <a:lvl4pPr marL="1600200" indent="-228600" algn="l" rtl="0" eaLnBrk="1" fontAlgn="base" hangingPunct="1">
        <a:lnSpc>
          <a:spcPct val="130000"/>
        </a:lnSpc>
        <a:spcBef>
          <a:spcPct val="20000"/>
        </a:spcBef>
        <a:spcAft>
          <a:spcPct val="0"/>
        </a:spcAft>
        <a:buClr>
          <a:srgbClr val="6BB1C9"/>
        </a:buClr>
        <a:buSzPct val="90000"/>
        <a:buFont typeface="Arial" pitchFamily="34" charset="0"/>
        <a:defRPr>
          <a:solidFill>
            <a:srgbClr val="002060"/>
          </a:solidFill>
          <a:latin typeface="+mn-lt"/>
          <a:ea typeface="MS PGothic" pitchFamily="34" charset="-128"/>
        </a:defRPr>
      </a:lvl4pPr>
      <a:lvl5pPr marL="2057400" indent="-228600" algn="l" rtl="0" eaLnBrk="1" fontAlgn="base" hangingPunct="1">
        <a:lnSpc>
          <a:spcPct val="130000"/>
        </a:lnSpc>
        <a:spcBef>
          <a:spcPct val="20000"/>
        </a:spcBef>
        <a:spcAft>
          <a:spcPct val="0"/>
        </a:spcAft>
        <a:buClr>
          <a:srgbClr val="6BB1C9"/>
        </a:buClr>
        <a:buFont typeface="Arial" pitchFamily="34" charset="0"/>
        <a:defRPr>
          <a:solidFill>
            <a:srgbClr val="002060"/>
          </a:solidFill>
          <a:latin typeface="+mn-lt"/>
          <a:ea typeface="MS PGothic" pitchFamily="34" charset="-128"/>
        </a:defRPr>
      </a:lvl5pPr>
      <a:lvl6pPr marL="25146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6pPr>
      <a:lvl7pPr marL="29718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7pPr>
      <a:lvl8pPr marL="34290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8pPr>
      <a:lvl9pPr marL="38862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Christina </a:t>
            </a:r>
            <a:r>
              <a:rPr lang="en-US" dirty="0" err="1" smtClean="0"/>
              <a:t>Papagianni</a:t>
            </a:r>
            <a:endParaRPr lang="en-US" dirty="0"/>
          </a:p>
        </p:txBody>
      </p:sp>
      <p:sp>
        <p:nvSpPr>
          <p:cNvPr id="3" name="Title 2"/>
          <p:cNvSpPr>
            <a:spLocks noGrp="1"/>
          </p:cNvSpPr>
          <p:nvPr>
            <p:ph type="ctrTitle"/>
          </p:nvPr>
        </p:nvSpPr>
        <p:spPr/>
        <p:txBody>
          <a:bodyPr/>
          <a:lstStyle/>
          <a:p>
            <a:r>
              <a:rPr lang="en-US" dirty="0" smtClean="0"/>
              <a:t>AC_IV Vs Temp on Virgin Bits Vs CD</a:t>
            </a:r>
            <a:endParaRPr lang="en-US" dirty="0"/>
          </a:p>
        </p:txBody>
      </p:sp>
      <p:sp>
        <p:nvSpPr>
          <p:cNvPr id="4" name="Date Placeholder 3"/>
          <p:cNvSpPr>
            <a:spLocks noGrp="1"/>
          </p:cNvSpPr>
          <p:nvPr>
            <p:ph type="dt" sz="half" idx="10"/>
          </p:nvPr>
        </p:nvSpPr>
        <p:spPr/>
        <p:txBody>
          <a:bodyPr/>
          <a:lstStyle/>
          <a:p>
            <a:fld id="{9962F82A-68A1-4208-B231-611A71C672E5}" type="datetime4">
              <a:rPr lang="en-US" smtClean="0"/>
              <a:pPr/>
              <a:t>August 13, 2014</a:t>
            </a:fld>
            <a:endParaRPr lang="en-US"/>
          </a:p>
        </p:txBody>
      </p:sp>
    </p:spTree>
    <p:extLst>
      <p:ext uri="{BB962C8B-B14F-4D97-AF65-F5344CB8AC3E}">
        <p14:creationId xmlns:p14="http://schemas.microsoft.com/office/powerpoint/2010/main" val="32453251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VTH VS </a:t>
            </a:r>
            <a:r>
              <a:rPr lang="en-US" dirty="0" smtClean="0"/>
              <a:t>Temp by CD</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4" name="Picture 3"/>
          <p:cNvPicPr>
            <a:picLocks noChangeAspect="1"/>
          </p:cNvPicPr>
          <p:nvPr/>
        </p:nvPicPr>
        <p:blipFill>
          <a:blip r:embed="rId2"/>
          <a:stretch>
            <a:fillRect/>
          </a:stretch>
        </p:blipFill>
        <p:spPr>
          <a:xfrm>
            <a:off x="4096155" y="3016372"/>
            <a:ext cx="4867275" cy="3255840"/>
          </a:xfrm>
          <a:prstGeom prst="rect">
            <a:avLst/>
          </a:prstGeom>
        </p:spPr>
      </p:pic>
      <p:pic>
        <p:nvPicPr>
          <p:cNvPr id="5" name="Picture 4"/>
          <p:cNvPicPr>
            <a:picLocks noChangeAspect="1"/>
          </p:cNvPicPr>
          <p:nvPr/>
        </p:nvPicPr>
        <p:blipFill>
          <a:blip r:embed="rId3"/>
          <a:stretch>
            <a:fillRect/>
          </a:stretch>
        </p:blipFill>
        <p:spPr>
          <a:xfrm>
            <a:off x="190905" y="892175"/>
            <a:ext cx="3905250" cy="2303840"/>
          </a:xfrm>
          <a:prstGeom prst="rect">
            <a:avLst/>
          </a:prstGeom>
        </p:spPr>
      </p:pic>
    </p:spTree>
    <p:extLst>
      <p:ext uri="{BB962C8B-B14F-4D97-AF65-F5344CB8AC3E}">
        <p14:creationId xmlns:p14="http://schemas.microsoft.com/office/powerpoint/2010/main" val="26537049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5507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p:cNvPicPr>
            <a:picLocks noChangeAspect="1" noChangeArrowheads="1"/>
          </p:cNvPicPr>
          <p:nvPr/>
        </p:nvPicPr>
        <p:blipFill>
          <a:blip r:embed="rId2" cstate="print"/>
          <a:srcRect/>
          <a:stretch>
            <a:fillRect/>
          </a:stretch>
        </p:blipFill>
        <p:spPr bwMode="auto">
          <a:xfrm>
            <a:off x="1050018" y="814500"/>
            <a:ext cx="2863850" cy="3311525"/>
          </a:xfrm>
          <a:prstGeom prst="rect">
            <a:avLst/>
          </a:prstGeom>
          <a:noFill/>
          <a:ln w="9525">
            <a:noFill/>
            <a:miter lim="800000"/>
            <a:headEnd/>
            <a:tailEnd/>
          </a:ln>
          <a:effectLst/>
        </p:spPr>
      </p:pic>
      <p:sp>
        <p:nvSpPr>
          <p:cNvPr id="4" name="Date Placeholder 3"/>
          <p:cNvSpPr>
            <a:spLocks noGrp="1"/>
          </p:cNvSpPr>
          <p:nvPr>
            <p:ph type="dt" sz="half" idx="11"/>
          </p:nvPr>
        </p:nvSpPr>
        <p:spPr/>
        <p:txBody>
          <a:bodyPr/>
          <a:lstStyle/>
          <a:p>
            <a:fld id="{EA842C71-A808-442A-88EE-1D871782F288}" type="datetime4">
              <a:rPr lang="en-US" smtClean="0"/>
              <a:pPr/>
              <a:t>August 13, 2014</a:t>
            </a:fld>
            <a:endParaRPr lang="en-US"/>
          </a:p>
        </p:txBody>
      </p:sp>
      <p:pic>
        <p:nvPicPr>
          <p:cNvPr id="33795" name="Picture 3"/>
          <p:cNvPicPr>
            <a:picLocks noChangeAspect="1" noChangeArrowheads="1"/>
          </p:cNvPicPr>
          <p:nvPr/>
        </p:nvPicPr>
        <p:blipFill>
          <a:blip r:embed="rId3" cstate="print"/>
          <a:srcRect/>
          <a:stretch>
            <a:fillRect/>
          </a:stretch>
        </p:blipFill>
        <p:spPr bwMode="auto">
          <a:xfrm>
            <a:off x="-154379" y="3757613"/>
            <a:ext cx="3808413" cy="3100387"/>
          </a:xfrm>
          <a:prstGeom prst="rect">
            <a:avLst/>
          </a:prstGeom>
          <a:noFill/>
          <a:ln w="9525">
            <a:noFill/>
            <a:miter lim="800000"/>
            <a:headEnd/>
            <a:tailEnd/>
          </a:ln>
          <a:effectLst/>
        </p:spPr>
      </p:pic>
      <p:pic>
        <p:nvPicPr>
          <p:cNvPr id="33796" name="Picture 4"/>
          <p:cNvPicPr>
            <a:picLocks noChangeAspect="1" noChangeArrowheads="1"/>
          </p:cNvPicPr>
          <p:nvPr/>
        </p:nvPicPr>
        <p:blipFill>
          <a:blip r:embed="rId4" cstate="print"/>
          <a:srcRect/>
          <a:stretch>
            <a:fillRect/>
          </a:stretch>
        </p:blipFill>
        <p:spPr bwMode="auto">
          <a:xfrm>
            <a:off x="4185103" y="802635"/>
            <a:ext cx="2863850" cy="3311525"/>
          </a:xfrm>
          <a:prstGeom prst="rect">
            <a:avLst/>
          </a:prstGeom>
          <a:noFill/>
          <a:ln w="9525">
            <a:noFill/>
            <a:miter lim="800000"/>
            <a:headEnd/>
            <a:tailEnd/>
          </a:ln>
          <a:effectLst/>
        </p:spPr>
      </p:pic>
      <p:sp>
        <p:nvSpPr>
          <p:cNvPr id="2" name="Title 1"/>
          <p:cNvSpPr>
            <a:spLocks noGrp="1"/>
          </p:cNvSpPr>
          <p:nvPr>
            <p:ph type="title"/>
          </p:nvPr>
        </p:nvSpPr>
        <p:spPr>
          <a:xfrm>
            <a:off x="0" y="-11875"/>
            <a:ext cx="9144000" cy="892175"/>
          </a:xfrm>
        </p:spPr>
        <p:txBody>
          <a:bodyPr/>
          <a:lstStyle/>
          <a:p>
            <a:r>
              <a:rPr lang="en-US" dirty="0" err="1" smtClean="0"/>
              <a:t>Vth</a:t>
            </a:r>
            <a:r>
              <a:rPr lang="en-US" dirty="0" smtClean="0"/>
              <a:t> Vs Temperature</a:t>
            </a:r>
            <a:endParaRPr lang="en-US" dirty="0"/>
          </a:p>
        </p:txBody>
      </p:sp>
      <p:graphicFrame>
        <p:nvGraphicFramePr>
          <p:cNvPr id="9" name="Table 8"/>
          <p:cNvGraphicFramePr>
            <a:graphicFrameLocks noGrp="1"/>
          </p:cNvGraphicFramePr>
          <p:nvPr/>
        </p:nvGraphicFramePr>
        <p:xfrm>
          <a:off x="3706576" y="5003623"/>
          <a:ext cx="5247420" cy="796319"/>
        </p:xfrm>
        <a:graphic>
          <a:graphicData uri="http://schemas.openxmlformats.org/drawingml/2006/table">
            <a:tbl>
              <a:tblPr/>
              <a:tblGrid>
                <a:gridCol w="663543"/>
                <a:gridCol w="1531917"/>
                <a:gridCol w="1579419"/>
                <a:gridCol w="1472541"/>
              </a:tblGrid>
              <a:tr h="169171">
                <a:tc>
                  <a:txBody>
                    <a:bodyPr/>
                    <a:lstStyle/>
                    <a:p>
                      <a:pPr algn="l" fontAlgn="b"/>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200" b="1" i="0" u="none" strike="noStrike" dirty="0">
                          <a:solidFill>
                            <a:srgbClr val="000000"/>
                          </a:solidFill>
                          <a:latin typeface="Calibri"/>
                        </a:rPr>
                        <a:t>PTXA298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19104">
                <a:tc>
                  <a:txBody>
                    <a:bodyPr/>
                    <a:lstStyle/>
                    <a:p>
                      <a:pPr algn="l" fontAlgn="b"/>
                      <a:r>
                        <a:rPr lang="en-US" sz="1200" b="0" i="0" u="none" strike="noStrike" dirty="0">
                          <a:solidFill>
                            <a:srgbClr val="000000"/>
                          </a:solidFill>
                          <a:latin typeface="Calibri"/>
                        </a:rPr>
                        <a:t>Pulse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Split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Calibri"/>
                        </a:rPr>
                        <a:t>25nm SD</a:t>
                      </a:r>
                      <a:r>
                        <a:rPr lang="el-GR" sz="1200" b="1" i="0" u="none" strike="noStrike">
                          <a:solidFill>
                            <a:srgbClr val="000000"/>
                          </a:solidFill>
                          <a:latin typeface="Calibri"/>
                        </a:rPr>
                        <a:t>δ.</a:t>
                      </a:r>
                      <a:r>
                        <a:rPr lang="en-US" sz="1200" b="1" i="0" u="none" strike="noStrike">
                          <a:solidFill>
                            <a:srgbClr val="000000"/>
                          </a:solidFill>
                          <a:latin typeface="Calibri"/>
                        </a:rPr>
                        <a:t>B2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latin typeface="Calibri"/>
                        </a:rPr>
                        <a:t>25nm SD</a:t>
                      </a:r>
                      <a:r>
                        <a:rPr lang="el-GR" sz="1200" b="1" i="0" u="none" strike="noStrike" dirty="0">
                          <a:solidFill>
                            <a:srgbClr val="000000"/>
                          </a:solidFill>
                          <a:latin typeface="Calibri"/>
                        </a:rPr>
                        <a:t>δ.</a:t>
                      </a:r>
                      <a:r>
                        <a:rPr lang="en-US" sz="1200" b="1" i="0" u="none" strike="noStrike" dirty="0">
                          <a:solidFill>
                            <a:srgbClr val="000000"/>
                          </a:solidFill>
                          <a:latin typeface="Calibri"/>
                        </a:rPr>
                        <a:t>B4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71">
                <a:tc>
                  <a:txBody>
                    <a:bodyPr/>
                    <a:lstStyle/>
                    <a:p>
                      <a:pPr algn="l" fontAlgn="b"/>
                      <a:r>
                        <a:rPr lang="en-US" sz="1200" b="0" i="0" u="none" strike="noStrike">
                          <a:solidFill>
                            <a:srgbClr val="000000"/>
                          </a:solidFill>
                          <a:latin typeface="Calibri"/>
                        </a:rPr>
                        <a:t>RESET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Temp Coefficient (mV/C)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71">
                <a:tc>
                  <a:txBody>
                    <a:bodyPr/>
                    <a:lstStyle/>
                    <a:p>
                      <a:pPr algn="l" fontAlgn="b"/>
                      <a:r>
                        <a:rPr lang="en-US" sz="1200" b="0" i="0" u="none" strike="noStrike">
                          <a:solidFill>
                            <a:srgbClr val="000000"/>
                          </a:solidFill>
                          <a:latin typeface="Calibri"/>
                        </a:rPr>
                        <a:t>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Temp Coefficient (mV/C)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4007924" y="4100697"/>
            <a:ext cx="4957946" cy="923330"/>
          </a:xfrm>
          <a:prstGeom prst="rect">
            <a:avLst/>
          </a:prstGeom>
        </p:spPr>
        <p:txBody>
          <a:bodyPr wrap="square">
            <a:spAutoFit/>
          </a:bodyPr>
          <a:lstStyle/>
          <a:p>
            <a:r>
              <a:rPr lang="en-US" sz="1800" dirty="0" smtClean="0"/>
              <a:t>Temperature coefficient for 25nm SD</a:t>
            </a:r>
            <a:r>
              <a:rPr lang="el-GR" sz="1800" dirty="0" smtClean="0"/>
              <a:t>δ</a:t>
            </a:r>
            <a:r>
              <a:rPr lang="en-US" sz="1800" dirty="0" smtClean="0"/>
              <a:t>.B2 &amp; SD</a:t>
            </a:r>
            <a:r>
              <a:rPr lang="el-GR" sz="1800" dirty="0" smtClean="0"/>
              <a:t>δ</a:t>
            </a:r>
            <a:r>
              <a:rPr lang="en-US" sz="1800" dirty="0" smtClean="0"/>
              <a:t>.B4 alloys  is &lt;-3mV/C; and lower than DTS requirement of -5mV/C.</a:t>
            </a:r>
          </a:p>
        </p:txBody>
      </p:sp>
    </p:spTree>
    <p:extLst>
      <p:ext uri="{BB962C8B-B14F-4D97-AF65-F5344CB8AC3E}">
        <p14:creationId xmlns:p14="http://schemas.microsoft.com/office/powerpoint/2010/main" val="4962235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19nm SD1_50x50</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6" name="Picture 5"/>
          <p:cNvPicPr>
            <a:picLocks noChangeAspect="1"/>
          </p:cNvPicPr>
          <p:nvPr/>
        </p:nvPicPr>
        <p:blipFill>
          <a:blip r:embed="rId2"/>
          <a:stretch>
            <a:fillRect/>
          </a:stretch>
        </p:blipFill>
        <p:spPr>
          <a:xfrm>
            <a:off x="0" y="892175"/>
            <a:ext cx="8750115" cy="4599863"/>
          </a:xfrm>
          <a:prstGeom prst="rect">
            <a:avLst/>
          </a:prstGeom>
        </p:spPr>
      </p:pic>
    </p:spTree>
    <p:extLst>
      <p:ext uri="{BB962C8B-B14F-4D97-AF65-F5344CB8AC3E}">
        <p14:creationId xmlns:p14="http://schemas.microsoft.com/office/powerpoint/2010/main" val="423674544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19nm SD</a:t>
            </a:r>
            <a:r>
              <a:rPr lang="en-US" dirty="0" smtClean="0">
                <a:sym typeface="Symbol" panose="05050102010706020507" pitchFamily="18" charset="2"/>
              </a:rPr>
              <a:t>.F3_50x50</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6" name="Picture 5"/>
          <p:cNvPicPr>
            <a:picLocks noChangeAspect="1"/>
          </p:cNvPicPr>
          <p:nvPr/>
        </p:nvPicPr>
        <p:blipFill>
          <a:blip r:embed="rId2"/>
          <a:stretch>
            <a:fillRect/>
          </a:stretch>
        </p:blipFill>
        <p:spPr>
          <a:xfrm>
            <a:off x="228600" y="892175"/>
            <a:ext cx="8102374" cy="4259351"/>
          </a:xfrm>
          <a:prstGeom prst="rect">
            <a:avLst/>
          </a:prstGeom>
        </p:spPr>
      </p:pic>
    </p:spTree>
    <p:extLst>
      <p:ext uri="{BB962C8B-B14F-4D97-AF65-F5344CB8AC3E}">
        <p14:creationId xmlns:p14="http://schemas.microsoft.com/office/powerpoint/2010/main" val="111523222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22nm </a:t>
            </a:r>
            <a:r>
              <a:rPr lang="en-US" dirty="0"/>
              <a:t>SD</a:t>
            </a:r>
            <a:r>
              <a:rPr lang="en-US" dirty="0">
                <a:sym typeface="Symbol" panose="05050102010706020507" pitchFamily="18" charset="2"/>
              </a:rPr>
              <a:t>.</a:t>
            </a:r>
            <a:r>
              <a:rPr lang="en-US" dirty="0" smtClean="0">
                <a:sym typeface="Symbol" panose="05050102010706020507" pitchFamily="18" charset="2"/>
              </a:rPr>
              <a:t>F3_50x50</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6" name="Picture 5"/>
          <p:cNvPicPr>
            <a:picLocks noChangeAspect="1"/>
          </p:cNvPicPr>
          <p:nvPr/>
        </p:nvPicPr>
        <p:blipFill>
          <a:blip r:embed="rId2"/>
          <a:stretch>
            <a:fillRect/>
          </a:stretch>
        </p:blipFill>
        <p:spPr>
          <a:xfrm>
            <a:off x="0" y="892175"/>
            <a:ext cx="8863514" cy="4659476"/>
          </a:xfrm>
          <a:prstGeom prst="rect">
            <a:avLst/>
          </a:prstGeom>
        </p:spPr>
      </p:pic>
    </p:spTree>
    <p:extLst>
      <p:ext uri="{BB962C8B-B14F-4D97-AF65-F5344CB8AC3E}">
        <p14:creationId xmlns:p14="http://schemas.microsoft.com/office/powerpoint/2010/main" val="11458619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25nm </a:t>
            </a:r>
            <a:r>
              <a:rPr lang="en-US" dirty="0"/>
              <a:t>SD</a:t>
            </a:r>
            <a:r>
              <a:rPr lang="en-US" dirty="0">
                <a:sym typeface="Symbol" panose="05050102010706020507" pitchFamily="18" charset="2"/>
              </a:rPr>
              <a:t>.</a:t>
            </a:r>
            <a:r>
              <a:rPr lang="en-US" dirty="0" smtClean="0">
                <a:sym typeface="Symbol" panose="05050102010706020507" pitchFamily="18" charset="2"/>
              </a:rPr>
              <a:t>F3_50x50</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5" name="Picture 4"/>
          <p:cNvPicPr>
            <a:picLocks noChangeAspect="1"/>
          </p:cNvPicPr>
          <p:nvPr/>
        </p:nvPicPr>
        <p:blipFill>
          <a:blip r:embed="rId2"/>
          <a:stretch>
            <a:fillRect/>
          </a:stretch>
        </p:blipFill>
        <p:spPr>
          <a:xfrm>
            <a:off x="566737" y="777680"/>
            <a:ext cx="8010526" cy="5302640"/>
          </a:xfrm>
          <a:prstGeom prst="rect">
            <a:avLst/>
          </a:prstGeom>
        </p:spPr>
      </p:pic>
    </p:spTree>
    <p:extLst>
      <p:ext uri="{BB962C8B-B14F-4D97-AF65-F5344CB8AC3E}">
        <p14:creationId xmlns:p14="http://schemas.microsoft.com/office/powerpoint/2010/main" val="18787325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19nm </a:t>
            </a:r>
            <a:r>
              <a:rPr lang="en-US" dirty="0" smtClean="0"/>
              <a:t>SD1_45x45</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4" name="Picture 3"/>
          <p:cNvPicPr>
            <a:picLocks noChangeAspect="1"/>
          </p:cNvPicPr>
          <p:nvPr/>
        </p:nvPicPr>
        <p:blipFill>
          <a:blip r:embed="rId2"/>
          <a:stretch>
            <a:fillRect/>
          </a:stretch>
        </p:blipFill>
        <p:spPr>
          <a:xfrm>
            <a:off x="1057955" y="772432"/>
            <a:ext cx="7028090" cy="4952646"/>
          </a:xfrm>
          <a:prstGeom prst="rect">
            <a:avLst/>
          </a:prstGeom>
        </p:spPr>
      </p:pic>
      <p:sp>
        <p:nvSpPr>
          <p:cNvPr id="5" name="TextBox 4"/>
          <p:cNvSpPr txBox="1"/>
          <p:nvPr/>
        </p:nvSpPr>
        <p:spPr>
          <a:xfrm>
            <a:off x="751114" y="5932714"/>
            <a:ext cx="6311921" cy="369332"/>
          </a:xfrm>
          <a:prstGeom prst="rect">
            <a:avLst/>
          </a:prstGeom>
          <a:noFill/>
        </p:spPr>
        <p:txBody>
          <a:bodyPr wrap="none" rtlCol="0">
            <a:spAutoFit/>
          </a:bodyPr>
          <a:lstStyle/>
          <a:p>
            <a:r>
              <a:rPr lang="en-US" sz="1800" dirty="0" smtClean="0"/>
              <a:t>Please note, high </a:t>
            </a:r>
            <a:r>
              <a:rPr lang="en-US" sz="1800" dirty="0" err="1" smtClean="0"/>
              <a:t>Ith</a:t>
            </a:r>
            <a:r>
              <a:rPr lang="en-US" sz="1800" dirty="0" smtClean="0"/>
              <a:t> tail bits have </a:t>
            </a:r>
            <a:r>
              <a:rPr lang="en-US" sz="1800" dirty="0" err="1" smtClean="0"/>
              <a:t>Vth</a:t>
            </a:r>
            <a:r>
              <a:rPr lang="en-US" sz="1800" dirty="0" smtClean="0"/>
              <a:t> uniformly distributed.</a:t>
            </a:r>
            <a:endParaRPr lang="en-US" sz="1800" dirty="0" smtClean="0"/>
          </a:p>
        </p:txBody>
      </p:sp>
    </p:spTree>
    <p:extLst>
      <p:ext uri="{BB962C8B-B14F-4D97-AF65-F5344CB8AC3E}">
        <p14:creationId xmlns:p14="http://schemas.microsoft.com/office/powerpoint/2010/main" val="38409069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19nm SD</a:t>
            </a:r>
            <a:r>
              <a:rPr lang="en-US" dirty="0">
                <a:sym typeface="Symbol" panose="05050102010706020507" pitchFamily="18" charset="2"/>
              </a:rPr>
              <a:t>.</a:t>
            </a:r>
            <a:r>
              <a:rPr lang="en-US" dirty="0" smtClean="0">
                <a:sym typeface="Symbol" panose="05050102010706020507" pitchFamily="18" charset="2"/>
              </a:rPr>
              <a:t>F3_45x45</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4" name="Picture 3"/>
          <p:cNvPicPr>
            <a:picLocks noChangeAspect="1"/>
          </p:cNvPicPr>
          <p:nvPr/>
        </p:nvPicPr>
        <p:blipFill>
          <a:blip r:embed="rId2"/>
          <a:stretch>
            <a:fillRect/>
          </a:stretch>
        </p:blipFill>
        <p:spPr>
          <a:xfrm>
            <a:off x="929367" y="788566"/>
            <a:ext cx="7060748" cy="4975660"/>
          </a:xfrm>
          <a:prstGeom prst="rect">
            <a:avLst/>
          </a:prstGeom>
        </p:spPr>
      </p:pic>
      <p:sp>
        <p:nvSpPr>
          <p:cNvPr id="5" name="TextBox 4"/>
          <p:cNvSpPr txBox="1"/>
          <p:nvPr/>
        </p:nvSpPr>
        <p:spPr>
          <a:xfrm>
            <a:off x="751114" y="5932714"/>
            <a:ext cx="6311921" cy="369332"/>
          </a:xfrm>
          <a:prstGeom prst="rect">
            <a:avLst/>
          </a:prstGeom>
          <a:noFill/>
        </p:spPr>
        <p:txBody>
          <a:bodyPr wrap="none" rtlCol="0">
            <a:spAutoFit/>
          </a:bodyPr>
          <a:lstStyle/>
          <a:p>
            <a:r>
              <a:rPr lang="en-US" sz="1800" dirty="0" smtClean="0"/>
              <a:t>Please note, high </a:t>
            </a:r>
            <a:r>
              <a:rPr lang="en-US" sz="1800" dirty="0" err="1" smtClean="0"/>
              <a:t>Ith</a:t>
            </a:r>
            <a:r>
              <a:rPr lang="en-US" sz="1800" dirty="0" smtClean="0"/>
              <a:t> tail bits have </a:t>
            </a:r>
            <a:r>
              <a:rPr lang="en-US" sz="1800" dirty="0" err="1" smtClean="0"/>
              <a:t>Vth</a:t>
            </a:r>
            <a:r>
              <a:rPr lang="en-US" sz="1800" dirty="0" smtClean="0"/>
              <a:t> uniformly distributed.</a:t>
            </a:r>
            <a:endParaRPr lang="en-US" sz="1800" dirty="0" smtClean="0"/>
          </a:p>
        </p:txBody>
      </p:sp>
    </p:spTree>
    <p:extLst>
      <p:ext uri="{BB962C8B-B14F-4D97-AF65-F5344CB8AC3E}">
        <p14:creationId xmlns:p14="http://schemas.microsoft.com/office/powerpoint/2010/main" val="281251962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19nm </a:t>
            </a:r>
            <a:r>
              <a:rPr lang="en-US" dirty="0" smtClean="0"/>
              <a:t>SD1 Vs CD</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14, 2014</a:t>
            </a:fld>
            <a:endParaRPr lang="en-US"/>
          </a:p>
        </p:txBody>
      </p:sp>
      <p:pic>
        <p:nvPicPr>
          <p:cNvPr id="4" name="Picture 3"/>
          <p:cNvPicPr>
            <a:picLocks noChangeAspect="1"/>
          </p:cNvPicPr>
          <p:nvPr/>
        </p:nvPicPr>
        <p:blipFill>
          <a:blip r:embed="rId2"/>
          <a:stretch>
            <a:fillRect/>
          </a:stretch>
        </p:blipFill>
        <p:spPr>
          <a:xfrm>
            <a:off x="937533" y="1001031"/>
            <a:ext cx="7096124" cy="4647607"/>
          </a:xfrm>
          <a:prstGeom prst="rect">
            <a:avLst/>
          </a:prstGeom>
        </p:spPr>
      </p:pic>
      <p:sp>
        <p:nvSpPr>
          <p:cNvPr id="5" name="TextBox 4"/>
          <p:cNvSpPr txBox="1"/>
          <p:nvPr/>
        </p:nvSpPr>
        <p:spPr>
          <a:xfrm>
            <a:off x="1175657" y="6030686"/>
            <a:ext cx="5676362" cy="369332"/>
          </a:xfrm>
          <a:prstGeom prst="rect">
            <a:avLst/>
          </a:prstGeom>
          <a:noFill/>
        </p:spPr>
        <p:txBody>
          <a:bodyPr wrap="none" rtlCol="0">
            <a:spAutoFit/>
          </a:bodyPr>
          <a:lstStyle/>
          <a:p>
            <a:r>
              <a:rPr lang="en-US" sz="1800" dirty="0" smtClean="0"/>
              <a:t>Tail on </a:t>
            </a:r>
            <a:r>
              <a:rPr lang="en-US" sz="1800" dirty="0" err="1" smtClean="0"/>
              <a:t>Ith</a:t>
            </a:r>
            <a:r>
              <a:rPr lang="en-US" sz="1800" dirty="0" smtClean="0"/>
              <a:t> distribution does not depend on device CD.</a:t>
            </a:r>
            <a:endParaRPr lang="en-US" sz="1800" dirty="0" smtClean="0"/>
          </a:p>
        </p:txBody>
      </p:sp>
    </p:spTree>
    <p:extLst>
      <p:ext uri="{BB962C8B-B14F-4D97-AF65-F5344CB8AC3E}">
        <p14:creationId xmlns:p14="http://schemas.microsoft.com/office/powerpoint/2010/main" val="41672648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Etest</a:t>
            </a:r>
            <a:r>
              <a:rPr lang="en-US" dirty="0" smtClean="0"/>
              <a:t> flow</a:t>
            </a:r>
            <a:endParaRPr lang="en-US" dirty="0"/>
          </a:p>
        </p:txBody>
      </p:sp>
      <p:sp>
        <p:nvSpPr>
          <p:cNvPr id="3" name="Text Placeholder 2"/>
          <p:cNvSpPr>
            <a:spLocks noGrp="1"/>
          </p:cNvSpPr>
          <p:nvPr>
            <p:ph type="body" sz="quarter" idx="10"/>
          </p:nvPr>
        </p:nvSpPr>
        <p:spPr>
          <a:xfrm>
            <a:off x="265113" y="812121"/>
            <a:ext cx="8437562" cy="4837112"/>
          </a:xfrm>
        </p:spPr>
        <p:txBody>
          <a:bodyPr/>
          <a:lstStyle/>
          <a:p>
            <a:r>
              <a:rPr lang="en-US" sz="1600" dirty="0" smtClean="0"/>
              <a:t>ACIV at FF was measured for Virgin Spines @ Temperature (50x50nm^2):</a:t>
            </a:r>
          </a:p>
          <a:p>
            <a:pPr lvl="1"/>
            <a:r>
              <a:rPr lang="en-US" sz="1600" dirty="0"/>
              <a:t>PTX-A364 w24 (spl1),w23(spl2), w4 (spl4), w6 (spl5</a:t>
            </a:r>
            <a:r>
              <a:rPr lang="en-US" sz="1600" dirty="0" smtClean="0"/>
              <a:t>)</a:t>
            </a:r>
          </a:p>
          <a:p>
            <a:pPr lvl="1"/>
            <a:r>
              <a:rPr lang="en-US" sz="1600" dirty="0"/>
              <a:t>C</a:t>
            </a:r>
            <a:r>
              <a:rPr lang="en-US" sz="1600" dirty="0" smtClean="0"/>
              <a:t>ode </a:t>
            </a:r>
            <a:r>
              <a:rPr lang="en-US" sz="1600" dirty="0" err="1"/>
              <a:t>dev</a:t>
            </a:r>
            <a:r>
              <a:rPr lang="en-US" sz="1600" dirty="0"/>
              <a:t>: code_dev_PTX14_IG88_ACIV_Virgin</a:t>
            </a:r>
          </a:p>
          <a:p>
            <a:pPr lvl="1"/>
            <a:r>
              <a:rPr lang="en-US" sz="1600" dirty="0"/>
              <a:t>Die: [-1,-1]</a:t>
            </a:r>
          </a:p>
          <a:p>
            <a:pPr lvl="1"/>
            <a:r>
              <a:rPr lang="en-US" sz="1600" dirty="0"/>
              <a:t>Spines: 71O @ 85C  file: A365V85C</a:t>
            </a:r>
          </a:p>
          <a:p>
            <a:pPr lvl="1"/>
            <a:r>
              <a:rPr lang="en-US" sz="1600" dirty="0"/>
              <a:t> 	72O @65C    file: A365V65C</a:t>
            </a:r>
          </a:p>
          <a:p>
            <a:pPr lvl="1"/>
            <a:r>
              <a:rPr lang="en-US" sz="1600" dirty="0"/>
              <a:t>	</a:t>
            </a:r>
            <a:r>
              <a:rPr lang="en-US" sz="1600" dirty="0" smtClean="0"/>
              <a:t>73O </a:t>
            </a:r>
            <a:r>
              <a:rPr lang="en-US" sz="1600" dirty="0"/>
              <a:t>@ 45C  file: A365V45C</a:t>
            </a:r>
          </a:p>
          <a:p>
            <a:pPr lvl="1"/>
            <a:r>
              <a:rPr lang="en-US" sz="1600" dirty="0"/>
              <a:t>	</a:t>
            </a:r>
            <a:r>
              <a:rPr lang="en-US" sz="1600" dirty="0" smtClean="0"/>
              <a:t>72M </a:t>
            </a:r>
            <a:r>
              <a:rPr lang="en-US" sz="1600" dirty="0"/>
              <a:t>@ 30C  file: A365V30C</a:t>
            </a:r>
          </a:p>
          <a:p>
            <a:pPr lvl="1"/>
            <a:endParaRPr lang="en-US" sz="1600" dirty="0"/>
          </a:p>
          <a:p>
            <a:pPr lvl="1"/>
            <a:endParaRPr lang="en-US" sz="1600" dirty="0"/>
          </a:p>
        </p:txBody>
      </p:sp>
      <p:sp>
        <p:nvSpPr>
          <p:cNvPr id="4" name="Date Placeholder 3"/>
          <p:cNvSpPr>
            <a:spLocks noGrp="1"/>
          </p:cNvSpPr>
          <p:nvPr>
            <p:ph type="dt" sz="half" idx="11"/>
          </p:nvPr>
        </p:nvSpPr>
        <p:spPr/>
        <p:txBody>
          <a:bodyPr/>
          <a:lstStyle/>
          <a:p>
            <a:fld id="{EA842C71-A808-442A-88EE-1D871782F288}" type="datetime4">
              <a:rPr lang="en-US" smtClean="0"/>
              <a:pPr/>
              <a:t>August 13, 2014</a:t>
            </a:fld>
            <a:endParaRPr lang="en-US"/>
          </a:p>
        </p:txBody>
      </p:sp>
    </p:spTree>
    <p:extLst>
      <p:ext uri="{BB962C8B-B14F-4D97-AF65-F5344CB8AC3E}">
        <p14:creationId xmlns:p14="http://schemas.microsoft.com/office/powerpoint/2010/main" val="330474145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19nm SD</a:t>
            </a:r>
            <a:r>
              <a:rPr lang="en-US" dirty="0">
                <a:sym typeface="Symbol" panose="05050102010706020507" pitchFamily="18" charset="2"/>
              </a:rPr>
              <a:t>.</a:t>
            </a:r>
            <a:r>
              <a:rPr lang="en-US" dirty="0" smtClean="0">
                <a:sym typeface="Symbol" panose="05050102010706020507" pitchFamily="18" charset="2"/>
              </a:rPr>
              <a:t>F3 Vs CD</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14, 2014</a:t>
            </a:fld>
            <a:endParaRPr lang="en-US"/>
          </a:p>
        </p:txBody>
      </p:sp>
      <p:pic>
        <p:nvPicPr>
          <p:cNvPr id="4" name="Picture 3"/>
          <p:cNvPicPr>
            <a:picLocks noChangeAspect="1"/>
          </p:cNvPicPr>
          <p:nvPr/>
        </p:nvPicPr>
        <p:blipFill>
          <a:blip r:embed="rId2"/>
          <a:stretch>
            <a:fillRect/>
          </a:stretch>
        </p:blipFill>
        <p:spPr>
          <a:xfrm>
            <a:off x="415017" y="766794"/>
            <a:ext cx="8096251" cy="5302640"/>
          </a:xfrm>
          <a:prstGeom prst="rect">
            <a:avLst/>
          </a:prstGeom>
        </p:spPr>
      </p:pic>
      <p:sp>
        <p:nvSpPr>
          <p:cNvPr id="5" name="TextBox 4"/>
          <p:cNvSpPr txBox="1"/>
          <p:nvPr/>
        </p:nvSpPr>
        <p:spPr>
          <a:xfrm>
            <a:off x="1175657" y="6030686"/>
            <a:ext cx="5676362" cy="369332"/>
          </a:xfrm>
          <a:prstGeom prst="rect">
            <a:avLst/>
          </a:prstGeom>
          <a:noFill/>
        </p:spPr>
        <p:txBody>
          <a:bodyPr wrap="none" rtlCol="0">
            <a:spAutoFit/>
          </a:bodyPr>
          <a:lstStyle/>
          <a:p>
            <a:r>
              <a:rPr lang="en-US" sz="1800" dirty="0" smtClean="0"/>
              <a:t>Tail on </a:t>
            </a:r>
            <a:r>
              <a:rPr lang="en-US" sz="1800" dirty="0" err="1" smtClean="0"/>
              <a:t>Ith</a:t>
            </a:r>
            <a:r>
              <a:rPr lang="en-US" sz="1800" dirty="0" smtClean="0"/>
              <a:t> distribution does not depend on device CD.</a:t>
            </a:r>
            <a:endParaRPr lang="en-US" sz="1800" dirty="0" smtClean="0"/>
          </a:p>
        </p:txBody>
      </p:sp>
    </p:spTree>
    <p:extLst>
      <p:ext uri="{BB962C8B-B14F-4D97-AF65-F5344CB8AC3E}">
        <p14:creationId xmlns:p14="http://schemas.microsoft.com/office/powerpoint/2010/main" val="33177172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22nm </a:t>
            </a:r>
            <a:r>
              <a:rPr lang="en-US" dirty="0"/>
              <a:t>SD</a:t>
            </a:r>
            <a:r>
              <a:rPr lang="en-US" dirty="0">
                <a:sym typeface="Symbol" panose="05050102010706020507" pitchFamily="18" charset="2"/>
              </a:rPr>
              <a:t>.F3 Vs CD</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14, 2014</a:t>
            </a:fld>
            <a:endParaRPr lang="en-US"/>
          </a:p>
        </p:txBody>
      </p:sp>
      <p:pic>
        <p:nvPicPr>
          <p:cNvPr id="4" name="Picture 3"/>
          <p:cNvPicPr>
            <a:picLocks noChangeAspect="1"/>
          </p:cNvPicPr>
          <p:nvPr/>
        </p:nvPicPr>
        <p:blipFill>
          <a:blip r:embed="rId2"/>
          <a:stretch>
            <a:fillRect/>
          </a:stretch>
        </p:blipFill>
        <p:spPr>
          <a:xfrm>
            <a:off x="523874" y="777680"/>
            <a:ext cx="8096251" cy="5302640"/>
          </a:xfrm>
          <a:prstGeom prst="rect">
            <a:avLst/>
          </a:prstGeom>
        </p:spPr>
      </p:pic>
      <p:sp>
        <p:nvSpPr>
          <p:cNvPr id="5" name="TextBox 4"/>
          <p:cNvSpPr txBox="1"/>
          <p:nvPr/>
        </p:nvSpPr>
        <p:spPr>
          <a:xfrm>
            <a:off x="1175657" y="6030686"/>
            <a:ext cx="5676362" cy="369332"/>
          </a:xfrm>
          <a:prstGeom prst="rect">
            <a:avLst/>
          </a:prstGeom>
          <a:noFill/>
        </p:spPr>
        <p:txBody>
          <a:bodyPr wrap="none" rtlCol="0">
            <a:spAutoFit/>
          </a:bodyPr>
          <a:lstStyle/>
          <a:p>
            <a:r>
              <a:rPr lang="en-US" sz="1800" dirty="0" smtClean="0"/>
              <a:t>Tail on </a:t>
            </a:r>
            <a:r>
              <a:rPr lang="en-US" sz="1800" dirty="0" err="1" smtClean="0"/>
              <a:t>Ith</a:t>
            </a:r>
            <a:r>
              <a:rPr lang="en-US" sz="1800" dirty="0" smtClean="0"/>
              <a:t> distribution does not depend on device CD.</a:t>
            </a:r>
            <a:endParaRPr lang="en-US" sz="1800" dirty="0" smtClean="0"/>
          </a:p>
        </p:txBody>
      </p:sp>
    </p:spTree>
    <p:extLst>
      <p:ext uri="{BB962C8B-B14F-4D97-AF65-F5344CB8AC3E}">
        <p14:creationId xmlns:p14="http://schemas.microsoft.com/office/powerpoint/2010/main" val="112162452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25nm </a:t>
            </a:r>
            <a:r>
              <a:rPr lang="en-US" dirty="0"/>
              <a:t>SD</a:t>
            </a:r>
            <a:r>
              <a:rPr lang="en-US" dirty="0">
                <a:sym typeface="Symbol" panose="05050102010706020507" pitchFamily="18" charset="2"/>
              </a:rPr>
              <a:t>.F3 Vs CD</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14, 2014</a:t>
            </a:fld>
            <a:endParaRPr lang="en-US"/>
          </a:p>
        </p:txBody>
      </p:sp>
      <p:sp>
        <p:nvSpPr>
          <p:cNvPr id="4" name="TextBox 3"/>
          <p:cNvSpPr txBox="1"/>
          <p:nvPr/>
        </p:nvSpPr>
        <p:spPr>
          <a:xfrm>
            <a:off x="1175657" y="6030686"/>
            <a:ext cx="5676362" cy="369332"/>
          </a:xfrm>
          <a:prstGeom prst="rect">
            <a:avLst/>
          </a:prstGeom>
          <a:noFill/>
        </p:spPr>
        <p:txBody>
          <a:bodyPr wrap="none" rtlCol="0">
            <a:spAutoFit/>
          </a:bodyPr>
          <a:lstStyle/>
          <a:p>
            <a:r>
              <a:rPr lang="en-US" sz="1800" dirty="0" smtClean="0"/>
              <a:t>Tail on </a:t>
            </a:r>
            <a:r>
              <a:rPr lang="en-US" sz="1800" dirty="0" err="1" smtClean="0"/>
              <a:t>Ith</a:t>
            </a:r>
            <a:r>
              <a:rPr lang="en-US" sz="1800" dirty="0" smtClean="0"/>
              <a:t> distribution does not depend on device CD.</a:t>
            </a:r>
            <a:endParaRPr lang="en-US" sz="1800" dirty="0" smtClean="0"/>
          </a:p>
        </p:txBody>
      </p:sp>
      <p:pic>
        <p:nvPicPr>
          <p:cNvPr id="5" name="Picture 4"/>
          <p:cNvPicPr>
            <a:picLocks noChangeAspect="1"/>
          </p:cNvPicPr>
          <p:nvPr/>
        </p:nvPicPr>
        <p:blipFill>
          <a:blip r:embed="rId2"/>
          <a:stretch>
            <a:fillRect/>
          </a:stretch>
        </p:blipFill>
        <p:spPr>
          <a:xfrm>
            <a:off x="892629" y="1019196"/>
            <a:ext cx="7727496" cy="5061124"/>
          </a:xfrm>
          <a:prstGeom prst="rect">
            <a:avLst/>
          </a:prstGeom>
        </p:spPr>
      </p:pic>
    </p:spTree>
    <p:extLst>
      <p:ext uri="{BB962C8B-B14F-4D97-AF65-F5344CB8AC3E}">
        <p14:creationId xmlns:p14="http://schemas.microsoft.com/office/powerpoint/2010/main" val="20345288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VTH Vs Temperature @ Virgin _50x50cells</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4" name="Picture 3"/>
          <p:cNvPicPr>
            <a:picLocks noChangeAspect="1"/>
          </p:cNvPicPr>
          <p:nvPr/>
        </p:nvPicPr>
        <p:blipFill rotWithShape="1">
          <a:blip r:embed="rId3"/>
          <a:srcRect b="30898"/>
          <a:stretch/>
        </p:blipFill>
        <p:spPr>
          <a:xfrm>
            <a:off x="130628" y="813127"/>
            <a:ext cx="3962400" cy="5631216"/>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377247451"/>
              </p:ext>
            </p:extLst>
          </p:nvPr>
        </p:nvGraphicFramePr>
        <p:xfrm>
          <a:off x="4753656" y="5244874"/>
          <a:ext cx="3381375" cy="962025"/>
        </p:xfrm>
        <a:graphic>
          <a:graphicData uri="http://schemas.openxmlformats.org/presentationml/2006/ole">
            <mc:AlternateContent xmlns:mc="http://schemas.openxmlformats.org/markup-compatibility/2006">
              <mc:Choice xmlns:v="urn:schemas-microsoft-com:vml" Requires="v">
                <p:oleObj spid="_x0000_s6168" name="Worksheet" r:id="rId4" imgW="3381480" imgH="962065" progId="Excel.Sheet.12">
                  <p:embed/>
                </p:oleObj>
              </mc:Choice>
              <mc:Fallback>
                <p:oleObj name="Worksheet" r:id="rId4" imgW="3381480" imgH="962065" progId="Excel.Sheet.12">
                  <p:embed/>
                  <p:pic>
                    <p:nvPicPr>
                      <p:cNvPr id="0" name=""/>
                      <p:cNvPicPr/>
                      <p:nvPr/>
                    </p:nvPicPr>
                    <p:blipFill>
                      <a:blip r:embed="rId5"/>
                      <a:stretch>
                        <a:fillRect/>
                      </a:stretch>
                    </p:blipFill>
                    <p:spPr>
                      <a:xfrm>
                        <a:off x="4753656" y="5244874"/>
                        <a:ext cx="3381375" cy="962025"/>
                      </a:xfrm>
                      <a:prstGeom prst="rect">
                        <a:avLst/>
                      </a:prstGeom>
                    </p:spPr>
                  </p:pic>
                </p:oleObj>
              </mc:Fallback>
            </mc:AlternateContent>
          </a:graphicData>
        </a:graphic>
      </p:graphicFrame>
      <p:sp>
        <p:nvSpPr>
          <p:cNvPr id="6" name="TextBox 5"/>
          <p:cNvSpPr txBox="1"/>
          <p:nvPr/>
        </p:nvSpPr>
        <p:spPr>
          <a:xfrm>
            <a:off x="5083630" y="1807029"/>
            <a:ext cx="3657600" cy="1754326"/>
          </a:xfrm>
          <a:prstGeom prst="rect">
            <a:avLst/>
          </a:prstGeom>
          <a:noFill/>
        </p:spPr>
        <p:txBody>
          <a:bodyPr wrap="square" rtlCol="0">
            <a:spAutoFit/>
          </a:bodyPr>
          <a:lstStyle/>
          <a:p>
            <a:r>
              <a:rPr lang="en-US" sz="1800" dirty="0"/>
              <a:t>VTH decreases with Temperature, as expected.</a:t>
            </a:r>
          </a:p>
          <a:p>
            <a:r>
              <a:rPr lang="en-US" sz="1800" dirty="0" smtClean="0"/>
              <a:t>Temperature coefficient meets DTS requirements; is less than -5mV/C for all splits.</a:t>
            </a:r>
          </a:p>
          <a:p>
            <a:endParaRPr lang="en-US" sz="1800" dirty="0"/>
          </a:p>
        </p:txBody>
      </p:sp>
    </p:spTree>
    <p:extLst>
      <p:ext uri="{BB962C8B-B14F-4D97-AF65-F5344CB8AC3E}">
        <p14:creationId xmlns:p14="http://schemas.microsoft.com/office/powerpoint/2010/main" val="5156960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ITH </a:t>
            </a:r>
            <a:r>
              <a:rPr lang="en-US" dirty="0"/>
              <a:t>Vs Temperature @ Virgin _50x50cells</a:t>
            </a:r>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4" name="Picture 3"/>
          <p:cNvPicPr>
            <a:picLocks noChangeAspect="1"/>
          </p:cNvPicPr>
          <p:nvPr/>
        </p:nvPicPr>
        <p:blipFill>
          <a:blip r:embed="rId2"/>
          <a:stretch>
            <a:fillRect/>
          </a:stretch>
        </p:blipFill>
        <p:spPr>
          <a:xfrm>
            <a:off x="326571" y="798277"/>
            <a:ext cx="3962400" cy="4988480"/>
          </a:xfrm>
          <a:prstGeom prst="rect">
            <a:avLst/>
          </a:prstGeom>
        </p:spPr>
      </p:pic>
      <p:sp>
        <p:nvSpPr>
          <p:cNvPr id="6" name="TextBox 5"/>
          <p:cNvSpPr txBox="1"/>
          <p:nvPr/>
        </p:nvSpPr>
        <p:spPr>
          <a:xfrm>
            <a:off x="1284516" y="5083628"/>
            <a:ext cx="7685314" cy="1200329"/>
          </a:xfrm>
          <a:prstGeom prst="rect">
            <a:avLst/>
          </a:prstGeom>
          <a:noFill/>
        </p:spPr>
        <p:txBody>
          <a:bodyPr wrap="square" rtlCol="0">
            <a:spAutoFit/>
          </a:bodyPr>
          <a:lstStyle/>
          <a:p>
            <a:r>
              <a:rPr lang="en-US" sz="1800" dirty="0" err="1" smtClean="0"/>
              <a:t>Ith</a:t>
            </a:r>
            <a:r>
              <a:rPr lang="en-US" sz="1800" dirty="0" smtClean="0"/>
              <a:t> does not show strong dependence on temperature!</a:t>
            </a:r>
          </a:p>
          <a:p>
            <a:r>
              <a:rPr lang="en-US" sz="1800" dirty="0" err="1" smtClean="0"/>
              <a:t>Ith</a:t>
            </a:r>
            <a:r>
              <a:rPr lang="en-US" sz="1800" dirty="0" smtClean="0"/>
              <a:t> is ~5X higher in SD1.</a:t>
            </a:r>
          </a:p>
          <a:p>
            <a:r>
              <a:rPr lang="en-US" sz="1800" dirty="0" smtClean="0"/>
              <a:t>Please see distributions in bonus slide: While </a:t>
            </a:r>
            <a:r>
              <a:rPr lang="en-US" sz="1800" dirty="0" err="1" smtClean="0"/>
              <a:t>Vth</a:t>
            </a:r>
            <a:r>
              <a:rPr lang="en-US" sz="1800" dirty="0" smtClean="0"/>
              <a:t> is normally distributed, </a:t>
            </a:r>
            <a:r>
              <a:rPr lang="en-US" sz="1800" dirty="0" err="1" smtClean="0"/>
              <a:t>Ith</a:t>
            </a:r>
            <a:r>
              <a:rPr lang="en-US" sz="1800" dirty="0" smtClean="0"/>
              <a:t> is not! Tail bits have </a:t>
            </a:r>
            <a:r>
              <a:rPr lang="en-US" sz="1800" dirty="0" err="1" smtClean="0"/>
              <a:t>Vth</a:t>
            </a:r>
            <a:r>
              <a:rPr lang="en-US" sz="1800" dirty="0" smtClean="0"/>
              <a:t> values uniformly distributed.</a:t>
            </a:r>
            <a:endParaRPr lang="en-US" sz="1800" dirty="0" smtClean="0"/>
          </a:p>
        </p:txBody>
      </p:sp>
    </p:spTree>
    <p:extLst>
      <p:ext uri="{BB962C8B-B14F-4D97-AF65-F5344CB8AC3E}">
        <p14:creationId xmlns:p14="http://schemas.microsoft.com/office/powerpoint/2010/main" val="13091064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Switching Power Density</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4" name="Picture 3"/>
          <p:cNvPicPr>
            <a:picLocks noChangeAspect="1"/>
          </p:cNvPicPr>
          <p:nvPr/>
        </p:nvPicPr>
        <p:blipFill>
          <a:blip r:embed="rId2"/>
          <a:stretch>
            <a:fillRect/>
          </a:stretch>
        </p:blipFill>
        <p:spPr>
          <a:xfrm>
            <a:off x="202066" y="1103115"/>
            <a:ext cx="3667125" cy="2646560"/>
          </a:xfrm>
          <a:prstGeom prst="rect">
            <a:avLst/>
          </a:prstGeom>
        </p:spPr>
      </p:pic>
      <p:sp>
        <p:nvSpPr>
          <p:cNvPr id="7" name="TextBox 6"/>
          <p:cNvSpPr txBox="1"/>
          <p:nvPr/>
        </p:nvSpPr>
        <p:spPr>
          <a:xfrm>
            <a:off x="1284515" y="5083628"/>
            <a:ext cx="5939126" cy="369332"/>
          </a:xfrm>
          <a:prstGeom prst="rect">
            <a:avLst/>
          </a:prstGeom>
          <a:noFill/>
        </p:spPr>
        <p:txBody>
          <a:bodyPr wrap="none" rtlCol="0">
            <a:spAutoFit/>
          </a:bodyPr>
          <a:lstStyle/>
          <a:p>
            <a:r>
              <a:rPr lang="en-US" sz="1800" dirty="0" err="1" smtClean="0"/>
              <a:t>Pth</a:t>
            </a:r>
            <a:r>
              <a:rPr lang="en-US" sz="1800" dirty="0" smtClean="0"/>
              <a:t> (as </a:t>
            </a:r>
            <a:r>
              <a:rPr lang="en-US" sz="1800" dirty="0" err="1" smtClean="0"/>
              <a:t>Ith</a:t>
            </a:r>
            <a:r>
              <a:rPr lang="en-US" sz="1800" dirty="0" smtClean="0"/>
              <a:t>) does not show dependence on temperature!</a:t>
            </a:r>
          </a:p>
        </p:txBody>
      </p:sp>
    </p:spTree>
    <p:extLst>
      <p:ext uri="{BB962C8B-B14F-4D97-AF65-F5344CB8AC3E}">
        <p14:creationId xmlns:p14="http://schemas.microsoft.com/office/powerpoint/2010/main" val="26386630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Virgin AC_IV VS CD &amp; Temperature</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spTree>
    <p:extLst>
      <p:ext uri="{BB962C8B-B14F-4D97-AF65-F5344CB8AC3E}">
        <p14:creationId xmlns:p14="http://schemas.microsoft.com/office/powerpoint/2010/main" val="6971295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Etest</a:t>
            </a:r>
            <a:r>
              <a:rPr lang="en-US" dirty="0" smtClean="0"/>
              <a:t> flow</a:t>
            </a:r>
            <a:endParaRPr lang="en-US" dirty="0"/>
          </a:p>
        </p:txBody>
      </p:sp>
      <p:sp>
        <p:nvSpPr>
          <p:cNvPr id="3" name="Text Placeholder 2"/>
          <p:cNvSpPr>
            <a:spLocks noGrp="1"/>
          </p:cNvSpPr>
          <p:nvPr>
            <p:ph type="body" sz="quarter" idx="10"/>
          </p:nvPr>
        </p:nvSpPr>
        <p:spPr>
          <a:xfrm>
            <a:off x="265113" y="812121"/>
            <a:ext cx="8437562" cy="4837112"/>
          </a:xfrm>
        </p:spPr>
        <p:txBody>
          <a:bodyPr/>
          <a:lstStyle/>
          <a:p>
            <a:r>
              <a:rPr lang="en-US" sz="1600" dirty="0" smtClean="0"/>
              <a:t>ACIV at FF was measured for Virgin Spines @ Temperature:</a:t>
            </a:r>
            <a:endParaRPr lang="en-US" sz="1600" dirty="0"/>
          </a:p>
          <a:p>
            <a:pPr lvl="1"/>
            <a:r>
              <a:rPr lang="en-US" sz="1600" dirty="0" smtClean="0"/>
              <a:t>Spines</a:t>
            </a:r>
            <a:r>
              <a:rPr lang="en-US" sz="1600" dirty="0"/>
              <a:t>: </a:t>
            </a:r>
            <a:r>
              <a:rPr lang="en-US" sz="1600" dirty="0" smtClean="0"/>
              <a:t>73I_45x45, 72L_50x50,73F_60x60, &amp; 73K_70x70</a:t>
            </a:r>
            <a:endParaRPr lang="en-US" sz="1600" dirty="0"/>
          </a:p>
          <a:p>
            <a:pPr lvl="1"/>
            <a:r>
              <a:rPr lang="en-US" sz="1600" dirty="0"/>
              <a:t>Dies:   [0,1]  85C   file: A364CD85C</a:t>
            </a:r>
          </a:p>
          <a:p>
            <a:pPr lvl="1"/>
            <a:r>
              <a:rPr lang="en-US" sz="1600" dirty="0"/>
              <a:t> 	[0,0]  65C   file: A364CD65C</a:t>
            </a:r>
          </a:p>
          <a:p>
            <a:pPr lvl="1"/>
            <a:r>
              <a:rPr lang="en-US" sz="1600" dirty="0"/>
              <a:t>	[1,0]  45C   file: A364CD45C</a:t>
            </a:r>
          </a:p>
          <a:p>
            <a:pPr lvl="1"/>
            <a:r>
              <a:rPr lang="en-US" sz="1600" dirty="0"/>
              <a:t> 	[0,-1]  30C  file: </a:t>
            </a:r>
            <a:r>
              <a:rPr lang="en-US" sz="1600" dirty="0" smtClean="0"/>
              <a:t>A364CD30C</a:t>
            </a:r>
          </a:p>
          <a:p>
            <a:pPr lvl="1"/>
            <a:endParaRPr lang="en-US" sz="1600" dirty="0"/>
          </a:p>
          <a:p>
            <a:pPr lvl="1"/>
            <a:r>
              <a:rPr lang="en-US" sz="1600" dirty="0" smtClean="0"/>
              <a:t>A few spines measured at 65C were found tested and were excluded from the analysis.</a:t>
            </a:r>
            <a:endParaRPr lang="en-US" sz="1600" dirty="0"/>
          </a:p>
        </p:txBody>
      </p:sp>
      <p:sp>
        <p:nvSpPr>
          <p:cNvPr id="4" name="Date Placeholder 3"/>
          <p:cNvSpPr>
            <a:spLocks noGrp="1"/>
          </p:cNvSpPr>
          <p:nvPr>
            <p:ph type="dt" sz="half" idx="11"/>
          </p:nvPr>
        </p:nvSpPr>
        <p:spPr/>
        <p:txBody>
          <a:bodyPr/>
          <a:lstStyle/>
          <a:p>
            <a:fld id="{EA842C71-A808-442A-88EE-1D871782F288}" type="datetime4">
              <a:rPr lang="en-US" smtClean="0"/>
              <a:pPr/>
              <a:t>August 13, 2014</a:t>
            </a:fld>
            <a:endParaRPr lang="en-US"/>
          </a:p>
        </p:txBody>
      </p:sp>
    </p:spTree>
    <p:extLst>
      <p:ext uri="{BB962C8B-B14F-4D97-AF65-F5344CB8AC3E}">
        <p14:creationId xmlns:p14="http://schemas.microsoft.com/office/powerpoint/2010/main" val="28164884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88"/>
            <a:ext cx="9144000" cy="892175"/>
          </a:xfrm>
        </p:spPr>
        <p:txBody>
          <a:bodyPr/>
          <a:lstStyle/>
          <a:p>
            <a:r>
              <a:rPr lang="en-US" dirty="0" smtClean="0"/>
              <a:t>VTH, ITH, PTH VS Temp &amp; CD</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pic>
        <p:nvPicPr>
          <p:cNvPr id="4" name="Picture 3"/>
          <p:cNvPicPr>
            <a:picLocks noChangeAspect="1"/>
          </p:cNvPicPr>
          <p:nvPr/>
        </p:nvPicPr>
        <p:blipFill>
          <a:blip r:embed="rId2"/>
          <a:stretch>
            <a:fillRect/>
          </a:stretch>
        </p:blipFill>
        <p:spPr>
          <a:xfrm>
            <a:off x="227917" y="702526"/>
            <a:ext cx="4005128" cy="2342196"/>
          </a:xfrm>
          <a:prstGeom prst="rect">
            <a:avLst/>
          </a:prstGeom>
        </p:spPr>
      </p:pic>
      <p:pic>
        <p:nvPicPr>
          <p:cNvPr id="5" name="Picture 4"/>
          <p:cNvPicPr>
            <a:picLocks noChangeAspect="1"/>
          </p:cNvPicPr>
          <p:nvPr/>
        </p:nvPicPr>
        <p:blipFill>
          <a:blip r:embed="rId3"/>
          <a:stretch>
            <a:fillRect/>
          </a:stretch>
        </p:blipFill>
        <p:spPr>
          <a:xfrm>
            <a:off x="4704667" y="702526"/>
            <a:ext cx="4005128" cy="2342196"/>
          </a:xfrm>
          <a:prstGeom prst="rect">
            <a:avLst/>
          </a:prstGeom>
        </p:spPr>
      </p:pic>
      <p:sp>
        <p:nvSpPr>
          <p:cNvPr id="7" name="TextBox 6"/>
          <p:cNvSpPr txBox="1"/>
          <p:nvPr/>
        </p:nvSpPr>
        <p:spPr>
          <a:xfrm>
            <a:off x="101030" y="5345385"/>
            <a:ext cx="9199111" cy="1077218"/>
          </a:xfrm>
          <a:prstGeom prst="rect">
            <a:avLst/>
          </a:prstGeom>
          <a:noFill/>
        </p:spPr>
        <p:txBody>
          <a:bodyPr wrap="square" rtlCol="0">
            <a:spAutoFit/>
          </a:bodyPr>
          <a:lstStyle/>
          <a:p>
            <a:r>
              <a:rPr lang="en-US" sz="1600" dirty="0" smtClean="0"/>
              <a:t>While VTH does not depend on CD, </a:t>
            </a:r>
            <a:r>
              <a:rPr lang="en-US" sz="1600" dirty="0" err="1" smtClean="0"/>
              <a:t>Ith</a:t>
            </a:r>
            <a:r>
              <a:rPr lang="en-US" sz="1600" dirty="0" smtClean="0"/>
              <a:t> increases with CDs.</a:t>
            </a:r>
          </a:p>
          <a:p>
            <a:r>
              <a:rPr lang="en-US" sz="1600" dirty="0" smtClean="0"/>
              <a:t>Normalized </a:t>
            </a:r>
            <a:r>
              <a:rPr lang="en-US" sz="1600" dirty="0" err="1" smtClean="0"/>
              <a:t>Ith</a:t>
            </a:r>
            <a:r>
              <a:rPr lang="en-US" sz="1600" dirty="0" smtClean="0"/>
              <a:t> using actual CDs should result to better data overlap.</a:t>
            </a:r>
          </a:p>
          <a:p>
            <a:r>
              <a:rPr lang="en-US" sz="1600" dirty="0" smtClean="0"/>
              <a:t>In this data set , </a:t>
            </a:r>
            <a:r>
              <a:rPr lang="en-US" sz="1600" dirty="0" err="1" smtClean="0"/>
              <a:t>Ith</a:t>
            </a:r>
            <a:r>
              <a:rPr lang="en-US" sz="1600" dirty="0" smtClean="0"/>
              <a:t> shows slight temperature increase (mainly due to the 85C data; max 30-40% </a:t>
            </a:r>
            <a:r>
              <a:rPr lang="en-US" sz="1600" dirty="0" err="1" smtClean="0"/>
              <a:t>Ith</a:t>
            </a:r>
            <a:r>
              <a:rPr lang="en-US" sz="1600" dirty="0" smtClean="0"/>
              <a:t> increase with temperature). </a:t>
            </a:r>
            <a:r>
              <a:rPr lang="en-US" sz="1600" dirty="0" smtClean="0"/>
              <a:t> </a:t>
            </a:r>
            <a:endParaRPr lang="en-US" sz="1600" dirty="0" smtClean="0"/>
          </a:p>
        </p:txBody>
      </p:sp>
      <p:cxnSp>
        <p:nvCxnSpPr>
          <p:cNvPr id="9" name="Straight Arrow Connector 8"/>
          <p:cNvCxnSpPr/>
          <p:nvPr/>
        </p:nvCxnSpPr>
        <p:spPr bwMode="auto">
          <a:xfrm flipV="1">
            <a:off x="6346372" y="1345429"/>
            <a:ext cx="0" cy="52819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1" name="Picture 10"/>
          <p:cNvPicPr>
            <a:picLocks noChangeAspect="1"/>
          </p:cNvPicPr>
          <p:nvPr/>
        </p:nvPicPr>
        <p:blipFill>
          <a:blip r:embed="rId4"/>
          <a:stretch>
            <a:fillRect/>
          </a:stretch>
        </p:blipFill>
        <p:spPr>
          <a:xfrm>
            <a:off x="206145" y="3003189"/>
            <a:ext cx="4022171" cy="2342196"/>
          </a:xfrm>
          <a:prstGeom prst="rect">
            <a:avLst/>
          </a:prstGeom>
        </p:spPr>
      </p:pic>
      <p:pic>
        <p:nvPicPr>
          <p:cNvPr id="6" name="Picture 5"/>
          <p:cNvPicPr>
            <a:picLocks noChangeAspect="1"/>
          </p:cNvPicPr>
          <p:nvPr/>
        </p:nvPicPr>
        <p:blipFill>
          <a:blip r:embed="rId5"/>
          <a:stretch>
            <a:fillRect/>
          </a:stretch>
        </p:blipFill>
        <p:spPr>
          <a:xfrm>
            <a:off x="4700586" y="3004013"/>
            <a:ext cx="4073300" cy="2342196"/>
          </a:xfrm>
          <a:prstGeom prst="rect">
            <a:avLst/>
          </a:prstGeom>
        </p:spPr>
      </p:pic>
    </p:spTree>
    <p:extLst>
      <p:ext uri="{BB962C8B-B14F-4D97-AF65-F5344CB8AC3E}">
        <p14:creationId xmlns:p14="http://schemas.microsoft.com/office/powerpoint/2010/main" val="22799412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1159069"/>
            <a:ext cx="4019550" cy="9377201"/>
          </a:xfrm>
          <a:prstGeom prst="rect">
            <a:avLst/>
          </a:prstGeom>
        </p:spPr>
      </p:pic>
      <p:sp>
        <p:nvSpPr>
          <p:cNvPr id="2" name="Title 1"/>
          <p:cNvSpPr>
            <a:spLocks noGrp="1"/>
          </p:cNvSpPr>
          <p:nvPr>
            <p:ph type="title"/>
          </p:nvPr>
        </p:nvSpPr>
        <p:spPr/>
        <p:txBody>
          <a:bodyPr/>
          <a:lstStyle/>
          <a:p>
            <a:r>
              <a:rPr lang="en-US" dirty="0" smtClean="0"/>
              <a:t>VTH VS Temp </a:t>
            </a:r>
            <a:br>
              <a:rPr lang="en-US" dirty="0" smtClean="0"/>
            </a:br>
            <a:r>
              <a:rPr lang="en-US" sz="2800" dirty="0" smtClean="0"/>
              <a:t>(considering differences due to CD negligible)</a:t>
            </a:r>
            <a:endParaRPr lang="en-US" sz="2800" dirty="0"/>
          </a:p>
        </p:txBody>
      </p:sp>
      <p:sp>
        <p:nvSpPr>
          <p:cNvPr id="3" name="Date Placeholder 2"/>
          <p:cNvSpPr>
            <a:spLocks noGrp="1"/>
          </p:cNvSpPr>
          <p:nvPr>
            <p:ph type="dt" sz="half" idx="10"/>
          </p:nvPr>
        </p:nvSpPr>
        <p:spPr/>
        <p:txBody>
          <a:bodyPr/>
          <a:lstStyle/>
          <a:p>
            <a:fld id="{958579EE-FFC6-4E64-AA58-9F3079675195}" type="datetime4">
              <a:rPr lang="en-US" smtClean="0"/>
              <a:pPr/>
              <a:t>August 13, 2014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4827771"/>
              </p:ext>
            </p:extLst>
          </p:nvPr>
        </p:nvGraphicFramePr>
        <p:xfrm>
          <a:off x="4862715" y="3815184"/>
          <a:ext cx="3257550" cy="962025"/>
        </p:xfrm>
        <a:graphic>
          <a:graphicData uri="http://schemas.openxmlformats.org/presentationml/2006/ole">
            <mc:AlternateContent xmlns:mc="http://schemas.openxmlformats.org/markup-compatibility/2006">
              <mc:Choice xmlns:v="urn:schemas-microsoft-com:vml" Requires="v">
                <p:oleObj spid="_x0000_s7188" name="Worksheet" r:id="rId4" imgW="3257640" imgH="962065" progId="Excel.Sheet.12">
                  <p:embed/>
                </p:oleObj>
              </mc:Choice>
              <mc:Fallback>
                <p:oleObj name="Worksheet" r:id="rId4" imgW="3257640" imgH="962065" progId="Excel.Sheet.12">
                  <p:embed/>
                  <p:pic>
                    <p:nvPicPr>
                      <p:cNvPr id="0" name=""/>
                      <p:cNvPicPr/>
                      <p:nvPr/>
                    </p:nvPicPr>
                    <p:blipFill>
                      <a:blip r:embed="rId5"/>
                      <a:stretch>
                        <a:fillRect/>
                      </a:stretch>
                    </p:blipFill>
                    <p:spPr>
                      <a:xfrm>
                        <a:off x="4862715" y="3815184"/>
                        <a:ext cx="3257550" cy="962025"/>
                      </a:xfrm>
                      <a:prstGeom prst="rect">
                        <a:avLst/>
                      </a:prstGeom>
                    </p:spPr>
                  </p:pic>
                </p:oleObj>
              </mc:Fallback>
            </mc:AlternateContent>
          </a:graphicData>
        </a:graphic>
      </p:graphicFrame>
      <p:cxnSp>
        <p:nvCxnSpPr>
          <p:cNvPr id="11" name="Straight Arrow Connector 10"/>
          <p:cNvCxnSpPr/>
          <p:nvPr/>
        </p:nvCxnSpPr>
        <p:spPr bwMode="auto">
          <a:xfrm>
            <a:off x="1546452" y="5998029"/>
            <a:ext cx="115388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xtBox 11"/>
          <p:cNvSpPr txBox="1"/>
          <p:nvPr/>
        </p:nvSpPr>
        <p:spPr>
          <a:xfrm>
            <a:off x="2700338" y="5847669"/>
            <a:ext cx="6263092" cy="646331"/>
          </a:xfrm>
          <a:prstGeom prst="rect">
            <a:avLst/>
          </a:prstGeom>
          <a:noFill/>
        </p:spPr>
        <p:txBody>
          <a:bodyPr wrap="square" rtlCol="0">
            <a:spAutoFit/>
          </a:bodyPr>
          <a:lstStyle/>
          <a:p>
            <a:r>
              <a:rPr lang="en-US" sz="1800" dirty="0" smtClean="0"/>
              <a:t>If we exclude 85C data for SD1 (split1), then slope in better agreement with data set at 50x50 cell. </a:t>
            </a:r>
            <a:endParaRPr lang="en-US" sz="1800" dirty="0" smtClean="0"/>
          </a:p>
        </p:txBody>
      </p:sp>
      <p:sp>
        <p:nvSpPr>
          <p:cNvPr id="15" name="TextBox 14"/>
          <p:cNvSpPr txBox="1"/>
          <p:nvPr/>
        </p:nvSpPr>
        <p:spPr>
          <a:xfrm>
            <a:off x="4721200" y="1749043"/>
            <a:ext cx="3954714" cy="1754326"/>
          </a:xfrm>
          <a:prstGeom prst="rect">
            <a:avLst/>
          </a:prstGeom>
          <a:noFill/>
        </p:spPr>
        <p:txBody>
          <a:bodyPr wrap="square" rtlCol="0">
            <a:spAutoFit/>
          </a:bodyPr>
          <a:lstStyle/>
          <a:p>
            <a:r>
              <a:rPr lang="en-US" sz="1800" dirty="0"/>
              <a:t>VTH decreases with Temperature, as expected.</a:t>
            </a:r>
          </a:p>
          <a:p>
            <a:r>
              <a:rPr lang="en-US" sz="1800" dirty="0" smtClean="0"/>
              <a:t>Temperature coefficient for SD</a:t>
            </a:r>
            <a:r>
              <a:rPr lang="en-US" sz="1800" dirty="0" smtClean="0">
                <a:sym typeface="Symbol" panose="05050102010706020507" pitchFamily="18" charset="2"/>
              </a:rPr>
              <a:t>.F3 alloy</a:t>
            </a:r>
            <a:r>
              <a:rPr lang="en-US" sz="1800" dirty="0" smtClean="0"/>
              <a:t> meets DTS requirements; is less than -5mV/C.</a:t>
            </a:r>
          </a:p>
          <a:p>
            <a:endParaRPr lang="en-US" sz="1800" dirty="0"/>
          </a:p>
        </p:txBody>
      </p:sp>
    </p:spTree>
    <p:extLst>
      <p:ext uri="{BB962C8B-B14F-4D97-AF65-F5344CB8AC3E}">
        <p14:creationId xmlns:p14="http://schemas.microsoft.com/office/powerpoint/2010/main" val="15227179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2075" tIns="46038" rIns="92075" bIns="46038"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sz="1800" dirty="0" smtClean="0"/>
        </a:defPPr>
      </a:lstStyle>
    </a:tx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8">
        <a:dk1>
          <a:srgbClr val="000000"/>
        </a:dk1>
        <a:lt1>
          <a:srgbClr val="FFFFFF"/>
        </a:lt1>
        <a:dk2>
          <a:srgbClr val="000099"/>
        </a:dk2>
        <a:lt2>
          <a:srgbClr val="808080"/>
        </a:lt2>
        <a:accent1>
          <a:srgbClr val="FFCC00"/>
        </a:accent1>
        <a:accent2>
          <a:srgbClr val="800080"/>
        </a:accent2>
        <a:accent3>
          <a:srgbClr val="FFFFFF"/>
        </a:accent3>
        <a:accent4>
          <a:srgbClr val="000000"/>
        </a:accent4>
        <a:accent5>
          <a:srgbClr val="FFE2AA"/>
        </a:accent5>
        <a:accent6>
          <a:srgbClr val="730073"/>
        </a:accent6>
        <a:hlink>
          <a:srgbClr val="006666"/>
        </a:hlink>
        <a:folHlink>
          <a:srgbClr val="A50021"/>
        </a:folHlink>
      </a:clrScheme>
      <a:clrMap bg1="lt1" tx1="dk1" bg2="lt2" tx2="dk2" accent1="accent1" accent2="accent2" accent3="accent3" accent4="accent4" accent5="accent5" accent6="accent6" hlink="hlink" folHlink="folHlink"/>
    </a:extraClrScheme>
    <a:extraClrScheme>
      <a:clrScheme name="1_Blank 9">
        <a:dk1>
          <a:srgbClr val="072B5E"/>
        </a:dk1>
        <a:lt1>
          <a:srgbClr val="FFFFFF"/>
        </a:lt1>
        <a:dk2>
          <a:srgbClr val="072B5E"/>
        </a:dk2>
        <a:lt2>
          <a:srgbClr val="808080"/>
        </a:lt2>
        <a:accent1>
          <a:srgbClr val="455E90"/>
        </a:accent1>
        <a:accent2>
          <a:srgbClr val="7F0700"/>
        </a:accent2>
        <a:accent3>
          <a:srgbClr val="FFFFFF"/>
        </a:accent3>
        <a:accent4>
          <a:srgbClr val="05234F"/>
        </a:accent4>
        <a:accent5>
          <a:srgbClr val="B0B6C6"/>
        </a:accent5>
        <a:accent6>
          <a:srgbClr val="720600"/>
        </a:accent6>
        <a:hlink>
          <a:srgbClr val="3D8DA9"/>
        </a:hlink>
        <a:folHlink>
          <a:srgbClr val="796B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C377A447E14745829E3DD43926ACCD" ma:contentTypeVersion="0" ma:contentTypeDescription="Create a new document." ma:contentTypeScope="" ma:versionID="2d0df6efdbf434d225a648e13c5bb6fe">
  <xsd:schema xmlns:xsd="http://www.w3.org/2001/XMLSchema" xmlns:p="http://schemas.microsoft.com/office/2006/metadata/properties" targetNamespace="http://schemas.microsoft.com/office/2006/metadata/properties" ma:root="true" ma:fieldsID="63189afc3aa51ef1aea05fa03c8f7e6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CDD2CEE-FA60-4E41-AF02-E0B6A777B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86957D2-5665-48CE-B8C6-C772AD2F6E90}">
  <ds:schemaRefs>
    <ds:schemaRef ds:uri="http://schemas.microsoft.com/sharepoint/v3/contenttype/forms"/>
  </ds:schemaRefs>
</ds:datastoreItem>
</file>

<file path=customXml/itemProps3.xml><?xml version="1.0" encoding="utf-8"?>
<ds:datastoreItem xmlns:ds="http://schemas.openxmlformats.org/officeDocument/2006/customXml" ds:itemID="{59690EBE-2CBB-4A85-AB92-E8FFC3F998CB}">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28890</TotalTime>
  <Words>504</Words>
  <Application>Microsoft Office PowerPoint</Application>
  <PresentationFormat>On-screen Show (4:3)</PresentationFormat>
  <Paragraphs>92</Paragraphs>
  <Slides>22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Arial Unicode MS</vt:lpstr>
      <vt:lpstr>MS PGothic</vt:lpstr>
      <vt:lpstr>Arial</vt:lpstr>
      <vt:lpstr>Calibri</vt:lpstr>
      <vt:lpstr>Lucida Sans Unicode</vt:lpstr>
      <vt:lpstr>Symbol</vt:lpstr>
      <vt:lpstr>Tahoma</vt:lpstr>
      <vt:lpstr>Times New Roman</vt:lpstr>
      <vt:lpstr>Webdings</vt:lpstr>
      <vt:lpstr>Wingdings</vt:lpstr>
      <vt:lpstr>Blank</vt:lpstr>
      <vt:lpstr>Microsoft Excel Worksheet</vt:lpstr>
      <vt:lpstr>AC_IV Vs Temp on Virgin Bits Vs CD</vt:lpstr>
      <vt:lpstr>Etest flow</vt:lpstr>
      <vt:lpstr>VTH Vs Temperature @ Virgin _50x50cells</vt:lpstr>
      <vt:lpstr>ITH Vs Temperature @ Virgin _50x50cells</vt:lpstr>
      <vt:lpstr>Switching Power Density</vt:lpstr>
      <vt:lpstr>Virgin AC_IV VS CD &amp; Temperature</vt:lpstr>
      <vt:lpstr>Etest flow</vt:lpstr>
      <vt:lpstr>VTH, ITH, PTH VS Temp &amp; CD</vt:lpstr>
      <vt:lpstr>VTH VS Temp  (considering differences due to CD negligible)</vt:lpstr>
      <vt:lpstr>VTH VS Temp by CD</vt:lpstr>
      <vt:lpstr>PowerPoint Presentation</vt:lpstr>
      <vt:lpstr>Vth Vs Temperature</vt:lpstr>
      <vt:lpstr>19nm SD1_50x50</vt:lpstr>
      <vt:lpstr>19nm SD.F3_50x50</vt:lpstr>
      <vt:lpstr>22nm SD.F3_50x50</vt:lpstr>
      <vt:lpstr>25nm SD.F3_50x50</vt:lpstr>
      <vt:lpstr>19nm SD1_45x45</vt:lpstr>
      <vt:lpstr>19nm SD.F3_45x45</vt:lpstr>
      <vt:lpstr>19nm SD1 Vs CD</vt:lpstr>
      <vt:lpstr>19nm SD.F3 Vs CD</vt:lpstr>
      <vt:lpstr>22nm SD.F3 Vs CD</vt:lpstr>
      <vt:lpstr>25nm SD.F3 Vs CD</vt:lpstr>
    </vt:vector>
  </TitlesOfParts>
  <Company>Micron Technology,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dgallina</dc:creator>
  <cp:lastModifiedBy>Papagianni, ChristinaX</cp:lastModifiedBy>
  <cp:revision>852</cp:revision>
  <cp:lastPrinted>2001-04-11T21:27:24Z</cp:lastPrinted>
  <dcterms:created xsi:type="dcterms:W3CDTF">2013-10-21T12:53:12Z</dcterms:created>
  <dcterms:modified xsi:type="dcterms:W3CDTF">2014-08-15T00:21:23Z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0x010100D4C377A447E14745829E3DD43926ACCD</vt:lpwstr>
  </property>
</Properties>
</file>