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1" r:id="rId4"/>
  </p:sldMasterIdLst>
  <p:notesMasterIdLst>
    <p:notesMasterId r:id="rId31"/>
  </p:notesMasterIdLst>
  <p:handoutMasterIdLst>
    <p:handoutMasterId r:id="rId32"/>
  </p:handoutMasterIdLst>
  <p:sldIdLst>
    <p:sldId id="256" r:id="rId5"/>
    <p:sldId id="302" r:id="rId6"/>
    <p:sldId id="316" r:id="rId7"/>
    <p:sldId id="319" r:id="rId8"/>
    <p:sldId id="321" r:id="rId9"/>
    <p:sldId id="324" r:id="rId10"/>
    <p:sldId id="322" r:id="rId11"/>
    <p:sldId id="339" r:id="rId12"/>
    <p:sldId id="325" r:id="rId13"/>
    <p:sldId id="326" r:id="rId14"/>
    <p:sldId id="349" r:id="rId15"/>
    <p:sldId id="350" r:id="rId16"/>
    <p:sldId id="341" r:id="rId17"/>
    <p:sldId id="345" r:id="rId18"/>
    <p:sldId id="340" r:id="rId19"/>
    <p:sldId id="347" r:id="rId20"/>
    <p:sldId id="348" r:id="rId21"/>
    <p:sldId id="351" r:id="rId22"/>
    <p:sldId id="352" r:id="rId23"/>
    <p:sldId id="267" r:id="rId24"/>
    <p:sldId id="313" r:id="rId25"/>
    <p:sldId id="327" r:id="rId26"/>
    <p:sldId id="328" r:id="rId27"/>
    <p:sldId id="336" r:id="rId28"/>
    <p:sldId id="346" r:id="rId29"/>
    <p:sldId id="353" r:id="rId30"/>
  </p:sldIdLst>
  <p:sldSz cx="9144000" cy="6858000" type="screen4x3"/>
  <p:notesSz cx="6858000" cy="9180513"/>
  <p:defaultTex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377"/>
    <a:srgbClr val="24207A"/>
    <a:srgbClr val="0066CC"/>
    <a:srgbClr val="C1CEEC"/>
    <a:srgbClr val="003399"/>
    <a:srgbClr val="000099"/>
    <a:srgbClr val="0033CC"/>
    <a:srgbClr val="0020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726" autoAdjust="0"/>
  </p:normalViewPr>
  <p:slideViewPr>
    <p:cSldViewPr snapToGrid="0">
      <p:cViewPr>
        <p:scale>
          <a:sx n="70" d="100"/>
          <a:sy n="70" d="100"/>
        </p:scale>
        <p:origin x="-88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59" name="Rectangle 3075"/>
          <p:cNvSpPr>
            <a:spLocks noGrp="1" noChangeArrowheads="1"/>
          </p:cNvSpPr>
          <p:nvPr>
            <p:ph type="dt" sz="quarter" idx="1"/>
          </p:nvPr>
        </p:nvSpPr>
        <p:spPr bwMode="auto">
          <a:xfrm>
            <a:off x="3884613" y="0"/>
            <a:ext cx="2987675" cy="452438"/>
          </a:xfrm>
          <a:prstGeom prst="rect">
            <a:avLst/>
          </a:prstGeom>
          <a:noFill/>
          <a:ln w="9525">
            <a:noFill/>
            <a:miter lim="800000"/>
            <a:headEnd/>
            <a:tailEnd/>
          </a:ln>
          <a:effectLst/>
        </p:spPr>
        <p:txBody>
          <a:bodyPr vert="horz" wrap="square" lIns="90077" tIns="45039" rIns="90077" bIns="45039" numCol="1" anchor="t"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ea typeface="+mn-ea"/>
              </a:defRPr>
            </a:lvl1pPr>
          </a:lstStyle>
          <a:p>
            <a:pPr>
              <a:defRPr/>
            </a:pPr>
            <a:endParaRPr lang="en-US"/>
          </a:p>
        </p:txBody>
      </p:sp>
      <p:sp>
        <p:nvSpPr>
          <p:cNvPr id="429061" name="Rectangle 3077"/>
          <p:cNvSpPr>
            <a:spLocks noGrp="1" noChangeArrowheads="1"/>
          </p:cNvSpPr>
          <p:nvPr>
            <p:ph type="sldNum" sz="quarter" idx="3"/>
          </p:nvPr>
        </p:nvSpPr>
        <p:spPr bwMode="auto">
          <a:xfrm>
            <a:off x="3884613" y="8742363"/>
            <a:ext cx="2987675" cy="452437"/>
          </a:xfrm>
          <a:prstGeom prst="rect">
            <a:avLst/>
          </a:prstGeom>
          <a:noFill/>
          <a:ln w="9525">
            <a:noFill/>
            <a:miter lim="800000"/>
            <a:headEnd/>
            <a:tailEnd/>
          </a:ln>
          <a:effectLst/>
        </p:spPr>
        <p:txBody>
          <a:bodyPr vert="horz" wrap="square" lIns="90077" tIns="45039" rIns="90077" bIns="45039" numCol="1" anchor="b" anchorCtr="0" compatLnSpc="1">
            <a:prstTxWarp prst="textNoShape">
              <a:avLst/>
            </a:prstTxWarp>
          </a:bodyPr>
          <a:lstStyle>
            <a:lvl1pPr algn="r" defTabSz="900113" eaLnBrk="0" hangingPunct="0">
              <a:spcBef>
                <a:spcPct val="20000"/>
              </a:spcBef>
              <a:buClr>
                <a:srgbClr val="EDB22C"/>
              </a:buClr>
              <a:buFont typeface="Tahoma" pitchFamily="34" charset="0"/>
              <a:buNone/>
              <a:defRPr>
                <a:latin typeface="Lucida Sans Unicode" pitchFamily="34" charset="0"/>
                <a:ea typeface="+mn-ea"/>
              </a:defRPr>
            </a:lvl1pPr>
          </a:lstStyle>
          <a:p>
            <a:pPr>
              <a:defRPr/>
            </a:pPr>
            <a:fld id="{29BCDB86-D71C-4DBD-8058-36E2A1E4574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5"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lvl1pPr algn="r" defTabSz="915988" eaLnBrk="0" hangingPunct="0">
              <a:defRPr>
                <a:latin typeface="Times New Roman" pitchFamily="18" charset="0"/>
                <a:ea typeface="+mn-ea"/>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1627" tIns="45813" rIns="91627" bIns="4581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defTabSz="915988" eaLnBrk="0" hangingPunct="0">
              <a:defRPr>
                <a:latin typeface="Times New Roman" pitchFamily="18"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91627" tIns="45813" rIns="91627" bIns="45813" numCol="1" anchor="b" anchorCtr="0" compatLnSpc="1">
            <a:prstTxWarp prst="textNoShape">
              <a:avLst/>
            </a:prstTxWarp>
          </a:bodyPr>
          <a:lstStyle>
            <a:lvl1pPr algn="r" defTabSz="915988" eaLnBrk="0" hangingPunct="0">
              <a:defRPr>
                <a:latin typeface="Times New Roman" pitchFamily="18" charset="0"/>
                <a:ea typeface="+mn-ea"/>
              </a:defRPr>
            </a:lvl1pPr>
          </a:lstStyle>
          <a:p>
            <a:pPr>
              <a:defRPr/>
            </a:pPr>
            <a:fld id="{0159EE57-B3DF-4A61-961C-3B21725B18C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flip="none" rotWithShape="1">
            <a:gsLst>
              <a:gs pos="0">
                <a:srgbClr val="0066CC"/>
              </a:gs>
              <a:gs pos="49000">
                <a:srgbClr val="292377"/>
              </a:gs>
              <a:gs pos="100000">
                <a:srgbClr val="24207A"/>
              </a:gs>
            </a:gsLst>
            <a:lin ang="13500000" scaled="1"/>
            <a:tileRect/>
          </a:gradFill>
          <a:ln>
            <a:noFill/>
            <a:headEnd/>
            <a:tailEnd/>
          </a:ln>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600" dirty="0">
                <a:solidFill>
                  <a:srgbClr val="002060"/>
                </a:solidFill>
                <a:ea typeface="+mn-ea"/>
                <a:cs typeface="Tahoma" pitchFamily="34" charset="0"/>
              </a:rPr>
              <a:t>©2012 Micron Technology, Inc. All rights reserved. Products are warranted only to meet Micron’s production data sheet specifications. Information, products, and/or specifications are subject to change without notice. All information is provided on an “AS IS”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lvl1pPr algn="ctr">
              <a:defRPr sz="800" b="1" smtClean="0">
                <a:ea typeface="+mn-ea"/>
              </a:defRPr>
            </a:lvl1pPr>
          </a:lstStyle>
          <a:p>
            <a:pPr eaLnBrk="0" hangingPunct="0">
              <a:defRPr/>
            </a:pPr>
            <a:fld id="{657C6E33-45EB-40DC-8063-62911CF76821}" type="slidenum">
              <a:rPr lang="en-US">
                <a:solidFill>
                  <a:srgbClr val="002060"/>
                </a:solidFill>
              </a:rPr>
              <a:pPr eaLnBrk="0" hangingPunct="0">
                <a:defRPr/>
              </a:pPr>
              <a:t>‹#›</a:t>
            </a:fld>
            <a:endParaRPr lang="en-US" dirty="0">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7FD3B8DD-308F-437B-878B-C9D79F49767C}" type="datetime4">
              <a:rPr lang="en-US"/>
              <a:pPr>
                <a:defRPr/>
              </a:pPr>
              <a:t>January 31, 2014</a:t>
            </a:fld>
            <a:endParaRPr lang="en-US" dirty="0"/>
          </a:p>
        </p:txBody>
      </p:sp>
      <p:sp>
        <p:nvSpPr>
          <p:cNvPr id="12" name="Rectangle 11"/>
          <p:cNvSpPr>
            <a:spLocks noChangeArrowheads="1"/>
          </p:cNvSpPr>
          <p:nvPr userDrawn="1"/>
        </p:nvSpPr>
        <p:spPr bwMode="auto">
          <a:xfrm rot="10800000">
            <a:off x="0" y="786239"/>
            <a:ext cx="5580063" cy="252413"/>
          </a:xfrm>
          <a:prstGeom prst="rect">
            <a:avLst/>
          </a:prstGeom>
          <a:gradFill rotWithShape="1">
            <a:gsLst>
              <a:gs pos="0">
                <a:srgbClr val="000099"/>
              </a:gs>
              <a:gs pos="80000">
                <a:srgbClr val="C1CEEC"/>
              </a:gs>
              <a:gs pos="100000">
                <a:srgbClr val="FFFFFF"/>
              </a:gs>
            </a:gsLst>
            <a:lin ang="10800000" scaled="1"/>
          </a:gradFill>
          <a:ln w="9525" algn="ctr">
            <a:noFill/>
            <a:round/>
            <a:headEnd/>
            <a:tailEnd/>
          </a:ln>
        </p:spPr>
        <p:txBody>
          <a:bodyPr lIns="92075" tIns="46038" rIns="92075" bIns="46038" anchor="ctr"/>
          <a:ls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a:lstStyle>
          <a:p>
            <a:pPr eaLnBrk="0" hangingPunct="0"/>
            <a:endParaRPr lang="en-US"/>
          </a:p>
        </p:txBody>
      </p:sp>
      <p:pic>
        <p:nvPicPr>
          <p:cNvPr id="13" name="Picture 12" descr="Micron_logo_white_v2"/>
          <p:cNvPicPr>
            <a:picLocks noChangeAspect="1" noChangeArrowheads="1"/>
          </p:cNvPicPr>
          <p:nvPr userDrawn="1"/>
        </p:nvPicPr>
        <p:blipFill>
          <a:blip r:embed="rId3" cstate="print"/>
          <a:srcRect l="9853" t="31104" r="9853" b="31104"/>
          <a:stretch>
            <a:fillRect/>
          </a:stretch>
        </p:blipFill>
        <p:spPr bwMode="auto">
          <a:xfrm>
            <a:off x="5895975" y="411589"/>
            <a:ext cx="3062288" cy="900113"/>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n-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2"/>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DE59EE1E-A014-4202-AFD5-F55CB7D8B111}" type="slidenum">
              <a:rPr lang="en-US"/>
              <a:pPr eaLnBrk="0" hangingPunct="0">
                <a:defRPr/>
              </a:pPr>
              <a:t>‹#›</a:t>
            </a:fld>
            <a:endParaRPr lang="en-US" dirty="0"/>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7636051A-ADA2-4EF4-A24D-7275B8EEEB30}" type="datetime4">
              <a:rPr lang="en-US"/>
              <a:pPr>
                <a:defRPr/>
              </a:pPr>
              <a:t>January 31, 2014</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Non-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BDD34932-F8C1-4819-BA07-48ABC6EAA9D5}" type="slidenum">
              <a:rPr lang="en-US"/>
              <a:pPr eaLnBrk="0" hangingPunct="0">
                <a:defRPr/>
              </a:pPr>
              <a:t>‹#›</a:t>
            </a:fld>
            <a:endParaRPr lang="en-US" dirty="0"/>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E0F878FB-865B-49AF-BE1B-5F1B52FEECE6}" type="datetime4">
              <a:rPr lang="en-US"/>
              <a:pPr>
                <a:defRPr/>
              </a:pPr>
              <a:t>January 31, 2014</a:t>
            </a:fld>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3"/>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fidential Title &amp;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4F0B3A61-5620-48DE-B177-BBAF516013B9}" type="slidenum">
              <a:rPr lang="en-US"/>
              <a:pPr eaLnBrk="0" hangingPunct="0">
                <a:defRPr/>
              </a:pPr>
              <a:t>‹#›</a:t>
            </a:fld>
            <a:endParaRPr lang="en-US" dirty="0"/>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1"/>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CFB3D07B-B9E2-4BEF-90F4-54A7E9CC9FC1}" type="datetime4">
              <a:rPr lang="en-US"/>
              <a:pPr>
                <a:defRPr/>
              </a:pPr>
              <a:t>January 31, 2014</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3"/>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7EEEB25E-0EA7-479F-A947-BDE320ED63A6}" type="slidenum">
              <a:rPr lang="en-US"/>
              <a:pPr eaLnBrk="0" hangingPunct="0">
                <a:defRPr/>
              </a:pPr>
              <a:t>‹#›</a:t>
            </a:fld>
            <a:endParaRPr lang="en-US" dirty="0"/>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FF2D0A0D-6D14-4B5D-B99C-63B174864AA0}" type="datetime4">
              <a:rPr lang="en-US"/>
              <a:pPr>
                <a:defRPr/>
              </a:pPr>
              <a:t>January 31, 2014</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nfidential BLANK Page">
    <p:spTree>
      <p:nvGrpSpPr>
        <p:cNvPr id="1" name=""/>
        <p:cNvGrpSpPr/>
        <p:nvPr/>
      </p:nvGrpSpPr>
      <p:grpSpPr>
        <a:xfrm>
          <a:off x="0" y="0"/>
          <a:ext cx="0" cy="0"/>
          <a:chOff x="0" y="0"/>
          <a:chExt cx="0" cy="0"/>
        </a:xfrm>
      </p:grpSpPr>
      <p:sp>
        <p:nvSpPr>
          <p:cNvPr id="2"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3" name="Rectangle 2"/>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4"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5"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7894D71B-D0D6-459D-A9E0-CD45C41DD24B}" type="slidenum">
              <a:rPr lang="en-US"/>
              <a:pPr eaLnBrk="0" hangingPunct="0">
                <a:defRPr/>
              </a:pPr>
              <a:t>‹#›</a:t>
            </a:fld>
            <a:endParaRPr lang="en-US" dirty="0"/>
          </a:p>
        </p:txBody>
      </p:sp>
      <p:sp>
        <p:nvSpPr>
          <p:cNvPr id="6"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7"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2639611B-77D0-4152-A024-3945547AC5AB}" type="datetime4">
              <a:rPr lang="en-US"/>
              <a:pPr>
                <a:defRPr/>
              </a:pPr>
              <a:t>January 31, 2014</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Confidential Transition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7"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FB1CED6C-642C-4A97-A591-6D7283E0B6F0}" type="slidenum">
              <a:rPr lang="en-US"/>
              <a:pPr eaLnBrk="0" hangingPunct="0">
                <a:defRPr/>
              </a:pPr>
              <a:t>‹#›</a:t>
            </a:fld>
            <a:endParaRPr lang="en-US" dirty="0"/>
          </a:p>
        </p:txBody>
      </p:sp>
      <p:sp>
        <p:nvSpPr>
          <p:cNvPr id="8"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rPr>
              <a:t>Micron Confidential      </a:t>
            </a:r>
            <a:r>
              <a:rPr lang="en-US" sz="800" dirty="0">
                <a:solidFill>
                  <a:schemeClr val="tx1">
                    <a:lumMod val="50000"/>
                    <a:lumOff val="50000"/>
                  </a:schemeClr>
                </a:solidFill>
                <a:ea typeface="+mn-ea"/>
              </a:rPr>
              <a:t>|</a:t>
            </a:r>
            <a:r>
              <a:rPr lang="en-US" sz="800" dirty="0">
                <a:solidFill>
                  <a:srgbClr val="002060"/>
                </a:solidFill>
                <a:ea typeface="+mn-ea"/>
              </a:rPr>
              <a:t>     </a:t>
            </a: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678914"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678915" name="Rectangle 3"/>
          <p:cNvSpPr>
            <a:spLocks noGrp="1" noChangeArrowheads="1"/>
          </p:cNvSpPr>
          <p:nvPr>
            <p:ph type="subTitle" idx="1"/>
          </p:nvPr>
        </p:nvSpPr>
        <p:spPr>
          <a:xfrm>
            <a:off x="0" y="3500438"/>
            <a:ext cx="9144000"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9"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52A92AA8-4334-4EF6-80F3-41D50AE45A41}" type="datetime4">
              <a:rPr lang="en-US"/>
              <a:pPr>
                <a:defRPr/>
              </a:pPr>
              <a:t>January 31, 2014</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cron End Page">
    <p:spTree>
      <p:nvGrpSpPr>
        <p:cNvPr id="1" name=""/>
        <p:cNvGrpSpPr/>
        <p:nvPr/>
      </p:nvGrpSpPr>
      <p:grpSpPr>
        <a:xfrm>
          <a:off x="0" y="0"/>
          <a:ext cx="0" cy="0"/>
          <a:chOff x="0" y="0"/>
          <a:chExt cx="0" cy="0"/>
        </a:xfrm>
      </p:grpSpPr>
      <p:pic>
        <p:nvPicPr>
          <p:cNvPr id="2" name="Picture 4" descr="Focused on Memory logo MASTER.png"/>
          <p:cNvPicPr>
            <a:picLocks noChangeAspect="1"/>
          </p:cNvPicPr>
          <p:nvPr/>
        </p:nvPicPr>
        <p:blipFill>
          <a:blip r:embed="rId2" cstate="print"/>
          <a:srcRect/>
          <a:stretch>
            <a:fillRect/>
          </a:stretch>
        </p:blipFill>
        <p:spPr bwMode="auto">
          <a:xfrm>
            <a:off x="1612900" y="2319338"/>
            <a:ext cx="5741988" cy="1765300"/>
          </a:xfrm>
          <a:prstGeom prst="rect">
            <a:avLst/>
          </a:prstGeom>
          <a:noFill/>
          <a:ln w="9525">
            <a:noFill/>
            <a:miter lim="800000"/>
            <a:headEnd/>
            <a:tailEnd/>
          </a:ln>
        </p:spPr>
      </p:pic>
      <p:sp>
        <p:nvSpPr>
          <p:cNvPr id="3" name="Rectangle 2"/>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3"/>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n-Confidential Title Page">
    <p:spTree>
      <p:nvGrpSpPr>
        <p:cNvPr id="1" name=""/>
        <p:cNvGrpSpPr/>
        <p:nvPr/>
      </p:nvGrpSpPr>
      <p:grpSpPr>
        <a:xfrm>
          <a:off x="0" y="0"/>
          <a:ext cx="0" cy="0"/>
          <a:chOff x="0" y="0"/>
          <a:chExt cx="0" cy="0"/>
        </a:xfrm>
      </p:grpSpPr>
      <p:sp>
        <p:nvSpPr>
          <p:cNvPr id="5" name="Rectangle 4"/>
          <p:cNvSpPr>
            <a:spLocks noChangeArrowheads="1"/>
          </p:cNvSpPr>
          <p:nvPr/>
        </p:nvSpPr>
        <p:spPr bwMode="auto">
          <a:xfrm>
            <a:off x="2049516" y="6056313"/>
            <a:ext cx="7094483" cy="801687"/>
          </a:xfrm>
          <a:prstGeom prst="rect">
            <a:avLst/>
          </a:prstGeom>
          <a:solidFill>
            <a:srgbClr val="C1CEEC"/>
          </a:solidFill>
          <a:ln>
            <a:noFill/>
            <a:headEnd/>
            <a:tailEnd/>
          </a:ln>
          <a:effectLst>
            <a:innerShdw blurRad="63500" dist="50800" dir="10800000">
              <a:prstClr val="black">
                <a:alpha val="50000"/>
              </a:prstClr>
            </a:innerShdw>
          </a:effectLst>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sp>
        <p:nvSpPr>
          <p:cNvPr id="6" name="Rectangle 5"/>
          <p:cNvSpPr>
            <a:spLocks noChangeArrowheads="1"/>
          </p:cNvSpPr>
          <p:nvPr/>
        </p:nvSpPr>
        <p:spPr bwMode="auto">
          <a:xfrm>
            <a:off x="0" y="6056313"/>
            <a:ext cx="2060575" cy="801687"/>
          </a:xfrm>
          <a:prstGeom prst="rect">
            <a:avLst/>
          </a:prstGeom>
          <a:gradFill flip="none" rotWithShape="1">
            <a:gsLst>
              <a:gs pos="0">
                <a:srgbClr val="0066CC"/>
              </a:gs>
              <a:gs pos="49000">
                <a:srgbClr val="292377"/>
              </a:gs>
              <a:gs pos="100000">
                <a:srgbClr val="24207A"/>
              </a:gs>
            </a:gsLst>
            <a:lin ang="13500000" scaled="1"/>
            <a:tileRect/>
          </a:gradFill>
          <a:ln>
            <a:noFill/>
            <a:headEnd/>
            <a:tailEnd/>
          </a:ln>
        </p:spPr>
        <p:style>
          <a:lnRef idx="1">
            <a:schemeClr val="dk1"/>
          </a:lnRef>
          <a:fillRef idx="3">
            <a:schemeClr val="dk1"/>
          </a:fillRef>
          <a:effectRef idx="2">
            <a:schemeClr val="dk1"/>
          </a:effectRef>
          <a:fontRef idx="minor">
            <a:schemeClr val="lt1"/>
          </a:fontRef>
        </p:style>
        <p:txBody>
          <a:bodyPr wrap="none" lIns="92075" tIns="46038" rIns="92075" bIns="46038" anchor="ctr"/>
          <a:lstStyle/>
          <a:p>
            <a:pPr eaLnBrk="0" hangingPunct="0">
              <a:defRPr/>
            </a:pPr>
            <a:endParaRPr lang="en-US"/>
          </a:p>
        </p:txBody>
      </p:sp>
      <p:pic>
        <p:nvPicPr>
          <p:cNvPr id="7" name="Picture 5" descr="White Micron color logo [Converted]"/>
          <p:cNvPicPr>
            <a:picLocks noChangeAspect="1" noChangeArrowheads="1"/>
          </p:cNvPicPr>
          <p:nvPr/>
        </p:nvPicPr>
        <p:blipFill>
          <a:blip r:embed="rId2" cstate="print"/>
          <a:srcRect/>
          <a:stretch>
            <a:fillRect/>
          </a:stretch>
        </p:blipFill>
        <p:spPr bwMode="auto">
          <a:xfrm>
            <a:off x="266700" y="6292850"/>
            <a:ext cx="1384300" cy="373063"/>
          </a:xfrm>
          <a:prstGeom prst="rect">
            <a:avLst/>
          </a:prstGeom>
          <a:noFill/>
          <a:ln w="9525">
            <a:noFill/>
            <a:miter lim="800000"/>
            <a:headEnd/>
            <a:tailEnd/>
          </a:ln>
        </p:spPr>
      </p:pic>
      <p:sp>
        <p:nvSpPr>
          <p:cNvPr id="8" name="Text Box 7"/>
          <p:cNvSpPr txBox="1">
            <a:spLocks noChangeArrowheads="1"/>
          </p:cNvSpPr>
          <p:nvPr/>
        </p:nvSpPr>
        <p:spPr bwMode="auto">
          <a:xfrm>
            <a:off x="2706688" y="6175375"/>
            <a:ext cx="6318250" cy="368300"/>
          </a:xfrm>
          <a:prstGeom prst="rect">
            <a:avLst/>
          </a:prstGeom>
          <a:noFill/>
          <a:ln w="9525">
            <a:noFill/>
            <a:miter lim="800000"/>
            <a:headEnd/>
            <a:tailEnd/>
          </a:ln>
          <a:effectLst/>
        </p:spPr>
        <p:txBody>
          <a:bodyPr lIns="92075" tIns="46038" rIns="92075" bIns="46038">
            <a:spAutoFit/>
          </a:bodyPr>
          <a:lstStyle/>
          <a:p>
            <a:pPr eaLnBrk="0" hangingPunct="0">
              <a:spcBef>
                <a:spcPct val="50000"/>
              </a:spcBef>
              <a:defRPr/>
            </a:pPr>
            <a:r>
              <a:rPr lang="en-US" sz="600" dirty="0">
                <a:solidFill>
                  <a:srgbClr val="002060"/>
                </a:solidFill>
                <a:ea typeface="+mn-ea"/>
                <a:cs typeface="Tahoma" pitchFamily="34" charset="0"/>
              </a:rPr>
              <a:t>©2012 Micron Technology, Inc. All rights reserved. Products are warranted only to meet Micron’s production data sheet specifications. Information, products, and/or specifications are subject to change without notice. All information is provided on an “AS IS” basis without warranties of any kind. Dates are estimates only. Drawings are not to scale. Micron and the Micron logo are trademarks of Micron Technology, Inc. All other trademarks are the property of their respective owners.</a:t>
            </a:r>
          </a:p>
        </p:txBody>
      </p:sp>
      <p:sp>
        <p:nvSpPr>
          <p:cNvPr id="9" name="Rectangle 9"/>
          <p:cNvSpPr txBox="1">
            <a:spLocks noChangeArrowheads="1"/>
          </p:cNvSpPr>
          <p:nvPr/>
        </p:nvSpPr>
        <p:spPr>
          <a:xfrm>
            <a:off x="8535988" y="6554788"/>
            <a:ext cx="501650" cy="249237"/>
          </a:xfrm>
          <a:prstGeom prst="rect">
            <a:avLst/>
          </a:prstGeom>
        </p:spPr>
        <p:txBody>
          <a:bodyPr/>
          <a:lstStyle>
            <a:lvl1pPr algn="ctr">
              <a:defRPr sz="800" b="1" smtClean="0">
                <a:ea typeface="+mn-ea"/>
              </a:defRPr>
            </a:lvl1pPr>
          </a:lstStyle>
          <a:p>
            <a:pPr eaLnBrk="0" hangingPunct="0">
              <a:defRPr/>
            </a:pPr>
            <a:fld id="{729100BB-01AE-4C2B-A2DF-8FB23EE4A740}" type="slidenum">
              <a:rPr lang="en-US">
                <a:solidFill>
                  <a:srgbClr val="002060"/>
                </a:solidFill>
              </a:rPr>
              <a:pPr eaLnBrk="0" hangingPunct="0">
                <a:defRPr/>
              </a:pPr>
              <a:t>‹#›</a:t>
            </a:fld>
            <a:endParaRPr lang="en-US" dirty="0">
              <a:solidFill>
                <a:srgbClr val="002060"/>
              </a:solidFill>
            </a:endParaRPr>
          </a:p>
        </p:txBody>
      </p:sp>
      <p:sp>
        <p:nvSpPr>
          <p:cNvPr id="10"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4" name="Subtitle 3"/>
          <p:cNvSpPr>
            <a:spLocks noGrp="1" noChangeArrowheads="1"/>
          </p:cNvSpPr>
          <p:nvPr>
            <p:ph type="subTitle" idx="1"/>
          </p:nvPr>
        </p:nvSpPr>
        <p:spPr>
          <a:xfrm>
            <a:off x="0" y="3500438"/>
            <a:ext cx="9143999" cy="1752600"/>
          </a:xfrm>
          <a:prstGeom prst="rect">
            <a:avLst/>
          </a:prstGeom>
        </p:spPr>
        <p:txBody>
          <a:bodyPr/>
          <a:lstStyle>
            <a:lvl1pPr marL="0" indent="0" algn="ctr">
              <a:buFontTx/>
              <a:buNone/>
              <a:defRPr sz="3200">
                <a:solidFill>
                  <a:schemeClr val="tx1">
                    <a:lumMod val="75000"/>
                    <a:lumOff val="25000"/>
                  </a:schemeClr>
                </a:solidFill>
              </a:defRPr>
            </a:lvl1pPr>
          </a:lstStyle>
          <a:p>
            <a:r>
              <a:rPr lang="en-US" smtClean="0"/>
              <a:t>Click to edit Master subtitle style</a:t>
            </a:r>
            <a:endParaRPr lang="en-US" dirty="0"/>
          </a:p>
        </p:txBody>
      </p:sp>
      <p:sp>
        <p:nvSpPr>
          <p:cNvPr id="22" name="Rectangle 2"/>
          <p:cNvSpPr>
            <a:spLocks noGrp="1" noChangeArrowheads="1"/>
          </p:cNvSpPr>
          <p:nvPr>
            <p:ph type="ctrTitle"/>
          </p:nvPr>
        </p:nvSpPr>
        <p:spPr>
          <a:xfrm>
            <a:off x="0" y="2008188"/>
            <a:ext cx="9144000" cy="1298575"/>
          </a:xfrm>
          <a:prstGeom prst="rect">
            <a:avLst/>
          </a:prstGeom>
        </p:spPr>
        <p:txBody>
          <a:bodyPr anchor="b"/>
          <a:lstStyle>
            <a:lvl1pPr algn="ctr">
              <a:defRPr sz="4400"/>
            </a:lvl1pPr>
          </a:lstStyle>
          <a:p>
            <a:r>
              <a:rPr lang="en-US" smtClean="0"/>
              <a:t>Click to edit Master title style</a:t>
            </a:r>
            <a:endParaRPr lang="en-US" dirty="0"/>
          </a:p>
        </p:txBody>
      </p:sp>
      <p:sp>
        <p:nvSpPr>
          <p:cNvPr id="11"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D3AEE5F9-3F49-4F5D-BDAD-11C1CAB553F5}" type="datetime4">
              <a:rPr lang="en-US"/>
              <a:pPr>
                <a:defRPr/>
              </a:pPr>
              <a:t>January 31, 2014</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n-Confidential Text Page">
    <p:spTree>
      <p:nvGrpSpPr>
        <p:cNvPr id="1" name=""/>
        <p:cNvGrpSpPr/>
        <p:nvPr/>
      </p:nvGrpSpPr>
      <p:grpSpPr>
        <a:xfrm>
          <a:off x="0" y="0"/>
          <a:ext cx="0" cy="0"/>
          <a:chOff x="0" y="0"/>
          <a:chExt cx="0" cy="0"/>
        </a:xfrm>
      </p:grpSpPr>
      <p:sp>
        <p:nvSpPr>
          <p:cNvPr id="4"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5" name="Rectangle 4"/>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6"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8"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6FB9D58C-609C-4BE6-9AD3-A5792C99E71F}" type="slidenum">
              <a:rPr lang="en-US"/>
              <a:pPr eaLnBrk="0" hangingPunct="0">
                <a:defRPr/>
              </a:pPr>
              <a:t>‹#›</a:t>
            </a:fld>
            <a:endParaRPr lang="en-US" dirty="0"/>
          </a:p>
        </p:txBody>
      </p:sp>
      <p:sp>
        <p:nvSpPr>
          <p:cNvPr id="9"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0"/>
          </p:nvPr>
        </p:nvSpPr>
        <p:spPr>
          <a:xfrm>
            <a:off x="265113" y="1236663"/>
            <a:ext cx="8437562" cy="4837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1"/>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1ECEE371-1C47-4EC9-BEB6-68146EB929C2}" type="datetime4">
              <a:rPr lang="en-US"/>
              <a:pPr>
                <a:defRPr/>
              </a:pPr>
              <a:t>January 31, 2014</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on-Confidential Header Title Only">
    <p:spTree>
      <p:nvGrpSpPr>
        <p:cNvPr id="1" name=""/>
        <p:cNvGrpSpPr/>
        <p:nvPr/>
      </p:nvGrpSpPr>
      <p:grpSpPr>
        <a:xfrm>
          <a:off x="0" y="0"/>
          <a:ext cx="0" cy="0"/>
          <a:chOff x="0" y="0"/>
          <a:chExt cx="0" cy="0"/>
        </a:xfrm>
      </p:grpSpPr>
      <p:sp>
        <p:nvSpPr>
          <p:cNvPr id="3" name="Rectangle 4"/>
          <p:cNvSpPr>
            <a:spLocks noChangeArrowheads="1"/>
          </p:cNvSpPr>
          <p:nvPr/>
        </p:nvSpPr>
        <p:spPr bwMode="auto">
          <a:xfrm>
            <a:off x="2405063" y="6465888"/>
            <a:ext cx="6738937" cy="392112"/>
          </a:xfrm>
          <a:prstGeom prst="rect">
            <a:avLst/>
          </a:prstGeom>
          <a:solidFill>
            <a:srgbClr val="C1CEEC"/>
          </a:solidFill>
          <a:ln w="9525">
            <a:noFill/>
            <a:miter lim="800000"/>
            <a:headEnd/>
            <a:tailEnd/>
          </a:ln>
          <a:effectLst>
            <a:innerShdw blurRad="63500" dist="50800" dir="10800000">
              <a:prstClr val="black">
                <a:alpha val="50000"/>
              </a:prstClr>
            </a:innerShdw>
          </a:effectLst>
        </p:spPr>
        <p:txBody>
          <a:bodyPr wrap="none" lIns="92075" tIns="46038" rIns="92075" bIns="46038" anchor="ctr"/>
          <a:lstStyle/>
          <a:p>
            <a:pPr eaLnBrk="0" hangingPunct="0">
              <a:defRPr/>
            </a:pPr>
            <a:endParaRPr lang="en-US">
              <a:ea typeface="+mn-ea"/>
            </a:endParaRPr>
          </a:p>
        </p:txBody>
      </p:sp>
      <p:sp>
        <p:nvSpPr>
          <p:cNvPr id="4" name="Rectangle 3"/>
          <p:cNvSpPr>
            <a:spLocks noChangeArrowheads="1"/>
          </p:cNvSpPr>
          <p:nvPr/>
        </p:nvSpPr>
        <p:spPr bwMode="auto">
          <a:xfrm>
            <a:off x="0" y="6465888"/>
            <a:ext cx="2405063" cy="392112"/>
          </a:xfrm>
          <a:prstGeom prst="rect">
            <a:avLst/>
          </a:prstGeom>
          <a:gradFill flip="none" rotWithShape="1">
            <a:gsLst>
              <a:gs pos="0">
                <a:srgbClr val="0066CC"/>
              </a:gs>
              <a:gs pos="49000">
                <a:srgbClr val="292377"/>
              </a:gs>
              <a:gs pos="100000">
                <a:srgbClr val="24207A"/>
              </a:gs>
            </a:gsLst>
            <a:lin ang="13500000" scaled="1"/>
            <a:tileRect/>
          </a:gradFill>
          <a:ln w="9525">
            <a:noFill/>
            <a:miter lim="800000"/>
            <a:headEnd/>
            <a:tailEnd/>
          </a:ln>
          <a:effectLst/>
        </p:spPr>
        <p:txBody>
          <a:bodyPr wrap="none" lIns="92075" tIns="46038" rIns="92075" bIns="46038" anchor="ctr"/>
          <a:lstStyle/>
          <a:p>
            <a:pPr eaLnBrk="0" hangingPunct="0">
              <a:defRPr/>
            </a:pPr>
            <a:endParaRPr lang="en-US">
              <a:ea typeface="+mn-ea"/>
            </a:endParaRPr>
          </a:p>
        </p:txBody>
      </p:sp>
      <p:pic>
        <p:nvPicPr>
          <p:cNvPr id="5" name="Picture 6" descr="White Micron color logo [Converted]"/>
          <p:cNvPicPr>
            <a:picLocks noChangeAspect="1" noChangeArrowheads="1"/>
          </p:cNvPicPr>
          <p:nvPr/>
        </p:nvPicPr>
        <p:blipFill>
          <a:blip r:embed="rId2" cstate="print"/>
          <a:srcRect/>
          <a:stretch>
            <a:fillRect/>
          </a:stretch>
        </p:blipFill>
        <p:spPr bwMode="auto">
          <a:xfrm>
            <a:off x="696913" y="6532563"/>
            <a:ext cx="911225" cy="244475"/>
          </a:xfrm>
          <a:prstGeom prst="rect">
            <a:avLst/>
          </a:prstGeom>
          <a:noFill/>
          <a:ln w="9525">
            <a:noFill/>
            <a:miter lim="800000"/>
            <a:headEnd/>
            <a:tailEnd/>
          </a:ln>
        </p:spPr>
      </p:pic>
      <p:sp>
        <p:nvSpPr>
          <p:cNvPr id="6" name="Rectangle 9"/>
          <p:cNvSpPr txBox="1">
            <a:spLocks noChangeArrowheads="1"/>
          </p:cNvSpPr>
          <p:nvPr/>
        </p:nvSpPr>
        <p:spPr>
          <a:xfrm>
            <a:off x="8535988" y="6557963"/>
            <a:ext cx="501650" cy="249237"/>
          </a:xfrm>
          <a:prstGeom prst="rect">
            <a:avLst/>
          </a:prstGeom>
        </p:spPr>
        <p:txBody>
          <a:bodyPr/>
          <a:lstStyle>
            <a:lvl1pPr algn="ctr">
              <a:defRPr sz="800" b="1" smtClean="0">
                <a:ea typeface="+mn-ea"/>
              </a:defRPr>
            </a:lvl1pPr>
          </a:lstStyle>
          <a:p>
            <a:pPr eaLnBrk="0" hangingPunct="0">
              <a:defRPr/>
            </a:pPr>
            <a:fld id="{FD9EFE4F-0655-4302-A34E-0ECC4C5B5D96}" type="slidenum">
              <a:rPr lang="en-US"/>
              <a:pPr eaLnBrk="0" hangingPunct="0">
                <a:defRPr/>
              </a:pPr>
              <a:t>‹#›</a:t>
            </a:fld>
            <a:endParaRPr lang="en-US" dirty="0"/>
          </a:p>
        </p:txBody>
      </p:sp>
      <p:sp>
        <p:nvSpPr>
          <p:cNvPr id="7" name="Text Box 8"/>
          <p:cNvSpPr txBox="1">
            <a:spLocks noChangeArrowheads="1"/>
          </p:cNvSpPr>
          <p:nvPr/>
        </p:nvSpPr>
        <p:spPr bwMode="auto">
          <a:xfrm>
            <a:off x="5568950" y="6553200"/>
            <a:ext cx="3087688" cy="217488"/>
          </a:xfrm>
          <a:prstGeom prst="rect">
            <a:avLst/>
          </a:prstGeom>
          <a:noFill/>
          <a:ln w="9525">
            <a:noFill/>
            <a:miter lim="800000"/>
            <a:headEnd/>
            <a:tailEnd/>
          </a:ln>
          <a:effectLst/>
        </p:spPr>
        <p:txBody>
          <a:bodyPr lIns="92075" tIns="46038" rIns="92075" bIns="46038">
            <a:spAutoFit/>
          </a:bodyPr>
          <a:lstStyle/>
          <a:p>
            <a:pPr algn="r" eaLnBrk="0" hangingPunct="0">
              <a:defRPr/>
            </a:pPr>
            <a:r>
              <a:rPr lang="en-US" sz="800" dirty="0">
                <a:solidFill>
                  <a:srgbClr val="002060"/>
                </a:solidFill>
                <a:ea typeface="+mn-ea"/>
                <a:cs typeface="Tahoma" pitchFamily="34" charset="0"/>
              </a:rPr>
              <a:t>©2012 Micron Technology, Inc.     </a:t>
            </a:r>
            <a:r>
              <a:rPr lang="en-US" sz="800" dirty="0">
                <a:solidFill>
                  <a:schemeClr val="tx1">
                    <a:lumMod val="50000"/>
                    <a:lumOff val="50000"/>
                  </a:schemeClr>
                </a:solidFill>
                <a:ea typeface="+mn-ea"/>
                <a:cs typeface="Tahoma" pitchFamily="34" charset="0"/>
              </a:rPr>
              <a:t>|</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9"/>
          <p:cNvSpPr>
            <a:spLocks noGrp="1"/>
          </p:cNvSpPr>
          <p:nvPr>
            <p:ph type="dt" sz="half" idx="10"/>
          </p:nvPr>
        </p:nvSpPr>
        <p:spPr>
          <a:xfrm>
            <a:off x="2700338" y="6607175"/>
            <a:ext cx="1871662" cy="109538"/>
          </a:xfrm>
          <a:prstGeom prst="rect">
            <a:avLst/>
          </a:prstGeom>
        </p:spPr>
        <p:txBody>
          <a:bodyPr vert="horz" lIns="91440" tIns="45720" rIns="91440" bIns="45720" rtlCol="0" anchor="ctr"/>
          <a:lstStyle>
            <a:lvl1pPr algn="l" eaLnBrk="0" hangingPunct="0">
              <a:defRPr sz="800" smtClean="0">
                <a:solidFill>
                  <a:srgbClr val="002060"/>
                </a:solidFill>
              </a:defRPr>
            </a:lvl1pPr>
          </a:lstStyle>
          <a:p>
            <a:pPr>
              <a:defRPr/>
            </a:pPr>
            <a:fld id="{530D2C20-C85D-46C0-97A0-2BCBE20E4DE8}" type="datetime4">
              <a:rPr lang="en-US"/>
              <a:pPr>
                <a:defRPr/>
              </a:pPr>
              <a:t>January 31, 2014</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892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7175" y="1219200"/>
            <a:ext cx="8435975" cy="4837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transition>
    <p:fade/>
  </p:transition>
  <p:timing>
    <p:tnLst>
      <p:par>
        <p:cTn id="1" dur="indefinite" restart="never" nodeType="tmRoot"/>
      </p:par>
    </p:tnLst>
  </p:timing>
  <p:hf sldNum="0" hdr="0" ftr="0"/>
  <p:txStyles>
    <p:titleStyle>
      <a:lvl1pPr algn="ctr" rtl="0" eaLnBrk="1" fontAlgn="base" hangingPunct="1">
        <a:spcBef>
          <a:spcPct val="0"/>
        </a:spcBef>
        <a:spcAft>
          <a:spcPct val="0"/>
        </a:spcAft>
        <a:defRPr sz="3600">
          <a:solidFill>
            <a:srgbClr val="002060"/>
          </a:solidFill>
          <a:latin typeface="+mj-lt"/>
          <a:ea typeface="+mj-ea"/>
          <a:cs typeface="+mj-cs"/>
        </a:defRPr>
      </a:lvl1pPr>
      <a:lvl2pPr algn="ctr" rtl="0" eaLnBrk="1" fontAlgn="base" hangingPunct="1">
        <a:spcBef>
          <a:spcPct val="0"/>
        </a:spcBef>
        <a:spcAft>
          <a:spcPct val="0"/>
        </a:spcAft>
        <a:defRPr sz="3600">
          <a:solidFill>
            <a:srgbClr val="002060"/>
          </a:solidFill>
          <a:latin typeface="Tahoma" pitchFamily="34" charset="0"/>
          <a:ea typeface="MS PGothic" pitchFamily="34" charset="-128"/>
        </a:defRPr>
      </a:lvl2pPr>
      <a:lvl3pPr algn="ctr" rtl="0" eaLnBrk="1" fontAlgn="base" hangingPunct="1">
        <a:spcBef>
          <a:spcPct val="0"/>
        </a:spcBef>
        <a:spcAft>
          <a:spcPct val="0"/>
        </a:spcAft>
        <a:defRPr sz="3600">
          <a:solidFill>
            <a:srgbClr val="002060"/>
          </a:solidFill>
          <a:latin typeface="Tahoma" pitchFamily="34" charset="0"/>
          <a:ea typeface="MS PGothic" pitchFamily="34" charset="-128"/>
        </a:defRPr>
      </a:lvl3pPr>
      <a:lvl4pPr algn="ctr" rtl="0" eaLnBrk="1" fontAlgn="base" hangingPunct="1">
        <a:spcBef>
          <a:spcPct val="0"/>
        </a:spcBef>
        <a:spcAft>
          <a:spcPct val="0"/>
        </a:spcAft>
        <a:defRPr sz="3600">
          <a:solidFill>
            <a:srgbClr val="002060"/>
          </a:solidFill>
          <a:latin typeface="Tahoma" pitchFamily="34" charset="0"/>
          <a:ea typeface="MS PGothic" pitchFamily="34" charset="-128"/>
        </a:defRPr>
      </a:lvl4pPr>
      <a:lvl5pPr algn="ctr" rtl="0" eaLnBrk="1" fontAlgn="base" hangingPunct="1">
        <a:spcBef>
          <a:spcPct val="0"/>
        </a:spcBef>
        <a:spcAft>
          <a:spcPct val="0"/>
        </a:spcAft>
        <a:defRPr sz="3600">
          <a:solidFill>
            <a:srgbClr val="002060"/>
          </a:solidFill>
          <a:latin typeface="Tahoma" pitchFamily="34" charset="0"/>
          <a:ea typeface="MS PGothic" pitchFamily="34" charset="-128"/>
        </a:defRPr>
      </a:lvl5pPr>
      <a:lvl6pPr marL="457200" algn="ctr" rtl="0" eaLnBrk="1" fontAlgn="base" hangingPunct="1">
        <a:spcBef>
          <a:spcPct val="0"/>
        </a:spcBef>
        <a:spcAft>
          <a:spcPct val="0"/>
        </a:spcAft>
        <a:defRPr sz="3600">
          <a:solidFill>
            <a:srgbClr val="002060"/>
          </a:solidFill>
          <a:latin typeface="Tahoma" pitchFamily="34" charset="0"/>
        </a:defRPr>
      </a:lvl6pPr>
      <a:lvl7pPr marL="914400" algn="ctr" rtl="0" eaLnBrk="1" fontAlgn="base" hangingPunct="1">
        <a:spcBef>
          <a:spcPct val="0"/>
        </a:spcBef>
        <a:spcAft>
          <a:spcPct val="0"/>
        </a:spcAft>
        <a:defRPr sz="3600">
          <a:solidFill>
            <a:srgbClr val="002060"/>
          </a:solidFill>
          <a:latin typeface="Tahoma" pitchFamily="34" charset="0"/>
        </a:defRPr>
      </a:lvl7pPr>
      <a:lvl8pPr marL="1371600" algn="ctr" rtl="0" eaLnBrk="1" fontAlgn="base" hangingPunct="1">
        <a:spcBef>
          <a:spcPct val="0"/>
        </a:spcBef>
        <a:spcAft>
          <a:spcPct val="0"/>
        </a:spcAft>
        <a:defRPr sz="3600">
          <a:solidFill>
            <a:srgbClr val="002060"/>
          </a:solidFill>
          <a:latin typeface="Tahoma" pitchFamily="34" charset="0"/>
        </a:defRPr>
      </a:lvl8pPr>
      <a:lvl9pPr marL="1828800" algn="ctr" rtl="0" eaLnBrk="1" fontAlgn="base" hangingPunct="1">
        <a:spcBef>
          <a:spcPct val="0"/>
        </a:spcBef>
        <a:spcAft>
          <a:spcPct val="0"/>
        </a:spcAft>
        <a:defRPr sz="3600">
          <a:solidFill>
            <a:srgbClr val="002060"/>
          </a:solidFill>
          <a:latin typeface="Tahoma" pitchFamily="34" charset="0"/>
        </a:defRPr>
      </a:lvl9pPr>
    </p:titleStyle>
    <p:bodyStyle>
      <a:lvl1pPr marL="342900" indent="-342900" algn="l" rtl="0" eaLnBrk="1" fontAlgn="base" hangingPunct="1">
        <a:lnSpc>
          <a:spcPct val="130000"/>
        </a:lnSpc>
        <a:spcBef>
          <a:spcPct val="20000"/>
        </a:spcBef>
        <a:spcAft>
          <a:spcPct val="0"/>
        </a:spcAft>
        <a:buClr>
          <a:srgbClr val="0070C0"/>
        </a:buClr>
        <a:buSzPct val="90000"/>
        <a:buFont typeface="Arial Unicode MS" pitchFamily="34" charset="-128"/>
        <a:buChar char="▶"/>
        <a:defRPr sz="2400">
          <a:solidFill>
            <a:srgbClr val="002060"/>
          </a:solidFill>
          <a:latin typeface="+mn-lt"/>
          <a:ea typeface="+mn-ea"/>
          <a:cs typeface="+mn-cs"/>
        </a:defRPr>
      </a:lvl1pPr>
      <a:lvl2pPr marL="742950" indent="-285750" algn="l" rtl="0" eaLnBrk="1" fontAlgn="base" hangingPunct="1">
        <a:lnSpc>
          <a:spcPct val="130000"/>
        </a:lnSpc>
        <a:spcBef>
          <a:spcPct val="20000"/>
        </a:spcBef>
        <a:spcAft>
          <a:spcPct val="0"/>
        </a:spcAft>
        <a:buClr>
          <a:srgbClr val="92D050"/>
        </a:buClr>
        <a:buSzPct val="90000"/>
        <a:buFont typeface="Wingdings" pitchFamily="2" charset="2"/>
        <a:buChar char="§"/>
        <a:defRPr sz="2200">
          <a:solidFill>
            <a:srgbClr val="002060"/>
          </a:solidFill>
          <a:latin typeface="+mn-lt"/>
          <a:ea typeface="MS PGothic" pitchFamily="34" charset="-128"/>
        </a:defRPr>
      </a:lvl2pPr>
      <a:lvl3pPr marL="1143000" indent="-228600" algn="l" rtl="0" eaLnBrk="1" fontAlgn="base" hangingPunct="1">
        <a:lnSpc>
          <a:spcPct val="130000"/>
        </a:lnSpc>
        <a:spcBef>
          <a:spcPct val="20000"/>
        </a:spcBef>
        <a:spcAft>
          <a:spcPct val="0"/>
        </a:spcAft>
        <a:buClr>
          <a:srgbClr val="6BB1C9"/>
        </a:buClr>
        <a:buSzPct val="90000"/>
        <a:buFont typeface="Arial" charset="0"/>
        <a:defRPr sz="2000">
          <a:solidFill>
            <a:srgbClr val="002060"/>
          </a:solidFill>
          <a:latin typeface="+mn-lt"/>
          <a:ea typeface="MS PGothic" pitchFamily="34" charset="-128"/>
        </a:defRPr>
      </a:lvl3pPr>
      <a:lvl4pPr marL="1600200" indent="-228600" algn="l" rtl="0" eaLnBrk="1" fontAlgn="base" hangingPunct="1">
        <a:lnSpc>
          <a:spcPct val="130000"/>
        </a:lnSpc>
        <a:spcBef>
          <a:spcPct val="20000"/>
        </a:spcBef>
        <a:spcAft>
          <a:spcPct val="0"/>
        </a:spcAft>
        <a:buClr>
          <a:srgbClr val="6BB1C9"/>
        </a:buClr>
        <a:buSzPct val="90000"/>
        <a:buFont typeface="Arial" charset="0"/>
        <a:defRPr>
          <a:solidFill>
            <a:srgbClr val="002060"/>
          </a:solidFill>
          <a:latin typeface="+mn-lt"/>
          <a:ea typeface="MS PGothic" pitchFamily="34" charset="-128"/>
        </a:defRPr>
      </a:lvl4pPr>
      <a:lvl5pPr marL="2057400" indent="-228600" algn="l" rtl="0" eaLnBrk="1" fontAlgn="base" hangingPunct="1">
        <a:lnSpc>
          <a:spcPct val="130000"/>
        </a:lnSpc>
        <a:spcBef>
          <a:spcPct val="20000"/>
        </a:spcBef>
        <a:spcAft>
          <a:spcPct val="0"/>
        </a:spcAft>
        <a:buClr>
          <a:srgbClr val="6BB1C9"/>
        </a:buClr>
        <a:buFont typeface="Arial" charset="0"/>
        <a:defRPr>
          <a:solidFill>
            <a:srgbClr val="002060"/>
          </a:solidFill>
          <a:latin typeface="+mn-lt"/>
          <a:ea typeface="MS PGothic" pitchFamily="34" charset="-128"/>
        </a:defRPr>
      </a:lvl5pPr>
      <a:lvl6pPr marL="25146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6pPr>
      <a:lvl7pPr marL="29718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7pPr>
      <a:lvl8pPr marL="34290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8pPr>
      <a:lvl9pPr marL="3886200" indent="-228600" algn="l" rtl="0" eaLnBrk="1" fontAlgn="base" hangingPunct="1">
        <a:lnSpc>
          <a:spcPct val="130000"/>
        </a:lnSpc>
        <a:spcBef>
          <a:spcPct val="20000"/>
        </a:spcBef>
        <a:spcAft>
          <a:spcPct val="0"/>
        </a:spcAft>
        <a:buClr>
          <a:srgbClr val="68217A"/>
        </a:buClr>
        <a:buFont typeface="Webdings" pitchFamily="18" charset="2"/>
        <a:defRPr>
          <a:solidFill>
            <a:srgbClr val="375BB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9.wmf"/><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emf"/><Relationship Id="rId1" Type="http://schemas.openxmlformats.org/officeDocument/2006/relationships/slideLayout" Target="../slideLayouts/slideLayout3.xml"/><Relationship Id="rId5" Type="http://schemas.openxmlformats.org/officeDocument/2006/relationships/image" Target="../media/image36.wmf"/><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42.wmf"/><Relationship Id="rId4" Type="http://schemas.openxmlformats.org/officeDocument/2006/relationships/image" Target="../media/image41.wmf"/></Relationships>
</file>

<file path=ppt/slides/_rels/slide2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0" y="3500438"/>
            <a:ext cx="9144000" cy="1752600"/>
          </a:xfrm>
        </p:spPr>
        <p:txBody>
          <a:bodyPr/>
          <a:lstStyle/>
          <a:p>
            <a:pPr>
              <a:defRPr/>
            </a:pPr>
            <a:r>
              <a:rPr lang="en-US" dirty="0" err="1" smtClean="0"/>
              <a:t>TiN</a:t>
            </a:r>
            <a:r>
              <a:rPr lang="en-US" dirty="0" smtClean="0"/>
              <a:t> BE/TE</a:t>
            </a:r>
          </a:p>
          <a:p>
            <a:pPr>
              <a:defRPr/>
            </a:pPr>
            <a:endParaRPr lang="en-US" dirty="0" smtClean="0"/>
          </a:p>
          <a:p>
            <a:pPr>
              <a:defRPr/>
            </a:pPr>
            <a:r>
              <a:rPr lang="en-US" dirty="0" smtClean="0"/>
              <a:t>C. Papagianni, P. </a:t>
            </a:r>
            <a:r>
              <a:rPr lang="en-US" dirty="0" err="1" smtClean="0"/>
              <a:t>Fantini</a:t>
            </a:r>
            <a:r>
              <a:rPr lang="en-US" dirty="0" smtClean="0"/>
              <a:t>, D. </a:t>
            </a:r>
            <a:r>
              <a:rPr lang="en-US" dirty="0" err="1" smtClean="0"/>
              <a:t>Kau</a:t>
            </a:r>
            <a:endParaRPr lang="en-US" dirty="0"/>
          </a:p>
        </p:txBody>
      </p:sp>
      <p:sp>
        <p:nvSpPr>
          <p:cNvPr id="14339" name="Title 4"/>
          <p:cNvSpPr>
            <a:spLocks noGrp="1"/>
          </p:cNvSpPr>
          <p:nvPr>
            <p:ph type="ctrTitle"/>
          </p:nvPr>
        </p:nvSpPr>
        <p:spPr/>
        <p:txBody>
          <a:bodyPr/>
          <a:lstStyle/>
          <a:p>
            <a:r>
              <a:rPr lang="en-US" dirty="0" smtClean="0"/>
              <a:t>CLV-B194 &amp; CLV-B212</a:t>
            </a:r>
            <a:br>
              <a:rPr lang="en-US" dirty="0" smtClean="0"/>
            </a:br>
            <a:r>
              <a:rPr lang="en-US" dirty="0" smtClean="0"/>
              <a:t>sub-IVs at temperature 25C-125C</a:t>
            </a:r>
          </a:p>
        </p:txBody>
      </p:sp>
      <p:sp>
        <p:nvSpPr>
          <p:cNvPr id="14340" name="Date Placeholder 9"/>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fld id="{A47CA094-948B-4853-9A2E-22EEE3F99FBE}" type="datetime4">
              <a:rPr lang="en-US"/>
              <a:pPr/>
              <a:t>February 3, 2014</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4" name="Picture 14"/>
          <p:cNvPicPr>
            <a:picLocks noChangeAspect="1" noChangeArrowheads="1"/>
          </p:cNvPicPr>
          <p:nvPr/>
        </p:nvPicPr>
        <p:blipFill>
          <a:blip r:embed="rId2" cstate="print"/>
          <a:srcRect/>
          <a:stretch>
            <a:fillRect/>
          </a:stretch>
        </p:blipFill>
        <p:spPr bwMode="auto">
          <a:xfrm>
            <a:off x="3016330" y="1080656"/>
            <a:ext cx="2920167" cy="3883417"/>
          </a:xfrm>
          <a:prstGeom prst="rect">
            <a:avLst/>
          </a:prstGeom>
          <a:noFill/>
          <a:ln w="9525">
            <a:noFill/>
            <a:miter lim="800000"/>
            <a:headEnd/>
            <a:tailEnd/>
          </a:ln>
          <a:effectLst/>
        </p:spPr>
      </p:pic>
      <p:pic>
        <p:nvPicPr>
          <p:cNvPr id="30735" name="Picture 15"/>
          <p:cNvPicPr>
            <a:picLocks noChangeAspect="1" noChangeArrowheads="1"/>
          </p:cNvPicPr>
          <p:nvPr/>
        </p:nvPicPr>
        <p:blipFill>
          <a:blip r:embed="rId3" cstate="print"/>
          <a:srcRect/>
          <a:stretch>
            <a:fillRect/>
          </a:stretch>
        </p:blipFill>
        <p:spPr bwMode="auto">
          <a:xfrm>
            <a:off x="35625" y="1080655"/>
            <a:ext cx="2920167" cy="3883417"/>
          </a:xfrm>
          <a:prstGeom prst="rect">
            <a:avLst/>
          </a:prstGeom>
          <a:noFill/>
          <a:ln w="9525">
            <a:noFill/>
            <a:miter lim="800000"/>
            <a:headEnd/>
            <a:tailEnd/>
          </a:ln>
          <a:effectLst/>
        </p:spPr>
      </p:pic>
      <p:pic>
        <p:nvPicPr>
          <p:cNvPr id="30736" name="Picture 16"/>
          <p:cNvPicPr>
            <a:picLocks noChangeAspect="1" noChangeArrowheads="1"/>
          </p:cNvPicPr>
          <p:nvPr/>
        </p:nvPicPr>
        <p:blipFill>
          <a:blip r:embed="rId4" cstate="print"/>
          <a:srcRect/>
          <a:stretch>
            <a:fillRect/>
          </a:stretch>
        </p:blipFill>
        <p:spPr bwMode="auto">
          <a:xfrm>
            <a:off x="6002956" y="1068779"/>
            <a:ext cx="2920167" cy="388341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IVs Vs Temp</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February 3, 2014</a:t>
            </a:fld>
            <a:endParaRPr lang="en-US" dirty="0"/>
          </a:p>
        </p:txBody>
      </p:sp>
      <p:cxnSp>
        <p:nvCxnSpPr>
          <p:cNvPr id="9" name="Straight Arrow Connector 8"/>
          <p:cNvCxnSpPr/>
          <p:nvPr/>
        </p:nvCxnSpPr>
        <p:spPr bwMode="auto">
          <a:xfrm rot="10800000">
            <a:off x="4412512" y="4125434"/>
            <a:ext cx="1307804" cy="82933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1" name="Straight Arrow Connector 10"/>
          <p:cNvCxnSpPr/>
          <p:nvPr/>
        </p:nvCxnSpPr>
        <p:spPr bwMode="auto">
          <a:xfrm flipV="1">
            <a:off x="5794744" y="4093535"/>
            <a:ext cx="1605516" cy="73364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rot="5400000">
            <a:off x="8618959" y="1849372"/>
            <a:ext cx="870751" cy="369332"/>
          </a:xfrm>
          <a:prstGeom prst="rect">
            <a:avLst/>
          </a:prstGeom>
          <a:noFill/>
        </p:spPr>
        <p:txBody>
          <a:bodyPr wrap="none" rtlCol="0">
            <a:spAutoFit/>
          </a:bodyPr>
          <a:lstStyle/>
          <a:p>
            <a:r>
              <a:rPr lang="en-US" sz="1800" b="1" dirty="0" smtClean="0"/>
              <a:t>Virgin</a:t>
            </a:r>
          </a:p>
        </p:txBody>
      </p:sp>
      <p:sp>
        <p:nvSpPr>
          <p:cNvPr id="14" name="TextBox 13"/>
          <p:cNvSpPr txBox="1"/>
          <p:nvPr/>
        </p:nvSpPr>
        <p:spPr>
          <a:xfrm rot="5400000">
            <a:off x="8266298" y="3767480"/>
            <a:ext cx="1576072" cy="369332"/>
          </a:xfrm>
          <a:prstGeom prst="rect">
            <a:avLst/>
          </a:prstGeom>
          <a:noFill/>
        </p:spPr>
        <p:txBody>
          <a:bodyPr wrap="none" rtlCol="0">
            <a:spAutoFit/>
          </a:bodyPr>
          <a:lstStyle/>
          <a:p>
            <a:r>
              <a:rPr lang="en-US" sz="1800" b="1" dirty="0" smtClean="0"/>
              <a:t>Post 1E3cyc</a:t>
            </a:r>
          </a:p>
        </p:txBody>
      </p:sp>
      <p:sp>
        <p:nvSpPr>
          <p:cNvPr id="15" name="TextBox 14"/>
          <p:cNvSpPr txBox="1"/>
          <p:nvPr/>
        </p:nvSpPr>
        <p:spPr>
          <a:xfrm>
            <a:off x="127559" y="716799"/>
            <a:ext cx="2722220" cy="369332"/>
          </a:xfrm>
          <a:prstGeom prst="rect">
            <a:avLst/>
          </a:prstGeom>
          <a:noFill/>
        </p:spPr>
        <p:txBody>
          <a:bodyPr wrap="none" rtlCol="0">
            <a:spAutoFit/>
          </a:bodyPr>
          <a:lstStyle/>
          <a:p>
            <a:r>
              <a:rPr lang="en-US" sz="1800" dirty="0" err="1" smtClean="0"/>
              <a:t>TiN_BE</a:t>
            </a:r>
            <a:r>
              <a:rPr lang="en-US" sz="1800" dirty="0" smtClean="0"/>
              <a:t>/35nm SD1/</a:t>
            </a:r>
            <a:r>
              <a:rPr lang="en-US" sz="1800" dirty="0" err="1" smtClean="0"/>
              <a:t>TiN</a:t>
            </a:r>
            <a:r>
              <a:rPr lang="en-US" sz="1800" dirty="0" smtClean="0"/>
              <a:t>/C</a:t>
            </a:r>
          </a:p>
        </p:txBody>
      </p:sp>
      <p:sp>
        <p:nvSpPr>
          <p:cNvPr id="16" name="TextBox 15"/>
          <p:cNvSpPr txBox="1"/>
          <p:nvPr/>
        </p:nvSpPr>
        <p:spPr>
          <a:xfrm>
            <a:off x="3299603" y="720343"/>
            <a:ext cx="2292615" cy="369332"/>
          </a:xfrm>
          <a:prstGeom prst="rect">
            <a:avLst/>
          </a:prstGeom>
          <a:noFill/>
        </p:spPr>
        <p:txBody>
          <a:bodyPr wrap="none" rtlCol="0">
            <a:spAutoFit/>
          </a:bodyPr>
          <a:lstStyle/>
          <a:p>
            <a:r>
              <a:rPr lang="en-US" sz="1800" dirty="0" err="1" smtClean="0"/>
              <a:t>TiN_BE</a:t>
            </a:r>
            <a:r>
              <a:rPr lang="en-US" sz="1800" dirty="0" smtClean="0"/>
              <a:t>/35nm SD1/C</a:t>
            </a:r>
          </a:p>
        </p:txBody>
      </p:sp>
      <p:sp>
        <p:nvSpPr>
          <p:cNvPr id="17" name="TextBox 16"/>
          <p:cNvSpPr txBox="1"/>
          <p:nvPr/>
        </p:nvSpPr>
        <p:spPr>
          <a:xfrm>
            <a:off x="6397227" y="743909"/>
            <a:ext cx="2089033" cy="369332"/>
          </a:xfrm>
          <a:prstGeom prst="rect">
            <a:avLst/>
          </a:prstGeom>
          <a:noFill/>
        </p:spPr>
        <p:txBody>
          <a:bodyPr wrap="none" rtlCol="0">
            <a:spAutoFit/>
          </a:bodyPr>
          <a:lstStyle/>
          <a:p>
            <a:r>
              <a:rPr lang="en-US" sz="1800" dirty="0" smtClean="0"/>
              <a:t>C_BE/35nm SD1/C</a:t>
            </a:r>
          </a:p>
        </p:txBody>
      </p:sp>
      <p:cxnSp>
        <p:nvCxnSpPr>
          <p:cNvPr id="19" name="Straight Arrow Connector 18"/>
          <p:cNvCxnSpPr/>
          <p:nvPr/>
        </p:nvCxnSpPr>
        <p:spPr bwMode="auto">
          <a:xfrm rot="5400000" flipH="1" flipV="1">
            <a:off x="5247167" y="3003698"/>
            <a:ext cx="2275368" cy="126527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rot="16200000" flipV="1">
            <a:off x="3864935" y="2897371"/>
            <a:ext cx="2286000" cy="142476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rot="10800000">
            <a:off x="1318437" y="2349795"/>
            <a:ext cx="4412512" cy="242422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4" name="TextBox 23"/>
          <p:cNvSpPr txBox="1"/>
          <p:nvPr/>
        </p:nvSpPr>
        <p:spPr>
          <a:xfrm>
            <a:off x="1616148" y="1903231"/>
            <a:ext cx="1616148" cy="646331"/>
          </a:xfrm>
          <a:prstGeom prst="rect">
            <a:avLst/>
          </a:prstGeom>
          <a:noFill/>
        </p:spPr>
        <p:txBody>
          <a:bodyPr wrap="square" rtlCol="0">
            <a:spAutoFit/>
          </a:bodyPr>
          <a:lstStyle/>
          <a:p>
            <a:r>
              <a:rPr lang="en-US" dirty="0" smtClean="0"/>
              <a:t>C TE film is not seasoned; devices are virgin.</a:t>
            </a:r>
          </a:p>
        </p:txBody>
      </p:sp>
      <p:sp>
        <p:nvSpPr>
          <p:cNvPr id="37" name="TextBox 36"/>
          <p:cNvSpPr txBox="1"/>
          <p:nvPr/>
        </p:nvSpPr>
        <p:spPr>
          <a:xfrm>
            <a:off x="154408" y="5143172"/>
            <a:ext cx="4649927" cy="1200329"/>
          </a:xfrm>
          <a:prstGeom prst="rect">
            <a:avLst/>
          </a:prstGeom>
          <a:noFill/>
        </p:spPr>
        <p:txBody>
          <a:bodyPr wrap="none" rtlCol="0">
            <a:spAutoFit/>
          </a:bodyPr>
          <a:lstStyle/>
          <a:p>
            <a:r>
              <a:rPr lang="en-US" sz="1800" dirty="0" smtClean="0"/>
              <a:t>PF </a:t>
            </a:r>
            <a:r>
              <a:rPr lang="en-US" sz="1800" dirty="0" smtClean="0"/>
              <a:t>fitting range: </a:t>
            </a:r>
            <a:r>
              <a:rPr lang="en-US" sz="1800" dirty="0" smtClean="0"/>
              <a:t> </a:t>
            </a:r>
            <a:r>
              <a:rPr lang="en-US" sz="1800" dirty="0" smtClean="0"/>
              <a:t>2E-12 </a:t>
            </a:r>
            <a:r>
              <a:rPr lang="en-US" sz="1800" dirty="0" smtClean="0"/>
              <a:t>&lt;</a:t>
            </a:r>
            <a:r>
              <a:rPr lang="en-US" sz="1800" dirty="0" err="1" smtClean="0"/>
              <a:t>Idut</a:t>
            </a:r>
            <a:r>
              <a:rPr lang="en-US" sz="1800" dirty="0" smtClean="0"/>
              <a:t>&lt;1E-9</a:t>
            </a:r>
            <a:r>
              <a:rPr lang="en-US" sz="1800" dirty="0" smtClean="0"/>
              <a:t>.</a:t>
            </a:r>
          </a:p>
          <a:p>
            <a:endParaRPr lang="en-US" sz="1800" dirty="0" smtClean="0"/>
          </a:p>
          <a:p>
            <a:r>
              <a:rPr lang="en-US" sz="1800" dirty="0" smtClean="0"/>
              <a:t>125C data were exc</a:t>
            </a:r>
            <a:r>
              <a:rPr lang="en-US" sz="1800" dirty="0" smtClean="0"/>
              <a:t>luded from the analysis.</a:t>
            </a:r>
            <a:endParaRPr lang="en-US" sz="1800" dirty="0" smtClean="0"/>
          </a:p>
          <a:p>
            <a:endParaRPr lang="en-US" sz="1800" dirty="0" smtClean="0"/>
          </a:p>
        </p:txBody>
      </p:sp>
      <p:sp>
        <p:nvSpPr>
          <p:cNvPr id="38" name="Rectangle 37"/>
          <p:cNvSpPr/>
          <p:nvPr/>
        </p:nvSpPr>
        <p:spPr>
          <a:xfrm>
            <a:off x="4825917" y="5134544"/>
            <a:ext cx="1794850" cy="276999"/>
          </a:xfrm>
          <a:prstGeom prst="rect">
            <a:avLst/>
          </a:prstGeom>
        </p:spPr>
        <p:txBody>
          <a:bodyPr wrap="none">
            <a:spAutoFit/>
          </a:bodyPr>
          <a:ls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a:lstStyle>
          <a:p>
            <a:pPr>
              <a:buNone/>
            </a:pPr>
            <a:r>
              <a:rPr lang="en-US" dirty="0" smtClean="0"/>
              <a:t>Poole-</a:t>
            </a:r>
            <a:r>
              <a:rPr lang="en-US" dirty="0" err="1" smtClean="0"/>
              <a:t>Frenkel</a:t>
            </a:r>
            <a:r>
              <a:rPr lang="en-US" dirty="0" smtClean="0"/>
              <a:t> equation:</a:t>
            </a:r>
          </a:p>
        </p:txBody>
      </p:sp>
      <p:pic>
        <p:nvPicPr>
          <p:cNvPr id="39" name="Object 2"/>
          <p:cNvPicPr>
            <a:picLocks noChangeAspect="1" noChangeArrowheads="1"/>
          </p:cNvPicPr>
          <p:nvPr/>
        </p:nvPicPr>
        <p:blipFill>
          <a:blip r:embed="rId5" cstate="print"/>
          <a:srcRect/>
          <a:stretch>
            <a:fillRect/>
          </a:stretch>
        </p:blipFill>
        <p:spPr bwMode="auto">
          <a:xfrm>
            <a:off x="5091665" y="5332701"/>
            <a:ext cx="4056062" cy="633412"/>
          </a:xfrm>
          <a:prstGeom prst="rect">
            <a:avLst/>
          </a:prstGeom>
          <a:noFill/>
        </p:spPr>
      </p:pic>
      <p:pic>
        <p:nvPicPr>
          <p:cNvPr id="40" name="Object 3"/>
          <p:cNvPicPr>
            <a:picLocks noChangeAspect="1" noChangeArrowheads="1"/>
          </p:cNvPicPr>
          <p:nvPr/>
        </p:nvPicPr>
        <p:blipFill>
          <a:blip r:embed="rId6" cstate="print"/>
          <a:srcRect/>
          <a:stretch>
            <a:fillRect/>
          </a:stretch>
        </p:blipFill>
        <p:spPr bwMode="auto">
          <a:xfrm>
            <a:off x="5558390" y="5857462"/>
            <a:ext cx="2130425" cy="665163"/>
          </a:xfrm>
          <a:prstGeom prst="rect">
            <a:avLst/>
          </a:prstGeom>
          <a:noFill/>
        </p:spPr>
      </p:pic>
      <p:sp>
        <p:nvSpPr>
          <p:cNvPr id="41" name="TextBox 11"/>
          <p:cNvSpPr txBox="1"/>
          <p:nvPr/>
        </p:nvSpPr>
        <p:spPr>
          <a:xfrm>
            <a:off x="3925087" y="4906881"/>
            <a:ext cx="5138394" cy="369332"/>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Tahoma" pitchFamily="34" charset="0"/>
                <a:ea typeface="MS PGothic" pitchFamily="34" charset="-128"/>
                <a:cs typeface="+mn-cs"/>
              </a:defRPr>
            </a:lvl1pPr>
            <a:lvl2pPr marL="457200" algn="l" rtl="0" fontAlgn="base">
              <a:spcBef>
                <a:spcPct val="0"/>
              </a:spcBef>
              <a:spcAft>
                <a:spcPct val="0"/>
              </a:spcAft>
              <a:defRPr sz="1200" kern="1200">
                <a:solidFill>
                  <a:schemeClr val="tx1"/>
                </a:solidFill>
                <a:latin typeface="Tahoma" pitchFamily="34" charset="0"/>
                <a:ea typeface="MS PGothic" pitchFamily="34" charset="-128"/>
                <a:cs typeface="+mn-cs"/>
              </a:defRPr>
            </a:lvl2pPr>
            <a:lvl3pPr marL="914400" algn="l" rtl="0" fontAlgn="base">
              <a:spcBef>
                <a:spcPct val="0"/>
              </a:spcBef>
              <a:spcAft>
                <a:spcPct val="0"/>
              </a:spcAft>
              <a:defRPr sz="1200" kern="1200">
                <a:solidFill>
                  <a:schemeClr val="tx1"/>
                </a:solidFill>
                <a:latin typeface="Tahoma" pitchFamily="34" charset="0"/>
                <a:ea typeface="MS PGothic" pitchFamily="34" charset="-128"/>
                <a:cs typeface="+mn-cs"/>
              </a:defRPr>
            </a:lvl3pPr>
            <a:lvl4pPr marL="1371600" algn="l" rtl="0" fontAlgn="base">
              <a:spcBef>
                <a:spcPct val="0"/>
              </a:spcBef>
              <a:spcAft>
                <a:spcPct val="0"/>
              </a:spcAft>
              <a:defRPr sz="1200" kern="1200">
                <a:solidFill>
                  <a:schemeClr val="tx1"/>
                </a:solidFill>
                <a:latin typeface="Tahoma" pitchFamily="34" charset="0"/>
                <a:ea typeface="MS PGothic" pitchFamily="34" charset="-128"/>
                <a:cs typeface="+mn-cs"/>
              </a:defRPr>
            </a:lvl4pPr>
            <a:lvl5pPr marL="1828800" algn="l" rtl="0" fontAlgn="base">
              <a:spcBef>
                <a:spcPct val="0"/>
              </a:spcBef>
              <a:spcAft>
                <a:spcPct val="0"/>
              </a:spcAft>
              <a:defRPr sz="1200" kern="1200">
                <a:solidFill>
                  <a:schemeClr val="tx1"/>
                </a:solidFill>
                <a:latin typeface="Tahoma" pitchFamily="34" charset="0"/>
                <a:ea typeface="MS PGothic" pitchFamily="34" charset="-128"/>
                <a:cs typeface="+mn-cs"/>
              </a:defRPr>
            </a:lvl5pPr>
            <a:lvl6pPr marL="2286000" algn="l" defTabSz="914400" rtl="0" eaLnBrk="1" latinLnBrk="0" hangingPunct="1">
              <a:defRPr sz="1200" kern="1200">
                <a:solidFill>
                  <a:schemeClr val="tx1"/>
                </a:solidFill>
                <a:latin typeface="Tahoma" pitchFamily="34" charset="0"/>
                <a:ea typeface="MS PGothic" pitchFamily="34" charset="-128"/>
                <a:cs typeface="+mn-cs"/>
              </a:defRPr>
            </a:lvl6pPr>
            <a:lvl7pPr marL="2743200" algn="l" defTabSz="914400" rtl="0" eaLnBrk="1" latinLnBrk="0" hangingPunct="1">
              <a:defRPr sz="1200" kern="1200">
                <a:solidFill>
                  <a:schemeClr val="tx1"/>
                </a:solidFill>
                <a:latin typeface="Tahoma" pitchFamily="34" charset="0"/>
                <a:ea typeface="MS PGothic" pitchFamily="34" charset="-128"/>
                <a:cs typeface="+mn-cs"/>
              </a:defRPr>
            </a:lvl7pPr>
            <a:lvl8pPr marL="3200400" algn="l" defTabSz="914400" rtl="0" eaLnBrk="1" latinLnBrk="0" hangingPunct="1">
              <a:defRPr sz="1200" kern="1200">
                <a:solidFill>
                  <a:schemeClr val="tx1"/>
                </a:solidFill>
                <a:latin typeface="Tahoma" pitchFamily="34" charset="0"/>
                <a:ea typeface="MS PGothic" pitchFamily="34" charset="-128"/>
                <a:cs typeface="+mn-cs"/>
              </a:defRPr>
            </a:lvl8pPr>
            <a:lvl9pPr marL="3657600" algn="l" defTabSz="914400" rtl="0" eaLnBrk="1" latinLnBrk="0" hangingPunct="1">
              <a:defRPr sz="1200" kern="1200">
                <a:solidFill>
                  <a:schemeClr val="tx1"/>
                </a:solidFill>
                <a:latin typeface="Tahoma" pitchFamily="34" charset="0"/>
                <a:ea typeface="MS PGothic" pitchFamily="34" charset="-128"/>
                <a:cs typeface="+mn-cs"/>
              </a:defRPr>
            </a:lvl9pPr>
          </a:lstStyle>
          <a:p>
            <a:r>
              <a:rPr lang="en-US" sz="1800" dirty="0" smtClean="0"/>
              <a:t>C TE related conduction mechanism at low field?</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p:cNvPicPr>
            <a:picLocks noChangeAspect="1" noChangeArrowheads="1"/>
          </p:cNvPicPr>
          <p:nvPr/>
        </p:nvPicPr>
        <p:blipFill>
          <a:blip r:embed="rId2" cstate="print"/>
          <a:srcRect/>
          <a:stretch>
            <a:fillRect/>
          </a:stretch>
        </p:blipFill>
        <p:spPr bwMode="auto">
          <a:xfrm>
            <a:off x="109184" y="1009934"/>
            <a:ext cx="4039339" cy="5317747"/>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err="1" smtClean="0"/>
              <a:t>Idut</a:t>
            </a:r>
            <a:r>
              <a:rPr lang="en-US" dirty="0" smtClean="0"/>
              <a:t> Vs </a:t>
            </a:r>
            <a:r>
              <a:rPr lang="en-US" dirty="0" err="1" smtClean="0"/>
              <a:t>sqrt</a:t>
            </a:r>
            <a:r>
              <a:rPr lang="en-US" dirty="0" smtClean="0"/>
              <a:t>(</a:t>
            </a:r>
            <a:r>
              <a:rPr lang="en-US" dirty="0" err="1" smtClean="0"/>
              <a:t>Vdut</a:t>
            </a:r>
            <a:r>
              <a:rPr lang="en-US" dirty="0" smtClean="0"/>
              <a:t>) by Cycle @ 65C</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February 3, 2014</a:t>
            </a:fld>
            <a:endParaRPr lang="en-US" dirty="0"/>
          </a:p>
        </p:txBody>
      </p:sp>
      <p:sp>
        <p:nvSpPr>
          <p:cNvPr id="6" name="TextBox 5"/>
          <p:cNvSpPr txBox="1"/>
          <p:nvPr/>
        </p:nvSpPr>
        <p:spPr>
          <a:xfrm>
            <a:off x="4376746" y="4487724"/>
            <a:ext cx="4180395" cy="646331"/>
          </a:xfrm>
          <a:prstGeom prst="rect">
            <a:avLst/>
          </a:prstGeom>
          <a:noFill/>
        </p:spPr>
        <p:txBody>
          <a:bodyPr wrap="square" rtlCol="0">
            <a:spAutoFit/>
          </a:bodyPr>
          <a:lstStyle/>
          <a:p>
            <a:r>
              <a:rPr lang="en-US" sz="1800" dirty="0" smtClean="0"/>
              <a:t>After 1E3cyc, Io &amp; STS is smaller with </a:t>
            </a:r>
            <a:r>
              <a:rPr lang="en-US" sz="1800" dirty="0" err="1" smtClean="0"/>
              <a:t>TiN</a:t>
            </a:r>
            <a:r>
              <a:rPr lang="en-US" sz="1800" dirty="0" smtClean="0"/>
              <a:t> TE.</a:t>
            </a:r>
          </a:p>
        </p:txBody>
      </p:sp>
      <p:sp>
        <p:nvSpPr>
          <p:cNvPr id="7" name="TextBox 6"/>
          <p:cNvSpPr txBox="1"/>
          <p:nvPr/>
        </p:nvSpPr>
        <p:spPr>
          <a:xfrm>
            <a:off x="4338869" y="1630327"/>
            <a:ext cx="4040527" cy="923330"/>
          </a:xfrm>
          <a:prstGeom prst="rect">
            <a:avLst/>
          </a:prstGeom>
          <a:noFill/>
        </p:spPr>
        <p:txBody>
          <a:bodyPr wrap="square" rtlCol="0">
            <a:spAutoFit/>
          </a:bodyPr>
          <a:lstStyle/>
          <a:p>
            <a:r>
              <a:rPr lang="en-US" sz="1800" dirty="0" smtClean="0"/>
              <a:t>IVs shifted to the right with C BE.</a:t>
            </a:r>
          </a:p>
          <a:p>
            <a:r>
              <a:rPr lang="en-US" sz="1800" dirty="0" smtClean="0"/>
              <a:t>STS approximately the same for the 3 splits.  </a:t>
            </a:r>
          </a:p>
        </p:txBody>
      </p:sp>
      <p:sp>
        <p:nvSpPr>
          <p:cNvPr id="9" name="TextBox 8"/>
          <p:cNvSpPr txBox="1"/>
          <p:nvPr/>
        </p:nvSpPr>
        <p:spPr>
          <a:xfrm>
            <a:off x="928048" y="1678675"/>
            <a:ext cx="767005" cy="369332"/>
          </a:xfrm>
          <a:prstGeom prst="rect">
            <a:avLst/>
          </a:prstGeom>
          <a:noFill/>
        </p:spPr>
        <p:txBody>
          <a:bodyPr wrap="none" rtlCol="0">
            <a:spAutoFit/>
          </a:bodyPr>
          <a:lstStyle/>
          <a:p>
            <a:r>
              <a:rPr lang="en-US" sz="1800" dirty="0" smtClean="0"/>
              <a:t>Virgin</a:t>
            </a:r>
          </a:p>
        </p:txBody>
      </p:sp>
      <p:sp>
        <p:nvSpPr>
          <p:cNvPr id="10" name="TextBox 9"/>
          <p:cNvSpPr txBox="1"/>
          <p:nvPr/>
        </p:nvSpPr>
        <p:spPr>
          <a:xfrm>
            <a:off x="848436" y="4492388"/>
            <a:ext cx="893001" cy="369332"/>
          </a:xfrm>
          <a:prstGeom prst="rect">
            <a:avLst/>
          </a:prstGeom>
          <a:noFill/>
        </p:spPr>
        <p:txBody>
          <a:bodyPr wrap="none" rtlCol="0">
            <a:spAutoFit/>
          </a:bodyPr>
          <a:lstStyle/>
          <a:p>
            <a:r>
              <a:rPr lang="en-US" sz="1800" dirty="0" smtClean="0"/>
              <a:t>1E3cyc</a:t>
            </a:r>
          </a:p>
        </p:txBody>
      </p:sp>
      <p:cxnSp>
        <p:nvCxnSpPr>
          <p:cNvPr id="13" name="Straight Connector 12"/>
          <p:cNvCxnSpPr/>
          <p:nvPr/>
        </p:nvCxnSpPr>
        <p:spPr bwMode="auto">
          <a:xfrm rot="5400000">
            <a:off x="1214651" y="4599296"/>
            <a:ext cx="1132764" cy="750627"/>
          </a:xfrm>
          <a:prstGeom prst="line">
            <a:avLst/>
          </a:prstGeom>
          <a:solidFill>
            <a:schemeClr val="accent1"/>
          </a:solidFill>
          <a:ln w="28575" cap="flat" cmpd="sng" algn="ctr">
            <a:solidFill>
              <a:schemeClr val="tx1"/>
            </a:solidFill>
            <a:prstDash val="dash"/>
            <a:round/>
            <a:headEnd type="none" w="med" len="med"/>
            <a:tailEnd type="none" w="med" len="med"/>
          </a:ln>
          <a:effectLst/>
        </p:spPr>
      </p:cxnSp>
      <p:cxnSp>
        <p:nvCxnSpPr>
          <p:cNvPr id="15" name="Straight Connector 14"/>
          <p:cNvCxnSpPr/>
          <p:nvPr/>
        </p:nvCxnSpPr>
        <p:spPr bwMode="auto">
          <a:xfrm>
            <a:off x="1719618" y="5008728"/>
            <a:ext cx="5732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 name="Arc 15"/>
          <p:cNvSpPr/>
          <p:nvPr/>
        </p:nvSpPr>
        <p:spPr bwMode="auto">
          <a:xfrm>
            <a:off x="1815152" y="4817660"/>
            <a:ext cx="204716" cy="341194"/>
          </a:xfrm>
          <a:prstGeom prst="arc">
            <a:avLst/>
          </a:prstGeom>
          <a:noFill/>
          <a:ln w="28575"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p:txBody>
      </p:sp>
      <p:sp>
        <p:nvSpPr>
          <p:cNvPr id="17" name="TextBox 16"/>
          <p:cNvSpPr txBox="1"/>
          <p:nvPr/>
        </p:nvSpPr>
        <p:spPr>
          <a:xfrm>
            <a:off x="1924328" y="4626587"/>
            <a:ext cx="574644" cy="369332"/>
          </a:xfrm>
          <a:prstGeom prst="rect">
            <a:avLst/>
          </a:prstGeom>
          <a:noFill/>
        </p:spPr>
        <p:txBody>
          <a:bodyPr wrap="none" rtlCol="0">
            <a:spAutoFit/>
          </a:bodyPr>
          <a:lstStyle/>
          <a:p>
            <a:r>
              <a:rPr lang="en-US" sz="1800" dirty="0" smtClean="0"/>
              <a:t>STS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 Sweeps &amp; Bake Recovery after 150C/1h </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February 3, 2014</a:t>
            </a:fld>
            <a:endParaRPr lang="en-US" dirty="0"/>
          </a:p>
        </p:txBody>
      </p:sp>
      <p:sp>
        <p:nvSpPr>
          <p:cNvPr id="6" name="TextBox 5"/>
          <p:cNvSpPr txBox="1"/>
          <p:nvPr/>
        </p:nvSpPr>
        <p:spPr>
          <a:xfrm>
            <a:off x="316021" y="5408951"/>
            <a:ext cx="8336479" cy="923330"/>
          </a:xfrm>
          <a:prstGeom prst="rect">
            <a:avLst/>
          </a:prstGeom>
          <a:noFill/>
        </p:spPr>
        <p:txBody>
          <a:bodyPr wrap="square" rtlCol="0">
            <a:spAutoFit/>
          </a:bodyPr>
          <a:lstStyle/>
          <a:p>
            <a:r>
              <a:rPr lang="en-US" sz="1800" dirty="0" smtClean="0"/>
              <a:t>Virgin &amp; Post_1E3cyc IVs overlap quite well after the 150C/1hour bake for the C TE splits.</a:t>
            </a:r>
          </a:p>
          <a:p>
            <a:r>
              <a:rPr lang="en-US" sz="1800" dirty="0" smtClean="0"/>
              <a:t>Full recovery is not observed for the </a:t>
            </a:r>
            <a:r>
              <a:rPr lang="en-US" sz="1800" dirty="0" err="1" smtClean="0"/>
              <a:t>TiN</a:t>
            </a:r>
            <a:r>
              <a:rPr lang="en-US" sz="1800" dirty="0" smtClean="0"/>
              <a:t> BE &amp; TE split, after 150C/1h bake.</a:t>
            </a:r>
          </a:p>
        </p:txBody>
      </p:sp>
      <p:pic>
        <p:nvPicPr>
          <p:cNvPr id="68609" name="Picture 1"/>
          <p:cNvPicPr>
            <a:picLocks noChangeAspect="1" noChangeArrowheads="1"/>
          </p:cNvPicPr>
          <p:nvPr/>
        </p:nvPicPr>
        <p:blipFill>
          <a:blip r:embed="rId2" cstate="print"/>
          <a:srcRect/>
          <a:stretch>
            <a:fillRect/>
          </a:stretch>
        </p:blipFill>
        <p:spPr bwMode="auto">
          <a:xfrm>
            <a:off x="218368" y="817485"/>
            <a:ext cx="4540344" cy="4539260"/>
          </a:xfrm>
          <a:prstGeom prst="rect">
            <a:avLst/>
          </a:prstGeom>
          <a:noFill/>
          <a:ln w="9525">
            <a:noFill/>
            <a:miter lim="800000"/>
            <a:headEnd/>
            <a:tailEnd/>
          </a:ln>
          <a:effectLst/>
        </p:spPr>
      </p:pic>
      <p:pic>
        <p:nvPicPr>
          <p:cNvPr id="68610" name="Picture 2"/>
          <p:cNvPicPr>
            <a:picLocks noChangeAspect="1" noChangeArrowheads="1"/>
          </p:cNvPicPr>
          <p:nvPr/>
        </p:nvPicPr>
        <p:blipFill>
          <a:blip r:embed="rId3" cstate="print"/>
          <a:srcRect/>
          <a:stretch>
            <a:fillRect/>
          </a:stretch>
        </p:blipFill>
        <p:spPr bwMode="auto">
          <a:xfrm>
            <a:off x="4571731" y="827121"/>
            <a:ext cx="4219134" cy="227776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Text Placeholder 2"/>
          <p:cNvSpPr>
            <a:spLocks noGrp="1"/>
          </p:cNvSpPr>
          <p:nvPr>
            <p:ph type="body" sz="quarter" idx="10"/>
          </p:nvPr>
        </p:nvSpPr>
        <p:spPr>
          <a:xfrm>
            <a:off x="265113" y="881815"/>
            <a:ext cx="8437562" cy="4837112"/>
          </a:xfrm>
        </p:spPr>
        <p:txBody>
          <a:bodyPr/>
          <a:lstStyle/>
          <a:p>
            <a:r>
              <a:rPr lang="en-US" dirty="0" smtClean="0"/>
              <a:t>2 methods were used to extract Ea and STS (</a:t>
            </a:r>
            <a:r>
              <a:rPr lang="el-GR" dirty="0" smtClean="0"/>
              <a:t>ε</a:t>
            </a:r>
            <a:r>
              <a:rPr lang="en-US" baseline="-25000" dirty="0" smtClean="0"/>
              <a:t>SD</a:t>
            </a:r>
            <a:r>
              <a:rPr lang="en-US" dirty="0" smtClean="0"/>
              <a:t>):</a:t>
            </a:r>
          </a:p>
          <a:p>
            <a:pPr lvl="1"/>
            <a:r>
              <a:rPr lang="en-US" dirty="0" smtClean="0"/>
              <a:t>1</a:t>
            </a:r>
            <a:r>
              <a:rPr lang="en-US" baseline="30000" dirty="0" smtClean="0"/>
              <a:t>st</a:t>
            </a:r>
            <a:r>
              <a:rPr lang="en-US" dirty="0" smtClean="0"/>
              <a:t> method:</a:t>
            </a:r>
          </a:p>
          <a:p>
            <a:pPr marL="1371600" lvl="2" indent="-457200">
              <a:buFont typeface="+mj-lt"/>
              <a:buAutoNum type="arabicPeriod"/>
            </a:pPr>
            <a:r>
              <a:rPr lang="en-US" dirty="0" smtClean="0"/>
              <a:t> I Vs </a:t>
            </a:r>
            <a:r>
              <a:rPr lang="en-US" dirty="0" err="1" smtClean="0"/>
              <a:t>sqrt</a:t>
            </a:r>
            <a:r>
              <a:rPr lang="en-US" dirty="0" smtClean="0"/>
              <a:t> (V)  </a:t>
            </a:r>
            <a:r>
              <a:rPr lang="en-US" dirty="0" smtClean="0">
                <a:sym typeface="Wingdings" pitchFamily="2" charset="2"/>
              </a:rPr>
              <a:t> Slope=STS and Intercept=</a:t>
            </a:r>
            <a:r>
              <a:rPr lang="en-US" dirty="0" err="1" smtClean="0">
                <a:sym typeface="Wingdings" pitchFamily="2" charset="2"/>
              </a:rPr>
              <a:t>I</a:t>
            </a:r>
            <a:r>
              <a:rPr lang="en-US" baseline="-25000" dirty="0" err="1" smtClean="0">
                <a:sym typeface="Wingdings" pitchFamily="2" charset="2"/>
              </a:rPr>
              <a:t>oPF</a:t>
            </a:r>
            <a:r>
              <a:rPr lang="en-US" dirty="0" smtClean="0">
                <a:sym typeface="Wingdings" pitchFamily="2" charset="2"/>
              </a:rPr>
              <a:t>.</a:t>
            </a:r>
          </a:p>
          <a:p>
            <a:pPr marL="1371600" lvl="2" indent="-457200">
              <a:buFont typeface="+mj-lt"/>
              <a:buAutoNum type="arabicPeriod"/>
            </a:pPr>
            <a:r>
              <a:rPr lang="en-US" dirty="0" smtClean="0">
                <a:sym typeface="Wingdings" pitchFamily="2" charset="2"/>
              </a:rPr>
              <a:t> Verify STS </a:t>
            </a:r>
            <a:r>
              <a:rPr lang="en-US" dirty="0" smtClean="0">
                <a:sym typeface="Symbol"/>
              </a:rPr>
              <a:t> 1/KT </a:t>
            </a:r>
            <a:r>
              <a:rPr lang="en-US" dirty="0" smtClean="0">
                <a:sym typeface="Wingdings" pitchFamily="2" charset="2"/>
              </a:rPr>
              <a:t> Get </a:t>
            </a:r>
            <a:r>
              <a:rPr lang="el-GR" dirty="0" smtClean="0">
                <a:sym typeface="Wingdings" pitchFamily="2" charset="2"/>
              </a:rPr>
              <a:t>β</a:t>
            </a:r>
            <a:r>
              <a:rPr lang="en-US" dirty="0" smtClean="0">
                <a:sym typeface="Wingdings" pitchFamily="2" charset="2"/>
              </a:rPr>
              <a:t> and </a:t>
            </a:r>
            <a:r>
              <a:rPr lang="en-US" dirty="0" smtClean="0">
                <a:sym typeface="Symbol"/>
              </a:rPr>
              <a:t>extract </a:t>
            </a:r>
            <a:r>
              <a:rPr lang="el-GR" dirty="0" smtClean="0">
                <a:sym typeface="Symbol"/>
              </a:rPr>
              <a:t>ε</a:t>
            </a:r>
            <a:r>
              <a:rPr lang="el-GR" baseline="-25000" dirty="0" smtClean="0">
                <a:sym typeface="Symbol"/>
              </a:rPr>
              <a:t></a:t>
            </a:r>
            <a:r>
              <a:rPr lang="el-GR" dirty="0" smtClean="0">
                <a:sym typeface="Symbol"/>
              </a:rPr>
              <a:t>.</a:t>
            </a:r>
          </a:p>
          <a:p>
            <a:pPr marL="1371600" lvl="2" indent="-457200">
              <a:buFont typeface="+mj-lt"/>
              <a:buAutoNum type="arabicPeriod"/>
            </a:pPr>
            <a:r>
              <a:rPr lang="en-US" dirty="0" smtClean="0"/>
              <a:t> From Intercept, extract Ea &amp; </a:t>
            </a:r>
            <a:r>
              <a:rPr lang="en-US" dirty="0" smtClean="0">
                <a:sym typeface="Wingdings" pitchFamily="2" charset="2"/>
              </a:rPr>
              <a:t>I</a:t>
            </a:r>
            <a:r>
              <a:rPr lang="en-US" baseline="-25000" dirty="0" smtClean="0">
                <a:sym typeface="Wingdings" pitchFamily="2" charset="2"/>
              </a:rPr>
              <a:t>o1</a:t>
            </a:r>
            <a:r>
              <a:rPr lang="en-US" dirty="0" smtClean="0"/>
              <a:t>.</a:t>
            </a:r>
          </a:p>
          <a:p>
            <a:pPr lvl="1"/>
            <a:r>
              <a:rPr lang="en-US" dirty="0" smtClean="0"/>
              <a:t>2</a:t>
            </a:r>
            <a:r>
              <a:rPr lang="en-US" baseline="30000" dirty="0" smtClean="0"/>
              <a:t>nd</a:t>
            </a:r>
            <a:r>
              <a:rPr lang="en-US" dirty="0" smtClean="0"/>
              <a:t> method:</a:t>
            </a:r>
          </a:p>
          <a:p>
            <a:pPr marL="1371600" lvl="2" indent="-457200">
              <a:buFont typeface="+mj-lt"/>
              <a:buAutoNum type="arabicPeriod"/>
            </a:pPr>
            <a:r>
              <a:rPr lang="en-US" dirty="0" smtClean="0"/>
              <a:t> I Vs 1/KT</a:t>
            </a:r>
            <a:r>
              <a:rPr lang="en-US" dirty="0" smtClean="0">
                <a:sym typeface="Wingdings" pitchFamily="2" charset="2"/>
              </a:rPr>
              <a:t> Slope=Ea-</a:t>
            </a:r>
            <a:r>
              <a:rPr lang="el-GR" dirty="0" smtClean="0">
                <a:sym typeface="Wingdings" pitchFamily="2" charset="2"/>
              </a:rPr>
              <a:t>β</a:t>
            </a:r>
            <a:r>
              <a:rPr lang="en-US" dirty="0" smtClean="0">
                <a:sym typeface="Wingdings" pitchFamily="2" charset="2"/>
              </a:rPr>
              <a:t>*</a:t>
            </a:r>
            <a:r>
              <a:rPr lang="en-US" dirty="0" err="1" smtClean="0">
                <a:sym typeface="Wingdings" pitchFamily="2" charset="2"/>
              </a:rPr>
              <a:t>sqrt</a:t>
            </a:r>
            <a:r>
              <a:rPr lang="en-US" dirty="0" smtClean="0">
                <a:sym typeface="Wingdings" pitchFamily="2" charset="2"/>
              </a:rPr>
              <a:t>(V) and Intercept=I</a:t>
            </a:r>
            <a:r>
              <a:rPr lang="en-US" baseline="-25000" dirty="0" smtClean="0">
                <a:sym typeface="Wingdings" pitchFamily="2" charset="2"/>
              </a:rPr>
              <a:t>o1</a:t>
            </a:r>
            <a:r>
              <a:rPr lang="en-US" dirty="0" smtClean="0">
                <a:sym typeface="Wingdings" pitchFamily="2" charset="2"/>
              </a:rPr>
              <a:t>.</a:t>
            </a:r>
          </a:p>
          <a:p>
            <a:pPr marL="1371600" lvl="2" indent="-457200">
              <a:buFont typeface="+mj-lt"/>
              <a:buAutoNum type="arabicPeriod"/>
            </a:pPr>
            <a:r>
              <a:rPr lang="en-US" dirty="0" smtClean="0">
                <a:sym typeface="Wingdings" pitchFamily="2" charset="2"/>
              </a:rPr>
              <a:t> Verify Slope </a:t>
            </a:r>
            <a:r>
              <a:rPr lang="en-US" dirty="0" smtClean="0">
                <a:sym typeface="Symbol"/>
              </a:rPr>
              <a:t> </a:t>
            </a:r>
            <a:r>
              <a:rPr lang="en-US" dirty="0" err="1" smtClean="0">
                <a:sym typeface="Symbol"/>
              </a:rPr>
              <a:t>sqrt</a:t>
            </a:r>
            <a:r>
              <a:rPr lang="en-US" dirty="0" smtClean="0">
                <a:sym typeface="Symbol"/>
              </a:rPr>
              <a:t>(V) </a:t>
            </a:r>
            <a:r>
              <a:rPr lang="en-US" dirty="0" smtClean="0">
                <a:sym typeface="Wingdings" pitchFamily="2" charset="2"/>
              </a:rPr>
              <a:t> </a:t>
            </a:r>
            <a:r>
              <a:rPr lang="en-US" dirty="0" smtClean="0"/>
              <a:t>Extract Ea and </a:t>
            </a:r>
            <a:r>
              <a:rPr lang="el-GR" dirty="0" smtClean="0"/>
              <a:t>β.</a:t>
            </a:r>
            <a:endParaRPr lang="en-US" dirty="0" smtClean="0"/>
          </a:p>
          <a:p>
            <a:pPr marL="571500" indent="-457200"/>
            <a:r>
              <a:rPr lang="en-US" dirty="0" smtClean="0"/>
              <a:t>Both Methods give essentially the same results.</a:t>
            </a:r>
          </a:p>
          <a:p>
            <a:pPr marL="1371600" lvl="2" indent="-457200">
              <a:buFont typeface="+mj-lt"/>
              <a:buAutoNum type="arabicPeriod"/>
            </a:pPr>
            <a:endParaRPr lang="en-US" dirty="0" smtClean="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February 3, 2014</a:t>
            </a:fld>
            <a:endParaRPr lang="en-US" dirty="0"/>
          </a:p>
        </p:txBody>
      </p:sp>
      <p:pic>
        <p:nvPicPr>
          <p:cNvPr id="6" name="Object 3"/>
          <p:cNvPicPr>
            <a:picLocks noChangeAspect="1" noChangeArrowheads="1"/>
          </p:cNvPicPr>
          <p:nvPr/>
        </p:nvPicPr>
        <p:blipFill>
          <a:blip r:embed="rId3" cstate="print"/>
          <a:srcRect/>
          <a:stretch>
            <a:fillRect/>
          </a:stretch>
        </p:blipFill>
        <p:spPr bwMode="auto">
          <a:xfrm>
            <a:off x="7013575" y="5297910"/>
            <a:ext cx="2130425" cy="665163"/>
          </a:xfrm>
          <a:prstGeom prst="rect">
            <a:avLst/>
          </a:prstGeom>
          <a:noFill/>
        </p:spPr>
      </p:pic>
      <p:sp>
        <p:nvSpPr>
          <p:cNvPr id="7" name="TextBox 6"/>
          <p:cNvSpPr txBox="1"/>
          <p:nvPr/>
        </p:nvSpPr>
        <p:spPr>
          <a:xfrm>
            <a:off x="5868524" y="5663821"/>
            <a:ext cx="1025089" cy="369332"/>
          </a:xfrm>
          <a:prstGeom prst="rect">
            <a:avLst/>
          </a:prstGeom>
          <a:noFill/>
        </p:spPr>
        <p:txBody>
          <a:bodyPr wrap="square" rtlCol="0">
            <a:spAutoFit/>
          </a:bodyPr>
          <a:lstStyle/>
          <a:p>
            <a:r>
              <a:rPr lang="en-US" sz="1800" dirty="0" smtClean="0"/>
              <a:t>, where </a:t>
            </a:r>
          </a:p>
        </p:txBody>
      </p:sp>
      <p:graphicFrame>
        <p:nvGraphicFramePr>
          <p:cNvPr id="72705" name="Object 1"/>
          <p:cNvGraphicFramePr>
            <a:graphicFrameLocks noChangeAspect="1"/>
          </p:cNvGraphicFramePr>
          <p:nvPr/>
        </p:nvGraphicFramePr>
        <p:xfrm>
          <a:off x="7994036" y="6004757"/>
          <a:ext cx="1208088" cy="561975"/>
        </p:xfrm>
        <a:graphic>
          <a:graphicData uri="http://schemas.openxmlformats.org/presentationml/2006/ole">
            <p:oleObj spid="_x0000_s72705" name="Equation" r:id="rId4" imgW="685800" imgH="393480" progId="Equation.3">
              <p:embed/>
            </p:oleObj>
          </a:graphicData>
        </a:graphic>
      </p:graphicFrame>
      <p:graphicFrame>
        <p:nvGraphicFramePr>
          <p:cNvPr id="10" name="Object 9"/>
          <p:cNvGraphicFramePr>
            <a:graphicFrameLocks noChangeAspect="1"/>
          </p:cNvGraphicFramePr>
          <p:nvPr/>
        </p:nvGraphicFramePr>
        <p:xfrm>
          <a:off x="1" y="5370542"/>
          <a:ext cx="5704764" cy="734461"/>
        </p:xfrm>
        <a:graphic>
          <a:graphicData uri="http://schemas.openxmlformats.org/presentationml/2006/ole">
            <p:oleObj spid="_x0000_s72706" name="Equation" r:id="rId5" imgW="2958840" imgH="380880" progId="Equation.3">
              <p:embed/>
            </p:oleObj>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ject 2"/>
          <p:cNvPicPr>
            <a:picLocks noChangeAspect="1" noChangeArrowheads="1"/>
          </p:cNvPicPr>
          <p:nvPr/>
        </p:nvPicPr>
        <p:blipFill>
          <a:blip r:embed="rId3" cstate="print"/>
          <a:srcRect/>
          <a:stretch>
            <a:fillRect/>
          </a:stretch>
        </p:blipFill>
        <p:spPr bwMode="auto">
          <a:xfrm>
            <a:off x="219414" y="4049809"/>
            <a:ext cx="4056062" cy="633412"/>
          </a:xfrm>
          <a:prstGeom prst="rect">
            <a:avLst/>
          </a:prstGeom>
          <a:noFill/>
        </p:spPr>
      </p:pic>
      <p:sp>
        <p:nvSpPr>
          <p:cNvPr id="2" name="Title 1"/>
          <p:cNvSpPr>
            <a:spLocks noGrp="1"/>
          </p:cNvSpPr>
          <p:nvPr>
            <p:ph type="title"/>
          </p:nvPr>
        </p:nvSpPr>
        <p:spPr/>
        <p:txBody>
          <a:bodyPr/>
          <a:lstStyle/>
          <a:p>
            <a:r>
              <a:rPr lang="en-US" dirty="0" smtClean="0"/>
              <a:t>1</a:t>
            </a:r>
            <a:r>
              <a:rPr lang="en-US" baseline="30000" dirty="0" smtClean="0"/>
              <a:t>st </a:t>
            </a:r>
            <a:r>
              <a:rPr lang="en-US" dirty="0" smtClean="0"/>
              <a:t> Method: Ea &amp; </a:t>
            </a:r>
            <a:r>
              <a:rPr lang="el-GR" dirty="0" smtClean="0"/>
              <a:t>β</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February 3, 2014</a:t>
            </a:fld>
            <a:endParaRPr lang="en-US" dirty="0"/>
          </a:p>
        </p:txBody>
      </p:sp>
      <p:pic>
        <p:nvPicPr>
          <p:cNvPr id="4" name="Picture 2"/>
          <p:cNvPicPr>
            <a:picLocks noChangeAspect="1" noChangeArrowheads="1"/>
          </p:cNvPicPr>
          <p:nvPr/>
        </p:nvPicPr>
        <p:blipFill>
          <a:blip r:embed="rId4" cstate="print"/>
          <a:srcRect/>
          <a:stretch>
            <a:fillRect/>
          </a:stretch>
        </p:blipFill>
        <p:spPr bwMode="auto">
          <a:xfrm>
            <a:off x="4509961" y="1099387"/>
            <a:ext cx="4306488" cy="2953997"/>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print"/>
          <a:srcRect/>
          <a:stretch>
            <a:fillRect/>
          </a:stretch>
        </p:blipFill>
        <p:spPr bwMode="auto">
          <a:xfrm>
            <a:off x="109177" y="1064822"/>
            <a:ext cx="4312693" cy="3005967"/>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518611" y="5436646"/>
          <a:ext cx="4751840" cy="994183"/>
        </p:xfrm>
        <a:graphic>
          <a:graphicData uri="http://schemas.openxmlformats.org/drawingml/2006/table">
            <a:tbl>
              <a:tblPr/>
              <a:tblGrid>
                <a:gridCol w="1185400"/>
                <a:gridCol w="875400"/>
                <a:gridCol w="1069932"/>
                <a:gridCol w="691673"/>
                <a:gridCol w="929435"/>
              </a:tblGrid>
              <a:tr h="177250">
                <a:tc>
                  <a:txBody>
                    <a:bodyPr/>
                    <a:lstStyle/>
                    <a:p>
                      <a:pPr algn="ctr" fontAlgn="b"/>
                      <a:r>
                        <a:rPr lang="en-US" sz="1200" b="1" i="0" u="none" strike="noStrike" dirty="0">
                          <a:solidFill>
                            <a:srgbClr val="000000"/>
                          </a:solidFill>
                          <a:latin typeface="Arial" pitchFamily="34" charset="0"/>
                          <a:cs typeface="Arial" pitchFamily="34" charset="0"/>
                        </a:rPr>
                        <a:t>CYCLE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dirty="0">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62663">
                <a:tc>
                  <a:txBody>
                    <a:bodyPr/>
                    <a:lstStyle/>
                    <a:p>
                      <a:pPr algn="ctr" fontAlgn="b"/>
                      <a:r>
                        <a:rPr lang="en-US" sz="1200" b="1" i="0" u="none" strike="noStrike">
                          <a:solidFill>
                            <a:srgbClr val="000000"/>
                          </a:solidFill>
                          <a:latin typeface="Arial" pitchFamily="34" charset="0"/>
                          <a:cs typeface="Arial" pitchFamily="34" charset="0"/>
                        </a:rPr>
                        <a:t>Alloy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6801" name="Object 1"/>
          <p:cNvGraphicFramePr>
            <a:graphicFrameLocks noChangeAspect="1"/>
          </p:cNvGraphicFramePr>
          <p:nvPr/>
        </p:nvGraphicFramePr>
        <p:xfrm>
          <a:off x="1887056" y="4790364"/>
          <a:ext cx="1669182" cy="618674"/>
        </p:xfrm>
        <a:graphic>
          <a:graphicData uri="http://schemas.openxmlformats.org/presentationml/2006/ole">
            <p:oleObj spid="_x0000_s76801" name="Equation" r:id="rId6" imgW="1054080" imgH="482400" progId="Equation.3">
              <p:embed/>
            </p:oleObj>
          </a:graphicData>
        </a:graphic>
      </p:graphicFrame>
      <p:graphicFrame>
        <p:nvGraphicFramePr>
          <p:cNvPr id="76802" name="Object 2"/>
          <p:cNvGraphicFramePr>
            <a:graphicFrameLocks noChangeAspect="1"/>
          </p:cNvGraphicFramePr>
          <p:nvPr/>
        </p:nvGraphicFramePr>
        <p:xfrm>
          <a:off x="450092" y="4735775"/>
          <a:ext cx="1208532" cy="562236"/>
        </p:xfrm>
        <a:graphic>
          <a:graphicData uri="http://schemas.openxmlformats.org/presentationml/2006/ole">
            <p:oleObj spid="_x0000_s76802" name="Equation" r:id="rId7" imgW="685800" imgH="393480" progId="Equation.3">
              <p:embed/>
            </p:oleObj>
          </a:graphicData>
        </a:graphic>
      </p:graphicFrame>
      <p:sp>
        <p:nvSpPr>
          <p:cNvPr id="11" name="TextBox 10"/>
          <p:cNvSpPr txBox="1"/>
          <p:nvPr/>
        </p:nvSpPr>
        <p:spPr>
          <a:xfrm>
            <a:off x="5227093" y="4531057"/>
            <a:ext cx="2784801" cy="369332"/>
          </a:xfrm>
          <a:prstGeom prst="rect">
            <a:avLst/>
          </a:prstGeom>
          <a:noFill/>
        </p:spPr>
        <p:txBody>
          <a:bodyPr wrap="none" rtlCol="0">
            <a:spAutoFit/>
          </a:bodyPr>
          <a:lstStyle/>
          <a:p>
            <a:r>
              <a:rPr lang="en-US" sz="1800" dirty="0" smtClean="0"/>
              <a:t>Lower Ea for </a:t>
            </a:r>
            <a:r>
              <a:rPr lang="en-US" sz="1800" dirty="0" err="1" smtClean="0"/>
              <a:t>TiN</a:t>
            </a:r>
            <a:r>
              <a:rPr lang="en-US" sz="1800" dirty="0" smtClean="0"/>
              <a:t> TE split.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Method: Ea &amp; </a:t>
            </a:r>
            <a:r>
              <a:rPr lang="el-GR" dirty="0" smtClean="0"/>
              <a:t>β</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February 3, 2014</a:t>
            </a:fld>
            <a:endParaRPr lang="en-US" dirty="0"/>
          </a:p>
        </p:txBody>
      </p:sp>
      <p:pic>
        <p:nvPicPr>
          <p:cNvPr id="73734" name="Picture 6"/>
          <p:cNvPicPr>
            <a:picLocks noChangeAspect="1" noChangeArrowheads="1"/>
          </p:cNvPicPr>
          <p:nvPr/>
        </p:nvPicPr>
        <p:blipFill>
          <a:blip r:embed="rId2" cstate="print"/>
          <a:srcRect/>
          <a:stretch>
            <a:fillRect/>
          </a:stretch>
        </p:blipFill>
        <p:spPr bwMode="auto">
          <a:xfrm>
            <a:off x="0" y="1009933"/>
            <a:ext cx="4230092" cy="3199547"/>
          </a:xfrm>
          <a:prstGeom prst="rect">
            <a:avLst/>
          </a:prstGeom>
          <a:noFill/>
          <a:ln w="9525">
            <a:noFill/>
            <a:miter lim="800000"/>
            <a:headEnd/>
            <a:tailEnd/>
          </a:ln>
          <a:effectLst/>
        </p:spPr>
      </p:pic>
      <p:pic>
        <p:nvPicPr>
          <p:cNvPr id="73735" name="Picture 7"/>
          <p:cNvPicPr>
            <a:picLocks noChangeAspect="1" noChangeArrowheads="1"/>
          </p:cNvPicPr>
          <p:nvPr/>
        </p:nvPicPr>
        <p:blipFill>
          <a:blip r:embed="rId3" cstate="print"/>
          <a:srcRect/>
          <a:stretch>
            <a:fillRect/>
          </a:stretch>
        </p:blipFill>
        <p:spPr bwMode="auto">
          <a:xfrm>
            <a:off x="4394579" y="982638"/>
            <a:ext cx="4230092" cy="3199547"/>
          </a:xfrm>
          <a:prstGeom prst="rect">
            <a:avLst/>
          </a:prstGeom>
          <a:noFill/>
          <a:ln w="9525">
            <a:noFill/>
            <a:miter lim="800000"/>
            <a:headEnd/>
            <a:tailEnd/>
          </a:ln>
          <a:effectLst/>
        </p:spPr>
      </p:pic>
      <p:cxnSp>
        <p:nvCxnSpPr>
          <p:cNvPr id="17" name="Straight Connector 16"/>
          <p:cNvCxnSpPr/>
          <p:nvPr/>
        </p:nvCxnSpPr>
        <p:spPr bwMode="auto">
          <a:xfrm>
            <a:off x="736979" y="2265528"/>
            <a:ext cx="2156346"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19" name="TextBox 18"/>
          <p:cNvSpPr txBox="1"/>
          <p:nvPr/>
        </p:nvSpPr>
        <p:spPr>
          <a:xfrm>
            <a:off x="68233" y="4121620"/>
            <a:ext cx="9239539" cy="2031325"/>
          </a:xfrm>
          <a:prstGeom prst="rect">
            <a:avLst/>
          </a:prstGeom>
          <a:noFill/>
        </p:spPr>
        <p:txBody>
          <a:bodyPr wrap="square" rtlCol="0">
            <a:spAutoFit/>
          </a:bodyPr>
          <a:lstStyle/>
          <a:p>
            <a:pPr>
              <a:buFont typeface="Arial" pitchFamily="34" charset="0"/>
              <a:buChar char="•"/>
            </a:pPr>
            <a:r>
              <a:rPr lang="en-US" sz="1800" dirty="0" smtClean="0"/>
              <a:t> Ea ~1eV for C TE splits. Ea decreases to 0.82eV with </a:t>
            </a:r>
            <a:r>
              <a:rPr lang="en-US" sz="1800" dirty="0" err="1" smtClean="0"/>
              <a:t>TiN</a:t>
            </a:r>
            <a:r>
              <a:rPr lang="en-US" sz="1800" dirty="0" smtClean="0"/>
              <a:t> TE.</a:t>
            </a:r>
          </a:p>
          <a:p>
            <a:pPr>
              <a:buFont typeface="Arial" pitchFamily="34" charset="0"/>
              <a:buChar char="•"/>
            </a:pPr>
            <a:r>
              <a:rPr lang="en-US" sz="1800" dirty="0" smtClean="0"/>
              <a:t> Results show lower barrier height with </a:t>
            </a:r>
            <a:r>
              <a:rPr lang="en-US" sz="1800" dirty="0" err="1" smtClean="0"/>
              <a:t>TiN</a:t>
            </a:r>
            <a:r>
              <a:rPr lang="en-US" sz="1800" dirty="0" smtClean="0"/>
              <a:t> TE.</a:t>
            </a:r>
          </a:p>
          <a:p>
            <a:pPr>
              <a:buFont typeface="Arial" pitchFamily="34" charset="0"/>
              <a:buChar char="•"/>
            </a:pPr>
            <a:r>
              <a:rPr lang="en-US" sz="1800" dirty="0" smtClean="0"/>
              <a:t> Considering metal/p-semiconductor contact,  results are in agreement with smaller work function in C TE. Results are corroborated by </a:t>
            </a:r>
            <a:r>
              <a:rPr lang="el-GR" sz="1800" dirty="0" smtClean="0">
                <a:solidFill>
                  <a:srgbClr val="000000"/>
                </a:solidFill>
                <a:latin typeface="Arial" pitchFamily="34" charset="0"/>
                <a:ea typeface="Calibri"/>
                <a:cs typeface="Arial" pitchFamily="34" charset="0"/>
              </a:rPr>
              <a:t>φ</a:t>
            </a:r>
            <a:r>
              <a:rPr lang="en-US" sz="1800" baseline="-25000" dirty="0" smtClean="0">
                <a:solidFill>
                  <a:srgbClr val="000000"/>
                </a:solidFill>
                <a:latin typeface="Arial" pitchFamily="34" charset="0"/>
                <a:ea typeface="Calibri"/>
                <a:cs typeface="Arial" pitchFamily="34" charset="0"/>
              </a:rPr>
              <a:t>m</a:t>
            </a:r>
            <a:r>
              <a:rPr lang="el-GR" sz="1800" b="1" baseline="-25000" dirty="0" smtClean="0">
                <a:solidFill>
                  <a:srgbClr val="000000"/>
                </a:solidFill>
                <a:latin typeface="Arial" pitchFamily="34" charset="0"/>
                <a:ea typeface="Calibri"/>
                <a:cs typeface="Arial" pitchFamily="34" charset="0"/>
              </a:rPr>
              <a:t> </a:t>
            </a:r>
            <a:r>
              <a:rPr lang="en-US" sz="1800" dirty="0" smtClean="0"/>
              <a:t>measurements in F4. </a:t>
            </a:r>
          </a:p>
          <a:p>
            <a:pPr>
              <a:buFont typeface="Arial" pitchFamily="34" charset="0"/>
              <a:buChar char="•"/>
            </a:pPr>
            <a:r>
              <a:rPr lang="en-US" sz="1800" dirty="0" smtClean="0"/>
              <a:t> </a:t>
            </a:r>
          </a:p>
          <a:p>
            <a:endParaRPr lang="en-US" sz="1800" dirty="0" smtClean="0"/>
          </a:p>
          <a:p>
            <a:pPr>
              <a:buFont typeface="Arial" pitchFamily="34" charset="0"/>
              <a:buChar char="•"/>
            </a:pPr>
            <a:endParaRPr lang="en-US" sz="1800" dirty="0" smtClean="0"/>
          </a:p>
        </p:txBody>
      </p:sp>
      <p:graphicFrame>
        <p:nvGraphicFramePr>
          <p:cNvPr id="20" name="Table 19"/>
          <p:cNvGraphicFramePr>
            <a:graphicFrameLocks noGrp="1"/>
          </p:cNvGraphicFramePr>
          <p:nvPr/>
        </p:nvGraphicFramePr>
        <p:xfrm>
          <a:off x="54595" y="5382055"/>
          <a:ext cx="4107975" cy="989748"/>
        </p:xfrm>
        <a:graphic>
          <a:graphicData uri="http://schemas.openxmlformats.org/drawingml/2006/table">
            <a:tbl>
              <a:tblPr/>
              <a:tblGrid>
                <a:gridCol w="1065805"/>
                <a:gridCol w="609600"/>
                <a:gridCol w="942975"/>
                <a:gridCol w="609600"/>
                <a:gridCol w="879995"/>
              </a:tblGrid>
              <a:tr h="190500">
                <a:tc>
                  <a:txBody>
                    <a:bodyPr/>
                    <a:lstStyle/>
                    <a:p>
                      <a:pPr algn="l" fontAlgn="b"/>
                      <a:r>
                        <a:rPr lang="en-US" sz="1200" b="1" i="0" u="none" strike="noStrike" dirty="0">
                          <a:solidFill>
                            <a:srgbClr val="000000"/>
                          </a:solidFill>
                          <a:latin typeface="Arial" pitchFamily="34" charset="0"/>
                          <a:cs typeface="Arial" pitchFamily="34" charset="0"/>
                        </a:rPr>
                        <a:t>Bit by Bit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dirty="0">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227748">
                <a:tc>
                  <a:txBody>
                    <a:bodyPr/>
                    <a:lstStyle/>
                    <a:p>
                      <a:pPr algn="l" fontAlgn="b"/>
                      <a:r>
                        <a:rPr lang="en-US" sz="1200" b="1" i="0" u="none" strike="noStrike">
                          <a:solidFill>
                            <a:srgbClr val="000000"/>
                          </a:solidFill>
                          <a:latin typeface="Arial" pitchFamily="34" charset="0"/>
                          <a:cs typeface="Arial"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21" name="Straight Connector 20"/>
          <p:cNvCxnSpPr/>
          <p:nvPr/>
        </p:nvCxnSpPr>
        <p:spPr bwMode="auto">
          <a:xfrm>
            <a:off x="736979" y="2499815"/>
            <a:ext cx="2486168" cy="0"/>
          </a:xfrm>
          <a:prstGeom prst="line">
            <a:avLst/>
          </a:prstGeom>
          <a:solidFill>
            <a:schemeClr val="accent1"/>
          </a:solidFill>
          <a:ln w="28575" cap="flat" cmpd="sng" algn="ctr">
            <a:solidFill>
              <a:schemeClr val="tx1"/>
            </a:solidFill>
            <a:prstDash val="dash"/>
            <a:round/>
            <a:headEnd type="none" w="med" len="med"/>
            <a:tailEnd type="none" w="med" len="med"/>
          </a:ln>
          <a:effectLst/>
        </p:spPr>
      </p:cxnSp>
      <p:graphicFrame>
        <p:nvGraphicFramePr>
          <p:cNvPr id="23" name="Table 22"/>
          <p:cNvGraphicFramePr>
            <a:graphicFrameLocks noGrp="1"/>
          </p:cNvGraphicFramePr>
          <p:nvPr/>
        </p:nvGraphicFramePr>
        <p:xfrm>
          <a:off x="5254387" y="5504976"/>
          <a:ext cx="3093114" cy="759347"/>
        </p:xfrm>
        <a:graphic>
          <a:graphicData uri="http://schemas.openxmlformats.org/drawingml/2006/table">
            <a:tbl>
              <a:tblPr/>
              <a:tblGrid>
                <a:gridCol w="734997"/>
                <a:gridCol w="2358117"/>
              </a:tblGrid>
              <a:tr h="160058">
                <a:tc>
                  <a:txBody>
                    <a:bodyPr/>
                    <a:lstStyle/>
                    <a:p>
                      <a:pPr marL="0" marR="0" algn="ctr">
                        <a:spcBef>
                          <a:spcPts val="0"/>
                        </a:spcBef>
                        <a:spcAft>
                          <a:spcPts val="0"/>
                        </a:spcAft>
                      </a:pPr>
                      <a:r>
                        <a:rPr lang="el-GR" sz="1200" b="1" baseline="0" dirty="0" smtClean="0">
                          <a:solidFill>
                            <a:srgbClr val="000000"/>
                          </a:solidFill>
                          <a:latin typeface="Arial" pitchFamily="34" charset="0"/>
                          <a:ea typeface="Calibri"/>
                          <a:cs typeface="Arial" pitchFamily="34" charset="0"/>
                        </a:rPr>
                        <a:t>φ</a:t>
                      </a:r>
                      <a:r>
                        <a:rPr lang="en-US" sz="1200" b="1" baseline="-25000" dirty="0" smtClean="0">
                          <a:solidFill>
                            <a:srgbClr val="000000"/>
                          </a:solidFill>
                          <a:latin typeface="Arial" pitchFamily="34" charset="0"/>
                          <a:ea typeface="Calibri"/>
                          <a:cs typeface="Arial" pitchFamily="34" charset="0"/>
                        </a:rPr>
                        <a:t>m</a:t>
                      </a:r>
                      <a:r>
                        <a:rPr lang="el-GR" sz="1200" b="1" baseline="-25000" dirty="0" smtClean="0">
                          <a:solidFill>
                            <a:srgbClr val="000000"/>
                          </a:solidFill>
                          <a:latin typeface="Arial" pitchFamily="34" charset="0"/>
                          <a:ea typeface="Calibri"/>
                          <a:cs typeface="Arial" pitchFamily="34" charset="0"/>
                        </a:rPr>
                        <a:t> </a:t>
                      </a:r>
                      <a:r>
                        <a:rPr lang="el-GR" sz="1200" b="1" baseline="0" dirty="0" smtClean="0">
                          <a:solidFill>
                            <a:srgbClr val="000000"/>
                          </a:solidFill>
                          <a:latin typeface="Arial" pitchFamily="34" charset="0"/>
                          <a:ea typeface="Calibri"/>
                          <a:cs typeface="Arial" pitchFamily="34" charset="0"/>
                        </a:rPr>
                        <a:t>(</a:t>
                      </a:r>
                      <a:r>
                        <a:rPr lang="en-US" sz="1200" b="1" baseline="0" dirty="0" err="1" smtClean="0">
                          <a:solidFill>
                            <a:srgbClr val="000000"/>
                          </a:solidFill>
                          <a:latin typeface="Arial" pitchFamily="34" charset="0"/>
                          <a:ea typeface="Calibri"/>
                          <a:cs typeface="Arial" pitchFamily="34" charset="0"/>
                        </a:rPr>
                        <a:t>eV</a:t>
                      </a:r>
                      <a:r>
                        <a:rPr lang="en-US" sz="1200" b="1" baseline="0" dirty="0" smtClean="0">
                          <a:solidFill>
                            <a:srgbClr val="000000"/>
                          </a:solidFill>
                          <a:latin typeface="Arial" pitchFamily="34" charset="0"/>
                          <a:ea typeface="Calibri"/>
                          <a:cs typeface="Arial" pitchFamily="34" charset="0"/>
                        </a:rPr>
                        <a:t>)</a:t>
                      </a:r>
                      <a:endParaRPr lang="en-US" sz="1200" b="1" baseline="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000000"/>
                          </a:solidFill>
                          <a:latin typeface="Arial" pitchFamily="34" charset="0"/>
                          <a:ea typeface="Calibri"/>
                          <a:cs typeface="Arial" pitchFamily="34" charset="0"/>
                        </a:rPr>
                        <a:t>Metal</a:t>
                      </a:r>
                      <a:endParaRPr lang="en-US" sz="1200" b="1"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8">
                <a:tc>
                  <a:txBody>
                    <a:bodyPr/>
                    <a:lstStyle/>
                    <a:p>
                      <a:pPr marL="0" marR="0" algn="r">
                        <a:spcBef>
                          <a:spcPts val="0"/>
                        </a:spcBef>
                        <a:spcAft>
                          <a:spcPts val="0"/>
                        </a:spcAft>
                      </a:pPr>
                      <a:r>
                        <a:rPr lang="en-US" sz="1200" b="0" dirty="0">
                          <a:solidFill>
                            <a:srgbClr val="000000"/>
                          </a:solidFill>
                          <a:latin typeface="Arial" pitchFamily="34" charset="0"/>
                          <a:ea typeface="Calibri"/>
                          <a:cs typeface="Arial" pitchFamily="34" charset="0"/>
                        </a:rPr>
                        <a:t>4.763</a:t>
                      </a:r>
                      <a:endParaRPr lang="en-US" sz="1200" b="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err="1">
                          <a:solidFill>
                            <a:srgbClr val="000000"/>
                          </a:solidFill>
                          <a:latin typeface="Arial" pitchFamily="34" charset="0"/>
                          <a:ea typeface="Calibri"/>
                          <a:cs typeface="Arial" pitchFamily="34" charset="0"/>
                        </a:rPr>
                        <a:t>TiN</a:t>
                      </a:r>
                      <a:endParaRPr lang="en-US" sz="120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58">
                <a:tc>
                  <a:txBody>
                    <a:bodyPr/>
                    <a:lstStyle/>
                    <a:p>
                      <a:pPr marL="0" marR="0" algn="r">
                        <a:spcBef>
                          <a:spcPts val="0"/>
                        </a:spcBef>
                        <a:spcAft>
                          <a:spcPts val="0"/>
                        </a:spcAft>
                      </a:pPr>
                      <a:r>
                        <a:rPr lang="en-US" sz="1200" b="0" dirty="0">
                          <a:solidFill>
                            <a:srgbClr val="000000"/>
                          </a:solidFill>
                          <a:latin typeface="Arial" pitchFamily="34" charset="0"/>
                          <a:ea typeface="Calibri"/>
                          <a:cs typeface="Arial" pitchFamily="34" charset="0"/>
                        </a:rPr>
                        <a:t>4.405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pitchFamily="34" charset="0"/>
                          <a:ea typeface="Calibri"/>
                          <a:cs typeface="Arial" pitchFamily="34" charset="0"/>
                        </a:rPr>
                        <a:t>300A </a:t>
                      </a:r>
                      <a:r>
                        <a:rPr lang="en-US" sz="1200" dirty="0" err="1">
                          <a:solidFill>
                            <a:srgbClr val="000000"/>
                          </a:solidFill>
                          <a:latin typeface="Arial" pitchFamily="34" charset="0"/>
                          <a:ea typeface="Calibri"/>
                          <a:cs typeface="Arial" pitchFamily="34" charset="0"/>
                        </a:rPr>
                        <a:t>Endura</a:t>
                      </a:r>
                      <a:r>
                        <a:rPr lang="en-US" sz="1200" dirty="0">
                          <a:solidFill>
                            <a:srgbClr val="000000"/>
                          </a:solidFill>
                          <a:latin typeface="Arial" pitchFamily="34" charset="0"/>
                          <a:ea typeface="Calibri"/>
                          <a:cs typeface="Arial" pitchFamily="34" charset="0"/>
                        </a:rPr>
                        <a:t> BKM Carbon</a:t>
                      </a:r>
                      <a:endParaRPr lang="en-US" sz="120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07">
                <a:tc>
                  <a:txBody>
                    <a:bodyPr/>
                    <a:lstStyle/>
                    <a:p>
                      <a:pPr marL="0" marR="0" algn="r">
                        <a:spcBef>
                          <a:spcPts val="0"/>
                        </a:spcBef>
                        <a:spcAft>
                          <a:spcPts val="0"/>
                        </a:spcAft>
                      </a:pPr>
                      <a:r>
                        <a:rPr lang="en-US" sz="1200" b="0" dirty="0">
                          <a:solidFill>
                            <a:srgbClr val="000000"/>
                          </a:solidFill>
                          <a:latin typeface="Arial" pitchFamily="34" charset="0"/>
                          <a:ea typeface="Calibri"/>
                          <a:cs typeface="Arial" pitchFamily="34" charset="0"/>
                        </a:rPr>
                        <a:t>4.4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000000"/>
                          </a:solidFill>
                          <a:latin typeface="Arial" pitchFamily="34" charset="0"/>
                          <a:ea typeface="Calibri"/>
                          <a:cs typeface="Arial" pitchFamily="34" charset="0"/>
                        </a:rPr>
                        <a:t>300A ULVAC Biased Carbon</a:t>
                      </a:r>
                      <a:endParaRPr lang="en-US" sz="1200" dirty="0">
                        <a:latin typeface="Arial" pitchFamily="34" charset="0"/>
                        <a:ea typeface="Calibri"/>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a:t>
            </a:r>
            <a:r>
              <a:rPr lang="en-US" baseline="-25000" dirty="0" smtClean="0"/>
              <a:t>SD</a:t>
            </a:r>
            <a:endParaRPr lang="en-US" baseline="-25000"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February 3, 2014</a:t>
            </a:fld>
            <a:endParaRPr lang="en-US" dirty="0"/>
          </a:p>
        </p:txBody>
      </p:sp>
      <p:pic>
        <p:nvPicPr>
          <p:cNvPr id="79873" name="Picture 1"/>
          <p:cNvPicPr>
            <a:picLocks noChangeAspect="1" noChangeArrowheads="1"/>
          </p:cNvPicPr>
          <p:nvPr/>
        </p:nvPicPr>
        <p:blipFill>
          <a:blip r:embed="rId2" cstate="print"/>
          <a:srcRect/>
          <a:stretch>
            <a:fillRect/>
          </a:stretch>
        </p:blipFill>
        <p:spPr bwMode="auto">
          <a:xfrm>
            <a:off x="0" y="989841"/>
            <a:ext cx="5003800" cy="3765550"/>
          </a:xfrm>
          <a:prstGeom prst="rect">
            <a:avLst/>
          </a:prstGeom>
          <a:noFill/>
          <a:ln w="9525">
            <a:noFill/>
            <a:miter lim="800000"/>
            <a:headEnd/>
            <a:tailEnd/>
          </a:ln>
          <a:effectLst/>
        </p:spPr>
      </p:pic>
      <p:graphicFrame>
        <p:nvGraphicFramePr>
          <p:cNvPr id="7" name="Table 6"/>
          <p:cNvGraphicFramePr>
            <a:graphicFrameLocks noGrp="1"/>
          </p:cNvGraphicFramePr>
          <p:nvPr/>
        </p:nvGraphicFramePr>
        <p:xfrm>
          <a:off x="341195" y="5040857"/>
          <a:ext cx="5627617" cy="952500"/>
        </p:xfrm>
        <a:graphic>
          <a:graphicData uri="http://schemas.openxmlformats.org/drawingml/2006/table">
            <a:tbl>
              <a:tblPr/>
              <a:tblGrid>
                <a:gridCol w="1212310"/>
                <a:gridCol w="610323"/>
                <a:gridCol w="944094"/>
                <a:gridCol w="610323"/>
                <a:gridCol w="820122"/>
                <a:gridCol w="920737"/>
                <a:gridCol w="509708"/>
              </a:tblGrid>
              <a:tr h="190500">
                <a:tc>
                  <a:txBody>
                    <a:bodyPr/>
                    <a:lstStyle/>
                    <a:p>
                      <a:pPr algn="l" fontAlgn="b"/>
                      <a:r>
                        <a:rPr lang="en-US" sz="1200" b="1" i="0" u="none" strike="noStrike">
                          <a:solidFill>
                            <a:srgbClr val="000000"/>
                          </a:solidFill>
                          <a:latin typeface="Arial" pitchFamily="34" charset="0"/>
                          <a:cs typeface="Arial" pitchFamily="34" charset="0"/>
                        </a:rPr>
                        <a:t>Bit by Bit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a:txBody>
                    <a:bodyPr/>
                    <a:lstStyle/>
                    <a:p>
                      <a:pPr algn="l" fontAlgn="b"/>
                      <a:r>
                        <a:rPr lang="en-US" sz="1200" b="1" i="0" u="none" strike="noStrike">
                          <a:solidFill>
                            <a:srgbClr val="000000"/>
                          </a:solidFill>
                          <a:latin typeface="Arial" pitchFamily="34" charset="0"/>
                          <a:cs typeface="Arial"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ε_</a:t>
                      </a:r>
                      <a:r>
                        <a:rPr lang="en-US" sz="1200" b="1" i="0" u="none" strike="noStrike">
                          <a:solidFill>
                            <a:srgbClr val="000000"/>
                          </a:solidFill>
                          <a:latin typeface="Arial" pitchFamily="34" charset="0"/>
                          <a:cs typeface="Arial" pitchFamily="34" charset="0"/>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ε_</a:t>
                      </a:r>
                      <a:r>
                        <a:rPr lang="en-US" sz="1200" b="1" i="0" u="none" strike="noStrike">
                          <a:solidFill>
                            <a:srgbClr val="000000"/>
                          </a:solidFill>
                          <a:latin typeface="Arial" pitchFamily="34" charset="0"/>
                          <a:cs typeface="Arial" pitchFamily="34" charset="0"/>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96.36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5527343" y="1637731"/>
            <a:ext cx="3367403" cy="1477328"/>
          </a:xfrm>
          <a:prstGeom prst="rect">
            <a:avLst/>
          </a:prstGeom>
          <a:noFill/>
        </p:spPr>
        <p:txBody>
          <a:bodyPr wrap="square" rtlCol="0">
            <a:spAutoFit/>
          </a:bodyPr>
          <a:lstStyle/>
          <a:p>
            <a:r>
              <a:rPr lang="en-US" sz="1800" dirty="0" smtClean="0"/>
              <a:t>At Virgin state:  </a:t>
            </a:r>
            <a:r>
              <a:rPr lang="el-GR" sz="1800" dirty="0" smtClean="0"/>
              <a:t>ε</a:t>
            </a:r>
            <a:r>
              <a:rPr lang="en-US" sz="1800" baseline="-25000" dirty="0" smtClean="0"/>
              <a:t>SD</a:t>
            </a:r>
            <a:r>
              <a:rPr lang="en-US" sz="1800" dirty="0" smtClean="0"/>
              <a:t> ~2.</a:t>
            </a:r>
          </a:p>
          <a:p>
            <a:endParaRPr lang="en-US" sz="1800" dirty="0" smtClean="0"/>
          </a:p>
          <a:p>
            <a:r>
              <a:rPr lang="en-US" sz="1800" dirty="0" smtClean="0"/>
              <a:t>After 1E3cyc:  </a:t>
            </a:r>
            <a:r>
              <a:rPr lang="el-GR" sz="1800" dirty="0" smtClean="0"/>
              <a:t>ε</a:t>
            </a:r>
            <a:r>
              <a:rPr lang="en-US" sz="1800" baseline="-25000" dirty="0" smtClean="0"/>
              <a:t>SD</a:t>
            </a:r>
            <a:r>
              <a:rPr lang="en-US" sz="1800" dirty="0" smtClean="0"/>
              <a:t> significantly increases for the </a:t>
            </a:r>
            <a:r>
              <a:rPr lang="en-US" sz="1800" dirty="0" err="1" smtClean="0"/>
              <a:t>TiN</a:t>
            </a:r>
            <a:r>
              <a:rPr lang="en-US" sz="1800" dirty="0" smtClean="0"/>
              <a:t> TE split.</a:t>
            </a:r>
          </a:p>
          <a:p>
            <a:endParaRPr lang="en-US" sz="1800"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Table_Method#2</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February 3, 2014</a:t>
            </a:fld>
            <a:endParaRPr lang="en-US" dirty="0"/>
          </a:p>
        </p:txBody>
      </p:sp>
      <p:pic>
        <p:nvPicPr>
          <p:cNvPr id="80899" name="Picture 3"/>
          <p:cNvPicPr>
            <a:picLocks noChangeAspect="1" noChangeArrowheads="1"/>
          </p:cNvPicPr>
          <p:nvPr/>
        </p:nvPicPr>
        <p:blipFill>
          <a:blip r:embed="rId2" cstate="print"/>
          <a:srcRect/>
          <a:stretch>
            <a:fillRect/>
          </a:stretch>
        </p:blipFill>
        <p:spPr bwMode="auto">
          <a:xfrm>
            <a:off x="267647" y="921603"/>
            <a:ext cx="4978400" cy="3765550"/>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245660" y="4863436"/>
          <a:ext cx="6632812" cy="1572374"/>
        </p:xfrm>
        <a:graphic>
          <a:graphicData uri="http://schemas.openxmlformats.org/drawingml/2006/table">
            <a:tbl>
              <a:tblPr/>
              <a:tblGrid>
                <a:gridCol w="1424841"/>
                <a:gridCol w="693885"/>
                <a:gridCol w="965668"/>
                <a:gridCol w="801572"/>
                <a:gridCol w="932408"/>
                <a:gridCol w="932408"/>
                <a:gridCol w="882030"/>
              </a:tblGrid>
              <a:tr h="268122">
                <a:tc>
                  <a:txBody>
                    <a:bodyPr/>
                    <a:lstStyle/>
                    <a:p>
                      <a:pPr algn="l" fontAlgn="b"/>
                      <a:r>
                        <a:rPr lang="en-US" sz="1200" b="1" i="0" u="none" strike="noStrike" dirty="0">
                          <a:solidFill>
                            <a:srgbClr val="000000"/>
                          </a:solidFill>
                          <a:latin typeface="Arial" pitchFamily="34" charset="0"/>
                          <a:cs typeface="Arial" pitchFamily="34" charset="0"/>
                        </a:rPr>
                        <a:t>Bit by Bit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326063">
                <a:tc>
                  <a:txBody>
                    <a:bodyPr/>
                    <a:lstStyle/>
                    <a:p>
                      <a:pPr algn="l" fontAlgn="b"/>
                      <a:r>
                        <a:rPr lang="en-US" sz="1200" b="1" i="0" u="none" strike="noStrike">
                          <a:solidFill>
                            <a:srgbClr val="000000"/>
                          </a:solidFill>
                          <a:latin typeface="Arial" pitchFamily="34" charset="0"/>
                          <a:cs typeface="Arial" pitchFamily="34" charset="0"/>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Io_1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Io_1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063">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4.03E-05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1.79E-05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063">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2.44E-05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1.26E-05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063">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6.61E-06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6.30E-07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4" name="Text Placeholder 3"/>
          <p:cNvSpPr>
            <a:spLocks noGrp="1"/>
          </p:cNvSpPr>
          <p:nvPr>
            <p:ph type="body" sz="quarter" idx="10"/>
          </p:nvPr>
        </p:nvSpPr>
        <p:spPr/>
        <p:txBody>
          <a:bodyPr/>
          <a:lstStyle/>
          <a:p>
            <a:r>
              <a:rPr lang="en-US" dirty="0" smtClean="0"/>
              <a:t>Activation energy was extrapolated from sub-threshold IVs at temperatures 25C to 125C.</a:t>
            </a:r>
          </a:p>
          <a:p>
            <a:r>
              <a:rPr lang="en-US" dirty="0" smtClean="0"/>
              <a:t>Ea is lower for </a:t>
            </a:r>
            <a:r>
              <a:rPr lang="en-US" dirty="0" err="1" smtClean="0"/>
              <a:t>TiN</a:t>
            </a:r>
            <a:r>
              <a:rPr lang="en-US" dirty="0" smtClean="0"/>
              <a:t> TE split. Results are in agreement with lower work function in C TE splits. </a:t>
            </a:r>
            <a:endParaRPr lang="en-US" dirty="0"/>
          </a:p>
        </p:txBody>
      </p:sp>
      <p:sp>
        <p:nvSpPr>
          <p:cNvPr id="3" name="Date Placeholder 2"/>
          <p:cNvSpPr>
            <a:spLocks noGrp="1"/>
          </p:cNvSpPr>
          <p:nvPr>
            <p:ph type="dt" sz="half" idx="11"/>
          </p:nvPr>
        </p:nvSpPr>
        <p:spPr/>
        <p:txBody>
          <a:bodyPr/>
          <a:lstStyle/>
          <a:p>
            <a:pPr>
              <a:defRPr/>
            </a:pPr>
            <a:fld id="{FF2D0A0D-6D14-4B5D-B99C-63B174864AA0}" type="datetime4">
              <a:rPr lang="en-US" smtClean="0"/>
              <a:pPr>
                <a:defRPr/>
              </a:pPr>
              <a:t>February 3, 2014</a:t>
            </a:fld>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 up test</a:t>
            </a:r>
            <a:endParaRPr lang="en-US" dirty="0"/>
          </a:p>
        </p:txBody>
      </p:sp>
      <p:sp>
        <p:nvSpPr>
          <p:cNvPr id="4" name="Text Placeholder 3"/>
          <p:cNvSpPr>
            <a:spLocks noGrp="1"/>
          </p:cNvSpPr>
          <p:nvPr>
            <p:ph type="body" sz="quarter" idx="10"/>
          </p:nvPr>
        </p:nvSpPr>
        <p:spPr/>
        <p:txBody>
          <a:bodyPr/>
          <a:lstStyle/>
          <a:p>
            <a:r>
              <a:rPr lang="en-US" dirty="0" smtClean="0"/>
              <a:t>Repeat experiment (IVs Vs temperature) for 25nm,and 30nm SD1 wafers</a:t>
            </a:r>
            <a:r>
              <a:rPr lang="en-US" dirty="0" smtClean="0"/>
              <a:t>. Data </a:t>
            </a:r>
            <a:r>
              <a:rPr lang="en-US" smtClean="0"/>
              <a:t>were collected WW05.5; </a:t>
            </a:r>
            <a:r>
              <a:rPr lang="en-US" dirty="0" smtClean="0"/>
              <a:t>analysis in progress.</a:t>
            </a:r>
            <a:endParaRPr lang="en-US" dirty="0" smtClean="0"/>
          </a:p>
          <a:p>
            <a:r>
              <a:rPr lang="en-US" dirty="0" err="1" smtClean="0"/>
              <a:t>Enrico’s</a:t>
            </a:r>
            <a:r>
              <a:rPr lang="en-US" dirty="0" smtClean="0"/>
              <a:t> work function measurements in SD1/</a:t>
            </a:r>
            <a:r>
              <a:rPr lang="en-US" dirty="0" err="1" smtClean="0"/>
              <a:t>TiN</a:t>
            </a:r>
            <a:r>
              <a:rPr lang="en-US" dirty="0" smtClean="0"/>
              <a:t> &amp; SD1/C wafers. Is it available?</a:t>
            </a:r>
            <a:endParaRPr lang="en-US" dirty="0"/>
          </a:p>
        </p:txBody>
      </p:sp>
      <p:sp>
        <p:nvSpPr>
          <p:cNvPr id="3" name="Date Placeholder 2"/>
          <p:cNvSpPr>
            <a:spLocks noGrp="1"/>
          </p:cNvSpPr>
          <p:nvPr>
            <p:ph type="dt" sz="half" idx="11"/>
          </p:nvPr>
        </p:nvSpPr>
        <p:spPr/>
        <p:txBody>
          <a:bodyPr/>
          <a:lstStyle/>
          <a:p>
            <a:pPr>
              <a:defRPr/>
            </a:pPr>
            <a:fld id="{FF2D0A0D-6D14-4B5D-B99C-63B174864AA0}" type="datetime4">
              <a:rPr lang="en-US" smtClean="0"/>
              <a:pPr>
                <a:defRPr/>
              </a:pPr>
              <a:t>February 3, 2014</a:t>
            </a:fld>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Wafers Tested</a:t>
            </a:r>
            <a:endParaRPr lang="en-US" dirty="0"/>
          </a:p>
        </p:txBody>
      </p:sp>
      <p:sp>
        <p:nvSpPr>
          <p:cNvPr id="3" name="Text Placeholder 2"/>
          <p:cNvSpPr>
            <a:spLocks noGrp="1"/>
          </p:cNvSpPr>
          <p:nvPr>
            <p:ph type="body" sz="quarter" idx="10"/>
          </p:nvPr>
        </p:nvSpPr>
        <p:spPr/>
        <p:txBody>
          <a:bodyPr/>
          <a:lstStyle/>
          <a:p>
            <a:r>
              <a:rPr lang="en-US" sz="2000" dirty="0" smtClean="0"/>
              <a:t>Wafers Tested: </a:t>
            </a:r>
          </a:p>
          <a:p>
            <a:r>
              <a:rPr lang="en-US" sz="2000" dirty="0" smtClean="0"/>
              <a:t>CLVB194_w7, </a:t>
            </a:r>
            <a:r>
              <a:rPr lang="en-US" sz="2000" dirty="0" err="1" smtClean="0"/>
              <a:t>TiN_BE</a:t>
            </a:r>
            <a:r>
              <a:rPr lang="en-US" sz="2000" dirty="0" smtClean="0"/>
              <a:t>/35nm SD1/</a:t>
            </a:r>
            <a:r>
              <a:rPr lang="en-US" sz="2000" dirty="0" err="1" smtClean="0"/>
              <a:t>TiN</a:t>
            </a:r>
            <a:r>
              <a:rPr lang="en-US" sz="2000" dirty="0" smtClean="0"/>
              <a:t>/C</a:t>
            </a:r>
          </a:p>
          <a:p>
            <a:r>
              <a:rPr lang="en-US" sz="2000" dirty="0" smtClean="0"/>
              <a:t>CLVB194_w17: </a:t>
            </a:r>
            <a:r>
              <a:rPr lang="en-US" sz="2000" dirty="0" err="1" smtClean="0"/>
              <a:t>TiN_BE</a:t>
            </a:r>
            <a:r>
              <a:rPr lang="en-US" sz="2000" dirty="0" smtClean="0"/>
              <a:t>/35nm SD1/C</a:t>
            </a:r>
          </a:p>
          <a:p>
            <a:r>
              <a:rPr lang="en-US" sz="2000" dirty="0" smtClean="0"/>
              <a:t>CLVB212_w2: C_BE/35nm SD1/C.</a:t>
            </a:r>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February 3, 2014</a:t>
            </a:fld>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372600" cy="892175"/>
          </a:xfrm>
        </p:spPr>
        <p:txBody>
          <a:bodyPr/>
          <a:lstStyle/>
          <a:p>
            <a:r>
              <a:rPr lang="en-US" dirty="0" smtClean="0"/>
              <a:t>CLV-B194_Scorecard Summary_L1P1 (cont.)</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31, 2014</a:t>
            </a:fld>
            <a:endParaRPr lang="en-US" dirty="0"/>
          </a:p>
        </p:txBody>
      </p:sp>
      <p:sp>
        <p:nvSpPr>
          <p:cNvPr id="7" name="TextBox 6"/>
          <p:cNvSpPr txBox="1"/>
          <p:nvPr/>
        </p:nvSpPr>
        <p:spPr>
          <a:xfrm>
            <a:off x="170092" y="3423645"/>
            <a:ext cx="8761257" cy="3539430"/>
          </a:xfrm>
          <a:prstGeom prst="rect">
            <a:avLst/>
          </a:prstGeom>
          <a:noFill/>
        </p:spPr>
        <p:txBody>
          <a:bodyPr wrap="square" rtlCol="0">
            <a:spAutoFit/>
          </a:bodyPr>
          <a:lstStyle/>
          <a:p>
            <a:pPr>
              <a:buFont typeface="Arial" pitchFamily="34" charset="0"/>
              <a:buChar char="•"/>
            </a:pPr>
            <a:r>
              <a:rPr lang="en-US" sz="1600" b="1" dirty="0" smtClean="0"/>
              <a:t> Comparison to CLVB126_C/SD1/C (split 5, 6 Vs 7)</a:t>
            </a:r>
            <a:r>
              <a:rPr lang="en-US" sz="1600" dirty="0" smtClean="0"/>
              <a:t>: </a:t>
            </a:r>
          </a:p>
          <a:p>
            <a:pPr>
              <a:buFont typeface="Arial" pitchFamily="34" charset="0"/>
              <a:buChar char="•"/>
            </a:pPr>
            <a:r>
              <a:rPr lang="en-US" sz="1600" dirty="0" smtClean="0"/>
              <a:t> </a:t>
            </a:r>
            <a:r>
              <a:rPr lang="en-US" sz="1600" dirty="0" err="1" smtClean="0"/>
              <a:t>Vth_FF</a:t>
            </a:r>
            <a:r>
              <a:rPr lang="en-US" sz="1600" dirty="0" smtClean="0"/>
              <a:t> is ~2V lower with </a:t>
            </a:r>
            <a:r>
              <a:rPr lang="en-US" sz="1600" dirty="0" err="1" smtClean="0"/>
              <a:t>TiN</a:t>
            </a:r>
            <a:r>
              <a:rPr lang="en-US" sz="1600" dirty="0" smtClean="0"/>
              <a:t> BE. </a:t>
            </a:r>
            <a:r>
              <a:rPr lang="en-US" sz="1600" dirty="0" err="1" smtClean="0"/>
              <a:t>Vth_SF</a:t>
            </a:r>
            <a:r>
              <a:rPr lang="en-US" sz="1600" dirty="0" smtClean="0"/>
              <a:t> ~1V lower with </a:t>
            </a:r>
            <a:r>
              <a:rPr lang="en-US" sz="1600" dirty="0" err="1" smtClean="0"/>
              <a:t>TiN</a:t>
            </a:r>
            <a:r>
              <a:rPr lang="en-US" sz="1600" dirty="0" smtClean="0"/>
              <a:t> BE.</a:t>
            </a:r>
          </a:p>
          <a:p>
            <a:pPr>
              <a:buFont typeface="Arial" pitchFamily="34" charset="0"/>
              <a:buChar char="•"/>
            </a:pPr>
            <a:r>
              <a:rPr lang="en-US" sz="1600" dirty="0" smtClean="0"/>
              <a:t> Leakage has increased 2.5X with </a:t>
            </a:r>
            <a:r>
              <a:rPr lang="en-US" sz="1600" dirty="0" err="1" smtClean="0"/>
              <a:t>TiN</a:t>
            </a:r>
            <a:r>
              <a:rPr lang="en-US" sz="1600" dirty="0" smtClean="0"/>
              <a:t> BE. </a:t>
            </a:r>
          </a:p>
          <a:p>
            <a:pPr>
              <a:buFont typeface="Arial" pitchFamily="34" charset="0"/>
              <a:buChar char="•"/>
            </a:pPr>
            <a:r>
              <a:rPr lang="en-US" sz="1600" dirty="0" smtClean="0"/>
              <a:t> Cycling degradation larger for C/SD1/C split; </a:t>
            </a:r>
            <a:r>
              <a:rPr lang="en-US" sz="1600" dirty="0" err="1" smtClean="0"/>
              <a:t>Vth</a:t>
            </a:r>
            <a:r>
              <a:rPr lang="en-US" sz="1600" dirty="0" smtClean="0"/>
              <a:t> reduction ~1V after SF. </a:t>
            </a:r>
          </a:p>
          <a:p>
            <a:pPr>
              <a:buFont typeface="Arial" pitchFamily="34" charset="0"/>
              <a:buChar char="•"/>
            </a:pPr>
            <a:r>
              <a:rPr lang="en-US" sz="1600" dirty="0" smtClean="0"/>
              <a:t> Drift &amp; Bounce are comparable.</a:t>
            </a:r>
          </a:p>
          <a:p>
            <a:pPr>
              <a:buFont typeface="Arial" pitchFamily="34" charset="0"/>
              <a:buChar char="•"/>
            </a:pPr>
            <a:endParaRPr lang="en-US" sz="1600" dirty="0" smtClean="0"/>
          </a:p>
          <a:p>
            <a:pPr>
              <a:buFont typeface="Arial" pitchFamily="34" charset="0"/>
              <a:buChar char="•"/>
            </a:pPr>
            <a:r>
              <a:rPr lang="en-US" sz="1600" dirty="0" smtClean="0"/>
              <a:t> </a:t>
            </a:r>
            <a:r>
              <a:rPr lang="en-US" sz="1600" b="1" dirty="0" smtClean="0"/>
              <a:t>Comparison to CLVA163 (Splits 11,12 Vs 6)</a:t>
            </a:r>
            <a:r>
              <a:rPr lang="en-US" sz="1600" dirty="0" smtClean="0"/>
              <a:t>: </a:t>
            </a:r>
          </a:p>
          <a:p>
            <a:pPr>
              <a:buFont typeface="Arial" pitchFamily="34" charset="0"/>
              <a:buChar char="•"/>
            </a:pPr>
            <a:r>
              <a:rPr lang="en-US" sz="1600" dirty="0" smtClean="0"/>
              <a:t> </a:t>
            </a:r>
            <a:r>
              <a:rPr lang="en-US" sz="1600" dirty="0" err="1" smtClean="0"/>
              <a:t>Vth_FF</a:t>
            </a:r>
            <a:r>
              <a:rPr lang="en-US" sz="1600" dirty="0" smtClean="0"/>
              <a:t> ~2V higher with C BE (with or without </a:t>
            </a:r>
            <a:r>
              <a:rPr lang="en-US" sz="1600" dirty="0" err="1" smtClean="0"/>
              <a:t>TiN</a:t>
            </a:r>
            <a:r>
              <a:rPr lang="en-US" sz="1600" dirty="0" smtClean="0"/>
              <a:t> TE).</a:t>
            </a:r>
          </a:p>
          <a:p>
            <a:pPr>
              <a:buFont typeface="Arial" pitchFamily="34" charset="0"/>
              <a:buChar char="•"/>
            </a:pPr>
            <a:r>
              <a:rPr lang="en-US" sz="1600" dirty="0" smtClean="0"/>
              <a:t> Vth_SF~1V higher with C BE (with or without </a:t>
            </a:r>
            <a:r>
              <a:rPr lang="en-US" sz="1600" dirty="0" err="1" smtClean="0"/>
              <a:t>TiN</a:t>
            </a:r>
            <a:r>
              <a:rPr lang="en-US" sz="1600" dirty="0" smtClean="0"/>
              <a:t> TE). </a:t>
            </a:r>
          </a:p>
          <a:p>
            <a:pPr>
              <a:buFont typeface="Arial" pitchFamily="34" charset="0"/>
              <a:buChar char="•"/>
            </a:pPr>
            <a:r>
              <a:rPr lang="en-US" sz="1600" dirty="0" smtClean="0"/>
              <a:t> Cycling degradation improved for C BE splits by using </a:t>
            </a:r>
            <a:r>
              <a:rPr lang="en-US" sz="1600" dirty="0" err="1" smtClean="0"/>
              <a:t>TiN</a:t>
            </a:r>
            <a:r>
              <a:rPr lang="en-US" sz="1600" dirty="0" smtClean="0"/>
              <a:t> top electrode ( </a:t>
            </a:r>
            <a:r>
              <a:rPr lang="en-US" sz="1600" dirty="0" err="1" smtClean="0"/>
              <a:t>Vth</a:t>
            </a:r>
            <a:r>
              <a:rPr lang="en-US" sz="1600" dirty="0" smtClean="0"/>
              <a:t> decreased 0.7V from SF Vs 1.6V in C/SD1/C split). </a:t>
            </a:r>
          </a:p>
          <a:p>
            <a:pPr>
              <a:buFont typeface="Arial" pitchFamily="34" charset="0"/>
              <a:buChar char="•"/>
            </a:pPr>
            <a:r>
              <a:rPr lang="en-US" sz="1600" dirty="0" smtClean="0"/>
              <a:t> Cycling degradation minimized for </a:t>
            </a:r>
            <a:r>
              <a:rPr lang="en-US" sz="1600" dirty="0" err="1" smtClean="0"/>
              <a:t>TiN</a:t>
            </a:r>
            <a:r>
              <a:rPr lang="en-US" sz="1600" dirty="0" smtClean="0"/>
              <a:t>/SD1/</a:t>
            </a:r>
            <a:r>
              <a:rPr lang="en-US" sz="1600" dirty="0" err="1" smtClean="0"/>
              <a:t>TiN</a:t>
            </a:r>
            <a:r>
              <a:rPr lang="en-US" sz="1600" dirty="0" smtClean="0"/>
              <a:t>/C split.</a:t>
            </a:r>
          </a:p>
          <a:p>
            <a:pPr>
              <a:buFont typeface="Arial" pitchFamily="34" charset="0"/>
              <a:buChar char="•"/>
            </a:pPr>
            <a:endParaRPr lang="en-US" sz="1600" dirty="0" smtClean="0"/>
          </a:p>
          <a:p>
            <a:pPr>
              <a:buFont typeface="Arial" pitchFamily="34" charset="0"/>
              <a:buChar char="•"/>
            </a:pPr>
            <a:endParaRPr lang="en-US" sz="1600" dirty="0" smtClean="0"/>
          </a:p>
        </p:txBody>
      </p:sp>
      <p:graphicFrame>
        <p:nvGraphicFramePr>
          <p:cNvPr id="9" name="Table 8"/>
          <p:cNvGraphicFramePr>
            <a:graphicFrameLocks noGrp="1"/>
          </p:cNvGraphicFramePr>
          <p:nvPr/>
        </p:nvGraphicFramePr>
        <p:xfrm>
          <a:off x="418214" y="761956"/>
          <a:ext cx="7566837" cy="2573544"/>
        </p:xfrm>
        <a:graphic>
          <a:graphicData uri="http://schemas.openxmlformats.org/drawingml/2006/table">
            <a:tbl>
              <a:tblPr/>
              <a:tblGrid>
                <a:gridCol w="542387"/>
                <a:gridCol w="1363945"/>
                <a:gridCol w="287146"/>
                <a:gridCol w="406791"/>
                <a:gridCol w="393497"/>
                <a:gridCol w="627468"/>
                <a:gridCol w="755089"/>
                <a:gridCol w="755089"/>
                <a:gridCol w="361592"/>
                <a:gridCol w="903979"/>
                <a:gridCol w="510482"/>
                <a:gridCol w="659372"/>
              </a:tblGrid>
              <a:tr h="237393">
                <a:tc>
                  <a:txBody>
                    <a:bodyPr/>
                    <a:lstStyle/>
                    <a:p>
                      <a:pPr algn="l" fontAlgn="ctr"/>
                      <a:r>
                        <a:rPr lang="en-US" sz="900" b="1" i="0" u="none" strike="noStrike" dirty="0">
                          <a:solidFill>
                            <a:srgbClr val="000000"/>
                          </a:solidFill>
                          <a:latin typeface="Calibri" pitchFamily="34" charset="0"/>
                          <a:cs typeface="Calibri" pitchFamily="34" charset="0"/>
                        </a:rPr>
                        <a:t>Comment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latin typeface="Calibri" pitchFamily="34" charset="0"/>
                          <a:cs typeface="Calibri" pitchFamily="34" charset="0"/>
                        </a:rPr>
                        <a:t>Material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latin typeface="Calibri" pitchFamily="34" charset="0"/>
                          <a:cs typeface="Calibri" pitchFamily="34" charset="0"/>
                        </a:rPr>
                        <a:t>Split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Vth_FF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Vth SF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a:t>
                      </a:r>
                      <a:r>
                        <a:rPr lang="en-US" sz="900" b="1" i="0" u="none" strike="noStrike" baseline="-25000">
                          <a:solidFill>
                            <a:srgbClr val="000000"/>
                          </a:solidFill>
                          <a:latin typeface="Calibri" pitchFamily="34" charset="0"/>
                          <a:cs typeface="Calibri" pitchFamily="34" charset="0"/>
                        </a:rPr>
                        <a:t>FORM</a:t>
                      </a:r>
                      <a:r>
                        <a:rPr lang="en-US" sz="900" b="1" i="0" u="none" strike="noStrike">
                          <a:solidFill>
                            <a:srgbClr val="000000"/>
                          </a:solidFill>
                          <a:latin typeface="Calibri" pitchFamily="34" charset="0"/>
                          <a:cs typeface="Calibri" pitchFamily="34" charset="0"/>
                        </a:rPr>
                        <a:t>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Vth_min@1E3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I @ 0.85Vt (@1E3) [nA]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I_leak Yield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Vth_max-Vth_min (ME) [V]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Drift [mV/dec]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Bounce [mV/sigma]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784">
                <a:tc>
                  <a:txBody>
                    <a:bodyPr/>
                    <a:lstStyle/>
                    <a:p>
                      <a:pPr algn="l"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latin typeface="Calibri" pitchFamily="34" charset="0"/>
                          <a:cs typeface="Calibri" pitchFamily="34" charset="0"/>
                        </a:rPr>
                        <a:t>preferred value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1" i="0" u="none" strike="noStrike">
                          <a:solidFill>
                            <a:srgbClr val="000000"/>
                          </a:solidFill>
                          <a:latin typeface="Calibri" pitchFamily="34" charset="0"/>
                          <a:cs typeface="Calibri"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a:solidFill>
                            <a:srgbClr val="000000"/>
                          </a:solidFill>
                          <a:latin typeface="Calibri" pitchFamily="34" charset="0"/>
                          <a:cs typeface="Calibri" pitchFamily="34" charset="0"/>
                        </a:rPr>
                        <a:t>&lt;7.9 (info)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FFFFFF"/>
                          </a:solidFill>
                          <a:latin typeface="Calibri" pitchFamily="34" charset="0"/>
                          <a:cs typeface="Calibri" pitchFamily="34" charset="0"/>
                        </a:rPr>
                        <a:t>&gt;4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000000"/>
                          </a:solidFill>
                          <a:latin typeface="Calibri" pitchFamily="34" charset="0"/>
                          <a:cs typeface="Calibri" pitchFamily="34" charset="0"/>
                        </a:rPr>
                        <a:t>info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FFFFFF"/>
                          </a:solidFill>
                          <a:latin typeface="Calibri" pitchFamily="34" charset="0"/>
                          <a:cs typeface="Calibri" pitchFamily="34" charset="0"/>
                        </a:rPr>
                        <a:t>&gt;3.6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&lt;30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&gt;80%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&lt;0.5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&lt;20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c>
                  <a:txBody>
                    <a:bodyPr/>
                    <a:lstStyle/>
                    <a:p>
                      <a:pPr algn="ctr" fontAlgn="ctr"/>
                      <a:r>
                        <a:rPr lang="en-US" sz="900" b="1" i="0" u="none" strike="noStrike">
                          <a:solidFill>
                            <a:srgbClr val="FFFFFF"/>
                          </a:solidFill>
                          <a:latin typeface="Calibri" pitchFamily="34" charset="0"/>
                          <a:cs typeface="Calibri" pitchFamily="34" charset="0"/>
                        </a:rPr>
                        <a:t>&lt;50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1849B"/>
                    </a:solidFill>
                  </a:tcPr>
                </a:tc>
              </a:tr>
              <a:tr h="124631">
                <a:tc>
                  <a:txBody>
                    <a:bodyPr/>
                    <a:lstStyle/>
                    <a:p>
                      <a:pPr algn="l" fontAlgn="b"/>
                      <a:r>
                        <a:rPr lang="en-US" sz="900" b="1" i="0" u="none" strike="noStrike" dirty="0">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900" b="1" i="0" u="none" strike="noStrike" dirty="0">
                          <a:solidFill>
                            <a:srgbClr val="000000"/>
                          </a:solidFill>
                          <a:latin typeface="Calibri" pitchFamily="34" charset="0"/>
                          <a:cs typeface="Calibri" pitchFamily="34" charset="0"/>
                        </a:rPr>
                        <a:t> </a:t>
                      </a:r>
                      <a:r>
                        <a:rPr lang="en-US" sz="900" b="1" i="0" u="none" strike="noStrike" dirty="0" smtClean="0">
                          <a:solidFill>
                            <a:srgbClr val="000000"/>
                          </a:solidFill>
                          <a:latin typeface="Calibri" pitchFamily="34" charset="0"/>
                          <a:cs typeface="Calibri" pitchFamily="34" charset="0"/>
                        </a:rPr>
                        <a:t>BE/SD/TE</a:t>
                      </a:r>
                      <a:endParaRPr lang="en-US" sz="900" b="1" i="0" u="none" strike="noStrike" dirty="0">
                        <a:solidFill>
                          <a:srgbClr val="000000"/>
                        </a:solidFill>
                        <a:latin typeface="Calibri" pitchFamily="34" charset="0"/>
                        <a:cs typeface="Calibri"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900" b="1" i="0" u="none" strike="noStrike" dirty="0">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900" b="0" i="0" u="none" strike="noStrike">
                          <a:solidFill>
                            <a:srgbClr val="000000"/>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18696">
                <a:tc rowSpan="6">
                  <a:txBody>
                    <a:bodyPr/>
                    <a:lstStyle/>
                    <a:p>
                      <a:pPr algn="ctr" fontAlgn="ctr"/>
                      <a:r>
                        <a:rPr lang="en-US" sz="900" b="0" i="0" u="none" strike="noStrike">
                          <a:solidFill>
                            <a:srgbClr val="000000"/>
                          </a:solidFill>
                          <a:latin typeface="Calibri" pitchFamily="34" charset="0"/>
                          <a:cs typeface="Calibri" pitchFamily="34" charset="0"/>
                        </a:rPr>
                        <a:t>CLVB194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pitchFamily="34" charset="0"/>
                          <a:cs typeface="Calibri" pitchFamily="34" charset="0"/>
                        </a:rPr>
                        <a:t>TiN/25nm 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000000"/>
                          </a:solidFill>
                          <a:latin typeface="Calibri" pitchFamily="34" charset="0"/>
                          <a:cs typeface="Calibri"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US" sz="900" b="0" i="0" u="none" strike="noStrike">
                          <a:solidFill>
                            <a:srgbClr val="FFFFFF"/>
                          </a:solidFill>
                          <a:latin typeface="Calibri" pitchFamily="34" charset="0"/>
                          <a:cs typeface="Calibri"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73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18696">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TiN/25nm 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000000"/>
                          </a:solidFill>
                          <a:latin typeface="Calibri" pitchFamily="34" charset="0"/>
                          <a:cs typeface="Calibri"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98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18696">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TiN/30nm 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000000"/>
                          </a:solidFill>
                          <a:latin typeface="Calibri" pitchFamily="34" charset="0"/>
                          <a:cs typeface="Calibri"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78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18696">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TiN/30nm 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dirty="0">
                          <a:solidFill>
                            <a:srgbClr val="FFFFFF"/>
                          </a:solidFill>
                          <a:latin typeface="Calibri" pitchFamily="34" charset="0"/>
                          <a:cs typeface="Calibri" pitchFamily="34" charset="0"/>
                        </a:rPr>
                        <a:t>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0.41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170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18696">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TiN/35nm 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84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4631">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TiN/35nm 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149</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24631">
                <a:tc>
                  <a:txBody>
                    <a:bodyPr/>
                    <a:lstStyle/>
                    <a:p>
                      <a:pPr algn="l" fontAlgn="b"/>
                      <a:r>
                        <a:rPr lang="en-US" sz="900" b="0" i="0" u="none" strike="noStrike">
                          <a:solidFill>
                            <a:srgbClr val="000000"/>
                          </a:solidFill>
                          <a:latin typeface="Calibri" pitchFamily="34" charset="0"/>
                          <a:cs typeface="Calibri" pitchFamily="34" charset="0"/>
                        </a:rPr>
                        <a:t>CLVB126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pitchFamily="34" charset="0"/>
                          <a:cs typeface="Calibri" pitchFamily="34" charset="0"/>
                        </a:rPr>
                        <a:t>C/Endura SD1 35nm/C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000000"/>
                          </a:solidFill>
                          <a:latin typeface="Calibri" pitchFamily="34" charset="0"/>
                          <a:cs typeface="Calibri"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000000"/>
                          </a:solidFill>
                          <a:latin typeface="Calibri" pitchFamily="34" charset="0"/>
                          <a:cs typeface="Calibri"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n-US" sz="900" b="0" i="0" u="none" strike="noStrike">
                          <a:solidFill>
                            <a:srgbClr val="FFFFFF"/>
                          </a:solidFill>
                          <a:latin typeface="Calibri" pitchFamily="34" charset="0"/>
                          <a:cs typeface="Calibri" pitchFamily="34" charset="0"/>
                        </a:rPr>
                        <a:t>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87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24631">
                <a:tc>
                  <a:txBody>
                    <a:bodyPr/>
                    <a:lstStyle/>
                    <a:p>
                      <a:pPr algn="l" fontAlgn="b"/>
                      <a:r>
                        <a:rPr lang="en-US" sz="900" b="0" i="0" u="none" strike="noStrike">
                          <a:solidFill>
                            <a:srgbClr val="000000"/>
                          </a:solidFill>
                          <a:latin typeface="Calibri" pitchFamily="34" charset="0"/>
                          <a:cs typeface="Calibri" pitchFamily="34" charset="0"/>
                        </a:rPr>
                        <a:t>CLVA122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pitchFamily="34" charset="0"/>
                          <a:cs typeface="Calibri" pitchFamily="34" charset="0"/>
                        </a:rPr>
                        <a:t>C/Endura SD1 35nm/C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en-US" sz="900" b="0" i="0" u="none" strike="noStrike">
                          <a:solidFill>
                            <a:srgbClr val="FFFFFF"/>
                          </a:solidFill>
                          <a:latin typeface="Calibri" pitchFamily="34" charset="0"/>
                          <a:cs typeface="Calibri"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dirty="0">
                          <a:solidFill>
                            <a:srgbClr val="FFFFFF"/>
                          </a:solidFill>
                          <a:latin typeface="Calibri" pitchFamily="34" charset="0"/>
                          <a:cs typeface="Calibri"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83</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217768">
                <a:tc rowSpan="4">
                  <a:txBody>
                    <a:bodyPr/>
                    <a:lstStyle/>
                    <a:p>
                      <a:pPr algn="ctr" fontAlgn="ctr"/>
                      <a:r>
                        <a:rPr lang="en-US" sz="900" b="0" i="0" u="none" strike="noStrike">
                          <a:solidFill>
                            <a:srgbClr val="000000"/>
                          </a:solidFill>
                          <a:latin typeface="Calibri" pitchFamily="34" charset="0"/>
                          <a:cs typeface="Calibri" pitchFamily="34" charset="0"/>
                        </a:rPr>
                        <a:t>CLVA163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latin typeface="Calibri" pitchFamily="34" charset="0"/>
                          <a:cs typeface="Calibri" pitchFamily="34" charset="0"/>
                        </a:rPr>
                        <a:t>C/Endura SD1 25nm/TiN/C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166</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7768">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C/Endura SD1 30nm/TiN/C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dirty="0">
                          <a:solidFill>
                            <a:srgbClr val="FFFFFF"/>
                          </a:solidFill>
                          <a:latin typeface="Calibri" pitchFamily="34" charset="0"/>
                          <a:cs typeface="Calibri" pitchFamily="34" charset="0"/>
                        </a:rPr>
                        <a:t>148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217768">
                <a:tc vMerge="1">
                  <a:txBody>
                    <a:bodyPr/>
                    <a:lstStyle/>
                    <a:p>
                      <a:endParaRPr lang="en-US"/>
                    </a:p>
                  </a:txBody>
                  <a:tcPr/>
                </a:tc>
                <a:tc>
                  <a:txBody>
                    <a:bodyPr/>
                    <a:lstStyle/>
                    <a:p>
                      <a:pPr algn="l" fontAlgn="b"/>
                      <a:r>
                        <a:rPr lang="en-US" sz="900" b="0" i="0" u="none" strike="noStrike" dirty="0">
                          <a:solidFill>
                            <a:srgbClr val="000000"/>
                          </a:solidFill>
                          <a:latin typeface="Calibri" pitchFamily="34" charset="0"/>
                          <a:cs typeface="Calibri" pitchFamily="34" charset="0"/>
                        </a:rPr>
                        <a:t>C/</a:t>
                      </a:r>
                      <a:r>
                        <a:rPr lang="en-US" sz="900" b="0" i="0" u="none" strike="noStrike" dirty="0" err="1">
                          <a:solidFill>
                            <a:srgbClr val="000000"/>
                          </a:solidFill>
                          <a:latin typeface="Calibri" pitchFamily="34" charset="0"/>
                          <a:cs typeface="Calibri" pitchFamily="34" charset="0"/>
                        </a:rPr>
                        <a:t>Endura</a:t>
                      </a:r>
                      <a:r>
                        <a:rPr lang="en-US" sz="900" b="0" i="0" u="none" strike="noStrike" dirty="0">
                          <a:solidFill>
                            <a:srgbClr val="000000"/>
                          </a:solidFill>
                          <a:latin typeface="Calibri" pitchFamily="34" charset="0"/>
                          <a:cs typeface="Calibri" pitchFamily="34" charset="0"/>
                        </a:rPr>
                        <a:t> SD1 35nm/</a:t>
                      </a:r>
                      <a:r>
                        <a:rPr lang="en-US" sz="900" b="0" i="0" u="none" strike="noStrike" dirty="0" err="1">
                          <a:solidFill>
                            <a:srgbClr val="000000"/>
                          </a:solidFill>
                          <a:latin typeface="Calibri" pitchFamily="34" charset="0"/>
                          <a:cs typeface="Calibri" pitchFamily="34" charset="0"/>
                        </a:rPr>
                        <a:t>TiN</a:t>
                      </a:r>
                      <a:r>
                        <a:rPr lang="en-US" sz="900" b="0" i="0" u="none" strike="noStrike" dirty="0">
                          <a:solidFill>
                            <a:srgbClr val="000000"/>
                          </a:solidFill>
                          <a:latin typeface="Calibri" pitchFamily="34" charset="0"/>
                          <a:cs typeface="Calibri" pitchFamily="34" charset="0"/>
                        </a:rPr>
                        <a:t>/C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1.13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a:solidFill>
                            <a:srgbClr val="FFFFFF"/>
                          </a:solidFill>
                          <a:latin typeface="Calibri" pitchFamily="34" charset="0"/>
                          <a:cs typeface="Calibri"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257</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r>
              <a:tr h="124631">
                <a:tc vMerge="1">
                  <a:txBody>
                    <a:bodyPr/>
                    <a:lstStyle/>
                    <a:p>
                      <a:endParaRPr lang="en-US"/>
                    </a:p>
                  </a:txBody>
                  <a:tcPr/>
                </a:tc>
                <a:tc>
                  <a:txBody>
                    <a:bodyPr/>
                    <a:lstStyle/>
                    <a:p>
                      <a:pPr algn="l" fontAlgn="b"/>
                      <a:r>
                        <a:rPr lang="en-US" sz="900" b="0" i="0" u="none" strike="noStrike">
                          <a:solidFill>
                            <a:srgbClr val="000000"/>
                          </a:solidFill>
                          <a:latin typeface="Calibri" pitchFamily="34" charset="0"/>
                          <a:cs typeface="Calibri" pitchFamily="34" charset="0"/>
                        </a:rPr>
                        <a:t>C/Endura SD1 35nm/C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latin typeface="Calibri" pitchFamily="34" charset="0"/>
                          <a:cs typeface="Calibri" pitchFamily="34" charset="0"/>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000000"/>
                          </a:solidFill>
                          <a:latin typeface="Calibri" pitchFamily="34" charset="0"/>
                          <a:cs typeface="Calibri"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FFFFFF"/>
                          </a:solidFill>
                          <a:latin typeface="Calibri" pitchFamily="34" charset="0"/>
                          <a:cs typeface="Calibri" pitchFamily="34" charset="0"/>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900" b="0" i="0" u="none" strike="noStrike">
                          <a:solidFill>
                            <a:srgbClr val="FFFFFF"/>
                          </a:solidFill>
                          <a:latin typeface="Calibri" pitchFamily="34" charset="0"/>
                          <a:cs typeface="Calibri"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900" b="0" i="0" u="none" strike="noStrike" dirty="0">
                          <a:solidFill>
                            <a:srgbClr val="FFFFFF"/>
                          </a:solidFill>
                          <a:latin typeface="Calibri" pitchFamily="34" charset="0"/>
                          <a:cs typeface="Calibri" pitchFamily="34" charset="0"/>
                        </a:rPr>
                        <a:t>101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Date Placeholder 3"/>
          <p:cNvSpPr>
            <a:spLocks noGrp="1"/>
          </p:cNvSpPr>
          <p:nvPr>
            <p:ph type="dt" sz="half" idx="10"/>
          </p:nvPr>
        </p:nvSpPr>
        <p:spPr/>
        <p:txBody>
          <a:bodyPr/>
          <a:lstStyle/>
          <a:p>
            <a:pPr>
              <a:defRPr/>
            </a:pPr>
            <a:fld id="{CFB3D07B-B9E2-4BEF-90F4-54A7E9CC9FC1}" type="datetime4">
              <a:rPr lang="en-US" smtClean="0"/>
              <a:pPr>
                <a:defRPr/>
              </a:pPr>
              <a:t>January 31, 2014</a:t>
            </a:fld>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61502" y="810204"/>
            <a:ext cx="3423689" cy="207205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3944681" y="816983"/>
            <a:ext cx="3450435" cy="209169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955306" y="2954134"/>
            <a:ext cx="3450435" cy="2091696"/>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cstate="print"/>
          <a:srcRect/>
          <a:stretch>
            <a:fillRect/>
          </a:stretch>
        </p:blipFill>
        <p:spPr bwMode="auto">
          <a:xfrm>
            <a:off x="404038" y="2943501"/>
            <a:ext cx="3450435" cy="2091696"/>
          </a:xfrm>
          <a:prstGeom prst="rect">
            <a:avLst/>
          </a:prstGeom>
          <a:noFill/>
          <a:ln w="9525">
            <a:noFill/>
            <a:miter lim="800000"/>
            <a:headEnd/>
            <a:tailEnd/>
          </a:ln>
          <a:effectLst/>
        </p:spPr>
      </p:pic>
      <p:sp>
        <p:nvSpPr>
          <p:cNvPr id="10" name="Title 1"/>
          <p:cNvSpPr txBox="1">
            <a:spLocks/>
          </p:cNvSpPr>
          <p:nvPr/>
        </p:nvSpPr>
        <p:spPr bwMode="auto">
          <a:xfrm>
            <a:off x="152400" y="14171"/>
            <a:ext cx="9144000" cy="892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rgbClr val="002060"/>
                </a:solidFill>
                <a:effectLst/>
                <a:uLnTx/>
                <a:uFillTx/>
                <a:latin typeface="+mj-lt"/>
                <a:ea typeface="+mj-ea"/>
                <a:cs typeface="+mj-cs"/>
              </a:rPr>
              <a:t>VTH_FF, VTH_SF,</a:t>
            </a:r>
            <a:r>
              <a:rPr kumimoji="0" lang="en-US" sz="2800" b="0" i="0" u="none" strike="noStrike" kern="0" cap="none" spc="0" normalizeH="0" noProof="0" dirty="0" smtClean="0">
                <a:ln>
                  <a:noFill/>
                </a:ln>
                <a:solidFill>
                  <a:srgbClr val="002060"/>
                </a:solidFill>
                <a:effectLst/>
                <a:uLnTx/>
                <a:uFillTx/>
                <a:latin typeface="+mj-lt"/>
                <a:ea typeface="+mj-ea"/>
                <a:cs typeface="+mj-cs"/>
              </a:rPr>
              <a:t> </a:t>
            </a:r>
            <a:r>
              <a:rPr kumimoji="0" lang="en-US" sz="2800" b="0" i="0" u="none" strike="noStrike" kern="0" cap="none" spc="0" normalizeH="0" noProof="0" dirty="0" err="1" smtClean="0">
                <a:ln>
                  <a:noFill/>
                </a:ln>
                <a:solidFill>
                  <a:srgbClr val="002060"/>
                </a:solidFill>
                <a:effectLst/>
                <a:uLnTx/>
                <a:uFillTx/>
                <a:latin typeface="+mj-lt"/>
                <a:ea typeface="+mj-ea"/>
                <a:cs typeface="+mj-cs"/>
              </a:rPr>
              <a:t>Vform</a:t>
            </a:r>
            <a:r>
              <a:rPr kumimoji="0" lang="en-US" sz="2800" b="0" i="0" u="none" strike="noStrike" kern="0" cap="none" spc="0" normalizeH="0" noProof="0" dirty="0" smtClean="0">
                <a:ln>
                  <a:noFill/>
                </a:ln>
                <a:solidFill>
                  <a:srgbClr val="002060"/>
                </a:solidFill>
                <a:effectLst/>
                <a:uLnTx/>
                <a:uFillTx/>
                <a:latin typeface="+mj-lt"/>
                <a:ea typeface="+mj-ea"/>
                <a:cs typeface="+mj-cs"/>
              </a:rPr>
              <a:t> &amp; VTH_1E3cyc</a:t>
            </a:r>
            <a:endParaRPr kumimoji="0" lang="en-US" sz="2800" b="0" i="0" u="none" strike="noStrike" kern="0" cap="none" spc="0" normalizeH="0" baseline="0" noProof="0" dirty="0">
              <a:ln>
                <a:noFill/>
              </a:ln>
              <a:solidFill>
                <a:srgbClr val="002060"/>
              </a:solidFill>
              <a:effectLst/>
              <a:uLnTx/>
              <a:uFillTx/>
              <a:latin typeface="+mj-lt"/>
              <a:ea typeface="+mj-ea"/>
              <a:cs typeface="+mj-cs"/>
            </a:endParaRPr>
          </a:p>
        </p:txBody>
      </p:sp>
      <p:graphicFrame>
        <p:nvGraphicFramePr>
          <p:cNvPr id="9" name="Table 8"/>
          <p:cNvGraphicFramePr>
            <a:graphicFrameLocks noGrp="1"/>
          </p:cNvGraphicFramePr>
          <p:nvPr/>
        </p:nvGraphicFramePr>
        <p:xfrm>
          <a:off x="2942907" y="5685117"/>
          <a:ext cx="6096001" cy="753440"/>
        </p:xfrm>
        <a:graphic>
          <a:graphicData uri="http://schemas.openxmlformats.org/drawingml/2006/table">
            <a:tbl>
              <a:tblPr/>
              <a:tblGrid>
                <a:gridCol w="503967"/>
                <a:gridCol w="503967"/>
                <a:gridCol w="546675"/>
                <a:gridCol w="845639"/>
                <a:gridCol w="845639"/>
                <a:gridCol w="546675"/>
                <a:gridCol w="546675"/>
                <a:gridCol w="674803"/>
                <a:gridCol w="1081961"/>
              </a:tblGrid>
              <a:tr h="188360">
                <a:tc>
                  <a:txBody>
                    <a:bodyPr/>
                    <a:lstStyle/>
                    <a:p>
                      <a:pPr algn="l" fontAlgn="b"/>
                      <a:r>
                        <a:rPr lang="en-US" sz="1000" b="1" i="0" u="none" strike="noStrike" dirty="0">
                          <a:solidFill>
                            <a:srgbClr val="000000"/>
                          </a:solidFill>
                          <a:latin typeface="Calibri"/>
                        </a:rPr>
                        <a:t>LOT_ID</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Wafer</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Thickness</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Alloy</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VTH_FF</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VTH_SF</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Vform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VTH_1E3cyc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Vth_SF-Vth_1E3cyc</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CLVB212</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C/SD1/C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9.23</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6.41</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2.74</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4.60</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1.82</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CLVB194</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TiN/SD1/C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8.09</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4.36</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3.52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4.53</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-0.17</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CLVB194</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TiN/SD1/TiN/C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8.22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5.58</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2.57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5.44</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0.14</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Idut</a:t>
            </a:r>
            <a:r>
              <a:rPr lang="en-US" dirty="0" smtClean="0"/>
              <a:t> Vs </a:t>
            </a:r>
            <a:r>
              <a:rPr lang="en-US" dirty="0" err="1" smtClean="0"/>
              <a:t>sqrt</a:t>
            </a:r>
            <a:r>
              <a:rPr lang="en-US" dirty="0" smtClean="0"/>
              <a:t>(</a:t>
            </a:r>
            <a:r>
              <a:rPr lang="en-US" dirty="0" err="1" smtClean="0"/>
              <a:t>Vdut</a:t>
            </a:r>
            <a:r>
              <a:rPr lang="en-US" dirty="0" smtClean="0"/>
              <a:t>) by split</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January 31, 2014</a:t>
            </a:fld>
            <a:endParaRPr lang="en-US" dirty="0"/>
          </a:p>
        </p:txBody>
      </p:sp>
      <p:pic>
        <p:nvPicPr>
          <p:cNvPr id="28676" name="Picture 4"/>
          <p:cNvPicPr>
            <a:picLocks noChangeAspect="1" noChangeArrowheads="1"/>
          </p:cNvPicPr>
          <p:nvPr/>
        </p:nvPicPr>
        <p:blipFill>
          <a:blip r:embed="rId2" cstate="print"/>
          <a:srcRect/>
          <a:stretch>
            <a:fillRect/>
          </a:stretch>
        </p:blipFill>
        <p:spPr bwMode="auto">
          <a:xfrm>
            <a:off x="0" y="808499"/>
            <a:ext cx="4559438" cy="5297622"/>
          </a:xfrm>
          <a:prstGeom prst="rect">
            <a:avLst/>
          </a:prstGeom>
          <a:noFill/>
          <a:ln w="9525">
            <a:noFill/>
            <a:miter lim="800000"/>
            <a:headEnd/>
            <a:tailEnd/>
          </a:ln>
          <a:effectLst/>
        </p:spPr>
      </p:pic>
      <p:pic>
        <p:nvPicPr>
          <p:cNvPr id="28677" name="Picture 5"/>
          <p:cNvPicPr>
            <a:picLocks noChangeAspect="1" noChangeArrowheads="1"/>
          </p:cNvPicPr>
          <p:nvPr/>
        </p:nvPicPr>
        <p:blipFill>
          <a:blip r:embed="rId3" cstate="print"/>
          <a:srcRect/>
          <a:stretch>
            <a:fillRect/>
          </a:stretch>
        </p:blipFill>
        <p:spPr bwMode="auto">
          <a:xfrm>
            <a:off x="4381648" y="818712"/>
            <a:ext cx="4208712" cy="265769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Method#1: STS VS 1/KT</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31, 2014</a:t>
            </a:fld>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5973291" y="1010477"/>
            <a:ext cx="2933573" cy="4597236"/>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cstate="print"/>
          <a:srcRect/>
          <a:stretch>
            <a:fillRect/>
          </a:stretch>
        </p:blipFill>
        <p:spPr bwMode="auto">
          <a:xfrm>
            <a:off x="3037382" y="1021277"/>
            <a:ext cx="2933573" cy="4597236"/>
          </a:xfrm>
          <a:prstGeom prst="rect">
            <a:avLst/>
          </a:prstGeom>
          <a:noFill/>
          <a:ln w="9525">
            <a:noFill/>
            <a:miter lim="800000"/>
            <a:headEnd/>
            <a:tailEnd/>
          </a:ln>
          <a:effectLst/>
        </p:spPr>
      </p:pic>
      <p:pic>
        <p:nvPicPr>
          <p:cNvPr id="32772" name="Picture 4"/>
          <p:cNvPicPr>
            <a:picLocks noChangeAspect="1" noChangeArrowheads="1"/>
          </p:cNvPicPr>
          <p:nvPr/>
        </p:nvPicPr>
        <p:blipFill>
          <a:blip r:embed="rId5" cstate="print"/>
          <a:srcRect/>
          <a:stretch>
            <a:fillRect/>
          </a:stretch>
        </p:blipFill>
        <p:spPr bwMode="auto">
          <a:xfrm>
            <a:off x="5" y="1021278"/>
            <a:ext cx="3090250" cy="4597236"/>
          </a:xfrm>
          <a:prstGeom prst="rect">
            <a:avLst/>
          </a:prstGeom>
          <a:noFill/>
          <a:ln w="9525">
            <a:noFill/>
            <a:miter lim="800000"/>
            <a:headEnd/>
            <a:tailEnd/>
          </a:ln>
          <a:effectLst/>
        </p:spPr>
      </p:pic>
      <p:graphicFrame>
        <p:nvGraphicFramePr>
          <p:cNvPr id="9" name="Object 8"/>
          <p:cNvGraphicFramePr>
            <a:graphicFrameLocks noChangeAspect="1"/>
          </p:cNvGraphicFramePr>
          <p:nvPr/>
        </p:nvGraphicFramePr>
        <p:xfrm>
          <a:off x="5330338" y="5735638"/>
          <a:ext cx="3128587" cy="617661"/>
        </p:xfrm>
        <a:graphic>
          <a:graphicData uri="http://schemas.openxmlformats.org/presentationml/2006/ole">
            <p:oleObj spid="_x0000_s59394" name="Equation" r:id="rId6" imgW="1892160" imgH="482400" progId="Equation.3">
              <p:embed/>
            </p:oleObj>
          </a:graphicData>
        </a:graphic>
      </p:graphicFrame>
      <p:sp>
        <p:nvSpPr>
          <p:cNvPr id="10" name="TextBox 9"/>
          <p:cNvSpPr txBox="1"/>
          <p:nvPr/>
        </p:nvSpPr>
        <p:spPr>
          <a:xfrm rot="5400000">
            <a:off x="8618959" y="1849372"/>
            <a:ext cx="870751" cy="369332"/>
          </a:xfrm>
          <a:prstGeom prst="rect">
            <a:avLst/>
          </a:prstGeom>
          <a:noFill/>
        </p:spPr>
        <p:txBody>
          <a:bodyPr wrap="none" rtlCol="0">
            <a:spAutoFit/>
          </a:bodyPr>
          <a:lstStyle/>
          <a:p>
            <a:r>
              <a:rPr lang="en-US" sz="1800" b="1" dirty="0" smtClean="0"/>
              <a:t>Virgin</a:t>
            </a:r>
          </a:p>
        </p:txBody>
      </p:sp>
      <p:sp>
        <p:nvSpPr>
          <p:cNvPr id="11" name="TextBox 10"/>
          <p:cNvSpPr txBox="1"/>
          <p:nvPr/>
        </p:nvSpPr>
        <p:spPr>
          <a:xfrm rot="5400000">
            <a:off x="8266298" y="3767480"/>
            <a:ext cx="1576072" cy="369332"/>
          </a:xfrm>
          <a:prstGeom prst="rect">
            <a:avLst/>
          </a:prstGeom>
          <a:noFill/>
        </p:spPr>
        <p:txBody>
          <a:bodyPr wrap="none" rtlCol="0">
            <a:spAutoFit/>
          </a:bodyPr>
          <a:lstStyle/>
          <a:p>
            <a:r>
              <a:rPr lang="en-US" sz="1800" b="1" dirty="0" smtClean="0"/>
              <a:t>Post 1E3cyc</a:t>
            </a:r>
          </a:p>
        </p:txBody>
      </p:sp>
      <p:cxnSp>
        <p:nvCxnSpPr>
          <p:cNvPr id="13" name="Straight Arrow Connector 12"/>
          <p:cNvCxnSpPr/>
          <p:nvPr/>
        </p:nvCxnSpPr>
        <p:spPr bwMode="auto">
          <a:xfrm rot="16200000" flipV="1">
            <a:off x="8360229" y="4714504"/>
            <a:ext cx="427512" cy="35625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8288977" y="5070764"/>
            <a:ext cx="881973" cy="276999"/>
          </a:xfrm>
          <a:prstGeom prst="rect">
            <a:avLst/>
          </a:prstGeom>
          <a:noFill/>
        </p:spPr>
        <p:txBody>
          <a:bodyPr wrap="none" rtlCol="0">
            <a:spAutoFit/>
          </a:bodyPr>
          <a:lstStyle/>
          <a:p>
            <a:r>
              <a:rPr lang="en-US" b="1" dirty="0" smtClean="0"/>
              <a:t>Excluded</a:t>
            </a:r>
          </a:p>
        </p:txBody>
      </p:sp>
      <p:sp>
        <p:nvSpPr>
          <p:cNvPr id="15" name="TextBox 14"/>
          <p:cNvSpPr txBox="1"/>
          <p:nvPr/>
        </p:nvSpPr>
        <p:spPr>
          <a:xfrm>
            <a:off x="676894" y="5818909"/>
            <a:ext cx="3542508" cy="369332"/>
          </a:xfrm>
          <a:prstGeom prst="rect">
            <a:avLst/>
          </a:prstGeom>
          <a:noFill/>
        </p:spPr>
        <p:txBody>
          <a:bodyPr wrap="none" rtlCol="0">
            <a:spAutoFit/>
          </a:bodyPr>
          <a:lstStyle/>
          <a:p>
            <a:r>
              <a:rPr lang="en-US" sz="1800" dirty="0" smtClean="0"/>
              <a:t>Indeed, STS increases with 1/KT.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Method: </a:t>
            </a:r>
            <a:r>
              <a:rPr lang="el-GR" dirty="0" smtClean="0"/>
              <a:t>ε</a:t>
            </a:r>
            <a:r>
              <a:rPr lang="el-GR" baseline="-25000" dirty="0" smtClean="0">
                <a:sym typeface="Symbol"/>
              </a:rPr>
              <a:t></a:t>
            </a:r>
            <a:r>
              <a:rPr lang="en-US" dirty="0" smtClean="0"/>
              <a:t> _excluding all 125C</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31, 2014</a:t>
            </a:fld>
            <a:endParaRPr lang="en-US" dirty="0"/>
          </a:p>
        </p:txBody>
      </p:sp>
      <p:pic>
        <p:nvPicPr>
          <p:cNvPr id="35842" name="Picture 2"/>
          <p:cNvPicPr>
            <a:picLocks noChangeAspect="1" noChangeArrowheads="1"/>
          </p:cNvPicPr>
          <p:nvPr/>
        </p:nvPicPr>
        <p:blipFill>
          <a:blip r:embed="rId3" cstate="print"/>
          <a:srcRect/>
          <a:stretch>
            <a:fillRect/>
          </a:stretch>
        </p:blipFill>
        <p:spPr bwMode="auto">
          <a:xfrm>
            <a:off x="168480" y="1140331"/>
            <a:ext cx="3890897" cy="2668926"/>
          </a:xfrm>
          <a:prstGeom prst="rect">
            <a:avLst/>
          </a:prstGeom>
          <a:noFill/>
          <a:ln w="9525">
            <a:noFill/>
            <a:miter lim="800000"/>
            <a:headEnd/>
            <a:tailEnd/>
          </a:ln>
          <a:effectLst/>
        </p:spPr>
      </p:pic>
      <p:pic>
        <p:nvPicPr>
          <p:cNvPr id="35843" name="Picture 3"/>
          <p:cNvPicPr>
            <a:picLocks noChangeAspect="1" noChangeArrowheads="1"/>
          </p:cNvPicPr>
          <p:nvPr/>
        </p:nvPicPr>
        <p:blipFill>
          <a:blip r:embed="rId4" cstate="print"/>
          <a:srcRect/>
          <a:stretch>
            <a:fillRect/>
          </a:stretch>
        </p:blipFill>
        <p:spPr bwMode="auto">
          <a:xfrm>
            <a:off x="4385870" y="1152206"/>
            <a:ext cx="3855605" cy="2668926"/>
          </a:xfrm>
          <a:prstGeom prst="rect">
            <a:avLst/>
          </a:prstGeom>
          <a:noFill/>
          <a:ln w="9525">
            <a:noFill/>
            <a:miter lim="800000"/>
            <a:headEnd/>
            <a:tailEnd/>
          </a:ln>
          <a:effectLst/>
        </p:spPr>
      </p:pic>
      <p:graphicFrame>
        <p:nvGraphicFramePr>
          <p:cNvPr id="35845" name="Object 5"/>
          <p:cNvGraphicFramePr>
            <a:graphicFrameLocks noChangeAspect="1"/>
          </p:cNvGraphicFramePr>
          <p:nvPr/>
        </p:nvGraphicFramePr>
        <p:xfrm>
          <a:off x="316222" y="4014478"/>
          <a:ext cx="4384675" cy="793750"/>
        </p:xfrm>
        <a:graphic>
          <a:graphicData uri="http://schemas.openxmlformats.org/presentationml/2006/ole">
            <p:oleObj spid="_x0000_s78850" name="Equation" r:id="rId5" imgW="2158920" imgH="482400" progId="Equation.3">
              <p:embed/>
            </p:oleObj>
          </a:graphicData>
        </a:graphic>
      </p:graphicFrame>
      <p:graphicFrame>
        <p:nvGraphicFramePr>
          <p:cNvPr id="8" name="Table 7"/>
          <p:cNvGraphicFramePr>
            <a:graphicFrameLocks noGrp="1"/>
          </p:cNvGraphicFramePr>
          <p:nvPr/>
        </p:nvGraphicFramePr>
        <p:xfrm>
          <a:off x="518611" y="5231926"/>
          <a:ext cx="6318913" cy="994183"/>
        </p:xfrm>
        <a:graphic>
          <a:graphicData uri="http://schemas.openxmlformats.org/drawingml/2006/table">
            <a:tbl>
              <a:tblPr/>
              <a:tblGrid>
                <a:gridCol w="1185400"/>
                <a:gridCol w="875400"/>
                <a:gridCol w="1069932"/>
                <a:gridCol w="875400"/>
                <a:gridCol w="691673"/>
                <a:gridCol w="929435"/>
                <a:gridCol w="691673"/>
              </a:tblGrid>
              <a:tr h="177250">
                <a:tc>
                  <a:txBody>
                    <a:bodyPr/>
                    <a:lstStyle/>
                    <a:p>
                      <a:pPr algn="ctr" fontAlgn="b"/>
                      <a:r>
                        <a:rPr lang="en-US" sz="1200" b="1" i="0" u="none" strike="noStrike" dirty="0">
                          <a:solidFill>
                            <a:srgbClr val="000000"/>
                          </a:solidFill>
                          <a:latin typeface="Arial" pitchFamily="34" charset="0"/>
                          <a:cs typeface="Arial" pitchFamily="34" charset="0"/>
                        </a:rPr>
                        <a:t>CYCLE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200" b="1" i="0" u="none" strike="noStrike">
                          <a:solidFill>
                            <a:srgbClr val="000000"/>
                          </a:solidFill>
                          <a:latin typeface="Arial" pitchFamily="34" charset="0"/>
                          <a:cs typeface="Arial" pitchFamily="34" charset="0"/>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ctr" fontAlgn="b"/>
                      <a:r>
                        <a:rPr lang="en-US" sz="1200" b="1" i="0" u="none" strike="noStrike">
                          <a:solidFill>
                            <a:srgbClr val="000000"/>
                          </a:solidFill>
                          <a:latin typeface="Arial" pitchFamily="34" charset="0"/>
                          <a:cs typeface="Arial" pitchFamily="34" charset="0"/>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2663">
                <a:tc>
                  <a:txBody>
                    <a:bodyPr/>
                    <a:lstStyle/>
                    <a:p>
                      <a:pPr algn="ctr" fontAlgn="b"/>
                      <a:r>
                        <a:rPr lang="en-US" sz="1200" b="1" i="0" u="none" strike="noStrike">
                          <a:solidFill>
                            <a:srgbClr val="000000"/>
                          </a:solidFill>
                          <a:latin typeface="Arial" pitchFamily="34" charset="0"/>
                          <a:cs typeface="Arial" pitchFamily="34" charset="0"/>
                        </a:rPr>
                        <a:t>Alloy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ε_</a:t>
                      </a:r>
                      <a:r>
                        <a:rPr lang="en-US" sz="1200" b="1" i="0" u="none" strike="noStrike">
                          <a:solidFill>
                            <a:srgbClr val="000000"/>
                          </a:solidFill>
                          <a:latin typeface="Arial" pitchFamily="34" charset="0"/>
                          <a:cs typeface="Arial" pitchFamily="34" charset="0"/>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β [</a:t>
                      </a:r>
                      <a:r>
                        <a:rPr lang="en-US" sz="1200" b="1" i="0" u="none" strike="noStrike">
                          <a:solidFill>
                            <a:srgbClr val="000000"/>
                          </a:solidFill>
                          <a:latin typeface="Arial" pitchFamily="34" charset="0"/>
                          <a:cs typeface="Arial" pitchFamily="34" charset="0"/>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200" b="1" i="0" u="none" strike="noStrike">
                          <a:solidFill>
                            <a:srgbClr val="000000"/>
                          </a:solidFill>
                          <a:latin typeface="Arial" pitchFamily="34" charset="0"/>
                          <a:cs typeface="Arial" pitchFamily="34" charset="0"/>
                        </a:rPr>
                        <a:t>ε_</a:t>
                      </a:r>
                      <a:r>
                        <a:rPr lang="en-US" sz="1200" b="1" i="0" u="none" strike="noStrike">
                          <a:solidFill>
                            <a:srgbClr val="000000"/>
                          </a:solidFill>
                          <a:latin typeface="Arial" pitchFamily="34" charset="0"/>
                          <a:cs typeface="Arial" pitchFamily="34" charset="0"/>
                        </a:rPr>
                        <a:t>SD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7250">
                <a:tc>
                  <a:txBody>
                    <a:bodyPr/>
                    <a:lstStyle/>
                    <a:p>
                      <a:pPr algn="l" fontAlgn="b"/>
                      <a:r>
                        <a:rPr lang="en-US" sz="1200" b="1"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0.68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4.15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24.35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method: Slope Vs </a:t>
            </a:r>
            <a:r>
              <a:rPr lang="en-US" dirty="0" err="1" smtClean="0"/>
              <a:t>Sqrt</a:t>
            </a:r>
            <a:r>
              <a:rPr lang="en-US" dirty="0" smtClean="0"/>
              <a:t> (V)</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31, 2014</a:t>
            </a:fld>
            <a:endParaRPr lang="en-US" dirty="0"/>
          </a:p>
        </p:txBody>
      </p:sp>
      <p:sp>
        <p:nvSpPr>
          <p:cNvPr id="7" name="TextBox 6"/>
          <p:cNvSpPr txBox="1"/>
          <p:nvPr/>
        </p:nvSpPr>
        <p:spPr>
          <a:xfrm>
            <a:off x="3579126" y="3998793"/>
            <a:ext cx="5791200" cy="646331"/>
          </a:xfrm>
          <a:prstGeom prst="rect">
            <a:avLst/>
          </a:prstGeom>
          <a:noFill/>
        </p:spPr>
        <p:txBody>
          <a:bodyPr wrap="square" rtlCol="0">
            <a:spAutoFit/>
          </a:bodyPr>
          <a:lstStyle/>
          <a:p>
            <a:pPr algn="ctr"/>
            <a:r>
              <a:rPr lang="en-US" sz="3600" dirty="0" smtClean="0"/>
              <a:t>Slope=E</a:t>
            </a:r>
            <a:r>
              <a:rPr lang="en-US" sz="3600" baseline="-25000" dirty="0" smtClean="0"/>
              <a:t>a</a:t>
            </a:r>
            <a:r>
              <a:rPr lang="en-US" sz="3600" dirty="0" smtClean="0"/>
              <a:t>-</a:t>
            </a:r>
            <a:r>
              <a:rPr lang="el-GR" sz="3600" dirty="0" smtClean="0"/>
              <a:t>β</a:t>
            </a:r>
            <a:r>
              <a:rPr lang="en-US" sz="3600" dirty="0" smtClean="0"/>
              <a:t>*</a:t>
            </a:r>
            <a:r>
              <a:rPr lang="en-US" sz="3600" dirty="0" smtClean="0">
                <a:solidFill>
                  <a:srgbClr val="0000FF"/>
                </a:solidFill>
                <a:latin typeface="Times New Roman" pitchFamily="18" charset="0"/>
                <a:cs typeface="Times New Roman" pitchFamily="18" charset="0"/>
              </a:rPr>
              <a:t>√V</a:t>
            </a:r>
            <a:endParaRPr lang="en-US" sz="3600" dirty="0"/>
          </a:p>
        </p:txBody>
      </p:sp>
      <p:sp>
        <p:nvSpPr>
          <p:cNvPr id="8" name="TextBox 7"/>
          <p:cNvSpPr txBox="1"/>
          <p:nvPr/>
        </p:nvSpPr>
        <p:spPr>
          <a:xfrm>
            <a:off x="0" y="6103961"/>
            <a:ext cx="2057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lvl="2"/>
            <a:r>
              <a:rPr lang="en-US" sz="1800" b="1" dirty="0" smtClean="0">
                <a:solidFill>
                  <a:srgbClr val="0000FF"/>
                </a:solidFill>
                <a:latin typeface="Times New Roman" pitchFamily="18" charset="0"/>
                <a:cs typeface="Times New Roman" pitchFamily="18" charset="0"/>
              </a:rPr>
              <a:t>I=Io*exp(STS*√V)</a:t>
            </a:r>
            <a:endParaRPr lang="en-US" sz="1800" dirty="0"/>
          </a:p>
        </p:txBody>
      </p:sp>
      <p:sp>
        <p:nvSpPr>
          <p:cNvPr id="9" name="Rectangle 8"/>
          <p:cNvSpPr/>
          <p:nvPr/>
        </p:nvSpPr>
        <p:spPr>
          <a:xfrm>
            <a:off x="0" y="5418162"/>
            <a:ext cx="3166281" cy="646331"/>
          </a:xfrm>
          <a:prstGeom prst="rect">
            <a:avLst/>
          </a:prstGeom>
        </p:spPr>
        <p:txBody>
          <a:bodyPr wrap="square">
            <a:spAutoFit/>
          </a:bodyPr>
          <a:lstStyle/>
          <a:p>
            <a:pPr algn="ctr"/>
            <a:r>
              <a:rPr lang="en-US" sz="1800" dirty="0" smtClean="0"/>
              <a:t>STS=</a:t>
            </a:r>
            <a:r>
              <a:rPr lang="el-GR" sz="1800" dirty="0" smtClean="0"/>
              <a:t>β</a:t>
            </a:r>
            <a:r>
              <a:rPr lang="en-US" sz="1800" dirty="0" smtClean="0">
                <a:latin typeface="Symbol" pitchFamily="18" charset="2"/>
              </a:rPr>
              <a:t>*</a:t>
            </a:r>
            <a:r>
              <a:rPr lang="en-US" sz="1800" dirty="0" smtClean="0">
                <a:latin typeface="+mj-lt"/>
              </a:rPr>
              <a:t>q</a:t>
            </a:r>
            <a:r>
              <a:rPr lang="en-US" sz="1800" dirty="0" smtClean="0">
                <a:latin typeface="Symbol" pitchFamily="18" charset="2"/>
              </a:rPr>
              <a:t>/KT</a:t>
            </a:r>
            <a:endParaRPr lang="en-US" sz="1800" dirty="0" smtClean="0"/>
          </a:p>
          <a:p>
            <a:pPr algn="ctr"/>
            <a:r>
              <a:rPr lang="en-US" sz="1800" dirty="0" smtClean="0"/>
              <a:t>I</a:t>
            </a:r>
            <a:r>
              <a:rPr lang="en-US" sz="1800" baseline="-25000" dirty="0" smtClean="0"/>
              <a:t>o</a:t>
            </a:r>
            <a:r>
              <a:rPr lang="en-US" sz="1800" dirty="0" smtClean="0"/>
              <a:t>=I</a:t>
            </a:r>
            <a:r>
              <a:rPr lang="en-US" sz="1800" baseline="-25000" dirty="0" smtClean="0"/>
              <a:t>o1</a:t>
            </a:r>
            <a:r>
              <a:rPr lang="en-US" sz="1800" dirty="0" smtClean="0"/>
              <a:t>exp(-Slope/KT)</a:t>
            </a:r>
          </a:p>
        </p:txBody>
      </p:sp>
      <p:sp>
        <p:nvSpPr>
          <p:cNvPr id="12" name="TextBox 11"/>
          <p:cNvSpPr txBox="1"/>
          <p:nvPr/>
        </p:nvSpPr>
        <p:spPr>
          <a:xfrm>
            <a:off x="150124" y="4612944"/>
            <a:ext cx="6237027" cy="646331"/>
          </a:xfrm>
          <a:prstGeom prst="rect">
            <a:avLst/>
          </a:prstGeom>
          <a:noFill/>
        </p:spPr>
        <p:txBody>
          <a:bodyPr wrap="square" rtlCol="0">
            <a:spAutoFit/>
          </a:bodyPr>
          <a:lstStyle/>
          <a:p>
            <a:r>
              <a:rPr lang="en-US" sz="1800" dirty="0" smtClean="0"/>
              <a:t>Please note that lines are added for guidance. Ea &amp; </a:t>
            </a:r>
            <a:r>
              <a:rPr lang="el-GR" sz="1800" dirty="0" smtClean="0"/>
              <a:t>β</a:t>
            </a:r>
            <a:r>
              <a:rPr lang="en-US" sz="1800" dirty="0" smtClean="0"/>
              <a:t> are extracted  in bit by bit case.</a:t>
            </a:r>
          </a:p>
        </p:txBody>
      </p:sp>
      <p:pic>
        <p:nvPicPr>
          <p:cNvPr id="87046" name="Picture 6"/>
          <p:cNvPicPr>
            <a:picLocks noChangeAspect="1" noChangeArrowheads="1"/>
          </p:cNvPicPr>
          <p:nvPr/>
        </p:nvPicPr>
        <p:blipFill>
          <a:blip r:embed="rId2" cstate="print"/>
          <a:srcRect/>
          <a:stretch>
            <a:fillRect/>
          </a:stretch>
        </p:blipFill>
        <p:spPr bwMode="auto">
          <a:xfrm>
            <a:off x="0" y="1037229"/>
            <a:ext cx="3955680" cy="3053592"/>
          </a:xfrm>
          <a:prstGeom prst="rect">
            <a:avLst/>
          </a:prstGeom>
          <a:noFill/>
          <a:ln w="9525">
            <a:noFill/>
            <a:miter lim="800000"/>
            <a:headEnd/>
            <a:tailEnd/>
          </a:ln>
          <a:effectLst/>
        </p:spPr>
      </p:pic>
      <p:pic>
        <p:nvPicPr>
          <p:cNvPr id="87047" name="Picture 7"/>
          <p:cNvPicPr>
            <a:picLocks noChangeAspect="1" noChangeArrowheads="1"/>
          </p:cNvPicPr>
          <p:nvPr/>
        </p:nvPicPr>
        <p:blipFill>
          <a:blip r:embed="rId3" cstate="print"/>
          <a:srcRect/>
          <a:stretch>
            <a:fillRect/>
          </a:stretch>
        </p:blipFill>
        <p:spPr bwMode="auto">
          <a:xfrm>
            <a:off x="4059832" y="996286"/>
            <a:ext cx="3955680" cy="3053592"/>
          </a:xfrm>
          <a:prstGeom prst="rect">
            <a:avLst/>
          </a:prstGeom>
          <a:noFill/>
          <a:ln w="9525">
            <a:noFill/>
            <a:miter lim="800000"/>
            <a:headEnd/>
            <a:tailEnd/>
          </a:ln>
          <a:effectLst/>
        </p:spPr>
      </p:pic>
      <p:graphicFrame>
        <p:nvGraphicFramePr>
          <p:cNvPr id="15" name="Table 14"/>
          <p:cNvGraphicFramePr>
            <a:graphicFrameLocks noGrp="1"/>
          </p:cNvGraphicFramePr>
          <p:nvPr/>
        </p:nvGraphicFramePr>
        <p:xfrm>
          <a:off x="5005245" y="5436642"/>
          <a:ext cx="4138755" cy="952500"/>
        </p:xfrm>
        <a:graphic>
          <a:graphicData uri="http://schemas.openxmlformats.org/drawingml/2006/table">
            <a:tbl>
              <a:tblPr/>
              <a:tblGrid>
                <a:gridCol w="944094"/>
                <a:gridCol w="610323"/>
                <a:gridCol w="944094"/>
                <a:gridCol w="820122"/>
                <a:gridCol w="820122"/>
              </a:tblGrid>
              <a:tr h="190500">
                <a:tc>
                  <a:txBody>
                    <a:bodyPr/>
                    <a:lstStyle/>
                    <a:p>
                      <a:pPr algn="l" fontAlgn="b"/>
                      <a:r>
                        <a:rPr lang="en-US" sz="1100" b="1" i="0" u="none" strike="noStrike">
                          <a:solidFill>
                            <a:srgbClr val="000000"/>
                          </a:solidFill>
                          <a:latin typeface="Calibri"/>
                        </a:rPr>
                        <a:t>Bit by Bit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1" i="0" u="none" strike="noStrike">
                          <a:solidFill>
                            <a:srgbClr val="000000"/>
                          </a:solidFill>
                          <a:latin typeface="Calibri"/>
                        </a:rPr>
                        <a:t>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100" b="1" i="0" u="none" strike="noStrike" dirty="0">
                          <a:solidFill>
                            <a:srgbClr val="000000"/>
                          </a:solidFill>
                          <a:latin typeface="Calibri"/>
                        </a:rPr>
                        <a:t>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90500">
                <a:tc>
                  <a:txBody>
                    <a:bodyPr/>
                    <a:lstStyle/>
                    <a:p>
                      <a:pPr algn="l" fontAlgn="b"/>
                      <a:r>
                        <a:rPr lang="en-US" sz="1100" b="1" i="0" u="none" strike="noStrike">
                          <a:solidFill>
                            <a:srgbClr val="000000"/>
                          </a:solidFill>
                          <a:latin typeface="Calibri"/>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β [</a:t>
                      </a:r>
                      <a:r>
                        <a:rPr lang="en-US" sz="1100" b="1" i="0" u="none" strike="noStrike">
                          <a:solidFill>
                            <a:srgbClr val="000000"/>
                          </a:solidFill>
                          <a:latin typeface="Calibri"/>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Ea (eV)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1" i="0" u="none" strike="noStrike">
                          <a:solidFill>
                            <a:srgbClr val="000000"/>
                          </a:solidFill>
                          <a:latin typeface="Calibri"/>
                        </a:rPr>
                        <a:t>β [</a:t>
                      </a:r>
                      <a:r>
                        <a:rPr lang="en-US" sz="1100" b="1" i="0" u="none" strike="noStrike">
                          <a:solidFill>
                            <a:srgbClr val="000000"/>
                          </a:solidFill>
                          <a:latin typeface="Calibri"/>
                        </a:rPr>
                        <a:t>e*sqrt(V)]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a:solidFill>
                            <a:srgbClr val="000000"/>
                          </a:solidFill>
                          <a:latin typeface="Calibri"/>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a:solidFill>
                            <a:srgbClr val="000000"/>
                          </a:solidFill>
                          <a:latin typeface="Calibri"/>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n-US" sz="1100" b="1" i="0" u="none" strike="noStrike">
                          <a:solidFill>
                            <a:srgbClr val="000000"/>
                          </a:solidFill>
                          <a:latin typeface="Calibri"/>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Bits</a:t>
            </a:r>
            <a:endParaRPr lang="en-US" dirty="0"/>
          </a:p>
        </p:txBody>
      </p:sp>
      <p:sp>
        <p:nvSpPr>
          <p:cNvPr id="3" name="Text Placeholder 2"/>
          <p:cNvSpPr>
            <a:spLocks noGrp="1"/>
          </p:cNvSpPr>
          <p:nvPr>
            <p:ph type="body" sz="quarter" idx="10"/>
          </p:nvPr>
        </p:nvSpPr>
        <p:spPr/>
        <p:txBody>
          <a:bodyPr/>
          <a:lstStyle/>
          <a:p>
            <a:r>
              <a:rPr lang="en-US" dirty="0" smtClean="0"/>
              <a:t>At Room temperature:</a:t>
            </a:r>
          </a:p>
          <a:p>
            <a:pPr lvl="1"/>
            <a:r>
              <a:rPr lang="en-US" dirty="0" smtClean="0"/>
              <a:t>8 Virgin Bits (Spine/Module: 41J)</a:t>
            </a:r>
          </a:p>
          <a:p>
            <a:pPr lvl="1"/>
            <a:r>
              <a:rPr lang="en-US" dirty="0" smtClean="0"/>
              <a:t>8 Bits Cycled with 1E3cyc (POR CLV cycling with Ramp pulses ~300uA) (Spine/Module: 81K).</a:t>
            </a:r>
          </a:p>
          <a:p>
            <a:pPr lvl="1"/>
            <a:r>
              <a:rPr lang="en-US" dirty="0" smtClean="0"/>
              <a:t>Dies: [-1,2;1,2;0,1;-1,0;1,0;0,-1;-1,-2;1,-2]</a:t>
            </a:r>
          </a:p>
          <a:p>
            <a:pPr lvl="1"/>
            <a:endParaRPr lang="en-US" dirty="0" smtClean="0"/>
          </a:p>
          <a:p>
            <a:pPr lvl="1"/>
            <a:r>
              <a:rPr lang="en-US" dirty="0" smtClean="0"/>
              <a:t>Total 16bits/</a:t>
            </a:r>
            <a:r>
              <a:rPr lang="en-US" dirty="0" err="1" smtClean="0"/>
              <a:t>wfr</a:t>
            </a:r>
            <a:r>
              <a:rPr lang="en-US" dirty="0" smtClean="0"/>
              <a:t> were tested.</a:t>
            </a:r>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31, 2014</a:t>
            </a:fld>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Vth</a:t>
            </a:r>
            <a:r>
              <a:rPr lang="en-US" dirty="0" smtClean="0"/>
              <a:t> 1 to 1E3cyc</a:t>
            </a:r>
            <a:endParaRPr lang="en-US" dirty="0"/>
          </a:p>
        </p:txBody>
      </p:sp>
      <p:sp>
        <p:nvSpPr>
          <p:cNvPr id="4" name="Date Placeholder 3"/>
          <p:cNvSpPr>
            <a:spLocks noGrp="1"/>
          </p:cNvSpPr>
          <p:nvPr>
            <p:ph type="dt" sz="half" idx="11"/>
          </p:nvPr>
        </p:nvSpPr>
        <p:spPr/>
        <p:txBody>
          <a:bodyPr/>
          <a:lstStyle/>
          <a:p>
            <a:pPr>
              <a:defRPr/>
            </a:pPr>
            <a:fld id="{CFB3D07B-B9E2-4BEF-90F4-54A7E9CC9FC1}" type="datetime4">
              <a:rPr lang="en-US" smtClean="0"/>
              <a:pPr>
                <a:defRPr/>
              </a:pPr>
              <a:t>January 31, 2014</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36490" y="3272873"/>
            <a:ext cx="4280180" cy="240473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36490" y="876517"/>
            <a:ext cx="4390163" cy="2404737"/>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4556243" y="892282"/>
            <a:ext cx="4619295" cy="2404738"/>
          </a:xfrm>
          <a:prstGeom prst="rect">
            <a:avLst/>
          </a:prstGeom>
          <a:noFill/>
          <a:ln w="9525">
            <a:noFill/>
            <a:miter lim="800000"/>
            <a:headEnd/>
            <a:tailEnd/>
          </a:ln>
          <a:effectLst/>
        </p:spPr>
      </p:pic>
      <p:graphicFrame>
        <p:nvGraphicFramePr>
          <p:cNvPr id="17" name="Table 16"/>
          <p:cNvGraphicFramePr>
            <a:graphicFrameLocks noGrp="1"/>
          </p:cNvGraphicFramePr>
          <p:nvPr/>
        </p:nvGraphicFramePr>
        <p:xfrm>
          <a:off x="2942907" y="5685117"/>
          <a:ext cx="6096001" cy="753440"/>
        </p:xfrm>
        <a:graphic>
          <a:graphicData uri="http://schemas.openxmlformats.org/drawingml/2006/table">
            <a:tbl>
              <a:tblPr/>
              <a:tblGrid>
                <a:gridCol w="503967"/>
                <a:gridCol w="503967"/>
                <a:gridCol w="546675"/>
                <a:gridCol w="845639"/>
                <a:gridCol w="845639"/>
                <a:gridCol w="546675"/>
                <a:gridCol w="546675"/>
                <a:gridCol w="674803"/>
                <a:gridCol w="1081961"/>
              </a:tblGrid>
              <a:tr h="188360">
                <a:tc>
                  <a:txBody>
                    <a:bodyPr/>
                    <a:lstStyle/>
                    <a:p>
                      <a:pPr algn="l" fontAlgn="b"/>
                      <a:r>
                        <a:rPr lang="en-US" sz="1000" b="1" i="0" u="none" strike="noStrike" dirty="0">
                          <a:solidFill>
                            <a:srgbClr val="000000"/>
                          </a:solidFill>
                          <a:latin typeface="Calibri"/>
                        </a:rPr>
                        <a:t>LOT_ID</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Wafer</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Thickness</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Alloy</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VTH_FF</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VTH_SF</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Vform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Calibri"/>
                        </a:rPr>
                        <a:t>VTH_1E3cyc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Vth_SF-Vth_1E3cyc</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CLVB212</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C/SD1/C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9.23</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6.41</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2.74</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4.60</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1.82</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CLVB194</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17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TiN/SD1/C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8.09</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4.36</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3.52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4.53</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-0.17</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88360">
                <a:tc>
                  <a:txBody>
                    <a:bodyPr/>
                    <a:lstStyle/>
                    <a:p>
                      <a:pPr algn="l" fontAlgn="b"/>
                      <a:r>
                        <a:rPr lang="en-US" sz="1000" b="0" i="0" u="none" strike="noStrike">
                          <a:solidFill>
                            <a:srgbClr val="000000"/>
                          </a:solidFill>
                          <a:latin typeface="Calibri"/>
                        </a:rPr>
                        <a:t>CLVB194</a:t>
                      </a:r>
                    </a:p>
                  </a:txBody>
                  <a:tcPr marL="8562" marR="8562" marT="8562"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35nm</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TiN/SD1/TiN/C</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8.22</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5.58</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a:solidFill>
                            <a:srgbClr val="000000"/>
                          </a:solidFill>
                          <a:latin typeface="Calibri"/>
                        </a:rPr>
                        <a:t>2.57</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5.44</a:t>
                      </a:r>
                    </a:p>
                  </a:txBody>
                  <a:tcPr marL="8562" marR="8562" marT="85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000" b="0" i="0" u="none" strike="noStrike" dirty="0">
                          <a:solidFill>
                            <a:srgbClr val="000000"/>
                          </a:solidFill>
                          <a:latin typeface="Calibri"/>
                        </a:rPr>
                        <a:t>0.14</a:t>
                      </a:r>
                    </a:p>
                  </a:txBody>
                  <a:tcPr marL="8562" marR="8562" marT="8562"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 name="TextBox 17"/>
          <p:cNvSpPr txBox="1"/>
          <p:nvPr/>
        </p:nvSpPr>
        <p:spPr>
          <a:xfrm>
            <a:off x="4745421" y="3767958"/>
            <a:ext cx="3704897" cy="1200329"/>
          </a:xfrm>
          <a:prstGeom prst="rect">
            <a:avLst/>
          </a:prstGeom>
          <a:noFill/>
        </p:spPr>
        <p:txBody>
          <a:bodyPr wrap="square" rtlCol="0">
            <a:spAutoFit/>
          </a:bodyPr>
          <a:lstStyle/>
          <a:p>
            <a:pPr>
              <a:buFont typeface="Arial" pitchFamily="34" charset="0"/>
              <a:buChar char="•"/>
            </a:pPr>
            <a:r>
              <a:rPr lang="en-US" sz="1800" dirty="0" smtClean="0"/>
              <a:t> Devices behave as expected. Data in agreement with L1P1.</a:t>
            </a:r>
          </a:p>
          <a:p>
            <a:pPr>
              <a:buFont typeface="Arial" pitchFamily="34" charset="0"/>
              <a:buChar char="•"/>
            </a:pPr>
            <a:r>
              <a:rPr lang="en-US" sz="1800" dirty="0" smtClean="0"/>
              <a:t> Negligible cycling degradation when </a:t>
            </a:r>
            <a:r>
              <a:rPr lang="en-US" sz="1800" dirty="0" err="1" smtClean="0"/>
              <a:t>TiN</a:t>
            </a:r>
            <a:r>
              <a:rPr lang="en-US" sz="1800" dirty="0" smtClean="0"/>
              <a:t> is used as BE.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cstate="print"/>
          <a:srcRect b="50272"/>
          <a:stretch>
            <a:fillRect/>
          </a:stretch>
        </p:blipFill>
        <p:spPr bwMode="auto">
          <a:xfrm>
            <a:off x="0" y="3537854"/>
            <a:ext cx="3574312" cy="2471032"/>
          </a:xfrm>
          <a:prstGeom prst="rect">
            <a:avLst/>
          </a:prstGeom>
          <a:noFill/>
          <a:ln w="9525">
            <a:noFill/>
            <a:miter lim="800000"/>
            <a:headEnd/>
            <a:tailEnd/>
          </a:ln>
          <a:effectLst/>
        </p:spPr>
      </p:pic>
      <p:pic>
        <p:nvPicPr>
          <p:cNvPr id="13" name="Picture 3"/>
          <p:cNvPicPr>
            <a:picLocks noChangeAspect="1" noChangeArrowheads="1"/>
          </p:cNvPicPr>
          <p:nvPr/>
        </p:nvPicPr>
        <p:blipFill>
          <a:blip r:embed="rId2" cstate="print"/>
          <a:srcRect t="50006"/>
          <a:stretch>
            <a:fillRect/>
          </a:stretch>
        </p:blipFill>
        <p:spPr bwMode="auto">
          <a:xfrm>
            <a:off x="0" y="1045029"/>
            <a:ext cx="3574312" cy="2484252"/>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DC </a:t>
            </a:r>
            <a:r>
              <a:rPr lang="en-US" dirty="0" err="1" smtClean="0"/>
              <a:t>Sweeps_Virgin</a:t>
            </a:r>
            <a:r>
              <a:rPr lang="en-US" dirty="0" smtClean="0"/>
              <a:t> &amp; 1E3cyc</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February 3, 2014</a:t>
            </a:fld>
            <a:endParaRPr lang="en-US" dirty="0"/>
          </a:p>
        </p:txBody>
      </p:sp>
      <p:pic>
        <p:nvPicPr>
          <p:cNvPr id="26626" name="Picture 2"/>
          <p:cNvPicPr>
            <a:picLocks noChangeAspect="1" noChangeArrowheads="1"/>
          </p:cNvPicPr>
          <p:nvPr/>
        </p:nvPicPr>
        <p:blipFill>
          <a:blip r:embed="rId3" cstate="print"/>
          <a:srcRect/>
          <a:stretch>
            <a:fillRect/>
          </a:stretch>
        </p:blipFill>
        <p:spPr bwMode="auto">
          <a:xfrm>
            <a:off x="3698358" y="1039098"/>
            <a:ext cx="3574312" cy="2492905"/>
          </a:xfrm>
          <a:prstGeom prst="rect">
            <a:avLst/>
          </a:prstGeom>
          <a:noFill/>
          <a:ln w="9525">
            <a:noFill/>
            <a:miter lim="800000"/>
            <a:headEnd/>
            <a:tailEnd/>
          </a:ln>
          <a:effectLst/>
        </p:spPr>
      </p:pic>
      <p:pic>
        <p:nvPicPr>
          <p:cNvPr id="6" name="Picture 4"/>
          <p:cNvPicPr>
            <a:picLocks noChangeAspect="1" noChangeArrowheads="1"/>
          </p:cNvPicPr>
          <p:nvPr/>
        </p:nvPicPr>
        <p:blipFill>
          <a:blip r:embed="rId4" cstate="print"/>
          <a:srcRect/>
          <a:stretch>
            <a:fillRect/>
          </a:stretch>
        </p:blipFill>
        <p:spPr bwMode="auto">
          <a:xfrm>
            <a:off x="4401873" y="3709045"/>
            <a:ext cx="3450435" cy="2091696"/>
          </a:xfrm>
          <a:prstGeom prst="rect">
            <a:avLst/>
          </a:prstGeom>
          <a:noFill/>
          <a:ln w="9525">
            <a:noFill/>
            <a:miter lim="800000"/>
            <a:headEnd/>
            <a:tailEnd/>
          </a:ln>
          <a:effectLst/>
        </p:spPr>
      </p:pic>
      <p:sp>
        <p:nvSpPr>
          <p:cNvPr id="7" name="Oval 6"/>
          <p:cNvSpPr/>
          <p:nvPr/>
        </p:nvSpPr>
        <p:spPr bwMode="auto">
          <a:xfrm>
            <a:off x="5794745" y="1733107"/>
            <a:ext cx="98882" cy="425302"/>
          </a:xfrm>
          <a:prstGeom prst="ellipse">
            <a:avLst/>
          </a:prstGeom>
          <a:noFill/>
          <a:ln w="19050" cap="flat" cmpd="sng" algn="ctr">
            <a:solidFill>
              <a:schemeClr val="tx1"/>
            </a:solidFill>
            <a:prstDash val="solid"/>
            <a:round/>
            <a:headEnd type="none" w="med" len="med"/>
            <a:tailEnd type="none" w="med" len="med"/>
          </a:ln>
          <a:effectLst/>
        </p:spPr>
        <p:txBody>
          <a:bodyPr vert="horz" wrap="square" lIns="92075" tIns="46038" rIns="92075" bIns="46038"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ahoma" pitchFamily="34" charset="0"/>
            </a:endParaRPr>
          </a:p>
        </p:txBody>
      </p:sp>
      <p:cxnSp>
        <p:nvCxnSpPr>
          <p:cNvPr id="9" name="Straight Arrow Connector 8"/>
          <p:cNvCxnSpPr/>
          <p:nvPr/>
        </p:nvCxnSpPr>
        <p:spPr bwMode="auto">
          <a:xfrm rot="16200000" flipH="1">
            <a:off x="5826642" y="1956390"/>
            <a:ext cx="425302" cy="40403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6018028" y="2371060"/>
            <a:ext cx="963277" cy="369332"/>
          </a:xfrm>
          <a:prstGeom prst="rect">
            <a:avLst/>
          </a:prstGeom>
          <a:noFill/>
        </p:spPr>
        <p:txBody>
          <a:bodyPr wrap="none" rtlCol="0">
            <a:spAutoFit/>
          </a:bodyPr>
          <a:lstStyle/>
          <a:p>
            <a:r>
              <a:rPr lang="en-US" sz="1800" dirty="0" smtClean="0"/>
              <a:t>Exclude</a:t>
            </a:r>
          </a:p>
        </p:txBody>
      </p:sp>
      <p:grpSp>
        <p:nvGrpSpPr>
          <p:cNvPr id="16" name="Group 15"/>
          <p:cNvGrpSpPr/>
          <p:nvPr/>
        </p:nvGrpSpPr>
        <p:grpSpPr>
          <a:xfrm>
            <a:off x="0" y="1030951"/>
            <a:ext cx="7927392" cy="4990812"/>
            <a:chOff x="0" y="995318"/>
            <a:chExt cx="7927392" cy="4990812"/>
          </a:xfrm>
        </p:grpSpPr>
        <p:pic>
          <p:nvPicPr>
            <p:cNvPr id="26630" name="Picture 6"/>
            <p:cNvPicPr>
              <a:picLocks noChangeAspect="1" noChangeArrowheads="1"/>
            </p:cNvPicPr>
            <p:nvPr/>
          </p:nvPicPr>
          <p:blipFill>
            <a:blip r:embed="rId5" cstate="print"/>
            <a:srcRect/>
            <a:stretch>
              <a:fillRect/>
            </a:stretch>
          </p:blipFill>
          <p:spPr bwMode="auto">
            <a:xfrm>
              <a:off x="0" y="1008676"/>
              <a:ext cx="4061228" cy="4977454"/>
            </a:xfrm>
            <a:prstGeom prst="rect">
              <a:avLst/>
            </a:prstGeom>
            <a:noFill/>
            <a:ln w="9525">
              <a:noFill/>
              <a:miter lim="800000"/>
              <a:headEnd/>
              <a:tailEnd/>
            </a:ln>
            <a:effectLst/>
          </p:spPr>
        </p:pic>
        <p:pic>
          <p:nvPicPr>
            <p:cNvPr id="26631" name="Picture 7"/>
            <p:cNvPicPr>
              <a:picLocks noChangeAspect="1" noChangeArrowheads="1"/>
            </p:cNvPicPr>
            <p:nvPr/>
          </p:nvPicPr>
          <p:blipFill>
            <a:blip r:embed="rId6" cstate="print"/>
            <a:srcRect/>
            <a:stretch>
              <a:fillRect/>
            </a:stretch>
          </p:blipFill>
          <p:spPr bwMode="auto">
            <a:xfrm>
              <a:off x="3973038" y="995318"/>
              <a:ext cx="3954354" cy="2497076"/>
            </a:xfrm>
            <a:prstGeom prst="rect">
              <a:avLst/>
            </a:prstGeom>
            <a:noFill/>
            <a:ln w="9525">
              <a:noFill/>
              <a:miter lim="800000"/>
              <a:headEnd/>
              <a:tailEnd/>
            </a:ln>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Idut</a:t>
            </a:r>
            <a:r>
              <a:rPr lang="en-US" dirty="0" smtClean="0"/>
              <a:t> Vs </a:t>
            </a:r>
            <a:r>
              <a:rPr lang="en-US" dirty="0" err="1" smtClean="0"/>
              <a:t>sqrt</a:t>
            </a:r>
            <a:r>
              <a:rPr lang="en-US" dirty="0" smtClean="0"/>
              <a:t>(</a:t>
            </a:r>
            <a:r>
              <a:rPr lang="en-US" dirty="0" err="1" smtClean="0"/>
              <a:t>Vdut</a:t>
            </a:r>
            <a:r>
              <a:rPr lang="en-US" dirty="0" smtClean="0"/>
              <a:t>) by Cycle</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February 3, 2014</a:t>
            </a:fld>
            <a:endParaRPr lang="en-US" dirty="0"/>
          </a:p>
        </p:txBody>
      </p:sp>
      <p:pic>
        <p:nvPicPr>
          <p:cNvPr id="29698" name="Picture 2"/>
          <p:cNvPicPr>
            <a:picLocks noChangeAspect="1" noChangeArrowheads="1"/>
          </p:cNvPicPr>
          <p:nvPr/>
        </p:nvPicPr>
        <p:blipFill>
          <a:blip r:embed="rId2" cstate="print"/>
          <a:srcRect/>
          <a:stretch>
            <a:fillRect/>
          </a:stretch>
        </p:blipFill>
        <p:spPr bwMode="auto">
          <a:xfrm>
            <a:off x="461878" y="778441"/>
            <a:ext cx="5162697" cy="2604928"/>
          </a:xfrm>
          <a:prstGeom prst="rect">
            <a:avLst/>
          </a:prstGeom>
          <a:noFill/>
          <a:ln w="9525">
            <a:noFill/>
            <a:miter lim="800000"/>
            <a:headEnd/>
            <a:tailEnd/>
          </a:ln>
          <a:effectLst/>
        </p:spPr>
      </p:pic>
      <p:pic>
        <p:nvPicPr>
          <p:cNvPr id="29699" name="Picture 3"/>
          <p:cNvPicPr>
            <a:picLocks noChangeAspect="1" noChangeArrowheads="1"/>
          </p:cNvPicPr>
          <p:nvPr/>
        </p:nvPicPr>
        <p:blipFill>
          <a:blip r:embed="rId3" cstate="print"/>
          <a:srcRect/>
          <a:stretch>
            <a:fillRect/>
          </a:stretch>
        </p:blipFill>
        <p:spPr bwMode="auto">
          <a:xfrm>
            <a:off x="400450" y="3394049"/>
            <a:ext cx="5242123" cy="2604928"/>
          </a:xfrm>
          <a:prstGeom prst="rect">
            <a:avLst/>
          </a:prstGeom>
          <a:noFill/>
          <a:ln w="9525">
            <a:noFill/>
            <a:miter lim="800000"/>
            <a:headEnd/>
            <a:tailEnd/>
          </a:ln>
          <a:effectLst/>
        </p:spPr>
      </p:pic>
      <p:sp>
        <p:nvSpPr>
          <p:cNvPr id="6" name="TextBox 5"/>
          <p:cNvSpPr txBox="1"/>
          <p:nvPr/>
        </p:nvSpPr>
        <p:spPr>
          <a:xfrm>
            <a:off x="4854426" y="4487724"/>
            <a:ext cx="4180395" cy="646331"/>
          </a:xfrm>
          <a:prstGeom prst="rect">
            <a:avLst/>
          </a:prstGeom>
          <a:noFill/>
        </p:spPr>
        <p:txBody>
          <a:bodyPr wrap="square" rtlCol="0">
            <a:spAutoFit/>
          </a:bodyPr>
          <a:lstStyle/>
          <a:p>
            <a:r>
              <a:rPr lang="en-US" sz="1800" dirty="0" smtClean="0"/>
              <a:t>After 1E3cyc, Io &amp; STS is lower with </a:t>
            </a:r>
            <a:r>
              <a:rPr lang="en-US" sz="1800" dirty="0" err="1" smtClean="0"/>
              <a:t>TiN</a:t>
            </a:r>
            <a:r>
              <a:rPr lang="en-US" sz="1800" dirty="0" smtClean="0"/>
              <a:t> TE.</a:t>
            </a:r>
          </a:p>
        </p:txBody>
      </p:sp>
      <p:cxnSp>
        <p:nvCxnSpPr>
          <p:cNvPr id="8" name="Straight Arrow Connector 7"/>
          <p:cNvCxnSpPr/>
          <p:nvPr/>
        </p:nvCxnSpPr>
        <p:spPr bwMode="auto">
          <a:xfrm>
            <a:off x="2870791" y="2179674"/>
            <a:ext cx="297711"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9" name="TextBox 8"/>
          <p:cNvSpPr txBox="1"/>
          <p:nvPr/>
        </p:nvSpPr>
        <p:spPr>
          <a:xfrm>
            <a:off x="4816549" y="1630327"/>
            <a:ext cx="4040527" cy="923330"/>
          </a:xfrm>
          <a:prstGeom prst="rect">
            <a:avLst/>
          </a:prstGeom>
          <a:noFill/>
        </p:spPr>
        <p:txBody>
          <a:bodyPr wrap="square" rtlCol="0">
            <a:spAutoFit/>
          </a:bodyPr>
          <a:lstStyle/>
          <a:p>
            <a:r>
              <a:rPr lang="en-US" sz="1800" dirty="0" smtClean="0"/>
              <a:t>IVs shifted to the right with C BE.</a:t>
            </a:r>
          </a:p>
          <a:p>
            <a:r>
              <a:rPr lang="en-US" sz="1800" dirty="0" smtClean="0"/>
              <a:t>STS approximately the same for the 3 splits.  </a:t>
            </a:r>
          </a:p>
        </p:txBody>
      </p:sp>
      <p:sp>
        <p:nvSpPr>
          <p:cNvPr id="10" name="TextBox 9"/>
          <p:cNvSpPr txBox="1"/>
          <p:nvPr/>
        </p:nvSpPr>
        <p:spPr>
          <a:xfrm>
            <a:off x="1460320" y="1119107"/>
            <a:ext cx="767005" cy="369332"/>
          </a:xfrm>
          <a:prstGeom prst="rect">
            <a:avLst/>
          </a:prstGeom>
          <a:noFill/>
        </p:spPr>
        <p:txBody>
          <a:bodyPr wrap="none" rtlCol="0">
            <a:spAutoFit/>
          </a:bodyPr>
          <a:lstStyle/>
          <a:p>
            <a:r>
              <a:rPr lang="en-US" sz="1800" dirty="0" smtClean="0"/>
              <a:t>Virgin</a:t>
            </a:r>
          </a:p>
        </p:txBody>
      </p:sp>
      <p:sp>
        <p:nvSpPr>
          <p:cNvPr id="11" name="TextBox 10"/>
          <p:cNvSpPr txBox="1"/>
          <p:nvPr/>
        </p:nvSpPr>
        <p:spPr>
          <a:xfrm>
            <a:off x="1380708" y="3932820"/>
            <a:ext cx="893001" cy="369332"/>
          </a:xfrm>
          <a:prstGeom prst="rect">
            <a:avLst/>
          </a:prstGeom>
          <a:noFill/>
        </p:spPr>
        <p:txBody>
          <a:bodyPr wrap="none" rtlCol="0">
            <a:spAutoFit/>
          </a:bodyPr>
          <a:lstStyle/>
          <a:p>
            <a:r>
              <a:rPr lang="en-US" sz="1800" dirty="0" smtClean="0"/>
              <a:t>1E3cyc</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&amp; </a:t>
            </a:r>
            <a:r>
              <a:rPr lang="en-US" dirty="0" err="1" smtClean="0"/>
              <a:t>STS_Virgin</a:t>
            </a:r>
            <a:r>
              <a:rPr lang="en-US" dirty="0" smtClean="0"/>
              <a:t> &amp; 1E3cyc</a:t>
            </a:r>
            <a:endParaRPr lang="en-US"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February 3, 2014</a:t>
            </a:fld>
            <a:endParaRPr lang="en-US" dirty="0"/>
          </a:p>
        </p:txBody>
      </p:sp>
      <p:pic>
        <p:nvPicPr>
          <p:cNvPr id="27650" name="Picture 2"/>
          <p:cNvPicPr>
            <a:picLocks noChangeAspect="1" noChangeArrowheads="1"/>
          </p:cNvPicPr>
          <p:nvPr/>
        </p:nvPicPr>
        <p:blipFill>
          <a:blip r:embed="rId2" cstate="print"/>
          <a:srcRect/>
          <a:stretch>
            <a:fillRect/>
          </a:stretch>
        </p:blipFill>
        <p:spPr bwMode="auto">
          <a:xfrm>
            <a:off x="414670" y="1031358"/>
            <a:ext cx="3771751" cy="2666521"/>
          </a:xfrm>
          <a:prstGeom prst="rect">
            <a:avLst/>
          </a:prstGeom>
          <a:noFill/>
          <a:ln w="9525">
            <a:noFill/>
            <a:miter lim="800000"/>
            <a:headEnd/>
            <a:tailEnd/>
          </a:ln>
          <a:effectLst/>
        </p:spPr>
      </p:pic>
      <p:pic>
        <p:nvPicPr>
          <p:cNvPr id="27651" name="Picture 3"/>
          <p:cNvPicPr>
            <a:picLocks noChangeAspect="1" noChangeArrowheads="1"/>
          </p:cNvPicPr>
          <p:nvPr/>
        </p:nvPicPr>
        <p:blipFill>
          <a:blip r:embed="rId3" cstate="print"/>
          <a:srcRect/>
          <a:stretch>
            <a:fillRect/>
          </a:stretch>
        </p:blipFill>
        <p:spPr bwMode="auto">
          <a:xfrm>
            <a:off x="4311060" y="1052622"/>
            <a:ext cx="3722447" cy="2666521"/>
          </a:xfrm>
          <a:prstGeom prst="rect">
            <a:avLst/>
          </a:prstGeom>
          <a:noFill/>
          <a:ln w="9525">
            <a:noFill/>
            <a:miter lim="800000"/>
            <a:headEnd/>
            <a:tailEnd/>
          </a:ln>
          <a:effectLst/>
        </p:spPr>
      </p:pic>
      <p:graphicFrame>
        <p:nvGraphicFramePr>
          <p:cNvPr id="6" name="Table 5"/>
          <p:cNvGraphicFramePr>
            <a:graphicFrameLocks noGrp="1"/>
          </p:cNvGraphicFramePr>
          <p:nvPr/>
        </p:nvGraphicFramePr>
        <p:xfrm>
          <a:off x="2853070" y="5618827"/>
          <a:ext cx="6163339" cy="817756"/>
        </p:xfrm>
        <a:graphic>
          <a:graphicData uri="http://schemas.openxmlformats.org/drawingml/2006/table">
            <a:tbl>
              <a:tblPr/>
              <a:tblGrid>
                <a:gridCol w="546602"/>
                <a:gridCol w="546602"/>
                <a:gridCol w="592924"/>
                <a:gridCol w="917179"/>
                <a:gridCol w="917179"/>
                <a:gridCol w="880122"/>
                <a:gridCol w="815270"/>
                <a:gridCol w="947461"/>
              </a:tblGrid>
              <a:tr h="204439">
                <a:tc>
                  <a:txBody>
                    <a:bodyPr/>
                    <a:lstStyle/>
                    <a:p>
                      <a:pPr algn="l" fontAlgn="b"/>
                      <a:r>
                        <a:rPr lang="en-US" sz="1100" b="1" i="0" u="none" strike="noStrike">
                          <a:solidFill>
                            <a:srgbClr val="000000"/>
                          </a:solidFill>
                          <a:latin typeface="Calibri"/>
                        </a:rPr>
                        <a:t>LOT_ID</a:t>
                      </a:r>
                    </a:p>
                  </a:txBody>
                  <a:tcPr marL="9293" marR="9293" marT="929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Wafer</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Thickness</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Alloy</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Io_PF_Virgin</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STS_PF_Virgin</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Io_PF_1E3cyc</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latin typeface="Calibri"/>
                        </a:rPr>
                        <a:t>STS_PF_1E3cyc</a:t>
                      </a:r>
                    </a:p>
                  </a:txBody>
                  <a:tcPr marL="9293" marR="9293" marT="9293"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4439">
                <a:tc>
                  <a:txBody>
                    <a:bodyPr/>
                    <a:lstStyle/>
                    <a:p>
                      <a:pPr algn="l" fontAlgn="b"/>
                      <a:r>
                        <a:rPr lang="en-US" sz="1100" b="0" i="0" u="none" strike="noStrike">
                          <a:solidFill>
                            <a:srgbClr val="000000"/>
                          </a:solidFill>
                          <a:latin typeface="Calibri"/>
                        </a:rPr>
                        <a:t>CLVB212</a:t>
                      </a:r>
                    </a:p>
                  </a:txBody>
                  <a:tcPr marL="9293" marR="9293" marT="929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35nm</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C/SD1/C</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1.16E-19</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9.13</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2.67E-18</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9.83</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4439">
                <a:tc>
                  <a:txBody>
                    <a:bodyPr/>
                    <a:lstStyle/>
                    <a:p>
                      <a:pPr algn="l" fontAlgn="b"/>
                      <a:r>
                        <a:rPr lang="en-US" sz="1100" b="0" i="0" u="none" strike="noStrike">
                          <a:solidFill>
                            <a:srgbClr val="000000"/>
                          </a:solidFill>
                          <a:latin typeface="Calibri"/>
                        </a:rPr>
                        <a:t>CLVB194</a:t>
                      </a:r>
                    </a:p>
                  </a:txBody>
                  <a:tcPr marL="9293" marR="9293" marT="929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17</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35nm</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TiN/SD1/C</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2.38E-18</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9.83</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3.22E-17</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9.04</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4439">
                <a:tc>
                  <a:txBody>
                    <a:bodyPr/>
                    <a:lstStyle/>
                    <a:p>
                      <a:pPr algn="l" fontAlgn="b"/>
                      <a:r>
                        <a:rPr lang="en-US" sz="1100" b="0" i="0" u="none" strike="noStrike">
                          <a:solidFill>
                            <a:srgbClr val="000000"/>
                          </a:solidFill>
                          <a:latin typeface="Calibri"/>
                        </a:rPr>
                        <a:t>CLVB194</a:t>
                      </a:r>
                    </a:p>
                  </a:txBody>
                  <a:tcPr marL="9293" marR="9293" marT="9293"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7</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35nm</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TiN/SD1/TiN/C</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1.42E-17</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8.42</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8.08E-14</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5.86</a:t>
                      </a:r>
                    </a:p>
                  </a:txBody>
                  <a:tcPr marL="9293" marR="9293" marT="929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498764" y="3740734"/>
            <a:ext cx="6360844" cy="2031325"/>
          </a:xfrm>
          <a:prstGeom prst="rect">
            <a:avLst/>
          </a:prstGeom>
          <a:noFill/>
        </p:spPr>
        <p:txBody>
          <a:bodyPr wrap="none" rtlCol="0">
            <a:spAutoFit/>
          </a:bodyPr>
          <a:lstStyle/>
          <a:p>
            <a:r>
              <a:rPr lang="en-US" sz="1800" dirty="0" smtClean="0"/>
              <a:t>Virgin State: </a:t>
            </a:r>
          </a:p>
          <a:p>
            <a:pPr lvl="1">
              <a:buClr>
                <a:srgbClr val="92D050"/>
              </a:buClr>
              <a:buFont typeface="Wingdings" pitchFamily="2" charset="2"/>
              <a:buChar char="§"/>
            </a:pPr>
            <a:r>
              <a:rPr lang="en-US" sz="1800" dirty="0" smtClean="0"/>
              <a:t> 1-2orders of magnitude leakage increase with </a:t>
            </a:r>
            <a:r>
              <a:rPr lang="en-US" sz="1800" dirty="0" err="1" smtClean="0"/>
              <a:t>TiN</a:t>
            </a:r>
            <a:r>
              <a:rPr lang="en-US" sz="1800" dirty="0" smtClean="0"/>
              <a:t> BE.</a:t>
            </a:r>
          </a:p>
          <a:p>
            <a:pPr lvl="1">
              <a:buClr>
                <a:srgbClr val="92D050"/>
              </a:buClr>
              <a:buFont typeface="Wingdings" pitchFamily="2" charset="2"/>
              <a:buChar char="§"/>
            </a:pPr>
            <a:r>
              <a:rPr lang="en-US" sz="1800" dirty="0" smtClean="0"/>
              <a:t> STS ~ the same for the 3 splits.</a:t>
            </a:r>
          </a:p>
          <a:p>
            <a:r>
              <a:rPr lang="en-US" sz="1800" dirty="0" smtClean="0"/>
              <a:t>Post 1E3cyc: </a:t>
            </a:r>
          </a:p>
          <a:p>
            <a:pPr lvl="1">
              <a:buClr>
                <a:srgbClr val="92D050"/>
              </a:buClr>
              <a:buFont typeface="Wingdings" pitchFamily="2" charset="2"/>
              <a:buChar char="§"/>
            </a:pPr>
            <a:r>
              <a:rPr lang="en-US" sz="1800" dirty="0" smtClean="0"/>
              <a:t>3orders of magnitude leakage increase with </a:t>
            </a:r>
            <a:r>
              <a:rPr lang="en-US" sz="1800" dirty="0" err="1" smtClean="0"/>
              <a:t>TiN</a:t>
            </a:r>
            <a:r>
              <a:rPr lang="en-US" sz="1800" dirty="0" smtClean="0"/>
              <a:t> TE.</a:t>
            </a:r>
          </a:p>
          <a:p>
            <a:pPr lvl="1">
              <a:buClr>
                <a:srgbClr val="92D050"/>
              </a:buClr>
              <a:buFont typeface="Wingdings" pitchFamily="2" charset="2"/>
              <a:buChar char="§"/>
            </a:pPr>
            <a:r>
              <a:rPr lang="en-US" sz="1800" dirty="0" smtClean="0"/>
              <a:t> STS ~2X decrease with </a:t>
            </a:r>
            <a:r>
              <a:rPr lang="en-US" sz="1800" dirty="0" err="1" smtClean="0"/>
              <a:t>TiN</a:t>
            </a:r>
            <a:r>
              <a:rPr lang="en-US" sz="1800" dirty="0" smtClean="0"/>
              <a:t> TE.</a:t>
            </a:r>
          </a:p>
          <a:p>
            <a:endParaRPr lang="en-US" sz="1800"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STS Vs </a:t>
            </a:r>
            <a:r>
              <a:rPr lang="en-US" dirty="0" err="1" smtClean="0"/>
              <a:t>t</a:t>
            </a:r>
            <a:r>
              <a:rPr lang="en-US" baseline="-25000" dirty="0" err="1" smtClean="0"/>
              <a:t>SD_calc</a:t>
            </a:r>
            <a:endParaRPr lang="en-US" baseline="-25000" dirty="0"/>
          </a:p>
        </p:txBody>
      </p:sp>
      <p:sp>
        <p:nvSpPr>
          <p:cNvPr id="3" name="Date Placeholder 2"/>
          <p:cNvSpPr>
            <a:spLocks noGrp="1"/>
          </p:cNvSpPr>
          <p:nvPr>
            <p:ph type="dt" sz="half" idx="10"/>
          </p:nvPr>
        </p:nvSpPr>
        <p:spPr/>
        <p:txBody>
          <a:bodyPr/>
          <a:lstStyle/>
          <a:p>
            <a:pPr>
              <a:defRPr/>
            </a:pPr>
            <a:fld id="{FF2D0A0D-6D14-4B5D-B99C-63B174864AA0}" type="datetime4">
              <a:rPr lang="en-US" smtClean="0"/>
              <a:pPr>
                <a:defRPr/>
              </a:pPr>
              <a:t>February 3, 2014</a:t>
            </a:fld>
            <a:endParaRPr lang="en-US" dirty="0"/>
          </a:p>
        </p:txBody>
      </p:sp>
      <p:graphicFrame>
        <p:nvGraphicFramePr>
          <p:cNvPr id="4" name="Table 3"/>
          <p:cNvGraphicFramePr>
            <a:graphicFrameLocks noGrp="1"/>
          </p:cNvGraphicFramePr>
          <p:nvPr/>
        </p:nvGraphicFramePr>
        <p:xfrm>
          <a:off x="136480" y="1860440"/>
          <a:ext cx="9007520" cy="1415022"/>
        </p:xfrm>
        <a:graphic>
          <a:graphicData uri="http://schemas.openxmlformats.org/drawingml/2006/table">
            <a:tbl>
              <a:tblPr/>
              <a:tblGrid>
                <a:gridCol w="592467"/>
                <a:gridCol w="758659"/>
                <a:gridCol w="1092385"/>
                <a:gridCol w="1218409"/>
                <a:gridCol w="1164852"/>
                <a:gridCol w="923848"/>
                <a:gridCol w="990794"/>
                <a:gridCol w="1271965"/>
                <a:gridCol w="994141"/>
              </a:tblGrid>
              <a:tr h="413746">
                <a:tc>
                  <a:txBody>
                    <a:bodyPr/>
                    <a:lstStyle/>
                    <a:p>
                      <a:pPr algn="ctr" fontAlgn="b"/>
                      <a:r>
                        <a:rPr lang="en-US" sz="1200" b="1" i="0" u="none" strike="noStrike" dirty="0">
                          <a:solidFill>
                            <a:srgbClr val="000000"/>
                          </a:solidFill>
                          <a:latin typeface="Arial" pitchFamily="34" charset="0"/>
                          <a:cs typeface="Arial" pitchFamily="34" charset="0"/>
                        </a:rPr>
                        <a:t>Wafer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Thickness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Alloy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Io_PF_Virgin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STS_PF_Virgin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t</a:t>
                      </a:r>
                      <a:r>
                        <a:rPr lang="en-US" sz="1200" b="1" i="0" u="none" strike="noStrike" baseline="-25000">
                          <a:solidFill>
                            <a:srgbClr val="000000"/>
                          </a:solidFill>
                          <a:latin typeface="Arial" pitchFamily="34" charset="0"/>
                          <a:cs typeface="Arial" pitchFamily="34" charset="0"/>
                        </a:rPr>
                        <a:t>SD</a:t>
                      </a:r>
                      <a:r>
                        <a:rPr lang="en-US" sz="1200" b="1" i="0" u="none" strike="noStrike">
                          <a:solidFill>
                            <a:srgbClr val="000000"/>
                          </a:solidFill>
                          <a:latin typeface="Arial" pitchFamily="34" charset="0"/>
                          <a:cs typeface="Arial" pitchFamily="34" charset="0"/>
                        </a:rPr>
                        <a:t>_calc (nm)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Io_PF_1E3cyc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STS_PF_1E3cyc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pitchFamily="34" charset="0"/>
                          <a:cs typeface="Arial" pitchFamily="34" charset="0"/>
                        </a:rPr>
                        <a:t>t</a:t>
                      </a:r>
                      <a:r>
                        <a:rPr lang="en-US" sz="1200" b="1" i="0" u="none" strike="noStrike" baseline="-25000">
                          <a:solidFill>
                            <a:srgbClr val="000000"/>
                          </a:solidFill>
                          <a:latin typeface="Arial" pitchFamily="34" charset="0"/>
                          <a:cs typeface="Arial" pitchFamily="34" charset="0"/>
                        </a:rPr>
                        <a:t>SD</a:t>
                      </a:r>
                      <a:r>
                        <a:rPr lang="en-US" sz="1200" b="1" i="0" u="none" strike="noStrike">
                          <a:solidFill>
                            <a:srgbClr val="000000"/>
                          </a:solidFill>
                          <a:latin typeface="Arial" pitchFamily="34" charset="0"/>
                          <a:cs typeface="Arial" pitchFamily="34" charset="0"/>
                        </a:rPr>
                        <a:t>_calc (nm)</a:t>
                      </a:r>
                    </a:p>
                  </a:txBody>
                  <a:tcPr marL="0" marR="0" marT="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206873">
                <a:tc>
                  <a:txBody>
                    <a:bodyPr/>
                    <a:lstStyle/>
                    <a:p>
                      <a:pPr algn="ctr" fontAlgn="b"/>
                      <a:r>
                        <a:rPr lang="en-US" sz="1200" b="0" i="0" u="none" strike="noStrike">
                          <a:solidFill>
                            <a:srgbClr val="000000"/>
                          </a:solidFill>
                          <a:latin typeface="Arial" pitchFamily="34" charset="0"/>
                          <a:cs typeface="Arial"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35nm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C/SD1/C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1.16E-19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9.13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2.67E-18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80657">
                <a:tc>
                  <a:txBody>
                    <a:bodyPr/>
                    <a:lstStyle/>
                    <a:p>
                      <a:pPr algn="ctr" fontAlgn="b"/>
                      <a:r>
                        <a:rPr lang="en-US" sz="1200" b="0" i="0" u="none" strike="noStrike">
                          <a:solidFill>
                            <a:srgbClr val="000000"/>
                          </a:solidFill>
                          <a:latin typeface="Arial" pitchFamily="34" charset="0"/>
                          <a:cs typeface="Arial"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35nm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TiN/SD1/C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2.38E-18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9.83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3.22E-17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9.04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13746">
                <a:tc>
                  <a:txBody>
                    <a:bodyPr/>
                    <a:lstStyle/>
                    <a:p>
                      <a:pPr algn="ctr" fontAlgn="b"/>
                      <a:r>
                        <a:rPr lang="en-US" sz="1200" b="0" i="0" u="none" strike="noStrike">
                          <a:solidFill>
                            <a:srgbClr val="000000"/>
                          </a:solidFill>
                          <a:latin typeface="Arial" pitchFamily="34" charset="0"/>
                          <a:cs typeface="Arial"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35nm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TiN/SD1/TiN/C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1.42E-17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8.42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8.08E-14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latin typeface="Arial" pitchFamily="34" charset="0"/>
                          <a:cs typeface="Arial" pitchFamily="34" charset="0"/>
                        </a:rPr>
                        <a:t>5.86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Arial" pitchFamily="34" charset="0"/>
                          <a:cs typeface="Arial" pitchFamily="34" charset="0"/>
                        </a:rPr>
                        <a:t>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pic>
        <p:nvPicPr>
          <p:cNvPr id="5" name="Object 3"/>
          <p:cNvPicPr>
            <a:picLocks noChangeAspect="1" noChangeArrowheads="1"/>
          </p:cNvPicPr>
          <p:nvPr/>
        </p:nvPicPr>
        <p:blipFill>
          <a:blip r:embed="rId2" cstate="print"/>
          <a:srcRect/>
          <a:stretch>
            <a:fillRect/>
          </a:stretch>
        </p:blipFill>
        <p:spPr bwMode="auto">
          <a:xfrm>
            <a:off x="1892825" y="996286"/>
            <a:ext cx="2561710" cy="799819"/>
          </a:xfrm>
          <a:prstGeom prst="rect">
            <a:avLst/>
          </a:prstGeom>
          <a:noFill/>
        </p:spPr>
      </p:pic>
      <p:sp>
        <p:nvSpPr>
          <p:cNvPr id="6" name="TextBox 5"/>
          <p:cNvSpPr txBox="1"/>
          <p:nvPr/>
        </p:nvSpPr>
        <p:spPr>
          <a:xfrm>
            <a:off x="286603" y="1187355"/>
            <a:ext cx="8639033" cy="3970318"/>
          </a:xfrm>
          <a:prstGeom prst="rect">
            <a:avLst/>
          </a:prstGeom>
          <a:noFill/>
        </p:spPr>
        <p:txBody>
          <a:bodyPr wrap="square" rtlCol="0">
            <a:spAutoFit/>
          </a:bodyPr>
          <a:lstStyle/>
          <a:p>
            <a:r>
              <a:rPr lang="en-US" sz="1800" dirty="0" smtClean="0"/>
              <a:t>Considering:				and  </a:t>
            </a:r>
            <a:r>
              <a:rPr lang="el-GR" sz="1800" dirty="0" smtClean="0"/>
              <a:t>ε</a:t>
            </a:r>
            <a:r>
              <a:rPr lang="en-US" sz="1800" baseline="-25000" dirty="0" smtClean="0">
                <a:sym typeface="Symbol"/>
              </a:rPr>
              <a:t></a:t>
            </a:r>
            <a:r>
              <a:rPr lang="en-US" sz="1800" dirty="0" smtClean="0">
                <a:sym typeface="Symbol"/>
              </a:rPr>
              <a:t>=7.5 (optical measurements):</a:t>
            </a: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endParaRPr lang="en-US" sz="1800" dirty="0" smtClean="0">
              <a:sym typeface="Symbol"/>
            </a:endParaRPr>
          </a:p>
          <a:p>
            <a:r>
              <a:rPr lang="en-US" sz="1800" dirty="0" smtClean="0">
                <a:sym typeface="Symbol"/>
              </a:rPr>
              <a:t>At Virgin, </a:t>
            </a:r>
            <a:r>
              <a:rPr lang="en-US" sz="1800" dirty="0" smtClean="0">
                <a:sym typeface="Symbol"/>
              </a:rPr>
              <a:t>calculated thickness </a:t>
            </a:r>
            <a:r>
              <a:rPr lang="en-US" sz="1800" dirty="0" smtClean="0">
                <a:sym typeface="Symbol"/>
              </a:rPr>
              <a:t>~1/2 of nominal </a:t>
            </a:r>
            <a:r>
              <a:rPr lang="en-US" sz="1800" dirty="0" smtClean="0">
                <a:sym typeface="Symbol"/>
              </a:rPr>
              <a:t>thickness</a:t>
            </a:r>
            <a:r>
              <a:rPr lang="en-US" sz="1800" dirty="0" smtClean="0">
                <a:sym typeface="Symbol"/>
              </a:rPr>
              <a:t>.</a:t>
            </a:r>
            <a:r>
              <a:rPr lang="en-US" sz="1800" dirty="0" smtClean="0">
                <a:sym typeface="Wingdings" pitchFamily="2" charset="2"/>
              </a:rPr>
              <a:t> Results not consistent with PF bulk conduction.</a:t>
            </a:r>
          </a:p>
          <a:p>
            <a:endParaRPr lang="en-US" sz="1800" dirty="0" smtClean="0">
              <a:sym typeface="Wingdings" pitchFamily="2" charset="2"/>
            </a:endParaRPr>
          </a:p>
          <a:p>
            <a:r>
              <a:rPr lang="en-US" sz="1800" dirty="0" smtClean="0">
                <a:sym typeface="Wingdings" pitchFamily="2" charset="2"/>
              </a:rPr>
              <a:t>Post 1E3cyc and for </a:t>
            </a:r>
            <a:r>
              <a:rPr lang="en-US" sz="1800" dirty="0" err="1" smtClean="0">
                <a:sym typeface="Wingdings" pitchFamily="2" charset="2"/>
              </a:rPr>
              <a:t>TiN</a:t>
            </a:r>
            <a:r>
              <a:rPr lang="en-US" sz="1800" dirty="0" smtClean="0">
                <a:sym typeface="Wingdings" pitchFamily="2" charset="2"/>
              </a:rPr>
              <a:t> BE and TE split, results are in agreement with nominal thickness. Suggesting Bulk PF conduction after 1E3cyc.</a:t>
            </a:r>
            <a:endParaRPr lang="en-US" sz="1800"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Etest</a:t>
            </a:r>
            <a:r>
              <a:rPr lang="en-US" dirty="0" smtClean="0"/>
              <a:t> Flow</a:t>
            </a:r>
            <a:endParaRPr lang="en-US" dirty="0"/>
          </a:p>
        </p:txBody>
      </p:sp>
      <p:sp>
        <p:nvSpPr>
          <p:cNvPr id="4" name="Text Placeholder 3"/>
          <p:cNvSpPr>
            <a:spLocks noGrp="1"/>
          </p:cNvSpPr>
          <p:nvPr>
            <p:ph type="body" sz="quarter" idx="10"/>
          </p:nvPr>
        </p:nvSpPr>
        <p:spPr/>
        <p:txBody>
          <a:bodyPr/>
          <a:lstStyle/>
          <a:p>
            <a:r>
              <a:rPr lang="en-US" dirty="0" err="1" smtClean="0"/>
              <a:t>Wfrs</a:t>
            </a:r>
            <a:r>
              <a:rPr lang="en-US" dirty="0" smtClean="0"/>
              <a:t> were baked at 150C/1hour to saturate drift.</a:t>
            </a:r>
          </a:p>
          <a:p>
            <a:r>
              <a:rPr lang="en-US" dirty="0" smtClean="0"/>
              <a:t>IVs were collected at 4 different temperatures in the following order:</a:t>
            </a:r>
          </a:p>
          <a:p>
            <a:pPr lvl="1"/>
            <a:r>
              <a:rPr lang="en-US" dirty="0" smtClean="0"/>
              <a:t>125C, 85C, 65C, 45C, 25C.</a:t>
            </a:r>
          </a:p>
          <a:p>
            <a:r>
              <a:rPr lang="en-US" dirty="0" smtClean="0"/>
              <a:t>IV sweep up to 70%Vth (based on L1P1 data; </a:t>
            </a:r>
            <a:r>
              <a:rPr lang="en-US" dirty="0" err="1" smtClean="0"/>
              <a:t>Iclamp</a:t>
            </a:r>
            <a:r>
              <a:rPr lang="en-US" dirty="0" smtClean="0"/>
              <a:t>=1nA).</a:t>
            </a:r>
            <a:endParaRPr lang="en-US" dirty="0"/>
          </a:p>
        </p:txBody>
      </p:sp>
      <p:sp>
        <p:nvSpPr>
          <p:cNvPr id="3" name="Date Placeholder 2"/>
          <p:cNvSpPr>
            <a:spLocks noGrp="1"/>
          </p:cNvSpPr>
          <p:nvPr>
            <p:ph type="dt" sz="half" idx="11"/>
          </p:nvPr>
        </p:nvSpPr>
        <p:spPr/>
        <p:txBody>
          <a:bodyPr/>
          <a:lstStyle/>
          <a:p>
            <a:pPr>
              <a:defRPr/>
            </a:pPr>
            <a:fld id="{FF2D0A0D-6D14-4B5D-B99C-63B174864AA0}" type="datetime4">
              <a:rPr lang="en-US" smtClean="0"/>
              <a:pPr>
                <a:defRPr/>
              </a:pPr>
              <a:t>February 3, 2014</a:t>
            </a:fld>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2075" tIns="46038" rIns="92075" bIns="46038"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ahoma" pitchFamily="34" charset="0"/>
          </a:defRPr>
        </a:defPPr>
      </a:lstStyle>
    </a:lnDef>
    <a:txDef>
      <a:spPr>
        <a:noFill/>
      </a:spPr>
      <a:bodyPr wrap="none" rtlCol="0">
        <a:spAutoFit/>
      </a:bodyPr>
      <a:lstStyle>
        <a:defPPr>
          <a:defRPr sz="1800" dirty="0" smtClean="0"/>
        </a:defPPr>
      </a:lstStyle>
    </a:txDef>
  </a:objectDefaults>
  <a:extraClrSchemeLst>
    <a:extraClrScheme>
      <a:clrScheme name="1_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8">
        <a:dk1>
          <a:srgbClr val="000000"/>
        </a:dk1>
        <a:lt1>
          <a:srgbClr val="FFFFFF"/>
        </a:lt1>
        <a:dk2>
          <a:srgbClr val="000099"/>
        </a:dk2>
        <a:lt2>
          <a:srgbClr val="808080"/>
        </a:lt2>
        <a:accent1>
          <a:srgbClr val="FFCC00"/>
        </a:accent1>
        <a:accent2>
          <a:srgbClr val="800080"/>
        </a:accent2>
        <a:accent3>
          <a:srgbClr val="FFFFFF"/>
        </a:accent3>
        <a:accent4>
          <a:srgbClr val="000000"/>
        </a:accent4>
        <a:accent5>
          <a:srgbClr val="FFE2AA"/>
        </a:accent5>
        <a:accent6>
          <a:srgbClr val="730073"/>
        </a:accent6>
        <a:hlink>
          <a:srgbClr val="006666"/>
        </a:hlink>
        <a:folHlink>
          <a:srgbClr val="A50021"/>
        </a:folHlink>
      </a:clrScheme>
      <a:clrMap bg1="lt1" tx1="dk1" bg2="lt2" tx2="dk2" accent1="accent1" accent2="accent2" accent3="accent3" accent4="accent4" accent5="accent5" accent6="accent6" hlink="hlink" folHlink="folHlink"/>
    </a:extraClrScheme>
    <a:extraClrScheme>
      <a:clrScheme name="1_Blank 9">
        <a:dk1>
          <a:srgbClr val="072B5E"/>
        </a:dk1>
        <a:lt1>
          <a:srgbClr val="FFFFFF"/>
        </a:lt1>
        <a:dk2>
          <a:srgbClr val="072B5E"/>
        </a:dk2>
        <a:lt2>
          <a:srgbClr val="808080"/>
        </a:lt2>
        <a:accent1>
          <a:srgbClr val="455E90"/>
        </a:accent1>
        <a:accent2>
          <a:srgbClr val="7F0700"/>
        </a:accent2>
        <a:accent3>
          <a:srgbClr val="FFFFFF"/>
        </a:accent3>
        <a:accent4>
          <a:srgbClr val="05234F"/>
        </a:accent4>
        <a:accent5>
          <a:srgbClr val="B0B6C6"/>
        </a:accent5>
        <a:accent6>
          <a:srgbClr val="720600"/>
        </a:accent6>
        <a:hlink>
          <a:srgbClr val="3D8DA9"/>
        </a:hlink>
        <a:folHlink>
          <a:srgbClr val="796BB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icron 2007">
      <a:dk1>
        <a:srgbClr val="002060"/>
      </a:dk1>
      <a:lt1>
        <a:sysClr val="window" lastClr="FFFFFF"/>
      </a:lt1>
      <a:dk2>
        <a:srgbClr val="002060"/>
      </a:dk2>
      <a:lt2>
        <a:srgbClr val="FFFFFF"/>
      </a:lt2>
      <a:accent1>
        <a:srgbClr val="CEB966"/>
      </a:accent1>
      <a:accent2>
        <a:srgbClr val="9CB084"/>
      </a:accent2>
      <a:accent3>
        <a:srgbClr val="6BB1C9"/>
      </a:accent3>
      <a:accent4>
        <a:srgbClr val="6585CF"/>
      </a:accent4>
      <a:accent5>
        <a:srgbClr val="7E6BC9"/>
      </a:accent5>
      <a:accent6>
        <a:srgbClr val="A379BB"/>
      </a:accent6>
      <a:hlink>
        <a:srgbClr val="2F75FF"/>
      </a:hlink>
      <a:folHlink>
        <a:srgbClr val="3D8DA9"/>
      </a:folHlink>
    </a:clrScheme>
    <a:fontScheme name="Tahoma">
      <a:majorFont>
        <a:latin typeface="Tahoma"/>
        <a:ea typeface="MS PGothic"/>
        <a:cs typeface=""/>
      </a:majorFont>
      <a:minorFont>
        <a:latin typeface="Tahoma"/>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2B691885D53743AA16D888E4907591" ma:contentTypeVersion="0" ma:contentTypeDescription="Create a new document." ma:contentTypeScope="" ma:versionID="5232b155e346b251610eaf28e18a2e51">
  <xsd:schema xmlns:xsd="http://www.w3.org/2001/XMLSchema" xmlns:p="http://schemas.microsoft.com/office/2006/metadata/properties" targetNamespace="http://schemas.microsoft.com/office/2006/metadata/properties" ma:root="true" ma:fieldsID="b6d07dc4efc8556ce6720bc4f79f387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7869C5B2-A092-4181-A472-33CF2DB851D1}">
  <ds:schemaRefs>
    <ds:schemaRef ds:uri="http://schemas.microsoft.com/sharepoint/v3/contenttype/forms"/>
  </ds:schemaRefs>
</ds:datastoreItem>
</file>

<file path=customXml/itemProps2.xml><?xml version="1.0" encoding="utf-8"?>
<ds:datastoreItem xmlns:ds="http://schemas.openxmlformats.org/officeDocument/2006/customXml" ds:itemID="{F0B6A0C4-67CC-432B-9C74-9755DE561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6EAB80A-3891-47FA-A931-728C94B47243}">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22574</TotalTime>
  <Words>1533</Words>
  <Application>Microsoft Office PowerPoint</Application>
  <PresentationFormat>On-screen Show (4:3)</PresentationFormat>
  <Paragraphs>637</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Blank</vt:lpstr>
      <vt:lpstr>Equation</vt:lpstr>
      <vt:lpstr>CLV-B194 &amp; CLV-B212 sub-IVs at temperature 25C-125C</vt:lpstr>
      <vt:lpstr>Wafers Tested</vt:lpstr>
      <vt:lpstr>Preparing Bits</vt:lpstr>
      <vt:lpstr>Vth 1 to 1E3cyc</vt:lpstr>
      <vt:lpstr>DC Sweeps_Virgin &amp; 1E3cyc</vt:lpstr>
      <vt:lpstr>Idut Vs sqrt(Vdut) by Cycle</vt:lpstr>
      <vt:lpstr>Io &amp; STS_Virgin &amp; 1E3cyc</vt:lpstr>
      <vt:lpstr>STS Vs tSD_calc</vt:lpstr>
      <vt:lpstr>Etest Flow</vt:lpstr>
      <vt:lpstr>IVs Vs Temp</vt:lpstr>
      <vt:lpstr>Idut Vs sqrt(Vdut) by Cycle @ 65C</vt:lpstr>
      <vt:lpstr>DC Sweeps &amp; Bake Recovery after 150C/1h </vt:lpstr>
      <vt:lpstr>Methodology</vt:lpstr>
      <vt:lpstr>1st  Method: Ea &amp; β</vt:lpstr>
      <vt:lpstr>2nd Method: Ea &amp; β</vt:lpstr>
      <vt:lpstr>εSD</vt:lpstr>
      <vt:lpstr>Summary Table_Method#2</vt:lpstr>
      <vt:lpstr>Summary </vt:lpstr>
      <vt:lpstr>Follow up test</vt:lpstr>
      <vt:lpstr>Slide 20</vt:lpstr>
      <vt:lpstr>CLV-B194_Scorecard Summary_L1P1 (cont.)</vt:lpstr>
      <vt:lpstr>  </vt:lpstr>
      <vt:lpstr>Idut Vs sqrt(Vdut) by split</vt:lpstr>
      <vt:lpstr>Method#1: STS VS 1/KT</vt:lpstr>
      <vt:lpstr>1st Method: ε _excluding all 125C</vt:lpstr>
      <vt:lpstr>2nd method: Slope Vs Sqrt (V)</vt:lpstr>
    </vt:vector>
  </TitlesOfParts>
  <Company>Micron Technology,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mallegra</dc:creator>
  <cp:lastModifiedBy>cpapagia</cp:lastModifiedBy>
  <cp:revision>815</cp:revision>
  <cp:lastPrinted>2001-04-11T21:27:24Z</cp:lastPrinted>
  <dcterms:created xsi:type="dcterms:W3CDTF">2012-02-21T10:51:41Z</dcterms:created>
  <dcterms:modified xsi:type="dcterms:W3CDTF">2014-02-03T18:01:56Z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0x010100DA2B691885D53743AA16D888E4907591</vt:lpwstr>
  </property>
</Properties>
</file>