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B0"/>
    <a:srgbClr val="0064D2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6" autoAdjust="0"/>
    <p:restoredTop sz="94660"/>
  </p:normalViewPr>
  <p:slideViewPr>
    <p:cSldViewPr>
      <p:cViewPr varScale="1">
        <p:scale>
          <a:sx n="60" d="100"/>
          <a:sy n="60" d="100"/>
        </p:scale>
        <p:origin x="-91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375"/>
            <a:ext cx="7772400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5334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400" b="1"/>
            </a:lvl1pPr>
            <a:lvl2pPr marL="0" indent="0" algn="ctr">
              <a:buNone/>
              <a:defRPr sz="3200" baseline="30000"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85800" y="2133600"/>
            <a:ext cx="777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85800" y="776327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000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26"/>
            <a:ext cx="8229600" cy="4572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336676"/>
            <a:ext cx="2895600" cy="239712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124200" y="1336676"/>
            <a:ext cx="2895600" cy="239712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096000" y="1336676"/>
            <a:ext cx="2895600" cy="239712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152400" y="4079876"/>
            <a:ext cx="2895600" cy="239712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3124200" y="4079876"/>
            <a:ext cx="2895600" cy="239712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6096000" y="4079876"/>
            <a:ext cx="2895600" cy="239712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85800" y="519926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200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00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000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000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1371600" y="538526"/>
            <a:ext cx="609600" cy="239797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1200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200" baseline="30000"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1371600" y="796925"/>
            <a:ext cx="609600" cy="269875"/>
          </a:xfrm>
        </p:spPr>
        <p:txBody>
          <a:bodyPr anchor="b"/>
          <a:lstStyle>
            <a:lvl1pPr marL="0" indent="0" algn="ctr">
              <a:buNone/>
              <a:defRPr sz="1200" b="1" baseline="0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858000" y="527050"/>
            <a:ext cx="1826559" cy="269875"/>
          </a:xfrm>
        </p:spPr>
        <p:txBody>
          <a:bodyPr anchor="b"/>
          <a:lstStyle>
            <a:lvl1pPr marL="0" indent="0" algn="r">
              <a:buNone/>
              <a:defRPr sz="1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066800"/>
            <a:ext cx="2476500" cy="269875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352800" y="1066800"/>
            <a:ext cx="2476500" cy="269875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6324600" y="1066800"/>
            <a:ext cx="2476500" cy="269875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324600" y="3810000"/>
            <a:ext cx="2476500" cy="269875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352800" y="3810000"/>
            <a:ext cx="2476500" cy="269875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3400" y="3810000"/>
            <a:ext cx="2228850" cy="269875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810000" y="6673334"/>
            <a:ext cx="1600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657600" algn="ctr"/>
                <a:tab pos="8120063" algn="r"/>
              </a:tabLst>
            </a:pPr>
            <a:fld id="{3CBE715E-4167-445E-8F25-69DFD044E05F}" type="slidenum">
              <a:rPr lang="en-US" sz="1200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3657600" algn="ctr"/>
                  <a:tab pos="8120063" algn="r"/>
                </a:tabLst>
              </a:pPr>
              <a:t>‹#›</a:t>
            </a:fld>
            <a:endParaRPr lang="en-US" sz="1200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655022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err="1" smtClean="0">
                <a:latin typeface="Calibri" pitchFamily="34" charset="0"/>
                <a:cs typeface="Calibri" pitchFamily="34" charset="0"/>
              </a:rPr>
              <a:t>SxP</a:t>
            </a:r>
            <a:r>
              <a:rPr lang="en-US" sz="1200" baseline="0" dirty="0" smtClean="0">
                <a:latin typeface="Calibri" pitchFamily="34" charset="0"/>
                <a:cs typeface="Calibri" pitchFamily="34" charset="0"/>
              </a:rPr>
              <a:t> JDP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43000" y="6477000"/>
            <a:ext cx="12954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400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print"/>
          <a:srcRect l="6194" b="19231"/>
          <a:stretch>
            <a:fillRect/>
          </a:stretch>
        </p:blipFill>
        <p:spPr>
          <a:xfrm>
            <a:off x="647700" y="6534552"/>
            <a:ext cx="647700" cy="187094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6477000"/>
            <a:ext cx="518324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32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slide" Target="slide2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14.xml"/><Relationship Id="rId12" Type="http://schemas.openxmlformats.org/officeDocument/2006/relationships/slide" Target="slide2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15.xml"/><Relationship Id="rId5" Type="http://schemas.openxmlformats.org/officeDocument/2006/relationships/slide" Target="slide10.xml"/><Relationship Id="rId10" Type="http://schemas.openxmlformats.org/officeDocument/2006/relationships/slide" Target="slide18.xml"/><Relationship Id="rId4" Type="http://schemas.openxmlformats.org/officeDocument/2006/relationships/slide" Target="slide24.xml"/><Relationship Id="rId9" Type="http://schemas.openxmlformats.org/officeDocument/2006/relationships/slide" Target="slide11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Relationship Id="rId5" Type="http://schemas.openxmlformats.org/officeDocument/2006/relationships/slide" Target="slide2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SD1 Forming </a:t>
            </a:r>
            <a:br>
              <a:rPr lang="en-US" sz="3600" dirty="0"/>
            </a:br>
            <a:r>
              <a:rPr lang="en-US" sz="3600" dirty="0"/>
              <a:t>Risk Assessment &amp; Management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2/26/2013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Collaborators:</a:t>
            </a:r>
          </a:p>
          <a:p>
            <a:pPr marL="0" indent="0">
              <a:buNone/>
            </a:pPr>
            <a:r>
              <a:rPr lang="en-US" sz="2400" dirty="0"/>
              <a:t>Project Owner: Fabio (</a:t>
            </a:r>
            <a:r>
              <a:rPr lang="en-US" sz="2400" dirty="0" err="1" smtClean="0"/>
              <a:t>PaoloF</a:t>
            </a:r>
            <a:r>
              <a:rPr lang="en-US" sz="2400" dirty="0" smtClean="0"/>
              <a:t>, DerChang)</a:t>
            </a:r>
            <a:endParaRPr lang="en-US" sz="2400" dirty="0"/>
          </a:p>
          <a:p>
            <a:pPr marL="1023938" indent="-1023938">
              <a:buNone/>
            </a:pPr>
            <a:r>
              <a:rPr lang="en-US" sz="2400" dirty="0"/>
              <a:t>Device: Christina, </a:t>
            </a:r>
            <a:r>
              <a:rPr lang="en-US" sz="2400" dirty="0" err="1" smtClean="0"/>
              <a:t>DavideM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, </a:t>
            </a:r>
            <a:r>
              <a:rPr lang="en-US" sz="2400" dirty="0" err="1" smtClean="0"/>
              <a:t>Enzo</a:t>
            </a:r>
            <a:r>
              <a:rPr lang="en-US" sz="2400" baseline="30000" dirty="0" smtClean="0"/>
              <a:t>§</a:t>
            </a:r>
            <a:r>
              <a:rPr lang="en-US" sz="2400" dirty="0" smtClean="0"/>
              <a:t>, </a:t>
            </a:r>
            <a:r>
              <a:rPr lang="en-US" sz="2400" dirty="0"/>
              <a:t>Feng, Karthik, </a:t>
            </a:r>
            <a:r>
              <a:rPr lang="en-US" sz="2400" dirty="0" smtClean="0"/>
              <a:t>Koushik</a:t>
            </a:r>
            <a:r>
              <a:rPr lang="en-US" sz="2400" baseline="30000" dirty="0" smtClean="0"/>
              <a:t>¤</a:t>
            </a:r>
            <a:r>
              <a:rPr lang="en-US" sz="2400" dirty="0" smtClean="0"/>
              <a:t>, </a:t>
            </a:r>
            <a:r>
              <a:rPr lang="en-US" sz="2400" dirty="0"/>
              <a:t>Mattia</a:t>
            </a:r>
          </a:p>
          <a:p>
            <a:pPr marL="0" indent="0">
              <a:buNone/>
            </a:pPr>
            <a:r>
              <a:rPr lang="en-US" sz="2400" dirty="0"/>
              <a:t>Integration: </a:t>
            </a:r>
            <a:r>
              <a:rPr lang="en-US" sz="2400" dirty="0" smtClean="0"/>
              <a:t>Lorenzo</a:t>
            </a:r>
          </a:p>
          <a:p>
            <a:pPr marL="2287588" lvl="8" indent="0"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§: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Etest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/Probe coordinator</a:t>
            </a:r>
          </a:p>
          <a:p>
            <a:pPr marL="2287588" lvl="8" indent="0"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*: Array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charx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coordinator</a:t>
            </a:r>
          </a:p>
          <a:p>
            <a:pPr marL="2287588" lvl="8" indent="0"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¤: Cell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charx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coordinator</a:t>
            </a:r>
          </a:p>
          <a:p>
            <a:pPr marL="2287588" lvl="8" indent="0" algn="r"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(Collaborators are assignment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based,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r>
              <a:rPr lang="en-US" sz="16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upervised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by Fabio, DerChang and Lorenzo)</a:t>
            </a:r>
          </a:p>
          <a:p>
            <a:pPr marL="2287588" lvl="8" indent="0">
              <a:buNone/>
            </a:pP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 IV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8870" r="19643" b="7204"/>
          <a:stretch>
            <a:fillRect/>
          </a:stretch>
        </p:blipFill>
        <p:spPr bwMode="auto">
          <a:xfrm>
            <a:off x="3079380" y="1447800"/>
            <a:ext cx="2743200" cy="20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52007" t="6639" r="15920" b="50247"/>
          <a:stretch>
            <a:fillRect/>
          </a:stretch>
        </p:blipFill>
        <p:spPr bwMode="auto">
          <a:xfrm>
            <a:off x="5943600" y="1371600"/>
            <a:ext cx="2743200" cy="18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0746" t="4494" r="15528" b="21348"/>
          <a:stretch>
            <a:fillRect/>
          </a:stretch>
        </p:blipFill>
        <p:spPr bwMode="auto">
          <a:xfrm>
            <a:off x="304800" y="1295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1280" y="1066800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SD0 (D2 PT180)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52019" y="1113128"/>
            <a:ext cx="10310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(A67)</a:t>
            </a:r>
            <a:endParaRPr lang="en-US" sz="1400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l="78793" b="74359"/>
          <a:stretch>
            <a:fillRect/>
          </a:stretch>
        </p:blipFill>
        <p:spPr bwMode="auto">
          <a:xfrm>
            <a:off x="3886200" y="1524000"/>
            <a:ext cx="8614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 l="35970" t="53072" r="47993" b="25351"/>
          <a:stretch>
            <a:fillRect/>
          </a:stretch>
        </p:blipFill>
        <p:spPr bwMode="auto">
          <a:xfrm>
            <a:off x="7710681" y="2330825"/>
            <a:ext cx="8909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 t="5985" r="19555" b="10231"/>
          <a:stretch>
            <a:fillRect/>
          </a:stretch>
        </p:blipFill>
        <p:spPr bwMode="auto">
          <a:xfrm>
            <a:off x="3034555" y="4282153"/>
            <a:ext cx="28328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681395" y="3883223"/>
            <a:ext cx="17874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(A110) – 19nm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95165" y="3945978"/>
            <a:ext cx="17972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(A125) – 19nm</a:t>
            </a:r>
            <a:endParaRPr lang="en-US" sz="1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t="6220" r="18804"/>
          <a:stretch>
            <a:fillRect/>
          </a:stretch>
        </p:blipFill>
        <p:spPr bwMode="auto">
          <a:xfrm>
            <a:off x="5867400" y="41910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993780" y="1134035"/>
            <a:ext cx="16578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(A45) - 30nm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33800" y="867201"/>
            <a:ext cx="470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Oerlikon</a:t>
            </a:r>
            <a:r>
              <a:rPr lang="en-US" sz="1600" b="1" dirty="0" smtClean="0"/>
              <a:t> RT Dep. before maintenance, Mask#1</a:t>
            </a:r>
            <a:endParaRPr lang="en-US" sz="16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 t="8571" r="18812" b="11429"/>
          <a:stretch>
            <a:fillRect/>
          </a:stretch>
        </p:blipFill>
        <p:spPr bwMode="auto">
          <a:xfrm>
            <a:off x="152400" y="4264223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143000" y="3959423"/>
            <a:ext cx="16979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(A65) – 25nm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4095" y="3429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Oerlikon</a:t>
            </a:r>
            <a:r>
              <a:rPr lang="en-US" sz="1600" b="1" dirty="0" smtClean="0"/>
              <a:t> RT Dep. </a:t>
            </a:r>
          </a:p>
          <a:p>
            <a:r>
              <a:rPr lang="en-US" sz="1600" b="1" dirty="0" smtClean="0"/>
              <a:t>after maintenance,Mask#1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76600" y="3411070"/>
            <a:ext cx="29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Oerlikon</a:t>
            </a:r>
            <a:r>
              <a:rPr lang="en-US" sz="1600" b="1" dirty="0" smtClean="0"/>
              <a:t> 200C Dep. </a:t>
            </a:r>
          </a:p>
          <a:p>
            <a:r>
              <a:rPr lang="en-US" sz="1600" b="1" dirty="0" smtClean="0"/>
              <a:t>after maintenance,Mask#3</a:t>
            </a:r>
          </a:p>
          <a:p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3429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Endura</a:t>
            </a:r>
            <a:r>
              <a:rPr lang="en-US" sz="1600" b="1" dirty="0" smtClean="0"/>
              <a:t> RT Dep. </a:t>
            </a:r>
          </a:p>
          <a:p>
            <a:r>
              <a:rPr lang="en-US" sz="1600" b="1" dirty="0" smtClean="0"/>
              <a:t>Mask#3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 l="78793" b="74359"/>
          <a:stretch>
            <a:fillRect/>
          </a:stretch>
        </p:blipFill>
        <p:spPr bwMode="auto">
          <a:xfrm>
            <a:off x="3886200" y="4343400"/>
            <a:ext cx="8614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 l="78793" b="74359"/>
          <a:stretch>
            <a:fillRect/>
          </a:stretch>
        </p:blipFill>
        <p:spPr bwMode="auto">
          <a:xfrm>
            <a:off x="6705600" y="4267200"/>
            <a:ext cx="8614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/>
          <a:srcRect l="78793" b="74359"/>
          <a:stretch>
            <a:fillRect/>
          </a:stretch>
        </p:blipFill>
        <p:spPr bwMode="auto">
          <a:xfrm>
            <a:off x="1066800" y="4343400"/>
            <a:ext cx="8614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0" y="2606351"/>
            <a:ext cx="91217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SF IV is area-</a:t>
            </a:r>
            <a:r>
              <a:rPr lang="en-US" sz="1600" b="1" i="1" dirty="0" smtClean="0">
                <a:solidFill>
                  <a:srgbClr val="FF0000"/>
                </a:solidFill>
              </a:rPr>
              <a:t>in</a:t>
            </a:r>
            <a:r>
              <a:rPr lang="en-US" sz="1600" b="1" dirty="0" smtClean="0">
                <a:solidFill>
                  <a:srgbClr val="FF0000"/>
                </a:solidFill>
              </a:rPr>
              <a:t>dependent for SD0 and few SD1 lots (A45, A67- </a:t>
            </a:r>
            <a:r>
              <a:rPr lang="en-US" sz="1600" b="1" dirty="0" err="1" smtClean="0">
                <a:solidFill>
                  <a:srgbClr val="FF0000"/>
                </a:solidFill>
              </a:rPr>
              <a:t>Oerlikon</a:t>
            </a:r>
            <a:r>
              <a:rPr lang="en-US" sz="1600" b="1" dirty="0" smtClean="0">
                <a:solidFill>
                  <a:srgbClr val="FF0000"/>
                </a:solidFill>
              </a:rPr>
              <a:t> before maintenance)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5036" y="1828800"/>
            <a:ext cx="8443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990600" y="5627456"/>
            <a:ext cx="756970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SF IV scales with area for SD1 lots (</a:t>
            </a:r>
            <a:r>
              <a:rPr lang="en-US" sz="1600" b="1" dirty="0" err="1" smtClean="0">
                <a:solidFill>
                  <a:srgbClr val="FF0000"/>
                </a:solidFill>
              </a:rPr>
              <a:t>Oerlikon</a:t>
            </a:r>
            <a:r>
              <a:rPr lang="en-US" sz="1600" b="1" dirty="0" smtClean="0">
                <a:solidFill>
                  <a:srgbClr val="FF0000"/>
                </a:solidFill>
              </a:rPr>
              <a:t> after maintenance and </a:t>
            </a:r>
            <a:r>
              <a:rPr lang="en-US" sz="1600" b="1" dirty="0" err="1" smtClean="0">
                <a:solidFill>
                  <a:srgbClr val="FF0000"/>
                </a:solidFill>
              </a:rPr>
              <a:t>Endura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</a:t>
            </a:r>
            <a:r>
              <a:rPr lang="en-US" dirty="0" err="1" smtClean="0"/>
              <a:t>vs</a:t>
            </a:r>
            <a:r>
              <a:rPr lang="en-US" dirty="0" smtClean="0"/>
              <a:t> 2D SD1 FF/SF IV [PTXA131]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18610"/>
          <a:stretch>
            <a:fillRect/>
          </a:stretch>
        </p:blipFill>
        <p:spPr bwMode="auto">
          <a:xfrm>
            <a:off x="609600" y="1276350"/>
            <a:ext cx="3839164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r="17941"/>
          <a:stretch>
            <a:fillRect/>
          </a:stretch>
        </p:blipFill>
        <p:spPr bwMode="auto">
          <a:xfrm>
            <a:off x="4648200" y="1276350"/>
            <a:ext cx="387072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67400" y="1276350"/>
            <a:ext cx="174105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2D Confinement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09775" y="1219200"/>
            <a:ext cx="174105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1D Confinement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467350"/>
            <a:ext cx="810627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1600200" y="2343150"/>
            <a:ext cx="914400" cy="914400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4476750"/>
            <a:ext cx="2365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Crossover of FF &amp; SF IV</a:t>
            </a:r>
          </a:p>
          <a:p>
            <a:r>
              <a:rPr lang="en-US" b="1" dirty="0" smtClean="0"/>
              <a:t>(similar to A125, A110)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5486400" y="2343150"/>
            <a:ext cx="914400" cy="914400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72200" y="4400550"/>
            <a:ext cx="263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crossover </a:t>
            </a:r>
          </a:p>
          <a:p>
            <a:r>
              <a:rPr lang="en-US" b="1" dirty="0" smtClean="0"/>
              <a:t>(similar to A45, A67, A65)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H="1" flipV="1">
            <a:off x="2133600" y="3028950"/>
            <a:ext cx="103036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0"/>
          </p:cNvCxnSpPr>
          <p:nvPr/>
        </p:nvCxnSpPr>
        <p:spPr>
          <a:xfrm flipH="1" flipV="1">
            <a:off x="6172203" y="2876550"/>
            <a:ext cx="1316800" cy="15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19600" y="5124450"/>
            <a:ext cx="431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L3 testing, 50×50 1xnmos devices</a:t>
            </a:r>
            <a:endParaRPr lang="en-US" dirty="0"/>
          </a:p>
        </p:txBody>
      </p:sp>
      <p:sp>
        <p:nvSpPr>
          <p:cNvPr id="21" name="Right Arrow 20">
            <a:hlinkClick r:id="rId5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76" y="1239261"/>
            <a:ext cx="6592824" cy="523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</a:t>
            </a:r>
            <a:r>
              <a:rPr lang="en-US" dirty="0" err="1" smtClean="0"/>
              <a:t>Vform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Process Variation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371555">
            <a:off x="3757780" y="1345483"/>
            <a:ext cx="457200" cy="1676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Oval 5"/>
          <p:cNvSpPr/>
          <p:nvPr/>
        </p:nvSpPr>
        <p:spPr>
          <a:xfrm rot="2371555">
            <a:off x="4611780" y="1582637"/>
            <a:ext cx="457200" cy="113149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9402" y="1234776"/>
            <a:ext cx="2603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Increases with thickness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68955">
            <a:off x="2018121" y="1154451"/>
            <a:ext cx="257637" cy="154434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Oval 8"/>
          <p:cNvSpPr/>
          <p:nvPr/>
        </p:nvSpPr>
        <p:spPr>
          <a:xfrm rot="4017904">
            <a:off x="6633070" y="1735149"/>
            <a:ext cx="429468" cy="943762"/>
          </a:xfrm>
          <a:prstGeom prst="ellipse">
            <a:avLst/>
          </a:prstGeom>
          <a:noFill/>
          <a:ln w="19050">
            <a:solidFill>
              <a:srgbClr val="0150E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638191"/>
            <a:ext cx="3151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6"/>
                </a:solidFill>
              </a:rPr>
              <a:t>Vform</a:t>
            </a:r>
            <a:r>
              <a:rPr lang="en-US" sz="1600" b="1" dirty="0" smtClean="0">
                <a:solidFill>
                  <a:schemeClr val="accent6"/>
                </a:solidFill>
              </a:rPr>
              <a:t> for 2D is higher than 1D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2371555">
            <a:off x="1692810" y="2603125"/>
            <a:ext cx="343859" cy="358232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83946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SD0 (</a:t>
            </a:r>
            <a:r>
              <a:rPr lang="en-US" sz="1600" b="1" dirty="0" err="1" smtClean="0">
                <a:solidFill>
                  <a:srgbClr val="00B050"/>
                </a:solidFill>
              </a:rPr>
              <a:t>Vform</a:t>
            </a:r>
            <a:r>
              <a:rPr lang="en-US" sz="1600" b="1" dirty="0" smtClean="0">
                <a:solidFill>
                  <a:srgbClr val="00B050"/>
                </a:solidFill>
              </a:rPr>
              <a:t> lower than SD1)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  <a:endCxn id="11" idx="3"/>
          </p:cNvCxnSpPr>
          <p:nvPr/>
        </p:nvCxnSpPr>
        <p:spPr>
          <a:xfrm flipV="1">
            <a:off x="800100" y="2802562"/>
            <a:ext cx="890260" cy="3689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04565" y="1010661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05000" y="1066800"/>
            <a:ext cx="990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8213" y="798766"/>
            <a:ext cx="217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</a:t>
            </a:r>
            <a:r>
              <a:rPr lang="en-US" sz="1200" dirty="0" err="1" smtClean="0"/>
              <a:t>Oerlikon</a:t>
            </a:r>
            <a:r>
              <a:rPr lang="en-US" sz="1200" dirty="0" smtClean="0"/>
              <a:t> maintenance</a:t>
            </a:r>
            <a:endParaRPr lang="en-US" sz="1200" dirty="0"/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Vform</a:t>
            </a:r>
            <a:r>
              <a:rPr lang="en-US" dirty="0" smtClean="0"/>
              <a:t> Median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132320" cy="574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886200"/>
            <a:ext cx="8458200" cy="2546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93577"/>
            <a:ext cx="5638800" cy="215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72" y="3999286"/>
            <a:ext cx="2781528" cy="21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FF/SF </a:t>
            </a:r>
            <a:r>
              <a:rPr lang="el-GR" dirty="0" smtClean="0">
                <a:ea typeface="Gulim"/>
              </a:rPr>
              <a:t>ρ</a:t>
            </a:r>
            <a:r>
              <a:rPr lang="en-US" dirty="0" smtClean="0">
                <a:ea typeface="Gulim"/>
              </a:rPr>
              <a:t> </a:t>
            </a:r>
            <a:r>
              <a:rPr lang="en-US" dirty="0" err="1" smtClean="0">
                <a:ea typeface="Gulim"/>
              </a:rPr>
              <a:t>vs</a:t>
            </a:r>
            <a:r>
              <a:rPr lang="en-US" dirty="0" smtClean="0">
                <a:ea typeface="Gulim"/>
              </a:rPr>
              <a:t> Process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1524000"/>
          </a:xfrm>
        </p:spPr>
        <p:txBody>
          <a:bodyPr/>
          <a:lstStyle/>
          <a:p>
            <a:r>
              <a:rPr lang="en-US" sz="1800" dirty="0" smtClean="0"/>
              <a:t>FF </a:t>
            </a:r>
            <a:r>
              <a:rPr lang="el-GR" sz="1800" dirty="0" smtClean="0">
                <a:ea typeface="Gulim"/>
              </a:rPr>
              <a:t>ρ </a:t>
            </a:r>
            <a:r>
              <a:rPr lang="en-US" sz="1800" dirty="0" smtClean="0">
                <a:ea typeface="Gulim"/>
                <a:sym typeface="Wingdings" pitchFamily="2" charset="2"/>
              </a:rPr>
              <a:t></a:t>
            </a:r>
            <a:r>
              <a:rPr lang="el-GR" sz="1800" dirty="0" smtClean="0">
                <a:ea typeface="Gulim"/>
              </a:rPr>
              <a:t> </a:t>
            </a:r>
            <a:r>
              <a:rPr lang="en-US" sz="1800" dirty="0" smtClean="0"/>
              <a:t>similar (order of 1e14) across splits</a:t>
            </a:r>
          </a:p>
          <a:p>
            <a:r>
              <a:rPr lang="en-US" sz="1800" dirty="0" smtClean="0"/>
              <a:t>SF </a:t>
            </a:r>
            <a:r>
              <a:rPr lang="el-GR" sz="1800" dirty="0" smtClean="0">
                <a:ea typeface="Gulim"/>
              </a:rPr>
              <a:t>ρ </a:t>
            </a:r>
            <a:r>
              <a:rPr lang="en-US" sz="1800" dirty="0" smtClean="0">
                <a:sym typeface="Wingdings" pitchFamily="2" charset="2"/>
              </a:rPr>
              <a:t> </a:t>
            </a:r>
          </a:p>
          <a:p>
            <a:pPr lvl="1"/>
            <a:r>
              <a:rPr lang="en-US" sz="1800" dirty="0" smtClean="0"/>
              <a:t>A67 &amp; A125 (10nm,16nm) </a:t>
            </a:r>
            <a:r>
              <a:rPr lang="en-US" sz="1800" dirty="0" smtClean="0">
                <a:sym typeface="Wingdings" pitchFamily="2" charset="2"/>
              </a:rPr>
              <a:t> lower than FF (i.e. SF leakier @low field). Exponential variation with thickness.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 A125 (19nm-25nm) &amp; A110   higher than FF (i.e. SF </a:t>
            </a:r>
            <a:r>
              <a:rPr lang="en-US" sz="1800" i="1" dirty="0" smtClean="0">
                <a:sym typeface="Wingdings" pitchFamily="2" charset="2"/>
              </a:rPr>
              <a:t>less</a:t>
            </a:r>
            <a:r>
              <a:rPr lang="en-US" sz="1800" dirty="0" smtClean="0">
                <a:sym typeface="Wingdings" pitchFamily="2" charset="2"/>
              </a:rPr>
              <a:t> leakier @low field). Also exponential variation with thickness.</a:t>
            </a:r>
            <a:endParaRPr lang="en-US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867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FF/SF </a:t>
            </a:r>
            <a:r>
              <a:rPr lang="el-GR" dirty="0" smtClean="0">
                <a:ea typeface="Gulim"/>
                <a:sym typeface="Symbol"/>
              </a:rPr>
              <a:t></a:t>
            </a:r>
            <a:r>
              <a:rPr lang="en-US" dirty="0" smtClean="0">
                <a:ea typeface="Gulim"/>
              </a:rPr>
              <a:t> </a:t>
            </a:r>
            <a:r>
              <a:rPr lang="en-US" dirty="0" err="1" smtClean="0">
                <a:ea typeface="Gulim"/>
              </a:rPr>
              <a:t>vs</a:t>
            </a:r>
            <a:r>
              <a:rPr lang="en-US" dirty="0" smtClean="0">
                <a:ea typeface="Gulim"/>
              </a:rPr>
              <a:t> Process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752600"/>
          </a:xfrm>
        </p:spPr>
        <p:txBody>
          <a:bodyPr/>
          <a:lstStyle/>
          <a:p>
            <a:r>
              <a:rPr lang="en-US" sz="1800" dirty="0" smtClean="0"/>
              <a:t>FF</a:t>
            </a:r>
            <a:r>
              <a:rPr lang="el-GR" sz="1800" dirty="0" smtClean="0">
                <a:ea typeface="Gulim"/>
                <a:sym typeface="Symbol"/>
              </a:rPr>
              <a:t> 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Linear increase with thickness in all lots [Slope: A67 0.01V/nm, A125 0.018V/nm, A110 0.022V/nm]</a:t>
            </a:r>
          </a:p>
          <a:p>
            <a:r>
              <a:rPr lang="en-US" sz="1800" dirty="0" smtClean="0"/>
              <a:t>SF</a:t>
            </a:r>
            <a:r>
              <a:rPr lang="el-GR" sz="1800" dirty="0" smtClean="0">
                <a:ea typeface="Gulim"/>
                <a:sym typeface="Symbol"/>
              </a:rPr>
              <a:t> 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No clear trend with thickness</a:t>
            </a:r>
          </a:p>
          <a:p>
            <a:pPr lvl="1"/>
            <a:r>
              <a:rPr lang="en-US" sz="1800" dirty="0" smtClean="0"/>
              <a:t>A67 &amp; A125 (10nm,16nm) </a:t>
            </a:r>
            <a:r>
              <a:rPr lang="en-US" sz="1800" dirty="0" smtClean="0">
                <a:sym typeface="Wingdings" pitchFamily="2" charset="2"/>
              </a:rPr>
              <a:t> higher than FF (i.e. SF IV less steep)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 A125 (19nm-25nm) &amp; A110   lower than FF (i.e. SF IV steeper than FF)</a:t>
            </a:r>
            <a:endParaRPr lang="en-US" sz="1800" dirty="0" smtClean="0"/>
          </a:p>
          <a:p>
            <a:pPr lvl="1">
              <a:buNone/>
            </a:pP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762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VT Reset </a:t>
            </a:r>
            <a:r>
              <a:rPr lang="en-US" sz="3200" dirty="0" err="1" smtClean="0"/>
              <a:t>vs</a:t>
            </a:r>
            <a:r>
              <a:rPr lang="en-US" sz="3200" dirty="0" smtClean="0"/>
              <a:t> Cycle </a:t>
            </a:r>
            <a:r>
              <a:rPr lang="en-US" sz="3200" dirty="0" err="1" smtClean="0"/>
              <a:t>vs</a:t>
            </a:r>
            <a:r>
              <a:rPr lang="en-US" sz="3200" dirty="0" smtClean="0"/>
              <a:t> Forming – 1x1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70763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410200"/>
            <a:ext cx="8077200" cy="695325"/>
          </a:xfrm>
        </p:spPr>
        <p:txBody>
          <a:bodyPr/>
          <a:lstStyle/>
          <a:p>
            <a:r>
              <a:rPr lang="en-US" sz="2400" dirty="0" smtClean="0">
                <a:sym typeface="Wingdings" pitchFamily="2" charset="2"/>
              </a:rPr>
              <a:t>PTX-A110; split 2; 16nm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88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44780"/>
            <a:ext cx="7772400" cy="838200"/>
          </a:xfrm>
        </p:spPr>
        <p:txBody>
          <a:bodyPr/>
          <a:lstStyle/>
          <a:p>
            <a:r>
              <a:rPr lang="en-US" sz="3200" dirty="0" smtClean="0"/>
              <a:t>Memory Window </a:t>
            </a:r>
            <a:r>
              <a:rPr lang="en-US" sz="3200" dirty="0" err="1"/>
              <a:t>vs</a:t>
            </a:r>
            <a:r>
              <a:rPr lang="en-US" sz="3200" dirty="0"/>
              <a:t> Cycle </a:t>
            </a:r>
            <a:r>
              <a:rPr lang="en-US" sz="3200" dirty="0" err="1"/>
              <a:t>vs</a:t>
            </a:r>
            <a:r>
              <a:rPr lang="en-US" sz="3200" dirty="0"/>
              <a:t> Forming – 1x1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219200"/>
            <a:ext cx="70659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410200"/>
            <a:ext cx="8077200" cy="695325"/>
          </a:xfrm>
        </p:spPr>
        <p:txBody>
          <a:bodyPr/>
          <a:lstStyle/>
          <a:p>
            <a:r>
              <a:rPr lang="en-US" sz="2400" dirty="0" smtClean="0">
                <a:sym typeface="Wingdings" pitchFamily="2" charset="2"/>
              </a:rPr>
              <a:t>PTX-A110; split 2; 16nm </a:t>
            </a:r>
            <a:endParaRPr lang="en-US" sz="2400" dirty="0" smtClean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Effect </a:t>
            </a:r>
            <a:r>
              <a:rPr lang="en-US" dirty="0" err="1" smtClean="0"/>
              <a:t>vs</a:t>
            </a:r>
            <a:r>
              <a:rPr lang="en-US" dirty="0" smtClean="0"/>
              <a:t> Process Variation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92808"/>
            <a:ext cx="65722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066800" y="1192808"/>
            <a:ext cx="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62311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Higher Memory Effect</a:t>
            </a:r>
          </a:p>
          <a:p>
            <a:r>
              <a:rPr lang="en-US" sz="1200" b="1" dirty="0" smtClean="0"/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negative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8" name="Oval 7"/>
          <p:cNvSpPr/>
          <p:nvPr/>
        </p:nvSpPr>
        <p:spPr>
          <a:xfrm rot="5400000">
            <a:off x="3620499" y="1057333"/>
            <a:ext cx="457200" cy="99328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Oval 8"/>
          <p:cNvSpPr/>
          <p:nvPr/>
        </p:nvSpPr>
        <p:spPr>
          <a:xfrm rot="4255787">
            <a:off x="3924815" y="1786752"/>
            <a:ext cx="1616449" cy="66968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 rot="4867755">
            <a:off x="1917618" y="1336407"/>
            <a:ext cx="286283" cy="39763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9592" y="2436519"/>
            <a:ext cx="3249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 clear thickness dependence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7996669">
            <a:off x="6501414" y="2005604"/>
            <a:ext cx="429468" cy="671228"/>
          </a:xfrm>
          <a:prstGeom prst="ellipse">
            <a:avLst/>
          </a:prstGeom>
          <a:noFill/>
          <a:ln w="19050">
            <a:solidFill>
              <a:srgbClr val="0150E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495" y="192791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Higher for 2D than 1D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4255787">
            <a:off x="5045431" y="1419595"/>
            <a:ext cx="1616449" cy="1024605"/>
          </a:xfrm>
          <a:prstGeom prst="ellipse">
            <a:avLst/>
          </a:prstGeom>
          <a:noFill/>
          <a:ln w="19050">
            <a:solidFill>
              <a:srgbClr val="8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121093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Electrodes affects memory window [See next slide]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19400" y="1116608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19835" y="1172747"/>
            <a:ext cx="990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3048" y="904713"/>
            <a:ext cx="217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</a:t>
            </a:r>
            <a:r>
              <a:rPr lang="en-US" sz="1200" dirty="0" err="1" smtClean="0"/>
              <a:t>Oerlikon</a:t>
            </a:r>
            <a:r>
              <a:rPr lang="en-US" sz="1200" dirty="0" smtClean="0"/>
              <a:t> maintenance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14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Memory Effect </a:t>
            </a:r>
            <a:r>
              <a:rPr lang="en-US" dirty="0" err="1" smtClean="0"/>
              <a:t>vs</a:t>
            </a:r>
            <a:r>
              <a:rPr lang="en-US" dirty="0" smtClean="0"/>
              <a:t> Electrode (PTXA145)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06880"/>
            <a:ext cx="472440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3920607">
            <a:off x="3619574" y="2541804"/>
            <a:ext cx="1616449" cy="38810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Oval 5"/>
          <p:cNvSpPr/>
          <p:nvPr/>
        </p:nvSpPr>
        <p:spPr>
          <a:xfrm rot="3310423">
            <a:off x="1489038" y="2058511"/>
            <a:ext cx="1616449" cy="38810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859279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TE modulates the memory effect the most (</a:t>
            </a:r>
            <a:r>
              <a:rPr lang="en-US" sz="1400" dirty="0" err="1" smtClean="0">
                <a:solidFill>
                  <a:srgbClr val="FF0000"/>
                </a:solidFill>
              </a:rPr>
              <a:t>Endura</a:t>
            </a:r>
            <a:r>
              <a:rPr lang="en-US" sz="1400" dirty="0" smtClean="0">
                <a:solidFill>
                  <a:srgbClr val="FF0000"/>
                </a:solidFill>
              </a:rPr>
              <a:t> Ch2 minimum), for both </a:t>
            </a:r>
            <a:r>
              <a:rPr lang="en-US" sz="1400" dirty="0" err="1" smtClean="0">
                <a:solidFill>
                  <a:srgbClr val="FF0000"/>
                </a:solidFill>
              </a:rPr>
              <a:t>Oerlikon</a:t>
            </a:r>
            <a:r>
              <a:rPr lang="en-US" sz="1400" dirty="0" smtClean="0">
                <a:solidFill>
                  <a:srgbClr val="FF0000"/>
                </a:solidFill>
              </a:rPr>
              <a:t> and </a:t>
            </a:r>
            <a:r>
              <a:rPr lang="en-US" sz="1400" dirty="0" err="1" smtClean="0">
                <a:solidFill>
                  <a:srgbClr val="FF0000"/>
                </a:solidFill>
              </a:rPr>
              <a:t>Endura</a:t>
            </a:r>
            <a:r>
              <a:rPr lang="en-US" sz="1400" dirty="0" smtClean="0">
                <a:solidFill>
                  <a:srgbClr val="FF0000"/>
                </a:solidFill>
              </a:rPr>
              <a:t> dep.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1940" y="2697479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BE also modulates memory effect. However the trend is different for </a:t>
            </a:r>
            <a:r>
              <a:rPr lang="en-US" sz="1400" dirty="0" err="1" smtClean="0">
                <a:solidFill>
                  <a:schemeClr val="accent2"/>
                </a:solidFill>
              </a:rPr>
              <a:t>Endura</a:t>
            </a:r>
            <a:r>
              <a:rPr lang="en-US" sz="1400" dirty="0" smtClean="0">
                <a:solidFill>
                  <a:schemeClr val="accent2"/>
                </a:solidFill>
              </a:rPr>
              <a:t> and </a:t>
            </a:r>
            <a:r>
              <a:rPr lang="en-US" sz="1400" dirty="0" err="1" smtClean="0">
                <a:solidFill>
                  <a:schemeClr val="accent2"/>
                </a:solidFill>
              </a:rPr>
              <a:t>Oerlikon</a:t>
            </a:r>
            <a:r>
              <a:rPr lang="en-US" sz="1400" dirty="0" smtClean="0">
                <a:solidFill>
                  <a:schemeClr val="accent2"/>
                </a:solidFill>
              </a:rPr>
              <a:t> dep.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5218553">
            <a:off x="3902930" y="2554665"/>
            <a:ext cx="356843" cy="1654494"/>
          </a:xfrm>
          <a:prstGeom prst="ellipse">
            <a:avLst/>
          </a:prstGeom>
          <a:noFill/>
          <a:ln w="19050">
            <a:solidFill>
              <a:srgbClr val="0150E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 rot="18189986">
            <a:off x="2592651" y="2198793"/>
            <a:ext cx="356843" cy="978962"/>
          </a:xfrm>
          <a:prstGeom prst="ellipse">
            <a:avLst/>
          </a:prstGeom>
          <a:noFill/>
          <a:ln w="19050">
            <a:solidFill>
              <a:srgbClr val="0150E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90600" y="1935479"/>
            <a:ext cx="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2365784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Higher Memory Effect</a:t>
            </a:r>
          </a:p>
          <a:p>
            <a:r>
              <a:rPr lang="en-US" sz="1200" b="1" dirty="0" smtClean="0"/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negative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423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Pulse Forming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Goal: Single Pulse to form a stable </a:t>
            </a:r>
            <a:r>
              <a:rPr lang="en-US" dirty="0" err="1" smtClean="0"/>
              <a:t>Vt</a:t>
            </a:r>
            <a:r>
              <a:rPr lang="en-US" dirty="0" smtClean="0"/>
              <a:t> of SD device</a:t>
            </a:r>
          </a:p>
          <a:p>
            <a:r>
              <a:rPr lang="en-US" dirty="0" smtClean="0"/>
              <a:t>Gap:</a:t>
            </a:r>
          </a:p>
          <a:p>
            <a:pPr lvl="1"/>
            <a:r>
              <a:rPr lang="en-US" dirty="0" smtClean="0"/>
              <a:t>No unified forming procedure for Array, CLV and DITP</a:t>
            </a:r>
          </a:p>
          <a:p>
            <a:pPr lvl="1"/>
            <a:r>
              <a:rPr lang="en-US" dirty="0" smtClean="0"/>
              <a:t>Continuous </a:t>
            </a:r>
            <a:r>
              <a:rPr lang="en-US" dirty="0" err="1" smtClean="0"/>
              <a:t>Vt</a:t>
            </a:r>
            <a:r>
              <a:rPr lang="en-US" dirty="0" smtClean="0"/>
              <a:t> reduction after “BKM” forming; </a:t>
            </a:r>
            <a:r>
              <a:rPr lang="en-US" b="1" dirty="0" smtClean="0">
                <a:solidFill>
                  <a:srgbClr val="FF0000"/>
                </a:solidFill>
                <a:hlinkClick r:id="rId2" action="ppaction://hlinksldjump"/>
              </a:rPr>
              <a:t>(&gt;0.3V @1E7 cycle)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Negative memory effect </a:t>
            </a:r>
            <a:r>
              <a:rPr lang="en-US" b="1" dirty="0" smtClean="0">
                <a:solidFill>
                  <a:srgbClr val="FF0000"/>
                </a:solidFill>
                <a:hlinkClick r:id="rId2" action="ppaction://hlinksldjump"/>
              </a:rPr>
              <a:t>(1V of more); </a:t>
            </a:r>
            <a:r>
              <a:rPr lang="en-US" dirty="0" smtClean="0"/>
              <a:t>reduces after bit is cycled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 smtClean="0"/>
              <a:t>Formed behavior changed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1) after </a:t>
            </a:r>
            <a:r>
              <a:rPr lang="en-US" dirty="0" err="1" smtClean="0"/>
              <a:t>Oerlikon</a:t>
            </a:r>
            <a:r>
              <a:rPr lang="en-US" dirty="0" smtClean="0"/>
              <a:t> maintenance (Q3/12)  2) Geometric confinement</a:t>
            </a:r>
          </a:p>
          <a:p>
            <a:r>
              <a:rPr lang="en-US" dirty="0" smtClean="0"/>
              <a:t>Forming changes SD bulk conduction</a:t>
            </a:r>
          </a:p>
          <a:p>
            <a:r>
              <a:rPr lang="en-US" dirty="0" smtClean="0"/>
              <a:t>Insufficient forming results in memory effects, this memory effect manifests interface and/or its boarder dependence</a:t>
            </a:r>
          </a:p>
          <a:p>
            <a:r>
              <a:rPr lang="en-US" dirty="0" smtClean="0"/>
              <a:t>Forming is typically a bake reversible process.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3" action="ppaction://hlinksldjump"/>
              </a:rPr>
              <a:t>1. SF</a:t>
            </a:r>
            <a:r>
              <a:rPr lang="en-US" dirty="0" smtClean="0"/>
              <a:t> I-V </a:t>
            </a:r>
            <a:r>
              <a:rPr lang="en-US" dirty="0" err="1" smtClean="0"/>
              <a:t>indep</a:t>
            </a:r>
            <a:r>
              <a:rPr lang="en-US" dirty="0" smtClean="0"/>
              <a:t>. of area before tool change vs. J-V after tool change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smtClean="0">
                <a:hlinkClick r:id="rId4" action="ppaction://hlinksldjump"/>
              </a:rPr>
              <a:t>2D confined SD </a:t>
            </a:r>
            <a:r>
              <a:rPr lang="en-US" dirty="0" smtClean="0"/>
              <a:t>improves I-V dist.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hlinkClick r:id="rId5" action="ppaction://hlinksldjump"/>
              </a:rPr>
              <a:t>V</a:t>
            </a:r>
            <a:r>
              <a:rPr lang="en-US" baseline="-25000" dirty="0" err="1" smtClean="0">
                <a:hlinkClick r:id="rId5" action="ppaction://hlinksldjump"/>
              </a:rPr>
              <a:t>form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  <a:hlinkClick r:id="rId6" action="ppaction://hlinksldjump"/>
              </a:rPr>
              <a:t>r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  <a:hlinkClick r:id="rId7" action="ppaction://hlinksldjump"/>
              </a:rPr>
              <a:t>s</a:t>
            </a:r>
            <a:r>
              <a:rPr lang="en-US" dirty="0" smtClean="0"/>
              <a:t>, scales </a:t>
            </a:r>
            <a:r>
              <a:rPr lang="en-US" dirty="0"/>
              <a:t>with SD </a:t>
            </a:r>
            <a:r>
              <a:rPr lang="en-US" dirty="0" smtClean="0"/>
              <a:t>thickness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1. </a:t>
            </a:r>
            <a:r>
              <a:rPr lang="en-US" dirty="0" smtClean="0">
                <a:hlinkClick r:id="rId8" action="ppaction://hlinksldjump"/>
              </a:rPr>
              <a:t>Forming pulse vs. </a:t>
            </a:r>
            <a:r>
              <a:rPr lang="en-US" dirty="0" err="1" smtClean="0">
                <a:hlinkClick r:id="rId8" action="ppaction://hlinksldjump"/>
              </a:rPr>
              <a:t>Vt</a:t>
            </a:r>
            <a:r>
              <a:rPr lang="en-US" dirty="0" smtClean="0">
                <a:hlinkClick r:id="rId8" action="ppaction://hlinksldjump"/>
              </a:rPr>
              <a:t> 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smtClean="0">
                <a:hlinkClick r:id="rId9" action="ppaction://hlinksldjump"/>
              </a:rPr>
              <a:t>Memory effects correlated to electrode </a:t>
            </a:r>
            <a:r>
              <a:rPr lang="en-US" dirty="0" smtClean="0"/>
              <a:t>but less dependent on SD bulk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Limited data yet true for </a:t>
            </a:r>
            <a:r>
              <a:rPr lang="en-US" dirty="0" smtClean="0">
                <a:hlinkClick r:id="rId8" action="ppaction://hlinksldjump"/>
              </a:rPr>
              <a:t>SD0</a:t>
            </a:r>
            <a:r>
              <a:rPr lang="en-US" dirty="0" smtClean="0"/>
              <a:t> vs. </a:t>
            </a:r>
            <a:r>
              <a:rPr lang="en-US" dirty="0" smtClean="0">
                <a:hlinkClick r:id="rId10" action="ppaction://hlinksldjump"/>
              </a:rPr>
              <a:t>SD1</a:t>
            </a:r>
            <a:r>
              <a:rPr lang="en-US" dirty="0" smtClean="0"/>
              <a:t>, </a:t>
            </a:r>
            <a:r>
              <a:rPr lang="en-US" dirty="0" smtClean="0">
                <a:hlinkClick r:id="rId2" action="ppaction://hlinksldjump"/>
              </a:rPr>
              <a:t>electrode process </a:t>
            </a:r>
            <a:r>
              <a:rPr lang="en-US" dirty="0" smtClean="0"/>
              <a:t>but not for </a:t>
            </a:r>
            <a:r>
              <a:rPr lang="en-US" dirty="0" smtClean="0">
                <a:hlinkClick r:id="rId11" action="ppaction://hlinksldjump"/>
              </a:rPr>
              <a:t>A67</a:t>
            </a:r>
            <a:r>
              <a:rPr lang="en-US" dirty="0" smtClean="0"/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Owner: Fabio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Process effects and segmentation using existing </a:t>
            </a:r>
            <a:r>
              <a:rPr lang="en-US" dirty="0" smtClean="0"/>
              <a:t>silicon</a:t>
            </a:r>
          </a:p>
          <a:p>
            <a:r>
              <a:rPr lang="en-US" dirty="0" smtClean="0">
                <a:hlinkClick r:id="rId12" action="ppaction://hlinksldjump"/>
              </a:rPr>
              <a:t>SD1 Interface/electrode DOE with PM learning </a:t>
            </a:r>
            <a:r>
              <a:rPr lang="en-US" dirty="0" smtClean="0"/>
              <a:t>(</a:t>
            </a:r>
            <a:r>
              <a:rPr lang="en-US" dirty="0" err="1" smtClean="0"/>
              <a:t>SDx</a:t>
            </a:r>
            <a:r>
              <a:rPr lang="en-US" dirty="0" smtClean="0"/>
              <a:t> baseline will use SD1 POR)</a:t>
            </a:r>
          </a:p>
          <a:p>
            <a:r>
              <a:rPr lang="en-US" dirty="0" smtClean="0"/>
              <a:t>Establish device attributes (success criteria) of ‘formed’ devices and forming procedure (as a requirement)</a:t>
            </a:r>
          </a:p>
          <a:p>
            <a:r>
              <a:rPr lang="en-US" dirty="0" smtClean="0"/>
              <a:t>Establish forming procedure </a:t>
            </a:r>
            <a:r>
              <a:rPr lang="en-US" dirty="0"/>
              <a:t>as a containment to </a:t>
            </a:r>
            <a:r>
              <a:rPr lang="en-US" dirty="0" smtClean="0"/>
              <a:t>stabilize </a:t>
            </a:r>
            <a:r>
              <a:rPr lang="en-US" dirty="0" err="1" smtClean="0"/>
              <a:t>Vt</a:t>
            </a:r>
            <a:r>
              <a:rPr lang="en-US" dirty="0" smtClean="0"/>
              <a:t> and to reduce memory effects for full stack and array learning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Scrub </a:t>
            </a:r>
            <a:r>
              <a:rPr lang="en-US" dirty="0" smtClean="0"/>
              <a:t>split on “</a:t>
            </a:r>
            <a:r>
              <a:rPr lang="en-US" dirty="0" err="1" smtClean="0"/>
              <a:t>Oerlikon</a:t>
            </a:r>
            <a:r>
              <a:rPr lang="en-US" dirty="0" smtClean="0"/>
              <a:t> maintenance” and 2D confinement / ECD WW09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13" action="ppaction://hlinksldjump"/>
              </a:rPr>
              <a:t>2D decision WW13, Carbon surface treatment WW17, W interface WW19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Forming/seasoning characterization on pre-</a:t>
            </a:r>
            <a:r>
              <a:rPr lang="en-US" dirty="0" err="1" smtClean="0"/>
              <a:t>Oer</a:t>
            </a:r>
            <a:r>
              <a:rPr lang="en-US" dirty="0" smtClean="0"/>
              <a:t>-maintenance A45, A67 and 2D confined A131 / ECD WW10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Develop forming procedure at probe and </a:t>
            </a:r>
            <a:r>
              <a:rPr lang="en-US" dirty="0" err="1" smtClean="0"/>
              <a:t>etest</a:t>
            </a:r>
            <a:r>
              <a:rPr lang="en-US" dirty="0" smtClean="0"/>
              <a:t> for process yield learning, material/electrode characterization and reliability assessment /ECD WW11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20"/>
          </p:nvPr>
        </p:nvSpPr>
        <p:spPr>
          <a:xfrm>
            <a:off x="1066800" y="538526"/>
            <a:ext cx="609600" cy="239797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1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21"/>
          </p:nvPr>
        </p:nvSpPr>
        <p:spPr>
          <a:xfrm>
            <a:off x="1066800" y="796925"/>
            <a:ext cx="609600" cy="26987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 dirty="0" smtClean="0"/>
              <a:t>WW9.2 2/26/2013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vs. Gap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 smtClean="0"/>
              <a:t>Empirical Model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en-US" dirty="0" smtClean="0"/>
              <a:t>Supporting Material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r>
              <a:rPr lang="en-US" dirty="0" smtClean="0"/>
              <a:t>Plan and ECD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r>
              <a:rPr lang="en-US" dirty="0" smtClean="0"/>
              <a:t>Resolution Strategy &amp; Containment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en-US" dirty="0" smtClean="0"/>
              <a:t>Owners &amp; Status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2170112" cy="176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5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Effect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0" dirty="0" smtClean="0">
                <a:latin typeface="+mn-lt"/>
              </a:rPr>
              <a:t>Data for POR L4 testing</a:t>
            </a:r>
          </a:p>
          <a:p>
            <a:r>
              <a:rPr lang="en-US" sz="1600" b="0" dirty="0" smtClean="0">
                <a:latin typeface="+mn-lt"/>
              </a:rPr>
              <a:t>AC First Fire and Second Fire using </a:t>
            </a:r>
            <a:r>
              <a:rPr lang="en-US" sz="1600" b="0" dirty="0" err="1" smtClean="0">
                <a:latin typeface="+mn-lt"/>
              </a:rPr>
              <a:t>Vt</a:t>
            </a:r>
            <a:r>
              <a:rPr lang="en-US" sz="1600" b="0" dirty="0" smtClean="0">
                <a:latin typeface="+mn-lt"/>
              </a:rPr>
              <a:t> detect (10V/10</a:t>
            </a:r>
            <a:r>
              <a:rPr lang="en-US" sz="1600" b="0" dirty="0" smtClean="0">
                <a:latin typeface="+mn-lt"/>
                <a:cs typeface="Arial"/>
              </a:rPr>
              <a:t>µs ramp, </a:t>
            </a:r>
            <a:r>
              <a:rPr lang="en-US" sz="1600" b="0" dirty="0" err="1" smtClean="0">
                <a:latin typeface="+mn-lt"/>
                <a:cs typeface="Arial"/>
              </a:rPr>
              <a:t>I</a:t>
            </a:r>
            <a:r>
              <a:rPr lang="en-US" sz="1600" b="0" baseline="-25000" dirty="0" err="1" smtClean="0">
                <a:latin typeface="+mn-lt"/>
                <a:cs typeface="Arial"/>
              </a:rPr>
              <a:t>clamp</a:t>
            </a:r>
            <a:r>
              <a:rPr lang="en-US" sz="1600" b="0" dirty="0" smtClean="0">
                <a:latin typeface="+mn-lt"/>
                <a:cs typeface="Arial"/>
              </a:rPr>
              <a:t>=100µA</a:t>
            </a:r>
            <a:r>
              <a:rPr lang="en-US" sz="1600" b="0" dirty="0" smtClean="0">
                <a:latin typeface="+mn-lt"/>
              </a:rPr>
              <a:t>)</a:t>
            </a:r>
          </a:p>
          <a:p>
            <a:r>
              <a:rPr lang="en-US" sz="1600" b="0" dirty="0" smtClean="0">
                <a:latin typeface="+mn-lt"/>
              </a:rPr>
              <a:t>S2R VT-I starting with a SET (TR=1</a:t>
            </a:r>
            <a:r>
              <a:rPr lang="en-US" sz="1600" b="0" dirty="0" smtClean="0">
                <a:latin typeface="+mn-lt"/>
                <a:cs typeface="Arial"/>
              </a:rPr>
              <a:t>µs, PW=3µs, TF=12µs, PA=300µA</a:t>
            </a:r>
            <a:r>
              <a:rPr lang="en-US" sz="1600" b="0" dirty="0" smtClean="0">
                <a:latin typeface="+mn-lt"/>
              </a:rPr>
              <a:t>) pulse followed by increasing amplitude of RESET pulses (TR=100ns, PW=500ns, TF=10ns, PA=100</a:t>
            </a:r>
            <a:r>
              <a:rPr lang="en-US" sz="1600" b="0" dirty="0" smtClean="0">
                <a:latin typeface="+mn-lt"/>
                <a:cs typeface="Arial"/>
              </a:rPr>
              <a:t>µA-800µA) and AC </a:t>
            </a:r>
            <a:r>
              <a:rPr lang="en-US" sz="1600" b="0" dirty="0" err="1" smtClean="0">
                <a:latin typeface="+mn-lt"/>
                <a:cs typeface="Arial"/>
              </a:rPr>
              <a:t>Vt</a:t>
            </a:r>
            <a:r>
              <a:rPr lang="en-US" sz="1600" b="0" dirty="0" smtClean="0">
                <a:latin typeface="+mn-lt"/>
                <a:cs typeface="Arial"/>
              </a:rPr>
              <a:t> detects</a:t>
            </a:r>
            <a:endParaRPr lang="en-US" sz="1600" b="0" dirty="0">
              <a:latin typeface="+mn-lt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686300" cy="2828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3717962"/>
            <a:ext cx="4695825" cy="2838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6390" name="Rectangle 5"/>
          <p:cNvSpPr>
            <a:spLocks noGrp="1" noChangeArrowheads="1"/>
          </p:cNvSpPr>
          <p:nvPr>
            <p:ph type="title"/>
          </p:nvPr>
        </p:nvSpPr>
        <p:spPr>
          <a:xfrm>
            <a:off x="512763" y="-228600"/>
            <a:ext cx="8402637" cy="1143000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Recovery of Virgin State in SD0 (D2-PT180)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295400" y="914400"/>
            <a:ext cx="895350" cy="323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indent="-173038"/>
            <a:r>
              <a:rPr lang="en-US" sz="1600" b="1" dirty="0">
                <a:solidFill>
                  <a:srgbClr val="F0522C"/>
                </a:solidFill>
              </a:rPr>
              <a:t>Graph1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6096000" y="4038600"/>
            <a:ext cx="895350" cy="323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indent="-173038"/>
            <a:r>
              <a:rPr lang="en-US" sz="1600" b="1" dirty="0">
                <a:solidFill>
                  <a:srgbClr val="F0522C"/>
                </a:solidFill>
              </a:rPr>
              <a:t>Graph3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3429000" y="762000"/>
            <a:ext cx="3368675" cy="555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/>
            <a:r>
              <a:rPr lang="en-US" sz="1600" dirty="0">
                <a:sym typeface="Wingdings" pitchFamily="2" charset="2"/>
              </a:rPr>
              <a:t>Graph 1) </a:t>
            </a:r>
            <a:r>
              <a:rPr lang="en-US" sz="1600" dirty="0"/>
              <a:t>J Vs. V for Virgin State: Scales with the device area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0" y="3733800"/>
            <a:ext cx="4359275" cy="2308324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/>
            <a:r>
              <a:rPr lang="en-US" sz="1600" dirty="0"/>
              <a:t>Graph 2) 220nm and 400nm devices programmed with 1mA/20us pulses. Their sub-threshold IVs were measured. Devices do not scale with the area.</a:t>
            </a:r>
          </a:p>
          <a:p>
            <a:pPr marL="173038" indent="-173038"/>
            <a:r>
              <a:rPr lang="en-US" sz="1600" dirty="0"/>
              <a:t>Graph 3) The same devices measured after 17 hours annealing at 200C in ambient. We plot J Vs. V, and we see that devices do scale with the area, again</a:t>
            </a:r>
            <a:r>
              <a:rPr lang="en-US" sz="1600" dirty="0" smtClean="0"/>
              <a:t>!! 220nm devices did not recover fully.</a:t>
            </a:r>
            <a:endParaRPr lang="en-US" sz="1600" dirty="0"/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3996358" y="1219200"/>
            <a:ext cx="4695825" cy="2838450"/>
            <a:chOff x="1488" y="1008"/>
            <a:chExt cx="2958" cy="1788"/>
          </a:xfrm>
        </p:grpSpPr>
        <p:sp>
          <p:nvSpPr>
            <p:cNvPr id="1639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488" y="1008"/>
              <a:ext cx="2958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15"/>
            <p:cNvGrpSpPr>
              <a:grpSpLocks/>
            </p:cNvGrpSpPr>
            <p:nvPr/>
          </p:nvGrpSpPr>
          <p:grpSpPr bwMode="auto">
            <a:xfrm>
              <a:off x="1518" y="1038"/>
              <a:ext cx="2892" cy="1728"/>
              <a:chOff x="1518" y="1038"/>
              <a:chExt cx="2892" cy="1728"/>
            </a:xfrm>
          </p:grpSpPr>
          <p:sp>
            <p:nvSpPr>
              <p:cNvPr id="16399" name="Rectangle 15"/>
              <p:cNvSpPr>
                <a:spLocks noChangeArrowheads="1"/>
              </p:cNvSpPr>
              <p:nvPr/>
            </p:nvSpPr>
            <p:spPr bwMode="auto">
              <a:xfrm>
                <a:off x="1518" y="1038"/>
                <a:ext cx="2892" cy="172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0" name="Rectangle 16"/>
              <p:cNvSpPr>
                <a:spLocks noChangeArrowheads="1"/>
              </p:cNvSpPr>
              <p:nvPr/>
            </p:nvSpPr>
            <p:spPr bwMode="auto">
              <a:xfrm>
                <a:off x="2063" y="1163"/>
                <a:ext cx="1497" cy="12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1" name="Line 17"/>
              <p:cNvSpPr>
                <a:spLocks noChangeShapeType="1"/>
              </p:cNvSpPr>
              <p:nvPr/>
            </p:nvSpPr>
            <p:spPr bwMode="auto">
              <a:xfrm>
                <a:off x="2063" y="2168"/>
                <a:ext cx="149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2" name="Line 18"/>
              <p:cNvSpPr>
                <a:spLocks noChangeShapeType="1"/>
              </p:cNvSpPr>
              <p:nvPr/>
            </p:nvSpPr>
            <p:spPr bwMode="auto">
              <a:xfrm>
                <a:off x="2063" y="1971"/>
                <a:ext cx="149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3" name="Line 19"/>
              <p:cNvSpPr>
                <a:spLocks noChangeShapeType="1"/>
              </p:cNvSpPr>
              <p:nvPr/>
            </p:nvSpPr>
            <p:spPr bwMode="auto">
              <a:xfrm>
                <a:off x="2063" y="1767"/>
                <a:ext cx="149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4" name="Line 20"/>
              <p:cNvSpPr>
                <a:spLocks noChangeShapeType="1"/>
              </p:cNvSpPr>
              <p:nvPr/>
            </p:nvSpPr>
            <p:spPr bwMode="auto">
              <a:xfrm>
                <a:off x="2063" y="1564"/>
                <a:ext cx="149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>
                <a:off x="2063" y="1367"/>
                <a:ext cx="149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>
                <a:off x="2063" y="1163"/>
                <a:ext cx="149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7" name="Rectangle 23"/>
              <p:cNvSpPr>
                <a:spLocks noChangeArrowheads="1"/>
              </p:cNvSpPr>
              <p:nvPr/>
            </p:nvSpPr>
            <p:spPr bwMode="auto">
              <a:xfrm>
                <a:off x="2063" y="1163"/>
                <a:ext cx="1497" cy="1208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8" name="Line 24"/>
              <p:cNvSpPr>
                <a:spLocks noChangeShapeType="1"/>
              </p:cNvSpPr>
              <p:nvPr/>
            </p:nvSpPr>
            <p:spPr bwMode="auto">
              <a:xfrm>
                <a:off x="2063" y="1163"/>
                <a:ext cx="1" cy="1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25"/>
              <p:cNvSpPr>
                <a:spLocks noChangeShapeType="1"/>
              </p:cNvSpPr>
              <p:nvPr/>
            </p:nvSpPr>
            <p:spPr bwMode="auto">
              <a:xfrm>
                <a:off x="2039" y="237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2039" y="216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27"/>
              <p:cNvSpPr>
                <a:spLocks noChangeShapeType="1"/>
              </p:cNvSpPr>
              <p:nvPr/>
            </p:nvSpPr>
            <p:spPr bwMode="auto">
              <a:xfrm>
                <a:off x="2039" y="1971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>
                <a:off x="2039" y="176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2039" y="156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2039" y="136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>
                <a:off x="2039" y="116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6" name="Line 32"/>
              <p:cNvSpPr>
                <a:spLocks noChangeShapeType="1"/>
              </p:cNvSpPr>
              <p:nvPr/>
            </p:nvSpPr>
            <p:spPr bwMode="auto">
              <a:xfrm>
                <a:off x="2063" y="2371"/>
                <a:ext cx="149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 flipV="1">
                <a:off x="2063" y="23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 flipV="1">
                <a:off x="2362" y="23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 flipV="1">
                <a:off x="2662" y="23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 flipV="1">
                <a:off x="2961" y="23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1" name="Line 37"/>
              <p:cNvSpPr>
                <a:spLocks noChangeShapeType="1"/>
              </p:cNvSpPr>
              <p:nvPr/>
            </p:nvSpPr>
            <p:spPr bwMode="auto">
              <a:xfrm flipV="1">
                <a:off x="3260" y="23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 flipV="1">
                <a:off x="3560" y="237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3" name="Rectangle 39"/>
              <p:cNvSpPr>
                <a:spLocks noChangeArrowheads="1"/>
              </p:cNvSpPr>
              <p:nvPr/>
            </p:nvSpPr>
            <p:spPr bwMode="auto">
              <a:xfrm>
                <a:off x="2057" y="2180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4" name="Rectangle 40"/>
              <p:cNvSpPr>
                <a:spLocks noChangeArrowheads="1"/>
              </p:cNvSpPr>
              <p:nvPr/>
            </p:nvSpPr>
            <p:spPr bwMode="auto">
              <a:xfrm>
                <a:off x="2075" y="2090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Rectangle 41"/>
              <p:cNvSpPr>
                <a:spLocks noChangeArrowheads="1"/>
              </p:cNvSpPr>
              <p:nvPr/>
            </p:nvSpPr>
            <p:spPr bwMode="auto">
              <a:xfrm>
                <a:off x="2093" y="2054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Rectangle 42"/>
              <p:cNvSpPr>
                <a:spLocks noChangeArrowheads="1"/>
              </p:cNvSpPr>
              <p:nvPr/>
            </p:nvSpPr>
            <p:spPr bwMode="auto">
              <a:xfrm>
                <a:off x="2111" y="2019"/>
                <a:ext cx="36" cy="3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Rectangle 43"/>
              <p:cNvSpPr>
                <a:spLocks noChangeArrowheads="1"/>
              </p:cNvSpPr>
              <p:nvPr/>
            </p:nvSpPr>
            <p:spPr bwMode="auto">
              <a:xfrm>
                <a:off x="2129" y="1989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8" name="Rectangle 44"/>
              <p:cNvSpPr>
                <a:spLocks noChangeArrowheads="1"/>
              </p:cNvSpPr>
              <p:nvPr/>
            </p:nvSpPr>
            <p:spPr bwMode="auto">
              <a:xfrm>
                <a:off x="2147" y="1971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9" name="Rectangle 45"/>
              <p:cNvSpPr>
                <a:spLocks noChangeArrowheads="1"/>
              </p:cNvSpPr>
              <p:nvPr/>
            </p:nvSpPr>
            <p:spPr bwMode="auto">
              <a:xfrm>
                <a:off x="2165" y="1947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0" name="Rectangle 46"/>
              <p:cNvSpPr>
                <a:spLocks noChangeArrowheads="1"/>
              </p:cNvSpPr>
              <p:nvPr/>
            </p:nvSpPr>
            <p:spPr bwMode="auto">
              <a:xfrm>
                <a:off x="2183" y="1935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1" name="Rectangle 47"/>
              <p:cNvSpPr>
                <a:spLocks noChangeArrowheads="1"/>
              </p:cNvSpPr>
              <p:nvPr/>
            </p:nvSpPr>
            <p:spPr bwMode="auto">
              <a:xfrm>
                <a:off x="2201" y="1917"/>
                <a:ext cx="35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2" name="Rectangle 48"/>
              <p:cNvSpPr>
                <a:spLocks noChangeArrowheads="1"/>
              </p:cNvSpPr>
              <p:nvPr/>
            </p:nvSpPr>
            <p:spPr bwMode="auto">
              <a:xfrm>
                <a:off x="2219" y="1899"/>
                <a:ext cx="35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3" name="Rectangle 49"/>
              <p:cNvSpPr>
                <a:spLocks noChangeArrowheads="1"/>
              </p:cNvSpPr>
              <p:nvPr/>
            </p:nvSpPr>
            <p:spPr bwMode="auto">
              <a:xfrm>
                <a:off x="2236" y="1893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4" name="Rectangle 50"/>
              <p:cNvSpPr>
                <a:spLocks noChangeArrowheads="1"/>
              </p:cNvSpPr>
              <p:nvPr/>
            </p:nvSpPr>
            <p:spPr bwMode="auto">
              <a:xfrm>
                <a:off x="2254" y="1881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5" name="Rectangle 51"/>
              <p:cNvSpPr>
                <a:spLocks noChangeArrowheads="1"/>
              </p:cNvSpPr>
              <p:nvPr/>
            </p:nvSpPr>
            <p:spPr bwMode="auto">
              <a:xfrm>
                <a:off x="2272" y="1869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6" name="Rectangle 52"/>
              <p:cNvSpPr>
                <a:spLocks noChangeArrowheads="1"/>
              </p:cNvSpPr>
              <p:nvPr/>
            </p:nvSpPr>
            <p:spPr bwMode="auto">
              <a:xfrm>
                <a:off x="2290" y="1851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7" name="Rectangle 53"/>
              <p:cNvSpPr>
                <a:spLocks noChangeArrowheads="1"/>
              </p:cNvSpPr>
              <p:nvPr/>
            </p:nvSpPr>
            <p:spPr bwMode="auto">
              <a:xfrm>
                <a:off x="2308" y="1845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8" name="Rectangle 54"/>
              <p:cNvSpPr>
                <a:spLocks noChangeArrowheads="1"/>
              </p:cNvSpPr>
              <p:nvPr/>
            </p:nvSpPr>
            <p:spPr bwMode="auto">
              <a:xfrm>
                <a:off x="2326" y="1827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9" name="Rectangle 55"/>
              <p:cNvSpPr>
                <a:spLocks noChangeArrowheads="1"/>
              </p:cNvSpPr>
              <p:nvPr/>
            </p:nvSpPr>
            <p:spPr bwMode="auto">
              <a:xfrm>
                <a:off x="2344" y="1821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0" name="Rectangle 56"/>
              <p:cNvSpPr>
                <a:spLocks noChangeArrowheads="1"/>
              </p:cNvSpPr>
              <p:nvPr/>
            </p:nvSpPr>
            <p:spPr bwMode="auto">
              <a:xfrm>
                <a:off x="2362" y="1803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Rectangle 57"/>
              <p:cNvSpPr>
                <a:spLocks noChangeArrowheads="1"/>
              </p:cNvSpPr>
              <p:nvPr/>
            </p:nvSpPr>
            <p:spPr bwMode="auto">
              <a:xfrm>
                <a:off x="2380" y="1797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Rectangle 58"/>
              <p:cNvSpPr>
                <a:spLocks noChangeArrowheads="1"/>
              </p:cNvSpPr>
              <p:nvPr/>
            </p:nvSpPr>
            <p:spPr bwMode="auto">
              <a:xfrm>
                <a:off x="2398" y="1785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Rectangle 59"/>
              <p:cNvSpPr>
                <a:spLocks noChangeArrowheads="1"/>
              </p:cNvSpPr>
              <p:nvPr/>
            </p:nvSpPr>
            <p:spPr bwMode="auto">
              <a:xfrm>
                <a:off x="2416" y="1773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4" name="Rectangle 60"/>
              <p:cNvSpPr>
                <a:spLocks noChangeArrowheads="1"/>
              </p:cNvSpPr>
              <p:nvPr/>
            </p:nvSpPr>
            <p:spPr bwMode="auto">
              <a:xfrm>
                <a:off x="2434" y="1761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5" name="Rectangle 61"/>
              <p:cNvSpPr>
                <a:spLocks noChangeArrowheads="1"/>
              </p:cNvSpPr>
              <p:nvPr/>
            </p:nvSpPr>
            <p:spPr bwMode="auto">
              <a:xfrm>
                <a:off x="2452" y="1750"/>
                <a:ext cx="36" cy="3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6" name="Rectangle 62"/>
              <p:cNvSpPr>
                <a:spLocks noChangeArrowheads="1"/>
              </p:cNvSpPr>
              <p:nvPr/>
            </p:nvSpPr>
            <p:spPr bwMode="auto">
              <a:xfrm>
                <a:off x="2470" y="1738"/>
                <a:ext cx="36" cy="3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7" name="Rectangle 63"/>
              <p:cNvSpPr>
                <a:spLocks noChangeArrowheads="1"/>
              </p:cNvSpPr>
              <p:nvPr/>
            </p:nvSpPr>
            <p:spPr bwMode="auto">
              <a:xfrm>
                <a:off x="2488" y="1732"/>
                <a:ext cx="36" cy="3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8" name="Rectangle 64"/>
              <p:cNvSpPr>
                <a:spLocks noChangeArrowheads="1"/>
              </p:cNvSpPr>
              <p:nvPr/>
            </p:nvSpPr>
            <p:spPr bwMode="auto">
              <a:xfrm>
                <a:off x="2506" y="1714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9" name="Rectangle 65"/>
              <p:cNvSpPr>
                <a:spLocks noChangeArrowheads="1"/>
              </p:cNvSpPr>
              <p:nvPr/>
            </p:nvSpPr>
            <p:spPr bwMode="auto">
              <a:xfrm>
                <a:off x="2524" y="1708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0" name="Rectangle 66"/>
              <p:cNvSpPr>
                <a:spLocks noChangeArrowheads="1"/>
              </p:cNvSpPr>
              <p:nvPr/>
            </p:nvSpPr>
            <p:spPr bwMode="auto">
              <a:xfrm>
                <a:off x="2542" y="1696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1" name="Rectangle 67"/>
              <p:cNvSpPr>
                <a:spLocks noChangeArrowheads="1"/>
              </p:cNvSpPr>
              <p:nvPr/>
            </p:nvSpPr>
            <p:spPr bwMode="auto">
              <a:xfrm>
                <a:off x="2560" y="1690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2" name="Rectangle 68"/>
              <p:cNvSpPr>
                <a:spLocks noChangeArrowheads="1"/>
              </p:cNvSpPr>
              <p:nvPr/>
            </p:nvSpPr>
            <p:spPr bwMode="auto">
              <a:xfrm>
                <a:off x="2578" y="1684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3" name="Rectangle 69"/>
              <p:cNvSpPr>
                <a:spLocks noChangeArrowheads="1"/>
              </p:cNvSpPr>
              <p:nvPr/>
            </p:nvSpPr>
            <p:spPr bwMode="auto">
              <a:xfrm>
                <a:off x="2596" y="1678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4" name="Rectangle 70"/>
              <p:cNvSpPr>
                <a:spLocks noChangeArrowheads="1"/>
              </p:cNvSpPr>
              <p:nvPr/>
            </p:nvSpPr>
            <p:spPr bwMode="auto">
              <a:xfrm>
                <a:off x="2614" y="1666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5" name="Rectangle 71"/>
              <p:cNvSpPr>
                <a:spLocks noChangeArrowheads="1"/>
              </p:cNvSpPr>
              <p:nvPr/>
            </p:nvSpPr>
            <p:spPr bwMode="auto">
              <a:xfrm>
                <a:off x="2632" y="1654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6" name="Rectangle 72"/>
              <p:cNvSpPr>
                <a:spLocks noChangeArrowheads="1"/>
              </p:cNvSpPr>
              <p:nvPr/>
            </p:nvSpPr>
            <p:spPr bwMode="auto">
              <a:xfrm>
                <a:off x="2650" y="1654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7" name="Rectangle 73"/>
              <p:cNvSpPr>
                <a:spLocks noChangeArrowheads="1"/>
              </p:cNvSpPr>
              <p:nvPr/>
            </p:nvSpPr>
            <p:spPr bwMode="auto">
              <a:xfrm>
                <a:off x="2668" y="1642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8" name="Rectangle 74"/>
              <p:cNvSpPr>
                <a:spLocks noChangeArrowheads="1"/>
              </p:cNvSpPr>
              <p:nvPr/>
            </p:nvSpPr>
            <p:spPr bwMode="auto">
              <a:xfrm>
                <a:off x="2686" y="1630"/>
                <a:ext cx="35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9" name="Rectangle 75"/>
              <p:cNvSpPr>
                <a:spLocks noChangeArrowheads="1"/>
              </p:cNvSpPr>
              <p:nvPr/>
            </p:nvSpPr>
            <p:spPr bwMode="auto">
              <a:xfrm>
                <a:off x="2704" y="1618"/>
                <a:ext cx="35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0" name="Rectangle 76"/>
              <p:cNvSpPr>
                <a:spLocks noChangeArrowheads="1"/>
              </p:cNvSpPr>
              <p:nvPr/>
            </p:nvSpPr>
            <p:spPr bwMode="auto">
              <a:xfrm>
                <a:off x="2721" y="1612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1" name="Rectangle 77"/>
              <p:cNvSpPr>
                <a:spLocks noChangeArrowheads="1"/>
              </p:cNvSpPr>
              <p:nvPr/>
            </p:nvSpPr>
            <p:spPr bwMode="auto">
              <a:xfrm>
                <a:off x="2739" y="1606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2" name="Rectangle 78"/>
              <p:cNvSpPr>
                <a:spLocks noChangeArrowheads="1"/>
              </p:cNvSpPr>
              <p:nvPr/>
            </p:nvSpPr>
            <p:spPr bwMode="auto">
              <a:xfrm>
                <a:off x="2757" y="1600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3" name="Rectangle 79"/>
              <p:cNvSpPr>
                <a:spLocks noChangeArrowheads="1"/>
              </p:cNvSpPr>
              <p:nvPr/>
            </p:nvSpPr>
            <p:spPr bwMode="auto">
              <a:xfrm>
                <a:off x="2775" y="1588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4" name="Rectangle 80"/>
              <p:cNvSpPr>
                <a:spLocks noChangeArrowheads="1"/>
              </p:cNvSpPr>
              <p:nvPr/>
            </p:nvSpPr>
            <p:spPr bwMode="auto">
              <a:xfrm>
                <a:off x="2793" y="1582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5" name="Rectangle 81"/>
              <p:cNvSpPr>
                <a:spLocks noChangeArrowheads="1"/>
              </p:cNvSpPr>
              <p:nvPr/>
            </p:nvSpPr>
            <p:spPr bwMode="auto">
              <a:xfrm>
                <a:off x="2811" y="1576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6" name="Rectangle 82"/>
              <p:cNvSpPr>
                <a:spLocks noChangeArrowheads="1"/>
              </p:cNvSpPr>
              <p:nvPr/>
            </p:nvSpPr>
            <p:spPr bwMode="auto">
              <a:xfrm>
                <a:off x="2829" y="1558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7" name="Rectangle 83"/>
              <p:cNvSpPr>
                <a:spLocks noChangeArrowheads="1"/>
              </p:cNvSpPr>
              <p:nvPr/>
            </p:nvSpPr>
            <p:spPr bwMode="auto">
              <a:xfrm>
                <a:off x="2847" y="1552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/>
            </p:nvSpPr>
            <p:spPr bwMode="auto">
              <a:xfrm>
                <a:off x="2865" y="1540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9" name="Rectangle 85"/>
              <p:cNvSpPr>
                <a:spLocks noChangeArrowheads="1"/>
              </p:cNvSpPr>
              <p:nvPr/>
            </p:nvSpPr>
            <p:spPr bwMode="auto">
              <a:xfrm>
                <a:off x="2883" y="1540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/>
            </p:nvSpPr>
            <p:spPr bwMode="auto">
              <a:xfrm>
                <a:off x="2901" y="1528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1" name="Rectangle 87"/>
              <p:cNvSpPr>
                <a:spLocks noChangeArrowheads="1"/>
              </p:cNvSpPr>
              <p:nvPr/>
            </p:nvSpPr>
            <p:spPr bwMode="auto">
              <a:xfrm>
                <a:off x="2919" y="1516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2" name="Rectangle 88"/>
              <p:cNvSpPr>
                <a:spLocks noChangeArrowheads="1"/>
              </p:cNvSpPr>
              <p:nvPr/>
            </p:nvSpPr>
            <p:spPr bwMode="auto">
              <a:xfrm>
                <a:off x="2937" y="1510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3" name="Rectangle 89"/>
              <p:cNvSpPr>
                <a:spLocks noChangeArrowheads="1"/>
              </p:cNvSpPr>
              <p:nvPr/>
            </p:nvSpPr>
            <p:spPr bwMode="auto">
              <a:xfrm>
                <a:off x="2955" y="1498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4" name="Rectangle 90"/>
              <p:cNvSpPr>
                <a:spLocks noChangeArrowheads="1"/>
              </p:cNvSpPr>
              <p:nvPr/>
            </p:nvSpPr>
            <p:spPr bwMode="auto">
              <a:xfrm>
                <a:off x="2973" y="1492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5" name="Rectangle 91"/>
              <p:cNvSpPr>
                <a:spLocks noChangeArrowheads="1"/>
              </p:cNvSpPr>
              <p:nvPr/>
            </p:nvSpPr>
            <p:spPr bwMode="auto">
              <a:xfrm>
                <a:off x="2991" y="1486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6" name="Rectangle 92"/>
              <p:cNvSpPr>
                <a:spLocks noChangeArrowheads="1"/>
              </p:cNvSpPr>
              <p:nvPr/>
            </p:nvSpPr>
            <p:spPr bwMode="auto">
              <a:xfrm>
                <a:off x="3009" y="1474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7" name="Rectangle 93"/>
              <p:cNvSpPr>
                <a:spLocks noChangeArrowheads="1"/>
              </p:cNvSpPr>
              <p:nvPr/>
            </p:nvSpPr>
            <p:spPr bwMode="auto">
              <a:xfrm>
                <a:off x="3027" y="1468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8" name="Rectangle 94"/>
              <p:cNvSpPr>
                <a:spLocks noChangeArrowheads="1"/>
              </p:cNvSpPr>
              <p:nvPr/>
            </p:nvSpPr>
            <p:spPr bwMode="auto">
              <a:xfrm>
                <a:off x="3045" y="1462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9" name="Rectangle 95"/>
              <p:cNvSpPr>
                <a:spLocks noChangeArrowheads="1"/>
              </p:cNvSpPr>
              <p:nvPr/>
            </p:nvSpPr>
            <p:spPr bwMode="auto">
              <a:xfrm>
                <a:off x="3063" y="1451"/>
                <a:ext cx="36" cy="3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0" name="Rectangle 96"/>
              <p:cNvSpPr>
                <a:spLocks noChangeArrowheads="1"/>
              </p:cNvSpPr>
              <p:nvPr/>
            </p:nvSpPr>
            <p:spPr bwMode="auto">
              <a:xfrm>
                <a:off x="3081" y="1445"/>
                <a:ext cx="36" cy="3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1" name="Rectangle 97"/>
              <p:cNvSpPr>
                <a:spLocks noChangeArrowheads="1"/>
              </p:cNvSpPr>
              <p:nvPr/>
            </p:nvSpPr>
            <p:spPr bwMode="auto">
              <a:xfrm>
                <a:off x="3099" y="1439"/>
                <a:ext cx="36" cy="3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2" name="Rectangle 98"/>
              <p:cNvSpPr>
                <a:spLocks noChangeArrowheads="1"/>
              </p:cNvSpPr>
              <p:nvPr/>
            </p:nvSpPr>
            <p:spPr bwMode="auto">
              <a:xfrm>
                <a:off x="3117" y="1427"/>
                <a:ext cx="36" cy="3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3" name="Rectangle 99"/>
              <p:cNvSpPr>
                <a:spLocks noChangeArrowheads="1"/>
              </p:cNvSpPr>
              <p:nvPr/>
            </p:nvSpPr>
            <p:spPr bwMode="auto">
              <a:xfrm>
                <a:off x="3135" y="1421"/>
                <a:ext cx="36" cy="3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4" name="Rectangle 100"/>
              <p:cNvSpPr>
                <a:spLocks noChangeArrowheads="1"/>
              </p:cNvSpPr>
              <p:nvPr/>
            </p:nvSpPr>
            <p:spPr bwMode="auto">
              <a:xfrm>
                <a:off x="3153" y="1409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5" name="Rectangle 101"/>
              <p:cNvSpPr>
                <a:spLocks noChangeArrowheads="1"/>
              </p:cNvSpPr>
              <p:nvPr/>
            </p:nvSpPr>
            <p:spPr bwMode="auto">
              <a:xfrm>
                <a:off x="3171" y="1403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6" name="Rectangle 102"/>
              <p:cNvSpPr>
                <a:spLocks noChangeArrowheads="1"/>
              </p:cNvSpPr>
              <p:nvPr/>
            </p:nvSpPr>
            <p:spPr bwMode="auto">
              <a:xfrm>
                <a:off x="3189" y="1391"/>
                <a:ext cx="35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7" name="Rectangle 103"/>
              <p:cNvSpPr>
                <a:spLocks noChangeArrowheads="1"/>
              </p:cNvSpPr>
              <p:nvPr/>
            </p:nvSpPr>
            <p:spPr bwMode="auto">
              <a:xfrm>
                <a:off x="3207" y="1385"/>
                <a:ext cx="35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8" name="Rectangle 104"/>
              <p:cNvSpPr>
                <a:spLocks noChangeArrowheads="1"/>
              </p:cNvSpPr>
              <p:nvPr/>
            </p:nvSpPr>
            <p:spPr bwMode="auto">
              <a:xfrm>
                <a:off x="3224" y="1379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9" name="Rectangle 105"/>
              <p:cNvSpPr>
                <a:spLocks noChangeArrowheads="1"/>
              </p:cNvSpPr>
              <p:nvPr/>
            </p:nvSpPr>
            <p:spPr bwMode="auto">
              <a:xfrm>
                <a:off x="3242" y="1367"/>
                <a:ext cx="36" cy="3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0" name="Freeform 106"/>
              <p:cNvSpPr>
                <a:spLocks/>
              </p:cNvSpPr>
              <p:nvPr/>
            </p:nvSpPr>
            <p:spPr bwMode="auto">
              <a:xfrm>
                <a:off x="2057" y="2120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1" name="Freeform 107"/>
              <p:cNvSpPr>
                <a:spLocks/>
              </p:cNvSpPr>
              <p:nvPr/>
            </p:nvSpPr>
            <p:spPr bwMode="auto">
              <a:xfrm>
                <a:off x="2075" y="2054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2" name="Freeform 108"/>
              <p:cNvSpPr>
                <a:spLocks/>
              </p:cNvSpPr>
              <p:nvPr/>
            </p:nvSpPr>
            <p:spPr bwMode="auto">
              <a:xfrm>
                <a:off x="2093" y="2007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3" name="Freeform 109"/>
              <p:cNvSpPr>
                <a:spLocks/>
              </p:cNvSpPr>
              <p:nvPr/>
            </p:nvSpPr>
            <p:spPr bwMode="auto">
              <a:xfrm>
                <a:off x="2111" y="1977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4" name="Freeform 110"/>
              <p:cNvSpPr>
                <a:spLocks/>
              </p:cNvSpPr>
              <p:nvPr/>
            </p:nvSpPr>
            <p:spPr bwMode="auto">
              <a:xfrm>
                <a:off x="2129" y="195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5" name="Freeform 111"/>
              <p:cNvSpPr>
                <a:spLocks/>
              </p:cNvSpPr>
              <p:nvPr/>
            </p:nvSpPr>
            <p:spPr bwMode="auto">
              <a:xfrm>
                <a:off x="2147" y="1929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6" name="Freeform 112"/>
              <p:cNvSpPr>
                <a:spLocks/>
              </p:cNvSpPr>
              <p:nvPr/>
            </p:nvSpPr>
            <p:spPr bwMode="auto">
              <a:xfrm>
                <a:off x="2165" y="191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7" name="Freeform 113"/>
              <p:cNvSpPr>
                <a:spLocks/>
              </p:cNvSpPr>
              <p:nvPr/>
            </p:nvSpPr>
            <p:spPr bwMode="auto">
              <a:xfrm>
                <a:off x="2183" y="189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8" name="Freeform 114"/>
              <p:cNvSpPr>
                <a:spLocks/>
              </p:cNvSpPr>
              <p:nvPr/>
            </p:nvSpPr>
            <p:spPr bwMode="auto">
              <a:xfrm>
                <a:off x="2201" y="1875"/>
                <a:ext cx="35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5" h="36">
                    <a:moveTo>
                      <a:pt x="18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9" name="Freeform 115"/>
              <p:cNvSpPr>
                <a:spLocks/>
              </p:cNvSpPr>
              <p:nvPr/>
            </p:nvSpPr>
            <p:spPr bwMode="auto">
              <a:xfrm>
                <a:off x="2219" y="1863"/>
                <a:ext cx="35" cy="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7" y="0"/>
                  </a:cxn>
                </a:cxnLst>
                <a:rect l="0" t="0" r="r" b="b"/>
                <a:pathLst>
                  <a:path w="35" h="36">
                    <a:moveTo>
                      <a:pt x="17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0" name="Freeform 116"/>
              <p:cNvSpPr>
                <a:spLocks/>
              </p:cNvSpPr>
              <p:nvPr/>
            </p:nvSpPr>
            <p:spPr bwMode="auto">
              <a:xfrm>
                <a:off x="2236" y="184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1" name="Freeform 117"/>
              <p:cNvSpPr>
                <a:spLocks/>
              </p:cNvSpPr>
              <p:nvPr/>
            </p:nvSpPr>
            <p:spPr bwMode="auto">
              <a:xfrm>
                <a:off x="2254" y="183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2" name="Freeform 118"/>
              <p:cNvSpPr>
                <a:spLocks/>
              </p:cNvSpPr>
              <p:nvPr/>
            </p:nvSpPr>
            <p:spPr bwMode="auto">
              <a:xfrm>
                <a:off x="2272" y="182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3" name="Freeform 119"/>
              <p:cNvSpPr>
                <a:spLocks/>
              </p:cNvSpPr>
              <p:nvPr/>
            </p:nvSpPr>
            <p:spPr bwMode="auto">
              <a:xfrm>
                <a:off x="2290" y="180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4" name="Freeform 120"/>
              <p:cNvSpPr>
                <a:spLocks/>
              </p:cNvSpPr>
              <p:nvPr/>
            </p:nvSpPr>
            <p:spPr bwMode="auto">
              <a:xfrm>
                <a:off x="2308" y="1797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5" name="Freeform 121"/>
              <p:cNvSpPr>
                <a:spLocks/>
              </p:cNvSpPr>
              <p:nvPr/>
            </p:nvSpPr>
            <p:spPr bwMode="auto">
              <a:xfrm>
                <a:off x="2326" y="178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6" name="Freeform 122"/>
              <p:cNvSpPr>
                <a:spLocks/>
              </p:cNvSpPr>
              <p:nvPr/>
            </p:nvSpPr>
            <p:spPr bwMode="auto">
              <a:xfrm>
                <a:off x="2344" y="177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7" name="Freeform 123"/>
              <p:cNvSpPr>
                <a:spLocks/>
              </p:cNvSpPr>
              <p:nvPr/>
            </p:nvSpPr>
            <p:spPr bwMode="auto">
              <a:xfrm>
                <a:off x="2362" y="176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8" name="Freeform 124"/>
              <p:cNvSpPr>
                <a:spLocks/>
              </p:cNvSpPr>
              <p:nvPr/>
            </p:nvSpPr>
            <p:spPr bwMode="auto">
              <a:xfrm>
                <a:off x="2380" y="175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9" name="Freeform 125"/>
              <p:cNvSpPr>
                <a:spLocks/>
              </p:cNvSpPr>
              <p:nvPr/>
            </p:nvSpPr>
            <p:spPr bwMode="auto">
              <a:xfrm>
                <a:off x="2398" y="1738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0" name="Freeform 126"/>
              <p:cNvSpPr>
                <a:spLocks/>
              </p:cNvSpPr>
              <p:nvPr/>
            </p:nvSpPr>
            <p:spPr bwMode="auto">
              <a:xfrm>
                <a:off x="2416" y="1732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1" name="Freeform 127"/>
              <p:cNvSpPr>
                <a:spLocks/>
              </p:cNvSpPr>
              <p:nvPr/>
            </p:nvSpPr>
            <p:spPr bwMode="auto">
              <a:xfrm>
                <a:off x="2434" y="1720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2" name="Freeform 128"/>
              <p:cNvSpPr>
                <a:spLocks/>
              </p:cNvSpPr>
              <p:nvPr/>
            </p:nvSpPr>
            <p:spPr bwMode="auto">
              <a:xfrm>
                <a:off x="2452" y="1708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3" name="Freeform 129"/>
              <p:cNvSpPr>
                <a:spLocks/>
              </p:cNvSpPr>
              <p:nvPr/>
            </p:nvSpPr>
            <p:spPr bwMode="auto">
              <a:xfrm>
                <a:off x="2470" y="169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4" name="Freeform 130"/>
              <p:cNvSpPr>
                <a:spLocks/>
              </p:cNvSpPr>
              <p:nvPr/>
            </p:nvSpPr>
            <p:spPr bwMode="auto">
              <a:xfrm>
                <a:off x="2488" y="1690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5" name="Freeform 131"/>
              <p:cNvSpPr>
                <a:spLocks/>
              </p:cNvSpPr>
              <p:nvPr/>
            </p:nvSpPr>
            <p:spPr bwMode="auto">
              <a:xfrm>
                <a:off x="2506" y="1684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6" name="Freeform 132"/>
              <p:cNvSpPr>
                <a:spLocks/>
              </p:cNvSpPr>
              <p:nvPr/>
            </p:nvSpPr>
            <p:spPr bwMode="auto">
              <a:xfrm>
                <a:off x="2524" y="1672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7" name="Freeform 133"/>
              <p:cNvSpPr>
                <a:spLocks/>
              </p:cNvSpPr>
              <p:nvPr/>
            </p:nvSpPr>
            <p:spPr bwMode="auto">
              <a:xfrm>
                <a:off x="2542" y="1660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8" name="Freeform 134"/>
              <p:cNvSpPr>
                <a:spLocks/>
              </p:cNvSpPr>
              <p:nvPr/>
            </p:nvSpPr>
            <p:spPr bwMode="auto">
              <a:xfrm>
                <a:off x="2560" y="1648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9" name="Freeform 135"/>
              <p:cNvSpPr>
                <a:spLocks/>
              </p:cNvSpPr>
              <p:nvPr/>
            </p:nvSpPr>
            <p:spPr bwMode="auto">
              <a:xfrm>
                <a:off x="2578" y="163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0" name="Freeform 136"/>
              <p:cNvSpPr>
                <a:spLocks/>
              </p:cNvSpPr>
              <p:nvPr/>
            </p:nvSpPr>
            <p:spPr bwMode="auto">
              <a:xfrm>
                <a:off x="2596" y="1630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1" name="Freeform 137"/>
              <p:cNvSpPr>
                <a:spLocks/>
              </p:cNvSpPr>
              <p:nvPr/>
            </p:nvSpPr>
            <p:spPr bwMode="auto">
              <a:xfrm>
                <a:off x="2614" y="1624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2" name="Freeform 138"/>
              <p:cNvSpPr>
                <a:spLocks/>
              </p:cNvSpPr>
              <p:nvPr/>
            </p:nvSpPr>
            <p:spPr bwMode="auto">
              <a:xfrm>
                <a:off x="2632" y="1612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3" name="Freeform 139"/>
              <p:cNvSpPr>
                <a:spLocks/>
              </p:cNvSpPr>
              <p:nvPr/>
            </p:nvSpPr>
            <p:spPr bwMode="auto">
              <a:xfrm>
                <a:off x="2650" y="160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4" name="Freeform 140"/>
              <p:cNvSpPr>
                <a:spLocks/>
              </p:cNvSpPr>
              <p:nvPr/>
            </p:nvSpPr>
            <p:spPr bwMode="auto">
              <a:xfrm>
                <a:off x="2668" y="1600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5" name="Freeform 141"/>
              <p:cNvSpPr>
                <a:spLocks/>
              </p:cNvSpPr>
              <p:nvPr/>
            </p:nvSpPr>
            <p:spPr bwMode="auto">
              <a:xfrm>
                <a:off x="2686" y="1588"/>
                <a:ext cx="35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5" h="36">
                    <a:moveTo>
                      <a:pt x="18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6" name="Freeform 142"/>
              <p:cNvSpPr>
                <a:spLocks/>
              </p:cNvSpPr>
              <p:nvPr/>
            </p:nvSpPr>
            <p:spPr bwMode="auto">
              <a:xfrm>
                <a:off x="2704" y="1576"/>
                <a:ext cx="35" cy="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7" y="0"/>
                  </a:cxn>
                </a:cxnLst>
                <a:rect l="0" t="0" r="r" b="b"/>
                <a:pathLst>
                  <a:path w="35" h="36">
                    <a:moveTo>
                      <a:pt x="17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7" name="Freeform 143"/>
              <p:cNvSpPr>
                <a:spLocks/>
              </p:cNvSpPr>
              <p:nvPr/>
            </p:nvSpPr>
            <p:spPr bwMode="auto">
              <a:xfrm>
                <a:off x="2721" y="1570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8" name="Freeform 144"/>
              <p:cNvSpPr>
                <a:spLocks/>
              </p:cNvSpPr>
              <p:nvPr/>
            </p:nvSpPr>
            <p:spPr bwMode="auto">
              <a:xfrm>
                <a:off x="2739" y="1558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9" name="Freeform 145"/>
              <p:cNvSpPr>
                <a:spLocks/>
              </p:cNvSpPr>
              <p:nvPr/>
            </p:nvSpPr>
            <p:spPr bwMode="auto">
              <a:xfrm>
                <a:off x="2757" y="1552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0" name="Freeform 146"/>
              <p:cNvSpPr>
                <a:spLocks/>
              </p:cNvSpPr>
              <p:nvPr/>
            </p:nvSpPr>
            <p:spPr bwMode="auto">
              <a:xfrm>
                <a:off x="2775" y="154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1" name="Freeform 147"/>
              <p:cNvSpPr>
                <a:spLocks/>
              </p:cNvSpPr>
              <p:nvPr/>
            </p:nvSpPr>
            <p:spPr bwMode="auto">
              <a:xfrm>
                <a:off x="2793" y="1534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2" name="Freeform 148"/>
              <p:cNvSpPr>
                <a:spLocks/>
              </p:cNvSpPr>
              <p:nvPr/>
            </p:nvSpPr>
            <p:spPr bwMode="auto">
              <a:xfrm>
                <a:off x="2811" y="1528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3" name="Freeform 149"/>
              <p:cNvSpPr>
                <a:spLocks/>
              </p:cNvSpPr>
              <p:nvPr/>
            </p:nvSpPr>
            <p:spPr bwMode="auto">
              <a:xfrm>
                <a:off x="2829" y="151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4" name="Freeform 150"/>
              <p:cNvSpPr>
                <a:spLocks/>
              </p:cNvSpPr>
              <p:nvPr/>
            </p:nvSpPr>
            <p:spPr bwMode="auto">
              <a:xfrm>
                <a:off x="2847" y="1510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5" name="Freeform 151"/>
              <p:cNvSpPr>
                <a:spLocks/>
              </p:cNvSpPr>
              <p:nvPr/>
            </p:nvSpPr>
            <p:spPr bwMode="auto">
              <a:xfrm>
                <a:off x="2865" y="1504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6" name="Freeform 152"/>
              <p:cNvSpPr>
                <a:spLocks/>
              </p:cNvSpPr>
              <p:nvPr/>
            </p:nvSpPr>
            <p:spPr bwMode="auto">
              <a:xfrm>
                <a:off x="2883" y="1498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7" name="Freeform 153"/>
              <p:cNvSpPr>
                <a:spLocks/>
              </p:cNvSpPr>
              <p:nvPr/>
            </p:nvSpPr>
            <p:spPr bwMode="auto">
              <a:xfrm>
                <a:off x="2901" y="148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8" name="Freeform 154"/>
              <p:cNvSpPr>
                <a:spLocks/>
              </p:cNvSpPr>
              <p:nvPr/>
            </p:nvSpPr>
            <p:spPr bwMode="auto">
              <a:xfrm>
                <a:off x="2919" y="1480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9" name="Freeform 155"/>
              <p:cNvSpPr>
                <a:spLocks/>
              </p:cNvSpPr>
              <p:nvPr/>
            </p:nvSpPr>
            <p:spPr bwMode="auto">
              <a:xfrm>
                <a:off x="2937" y="1468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0" name="Freeform 156"/>
              <p:cNvSpPr>
                <a:spLocks/>
              </p:cNvSpPr>
              <p:nvPr/>
            </p:nvSpPr>
            <p:spPr bwMode="auto">
              <a:xfrm>
                <a:off x="2955" y="1462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1" name="Freeform 157"/>
              <p:cNvSpPr>
                <a:spLocks/>
              </p:cNvSpPr>
              <p:nvPr/>
            </p:nvSpPr>
            <p:spPr bwMode="auto">
              <a:xfrm>
                <a:off x="2973" y="1451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2" name="Freeform 158"/>
              <p:cNvSpPr>
                <a:spLocks/>
              </p:cNvSpPr>
              <p:nvPr/>
            </p:nvSpPr>
            <p:spPr bwMode="auto">
              <a:xfrm>
                <a:off x="2991" y="1445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3" name="Freeform 159"/>
              <p:cNvSpPr>
                <a:spLocks/>
              </p:cNvSpPr>
              <p:nvPr/>
            </p:nvSpPr>
            <p:spPr bwMode="auto">
              <a:xfrm>
                <a:off x="3009" y="1433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4" name="Freeform 160"/>
              <p:cNvSpPr>
                <a:spLocks/>
              </p:cNvSpPr>
              <p:nvPr/>
            </p:nvSpPr>
            <p:spPr bwMode="auto">
              <a:xfrm>
                <a:off x="3027" y="1427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5" name="Freeform 161"/>
              <p:cNvSpPr>
                <a:spLocks/>
              </p:cNvSpPr>
              <p:nvPr/>
            </p:nvSpPr>
            <p:spPr bwMode="auto">
              <a:xfrm>
                <a:off x="3045" y="1421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6" name="Freeform 162"/>
              <p:cNvSpPr>
                <a:spLocks/>
              </p:cNvSpPr>
              <p:nvPr/>
            </p:nvSpPr>
            <p:spPr bwMode="auto">
              <a:xfrm>
                <a:off x="3063" y="141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7" name="Freeform 163"/>
              <p:cNvSpPr>
                <a:spLocks/>
              </p:cNvSpPr>
              <p:nvPr/>
            </p:nvSpPr>
            <p:spPr bwMode="auto">
              <a:xfrm>
                <a:off x="3081" y="140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8" name="Freeform 164"/>
              <p:cNvSpPr>
                <a:spLocks/>
              </p:cNvSpPr>
              <p:nvPr/>
            </p:nvSpPr>
            <p:spPr bwMode="auto">
              <a:xfrm>
                <a:off x="3099" y="139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9" name="Freeform 165"/>
              <p:cNvSpPr>
                <a:spLocks/>
              </p:cNvSpPr>
              <p:nvPr/>
            </p:nvSpPr>
            <p:spPr bwMode="auto">
              <a:xfrm>
                <a:off x="3117" y="138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0" name="Freeform 166"/>
              <p:cNvSpPr>
                <a:spLocks/>
              </p:cNvSpPr>
              <p:nvPr/>
            </p:nvSpPr>
            <p:spPr bwMode="auto">
              <a:xfrm>
                <a:off x="3135" y="137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1" name="Freeform 167"/>
              <p:cNvSpPr>
                <a:spLocks/>
              </p:cNvSpPr>
              <p:nvPr/>
            </p:nvSpPr>
            <p:spPr bwMode="auto">
              <a:xfrm>
                <a:off x="3153" y="1367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2" name="Freeform 168"/>
              <p:cNvSpPr>
                <a:spLocks/>
              </p:cNvSpPr>
              <p:nvPr/>
            </p:nvSpPr>
            <p:spPr bwMode="auto">
              <a:xfrm>
                <a:off x="3171" y="135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3" name="Freeform 169"/>
              <p:cNvSpPr>
                <a:spLocks/>
              </p:cNvSpPr>
              <p:nvPr/>
            </p:nvSpPr>
            <p:spPr bwMode="auto">
              <a:xfrm>
                <a:off x="3189" y="1349"/>
                <a:ext cx="35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5" h="36">
                    <a:moveTo>
                      <a:pt x="18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4" name="Freeform 170"/>
              <p:cNvSpPr>
                <a:spLocks/>
              </p:cNvSpPr>
              <p:nvPr/>
            </p:nvSpPr>
            <p:spPr bwMode="auto">
              <a:xfrm>
                <a:off x="3207" y="1337"/>
                <a:ext cx="35" cy="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7" y="0"/>
                  </a:cxn>
                </a:cxnLst>
                <a:rect l="0" t="0" r="r" b="b"/>
                <a:pathLst>
                  <a:path w="35" h="36">
                    <a:moveTo>
                      <a:pt x="17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5" name="Freeform 171"/>
              <p:cNvSpPr>
                <a:spLocks/>
              </p:cNvSpPr>
              <p:nvPr/>
            </p:nvSpPr>
            <p:spPr bwMode="auto">
              <a:xfrm>
                <a:off x="3224" y="133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6" name="Freeform 172"/>
              <p:cNvSpPr>
                <a:spLocks/>
              </p:cNvSpPr>
              <p:nvPr/>
            </p:nvSpPr>
            <p:spPr bwMode="auto">
              <a:xfrm>
                <a:off x="3242" y="1319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7" name="Freeform 173"/>
              <p:cNvSpPr>
                <a:spLocks/>
              </p:cNvSpPr>
              <p:nvPr/>
            </p:nvSpPr>
            <p:spPr bwMode="auto">
              <a:xfrm>
                <a:off x="2057" y="218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8" name="Freeform 174"/>
              <p:cNvSpPr>
                <a:spLocks/>
              </p:cNvSpPr>
              <p:nvPr/>
            </p:nvSpPr>
            <p:spPr bwMode="auto">
              <a:xfrm>
                <a:off x="2075" y="2084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9" name="Freeform 175"/>
              <p:cNvSpPr>
                <a:spLocks/>
              </p:cNvSpPr>
              <p:nvPr/>
            </p:nvSpPr>
            <p:spPr bwMode="auto">
              <a:xfrm>
                <a:off x="2093" y="2049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0" name="Freeform 176"/>
              <p:cNvSpPr>
                <a:spLocks/>
              </p:cNvSpPr>
              <p:nvPr/>
            </p:nvSpPr>
            <p:spPr bwMode="auto">
              <a:xfrm>
                <a:off x="2111" y="2019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1" name="Freeform 177"/>
              <p:cNvSpPr>
                <a:spLocks/>
              </p:cNvSpPr>
              <p:nvPr/>
            </p:nvSpPr>
            <p:spPr bwMode="auto">
              <a:xfrm>
                <a:off x="2129" y="199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2" name="Freeform 178"/>
              <p:cNvSpPr>
                <a:spLocks/>
              </p:cNvSpPr>
              <p:nvPr/>
            </p:nvSpPr>
            <p:spPr bwMode="auto">
              <a:xfrm>
                <a:off x="2147" y="197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3" name="Freeform 179"/>
              <p:cNvSpPr>
                <a:spLocks/>
              </p:cNvSpPr>
              <p:nvPr/>
            </p:nvSpPr>
            <p:spPr bwMode="auto">
              <a:xfrm>
                <a:off x="2165" y="195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4" name="Freeform 180"/>
              <p:cNvSpPr>
                <a:spLocks/>
              </p:cNvSpPr>
              <p:nvPr/>
            </p:nvSpPr>
            <p:spPr bwMode="auto">
              <a:xfrm>
                <a:off x="2183" y="193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5" name="Freeform 181"/>
              <p:cNvSpPr>
                <a:spLocks/>
              </p:cNvSpPr>
              <p:nvPr/>
            </p:nvSpPr>
            <p:spPr bwMode="auto">
              <a:xfrm>
                <a:off x="2201" y="1923"/>
                <a:ext cx="35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5" h="36">
                    <a:moveTo>
                      <a:pt x="18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6" name="Freeform 182"/>
              <p:cNvSpPr>
                <a:spLocks/>
              </p:cNvSpPr>
              <p:nvPr/>
            </p:nvSpPr>
            <p:spPr bwMode="auto">
              <a:xfrm>
                <a:off x="2219" y="1905"/>
                <a:ext cx="35" cy="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7" y="0"/>
                  </a:cxn>
                </a:cxnLst>
                <a:rect l="0" t="0" r="r" b="b"/>
                <a:pathLst>
                  <a:path w="35" h="36">
                    <a:moveTo>
                      <a:pt x="17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7" name="Freeform 183"/>
              <p:cNvSpPr>
                <a:spLocks/>
              </p:cNvSpPr>
              <p:nvPr/>
            </p:nvSpPr>
            <p:spPr bwMode="auto">
              <a:xfrm>
                <a:off x="2236" y="189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8" name="Freeform 184"/>
              <p:cNvSpPr>
                <a:spLocks/>
              </p:cNvSpPr>
              <p:nvPr/>
            </p:nvSpPr>
            <p:spPr bwMode="auto">
              <a:xfrm>
                <a:off x="2254" y="188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9" name="Freeform 185"/>
              <p:cNvSpPr>
                <a:spLocks/>
              </p:cNvSpPr>
              <p:nvPr/>
            </p:nvSpPr>
            <p:spPr bwMode="auto">
              <a:xfrm>
                <a:off x="2272" y="1869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0" name="Freeform 186"/>
              <p:cNvSpPr>
                <a:spLocks/>
              </p:cNvSpPr>
              <p:nvPr/>
            </p:nvSpPr>
            <p:spPr bwMode="auto">
              <a:xfrm>
                <a:off x="2290" y="185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1" name="Freeform 187"/>
              <p:cNvSpPr>
                <a:spLocks/>
              </p:cNvSpPr>
              <p:nvPr/>
            </p:nvSpPr>
            <p:spPr bwMode="auto">
              <a:xfrm>
                <a:off x="2308" y="184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2" name="Freeform 188"/>
              <p:cNvSpPr>
                <a:spLocks/>
              </p:cNvSpPr>
              <p:nvPr/>
            </p:nvSpPr>
            <p:spPr bwMode="auto">
              <a:xfrm>
                <a:off x="2326" y="183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3" name="Freeform 189"/>
              <p:cNvSpPr>
                <a:spLocks/>
              </p:cNvSpPr>
              <p:nvPr/>
            </p:nvSpPr>
            <p:spPr bwMode="auto">
              <a:xfrm>
                <a:off x="2344" y="182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4" name="Freeform 190"/>
              <p:cNvSpPr>
                <a:spLocks/>
              </p:cNvSpPr>
              <p:nvPr/>
            </p:nvSpPr>
            <p:spPr bwMode="auto">
              <a:xfrm>
                <a:off x="2362" y="180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5" name="Freeform 191"/>
              <p:cNvSpPr>
                <a:spLocks/>
              </p:cNvSpPr>
              <p:nvPr/>
            </p:nvSpPr>
            <p:spPr bwMode="auto">
              <a:xfrm>
                <a:off x="2380" y="1797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6" name="Freeform 192"/>
              <p:cNvSpPr>
                <a:spLocks/>
              </p:cNvSpPr>
              <p:nvPr/>
            </p:nvSpPr>
            <p:spPr bwMode="auto">
              <a:xfrm>
                <a:off x="2398" y="178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7" name="Freeform 193"/>
              <p:cNvSpPr>
                <a:spLocks/>
              </p:cNvSpPr>
              <p:nvPr/>
            </p:nvSpPr>
            <p:spPr bwMode="auto">
              <a:xfrm>
                <a:off x="2416" y="177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8" name="Freeform 194"/>
              <p:cNvSpPr>
                <a:spLocks/>
              </p:cNvSpPr>
              <p:nvPr/>
            </p:nvSpPr>
            <p:spPr bwMode="auto">
              <a:xfrm>
                <a:off x="2434" y="176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9" name="Freeform 195"/>
              <p:cNvSpPr>
                <a:spLocks/>
              </p:cNvSpPr>
              <p:nvPr/>
            </p:nvSpPr>
            <p:spPr bwMode="auto">
              <a:xfrm>
                <a:off x="2452" y="1750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0" name="Freeform 196"/>
              <p:cNvSpPr>
                <a:spLocks/>
              </p:cNvSpPr>
              <p:nvPr/>
            </p:nvSpPr>
            <p:spPr bwMode="auto">
              <a:xfrm>
                <a:off x="2470" y="1744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1" name="Freeform 197"/>
              <p:cNvSpPr>
                <a:spLocks/>
              </p:cNvSpPr>
              <p:nvPr/>
            </p:nvSpPr>
            <p:spPr bwMode="auto">
              <a:xfrm>
                <a:off x="2488" y="1732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2" name="Freeform 198"/>
              <p:cNvSpPr>
                <a:spLocks/>
              </p:cNvSpPr>
              <p:nvPr/>
            </p:nvSpPr>
            <p:spPr bwMode="auto">
              <a:xfrm>
                <a:off x="2506" y="1726"/>
                <a:ext cx="36" cy="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5"/>
                  </a:cxn>
                  <a:cxn ang="0">
                    <a:pos x="0" y="35"/>
                  </a:cxn>
                  <a:cxn ang="0">
                    <a:pos x="18" y="0"/>
                  </a:cxn>
                </a:cxnLst>
                <a:rect l="0" t="0" r="r" b="b"/>
                <a:pathLst>
                  <a:path w="36" h="35">
                    <a:moveTo>
                      <a:pt x="18" y="0"/>
                    </a:moveTo>
                    <a:lnTo>
                      <a:pt x="36" y="35"/>
                    </a:lnTo>
                    <a:lnTo>
                      <a:pt x="0" y="35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3" name="Freeform 199"/>
              <p:cNvSpPr>
                <a:spLocks/>
              </p:cNvSpPr>
              <p:nvPr/>
            </p:nvSpPr>
            <p:spPr bwMode="auto">
              <a:xfrm>
                <a:off x="2524" y="1714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4" name="Freeform 200"/>
              <p:cNvSpPr>
                <a:spLocks/>
              </p:cNvSpPr>
              <p:nvPr/>
            </p:nvSpPr>
            <p:spPr bwMode="auto">
              <a:xfrm>
                <a:off x="2542" y="1702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5" name="Freeform 201"/>
              <p:cNvSpPr>
                <a:spLocks/>
              </p:cNvSpPr>
              <p:nvPr/>
            </p:nvSpPr>
            <p:spPr bwMode="auto">
              <a:xfrm>
                <a:off x="2560" y="169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6" name="Freeform 202"/>
              <p:cNvSpPr>
                <a:spLocks/>
              </p:cNvSpPr>
              <p:nvPr/>
            </p:nvSpPr>
            <p:spPr bwMode="auto">
              <a:xfrm>
                <a:off x="2578" y="1684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7" name="Freeform 203"/>
              <p:cNvSpPr>
                <a:spLocks/>
              </p:cNvSpPr>
              <p:nvPr/>
            </p:nvSpPr>
            <p:spPr bwMode="auto">
              <a:xfrm>
                <a:off x="2596" y="1678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8" name="Freeform 204"/>
              <p:cNvSpPr>
                <a:spLocks/>
              </p:cNvSpPr>
              <p:nvPr/>
            </p:nvSpPr>
            <p:spPr bwMode="auto">
              <a:xfrm>
                <a:off x="2614" y="166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9" name="Freeform 205"/>
              <p:cNvSpPr>
                <a:spLocks/>
              </p:cNvSpPr>
              <p:nvPr/>
            </p:nvSpPr>
            <p:spPr bwMode="auto">
              <a:xfrm>
                <a:off x="2632" y="1660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0" name="Freeform 206"/>
              <p:cNvSpPr>
                <a:spLocks/>
              </p:cNvSpPr>
              <p:nvPr/>
            </p:nvSpPr>
            <p:spPr bwMode="auto">
              <a:xfrm>
                <a:off x="2650" y="1648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1" name="Freeform 207"/>
              <p:cNvSpPr>
                <a:spLocks/>
              </p:cNvSpPr>
              <p:nvPr/>
            </p:nvSpPr>
            <p:spPr bwMode="auto">
              <a:xfrm>
                <a:off x="2668" y="163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2" name="Freeform 208"/>
              <p:cNvSpPr>
                <a:spLocks/>
              </p:cNvSpPr>
              <p:nvPr/>
            </p:nvSpPr>
            <p:spPr bwMode="auto">
              <a:xfrm>
                <a:off x="2686" y="1636"/>
                <a:ext cx="35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5" h="36">
                    <a:moveTo>
                      <a:pt x="18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3" name="Freeform 209"/>
              <p:cNvSpPr>
                <a:spLocks/>
              </p:cNvSpPr>
              <p:nvPr/>
            </p:nvSpPr>
            <p:spPr bwMode="auto">
              <a:xfrm>
                <a:off x="2704" y="1624"/>
                <a:ext cx="35" cy="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5" y="36"/>
                  </a:cxn>
                  <a:cxn ang="0">
                    <a:pos x="0" y="36"/>
                  </a:cxn>
                  <a:cxn ang="0">
                    <a:pos x="17" y="0"/>
                  </a:cxn>
                </a:cxnLst>
                <a:rect l="0" t="0" r="r" b="b"/>
                <a:pathLst>
                  <a:path w="35" h="36">
                    <a:moveTo>
                      <a:pt x="17" y="0"/>
                    </a:moveTo>
                    <a:lnTo>
                      <a:pt x="35" y="36"/>
                    </a:lnTo>
                    <a:lnTo>
                      <a:pt x="0" y="36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4" name="Freeform 210"/>
              <p:cNvSpPr>
                <a:spLocks/>
              </p:cNvSpPr>
              <p:nvPr/>
            </p:nvSpPr>
            <p:spPr bwMode="auto">
              <a:xfrm>
                <a:off x="2721" y="1612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5" name="Freeform 211"/>
              <p:cNvSpPr>
                <a:spLocks/>
              </p:cNvSpPr>
              <p:nvPr/>
            </p:nvSpPr>
            <p:spPr bwMode="auto">
              <a:xfrm>
                <a:off x="2739" y="160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6" name="Freeform 212"/>
              <p:cNvSpPr>
                <a:spLocks/>
              </p:cNvSpPr>
              <p:nvPr/>
            </p:nvSpPr>
            <p:spPr bwMode="auto">
              <a:xfrm>
                <a:off x="2757" y="1594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7" name="Freeform 213"/>
              <p:cNvSpPr>
                <a:spLocks/>
              </p:cNvSpPr>
              <p:nvPr/>
            </p:nvSpPr>
            <p:spPr bwMode="auto">
              <a:xfrm>
                <a:off x="2775" y="1588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8" name="Freeform 214"/>
              <p:cNvSpPr>
                <a:spLocks/>
              </p:cNvSpPr>
              <p:nvPr/>
            </p:nvSpPr>
            <p:spPr bwMode="auto">
              <a:xfrm>
                <a:off x="2793" y="1576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36"/>
                  </a:cxn>
                  <a:cxn ang="0">
                    <a:pos x="0" y="36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600" name="Freeform 216"/>
            <p:cNvSpPr>
              <a:spLocks/>
            </p:cNvSpPr>
            <p:nvPr/>
          </p:nvSpPr>
          <p:spPr bwMode="auto">
            <a:xfrm>
              <a:off x="2811" y="157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1" name="Freeform 217"/>
            <p:cNvSpPr>
              <a:spLocks/>
            </p:cNvSpPr>
            <p:nvPr/>
          </p:nvSpPr>
          <p:spPr bwMode="auto">
            <a:xfrm>
              <a:off x="2829" y="155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2" name="Freeform 218"/>
            <p:cNvSpPr>
              <a:spLocks/>
            </p:cNvSpPr>
            <p:nvPr/>
          </p:nvSpPr>
          <p:spPr bwMode="auto">
            <a:xfrm>
              <a:off x="2847" y="155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3" name="Freeform 219"/>
            <p:cNvSpPr>
              <a:spLocks/>
            </p:cNvSpPr>
            <p:nvPr/>
          </p:nvSpPr>
          <p:spPr bwMode="auto">
            <a:xfrm>
              <a:off x="2865" y="1546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4" name="Freeform 220"/>
            <p:cNvSpPr>
              <a:spLocks/>
            </p:cNvSpPr>
            <p:nvPr/>
          </p:nvSpPr>
          <p:spPr bwMode="auto">
            <a:xfrm>
              <a:off x="2883" y="154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5" name="Freeform 221"/>
            <p:cNvSpPr>
              <a:spLocks/>
            </p:cNvSpPr>
            <p:nvPr/>
          </p:nvSpPr>
          <p:spPr bwMode="auto">
            <a:xfrm>
              <a:off x="2901" y="152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6" name="Freeform 222"/>
            <p:cNvSpPr>
              <a:spLocks/>
            </p:cNvSpPr>
            <p:nvPr/>
          </p:nvSpPr>
          <p:spPr bwMode="auto">
            <a:xfrm>
              <a:off x="2919" y="152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7" name="Freeform 223"/>
            <p:cNvSpPr>
              <a:spLocks/>
            </p:cNvSpPr>
            <p:nvPr/>
          </p:nvSpPr>
          <p:spPr bwMode="auto">
            <a:xfrm>
              <a:off x="2937" y="151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8" name="Freeform 224"/>
            <p:cNvSpPr>
              <a:spLocks/>
            </p:cNvSpPr>
            <p:nvPr/>
          </p:nvSpPr>
          <p:spPr bwMode="auto">
            <a:xfrm>
              <a:off x="2955" y="150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9" name="Freeform 225"/>
            <p:cNvSpPr>
              <a:spLocks/>
            </p:cNvSpPr>
            <p:nvPr/>
          </p:nvSpPr>
          <p:spPr bwMode="auto">
            <a:xfrm>
              <a:off x="2973" y="149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0" name="Freeform 226"/>
            <p:cNvSpPr>
              <a:spLocks/>
            </p:cNvSpPr>
            <p:nvPr/>
          </p:nvSpPr>
          <p:spPr bwMode="auto">
            <a:xfrm>
              <a:off x="2991" y="149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1" name="Freeform 227"/>
            <p:cNvSpPr>
              <a:spLocks/>
            </p:cNvSpPr>
            <p:nvPr/>
          </p:nvSpPr>
          <p:spPr bwMode="auto">
            <a:xfrm>
              <a:off x="3009" y="148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2" name="Freeform 228"/>
            <p:cNvSpPr>
              <a:spLocks/>
            </p:cNvSpPr>
            <p:nvPr/>
          </p:nvSpPr>
          <p:spPr bwMode="auto">
            <a:xfrm>
              <a:off x="3027" y="146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3" name="Freeform 229"/>
            <p:cNvSpPr>
              <a:spLocks/>
            </p:cNvSpPr>
            <p:nvPr/>
          </p:nvSpPr>
          <p:spPr bwMode="auto">
            <a:xfrm>
              <a:off x="3045" y="146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4" name="Freeform 230"/>
            <p:cNvSpPr>
              <a:spLocks/>
            </p:cNvSpPr>
            <p:nvPr/>
          </p:nvSpPr>
          <p:spPr bwMode="auto">
            <a:xfrm>
              <a:off x="3063" y="1451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5"/>
                </a:cxn>
                <a:cxn ang="0">
                  <a:pos x="0" y="35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35"/>
                  </a:lnTo>
                  <a:lnTo>
                    <a:pt x="0" y="35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5" name="Freeform 231"/>
            <p:cNvSpPr>
              <a:spLocks/>
            </p:cNvSpPr>
            <p:nvPr/>
          </p:nvSpPr>
          <p:spPr bwMode="auto">
            <a:xfrm>
              <a:off x="3081" y="1445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5"/>
                </a:cxn>
                <a:cxn ang="0">
                  <a:pos x="0" y="35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35"/>
                  </a:lnTo>
                  <a:lnTo>
                    <a:pt x="0" y="35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6" name="Freeform 232"/>
            <p:cNvSpPr>
              <a:spLocks/>
            </p:cNvSpPr>
            <p:nvPr/>
          </p:nvSpPr>
          <p:spPr bwMode="auto">
            <a:xfrm>
              <a:off x="3099" y="1433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5"/>
                </a:cxn>
                <a:cxn ang="0">
                  <a:pos x="0" y="35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35"/>
                  </a:lnTo>
                  <a:lnTo>
                    <a:pt x="0" y="35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7" name="Freeform 233"/>
            <p:cNvSpPr>
              <a:spLocks/>
            </p:cNvSpPr>
            <p:nvPr/>
          </p:nvSpPr>
          <p:spPr bwMode="auto">
            <a:xfrm>
              <a:off x="3117" y="1427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5"/>
                </a:cxn>
                <a:cxn ang="0">
                  <a:pos x="0" y="35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35"/>
                  </a:lnTo>
                  <a:lnTo>
                    <a:pt x="0" y="35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8" name="Freeform 234"/>
            <p:cNvSpPr>
              <a:spLocks/>
            </p:cNvSpPr>
            <p:nvPr/>
          </p:nvSpPr>
          <p:spPr bwMode="auto">
            <a:xfrm>
              <a:off x="3135" y="1421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5"/>
                </a:cxn>
                <a:cxn ang="0">
                  <a:pos x="0" y="35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35"/>
                  </a:lnTo>
                  <a:lnTo>
                    <a:pt x="0" y="35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9" name="Freeform 235"/>
            <p:cNvSpPr>
              <a:spLocks/>
            </p:cNvSpPr>
            <p:nvPr/>
          </p:nvSpPr>
          <p:spPr bwMode="auto">
            <a:xfrm>
              <a:off x="3153" y="1409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0" name="Freeform 236"/>
            <p:cNvSpPr>
              <a:spLocks/>
            </p:cNvSpPr>
            <p:nvPr/>
          </p:nvSpPr>
          <p:spPr bwMode="auto">
            <a:xfrm>
              <a:off x="3171" y="1403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1" name="Freeform 237"/>
            <p:cNvSpPr>
              <a:spLocks/>
            </p:cNvSpPr>
            <p:nvPr/>
          </p:nvSpPr>
          <p:spPr bwMode="auto">
            <a:xfrm>
              <a:off x="3189" y="1397"/>
              <a:ext cx="35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2" name="Freeform 238"/>
            <p:cNvSpPr>
              <a:spLocks/>
            </p:cNvSpPr>
            <p:nvPr/>
          </p:nvSpPr>
          <p:spPr bwMode="auto">
            <a:xfrm>
              <a:off x="3207" y="1385"/>
              <a:ext cx="35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36"/>
                </a:cxn>
                <a:cxn ang="0">
                  <a:pos x="0" y="36"/>
                </a:cxn>
                <a:cxn ang="0">
                  <a:pos x="17" y="0"/>
                </a:cxn>
              </a:cxnLst>
              <a:rect l="0" t="0" r="r" b="b"/>
              <a:pathLst>
                <a:path w="35" h="36">
                  <a:moveTo>
                    <a:pt x="17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3" name="Freeform 239"/>
            <p:cNvSpPr>
              <a:spLocks/>
            </p:cNvSpPr>
            <p:nvPr/>
          </p:nvSpPr>
          <p:spPr bwMode="auto">
            <a:xfrm>
              <a:off x="3224" y="1373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4" name="Freeform 240"/>
            <p:cNvSpPr>
              <a:spLocks/>
            </p:cNvSpPr>
            <p:nvPr/>
          </p:nvSpPr>
          <p:spPr bwMode="auto">
            <a:xfrm>
              <a:off x="3242" y="1367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5" name="Freeform 241"/>
            <p:cNvSpPr>
              <a:spLocks/>
            </p:cNvSpPr>
            <p:nvPr/>
          </p:nvSpPr>
          <p:spPr bwMode="auto">
            <a:xfrm>
              <a:off x="2057" y="217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6" name="Freeform 242"/>
            <p:cNvSpPr>
              <a:spLocks/>
            </p:cNvSpPr>
            <p:nvPr/>
          </p:nvSpPr>
          <p:spPr bwMode="auto">
            <a:xfrm>
              <a:off x="2075" y="210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7" name="Freeform 243"/>
            <p:cNvSpPr>
              <a:spLocks/>
            </p:cNvSpPr>
            <p:nvPr/>
          </p:nvSpPr>
          <p:spPr bwMode="auto">
            <a:xfrm>
              <a:off x="2093" y="205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8" name="Freeform 244"/>
            <p:cNvSpPr>
              <a:spLocks/>
            </p:cNvSpPr>
            <p:nvPr/>
          </p:nvSpPr>
          <p:spPr bwMode="auto">
            <a:xfrm>
              <a:off x="2111" y="2025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5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8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9" name="Freeform 245"/>
            <p:cNvSpPr>
              <a:spLocks/>
            </p:cNvSpPr>
            <p:nvPr/>
          </p:nvSpPr>
          <p:spPr bwMode="auto">
            <a:xfrm>
              <a:off x="2129" y="2001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0" name="Freeform 246"/>
            <p:cNvSpPr>
              <a:spLocks/>
            </p:cNvSpPr>
            <p:nvPr/>
          </p:nvSpPr>
          <p:spPr bwMode="auto">
            <a:xfrm>
              <a:off x="2147" y="1977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1" name="Freeform 247"/>
            <p:cNvSpPr>
              <a:spLocks/>
            </p:cNvSpPr>
            <p:nvPr/>
          </p:nvSpPr>
          <p:spPr bwMode="auto">
            <a:xfrm>
              <a:off x="2165" y="1959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2" name="Freeform 248"/>
            <p:cNvSpPr>
              <a:spLocks/>
            </p:cNvSpPr>
            <p:nvPr/>
          </p:nvSpPr>
          <p:spPr bwMode="auto">
            <a:xfrm>
              <a:off x="2183" y="1941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3" name="Freeform 249"/>
            <p:cNvSpPr>
              <a:spLocks/>
            </p:cNvSpPr>
            <p:nvPr/>
          </p:nvSpPr>
          <p:spPr bwMode="auto">
            <a:xfrm>
              <a:off x="2201" y="1923"/>
              <a:ext cx="35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4" name="Freeform 250"/>
            <p:cNvSpPr>
              <a:spLocks/>
            </p:cNvSpPr>
            <p:nvPr/>
          </p:nvSpPr>
          <p:spPr bwMode="auto">
            <a:xfrm>
              <a:off x="2219" y="1905"/>
              <a:ext cx="35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8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5" name="Freeform 251"/>
            <p:cNvSpPr>
              <a:spLocks/>
            </p:cNvSpPr>
            <p:nvPr/>
          </p:nvSpPr>
          <p:spPr bwMode="auto">
            <a:xfrm>
              <a:off x="2236" y="1893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6" name="Freeform 252"/>
            <p:cNvSpPr>
              <a:spLocks/>
            </p:cNvSpPr>
            <p:nvPr/>
          </p:nvSpPr>
          <p:spPr bwMode="auto">
            <a:xfrm>
              <a:off x="2254" y="1881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7" name="Freeform 253"/>
            <p:cNvSpPr>
              <a:spLocks/>
            </p:cNvSpPr>
            <p:nvPr/>
          </p:nvSpPr>
          <p:spPr bwMode="auto">
            <a:xfrm>
              <a:off x="2272" y="1869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8" name="Freeform 254"/>
            <p:cNvSpPr>
              <a:spLocks/>
            </p:cNvSpPr>
            <p:nvPr/>
          </p:nvSpPr>
          <p:spPr bwMode="auto">
            <a:xfrm>
              <a:off x="2290" y="1857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9" name="Freeform 255"/>
            <p:cNvSpPr>
              <a:spLocks/>
            </p:cNvSpPr>
            <p:nvPr/>
          </p:nvSpPr>
          <p:spPr bwMode="auto">
            <a:xfrm>
              <a:off x="2308" y="1845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0" name="Freeform 256"/>
            <p:cNvSpPr>
              <a:spLocks/>
            </p:cNvSpPr>
            <p:nvPr/>
          </p:nvSpPr>
          <p:spPr bwMode="auto">
            <a:xfrm>
              <a:off x="2326" y="1833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1" name="Freeform 257"/>
            <p:cNvSpPr>
              <a:spLocks/>
            </p:cNvSpPr>
            <p:nvPr/>
          </p:nvSpPr>
          <p:spPr bwMode="auto">
            <a:xfrm>
              <a:off x="2344" y="1821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2" name="Freeform 258"/>
            <p:cNvSpPr>
              <a:spLocks/>
            </p:cNvSpPr>
            <p:nvPr/>
          </p:nvSpPr>
          <p:spPr bwMode="auto">
            <a:xfrm>
              <a:off x="2362" y="1809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3" name="Freeform 259"/>
            <p:cNvSpPr>
              <a:spLocks/>
            </p:cNvSpPr>
            <p:nvPr/>
          </p:nvSpPr>
          <p:spPr bwMode="auto">
            <a:xfrm>
              <a:off x="2380" y="1797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4" name="Freeform 260"/>
            <p:cNvSpPr>
              <a:spLocks/>
            </p:cNvSpPr>
            <p:nvPr/>
          </p:nvSpPr>
          <p:spPr bwMode="auto">
            <a:xfrm>
              <a:off x="2398" y="1791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5" name="Freeform 261"/>
            <p:cNvSpPr>
              <a:spLocks/>
            </p:cNvSpPr>
            <p:nvPr/>
          </p:nvSpPr>
          <p:spPr bwMode="auto">
            <a:xfrm>
              <a:off x="2416" y="1779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6" name="Freeform 262"/>
            <p:cNvSpPr>
              <a:spLocks/>
            </p:cNvSpPr>
            <p:nvPr/>
          </p:nvSpPr>
          <p:spPr bwMode="auto">
            <a:xfrm>
              <a:off x="2434" y="1767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7" name="Freeform 263"/>
            <p:cNvSpPr>
              <a:spLocks/>
            </p:cNvSpPr>
            <p:nvPr/>
          </p:nvSpPr>
          <p:spPr bwMode="auto">
            <a:xfrm>
              <a:off x="2452" y="1755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8" name="Freeform 264"/>
            <p:cNvSpPr>
              <a:spLocks/>
            </p:cNvSpPr>
            <p:nvPr/>
          </p:nvSpPr>
          <p:spPr bwMode="auto">
            <a:xfrm>
              <a:off x="2470" y="1744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9" name="Freeform 265"/>
            <p:cNvSpPr>
              <a:spLocks/>
            </p:cNvSpPr>
            <p:nvPr/>
          </p:nvSpPr>
          <p:spPr bwMode="auto">
            <a:xfrm>
              <a:off x="2488" y="1738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0" name="Freeform 266"/>
            <p:cNvSpPr>
              <a:spLocks/>
            </p:cNvSpPr>
            <p:nvPr/>
          </p:nvSpPr>
          <p:spPr bwMode="auto">
            <a:xfrm>
              <a:off x="2506" y="1726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5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8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1" name="Freeform 267"/>
            <p:cNvSpPr>
              <a:spLocks/>
            </p:cNvSpPr>
            <p:nvPr/>
          </p:nvSpPr>
          <p:spPr bwMode="auto">
            <a:xfrm>
              <a:off x="2524" y="171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2" name="Freeform 268"/>
            <p:cNvSpPr>
              <a:spLocks/>
            </p:cNvSpPr>
            <p:nvPr/>
          </p:nvSpPr>
          <p:spPr bwMode="auto">
            <a:xfrm>
              <a:off x="2542" y="170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3" name="Freeform 269"/>
            <p:cNvSpPr>
              <a:spLocks/>
            </p:cNvSpPr>
            <p:nvPr/>
          </p:nvSpPr>
          <p:spPr bwMode="auto">
            <a:xfrm>
              <a:off x="2560" y="170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4" name="Freeform 270"/>
            <p:cNvSpPr>
              <a:spLocks/>
            </p:cNvSpPr>
            <p:nvPr/>
          </p:nvSpPr>
          <p:spPr bwMode="auto">
            <a:xfrm>
              <a:off x="2578" y="169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5" name="Freeform 271"/>
            <p:cNvSpPr>
              <a:spLocks/>
            </p:cNvSpPr>
            <p:nvPr/>
          </p:nvSpPr>
          <p:spPr bwMode="auto">
            <a:xfrm>
              <a:off x="2596" y="168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6" name="Freeform 272"/>
            <p:cNvSpPr>
              <a:spLocks/>
            </p:cNvSpPr>
            <p:nvPr/>
          </p:nvSpPr>
          <p:spPr bwMode="auto">
            <a:xfrm>
              <a:off x="2614" y="167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7" name="Freeform 273"/>
            <p:cNvSpPr>
              <a:spLocks/>
            </p:cNvSpPr>
            <p:nvPr/>
          </p:nvSpPr>
          <p:spPr bwMode="auto">
            <a:xfrm>
              <a:off x="2632" y="166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8" name="Freeform 274"/>
            <p:cNvSpPr>
              <a:spLocks/>
            </p:cNvSpPr>
            <p:nvPr/>
          </p:nvSpPr>
          <p:spPr bwMode="auto">
            <a:xfrm>
              <a:off x="2650" y="165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9" name="Freeform 275"/>
            <p:cNvSpPr>
              <a:spLocks/>
            </p:cNvSpPr>
            <p:nvPr/>
          </p:nvSpPr>
          <p:spPr bwMode="auto">
            <a:xfrm>
              <a:off x="2668" y="164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0" name="Freeform 276"/>
            <p:cNvSpPr>
              <a:spLocks/>
            </p:cNvSpPr>
            <p:nvPr/>
          </p:nvSpPr>
          <p:spPr bwMode="auto">
            <a:xfrm>
              <a:off x="2686" y="1636"/>
              <a:ext cx="35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1" name="Freeform 277"/>
            <p:cNvSpPr>
              <a:spLocks/>
            </p:cNvSpPr>
            <p:nvPr/>
          </p:nvSpPr>
          <p:spPr bwMode="auto">
            <a:xfrm>
              <a:off x="2704" y="1624"/>
              <a:ext cx="35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8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2" name="Freeform 278"/>
            <p:cNvSpPr>
              <a:spLocks/>
            </p:cNvSpPr>
            <p:nvPr/>
          </p:nvSpPr>
          <p:spPr bwMode="auto">
            <a:xfrm>
              <a:off x="2721" y="161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3" name="Freeform 279"/>
            <p:cNvSpPr>
              <a:spLocks/>
            </p:cNvSpPr>
            <p:nvPr/>
          </p:nvSpPr>
          <p:spPr bwMode="auto">
            <a:xfrm>
              <a:off x="2739" y="1606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4" name="Freeform 280"/>
            <p:cNvSpPr>
              <a:spLocks/>
            </p:cNvSpPr>
            <p:nvPr/>
          </p:nvSpPr>
          <p:spPr bwMode="auto">
            <a:xfrm>
              <a:off x="2757" y="160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5" name="Freeform 281"/>
            <p:cNvSpPr>
              <a:spLocks/>
            </p:cNvSpPr>
            <p:nvPr/>
          </p:nvSpPr>
          <p:spPr bwMode="auto">
            <a:xfrm>
              <a:off x="2775" y="158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6" name="Freeform 282"/>
            <p:cNvSpPr>
              <a:spLocks/>
            </p:cNvSpPr>
            <p:nvPr/>
          </p:nvSpPr>
          <p:spPr bwMode="auto">
            <a:xfrm>
              <a:off x="2793" y="158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7" name="Freeform 283"/>
            <p:cNvSpPr>
              <a:spLocks/>
            </p:cNvSpPr>
            <p:nvPr/>
          </p:nvSpPr>
          <p:spPr bwMode="auto">
            <a:xfrm>
              <a:off x="2811" y="157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8" name="Freeform 284"/>
            <p:cNvSpPr>
              <a:spLocks/>
            </p:cNvSpPr>
            <p:nvPr/>
          </p:nvSpPr>
          <p:spPr bwMode="auto">
            <a:xfrm>
              <a:off x="2829" y="156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9" name="Freeform 285"/>
            <p:cNvSpPr>
              <a:spLocks/>
            </p:cNvSpPr>
            <p:nvPr/>
          </p:nvSpPr>
          <p:spPr bwMode="auto">
            <a:xfrm>
              <a:off x="2847" y="155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0" name="Freeform 286"/>
            <p:cNvSpPr>
              <a:spLocks/>
            </p:cNvSpPr>
            <p:nvPr/>
          </p:nvSpPr>
          <p:spPr bwMode="auto">
            <a:xfrm>
              <a:off x="2865" y="1546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1" name="Freeform 287"/>
            <p:cNvSpPr>
              <a:spLocks/>
            </p:cNvSpPr>
            <p:nvPr/>
          </p:nvSpPr>
          <p:spPr bwMode="auto">
            <a:xfrm>
              <a:off x="2883" y="153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2" name="Freeform 288"/>
            <p:cNvSpPr>
              <a:spLocks/>
            </p:cNvSpPr>
            <p:nvPr/>
          </p:nvSpPr>
          <p:spPr bwMode="auto">
            <a:xfrm>
              <a:off x="2901" y="153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3" name="Freeform 289"/>
            <p:cNvSpPr>
              <a:spLocks/>
            </p:cNvSpPr>
            <p:nvPr/>
          </p:nvSpPr>
          <p:spPr bwMode="auto">
            <a:xfrm>
              <a:off x="2919" y="152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4" name="Freeform 290"/>
            <p:cNvSpPr>
              <a:spLocks/>
            </p:cNvSpPr>
            <p:nvPr/>
          </p:nvSpPr>
          <p:spPr bwMode="auto">
            <a:xfrm>
              <a:off x="2937" y="1516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5" name="Freeform 291"/>
            <p:cNvSpPr>
              <a:spLocks/>
            </p:cNvSpPr>
            <p:nvPr/>
          </p:nvSpPr>
          <p:spPr bwMode="auto">
            <a:xfrm>
              <a:off x="2955" y="150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6" name="Freeform 292"/>
            <p:cNvSpPr>
              <a:spLocks/>
            </p:cNvSpPr>
            <p:nvPr/>
          </p:nvSpPr>
          <p:spPr bwMode="auto">
            <a:xfrm>
              <a:off x="2973" y="149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7" name="Freeform 293"/>
            <p:cNvSpPr>
              <a:spLocks/>
            </p:cNvSpPr>
            <p:nvPr/>
          </p:nvSpPr>
          <p:spPr bwMode="auto">
            <a:xfrm>
              <a:off x="2991" y="149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8" name="Freeform 294"/>
            <p:cNvSpPr>
              <a:spLocks/>
            </p:cNvSpPr>
            <p:nvPr/>
          </p:nvSpPr>
          <p:spPr bwMode="auto">
            <a:xfrm>
              <a:off x="3009" y="1480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9" name="Freeform 295"/>
            <p:cNvSpPr>
              <a:spLocks/>
            </p:cNvSpPr>
            <p:nvPr/>
          </p:nvSpPr>
          <p:spPr bwMode="auto">
            <a:xfrm>
              <a:off x="3027" y="1474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0" name="Freeform 296"/>
            <p:cNvSpPr>
              <a:spLocks/>
            </p:cNvSpPr>
            <p:nvPr/>
          </p:nvSpPr>
          <p:spPr bwMode="auto">
            <a:xfrm>
              <a:off x="3045" y="146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1" name="Freeform 297"/>
            <p:cNvSpPr>
              <a:spLocks/>
            </p:cNvSpPr>
            <p:nvPr/>
          </p:nvSpPr>
          <p:spPr bwMode="auto">
            <a:xfrm>
              <a:off x="3063" y="1456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2" name="Freeform 298"/>
            <p:cNvSpPr>
              <a:spLocks/>
            </p:cNvSpPr>
            <p:nvPr/>
          </p:nvSpPr>
          <p:spPr bwMode="auto">
            <a:xfrm>
              <a:off x="3081" y="1445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3" name="Freeform 299"/>
            <p:cNvSpPr>
              <a:spLocks/>
            </p:cNvSpPr>
            <p:nvPr/>
          </p:nvSpPr>
          <p:spPr bwMode="auto">
            <a:xfrm>
              <a:off x="3099" y="1439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18" y="35"/>
                </a:cxn>
                <a:cxn ang="0">
                  <a:pos x="0" y="17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4" name="Freeform 300"/>
            <p:cNvSpPr>
              <a:spLocks/>
            </p:cNvSpPr>
            <p:nvPr/>
          </p:nvSpPr>
          <p:spPr bwMode="auto">
            <a:xfrm>
              <a:off x="3117" y="1427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5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8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5" name="Freeform 301"/>
            <p:cNvSpPr>
              <a:spLocks/>
            </p:cNvSpPr>
            <p:nvPr/>
          </p:nvSpPr>
          <p:spPr bwMode="auto">
            <a:xfrm>
              <a:off x="3135" y="1421"/>
              <a:ext cx="36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5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lnTo>
                    <a:pt x="36" y="18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6" name="Freeform 302"/>
            <p:cNvSpPr>
              <a:spLocks/>
            </p:cNvSpPr>
            <p:nvPr/>
          </p:nvSpPr>
          <p:spPr bwMode="auto">
            <a:xfrm>
              <a:off x="3153" y="1409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7" name="Freeform 303"/>
            <p:cNvSpPr>
              <a:spLocks/>
            </p:cNvSpPr>
            <p:nvPr/>
          </p:nvSpPr>
          <p:spPr bwMode="auto">
            <a:xfrm>
              <a:off x="3171" y="1403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8" name="Freeform 304"/>
            <p:cNvSpPr>
              <a:spLocks/>
            </p:cNvSpPr>
            <p:nvPr/>
          </p:nvSpPr>
          <p:spPr bwMode="auto">
            <a:xfrm>
              <a:off x="3189" y="1397"/>
              <a:ext cx="35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9" name="Freeform 305"/>
            <p:cNvSpPr>
              <a:spLocks/>
            </p:cNvSpPr>
            <p:nvPr/>
          </p:nvSpPr>
          <p:spPr bwMode="auto">
            <a:xfrm>
              <a:off x="3207" y="1385"/>
              <a:ext cx="35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8"/>
                </a:cxn>
                <a:cxn ang="0">
                  <a:pos x="17" y="36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35" h="36">
                  <a:moveTo>
                    <a:pt x="17" y="0"/>
                  </a:moveTo>
                  <a:lnTo>
                    <a:pt x="35" y="18"/>
                  </a:lnTo>
                  <a:lnTo>
                    <a:pt x="17" y="36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0" name="Freeform 306"/>
            <p:cNvSpPr>
              <a:spLocks/>
            </p:cNvSpPr>
            <p:nvPr/>
          </p:nvSpPr>
          <p:spPr bwMode="auto">
            <a:xfrm>
              <a:off x="3224" y="1379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1" name="Freeform 307"/>
            <p:cNvSpPr>
              <a:spLocks/>
            </p:cNvSpPr>
            <p:nvPr/>
          </p:nvSpPr>
          <p:spPr bwMode="auto">
            <a:xfrm>
              <a:off x="3242" y="1367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2" name="Rectangle 308"/>
            <p:cNvSpPr>
              <a:spLocks noChangeArrowheads="1"/>
            </p:cNvSpPr>
            <p:nvPr/>
          </p:nvSpPr>
          <p:spPr bwMode="auto">
            <a:xfrm>
              <a:off x="1734" y="2324"/>
              <a:ext cx="3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1.0E-12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693" name="Rectangle 309"/>
            <p:cNvSpPr>
              <a:spLocks noChangeArrowheads="1"/>
            </p:cNvSpPr>
            <p:nvPr/>
          </p:nvSpPr>
          <p:spPr bwMode="auto">
            <a:xfrm>
              <a:off x="1734" y="2120"/>
              <a:ext cx="3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1.0E-11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694" name="Rectangle 310"/>
            <p:cNvSpPr>
              <a:spLocks noChangeArrowheads="1"/>
            </p:cNvSpPr>
            <p:nvPr/>
          </p:nvSpPr>
          <p:spPr bwMode="auto">
            <a:xfrm>
              <a:off x="1734" y="1923"/>
              <a:ext cx="3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1.0E-10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695" name="Rectangle 311"/>
            <p:cNvSpPr>
              <a:spLocks noChangeArrowheads="1"/>
            </p:cNvSpPr>
            <p:nvPr/>
          </p:nvSpPr>
          <p:spPr bwMode="auto">
            <a:xfrm>
              <a:off x="1734" y="1720"/>
              <a:ext cx="3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1.0E-09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696" name="Rectangle 312"/>
            <p:cNvSpPr>
              <a:spLocks noChangeArrowheads="1"/>
            </p:cNvSpPr>
            <p:nvPr/>
          </p:nvSpPr>
          <p:spPr bwMode="auto">
            <a:xfrm>
              <a:off x="1734" y="1516"/>
              <a:ext cx="3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1.0E-08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697" name="Rectangle 313"/>
            <p:cNvSpPr>
              <a:spLocks noChangeArrowheads="1"/>
            </p:cNvSpPr>
            <p:nvPr/>
          </p:nvSpPr>
          <p:spPr bwMode="auto">
            <a:xfrm>
              <a:off x="1734" y="1319"/>
              <a:ext cx="3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1.0E-07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698" name="Rectangle 314"/>
            <p:cNvSpPr>
              <a:spLocks noChangeArrowheads="1"/>
            </p:cNvSpPr>
            <p:nvPr/>
          </p:nvSpPr>
          <p:spPr bwMode="auto">
            <a:xfrm>
              <a:off x="1734" y="1116"/>
              <a:ext cx="3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1.0E-06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699" name="Rectangle 315"/>
            <p:cNvSpPr>
              <a:spLocks noChangeArrowheads="1"/>
            </p:cNvSpPr>
            <p:nvPr/>
          </p:nvSpPr>
          <p:spPr bwMode="auto">
            <a:xfrm>
              <a:off x="2045" y="2437"/>
              <a:ext cx="7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00" name="Rectangle 316"/>
            <p:cNvSpPr>
              <a:spLocks noChangeArrowheads="1"/>
            </p:cNvSpPr>
            <p:nvPr/>
          </p:nvSpPr>
          <p:spPr bwMode="auto">
            <a:xfrm>
              <a:off x="2308" y="2437"/>
              <a:ext cx="14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0.5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01" name="Rectangle 317"/>
            <p:cNvSpPr>
              <a:spLocks noChangeArrowheads="1"/>
            </p:cNvSpPr>
            <p:nvPr/>
          </p:nvSpPr>
          <p:spPr bwMode="auto">
            <a:xfrm>
              <a:off x="2644" y="2437"/>
              <a:ext cx="7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02" name="Rectangle 318"/>
            <p:cNvSpPr>
              <a:spLocks noChangeArrowheads="1"/>
            </p:cNvSpPr>
            <p:nvPr/>
          </p:nvSpPr>
          <p:spPr bwMode="auto">
            <a:xfrm>
              <a:off x="2907" y="2437"/>
              <a:ext cx="14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1.5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03" name="Rectangle 319"/>
            <p:cNvSpPr>
              <a:spLocks noChangeArrowheads="1"/>
            </p:cNvSpPr>
            <p:nvPr/>
          </p:nvSpPr>
          <p:spPr bwMode="auto">
            <a:xfrm>
              <a:off x="3242" y="2437"/>
              <a:ext cx="7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04" name="Rectangle 320"/>
            <p:cNvSpPr>
              <a:spLocks noChangeArrowheads="1"/>
            </p:cNvSpPr>
            <p:nvPr/>
          </p:nvSpPr>
          <p:spPr bwMode="auto">
            <a:xfrm>
              <a:off x="3506" y="2437"/>
              <a:ext cx="14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2.5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05" name="Rectangle 321"/>
            <p:cNvSpPr>
              <a:spLocks noChangeArrowheads="1"/>
            </p:cNvSpPr>
            <p:nvPr/>
          </p:nvSpPr>
          <p:spPr bwMode="auto">
            <a:xfrm>
              <a:off x="2721" y="2575"/>
              <a:ext cx="21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V (V)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06" name="Rectangle 322"/>
            <p:cNvSpPr>
              <a:spLocks noChangeArrowheads="1"/>
            </p:cNvSpPr>
            <p:nvPr/>
          </p:nvSpPr>
          <p:spPr bwMode="auto">
            <a:xfrm rot="16200000">
              <a:off x="1566" y="1694"/>
              <a:ext cx="18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I (A)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07" name="Rectangle 323"/>
            <p:cNvSpPr>
              <a:spLocks noChangeArrowheads="1"/>
            </p:cNvSpPr>
            <p:nvPr/>
          </p:nvSpPr>
          <p:spPr bwMode="auto">
            <a:xfrm>
              <a:off x="3178" y="1518"/>
              <a:ext cx="1263" cy="89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08" name="Rectangle 324"/>
            <p:cNvSpPr>
              <a:spLocks noChangeArrowheads="1"/>
            </p:cNvSpPr>
            <p:nvPr/>
          </p:nvSpPr>
          <p:spPr bwMode="auto">
            <a:xfrm>
              <a:off x="3189" y="1588"/>
              <a:ext cx="35" cy="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09" name="Rectangle 325"/>
            <p:cNvSpPr>
              <a:spLocks noChangeArrowheads="1"/>
            </p:cNvSpPr>
            <p:nvPr/>
          </p:nvSpPr>
          <p:spPr bwMode="auto">
            <a:xfrm>
              <a:off x="3246" y="1563"/>
              <a:ext cx="115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220nm dotsiz_x-1y0a_1mA_BA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10" name="Freeform 326"/>
            <p:cNvSpPr>
              <a:spLocks/>
            </p:cNvSpPr>
            <p:nvPr/>
          </p:nvSpPr>
          <p:spPr bwMode="auto">
            <a:xfrm>
              <a:off x="3189" y="1809"/>
              <a:ext cx="35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36"/>
                </a:cxn>
                <a:cxn ang="0">
                  <a:pos x="0" y="36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1" name="Rectangle 327"/>
            <p:cNvSpPr>
              <a:spLocks noChangeArrowheads="1"/>
            </p:cNvSpPr>
            <p:nvPr/>
          </p:nvSpPr>
          <p:spPr bwMode="auto">
            <a:xfrm>
              <a:off x="3246" y="1784"/>
              <a:ext cx="115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220nm dotsiz_x-1y0b_1mA_BA 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12" name="Freeform 328"/>
            <p:cNvSpPr>
              <a:spLocks/>
            </p:cNvSpPr>
            <p:nvPr/>
          </p:nvSpPr>
          <p:spPr bwMode="auto">
            <a:xfrm>
              <a:off x="3189" y="2025"/>
              <a:ext cx="35" cy="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35"/>
                </a:cxn>
                <a:cxn ang="0">
                  <a:pos x="0" y="35"/>
                </a:cxn>
                <a:cxn ang="0">
                  <a:pos x="18" y="0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35" y="35"/>
                  </a:lnTo>
                  <a:lnTo>
                    <a:pt x="0" y="35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3" name="Rectangle 329"/>
            <p:cNvSpPr>
              <a:spLocks noChangeArrowheads="1"/>
            </p:cNvSpPr>
            <p:nvPr/>
          </p:nvSpPr>
          <p:spPr bwMode="auto">
            <a:xfrm>
              <a:off x="3246" y="2000"/>
              <a:ext cx="109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400nm dotsiz_x-1y0_1mA_BA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14" name="Freeform 330"/>
            <p:cNvSpPr>
              <a:spLocks/>
            </p:cNvSpPr>
            <p:nvPr/>
          </p:nvSpPr>
          <p:spPr bwMode="auto">
            <a:xfrm>
              <a:off x="3189" y="2246"/>
              <a:ext cx="35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5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</a:cxnLst>
              <a:rect l="0" t="0" r="r" b="b"/>
              <a:pathLst>
                <a:path w="35" h="36">
                  <a:moveTo>
                    <a:pt x="18" y="0"/>
                  </a:moveTo>
                  <a:lnTo>
                    <a:pt x="35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5" name="Rectangle 331"/>
            <p:cNvSpPr>
              <a:spLocks noChangeArrowheads="1"/>
            </p:cNvSpPr>
            <p:nvPr/>
          </p:nvSpPr>
          <p:spPr bwMode="auto">
            <a:xfrm>
              <a:off x="3246" y="2221"/>
              <a:ext cx="109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3038" marR="0" lvl="0" indent="-173038" algn="l" defTabSz="914400" rtl="0" eaLnBrk="1" fontAlgn="base" latinLnBrk="0" hangingPunct="1">
                <a:lnSpc>
                  <a:spcPct val="9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Times" pitchFamily="18" charset="0"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MS PGothic" pitchFamily="34" charset="-128"/>
                </a:rPr>
                <a:t>400nm dotsiz_x-1y1_1mA_BA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716" name="Rectangle 332"/>
            <p:cNvSpPr>
              <a:spLocks noChangeArrowheads="1"/>
            </p:cNvSpPr>
            <p:nvPr/>
          </p:nvSpPr>
          <p:spPr bwMode="auto">
            <a:xfrm>
              <a:off x="1518" y="1038"/>
              <a:ext cx="2892" cy="172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181600" y="1524000"/>
            <a:ext cx="895350" cy="323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indent="-173038"/>
            <a:r>
              <a:rPr lang="en-US" sz="1600" b="1" dirty="0">
                <a:solidFill>
                  <a:srgbClr val="F0522C"/>
                </a:solidFill>
              </a:rPr>
              <a:t>Graph2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2438400" y="6172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Christina, Stephen</a:t>
            </a:r>
            <a:endParaRPr lang="en-US" dirty="0"/>
          </a:p>
        </p:txBody>
      </p:sp>
      <p:sp>
        <p:nvSpPr>
          <p:cNvPr id="332" name="Right Arrow 331">
            <a:hlinkClick r:id="rId4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of Virgin </a:t>
            </a:r>
            <a:r>
              <a:rPr lang="en-US" dirty="0" err="1" smtClean="0"/>
              <a:t>Vt</a:t>
            </a:r>
            <a:r>
              <a:rPr lang="en-US" dirty="0" smtClean="0"/>
              <a:t> in A65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2035"/>
            <a:ext cx="7483849" cy="51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89520" y="1045028"/>
            <a:ext cx="147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Solid marks:</a:t>
            </a:r>
          </a:p>
          <a:p>
            <a:r>
              <a:rPr lang="en-US" sz="1600" dirty="0" smtClean="0"/>
              <a:t>Pre Bake</a:t>
            </a:r>
          </a:p>
          <a:p>
            <a:endParaRPr lang="en-US" sz="1600" dirty="0"/>
          </a:p>
          <a:p>
            <a:r>
              <a:rPr lang="en-US" sz="1600" dirty="0" smtClean="0"/>
              <a:t>Open marks:</a:t>
            </a:r>
          </a:p>
          <a:p>
            <a:r>
              <a:rPr lang="en-US" sz="1600" dirty="0" smtClean="0"/>
              <a:t>After Bake 1hr @250C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4846"/>
            <a:ext cx="7264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Die 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6240" y="1214846"/>
            <a:ext cx="7264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Die #2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788229"/>
            <a:ext cx="7264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Die #3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6240" y="3788229"/>
            <a:ext cx="7264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Die #4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080" y="3317966"/>
            <a:ext cx="1645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FF after bake is 50~100mV lower than FF pre bake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SF pre and after bake match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4953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Mattia</a:t>
            </a:r>
            <a:endParaRPr lang="en-US" dirty="0"/>
          </a:p>
        </p:txBody>
      </p:sp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172200"/>
            <a:ext cx="7229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9986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of Virgin </a:t>
            </a:r>
            <a:r>
              <a:rPr lang="en-US" dirty="0" err="1" smtClean="0"/>
              <a:t>Vt</a:t>
            </a:r>
            <a:r>
              <a:rPr lang="en-US" dirty="0" smtClean="0"/>
              <a:t> [PTXA110]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3841"/>
            <a:ext cx="6229126" cy="407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270171" y="1502229"/>
            <a:ext cx="2873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Solid blue and red:</a:t>
            </a:r>
          </a:p>
          <a:p>
            <a:r>
              <a:rPr lang="en-US" sz="1600" dirty="0" smtClean="0"/>
              <a:t>First and second Fire</a:t>
            </a:r>
          </a:p>
          <a:p>
            <a:endParaRPr lang="en-US" sz="1600" dirty="0" smtClean="0"/>
          </a:p>
          <a:p>
            <a:r>
              <a:rPr lang="en-US" sz="1600" dirty="0" smtClean="0"/>
              <a:t>Open blue and red:</a:t>
            </a:r>
          </a:p>
          <a:p>
            <a:r>
              <a:rPr lang="en-US" sz="1600" dirty="0" smtClean="0"/>
              <a:t>First and second read after bake (250C, 1hr)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35814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Mattia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867400"/>
            <a:ext cx="69977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engpan\Desktop\crunch_data\PTX-A65-SD1only\W20\X17Y5_cycling_baking\pre_post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040154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of Virgin </a:t>
            </a:r>
            <a:r>
              <a:rPr lang="en-US" dirty="0" err="1" smtClean="0"/>
              <a:t>Vt</a:t>
            </a:r>
            <a:r>
              <a:rPr lang="en-US" dirty="0" smtClean="0"/>
              <a:t> &amp; Memory Effect (A125, A65) with bake</a:t>
            </a:r>
            <a:endParaRPr lang="en-US" dirty="0"/>
          </a:p>
        </p:txBody>
      </p:sp>
      <p:pic>
        <p:nvPicPr>
          <p:cNvPr id="3" name="Picture 2" descr="C:\Users\fengpan\Desktop\crunch_data\PTX-A125\W12\pre_post_bake_X17Y13_BLK0\baking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14800" cy="32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0520" y="990600"/>
            <a:ext cx="1473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Cycling: </a:t>
            </a:r>
          </a:p>
          <a:p>
            <a:r>
              <a:rPr lang="en-US" sz="1100" dirty="0" smtClean="0"/>
              <a:t>RESET-only cycling.</a:t>
            </a:r>
          </a:p>
          <a:p>
            <a:r>
              <a:rPr lang="en-US" sz="1100" dirty="0" smtClean="0"/>
              <a:t>PA = 420uA ;</a:t>
            </a:r>
          </a:p>
          <a:p>
            <a:r>
              <a:rPr lang="en-US" sz="1100" dirty="0" smtClean="0"/>
              <a:t>PW = 100ns ;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990600" y="3962400"/>
            <a:ext cx="2832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PTX-A125 /SD1_only / W12/ 1 by 1 tile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953000" y="3962400"/>
            <a:ext cx="3007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PTX-A65-SD1only\W20\X17Y5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3505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479802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Post-bake: RESET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36220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Post-bake: SET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973666" y="2971800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Pre-bake: RESET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1752600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Pre-bake: SET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5716" y="3632202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Post-bake: RESET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243840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Post-bake: SET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3200400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Pre-bake: RESET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1981200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Pre-bake: SET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0600"/>
            <a:ext cx="806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</a:t>
            </a:r>
            <a:r>
              <a:rPr lang="en-US" dirty="0" err="1" smtClean="0"/>
              <a:t>Vt</a:t>
            </a:r>
            <a:r>
              <a:rPr lang="en-US" dirty="0" smtClean="0"/>
              <a:t> and memory effect recovered with 220C, 15hrs bake after 1E7 cycles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257800"/>
            <a:ext cx="6997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>
            <a:hlinkClick r:id="rId5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Non-recovery of Virgin State in SD1 (A67)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1828800"/>
          </a:xfrm>
        </p:spPr>
        <p:txBody>
          <a:bodyPr/>
          <a:lstStyle/>
          <a:p>
            <a:r>
              <a:rPr lang="en-US" sz="2400" dirty="0" smtClean="0"/>
              <a:t>Virgin state was not recovered after bake [24 h @ 200 C, 98 h @ 200 C, and 42 h @ 220 C]</a:t>
            </a:r>
          </a:p>
          <a:p>
            <a:r>
              <a:rPr lang="en-US" sz="2400" dirty="0" err="1" smtClean="0"/>
              <a:t>Vt</a:t>
            </a:r>
            <a:r>
              <a:rPr lang="en-US" sz="2400" dirty="0" smtClean="0"/>
              <a:t> increases and leakage reduces compared to pre-bake condition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0410"/>
          <a:stretch>
            <a:fillRect/>
          </a:stretch>
        </p:blipFill>
        <p:spPr bwMode="auto">
          <a:xfrm>
            <a:off x="533400" y="1295400"/>
            <a:ext cx="3505200" cy="29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2616201"/>
            <a:ext cx="909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Virgin IV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905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Pre-bake IV</a:t>
            </a:r>
            <a:endParaRPr lang="en-US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2860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3124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Post-bake IV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57400" y="2895600"/>
            <a:ext cx="990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 r="40223"/>
          <a:stretch>
            <a:fillRect/>
          </a:stretch>
        </p:blipFill>
        <p:spPr bwMode="auto">
          <a:xfrm>
            <a:off x="4419600" y="1295400"/>
            <a:ext cx="3511192" cy="289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6705600" y="2626381"/>
            <a:ext cx="909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Virgin IV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1905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Pre-bake IV</a:t>
            </a:r>
            <a:endParaRPr lang="en-US" sz="14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43600" y="229618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3200" y="313438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Post-bake IV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096000" y="2905780"/>
            <a:ext cx="990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47800" y="1066800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 Thickness 25nm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1066800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 Thickness 30nm</a:t>
            </a:r>
            <a:endParaRPr lang="en-US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943600"/>
            <a:ext cx="6845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8048828" y="3505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Christina</a:t>
            </a:r>
          </a:p>
        </p:txBody>
      </p: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681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SXP Cell Integration – SD Electrodes Status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815749"/>
            <a:ext cx="899160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>
            <a:spAutoFit/>
          </a:bodyPr>
          <a:lstStyle/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0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C/SD/C interfaces learning</a:t>
            </a:r>
          </a:p>
          <a:p>
            <a:pPr marL="457200" lvl="3">
              <a:buSzPct val="13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 &amp; ME Carbon need to be flat to prevent X-migration</a:t>
            </a:r>
          </a:p>
          <a:p>
            <a:pPr marL="457200" lvl="3">
              <a:buSzPct val="13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GB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only trial able to improve the forming / memory effect issue is the 2D patterning of SD1</a:t>
            </a:r>
          </a:p>
          <a:p>
            <a:pPr marL="457200" lvl="3">
              <a:buSzPct val="130000"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GB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3">
              <a:buSzPct val="130000"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GB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3">
              <a:buSzPct val="130000"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GB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3">
              <a:buSzPct val="130000"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GB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3">
              <a:buSzPct val="130000"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US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08038" lvl="3" indent="-234950">
              <a:defRPr/>
            </a:pPr>
            <a:endParaRPr lang="en-US" sz="10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0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Running experiments</a:t>
            </a:r>
          </a:p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US" sz="20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GB" sz="20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GB" sz="20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GB" sz="20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GB" sz="20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GB" sz="20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GB" sz="20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3">
              <a:buSzPct val="130000"/>
              <a:tabLst>
                <a:tab pos="457200" algn="l"/>
              </a:tabLst>
              <a:defRPr/>
            </a:pPr>
            <a:r>
              <a:rPr lang="en-GB" sz="14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(*) W is so far the only alternative electrode tried; due to integration complexity, other metal will be considered only based on advantages coming from CLV</a:t>
            </a:r>
            <a:endParaRPr lang="en-US" sz="14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3">
              <a:buSzPct val="130000"/>
              <a:tabLst>
                <a:tab pos="457200" algn="l"/>
              </a:tabLst>
              <a:defRPr/>
            </a:pPr>
            <a:endParaRPr lang="en-US" sz="16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673" y="1820673"/>
            <a:ext cx="3440694" cy="173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3591" y="3939380"/>
          <a:ext cx="8534399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9344"/>
                <a:gridCol w="4822199"/>
                <a:gridCol w="1218125"/>
                <a:gridCol w="884731"/>
              </a:tblGrid>
              <a:tr h="3106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SD Step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Aim / trial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ECD</a:t>
                      </a:r>
                      <a:endParaRPr lang="en-US" sz="1800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r>
                        <a:rPr lang="en-GB" sz="1400" i="0" dirty="0" err="1" smtClean="0"/>
                        <a:t>Ar</a:t>
                      </a:r>
                      <a:r>
                        <a:rPr lang="en-GB" sz="1400" i="0" dirty="0" smtClean="0"/>
                        <a:t>-poor Carbon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Best C adhesion at both SD interfaces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1400" i="0" dirty="0" smtClean="0">
                          <a:solidFill>
                            <a:schemeClr val="tx1"/>
                          </a:solidFill>
                        </a:rPr>
                        <a:t>A175, SD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>
                          <a:solidFill>
                            <a:schemeClr val="tx1"/>
                          </a:solidFill>
                        </a:rPr>
                        <a:t>W10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r>
                        <a:rPr lang="en-GB" sz="1400" b="1" i="0" dirty="0" smtClean="0">
                          <a:solidFill>
                            <a:srgbClr val="FF0000"/>
                          </a:solidFill>
                        </a:rPr>
                        <a:t>2D confined</a:t>
                      </a:r>
                      <a:endParaRPr lang="en-US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2D</a:t>
                      </a:r>
                      <a:r>
                        <a:rPr lang="en-GB" sz="1400" i="0" baseline="0" dirty="0" smtClean="0"/>
                        <a:t> confined on </a:t>
                      </a:r>
                      <a:r>
                        <a:rPr lang="en-GB" sz="1400" b="1" i="0" baseline="0" dirty="0" smtClean="0">
                          <a:solidFill>
                            <a:srgbClr val="FF0000"/>
                          </a:solidFill>
                        </a:rPr>
                        <a:t>full stack </a:t>
                      </a:r>
                      <a:r>
                        <a:rPr lang="en-GB" sz="1400" i="0" baseline="0" dirty="0" smtClean="0"/>
                        <a:t>to confirm forming uniformity</a:t>
                      </a:r>
                    </a:p>
                    <a:p>
                      <a:r>
                        <a:rPr lang="en-GB" sz="1400" i="0" dirty="0" smtClean="0"/>
                        <a:t>SD-only – 2D confined</a:t>
                      </a:r>
                      <a:r>
                        <a:rPr lang="en-GB" sz="1400" i="0" baseline="0" dirty="0" smtClean="0"/>
                        <a:t> SD, with thickness skew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dirty="0" smtClean="0">
                          <a:solidFill>
                            <a:schemeClr val="tx1"/>
                          </a:solidFill>
                        </a:rPr>
                        <a:t>A181, FF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dirty="0" err="1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W11</a:t>
                      </a:r>
                    </a:p>
                    <a:p>
                      <a:r>
                        <a:rPr lang="en-GB" sz="1400" i="0" dirty="0" err="1" smtClean="0"/>
                        <a:t>tbd</a:t>
                      </a:r>
                      <a:endParaRPr lang="en-US" sz="1400" i="0" dirty="0" smtClean="0"/>
                    </a:p>
                  </a:txBody>
                  <a:tcPr/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Carbon treatments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Thermal degas </a:t>
                      </a:r>
                      <a:r>
                        <a:rPr lang="en-US" sz="1400" i="0" dirty="0" smtClean="0"/>
                        <a:t>200C-400C on C electrode and SD anneal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/>
                        <a:t>C</a:t>
                      </a:r>
                      <a:r>
                        <a:rPr lang="en-US" sz="1400" i="0" baseline="0" dirty="0" smtClean="0"/>
                        <a:t>arbon </a:t>
                      </a:r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SSE</a:t>
                      </a:r>
                      <a:r>
                        <a:rPr lang="en-US" sz="1400" i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treatment</a:t>
                      </a:r>
                      <a:r>
                        <a:rPr lang="en-US" sz="1400" i="0" baseline="0" dirty="0" smtClean="0">
                          <a:solidFill>
                            <a:srgbClr val="FF0000"/>
                          </a:solidFill>
                        </a:rPr>
                        <a:t> or implantation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dirty="0" smtClean="0">
                          <a:solidFill>
                            <a:schemeClr val="tx1"/>
                          </a:solidFill>
                        </a:rPr>
                        <a:t>A191, SD</a:t>
                      </a:r>
                      <a:endParaRPr lang="en-US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W14</a:t>
                      </a:r>
                      <a:endParaRPr lang="en-US" sz="1400" i="0" dirty="0" smtClean="0"/>
                    </a:p>
                  </a:txBody>
                  <a:tcPr/>
                </a:tc>
              </a:tr>
              <a:tr h="225552">
                <a:tc>
                  <a:txBody>
                    <a:bodyPr/>
                    <a:lstStyle/>
                    <a:p>
                      <a:r>
                        <a:rPr lang="en-GB" sz="1400" b="1" i="0" dirty="0" smtClean="0">
                          <a:solidFill>
                            <a:srgbClr val="FF0000"/>
                          </a:solidFill>
                        </a:rPr>
                        <a:t>W electrode (*)</a:t>
                      </a:r>
                      <a:endParaRPr lang="en-US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SD1-only C/</a:t>
                      </a:r>
                      <a:r>
                        <a:rPr lang="en-GB" sz="1400" i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GB" sz="1400" i="0" dirty="0" smtClean="0"/>
                        <a:t>/SD1/C or C/SD1/</a:t>
                      </a:r>
                      <a:r>
                        <a:rPr lang="en-GB" sz="1400" i="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GB" sz="1400" i="0" dirty="0" smtClean="0"/>
                        <a:t>/C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1400" i="0" dirty="0" smtClean="0">
                          <a:solidFill>
                            <a:schemeClr val="tx1"/>
                          </a:solidFill>
                        </a:rPr>
                        <a:t>A192, SD</a:t>
                      </a:r>
                      <a:endParaRPr lang="en-US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>
                          <a:solidFill>
                            <a:schemeClr val="tx1"/>
                          </a:solidFill>
                        </a:rPr>
                        <a:t>W17</a:t>
                      </a:r>
                      <a:endParaRPr lang="en-US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87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681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Electrodes Check Point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9248" y="1047397"/>
            <a:ext cx="89916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>
            <a:spAutoFit/>
          </a:bodyPr>
          <a:lstStyle/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0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Potential Process Change Check points:</a:t>
            </a:r>
          </a:p>
          <a:p>
            <a:pPr marL="0" lvl="2">
              <a:buSzPct val="130000"/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US" sz="20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00100" lvl="3" indent="-342900">
              <a:buSzPct val="130000"/>
              <a:buAutoNum type="arabicPeriod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Moving to 2D/2D architecture, with SD patterning also at BL		wk.13</a:t>
            </a:r>
          </a:p>
          <a:p>
            <a:pPr marL="800100" lvl="3" indent="-342900">
              <a:buSzPct val="130000"/>
              <a:buAutoNum type="arabicPeriod"/>
              <a:tabLst>
                <a:tab pos="457200" algn="l"/>
              </a:tabLst>
              <a:defRPr/>
            </a:pPr>
            <a:endParaRPr lang="en-GB" sz="16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00100" lvl="3" indent="-342900">
              <a:buSzPct val="130000"/>
              <a:buAutoNum type="arabicPeriod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Carbon surface treatment (SSE, anneal, degas, implant,...)</a:t>
            </a:r>
          </a:p>
          <a:p>
            <a:pPr marL="1257300" lvl="4" indent="-342900">
              <a:buSzPct val="130000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	on PM	wk.14</a:t>
            </a:r>
          </a:p>
          <a:p>
            <a:pPr marL="1257300" lvl="4" indent="-342900">
              <a:buSzPct val="130000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	on SD	wk.17</a:t>
            </a:r>
          </a:p>
          <a:p>
            <a:pPr marL="800100" lvl="3" indent="-342900">
              <a:buSzPct val="130000"/>
              <a:buAutoNum type="arabicPeriod"/>
              <a:tabLst>
                <a:tab pos="457200" algn="l"/>
              </a:tabLst>
              <a:defRPr/>
            </a:pPr>
            <a:endParaRPr lang="en-GB" sz="16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00100" lvl="3" indent="-342900">
              <a:buSzPct val="130000"/>
              <a:buAutoNum type="arabicPeriod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Adding thin W layers at key interfaces to mitigate the effects of Carbon</a:t>
            </a:r>
          </a:p>
          <a:p>
            <a:pPr marL="800100" lvl="3" indent="-342900">
              <a:buSzPct val="130000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(Carbon can not be removed)				on PM	wk.16</a:t>
            </a:r>
          </a:p>
          <a:p>
            <a:pPr marL="800100" lvl="3" indent="-342900">
              <a:buSzPct val="130000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		on SD	wk.19</a:t>
            </a:r>
          </a:p>
          <a:p>
            <a:pPr marL="800100" lvl="3" indent="-342900">
              <a:buSzPct val="130000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Note: Under development thin PVD W layer ~3nm</a:t>
            </a:r>
          </a:p>
          <a:p>
            <a:pPr marL="800100" lvl="3" indent="-342900">
              <a:buSzPct val="130000"/>
              <a:tabLst>
                <a:tab pos="457200" algn="l"/>
              </a:tabLst>
              <a:defRPr/>
            </a:pPr>
            <a:r>
              <a:rPr lang="en-GB" sz="1600" u="none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        to minimize impact on AR and patterning	</a:t>
            </a:r>
            <a:endParaRPr lang="en-GB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3">
              <a:buSzPct val="130000"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GB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3">
              <a:buSzPct val="130000"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GB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3">
              <a:buSzPct val="130000"/>
              <a:tabLst>
                <a:tab pos="457200" algn="l"/>
              </a:tabLst>
              <a:defRPr/>
            </a:pPr>
            <a:endParaRPr lang="en-US" sz="1600" u="non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Anecdotal model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– Process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>
            <a:noAutofit/>
          </a:bodyPr>
          <a:lstStyle/>
          <a:p>
            <a:r>
              <a:rPr lang="en-US" sz="1400" dirty="0" smtClean="0"/>
              <a:t>FF IV </a:t>
            </a:r>
            <a:r>
              <a:rPr lang="en-US" sz="1400" dirty="0" smtClean="0">
                <a:ea typeface="Gulim"/>
              </a:rPr>
              <a:t>∝ area but SF IV is area independent</a:t>
            </a:r>
          </a:p>
          <a:p>
            <a:pPr lvl="1"/>
            <a:r>
              <a:rPr lang="en-US" sz="1400" dirty="0" smtClean="0">
                <a:ea typeface="Gulim"/>
              </a:rPr>
              <a:t>True for SD0 (PT180-D2)</a:t>
            </a:r>
          </a:p>
          <a:p>
            <a:pPr lvl="1"/>
            <a:r>
              <a:rPr lang="en-US" sz="1400" dirty="0" smtClean="0">
                <a:ea typeface="Gulim"/>
              </a:rPr>
              <a:t>True for old SD1 [</a:t>
            </a:r>
            <a:r>
              <a:rPr lang="en-US" sz="1400" dirty="0" err="1" smtClean="0">
                <a:ea typeface="Gulim"/>
              </a:rPr>
              <a:t>Oerlikon</a:t>
            </a:r>
            <a:r>
              <a:rPr lang="en-US" sz="1400" dirty="0" smtClean="0">
                <a:ea typeface="Gulim"/>
              </a:rPr>
              <a:t> RT stack before maintenance], A45, A67</a:t>
            </a:r>
          </a:p>
          <a:p>
            <a:pPr lvl="1"/>
            <a:r>
              <a:rPr lang="en-US" sz="1400" dirty="0" smtClean="0">
                <a:ea typeface="Gulim"/>
              </a:rPr>
              <a:t>SF IV is area dependent in newer lots, after Ore maintenance, [both </a:t>
            </a:r>
            <a:r>
              <a:rPr lang="en-US" sz="1400" dirty="0" err="1" smtClean="0">
                <a:ea typeface="Gulim"/>
              </a:rPr>
              <a:t>Oerlikon</a:t>
            </a:r>
            <a:r>
              <a:rPr lang="en-US" sz="1400" dirty="0" smtClean="0">
                <a:ea typeface="Gulim"/>
              </a:rPr>
              <a:t> &amp; </a:t>
            </a:r>
            <a:r>
              <a:rPr lang="en-US" sz="1400" dirty="0" err="1" smtClean="0">
                <a:ea typeface="Gulim"/>
              </a:rPr>
              <a:t>Endura</a:t>
            </a:r>
            <a:r>
              <a:rPr lang="en-US" sz="1400" dirty="0" smtClean="0">
                <a:ea typeface="Gulim"/>
              </a:rPr>
              <a:t> </a:t>
            </a:r>
            <a:r>
              <a:rPr lang="en-US" sz="1400" dirty="0" err="1" smtClean="0">
                <a:ea typeface="Gulim"/>
              </a:rPr>
              <a:t>dep</a:t>
            </a:r>
            <a:r>
              <a:rPr lang="en-US" sz="1400" dirty="0" smtClean="0">
                <a:ea typeface="Gulim"/>
              </a:rPr>
              <a:t>] though the dependency might vary.   Lot A65 split 1 is done before Ore maintenance still need to get data from </a:t>
            </a:r>
            <a:r>
              <a:rPr lang="en-US" sz="1400" dirty="0" err="1" smtClean="0">
                <a:ea typeface="Gulim"/>
              </a:rPr>
              <a:t>Enzo</a:t>
            </a:r>
            <a:r>
              <a:rPr lang="en-US" sz="1400" dirty="0" smtClean="0">
                <a:ea typeface="Gulim"/>
              </a:rPr>
              <a:t>.</a:t>
            </a:r>
          </a:p>
          <a:p>
            <a:pPr lvl="1"/>
            <a:r>
              <a:rPr lang="en-US" sz="1400" b="1" dirty="0" smtClean="0">
                <a:solidFill>
                  <a:srgbClr val="FF0000"/>
                </a:solidFill>
                <a:ea typeface="Gulim"/>
              </a:rPr>
              <a:t>quantification of forming voltage, slope change and resistance change</a:t>
            </a:r>
          </a:p>
          <a:p>
            <a:r>
              <a:rPr lang="en-US" sz="1400" dirty="0" smtClean="0">
                <a:ea typeface="Gulim"/>
              </a:rPr>
              <a:t>Memory Effect – independent of process variations</a:t>
            </a:r>
          </a:p>
          <a:p>
            <a:pPr lvl="1"/>
            <a:r>
              <a:rPr lang="en-US" sz="1400" dirty="0" smtClean="0">
                <a:ea typeface="Gulim"/>
              </a:rPr>
              <a:t>Test structure dependence – for both SD0 and SD1, window is positive in CLV and negative in PTX14   (test structure is also coupled with test mechanism)</a:t>
            </a:r>
          </a:p>
          <a:p>
            <a:pPr lvl="1"/>
            <a:r>
              <a:rPr lang="en-US" sz="1400" dirty="0" smtClean="0">
                <a:ea typeface="Gulim"/>
              </a:rPr>
              <a:t>SD1 memory window is present in all lots and reduces with cycling (based on DITP Pass 4 testing and IG88 characterization, PTX14 1X1 and 128X128 </a:t>
            </a:r>
            <a:r>
              <a:rPr lang="en-US" sz="1400" dirty="0">
                <a:ea typeface="Gulim"/>
              </a:rPr>
              <a:t>p</a:t>
            </a:r>
            <a:r>
              <a:rPr lang="en-US" sz="1400" dirty="0" smtClean="0">
                <a:ea typeface="Gulim"/>
              </a:rPr>
              <a:t>robe and engineering </a:t>
            </a:r>
            <a:r>
              <a:rPr lang="en-US" sz="1400" dirty="0" err="1" smtClean="0">
                <a:ea typeface="Gulim"/>
              </a:rPr>
              <a:t>charx</a:t>
            </a:r>
            <a:r>
              <a:rPr lang="en-US" sz="1400" dirty="0" smtClean="0">
                <a:ea typeface="Gulim"/>
              </a:rPr>
              <a:t>)</a:t>
            </a:r>
          </a:p>
          <a:p>
            <a:pPr lvl="1"/>
            <a:r>
              <a:rPr lang="en-US" sz="1400" dirty="0" smtClean="0">
                <a:ea typeface="Gulim"/>
              </a:rPr>
              <a:t>Memory effect quantification per process conditions is in foil xxx</a:t>
            </a:r>
            <a:endParaRPr lang="en-US" sz="1400" dirty="0" smtClean="0">
              <a:solidFill>
                <a:srgbClr val="FF0000"/>
              </a:solidFill>
              <a:ea typeface="Gulim"/>
            </a:endParaRPr>
          </a:p>
          <a:p>
            <a:pPr lvl="2"/>
            <a:r>
              <a:rPr lang="en-US" sz="1000" dirty="0" smtClean="0">
                <a:solidFill>
                  <a:srgbClr val="FF0000"/>
                </a:solidFill>
                <a:ea typeface="Gulim"/>
              </a:rPr>
              <a:t>Are they size dependent, how about thickness, carbon, process conditions.</a:t>
            </a:r>
          </a:p>
          <a:p>
            <a:pPr lvl="1"/>
            <a:r>
              <a:rPr lang="en-US" sz="1400" dirty="0" smtClean="0">
                <a:ea typeface="Gulim"/>
              </a:rPr>
              <a:t>Memory effect characterization specifics are using A110 (</a:t>
            </a:r>
            <a:r>
              <a:rPr lang="en-US" sz="1400" dirty="0" smtClean="0">
                <a:solidFill>
                  <a:srgbClr val="FF0000"/>
                </a:solidFill>
                <a:ea typeface="Gulim"/>
              </a:rPr>
              <a:t>foil </a:t>
            </a:r>
            <a:r>
              <a:rPr lang="en-US" sz="1400" dirty="0" err="1" smtClean="0">
                <a:solidFill>
                  <a:srgbClr val="FF0000"/>
                </a:solidFill>
                <a:ea typeface="Gulim"/>
              </a:rPr>
              <a:t>yyy</a:t>
            </a:r>
            <a:r>
              <a:rPr lang="en-US" sz="1400" dirty="0" smtClean="0">
                <a:ea typeface="Gulim"/>
              </a:rPr>
              <a:t>)</a:t>
            </a:r>
          </a:p>
          <a:p>
            <a:r>
              <a:rPr lang="en-US" sz="1400" dirty="0" smtClean="0"/>
              <a:t>Recovery of virgin state with bake </a:t>
            </a:r>
            <a:r>
              <a:rPr lang="en-US" sz="1400" dirty="0"/>
              <a:t>on </a:t>
            </a:r>
            <a:r>
              <a:rPr lang="en-US" sz="1400" dirty="0" smtClean="0"/>
              <a:t>A67, </a:t>
            </a:r>
            <a:r>
              <a:rPr lang="en-US" sz="1400" dirty="0"/>
              <a:t>A65, A110</a:t>
            </a:r>
            <a:endParaRPr lang="en-US" sz="1400" dirty="0" smtClean="0"/>
          </a:p>
          <a:p>
            <a:pPr lvl="1"/>
            <a:r>
              <a:rPr lang="en-US" sz="1400" dirty="0" smtClean="0"/>
              <a:t>SD0: Observed in D2 PT180, both </a:t>
            </a:r>
            <a:r>
              <a:rPr lang="en-US" sz="1400" dirty="0" err="1" smtClean="0"/>
              <a:t>Vt</a:t>
            </a:r>
            <a:r>
              <a:rPr lang="en-US" sz="1400" dirty="0" smtClean="0"/>
              <a:t> and </a:t>
            </a:r>
            <a:r>
              <a:rPr lang="en-US" sz="1400" dirty="0" err="1" smtClean="0"/>
              <a:t>subVt</a:t>
            </a:r>
            <a:endParaRPr lang="en-US" sz="1400" dirty="0" smtClean="0"/>
          </a:p>
          <a:p>
            <a:pPr lvl="1"/>
            <a:r>
              <a:rPr lang="en-US" sz="1400" dirty="0" smtClean="0"/>
              <a:t>SD1: FF </a:t>
            </a:r>
            <a:r>
              <a:rPr lang="en-US" sz="1400" dirty="0" err="1" smtClean="0"/>
              <a:t>Vt</a:t>
            </a:r>
            <a:r>
              <a:rPr lang="en-US" sz="1400" dirty="0" smtClean="0"/>
              <a:t> recovered in A65/A110 array @220,15hr. Not observed in A67 single-cell (old lot) @220C, 42hr.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8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200" dirty="0"/>
              <a:t>Observations – </a:t>
            </a:r>
            <a:r>
              <a:rPr lang="en-US" sz="3200" dirty="0" smtClean="0"/>
              <a:t>Single Pulsing </a:t>
            </a:r>
            <a:r>
              <a:rPr lang="en-US" sz="3200" dirty="0"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Single Square pulse Forming (different forming pulses are used on different devices having ~ VT FF; VT SF is recorded)</a:t>
            </a:r>
            <a:endParaRPr lang="en-US" sz="1800" dirty="0" smtClean="0">
              <a:ea typeface="Gulim"/>
            </a:endParaRPr>
          </a:p>
          <a:p>
            <a:pPr lvl="1"/>
            <a:r>
              <a:rPr lang="en-US" sz="1800" dirty="0" smtClean="0">
                <a:ea typeface="Gulim"/>
              </a:rPr>
              <a:t>A125 </a:t>
            </a:r>
            <a:r>
              <a:rPr lang="en-US" sz="1800" dirty="0">
                <a:ea typeface="Gulim"/>
              </a:rPr>
              <a:t>in array </a:t>
            </a:r>
            <a:r>
              <a:rPr lang="en-US" sz="1800" dirty="0" smtClean="0">
                <a:ea typeface="Gulim"/>
              </a:rPr>
              <a:t>split 3 16nm PA=500uA, PW=100ns~5use show </a:t>
            </a:r>
            <a:r>
              <a:rPr lang="en-US" sz="1800" dirty="0" err="1" smtClean="0">
                <a:ea typeface="Gulim"/>
              </a:rPr>
              <a:t>Vt</a:t>
            </a:r>
            <a:r>
              <a:rPr lang="en-US" sz="1800" dirty="0" smtClean="0">
                <a:ea typeface="Gulim"/>
              </a:rPr>
              <a:t> increase slightly; sub 100mV; A110 16nm increase 0.4V; A110 25nm increase 1V.</a:t>
            </a:r>
          </a:p>
          <a:p>
            <a:pPr lvl="1"/>
            <a:r>
              <a:rPr lang="en-US" sz="1800" dirty="0">
                <a:ea typeface="Gulim"/>
              </a:rPr>
              <a:t>A110 in array </a:t>
            </a:r>
            <a:r>
              <a:rPr lang="en-US" sz="1800" dirty="0" smtClean="0">
                <a:ea typeface="Gulim"/>
              </a:rPr>
              <a:t>16nm</a:t>
            </a:r>
            <a:endParaRPr lang="en-US" sz="1800" dirty="0">
              <a:ea typeface="Gulim"/>
            </a:endParaRPr>
          </a:p>
          <a:p>
            <a:pPr lvl="2"/>
            <a:r>
              <a:rPr lang="en-US" sz="1800" dirty="0">
                <a:ea typeface="Gulim"/>
              </a:rPr>
              <a:t>Square pulse, PW=100nsec PA =100-500uA, </a:t>
            </a:r>
            <a:r>
              <a:rPr lang="en-US" sz="1800" dirty="0" smtClean="0">
                <a:ea typeface="Gulim"/>
              </a:rPr>
              <a:t>applies </a:t>
            </a:r>
            <a:r>
              <a:rPr lang="en-US" sz="1800" dirty="0">
                <a:ea typeface="Gulim"/>
              </a:rPr>
              <a:t>to virgin bit: VT detect (analog to “SF”) shows </a:t>
            </a:r>
            <a:r>
              <a:rPr lang="en-US" sz="1800" dirty="0" smtClean="0">
                <a:ea typeface="Gulim"/>
              </a:rPr>
              <a:t>slightly up ticking behavior @ higher PA (+  </a:t>
            </a:r>
            <a:r>
              <a:rPr lang="en-US" sz="1800" dirty="0">
                <a:ea typeface="Gulim"/>
              </a:rPr>
              <a:t>200mV </a:t>
            </a:r>
            <a:r>
              <a:rPr lang="en-US" sz="1800" dirty="0">
                <a:latin typeface="Symbol" pitchFamily="18" charset="2"/>
                <a:ea typeface="Gulim"/>
              </a:rPr>
              <a:t>D</a:t>
            </a:r>
            <a:r>
              <a:rPr lang="en-US" sz="1800" dirty="0">
                <a:ea typeface="Gulim"/>
              </a:rPr>
              <a:t> VT @ 500uA); </a:t>
            </a:r>
            <a:endParaRPr lang="en-US" sz="1800" dirty="0" smtClean="0">
              <a:ea typeface="Gulim"/>
            </a:endParaRPr>
          </a:p>
          <a:p>
            <a:pPr lvl="1"/>
            <a:r>
              <a:rPr lang="en-US" sz="1800" dirty="0" smtClean="0">
                <a:ea typeface="Gulim"/>
              </a:rPr>
              <a:t>A110 </a:t>
            </a:r>
            <a:r>
              <a:rPr lang="en-US" sz="1800" dirty="0">
                <a:ea typeface="Gulim"/>
              </a:rPr>
              <a:t>in </a:t>
            </a:r>
            <a:r>
              <a:rPr lang="en-US" sz="1800" dirty="0" smtClean="0">
                <a:ea typeface="Gulim"/>
              </a:rPr>
              <a:t>IG88 22nm show similar trend with saturation at 100usec</a:t>
            </a:r>
          </a:p>
        </p:txBody>
      </p:sp>
    </p:spTree>
    <p:extLst>
      <p:ext uri="{BB962C8B-B14F-4D97-AF65-F5344CB8AC3E}">
        <p14:creationId xmlns:p14="http://schemas.microsoft.com/office/powerpoint/2010/main" val="13375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600" dirty="0"/>
              <a:t>Observations – </a:t>
            </a:r>
            <a:r>
              <a:rPr lang="en-US" sz="3600" dirty="0" smtClean="0"/>
              <a:t>pulse seasoning effects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ea typeface="Gulim"/>
              </a:rPr>
              <a:t>Long Pulse width forming on A110</a:t>
            </a:r>
            <a:r>
              <a:rPr lang="en-US" sz="1800" dirty="0" smtClean="0">
                <a:solidFill>
                  <a:srgbClr val="FF0000"/>
                </a:solidFill>
                <a:ea typeface="Gulim"/>
              </a:rPr>
              <a:t> wafer 2, split 2? </a:t>
            </a:r>
          </a:p>
          <a:p>
            <a:pPr lvl="2"/>
            <a:r>
              <a:rPr lang="en-US" sz="1800" dirty="0" smtClean="0">
                <a:ea typeface="Gulim"/>
              </a:rPr>
              <a:t>A110  </a:t>
            </a:r>
            <a:r>
              <a:rPr lang="en-US" sz="1800" b="1" u="dbl" dirty="0" smtClean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forming is done with </a:t>
            </a:r>
            <a:r>
              <a:rPr lang="en-US" sz="1800" b="1" u="dbl" dirty="0" err="1" smtClean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Vt</a:t>
            </a:r>
            <a:r>
              <a:rPr lang="en-US" sz="1800" b="1" u="dbl" dirty="0" smtClean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-detect on FAT</a:t>
            </a:r>
            <a:r>
              <a:rPr lang="en-US" sz="1800" dirty="0" smtClean="0">
                <a:ea typeface="Gulim"/>
              </a:rPr>
              <a:t>;  </a:t>
            </a:r>
            <a:r>
              <a:rPr lang="en-US" sz="1800" dirty="0" err="1" smtClean="0">
                <a:ea typeface="Gulim"/>
              </a:rPr>
              <a:t>cylcing</a:t>
            </a:r>
            <a:r>
              <a:rPr lang="en-US" sz="1800" dirty="0" smtClean="0">
                <a:ea typeface="Gulim"/>
              </a:rPr>
              <a:t> is done with 500uA, 100ns square pulse </a:t>
            </a:r>
          </a:p>
          <a:p>
            <a:pPr lvl="3"/>
            <a:r>
              <a:rPr lang="en-US" sz="1800" dirty="0" err="1" smtClean="0">
                <a:ea typeface="Gulim"/>
              </a:rPr>
              <a:t>Vt</a:t>
            </a:r>
            <a:r>
              <a:rPr lang="en-US" sz="1800" dirty="0" smtClean="0">
                <a:ea typeface="Gulim"/>
              </a:rPr>
              <a:t> continue drop from virgin to 1E7 with memory effects</a:t>
            </a:r>
          </a:p>
          <a:p>
            <a:pPr lvl="2"/>
            <a:r>
              <a:rPr lang="en-US" sz="1800" dirty="0" smtClean="0">
                <a:ea typeface="Gulim"/>
              </a:rPr>
              <a:t>A110 </a:t>
            </a:r>
            <a:r>
              <a:rPr lang="en-US" sz="1800" b="1" u="dbl" dirty="0" smtClean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forming is done with 1K pulses @ 10usec/500uA (or 10msec/500uA equivalent or 1E5 of 100nsec cycles</a:t>
            </a:r>
            <a:r>
              <a:rPr lang="en-US" sz="1800" dirty="0" smtClean="0">
                <a:ea typeface="Gulim"/>
              </a:rPr>
              <a:t>);  cycling is done with 500uA, 100ns square pulse</a:t>
            </a:r>
          </a:p>
          <a:p>
            <a:pPr lvl="3"/>
            <a:r>
              <a:rPr lang="en-US" sz="1800" dirty="0" err="1" smtClean="0">
                <a:ea typeface="Gulim"/>
              </a:rPr>
              <a:t>Vt</a:t>
            </a:r>
            <a:r>
              <a:rPr lang="en-US" sz="1800" dirty="0" smtClean="0">
                <a:ea typeface="Gulim"/>
              </a:rPr>
              <a:t> do not change from SF to 1E5.   drop 200mV @ 1E6 and 1E7</a:t>
            </a:r>
          </a:p>
          <a:p>
            <a:pPr lvl="3"/>
            <a:r>
              <a:rPr lang="en-US" sz="1800" dirty="0" smtClean="0">
                <a:ea typeface="Gulim"/>
              </a:rPr>
              <a:t>No memory effects</a:t>
            </a:r>
          </a:p>
          <a:p>
            <a:pPr lvl="2"/>
            <a:r>
              <a:rPr lang="en-US" sz="1800" dirty="0">
                <a:ea typeface="Gulim"/>
              </a:rPr>
              <a:t>A110 </a:t>
            </a:r>
            <a:r>
              <a:rPr lang="en-US" sz="1800" b="1" u="dbl" dirty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forming is done with </a:t>
            </a:r>
            <a:r>
              <a:rPr lang="en-US" sz="1800" b="1" u="dbl" dirty="0" smtClean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100 </a:t>
            </a:r>
            <a:r>
              <a:rPr lang="en-US" sz="1800" b="1" u="dbl" dirty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pulses @ </a:t>
            </a:r>
            <a:r>
              <a:rPr lang="en-US" sz="1800" b="1" u="dbl" dirty="0" smtClean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10usec/700uA </a:t>
            </a:r>
            <a:r>
              <a:rPr lang="en-US" sz="1800" b="1" u="dbl" dirty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(or </a:t>
            </a:r>
            <a:r>
              <a:rPr lang="en-US" sz="1800" b="1" u="dbl" dirty="0" smtClean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1msec/700uA equivalent or </a:t>
            </a:r>
            <a:r>
              <a:rPr lang="en-US" sz="1800" b="1" u="dbl" dirty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 </a:t>
            </a:r>
            <a:r>
              <a:rPr lang="en-US" sz="1800" b="1" u="dbl" dirty="0" smtClean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1E4 </a:t>
            </a:r>
            <a:r>
              <a:rPr lang="en-US" sz="1800" b="1" u="dbl" dirty="0">
                <a:solidFill>
                  <a:srgbClr val="0064D2"/>
                </a:solidFill>
                <a:uFill>
                  <a:solidFill>
                    <a:srgbClr val="FF0000"/>
                  </a:solidFill>
                </a:uFill>
                <a:ea typeface="Gulim"/>
              </a:rPr>
              <a:t>of 100nsec cycles</a:t>
            </a:r>
            <a:r>
              <a:rPr lang="en-US" sz="1800" dirty="0" smtClean="0">
                <a:ea typeface="Gulim"/>
              </a:rPr>
              <a:t>);  </a:t>
            </a:r>
            <a:r>
              <a:rPr lang="en-US" sz="1800" dirty="0">
                <a:ea typeface="Gulim"/>
              </a:rPr>
              <a:t>cycling is done with 500uA, 100ns square pulse</a:t>
            </a:r>
          </a:p>
          <a:p>
            <a:pPr lvl="3"/>
            <a:r>
              <a:rPr lang="en-US" sz="1800" dirty="0" err="1">
                <a:ea typeface="Gulim"/>
              </a:rPr>
              <a:t>Vt</a:t>
            </a:r>
            <a:r>
              <a:rPr lang="en-US" sz="1800" dirty="0">
                <a:ea typeface="Gulim"/>
              </a:rPr>
              <a:t> do not </a:t>
            </a:r>
            <a:r>
              <a:rPr lang="en-US" sz="1800" dirty="0" smtClean="0">
                <a:ea typeface="Gulim"/>
              </a:rPr>
              <a:t>change </a:t>
            </a:r>
            <a:r>
              <a:rPr lang="en-US" sz="1800" dirty="0">
                <a:ea typeface="Gulim"/>
              </a:rPr>
              <a:t>from SF to </a:t>
            </a:r>
            <a:r>
              <a:rPr lang="en-US" sz="1800" dirty="0" smtClean="0">
                <a:ea typeface="Gulim"/>
              </a:rPr>
              <a:t>1E6.   </a:t>
            </a:r>
            <a:r>
              <a:rPr lang="en-US" sz="1800" dirty="0">
                <a:ea typeface="Gulim"/>
              </a:rPr>
              <a:t>drop </a:t>
            </a:r>
            <a:r>
              <a:rPr lang="en-US" sz="1800" dirty="0" smtClean="0">
                <a:ea typeface="Gulim"/>
              </a:rPr>
              <a:t>100mV @ </a:t>
            </a:r>
            <a:r>
              <a:rPr lang="en-US" sz="1800" dirty="0">
                <a:ea typeface="Gulim"/>
              </a:rPr>
              <a:t>1E7</a:t>
            </a:r>
          </a:p>
          <a:p>
            <a:pPr lvl="3"/>
            <a:r>
              <a:rPr lang="en-US" sz="1800" dirty="0" smtClean="0">
                <a:ea typeface="Gulim"/>
              </a:rPr>
              <a:t>Positive memory effect drops from 200mV to near 0mV as it cycles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4450977" y="6415753"/>
            <a:ext cx="3821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3200" dirty="0"/>
              <a:t>Observations </a:t>
            </a:r>
            <a:r>
              <a:rPr lang="en-US" sz="3200" dirty="0" smtClean="0"/>
              <a:t>–Pulse trailing edge  </a:t>
            </a:r>
            <a:r>
              <a:rPr lang="en-US" sz="3200" dirty="0"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ea typeface="Gulim"/>
              </a:rPr>
              <a:t>Memory effects: VT dependence  on set/reset PA, PW, </a:t>
            </a:r>
            <a:r>
              <a:rPr lang="en-US" sz="1800" dirty="0" err="1" smtClean="0">
                <a:ea typeface="Gulim"/>
              </a:rPr>
              <a:t>t_fall</a:t>
            </a:r>
            <a:r>
              <a:rPr lang="en-US" sz="1800" dirty="0" smtClean="0">
                <a:ea typeface="Gulim"/>
              </a:rPr>
              <a:t> (repeatable on the same device)  </a:t>
            </a:r>
            <a:r>
              <a:rPr lang="en-US" sz="1800" dirty="0" smtClean="0">
                <a:solidFill>
                  <a:srgbClr val="FF0000"/>
                </a:solidFill>
                <a:ea typeface="Gulim"/>
              </a:rPr>
              <a:t>need silicon process info</a:t>
            </a:r>
          </a:p>
          <a:p>
            <a:pPr lvl="1"/>
            <a:r>
              <a:rPr lang="en-US" sz="1800" dirty="0" smtClean="0">
                <a:ea typeface="Gulim"/>
              </a:rPr>
              <a:t>Based on A110 16nm and A145 ? Use Plateau Amplitude of 500uA/500nsec trailing edge @ 1usec or longer exhibits higher </a:t>
            </a:r>
            <a:r>
              <a:rPr lang="en-US" sz="1800" dirty="0" err="1" smtClean="0">
                <a:ea typeface="Gulim"/>
              </a:rPr>
              <a:t>Vt</a:t>
            </a:r>
            <a:r>
              <a:rPr lang="en-US" sz="1800" dirty="0" smtClean="0">
                <a:ea typeface="Gulim"/>
              </a:rPr>
              <a:t>, </a:t>
            </a:r>
            <a:r>
              <a:rPr lang="en-US" sz="1800" dirty="0" err="1" smtClean="0">
                <a:ea typeface="Gulim"/>
              </a:rPr>
              <a:t>upto</a:t>
            </a:r>
            <a:r>
              <a:rPr lang="en-US" sz="1800" dirty="0" smtClean="0">
                <a:ea typeface="Gulim"/>
              </a:rPr>
              <a:t> 800mV @ TF=5usec </a:t>
            </a:r>
            <a:r>
              <a:rPr lang="en-US" sz="1800" dirty="0" smtClean="0">
                <a:ea typeface="Gulim"/>
                <a:sym typeface="Wingdings" pitchFamily="2" charset="2"/>
              </a:rPr>
              <a:t> </a:t>
            </a:r>
            <a:r>
              <a:rPr lang="en-US" sz="1800" dirty="0" smtClean="0">
                <a:solidFill>
                  <a:srgbClr val="FF0000"/>
                </a:solidFill>
                <a:ea typeface="Gulim"/>
                <a:sym typeface="Wingdings" pitchFamily="2" charset="2"/>
              </a:rPr>
              <a:t>how is it manifest to PA/PW on </a:t>
            </a:r>
            <a:r>
              <a:rPr lang="en-US" sz="1800" dirty="0" err="1" smtClean="0">
                <a:solidFill>
                  <a:srgbClr val="FF0000"/>
                </a:solidFill>
                <a:ea typeface="Gulim"/>
                <a:sym typeface="Wingdings" pitchFamily="2" charset="2"/>
              </a:rPr>
              <a:t>Vt</a:t>
            </a:r>
            <a:r>
              <a:rPr lang="en-US" sz="1800" dirty="0" smtClean="0">
                <a:solidFill>
                  <a:srgbClr val="FF0000"/>
                </a:solidFill>
                <a:ea typeface="Gulim"/>
                <a:sym typeface="Wingdings" pitchFamily="2" charset="2"/>
              </a:rPr>
              <a:t> contour experiment?  Data is available, need analysis</a:t>
            </a:r>
            <a:endParaRPr lang="en-US" sz="1800" dirty="0" smtClean="0">
              <a:solidFill>
                <a:srgbClr val="FF0000"/>
              </a:solidFill>
              <a:ea typeface="Gulim"/>
            </a:endParaRPr>
          </a:p>
          <a:p>
            <a:pPr lvl="1"/>
            <a:r>
              <a:rPr lang="en-US" sz="1800" dirty="0" smtClean="0">
                <a:ea typeface="Gulim"/>
              </a:rPr>
              <a:t>But it does not exhibit the same behavior on IG88</a:t>
            </a:r>
            <a:r>
              <a:rPr lang="en-US" sz="1800" dirty="0">
                <a:ea typeface="Gulim"/>
              </a:rPr>
              <a:t>? (different forming </a:t>
            </a:r>
            <a:r>
              <a:rPr lang="en-US" sz="1800" dirty="0" smtClean="0">
                <a:ea typeface="Gulim"/>
              </a:rPr>
              <a:t>condition </a:t>
            </a:r>
            <a:r>
              <a:rPr lang="en-US" sz="1800" dirty="0" err="1" smtClean="0">
                <a:ea typeface="Gulim"/>
              </a:rPr>
              <a:t>Vt</a:t>
            </a:r>
            <a:r>
              <a:rPr lang="en-US" sz="1800" dirty="0" smtClean="0">
                <a:ea typeface="Gulim"/>
              </a:rPr>
              <a:t> detect on Array and ramp/clamp  threshold for IG88; smaller, -200mV, </a:t>
            </a:r>
            <a:r>
              <a:rPr lang="en-US" sz="1800" dirty="0">
                <a:ea typeface="Gulim"/>
              </a:rPr>
              <a:t>VT memory window</a:t>
            </a:r>
            <a:r>
              <a:rPr lang="en-US" sz="1800" dirty="0" smtClean="0">
                <a:ea typeface="Gulim"/>
              </a:rPr>
              <a:t>)</a:t>
            </a:r>
          </a:p>
          <a:p>
            <a:pPr lvl="1"/>
            <a:r>
              <a:rPr lang="en-US" sz="1800" dirty="0" smtClean="0">
                <a:ea typeface="Gulim"/>
              </a:rPr>
              <a:t>Electrical Ramp down are different between IG88 (</a:t>
            </a:r>
            <a:r>
              <a:rPr lang="en-US" sz="1800" dirty="0" err="1" smtClean="0">
                <a:ea typeface="Gulim"/>
              </a:rPr>
              <a:t>nMOST</a:t>
            </a:r>
            <a:r>
              <a:rPr lang="en-US" sz="1800" dirty="0" smtClean="0">
                <a:ea typeface="Gulim"/>
              </a:rPr>
              <a:t> current clamp Vg ramp down) and array (</a:t>
            </a:r>
            <a:r>
              <a:rPr lang="en-US" sz="1800" dirty="0" err="1" smtClean="0">
                <a:ea typeface="Gulim"/>
              </a:rPr>
              <a:t>pMOST</a:t>
            </a:r>
            <a:r>
              <a:rPr lang="en-US" sz="1800" dirty="0" smtClean="0">
                <a:ea typeface="Gulim"/>
              </a:rPr>
              <a:t> current mirror SCD)</a:t>
            </a:r>
          </a:p>
          <a:p>
            <a:pPr lvl="1"/>
            <a:endParaRPr lang="en-US" sz="1800" dirty="0" smtClean="0"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7658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838200"/>
          </a:xfrm>
        </p:spPr>
        <p:txBody>
          <a:bodyPr/>
          <a:lstStyle/>
          <a:p>
            <a:r>
              <a:rPr lang="en-US" dirty="0" smtClean="0"/>
              <a:t>Supporting Data for </a:t>
            </a:r>
            <a:br>
              <a:rPr lang="en-US" dirty="0" smtClean="0"/>
            </a:br>
            <a:r>
              <a:rPr lang="en-US" dirty="0" smtClean="0"/>
              <a:t>Observations – Process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 J-V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00400" y="1259540"/>
            <a:ext cx="2819400" cy="2137980"/>
            <a:chOff x="3505200" y="1223680"/>
            <a:chExt cx="2819400" cy="213798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6135" r="19331" b="10256"/>
            <a:stretch>
              <a:fillRect/>
            </a:stretch>
          </p:blipFill>
          <p:spPr bwMode="auto">
            <a:xfrm>
              <a:off x="3505200" y="1223680"/>
              <a:ext cx="2819400" cy="213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8793" b="74359"/>
            <a:stretch>
              <a:fillRect/>
            </a:stretch>
          </p:blipFill>
          <p:spPr bwMode="auto">
            <a:xfrm>
              <a:off x="4267200" y="1447800"/>
              <a:ext cx="86140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533400" y="1178860"/>
            <a:ext cx="2514600" cy="2057400"/>
            <a:chOff x="0" y="838200"/>
            <a:chExt cx="3126215" cy="2828925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838200"/>
              <a:ext cx="3124200" cy="2828925"/>
              <a:chOff x="0" y="838200"/>
              <a:chExt cx="3124200" cy="2828925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33333"/>
              <a:stretch>
                <a:fillRect/>
              </a:stretch>
            </p:blipFill>
            <p:spPr bwMode="auto">
              <a:xfrm>
                <a:off x="0" y="838200"/>
                <a:ext cx="3124200" cy="282892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8537" t="29630" r="9326" b="46128"/>
              <a:stretch>
                <a:fillRect/>
              </a:stretch>
            </p:blipFill>
            <p:spPr bwMode="auto">
              <a:xfrm>
                <a:off x="1618130" y="2259105"/>
                <a:ext cx="1506070" cy="68580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7155" t="29630" r="43089" b="48821"/>
            <a:stretch>
              <a:fillRect/>
            </a:stretch>
          </p:blipFill>
          <p:spPr bwMode="auto">
            <a:xfrm>
              <a:off x="2680445" y="1676400"/>
              <a:ext cx="445770" cy="59436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6172200" y="1331260"/>
            <a:ext cx="2479240" cy="1761565"/>
            <a:chOff x="6172200" y="1214720"/>
            <a:chExt cx="2479240" cy="1761565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3897" t="53072" r="64030" b="2114"/>
            <a:stretch>
              <a:fillRect/>
            </a:stretch>
          </p:blipFill>
          <p:spPr bwMode="auto">
            <a:xfrm>
              <a:off x="6172200" y="1214720"/>
              <a:ext cx="2479240" cy="176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35970" t="53072" r="47993" b="25351"/>
            <a:stretch>
              <a:fillRect/>
            </a:stretch>
          </p:blipFill>
          <p:spPr bwMode="auto">
            <a:xfrm>
              <a:off x="6781800" y="1214720"/>
              <a:ext cx="890954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TextBox 28"/>
          <p:cNvSpPr txBox="1"/>
          <p:nvPr/>
        </p:nvSpPr>
        <p:spPr>
          <a:xfrm>
            <a:off x="1295400" y="954740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SD0 (D2 PT180)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33374" y="963705"/>
            <a:ext cx="16578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(A45) - 30nm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76139" y="1001068"/>
            <a:ext cx="10310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(A67)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781800" y="3933131"/>
            <a:ext cx="17874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(A110) – 19nm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854820" y="3959423"/>
            <a:ext cx="17972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(A125) – 19nm</a:t>
            </a:r>
            <a:endParaRPr lang="en-US" sz="14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t="7843" r="19192" b="11111"/>
          <a:stretch>
            <a:fillRect/>
          </a:stretch>
        </p:blipFill>
        <p:spPr bwMode="auto">
          <a:xfrm>
            <a:off x="152400" y="4161731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935505" y="726140"/>
            <a:ext cx="470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Oerlikon</a:t>
            </a:r>
            <a:r>
              <a:rPr lang="en-US" sz="1600" b="1" dirty="0" smtClean="0"/>
              <a:t> RT Dep. before maintenance, Mask#1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33776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Oerlikon</a:t>
            </a:r>
            <a:r>
              <a:rPr lang="en-US" sz="1600" b="1" dirty="0" smtClean="0"/>
              <a:t> RT Dep. </a:t>
            </a:r>
          </a:p>
          <a:p>
            <a:r>
              <a:rPr lang="en-US" sz="1600" b="1" dirty="0" smtClean="0"/>
              <a:t>after maintenance,Mask#1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29000" y="3360003"/>
            <a:ext cx="29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Oerlikon</a:t>
            </a:r>
            <a:r>
              <a:rPr lang="en-US" sz="1600" b="1" dirty="0" smtClean="0"/>
              <a:t> 200C Dep. </a:t>
            </a:r>
          </a:p>
          <a:p>
            <a:r>
              <a:rPr lang="en-US" sz="1600" b="1" dirty="0" smtClean="0"/>
              <a:t>after maintenance,Mask#3</a:t>
            </a:r>
          </a:p>
          <a:p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602505" y="3352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Endura</a:t>
            </a:r>
            <a:r>
              <a:rPr lang="en-US" sz="1600" b="1" dirty="0" smtClean="0"/>
              <a:t> RT Dep. </a:t>
            </a:r>
          </a:p>
          <a:p>
            <a:r>
              <a:rPr lang="en-US" sz="1600" b="1" dirty="0" smtClean="0"/>
              <a:t>Mask#3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21499" y="3941493"/>
            <a:ext cx="16979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SD1 (A65) – 25nm</a:t>
            </a:r>
            <a:endParaRPr lang="en-US" sz="14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 t="5878" r="17778" b="9677"/>
          <a:stretch>
            <a:fillRect/>
          </a:stretch>
        </p:blipFill>
        <p:spPr bwMode="auto">
          <a:xfrm>
            <a:off x="3200400" y="4237931"/>
            <a:ext cx="2819400" cy="21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t="8054" r="19363" b="11409"/>
          <a:stretch>
            <a:fillRect/>
          </a:stretch>
        </p:blipFill>
        <p:spPr bwMode="auto">
          <a:xfrm>
            <a:off x="5974980" y="4237931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0" y="381000"/>
            <a:ext cx="4084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All process splits show virgin IV </a:t>
            </a:r>
            <a:r>
              <a:rPr lang="en-US" sz="1600" b="1" dirty="0" smtClean="0">
                <a:solidFill>
                  <a:srgbClr val="FF0000"/>
                </a:solidFill>
                <a:ea typeface="Gulim"/>
              </a:rPr>
              <a:t>∝ </a:t>
            </a:r>
            <a:r>
              <a:rPr lang="en-US" sz="1600" b="1" dirty="0" smtClean="0">
                <a:solidFill>
                  <a:srgbClr val="FF0000"/>
                </a:solidFill>
              </a:rPr>
              <a:t>area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i.e. JV overlap for different CDs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nalog Elements Learning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1969</Words>
  <Application>Microsoft Office PowerPoint</Application>
  <PresentationFormat>On-screen Show (4:3)</PresentationFormat>
  <Paragraphs>291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</vt:lpstr>
      <vt:lpstr>SD1 Forming  Risk Assessment &amp; Management Plan</vt:lpstr>
      <vt:lpstr>Single Pulse Forming</vt:lpstr>
      <vt:lpstr>Observations</vt:lpstr>
      <vt:lpstr>Observations – Process effects</vt:lpstr>
      <vt:lpstr>Observations – Single Pulsing effects</vt:lpstr>
      <vt:lpstr>Observations – pulse seasoning effects</vt:lpstr>
      <vt:lpstr>Observations –Pulse trailing edge  effects</vt:lpstr>
      <vt:lpstr>Supporting Data for  Observations – Process effects </vt:lpstr>
      <vt:lpstr>FF J-V</vt:lpstr>
      <vt:lpstr>SF IV</vt:lpstr>
      <vt:lpstr>1D vs 2D SD1 FF/SF IV [PTXA131]</vt:lpstr>
      <vt:lpstr>DC Vform vs Process Variation</vt:lpstr>
      <vt:lpstr>Vform Median</vt:lpstr>
      <vt:lpstr>FF/SF ρ vs Process Variation</vt:lpstr>
      <vt:lpstr>FF/SF  vs Process Variation</vt:lpstr>
      <vt:lpstr>VT Reset vs Cycle vs Forming – 1x1</vt:lpstr>
      <vt:lpstr>Memory Window vs Cycle vs Forming – 1x1</vt:lpstr>
      <vt:lpstr>Memory Effect vs Process Variation</vt:lpstr>
      <vt:lpstr>Memory Effect vs Electrode (PTXA145)</vt:lpstr>
      <vt:lpstr>Memory Effect Characterization</vt:lpstr>
      <vt:lpstr>Recovery of Virgin State in SD0 (D2-PT180)</vt:lpstr>
      <vt:lpstr>Recovery of Virgin Vt in A65</vt:lpstr>
      <vt:lpstr>Recovery of Virgin Vt [PTXA110]</vt:lpstr>
      <vt:lpstr>Recovery of Virgin Vt &amp; Memory Effect (A125, A65) with bake</vt:lpstr>
      <vt:lpstr>Non-recovery of Virgin State in SD1 (A67)</vt:lpstr>
      <vt:lpstr>SXP Cell Integration – SD Electrodes Status</vt:lpstr>
      <vt:lpstr>Electrodes Check Point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SD1 Forming  Risk Assessment &amp; Management Plan</dc:title>
  <dc:creator>Kau, Derchang</dc:creator>
  <cp:lastModifiedBy>Kau, Derchang</cp:lastModifiedBy>
  <cp:revision>1</cp:revision>
  <dcterms:created xsi:type="dcterms:W3CDTF">2013-03-02T22:19:46Z</dcterms:created>
  <dcterms:modified xsi:type="dcterms:W3CDTF">2013-05-03T23:59:32Z</dcterms:modified>
</cp:coreProperties>
</file>