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84" r:id="rId4"/>
    <p:sldId id="286" r:id="rId5"/>
    <p:sldId id="28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B0"/>
    <a:srgbClr val="0064D2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16" autoAdjust="0"/>
    <p:restoredTop sz="94660"/>
  </p:normalViewPr>
  <p:slideViewPr>
    <p:cSldViewPr>
      <p:cViewPr varScale="1">
        <p:scale>
          <a:sx n="102" d="100"/>
          <a:sy n="102" d="100"/>
        </p:scale>
        <p:origin x="-6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6375"/>
            <a:ext cx="7772400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53340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2133600"/>
            <a:ext cx="77724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685800" y="776327"/>
            <a:ext cx="8153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2726"/>
            <a:ext cx="8229600" cy="457200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3366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124200" y="13366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096000" y="13366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52400" y="40798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124200" y="40798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096000" y="4079876"/>
            <a:ext cx="2895600" cy="2397124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685800" y="519926"/>
            <a:ext cx="6400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1371600" y="538526"/>
            <a:ext cx="609600" cy="239797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1371600" y="796925"/>
            <a:ext cx="609600" cy="269875"/>
          </a:xfrm>
        </p:spPr>
        <p:txBody>
          <a:bodyPr anchor="b"/>
          <a:lstStyle>
            <a:lvl1pPr marL="0" indent="0" algn="ctr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6858000" y="527050"/>
            <a:ext cx="1826559" cy="269875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81000" y="1066800"/>
            <a:ext cx="247650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352800" y="1066800"/>
            <a:ext cx="247650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6324600" y="1066800"/>
            <a:ext cx="247650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6324600" y="3810000"/>
            <a:ext cx="247650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352800" y="3810000"/>
            <a:ext cx="247650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33400" y="3810000"/>
            <a:ext cx="2228850" cy="269875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810000" y="6673334"/>
            <a:ext cx="1600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05800" y="6550223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err="1" smtClean="0"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 JDP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43000" y="6477000"/>
            <a:ext cx="129540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print"/>
          <a:srcRect l="6194" b="19231"/>
          <a:stretch>
            <a:fillRect/>
          </a:stretch>
        </p:blipFill>
        <p:spPr>
          <a:xfrm>
            <a:off x="647700" y="6534552"/>
            <a:ext cx="647700" cy="187094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6477000"/>
            <a:ext cx="518324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SD1 Forming </a:t>
            </a:r>
            <a:br>
              <a:rPr lang="en-US" sz="3600" dirty="0"/>
            </a:br>
            <a:r>
              <a:rPr lang="en-US" sz="3600" dirty="0"/>
              <a:t>Risk Assessment &amp; Management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2/26/2013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/>
              <a:t>Collaborators:</a:t>
            </a:r>
          </a:p>
          <a:p>
            <a:pPr marL="0" indent="0">
              <a:buNone/>
            </a:pPr>
            <a:r>
              <a:rPr lang="en-US" sz="2400" dirty="0"/>
              <a:t>Project Owner: Fabio (</a:t>
            </a:r>
            <a:r>
              <a:rPr lang="en-US" sz="2400" dirty="0" err="1" smtClean="0"/>
              <a:t>PaoloF</a:t>
            </a:r>
            <a:r>
              <a:rPr lang="en-US" sz="2400" dirty="0" smtClean="0"/>
              <a:t>, DerChang)</a:t>
            </a:r>
            <a:endParaRPr lang="en-US" sz="2400" dirty="0"/>
          </a:p>
          <a:p>
            <a:pPr marL="1023938" indent="-1023938">
              <a:buNone/>
            </a:pPr>
            <a:r>
              <a:rPr lang="en-US" sz="2400" dirty="0"/>
              <a:t>Device: Christina, </a:t>
            </a:r>
            <a:r>
              <a:rPr lang="en-US" sz="2400" dirty="0" err="1" smtClean="0"/>
              <a:t>DavideM</a:t>
            </a:r>
            <a:r>
              <a:rPr lang="en-US" sz="2400" baseline="30000" dirty="0" smtClean="0"/>
              <a:t>*</a:t>
            </a:r>
            <a:r>
              <a:rPr lang="en-US" sz="2400" dirty="0" smtClean="0"/>
              <a:t>, </a:t>
            </a:r>
            <a:r>
              <a:rPr lang="en-US" sz="2400" dirty="0" err="1" smtClean="0"/>
              <a:t>Enzo</a:t>
            </a:r>
            <a:r>
              <a:rPr lang="en-US" sz="2400" baseline="30000" dirty="0" smtClean="0"/>
              <a:t>§</a:t>
            </a:r>
            <a:r>
              <a:rPr lang="en-US" sz="2400" dirty="0" smtClean="0"/>
              <a:t>, </a:t>
            </a:r>
            <a:r>
              <a:rPr lang="en-US" sz="2400" dirty="0"/>
              <a:t>Feng, Karthik, </a:t>
            </a:r>
            <a:r>
              <a:rPr lang="en-US" sz="2400" dirty="0" smtClean="0"/>
              <a:t>Koushik</a:t>
            </a:r>
            <a:r>
              <a:rPr lang="en-US" sz="2400" baseline="30000" dirty="0" smtClean="0"/>
              <a:t>¤</a:t>
            </a:r>
            <a:r>
              <a:rPr lang="en-US" sz="2400" dirty="0" smtClean="0"/>
              <a:t>, </a:t>
            </a:r>
            <a:r>
              <a:rPr lang="en-US" sz="2400" dirty="0"/>
              <a:t>Mattia</a:t>
            </a:r>
          </a:p>
          <a:p>
            <a:pPr marL="0" indent="0">
              <a:buNone/>
            </a:pPr>
            <a:r>
              <a:rPr lang="en-US" sz="2400" dirty="0"/>
              <a:t>Integration: </a:t>
            </a:r>
            <a:r>
              <a:rPr lang="en-US" sz="2400" dirty="0" smtClean="0"/>
              <a:t>Lorenzo</a:t>
            </a:r>
          </a:p>
          <a:p>
            <a:pPr marL="2287588" lvl="8" indent="0"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§: </a:t>
            </a:r>
            <a:r>
              <a:rPr lang="en-US" sz="1800" b="1" dirty="0" err="1" smtClean="0">
                <a:latin typeface="Calibri" pitchFamily="34" charset="0"/>
                <a:cs typeface="Calibri" pitchFamily="34" charset="0"/>
              </a:rPr>
              <a:t>Etest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/Probe coordinator</a:t>
            </a:r>
          </a:p>
          <a:p>
            <a:pPr marL="2287588" lvl="8" indent="0"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*: Array </a:t>
            </a:r>
            <a:r>
              <a:rPr lang="en-US" sz="1800" b="1" dirty="0" err="1" smtClean="0">
                <a:latin typeface="Calibri" pitchFamily="34" charset="0"/>
                <a:cs typeface="Calibri" pitchFamily="34" charset="0"/>
              </a:rPr>
              <a:t>charx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 coordinator</a:t>
            </a:r>
          </a:p>
          <a:p>
            <a:pPr marL="2287588" lvl="8" indent="0"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¤: Cell </a:t>
            </a:r>
            <a:r>
              <a:rPr lang="en-US" sz="1800" b="1" dirty="0" err="1">
                <a:latin typeface="Calibri" pitchFamily="34" charset="0"/>
                <a:cs typeface="Calibri" pitchFamily="34" charset="0"/>
              </a:rPr>
              <a:t>charx</a:t>
            </a:r>
            <a:r>
              <a:rPr lang="en-US" sz="18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coordinator</a:t>
            </a:r>
          </a:p>
          <a:p>
            <a:pPr marL="2287588" lvl="8" indent="0" algn="r">
              <a:buNone/>
            </a:pPr>
            <a:r>
              <a:rPr lang="en-US" sz="1600" dirty="0">
                <a:latin typeface="Calibri" pitchFamily="34" charset="0"/>
                <a:cs typeface="Calibri" pitchFamily="34" charset="0"/>
              </a:rPr>
              <a:t>(Collaborators are assignment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based,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1600" dirty="0">
                <a:latin typeface="Calibri" pitchFamily="34" charset="0"/>
                <a:cs typeface="Calibri" pitchFamily="34" charset="0"/>
              </a:rPr>
            </a:br>
            <a:r>
              <a:rPr lang="en-US" sz="1600" dirty="0">
                <a:latin typeface="Calibri" pitchFamily="34" charset="0"/>
                <a:cs typeface="Calibri" pitchFamily="34" charset="0"/>
              </a:rPr>
              <a:t>S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upervised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by Fabio, DerChang and Lorenzo)</a:t>
            </a:r>
          </a:p>
          <a:p>
            <a:pPr marL="2287588" lvl="8" indent="0">
              <a:buNone/>
            </a:pPr>
            <a:endParaRPr lang="en-US" sz="18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0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Pulse Forming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Goal: Single Pulse to form a stable </a:t>
            </a:r>
            <a:r>
              <a:rPr lang="en-US" dirty="0" err="1" smtClean="0"/>
              <a:t>Vt</a:t>
            </a:r>
            <a:r>
              <a:rPr lang="en-US" dirty="0" smtClean="0"/>
              <a:t> of SD device</a:t>
            </a:r>
          </a:p>
          <a:p>
            <a:r>
              <a:rPr lang="en-US" dirty="0" smtClean="0"/>
              <a:t>Gap:</a:t>
            </a:r>
          </a:p>
          <a:p>
            <a:pPr lvl="1"/>
            <a:r>
              <a:rPr lang="en-US" dirty="0" smtClean="0"/>
              <a:t>No unified forming procedure for Array, CLV and DITP</a:t>
            </a:r>
          </a:p>
          <a:p>
            <a:pPr lvl="1"/>
            <a:r>
              <a:rPr lang="en-US" dirty="0" smtClean="0"/>
              <a:t>Continuous </a:t>
            </a:r>
            <a:r>
              <a:rPr lang="en-US" dirty="0" err="1" smtClean="0"/>
              <a:t>Vt</a:t>
            </a:r>
            <a:r>
              <a:rPr lang="en-US" dirty="0" smtClean="0"/>
              <a:t> reduction after “BKM” forming; </a:t>
            </a:r>
            <a:r>
              <a:rPr lang="en-US" b="1" dirty="0" smtClean="0">
                <a:solidFill>
                  <a:srgbClr val="FF0000"/>
                </a:solidFill>
                <a:hlinkClick r:id="rId2" action="ppaction://hlinksldjump"/>
              </a:rPr>
              <a:t>(&gt;0.3V @1E7 cycle)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Negative memory effect </a:t>
            </a:r>
            <a:r>
              <a:rPr lang="en-US" b="1" dirty="0" smtClean="0">
                <a:solidFill>
                  <a:srgbClr val="FF0000"/>
                </a:solidFill>
                <a:hlinkClick r:id="rId2" action="ppaction://hlinksldjump"/>
              </a:rPr>
              <a:t>(1V of more); </a:t>
            </a:r>
            <a:r>
              <a:rPr lang="en-US" dirty="0" smtClean="0"/>
              <a:t>reduces after bit is cycled</a:t>
            </a:r>
          </a:p>
          <a:p>
            <a:pPr lvl="1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dirty="0" smtClean="0"/>
              <a:t>Formed behavior changed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1) after </a:t>
            </a:r>
            <a:r>
              <a:rPr lang="en-US" dirty="0" err="1" smtClean="0"/>
              <a:t>Oerlikon</a:t>
            </a:r>
            <a:r>
              <a:rPr lang="en-US" dirty="0" smtClean="0"/>
              <a:t> maintenance (Q3/12)  2) Geometric confinement</a:t>
            </a:r>
          </a:p>
          <a:p>
            <a:r>
              <a:rPr lang="en-US" dirty="0" smtClean="0"/>
              <a:t>Forming changes SD bulk conduction</a:t>
            </a:r>
          </a:p>
          <a:p>
            <a:r>
              <a:rPr lang="en-US" dirty="0" smtClean="0"/>
              <a:t>Insufficient forming results in memory effects, this memory effect manifests interface and/or its boarder dependence</a:t>
            </a:r>
          </a:p>
          <a:p>
            <a:r>
              <a:rPr lang="en-US" dirty="0" smtClean="0"/>
              <a:t>Forming is typically a bake reversible process.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1. SF I-V </a:t>
            </a:r>
            <a:r>
              <a:rPr lang="en-US" dirty="0" err="1" smtClean="0"/>
              <a:t>indep</a:t>
            </a:r>
            <a:r>
              <a:rPr lang="en-US" dirty="0" smtClean="0"/>
              <a:t>. of area before tool change vs. J-V after tool change</a:t>
            </a:r>
            <a:br>
              <a:rPr lang="en-US" dirty="0" smtClean="0"/>
            </a:br>
            <a:r>
              <a:rPr lang="en-US" dirty="0" smtClean="0"/>
              <a:t>2. 2D </a:t>
            </a:r>
            <a:r>
              <a:rPr lang="en-US" dirty="0" smtClean="0"/>
              <a:t>confined </a:t>
            </a:r>
            <a:r>
              <a:rPr lang="en-US" dirty="0" smtClean="0"/>
              <a:t>SD improves I-V dist.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V</a:t>
            </a:r>
            <a:r>
              <a:rPr lang="en-US" baseline="-25000" dirty="0" err="1" smtClean="0"/>
              <a:t>form</a:t>
            </a:r>
            <a:r>
              <a:rPr lang="en-US" dirty="0" smtClean="0"/>
              <a:t> , </a:t>
            </a:r>
            <a:r>
              <a:rPr lang="en-US" dirty="0" smtClean="0">
                <a:latin typeface="Symbol" pitchFamily="18" charset="2"/>
              </a:rPr>
              <a:t>r</a:t>
            </a:r>
            <a:r>
              <a:rPr lang="en-US" dirty="0" smtClean="0"/>
              <a:t>,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, scales </a:t>
            </a:r>
            <a:r>
              <a:rPr lang="en-US" dirty="0"/>
              <a:t>with SD </a:t>
            </a:r>
            <a:r>
              <a:rPr lang="en-US" dirty="0" smtClean="0"/>
              <a:t>thickness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1. Forming pulse vs. </a:t>
            </a:r>
            <a:r>
              <a:rPr lang="en-US" dirty="0" err="1" smtClean="0"/>
              <a:t>Vt</a:t>
            </a:r>
            <a:r>
              <a:rPr lang="en-US" dirty="0" smtClean="0"/>
              <a:t> stability</a:t>
            </a:r>
            <a:br>
              <a:rPr lang="en-US" dirty="0" smtClean="0"/>
            </a:br>
            <a:r>
              <a:rPr lang="en-US" dirty="0" smtClean="0"/>
              <a:t>2. Memory effects correlated to electrode but less dependent on SD bulk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Limited data yet true for SD0 vs. SD1, electrode process but not for A67?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 smtClean="0"/>
              <a:t>Owner: Fabio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r>
              <a:rPr lang="en-US" dirty="0"/>
              <a:t>Process effects and segmentation using existing </a:t>
            </a:r>
            <a:r>
              <a:rPr lang="en-US" dirty="0" smtClean="0"/>
              <a:t>silicon</a:t>
            </a:r>
          </a:p>
          <a:p>
            <a:r>
              <a:rPr lang="en-US" dirty="0" smtClean="0">
                <a:hlinkClick r:id="rId3" action="ppaction://hlinksldjump"/>
              </a:rPr>
              <a:t>SD1 Interface/electrode DOE with PM learning </a:t>
            </a:r>
            <a:r>
              <a:rPr lang="en-US" dirty="0" smtClean="0"/>
              <a:t>(</a:t>
            </a:r>
            <a:r>
              <a:rPr lang="en-US" dirty="0" err="1" smtClean="0"/>
              <a:t>SDx</a:t>
            </a:r>
            <a:r>
              <a:rPr lang="en-US" dirty="0" smtClean="0"/>
              <a:t> baseline will use SD1 POR)</a:t>
            </a:r>
          </a:p>
          <a:p>
            <a:r>
              <a:rPr lang="en-US" dirty="0" smtClean="0"/>
              <a:t>Establish device attributes (success criteria) of ‘formed’ devices and forming procedure (as a requirement)</a:t>
            </a:r>
          </a:p>
          <a:p>
            <a:r>
              <a:rPr lang="en-US" dirty="0" smtClean="0"/>
              <a:t>Establish forming procedure </a:t>
            </a:r>
            <a:r>
              <a:rPr lang="en-US" dirty="0"/>
              <a:t>as a containment to </a:t>
            </a:r>
            <a:r>
              <a:rPr lang="en-US" dirty="0" smtClean="0"/>
              <a:t>stabilize </a:t>
            </a:r>
            <a:r>
              <a:rPr lang="en-US" dirty="0" err="1" smtClean="0"/>
              <a:t>Vt</a:t>
            </a:r>
            <a:r>
              <a:rPr lang="en-US" dirty="0" smtClean="0"/>
              <a:t> and to reduce memory effects for full stack and array learning</a:t>
            </a:r>
          </a:p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Scrub </a:t>
            </a:r>
            <a:r>
              <a:rPr lang="en-US" dirty="0" smtClean="0"/>
              <a:t>split on “</a:t>
            </a:r>
            <a:r>
              <a:rPr lang="en-US" dirty="0" err="1" smtClean="0"/>
              <a:t>Oerlikon</a:t>
            </a:r>
            <a:r>
              <a:rPr lang="en-US" dirty="0" smtClean="0"/>
              <a:t> maintenance” and 2D confinement / ECD WW09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hlinkClick r:id="rId4" action="ppaction://hlinksldjump"/>
              </a:rPr>
              <a:t>2D decision WW13, Carbon surface treatment WW17, W interface WW19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Forming/seasoning characterization on pre-</a:t>
            </a:r>
            <a:r>
              <a:rPr lang="en-US" dirty="0" err="1" smtClean="0"/>
              <a:t>Oer</a:t>
            </a:r>
            <a:r>
              <a:rPr lang="en-US" dirty="0" smtClean="0"/>
              <a:t>-maintenance A45, A67 and 2D confined A131 / ECD WW10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Develop forming procedure at probe and </a:t>
            </a:r>
            <a:r>
              <a:rPr lang="en-US" dirty="0" err="1" smtClean="0"/>
              <a:t>etest</a:t>
            </a:r>
            <a:r>
              <a:rPr lang="en-US" dirty="0" smtClean="0"/>
              <a:t> for process yield learning, material/electrode characterization and reliability assessment /ECD WW11</a:t>
            </a:r>
            <a:endParaRPr lang="en-US" dirty="0"/>
          </a:p>
        </p:txBody>
      </p:sp>
      <p:sp>
        <p:nvSpPr>
          <p:cNvPr id="12" name="Subtitle 11"/>
          <p:cNvSpPr>
            <a:spLocks noGrp="1"/>
          </p:cNvSpPr>
          <p:nvPr>
            <p:ph type="subTitle" idx="20"/>
          </p:nvPr>
        </p:nvSpPr>
        <p:spPr>
          <a:xfrm>
            <a:off x="1066800" y="538526"/>
            <a:ext cx="609600" cy="239797"/>
          </a:xfrm>
        </p:spPr>
        <p:txBody>
          <a:bodyPr/>
          <a:lstStyle/>
          <a:p>
            <a:r>
              <a:rPr lang="en-US" dirty="0" smtClean="0">
                <a:sym typeface="Wingdings" pitchFamily="2" charset="2"/>
              </a:rPr>
              <a:t>1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21"/>
          </p:nvPr>
        </p:nvSpPr>
        <p:spPr>
          <a:xfrm>
            <a:off x="1066800" y="796925"/>
            <a:ext cx="609600" cy="269875"/>
          </a:xfrm>
        </p:spPr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r>
              <a:rPr lang="en-US" dirty="0" smtClean="0"/>
              <a:t>WW9.2 2/26/2013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 vs. Gap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23"/>
          </p:nvPr>
        </p:nvSpPr>
        <p:spPr/>
        <p:txBody>
          <a:bodyPr/>
          <a:lstStyle/>
          <a:p>
            <a:r>
              <a:rPr lang="en-US" dirty="0" smtClean="0"/>
              <a:t>Empirical Model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24"/>
          </p:nvPr>
        </p:nvSpPr>
        <p:spPr/>
        <p:txBody>
          <a:bodyPr/>
          <a:lstStyle/>
          <a:p>
            <a:r>
              <a:rPr lang="en-US" dirty="0" smtClean="0"/>
              <a:t>Supporting Material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idx="25"/>
          </p:nvPr>
        </p:nvSpPr>
        <p:spPr/>
        <p:txBody>
          <a:bodyPr/>
          <a:lstStyle/>
          <a:p>
            <a:r>
              <a:rPr lang="en-US" dirty="0" smtClean="0"/>
              <a:t>Plan and ECD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26"/>
          </p:nvPr>
        </p:nvSpPr>
        <p:spPr/>
        <p:txBody>
          <a:bodyPr/>
          <a:lstStyle/>
          <a:p>
            <a:r>
              <a:rPr lang="en-US" dirty="0" smtClean="0"/>
              <a:t>Resolution Strategy &amp; Containment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27"/>
          </p:nvPr>
        </p:nvSpPr>
        <p:spPr/>
        <p:txBody>
          <a:bodyPr/>
          <a:lstStyle/>
          <a:p>
            <a:r>
              <a:rPr lang="en-US" dirty="0" smtClean="0"/>
              <a:t>Owners &amp; Status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0"/>
            <a:ext cx="2170112" cy="1766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75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fengpan\Desktop\crunch_data\PTX-A65-SD1only\W20\X17Y5_cycling_baking\pre_post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447800"/>
            <a:ext cx="4040154" cy="326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of Virgin </a:t>
            </a:r>
            <a:r>
              <a:rPr lang="en-US" dirty="0" err="1" smtClean="0"/>
              <a:t>Vt</a:t>
            </a:r>
            <a:r>
              <a:rPr lang="en-US" dirty="0" smtClean="0"/>
              <a:t> &amp; Memory Effect (A125, A65) with bake</a:t>
            </a:r>
            <a:endParaRPr lang="en-US" dirty="0"/>
          </a:p>
        </p:txBody>
      </p:sp>
      <p:pic>
        <p:nvPicPr>
          <p:cNvPr id="3" name="Picture 2" descr="C:\Users\fengpan\Desktop\crunch_data\PTX-A125\W12\pre_post_bake_X17Y13_BLK0\baking.e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4114800" cy="3266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70520" y="990600"/>
            <a:ext cx="14734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Cycling: </a:t>
            </a:r>
          </a:p>
          <a:p>
            <a:r>
              <a:rPr lang="en-US" sz="1100" dirty="0" smtClean="0"/>
              <a:t>RESET-only cycling.</a:t>
            </a:r>
          </a:p>
          <a:p>
            <a:r>
              <a:rPr lang="en-US" sz="1100" dirty="0" smtClean="0"/>
              <a:t>PA = 420uA ;</a:t>
            </a:r>
          </a:p>
          <a:p>
            <a:r>
              <a:rPr lang="en-US" sz="1100" dirty="0" smtClean="0"/>
              <a:t>PW = 100ns ;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990600" y="3962400"/>
            <a:ext cx="28328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PTX-A125 /SD1_only / W12/ 1 by 1 tile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4953000" y="3962400"/>
            <a:ext cx="3007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PTX-A65-SD1only\W20\X17Y5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0" y="3505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479802"/>
            <a:ext cx="1475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Post-bake: RESET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236220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Post-bake: SET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973666" y="2971800"/>
            <a:ext cx="14061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Pre-bake: RESET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1752600"/>
            <a:ext cx="1192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Pre-bake: SET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5716" y="3632202"/>
            <a:ext cx="14750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Post-bake: RESET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2438400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Post-bake: SET</a:t>
            </a:r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4953000" y="3200400"/>
            <a:ext cx="14061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Pre-bake: RESET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0" y="1981200"/>
            <a:ext cx="1192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Pre-bake: SET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4800600"/>
            <a:ext cx="806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Both </a:t>
            </a:r>
            <a:r>
              <a:rPr lang="en-US" dirty="0" err="1" smtClean="0"/>
              <a:t>Vt</a:t>
            </a:r>
            <a:r>
              <a:rPr lang="en-US" dirty="0" smtClean="0"/>
              <a:t> and memory effect recovered with 220C, 15hrs bake after 1E7 cycles</a:t>
            </a:r>
            <a:endParaRPr lang="en-US" dirty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5257800"/>
            <a:ext cx="69977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ight Arrow 18">
            <a:hlinkClick r:id="" action="ppaction://noaction"/>
          </p:cNvPr>
          <p:cNvSpPr/>
          <p:nvPr/>
        </p:nvSpPr>
        <p:spPr>
          <a:xfrm>
            <a:off x="4450977" y="6415753"/>
            <a:ext cx="382192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9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36812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SXP Cell Integration – SD Electrodes Status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52400" y="815749"/>
            <a:ext cx="8991600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91440">
            <a:spAutoFit/>
          </a:bodyPr>
          <a:lstStyle/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0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C/SD/C interfaces learning</a:t>
            </a: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 &amp; ME Carbon need to be flat to prevent X-migration</a:t>
            </a: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r>
              <a:rPr lang="en-GB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the only trial able to improve the forming / memory effect issue is the 2D patterning of SD1</a:t>
            </a: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US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808038" lvl="3" indent="-234950">
              <a:defRPr/>
            </a:pPr>
            <a:endParaRPr lang="en-US" sz="1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0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Running experiments</a:t>
            </a: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US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GB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tabLst>
                <a:tab pos="457200" algn="l"/>
              </a:tabLst>
              <a:defRPr/>
            </a:pPr>
            <a:r>
              <a:rPr lang="en-GB" sz="14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(*) W is so far the only alternative electrode tried; due to integration complexity, other metal will be considered only based on advantages coming from CLV</a:t>
            </a:r>
            <a:endParaRPr lang="en-US" sz="14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tabLst>
                <a:tab pos="457200" algn="l"/>
              </a:tabLst>
              <a:defRPr/>
            </a:pPr>
            <a:endParaRPr lang="en-US" sz="16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7673" y="1820673"/>
            <a:ext cx="3440694" cy="1739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3591" y="3939380"/>
          <a:ext cx="8534399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09344"/>
                <a:gridCol w="4822199"/>
                <a:gridCol w="1218125"/>
                <a:gridCol w="884731"/>
              </a:tblGrid>
              <a:tr h="31060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SD Step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Aim / trial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LOT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ECD</a:t>
                      </a:r>
                      <a:endParaRPr lang="en-US" sz="1800" dirty="0"/>
                    </a:p>
                  </a:txBody>
                  <a:tcPr/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lang="en-GB" sz="1400" i="0" dirty="0" err="1" smtClean="0"/>
                        <a:t>Ar</a:t>
                      </a:r>
                      <a:r>
                        <a:rPr lang="en-GB" sz="1400" i="0" dirty="0" smtClean="0"/>
                        <a:t>-poor Carbon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/>
                        <a:t>Best C adhesion at both SD interfaces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A175, SD</a:t>
                      </a:r>
                      <a:endParaRPr lang="en-US" sz="14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W10</a:t>
                      </a:r>
                      <a:endParaRPr lang="en-US" sz="14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lang="en-GB" sz="1400" b="1" i="0" dirty="0" smtClean="0">
                          <a:solidFill>
                            <a:srgbClr val="FF0000"/>
                          </a:solidFill>
                        </a:rPr>
                        <a:t>2D confined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/>
                        <a:t>2D</a:t>
                      </a:r>
                      <a:r>
                        <a:rPr lang="en-GB" sz="1400" i="0" baseline="0" dirty="0" smtClean="0"/>
                        <a:t> confined on </a:t>
                      </a:r>
                      <a:r>
                        <a:rPr lang="en-GB" sz="1400" b="1" i="0" baseline="0" dirty="0" smtClean="0">
                          <a:solidFill>
                            <a:srgbClr val="FF0000"/>
                          </a:solidFill>
                        </a:rPr>
                        <a:t>full stack </a:t>
                      </a:r>
                      <a:r>
                        <a:rPr lang="en-GB" sz="1400" i="0" baseline="0" dirty="0" smtClean="0"/>
                        <a:t>to confirm forming uniformity</a:t>
                      </a:r>
                    </a:p>
                    <a:p>
                      <a:r>
                        <a:rPr lang="en-GB" sz="1400" i="0" dirty="0" smtClean="0"/>
                        <a:t>SD-only – 2D confined</a:t>
                      </a:r>
                      <a:r>
                        <a:rPr lang="en-GB" sz="1400" i="0" baseline="0" dirty="0" smtClean="0"/>
                        <a:t> SD, with thickness skew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A181, FF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dirty="0" err="1" smtClean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/>
                        <a:t>W11</a:t>
                      </a:r>
                    </a:p>
                    <a:p>
                      <a:r>
                        <a:rPr lang="en-GB" sz="1400" i="0" dirty="0" err="1" smtClean="0"/>
                        <a:t>tbd</a:t>
                      </a:r>
                      <a:endParaRPr lang="en-US" sz="1400" i="0" dirty="0" smtClean="0"/>
                    </a:p>
                  </a:txBody>
                  <a:tcPr/>
                </a:tc>
              </a:tr>
              <a:tr h="402336">
                <a:tc>
                  <a:txBody>
                    <a:bodyPr/>
                    <a:lstStyle/>
                    <a:p>
                      <a:r>
                        <a:rPr lang="en-US" sz="1400" i="0" dirty="0" smtClean="0"/>
                        <a:t>Carbon treatments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dirty="0" smtClean="0">
                          <a:solidFill>
                            <a:srgbClr val="FF0000"/>
                          </a:solidFill>
                        </a:rPr>
                        <a:t>Thermal degas </a:t>
                      </a:r>
                      <a:r>
                        <a:rPr lang="en-US" sz="1400" i="0" dirty="0" smtClean="0"/>
                        <a:t>200C-400C on C electrode and SD anneal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/>
                        <a:t>C</a:t>
                      </a:r>
                      <a:r>
                        <a:rPr lang="en-US" sz="1400" i="0" baseline="0" dirty="0" smtClean="0"/>
                        <a:t>arbon </a:t>
                      </a:r>
                      <a:r>
                        <a:rPr lang="en-US" sz="1400" i="0" dirty="0" smtClean="0">
                          <a:solidFill>
                            <a:srgbClr val="FF0000"/>
                          </a:solidFill>
                        </a:rPr>
                        <a:t>SSE</a:t>
                      </a:r>
                      <a:r>
                        <a:rPr lang="en-US" sz="1400" i="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400" i="0" dirty="0" smtClean="0">
                          <a:solidFill>
                            <a:srgbClr val="FF0000"/>
                          </a:solidFill>
                        </a:rPr>
                        <a:t>treatment</a:t>
                      </a:r>
                      <a:r>
                        <a:rPr lang="en-US" sz="1400" i="0" baseline="0" dirty="0" smtClean="0">
                          <a:solidFill>
                            <a:srgbClr val="FF0000"/>
                          </a:solidFill>
                        </a:rPr>
                        <a:t> or implantation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A191, SD</a:t>
                      </a:r>
                      <a:endParaRPr lang="en-US" sz="1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/>
                        <a:t>W14</a:t>
                      </a:r>
                      <a:endParaRPr lang="en-US" sz="1400" i="0" dirty="0" smtClean="0"/>
                    </a:p>
                  </a:txBody>
                  <a:tcPr/>
                </a:tc>
              </a:tr>
              <a:tr h="225552">
                <a:tc>
                  <a:txBody>
                    <a:bodyPr/>
                    <a:lstStyle/>
                    <a:p>
                      <a:r>
                        <a:rPr lang="en-GB" sz="1400" b="1" i="0" dirty="0" smtClean="0">
                          <a:solidFill>
                            <a:srgbClr val="FF0000"/>
                          </a:solidFill>
                        </a:rPr>
                        <a:t>W electrode (*)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/>
                        <a:t>SD1-only C/</a:t>
                      </a:r>
                      <a:r>
                        <a:rPr lang="en-GB" sz="1400" i="0" dirty="0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en-GB" sz="1400" i="0" dirty="0" smtClean="0"/>
                        <a:t>/SD1/C or C/SD1/</a:t>
                      </a:r>
                      <a:r>
                        <a:rPr lang="en-GB" sz="1400" i="0" dirty="0" smtClean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en-GB" sz="1400" i="0" dirty="0" smtClean="0"/>
                        <a:t>/C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A192, SD</a:t>
                      </a:r>
                      <a:endParaRPr lang="en-US" sz="1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i="0" dirty="0" smtClean="0">
                          <a:solidFill>
                            <a:schemeClr val="tx1"/>
                          </a:solidFill>
                        </a:rPr>
                        <a:t>W17</a:t>
                      </a:r>
                      <a:endParaRPr lang="en-US" sz="1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>
            <a:hlinkClick r:id="" action="ppaction://noaction"/>
          </p:cNvPr>
          <p:cNvSpPr/>
          <p:nvPr/>
        </p:nvSpPr>
        <p:spPr>
          <a:xfrm>
            <a:off x="4450977" y="6415753"/>
            <a:ext cx="382192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87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36812"/>
          </a:xfrm>
          <a:solidFill>
            <a:schemeClr val="accent6">
              <a:lumMod val="50000"/>
            </a:schemeClr>
          </a:solidFill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Electrodes Check Point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9248" y="1047397"/>
            <a:ext cx="8991600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91440">
            <a:spAutoFit/>
          </a:bodyPr>
          <a:lstStyle/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r>
              <a:rPr lang="en-US" sz="20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Potential Process Change Check points:</a:t>
            </a:r>
          </a:p>
          <a:p>
            <a:pPr marL="0" lvl="2">
              <a:buSzPct val="130000"/>
              <a:buFont typeface="Wingdings" pitchFamily="2" charset="2"/>
              <a:buChar char="Ø"/>
              <a:tabLst>
                <a:tab pos="457200" algn="l"/>
              </a:tabLst>
              <a:defRPr/>
            </a:pPr>
            <a:endParaRPr lang="en-US" sz="20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800100" lvl="3" indent="-342900">
              <a:buSzPct val="130000"/>
              <a:buAutoNum type="arabicPeriod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Moving to 2D/2D architecture, with SD patterning also at BL		wk.13</a:t>
            </a:r>
          </a:p>
          <a:p>
            <a:pPr marL="800100" lvl="3" indent="-342900">
              <a:buSzPct val="130000"/>
              <a:buAutoNum type="arabicPeriod"/>
              <a:tabLst>
                <a:tab pos="457200" algn="l"/>
              </a:tabLst>
              <a:defRPr/>
            </a:pPr>
            <a:endParaRPr lang="en-GB" sz="16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800100" lvl="3" indent="-342900">
              <a:buSzPct val="130000"/>
              <a:buAutoNum type="arabicPeriod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Carbon surface treatment (SSE, anneal, degas, implant,...)</a:t>
            </a:r>
          </a:p>
          <a:p>
            <a:pPr marL="1257300" lvl="4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		on PM	wk.14</a:t>
            </a:r>
          </a:p>
          <a:p>
            <a:pPr marL="1257300" lvl="4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		on SD	wk.17</a:t>
            </a:r>
          </a:p>
          <a:p>
            <a:pPr marL="800100" lvl="3" indent="-342900">
              <a:buSzPct val="130000"/>
              <a:buAutoNum type="arabicPeriod"/>
              <a:tabLst>
                <a:tab pos="457200" algn="l"/>
              </a:tabLst>
              <a:defRPr/>
            </a:pPr>
            <a:endParaRPr lang="en-GB" sz="16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800100" lvl="3" indent="-342900">
              <a:buSzPct val="130000"/>
              <a:buAutoNum type="arabicPeriod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Adding thin W layers at key interfaces to mitigate the effects of Carbon</a:t>
            </a:r>
          </a:p>
          <a:p>
            <a:pPr marL="800100" lvl="3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(Carbon can not be removed)				on PM	wk.16</a:t>
            </a:r>
          </a:p>
          <a:p>
            <a:pPr marL="800100" lvl="3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			on SD	wk.19</a:t>
            </a:r>
          </a:p>
          <a:p>
            <a:pPr marL="800100" lvl="3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Note: Under development thin PVD W layer ~3nm</a:t>
            </a:r>
          </a:p>
          <a:p>
            <a:pPr marL="800100" lvl="3" indent="-342900">
              <a:buSzPct val="130000"/>
              <a:tabLst>
                <a:tab pos="457200" algn="l"/>
              </a:tabLst>
              <a:defRPr/>
            </a:pPr>
            <a:r>
              <a:rPr lang="en-GB" sz="1600" u="none" dirty="0" smtClean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        to minimize impact on AR and patterning	</a:t>
            </a: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buFont typeface="Arial" pitchFamily="34" charset="0"/>
              <a:buChar char="•"/>
              <a:tabLst>
                <a:tab pos="457200" algn="l"/>
              </a:tabLst>
              <a:defRPr/>
            </a:pPr>
            <a:endParaRPr lang="en-GB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lvl="3">
              <a:buSzPct val="130000"/>
              <a:tabLst>
                <a:tab pos="457200" algn="l"/>
              </a:tabLst>
              <a:defRPr/>
            </a:pPr>
            <a:endParaRPr lang="en-US" sz="1600" u="none" dirty="0" smtClean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ight Arrow 3">
            <a:hlinkClick r:id="" action="ppaction://noaction"/>
          </p:cNvPr>
          <p:cNvSpPr/>
          <p:nvPr/>
        </p:nvSpPr>
        <p:spPr>
          <a:xfrm>
            <a:off x="4450977" y="6415753"/>
            <a:ext cx="382192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303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</TotalTime>
  <Words>517</Words>
  <Application>Microsoft Office PowerPoint</Application>
  <PresentationFormat>On-screen Show (4:3)</PresentationFormat>
  <Paragraphs>117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</vt:lpstr>
      <vt:lpstr>SD1 Forming  Risk Assessment &amp; Management Plan</vt:lpstr>
      <vt:lpstr>Single Pulse Forming</vt:lpstr>
      <vt:lpstr>Recovery of Virgin Vt &amp; Memory Effect (A125, A65) with bake</vt:lpstr>
      <vt:lpstr>SXP Cell Integration – SD Electrodes Status</vt:lpstr>
      <vt:lpstr>Electrodes Check Point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SD1 Forming  Risk Assessment &amp; Management Plan</dc:title>
  <dc:creator>Kau, Derchang</dc:creator>
  <cp:lastModifiedBy>Kau, Derchang</cp:lastModifiedBy>
  <cp:revision>2</cp:revision>
  <dcterms:created xsi:type="dcterms:W3CDTF">2013-03-02T22:19:46Z</dcterms:created>
  <dcterms:modified xsi:type="dcterms:W3CDTF">2013-03-02T22:30:23Z</dcterms:modified>
</cp:coreProperties>
</file>