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sldIdLst>
    <p:sldId id="257" r:id="rId5"/>
    <p:sldId id="258" r:id="rId6"/>
    <p:sldId id="317" r:id="rId7"/>
    <p:sldId id="308" r:id="rId8"/>
    <p:sldId id="318" r:id="rId9"/>
    <p:sldId id="309" r:id="rId10"/>
    <p:sldId id="261" r:id="rId11"/>
    <p:sldId id="262" r:id="rId12"/>
    <p:sldId id="263" r:id="rId13"/>
    <p:sldId id="264" r:id="rId14"/>
    <p:sldId id="265" r:id="rId15"/>
    <p:sldId id="268" r:id="rId16"/>
    <p:sldId id="303" r:id="rId17"/>
    <p:sldId id="304" r:id="rId18"/>
    <p:sldId id="305" r:id="rId19"/>
    <p:sldId id="306" r:id="rId20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27" autoAdjust="0"/>
    <p:restoredTop sz="94660"/>
  </p:normalViewPr>
  <p:slideViewPr>
    <p:cSldViewPr>
      <p:cViewPr varScale="1">
        <p:scale>
          <a:sx n="124" d="100"/>
          <a:sy n="124" d="100"/>
        </p:scale>
        <p:origin x="728" y="16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2/11/20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934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62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648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425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Current Status</a:t>
            </a:r>
          </a:p>
          <a:p>
            <a:r>
              <a:rPr lang="en-US" dirty="0"/>
              <a:t>Critical Paths to be considered for Bow Falls</a:t>
            </a: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E423-279B-224D-9E50-47D1ED69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Reset Operation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07D911-6845-0747-8583-873A09065AB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14400" y="1219200"/>
          <a:ext cx="10562273" cy="222504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298893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3853180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8354145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Challenge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Mechanism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Vitrification (Glass)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Mass Transport @ T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(Segregation)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876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110uA (ambipolar) 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50uA (polarity dependent)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pulse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5ns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50ns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Selection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E2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”E4”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456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Spike Miti.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Needed for PM endurance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94862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6330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E423-279B-224D-9E50-47D1ED69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Operation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07D911-6845-0747-8583-873A09065AB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14400" y="1219200"/>
          <a:ext cx="10749534" cy="222504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316355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4022979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8354145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Challenge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Mechanism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Demarcation Read/Set Back/Termination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Demarcation Read(/termination?)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7876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25uA/60uA/25uA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25uA or higher (/25uA)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pulse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35ns/35ns/30ns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35ns(/35ns)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Selection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E2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E2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88456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Spike Miti.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Needed to PM RD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94862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4298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E423-279B-224D-9E50-47D1ED69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Reliability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C6FD2470-DC78-45E7-A835-4E7331078D44}"/>
              </a:ext>
            </a:extLst>
          </p:cNvPr>
          <p:cNvGraphicFramePr>
            <a:graphicFrameLocks/>
          </p:cNvGraphicFramePr>
          <p:nvPr/>
        </p:nvGraphicFramePr>
        <p:xfrm>
          <a:off x="893199" y="1219200"/>
          <a:ext cx="10365740" cy="40233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221740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835414576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Challenge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</a:t>
                      </a:r>
                    </a:p>
                    <a:p>
                      <a:r>
                        <a:rPr lang="en-US" sz="1600" i="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(Write End.)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Limiter: E2 (PM turn-around)</a:t>
                      </a:r>
                    </a:p>
                    <a:p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Tuning: (SD + PM) MTS, waveform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Limiter: Extrinsic E1/E4</a:t>
                      </a:r>
                    </a:p>
                    <a:p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Tuning: SD MTS (SD ‘health’)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76242"/>
                  </a:ext>
                </a:extLst>
              </a:tr>
              <a:tr h="20828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Array init. </a:t>
                      </a:r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(Seasoning)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stabilization (low PM contribution)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Tuning: SD MTS (SD ‘health’)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stabilization</a:t>
                      </a:r>
                    </a:p>
                    <a:p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Tuning: SD MTS (SD ‘health’)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WD</a:t>
                      </a:r>
                    </a:p>
                    <a:p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(Write dist.)</a:t>
                      </a:r>
                      <a:endParaRPr lang="en-US" sz="1600" i="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PM proximity disturb + (SD+PM) BD</a:t>
                      </a:r>
                    </a:p>
                    <a:p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Tuning: Stack MTS, waveform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BD (‘reverse’ dominating)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Tuning: SD MTS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(Read End.)</a:t>
                      </a:r>
                      <a:endParaRPr lang="en-US" sz="1600" i="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 + (PM+SD) disturb</a:t>
                      </a:r>
                    </a:p>
                    <a:p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Tuning: (PM + SD) MTS, waveform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Tuning: SD MTS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456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1108070" rtl="0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RD</a:t>
                      </a:r>
                    </a:p>
                    <a:p>
                      <a:pPr marL="0" algn="l" defTabSz="1108070" rtl="0" eaLnBrk="1" latinLnBrk="0" hangingPunct="1"/>
                      <a:r>
                        <a:rPr lang="en-US" sz="1600" i="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(Read Dist.)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PM disturb (low SD contribution)</a:t>
                      </a:r>
                    </a:p>
                    <a:p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Tuning: PM MTS, and waveform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 + SD BD (‘reverse’)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Tuning: SD MTS and waveform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70000">
                          <a:srgbClr val="FFFF00"/>
                        </a:gs>
                        <a:gs pos="100000">
                          <a:srgbClr val="FFC00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48048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Retention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+ PM structure relaxation</a:t>
                      </a:r>
                    </a:p>
                    <a:p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Tuning: (SD+PM) MTS, and waveform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structure relaxation 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Tuning: (SD) MTS, and waveform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015078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9136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F2A113-BE08-4B39-AF5D-8B34F11AD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76200"/>
            <a:ext cx="10363200" cy="457200"/>
          </a:xfrm>
        </p:spPr>
        <p:txBody>
          <a:bodyPr/>
          <a:lstStyle/>
          <a:p>
            <a:r>
              <a:rPr lang="en-US" sz="2800" dirty="0"/>
              <a:t>3T Bipolar Decoder circuit and layout assessment based on 41P DTS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1DB6D51-E6C1-4CBB-A0C9-1AA35E23D337}"/>
              </a:ext>
            </a:extLst>
          </p:cNvPr>
          <p:cNvGrpSpPr/>
          <p:nvPr/>
        </p:nvGrpSpPr>
        <p:grpSpPr>
          <a:xfrm>
            <a:off x="5867400" y="685800"/>
            <a:ext cx="2990688" cy="2209801"/>
            <a:chOff x="8059017" y="533400"/>
            <a:chExt cx="3676053" cy="2603511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74CF20F5-617E-488C-87A0-A32EEB3F99E6}"/>
                </a:ext>
              </a:extLst>
            </p:cNvPr>
            <p:cNvGrpSpPr/>
            <p:nvPr/>
          </p:nvGrpSpPr>
          <p:grpSpPr>
            <a:xfrm>
              <a:off x="8059017" y="533400"/>
              <a:ext cx="3675783" cy="2603511"/>
              <a:chOff x="3657600" y="533400"/>
              <a:chExt cx="4156429" cy="2728721"/>
            </a:xfrm>
          </p:grpSpPr>
          <p:pic>
            <p:nvPicPr>
              <p:cNvPr id="56" name="Picture 55">
                <a:extLst>
                  <a:ext uri="{FF2B5EF4-FFF2-40B4-BE49-F238E27FC236}">
                    <a16:creationId xmlns:a16="http://schemas.microsoft.com/office/drawing/2014/main" id="{5E82F9ED-229D-4BB7-AA25-C1F5955216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57600" y="609600"/>
                <a:ext cx="4156429" cy="2606193"/>
              </a:xfrm>
              <a:prstGeom prst="rect">
                <a:avLst/>
              </a:prstGeom>
            </p:spPr>
          </p:pic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4AC8B731-68F4-40A7-A105-40FC7D074D2D}"/>
                  </a:ext>
                </a:extLst>
              </p:cNvPr>
              <p:cNvSpPr txBox="1"/>
              <p:nvPr/>
            </p:nvSpPr>
            <p:spPr>
              <a:xfrm>
                <a:off x="4876800" y="29718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3C348CD3-E7BE-4BB6-A2EE-C9331D798CCE}"/>
                  </a:ext>
                </a:extLst>
              </p:cNvPr>
              <p:cNvSpPr txBox="1"/>
              <p:nvPr/>
            </p:nvSpPr>
            <p:spPr>
              <a:xfrm>
                <a:off x="4800600" y="533400"/>
                <a:ext cx="374751" cy="3420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BD0B168D-5174-4709-A949-626A3D1F73E3}"/>
                  </a:ext>
                </a:extLst>
              </p:cNvPr>
              <p:cNvSpPr txBox="1"/>
              <p:nvPr/>
            </p:nvSpPr>
            <p:spPr>
              <a:xfrm>
                <a:off x="4876800" y="1568432"/>
                <a:ext cx="624287" cy="3420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F7E1DD72-9634-4634-B144-3AC5660B91A3}"/>
                  </a:ext>
                </a:extLst>
              </p:cNvPr>
              <p:cNvSpPr txBox="1"/>
              <p:nvPr/>
            </p:nvSpPr>
            <p:spPr>
              <a:xfrm>
                <a:off x="7086600" y="1568432"/>
                <a:ext cx="304883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312A15A3-BAAC-4636-82AC-3DC96D5FEF8E}"/>
                  </a:ext>
                </a:extLst>
              </p:cNvPr>
              <p:cNvSpPr txBox="1"/>
              <p:nvPr/>
            </p:nvSpPr>
            <p:spPr>
              <a:xfrm>
                <a:off x="3733799" y="2286000"/>
                <a:ext cx="374751" cy="3420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  <a:highlight>
                      <a:srgbClr val="FFFF00"/>
                    </a:highlight>
                  </a:rPr>
                  <a:t>0</a:t>
                </a: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C5E0A38A-F7BD-4D6D-B0F3-14195D8C2976}"/>
                  </a:ext>
                </a:extLst>
              </p:cNvPr>
              <p:cNvSpPr txBox="1"/>
              <p:nvPr/>
            </p:nvSpPr>
            <p:spPr>
              <a:xfrm>
                <a:off x="3733799" y="1524000"/>
                <a:ext cx="374751" cy="3420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  <a:highlight>
                      <a:srgbClr val="FFFF00"/>
                    </a:highlight>
                  </a:rPr>
                  <a:t>0</a:t>
                </a: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8ABD113E-71A1-45C3-AF6B-AD2EE9B70828}"/>
                  </a:ext>
                </a:extLst>
              </p:cNvPr>
              <p:cNvSpPr txBox="1"/>
              <p:nvPr/>
            </p:nvSpPr>
            <p:spPr>
              <a:xfrm>
                <a:off x="5943600" y="22860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742F4E14-29FF-4BA6-B8A5-52D5FF4B5101}"/>
                  </a:ext>
                </a:extLst>
              </p:cNvPr>
              <p:cNvSpPr txBox="1"/>
              <p:nvPr/>
            </p:nvSpPr>
            <p:spPr>
              <a:xfrm>
                <a:off x="5943600" y="1524000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</p:grp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D113328B-C3FD-4B7B-BCC2-33A28BF73799}"/>
                </a:ext>
              </a:extLst>
            </p:cNvPr>
            <p:cNvSpPr txBox="1"/>
            <p:nvPr/>
          </p:nvSpPr>
          <p:spPr>
            <a:xfrm>
              <a:off x="11337204" y="2209800"/>
              <a:ext cx="397866" cy="276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E285722A-59EC-405E-B9CD-9D881138EC4F}"/>
                </a:ext>
              </a:extLst>
            </p:cNvPr>
            <p:cNvSpPr txBox="1"/>
            <p:nvPr/>
          </p:nvSpPr>
          <p:spPr>
            <a:xfrm>
              <a:off x="9372600" y="22098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0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9A4AA67-F9A5-4D14-A343-EBA1593F3267}"/>
              </a:ext>
            </a:extLst>
          </p:cNvPr>
          <p:cNvGrpSpPr/>
          <p:nvPr/>
        </p:nvGrpSpPr>
        <p:grpSpPr>
          <a:xfrm>
            <a:off x="8991600" y="685800"/>
            <a:ext cx="3048000" cy="2286000"/>
            <a:chOff x="8059017" y="3429000"/>
            <a:chExt cx="3768849" cy="2603511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A3A308FF-A6C1-4A39-82C1-AE155F3322F2}"/>
                </a:ext>
              </a:extLst>
            </p:cNvPr>
            <p:cNvGrpSpPr/>
            <p:nvPr/>
          </p:nvGrpSpPr>
          <p:grpSpPr>
            <a:xfrm>
              <a:off x="8059017" y="3429000"/>
              <a:ext cx="3675783" cy="2603511"/>
              <a:chOff x="3657600" y="533400"/>
              <a:chExt cx="4156429" cy="2728721"/>
            </a:xfrm>
          </p:grpSpPr>
          <p:pic>
            <p:nvPicPr>
              <p:cNvPr id="66" name="Picture 65">
                <a:extLst>
                  <a:ext uri="{FF2B5EF4-FFF2-40B4-BE49-F238E27FC236}">
                    <a16:creationId xmlns:a16="http://schemas.microsoft.com/office/drawing/2014/main" id="{891F87D9-8FD7-40EF-B2F6-897A0F1409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57600" y="609600"/>
                <a:ext cx="4156429" cy="2606193"/>
              </a:xfrm>
              <a:prstGeom prst="rect">
                <a:avLst/>
              </a:prstGeom>
            </p:spPr>
          </p:pic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1D778AD2-14C8-4AE1-9486-DD3A9204DBA2}"/>
                  </a:ext>
                </a:extLst>
              </p:cNvPr>
              <p:cNvSpPr txBox="1"/>
              <p:nvPr/>
            </p:nvSpPr>
            <p:spPr>
              <a:xfrm>
                <a:off x="4876800" y="29718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67C32E3E-D8F8-441C-97B8-6D293FA64FDD}"/>
                  </a:ext>
                </a:extLst>
              </p:cNvPr>
              <p:cNvSpPr txBox="1"/>
              <p:nvPr/>
            </p:nvSpPr>
            <p:spPr>
              <a:xfrm>
                <a:off x="4970619" y="533400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B24531D4-278E-4DDD-901B-5E6112D003A5}"/>
                  </a:ext>
                </a:extLst>
              </p:cNvPr>
              <p:cNvSpPr txBox="1"/>
              <p:nvPr/>
            </p:nvSpPr>
            <p:spPr>
              <a:xfrm>
                <a:off x="4876800" y="1624888"/>
                <a:ext cx="304882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DA7238A3-9143-4B99-94A7-4ED4111B1E2F}"/>
                  </a:ext>
                </a:extLst>
              </p:cNvPr>
              <p:cNvSpPr txBox="1"/>
              <p:nvPr/>
            </p:nvSpPr>
            <p:spPr>
              <a:xfrm>
                <a:off x="7086600" y="1624888"/>
                <a:ext cx="304882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ED95D74A-2A46-4F1E-9F0A-D0A9E11F7CEC}"/>
                  </a:ext>
                </a:extLst>
              </p:cNvPr>
              <p:cNvSpPr txBox="1"/>
              <p:nvPr/>
            </p:nvSpPr>
            <p:spPr>
              <a:xfrm>
                <a:off x="3733800" y="22860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FCE2A50-E9F2-4E31-B206-2DC330D2EB88}"/>
                  </a:ext>
                </a:extLst>
              </p:cNvPr>
              <p:cNvSpPr txBox="1"/>
              <p:nvPr/>
            </p:nvSpPr>
            <p:spPr>
              <a:xfrm>
                <a:off x="3733800" y="1524000"/>
                <a:ext cx="449891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A6DC5BA-16A1-4F45-9017-EBFB43701462}"/>
                  </a:ext>
                </a:extLst>
              </p:cNvPr>
              <p:cNvSpPr txBox="1"/>
              <p:nvPr/>
            </p:nvSpPr>
            <p:spPr>
              <a:xfrm>
                <a:off x="5943600" y="22860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28E9225F-6111-46B3-9A9A-4182663958FD}"/>
                  </a:ext>
                </a:extLst>
              </p:cNvPr>
              <p:cNvSpPr txBox="1"/>
              <p:nvPr/>
            </p:nvSpPr>
            <p:spPr>
              <a:xfrm>
                <a:off x="5943600" y="1524000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</p:grp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D43F4D43-61DD-4D67-BEE2-F6236D8FAE73}"/>
                </a:ext>
              </a:extLst>
            </p:cNvPr>
            <p:cNvSpPr txBox="1"/>
            <p:nvPr/>
          </p:nvSpPr>
          <p:spPr>
            <a:xfrm>
              <a:off x="11430000" y="51054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0F6F6A5C-42E3-4381-977E-6C06AF33DD51}"/>
                </a:ext>
              </a:extLst>
            </p:cNvPr>
            <p:cNvSpPr txBox="1"/>
            <p:nvPr/>
          </p:nvSpPr>
          <p:spPr>
            <a:xfrm>
              <a:off x="9372600" y="51054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6F421B44-0119-4557-8E4A-49CDC82315DA}"/>
                </a:ext>
              </a:extLst>
            </p:cNvPr>
            <p:cNvSpPr txBox="1"/>
            <p:nvPr/>
          </p:nvSpPr>
          <p:spPr>
            <a:xfrm>
              <a:off x="9525000" y="3886200"/>
              <a:ext cx="5357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IDLE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040BB13-905B-4DE2-96E5-3E5D29551B68}"/>
              </a:ext>
            </a:extLst>
          </p:cNvPr>
          <p:cNvGrpSpPr/>
          <p:nvPr/>
        </p:nvGrpSpPr>
        <p:grpSpPr>
          <a:xfrm>
            <a:off x="2743200" y="685800"/>
            <a:ext cx="3141066" cy="2133599"/>
            <a:chOff x="3996971" y="533401"/>
            <a:chExt cx="3141066" cy="2133599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BEEF0B3-6611-4FFA-8FB5-8C646104AC91}"/>
                </a:ext>
              </a:extLst>
            </p:cNvPr>
            <p:cNvGrpSpPr/>
            <p:nvPr/>
          </p:nvGrpSpPr>
          <p:grpSpPr>
            <a:xfrm>
              <a:off x="3996971" y="533401"/>
              <a:ext cx="3089629" cy="2133599"/>
              <a:chOff x="3657600" y="533400"/>
              <a:chExt cx="4156429" cy="2728721"/>
            </a:xfrm>
          </p:grpSpPr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8AD39CD5-CE08-43E5-A609-1F44F22E72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57600" y="609600"/>
                <a:ext cx="4156429" cy="2606193"/>
              </a:xfrm>
              <a:prstGeom prst="rect">
                <a:avLst/>
              </a:prstGeom>
            </p:spPr>
          </p:pic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2E40D9D-6F23-4E7A-B901-F460C9246D65}"/>
                  </a:ext>
                </a:extLst>
              </p:cNvPr>
              <p:cNvSpPr txBox="1"/>
              <p:nvPr/>
            </p:nvSpPr>
            <p:spPr>
              <a:xfrm>
                <a:off x="4876800" y="2971800"/>
                <a:ext cx="296835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FEA5850-CB7F-4105-922C-61DCACE82176}"/>
                  </a:ext>
                </a:extLst>
              </p:cNvPr>
              <p:cNvSpPr txBox="1"/>
              <p:nvPr/>
            </p:nvSpPr>
            <p:spPr>
              <a:xfrm>
                <a:off x="4800600" y="533400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C9417AC-83E4-4152-8E04-DDF862E9395D}"/>
                  </a:ext>
                </a:extLst>
              </p:cNvPr>
              <p:cNvSpPr txBox="1"/>
              <p:nvPr/>
            </p:nvSpPr>
            <p:spPr>
              <a:xfrm>
                <a:off x="4841220" y="1605397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8FC0598-6E0E-4B0A-8BAC-644BB1570AD7}"/>
                  </a:ext>
                </a:extLst>
              </p:cNvPr>
              <p:cNvSpPr txBox="1"/>
              <p:nvPr/>
            </p:nvSpPr>
            <p:spPr>
              <a:xfrm>
                <a:off x="7096454" y="1605397"/>
                <a:ext cx="296836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9A18905-9587-4F3B-ACA5-D5D89541DCB4}"/>
                  </a:ext>
                </a:extLst>
              </p:cNvPr>
              <p:cNvSpPr txBox="1"/>
              <p:nvPr/>
            </p:nvSpPr>
            <p:spPr>
              <a:xfrm>
                <a:off x="3733800" y="2286000"/>
                <a:ext cx="362724" cy="3542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  <a:highlight>
                      <a:srgbClr val="FFFF00"/>
                    </a:highlight>
                  </a:rPr>
                  <a:t>0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D41E5F72-96C0-4F5C-AFD1-5EBCCD8213B9}"/>
                  </a:ext>
                </a:extLst>
              </p:cNvPr>
              <p:cNvSpPr txBox="1"/>
              <p:nvPr/>
            </p:nvSpPr>
            <p:spPr>
              <a:xfrm>
                <a:off x="3733800" y="1524001"/>
                <a:ext cx="362724" cy="3542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  <a:highlight>
                      <a:srgbClr val="FFFF00"/>
                    </a:highlight>
                  </a:rPr>
                  <a:t>0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A211323-13FB-46AA-A7DB-6BB87CD144D3}"/>
                  </a:ext>
                </a:extLst>
              </p:cNvPr>
              <p:cNvSpPr txBox="1"/>
              <p:nvPr/>
            </p:nvSpPr>
            <p:spPr>
              <a:xfrm>
                <a:off x="5943600" y="2286000"/>
                <a:ext cx="494489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D2BF836-F02B-4D11-98BF-F7D15BADA9C3}"/>
                  </a:ext>
                </a:extLst>
              </p:cNvPr>
              <p:cNvSpPr txBox="1"/>
              <p:nvPr/>
            </p:nvSpPr>
            <p:spPr>
              <a:xfrm>
                <a:off x="5943600" y="1524000"/>
                <a:ext cx="438017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</p:grp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C09C94ED-3EBE-4E3B-BED9-C6DDFD5EF295}"/>
                </a:ext>
              </a:extLst>
            </p:cNvPr>
            <p:cNvSpPr txBox="1"/>
            <p:nvPr/>
          </p:nvSpPr>
          <p:spPr>
            <a:xfrm>
              <a:off x="6740171" y="19050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70CEE2EA-5AB2-4D09-963A-44F8493ED4A9}"/>
                </a:ext>
              </a:extLst>
            </p:cNvPr>
            <p:cNvSpPr txBox="1"/>
            <p:nvPr/>
          </p:nvSpPr>
          <p:spPr>
            <a:xfrm>
              <a:off x="5105400" y="19050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6F5657FF-8A49-4DD5-B9FB-B87341C1C8F0}"/>
                </a:ext>
              </a:extLst>
            </p:cNvPr>
            <p:cNvSpPr txBox="1"/>
            <p:nvPr/>
          </p:nvSpPr>
          <p:spPr>
            <a:xfrm>
              <a:off x="5216171" y="838201"/>
              <a:ext cx="468398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POS</a:t>
              </a:r>
            </a:p>
          </p:txBody>
        </p: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id="{B9D77B81-A046-4583-A3D8-328B0532F2AA}"/>
              </a:ext>
            </a:extLst>
          </p:cNvPr>
          <p:cNvSpPr txBox="1"/>
          <p:nvPr/>
        </p:nvSpPr>
        <p:spPr>
          <a:xfrm>
            <a:off x="7086600" y="990600"/>
            <a:ext cx="47641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rgbClr val="006FEA"/>
                </a:solidFill>
              </a:rPr>
              <a:t>NEG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BD6D47D-8612-4493-8956-7F3E6082A2F8}"/>
              </a:ext>
            </a:extLst>
          </p:cNvPr>
          <p:cNvSpPr txBox="1"/>
          <p:nvPr/>
        </p:nvSpPr>
        <p:spPr>
          <a:xfrm>
            <a:off x="3343925" y="3951228"/>
            <a:ext cx="8619475" cy="24415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3T Solves the energy problem present in 2T POR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No Deselect Toggle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At Cost of adding on transistor. (Small N Xtr.)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Decoder footprint is expected on par with 2T POR 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[Med P + Med N + Small N] vs. [Big N (or P) + small P (or N)]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Interconnect track density increases due to </a:t>
            </a:r>
            <a:r>
              <a:rPr lang="en-US"/>
              <a:t>bipolar operations</a:t>
            </a:r>
            <a:endParaRPr lang="en-US" dirty="0"/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Metal pitch reduction is expected </a:t>
            </a: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7C18E88C-DB2F-4ADF-81B7-866F4C52001F}"/>
              </a:ext>
            </a:extLst>
          </p:cNvPr>
          <p:cNvCxnSpPr/>
          <p:nvPr/>
        </p:nvCxnSpPr>
        <p:spPr>
          <a:xfrm>
            <a:off x="76200" y="3581400"/>
            <a:ext cx="1188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FD162542-6277-442E-8320-58067E0AA949}"/>
              </a:ext>
            </a:extLst>
          </p:cNvPr>
          <p:cNvSpPr/>
          <p:nvPr/>
        </p:nvSpPr>
        <p:spPr>
          <a:xfrm>
            <a:off x="2514600" y="3962400"/>
            <a:ext cx="609600" cy="1905000"/>
          </a:xfrm>
          <a:prstGeom prst="roundRect">
            <a:avLst/>
          </a:prstGeom>
          <a:noFill/>
          <a:ln>
            <a:solidFill>
              <a:srgbClr val="0071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98" name="Table 97">
            <a:extLst>
              <a:ext uri="{FF2B5EF4-FFF2-40B4-BE49-F238E27FC236}">
                <a16:creationId xmlns:a16="http://schemas.microsoft.com/office/drawing/2014/main" id="{7BD07D43-A277-489E-A2AC-85A7C41482A7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4191000"/>
          <a:ext cx="2984500" cy="1463040"/>
        </p:xfrm>
        <a:graphic>
          <a:graphicData uri="http://schemas.openxmlformats.org/drawingml/2006/table">
            <a:tbl>
              <a:tblPr/>
              <a:tblGrid>
                <a:gridCol w="1155700">
                  <a:extLst>
                    <a:ext uri="{9D8B030D-6E8A-4147-A177-3AD203B41FA5}">
                      <a16:colId xmlns:a16="http://schemas.microsoft.com/office/drawing/2014/main" val="35057448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706065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6943495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0639663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S24S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0161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 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12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 Arch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92145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Decode Type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0059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Deselect Togl.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1526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Float Deselects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375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~104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2435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 size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881106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7D0FCCB-7955-4559-A74A-7BE7761C7BBC}"/>
              </a:ext>
            </a:extLst>
          </p:cNvPr>
          <p:cNvGraphicFramePr>
            <a:graphicFrameLocks noGrp="1"/>
          </p:cNvGraphicFramePr>
          <p:nvPr/>
        </p:nvGraphicFramePr>
        <p:xfrm>
          <a:off x="76200" y="685800"/>
          <a:ext cx="2590802" cy="2095500"/>
        </p:xfrm>
        <a:graphic>
          <a:graphicData uri="http://schemas.openxmlformats.org/drawingml/2006/table">
            <a:tbl>
              <a:tblPr/>
              <a:tblGrid>
                <a:gridCol w="498231">
                  <a:extLst>
                    <a:ext uri="{9D8B030D-6E8A-4147-A177-3AD203B41FA5}">
                      <a16:colId xmlns:a16="http://schemas.microsoft.com/office/drawing/2014/main" val="3943867062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3949057019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4052147813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2825491213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1584729629"/>
                    </a:ext>
                  </a:extLst>
                </a:gridCol>
                <a:gridCol w="498231">
                  <a:extLst>
                    <a:ext uri="{9D8B030D-6E8A-4147-A177-3AD203B41FA5}">
                      <a16:colId xmlns:a16="http://schemas.microsoft.com/office/drawing/2014/main" val="1553047390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938268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IDLE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301879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50599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69212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lselp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624911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lbwl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889673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78170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424447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102704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352059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#/patch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886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83347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402FDC-39CA-F643-8779-3F4421408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8784626-D221-2B41-AF8F-7F8B523083EF}"/>
              </a:ext>
            </a:extLst>
          </p:cNvPr>
          <p:cNvSpPr txBox="1"/>
          <p:nvPr/>
        </p:nvSpPr>
        <p:spPr>
          <a:xfrm>
            <a:off x="520530" y="1308987"/>
            <a:ext cx="14856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3DXP Full Stack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113937F-0FB8-0240-9CD5-2C53D3E19D57}"/>
              </a:ext>
            </a:extLst>
          </p:cNvPr>
          <p:cNvSpPr txBox="1"/>
          <p:nvPr/>
        </p:nvSpPr>
        <p:spPr>
          <a:xfrm>
            <a:off x="518757" y="3581400"/>
            <a:ext cx="11001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BiSM Read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96F8FF0-C539-3340-8919-45B5EA2D6B87}"/>
              </a:ext>
            </a:extLst>
          </p:cNvPr>
          <p:cNvGrpSpPr/>
          <p:nvPr/>
        </p:nvGrpSpPr>
        <p:grpSpPr>
          <a:xfrm>
            <a:off x="1041985" y="4191000"/>
            <a:ext cx="10351920" cy="914400"/>
            <a:chOff x="1041985" y="4191000"/>
            <a:chExt cx="10351920" cy="9144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38E43F9-3786-3A46-BF94-6E62B48F5BBB}"/>
                </a:ext>
              </a:extLst>
            </p:cNvPr>
            <p:cNvSpPr/>
            <p:nvPr/>
          </p:nvSpPr>
          <p:spPr>
            <a:xfrm>
              <a:off x="2334127" y="4271264"/>
              <a:ext cx="1411705" cy="75387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Read Pulse incl.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(37.5ns)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A2DA8B8-E653-2041-8941-337CE68EBC75}"/>
                </a:ext>
              </a:extLst>
            </p:cNvPr>
            <p:cNvSpPr/>
            <p:nvPr/>
          </p:nvSpPr>
          <p:spPr>
            <a:xfrm>
              <a:off x="4138864" y="4271265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Sense Amp Latch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(12.5ns)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17258EC-5FDF-E84C-B89D-D9F5C03B5F23}"/>
                </a:ext>
              </a:extLst>
            </p:cNvPr>
            <p:cNvSpPr/>
            <p:nvPr/>
          </p:nvSpPr>
          <p:spPr>
            <a:xfrm>
              <a:off x="9220200" y="4271265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BL 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Termination (20ns)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69E21A39-588A-794E-BC98-668D725482AC}"/>
                </a:ext>
              </a:extLst>
            </p:cNvPr>
            <p:cNvCxnSpPr>
              <a:cxnSpLocks/>
              <a:stCxn id="37" idx="6"/>
              <a:endCxn id="17" idx="1"/>
            </p:cNvCxnSpPr>
            <p:nvPr/>
          </p:nvCxnSpPr>
          <p:spPr>
            <a:xfrm>
              <a:off x="1956385" y="4648200"/>
              <a:ext cx="377742" cy="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B95BF187-2AF8-7A46-81C1-7ADDED31A4E0}"/>
                </a:ext>
              </a:extLst>
            </p:cNvPr>
            <p:cNvCxnSpPr>
              <a:cxnSpLocks/>
              <a:stCxn id="17" idx="3"/>
              <a:endCxn id="18" idx="1"/>
            </p:cNvCxnSpPr>
            <p:nvPr/>
          </p:nvCxnSpPr>
          <p:spPr>
            <a:xfrm flipV="1">
              <a:off x="3745832" y="4648201"/>
              <a:ext cx="393032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6EE63045-2898-7E4F-BBDA-F0F144BB7724}"/>
                </a:ext>
              </a:extLst>
            </p:cNvPr>
            <p:cNvCxnSpPr>
              <a:cxnSpLocks/>
              <a:stCxn id="18" idx="3"/>
              <a:endCxn id="19" idx="1"/>
            </p:cNvCxnSpPr>
            <p:nvPr/>
          </p:nvCxnSpPr>
          <p:spPr>
            <a:xfrm>
              <a:off x="5550569" y="4648201"/>
              <a:ext cx="366963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5B0314BD-6879-E54E-BF09-E42CB6339699}"/>
                </a:ext>
              </a:extLst>
            </p:cNvPr>
            <p:cNvSpPr/>
            <p:nvPr/>
          </p:nvSpPr>
          <p:spPr>
            <a:xfrm>
              <a:off x="1041985" y="4191000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EF577126-70B7-4D45-A2F7-3789EE271CC5}"/>
                </a:ext>
              </a:extLst>
            </p:cNvPr>
            <p:cNvCxnSpPr>
              <a:cxnSpLocks/>
              <a:stCxn id="19" idx="3"/>
            </p:cNvCxnSpPr>
            <p:nvPr/>
          </p:nvCxnSpPr>
          <p:spPr>
            <a:xfrm>
              <a:off x="10631905" y="4648201"/>
              <a:ext cx="76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BC43971-B39E-8341-9F0A-9C392B57A63B}"/>
              </a:ext>
            </a:extLst>
          </p:cNvPr>
          <p:cNvGrpSpPr/>
          <p:nvPr/>
        </p:nvGrpSpPr>
        <p:grpSpPr>
          <a:xfrm>
            <a:off x="1036714" y="1301608"/>
            <a:ext cx="10357191" cy="1724319"/>
            <a:chOff x="1036714" y="1301608"/>
            <a:chExt cx="10357191" cy="172431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9B8645A-5D9F-0448-A0C5-6CC4EDD8003D}"/>
                </a:ext>
              </a:extLst>
            </p:cNvPr>
            <p:cNvSpPr/>
            <p:nvPr/>
          </p:nvSpPr>
          <p:spPr>
            <a:xfrm>
              <a:off x="2334127" y="2183081"/>
              <a:ext cx="1411705" cy="75387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Read Pulse incl.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(37.5ns)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3CF0772-F662-8349-AEC2-67378B28B731}"/>
                </a:ext>
              </a:extLst>
            </p:cNvPr>
            <p:cNvSpPr/>
            <p:nvPr/>
          </p:nvSpPr>
          <p:spPr>
            <a:xfrm>
              <a:off x="4138864" y="2183082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Sense Amp &amp;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Latch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(12.5ns)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EDA7C88-69F5-B642-B926-A4B7DB414F4E}"/>
                </a:ext>
              </a:extLst>
            </p:cNvPr>
            <p:cNvSpPr/>
            <p:nvPr/>
          </p:nvSpPr>
          <p:spPr>
            <a:xfrm>
              <a:off x="7162800" y="1301608"/>
              <a:ext cx="1411705" cy="7757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SET Pulse 3 (25ns)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DEA5271-244D-5042-A836-B2342C512200}"/>
                </a:ext>
              </a:extLst>
            </p:cNvPr>
            <p:cNvSpPr/>
            <p:nvPr/>
          </p:nvSpPr>
          <p:spPr>
            <a:xfrm>
              <a:off x="9187010" y="1301608"/>
              <a:ext cx="1411705" cy="7757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BL 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Termination (20ns)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7A5BDFC-61A1-3941-9CF5-BFFB455B25CF}"/>
                </a:ext>
              </a:extLst>
            </p:cNvPr>
            <p:cNvCxnSpPr>
              <a:cxnSpLocks/>
              <a:stCxn id="34" idx="6"/>
              <a:endCxn id="5" idx="1"/>
            </p:cNvCxnSpPr>
            <p:nvPr/>
          </p:nvCxnSpPr>
          <p:spPr>
            <a:xfrm flipV="1">
              <a:off x="1951114" y="2560021"/>
              <a:ext cx="383013" cy="87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96D9DBD7-DC90-B644-A2F6-0C1B0BE3BFF4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 flipV="1">
              <a:off x="3745832" y="2560018"/>
              <a:ext cx="393032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F28582AB-BD91-5F40-B878-2396C36321B3}"/>
                </a:ext>
              </a:extLst>
            </p:cNvPr>
            <p:cNvCxnSpPr>
              <a:cxnSpLocks/>
              <a:stCxn id="6" idx="3"/>
              <a:endCxn id="14" idx="1"/>
            </p:cNvCxnSpPr>
            <p:nvPr/>
          </p:nvCxnSpPr>
          <p:spPr>
            <a:xfrm flipV="1">
              <a:off x="5550569" y="2560015"/>
              <a:ext cx="280098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Diamond 13">
              <a:extLst>
                <a:ext uri="{FF2B5EF4-FFF2-40B4-BE49-F238E27FC236}">
                  <a16:creationId xmlns:a16="http://schemas.microsoft.com/office/drawing/2014/main" id="{FC1170FB-AEEE-4B47-AC90-D0B4FE9A8A92}"/>
                </a:ext>
              </a:extLst>
            </p:cNvPr>
            <p:cNvSpPr/>
            <p:nvPr/>
          </p:nvSpPr>
          <p:spPr>
            <a:xfrm>
              <a:off x="5830667" y="2183081"/>
              <a:ext cx="1830216" cy="753868"/>
            </a:xfrm>
            <a:prstGeom prst="diamond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Set? (5ns)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A583DC8-28A3-774A-BFE6-90536096C483}"/>
                </a:ext>
              </a:extLst>
            </p:cNvPr>
            <p:cNvCxnSpPr>
              <a:cxnSpLocks/>
              <a:stCxn id="14" idx="3"/>
            </p:cNvCxnSpPr>
            <p:nvPr/>
          </p:nvCxnSpPr>
          <p:spPr>
            <a:xfrm>
              <a:off x="7660883" y="2560015"/>
              <a:ext cx="3733022" cy="174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>
              <a:extLst>
                <a:ext uri="{FF2B5EF4-FFF2-40B4-BE49-F238E27FC236}">
                  <a16:creationId xmlns:a16="http://schemas.microsoft.com/office/drawing/2014/main" id="{4E4BFD35-6E32-CC40-8CF7-BC8264FB60CF}"/>
                </a:ext>
              </a:extLst>
            </p:cNvPr>
            <p:cNvCxnSpPr>
              <a:cxnSpLocks/>
              <a:stCxn id="14" idx="0"/>
              <a:endCxn id="7" idx="1"/>
            </p:cNvCxnSpPr>
            <p:nvPr/>
          </p:nvCxnSpPr>
          <p:spPr>
            <a:xfrm rot="5400000" flipH="1" flipV="1">
              <a:off x="6707500" y="1727782"/>
              <a:ext cx="493574" cy="417025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A6EF17D-8FFA-D049-ADE6-C366C81194C8}"/>
                </a:ext>
              </a:extLst>
            </p:cNvPr>
            <p:cNvSpPr txBox="1"/>
            <p:nvPr/>
          </p:nvSpPr>
          <p:spPr>
            <a:xfrm>
              <a:off x="6401119" y="1763620"/>
              <a:ext cx="4520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12F4852-868F-DA4B-9AC0-C7CDBF8441A6}"/>
                </a:ext>
              </a:extLst>
            </p:cNvPr>
            <p:cNvSpPr txBox="1"/>
            <p:nvPr/>
          </p:nvSpPr>
          <p:spPr>
            <a:xfrm>
              <a:off x="7635404" y="2310394"/>
              <a:ext cx="4267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10A99F7B-9741-FD41-9503-3BFDA26B7F3A}"/>
                </a:ext>
              </a:extLst>
            </p:cNvPr>
            <p:cNvCxnSpPr>
              <a:cxnSpLocks/>
              <a:stCxn id="8" idx="2"/>
            </p:cNvCxnSpPr>
            <p:nvPr/>
          </p:nvCxnSpPr>
          <p:spPr>
            <a:xfrm>
              <a:off x="9892863" y="2077405"/>
              <a:ext cx="0" cy="5000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9384EB65-EC13-8E49-AE5E-C2628FE2E932}"/>
                </a:ext>
              </a:extLst>
            </p:cNvPr>
            <p:cNvSpPr/>
            <p:nvPr/>
          </p:nvSpPr>
          <p:spPr>
            <a:xfrm>
              <a:off x="1036714" y="2111527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9693F3C6-C2CF-4A4A-A15F-61C96932F5DC}"/>
                </a:ext>
              </a:extLst>
            </p:cNvPr>
            <p:cNvCxnSpPr>
              <a:cxnSpLocks/>
              <a:stCxn id="7" idx="3"/>
              <a:endCxn id="8" idx="1"/>
            </p:cNvCxnSpPr>
            <p:nvPr/>
          </p:nvCxnSpPr>
          <p:spPr>
            <a:xfrm>
              <a:off x="8574505" y="1689507"/>
              <a:ext cx="61250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68029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EA51D-2B54-8445-A306-98468682D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a reset cell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B7D3BDF-8C0F-8843-9B17-3388C93D66BF}"/>
              </a:ext>
            </a:extLst>
          </p:cNvPr>
          <p:cNvSpPr txBox="1"/>
          <p:nvPr/>
        </p:nvSpPr>
        <p:spPr>
          <a:xfrm>
            <a:off x="520530" y="990600"/>
            <a:ext cx="14856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3DXP Full Stack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F887CDCB-3C1D-4246-B559-3290D9FA4A78}"/>
              </a:ext>
            </a:extLst>
          </p:cNvPr>
          <p:cNvSpPr txBox="1"/>
          <p:nvPr/>
        </p:nvSpPr>
        <p:spPr>
          <a:xfrm>
            <a:off x="520530" y="3700046"/>
            <a:ext cx="6270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BiSM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F825A8F-9289-D947-9EC3-9F0FECD0E2DD}"/>
              </a:ext>
            </a:extLst>
          </p:cNvPr>
          <p:cNvGrpSpPr/>
          <p:nvPr/>
        </p:nvGrpSpPr>
        <p:grpSpPr>
          <a:xfrm>
            <a:off x="715210" y="1413461"/>
            <a:ext cx="9081201" cy="1921669"/>
            <a:chOff x="715210" y="1413461"/>
            <a:chExt cx="9081201" cy="1921669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CADEE89-73ED-1C4E-9270-FD21A8A2AFE8}"/>
                </a:ext>
              </a:extLst>
            </p:cNvPr>
            <p:cNvSpPr/>
            <p:nvPr/>
          </p:nvSpPr>
          <p:spPr>
            <a:xfrm>
              <a:off x="1915470" y="1413461"/>
              <a:ext cx="1885811" cy="192166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(211ns)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Incl.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Spike Miti (71ns)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Snap Detect (45ns)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C-cell (95ns)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31076EF0-5F7C-0746-B9CF-3422D865C06B}"/>
                </a:ext>
              </a:extLst>
            </p:cNvPr>
            <p:cNvSpPr/>
            <p:nvPr/>
          </p:nvSpPr>
          <p:spPr>
            <a:xfrm>
              <a:off x="4118848" y="1997363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low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(P1)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(30ns)</a:t>
              </a:r>
            </a:p>
          </p:txBody>
        </p: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6F19E1B4-7CD3-6040-90BE-2BA920C9F603}"/>
                </a:ext>
              </a:extLst>
            </p:cNvPr>
            <p:cNvCxnSpPr>
              <a:cxnSpLocks/>
              <a:stCxn id="91" idx="6"/>
              <a:endCxn id="41" idx="1"/>
            </p:cNvCxnSpPr>
            <p:nvPr/>
          </p:nvCxnSpPr>
          <p:spPr>
            <a:xfrm>
              <a:off x="1629610" y="2368818"/>
              <a:ext cx="285860" cy="54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593B4AD8-18FD-A94E-B1BB-CE505C130B51}"/>
                </a:ext>
              </a:extLst>
            </p:cNvPr>
            <p:cNvCxnSpPr>
              <a:cxnSpLocks/>
              <a:stCxn id="41" idx="3"/>
              <a:endCxn id="42" idx="1"/>
            </p:cNvCxnSpPr>
            <p:nvPr/>
          </p:nvCxnSpPr>
          <p:spPr>
            <a:xfrm>
              <a:off x="3801281" y="2374296"/>
              <a:ext cx="317567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F8642CBF-1110-EA4C-A98B-A51E95EFDFBF}"/>
                </a:ext>
              </a:extLst>
            </p:cNvPr>
            <p:cNvCxnSpPr>
              <a:cxnSpLocks/>
              <a:stCxn id="42" idx="3"/>
              <a:endCxn id="64" idx="1"/>
            </p:cNvCxnSpPr>
            <p:nvPr/>
          </p:nvCxnSpPr>
          <p:spPr>
            <a:xfrm flipV="1">
              <a:off x="5137305" y="2371772"/>
              <a:ext cx="307344" cy="252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7BF2C3FB-CB60-BD41-844F-6169D8A42CAD}"/>
                </a:ext>
              </a:extLst>
            </p:cNvPr>
            <p:cNvSpPr/>
            <p:nvPr/>
          </p:nvSpPr>
          <p:spPr>
            <a:xfrm>
              <a:off x="5444649" y="1994836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high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(P3)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(103ns)</a:t>
              </a:r>
            </a:p>
          </p:txBody>
        </p: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BAC036BD-0FD6-9A44-8034-E6205000A48C}"/>
                </a:ext>
              </a:extLst>
            </p:cNvPr>
            <p:cNvCxnSpPr>
              <a:cxnSpLocks/>
              <a:stCxn id="64" idx="3"/>
              <a:endCxn id="69" idx="1"/>
            </p:cNvCxnSpPr>
            <p:nvPr/>
          </p:nvCxnSpPr>
          <p:spPr>
            <a:xfrm flipV="1">
              <a:off x="6463106" y="2368818"/>
              <a:ext cx="387592" cy="295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8C7DCB8C-14A2-5E40-A7A0-A9CB81208481}"/>
                </a:ext>
              </a:extLst>
            </p:cNvPr>
            <p:cNvSpPr/>
            <p:nvPr/>
          </p:nvSpPr>
          <p:spPr>
            <a:xfrm>
              <a:off x="6850698" y="1991882"/>
              <a:ext cx="899593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P4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(30ns)</a:t>
              </a:r>
            </a:p>
          </p:txBody>
        </p: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4F3EA482-DE4A-AA49-B27A-48E5FB734515}"/>
                </a:ext>
              </a:extLst>
            </p:cNvPr>
            <p:cNvCxnSpPr>
              <a:cxnSpLocks/>
              <a:stCxn id="69" idx="3"/>
              <a:endCxn id="27" idx="1"/>
            </p:cNvCxnSpPr>
            <p:nvPr/>
          </p:nvCxnSpPr>
          <p:spPr>
            <a:xfrm>
              <a:off x="7750291" y="2368818"/>
              <a:ext cx="402753" cy="7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7EB12E07-0B9D-074E-B12E-9915D62CC760}"/>
                </a:ext>
              </a:extLst>
            </p:cNvPr>
            <p:cNvSpPr/>
            <p:nvPr/>
          </p:nvSpPr>
          <p:spPr>
            <a:xfrm>
              <a:off x="715210" y="1911618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C995967-205F-6043-BFEF-E3AC5FE9B429}"/>
                </a:ext>
              </a:extLst>
            </p:cNvPr>
            <p:cNvSpPr/>
            <p:nvPr/>
          </p:nvSpPr>
          <p:spPr>
            <a:xfrm>
              <a:off x="8153044" y="1999880"/>
              <a:ext cx="838556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BL1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(20ns)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FF7C4A6C-0D24-6B40-9099-D395255378B9}"/>
                </a:ext>
              </a:extLst>
            </p:cNvPr>
            <p:cNvCxnSpPr>
              <a:cxnSpLocks/>
              <a:stCxn id="27" idx="3"/>
            </p:cNvCxnSpPr>
            <p:nvPr/>
          </p:nvCxnSpPr>
          <p:spPr>
            <a:xfrm>
              <a:off x="8991600" y="2376816"/>
              <a:ext cx="80481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EE04114-30A3-5E41-87F8-3BE4DFAE65A9}"/>
              </a:ext>
            </a:extLst>
          </p:cNvPr>
          <p:cNvGrpSpPr/>
          <p:nvPr/>
        </p:nvGrpSpPr>
        <p:grpSpPr>
          <a:xfrm>
            <a:off x="725100" y="3811818"/>
            <a:ext cx="9143463" cy="1921669"/>
            <a:chOff x="725100" y="3811818"/>
            <a:chExt cx="9143463" cy="1921669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E1593EE-BDBD-FA48-ADE7-8E85A0F348CB}"/>
                </a:ext>
              </a:extLst>
            </p:cNvPr>
            <p:cNvSpPr/>
            <p:nvPr/>
          </p:nvSpPr>
          <p:spPr>
            <a:xfrm>
              <a:off x="1987622" y="3811818"/>
              <a:ext cx="1885811" cy="192166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(140ns)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Incl.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Snap Detect (45ns)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C-cell (95ns)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E3C8B380-E0C1-044B-BA31-BE86A3B3509B}"/>
                </a:ext>
              </a:extLst>
            </p:cNvPr>
            <p:cNvCxnSpPr>
              <a:cxnSpLocks/>
              <a:stCxn id="35" idx="6"/>
              <a:endCxn id="29" idx="1"/>
            </p:cNvCxnSpPr>
            <p:nvPr/>
          </p:nvCxnSpPr>
          <p:spPr>
            <a:xfrm>
              <a:off x="1639500" y="4767175"/>
              <a:ext cx="348122" cy="54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C756B794-44B4-7B4C-AEE2-93C98D4C9091}"/>
                </a:ext>
              </a:extLst>
            </p:cNvPr>
            <p:cNvCxnSpPr>
              <a:cxnSpLocks/>
              <a:stCxn id="29" idx="3"/>
              <a:endCxn id="33" idx="1"/>
            </p:cNvCxnSpPr>
            <p:nvPr/>
          </p:nvCxnSpPr>
          <p:spPr>
            <a:xfrm flipV="1">
              <a:off x="3873433" y="4770129"/>
              <a:ext cx="1643368" cy="25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B1C33262-A809-BF4D-B746-4C8CC844FF2B}"/>
                </a:ext>
              </a:extLst>
            </p:cNvPr>
            <p:cNvSpPr/>
            <p:nvPr/>
          </p:nvSpPr>
          <p:spPr>
            <a:xfrm>
              <a:off x="5516801" y="4393193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high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(P3)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(50ns)</a:t>
              </a: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5DE5B71-5B9E-2B44-BC8C-A578C8197B4B}"/>
                </a:ext>
              </a:extLst>
            </p:cNvPr>
            <p:cNvSpPr/>
            <p:nvPr/>
          </p:nvSpPr>
          <p:spPr>
            <a:xfrm>
              <a:off x="725100" y="4309975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452B36A3-95B8-F447-9323-E0B4056C7B49}"/>
                </a:ext>
              </a:extLst>
            </p:cNvPr>
            <p:cNvCxnSpPr>
              <a:cxnSpLocks/>
              <a:stCxn id="33" idx="3"/>
              <a:endCxn id="38" idx="1"/>
            </p:cNvCxnSpPr>
            <p:nvPr/>
          </p:nvCxnSpPr>
          <p:spPr>
            <a:xfrm>
              <a:off x="6535258" y="4770129"/>
              <a:ext cx="1689938" cy="50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B5298494-A13D-4D4F-8AE3-24259A8E91A2}"/>
                </a:ext>
              </a:extLst>
            </p:cNvPr>
            <p:cNvSpPr/>
            <p:nvPr/>
          </p:nvSpPr>
          <p:spPr>
            <a:xfrm>
              <a:off x="8225196" y="4398237"/>
              <a:ext cx="838556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BL1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(20ns)</a:t>
              </a:r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36DF756C-51A8-CF4D-84D3-18DA28C22D81}"/>
                </a:ext>
              </a:extLst>
            </p:cNvPr>
            <p:cNvCxnSpPr>
              <a:cxnSpLocks/>
              <a:stCxn id="38" idx="3"/>
            </p:cNvCxnSpPr>
            <p:nvPr/>
          </p:nvCxnSpPr>
          <p:spPr>
            <a:xfrm>
              <a:off x="9063752" y="4775173"/>
              <a:ext cx="80481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495850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402FDC-39CA-F643-8779-3F4421408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Reset a set cell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433CDD0-D364-804B-B7CA-2414905DC340}"/>
              </a:ext>
            </a:extLst>
          </p:cNvPr>
          <p:cNvSpPr txBox="1"/>
          <p:nvPr/>
        </p:nvSpPr>
        <p:spPr>
          <a:xfrm>
            <a:off x="520530" y="990600"/>
            <a:ext cx="145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3DXP full Stack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18E0B46-714B-F949-A2DB-744856E039D9}"/>
              </a:ext>
            </a:extLst>
          </p:cNvPr>
          <p:cNvSpPr txBox="1"/>
          <p:nvPr/>
        </p:nvSpPr>
        <p:spPr>
          <a:xfrm>
            <a:off x="520530" y="3395246"/>
            <a:ext cx="6270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BiSM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722190D-75AB-CA4A-9D9C-17F990BA50AB}"/>
              </a:ext>
            </a:extLst>
          </p:cNvPr>
          <p:cNvGrpSpPr/>
          <p:nvPr/>
        </p:nvGrpSpPr>
        <p:grpSpPr>
          <a:xfrm>
            <a:off x="635632" y="1320686"/>
            <a:ext cx="9756977" cy="1518649"/>
            <a:chOff x="635632" y="1320686"/>
            <a:chExt cx="9756977" cy="151864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882635F-AE35-B74E-8B78-7536BCD56330}"/>
                </a:ext>
              </a:extLst>
            </p:cNvPr>
            <p:cNvSpPr/>
            <p:nvPr/>
          </p:nvSpPr>
          <p:spPr>
            <a:xfrm>
              <a:off x="1894304" y="1997358"/>
              <a:ext cx="1411705" cy="75387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(37.5ns)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41651C6-FCCE-E24B-95EF-22D366457239}"/>
                </a:ext>
              </a:extLst>
            </p:cNvPr>
            <p:cNvSpPr/>
            <p:nvPr/>
          </p:nvSpPr>
          <p:spPr>
            <a:xfrm>
              <a:off x="3610809" y="1997359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Sense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(12.5ns)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B854E894-1EA3-E049-B827-3FABDCA3ED85}"/>
                </a:ext>
              </a:extLst>
            </p:cNvPr>
            <p:cNvCxnSpPr>
              <a:cxnSpLocks/>
              <a:stCxn id="57" idx="6"/>
              <a:endCxn id="19" idx="1"/>
            </p:cNvCxnSpPr>
            <p:nvPr/>
          </p:nvCxnSpPr>
          <p:spPr>
            <a:xfrm flipV="1">
              <a:off x="1550032" y="2374298"/>
              <a:ext cx="344272" cy="783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01C244A8-0B22-0F40-88BB-4F791FF0CC5A}"/>
                </a:ext>
              </a:extLst>
            </p:cNvPr>
            <p:cNvCxnSpPr>
              <a:cxnSpLocks/>
              <a:stCxn id="19" idx="3"/>
              <a:endCxn id="20" idx="1"/>
            </p:cNvCxnSpPr>
            <p:nvPr/>
          </p:nvCxnSpPr>
          <p:spPr>
            <a:xfrm flipV="1">
              <a:off x="3306009" y="2374295"/>
              <a:ext cx="304800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C955F678-2B5B-3B4F-8C37-4EB60474426D}"/>
                </a:ext>
              </a:extLst>
            </p:cNvPr>
            <p:cNvCxnSpPr>
              <a:cxnSpLocks/>
              <a:stCxn id="20" idx="3"/>
            </p:cNvCxnSpPr>
            <p:nvPr/>
          </p:nvCxnSpPr>
          <p:spPr>
            <a:xfrm flipV="1">
              <a:off x="5022514" y="2374292"/>
              <a:ext cx="644279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815EC89-99A7-DB43-B875-D7DFC52FFD3C}"/>
                </a:ext>
              </a:extLst>
            </p:cNvPr>
            <p:cNvSpPr/>
            <p:nvPr/>
          </p:nvSpPr>
          <p:spPr>
            <a:xfrm>
              <a:off x="7480076" y="1320686"/>
              <a:ext cx="1411705" cy="73193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Reset Pulse (15ns)</a:t>
              </a:r>
            </a:p>
          </p:txBody>
        </p:sp>
        <p:sp>
          <p:nvSpPr>
            <p:cNvPr id="27" name="Diamond 26">
              <a:extLst>
                <a:ext uri="{FF2B5EF4-FFF2-40B4-BE49-F238E27FC236}">
                  <a16:creationId xmlns:a16="http://schemas.microsoft.com/office/drawing/2014/main" id="{5153F568-AB67-D349-8955-FC698216E4AD}"/>
                </a:ext>
              </a:extLst>
            </p:cNvPr>
            <p:cNvSpPr/>
            <p:nvPr/>
          </p:nvSpPr>
          <p:spPr>
            <a:xfrm>
              <a:off x="5666793" y="2005842"/>
              <a:ext cx="1830216" cy="753868"/>
            </a:xfrm>
            <a:prstGeom prst="diamond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Set? (5ns)</a:t>
              </a:r>
            </a:p>
          </p:txBody>
        </p: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0928D8EB-B0C2-7448-BE4F-78192BEAE46D}"/>
                </a:ext>
              </a:extLst>
            </p:cNvPr>
            <p:cNvCxnSpPr>
              <a:cxnSpLocks/>
              <a:stCxn id="27" idx="3"/>
            </p:cNvCxnSpPr>
            <p:nvPr/>
          </p:nvCxnSpPr>
          <p:spPr>
            <a:xfrm>
              <a:off x="7497009" y="2382776"/>
              <a:ext cx="2895600" cy="109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Elbow Connector 43">
              <a:extLst>
                <a:ext uri="{FF2B5EF4-FFF2-40B4-BE49-F238E27FC236}">
                  <a16:creationId xmlns:a16="http://schemas.microsoft.com/office/drawing/2014/main" id="{B0A30FEA-4201-6140-8F84-D2C38CA6FBD5}"/>
                </a:ext>
              </a:extLst>
            </p:cNvPr>
            <p:cNvCxnSpPr>
              <a:cxnSpLocks/>
              <a:stCxn id="27" idx="0"/>
              <a:endCxn id="25" idx="1"/>
            </p:cNvCxnSpPr>
            <p:nvPr/>
          </p:nvCxnSpPr>
          <p:spPr>
            <a:xfrm rot="5400000" flipH="1" flipV="1">
              <a:off x="6871395" y="1397162"/>
              <a:ext cx="319187" cy="898175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44">
              <a:extLst>
                <a:ext uri="{FF2B5EF4-FFF2-40B4-BE49-F238E27FC236}">
                  <a16:creationId xmlns:a16="http://schemas.microsoft.com/office/drawing/2014/main" id="{826DEB8E-4F2A-4C4F-B458-45862268AC5C}"/>
                </a:ext>
              </a:extLst>
            </p:cNvPr>
            <p:cNvCxnSpPr>
              <a:cxnSpLocks/>
              <a:stCxn id="25" idx="3"/>
            </p:cNvCxnSpPr>
            <p:nvPr/>
          </p:nvCxnSpPr>
          <p:spPr>
            <a:xfrm>
              <a:off x="8891781" y="1686655"/>
              <a:ext cx="435444" cy="707086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C419F92-D1AA-F74C-B933-081EBA70E322}"/>
                </a:ext>
              </a:extLst>
            </p:cNvPr>
            <p:cNvSpPr txBox="1"/>
            <p:nvPr/>
          </p:nvSpPr>
          <p:spPr>
            <a:xfrm>
              <a:off x="6811528" y="1586381"/>
              <a:ext cx="4520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A54B170B-100D-EC4C-A226-776B84FE66BC}"/>
                </a:ext>
              </a:extLst>
            </p:cNvPr>
            <p:cNvSpPr txBox="1"/>
            <p:nvPr/>
          </p:nvSpPr>
          <p:spPr>
            <a:xfrm>
              <a:off x="8045813" y="2133155"/>
              <a:ext cx="4267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48CEB52D-944E-B748-8FE1-13D0F15425F1}"/>
                </a:ext>
              </a:extLst>
            </p:cNvPr>
            <p:cNvSpPr/>
            <p:nvPr/>
          </p:nvSpPr>
          <p:spPr>
            <a:xfrm>
              <a:off x="635632" y="1924935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472500B-AC41-F048-8DF1-329776C3A649}"/>
              </a:ext>
            </a:extLst>
          </p:cNvPr>
          <p:cNvGrpSpPr/>
          <p:nvPr/>
        </p:nvGrpSpPr>
        <p:grpSpPr>
          <a:xfrm>
            <a:off x="725100" y="3811818"/>
            <a:ext cx="9143463" cy="1921669"/>
            <a:chOff x="725100" y="3811818"/>
            <a:chExt cx="9143463" cy="1921669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52C727B-22FD-D343-8C52-CEFE258F5F34}"/>
                </a:ext>
              </a:extLst>
            </p:cNvPr>
            <p:cNvSpPr/>
            <p:nvPr/>
          </p:nvSpPr>
          <p:spPr>
            <a:xfrm>
              <a:off x="1987622" y="3811818"/>
              <a:ext cx="1885811" cy="192166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(140ns)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Incl.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Snap Detect (45ns)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C-cell (95ns)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2AA019E5-7B3B-8E42-B66F-4F63E26F9934}"/>
                </a:ext>
              </a:extLst>
            </p:cNvPr>
            <p:cNvCxnSpPr>
              <a:cxnSpLocks/>
              <a:stCxn id="33" idx="6"/>
              <a:endCxn id="29" idx="1"/>
            </p:cNvCxnSpPr>
            <p:nvPr/>
          </p:nvCxnSpPr>
          <p:spPr>
            <a:xfrm>
              <a:off x="1639500" y="4767175"/>
              <a:ext cx="348122" cy="54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5874EB3B-9F41-DE4C-9F87-16612F794695}"/>
                </a:ext>
              </a:extLst>
            </p:cNvPr>
            <p:cNvCxnSpPr>
              <a:cxnSpLocks/>
              <a:stCxn id="29" idx="3"/>
              <a:endCxn id="32" idx="1"/>
            </p:cNvCxnSpPr>
            <p:nvPr/>
          </p:nvCxnSpPr>
          <p:spPr>
            <a:xfrm flipV="1">
              <a:off x="3873433" y="4770129"/>
              <a:ext cx="1643368" cy="25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71E2350-BD31-7C48-8BF3-8E361D7ED0F1}"/>
                </a:ext>
              </a:extLst>
            </p:cNvPr>
            <p:cNvSpPr/>
            <p:nvPr/>
          </p:nvSpPr>
          <p:spPr>
            <a:xfrm>
              <a:off x="5516801" y="4393193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high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(P3)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(50ns)</a:t>
              </a: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722586B5-FB61-6748-A53B-E1C5C32D3C2E}"/>
                </a:ext>
              </a:extLst>
            </p:cNvPr>
            <p:cNvSpPr/>
            <p:nvPr/>
          </p:nvSpPr>
          <p:spPr>
            <a:xfrm>
              <a:off x="725100" y="4309975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91BD9BFC-AA7A-EB40-BDB4-6D7DDF0EFE8E}"/>
                </a:ext>
              </a:extLst>
            </p:cNvPr>
            <p:cNvCxnSpPr>
              <a:cxnSpLocks/>
              <a:stCxn id="32" idx="3"/>
              <a:endCxn id="39" idx="1"/>
            </p:cNvCxnSpPr>
            <p:nvPr/>
          </p:nvCxnSpPr>
          <p:spPr>
            <a:xfrm>
              <a:off x="6535258" y="4770129"/>
              <a:ext cx="1689938" cy="50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F61035B-F6AD-8040-A0EC-EDC3904EA57F}"/>
                </a:ext>
              </a:extLst>
            </p:cNvPr>
            <p:cNvSpPr/>
            <p:nvPr/>
          </p:nvSpPr>
          <p:spPr>
            <a:xfrm>
              <a:off x="8225196" y="4398237"/>
              <a:ext cx="838556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BL1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(20ns)</a:t>
              </a: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7796168B-7A09-2B4B-8524-794A106D32B6}"/>
                </a:ext>
              </a:extLst>
            </p:cNvPr>
            <p:cNvCxnSpPr>
              <a:cxnSpLocks/>
              <a:stCxn id="39" idx="3"/>
            </p:cNvCxnSpPr>
            <p:nvPr/>
          </p:nvCxnSpPr>
          <p:spPr>
            <a:xfrm>
              <a:off x="9063752" y="4775173"/>
              <a:ext cx="80481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14429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Status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7FB054-8051-FC42-857C-52CE863792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DE3A8-8243-0D40-9BE2-BC83A7E2B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BiSM Silicon </a:t>
            </a:r>
            <a:r>
              <a:rPr lang="en-US" dirty="0" err="1"/>
              <a:t>Empiricals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467CD-0650-A542-B713-A8B3D265F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Last silicon Rev 6.6, In doped SAG and DOE, in June/2018.</a:t>
            </a:r>
          </a:p>
          <a:p>
            <a:r>
              <a:rPr lang="en-US" sz="2400" dirty="0"/>
              <a:t>Yield learning curves with 100s of wafers (one lot every 2 weeks)</a:t>
            </a:r>
          </a:p>
          <a:p>
            <a:r>
              <a:rPr lang="en-US" sz="2400" dirty="0"/>
              <a:t>Rev 6.6 SD.k2 BKM process demonstrated PG1 structure yield (S26 live die): </a:t>
            </a:r>
            <a:br>
              <a:rPr lang="en-US" sz="2400" dirty="0"/>
            </a:br>
            <a:r>
              <a:rPr lang="en-US" sz="2400" dirty="0"/>
              <a:t>&gt;75% 1D &amp; &gt;40% 2D (on par with full stack at the same time frame)</a:t>
            </a:r>
          </a:p>
          <a:p>
            <a:r>
              <a:rPr lang="en-US" sz="2400" dirty="0"/>
              <a:t>1</a:t>
            </a:r>
            <a:r>
              <a:rPr lang="en-US" sz="2400" baseline="30000" dirty="0"/>
              <a:t>st</a:t>
            </a:r>
            <a:r>
              <a:rPr lang="en-US" sz="2400" dirty="0"/>
              <a:t> &amp; 2</a:t>
            </a:r>
            <a:r>
              <a:rPr lang="en-US" sz="2400" baseline="30000" dirty="0"/>
              <a:t>nd</a:t>
            </a:r>
            <a:r>
              <a:rPr lang="en-US" sz="2400" dirty="0"/>
              <a:t> cut profile meets MTS; SWA @ 87.5° &amp; 88.5° correspondingly.</a:t>
            </a:r>
          </a:p>
          <a:p>
            <a:r>
              <a:rPr lang="en-US" sz="2400" dirty="0"/>
              <a:t>Parametric and reliability sampling – 8 lots, 40 wafers, 5 die per wafer. </a:t>
            </a:r>
          </a:p>
          <a:p>
            <a:r>
              <a:rPr lang="en-US" sz="2400" dirty="0"/>
              <a:t>PG4 capable RWB (SR71 based, limited by array size 3.3</a:t>
            </a:r>
            <a:r>
              <a:rPr lang="en-US" sz="2400" dirty="0">
                <a:latin typeface="Symbol" pitchFamily="2" charset="2"/>
              </a:rPr>
              <a:t>s</a:t>
            </a:r>
            <a:r>
              <a:rPr lang="en-US" sz="2400" dirty="0"/>
              <a:t>)</a:t>
            </a:r>
          </a:p>
          <a:p>
            <a:r>
              <a:rPr lang="en-US" sz="2400" dirty="0"/>
              <a:t>PG1 capable of endurance; good/upper quartile die passing 2M cycles FW</a:t>
            </a:r>
          </a:p>
          <a:p>
            <a:r>
              <a:rPr lang="en-US" sz="2400" dirty="0"/>
              <a:t>No ULR performed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081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D1D5076-5250-4305-9878-2B9632633A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5075" y="3214008"/>
            <a:ext cx="4489992" cy="3134651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C6B4F797-F646-4A44-B9B4-6D4565735B7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4122"/>
          <a:stretch/>
        </p:blipFill>
        <p:spPr>
          <a:xfrm>
            <a:off x="6669251" y="3206742"/>
            <a:ext cx="4358324" cy="3270258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197EE43B-6018-4053-ADCD-FE6B2B7E91BF}"/>
              </a:ext>
            </a:extLst>
          </p:cNvPr>
          <p:cNvSpPr/>
          <p:nvPr/>
        </p:nvSpPr>
        <p:spPr>
          <a:xfrm>
            <a:off x="6477000" y="1267408"/>
            <a:ext cx="2514600" cy="3391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Full Stack op. (unipolar)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E1B395-AA61-644C-91AE-07AD35E8D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SLC RWB @ 41nm Pitch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7E608597-4700-49D4-801F-1952C3C2AC7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297546"/>
          <a:ext cx="4673284" cy="45720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960880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540068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1092518">
                  <a:extLst>
                    <a:ext uri="{9D8B030D-6E8A-4147-A177-3AD203B41FA5}">
                      <a16:colId xmlns:a16="http://schemas.microsoft.com/office/drawing/2014/main" val="1240756769"/>
                    </a:ext>
                  </a:extLst>
                </a:gridCol>
                <a:gridCol w="1079818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Stack^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</a:t>
                      </a:r>
                      <a:r>
                        <a:rPr lang="en-US" sz="14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^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ymbol" panose="05050102010706020507" pitchFamily="18" charset="2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@ 1</a:t>
                      </a:r>
                      <a:r>
                        <a:rPr lang="en-US" sz="1400" dirty="0">
                          <a:latin typeface="Symbol" panose="05050102010706020507" pitchFamily="18" charset="2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 ( = RST-SET )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1380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566273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r>
                        <a:rPr lang="en-US" sz="14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E2 Consumers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228856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ymbol" pitchFamily="2" charset="2"/>
                          <a:cs typeface="Calibri" panose="020F0502020204030204" pitchFamily="34" charset="0"/>
                        </a:rPr>
                        <a:t>   </a:t>
                      </a:r>
                      <a:r>
                        <a:rPr lang="en-US" sz="1400" dirty="0" err="1">
                          <a:latin typeface="Symbol" pitchFamily="2" charset="2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4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  <a:r>
                        <a:rPr lang="en-US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Drift: 1</a:t>
                      </a:r>
                      <a:r>
                        <a:rPr lang="en-US" sz="1400" dirty="0">
                          <a:latin typeface="Symbol" panose="05050102010706020507" pitchFamily="18" charset="2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s-10s (3s-48h)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260 (320)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330 (220)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GB (WE,RD,BD) 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496606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r>
                        <a:rPr lang="en-US" sz="14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E3 Consumers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2665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ymbol" pitchFamily="2" charset="2"/>
                          <a:cs typeface="Calibri" panose="020F0502020204030204" pitchFamily="34" charset="0"/>
                        </a:rPr>
                        <a:t>   </a:t>
                      </a:r>
                      <a:r>
                        <a:rPr lang="en-US" sz="1400" dirty="0" err="1">
                          <a:latin typeface="Symbol" pitchFamily="2" charset="2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4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  <a:endParaRPr lang="en-US" sz="1400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4560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Drift: 1</a:t>
                      </a:r>
                      <a:r>
                        <a:rPr lang="en-US" sz="1400" dirty="0">
                          <a:latin typeface="Symbol" panose="05050102010706020507" pitchFamily="18" charset="2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s-10s (3s-48h)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630 (&gt;1100)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590 (1050)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048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GB (WE,RD,BD) 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418423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r>
                        <a:rPr lang="en-US" sz="14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Array Op.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5236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x-tile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5036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Leakage: SET (RST)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5nA (2nA)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5nA (0.2nA)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507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E1</a:t>
                      </a:r>
                      <a:endParaRPr lang="en-US" sz="14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4030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4040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718208"/>
                  </a:ext>
                </a:extLst>
              </a:tr>
              <a:tr h="122261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E4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mV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7600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7500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86212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DA5DC3B-5857-46D3-9288-54BB8BDDDAC3}"/>
              </a:ext>
            </a:extLst>
          </p:cNvPr>
          <p:cNvSpPr txBox="1"/>
          <p:nvPr/>
        </p:nvSpPr>
        <p:spPr>
          <a:xfrm>
            <a:off x="2133600" y="5940867"/>
            <a:ext cx="349486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^ 10s Qual SORT for full-stack, while non-opt. TBD for BiSM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F5289E8-84F3-415A-B3BD-8B055D8480C3}"/>
              </a:ext>
            </a:extLst>
          </p:cNvPr>
          <p:cNvSpPr/>
          <p:nvPr/>
        </p:nvSpPr>
        <p:spPr>
          <a:xfrm>
            <a:off x="9296400" y="1267407"/>
            <a:ext cx="2514600" cy="3391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BiSM op. (bipolar)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D946914-9128-4278-AB3B-A8497DA39000}"/>
              </a:ext>
            </a:extLst>
          </p:cNvPr>
          <p:cNvSpPr txBox="1"/>
          <p:nvPr/>
        </p:nvSpPr>
        <p:spPr>
          <a:xfrm>
            <a:off x="7996107" y="5549077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81E966E-64BF-4ED8-8D1A-6FEC3AA89F03}"/>
              </a:ext>
            </a:extLst>
          </p:cNvPr>
          <p:cNvSpPr txBox="1"/>
          <p:nvPr/>
        </p:nvSpPr>
        <p:spPr>
          <a:xfrm>
            <a:off x="8375838" y="4114303"/>
            <a:ext cx="4395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DB24219-50B3-43F9-B593-86BB8CB5FBBE}"/>
              </a:ext>
            </a:extLst>
          </p:cNvPr>
          <p:cNvSpPr txBox="1"/>
          <p:nvPr/>
        </p:nvSpPr>
        <p:spPr>
          <a:xfrm>
            <a:off x="9010714" y="5549077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54B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E3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63DA4E7C-99A1-42F6-8123-49C11895D6FD}"/>
              </a:ext>
            </a:extLst>
          </p:cNvPr>
          <p:cNvCxnSpPr/>
          <p:nvPr/>
        </p:nvCxnSpPr>
        <p:spPr>
          <a:xfrm>
            <a:off x="7749245" y="4130389"/>
            <a:ext cx="780451" cy="0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06A79F5B-7492-46C5-973A-05783AF449B2}"/>
              </a:ext>
            </a:extLst>
          </p:cNvPr>
          <p:cNvCxnSpPr>
            <a:cxnSpLocks/>
          </p:cNvCxnSpPr>
          <p:nvPr/>
        </p:nvCxnSpPr>
        <p:spPr>
          <a:xfrm flipH="1">
            <a:off x="9205634" y="4051165"/>
            <a:ext cx="365760" cy="0"/>
          </a:xfrm>
          <a:prstGeom prst="straightConnector1">
            <a:avLst/>
          </a:prstGeom>
          <a:ln w="19050">
            <a:solidFill>
              <a:srgbClr val="0054B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2227966-5BC3-41CE-AD69-71F63E42A4E7}"/>
              </a:ext>
            </a:extLst>
          </p:cNvPr>
          <p:cNvSpPr txBox="1"/>
          <p:nvPr/>
        </p:nvSpPr>
        <p:spPr>
          <a:xfrm>
            <a:off x="9534995" y="3787246"/>
            <a:ext cx="7393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10k FW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216B91D-129C-461E-98C6-F75CE45FE48F}"/>
              </a:ext>
            </a:extLst>
          </p:cNvPr>
          <p:cNvCxnSpPr/>
          <p:nvPr/>
        </p:nvCxnSpPr>
        <p:spPr>
          <a:xfrm>
            <a:off x="7248331" y="5847607"/>
            <a:ext cx="374904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EBF0AE3A-5329-4985-97BD-26CB7F886DD8}"/>
              </a:ext>
            </a:extLst>
          </p:cNvPr>
          <p:cNvSpPr txBox="1"/>
          <p:nvPr/>
        </p:nvSpPr>
        <p:spPr>
          <a:xfrm>
            <a:off x="10071706" y="5577070"/>
            <a:ext cx="9444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RBER goal</a:t>
            </a: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5A1BD967-C341-4E7B-A1B3-CCA6C56890C8}"/>
              </a:ext>
            </a:extLst>
          </p:cNvPr>
          <p:cNvGrpSpPr/>
          <p:nvPr/>
        </p:nvGrpSpPr>
        <p:grpSpPr>
          <a:xfrm>
            <a:off x="8648120" y="5006251"/>
            <a:ext cx="318852" cy="1006475"/>
            <a:chOff x="8758473" y="5143500"/>
            <a:chExt cx="318852" cy="1006475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7B256BB-A8FA-404E-B751-B53D793A8613}"/>
                </a:ext>
              </a:extLst>
            </p:cNvPr>
            <p:cNvCxnSpPr/>
            <p:nvPr/>
          </p:nvCxnSpPr>
          <p:spPr>
            <a:xfrm>
              <a:off x="8839200" y="5143500"/>
              <a:ext cx="0" cy="100584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0735310D-AA43-45F9-9EA0-8233DC64627A}"/>
                </a:ext>
              </a:extLst>
            </p:cNvPr>
            <p:cNvCxnSpPr/>
            <p:nvPr/>
          </p:nvCxnSpPr>
          <p:spPr>
            <a:xfrm>
              <a:off x="9001760" y="5144135"/>
              <a:ext cx="0" cy="100584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353CE456-1381-4368-A922-44E61C95E00F}"/>
                </a:ext>
              </a:extLst>
            </p:cNvPr>
            <p:cNvGrpSpPr/>
            <p:nvPr/>
          </p:nvGrpSpPr>
          <p:grpSpPr>
            <a:xfrm>
              <a:off x="8758473" y="5200444"/>
              <a:ext cx="318852" cy="206"/>
              <a:chOff x="11963400" y="4636124"/>
              <a:chExt cx="318852" cy="206"/>
            </a:xfrm>
          </p:grpSpPr>
          <p:cxnSp>
            <p:nvCxnSpPr>
              <p:cNvPr id="59" name="Straight Arrow Connector 58">
                <a:extLst>
                  <a:ext uri="{FF2B5EF4-FFF2-40B4-BE49-F238E27FC236}">
                    <a16:creationId xmlns:a16="http://schemas.microsoft.com/office/drawing/2014/main" id="{EE53F25D-6C9C-4347-98EE-2BB9A264923E}"/>
                  </a:ext>
                </a:extLst>
              </p:cNvPr>
              <p:cNvCxnSpPr/>
              <p:nvPr/>
            </p:nvCxnSpPr>
            <p:spPr>
              <a:xfrm>
                <a:off x="11963400" y="4636124"/>
                <a:ext cx="9144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75000"/>
                    <a:lumOff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838FBACF-57C8-4867-B18A-018B998B99C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2190812" y="4636330"/>
                <a:ext cx="9144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75000"/>
                    <a:lumOff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732824D1-E459-4DCD-807A-3DA77988B3B1}"/>
              </a:ext>
            </a:extLst>
          </p:cNvPr>
          <p:cNvSpPr txBox="1"/>
          <p:nvPr/>
        </p:nvSpPr>
        <p:spPr>
          <a:xfrm>
            <a:off x="8535668" y="4767668"/>
            <a:ext cx="5488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RWB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6D35AEB-EC6D-4224-B40A-90CA5A9D1A6B}"/>
              </a:ext>
            </a:extLst>
          </p:cNvPr>
          <p:cNvCxnSpPr>
            <a:cxnSpLocks/>
          </p:cNvCxnSpPr>
          <p:nvPr/>
        </p:nvCxnSpPr>
        <p:spPr>
          <a:xfrm flipH="1" flipV="1">
            <a:off x="7454260" y="3330716"/>
            <a:ext cx="0" cy="27432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DBD6666F-C7C4-45AB-AB0F-7B8D936BDA42}"/>
              </a:ext>
            </a:extLst>
          </p:cNvPr>
          <p:cNvSpPr txBox="1"/>
          <p:nvPr/>
        </p:nvSpPr>
        <p:spPr>
          <a:xfrm>
            <a:off x="7232840" y="6064550"/>
            <a:ext cx="447558" cy="23999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1400" b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inh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E16121A-A7FB-4255-B11D-256544C56239}"/>
              </a:ext>
            </a:extLst>
          </p:cNvPr>
          <p:cNvSpPr txBox="1"/>
          <p:nvPr/>
        </p:nvSpPr>
        <p:spPr>
          <a:xfrm>
            <a:off x="7473562" y="3865107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1400" b="1" dirty="0">
                <a:solidFill>
                  <a:srgbClr val="C00000"/>
                </a:solidFill>
                <a:latin typeface="Symbol" panose="05050102010706020507" pitchFamily="18" charset="2"/>
                <a:cs typeface="Calibri" panose="020F0502020204030204" pitchFamily="34" charset="0"/>
              </a:rPr>
              <a:t>m</a:t>
            </a:r>
            <a:r>
              <a:rPr lang="en-US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DA431E5-CF67-F541-8614-D104C4DBE1D5}"/>
              </a:ext>
            </a:extLst>
          </p:cNvPr>
          <p:cNvGrpSpPr/>
          <p:nvPr/>
        </p:nvGrpSpPr>
        <p:grpSpPr>
          <a:xfrm>
            <a:off x="6289796" y="1778904"/>
            <a:ext cx="5597404" cy="1377886"/>
            <a:chOff x="6289796" y="1778904"/>
            <a:chExt cx="5597404" cy="1377886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1224FAA2-AA50-4CF5-AC38-ACC5BB0FCD22}"/>
                </a:ext>
              </a:extLst>
            </p:cNvPr>
            <p:cNvGrpSpPr/>
            <p:nvPr/>
          </p:nvGrpSpPr>
          <p:grpSpPr>
            <a:xfrm>
              <a:off x="9347356" y="2033139"/>
              <a:ext cx="2539844" cy="988496"/>
              <a:chOff x="6588815" y="2062480"/>
              <a:chExt cx="2539844" cy="1034838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591BE1E9-6296-4549-A4A9-EDD11D120956}"/>
                  </a:ext>
                </a:extLst>
              </p:cNvPr>
              <p:cNvCxnSpPr/>
              <p:nvPr/>
            </p:nvCxnSpPr>
            <p:spPr>
              <a:xfrm>
                <a:off x="6588815" y="2832244"/>
                <a:ext cx="2428185" cy="13013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8E0D922-2EBC-4CE1-B6F5-908CFFBD2AAB}"/>
                  </a:ext>
                </a:extLst>
              </p:cNvPr>
              <p:cNvSpPr txBox="1"/>
              <p:nvPr/>
            </p:nvSpPr>
            <p:spPr>
              <a:xfrm>
                <a:off x="8693925" y="2843402"/>
                <a:ext cx="434734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time</a:t>
                </a:r>
              </a:p>
            </p:txBody>
          </p: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07D6C801-1DBE-47B3-98CF-E6CCA94ECFC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29400" y="2062480"/>
                <a:ext cx="0" cy="100584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0B16359C-376D-4610-8E1B-F45AC81D4E23}"/>
                </a:ext>
              </a:extLst>
            </p:cNvPr>
            <p:cNvGrpSpPr/>
            <p:nvPr/>
          </p:nvGrpSpPr>
          <p:grpSpPr>
            <a:xfrm>
              <a:off x="6289796" y="1791272"/>
              <a:ext cx="2831738" cy="1262236"/>
              <a:chOff x="6289796" y="1956594"/>
              <a:chExt cx="2831738" cy="1321411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6D8A7D55-9047-4A59-ACFA-50C5A9300961}"/>
                  </a:ext>
                </a:extLst>
              </p:cNvPr>
              <p:cNvCxnSpPr/>
              <p:nvPr/>
            </p:nvCxnSpPr>
            <p:spPr>
              <a:xfrm>
                <a:off x="6588815" y="2977009"/>
                <a:ext cx="2428185" cy="13013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F60B8CA-C72E-42F8-97D5-0642162F7DEA}"/>
                  </a:ext>
                </a:extLst>
              </p:cNvPr>
              <p:cNvSpPr txBox="1"/>
              <p:nvPr/>
            </p:nvSpPr>
            <p:spPr>
              <a:xfrm>
                <a:off x="8686800" y="3024089"/>
                <a:ext cx="434734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time</a:t>
                </a: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EDF43BA-7540-4012-827C-4E7EBA2ADC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29400" y="2057400"/>
                <a:ext cx="0" cy="100584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01B301D9-73C3-4863-B529-8F1BC20338B2}"/>
                  </a:ext>
                </a:extLst>
              </p:cNvPr>
              <p:cNvSpPr txBox="1"/>
              <p:nvPr/>
            </p:nvSpPr>
            <p:spPr>
              <a:xfrm rot="16200000">
                <a:off x="5862595" y="2383795"/>
                <a:ext cx="111601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Pulse Amplitude</a:t>
                </a:r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35C3478-0E94-4594-976A-BC958EDF8D74}"/>
                </a:ext>
              </a:extLst>
            </p:cNvPr>
            <p:cNvSpPr txBox="1"/>
            <p:nvPr/>
          </p:nvSpPr>
          <p:spPr>
            <a:xfrm>
              <a:off x="6864026" y="1778904"/>
              <a:ext cx="494879" cy="3233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solidFill>
                    <a:srgbClr val="CC66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RST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C80FB2F-2FDF-4DFC-B363-F1F9BA99D05E}"/>
                </a:ext>
              </a:extLst>
            </p:cNvPr>
            <p:cNvSpPr txBox="1"/>
            <p:nvPr/>
          </p:nvSpPr>
          <p:spPr>
            <a:xfrm>
              <a:off x="7724260" y="1780607"/>
              <a:ext cx="482824" cy="3233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SET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1512E2D-54B4-465E-A450-9B73948A14C4}"/>
                </a:ext>
              </a:extLst>
            </p:cNvPr>
            <p:cNvGrpSpPr/>
            <p:nvPr/>
          </p:nvGrpSpPr>
          <p:grpSpPr>
            <a:xfrm>
              <a:off x="6944187" y="2099259"/>
              <a:ext cx="294813" cy="670792"/>
              <a:chOff x="6027005" y="3884918"/>
              <a:chExt cx="443752" cy="276456"/>
            </a:xfrm>
          </p:grpSpPr>
          <p:cxnSp>
            <p:nvCxnSpPr>
              <p:cNvPr id="13" name="Elbow Connector 77">
                <a:extLst>
                  <a:ext uri="{FF2B5EF4-FFF2-40B4-BE49-F238E27FC236}">
                    <a16:creationId xmlns:a16="http://schemas.microsoft.com/office/drawing/2014/main" id="{F13FFF6F-0446-495A-B482-0AC036132541}"/>
                  </a:ext>
                </a:extLst>
              </p:cNvPr>
              <p:cNvCxnSpPr/>
              <p:nvPr/>
            </p:nvCxnSpPr>
            <p:spPr>
              <a:xfrm flipV="1">
                <a:off x="6027005" y="3884918"/>
                <a:ext cx="295835" cy="276456"/>
              </a:xfrm>
              <a:prstGeom prst="bentConnector3">
                <a:avLst/>
              </a:prstGeom>
              <a:ln w="19050">
                <a:solidFill>
                  <a:srgbClr val="CC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Elbow Connector 78">
                <a:extLst>
                  <a:ext uri="{FF2B5EF4-FFF2-40B4-BE49-F238E27FC236}">
                    <a16:creationId xmlns:a16="http://schemas.microsoft.com/office/drawing/2014/main" id="{B62C7B3B-4BED-424E-BF02-F10394607FC0}"/>
                  </a:ext>
                </a:extLst>
              </p:cNvPr>
              <p:cNvCxnSpPr/>
              <p:nvPr/>
            </p:nvCxnSpPr>
            <p:spPr>
              <a:xfrm flipH="1" flipV="1">
                <a:off x="6174922" y="3884918"/>
                <a:ext cx="295835" cy="276456"/>
              </a:xfrm>
              <a:prstGeom prst="bentConnector3">
                <a:avLst/>
              </a:prstGeom>
              <a:ln w="19050">
                <a:solidFill>
                  <a:srgbClr val="CC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5C2DC1A-5C97-4D42-8904-5EC6CC1641B1}"/>
                </a:ext>
              </a:extLst>
            </p:cNvPr>
            <p:cNvSpPr txBox="1"/>
            <p:nvPr/>
          </p:nvSpPr>
          <p:spPr>
            <a:xfrm>
              <a:off x="9672467" y="2072578"/>
              <a:ext cx="494879" cy="3233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solidFill>
                    <a:srgbClr val="CC66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RST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1BC42EF-DA09-4108-A9D3-76407F811694}"/>
                </a:ext>
              </a:extLst>
            </p:cNvPr>
            <p:cNvSpPr txBox="1"/>
            <p:nvPr/>
          </p:nvSpPr>
          <p:spPr>
            <a:xfrm>
              <a:off x="10581359" y="2072578"/>
              <a:ext cx="482824" cy="3233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SET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0A290F99-F86C-4AFD-9E8A-C2E0FA61FAAA}"/>
                </a:ext>
              </a:extLst>
            </p:cNvPr>
            <p:cNvGrpSpPr/>
            <p:nvPr/>
          </p:nvGrpSpPr>
          <p:grpSpPr>
            <a:xfrm>
              <a:off x="9753600" y="2401930"/>
              <a:ext cx="276753" cy="372974"/>
              <a:chOff x="9715438" y="2641026"/>
              <a:chExt cx="276753" cy="702240"/>
            </a:xfrm>
          </p:grpSpPr>
          <p:cxnSp>
            <p:nvCxnSpPr>
              <p:cNvPr id="20" name="Elbow Connector 77">
                <a:extLst>
                  <a:ext uri="{FF2B5EF4-FFF2-40B4-BE49-F238E27FC236}">
                    <a16:creationId xmlns:a16="http://schemas.microsoft.com/office/drawing/2014/main" id="{6C1CE007-F86A-4923-9EE8-34FF1B180D71}"/>
                  </a:ext>
                </a:extLst>
              </p:cNvPr>
              <p:cNvCxnSpPr/>
              <p:nvPr/>
            </p:nvCxnSpPr>
            <p:spPr>
              <a:xfrm flipV="1">
                <a:off x="9715438" y="2641026"/>
                <a:ext cx="91440" cy="702240"/>
              </a:xfrm>
              <a:prstGeom prst="bentConnector3">
                <a:avLst/>
              </a:prstGeom>
              <a:ln w="19050">
                <a:solidFill>
                  <a:srgbClr val="CC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Elbow Connector 78">
                <a:extLst>
                  <a:ext uri="{FF2B5EF4-FFF2-40B4-BE49-F238E27FC236}">
                    <a16:creationId xmlns:a16="http://schemas.microsoft.com/office/drawing/2014/main" id="{A044D2BA-E7C9-4BF9-AD60-A1257ADB24A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900751" y="2641026"/>
                <a:ext cx="91440" cy="702240"/>
              </a:xfrm>
              <a:prstGeom prst="bentConnector3">
                <a:avLst/>
              </a:prstGeom>
              <a:ln w="19050">
                <a:solidFill>
                  <a:srgbClr val="CC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9F90EC0-B1E9-4351-9F3E-2D0CF53BBFEF}"/>
                  </a:ext>
                </a:extLst>
              </p:cNvPr>
              <p:cNvCxnSpPr/>
              <p:nvPr/>
            </p:nvCxnSpPr>
            <p:spPr>
              <a:xfrm>
                <a:off x="9761220" y="2641026"/>
                <a:ext cx="182880" cy="0"/>
              </a:xfrm>
              <a:prstGeom prst="line">
                <a:avLst/>
              </a:prstGeom>
              <a:ln w="19050">
                <a:solidFill>
                  <a:srgbClr val="CC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96B8CFE1-3970-4745-8131-EF4CF07FD678}"/>
                </a:ext>
              </a:extLst>
            </p:cNvPr>
            <p:cNvGrpSpPr/>
            <p:nvPr/>
          </p:nvGrpSpPr>
          <p:grpSpPr>
            <a:xfrm rot="10800000">
              <a:off x="10683240" y="2783816"/>
              <a:ext cx="276753" cy="372974"/>
              <a:chOff x="9715438" y="2641026"/>
              <a:chExt cx="276753" cy="702240"/>
            </a:xfrm>
          </p:grpSpPr>
          <p:cxnSp>
            <p:nvCxnSpPr>
              <p:cNvPr id="27" name="Elbow Connector 77">
                <a:extLst>
                  <a:ext uri="{FF2B5EF4-FFF2-40B4-BE49-F238E27FC236}">
                    <a16:creationId xmlns:a16="http://schemas.microsoft.com/office/drawing/2014/main" id="{57564FE2-2F7C-4884-A0A0-D82DA83B9D41}"/>
                  </a:ext>
                </a:extLst>
              </p:cNvPr>
              <p:cNvCxnSpPr/>
              <p:nvPr/>
            </p:nvCxnSpPr>
            <p:spPr>
              <a:xfrm flipV="1">
                <a:off x="9715438" y="2641026"/>
                <a:ext cx="91440" cy="702240"/>
              </a:xfrm>
              <a:prstGeom prst="bentConnector3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Elbow Connector 78">
                <a:extLst>
                  <a:ext uri="{FF2B5EF4-FFF2-40B4-BE49-F238E27FC236}">
                    <a16:creationId xmlns:a16="http://schemas.microsoft.com/office/drawing/2014/main" id="{42FDFAF9-696B-4FA3-86E4-087DC61EF68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900751" y="2641026"/>
                <a:ext cx="91440" cy="702240"/>
              </a:xfrm>
              <a:prstGeom prst="bentConnector3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E31CA2A4-31FB-41A3-83F7-B35EB5F9404A}"/>
                  </a:ext>
                </a:extLst>
              </p:cNvPr>
              <p:cNvCxnSpPr/>
              <p:nvPr/>
            </p:nvCxnSpPr>
            <p:spPr>
              <a:xfrm>
                <a:off x="9761220" y="2642516"/>
                <a:ext cx="182880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A3091255-4608-B142-91E3-08E5405D4722}"/>
                </a:ext>
              </a:extLst>
            </p:cNvPr>
            <p:cNvSpPr/>
            <p:nvPr/>
          </p:nvSpPr>
          <p:spPr>
            <a:xfrm>
              <a:off x="7551178" y="2264938"/>
              <a:ext cx="1343025" cy="504825"/>
            </a:xfrm>
            <a:custGeom>
              <a:avLst/>
              <a:gdLst>
                <a:gd name="connsiteX0" fmla="*/ 0 w 1584325"/>
                <a:gd name="connsiteY0" fmla="*/ 498475 h 498475"/>
                <a:gd name="connsiteX1" fmla="*/ 165100 w 1584325"/>
                <a:gd name="connsiteY1" fmla="*/ 498475 h 498475"/>
                <a:gd name="connsiteX2" fmla="*/ 168275 w 1584325"/>
                <a:gd name="connsiteY2" fmla="*/ 257175 h 498475"/>
                <a:gd name="connsiteX3" fmla="*/ 828675 w 1584325"/>
                <a:gd name="connsiteY3" fmla="*/ 254000 h 498475"/>
                <a:gd name="connsiteX4" fmla="*/ 828675 w 1584325"/>
                <a:gd name="connsiteY4" fmla="*/ 0 h 498475"/>
                <a:gd name="connsiteX5" fmla="*/ 1162050 w 1584325"/>
                <a:gd name="connsiteY5" fmla="*/ 3175 h 498475"/>
                <a:gd name="connsiteX6" fmla="*/ 1168400 w 1584325"/>
                <a:gd name="connsiteY6" fmla="*/ 327025 h 498475"/>
                <a:gd name="connsiteX7" fmla="*/ 1381125 w 1584325"/>
                <a:gd name="connsiteY7" fmla="*/ 330200 h 498475"/>
                <a:gd name="connsiteX8" fmla="*/ 1489075 w 1584325"/>
                <a:gd name="connsiteY8" fmla="*/ 460375 h 498475"/>
                <a:gd name="connsiteX9" fmla="*/ 1517650 w 1584325"/>
                <a:gd name="connsiteY9" fmla="*/ 492125 h 498475"/>
                <a:gd name="connsiteX10" fmla="*/ 1584325 w 1584325"/>
                <a:gd name="connsiteY10" fmla="*/ 492125 h 498475"/>
                <a:gd name="connsiteX0" fmla="*/ 0 w 1584325"/>
                <a:gd name="connsiteY0" fmla="*/ 498475 h 523875"/>
                <a:gd name="connsiteX1" fmla="*/ 165100 w 1584325"/>
                <a:gd name="connsiteY1" fmla="*/ 498475 h 523875"/>
                <a:gd name="connsiteX2" fmla="*/ 168275 w 1584325"/>
                <a:gd name="connsiteY2" fmla="*/ 257175 h 523875"/>
                <a:gd name="connsiteX3" fmla="*/ 828675 w 1584325"/>
                <a:gd name="connsiteY3" fmla="*/ 254000 h 523875"/>
                <a:gd name="connsiteX4" fmla="*/ 828675 w 1584325"/>
                <a:gd name="connsiteY4" fmla="*/ 0 h 523875"/>
                <a:gd name="connsiteX5" fmla="*/ 1162050 w 1584325"/>
                <a:gd name="connsiteY5" fmla="*/ 3175 h 523875"/>
                <a:gd name="connsiteX6" fmla="*/ 1168400 w 1584325"/>
                <a:gd name="connsiteY6" fmla="*/ 327025 h 523875"/>
                <a:gd name="connsiteX7" fmla="*/ 1381125 w 1584325"/>
                <a:gd name="connsiteY7" fmla="*/ 330200 h 523875"/>
                <a:gd name="connsiteX8" fmla="*/ 1530350 w 1584325"/>
                <a:gd name="connsiteY8" fmla="*/ 523875 h 523875"/>
                <a:gd name="connsiteX9" fmla="*/ 1517650 w 1584325"/>
                <a:gd name="connsiteY9" fmla="*/ 492125 h 523875"/>
                <a:gd name="connsiteX10" fmla="*/ 1584325 w 1584325"/>
                <a:gd name="connsiteY10" fmla="*/ 492125 h 523875"/>
                <a:gd name="connsiteX0" fmla="*/ 0 w 1584325"/>
                <a:gd name="connsiteY0" fmla="*/ 498475 h 527050"/>
                <a:gd name="connsiteX1" fmla="*/ 165100 w 1584325"/>
                <a:gd name="connsiteY1" fmla="*/ 498475 h 527050"/>
                <a:gd name="connsiteX2" fmla="*/ 168275 w 1584325"/>
                <a:gd name="connsiteY2" fmla="*/ 257175 h 527050"/>
                <a:gd name="connsiteX3" fmla="*/ 828675 w 1584325"/>
                <a:gd name="connsiteY3" fmla="*/ 254000 h 527050"/>
                <a:gd name="connsiteX4" fmla="*/ 828675 w 1584325"/>
                <a:gd name="connsiteY4" fmla="*/ 0 h 527050"/>
                <a:gd name="connsiteX5" fmla="*/ 1162050 w 1584325"/>
                <a:gd name="connsiteY5" fmla="*/ 3175 h 527050"/>
                <a:gd name="connsiteX6" fmla="*/ 1168400 w 1584325"/>
                <a:gd name="connsiteY6" fmla="*/ 327025 h 527050"/>
                <a:gd name="connsiteX7" fmla="*/ 1381125 w 1584325"/>
                <a:gd name="connsiteY7" fmla="*/ 330200 h 527050"/>
                <a:gd name="connsiteX8" fmla="*/ 1530350 w 1584325"/>
                <a:gd name="connsiteY8" fmla="*/ 523875 h 527050"/>
                <a:gd name="connsiteX9" fmla="*/ 1527175 w 1584325"/>
                <a:gd name="connsiteY9" fmla="*/ 527050 h 527050"/>
                <a:gd name="connsiteX10" fmla="*/ 1584325 w 1584325"/>
                <a:gd name="connsiteY10" fmla="*/ 492125 h 527050"/>
                <a:gd name="connsiteX0" fmla="*/ 0 w 1606550"/>
                <a:gd name="connsiteY0" fmla="*/ 498475 h 527050"/>
                <a:gd name="connsiteX1" fmla="*/ 165100 w 1606550"/>
                <a:gd name="connsiteY1" fmla="*/ 498475 h 527050"/>
                <a:gd name="connsiteX2" fmla="*/ 168275 w 1606550"/>
                <a:gd name="connsiteY2" fmla="*/ 257175 h 527050"/>
                <a:gd name="connsiteX3" fmla="*/ 828675 w 1606550"/>
                <a:gd name="connsiteY3" fmla="*/ 254000 h 527050"/>
                <a:gd name="connsiteX4" fmla="*/ 828675 w 1606550"/>
                <a:gd name="connsiteY4" fmla="*/ 0 h 527050"/>
                <a:gd name="connsiteX5" fmla="*/ 1162050 w 1606550"/>
                <a:gd name="connsiteY5" fmla="*/ 3175 h 527050"/>
                <a:gd name="connsiteX6" fmla="*/ 1168400 w 1606550"/>
                <a:gd name="connsiteY6" fmla="*/ 327025 h 527050"/>
                <a:gd name="connsiteX7" fmla="*/ 1381125 w 1606550"/>
                <a:gd name="connsiteY7" fmla="*/ 330200 h 527050"/>
                <a:gd name="connsiteX8" fmla="*/ 1530350 w 1606550"/>
                <a:gd name="connsiteY8" fmla="*/ 523875 h 527050"/>
                <a:gd name="connsiteX9" fmla="*/ 1527175 w 1606550"/>
                <a:gd name="connsiteY9" fmla="*/ 527050 h 527050"/>
                <a:gd name="connsiteX10" fmla="*/ 1606550 w 1606550"/>
                <a:gd name="connsiteY10" fmla="*/ 514350 h 527050"/>
                <a:gd name="connsiteX0" fmla="*/ 0 w 1606550"/>
                <a:gd name="connsiteY0" fmla="*/ 498475 h 523875"/>
                <a:gd name="connsiteX1" fmla="*/ 165100 w 1606550"/>
                <a:gd name="connsiteY1" fmla="*/ 498475 h 523875"/>
                <a:gd name="connsiteX2" fmla="*/ 168275 w 1606550"/>
                <a:gd name="connsiteY2" fmla="*/ 257175 h 523875"/>
                <a:gd name="connsiteX3" fmla="*/ 828675 w 1606550"/>
                <a:gd name="connsiteY3" fmla="*/ 254000 h 523875"/>
                <a:gd name="connsiteX4" fmla="*/ 828675 w 1606550"/>
                <a:gd name="connsiteY4" fmla="*/ 0 h 523875"/>
                <a:gd name="connsiteX5" fmla="*/ 1162050 w 1606550"/>
                <a:gd name="connsiteY5" fmla="*/ 3175 h 523875"/>
                <a:gd name="connsiteX6" fmla="*/ 1168400 w 1606550"/>
                <a:gd name="connsiteY6" fmla="*/ 327025 h 523875"/>
                <a:gd name="connsiteX7" fmla="*/ 1381125 w 1606550"/>
                <a:gd name="connsiteY7" fmla="*/ 330200 h 523875"/>
                <a:gd name="connsiteX8" fmla="*/ 1530350 w 1606550"/>
                <a:gd name="connsiteY8" fmla="*/ 523875 h 523875"/>
                <a:gd name="connsiteX9" fmla="*/ 1520825 w 1606550"/>
                <a:gd name="connsiteY9" fmla="*/ 508000 h 523875"/>
                <a:gd name="connsiteX10" fmla="*/ 1606550 w 1606550"/>
                <a:gd name="connsiteY10" fmla="*/ 514350 h 523875"/>
                <a:gd name="connsiteX0" fmla="*/ 0 w 1606550"/>
                <a:gd name="connsiteY0" fmla="*/ 498475 h 514350"/>
                <a:gd name="connsiteX1" fmla="*/ 165100 w 1606550"/>
                <a:gd name="connsiteY1" fmla="*/ 498475 h 514350"/>
                <a:gd name="connsiteX2" fmla="*/ 168275 w 1606550"/>
                <a:gd name="connsiteY2" fmla="*/ 257175 h 514350"/>
                <a:gd name="connsiteX3" fmla="*/ 828675 w 1606550"/>
                <a:gd name="connsiteY3" fmla="*/ 254000 h 514350"/>
                <a:gd name="connsiteX4" fmla="*/ 828675 w 1606550"/>
                <a:gd name="connsiteY4" fmla="*/ 0 h 514350"/>
                <a:gd name="connsiteX5" fmla="*/ 1162050 w 1606550"/>
                <a:gd name="connsiteY5" fmla="*/ 3175 h 514350"/>
                <a:gd name="connsiteX6" fmla="*/ 1168400 w 1606550"/>
                <a:gd name="connsiteY6" fmla="*/ 327025 h 514350"/>
                <a:gd name="connsiteX7" fmla="*/ 1381125 w 1606550"/>
                <a:gd name="connsiteY7" fmla="*/ 330200 h 514350"/>
                <a:gd name="connsiteX8" fmla="*/ 1517650 w 1606550"/>
                <a:gd name="connsiteY8" fmla="*/ 504825 h 514350"/>
                <a:gd name="connsiteX9" fmla="*/ 1520825 w 1606550"/>
                <a:gd name="connsiteY9" fmla="*/ 508000 h 514350"/>
                <a:gd name="connsiteX10" fmla="*/ 1606550 w 1606550"/>
                <a:gd name="connsiteY10" fmla="*/ 514350 h 514350"/>
                <a:gd name="connsiteX0" fmla="*/ 0 w 1612900"/>
                <a:gd name="connsiteY0" fmla="*/ 498475 h 508000"/>
                <a:gd name="connsiteX1" fmla="*/ 165100 w 1612900"/>
                <a:gd name="connsiteY1" fmla="*/ 498475 h 508000"/>
                <a:gd name="connsiteX2" fmla="*/ 168275 w 1612900"/>
                <a:gd name="connsiteY2" fmla="*/ 257175 h 508000"/>
                <a:gd name="connsiteX3" fmla="*/ 828675 w 1612900"/>
                <a:gd name="connsiteY3" fmla="*/ 254000 h 508000"/>
                <a:gd name="connsiteX4" fmla="*/ 828675 w 1612900"/>
                <a:gd name="connsiteY4" fmla="*/ 0 h 508000"/>
                <a:gd name="connsiteX5" fmla="*/ 1162050 w 1612900"/>
                <a:gd name="connsiteY5" fmla="*/ 3175 h 508000"/>
                <a:gd name="connsiteX6" fmla="*/ 1168400 w 1612900"/>
                <a:gd name="connsiteY6" fmla="*/ 327025 h 508000"/>
                <a:gd name="connsiteX7" fmla="*/ 1381125 w 1612900"/>
                <a:gd name="connsiteY7" fmla="*/ 330200 h 508000"/>
                <a:gd name="connsiteX8" fmla="*/ 1517650 w 1612900"/>
                <a:gd name="connsiteY8" fmla="*/ 504825 h 508000"/>
                <a:gd name="connsiteX9" fmla="*/ 1520825 w 1612900"/>
                <a:gd name="connsiteY9" fmla="*/ 508000 h 508000"/>
                <a:gd name="connsiteX10" fmla="*/ 1612900 w 1612900"/>
                <a:gd name="connsiteY10" fmla="*/ 504825 h 508000"/>
                <a:gd name="connsiteX0" fmla="*/ 0 w 1612900"/>
                <a:gd name="connsiteY0" fmla="*/ 498475 h 508000"/>
                <a:gd name="connsiteX1" fmla="*/ 165100 w 1612900"/>
                <a:gd name="connsiteY1" fmla="*/ 498475 h 508000"/>
                <a:gd name="connsiteX2" fmla="*/ 409575 w 1612900"/>
                <a:gd name="connsiteY2" fmla="*/ 247650 h 508000"/>
                <a:gd name="connsiteX3" fmla="*/ 828675 w 1612900"/>
                <a:gd name="connsiteY3" fmla="*/ 254000 h 508000"/>
                <a:gd name="connsiteX4" fmla="*/ 828675 w 1612900"/>
                <a:gd name="connsiteY4" fmla="*/ 0 h 508000"/>
                <a:gd name="connsiteX5" fmla="*/ 1162050 w 1612900"/>
                <a:gd name="connsiteY5" fmla="*/ 3175 h 508000"/>
                <a:gd name="connsiteX6" fmla="*/ 1168400 w 1612900"/>
                <a:gd name="connsiteY6" fmla="*/ 327025 h 508000"/>
                <a:gd name="connsiteX7" fmla="*/ 1381125 w 1612900"/>
                <a:gd name="connsiteY7" fmla="*/ 330200 h 508000"/>
                <a:gd name="connsiteX8" fmla="*/ 1517650 w 1612900"/>
                <a:gd name="connsiteY8" fmla="*/ 504825 h 508000"/>
                <a:gd name="connsiteX9" fmla="*/ 1520825 w 1612900"/>
                <a:gd name="connsiteY9" fmla="*/ 508000 h 508000"/>
                <a:gd name="connsiteX10" fmla="*/ 1612900 w 1612900"/>
                <a:gd name="connsiteY10" fmla="*/ 504825 h 508000"/>
                <a:gd name="connsiteX0" fmla="*/ 0 w 1612900"/>
                <a:gd name="connsiteY0" fmla="*/ 498475 h 508000"/>
                <a:gd name="connsiteX1" fmla="*/ 409575 w 1612900"/>
                <a:gd name="connsiteY1" fmla="*/ 498475 h 508000"/>
                <a:gd name="connsiteX2" fmla="*/ 409575 w 1612900"/>
                <a:gd name="connsiteY2" fmla="*/ 247650 h 508000"/>
                <a:gd name="connsiteX3" fmla="*/ 828675 w 1612900"/>
                <a:gd name="connsiteY3" fmla="*/ 254000 h 508000"/>
                <a:gd name="connsiteX4" fmla="*/ 828675 w 1612900"/>
                <a:gd name="connsiteY4" fmla="*/ 0 h 508000"/>
                <a:gd name="connsiteX5" fmla="*/ 1162050 w 1612900"/>
                <a:gd name="connsiteY5" fmla="*/ 3175 h 508000"/>
                <a:gd name="connsiteX6" fmla="*/ 1168400 w 1612900"/>
                <a:gd name="connsiteY6" fmla="*/ 327025 h 508000"/>
                <a:gd name="connsiteX7" fmla="*/ 1381125 w 1612900"/>
                <a:gd name="connsiteY7" fmla="*/ 330200 h 508000"/>
                <a:gd name="connsiteX8" fmla="*/ 1517650 w 1612900"/>
                <a:gd name="connsiteY8" fmla="*/ 504825 h 508000"/>
                <a:gd name="connsiteX9" fmla="*/ 1520825 w 1612900"/>
                <a:gd name="connsiteY9" fmla="*/ 508000 h 508000"/>
                <a:gd name="connsiteX10" fmla="*/ 1612900 w 1612900"/>
                <a:gd name="connsiteY10" fmla="*/ 504825 h 508000"/>
                <a:gd name="connsiteX0" fmla="*/ 0 w 1343025"/>
                <a:gd name="connsiteY0" fmla="*/ 495300 h 508000"/>
                <a:gd name="connsiteX1" fmla="*/ 139700 w 1343025"/>
                <a:gd name="connsiteY1" fmla="*/ 498475 h 508000"/>
                <a:gd name="connsiteX2" fmla="*/ 139700 w 1343025"/>
                <a:gd name="connsiteY2" fmla="*/ 247650 h 508000"/>
                <a:gd name="connsiteX3" fmla="*/ 558800 w 1343025"/>
                <a:gd name="connsiteY3" fmla="*/ 254000 h 508000"/>
                <a:gd name="connsiteX4" fmla="*/ 558800 w 1343025"/>
                <a:gd name="connsiteY4" fmla="*/ 0 h 508000"/>
                <a:gd name="connsiteX5" fmla="*/ 892175 w 1343025"/>
                <a:gd name="connsiteY5" fmla="*/ 3175 h 508000"/>
                <a:gd name="connsiteX6" fmla="*/ 898525 w 1343025"/>
                <a:gd name="connsiteY6" fmla="*/ 327025 h 508000"/>
                <a:gd name="connsiteX7" fmla="*/ 1111250 w 1343025"/>
                <a:gd name="connsiteY7" fmla="*/ 330200 h 508000"/>
                <a:gd name="connsiteX8" fmla="*/ 1247775 w 1343025"/>
                <a:gd name="connsiteY8" fmla="*/ 504825 h 508000"/>
                <a:gd name="connsiteX9" fmla="*/ 1250950 w 1343025"/>
                <a:gd name="connsiteY9" fmla="*/ 508000 h 508000"/>
                <a:gd name="connsiteX10" fmla="*/ 1343025 w 1343025"/>
                <a:gd name="connsiteY10" fmla="*/ 504825 h 508000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11250 w 1343025"/>
                <a:gd name="connsiteY7" fmla="*/ 330200 h 504825"/>
                <a:gd name="connsiteX8" fmla="*/ 1247775 w 1343025"/>
                <a:gd name="connsiteY8" fmla="*/ 504825 h 504825"/>
                <a:gd name="connsiteX9" fmla="*/ 1171575 w 1343025"/>
                <a:gd name="connsiteY9" fmla="*/ 441325 h 504825"/>
                <a:gd name="connsiteX10" fmla="*/ 1343025 w 1343025"/>
                <a:gd name="connsiteY10" fmla="*/ 504825 h 504825"/>
                <a:gd name="connsiteX0" fmla="*/ 0 w 1343025"/>
                <a:gd name="connsiteY0" fmla="*/ 495300 h 581025"/>
                <a:gd name="connsiteX1" fmla="*/ 139700 w 1343025"/>
                <a:gd name="connsiteY1" fmla="*/ 498475 h 581025"/>
                <a:gd name="connsiteX2" fmla="*/ 139700 w 1343025"/>
                <a:gd name="connsiteY2" fmla="*/ 247650 h 581025"/>
                <a:gd name="connsiteX3" fmla="*/ 558800 w 1343025"/>
                <a:gd name="connsiteY3" fmla="*/ 254000 h 581025"/>
                <a:gd name="connsiteX4" fmla="*/ 558800 w 1343025"/>
                <a:gd name="connsiteY4" fmla="*/ 0 h 581025"/>
                <a:gd name="connsiteX5" fmla="*/ 892175 w 1343025"/>
                <a:gd name="connsiteY5" fmla="*/ 3175 h 581025"/>
                <a:gd name="connsiteX6" fmla="*/ 898525 w 1343025"/>
                <a:gd name="connsiteY6" fmla="*/ 327025 h 581025"/>
                <a:gd name="connsiteX7" fmla="*/ 1111250 w 1343025"/>
                <a:gd name="connsiteY7" fmla="*/ 330200 h 581025"/>
                <a:gd name="connsiteX8" fmla="*/ 1247775 w 1343025"/>
                <a:gd name="connsiteY8" fmla="*/ 504825 h 581025"/>
                <a:gd name="connsiteX9" fmla="*/ 1247775 w 1343025"/>
                <a:gd name="connsiteY9" fmla="*/ 581025 h 581025"/>
                <a:gd name="connsiteX10" fmla="*/ 1343025 w 1343025"/>
                <a:gd name="connsiteY10" fmla="*/ 504825 h 581025"/>
                <a:gd name="connsiteX0" fmla="*/ 0 w 1343025"/>
                <a:gd name="connsiteY0" fmla="*/ 495300 h 581025"/>
                <a:gd name="connsiteX1" fmla="*/ 139700 w 1343025"/>
                <a:gd name="connsiteY1" fmla="*/ 498475 h 581025"/>
                <a:gd name="connsiteX2" fmla="*/ 139700 w 1343025"/>
                <a:gd name="connsiteY2" fmla="*/ 247650 h 581025"/>
                <a:gd name="connsiteX3" fmla="*/ 558800 w 1343025"/>
                <a:gd name="connsiteY3" fmla="*/ 254000 h 581025"/>
                <a:gd name="connsiteX4" fmla="*/ 558800 w 1343025"/>
                <a:gd name="connsiteY4" fmla="*/ 0 h 581025"/>
                <a:gd name="connsiteX5" fmla="*/ 892175 w 1343025"/>
                <a:gd name="connsiteY5" fmla="*/ 3175 h 581025"/>
                <a:gd name="connsiteX6" fmla="*/ 898525 w 1343025"/>
                <a:gd name="connsiteY6" fmla="*/ 327025 h 581025"/>
                <a:gd name="connsiteX7" fmla="*/ 1111250 w 1343025"/>
                <a:gd name="connsiteY7" fmla="*/ 330200 h 581025"/>
                <a:gd name="connsiteX8" fmla="*/ 1155700 w 1343025"/>
                <a:gd name="connsiteY8" fmla="*/ 485775 h 581025"/>
                <a:gd name="connsiteX9" fmla="*/ 1247775 w 1343025"/>
                <a:gd name="connsiteY9" fmla="*/ 581025 h 581025"/>
                <a:gd name="connsiteX10" fmla="*/ 1343025 w 1343025"/>
                <a:gd name="connsiteY10" fmla="*/ 504825 h 581025"/>
                <a:gd name="connsiteX0" fmla="*/ 0 w 1343025"/>
                <a:gd name="connsiteY0" fmla="*/ 495300 h 514350"/>
                <a:gd name="connsiteX1" fmla="*/ 139700 w 1343025"/>
                <a:gd name="connsiteY1" fmla="*/ 498475 h 514350"/>
                <a:gd name="connsiteX2" fmla="*/ 139700 w 1343025"/>
                <a:gd name="connsiteY2" fmla="*/ 247650 h 514350"/>
                <a:gd name="connsiteX3" fmla="*/ 558800 w 1343025"/>
                <a:gd name="connsiteY3" fmla="*/ 254000 h 514350"/>
                <a:gd name="connsiteX4" fmla="*/ 558800 w 1343025"/>
                <a:gd name="connsiteY4" fmla="*/ 0 h 514350"/>
                <a:gd name="connsiteX5" fmla="*/ 892175 w 1343025"/>
                <a:gd name="connsiteY5" fmla="*/ 3175 h 514350"/>
                <a:gd name="connsiteX6" fmla="*/ 898525 w 1343025"/>
                <a:gd name="connsiteY6" fmla="*/ 327025 h 514350"/>
                <a:gd name="connsiteX7" fmla="*/ 1111250 w 1343025"/>
                <a:gd name="connsiteY7" fmla="*/ 330200 h 514350"/>
                <a:gd name="connsiteX8" fmla="*/ 1155700 w 1343025"/>
                <a:gd name="connsiteY8" fmla="*/ 485775 h 514350"/>
                <a:gd name="connsiteX9" fmla="*/ 1250950 w 1343025"/>
                <a:gd name="connsiteY9" fmla="*/ 514350 h 514350"/>
                <a:gd name="connsiteX10" fmla="*/ 1343025 w 1343025"/>
                <a:gd name="connsiteY10" fmla="*/ 504825 h 514350"/>
                <a:gd name="connsiteX0" fmla="*/ 0 w 1343025"/>
                <a:gd name="connsiteY0" fmla="*/ 495300 h 514350"/>
                <a:gd name="connsiteX1" fmla="*/ 139700 w 1343025"/>
                <a:gd name="connsiteY1" fmla="*/ 498475 h 514350"/>
                <a:gd name="connsiteX2" fmla="*/ 139700 w 1343025"/>
                <a:gd name="connsiteY2" fmla="*/ 247650 h 514350"/>
                <a:gd name="connsiteX3" fmla="*/ 558800 w 1343025"/>
                <a:gd name="connsiteY3" fmla="*/ 254000 h 514350"/>
                <a:gd name="connsiteX4" fmla="*/ 558800 w 1343025"/>
                <a:gd name="connsiteY4" fmla="*/ 0 h 514350"/>
                <a:gd name="connsiteX5" fmla="*/ 892175 w 1343025"/>
                <a:gd name="connsiteY5" fmla="*/ 3175 h 514350"/>
                <a:gd name="connsiteX6" fmla="*/ 898525 w 1343025"/>
                <a:gd name="connsiteY6" fmla="*/ 327025 h 514350"/>
                <a:gd name="connsiteX7" fmla="*/ 1111250 w 1343025"/>
                <a:gd name="connsiteY7" fmla="*/ 330200 h 514350"/>
                <a:gd name="connsiteX8" fmla="*/ 1162050 w 1343025"/>
                <a:gd name="connsiteY8" fmla="*/ 457200 h 514350"/>
                <a:gd name="connsiteX9" fmla="*/ 1250950 w 1343025"/>
                <a:gd name="connsiteY9" fmla="*/ 514350 h 514350"/>
                <a:gd name="connsiteX10" fmla="*/ 1343025 w 1343025"/>
                <a:gd name="connsiteY10" fmla="*/ 504825 h 514350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11250 w 1343025"/>
                <a:gd name="connsiteY7" fmla="*/ 330200 h 504825"/>
                <a:gd name="connsiteX8" fmla="*/ 1162050 w 1343025"/>
                <a:gd name="connsiteY8" fmla="*/ 457200 h 504825"/>
                <a:gd name="connsiteX9" fmla="*/ 1250950 w 1343025"/>
                <a:gd name="connsiteY9" fmla="*/ 501650 h 504825"/>
                <a:gd name="connsiteX10" fmla="*/ 1343025 w 1343025"/>
                <a:gd name="connsiteY10" fmla="*/ 504825 h 504825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11250 w 1343025"/>
                <a:gd name="connsiteY7" fmla="*/ 330200 h 504825"/>
                <a:gd name="connsiteX8" fmla="*/ 1149350 w 1343025"/>
                <a:gd name="connsiteY8" fmla="*/ 457200 h 504825"/>
                <a:gd name="connsiteX9" fmla="*/ 1250950 w 1343025"/>
                <a:gd name="connsiteY9" fmla="*/ 501650 h 504825"/>
                <a:gd name="connsiteX10" fmla="*/ 1343025 w 1343025"/>
                <a:gd name="connsiteY10" fmla="*/ 504825 h 504825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46175 w 1343025"/>
                <a:gd name="connsiteY7" fmla="*/ 327025 h 504825"/>
                <a:gd name="connsiteX8" fmla="*/ 1149350 w 1343025"/>
                <a:gd name="connsiteY8" fmla="*/ 457200 h 504825"/>
                <a:gd name="connsiteX9" fmla="*/ 1250950 w 1343025"/>
                <a:gd name="connsiteY9" fmla="*/ 501650 h 504825"/>
                <a:gd name="connsiteX10" fmla="*/ 1343025 w 1343025"/>
                <a:gd name="connsiteY10" fmla="*/ 504825 h 504825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46175 w 1343025"/>
                <a:gd name="connsiteY7" fmla="*/ 327025 h 504825"/>
                <a:gd name="connsiteX8" fmla="*/ 1184275 w 1343025"/>
                <a:gd name="connsiteY8" fmla="*/ 473075 h 504825"/>
                <a:gd name="connsiteX9" fmla="*/ 1250950 w 1343025"/>
                <a:gd name="connsiteY9" fmla="*/ 501650 h 504825"/>
                <a:gd name="connsiteX10" fmla="*/ 1343025 w 1343025"/>
                <a:gd name="connsiteY10" fmla="*/ 504825 h 504825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46175 w 1343025"/>
                <a:gd name="connsiteY7" fmla="*/ 327025 h 504825"/>
                <a:gd name="connsiteX8" fmla="*/ 1184275 w 1343025"/>
                <a:gd name="connsiteY8" fmla="*/ 457200 h 504825"/>
                <a:gd name="connsiteX9" fmla="*/ 1250950 w 1343025"/>
                <a:gd name="connsiteY9" fmla="*/ 501650 h 504825"/>
                <a:gd name="connsiteX10" fmla="*/ 1343025 w 1343025"/>
                <a:gd name="connsiteY10" fmla="*/ 504825 h 504825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46175 w 1343025"/>
                <a:gd name="connsiteY7" fmla="*/ 327025 h 504825"/>
                <a:gd name="connsiteX8" fmla="*/ 1196975 w 1343025"/>
                <a:gd name="connsiteY8" fmla="*/ 454025 h 504825"/>
                <a:gd name="connsiteX9" fmla="*/ 1250950 w 1343025"/>
                <a:gd name="connsiteY9" fmla="*/ 501650 h 504825"/>
                <a:gd name="connsiteX10" fmla="*/ 1343025 w 1343025"/>
                <a:gd name="connsiteY10" fmla="*/ 504825 h 504825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46175 w 1343025"/>
                <a:gd name="connsiteY7" fmla="*/ 327025 h 504825"/>
                <a:gd name="connsiteX8" fmla="*/ 1196975 w 1343025"/>
                <a:gd name="connsiteY8" fmla="*/ 454025 h 504825"/>
                <a:gd name="connsiteX9" fmla="*/ 1250950 w 1343025"/>
                <a:gd name="connsiteY9" fmla="*/ 501650 h 504825"/>
                <a:gd name="connsiteX10" fmla="*/ 1343025 w 1343025"/>
                <a:gd name="connsiteY10" fmla="*/ 504825 h 504825"/>
                <a:gd name="connsiteX0" fmla="*/ 0 w 1343025"/>
                <a:gd name="connsiteY0" fmla="*/ 495300 h 504825"/>
                <a:gd name="connsiteX1" fmla="*/ 139700 w 1343025"/>
                <a:gd name="connsiteY1" fmla="*/ 498475 h 504825"/>
                <a:gd name="connsiteX2" fmla="*/ 139700 w 1343025"/>
                <a:gd name="connsiteY2" fmla="*/ 247650 h 504825"/>
                <a:gd name="connsiteX3" fmla="*/ 558800 w 1343025"/>
                <a:gd name="connsiteY3" fmla="*/ 254000 h 504825"/>
                <a:gd name="connsiteX4" fmla="*/ 558800 w 1343025"/>
                <a:gd name="connsiteY4" fmla="*/ 0 h 504825"/>
                <a:gd name="connsiteX5" fmla="*/ 892175 w 1343025"/>
                <a:gd name="connsiteY5" fmla="*/ 3175 h 504825"/>
                <a:gd name="connsiteX6" fmla="*/ 898525 w 1343025"/>
                <a:gd name="connsiteY6" fmla="*/ 327025 h 504825"/>
                <a:gd name="connsiteX7" fmla="*/ 1146175 w 1343025"/>
                <a:gd name="connsiteY7" fmla="*/ 327025 h 504825"/>
                <a:gd name="connsiteX8" fmla="*/ 1196975 w 1343025"/>
                <a:gd name="connsiteY8" fmla="*/ 454025 h 504825"/>
                <a:gd name="connsiteX9" fmla="*/ 1250950 w 1343025"/>
                <a:gd name="connsiteY9" fmla="*/ 501650 h 504825"/>
                <a:gd name="connsiteX10" fmla="*/ 1343025 w 1343025"/>
                <a:gd name="connsiteY10" fmla="*/ 504825 h 50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43025" h="504825">
                  <a:moveTo>
                    <a:pt x="0" y="495300"/>
                  </a:moveTo>
                  <a:lnTo>
                    <a:pt x="139700" y="498475"/>
                  </a:lnTo>
                  <a:cubicBezTo>
                    <a:pt x="140758" y="418042"/>
                    <a:pt x="138642" y="328083"/>
                    <a:pt x="139700" y="247650"/>
                  </a:cubicBezTo>
                  <a:lnTo>
                    <a:pt x="558800" y="254000"/>
                  </a:lnTo>
                  <a:lnTo>
                    <a:pt x="558800" y="0"/>
                  </a:lnTo>
                  <a:lnTo>
                    <a:pt x="892175" y="3175"/>
                  </a:lnTo>
                  <a:lnTo>
                    <a:pt x="898525" y="327025"/>
                  </a:lnTo>
                  <a:lnTo>
                    <a:pt x="1146175" y="327025"/>
                  </a:lnTo>
                  <a:cubicBezTo>
                    <a:pt x="1147233" y="370417"/>
                    <a:pt x="1176867" y="416983"/>
                    <a:pt x="1196975" y="454025"/>
                  </a:cubicBezTo>
                  <a:cubicBezTo>
                    <a:pt x="1224492" y="482600"/>
                    <a:pt x="1232958" y="485775"/>
                    <a:pt x="1250950" y="501650"/>
                  </a:cubicBezTo>
                  <a:lnTo>
                    <a:pt x="1343025" y="504825"/>
                  </a:lnTo>
                </a:path>
              </a:pathLst>
            </a:cu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35519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27C1C-76C3-A643-8A22-C8BAACD83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BiSM vs. Full Stack @ 41P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3309B-B581-F54A-B7EE-CAA1786C7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53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E423-279B-224D-9E50-47D1ED69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Technology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07D911-6845-0747-8583-873A09065AB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38473" y="1219200"/>
          <a:ext cx="10715055" cy="45212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568514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360013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1710375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3098073028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1793266198"/>
                    </a:ext>
                  </a:extLst>
                </a:gridCol>
                <a:gridCol w="76200">
                  <a:extLst>
                    <a:ext uri="{9D8B030D-6E8A-4147-A177-3AD203B41FA5}">
                      <a16:colId xmlns:a16="http://schemas.microsoft.com/office/drawing/2014/main" val="218881558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212304415"/>
                    </a:ext>
                  </a:extLst>
                </a:gridCol>
                <a:gridCol w="76200">
                  <a:extLst>
                    <a:ext uri="{9D8B030D-6E8A-4147-A177-3AD203B41FA5}">
                      <a16:colId xmlns:a16="http://schemas.microsoft.com/office/drawing/2014/main" val="1277454571"/>
                    </a:ext>
                  </a:extLst>
                </a:gridCol>
                <a:gridCol w="440088">
                  <a:extLst>
                    <a:ext uri="{9D8B030D-6E8A-4147-A177-3AD203B41FA5}">
                      <a16:colId xmlns:a16="http://schemas.microsoft.com/office/drawing/2014/main" val="1945581753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8900150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  <a:gridCol w="377792">
                  <a:extLst>
                    <a:ext uri="{9D8B030D-6E8A-4147-A177-3AD203B41FA5}">
                      <a16:colId xmlns:a16="http://schemas.microsoft.com/office/drawing/2014/main" val="17303039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373117061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61415933"/>
                    </a:ext>
                  </a:extLst>
                </a:gridCol>
                <a:gridCol w="1928528">
                  <a:extLst>
                    <a:ext uri="{9D8B030D-6E8A-4147-A177-3AD203B41FA5}">
                      <a16:colId xmlns:a16="http://schemas.microsoft.com/office/drawing/2014/main" val="3366607354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8354145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</a:p>
                  </a:txBody>
                  <a:tcPr anchor="ctr"/>
                </a:tc>
                <a:tc gridSpan="9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Challenge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Periphery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4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LVT, HVT + 5~6 interconnect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876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Cell Stack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ME1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ME2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PM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0002">
                        <a:alpha val="6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8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56741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Array Metals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W, 30nm First Cut, 30/40 nm 2</a:t>
                      </a:r>
                      <a:r>
                        <a:rPr lang="en-US" sz="18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½ or more metal thickness reduction possible (&gt;50% </a:t>
                      </a:r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8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pgm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8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lkg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reduction)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Patterning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 etch and Liner are required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Single etch, no liner required; lower AR, lower scope for hard-mask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8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Seal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Nitride seal required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Required, lower AR, more options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88456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Gap fill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air gap, 1</a:t>
                      </a:r>
                      <a:r>
                        <a:rPr lang="en-US" sz="18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/2</a:t>
                      </a:r>
                      <a:r>
                        <a:rPr lang="en-US" sz="18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800" baseline="-25000" dirty="0" err="1">
                          <a:latin typeface="Symbol" pitchFamily="2" charset="2"/>
                          <a:cs typeface="Calibri" panose="020F0502020204030204" pitchFamily="34" charset="0"/>
                        </a:rPr>
                        <a:t>q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tuning for TD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air gap, no visible TD issue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48048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CMP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4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Similar challenges as nodes scale, socket size scaling limitations may impact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1507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Ambient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4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Required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1664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 Pitch Via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14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challenges expected at 28 pitch and below for via resistance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8621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50F6301-D389-7244-B034-BCA61C067F03}"/>
              </a:ext>
            </a:extLst>
          </p:cNvPr>
          <p:cNvSpPr txBox="1"/>
          <p:nvPr/>
        </p:nvSpPr>
        <p:spPr>
          <a:xfrm>
            <a:off x="11931162" y="-1169377"/>
            <a:ext cx="184731" cy="427938"/>
          </a:xfrm>
          <a:prstGeom prst="rect">
            <a:avLst/>
          </a:prstGeom>
          <a:solidFill>
            <a:srgbClr val="000000">
              <a:alpha val="45098"/>
            </a:srgbClr>
          </a:solidFill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193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E423-279B-224D-9E50-47D1ED69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State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07D911-6845-0747-8583-873A09065AB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39743" y="990600"/>
          <a:ext cx="10712514" cy="33375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568514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8354145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41nm Pitch  Full 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41nm Pitch BiSM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Challenge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Tunable by SD MTS (thickness, alloy, transfer function)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876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MLC feasibility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Lower tuneability by waveform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More flexibility (without PM)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62673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Symbol" pitchFamily="2" charset="2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MTS + cross contaminations 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MTS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Drift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structure relaxation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Evolution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+ PM WE, higher V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turn-around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 at lower power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88456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Leakage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MTS + cross contaminations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MTS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48048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E1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 + cross contamination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01507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E2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 + PM set-ability + RD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94862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612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E423-279B-224D-9E50-47D1ED69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Reset State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07D911-6845-0747-8583-873A09065AB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38473" y="1219200"/>
          <a:ext cx="10715054" cy="33375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568514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3736340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8354145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Challenge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Tunable by PM material &amp; thickness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Tunable by SD material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FF00"/>
                        </a:gs>
                        <a:gs pos="49000">
                          <a:srgbClr val="FFC000"/>
                        </a:gs>
                        <a:gs pos="100000">
                          <a:srgbClr val="FFC00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7876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MLC feasibility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Tunable by waveform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Tunable by waveform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6741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Symbol" pitchFamily="2" charset="2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(SD + PM) MTS + cross contamination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MTS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Drift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+ PM structure relaxation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structure relaxation 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8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Evolution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+ PM WE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 at lower power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88456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Leakage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intrinsic (low </a:t>
                      </a:r>
                      <a:r>
                        <a:rPr lang="en-US" sz="1800" dirty="0">
                          <a:latin typeface="Symbol" pitchFamily="2" charset="2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-PM contribution)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intrinsic subVt shift right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48048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E3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+ PM WE + TD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 + RD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FFFF00"/>
                        </a:gs>
                        <a:gs pos="100000">
                          <a:srgbClr val="FFC00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01507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E4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+ PM WE + PM drift + Leakage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WE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94862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1663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E423-279B-224D-9E50-47D1ED69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Operation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07D911-6845-0747-8583-873A09065AB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14400" y="1219200"/>
          <a:ext cx="10409873" cy="222504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298893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3700780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8354145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Challenge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Mechanism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Crystallization: Nucleation/Growth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Mass transport @ T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(Segregation)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876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25uA + 60uA (ambipolar)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50uA (polarity dependent)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12225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pulse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130ns+70ns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50ns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Selection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E4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E4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Spike Miti.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Needed for PM endurance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>
                      <a:gsLst>
                        <a:gs pos="0">
                          <a:srgbClr val="92D050"/>
                        </a:gs>
                        <a:gs pos="49000">
                          <a:srgbClr val="92D050"/>
                        </a:gs>
                        <a:gs pos="100000">
                          <a:srgbClr val="92D050"/>
                        </a:gs>
                      </a:gsLst>
                      <a:lin ang="108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94862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587198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Advance Pathfinding" id="{53CE7C69-6139-0948-A6AB-4607575A99AD}" vid="{791383CE-0F90-1B4A-BC7E-FC237DDE09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</TotalTime>
  <Words>1458</Words>
  <Application>Microsoft Macintosh PowerPoint</Application>
  <PresentationFormat>Widescreen</PresentationFormat>
  <Paragraphs>481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Neo Sans Intel</vt:lpstr>
      <vt:lpstr>Neo Sans Intel Medium</vt:lpstr>
      <vt:lpstr>Arial</vt:lpstr>
      <vt:lpstr>Calibri</vt:lpstr>
      <vt:lpstr>Symbol</vt:lpstr>
      <vt:lpstr>blank</vt:lpstr>
      <vt:lpstr>PowerPoint Presentation</vt:lpstr>
      <vt:lpstr>Current Status</vt:lpstr>
      <vt:lpstr>BiSM Silicon Empiricals </vt:lpstr>
      <vt:lpstr>SLC RWB @ 41nm Pitch</vt:lpstr>
      <vt:lpstr>BiSM vs. Full Stack @ 41P</vt:lpstr>
      <vt:lpstr>Process Technology</vt:lpstr>
      <vt:lpstr>Set State</vt:lpstr>
      <vt:lpstr>Reset State</vt:lpstr>
      <vt:lpstr>Set Operation</vt:lpstr>
      <vt:lpstr>Reset Operation</vt:lpstr>
      <vt:lpstr>Read Operation</vt:lpstr>
      <vt:lpstr>Reliability</vt:lpstr>
      <vt:lpstr>3T Bipolar Decoder circuit and layout assessment based on 41P DTS </vt:lpstr>
      <vt:lpstr>Read</vt:lpstr>
      <vt:lpstr>Set a reset cell</vt:lpstr>
      <vt:lpstr>Reset a set cell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1</cp:revision>
  <dcterms:created xsi:type="dcterms:W3CDTF">2020-02-11T20:22:12Z</dcterms:created>
  <dcterms:modified xsi:type="dcterms:W3CDTF">2020-02-11T20:31:50Z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