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91" r:id="rId5"/>
    <p:sldId id="292" r:id="rId6"/>
    <p:sldId id="293" r:id="rId7"/>
    <p:sldId id="295" r:id="rId8"/>
    <p:sldId id="296" r:id="rId9"/>
    <p:sldId id="297" r:id="rId10"/>
    <p:sldId id="294" r:id="rId11"/>
    <p:sldId id="276" r:id="rId12"/>
    <p:sldId id="257" r:id="rId13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7030A0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5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7" y="10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EE-C2F2-41F7-B38A-102D655F73EE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D93DE-904C-48D5-B52E-C68CBB596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39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smtClean="0">
                <a:latin typeface="Calibri" pitchFamily="34" charset="0"/>
                <a:cs typeface="Calibri" pitchFamily="34" charset="0"/>
              </a:rPr>
              <a:t>NSG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7003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  <a:endParaRPr lang="en-US" sz="1697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emiengineering.com/what-happened-to-reram/" TargetMode="External"/><Relationship Id="rId2" Type="http://schemas.openxmlformats.org/officeDocument/2006/relationships/hyperlink" Target="https://en.wikipedia.org/wiki/Resistive_random-access_memory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emiengineering.com/a-new-memory-contender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Bipolar Decoder Architecture for 2-T memory Analysis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Mase Taub &amp; DerChang Kau, 7/27/2018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400" dirty="0"/>
              <a:t>Privileged - Prepared under the direction of Legal Counsel</a:t>
            </a:r>
            <a:endParaRPr lang="en-US" sz="3200" dirty="0"/>
          </a:p>
          <a:p>
            <a:r>
              <a:rPr lang="en-US" sz="2400" dirty="0"/>
              <a:t>Mission – To benchmark bipolar cross point array architecture</a:t>
            </a:r>
          </a:p>
          <a:p>
            <a:r>
              <a:rPr lang="en-US" sz="2400" dirty="0"/>
              <a:t>Goal – To establish and rank candidates beyond SXP scaling path</a:t>
            </a:r>
          </a:p>
          <a:p>
            <a:r>
              <a:rPr lang="en-US" sz="2400" dirty="0"/>
              <a:t>Problem statement: Explore the following attributes of bipolar decoding</a:t>
            </a:r>
          </a:p>
          <a:p>
            <a:pPr lvl="1"/>
            <a:r>
              <a:rPr lang="en-US" sz="2400" dirty="0"/>
              <a:t>Decoder footprint</a:t>
            </a:r>
          </a:p>
          <a:p>
            <a:pPr lvl="1"/>
            <a:r>
              <a:rPr lang="en-US" sz="2400" dirty="0"/>
              <a:t>Access energy</a:t>
            </a:r>
          </a:p>
          <a:p>
            <a:pPr lvl="1"/>
            <a:r>
              <a:rPr lang="en-US" sz="2400" dirty="0"/>
              <a:t>Latency</a:t>
            </a:r>
          </a:p>
          <a:p>
            <a:pPr lvl="1"/>
            <a:r>
              <a:rPr lang="en-US" sz="2400" dirty="0"/>
              <a:t>Memory density</a:t>
            </a:r>
          </a:p>
          <a:p>
            <a:pPr lvl="1"/>
            <a:r>
              <a:rPr lang="en-US" sz="2400" dirty="0"/>
              <a:t>Impact of reliability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12548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Bipolar Memory 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Bipolar RRAM to be </a:t>
            </a:r>
            <a:r>
              <a:rPr lang="en-US" sz="2400" dirty="0" smtClean="0"/>
              <a:t>examined</a:t>
            </a:r>
          </a:p>
          <a:p>
            <a:pPr lvl="1"/>
            <a:r>
              <a:rPr lang="en-US" sz="2400" dirty="0" smtClean="0"/>
              <a:t>Current </a:t>
            </a:r>
            <a:r>
              <a:rPr lang="en-US" sz="2400" dirty="0"/>
              <a:t>Control Memory Switch type (II)  – Interface (</a:t>
            </a:r>
            <a:r>
              <a:rPr lang="en-US" sz="2400" dirty="0" smtClean="0"/>
              <a:t>2D)</a:t>
            </a:r>
          </a:p>
          <a:p>
            <a:pPr lvl="1"/>
            <a:r>
              <a:rPr lang="en-US" sz="2400" dirty="0" smtClean="0"/>
              <a:t>Voltage </a:t>
            </a:r>
            <a:r>
              <a:rPr lang="en-US" sz="2400" dirty="0"/>
              <a:t>Control Memory Switch type (I)   – Filament (1D) </a:t>
            </a:r>
            <a:endParaRPr lang="en-US" sz="2400" dirty="0" smtClean="0"/>
          </a:p>
          <a:p>
            <a:pPr lvl="1"/>
            <a:r>
              <a:rPr lang="en-US" sz="2400" dirty="0" smtClean="0"/>
              <a:t>Voltage </a:t>
            </a:r>
            <a:r>
              <a:rPr lang="en-US" sz="2400" dirty="0"/>
              <a:t>Control Memory Switch type (II)  – Interface (2D)  </a:t>
            </a:r>
            <a:endParaRPr lang="en-US" sz="2400" dirty="0" smtClean="0"/>
          </a:p>
          <a:p>
            <a:pPr lvl="1"/>
            <a:r>
              <a:rPr lang="en-US" sz="2400" dirty="0" smtClean="0"/>
              <a:t>Voltage </a:t>
            </a:r>
            <a:r>
              <a:rPr lang="en-US" sz="2400" dirty="0"/>
              <a:t>Control Memory Switch type (III) – bulk  (</a:t>
            </a:r>
            <a:r>
              <a:rPr lang="en-US" sz="2400" dirty="0" smtClean="0"/>
              <a:t>3D)</a:t>
            </a:r>
          </a:p>
          <a:p>
            <a:pPr marL="554035" lvl="1" indent="0">
              <a:buNone/>
            </a:pPr>
            <a:endParaRPr lang="en-US" sz="2400" dirty="0"/>
          </a:p>
          <a:p>
            <a:r>
              <a:rPr lang="en-US" sz="2400" dirty="0"/>
              <a:t>Cell isolation: </a:t>
            </a:r>
            <a:endParaRPr lang="en-US" sz="2400" dirty="0" smtClean="0"/>
          </a:p>
          <a:p>
            <a:pPr lvl="1"/>
            <a:r>
              <a:rPr lang="en-US" sz="2400" dirty="0" smtClean="0"/>
              <a:t>1S1R, </a:t>
            </a:r>
            <a:r>
              <a:rPr lang="en-US" sz="2400" dirty="0"/>
              <a:t>including threshold switch at different on-state voltage.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450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6708" y="1321596"/>
            <a:ext cx="2361145" cy="22963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2535" y="1321596"/>
            <a:ext cx="2322296" cy="23093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6707" y="3855150"/>
            <a:ext cx="2361145" cy="22963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59154" y="3885365"/>
            <a:ext cx="2395677" cy="230934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69842" y="3402549"/>
            <a:ext cx="3247812" cy="21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Current Control memory </a:t>
            </a:r>
            <a:r>
              <a:rPr lang="en-US" sz="1400" b="1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Switch -- Interface </a:t>
            </a:r>
            <a:endParaRPr lang="en-US" sz="1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61300" y="3445714"/>
            <a:ext cx="3149708" cy="21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Voltage Control memory Switch -Interface </a:t>
            </a:r>
            <a:endParaRPr lang="en-US" sz="1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0318" y="5925191"/>
            <a:ext cx="3133935" cy="21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Voltage Control memory Switch –Filament</a:t>
            </a:r>
            <a:endParaRPr lang="en-US" sz="1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60741" y="5936103"/>
            <a:ext cx="2850267" cy="21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Voltage Control memory Switch – Bulk</a:t>
            </a:r>
            <a:endParaRPr lang="en-US" sz="1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62128" y="1321596"/>
            <a:ext cx="2322296" cy="232661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7"/>
          <a:srcRect r="39407"/>
          <a:stretch/>
        </p:blipFill>
        <p:spPr>
          <a:xfrm>
            <a:off x="6428305" y="1209345"/>
            <a:ext cx="2804230" cy="2193203"/>
          </a:xfrm>
          <a:prstGeom prst="rect">
            <a:avLst/>
          </a:prstGeom>
        </p:spPr>
      </p:pic>
      <p:pic>
        <p:nvPicPr>
          <p:cNvPr id="16" name="Picture 35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83120" y="3885365"/>
            <a:ext cx="2416925" cy="2009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2992" y="3855150"/>
            <a:ext cx="2952883" cy="2124118"/>
          </a:xfrm>
          <a:prstGeom prst="rect">
            <a:avLst/>
          </a:prstGeom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Memory Switch Devices: I-V and Program Transfer Characteristics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3307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Bidirectional 2-T selector (</a:t>
            </a:r>
            <a:r>
              <a:rPr lang="en-US" dirty="0" err="1" smtClean="0"/>
              <a:t>Diac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026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565" y="990600"/>
            <a:ext cx="5467990" cy="5222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244453" y="1433015"/>
            <a:ext cx="818865" cy="3957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24227" y="1433015"/>
            <a:ext cx="917182" cy="3957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8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Plan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Create 1S1R behavior model as input </a:t>
            </a:r>
            <a:r>
              <a:rPr lang="en-US" sz="2800" dirty="0" smtClean="0"/>
              <a:t>for</a:t>
            </a:r>
          </a:p>
          <a:p>
            <a:pPr lvl="1"/>
            <a:r>
              <a:rPr lang="en-US" sz="2800" dirty="0" smtClean="0"/>
              <a:t>Write </a:t>
            </a:r>
            <a:r>
              <a:rPr lang="en-US" sz="2800" dirty="0"/>
              <a:t>Stimuli (V, I, </a:t>
            </a:r>
            <a:r>
              <a:rPr lang="en-US" sz="2800" dirty="0" smtClean="0"/>
              <a:t>t)</a:t>
            </a:r>
          </a:p>
          <a:p>
            <a:pPr lvl="1"/>
            <a:r>
              <a:rPr lang="en-US" sz="2800" dirty="0" smtClean="0"/>
              <a:t>Read </a:t>
            </a:r>
            <a:r>
              <a:rPr lang="en-US" sz="2800" dirty="0"/>
              <a:t>metrology </a:t>
            </a:r>
            <a:endParaRPr lang="en-US" sz="2800" dirty="0" smtClean="0"/>
          </a:p>
          <a:p>
            <a:pPr lvl="1"/>
            <a:r>
              <a:rPr lang="en-US" sz="2800" dirty="0" smtClean="0"/>
              <a:t>Coupled </a:t>
            </a:r>
            <a:r>
              <a:rPr lang="en-US" sz="2800" dirty="0"/>
              <a:t>with physical cell scaling &amp; array density</a:t>
            </a:r>
          </a:p>
          <a:p>
            <a:r>
              <a:rPr lang="en-US" sz="2800" dirty="0" smtClean="0"/>
              <a:t>Seeking </a:t>
            </a:r>
            <a:r>
              <a:rPr lang="en-US" sz="2800" dirty="0"/>
              <a:t>for decode/read/write architecture impact on Tile sizes, Energy and Latency</a:t>
            </a:r>
          </a:p>
          <a:p>
            <a:pPr lvl="1"/>
            <a:r>
              <a:rPr lang="en-US" sz="2800" dirty="0" smtClean="0"/>
              <a:t>Including silicon </a:t>
            </a:r>
            <a:r>
              <a:rPr lang="en-US" sz="2800" dirty="0"/>
              <a:t>technology such as MOST, BJT and Interconnect required</a:t>
            </a:r>
          </a:p>
          <a:p>
            <a:pPr lvl="1"/>
            <a:r>
              <a:rPr lang="en-US" sz="2800" dirty="0"/>
              <a:t>Also </a:t>
            </a:r>
            <a:r>
              <a:rPr lang="en-US" sz="2800" dirty="0" smtClean="0"/>
              <a:t>exploring the feasibility </a:t>
            </a:r>
            <a:r>
              <a:rPr lang="en-US" sz="2800" dirty="0"/>
              <a:t>of </a:t>
            </a:r>
            <a:r>
              <a:rPr lang="en-US" sz="2800" dirty="0" smtClean="0"/>
              <a:t>MLC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300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ZBB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Bipolar RRAM to be examined</a:t>
            </a:r>
          </a:p>
          <a:p>
            <a:pPr lvl="1"/>
            <a:r>
              <a:rPr lang="en-US" sz="2800" dirty="0" smtClean="0"/>
              <a:t>Current </a:t>
            </a:r>
            <a:r>
              <a:rPr lang="en-US" sz="2800" dirty="0"/>
              <a:t>Control Memory Switch type (I)   – Filament </a:t>
            </a:r>
          </a:p>
          <a:p>
            <a:pPr lvl="1"/>
            <a:r>
              <a:rPr lang="en-US" sz="2800" dirty="0"/>
              <a:t>Current Control Memory Switch type (III) – Bulk</a:t>
            </a:r>
          </a:p>
          <a:p>
            <a:r>
              <a:rPr lang="en-US" sz="2800" dirty="0"/>
              <a:t>Cell isolation: </a:t>
            </a:r>
          </a:p>
          <a:p>
            <a:pPr lvl="1"/>
            <a:r>
              <a:rPr lang="en-US" sz="2800" dirty="0" smtClean="0"/>
              <a:t>0S1R</a:t>
            </a:r>
          </a:p>
          <a:p>
            <a:r>
              <a:rPr lang="en-US" sz="2800" dirty="0" smtClean="0"/>
              <a:t>Array decode/read/write architecture</a:t>
            </a:r>
          </a:p>
          <a:p>
            <a:pPr lvl="1"/>
            <a:r>
              <a:rPr lang="en-US" sz="2800" dirty="0" smtClean="0"/>
              <a:t>MBA</a:t>
            </a:r>
            <a:endParaRPr lang="en-US" sz="2800" dirty="0"/>
          </a:p>
          <a:p>
            <a:pPr lvl="1"/>
            <a:endParaRPr lang="en-US" sz="28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76306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05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5386918" cy="437630"/>
          </a:xfrm>
        </p:spPr>
        <p:txBody>
          <a:bodyPr/>
          <a:lstStyle/>
          <a:p>
            <a:pPr algn="l"/>
            <a:r>
              <a:rPr lang="en-US" sz="2400" dirty="0"/>
              <a:t>A</a:t>
            </a:r>
            <a:r>
              <a:rPr lang="en-US" sz="2400" dirty="0" smtClean="0"/>
              <a:t>tomistic memory switching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09600" y="543714"/>
            <a:ext cx="5386918" cy="639763"/>
          </a:xfrm>
        </p:spPr>
        <p:txBody>
          <a:bodyPr/>
          <a:lstStyle/>
          <a:p>
            <a:r>
              <a:rPr lang="en-US" sz="2000" dirty="0" smtClean="0"/>
              <a:t>2-T NVM (focus on memory element)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09600" y="1183474"/>
            <a:ext cx="5386918" cy="5457958"/>
          </a:xfrm>
        </p:spPr>
        <p:txBody>
          <a:bodyPr/>
          <a:lstStyle/>
          <a:p>
            <a:r>
              <a:rPr lang="en-US" sz="1600" dirty="0" smtClean="0"/>
              <a:t>PCM (Samsung, Micron, IBM/</a:t>
            </a:r>
            <a:r>
              <a:rPr lang="en-US" sz="1600" dirty="0" err="1" smtClean="0"/>
              <a:t>Macronix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SSM (Intel/Micron)</a:t>
            </a:r>
          </a:p>
          <a:p>
            <a:r>
              <a:rPr lang="en-US" sz="1600" dirty="0" smtClean="0"/>
              <a:t>VMCO/</a:t>
            </a:r>
            <a:r>
              <a:rPr lang="en-US" sz="1600" dirty="0" err="1" smtClean="0"/>
              <a:t>CMOx</a:t>
            </a:r>
            <a:r>
              <a:rPr lang="en-US" sz="1600" dirty="0" smtClean="0"/>
              <a:t> (IMEC, Unity)</a:t>
            </a:r>
          </a:p>
          <a:p>
            <a:pPr lvl="1"/>
            <a:r>
              <a:rPr lang="en-US" sz="1400" dirty="0" smtClean="0"/>
              <a:t>4DS: PCMO (</a:t>
            </a:r>
            <a:r>
              <a:rPr lang="en-US" sz="1400" dirty="0" err="1" smtClean="0"/>
              <a:t>CMOSx</a:t>
            </a:r>
            <a:r>
              <a:rPr lang="en-US" sz="1400" dirty="0" smtClean="0"/>
              <a:t>) with HGST/WD partnership? </a:t>
            </a:r>
          </a:p>
          <a:p>
            <a:pPr lvl="1"/>
            <a:r>
              <a:rPr lang="en-US" sz="1400" dirty="0" smtClean="0"/>
              <a:t>WD/Toshiba: Binary conductive oxide instead of PCMO</a:t>
            </a:r>
          </a:p>
          <a:p>
            <a:pPr lvl="1"/>
            <a:r>
              <a:rPr lang="en-US" sz="1400" dirty="0" smtClean="0"/>
              <a:t>IMEC: VMCO</a:t>
            </a:r>
          </a:p>
          <a:p>
            <a:pPr lvl="1"/>
            <a:r>
              <a:rPr lang="en-US" sz="1400" dirty="0" err="1" smtClean="0"/>
              <a:t>CMOx</a:t>
            </a:r>
            <a:r>
              <a:rPr lang="en-US" sz="1400" dirty="0" smtClean="0"/>
              <a:t>: Unity (Rambus)</a:t>
            </a:r>
          </a:p>
          <a:p>
            <a:r>
              <a:rPr lang="en-US" sz="1600" dirty="0" smtClean="0"/>
              <a:t>V</a:t>
            </a:r>
            <a:r>
              <a:rPr lang="en-US" sz="1600" baseline="-25000" dirty="0" smtClean="0"/>
              <a:t>O</a:t>
            </a:r>
            <a:r>
              <a:rPr lang="en-US" sz="1600" dirty="0" smtClean="0"/>
              <a:t>RAM/CBRAM (Redox)</a:t>
            </a:r>
          </a:p>
          <a:p>
            <a:pPr lvl="1"/>
            <a:r>
              <a:rPr lang="en-US" sz="1400" dirty="0" err="1" smtClean="0"/>
              <a:t>Weebit</a:t>
            </a:r>
            <a:r>
              <a:rPr lang="en-US" sz="1400" dirty="0" smtClean="0"/>
              <a:t>: Porous </a:t>
            </a:r>
            <a:r>
              <a:rPr lang="en-US" sz="1400" dirty="0" err="1" smtClean="0"/>
              <a:t>SiO</a:t>
            </a:r>
            <a:r>
              <a:rPr lang="en-US" sz="1400" dirty="0" smtClean="0"/>
              <a:t>, </a:t>
            </a:r>
            <a:r>
              <a:rPr lang="en-US" sz="1400" dirty="0" err="1" smtClean="0"/>
              <a:t>TaO</a:t>
            </a:r>
            <a:endParaRPr lang="en-US" sz="1400" dirty="0" smtClean="0"/>
          </a:p>
          <a:p>
            <a:pPr lvl="1"/>
            <a:r>
              <a:rPr lang="en-US" sz="1400" b="1" dirty="0" smtClean="0">
                <a:solidFill>
                  <a:srgbClr val="C00000"/>
                </a:solidFill>
              </a:rPr>
              <a:t>Panasonic</a:t>
            </a:r>
            <a:r>
              <a:rPr lang="en-US" sz="1400" dirty="0" smtClean="0"/>
              <a:t>/Fujitsu/HP: </a:t>
            </a:r>
            <a:r>
              <a:rPr lang="en-US" sz="1400" dirty="0" err="1" smtClean="0"/>
              <a:t>TaO</a:t>
            </a:r>
            <a:endParaRPr lang="en-US" sz="1400" dirty="0" smtClean="0"/>
          </a:p>
          <a:p>
            <a:pPr lvl="1"/>
            <a:r>
              <a:rPr lang="en-US" sz="1400" dirty="0" smtClean="0"/>
              <a:t>TSMC/ITRI: </a:t>
            </a:r>
            <a:r>
              <a:rPr lang="en-US" sz="1400" dirty="0" err="1" smtClean="0"/>
              <a:t>HfO</a:t>
            </a:r>
            <a:endParaRPr lang="en-US" sz="1400" dirty="0" smtClean="0"/>
          </a:p>
          <a:p>
            <a:pPr lvl="1"/>
            <a:r>
              <a:rPr lang="en-US" sz="1400" dirty="0" err="1" smtClean="0"/>
              <a:t>Macronix</a:t>
            </a:r>
            <a:r>
              <a:rPr lang="en-US" sz="1400" dirty="0" smtClean="0"/>
              <a:t>: WO </a:t>
            </a:r>
          </a:p>
          <a:p>
            <a:pPr lvl="1"/>
            <a:r>
              <a:rPr lang="en-US" sz="1400" b="1" dirty="0" err="1" smtClean="0">
                <a:solidFill>
                  <a:srgbClr val="C00000"/>
                </a:solidFill>
              </a:rPr>
              <a:t>Adesto</a:t>
            </a:r>
            <a:r>
              <a:rPr lang="en-US" sz="1400" dirty="0" smtClean="0"/>
              <a:t>: </a:t>
            </a:r>
            <a:r>
              <a:rPr lang="en-US" sz="1400" dirty="0" err="1" smtClean="0"/>
              <a:t>Te</a:t>
            </a:r>
            <a:r>
              <a:rPr lang="en-US" sz="1400" dirty="0" smtClean="0"/>
              <a:t> in </a:t>
            </a:r>
            <a:r>
              <a:rPr lang="en-US" sz="1400" dirty="0" err="1" smtClean="0"/>
              <a:t>AlO</a:t>
            </a:r>
            <a:endParaRPr lang="en-US" sz="1400" dirty="0"/>
          </a:p>
          <a:p>
            <a:pPr lvl="1"/>
            <a:r>
              <a:rPr lang="en-US" sz="1400" dirty="0" smtClean="0"/>
              <a:t>Micron/Sony: Cu in </a:t>
            </a:r>
            <a:r>
              <a:rPr lang="en-US" sz="1400" dirty="0" err="1" smtClean="0"/>
              <a:t>GdO</a:t>
            </a:r>
            <a:endParaRPr lang="en-US" sz="1400" dirty="0" smtClean="0"/>
          </a:p>
          <a:p>
            <a:pPr lvl="1"/>
            <a:r>
              <a:rPr lang="en-US" sz="1400" dirty="0" smtClean="0"/>
              <a:t>NEC: Cu in oxide(?) – targeting FPGA</a:t>
            </a:r>
          </a:p>
          <a:p>
            <a:pPr lvl="1"/>
            <a:r>
              <a:rPr lang="en-US" sz="1400" dirty="0" smtClean="0"/>
              <a:t>Crossbar: Ag/Cu in </a:t>
            </a:r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en-US" sz="1400" dirty="0" smtClean="0"/>
              <a:t>Si (with Si/</a:t>
            </a:r>
            <a:r>
              <a:rPr lang="en-US" sz="1400" dirty="0" err="1" smtClean="0"/>
              <a:t>SiO</a:t>
            </a:r>
            <a:r>
              <a:rPr lang="en-US" sz="1400" dirty="0" smtClean="0"/>
              <a:t> diode)</a:t>
            </a:r>
          </a:p>
          <a:p>
            <a:r>
              <a:rPr lang="en-US" sz="1600" dirty="0" smtClean="0"/>
              <a:t>STT (too many)</a:t>
            </a:r>
          </a:p>
          <a:p>
            <a:r>
              <a:rPr lang="en-US" sz="1600" dirty="0" smtClean="0"/>
              <a:t>FTJ</a:t>
            </a:r>
            <a:endParaRPr lang="en-US" sz="1400" dirty="0" smtClean="0"/>
          </a:p>
          <a:p>
            <a:pPr lvl="1"/>
            <a:r>
              <a:rPr lang="en-US" sz="1400" dirty="0" smtClean="0"/>
              <a:t>Toshiba: </a:t>
            </a:r>
            <a:r>
              <a:rPr lang="en-US" sz="1400" dirty="0" err="1" smtClean="0"/>
              <a:t>HfO</a:t>
            </a:r>
            <a:r>
              <a:rPr lang="en-US" sz="1400" dirty="0" smtClean="0"/>
              <a:t> + interface layer</a:t>
            </a:r>
          </a:p>
          <a:p>
            <a:pPr lvl="1"/>
            <a:r>
              <a:rPr lang="en-US" sz="1400" dirty="0" smtClean="0"/>
              <a:t>AIST consortium: </a:t>
            </a:r>
            <a:r>
              <a:rPr lang="en-US" sz="1400" dirty="0" err="1" smtClean="0"/>
              <a:t>UoTokyo</a:t>
            </a:r>
            <a:r>
              <a:rPr lang="en-US" sz="1400" dirty="0" smtClean="0"/>
              <a:t> and </a:t>
            </a:r>
            <a:r>
              <a:rPr lang="en-US" sz="1400" dirty="0" err="1" smtClean="0"/>
              <a:t>etc</a:t>
            </a:r>
            <a:endParaRPr lang="en-US" sz="1400" dirty="0" smtClean="0"/>
          </a:p>
          <a:p>
            <a:endParaRPr lang="en-US" sz="1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193371" y="543714"/>
            <a:ext cx="5389034" cy="639763"/>
          </a:xfrm>
        </p:spPr>
        <p:txBody>
          <a:bodyPr/>
          <a:lstStyle/>
          <a:p>
            <a:r>
              <a:rPr lang="en-US" sz="2000" dirty="0" smtClean="0"/>
              <a:t>Other NVM (not benchmarked)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193371" y="1183474"/>
            <a:ext cx="5389034" cy="5457958"/>
          </a:xfrm>
        </p:spPr>
        <p:txBody>
          <a:bodyPr/>
          <a:lstStyle/>
          <a:p>
            <a:r>
              <a:rPr lang="en-US" sz="1600" dirty="0" smtClean="0"/>
              <a:t>SXP-like</a:t>
            </a:r>
          </a:p>
          <a:p>
            <a:pPr lvl="1"/>
            <a:r>
              <a:rPr lang="en-US" sz="1600" dirty="0" smtClean="0"/>
              <a:t>Intel</a:t>
            </a:r>
          </a:p>
          <a:p>
            <a:pPr lvl="1"/>
            <a:r>
              <a:rPr lang="en-US" sz="1600" dirty="0" smtClean="0"/>
              <a:t>Micron</a:t>
            </a:r>
          </a:p>
          <a:p>
            <a:pPr lvl="1"/>
            <a:r>
              <a:rPr lang="en-US" sz="1600" dirty="0" err="1" smtClean="0"/>
              <a:t>Macronix</a:t>
            </a:r>
            <a:r>
              <a:rPr lang="en-US" sz="1600" dirty="0" smtClean="0"/>
              <a:t>/IBM: Si-STAG + N doped 225</a:t>
            </a:r>
          </a:p>
          <a:p>
            <a:pPr lvl="1"/>
            <a:r>
              <a:rPr lang="en-US" sz="1600" dirty="0" smtClean="0"/>
              <a:t>Hynix: As doped </a:t>
            </a:r>
            <a:r>
              <a:rPr lang="en-US" sz="1600" dirty="0" err="1" smtClean="0"/>
              <a:t>SiO</a:t>
            </a:r>
            <a:r>
              <a:rPr lang="en-US" sz="1600" dirty="0" smtClean="0"/>
              <a:t> + ReRAM(?)</a:t>
            </a:r>
          </a:p>
          <a:p>
            <a:pPr lvl="1"/>
            <a:r>
              <a:rPr lang="en-US" sz="1600" dirty="0" smtClean="0"/>
              <a:t>IMEC: N doped </a:t>
            </a:r>
            <a:r>
              <a:rPr lang="en-US" sz="1600" dirty="0" err="1" smtClean="0"/>
              <a:t>GeSe</a:t>
            </a:r>
            <a:r>
              <a:rPr lang="en-US" sz="1600" dirty="0" smtClean="0"/>
              <a:t> (selector only)</a:t>
            </a:r>
          </a:p>
          <a:p>
            <a:pPr lvl="1"/>
            <a:r>
              <a:rPr lang="en-US" sz="1600" dirty="0" smtClean="0"/>
              <a:t>LETI: </a:t>
            </a:r>
            <a:r>
              <a:rPr lang="en-US" sz="1600" dirty="0" err="1" smtClean="0"/>
              <a:t>GeSe</a:t>
            </a:r>
            <a:r>
              <a:rPr lang="en-US" sz="1600" dirty="0" smtClean="0"/>
              <a:t> + </a:t>
            </a:r>
            <a:r>
              <a:rPr lang="en-US" sz="1600" dirty="0" err="1" smtClean="0"/>
              <a:t>HfO</a:t>
            </a:r>
            <a:endParaRPr lang="en-US" sz="1600" dirty="0" smtClean="0"/>
          </a:p>
          <a:p>
            <a:r>
              <a:rPr lang="en-US" sz="1600" dirty="0" smtClean="0"/>
              <a:t>FECAP as in 1T1C</a:t>
            </a:r>
          </a:p>
          <a:p>
            <a:pPr lvl="1"/>
            <a:r>
              <a:rPr lang="en-US" sz="1600" dirty="0" smtClean="0"/>
              <a:t>IMEC, NAMLAB (GF</a:t>
            </a:r>
            <a:r>
              <a:rPr lang="en-US" sz="1600" dirty="0"/>
              <a:t>), </a:t>
            </a:r>
            <a:r>
              <a:rPr lang="en-US" sz="1600" dirty="0" smtClean="0"/>
              <a:t>MFC, Hynix/LAM </a:t>
            </a:r>
            <a:r>
              <a:rPr lang="en-US" sz="1600" dirty="0"/>
              <a:t>:  </a:t>
            </a:r>
            <a:r>
              <a:rPr lang="en-US" sz="1600" dirty="0" err="1" smtClean="0"/>
              <a:t>HfO</a:t>
            </a:r>
            <a:endParaRPr lang="en-US" sz="1600" dirty="0" smtClean="0"/>
          </a:p>
          <a:p>
            <a:pPr lvl="1"/>
            <a:r>
              <a:rPr lang="en-US" sz="1600" dirty="0" smtClean="0"/>
              <a:t>TI: PZT in production/ research </a:t>
            </a:r>
            <a:r>
              <a:rPr lang="en-US" sz="1600" dirty="0" err="1" smtClean="0"/>
              <a:t>Hf</a:t>
            </a:r>
            <a:r>
              <a:rPr lang="en-US" sz="1600" dirty="0" err="1"/>
              <a:t>O</a:t>
            </a:r>
            <a:endParaRPr lang="en-US" sz="1600" dirty="0" smtClean="0"/>
          </a:p>
          <a:p>
            <a:pPr lvl="1"/>
            <a:r>
              <a:rPr lang="en-US" sz="1600" dirty="0" smtClean="0"/>
              <a:t>Panasonic: PZT in production</a:t>
            </a:r>
          </a:p>
          <a:p>
            <a:pPr lvl="1"/>
            <a:r>
              <a:rPr lang="en-US" sz="1600" dirty="0" smtClean="0"/>
              <a:t>Sony: SBT in production</a:t>
            </a:r>
          </a:p>
          <a:p>
            <a:r>
              <a:rPr lang="en-US" sz="1600" dirty="0" smtClean="0"/>
              <a:t>FEFET</a:t>
            </a:r>
          </a:p>
          <a:p>
            <a:r>
              <a:rPr lang="en-US" sz="1600" dirty="0" smtClean="0"/>
              <a:t>NRAM (</a:t>
            </a:r>
            <a:r>
              <a:rPr lang="en-US" sz="1600" dirty="0" err="1" smtClean="0"/>
              <a:t>Nantero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Charge trap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5996518" y="102424"/>
            <a:ext cx="61659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sz="1400" dirty="0">
                <a:latin typeface="Calibri" panose="020F0502020204030204" pitchFamily="34" charset="0"/>
              </a:rPr>
              <a:t>See also: </a:t>
            </a:r>
            <a:r>
              <a:rPr lang="en-US" sz="1400" dirty="0">
                <a:latin typeface="Calibri" panose="020F0502020204030204" pitchFamily="34" charset="0"/>
                <a:hlinkClick r:id="rId2"/>
              </a:rPr>
              <a:t>https://</a:t>
            </a:r>
            <a:r>
              <a:rPr lang="en-US" sz="1400" dirty="0" smtClean="0">
                <a:latin typeface="Calibri" panose="020F0502020204030204" pitchFamily="34" charset="0"/>
                <a:hlinkClick r:id="rId2"/>
              </a:rPr>
              <a:t>en.wikipedia.org/wiki/Resistive_random-access_memory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en-US" sz="1400" dirty="0">
                <a:latin typeface="Calibri" panose="020F0502020204030204" pitchFamily="34" charset="0"/>
              </a:rPr>
              <a:t> 	</a:t>
            </a:r>
            <a:r>
              <a:rPr lang="en-US" sz="1400" dirty="0">
                <a:latin typeface="Calibri" panose="020F0502020204030204" pitchFamily="34" charset="0"/>
                <a:hlinkClick r:id="rId3"/>
              </a:rPr>
              <a:t>https://semiengineering.com/what-happened-to-reram</a:t>
            </a:r>
            <a:r>
              <a:rPr lang="en-US" sz="1400" dirty="0" smtClean="0">
                <a:latin typeface="Calibri" panose="020F0502020204030204" pitchFamily="34" charset="0"/>
                <a:hlinkClick r:id="rId3"/>
              </a:rPr>
              <a:t>/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en-US" sz="1400" dirty="0">
                <a:latin typeface="Calibri" panose="020F0502020204030204" pitchFamily="34" charset="0"/>
              </a:rPr>
              <a:t>	</a:t>
            </a:r>
            <a:r>
              <a:rPr lang="en-US" sz="1400" dirty="0">
                <a:latin typeface="Calibri" panose="020F0502020204030204" pitchFamily="34" charset="0"/>
                <a:hlinkClick r:id="rId4"/>
              </a:rPr>
              <a:t>https://semiengineering.com/a-new-memory-contender</a:t>
            </a:r>
            <a:r>
              <a:rPr lang="en-US" sz="1400" dirty="0" smtClean="0">
                <a:latin typeface="Calibri" panose="020F0502020204030204" pitchFamily="34" charset="0"/>
                <a:hlinkClick r:id="rId4"/>
              </a:rPr>
              <a:t>/</a:t>
            </a:r>
            <a:r>
              <a:rPr lang="en-US" sz="1400" dirty="0" smtClean="0">
                <a:latin typeface="Calibri" panose="020F0502020204030204" pitchFamily="34" charset="0"/>
              </a:rPr>
              <a:t> (FECAP/FEFET)</a:t>
            </a: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95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31426"/>
            <a:ext cx="10363200" cy="4876800"/>
          </a:xfrm>
        </p:spPr>
        <p:txBody>
          <a:bodyPr/>
          <a:lstStyle/>
          <a:p>
            <a:r>
              <a:rPr lang="en-US" sz="2000" dirty="0" smtClean="0"/>
              <a:t>Output traces subject to input and prior history in a cyclic loop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         </a:t>
            </a:r>
            <a:r>
              <a:rPr lang="en-US" sz="2000" dirty="0" smtClean="0">
                <a:solidFill>
                  <a:schemeClr val="accent2"/>
                </a:solidFill>
              </a:rPr>
              <a:t>SRAM</a:t>
            </a:r>
            <a:r>
              <a:rPr lang="en-US" sz="2000" dirty="0" smtClean="0"/>
              <a:t>                                                                       </a:t>
            </a:r>
            <a:r>
              <a:rPr lang="en-US" sz="2000" dirty="0" smtClean="0">
                <a:solidFill>
                  <a:schemeClr val="accent2"/>
                </a:solidFill>
              </a:rPr>
              <a:t>PCM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Input (WRITE) metrology actuates the switching mechanism</a:t>
            </a:r>
          </a:p>
          <a:p>
            <a:r>
              <a:rPr lang="en-US" sz="2000" dirty="0" smtClean="0"/>
              <a:t>Output (READ) metrology manifests the switched physics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“Hysteresis” </a:t>
            </a:r>
            <a:r>
              <a:rPr lang="en-US" sz="3200" dirty="0" smtClean="0"/>
              <a:t>of Transfer characteristics</a:t>
            </a:r>
            <a:endParaRPr lang="en-US" sz="3200" dirty="0"/>
          </a:p>
        </p:txBody>
      </p:sp>
      <p:grpSp>
        <p:nvGrpSpPr>
          <p:cNvPr id="132" name="Group 131"/>
          <p:cNvGrpSpPr/>
          <p:nvPr/>
        </p:nvGrpSpPr>
        <p:grpSpPr>
          <a:xfrm>
            <a:off x="1685495" y="1675203"/>
            <a:ext cx="4094873" cy="1971456"/>
            <a:chOff x="1479755" y="2573668"/>
            <a:chExt cx="4094873" cy="1971456"/>
          </a:xfrm>
        </p:grpSpPr>
        <p:grpSp>
          <p:nvGrpSpPr>
            <p:cNvPr id="116" name="Group 115"/>
            <p:cNvGrpSpPr/>
            <p:nvPr/>
          </p:nvGrpSpPr>
          <p:grpSpPr>
            <a:xfrm>
              <a:off x="3954448" y="2573668"/>
              <a:ext cx="1620180" cy="1620180"/>
              <a:chOff x="6492044" y="2176061"/>
              <a:chExt cx="1620180" cy="1620180"/>
            </a:xfrm>
          </p:grpSpPr>
          <p:cxnSp>
            <p:nvCxnSpPr>
              <p:cNvPr id="117" name="Straight Arrow Connector 116"/>
              <p:cNvCxnSpPr/>
              <p:nvPr/>
            </p:nvCxnSpPr>
            <p:spPr>
              <a:xfrm flipV="1">
                <a:off x="6492044" y="2176061"/>
                <a:ext cx="0" cy="162018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/>
              <p:cNvCxnSpPr/>
              <p:nvPr/>
            </p:nvCxnSpPr>
            <p:spPr>
              <a:xfrm rot="5400000" flipV="1">
                <a:off x="7302134" y="2986151"/>
                <a:ext cx="0" cy="162018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1" name="Group 120"/>
              <p:cNvGrpSpPr/>
              <p:nvPr/>
            </p:nvGrpSpPr>
            <p:grpSpPr>
              <a:xfrm>
                <a:off x="6621662" y="2536272"/>
                <a:ext cx="1102074" cy="1131275"/>
                <a:chOff x="6483927" y="2500680"/>
                <a:chExt cx="1497023" cy="1120745"/>
              </a:xfrm>
            </p:grpSpPr>
            <p:sp>
              <p:nvSpPr>
                <p:cNvPr id="127" name="Freeform 126"/>
                <p:cNvSpPr/>
                <p:nvPr/>
              </p:nvSpPr>
              <p:spPr>
                <a:xfrm>
                  <a:off x="6483927" y="2500680"/>
                  <a:ext cx="1497023" cy="1117225"/>
                </a:xfrm>
                <a:custGeom>
                  <a:avLst/>
                  <a:gdLst>
                    <a:gd name="connsiteX0" fmla="*/ 0 w 1884218"/>
                    <a:gd name="connsiteY0" fmla="*/ 11610 h 1117225"/>
                    <a:gd name="connsiteX1" fmla="*/ 535709 w 1884218"/>
                    <a:gd name="connsiteY1" fmla="*/ 30083 h 1117225"/>
                    <a:gd name="connsiteX2" fmla="*/ 748146 w 1884218"/>
                    <a:gd name="connsiteY2" fmla="*/ 270228 h 1117225"/>
                    <a:gd name="connsiteX3" fmla="*/ 1173018 w 1884218"/>
                    <a:gd name="connsiteY3" fmla="*/ 898301 h 1117225"/>
                    <a:gd name="connsiteX4" fmla="*/ 1496291 w 1884218"/>
                    <a:gd name="connsiteY4" fmla="*/ 1092264 h 1117225"/>
                    <a:gd name="connsiteX5" fmla="*/ 1884218 w 1884218"/>
                    <a:gd name="connsiteY5" fmla="*/ 1110737 h 1117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4218" h="1117225">
                      <a:moveTo>
                        <a:pt x="0" y="11610"/>
                      </a:moveTo>
                      <a:cubicBezTo>
                        <a:pt x="205509" y="-705"/>
                        <a:pt x="411018" y="-13020"/>
                        <a:pt x="535709" y="30083"/>
                      </a:cubicBezTo>
                      <a:cubicBezTo>
                        <a:pt x="660400" y="73186"/>
                        <a:pt x="641928" y="125525"/>
                        <a:pt x="748146" y="270228"/>
                      </a:cubicBezTo>
                      <a:cubicBezTo>
                        <a:pt x="854364" y="414931"/>
                        <a:pt x="1048327" y="761295"/>
                        <a:pt x="1173018" y="898301"/>
                      </a:cubicBezTo>
                      <a:cubicBezTo>
                        <a:pt x="1297709" y="1035307"/>
                        <a:pt x="1377758" y="1056858"/>
                        <a:pt x="1496291" y="1092264"/>
                      </a:cubicBezTo>
                      <a:cubicBezTo>
                        <a:pt x="1614824" y="1127670"/>
                        <a:pt x="1808788" y="1116894"/>
                        <a:pt x="1884218" y="1110737"/>
                      </a:cubicBezTo>
                    </a:path>
                  </a:pathLst>
                </a:custGeom>
                <a:no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Arrow Connector 127"/>
                <p:cNvCxnSpPr/>
                <p:nvPr/>
              </p:nvCxnSpPr>
              <p:spPr>
                <a:xfrm>
                  <a:off x="7145292" y="2913761"/>
                  <a:ext cx="72519" cy="109725"/>
                </a:xfrm>
                <a:prstGeom prst="straightConnector1">
                  <a:avLst/>
                </a:prstGeom>
                <a:ln>
                  <a:solidFill>
                    <a:schemeClr val="accent2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Arrow Connector 128"/>
                <p:cNvCxnSpPr/>
                <p:nvPr/>
              </p:nvCxnSpPr>
              <p:spPr>
                <a:xfrm>
                  <a:off x="6621836" y="2500681"/>
                  <a:ext cx="122747" cy="7039"/>
                </a:xfrm>
                <a:prstGeom prst="straightConnector1">
                  <a:avLst/>
                </a:prstGeom>
                <a:ln>
                  <a:solidFill>
                    <a:schemeClr val="accent2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Arrow Connector 129"/>
                <p:cNvCxnSpPr/>
                <p:nvPr/>
              </p:nvCxnSpPr>
              <p:spPr>
                <a:xfrm>
                  <a:off x="7739065" y="3614386"/>
                  <a:ext cx="122747" cy="7039"/>
                </a:xfrm>
                <a:prstGeom prst="straightConnector1">
                  <a:avLst/>
                </a:prstGeom>
                <a:ln>
                  <a:solidFill>
                    <a:schemeClr val="accent2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2" name="Group 121"/>
              <p:cNvGrpSpPr/>
              <p:nvPr/>
            </p:nvGrpSpPr>
            <p:grpSpPr>
              <a:xfrm rot="16200000" flipH="1">
                <a:off x="6614656" y="2528350"/>
                <a:ext cx="1102074" cy="1131275"/>
                <a:chOff x="6483927" y="2500681"/>
                <a:chExt cx="1497023" cy="1120745"/>
              </a:xfrm>
            </p:grpSpPr>
            <p:sp>
              <p:nvSpPr>
                <p:cNvPr id="123" name="Freeform 122"/>
                <p:cNvSpPr/>
                <p:nvPr/>
              </p:nvSpPr>
              <p:spPr>
                <a:xfrm>
                  <a:off x="6483927" y="2500681"/>
                  <a:ext cx="1497023" cy="1117225"/>
                </a:xfrm>
                <a:custGeom>
                  <a:avLst/>
                  <a:gdLst>
                    <a:gd name="connsiteX0" fmla="*/ 0 w 1884218"/>
                    <a:gd name="connsiteY0" fmla="*/ 11610 h 1117225"/>
                    <a:gd name="connsiteX1" fmla="*/ 535709 w 1884218"/>
                    <a:gd name="connsiteY1" fmla="*/ 30083 h 1117225"/>
                    <a:gd name="connsiteX2" fmla="*/ 748146 w 1884218"/>
                    <a:gd name="connsiteY2" fmla="*/ 270228 h 1117225"/>
                    <a:gd name="connsiteX3" fmla="*/ 1173018 w 1884218"/>
                    <a:gd name="connsiteY3" fmla="*/ 898301 h 1117225"/>
                    <a:gd name="connsiteX4" fmla="*/ 1496291 w 1884218"/>
                    <a:gd name="connsiteY4" fmla="*/ 1092264 h 1117225"/>
                    <a:gd name="connsiteX5" fmla="*/ 1884218 w 1884218"/>
                    <a:gd name="connsiteY5" fmla="*/ 1110737 h 1117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4218" h="1117225">
                      <a:moveTo>
                        <a:pt x="0" y="11610"/>
                      </a:moveTo>
                      <a:cubicBezTo>
                        <a:pt x="205509" y="-705"/>
                        <a:pt x="411018" y="-13020"/>
                        <a:pt x="535709" y="30083"/>
                      </a:cubicBezTo>
                      <a:cubicBezTo>
                        <a:pt x="660400" y="73186"/>
                        <a:pt x="641928" y="125525"/>
                        <a:pt x="748146" y="270228"/>
                      </a:cubicBezTo>
                      <a:cubicBezTo>
                        <a:pt x="854364" y="414931"/>
                        <a:pt x="1048327" y="761295"/>
                        <a:pt x="1173018" y="898301"/>
                      </a:cubicBezTo>
                      <a:cubicBezTo>
                        <a:pt x="1297709" y="1035307"/>
                        <a:pt x="1377758" y="1056858"/>
                        <a:pt x="1496291" y="1092264"/>
                      </a:cubicBezTo>
                      <a:cubicBezTo>
                        <a:pt x="1614824" y="1127670"/>
                        <a:pt x="1808788" y="1116894"/>
                        <a:pt x="1884218" y="1110737"/>
                      </a:cubicBezTo>
                    </a:path>
                  </a:pathLst>
                </a:cu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Arrow Connector 123"/>
                <p:cNvCxnSpPr/>
                <p:nvPr/>
              </p:nvCxnSpPr>
              <p:spPr>
                <a:xfrm rot="16200000" flipV="1">
                  <a:off x="7057651" y="2773691"/>
                  <a:ext cx="88811" cy="42156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Arrow Connector 124"/>
                <p:cNvCxnSpPr/>
                <p:nvPr/>
              </p:nvCxnSpPr>
              <p:spPr>
                <a:xfrm rot="10800000" flipV="1">
                  <a:off x="6621835" y="2500681"/>
                  <a:ext cx="122748" cy="7039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Arrow Connector 125"/>
                <p:cNvCxnSpPr/>
                <p:nvPr/>
              </p:nvCxnSpPr>
              <p:spPr>
                <a:xfrm rot="10800000" flipV="1">
                  <a:off x="7739065" y="3614387"/>
                  <a:ext cx="122748" cy="7039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8" name="Group 37"/>
            <p:cNvGrpSpPr/>
            <p:nvPr/>
          </p:nvGrpSpPr>
          <p:grpSpPr>
            <a:xfrm>
              <a:off x="1479755" y="2953234"/>
              <a:ext cx="2082520" cy="684076"/>
              <a:chOff x="4453510" y="2132856"/>
              <a:chExt cx="2082520" cy="684076"/>
            </a:xfrm>
          </p:grpSpPr>
          <p:grpSp>
            <p:nvGrpSpPr>
              <p:cNvPr id="34" name="Group 33"/>
              <p:cNvGrpSpPr/>
              <p:nvPr/>
            </p:nvGrpSpPr>
            <p:grpSpPr>
              <a:xfrm rot="5400000">
                <a:off x="5141313" y="1844824"/>
                <a:ext cx="684076" cy="1260140"/>
                <a:chOff x="7104112" y="1841376"/>
                <a:chExt cx="360040" cy="795536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>
                  <a:off x="7104112" y="2133600"/>
                  <a:ext cx="144016" cy="2286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Oval 4"/>
                <p:cNvSpPr/>
                <p:nvPr/>
              </p:nvSpPr>
              <p:spPr>
                <a:xfrm>
                  <a:off x="7135924" y="2057400"/>
                  <a:ext cx="76200" cy="76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" name="Straight Connector 6"/>
                <p:cNvCxnSpPr>
                  <a:stCxn id="4" idx="3"/>
                </p:cNvCxnSpPr>
                <p:nvPr/>
              </p:nvCxnSpPr>
              <p:spPr>
                <a:xfrm flipH="1">
                  <a:off x="7174024" y="2362200"/>
                  <a:ext cx="2096" cy="170148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7174024" y="1949388"/>
                  <a:ext cx="0" cy="10801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" name="Group 12"/>
                <p:cNvGrpSpPr/>
                <p:nvPr/>
              </p:nvGrpSpPr>
              <p:grpSpPr>
                <a:xfrm flipV="1">
                  <a:off x="7318040" y="1949387"/>
                  <a:ext cx="146112" cy="582962"/>
                  <a:chOff x="7252320" y="2101787"/>
                  <a:chExt cx="146112" cy="582962"/>
                </a:xfrm>
              </p:grpSpPr>
              <p:sp>
                <p:nvSpPr>
                  <p:cNvPr id="9" name="Isosceles Triangle 8"/>
                  <p:cNvSpPr/>
                  <p:nvPr/>
                </p:nvSpPr>
                <p:spPr>
                  <a:xfrm>
                    <a:off x="7252320" y="2347831"/>
                    <a:ext cx="146112" cy="215280"/>
                  </a:xfrm>
                  <a:prstGeom prst="triangl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" name="Oval 9"/>
                  <p:cNvSpPr/>
                  <p:nvPr/>
                </p:nvSpPr>
                <p:spPr>
                  <a:xfrm>
                    <a:off x="7288324" y="2267626"/>
                    <a:ext cx="76200" cy="76200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" name="Straight Connector 10"/>
                  <p:cNvCxnSpPr>
                    <a:stCxn id="9" idx="3"/>
                  </p:cNvCxnSpPr>
                  <p:nvPr/>
                </p:nvCxnSpPr>
                <p:spPr>
                  <a:xfrm rot="5400000" flipV="1">
                    <a:off x="7265081" y="2623406"/>
                    <a:ext cx="121638" cy="1047"/>
                  </a:xfrm>
                  <a:prstGeom prst="line">
                    <a:avLst/>
                  </a:prstGeom>
                  <a:ln w="1905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/>
                  <p:cNvCxnSpPr>
                    <a:endCxn id="10" idx="0"/>
                  </p:cNvCxnSpPr>
                  <p:nvPr/>
                </p:nvCxnSpPr>
                <p:spPr>
                  <a:xfrm rot="5400000" flipV="1">
                    <a:off x="7242981" y="2184183"/>
                    <a:ext cx="165839" cy="1048"/>
                  </a:xfrm>
                  <a:prstGeom prst="line">
                    <a:avLst/>
                  </a:prstGeom>
                  <a:ln w="1905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" name="Straight Connector 15"/>
                <p:cNvCxnSpPr/>
                <p:nvPr/>
              </p:nvCxnSpPr>
              <p:spPr>
                <a:xfrm flipH="1">
                  <a:off x="7174024" y="1949388"/>
                  <a:ext cx="218120" cy="0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>
                  <a:off x="7174024" y="2528900"/>
                  <a:ext cx="218120" cy="0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7284132" y="1841376"/>
                  <a:ext cx="0" cy="10801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7284132" y="2528900"/>
                  <a:ext cx="0" cy="10801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TextBox 34"/>
              <p:cNvSpPr txBox="1"/>
              <p:nvPr/>
            </p:nvSpPr>
            <p:spPr>
              <a:xfrm>
                <a:off x="4453510" y="2291222"/>
                <a:ext cx="29335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 err="1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i</a:t>
                </a:r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/p</a:t>
                </a:r>
                <a:endParaRPr lang="en-US" sz="200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67339" y="2299950"/>
                <a:ext cx="36869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o/p</a:t>
                </a:r>
                <a:endParaRPr lang="en-US" sz="2000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4932371" y="4237347"/>
              <a:ext cx="623569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dirty="0" err="1" smtClean="0">
                  <a:latin typeface="Calibri" panose="020F0502020204030204" pitchFamily="34" charset="0"/>
                  <a:ea typeface="Cambria Math" panose="02040503050406030204" pitchFamily="18" charset="0"/>
                </a:rPr>
                <a:t>i</a:t>
              </a:r>
              <a:r>
                <a:rPr lang="en-US" sz="20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/p [</a:t>
              </a:r>
              <a:r>
                <a:rPr lang="en-US" sz="2000" dirty="0">
                  <a:latin typeface="Calibri" panose="020F0502020204030204" pitchFamily="34" charset="0"/>
                  <a:ea typeface="Cambria Math" panose="02040503050406030204" pitchFamily="18" charset="0"/>
                </a:rPr>
                <a:t>v</a:t>
              </a:r>
              <a:r>
                <a:rPr lang="en-US" sz="20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]</a:t>
              </a:r>
              <a:endParaRPr lang="en-US" sz="2000" dirty="0">
                <a:latin typeface="Calibri" panose="020F050202020403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 rot="16200000">
              <a:off x="3360408" y="2781641"/>
              <a:ext cx="698909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dirty="0">
                  <a:latin typeface="Calibri" panose="020F0502020204030204" pitchFamily="34" charset="0"/>
                  <a:ea typeface="Cambria Math" panose="02040503050406030204" pitchFamily="18" charset="0"/>
                </a:rPr>
                <a:t>o</a:t>
              </a:r>
              <a:r>
                <a:rPr lang="en-US" sz="20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/p [v]</a:t>
              </a:r>
              <a:endParaRPr lang="en-US" sz="20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6964989" y="1651082"/>
            <a:ext cx="2701535" cy="2002669"/>
            <a:chOff x="6964989" y="1651082"/>
            <a:chExt cx="2701535" cy="2002669"/>
          </a:xfrm>
        </p:grpSpPr>
        <p:grpSp>
          <p:nvGrpSpPr>
            <p:cNvPr id="52" name="Group 51"/>
            <p:cNvGrpSpPr/>
            <p:nvPr/>
          </p:nvGrpSpPr>
          <p:grpSpPr>
            <a:xfrm flipH="1">
              <a:off x="8151993" y="2012923"/>
              <a:ext cx="1102076" cy="1127791"/>
              <a:chOff x="6483944" y="2500728"/>
              <a:chExt cx="1497030" cy="1117246"/>
            </a:xfrm>
          </p:grpSpPr>
          <p:sp>
            <p:nvSpPr>
              <p:cNvPr id="44" name="Freeform 43"/>
              <p:cNvSpPr/>
              <p:nvPr/>
            </p:nvSpPr>
            <p:spPr>
              <a:xfrm>
                <a:off x="6483944" y="2500728"/>
                <a:ext cx="1497027" cy="1117246"/>
              </a:xfrm>
              <a:custGeom>
                <a:avLst/>
                <a:gdLst>
                  <a:gd name="connsiteX0" fmla="*/ 0 w 1884218"/>
                  <a:gd name="connsiteY0" fmla="*/ 11610 h 1117225"/>
                  <a:gd name="connsiteX1" fmla="*/ 535709 w 1884218"/>
                  <a:gd name="connsiteY1" fmla="*/ 30083 h 1117225"/>
                  <a:gd name="connsiteX2" fmla="*/ 748146 w 1884218"/>
                  <a:gd name="connsiteY2" fmla="*/ 270228 h 1117225"/>
                  <a:gd name="connsiteX3" fmla="*/ 1173018 w 1884218"/>
                  <a:gd name="connsiteY3" fmla="*/ 898301 h 1117225"/>
                  <a:gd name="connsiteX4" fmla="*/ 1496291 w 1884218"/>
                  <a:gd name="connsiteY4" fmla="*/ 1092264 h 1117225"/>
                  <a:gd name="connsiteX5" fmla="*/ 1884218 w 1884218"/>
                  <a:gd name="connsiteY5" fmla="*/ 1110737 h 1117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4218" h="1117225">
                    <a:moveTo>
                      <a:pt x="0" y="11610"/>
                    </a:moveTo>
                    <a:cubicBezTo>
                      <a:pt x="205509" y="-705"/>
                      <a:pt x="411018" y="-13020"/>
                      <a:pt x="535709" y="30083"/>
                    </a:cubicBezTo>
                    <a:cubicBezTo>
                      <a:pt x="660400" y="73186"/>
                      <a:pt x="641928" y="125525"/>
                      <a:pt x="748146" y="270228"/>
                    </a:cubicBezTo>
                    <a:cubicBezTo>
                      <a:pt x="854364" y="414931"/>
                      <a:pt x="1048327" y="761295"/>
                      <a:pt x="1173018" y="898301"/>
                    </a:cubicBezTo>
                    <a:cubicBezTo>
                      <a:pt x="1297709" y="1035307"/>
                      <a:pt x="1377758" y="1056858"/>
                      <a:pt x="1496291" y="1092264"/>
                    </a:cubicBezTo>
                    <a:cubicBezTo>
                      <a:pt x="1614824" y="1127670"/>
                      <a:pt x="1808788" y="1116894"/>
                      <a:pt x="1884218" y="1110737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Arrow Connector 45"/>
              <p:cNvCxnSpPr/>
              <p:nvPr/>
            </p:nvCxnSpPr>
            <p:spPr>
              <a:xfrm flipH="1" flipV="1">
                <a:off x="7109670" y="2835053"/>
                <a:ext cx="108159" cy="210738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flipH="1">
                <a:off x="6532852" y="2500730"/>
                <a:ext cx="122748" cy="7039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 flipH="1" flipV="1">
                <a:off x="7871808" y="3617169"/>
                <a:ext cx="109166" cy="805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/>
            <p:cNvGrpSpPr/>
            <p:nvPr/>
          </p:nvGrpSpPr>
          <p:grpSpPr>
            <a:xfrm flipH="1">
              <a:off x="8151994" y="2018728"/>
              <a:ext cx="1102074" cy="1127722"/>
              <a:chOff x="6483927" y="2500681"/>
              <a:chExt cx="1497023" cy="1117225"/>
            </a:xfrm>
          </p:grpSpPr>
          <p:sp>
            <p:nvSpPr>
              <p:cNvPr id="62" name="Freeform 61"/>
              <p:cNvSpPr/>
              <p:nvPr/>
            </p:nvSpPr>
            <p:spPr>
              <a:xfrm>
                <a:off x="6483927" y="2500681"/>
                <a:ext cx="1497023" cy="1117225"/>
              </a:xfrm>
              <a:custGeom>
                <a:avLst/>
                <a:gdLst>
                  <a:gd name="connsiteX0" fmla="*/ 0 w 1884218"/>
                  <a:gd name="connsiteY0" fmla="*/ 11610 h 1117225"/>
                  <a:gd name="connsiteX1" fmla="*/ 535709 w 1884218"/>
                  <a:gd name="connsiteY1" fmla="*/ 30083 h 1117225"/>
                  <a:gd name="connsiteX2" fmla="*/ 748146 w 1884218"/>
                  <a:gd name="connsiteY2" fmla="*/ 270228 h 1117225"/>
                  <a:gd name="connsiteX3" fmla="*/ 1173018 w 1884218"/>
                  <a:gd name="connsiteY3" fmla="*/ 898301 h 1117225"/>
                  <a:gd name="connsiteX4" fmla="*/ 1496291 w 1884218"/>
                  <a:gd name="connsiteY4" fmla="*/ 1092264 h 1117225"/>
                  <a:gd name="connsiteX5" fmla="*/ 1884218 w 1884218"/>
                  <a:gd name="connsiteY5" fmla="*/ 1110737 h 1117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4218" h="1117225">
                    <a:moveTo>
                      <a:pt x="0" y="11610"/>
                    </a:moveTo>
                    <a:cubicBezTo>
                      <a:pt x="205509" y="-705"/>
                      <a:pt x="411018" y="-13020"/>
                      <a:pt x="535709" y="30083"/>
                    </a:cubicBezTo>
                    <a:cubicBezTo>
                      <a:pt x="660400" y="73186"/>
                      <a:pt x="641928" y="125525"/>
                      <a:pt x="748146" y="270228"/>
                    </a:cubicBezTo>
                    <a:cubicBezTo>
                      <a:pt x="854364" y="414931"/>
                      <a:pt x="1048327" y="761295"/>
                      <a:pt x="1173018" y="898301"/>
                    </a:cubicBezTo>
                    <a:cubicBezTo>
                      <a:pt x="1297709" y="1035307"/>
                      <a:pt x="1377758" y="1056858"/>
                      <a:pt x="1496291" y="1092264"/>
                    </a:cubicBezTo>
                    <a:cubicBezTo>
                      <a:pt x="1614824" y="1127670"/>
                      <a:pt x="1808788" y="1116894"/>
                      <a:pt x="1884218" y="1110737"/>
                    </a:cubicBezTo>
                  </a:path>
                </a:pathLst>
              </a:custGeom>
              <a:noFill/>
              <a:ln>
                <a:solidFill>
                  <a:srgbClr val="C0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3" name="Straight Arrow Connector 62"/>
              <p:cNvCxnSpPr/>
              <p:nvPr/>
            </p:nvCxnSpPr>
            <p:spPr>
              <a:xfrm>
                <a:off x="7217810" y="3040018"/>
                <a:ext cx="48624" cy="110252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/>
              <p:nvPr/>
            </p:nvCxnSpPr>
            <p:spPr>
              <a:xfrm rot="10800000" flipH="1" flipV="1">
                <a:off x="6703526" y="2500681"/>
                <a:ext cx="122748" cy="7039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>
                <a:endCxn id="62" idx="4"/>
              </p:cNvCxnSpPr>
              <p:nvPr/>
            </p:nvCxnSpPr>
            <p:spPr>
              <a:xfrm>
                <a:off x="7540393" y="3528755"/>
                <a:ext cx="132347" cy="6419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89"/>
            <p:cNvGrpSpPr/>
            <p:nvPr/>
          </p:nvGrpSpPr>
          <p:grpSpPr>
            <a:xfrm>
              <a:off x="7600658" y="1651082"/>
              <a:ext cx="2065866" cy="2002669"/>
              <a:chOff x="6046358" y="2176061"/>
              <a:chExt cx="2065866" cy="2002669"/>
            </a:xfrm>
          </p:grpSpPr>
          <p:cxnSp>
            <p:nvCxnSpPr>
              <p:cNvPr id="91" name="Straight Arrow Connector 90"/>
              <p:cNvCxnSpPr/>
              <p:nvPr/>
            </p:nvCxnSpPr>
            <p:spPr>
              <a:xfrm flipV="1">
                <a:off x="6492044" y="2176061"/>
                <a:ext cx="0" cy="162018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rot="5400000" flipV="1">
                <a:off x="7302134" y="2986151"/>
                <a:ext cx="0" cy="162018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/>
              <p:cNvSpPr txBox="1"/>
              <p:nvPr/>
            </p:nvSpPr>
            <p:spPr>
              <a:xfrm>
                <a:off x="7015692" y="3870953"/>
                <a:ext cx="106118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Pulse [</a:t>
                </a:r>
                <a:r>
                  <a:rPr lang="el-GR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μ</a:t>
                </a:r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A]</a:t>
                </a:r>
                <a:endParaRPr lang="en-US" sz="200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 rot="16200000">
                <a:off x="5920522" y="2374098"/>
                <a:ext cx="55944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V</a:t>
                </a:r>
                <a:r>
                  <a:rPr lang="en-US" sz="2000" baseline="-25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T</a:t>
                </a:r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 [v]</a:t>
                </a:r>
                <a:endParaRPr lang="en-US" sz="200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>
              <a:off x="6964989" y="2031909"/>
              <a:ext cx="429280" cy="684077"/>
              <a:chOff x="6902714" y="1831839"/>
              <a:chExt cx="576064" cy="1052867"/>
            </a:xfrm>
          </p:grpSpPr>
          <p:sp>
            <p:nvSpPr>
              <p:cNvPr id="74" name="Oval 73"/>
              <p:cNvSpPr/>
              <p:nvPr/>
            </p:nvSpPr>
            <p:spPr>
              <a:xfrm>
                <a:off x="6902714" y="2052585"/>
                <a:ext cx="576064" cy="60543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6" name="Straight Connector 75"/>
              <p:cNvCxnSpPr>
                <a:stCxn id="74" idx="2"/>
                <a:endCxn id="74" idx="6"/>
              </p:cNvCxnSpPr>
              <p:nvPr/>
            </p:nvCxnSpPr>
            <p:spPr>
              <a:xfrm>
                <a:off x="6902714" y="2355301"/>
                <a:ext cx="5760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74" idx="3"/>
                <a:endCxn id="74" idx="7"/>
              </p:cNvCxnSpPr>
              <p:nvPr/>
            </p:nvCxnSpPr>
            <p:spPr>
              <a:xfrm flipV="1">
                <a:off x="6987077" y="2141248"/>
                <a:ext cx="407338" cy="428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flipH="1" flipV="1">
                <a:off x="7382040" y="2118547"/>
                <a:ext cx="12375" cy="25585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74" idx="3"/>
              </p:cNvCxnSpPr>
              <p:nvPr/>
            </p:nvCxnSpPr>
            <p:spPr>
              <a:xfrm flipV="1">
                <a:off x="6987077" y="2360362"/>
                <a:ext cx="9938" cy="20899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>
                <a:stCxn id="74" idx="0"/>
              </p:cNvCxnSpPr>
              <p:nvPr/>
            </p:nvCxnSpPr>
            <p:spPr>
              <a:xfrm flipV="1">
                <a:off x="7190746" y="1831839"/>
                <a:ext cx="0" cy="220746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>
                <a:endCxn id="74" idx="4"/>
              </p:cNvCxnSpPr>
              <p:nvPr/>
            </p:nvCxnSpPr>
            <p:spPr>
              <a:xfrm flipV="1">
                <a:off x="7187298" y="2658017"/>
                <a:ext cx="3448" cy="226689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Transfer Characteristics </Agenda>
    <Date xmlns="90b7a245-a7c3-4504-88b2-cf85318e6b78">2018-02-24T00:00:00-08:00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schemas.microsoft.com/office/2006/documentManagement/types"/>
    <ds:schemaRef ds:uri="90b7a245-a7c3-4504-88b2-cf85318e6b78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4788</TotalTime>
  <Words>514</Words>
  <Application>Microsoft Office PowerPoint</Application>
  <PresentationFormat>Widescreen</PresentationFormat>
  <Paragraphs>95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Neo Sans Intel</vt:lpstr>
      <vt:lpstr>Neo Sans Intel Medium</vt:lpstr>
      <vt:lpstr>blank</vt:lpstr>
      <vt:lpstr>Bipolar Decoder Architecture for 2-T memory Analysis</vt:lpstr>
      <vt:lpstr>Bipolar Memory Cell</vt:lpstr>
      <vt:lpstr>Memory Switch Devices: I-V and Program Transfer Characteristics</vt:lpstr>
      <vt:lpstr>Bidirectional 2-T selector (Diac)</vt:lpstr>
      <vt:lpstr>Preliminary Plan </vt:lpstr>
      <vt:lpstr>ZBB List</vt:lpstr>
      <vt:lpstr>Supporting Materials</vt:lpstr>
      <vt:lpstr>Atomistic memory switching</vt:lpstr>
      <vt:lpstr>“Hysteresis” of Transfer characteristics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222</cp:revision>
  <dcterms:created xsi:type="dcterms:W3CDTF">2018-02-24T20:03:35Z</dcterms:created>
  <dcterms:modified xsi:type="dcterms:W3CDTF">2018-08-08T16:07:01Z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ce0c9a12-26ce-47be-90b0-e3b7054e1079</vt:lpwstr>
  </property>
  <property fmtid="{D5CDD505-2E9C-101B-9397-08002B2CF9AE}" pid="4" name="CTP_TimeStamp">
    <vt:lpwstr>2018-08-08 16:07:01Z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