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78" r:id="rId5"/>
    <p:sldId id="279" r:id="rId6"/>
    <p:sldId id="282" r:id="rId7"/>
    <p:sldId id="281" r:id="rId8"/>
    <p:sldId id="275" r:id="rId9"/>
    <p:sldId id="283" r:id="rId10"/>
    <p:sldId id="277" r:id="rId11"/>
    <p:sldId id="280" r:id="rId12"/>
    <p:sldId id="257" r:id="rId13"/>
    <p:sldId id="270" r:id="rId14"/>
    <p:sldId id="271" r:id="rId15"/>
    <p:sldId id="265" r:id="rId16"/>
    <p:sldId id="267" r:id="rId17"/>
    <p:sldId id="268" r:id="rId18"/>
    <p:sldId id="269" r:id="rId19"/>
    <p:sldId id="266" r:id="rId20"/>
    <p:sldId id="256" r:id="rId21"/>
    <p:sldId id="260" r:id="rId22"/>
    <p:sldId id="261" r:id="rId23"/>
    <p:sldId id="262" r:id="rId24"/>
    <p:sldId id="264" r:id="rId25"/>
    <p:sldId id="276" r:id="rId26"/>
    <p:sldId id="27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ED"/>
    <a:srgbClr val="005ADE"/>
    <a:srgbClr val="006FEA"/>
    <a:srgbClr val="0064D2"/>
    <a:srgbClr val="0E5EFE"/>
    <a:srgbClr val="0054B0"/>
    <a:srgbClr val="0071EE"/>
    <a:srgbClr val="1E69FE"/>
    <a:srgbClr val="004FE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9D9FA-AD1E-4822-A965-468E518ACAF8}" v="49" dt="2021-04-07T21:24:48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3" autoAdjust="0"/>
    <p:restoredTop sz="94660"/>
  </p:normalViewPr>
  <p:slideViewPr>
    <p:cSldViewPr>
      <p:cViewPr varScale="1">
        <p:scale>
          <a:sx n="170" d="100"/>
          <a:sy n="170" d="100"/>
        </p:scale>
        <p:origin x="82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1FC130-FCF9-41FB-B7FD-FA114280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IDEA#1 poly break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9E493-05AF-4D28-850D-2E08F02B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48680"/>
            <a:ext cx="10496550" cy="4057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A0525-EF01-4025-B0D9-66D9024DCE8F}"/>
              </a:ext>
            </a:extLst>
          </p:cNvPr>
          <p:cNvSpPr txBox="1"/>
          <p:nvPr/>
        </p:nvSpPr>
        <p:spPr>
          <a:xfrm>
            <a:off x="1919536" y="4833156"/>
            <a:ext cx="8145178" cy="1099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Pitch transistors are packed at A2A spacing, </a:t>
            </a:r>
            <a:r>
              <a:rPr lang="en-US" dirty="0" err="1"/>
              <a:t>ie</a:t>
            </a:r>
            <a:r>
              <a:rPr lang="en-US" dirty="0"/>
              <a:t> with shared gate.</a:t>
            </a:r>
          </a:p>
          <a:p>
            <a:r>
              <a:rPr lang="en-US" dirty="0"/>
              <a:t>Need to break the poly to increase </a:t>
            </a:r>
            <a:r>
              <a:rPr lang="en-US" dirty="0" err="1"/>
              <a:t>predriver</a:t>
            </a:r>
            <a:r>
              <a:rPr lang="en-US" dirty="0"/>
              <a:t> count and decrease</a:t>
            </a:r>
            <a:br>
              <a:rPr lang="en-US" dirty="0"/>
            </a:br>
            <a:r>
              <a:rPr lang="en-US" dirty="0"/>
              <a:t>global area for better foot print of the decoder.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D43D0A-BF34-4E98-9432-69ECADF1077A}"/>
              </a:ext>
            </a:extLst>
          </p:cNvPr>
          <p:cNvCxnSpPr>
            <a:cxnSpLocks/>
          </p:cNvCxnSpPr>
          <p:nvPr/>
        </p:nvCxnSpPr>
        <p:spPr>
          <a:xfrm>
            <a:off x="3179676" y="2780928"/>
            <a:ext cx="324036" cy="252028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481E62-A47D-4E45-9DFC-4E3A9DEC2860}"/>
              </a:ext>
            </a:extLst>
          </p:cNvPr>
          <p:cNvCxnSpPr>
            <a:cxnSpLocks/>
          </p:cNvCxnSpPr>
          <p:nvPr/>
        </p:nvCxnSpPr>
        <p:spPr>
          <a:xfrm flipH="1">
            <a:off x="3575720" y="2780928"/>
            <a:ext cx="2736304" cy="252028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04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C03773-FD0F-4D47-BA61-FC591D7B6A95}"/>
              </a:ext>
            </a:extLst>
          </p:cNvPr>
          <p:cNvSpPr txBox="1"/>
          <p:nvPr/>
        </p:nvSpPr>
        <p:spPr>
          <a:xfrm>
            <a:off x="6204012" y="5625244"/>
            <a:ext cx="5424114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0.67 * 64 = 42.88L is pitch cell</a:t>
            </a:r>
          </a:p>
          <a:p>
            <a:r>
              <a:rPr lang="en-US" dirty="0"/>
              <a:t>42.88/8 – 2.2 = 3.16L select transistor size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A50304-A9BE-420F-B7E0-8E83169F8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19410"/>
              </p:ext>
            </p:extLst>
          </p:nvPr>
        </p:nvGraphicFramePr>
        <p:xfrm>
          <a:off x="83332" y="80628"/>
          <a:ext cx="10371702" cy="3803679"/>
        </p:xfrm>
        <a:graphic>
          <a:graphicData uri="http://schemas.openxmlformats.org/drawingml/2006/table">
            <a:tbl>
              <a:tblPr/>
              <a:tblGrid>
                <a:gridCol w="926766">
                  <a:extLst>
                    <a:ext uri="{9D8B030D-6E8A-4147-A177-3AD203B41FA5}">
                      <a16:colId xmlns:a16="http://schemas.microsoft.com/office/drawing/2014/main" val="3364840741"/>
                    </a:ext>
                  </a:extLst>
                </a:gridCol>
                <a:gridCol w="210628">
                  <a:extLst>
                    <a:ext uri="{9D8B030D-6E8A-4147-A177-3AD203B41FA5}">
                      <a16:colId xmlns:a16="http://schemas.microsoft.com/office/drawing/2014/main" val="959594564"/>
                    </a:ext>
                  </a:extLst>
                </a:gridCol>
                <a:gridCol w="530784">
                  <a:extLst>
                    <a:ext uri="{9D8B030D-6E8A-4147-A177-3AD203B41FA5}">
                      <a16:colId xmlns:a16="http://schemas.microsoft.com/office/drawing/2014/main" val="1497866582"/>
                    </a:ext>
                  </a:extLst>
                </a:gridCol>
                <a:gridCol w="278030">
                  <a:extLst>
                    <a:ext uri="{9D8B030D-6E8A-4147-A177-3AD203B41FA5}">
                      <a16:colId xmlns:a16="http://schemas.microsoft.com/office/drawing/2014/main" val="2623024763"/>
                    </a:ext>
                  </a:extLst>
                </a:gridCol>
                <a:gridCol w="286455">
                  <a:extLst>
                    <a:ext uri="{9D8B030D-6E8A-4147-A177-3AD203B41FA5}">
                      <a16:colId xmlns:a16="http://schemas.microsoft.com/office/drawing/2014/main" val="1002820543"/>
                    </a:ext>
                  </a:extLst>
                </a:gridCol>
                <a:gridCol w="421257">
                  <a:extLst>
                    <a:ext uri="{9D8B030D-6E8A-4147-A177-3AD203B41FA5}">
                      <a16:colId xmlns:a16="http://schemas.microsoft.com/office/drawing/2014/main" val="2950318251"/>
                    </a:ext>
                  </a:extLst>
                </a:gridCol>
                <a:gridCol w="530784">
                  <a:extLst>
                    <a:ext uri="{9D8B030D-6E8A-4147-A177-3AD203B41FA5}">
                      <a16:colId xmlns:a16="http://schemas.microsoft.com/office/drawing/2014/main" val="666805270"/>
                    </a:ext>
                  </a:extLst>
                </a:gridCol>
                <a:gridCol w="261180">
                  <a:extLst>
                    <a:ext uri="{9D8B030D-6E8A-4147-A177-3AD203B41FA5}">
                      <a16:colId xmlns:a16="http://schemas.microsoft.com/office/drawing/2014/main" val="898305665"/>
                    </a:ext>
                  </a:extLst>
                </a:gridCol>
                <a:gridCol w="311730">
                  <a:extLst>
                    <a:ext uri="{9D8B030D-6E8A-4147-A177-3AD203B41FA5}">
                      <a16:colId xmlns:a16="http://schemas.microsoft.com/office/drawing/2014/main" val="1973619958"/>
                    </a:ext>
                  </a:extLst>
                </a:gridCol>
                <a:gridCol w="93021">
                  <a:extLst>
                    <a:ext uri="{9D8B030D-6E8A-4147-A177-3AD203B41FA5}">
                      <a16:colId xmlns:a16="http://schemas.microsoft.com/office/drawing/2014/main" val="3267135066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3367564022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2969114751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3585740534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1697591093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757018857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2418937937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627879557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3698712647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3220018096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2949679023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177210267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1251040703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2566462781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2179428154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336459511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3027957601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1292820018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798939655"/>
                    </a:ext>
                  </a:extLst>
                </a:gridCol>
              </a:tblGrid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265376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71615"/>
                  </a:ext>
                </a:extLst>
              </a:tr>
              <a:tr h="245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28308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LMIN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72151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14454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33073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93738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21849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02968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964887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88318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995740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74136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68936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91173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96924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49128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08383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P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04600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N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11747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P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761373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N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463832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947100"/>
                  </a:ext>
                </a:extLst>
              </a:tr>
              <a:tr h="122563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only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188661"/>
                  </a:ext>
                </a:extLst>
              </a:tr>
              <a:tr h="122563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+ Global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86987"/>
                  </a:ext>
                </a:extLst>
              </a:tr>
              <a:tr h="126789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normalized to Unipolar 2T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30486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682449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 Dr.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24571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 Dr.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85252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3058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E746199-11B7-4CE3-ADC7-1CE09163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524" y="2636912"/>
            <a:ext cx="1235834" cy="2297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C4053-33BD-4CD5-8FEE-AF336E41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516" y="476672"/>
            <a:ext cx="1202571" cy="1805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A7666F-D9D5-44FB-80C0-11903C3D1AD4}"/>
              </a:ext>
            </a:extLst>
          </p:cNvPr>
          <p:cNvSpPr txBox="1"/>
          <p:nvPr/>
        </p:nvSpPr>
        <p:spPr>
          <a:xfrm>
            <a:off x="335360" y="4113076"/>
            <a:ext cx="8491427" cy="143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Takeaway: we need  32 </a:t>
            </a:r>
            <a:r>
              <a:rPr lang="en-US" dirty="0" err="1"/>
              <a:t>predrivers</a:t>
            </a:r>
            <a:r>
              <a:rPr lang="en-US" dirty="0"/>
              <a:t> to make the decoder viable.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CUA for bipolar is larger so decoder needs to be ~10% smaller.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is 32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Don’t know how to do that yet.</a:t>
            </a:r>
          </a:p>
        </p:txBody>
      </p:sp>
    </p:spTree>
    <p:extLst>
      <p:ext uri="{BB962C8B-B14F-4D97-AF65-F5344CB8AC3E}">
        <p14:creationId xmlns:p14="http://schemas.microsoft.com/office/powerpoint/2010/main" val="259801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99D4-6EF3-47E6-94AD-91073C95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58091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5923-C15B-4D8E-9BE6-31B476B0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273051"/>
            <a:ext cx="3204356" cy="635670"/>
          </a:xfrm>
        </p:spPr>
        <p:txBody>
          <a:bodyPr wrap="square" anchor="b">
            <a:normAutofit fontScale="90000"/>
          </a:bodyPr>
          <a:lstStyle/>
          <a:p>
            <a:pPr algn="ctr"/>
            <a:r>
              <a:rPr lang="en-US" sz="3600" dirty="0"/>
              <a:t>Decoder Strategy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EBCB61-7649-49A1-937D-A48EE7084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89" y="1052736"/>
            <a:ext cx="3096344" cy="5073431"/>
          </a:xfrm>
        </p:spPr>
        <p:txBody>
          <a:bodyPr/>
          <a:lstStyle/>
          <a:p>
            <a:r>
              <a:rPr lang="en-US" dirty="0"/>
              <a:t>Doubled number of </a:t>
            </a:r>
            <a:r>
              <a:rPr lang="en-US" dirty="0" err="1"/>
              <a:t>HiZ</a:t>
            </a:r>
            <a:r>
              <a:rPr lang="en-US" dirty="0"/>
              <a:t> </a:t>
            </a:r>
            <a:r>
              <a:rPr lang="en-US" dirty="0" err="1"/>
              <a:t>invt</a:t>
            </a:r>
            <a:r>
              <a:rPr lang="en-US" dirty="0"/>
              <a:t>. This reduces </a:t>
            </a:r>
            <a:r>
              <a:rPr lang="en-US" dirty="0" err="1"/>
              <a:t>lowZinvt</a:t>
            </a:r>
            <a:r>
              <a:rPr lang="en-US" dirty="0"/>
              <a:t> Count &amp; this the decoder foot print.</a:t>
            </a:r>
          </a:p>
          <a:p>
            <a:endParaRPr lang="en-US" dirty="0"/>
          </a:p>
          <a:p>
            <a:r>
              <a:rPr lang="en-US" dirty="0"/>
              <a:t>The two things need layout for is how do we do poly break and how we connect the global across the tile.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74B10-5298-4098-8BEA-4BB75B3C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98" y="188640"/>
            <a:ext cx="6015076" cy="6669360"/>
          </a:xfrm>
          <a:prstGeom prst="rect">
            <a:avLst/>
          </a:prstGeom>
          <a:noFill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B48D9B-F6A3-4656-9D6D-92682F88AE30}"/>
              </a:ext>
            </a:extLst>
          </p:cNvPr>
          <p:cNvSpPr/>
          <p:nvPr/>
        </p:nvSpPr>
        <p:spPr>
          <a:xfrm>
            <a:off x="4007768" y="116632"/>
            <a:ext cx="6552728" cy="2376264"/>
          </a:xfrm>
          <a:prstGeom prst="roundRect">
            <a:avLst/>
          </a:prstGeom>
          <a:noFill/>
          <a:ln>
            <a:solidFill>
              <a:srgbClr val="005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C57E-1FB5-44D1-ACB2-C2642789ABCE}"/>
              </a:ext>
            </a:extLst>
          </p:cNvPr>
          <p:cNvSpPr txBox="1"/>
          <p:nvPr/>
        </p:nvSpPr>
        <p:spPr>
          <a:xfrm>
            <a:off x="5591944" y="4221088"/>
            <a:ext cx="2268252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ORIG PROPOSAL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C4265-5503-4BEE-9EF5-199F2216393B}"/>
              </a:ext>
            </a:extLst>
          </p:cNvPr>
          <p:cNvSpPr txBox="1"/>
          <p:nvPr/>
        </p:nvSpPr>
        <p:spPr>
          <a:xfrm>
            <a:off x="5555940" y="188640"/>
            <a:ext cx="2268252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IDEA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E7925-803D-4CC8-800C-69E285EA49A2}"/>
              </a:ext>
            </a:extLst>
          </p:cNvPr>
          <p:cNvSpPr txBox="1"/>
          <p:nvPr/>
        </p:nvSpPr>
        <p:spPr>
          <a:xfrm>
            <a:off x="5483932" y="6273316"/>
            <a:ext cx="2268252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ATF</a:t>
            </a:r>
          </a:p>
        </p:txBody>
      </p:sp>
    </p:spTree>
    <p:extLst>
      <p:ext uri="{BB962C8B-B14F-4D97-AF65-F5344CB8AC3E}">
        <p14:creationId xmlns:p14="http://schemas.microsoft.com/office/powerpoint/2010/main" val="126993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2CF5-733E-4520-9A65-62FF47C9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052736"/>
            <a:ext cx="4011084" cy="1162051"/>
          </a:xfrm>
        </p:spPr>
        <p:txBody>
          <a:bodyPr/>
          <a:lstStyle/>
          <a:p>
            <a:r>
              <a:rPr lang="en-US" sz="5400" dirty="0"/>
              <a:t>Proposal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D486B4-A9C1-4B75-835D-C9AF8ACB8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30" y="1556792"/>
            <a:ext cx="11691365" cy="45005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116B58-867C-452E-9D67-CE44122F3238}"/>
              </a:ext>
            </a:extLst>
          </p:cNvPr>
          <p:cNvCxnSpPr/>
          <p:nvPr/>
        </p:nvCxnSpPr>
        <p:spPr>
          <a:xfrm>
            <a:off x="8796300" y="3717032"/>
            <a:ext cx="612068" cy="32403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9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BB8D-4E24-49B1-9C33-E13808D7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2" y="44624"/>
            <a:ext cx="12025336" cy="838200"/>
          </a:xfrm>
        </p:spPr>
        <p:txBody>
          <a:bodyPr/>
          <a:lstStyle/>
          <a:p>
            <a:r>
              <a:rPr lang="en-US" sz="4000" dirty="0"/>
              <a:t>Proposed decoder footprint 0.74x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65ABA-9E7D-4522-8678-54BC12BCB5BC}"/>
              </a:ext>
            </a:extLst>
          </p:cNvPr>
          <p:cNvSpPr txBox="1"/>
          <p:nvPr/>
        </p:nvSpPr>
        <p:spPr>
          <a:xfrm>
            <a:off x="1919536" y="5733256"/>
            <a:ext cx="8472063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Diffusion limited footprint is 0.74x of ATF, but routing may grow this.</a:t>
            </a:r>
            <a:br>
              <a:rPr lang="en-US" dirty="0"/>
            </a:br>
            <a:r>
              <a:rPr lang="en-US" dirty="0"/>
              <a:t>Assumption is metal requirement is TBD.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95E13-0809-43AA-B4EF-DDEF8A50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25" y="872716"/>
            <a:ext cx="7880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FD3B-CDC9-4DD7-8F81-4B8B84C1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2805336" cy="3744652"/>
          </a:xfrm>
        </p:spPr>
        <p:txBody>
          <a:bodyPr/>
          <a:lstStyle/>
          <a:p>
            <a:r>
              <a:rPr lang="en-US" dirty="0"/>
              <a:t>Die size</a:t>
            </a:r>
            <a:br>
              <a:rPr lang="en-US" dirty="0"/>
            </a:br>
            <a:r>
              <a:rPr lang="en-US" dirty="0"/>
              <a:t>133.7</a:t>
            </a:r>
            <a:br>
              <a:rPr lang="en-US" dirty="0"/>
            </a:br>
            <a:r>
              <a:rPr lang="en-US" dirty="0"/>
              <a:t>mm^2</a:t>
            </a:r>
            <a:br>
              <a:rPr lang="en-US" dirty="0"/>
            </a:br>
            <a:r>
              <a:rPr lang="en-US" dirty="0"/>
              <a:t>array limited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9BB8C-9D87-435D-AA16-606EF560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-63388"/>
            <a:ext cx="6835163" cy="63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F5AA8E4-CAC0-429E-A2B4-03560D2E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44624"/>
            <a:ext cx="5904656" cy="838200"/>
          </a:xfrm>
        </p:spPr>
        <p:txBody>
          <a:bodyPr/>
          <a:lstStyle/>
          <a:p>
            <a:r>
              <a:rPr lang="en-US" dirty="0"/>
              <a:t>Transistor Footprint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2F8E63-A45C-4B33-8D95-3FA65A42142A}"/>
              </a:ext>
            </a:extLst>
          </p:cNvPr>
          <p:cNvGrpSpPr/>
          <p:nvPr/>
        </p:nvGrpSpPr>
        <p:grpSpPr>
          <a:xfrm>
            <a:off x="6600056" y="296652"/>
            <a:ext cx="5194946" cy="6020126"/>
            <a:chOff x="6708068" y="548680"/>
            <a:chExt cx="5194946" cy="60201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D80CF5-99A6-4997-8B81-E4B60DB81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8068" y="548680"/>
              <a:ext cx="3731503" cy="5208174"/>
            </a:xfrm>
            <a:prstGeom prst="rect">
              <a:avLst/>
            </a:prstGeom>
            <a:noFill/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7A058C-5C65-48E0-9DB3-870AFC908CB3}"/>
                </a:ext>
              </a:extLst>
            </p:cNvPr>
            <p:cNvSpPr txBox="1"/>
            <p:nvPr/>
          </p:nvSpPr>
          <p:spPr>
            <a:xfrm>
              <a:off x="10740516" y="3897052"/>
              <a:ext cx="1162498" cy="1099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</a:t>
              </a:r>
            </a:p>
            <a:p>
              <a:r>
                <a:rPr lang="en-US" dirty="0"/>
                <a:t>Shared </a:t>
              </a:r>
            </a:p>
            <a:p>
              <a:r>
                <a:rPr lang="en-US" dirty="0"/>
                <a:t>contact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A99F43-F6CD-423E-92D7-E58186BDFAB1}"/>
                </a:ext>
              </a:extLst>
            </p:cNvPr>
            <p:cNvSpPr txBox="1"/>
            <p:nvPr/>
          </p:nvSpPr>
          <p:spPr>
            <a:xfrm>
              <a:off x="10704512" y="944724"/>
              <a:ext cx="1162498" cy="1099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</a:t>
              </a:r>
            </a:p>
            <a:p>
              <a:r>
                <a:rPr lang="en-US" dirty="0"/>
                <a:t>Shared </a:t>
              </a:r>
            </a:p>
            <a:p>
              <a:r>
                <a:rPr lang="en-US" dirty="0"/>
                <a:t>contact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F8798C-24E6-41BB-9157-D7942334E746}"/>
                </a:ext>
              </a:extLst>
            </p:cNvPr>
            <p:cNvSpPr txBox="1"/>
            <p:nvPr/>
          </p:nvSpPr>
          <p:spPr>
            <a:xfrm>
              <a:off x="9300356" y="5805264"/>
              <a:ext cx="1085554" cy="76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Shared</a:t>
              </a:r>
              <a:br>
                <a:rPr lang="en-US" dirty="0"/>
              </a:br>
              <a:r>
                <a:rPr lang="en-US" dirty="0"/>
                <a:t>gate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F187F7-51CB-4874-B9FA-0E6FCB36B598}"/>
                </a:ext>
              </a:extLst>
            </p:cNvPr>
            <p:cNvSpPr txBox="1"/>
            <p:nvPr/>
          </p:nvSpPr>
          <p:spPr>
            <a:xfrm>
              <a:off x="7500156" y="5769260"/>
              <a:ext cx="1162498" cy="76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Isolated</a:t>
              </a:r>
              <a:br>
                <a:rPr lang="en-US" dirty="0"/>
              </a:br>
              <a:r>
                <a:rPr lang="en-US" dirty="0"/>
                <a:t>gate</a:t>
              </a:r>
            </a:p>
          </p:txBody>
        </p:sp>
      </p:grp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A1ED2402-BA8D-4CF6-9300-B53C6CB73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62450"/>
              </p:ext>
            </p:extLst>
          </p:nvPr>
        </p:nvGraphicFramePr>
        <p:xfrm>
          <a:off x="659396" y="2203323"/>
          <a:ext cx="4860539" cy="2451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12387673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758765358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501562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Shared 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FootPrint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8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(8.1+L) (2.2+W)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99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(8.1+L) (6.8+W)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2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(9.0+L) (2.2+W)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2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(9.0+L) (6.8+W)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4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73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CFC5708-B7ED-4EF5-B431-1C1DCE3541E6}"/>
              </a:ext>
            </a:extLst>
          </p:cNvPr>
          <p:cNvGrpSpPr/>
          <p:nvPr/>
        </p:nvGrpSpPr>
        <p:grpSpPr>
          <a:xfrm>
            <a:off x="3647728" y="2487379"/>
            <a:ext cx="2052228" cy="1883241"/>
            <a:chOff x="6059996" y="681663"/>
            <a:chExt cx="2052228" cy="188324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6DCE365-414E-483B-AC35-6FCCA1C92F43}"/>
                </a:ext>
              </a:extLst>
            </p:cNvPr>
            <p:cNvGrpSpPr/>
            <p:nvPr/>
          </p:nvGrpSpPr>
          <p:grpSpPr>
            <a:xfrm>
              <a:off x="6456040" y="1603829"/>
              <a:ext cx="576064" cy="720080"/>
              <a:chOff x="2351584" y="2744924"/>
              <a:chExt cx="576064" cy="72008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3F0280B-80C4-4431-B0AA-4062595D38D6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DB2E5CF-A8CD-4A97-940D-164B0EE7186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86FDB29-063B-4EEF-982C-32AC7D68B64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C1A743D-883F-4E60-B11D-DD0BD6B0D018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E454428-9CBA-4392-B041-832E10EDB853}"/>
                </a:ext>
              </a:extLst>
            </p:cNvPr>
            <p:cNvSpPr txBox="1"/>
            <p:nvPr/>
          </p:nvSpPr>
          <p:spPr>
            <a:xfrm>
              <a:off x="6059996" y="185585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S2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D76E0CF-F155-4C76-955E-1402F625B986}"/>
                </a:ext>
              </a:extLst>
            </p:cNvPr>
            <p:cNvGrpSpPr/>
            <p:nvPr/>
          </p:nvGrpSpPr>
          <p:grpSpPr>
            <a:xfrm>
              <a:off x="6456040" y="944724"/>
              <a:ext cx="576064" cy="720080"/>
              <a:chOff x="2351584" y="2744924"/>
              <a:chExt cx="576064" cy="72008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1BAE78C-21F9-4016-A66C-2C5309F272D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23EE436-60B9-447E-852B-AB019A8BDE5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8FE6DBC-2137-4133-A833-573A1D3B20EA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E57E3E2-A733-4857-B579-A619296CA82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5F363E3-21FB-4AF2-AAAF-6B9A171A4F16}"/>
                </a:ext>
              </a:extLst>
            </p:cNvPr>
            <p:cNvSpPr txBox="1"/>
            <p:nvPr/>
          </p:nvSpPr>
          <p:spPr>
            <a:xfrm>
              <a:off x="6059996" y="1196752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0F9D6DE-FF02-4844-AC19-0EA2D5E0E963}"/>
                </a:ext>
              </a:extLst>
            </p:cNvPr>
            <p:cNvSpPr txBox="1"/>
            <p:nvPr/>
          </p:nvSpPr>
          <p:spPr>
            <a:xfrm>
              <a:off x="6282214" y="149581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241A725-29A2-467A-87B6-3A385C698523}"/>
                </a:ext>
              </a:extLst>
            </p:cNvPr>
            <p:cNvSpPr txBox="1"/>
            <p:nvPr/>
          </p:nvSpPr>
          <p:spPr>
            <a:xfrm>
              <a:off x="6564052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L2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AACD041-DB0A-4DD6-8C9B-2196416FFDAD}"/>
                </a:ext>
              </a:extLst>
            </p:cNvPr>
            <p:cNvGrpSpPr/>
            <p:nvPr/>
          </p:nvGrpSpPr>
          <p:grpSpPr>
            <a:xfrm>
              <a:off x="7212124" y="1603829"/>
              <a:ext cx="576064" cy="720080"/>
              <a:chOff x="2351584" y="2744924"/>
              <a:chExt cx="576064" cy="72008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E5357DE-0F47-4597-BAFB-942722E44B51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F868867-3258-4D97-B3C8-D5FC784B8379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1CC4F67-4D50-4C92-8F35-4BE62B1D9318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320420F-AB55-420C-936A-C1A335DF7BC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ECE2A5B-C091-43F4-B0BB-C7FE7F9F8B42}"/>
                </a:ext>
              </a:extLst>
            </p:cNvPr>
            <p:cNvGrpSpPr/>
            <p:nvPr/>
          </p:nvGrpSpPr>
          <p:grpSpPr>
            <a:xfrm>
              <a:off x="7212124" y="944724"/>
              <a:ext cx="576064" cy="720080"/>
              <a:chOff x="2351584" y="2744924"/>
              <a:chExt cx="576064" cy="72008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05F57F7-B784-4EE4-9299-1AC160FE0484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84E04CD-8EC7-4C42-8758-AAFBA4307FF4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AAA3D6C-52D2-412C-9DDF-1E6BCEF078E1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693E70C-A4A7-4204-A3B6-EA45974A7E4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106A6C0-40FB-49C2-AC26-DD3C75362156}"/>
                </a:ext>
              </a:extLst>
            </p:cNvPr>
            <p:cNvSpPr txBox="1"/>
            <p:nvPr/>
          </p:nvSpPr>
          <p:spPr>
            <a:xfrm>
              <a:off x="7572164" y="150685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6430304-2956-4E6D-A313-A54A2D5E9B24}"/>
                </a:ext>
              </a:extLst>
            </p:cNvPr>
            <p:cNvSpPr txBox="1"/>
            <p:nvPr/>
          </p:nvSpPr>
          <p:spPr>
            <a:xfrm>
              <a:off x="7320136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L4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50C044E-E9F0-4782-A1D2-F500F472CDB2}"/>
                </a:ext>
              </a:extLst>
            </p:cNvPr>
            <p:cNvSpPr txBox="1"/>
            <p:nvPr/>
          </p:nvSpPr>
          <p:spPr>
            <a:xfrm>
              <a:off x="7740006" y="1819853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S4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F108C1B-AFFB-4CF9-8F7B-7734D89C167A}"/>
                </a:ext>
              </a:extLst>
            </p:cNvPr>
            <p:cNvSpPr txBox="1"/>
            <p:nvPr/>
          </p:nvSpPr>
          <p:spPr>
            <a:xfrm>
              <a:off x="7740006" y="1160748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S3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B4B32CA-BD5F-432E-A154-E0AE6C86FD6B}"/>
                </a:ext>
              </a:extLst>
            </p:cNvPr>
            <p:cNvSpPr txBox="1"/>
            <p:nvPr/>
          </p:nvSpPr>
          <p:spPr>
            <a:xfrm>
              <a:off x="6564052" y="68166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F7EB397-9830-416E-9735-A407B3FC2A00}"/>
                </a:ext>
              </a:extLst>
            </p:cNvPr>
            <p:cNvSpPr txBox="1"/>
            <p:nvPr/>
          </p:nvSpPr>
          <p:spPr>
            <a:xfrm>
              <a:off x="7325592" y="68166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L3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A63FFB1-BA79-4A23-9EBC-4597F5B23C69}"/>
              </a:ext>
            </a:extLst>
          </p:cNvPr>
          <p:cNvGrpSpPr/>
          <p:nvPr/>
        </p:nvGrpSpPr>
        <p:grpSpPr>
          <a:xfrm>
            <a:off x="6672064" y="2372398"/>
            <a:ext cx="2052228" cy="2113203"/>
            <a:chOff x="9084332" y="451701"/>
            <a:chExt cx="2052228" cy="211320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244697D-F273-469B-9D39-5AFBAB3DBB13}"/>
                </a:ext>
              </a:extLst>
            </p:cNvPr>
            <p:cNvGrpSpPr/>
            <p:nvPr/>
          </p:nvGrpSpPr>
          <p:grpSpPr>
            <a:xfrm>
              <a:off x="9480376" y="1603829"/>
              <a:ext cx="576064" cy="720080"/>
              <a:chOff x="2351584" y="2744924"/>
              <a:chExt cx="576064" cy="72008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F6D92E-9F6A-41CC-BC73-63EA48A939CA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15A09A6-AFE9-4D2C-967C-BE23E5C829F2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90DC1C7-EF9C-456E-92E1-3882536E1074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4DB5A30-CCB1-496A-9A1A-C1238EC9A14F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AE42F2E-C081-42E6-9C91-1D37AA893CBF}"/>
                </a:ext>
              </a:extLst>
            </p:cNvPr>
            <p:cNvSpPr txBox="1"/>
            <p:nvPr/>
          </p:nvSpPr>
          <p:spPr>
            <a:xfrm>
              <a:off x="9084332" y="185585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S2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6B2EC99-29E1-43D1-B74D-A1DAC4140353}"/>
                </a:ext>
              </a:extLst>
            </p:cNvPr>
            <p:cNvGrpSpPr/>
            <p:nvPr/>
          </p:nvGrpSpPr>
          <p:grpSpPr>
            <a:xfrm>
              <a:off x="9480376" y="703729"/>
              <a:ext cx="576064" cy="720080"/>
              <a:chOff x="2351584" y="2744924"/>
              <a:chExt cx="576064" cy="72008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7882B78-1E4E-4A43-94C8-CB80F1504DDF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45FE710-C9A5-438D-9EF4-BB7F81BC370B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02B0565-F253-4B7E-86D8-5558FD3AC3E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F6181A3-5622-4776-A022-CFEDDFABAF3A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504010E-B64D-4B68-95A0-D355ED6E23DD}"/>
                </a:ext>
              </a:extLst>
            </p:cNvPr>
            <p:cNvSpPr txBox="1"/>
            <p:nvPr/>
          </p:nvSpPr>
          <p:spPr>
            <a:xfrm>
              <a:off x="9084332" y="95575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F7CD97D-AA45-4FFA-BBBB-5E772EA5212B}"/>
                </a:ext>
              </a:extLst>
            </p:cNvPr>
            <p:cNvSpPr txBox="1"/>
            <p:nvPr/>
          </p:nvSpPr>
          <p:spPr>
            <a:xfrm>
              <a:off x="9306550" y="149581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9B50CFE-A337-4519-8498-F9D19273BE47}"/>
                </a:ext>
              </a:extLst>
            </p:cNvPr>
            <p:cNvSpPr txBox="1"/>
            <p:nvPr/>
          </p:nvSpPr>
          <p:spPr>
            <a:xfrm>
              <a:off x="9588388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L2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5D78E69-D25F-43C7-880F-6EBB4251FFC0}"/>
                </a:ext>
              </a:extLst>
            </p:cNvPr>
            <p:cNvGrpSpPr/>
            <p:nvPr/>
          </p:nvGrpSpPr>
          <p:grpSpPr>
            <a:xfrm>
              <a:off x="10236460" y="1603829"/>
              <a:ext cx="576064" cy="720080"/>
              <a:chOff x="2351584" y="2744924"/>
              <a:chExt cx="576064" cy="72008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95798B8-CAF3-4189-8FC0-14C6F9BFA8CE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B746FF2-5186-40C6-84F0-310482404019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CB740A7-D1A0-405B-B86C-4348727740E3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47EDA84-B347-4BC5-BD1D-F8438929969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AAF8788-BE35-4AD7-BB77-F40A25D7507E}"/>
                </a:ext>
              </a:extLst>
            </p:cNvPr>
            <p:cNvGrpSpPr/>
            <p:nvPr/>
          </p:nvGrpSpPr>
          <p:grpSpPr>
            <a:xfrm>
              <a:off x="10236460" y="703729"/>
              <a:ext cx="576064" cy="720080"/>
              <a:chOff x="2351584" y="2744924"/>
              <a:chExt cx="576064" cy="72008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36520BC-3503-49CD-B394-FA6C1E611DB8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50B308C-C611-4E57-89D9-27302AF6575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C6A7DED-C524-4E64-8A2A-0E2C5D5F8E2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46A4181-461A-4364-BB3A-52767E8F535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E79FF0E-1A84-4967-9F1E-C91F64E491A3}"/>
                </a:ext>
              </a:extLst>
            </p:cNvPr>
            <p:cNvSpPr txBox="1"/>
            <p:nvPr/>
          </p:nvSpPr>
          <p:spPr>
            <a:xfrm>
              <a:off x="10596500" y="150685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42F5C0B-5D2C-4139-9AA2-5A71B174D270}"/>
                </a:ext>
              </a:extLst>
            </p:cNvPr>
            <p:cNvSpPr txBox="1"/>
            <p:nvPr/>
          </p:nvSpPr>
          <p:spPr>
            <a:xfrm>
              <a:off x="10344472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L4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6E30456-12E5-49FA-B250-528F0D90E2B1}"/>
                </a:ext>
              </a:extLst>
            </p:cNvPr>
            <p:cNvSpPr txBox="1"/>
            <p:nvPr/>
          </p:nvSpPr>
          <p:spPr>
            <a:xfrm>
              <a:off x="9306550" y="1243789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ACDE92D-DC48-4F1D-98DA-271F1FA429F8}"/>
                </a:ext>
              </a:extLst>
            </p:cNvPr>
            <p:cNvSpPr txBox="1"/>
            <p:nvPr/>
          </p:nvSpPr>
          <p:spPr>
            <a:xfrm>
              <a:off x="10602694" y="1243789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C2F27B2-BE83-4355-B7F7-A48AA22898F0}"/>
                </a:ext>
              </a:extLst>
            </p:cNvPr>
            <p:cNvSpPr txBox="1"/>
            <p:nvPr/>
          </p:nvSpPr>
          <p:spPr>
            <a:xfrm>
              <a:off x="10764342" y="1819853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301DDC0-179F-433B-8DE2-98F412258204}"/>
                </a:ext>
              </a:extLst>
            </p:cNvPr>
            <p:cNvSpPr txBox="1"/>
            <p:nvPr/>
          </p:nvSpPr>
          <p:spPr>
            <a:xfrm>
              <a:off x="10764342" y="919753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S3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AD46835-FFCC-4884-BDFB-0EEB3932C583}"/>
                </a:ext>
              </a:extLst>
            </p:cNvPr>
            <p:cNvSpPr txBox="1"/>
            <p:nvPr/>
          </p:nvSpPr>
          <p:spPr>
            <a:xfrm>
              <a:off x="9588388" y="45170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11700DC-5EF2-466A-B726-BCA6A7D5C93A}"/>
                </a:ext>
              </a:extLst>
            </p:cNvPr>
            <p:cNvSpPr txBox="1"/>
            <p:nvPr/>
          </p:nvSpPr>
          <p:spPr>
            <a:xfrm>
              <a:off x="10349928" y="45170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L3</a:t>
              </a:r>
            </a:p>
          </p:txBody>
        </p:sp>
      </p:grpSp>
      <p:sp>
        <p:nvSpPr>
          <p:cNvPr id="161" name="Title 160">
            <a:extLst>
              <a:ext uri="{FF2B5EF4-FFF2-40B4-BE49-F238E27FC236}">
                <a16:creationId xmlns:a16="http://schemas.microsoft.com/office/drawing/2014/main" id="{3F90FFCE-4E11-4DAF-97DE-4C1A126F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40296"/>
          </a:xfrm>
        </p:spPr>
        <p:txBody>
          <a:bodyPr/>
          <a:lstStyle/>
          <a:p>
            <a:r>
              <a:rPr lang="en-US" dirty="0"/>
              <a:t>#S  x  #G  =  #L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62022D4-30FF-4D04-9FEC-7F158FCFF781}"/>
              </a:ext>
            </a:extLst>
          </p:cNvPr>
          <p:cNvSpPr txBox="1"/>
          <p:nvPr/>
        </p:nvSpPr>
        <p:spPr>
          <a:xfrm>
            <a:off x="4115780" y="1857309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3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5588908-03C4-4F29-86F5-EBA12DF7D192}"/>
              </a:ext>
            </a:extLst>
          </p:cNvPr>
          <p:cNvSpPr txBox="1"/>
          <p:nvPr/>
        </p:nvSpPr>
        <p:spPr>
          <a:xfrm>
            <a:off x="7284132" y="1857309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7E9EEE6-FD48-4104-878E-70B43F3401A0}"/>
              </a:ext>
            </a:extLst>
          </p:cNvPr>
          <p:cNvSpPr txBox="1"/>
          <p:nvPr/>
        </p:nvSpPr>
        <p:spPr>
          <a:xfrm>
            <a:off x="1199456" y="4617132"/>
            <a:ext cx="102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Case 3 has a smaller footprint compared with Case 4</a:t>
            </a:r>
          </a:p>
          <a:p>
            <a:pPr algn="ctr"/>
            <a:r>
              <a:rPr lang="en-US" sz="2800" dirty="0">
                <a:highlight>
                  <a:srgbClr val="FFFF00"/>
                </a:highlight>
              </a:rPr>
              <a:t>Due to shared contact for the same G:L ratio.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C50058A2-B21E-403B-B985-EBCA6A6351DB}"/>
              </a:ext>
            </a:extLst>
          </p:cNvPr>
          <p:cNvSpPr/>
          <p:nvPr/>
        </p:nvSpPr>
        <p:spPr>
          <a:xfrm>
            <a:off x="7428148" y="1232756"/>
            <a:ext cx="612068" cy="684076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3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60">
            <a:extLst>
              <a:ext uri="{FF2B5EF4-FFF2-40B4-BE49-F238E27FC236}">
                <a16:creationId xmlns:a16="http://schemas.microsoft.com/office/drawing/2014/main" id="{3F90FFCE-4E11-4DAF-97DE-4C1A126F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40296"/>
          </a:xfrm>
        </p:spPr>
        <p:txBody>
          <a:bodyPr/>
          <a:lstStyle/>
          <a:p>
            <a:r>
              <a:rPr lang="en-US" dirty="0"/>
              <a:t>ATF is Case 3 with shared global.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4B7762-0612-4836-80D7-5A11C090C956}"/>
              </a:ext>
            </a:extLst>
          </p:cNvPr>
          <p:cNvGrpSpPr/>
          <p:nvPr/>
        </p:nvGrpSpPr>
        <p:grpSpPr>
          <a:xfrm>
            <a:off x="4367808" y="2487379"/>
            <a:ext cx="972108" cy="1883241"/>
            <a:chOff x="3647728" y="2487379"/>
            <a:chExt cx="972108" cy="188324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6DCE365-414E-483B-AC35-6FCCA1C92F43}"/>
                </a:ext>
              </a:extLst>
            </p:cNvPr>
            <p:cNvGrpSpPr/>
            <p:nvPr/>
          </p:nvGrpSpPr>
          <p:grpSpPr>
            <a:xfrm>
              <a:off x="4043772" y="3409545"/>
              <a:ext cx="576064" cy="720080"/>
              <a:chOff x="2351584" y="2744924"/>
              <a:chExt cx="576064" cy="72008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3F0280B-80C4-4431-B0AA-4062595D38D6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DB2E5CF-A8CD-4A97-940D-164B0EE7186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86FDB29-063B-4EEF-982C-32AC7D68B64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C1A743D-883F-4E60-B11D-DD0BD6B0D018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E454428-9CBA-4392-B041-832E10EDB853}"/>
                </a:ext>
              </a:extLst>
            </p:cNvPr>
            <p:cNvSpPr txBox="1"/>
            <p:nvPr/>
          </p:nvSpPr>
          <p:spPr>
            <a:xfrm>
              <a:off x="3647728" y="3661573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S2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D76E0CF-F155-4C76-955E-1402F625B986}"/>
                </a:ext>
              </a:extLst>
            </p:cNvPr>
            <p:cNvGrpSpPr/>
            <p:nvPr/>
          </p:nvGrpSpPr>
          <p:grpSpPr>
            <a:xfrm>
              <a:off x="4043772" y="2750440"/>
              <a:ext cx="576064" cy="720080"/>
              <a:chOff x="2351584" y="2744924"/>
              <a:chExt cx="576064" cy="72008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1BAE78C-21F9-4016-A66C-2C5309F272D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23EE436-60B9-447E-852B-AB019A8BDE5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8FE6DBC-2137-4133-A833-573A1D3B20EA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E57E3E2-A733-4857-B579-A619296CA82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5F363E3-21FB-4AF2-AAAF-6B9A171A4F16}"/>
                </a:ext>
              </a:extLst>
            </p:cNvPr>
            <p:cNvSpPr txBox="1"/>
            <p:nvPr/>
          </p:nvSpPr>
          <p:spPr>
            <a:xfrm>
              <a:off x="3647728" y="3002468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0F9D6DE-FF02-4844-AC19-0EA2D5E0E963}"/>
                </a:ext>
              </a:extLst>
            </p:cNvPr>
            <p:cNvSpPr txBox="1"/>
            <p:nvPr/>
          </p:nvSpPr>
          <p:spPr>
            <a:xfrm>
              <a:off x="3869946" y="330153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241A725-29A2-467A-87B6-3A385C698523}"/>
                </a:ext>
              </a:extLst>
            </p:cNvPr>
            <p:cNvSpPr txBox="1"/>
            <p:nvPr/>
          </p:nvSpPr>
          <p:spPr>
            <a:xfrm>
              <a:off x="4151784" y="409362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L2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B4B32CA-BD5F-432E-A154-E0AE6C86FD6B}"/>
                </a:ext>
              </a:extLst>
            </p:cNvPr>
            <p:cNvSpPr txBox="1"/>
            <p:nvPr/>
          </p:nvSpPr>
          <p:spPr>
            <a:xfrm>
              <a:off x="4151784" y="248737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1348A6-4BE4-4751-8CC5-724E0D5E2C9C}"/>
              </a:ext>
            </a:extLst>
          </p:cNvPr>
          <p:cNvGrpSpPr/>
          <p:nvPr/>
        </p:nvGrpSpPr>
        <p:grpSpPr>
          <a:xfrm>
            <a:off x="6924092" y="2487379"/>
            <a:ext cx="900100" cy="1883241"/>
            <a:chOff x="4799856" y="2487379"/>
            <a:chExt cx="900100" cy="1883241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AACD041-DB0A-4DD6-8C9B-2196416FFDAD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E5357DE-0F47-4597-BAFB-942722E44B51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F868867-3258-4D97-B3C8-D5FC784B8379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1CC4F67-4D50-4C92-8F35-4BE62B1D9318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320420F-AB55-420C-936A-C1A335DF7BC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ECE2A5B-C091-43F4-B0BB-C7FE7F9F8B42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05F57F7-B784-4EE4-9299-1AC160FE0484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84E04CD-8EC7-4C42-8758-AAFBA4307FF4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AAA3D6C-52D2-412C-9DDF-1E6BCEF078E1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693E70C-A4A7-4204-A3B6-EA45974A7E4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106A6C0-40FB-49C2-AC26-DD3C75362156}"/>
                </a:ext>
              </a:extLst>
            </p:cNvPr>
            <p:cNvSpPr txBox="1"/>
            <p:nvPr/>
          </p:nvSpPr>
          <p:spPr>
            <a:xfrm>
              <a:off x="5159896" y="331256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6430304-2956-4E6D-A313-A54A2D5E9B24}"/>
                </a:ext>
              </a:extLst>
            </p:cNvPr>
            <p:cNvSpPr txBox="1"/>
            <p:nvPr/>
          </p:nvSpPr>
          <p:spPr>
            <a:xfrm>
              <a:off x="4907868" y="409362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L4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50C044E-E9F0-4782-A1D2-F500F472CDB2}"/>
                </a:ext>
              </a:extLst>
            </p:cNvPr>
            <p:cNvSpPr txBox="1"/>
            <p:nvPr/>
          </p:nvSpPr>
          <p:spPr>
            <a:xfrm>
              <a:off x="5327738" y="3625569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S4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F108C1B-AFFB-4CF9-8F7B-7734D89C167A}"/>
                </a:ext>
              </a:extLst>
            </p:cNvPr>
            <p:cNvSpPr txBox="1"/>
            <p:nvPr/>
          </p:nvSpPr>
          <p:spPr>
            <a:xfrm>
              <a:off x="5327738" y="2966464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F7EB397-9830-416E-9735-A407B3FC2A00}"/>
                </a:ext>
              </a:extLst>
            </p:cNvPr>
            <p:cNvSpPr txBox="1"/>
            <p:nvPr/>
          </p:nvSpPr>
          <p:spPr>
            <a:xfrm>
              <a:off x="4913324" y="248737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FE9C92-C07F-45A1-B777-3A7E38F666A5}"/>
              </a:ext>
            </a:extLst>
          </p:cNvPr>
          <p:cNvSpPr/>
          <p:nvPr/>
        </p:nvSpPr>
        <p:spPr>
          <a:xfrm>
            <a:off x="5735960" y="1448780"/>
            <a:ext cx="756084" cy="38884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SOCKET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A684CF-9F77-456C-99BC-079A7ADF9DFD}"/>
              </a:ext>
            </a:extLst>
          </p:cNvPr>
          <p:cNvGrpSpPr/>
          <p:nvPr/>
        </p:nvGrpSpPr>
        <p:grpSpPr>
          <a:xfrm>
            <a:off x="5807968" y="4293096"/>
            <a:ext cx="1020325" cy="1058054"/>
            <a:chOff x="9804412" y="3312566"/>
            <a:chExt cx="1020325" cy="105805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C10104C-2F7A-4CEE-9BDC-F85F12945204}"/>
                </a:ext>
              </a:extLst>
            </p:cNvPr>
            <p:cNvGrpSpPr/>
            <p:nvPr/>
          </p:nvGrpSpPr>
          <p:grpSpPr>
            <a:xfrm>
              <a:off x="9804412" y="3409545"/>
              <a:ext cx="576064" cy="720080"/>
              <a:chOff x="2351584" y="2744924"/>
              <a:chExt cx="576064" cy="72008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211BF9-48A4-4BF7-97DC-11FE3248E62D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286DFB5-C963-4D21-AFC0-3534138A9E43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F594300-6F1E-40AE-BF57-803E5455BFB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72C98A1-668A-441B-9E94-C846D805292E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57AB6F-D3D1-4BA4-9FC4-1F9C39518C45}"/>
                </a:ext>
              </a:extLst>
            </p:cNvPr>
            <p:cNvSpPr txBox="1"/>
            <p:nvPr/>
          </p:nvSpPr>
          <p:spPr>
            <a:xfrm>
              <a:off x="10164452" y="331256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BD4E521-543B-487C-8263-40D327BA4F9E}"/>
                </a:ext>
              </a:extLst>
            </p:cNvPr>
            <p:cNvSpPr txBox="1"/>
            <p:nvPr/>
          </p:nvSpPr>
          <p:spPr>
            <a:xfrm>
              <a:off x="9912424" y="409362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FFB8824-0703-4185-BED8-0E3C24E71398}"/>
                </a:ext>
              </a:extLst>
            </p:cNvPr>
            <p:cNvSpPr txBox="1"/>
            <p:nvPr/>
          </p:nvSpPr>
          <p:spPr>
            <a:xfrm>
              <a:off x="10332294" y="362556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SG1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9BA420-0AA4-4DD5-A483-F0E78EF100E0}"/>
              </a:ext>
            </a:extLst>
          </p:cNvPr>
          <p:cNvCxnSpPr>
            <a:stCxn id="87" idx="0"/>
            <a:endCxn id="133" idx="6"/>
          </p:cNvCxnSpPr>
          <p:nvPr/>
        </p:nvCxnSpPr>
        <p:spPr>
          <a:xfrm flipH="1" flipV="1">
            <a:off x="5098176" y="3429659"/>
            <a:ext cx="1002968" cy="960416"/>
          </a:xfrm>
          <a:prstGeom prst="line">
            <a:avLst/>
          </a:pr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3D7D0E-4972-48F8-8C58-A65B3AAD91B5}"/>
              </a:ext>
            </a:extLst>
          </p:cNvPr>
          <p:cNvCxnSpPr>
            <a:cxnSpLocks/>
            <a:stCxn id="87" idx="0"/>
            <a:endCxn id="146" idx="2"/>
          </p:cNvCxnSpPr>
          <p:nvPr/>
        </p:nvCxnSpPr>
        <p:spPr>
          <a:xfrm flipV="1">
            <a:off x="6101144" y="3429659"/>
            <a:ext cx="1074976" cy="960416"/>
          </a:xfrm>
          <a:prstGeom prst="line">
            <a:avLst/>
          </a:pr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F7CCB1F-DE92-4D8C-8A5A-E0BEB67D3C75}"/>
              </a:ext>
            </a:extLst>
          </p:cNvPr>
          <p:cNvSpPr txBox="1"/>
          <p:nvPr/>
        </p:nvSpPr>
        <p:spPr>
          <a:xfrm>
            <a:off x="1019436" y="5445224"/>
            <a:ext cx="102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Adding Socket in the middle: (Quilt) increases </a:t>
            </a:r>
            <a:r>
              <a:rPr lang="en-US" sz="2800" dirty="0" err="1">
                <a:highlight>
                  <a:srgbClr val="FFFF00"/>
                </a:highlight>
              </a:rPr>
              <a:t>predriver</a:t>
            </a:r>
            <a:r>
              <a:rPr lang="en-US" sz="2800" dirty="0">
                <a:highlight>
                  <a:srgbClr val="FFFF00"/>
                </a:highlight>
              </a:rPr>
              <a:t> count.</a:t>
            </a:r>
            <a:br>
              <a:rPr lang="en-US" sz="2800" dirty="0">
                <a:highlight>
                  <a:srgbClr val="FFFF00"/>
                </a:highlight>
              </a:rPr>
            </a:br>
            <a:r>
              <a:rPr lang="en-US" sz="2800" dirty="0">
                <a:highlight>
                  <a:srgbClr val="FFFF00"/>
                </a:highlight>
              </a:rPr>
              <a:t>So we can share Global.</a:t>
            </a:r>
          </a:p>
        </p:txBody>
      </p:sp>
    </p:spTree>
    <p:extLst>
      <p:ext uri="{BB962C8B-B14F-4D97-AF65-F5344CB8AC3E}">
        <p14:creationId xmlns:p14="http://schemas.microsoft.com/office/powerpoint/2010/main" val="411181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60">
            <a:extLst>
              <a:ext uri="{FF2B5EF4-FFF2-40B4-BE49-F238E27FC236}">
                <a16:creationId xmlns:a16="http://schemas.microsoft.com/office/drawing/2014/main" id="{3F90FFCE-4E11-4DAF-97DE-4C1A126F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40296"/>
          </a:xfrm>
        </p:spPr>
        <p:txBody>
          <a:bodyPr/>
          <a:lstStyle/>
          <a:p>
            <a:r>
              <a:rPr lang="en-US" dirty="0"/>
              <a:t>ATF is Case 3 with shared global.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4B7762-0612-4836-80D7-5A11C090C956}"/>
              </a:ext>
            </a:extLst>
          </p:cNvPr>
          <p:cNvGrpSpPr/>
          <p:nvPr/>
        </p:nvGrpSpPr>
        <p:grpSpPr>
          <a:xfrm>
            <a:off x="4619836" y="2487379"/>
            <a:ext cx="720080" cy="1852463"/>
            <a:chOff x="3899756" y="2487379"/>
            <a:chExt cx="720080" cy="185246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6DCE365-414E-483B-AC35-6FCCA1C92F43}"/>
                </a:ext>
              </a:extLst>
            </p:cNvPr>
            <p:cNvGrpSpPr/>
            <p:nvPr/>
          </p:nvGrpSpPr>
          <p:grpSpPr>
            <a:xfrm>
              <a:off x="4043772" y="3409545"/>
              <a:ext cx="576064" cy="720080"/>
              <a:chOff x="2351584" y="2744924"/>
              <a:chExt cx="576064" cy="72008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3F0280B-80C4-4431-B0AA-4062595D38D6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DB2E5CF-A8CD-4A97-940D-164B0EE7186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86FDB29-063B-4EEF-982C-32AC7D68B64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C1A743D-883F-4E60-B11D-DD0BD6B0D018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E454428-9CBA-4392-B041-832E10EDB853}"/>
                </a:ext>
              </a:extLst>
            </p:cNvPr>
            <p:cNvSpPr txBox="1"/>
            <p:nvPr/>
          </p:nvSpPr>
          <p:spPr>
            <a:xfrm>
              <a:off x="3971764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S2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D76E0CF-F155-4C76-955E-1402F625B986}"/>
                </a:ext>
              </a:extLst>
            </p:cNvPr>
            <p:cNvGrpSpPr/>
            <p:nvPr/>
          </p:nvGrpSpPr>
          <p:grpSpPr>
            <a:xfrm>
              <a:off x="4043772" y="2750440"/>
              <a:ext cx="576064" cy="720080"/>
              <a:chOff x="2351584" y="2744924"/>
              <a:chExt cx="576064" cy="72008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1BAE78C-21F9-4016-A66C-2C5309F272D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23EE436-60B9-447E-852B-AB019A8BDE5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8FE6DBC-2137-4133-A833-573A1D3B20EA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E57E3E2-A733-4857-B579-A619296CA82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5F363E3-21FB-4AF2-AAAF-6B9A171A4F16}"/>
                </a:ext>
              </a:extLst>
            </p:cNvPr>
            <p:cNvSpPr txBox="1"/>
            <p:nvPr/>
          </p:nvSpPr>
          <p:spPr>
            <a:xfrm>
              <a:off x="3955642" y="2966755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0F9D6DE-FF02-4844-AC19-0EA2D5E0E963}"/>
                </a:ext>
              </a:extLst>
            </p:cNvPr>
            <p:cNvSpPr txBox="1"/>
            <p:nvPr/>
          </p:nvSpPr>
          <p:spPr>
            <a:xfrm>
              <a:off x="3899756" y="3305889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241A725-29A2-467A-87B6-3A385C698523}"/>
                </a:ext>
              </a:extLst>
            </p:cNvPr>
            <p:cNvSpPr txBox="1"/>
            <p:nvPr/>
          </p:nvSpPr>
          <p:spPr>
            <a:xfrm>
              <a:off x="4151784" y="40936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L2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B4B32CA-BD5F-432E-A154-E0AE6C86FD6B}"/>
                </a:ext>
              </a:extLst>
            </p:cNvPr>
            <p:cNvSpPr txBox="1"/>
            <p:nvPr/>
          </p:nvSpPr>
          <p:spPr>
            <a:xfrm>
              <a:off x="415178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1348A6-4BE4-4751-8CC5-724E0D5E2C9C}"/>
              </a:ext>
            </a:extLst>
          </p:cNvPr>
          <p:cNvGrpSpPr/>
          <p:nvPr/>
        </p:nvGrpSpPr>
        <p:grpSpPr>
          <a:xfrm>
            <a:off x="6924092" y="2487379"/>
            <a:ext cx="714624" cy="1852463"/>
            <a:chOff x="4799856" y="2487379"/>
            <a:chExt cx="714624" cy="185246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AACD041-DB0A-4DD6-8C9B-2196416FFDAD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E5357DE-0F47-4597-BAFB-942722E44B51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F868867-3258-4D97-B3C8-D5FC784B8379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1CC4F67-4D50-4C92-8F35-4BE62B1D9318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320420F-AB55-420C-936A-C1A335DF7BC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ECE2A5B-C091-43F4-B0BB-C7FE7F9F8B42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05F57F7-B784-4EE4-9299-1AC160FE0484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84E04CD-8EC7-4C42-8758-AAFBA4307FF4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AAA3D6C-52D2-412C-9DDF-1E6BCEF078E1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693E70C-A4A7-4204-A3B6-EA45974A7E4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106A6C0-40FB-49C2-AC26-DD3C75362156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6430304-2956-4E6D-A313-A54A2D5E9B24}"/>
                </a:ext>
              </a:extLst>
            </p:cNvPr>
            <p:cNvSpPr txBox="1"/>
            <p:nvPr/>
          </p:nvSpPr>
          <p:spPr>
            <a:xfrm>
              <a:off x="4907868" y="40936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L4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50C044E-E9F0-4782-A1D2-F500F472CDB2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S4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F108C1B-AFFB-4CF9-8F7B-7734D89C167A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F7EB397-9830-416E-9735-A407B3FC2A00}"/>
                </a:ext>
              </a:extLst>
            </p:cNvPr>
            <p:cNvSpPr txBox="1"/>
            <p:nvPr/>
          </p:nvSpPr>
          <p:spPr>
            <a:xfrm>
              <a:off x="491332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FE9C92-C07F-45A1-B777-3A7E38F666A5}"/>
              </a:ext>
            </a:extLst>
          </p:cNvPr>
          <p:cNvSpPr/>
          <p:nvPr/>
        </p:nvSpPr>
        <p:spPr>
          <a:xfrm>
            <a:off x="5735960" y="1448780"/>
            <a:ext cx="756084" cy="38884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SOCKET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A684CF-9F77-456C-99BC-079A7ADF9DFD}"/>
              </a:ext>
            </a:extLst>
          </p:cNvPr>
          <p:cNvGrpSpPr/>
          <p:nvPr/>
        </p:nvGrpSpPr>
        <p:grpSpPr>
          <a:xfrm>
            <a:off x="5807968" y="4293096"/>
            <a:ext cx="1020325" cy="1058054"/>
            <a:chOff x="9804412" y="3312566"/>
            <a:chExt cx="1020325" cy="105805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C10104C-2F7A-4CEE-9BDC-F85F12945204}"/>
                </a:ext>
              </a:extLst>
            </p:cNvPr>
            <p:cNvGrpSpPr/>
            <p:nvPr/>
          </p:nvGrpSpPr>
          <p:grpSpPr>
            <a:xfrm>
              <a:off x="9804412" y="3409545"/>
              <a:ext cx="576064" cy="720080"/>
              <a:chOff x="2351584" y="2744924"/>
              <a:chExt cx="576064" cy="72008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211BF9-48A4-4BF7-97DC-11FE3248E62D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286DFB5-C963-4D21-AFC0-3534138A9E43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F594300-6F1E-40AE-BF57-803E5455BFB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72C98A1-668A-441B-9E94-C846D805292E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57AB6F-D3D1-4BA4-9FC4-1F9C39518C45}"/>
                </a:ext>
              </a:extLst>
            </p:cNvPr>
            <p:cNvSpPr txBox="1"/>
            <p:nvPr/>
          </p:nvSpPr>
          <p:spPr>
            <a:xfrm>
              <a:off x="10164452" y="331256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BD4E521-543B-487C-8263-40D327BA4F9E}"/>
                </a:ext>
              </a:extLst>
            </p:cNvPr>
            <p:cNvSpPr txBox="1"/>
            <p:nvPr/>
          </p:nvSpPr>
          <p:spPr>
            <a:xfrm>
              <a:off x="9912424" y="409362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FFB8824-0703-4185-BED8-0E3C24E71398}"/>
                </a:ext>
              </a:extLst>
            </p:cNvPr>
            <p:cNvSpPr txBox="1"/>
            <p:nvPr/>
          </p:nvSpPr>
          <p:spPr>
            <a:xfrm>
              <a:off x="10332294" y="362556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SG1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9BA420-0AA4-4DD5-A483-F0E78EF100E0}"/>
              </a:ext>
            </a:extLst>
          </p:cNvPr>
          <p:cNvCxnSpPr>
            <a:stCxn id="87" idx="0"/>
            <a:endCxn id="133" idx="6"/>
          </p:cNvCxnSpPr>
          <p:nvPr/>
        </p:nvCxnSpPr>
        <p:spPr>
          <a:xfrm flipH="1" flipV="1">
            <a:off x="5098176" y="3429659"/>
            <a:ext cx="1002968" cy="960416"/>
          </a:xfrm>
          <a:prstGeom prst="line">
            <a:avLst/>
          </a:pr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3D7D0E-4972-48F8-8C58-A65B3AAD91B5}"/>
              </a:ext>
            </a:extLst>
          </p:cNvPr>
          <p:cNvCxnSpPr>
            <a:cxnSpLocks/>
            <a:stCxn id="87" idx="0"/>
            <a:endCxn id="146" idx="2"/>
          </p:cNvCxnSpPr>
          <p:nvPr/>
        </p:nvCxnSpPr>
        <p:spPr>
          <a:xfrm flipV="1">
            <a:off x="6101144" y="3429659"/>
            <a:ext cx="1074976" cy="960416"/>
          </a:xfrm>
          <a:prstGeom prst="line">
            <a:avLst/>
          </a:pr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F7CCB1F-DE92-4D8C-8A5A-E0BEB67D3C75}"/>
              </a:ext>
            </a:extLst>
          </p:cNvPr>
          <p:cNvSpPr txBox="1"/>
          <p:nvPr/>
        </p:nvSpPr>
        <p:spPr>
          <a:xfrm>
            <a:off x="1019436" y="5445224"/>
            <a:ext cx="102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8 </a:t>
            </a:r>
            <a:r>
              <a:rPr lang="en-US" sz="2800" dirty="0" err="1">
                <a:highlight>
                  <a:srgbClr val="FFFF00"/>
                </a:highlight>
              </a:rPr>
              <a:t>predriverx</a:t>
            </a:r>
            <a:r>
              <a:rPr lang="en-US" sz="2800" dirty="0">
                <a:highlight>
                  <a:srgbClr val="FFFF00"/>
                </a:highlight>
              </a:rPr>
              <a:t> 2 global driver = 16 locals; this is ATF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B24CC4-2942-4DB4-B772-B62FB0E18E41}"/>
              </a:ext>
            </a:extLst>
          </p:cNvPr>
          <p:cNvGrpSpPr/>
          <p:nvPr/>
        </p:nvGrpSpPr>
        <p:grpSpPr>
          <a:xfrm>
            <a:off x="7500156" y="2492896"/>
            <a:ext cx="714624" cy="1852463"/>
            <a:chOff x="4799856" y="2487379"/>
            <a:chExt cx="714624" cy="185246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E944B12-2BDE-4439-88AF-D3F05D97E665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720BEA-5543-4588-9AE8-748C5BD5D04A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AFD1B5D-A567-4842-8611-85E4809DF8E8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90679F0-FD75-4A5C-AE80-6FDD62783362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CB455EF-41C3-44C4-9E11-B810AA471ACC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9717583-0938-4267-8CAF-C3373ECCDB0D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8204EEB-DEFD-4A58-88A5-7488D0E43E68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650BA99-976B-4F0A-84CF-14C6E279E9A0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8F0A191-F94A-41DD-A174-46A35A2002BE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17189E2-A348-4952-B7FC-137241D31C36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F91A13-4324-4529-B92A-FAC43BBE28BB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67166FB-547F-48C8-905D-A4BD18DBECF8}"/>
                </a:ext>
              </a:extLst>
            </p:cNvPr>
            <p:cNvSpPr txBox="1"/>
            <p:nvPr/>
          </p:nvSpPr>
          <p:spPr>
            <a:xfrm>
              <a:off x="4907868" y="40936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B05005-7AE9-4D4B-BB02-0C5CF3BB469C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9CC545-B794-4B01-8CC4-9DD1E916E4FA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7B37B67-FD4E-4634-9B89-8DB3B9A657FF}"/>
                </a:ext>
              </a:extLst>
            </p:cNvPr>
            <p:cNvSpPr txBox="1"/>
            <p:nvPr/>
          </p:nvSpPr>
          <p:spPr>
            <a:xfrm>
              <a:off x="491332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76AF815-827A-42D9-A65B-8EEDA441E603}"/>
              </a:ext>
            </a:extLst>
          </p:cNvPr>
          <p:cNvGrpSpPr/>
          <p:nvPr/>
        </p:nvGrpSpPr>
        <p:grpSpPr>
          <a:xfrm>
            <a:off x="4043772" y="2492896"/>
            <a:ext cx="720080" cy="1852463"/>
            <a:chOff x="3899756" y="2487379"/>
            <a:chExt cx="720080" cy="1852463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C1CFB21-B651-40C1-8571-B0D0A1B68AD6}"/>
                </a:ext>
              </a:extLst>
            </p:cNvPr>
            <p:cNvGrpSpPr/>
            <p:nvPr/>
          </p:nvGrpSpPr>
          <p:grpSpPr>
            <a:xfrm>
              <a:off x="4043772" y="3409545"/>
              <a:ext cx="576064" cy="720080"/>
              <a:chOff x="2351584" y="2744924"/>
              <a:chExt cx="576064" cy="72008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3E30557-F8A0-4424-A8F7-B6583F1DAD2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9C4594A-8B5B-4613-AF08-C855B217DED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73FB8F48-9D84-48A6-8E75-FEF22187E65D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5C69249-129E-4E6F-88E1-58DD2B8E6FB9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090A707-C2DD-4B62-9A05-A9A738AE0501}"/>
                </a:ext>
              </a:extLst>
            </p:cNvPr>
            <p:cNvSpPr txBox="1"/>
            <p:nvPr/>
          </p:nvSpPr>
          <p:spPr>
            <a:xfrm>
              <a:off x="3971764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S2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91437A3-9BB0-4BCE-A213-AC7FD0C3A966}"/>
                </a:ext>
              </a:extLst>
            </p:cNvPr>
            <p:cNvGrpSpPr/>
            <p:nvPr/>
          </p:nvGrpSpPr>
          <p:grpSpPr>
            <a:xfrm>
              <a:off x="4043772" y="2750440"/>
              <a:ext cx="576064" cy="720080"/>
              <a:chOff x="2351584" y="2744924"/>
              <a:chExt cx="576064" cy="72008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F9DAB16-4CCE-4946-A842-E3EC56B3A2AF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F5BBEDB-1AC3-412F-9533-E021A1CA40E2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70E06FC-28F4-4203-A11C-F52BE4A45E2E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8486DB3-6BA2-49F6-86CB-FECC90231614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AF1B109-6B88-4B95-AD1D-7D2C81FF90DD}"/>
                </a:ext>
              </a:extLst>
            </p:cNvPr>
            <p:cNvSpPr txBox="1"/>
            <p:nvPr/>
          </p:nvSpPr>
          <p:spPr>
            <a:xfrm>
              <a:off x="3955642" y="2966755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AC34F53-9984-4ADA-BBDC-3972D1826890}"/>
                </a:ext>
              </a:extLst>
            </p:cNvPr>
            <p:cNvSpPr txBox="1"/>
            <p:nvPr/>
          </p:nvSpPr>
          <p:spPr>
            <a:xfrm>
              <a:off x="3899756" y="3305889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96B02BB-0ED9-4D37-B890-6714B3169D80}"/>
                </a:ext>
              </a:extLst>
            </p:cNvPr>
            <p:cNvSpPr txBox="1"/>
            <p:nvPr/>
          </p:nvSpPr>
          <p:spPr>
            <a:xfrm>
              <a:off x="4151784" y="40936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435D683-9427-47C1-A27D-CBC9201AC931}"/>
                </a:ext>
              </a:extLst>
            </p:cNvPr>
            <p:cNvSpPr txBox="1"/>
            <p:nvPr/>
          </p:nvSpPr>
          <p:spPr>
            <a:xfrm>
              <a:off x="415178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L5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AA8D61-9782-4304-B6BA-4791CCC2945C}"/>
              </a:ext>
            </a:extLst>
          </p:cNvPr>
          <p:cNvGrpSpPr/>
          <p:nvPr/>
        </p:nvGrpSpPr>
        <p:grpSpPr>
          <a:xfrm>
            <a:off x="5831759" y="2550966"/>
            <a:ext cx="1020325" cy="1058054"/>
            <a:chOff x="9804412" y="3312566"/>
            <a:chExt cx="1020325" cy="105805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852DED6-92E1-46B7-9204-1286DB986A0A}"/>
                </a:ext>
              </a:extLst>
            </p:cNvPr>
            <p:cNvGrpSpPr/>
            <p:nvPr/>
          </p:nvGrpSpPr>
          <p:grpSpPr>
            <a:xfrm>
              <a:off x="9804412" y="3409545"/>
              <a:ext cx="576064" cy="720080"/>
              <a:chOff x="2351584" y="2744924"/>
              <a:chExt cx="576064" cy="72008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2CE3870-8E0D-440B-95B0-98D0D804CE5C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41FD4A5-26EF-49B0-9B7F-3B3928946995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C579A11-913B-49BE-A972-7881919E641F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60C59FE-2CBE-406C-9FC3-D8A9DB708631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406B26E-6981-42FE-8486-C5C6568D22E3}"/>
                </a:ext>
              </a:extLst>
            </p:cNvPr>
            <p:cNvSpPr txBox="1"/>
            <p:nvPr/>
          </p:nvSpPr>
          <p:spPr>
            <a:xfrm>
              <a:off x="10164452" y="331256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225D864-E382-4B78-A141-9688813D44C8}"/>
                </a:ext>
              </a:extLst>
            </p:cNvPr>
            <p:cNvSpPr txBox="1"/>
            <p:nvPr/>
          </p:nvSpPr>
          <p:spPr>
            <a:xfrm>
              <a:off x="9912424" y="409362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1FBB381-7B0C-46EF-9686-CC49A96ED01E}"/>
                </a:ext>
              </a:extLst>
            </p:cNvPr>
            <p:cNvSpPr txBox="1"/>
            <p:nvPr/>
          </p:nvSpPr>
          <p:spPr>
            <a:xfrm>
              <a:off x="10332294" y="362556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SG2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D050E6B-D49E-4A0F-8279-EE2BF3D35592}"/>
              </a:ext>
            </a:extLst>
          </p:cNvPr>
          <p:cNvGrpSpPr/>
          <p:nvPr/>
        </p:nvGrpSpPr>
        <p:grpSpPr>
          <a:xfrm>
            <a:off x="6929548" y="728700"/>
            <a:ext cx="714624" cy="1852463"/>
            <a:chOff x="4799856" y="2487379"/>
            <a:chExt cx="714624" cy="185246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180B7EB-B1DE-47EA-92DD-809A27056DF4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13CFEDA7-DDA7-46BD-8923-DD7FBD9C155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17DA1DCF-5659-4E62-BD0F-72A2FD1D788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72290C1E-AF58-42C0-9024-0C2D4DDADC79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8BF7234E-D179-4B12-B44A-49E0333A9585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4AD2CCC-434C-4488-8CF7-322F38ADCA45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305B93B-5BDA-440A-AA4A-747B894078E2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5B1555F-2CCA-4A67-A5C2-328E76C6567E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594025CB-A0B5-4DA6-B7C2-8A20A61D1CDF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73DDA95-E89C-438F-8157-8CBF8921C67A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EA3377D-7A7C-451A-8581-49A5232D28ED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B9D7977-9255-45B7-9C72-DC52D707E8A0}"/>
                </a:ext>
              </a:extLst>
            </p:cNvPr>
            <p:cNvSpPr txBox="1"/>
            <p:nvPr/>
          </p:nvSpPr>
          <p:spPr>
            <a:xfrm>
              <a:off x="4907868" y="409362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L14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F520B07-5D4D-4D22-9FF2-B61B71E11E03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S8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04F9263-3ED7-4ECF-B89F-24C2052738C7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S7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5AA296B-A4BF-4ADE-93EF-F2907419BDC6}"/>
                </a:ext>
              </a:extLst>
            </p:cNvPr>
            <p:cNvSpPr txBox="1"/>
            <p:nvPr/>
          </p:nvSpPr>
          <p:spPr>
            <a:xfrm>
              <a:off x="4913324" y="248737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L13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564B591-A478-4FE2-8065-7FAB5C7037F7}"/>
              </a:ext>
            </a:extLst>
          </p:cNvPr>
          <p:cNvGrpSpPr/>
          <p:nvPr/>
        </p:nvGrpSpPr>
        <p:grpSpPr>
          <a:xfrm>
            <a:off x="7505612" y="734217"/>
            <a:ext cx="714624" cy="1852463"/>
            <a:chOff x="4799856" y="2487379"/>
            <a:chExt cx="714624" cy="1852463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5D22F07-D0BA-4550-A118-748850107561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5FF3CFB-682F-415E-8F79-DE930E5B987A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A4C760E-0D58-4FAF-83BD-B1C0353C3361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E9030042-BE82-4989-8C3F-215C78AC1000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7070F807-8DC9-43CD-AE9F-279FCE86021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90F1E51-0365-4BBA-9A1D-48F367E552B3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E1CFB99-6628-4217-B1D7-BF7B4EB37F3C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9801141-4A7E-48F4-83E6-28EAF1109301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D5A1DF4-E828-4B19-8556-0FB59E18214C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490B41B-C978-4F6C-A3BB-226F6AA39084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5FAC7BA-13FF-424B-9B92-A3AAEBFBF9F9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G2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304D1DD-3CA4-4A31-A4FD-76E55B6B74E1}"/>
                </a:ext>
              </a:extLst>
            </p:cNvPr>
            <p:cNvSpPr txBox="1"/>
            <p:nvPr/>
          </p:nvSpPr>
          <p:spPr>
            <a:xfrm>
              <a:off x="4907868" y="409362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L16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0BD67C4-859E-45FC-A847-97B68FE79005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S8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339C402-A2DF-4BFF-87E1-0D4C1BCC29C4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S7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FE43E0C5-7714-49EC-B6ED-0CF5DE1AAEDD}"/>
                </a:ext>
              </a:extLst>
            </p:cNvPr>
            <p:cNvSpPr txBox="1"/>
            <p:nvPr/>
          </p:nvSpPr>
          <p:spPr>
            <a:xfrm>
              <a:off x="4913324" y="248737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L15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557E572-56B7-46BA-B035-1E9A0C0A8803}"/>
              </a:ext>
            </a:extLst>
          </p:cNvPr>
          <p:cNvGrpSpPr/>
          <p:nvPr/>
        </p:nvGrpSpPr>
        <p:grpSpPr>
          <a:xfrm>
            <a:off x="4187788" y="728700"/>
            <a:ext cx="714624" cy="1852463"/>
            <a:chOff x="4799856" y="2487379"/>
            <a:chExt cx="714624" cy="1852463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49DA20C-613B-49F7-87C4-CB0AFDECBDBC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67200D04-0CB3-4BE0-93D0-49C946472FE2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B11D91A-1D04-495E-B7CF-137B2D998622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6F61FB9E-DED5-4719-A54A-AACA7B3645B6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234C8FE8-B8C1-4E08-9C39-AF51A015764F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2272B00-1C07-4626-80DB-8E68B8DFA825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47E17A4-E1C6-4EF1-A705-80D80A98EA8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E78222C-FA24-4AA0-8DA6-AF6D406AD757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0AC782B-0D9F-43D2-BC9E-64FC4BF3EF80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0675C13C-7F8F-4FBA-9287-26673DA09FB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9F3A1C0-2101-439C-8033-4121D8BD973C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G2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69C2848-12B4-4D74-8FA0-230DF080D0FF}"/>
                </a:ext>
              </a:extLst>
            </p:cNvPr>
            <p:cNvSpPr txBox="1"/>
            <p:nvPr/>
          </p:nvSpPr>
          <p:spPr>
            <a:xfrm>
              <a:off x="4907868" y="409362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L10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D00971D-A52F-4961-88DA-1CBC219DF893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S6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87DC47C-5246-4570-B9C5-AACD5B3AEA7C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S5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A617EA4-7D4E-49AA-9D30-3657BD84D397}"/>
                </a:ext>
              </a:extLst>
            </p:cNvPr>
            <p:cNvSpPr txBox="1"/>
            <p:nvPr/>
          </p:nvSpPr>
          <p:spPr>
            <a:xfrm>
              <a:off x="491332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L9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90F06CF-DC36-473B-8819-7D12B3300EF8}"/>
              </a:ext>
            </a:extLst>
          </p:cNvPr>
          <p:cNvGrpSpPr/>
          <p:nvPr/>
        </p:nvGrpSpPr>
        <p:grpSpPr>
          <a:xfrm>
            <a:off x="4763852" y="734217"/>
            <a:ext cx="714624" cy="1852463"/>
            <a:chOff x="4799856" y="2487379"/>
            <a:chExt cx="714624" cy="185246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BB1F9576-E32F-44E2-85A6-F8CB5E202543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7A0A454-19B6-4FE6-A204-C4E68E64EDA5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D15C3B1-1F13-48E0-AE45-05B4C0BE75FE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95B9678-DC11-4B7F-BF4B-230FAD50CDAC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EA5C353-074D-4E08-AEE7-F5D0EEB80652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2078E43F-9C37-400B-BE86-74B4B3C6566D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27906F-FF63-4D9D-9FF6-50CE84BD5342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E418987-F31A-4A70-BA98-A71BD4EC61CA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BB8C130-AE49-45AA-8EC4-1B7994E8C858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0D0A795D-ABC7-47C1-B774-7918BE244994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AF5F086B-5D1F-4F4C-8269-3F2CE39C02D0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G1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ED32DB4-E5E9-4A94-B860-891433F41502}"/>
                </a:ext>
              </a:extLst>
            </p:cNvPr>
            <p:cNvSpPr txBox="1"/>
            <p:nvPr/>
          </p:nvSpPr>
          <p:spPr>
            <a:xfrm>
              <a:off x="4907868" y="409362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L12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51A9ABF-6F81-4E4B-B94D-AF43A89B77AA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S6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AAD1DA4-DD56-459E-9524-44A201D1E944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S5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1EF0B10-51AF-46E0-BCED-DB5F7DD153C0}"/>
                </a:ext>
              </a:extLst>
            </p:cNvPr>
            <p:cNvSpPr txBox="1"/>
            <p:nvPr/>
          </p:nvSpPr>
          <p:spPr>
            <a:xfrm>
              <a:off x="4913324" y="248737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L11</a:t>
              </a:r>
            </a:p>
          </p:txBody>
        </p: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65C40D2B-48B5-4F8B-9568-4069B40AAF6B}"/>
              </a:ext>
            </a:extLst>
          </p:cNvPr>
          <p:cNvCxnSpPr>
            <a:cxnSpLocks/>
            <a:endCxn id="188" idx="5"/>
          </p:cNvCxnSpPr>
          <p:nvPr/>
        </p:nvCxnSpPr>
        <p:spPr>
          <a:xfrm flipH="1" flipV="1">
            <a:off x="4510060" y="1699873"/>
            <a:ext cx="1585940" cy="96135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4A2BAB3-AFBF-4EF9-B170-56EC4B9253E4}"/>
              </a:ext>
            </a:extLst>
          </p:cNvPr>
          <p:cNvCxnSpPr>
            <a:cxnSpLocks/>
            <a:endCxn id="172" idx="3"/>
          </p:cNvCxnSpPr>
          <p:nvPr/>
        </p:nvCxnSpPr>
        <p:spPr>
          <a:xfrm flipV="1">
            <a:off x="6096000" y="1705390"/>
            <a:ext cx="1673692" cy="955834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B1312D-DA87-4D88-9C7F-07A06B96D80F}"/>
              </a:ext>
            </a:extLst>
          </p:cNvPr>
          <p:cNvSpPr/>
          <p:nvPr/>
        </p:nvSpPr>
        <p:spPr>
          <a:xfrm>
            <a:off x="7788584" y="1695281"/>
            <a:ext cx="845638" cy="1768110"/>
          </a:xfrm>
          <a:custGeom>
            <a:avLst/>
            <a:gdLst>
              <a:gd name="connsiteX0" fmla="*/ 20230 w 845638"/>
              <a:gd name="connsiteY0" fmla="*/ 0 h 1768110"/>
              <a:gd name="connsiteX1" fmla="*/ 845618 w 845638"/>
              <a:gd name="connsiteY1" fmla="*/ 720192 h 1768110"/>
              <a:gd name="connsiteX2" fmla="*/ 0 w 845638"/>
              <a:gd name="connsiteY2" fmla="*/ 1768110 h 1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38" h="1768110">
                <a:moveTo>
                  <a:pt x="20230" y="0"/>
                </a:moveTo>
                <a:cubicBezTo>
                  <a:pt x="434610" y="212753"/>
                  <a:pt x="848990" y="425507"/>
                  <a:pt x="845618" y="720192"/>
                </a:cubicBezTo>
                <a:cubicBezTo>
                  <a:pt x="842246" y="1014877"/>
                  <a:pt x="421123" y="1391493"/>
                  <a:pt x="0" y="176811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9DCA419-396B-497B-BBE0-DCC19F41B517}"/>
              </a:ext>
            </a:extLst>
          </p:cNvPr>
          <p:cNvSpPr/>
          <p:nvPr/>
        </p:nvSpPr>
        <p:spPr>
          <a:xfrm>
            <a:off x="7176120" y="1660890"/>
            <a:ext cx="845638" cy="1768110"/>
          </a:xfrm>
          <a:custGeom>
            <a:avLst/>
            <a:gdLst>
              <a:gd name="connsiteX0" fmla="*/ 20230 w 845638"/>
              <a:gd name="connsiteY0" fmla="*/ 0 h 1768110"/>
              <a:gd name="connsiteX1" fmla="*/ 845618 w 845638"/>
              <a:gd name="connsiteY1" fmla="*/ 720192 h 1768110"/>
              <a:gd name="connsiteX2" fmla="*/ 0 w 845638"/>
              <a:gd name="connsiteY2" fmla="*/ 1768110 h 1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38" h="1768110">
                <a:moveTo>
                  <a:pt x="20230" y="0"/>
                </a:moveTo>
                <a:cubicBezTo>
                  <a:pt x="434610" y="212753"/>
                  <a:pt x="848990" y="425507"/>
                  <a:pt x="845618" y="720192"/>
                </a:cubicBezTo>
                <a:cubicBezTo>
                  <a:pt x="842246" y="1014877"/>
                  <a:pt x="421123" y="1391493"/>
                  <a:pt x="0" y="1768110"/>
                </a:cubicBezTo>
              </a:path>
            </a:pathLst>
          </a:cu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022B950D-B0F5-4EB3-B129-D0410D0582A5}"/>
              </a:ext>
            </a:extLst>
          </p:cNvPr>
          <p:cNvSpPr/>
          <p:nvPr/>
        </p:nvSpPr>
        <p:spPr>
          <a:xfrm flipH="1">
            <a:off x="4331804" y="1663024"/>
            <a:ext cx="720080" cy="1768110"/>
          </a:xfrm>
          <a:custGeom>
            <a:avLst/>
            <a:gdLst>
              <a:gd name="connsiteX0" fmla="*/ 20230 w 845638"/>
              <a:gd name="connsiteY0" fmla="*/ 0 h 1768110"/>
              <a:gd name="connsiteX1" fmla="*/ 845618 w 845638"/>
              <a:gd name="connsiteY1" fmla="*/ 720192 h 1768110"/>
              <a:gd name="connsiteX2" fmla="*/ 0 w 845638"/>
              <a:gd name="connsiteY2" fmla="*/ 1768110 h 1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38" h="1768110">
                <a:moveTo>
                  <a:pt x="20230" y="0"/>
                </a:moveTo>
                <a:cubicBezTo>
                  <a:pt x="434610" y="212753"/>
                  <a:pt x="848990" y="425507"/>
                  <a:pt x="845618" y="720192"/>
                </a:cubicBezTo>
                <a:cubicBezTo>
                  <a:pt x="842246" y="1014877"/>
                  <a:pt x="421123" y="1391493"/>
                  <a:pt x="0" y="1768110"/>
                </a:cubicBezTo>
              </a:path>
            </a:pathLst>
          </a:cu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486A9DAF-B341-4D4E-958F-A4159C19B900}"/>
              </a:ext>
            </a:extLst>
          </p:cNvPr>
          <p:cNvSpPr/>
          <p:nvPr/>
        </p:nvSpPr>
        <p:spPr>
          <a:xfrm flipH="1">
            <a:off x="3791744" y="1700808"/>
            <a:ext cx="720080" cy="1768110"/>
          </a:xfrm>
          <a:custGeom>
            <a:avLst/>
            <a:gdLst>
              <a:gd name="connsiteX0" fmla="*/ 20230 w 845638"/>
              <a:gd name="connsiteY0" fmla="*/ 0 h 1768110"/>
              <a:gd name="connsiteX1" fmla="*/ 845618 w 845638"/>
              <a:gd name="connsiteY1" fmla="*/ 720192 h 1768110"/>
              <a:gd name="connsiteX2" fmla="*/ 0 w 845638"/>
              <a:gd name="connsiteY2" fmla="*/ 1768110 h 1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38" h="1768110">
                <a:moveTo>
                  <a:pt x="20230" y="0"/>
                </a:moveTo>
                <a:cubicBezTo>
                  <a:pt x="434610" y="212753"/>
                  <a:pt x="848990" y="425507"/>
                  <a:pt x="845618" y="720192"/>
                </a:cubicBezTo>
                <a:cubicBezTo>
                  <a:pt x="842246" y="1014877"/>
                  <a:pt x="421123" y="1391493"/>
                  <a:pt x="0" y="176811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212D2-2DCB-43BE-8EEC-12B9795286F8}"/>
              </a:ext>
            </a:extLst>
          </p:cNvPr>
          <p:cNvSpPr txBox="1"/>
          <p:nvPr/>
        </p:nvSpPr>
        <p:spPr>
          <a:xfrm>
            <a:off x="6888088" y="5085184"/>
            <a:ext cx="385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LowZ</a:t>
            </a:r>
            <a:r>
              <a:rPr lang="en-US" sz="1600" dirty="0"/>
              <a:t> </a:t>
            </a:r>
            <a:r>
              <a:rPr lang="en-US" sz="1600" dirty="0" err="1"/>
              <a:t>invt</a:t>
            </a:r>
            <a:r>
              <a:rPr lang="en-US" sz="1600" dirty="0"/>
              <a:t> PMOS and </a:t>
            </a:r>
            <a:r>
              <a:rPr lang="en-US" sz="1600" dirty="0" err="1"/>
              <a:t>Hiz</a:t>
            </a:r>
            <a:r>
              <a:rPr lang="en-US" sz="1600" dirty="0"/>
              <a:t> </a:t>
            </a:r>
            <a:r>
              <a:rPr lang="en-US" sz="1600" dirty="0" err="1"/>
              <a:t>Invt</a:t>
            </a:r>
            <a:r>
              <a:rPr lang="en-US" sz="1600" dirty="0"/>
              <a:t> not shown</a:t>
            </a:r>
          </a:p>
        </p:txBody>
      </p:sp>
    </p:spTree>
    <p:extLst>
      <p:ext uri="{BB962C8B-B14F-4D97-AF65-F5344CB8AC3E}">
        <p14:creationId xmlns:p14="http://schemas.microsoft.com/office/powerpoint/2010/main" val="305110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061C-98DB-4FF2-9083-45A61439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620688"/>
          </a:xfrm>
        </p:spPr>
        <p:txBody>
          <a:bodyPr/>
          <a:lstStyle/>
          <a:p>
            <a:r>
              <a:rPr lang="en-US" dirty="0"/>
              <a:t>IDEA#1 Poly Break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0D0E9C-C5AE-4162-90BA-081DB0A0EE94}"/>
              </a:ext>
            </a:extLst>
          </p:cNvPr>
          <p:cNvGrpSpPr/>
          <p:nvPr/>
        </p:nvGrpSpPr>
        <p:grpSpPr>
          <a:xfrm>
            <a:off x="659396" y="656692"/>
            <a:ext cx="10812524" cy="5598623"/>
            <a:chOff x="659396" y="1304764"/>
            <a:chExt cx="10812524" cy="55986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9E40BA-2D9F-4DA6-B36B-A343B982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396" y="1304764"/>
              <a:ext cx="10812524" cy="1701166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CD747310-3539-47CB-AA17-54C878A0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512" y="3356992"/>
              <a:ext cx="4368486" cy="2943764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3432DD1-622F-47EC-8C59-C4C889C8DD5E}"/>
                </a:ext>
              </a:extLst>
            </p:cNvPr>
            <p:cNvCxnSpPr/>
            <p:nvPr/>
          </p:nvCxnSpPr>
          <p:spPr>
            <a:xfrm flipV="1">
              <a:off x="1703512" y="2996952"/>
              <a:ext cx="1332148" cy="36004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C09D709-0AEF-4378-9139-2AA78E926A61}"/>
                </a:ext>
              </a:extLst>
            </p:cNvPr>
            <p:cNvCxnSpPr/>
            <p:nvPr/>
          </p:nvCxnSpPr>
          <p:spPr>
            <a:xfrm flipH="1" flipV="1">
              <a:off x="3719736" y="2960948"/>
              <a:ext cx="2268252" cy="36004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7F5231-72D9-46F5-B301-0C268B6972F9}"/>
                </a:ext>
              </a:extLst>
            </p:cNvPr>
            <p:cNvSpPr txBox="1"/>
            <p:nvPr/>
          </p:nvSpPr>
          <p:spPr>
            <a:xfrm>
              <a:off x="1055440" y="5949280"/>
              <a:ext cx="39210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>
                <a:highlight>
                  <a:srgbClr val="FFFF00"/>
                </a:highlight>
              </a:endParaRPr>
            </a:p>
            <a:p>
              <a:r>
                <a:rPr lang="en-US" sz="1400" dirty="0">
                  <a:highlight>
                    <a:srgbClr val="FFFF00"/>
                  </a:highlight>
                </a:rPr>
                <a:t>2 Endcap + 1 Pol2Pol – 1 A2A</a:t>
              </a:r>
            </a:p>
            <a:p>
              <a:r>
                <a:rPr lang="en-US" sz="1400" dirty="0">
                  <a:highlight>
                    <a:srgbClr val="FFFF00"/>
                  </a:highlight>
                </a:rPr>
                <a:t>2*2.2+2.4-2.2 = 4.6 = 6.8 cell ~ 8 cells @0.67L </a:t>
              </a:r>
            </a:p>
            <a:p>
              <a:endParaRPr lang="en-US" sz="1400" dirty="0">
                <a:highlight>
                  <a:srgbClr val="FFFF00"/>
                </a:highlight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C724F4D-CE4C-4D2F-BFCF-ECBC6C2DF326}"/>
              </a:ext>
            </a:extLst>
          </p:cNvPr>
          <p:cNvSpPr txBox="1"/>
          <p:nvPr/>
        </p:nvSpPr>
        <p:spPr>
          <a:xfrm>
            <a:off x="371364" y="6021288"/>
            <a:ext cx="491673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 break add about 2.7% to tile area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971E83-133C-421B-B0AE-A025FD807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6" y="5085184"/>
            <a:ext cx="4381878" cy="16921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B547B4-FC6D-430D-A41C-BE91A7927B1A}"/>
              </a:ext>
            </a:extLst>
          </p:cNvPr>
          <p:cNvSpPr txBox="1"/>
          <p:nvPr/>
        </p:nvSpPr>
        <p:spPr>
          <a:xfrm>
            <a:off x="6312024" y="2564904"/>
            <a:ext cx="5438476" cy="3054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50ED"/>
                </a:solidFill>
              </a:rPr>
              <a:t>Math:  ( 1 + 6.8*8/4096)^2 -1 = 2.7%</a:t>
            </a:r>
          </a:p>
          <a:p>
            <a:r>
              <a:rPr lang="en-US" sz="1800" dirty="0"/>
              <a:t>CUA under array with this decoder. Diffusion limited</a:t>
            </a:r>
          </a:p>
          <a:p>
            <a:endParaRPr lang="en-US" dirty="0">
              <a:solidFill>
                <a:srgbClr val="0150ED"/>
              </a:solidFill>
            </a:endParaRPr>
          </a:p>
          <a:p>
            <a:r>
              <a:rPr lang="en-US" dirty="0">
                <a:solidFill>
                  <a:srgbClr val="0150ED"/>
                </a:solidFill>
              </a:rPr>
              <a:t>( 133-17 ) x ( 1 +2.7% ) + 17 ~ 136.2mm^2</a:t>
            </a:r>
          </a:p>
          <a:p>
            <a:endParaRPr lang="en-US" dirty="0"/>
          </a:p>
          <a:p>
            <a:r>
              <a:rPr lang="en-US" dirty="0"/>
              <a:t>&lt;4mm^2 more than ATF</a:t>
            </a:r>
          </a:p>
          <a:p>
            <a:r>
              <a:rPr lang="en-US" dirty="0">
                <a:highlight>
                  <a:srgbClr val="00FFFF"/>
                </a:highlight>
              </a:rPr>
              <a:t>Metal requirements are next. </a:t>
            </a:r>
            <a:r>
              <a:rPr lang="en-US" dirty="0">
                <a:highlight>
                  <a:srgbClr val="00FFFF"/>
                </a:highlight>
                <a:sym typeface="Wingdings" panose="05000000000000000000" pitchFamily="2" charset="2"/>
              </a:rPr>
              <a:t> Eddie</a:t>
            </a:r>
            <a:endParaRPr lang="en-US" dirty="0">
              <a:highlight>
                <a:srgbClr val="00FFFF"/>
              </a:highlight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39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60">
            <a:extLst>
              <a:ext uri="{FF2B5EF4-FFF2-40B4-BE49-F238E27FC236}">
                <a16:creationId xmlns:a16="http://schemas.microsoft.com/office/drawing/2014/main" id="{3F90FFCE-4E11-4DAF-97DE-4C1A126F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40296"/>
          </a:xfrm>
        </p:spPr>
        <p:txBody>
          <a:bodyPr/>
          <a:lstStyle/>
          <a:p>
            <a:r>
              <a:rPr lang="en-US" dirty="0"/>
              <a:t>ATF is Case 3 with shared global.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4B7762-0612-4836-80D7-5A11C090C956}"/>
              </a:ext>
            </a:extLst>
          </p:cNvPr>
          <p:cNvGrpSpPr/>
          <p:nvPr/>
        </p:nvGrpSpPr>
        <p:grpSpPr>
          <a:xfrm>
            <a:off x="4619836" y="2487379"/>
            <a:ext cx="720080" cy="1852463"/>
            <a:chOff x="3899756" y="2487379"/>
            <a:chExt cx="720080" cy="185246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6DCE365-414E-483B-AC35-6FCCA1C92F43}"/>
                </a:ext>
              </a:extLst>
            </p:cNvPr>
            <p:cNvGrpSpPr/>
            <p:nvPr/>
          </p:nvGrpSpPr>
          <p:grpSpPr>
            <a:xfrm>
              <a:off x="4043772" y="3409545"/>
              <a:ext cx="576064" cy="720080"/>
              <a:chOff x="2351584" y="2744924"/>
              <a:chExt cx="576064" cy="72008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3F0280B-80C4-4431-B0AA-4062595D38D6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DB2E5CF-A8CD-4A97-940D-164B0EE7186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86FDB29-063B-4EEF-982C-32AC7D68B64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C1A743D-883F-4E60-B11D-DD0BD6B0D018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E454428-9CBA-4392-B041-832E10EDB853}"/>
                </a:ext>
              </a:extLst>
            </p:cNvPr>
            <p:cNvSpPr txBox="1"/>
            <p:nvPr/>
          </p:nvSpPr>
          <p:spPr>
            <a:xfrm>
              <a:off x="3971764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S2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D76E0CF-F155-4C76-955E-1402F625B986}"/>
                </a:ext>
              </a:extLst>
            </p:cNvPr>
            <p:cNvGrpSpPr/>
            <p:nvPr/>
          </p:nvGrpSpPr>
          <p:grpSpPr>
            <a:xfrm>
              <a:off x="4043772" y="2750440"/>
              <a:ext cx="576064" cy="720080"/>
              <a:chOff x="2351584" y="2744924"/>
              <a:chExt cx="576064" cy="72008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1BAE78C-21F9-4016-A66C-2C5309F272D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23EE436-60B9-447E-852B-AB019A8BDE5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8FE6DBC-2137-4133-A833-573A1D3B20EA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E57E3E2-A733-4857-B579-A619296CA82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5F363E3-21FB-4AF2-AAAF-6B9A171A4F16}"/>
                </a:ext>
              </a:extLst>
            </p:cNvPr>
            <p:cNvSpPr txBox="1"/>
            <p:nvPr/>
          </p:nvSpPr>
          <p:spPr>
            <a:xfrm>
              <a:off x="3955642" y="2966755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0F9D6DE-FF02-4844-AC19-0EA2D5E0E963}"/>
                </a:ext>
              </a:extLst>
            </p:cNvPr>
            <p:cNvSpPr txBox="1"/>
            <p:nvPr/>
          </p:nvSpPr>
          <p:spPr>
            <a:xfrm>
              <a:off x="3899756" y="3305889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241A725-29A2-467A-87B6-3A385C698523}"/>
                </a:ext>
              </a:extLst>
            </p:cNvPr>
            <p:cNvSpPr txBox="1"/>
            <p:nvPr/>
          </p:nvSpPr>
          <p:spPr>
            <a:xfrm>
              <a:off x="4151784" y="40936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L2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B4B32CA-BD5F-432E-A154-E0AE6C86FD6B}"/>
                </a:ext>
              </a:extLst>
            </p:cNvPr>
            <p:cNvSpPr txBox="1"/>
            <p:nvPr/>
          </p:nvSpPr>
          <p:spPr>
            <a:xfrm>
              <a:off x="415178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1348A6-4BE4-4751-8CC5-724E0D5E2C9C}"/>
              </a:ext>
            </a:extLst>
          </p:cNvPr>
          <p:cNvGrpSpPr/>
          <p:nvPr/>
        </p:nvGrpSpPr>
        <p:grpSpPr>
          <a:xfrm>
            <a:off x="6924092" y="2487379"/>
            <a:ext cx="714624" cy="1852463"/>
            <a:chOff x="4799856" y="2487379"/>
            <a:chExt cx="714624" cy="185246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AACD041-DB0A-4DD6-8C9B-2196416FFDAD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E5357DE-0F47-4597-BAFB-942722E44B51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F868867-3258-4D97-B3C8-D5FC784B8379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1CC4F67-4D50-4C92-8F35-4BE62B1D9318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320420F-AB55-420C-936A-C1A335DF7BC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ECE2A5B-C091-43F4-B0BB-C7FE7F9F8B42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05F57F7-B784-4EE4-9299-1AC160FE0484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84E04CD-8EC7-4C42-8758-AAFBA4307FF4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AAA3D6C-52D2-412C-9DDF-1E6BCEF078E1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693E70C-A4A7-4204-A3B6-EA45974A7E4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106A6C0-40FB-49C2-AC26-DD3C75362156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6430304-2956-4E6D-A313-A54A2D5E9B24}"/>
                </a:ext>
              </a:extLst>
            </p:cNvPr>
            <p:cNvSpPr txBox="1"/>
            <p:nvPr/>
          </p:nvSpPr>
          <p:spPr>
            <a:xfrm>
              <a:off x="4907868" y="40936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L4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50C044E-E9F0-4782-A1D2-F500F472CDB2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S4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F108C1B-AFFB-4CF9-8F7B-7734D89C167A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F7EB397-9830-416E-9735-A407B3FC2A00}"/>
                </a:ext>
              </a:extLst>
            </p:cNvPr>
            <p:cNvSpPr txBox="1"/>
            <p:nvPr/>
          </p:nvSpPr>
          <p:spPr>
            <a:xfrm>
              <a:off x="491332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FE9C92-C07F-45A1-B777-3A7E38F666A5}"/>
              </a:ext>
            </a:extLst>
          </p:cNvPr>
          <p:cNvSpPr/>
          <p:nvPr/>
        </p:nvSpPr>
        <p:spPr>
          <a:xfrm>
            <a:off x="5735960" y="1448780"/>
            <a:ext cx="756084" cy="38884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SOCKET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A684CF-9F77-456C-99BC-079A7ADF9DFD}"/>
              </a:ext>
            </a:extLst>
          </p:cNvPr>
          <p:cNvGrpSpPr/>
          <p:nvPr/>
        </p:nvGrpSpPr>
        <p:grpSpPr>
          <a:xfrm>
            <a:off x="5807968" y="4293096"/>
            <a:ext cx="1020325" cy="1058054"/>
            <a:chOff x="9804412" y="3312566"/>
            <a:chExt cx="1020325" cy="105805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C10104C-2F7A-4CEE-9BDC-F85F12945204}"/>
                </a:ext>
              </a:extLst>
            </p:cNvPr>
            <p:cNvGrpSpPr/>
            <p:nvPr/>
          </p:nvGrpSpPr>
          <p:grpSpPr>
            <a:xfrm>
              <a:off x="9804412" y="3409545"/>
              <a:ext cx="576064" cy="720080"/>
              <a:chOff x="2351584" y="2744924"/>
              <a:chExt cx="576064" cy="72008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211BF9-48A4-4BF7-97DC-11FE3248E62D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286DFB5-C963-4D21-AFC0-3534138A9E43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F594300-6F1E-40AE-BF57-803E5455BFB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72C98A1-668A-441B-9E94-C846D805292E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57AB6F-D3D1-4BA4-9FC4-1F9C39518C45}"/>
                </a:ext>
              </a:extLst>
            </p:cNvPr>
            <p:cNvSpPr txBox="1"/>
            <p:nvPr/>
          </p:nvSpPr>
          <p:spPr>
            <a:xfrm>
              <a:off x="10164452" y="331256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BD4E521-543B-487C-8263-40D327BA4F9E}"/>
                </a:ext>
              </a:extLst>
            </p:cNvPr>
            <p:cNvSpPr txBox="1"/>
            <p:nvPr/>
          </p:nvSpPr>
          <p:spPr>
            <a:xfrm>
              <a:off x="9912424" y="409362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FFB8824-0703-4185-BED8-0E3C24E71398}"/>
                </a:ext>
              </a:extLst>
            </p:cNvPr>
            <p:cNvSpPr txBox="1"/>
            <p:nvPr/>
          </p:nvSpPr>
          <p:spPr>
            <a:xfrm>
              <a:off x="10332294" y="362556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SG1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9BA420-0AA4-4DD5-A483-F0E78EF100E0}"/>
              </a:ext>
            </a:extLst>
          </p:cNvPr>
          <p:cNvCxnSpPr>
            <a:stCxn id="87" idx="0"/>
            <a:endCxn id="133" idx="6"/>
          </p:cNvCxnSpPr>
          <p:nvPr/>
        </p:nvCxnSpPr>
        <p:spPr>
          <a:xfrm flipH="1" flipV="1">
            <a:off x="5098176" y="3429659"/>
            <a:ext cx="1002968" cy="960416"/>
          </a:xfrm>
          <a:prstGeom prst="line">
            <a:avLst/>
          </a:pr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3D7D0E-4972-48F8-8C58-A65B3AAD91B5}"/>
              </a:ext>
            </a:extLst>
          </p:cNvPr>
          <p:cNvCxnSpPr>
            <a:cxnSpLocks/>
            <a:stCxn id="87" idx="0"/>
            <a:endCxn id="146" idx="2"/>
          </p:cNvCxnSpPr>
          <p:nvPr/>
        </p:nvCxnSpPr>
        <p:spPr>
          <a:xfrm flipV="1">
            <a:off x="6101144" y="3429659"/>
            <a:ext cx="1074976" cy="960416"/>
          </a:xfrm>
          <a:prstGeom prst="line">
            <a:avLst/>
          </a:pr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F7CCB1F-DE92-4D8C-8A5A-E0BEB67D3C75}"/>
              </a:ext>
            </a:extLst>
          </p:cNvPr>
          <p:cNvSpPr txBox="1"/>
          <p:nvPr/>
        </p:nvSpPr>
        <p:spPr>
          <a:xfrm>
            <a:off x="1019436" y="5445224"/>
            <a:ext cx="102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32 </a:t>
            </a:r>
            <a:r>
              <a:rPr lang="en-US" sz="2800" dirty="0" err="1">
                <a:highlight>
                  <a:srgbClr val="FFFF00"/>
                </a:highlight>
              </a:rPr>
              <a:t>predriver</a:t>
            </a:r>
            <a:r>
              <a:rPr lang="en-US" sz="2800" dirty="0">
                <a:highlight>
                  <a:srgbClr val="FFFF00"/>
                </a:highlight>
              </a:rPr>
              <a:t> x 32 global driver = 1024 Locals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B24CC4-2942-4DB4-B772-B62FB0E18E41}"/>
              </a:ext>
            </a:extLst>
          </p:cNvPr>
          <p:cNvGrpSpPr/>
          <p:nvPr/>
        </p:nvGrpSpPr>
        <p:grpSpPr>
          <a:xfrm>
            <a:off x="7500156" y="2492896"/>
            <a:ext cx="714624" cy="1852463"/>
            <a:chOff x="4799856" y="2487379"/>
            <a:chExt cx="714624" cy="185246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E944B12-2BDE-4439-88AF-D3F05D97E665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720BEA-5543-4588-9AE8-748C5BD5D04A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AFD1B5D-A567-4842-8611-85E4809DF8E8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90679F0-FD75-4A5C-AE80-6FDD62783362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CB455EF-41C3-44C4-9E11-B810AA471ACC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9717583-0938-4267-8CAF-C3373ECCDB0D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8204EEB-DEFD-4A58-88A5-7488D0E43E68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650BA99-976B-4F0A-84CF-14C6E279E9A0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8F0A191-F94A-41DD-A174-46A35A2002BE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17189E2-A348-4952-B7FC-137241D31C36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F91A13-4324-4529-B92A-FAC43BBE28BB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67166FB-547F-48C8-905D-A4BD18DBECF8}"/>
                </a:ext>
              </a:extLst>
            </p:cNvPr>
            <p:cNvSpPr txBox="1"/>
            <p:nvPr/>
          </p:nvSpPr>
          <p:spPr>
            <a:xfrm>
              <a:off x="4907868" y="40936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B05005-7AE9-4D4B-BB02-0C5CF3BB469C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9CC545-B794-4B01-8CC4-9DD1E916E4FA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7B37B67-FD4E-4634-9B89-8DB3B9A657FF}"/>
                </a:ext>
              </a:extLst>
            </p:cNvPr>
            <p:cNvSpPr txBox="1"/>
            <p:nvPr/>
          </p:nvSpPr>
          <p:spPr>
            <a:xfrm>
              <a:off x="491332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76AF815-827A-42D9-A65B-8EEDA441E603}"/>
              </a:ext>
            </a:extLst>
          </p:cNvPr>
          <p:cNvGrpSpPr/>
          <p:nvPr/>
        </p:nvGrpSpPr>
        <p:grpSpPr>
          <a:xfrm>
            <a:off x="4043772" y="2492896"/>
            <a:ext cx="720080" cy="1852463"/>
            <a:chOff x="3899756" y="2487379"/>
            <a:chExt cx="720080" cy="1852463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C1CFB21-B651-40C1-8571-B0D0A1B68AD6}"/>
                </a:ext>
              </a:extLst>
            </p:cNvPr>
            <p:cNvGrpSpPr/>
            <p:nvPr/>
          </p:nvGrpSpPr>
          <p:grpSpPr>
            <a:xfrm>
              <a:off x="4043772" y="3409545"/>
              <a:ext cx="576064" cy="720080"/>
              <a:chOff x="2351584" y="2744924"/>
              <a:chExt cx="576064" cy="72008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3E30557-F8A0-4424-A8F7-B6583F1DAD2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9C4594A-8B5B-4613-AF08-C855B217DED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73FB8F48-9D84-48A6-8E75-FEF22187E65D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5C69249-129E-4E6F-88E1-58DD2B8E6FB9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090A707-C2DD-4B62-9A05-A9A738AE0501}"/>
                </a:ext>
              </a:extLst>
            </p:cNvPr>
            <p:cNvSpPr txBox="1"/>
            <p:nvPr/>
          </p:nvSpPr>
          <p:spPr>
            <a:xfrm>
              <a:off x="3971764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S2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91437A3-9BB0-4BCE-A213-AC7FD0C3A966}"/>
                </a:ext>
              </a:extLst>
            </p:cNvPr>
            <p:cNvGrpSpPr/>
            <p:nvPr/>
          </p:nvGrpSpPr>
          <p:grpSpPr>
            <a:xfrm>
              <a:off x="4043772" y="2750440"/>
              <a:ext cx="576064" cy="720080"/>
              <a:chOff x="2351584" y="2744924"/>
              <a:chExt cx="576064" cy="72008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F9DAB16-4CCE-4946-A842-E3EC56B3A2AF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F5BBEDB-1AC3-412F-9533-E021A1CA40E2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70E06FC-28F4-4203-A11C-F52BE4A45E2E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8486DB3-6BA2-49F6-86CB-FECC90231614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AF1B109-6B88-4B95-AD1D-7D2C81FF90DD}"/>
                </a:ext>
              </a:extLst>
            </p:cNvPr>
            <p:cNvSpPr txBox="1"/>
            <p:nvPr/>
          </p:nvSpPr>
          <p:spPr>
            <a:xfrm>
              <a:off x="3955642" y="2966755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AC34F53-9984-4ADA-BBDC-3972D1826890}"/>
                </a:ext>
              </a:extLst>
            </p:cNvPr>
            <p:cNvSpPr txBox="1"/>
            <p:nvPr/>
          </p:nvSpPr>
          <p:spPr>
            <a:xfrm>
              <a:off x="3899756" y="3305889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96B02BB-0ED9-4D37-B890-6714B3169D80}"/>
                </a:ext>
              </a:extLst>
            </p:cNvPr>
            <p:cNvSpPr txBox="1"/>
            <p:nvPr/>
          </p:nvSpPr>
          <p:spPr>
            <a:xfrm>
              <a:off x="4151784" y="409362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435D683-9427-47C1-A27D-CBC9201AC931}"/>
                </a:ext>
              </a:extLst>
            </p:cNvPr>
            <p:cNvSpPr txBox="1"/>
            <p:nvPr/>
          </p:nvSpPr>
          <p:spPr>
            <a:xfrm>
              <a:off x="415178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L5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AA8D61-9782-4304-B6BA-4791CCC2945C}"/>
              </a:ext>
            </a:extLst>
          </p:cNvPr>
          <p:cNvGrpSpPr/>
          <p:nvPr/>
        </p:nvGrpSpPr>
        <p:grpSpPr>
          <a:xfrm>
            <a:off x="5831759" y="2550966"/>
            <a:ext cx="1020325" cy="1058054"/>
            <a:chOff x="9804412" y="3312566"/>
            <a:chExt cx="1020325" cy="105805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852DED6-92E1-46B7-9204-1286DB986A0A}"/>
                </a:ext>
              </a:extLst>
            </p:cNvPr>
            <p:cNvGrpSpPr/>
            <p:nvPr/>
          </p:nvGrpSpPr>
          <p:grpSpPr>
            <a:xfrm>
              <a:off x="9804412" y="3409545"/>
              <a:ext cx="576064" cy="720080"/>
              <a:chOff x="2351584" y="2744924"/>
              <a:chExt cx="576064" cy="72008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2CE3870-8E0D-440B-95B0-98D0D804CE5C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41FD4A5-26EF-49B0-9B7F-3B3928946995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C579A11-913B-49BE-A972-7881919E641F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60C59FE-2CBE-406C-9FC3-D8A9DB708631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406B26E-6981-42FE-8486-C5C6568D22E3}"/>
                </a:ext>
              </a:extLst>
            </p:cNvPr>
            <p:cNvSpPr txBox="1"/>
            <p:nvPr/>
          </p:nvSpPr>
          <p:spPr>
            <a:xfrm>
              <a:off x="10164452" y="3312566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225D864-E382-4B78-A141-9688813D44C8}"/>
                </a:ext>
              </a:extLst>
            </p:cNvPr>
            <p:cNvSpPr txBox="1"/>
            <p:nvPr/>
          </p:nvSpPr>
          <p:spPr>
            <a:xfrm>
              <a:off x="9912424" y="409362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1FBB381-7B0C-46EF-9686-CC49A96ED01E}"/>
                </a:ext>
              </a:extLst>
            </p:cNvPr>
            <p:cNvSpPr txBox="1"/>
            <p:nvPr/>
          </p:nvSpPr>
          <p:spPr>
            <a:xfrm>
              <a:off x="10332294" y="362556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SG2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D050E6B-D49E-4A0F-8279-EE2BF3D35592}"/>
              </a:ext>
            </a:extLst>
          </p:cNvPr>
          <p:cNvGrpSpPr/>
          <p:nvPr/>
        </p:nvGrpSpPr>
        <p:grpSpPr>
          <a:xfrm>
            <a:off x="6929548" y="728700"/>
            <a:ext cx="714624" cy="1852463"/>
            <a:chOff x="4799856" y="2487379"/>
            <a:chExt cx="714624" cy="185246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180B7EB-B1DE-47EA-92DD-809A27056DF4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13CFEDA7-DDA7-46BD-8923-DD7FBD9C155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17DA1DCF-5659-4E62-BD0F-72A2FD1D788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72290C1E-AF58-42C0-9024-0C2D4DDADC79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8BF7234E-D179-4B12-B44A-49E0333A9585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4AD2CCC-434C-4488-8CF7-322F38ADCA45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305B93B-5BDA-440A-AA4A-747B894078E2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5B1555F-2CCA-4A67-A5C2-328E76C6567E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594025CB-A0B5-4DA6-B7C2-8A20A61D1CDF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73DDA95-E89C-438F-8157-8CBF8921C67A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EA3377D-7A7C-451A-8581-49A5232D28ED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B9D7977-9255-45B7-9C72-DC52D707E8A0}"/>
                </a:ext>
              </a:extLst>
            </p:cNvPr>
            <p:cNvSpPr txBox="1"/>
            <p:nvPr/>
          </p:nvSpPr>
          <p:spPr>
            <a:xfrm>
              <a:off x="4907868" y="409362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L14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F520B07-5D4D-4D22-9FF2-B61B71E11E03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S8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04F9263-3ED7-4ECF-B89F-24C2052738C7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S7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5AA296B-A4BF-4ADE-93EF-F2907419BDC6}"/>
                </a:ext>
              </a:extLst>
            </p:cNvPr>
            <p:cNvSpPr txBox="1"/>
            <p:nvPr/>
          </p:nvSpPr>
          <p:spPr>
            <a:xfrm>
              <a:off x="4913324" y="248737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L13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564B591-A478-4FE2-8065-7FAB5C7037F7}"/>
              </a:ext>
            </a:extLst>
          </p:cNvPr>
          <p:cNvGrpSpPr/>
          <p:nvPr/>
        </p:nvGrpSpPr>
        <p:grpSpPr>
          <a:xfrm>
            <a:off x="7505612" y="734217"/>
            <a:ext cx="714624" cy="1852463"/>
            <a:chOff x="4799856" y="2487379"/>
            <a:chExt cx="714624" cy="1852463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5D22F07-D0BA-4550-A118-748850107561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5FF3CFB-682F-415E-8F79-DE930E5B987A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A4C760E-0D58-4FAF-83BD-B1C0353C3361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E9030042-BE82-4989-8C3F-215C78AC1000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7070F807-8DC9-43CD-AE9F-279FCE86021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90F1E51-0365-4BBA-9A1D-48F367E552B3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E1CFB99-6628-4217-B1D7-BF7B4EB37F3C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9801141-4A7E-48F4-83E6-28EAF1109301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D5A1DF4-E828-4B19-8556-0FB59E18214C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490B41B-C978-4F6C-A3BB-226F6AA39084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5FAC7BA-13FF-424B-9B92-A3AAEBFBF9F9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G2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304D1DD-3CA4-4A31-A4FD-76E55B6B74E1}"/>
                </a:ext>
              </a:extLst>
            </p:cNvPr>
            <p:cNvSpPr txBox="1"/>
            <p:nvPr/>
          </p:nvSpPr>
          <p:spPr>
            <a:xfrm>
              <a:off x="4907868" y="409362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L16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0BD67C4-859E-45FC-A847-97B68FE79005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S8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339C402-A2DF-4BFF-87E1-0D4C1BCC29C4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S7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FE43E0C5-7714-49EC-B6ED-0CF5DE1AAEDD}"/>
                </a:ext>
              </a:extLst>
            </p:cNvPr>
            <p:cNvSpPr txBox="1"/>
            <p:nvPr/>
          </p:nvSpPr>
          <p:spPr>
            <a:xfrm>
              <a:off x="4913324" y="248737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L15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557E572-56B7-46BA-B035-1E9A0C0A8803}"/>
              </a:ext>
            </a:extLst>
          </p:cNvPr>
          <p:cNvGrpSpPr/>
          <p:nvPr/>
        </p:nvGrpSpPr>
        <p:grpSpPr>
          <a:xfrm>
            <a:off x="4187788" y="728700"/>
            <a:ext cx="714624" cy="1852463"/>
            <a:chOff x="4799856" y="2487379"/>
            <a:chExt cx="714624" cy="1852463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49DA20C-613B-49F7-87C4-CB0AFDECBDBC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67200D04-0CB3-4BE0-93D0-49C946472FE2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B11D91A-1D04-495E-B7CF-137B2D998622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6F61FB9E-DED5-4719-A54A-AACA7B3645B6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234C8FE8-B8C1-4E08-9C39-AF51A015764F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2272B00-1C07-4626-80DB-8E68B8DFA825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47E17A4-E1C6-4EF1-A705-80D80A98EA8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E78222C-FA24-4AA0-8DA6-AF6D406AD757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0AC782B-0D9F-43D2-BC9E-64FC4BF3EF80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0675C13C-7F8F-4FBA-9287-26673DA09FB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9F3A1C0-2101-439C-8033-4121D8BD973C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G1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69C2848-12B4-4D74-8FA0-230DF080D0FF}"/>
                </a:ext>
              </a:extLst>
            </p:cNvPr>
            <p:cNvSpPr txBox="1"/>
            <p:nvPr/>
          </p:nvSpPr>
          <p:spPr>
            <a:xfrm>
              <a:off x="4907868" y="409362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L10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D00971D-A52F-4961-88DA-1CBC219DF893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S6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787DC47C-5246-4570-B9C5-AACD5B3AEA7C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S5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A617EA4-7D4E-49AA-9D30-3657BD84D397}"/>
                </a:ext>
              </a:extLst>
            </p:cNvPr>
            <p:cNvSpPr txBox="1"/>
            <p:nvPr/>
          </p:nvSpPr>
          <p:spPr>
            <a:xfrm>
              <a:off x="4913324" y="248737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L9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90F06CF-DC36-473B-8819-7D12B3300EF8}"/>
              </a:ext>
            </a:extLst>
          </p:cNvPr>
          <p:cNvGrpSpPr/>
          <p:nvPr/>
        </p:nvGrpSpPr>
        <p:grpSpPr>
          <a:xfrm>
            <a:off x="4763852" y="734217"/>
            <a:ext cx="714624" cy="1852463"/>
            <a:chOff x="4799856" y="2487379"/>
            <a:chExt cx="714624" cy="185246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BB1F9576-E32F-44E2-85A6-F8CB5E202543}"/>
                </a:ext>
              </a:extLst>
            </p:cNvPr>
            <p:cNvGrpSpPr/>
            <p:nvPr/>
          </p:nvGrpSpPr>
          <p:grpSpPr>
            <a:xfrm>
              <a:off x="4799856" y="3409545"/>
              <a:ext cx="576064" cy="720080"/>
              <a:chOff x="2351584" y="2744924"/>
              <a:chExt cx="576064" cy="720080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7A0A454-19B6-4FE6-A204-C4E68E64EDA5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D15C3B1-1F13-48E0-AE45-05B4C0BE75FE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95B9678-DC11-4B7F-BF4B-230FAD50CDAC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EA5C353-074D-4E08-AEE7-F5D0EEB80652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2078E43F-9C37-400B-BE86-74B4B3C6566D}"/>
                </a:ext>
              </a:extLst>
            </p:cNvPr>
            <p:cNvGrpSpPr/>
            <p:nvPr/>
          </p:nvGrpSpPr>
          <p:grpSpPr>
            <a:xfrm>
              <a:off x="4799856" y="2750440"/>
              <a:ext cx="576064" cy="720080"/>
              <a:chOff x="2351584" y="2744924"/>
              <a:chExt cx="576064" cy="720080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27906F-FF63-4D9D-9FF6-50CE84BD5342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E418987-F31A-4A70-BA98-A71BD4EC61CA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BB8C130-AE49-45AA-8EC4-1B7994E8C858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0D0A795D-ABC7-47C1-B774-7918BE244994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AF5F086B-5D1F-4F4C-8269-3F2CE39C02D0}"/>
                </a:ext>
              </a:extLst>
            </p:cNvPr>
            <p:cNvSpPr txBox="1"/>
            <p:nvPr/>
          </p:nvSpPr>
          <p:spPr>
            <a:xfrm>
              <a:off x="5159896" y="3312566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G2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ED32DB4-E5E9-4A94-B860-891433F41502}"/>
                </a:ext>
              </a:extLst>
            </p:cNvPr>
            <p:cNvSpPr txBox="1"/>
            <p:nvPr/>
          </p:nvSpPr>
          <p:spPr>
            <a:xfrm>
              <a:off x="4907868" y="4093621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L12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E51A9ABF-6F81-4E4B-B94D-AF43A89B77AA}"/>
                </a:ext>
              </a:extLst>
            </p:cNvPr>
            <p:cNvSpPr txBox="1"/>
            <p:nvPr/>
          </p:nvSpPr>
          <p:spPr>
            <a:xfrm>
              <a:off x="5123892" y="3645024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S6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AAD1DA4-DD56-459E-9524-44A201D1E944}"/>
                </a:ext>
              </a:extLst>
            </p:cNvPr>
            <p:cNvSpPr txBox="1"/>
            <p:nvPr/>
          </p:nvSpPr>
          <p:spPr>
            <a:xfrm>
              <a:off x="5123892" y="2996952"/>
              <a:ext cx="3401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S5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1EF0B10-51AF-46E0-BCED-DB5F7DD153C0}"/>
                </a:ext>
              </a:extLst>
            </p:cNvPr>
            <p:cNvSpPr txBox="1"/>
            <p:nvPr/>
          </p:nvSpPr>
          <p:spPr>
            <a:xfrm>
              <a:off x="4913324" y="248737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L11</a:t>
              </a:r>
            </a:p>
          </p:txBody>
        </p: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65C40D2B-48B5-4F8B-9568-4069B40AAF6B}"/>
              </a:ext>
            </a:extLst>
          </p:cNvPr>
          <p:cNvCxnSpPr>
            <a:cxnSpLocks/>
            <a:endCxn id="188" idx="5"/>
          </p:cNvCxnSpPr>
          <p:nvPr/>
        </p:nvCxnSpPr>
        <p:spPr>
          <a:xfrm flipH="1" flipV="1">
            <a:off x="4510060" y="1699873"/>
            <a:ext cx="1585940" cy="96135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4A2BAB3-AFBF-4EF9-B170-56EC4B9253E4}"/>
              </a:ext>
            </a:extLst>
          </p:cNvPr>
          <p:cNvCxnSpPr>
            <a:cxnSpLocks/>
            <a:endCxn id="172" idx="3"/>
          </p:cNvCxnSpPr>
          <p:nvPr/>
        </p:nvCxnSpPr>
        <p:spPr>
          <a:xfrm flipV="1">
            <a:off x="6096000" y="1705390"/>
            <a:ext cx="1673692" cy="955834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B1312D-DA87-4D88-9C7F-07A06B96D80F}"/>
              </a:ext>
            </a:extLst>
          </p:cNvPr>
          <p:cNvSpPr/>
          <p:nvPr/>
        </p:nvSpPr>
        <p:spPr>
          <a:xfrm>
            <a:off x="7788584" y="1695281"/>
            <a:ext cx="845638" cy="1768110"/>
          </a:xfrm>
          <a:custGeom>
            <a:avLst/>
            <a:gdLst>
              <a:gd name="connsiteX0" fmla="*/ 20230 w 845638"/>
              <a:gd name="connsiteY0" fmla="*/ 0 h 1768110"/>
              <a:gd name="connsiteX1" fmla="*/ 845618 w 845638"/>
              <a:gd name="connsiteY1" fmla="*/ 720192 h 1768110"/>
              <a:gd name="connsiteX2" fmla="*/ 0 w 845638"/>
              <a:gd name="connsiteY2" fmla="*/ 1768110 h 1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38" h="1768110">
                <a:moveTo>
                  <a:pt x="20230" y="0"/>
                </a:moveTo>
                <a:cubicBezTo>
                  <a:pt x="434610" y="212753"/>
                  <a:pt x="848990" y="425507"/>
                  <a:pt x="845618" y="720192"/>
                </a:cubicBezTo>
                <a:cubicBezTo>
                  <a:pt x="842246" y="1014877"/>
                  <a:pt x="421123" y="1391493"/>
                  <a:pt x="0" y="176811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9DCA419-396B-497B-BBE0-DCC19F41B517}"/>
              </a:ext>
            </a:extLst>
          </p:cNvPr>
          <p:cNvSpPr/>
          <p:nvPr/>
        </p:nvSpPr>
        <p:spPr>
          <a:xfrm>
            <a:off x="7176120" y="1660890"/>
            <a:ext cx="845638" cy="1768110"/>
          </a:xfrm>
          <a:custGeom>
            <a:avLst/>
            <a:gdLst>
              <a:gd name="connsiteX0" fmla="*/ 20230 w 845638"/>
              <a:gd name="connsiteY0" fmla="*/ 0 h 1768110"/>
              <a:gd name="connsiteX1" fmla="*/ 845618 w 845638"/>
              <a:gd name="connsiteY1" fmla="*/ 720192 h 1768110"/>
              <a:gd name="connsiteX2" fmla="*/ 0 w 845638"/>
              <a:gd name="connsiteY2" fmla="*/ 1768110 h 1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38" h="1768110">
                <a:moveTo>
                  <a:pt x="20230" y="0"/>
                </a:moveTo>
                <a:cubicBezTo>
                  <a:pt x="434610" y="212753"/>
                  <a:pt x="848990" y="425507"/>
                  <a:pt x="845618" y="720192"/>
                </a:cubicBezTo>
                <a:cubicBezTo>
                  <a:pt x="842246" y="1014877"/>
                  <a:pt x="421123" y="1391493"/>
                  <a:pt x="0" y="1768110"/>
                </a:cubicBezTo>
              </a:path>
            </a:pathLst>
          </a:cu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022B950D-B0F5-4EB3-B129-D0410D0582A5}"/>
              </a:ext>
            </a:extLst>
          </p:cNvPr>
          <p:cNvSpPr/>
          <p:nvPr/>
        </p:nvSpPr>
        <p:spPr>
          <a:xfrm flipH="1">
            <a:off x="4331804" y="1663024"/>
            <a:ext cx="720080" cy="1768110"/>
          </a:xfrm>
          <a:custGeom>
            <a:avLst/>
            <a:gdLst>
              <a:gd name="connsiteX0" fmla="*/ 20230 w 845638"/>
              <a:gd name="connsiteY0" fmla="*/ 0 h 1768110"/>
              <a:gd name="connsiteX1" fmla="*/ 845618 w 845638"/>
              <a:gd name="connsiteY1" fmla="*/ 720192 h 1768110"/>
              <a:gd name="connsiteX2" fmla="*/ 0 w 845638"/>
              <a:gd name="connsiteY2" fmla="*/ 1768110 h 1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38" h="1768110">
                <a:moveTo>
                  <a:pt x="20230" y="0"/>
                </a:moveTo>
                <a:cubicBezTo>
                  <a:pt x="434610" y="212753"/>
                  <a:pt x="848990" y="425507"/>
                  <a:pt x="845618" y="720192"/>
                </a:cubicBezTo>
                <a:cubicBezTo>
                  <a:pt x="842246" y="1014877"/>
                  <a:pt x="421123" y="1391493"/>
                  <a:pt x="0" y="1768110"/>
                </a:cubicBezTo>
              </a:path>
            </a:pathLst>
          </a:custGeom>
          <a:ln w="57150">
            <a:solidFill>
              <a:srgbClr val="006FE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486A9DAF-B341-4D4E-958F-A4159C19B900}"/>
              </a:ext>
            </a:extLst>
          </p:cNvPr>
          <p:cNvSpPr/>
          <p:nvPr/>
        </p:nvSpPr>
        <p:spPr>
          <a:xfrm flipH="1">
            <a:off x="3791744" y="1700808"/>
            <a:ext cx="720080" cy="1768110"/>
          </a:xfrm>
          <a:custGeom>
            <a:avLst/>
            <a:gdLst>
              <a:gd name="connsiteX0" fmla="*/ 20230 w 845638"/>
              <a:gd name="connsiteY0" fmla="*/ 0 h 1768110"/>
              <a:gd name="connsiteX1" fmla="*/ 845618 w 845638"/>
              <a:gd name="connsiteY1" fmla="*/ 720192 h 1768110"/>
              <a:gd name="connsiteX2" fmla="*/ 0 w 845638"/>
              <a:gd name="connsiteY2" fmla="*/ 1768110 h 1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38" h="1768110">
                <a:moveTo>
                  <a:pt x="20230" y="0"/>
                </a:moveTo>
                <a:cubicBezTo>
                  <a:pt x="434610" y="212753"/>
                  <a:pt x="848990" y="425507"/>
                  <a:pt x="845618" y="720192"/>
                </a:cubicBezTo>
                <a:cubicBezTo>
                  <a:pt x="842246" y="1014877"/>
                  <a:pt x="421123" y="1391493"/>
                  <a:pt x="0" y="176811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DEABA-BF9F-4C6A-9750-F5991B284558}"/>
              </a:ext>
            </a:extLst>
          </p:cNvPr>
          <p:cNvSpPr txBox="1"/>
          <p:nvPr/>
        </p:nvSpPr>
        <p:spPr>
          <a:xfrm>
            <a:off x="9048328" y="1916832"/>
            <a:ext cx="2357312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Vert. Global route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39EB402-2846-42C9-B26B-4AC26AF0F4E9}"/>
              </a:ext>
            </a:extLst>
          </p:cNvPr>
          <p:cNvSpPr txBox="1"/>
          <p:nvPr/>
        </p:nvSpPr>
        <p:spPr>
          <a:xfrm>
            <a:off x="8976320" y="2924944"/>
            <a:ext cx="251383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Horiz</a:t>
            </a:r>
            <a:r>
              <a:rPr lang="en-US" dirty="0"/>
              <a:t>. Global route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C7D439-EB7E-4EFF-A476-22F68FF6D492}"/>
              </a:ext>
            </a:extLst>
          </p:cNvPr>
          <p:cNvCxnSpPr/>
          <p:nvPr/>
        </p:nvCxnSpPr>
        <p:spPr>
          <a:xfrm flipH="1" flipV="1">
            <a:off x="6780076" y="2276872"/>
            <a:ext cx="2268252" cy="75608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96CAAA-103F-4D3E-964C-CD8C155E8E03}"/>
              </a:ext>
            </a:extLst>
          </p:cNvPr>
          <p:cNvCxnSpPr/>
          <p:nvPr/>
        </p:nvCxnSpPr>
        <p:spPr>
          <a:xfrm flipH="1">
            <a:off x="8472264" y="1952836"/>
            <a:ext cx="648072" cy="10801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5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60">
            <a:extLst>
              <a:ext uri="{FF2B5EF4-FFF2-40B4-BE49-F238E27FC236}">
                <a16:creationId xmlns:a16="http://schemas.microsoft.com/office/drawing/2014/main" id="{3F90FFCE-4E11-4DAF-97DE-4C1A126F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16360"/>
          </a:xfrm>
        </p:spPr>
        <p:txBody>
          <a:bodyPr/>
          <a:lstStyle/>
          <a:p>
            <a:r>
              <a:rPr lang="en-US" dirty="0"/>
              <a:t>ATF is Case 3 with shared global.</a:t>
            </a:r>
            <a:br>
              <a:rPr lang="en-US" dirty="0"/>
            </a:br>
            <a:r>
              <a:rPr lang="en-US" sz="2000" dirty="0">
                <a:solidFill>
                  <a:srgbClr val="00B0F0"/>
                </a:solidFill>
              </a:rPr>
              <a:t>Takeaway: The shorting of global nodes left to right amortizes the global driver by 1/2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D44BC0-3345-440B-A1BA-F59626EC57E8}"/>
              </a:ext>
            </a:extLst>
          </p:cNvPr>
          <p:cNvGrpSpPr/>
          <p:nvPr/>
        </p:nvGrpSpPr>
        <p:grpSpPr>
          <a:xfrm>
            <a:off x="6204012" y="1556792"/>
            <a:ext cx="5621152" cy="3269977"/>
            <a:chOff x="1205531" y="728700"/>
            <a:chExt cx="10507035" cy="46858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4B7762-0612-4836-80D7-5A11C090C956}"/>
                </a:ext>
              </a:extLst>
            </p:cNvPr>
            <p:cNvGrpSpPr/>
            <p:nvPr/>
          </p:nvGrpSpPr>
          <p:grpSpPr>
            <a:xfrm>
              <a:off x="4619836" y="2487379"/>
              <a:ext cx="729042" cy="1848816"/>
              <a:chOff x="3899756" y="2487379"/>
              <a:chExt cx="729042" cy="1848816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56DCE365-414E-483B-AC35-6FCCA1C92F43}"/>
                  </a:ext>
                </a:extLst>
              </p:cNvPr>
              <p:cNvGrpSpPr/>
              <p:nvPr/>
            </p:nvGrpSpPr>
            <p:grpSpPr>
              <a:xfrm>
                <a:off x="4043772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03F0280B-80C4-4431-B0AA-4062595D38D6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DB2E5CF-A8CD-4A97-940D-164B0EE7186F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F86FDB29-063B-4EEF-982C-32AC7D68B64B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9C1A743D-883F-4E60-B11D-DD0BD6B0D018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E454428-9CBA-4392-B041-832E10EDB853}"/>
                  </a:ext>
                </a:extLst>
              </p:cNvPr>
              <p:cNvSpPr txBox="1"/>
              <p:nvPr/>
            </p:nvSpPr>
            <p:spPr>
              <a:xfrm>
                <a:off x="3971763" y="3645026"/>
                <a:ext cx="491998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S2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CD76E0CF-F155-4C76-955E-1402F625B986}"/>
                  </a:ext>
                </a:extLst>
              </p:cNvPr>
              <p:cNvGrpSpPr/>
              <p:nvPr/>
            </p:nvGrpSpPr>
            <p:grpSpPr>
              <a:xfrm>
                <a:off x="4043772" y="2750440"/>
                <a:ext cx="576064" cy="720080"/>
                <a:chOff x="2351584" y="2744924"/>
                <a:chExt cx="576064" cy="72008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1BAE78C-21F9-4016-A66C-2C5309F272D7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23EE436-60B9-447E-852B-AB019A8BDE5D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38FE6DBC-2137-4133-A833-573A1D3B20EA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6E57E3E2-A733-4857-B579-A619296CA827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5F363E3-21FB-4AF2-AAAF-6B9A171A4F16}"/>
                  </a:ext>
                </a:extLst>
              </p:cNvPr>
              <p:cNvSpPr txBox="1"/>
              <p:nvPr/>
            </p:nvSpPr>
            <p:spPr>
              <a:xfrm>
                <a:off x="3955641" y="2966754"/>
                <a:ext cx="491998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S1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0F9D6DE-FF02-4844-AC19-0EA2D5E0E963}"/>
                  </a:ext>
                </a:extLst>
              </p:cNvPr>
              <p:cNvSpPr txBox="1"/>
              <p:nvPr/>
            </p:nvSpPr>
            <p:spPr>
              <a:xfrm>
                <a:off x="3899756" y="3305887"/>
                <a:ext cx="503983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G1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F241A725-29A2-467A-87B6-3A385C698523}"/>
                  </a:ext>
                </a:extLst>
              </p:cNvPr>
              <p:cNvSpPr txBox="1"/>
              <p:nvPr/>
            </p:nvSpPr>
            <p:spPr>
              <a:xfrm>
                <a:off x="4151783" y="4093621"/>
                <a:ext cx="477015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L2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FB4B32CA-BD5F-432E-A154-E0AE6C86FD6B}"/>
                  </a:ext>
                </a:extLst>
              </p:cNvPr>
              <p:cNvSpPr txBox="1"/>
              <p:nvPr/>
            </p:nvSpPr>
            <p:spPr>
              <a:xfrm>
                <a:off x="4151783" y="2487379"/>
                <a:ext cx="477015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L1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41348A6-4BE4-4751-8CC5-724E0D5E2C9C}"/>
                </a:ext>
              </a:extLst>
            </p:cNvPr>
            <p:cNvGrpSpPr/>
            <p:nvPr/>
          </p:nvGrpSpPr>
          <p:grpSpPr>
            <a:xfrm>
              <a:off x="6924092" y="2487379"/>
              <a:ext cx="864023" cy="1848816"/>
              <a:chOff x="4799856" y="2487379"/>
              <a:chExt cx="864023" cy="1848816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AAACD041-DB0A-4DD6-8C9B-2196416FFDAD}"/>
                  </a:ext>
                </a:extLst>
              </p:cNvPr>
              <p:cNvGrpSpPr/>
              <p:nvPr/>
            </p:nvGrpSpPr>
            <p:grpSpPr>
              <a:xfrm>
                <a:off x="4799856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DE5357DE-0F47-4597-BAFB-942722E44B51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6F868867-3258-4D97-B3C8-D5FC784B8379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41CC4F67-4D50-4C92-8F35-4BE62B1D9318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3320420F-AB55-420C-936A-C1A335DF7BCD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EECE2A5B-C091-43F4-B0BB-C7FE7F9F8B42}"/>
                  </a:ext>
                </a:extLst>
              </p:cNvPr>
              <p:cNvGrpSpPr/>
              <p:nvPr/>
            </p:nvGrpSpPr>
            <p:grpSpPr>
              <a:xfrm>
                <a:off x="4799856" y="2750440"/>
                <a:ext cx="576064" cy="720080"/>
                <a:chOff x="2351584" y="2744924"/>
                <a:chExt cx="576064" cy="720080"/>
              </a:xfrm>
            </p:grpSpPr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05F57F7-B784-4EE4-9299-1AC160FE0484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F84E04CD-8EC7-4C42-8758-AAFBA4307FF4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9AAA3D6C-52D2-412C-9DDF-1E6BCEF078E1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2693E70C-A4A7-4204-A3B6-EA45974A7E4D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06A6C0-40FB-49C2-AC26-DD3C75362156}"/>
                  </a:ext>
                </a:extLst>
              </p:cNvPr>
              <p:cNvSpPr txBox="1"/>
              <p:nvPr/>
            </p:nvSpPr>
            <p:spPr>
              <a:xfrm>
                <a:off x="5159895" y="3312568"/>
                <a:ext cx="50398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G1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6430304-2956-4E6D-A313-A54A2D5E9B24}"/>
                  </a:ext>
                </a:extLst>
              </p:cNvPr>
              <p:cNvSpPr txBox="1"/>
              <p:nvPr/>
            </p:nvSpPr>
            <p:spPr>
              <a:xfrm>
                <a:off x="4907868" y="4093621"/>
                <a:ext cx="477015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L4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50C044E-E9F0-4782-A1D2-F500F472CDB2}"/>
                  </a:ext>
                </a:extLst>
              </p:cNvPr>
              <p:cNvSpPr txBox="1"/>
              <p:nvPr/>
            </p:nvSpPr>
            <p:spPr>
              <a:xfrm>
                <a:off x="5123892" y="3645023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S4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DF108C1B-AFFB-4CF9-8F7B-7734D89C167A}"/>
                  </a:ext>
                </a:extLst>
              </p:cNvPr>
              <p:cNvSpPr txBox="1"/>
              <p:nvPr/>
            </p:nvSpPr>
            <p:spPr>
              <a:xfrm>
                <a:off x="5123892" y="2996952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F7EB397-9830-416E-9735-A407B3FC2A00}"/>
                  </a:ext>
                </a:extLst>
              </p:cNvPr>
              <p:cNvSpPr txBox="1"/>
              <p:nvPr/>
            </p:nvSpPr>
            <p:spPr>
              <a:xfrm>
                <a:off x="4913324" y="2487379"/>
                <a:ext cx="477015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L3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FE9C92-C07F-45A1-B777-3A7E38F666A5}"/>
                </a:ext>
              </a:extLst>
            </p:cNvPr>
            <p:cNvSpPr/>
            <p:nvPr/>
          </p:nvSpPr>
          <p:spPr>
            <a:xfrm>
              <a:off x="5735960" y="1448780"/>
              <a:ext cx="756084" cy="388843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SOCKET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A684CF-9F77-456C-99BC-079A7ADF9DFD}"/>
                </a:ext>
              </a:extLst>
            </p:cNvPr>
            <p:cNvGrpSpPr/>
            <p:nvPr/>
          </p:nvGrpSpPr>
          <p:grpSpPr>
            <a:xfrm>
              <a:off x="5807968" y="4293096"/>
              <a:ext cx="1259585" cy="1089787"/>
              <a:chOff x="9804412" y="3312566"/>
              <a:chExt cx="1259585" cy="1089787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C10104C-2F7A-4CEE-9BDC-F85F12945204}"/>
                  </a:ext>
                </a:extLst>
              </p:cNvPr>
              <p:cNvGrpSpPr/>
              <p:nvPr/>
            </p:nvGrpSpPr>
            <p:grpSpPr>
              <a:xfrm>
                <a:off x="9804412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F211BF9-48A4-4BF7-97DC-11FE3248E62D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286DFB5-C963-4D21-AFC0-3534138A9E43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1F594300-6F1E-40AE-BF57-803E5455BFBB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772C98A1-668A-441B-9E94-C846D805292E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857AB6F-D3D1-4BA4-9FC4-1F9C39518C45}"/>
                  </a:ext>
                </a:extLst>
              </p:cNvPr>
              <p:cNvSpPr txBox="1"/>
              <p:nvPr/>
            </p:nvSpPr>
            <p:spPr>
              <a:xfrm>
                <a:off x="10164453" y="3312566"/>
                <a:ext cx="602860" cy="30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BD4E521-543B-487C-8263-40D327BA4F9E}"/>
                  </a:ext>
                </a:extLst>
              </p:cNvPr>
              <p:cNvSpPr txBox="1"/>
              <p:nvPr/>
            </p:nvSpPr>
            <p:spPr>
              <a:xfrm>
                <a:off x="9912423" y="4093621"/>
                <a:ext cx="590875" cy="30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FB8824-0703-4185-BED8-0E3C24E71398}"/>
                  </a:ext>
                </a:extLst>
              </p:cNvPr>
              <p:cNvSpPr txBox="1"/>
              <p:nvPr/>
            </p:nvSpPr>
            <p:spPr>
              <a:xfrm>
                <a:off x="10332293" y="3625570"/>
                <a:ext cx="731704" cy="30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SG1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9BA420-0AA4-4DD5-A483-F0E78EF100E0}"/>
                </a:ext>
              </a:extLst>
            </p:cNvPr>
            <p:cNvCxnSpPr>
              <a:stCxn id="87" idx="0"/>
              <a:endCxn id="133" idx="6"/>
            </p:cNvCxnSpPr>
            <p:nvPr/>
          </p:nvCxnSpPr>
          <p:spPr>
            <a:xfrm flipH="1" flipV="1">
              <a:off x="5098176" y="3429659"/>
              <a:ext cx="1002968" cy="960416"/>
            </a:xfrm>
            <a:prstGeom prst="line">
              <a:avLst/>
            </a:prstGeom>
            <a:ln w="57150">
              <a:solidFill>
                <a:srgbClr val="006FE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3D7D0E-4972-48F8-8C58-A65B3AAD91B5}"/>
                </a:ext>
              </a:extLst>
            </p:cNvPr>
            <p:cNvCxnSpPr>
              <a:cxnSpLocks/>
              <a:stCxn id="87" idx="0"/>
              <a:endCxn id="146" idx="2"/>
            </p:cNvCxnSpPr>
            <p:nvPr/>
          </p:nvCxnSpPr>
          <p:spPr>
            <a:xfrm flipV="1">
              <a:off x="6101144" y="3429659"/>
              <a:ext cx="1074976" cy="960416"/>
            </a:xfrm>
            <a:prstGeom prst="line">
              <a:avLst/>
            </a:prstGeom>
            <a:ln w="57150">
              <a:solidFill>
                <a:srgbClr val="006FE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EB24CC4-2942-4DB4-B772-B62FB0E18E41}"/>
                </a:ext>
              </a:extLst>
            </p:cNvPr>
            <p:cNvGrpSpPr/>
            <p:nvPr/>
          </p:nvGrpSpPr>
          <p:grpSpPr>
            <a:xfrm>
              <a:off x="7500156" y="2492896"/>
              <a:ext cx="864023" cy="1848816"/>
              <a:chOff x="4799856" y="2487379"/>
              <a:chExt cx="864023" cy="1848816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E944B12-2BDE-4439-88AF-D3F05D97E665}"/>
                  </a:ext>
                </a:extLst>
              </p:cNvPr>
              <p:cNvGrpSpPr/>
              <p:nvPr/>
            </p:nvGrpSpPr>
            <p:grpSpPr>
              <a:xfrm>
                <a:off x="4799856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6720BEA-5543-4588-9AE8-748C5BD5D04A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AFD1B5D-A567-4842-8611-85E4809DF8E8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90679F0-FD75-4A5C-AE80-6FDD62783362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CB455EF-41C3-44C4-9E11-B810AA471ACC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717583-0938-4267-8CAF-C3373ECCDB0D}"/>
                  </a:ext>
                </a:extLst>
              </p:cNvPr>
              <p:cNvGrpSpPr/>
              <p:nvPr/>
            </p:nvGrpSpPr>
            <p:grpSpPr>
              <a:xfrm>
                <a:off x="4799856" y="2750440"/>
                <a:ext cx="576064" cy="720080"/>
                <a:chOff x="2351584" y="2744924"/>
                <a:chExt cx="576064" cy="720080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8204EEB-DEFD-4A58-88A5-7488D0E43E68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650BA99-976B-4F0A-84CF-14C6E279E9A0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A8F0A191-F94A-41DD-A174-46A35A2002BE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117189E2-A348-4952-B7FC-137241D31C36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DF91A13-4324-4529-B92A-FAC43BBE28BB}"/>
                  </a:ext>
                </a:extLst>
              </p:cNvPr>
              <p:cNvSpPr txBox="1"/>
              <p:nvPr/>
            </p:nvSpPr>
            <p:spPr>
              <a:xfrm>
                <a:off x="5159895" y="3312568"/>
                <a:ext cx="50398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G2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67166FB-547F-48C8-905D-A4BD18DBECF8}"/>
                  </a:ext>
                </a:extLst>
              </p:cNvPr>
              <p:cNvSpPr txBox="1"/>
              <p:nvPr/>
            </p:nvSpPr>
            <p:spPr>
              <a:xfrm>
                <a:off x="4907868" y="4093621"/>
                <a:ext cx="477015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L8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DB05005-7AE9-4D4B-BB02-0C5CF3BB469C}"/>
                  </a:ext>
                </a:extLst>
              </p:cNvPr>
              <p:cNvSpPr txBox="1"/>
              <p:nvPr/>
            </p:nvSpPr>
            <p:spPr>
              <a:xfrm>
                <a:off x="5123892" y="3645023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S4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E9CC545-B794-4B01-8CC4-9DD1E916E4FA}"/>
                  </a:ext>
                </a:extLst>
              </p:cNvPr>
              <p:cNvSpPr txBox="1"/>
              <p:nvPr/>
            </p:nvSpPr>
            <p:spPr>
              <a:xfrm>
                <a:off x="5123892" y="2996952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S3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7B37B67-FD4E-4634-9B89-8DB3B9A657FF}"/>
                  </a:ext>
                </a:extLst>
              </p:cNvPr>
              <p:cNvSpPr txBox="1"/>
              <p:nvPr/>
            </p:nvSpPr>
            <p:spPr>
              <a:xfrm>
                <a:off x="4913324" y="2487379"/>
                <a:ext cx="477015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L7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76AF815-827A-42D9-A65B-8EEDA441E603}"/>
                </a:ext>
              </a:extLst>
            </p:cNvPr>
            <p:cNvGrpSpPr/>
            <p:nvPr/>
          </p:nvGrpSpPr>
          <p:grpSpPr>
            <a:xfrm>
              <a:off x="4043772" y="2492896"/>
              <a:ext cx="729042" cy="1848816"/>
              <a:chOff x="3899756" y="2487379"/>
              <a:chExt cx="729042" cy="1848816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C1CFB21-B651-40C1-8571-B0D0A1B68AD6}"/>
                  </a:ext>
                </a:extLst>
              </p:cNvPr>
              <p:cNvGrpSpPr/>
              <p:nvPr/>
            </p:nvGrpSpPr>
            <p:grpSpPr>
              <a:xfrm>
                <a:off x="4043772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23E30557-F8A0-4424-A8F7-B6583F1DAD27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A9C4594A-8B5B-4613-AF08-C855B217DEDF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73FB8F48-9D84-48A6-8E75-FEF22187E65D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05C69249-129E-4E6F-88E1-58DD2B8E6FB9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090A707-C2DD-4B62-9A05-A9A738AE0501}"/>
                  </a:ext>
                </a:extLst>
              </p:cNvPr>
              <p:cNvSpPr txBox="1"/>
              <p:nvPr/>
            </p:nvSpPr>
            <p:spPr>
              <a:xfrm>
                <a:off x="3971763" y="3645026"/>
                <a:ext cx="491998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S2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91437A3-9BB0-4BCE-A213-AC7FD0C3A966}"/>
                  </a:ext>
                </a:extLst>
              </p:cNvPr>
              <p:cNvGrpSpPr/>
              <p:nvPr/>
            </p:nvGrpSpPr>
            <p:grpSpPr>
              <a:xfrm>
                <a:off x="4043772" y="2750440"/>
                <a:ext cx="576064" cy="720080"/>
                <a:chOff x="2351584" y="2744924"/>
                <a:chExt cx="576064" cy="720080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4F9DAB16-4CCE-4946-A842-E3EC56B3A2AF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F5BBEDB-1AC3-412F-9533-E021A1CA40E2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E70E06FC-28F4-4203-A11C-F52BE4A45E2E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48486DB3-6BA2-49F6-86CB-FECC90231614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AF1B109-6B88-4B95-AD1D-7D2C81FF90DD}"/>
                  </a:ext>
                </a:extLst>
              </p:cNvPr>
              <p:cNvSpPr txBox="1"/>
              <p:nvPr/>
            </p:nvSpPr>
            <p:spPr>
              <a:xfrm>
                <a:off x="3955641" y="2966754"/>
                <a:ext cx="491998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S1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AC34F53-9984-4ADA-BBDC-3972D1826890}"/>
                  </a:ext>
                </a:extLst>
              </p:cNvPr>
              <p:cNvSpPr txBox="1"/>
              <p:nvPr/>
            </p:nvSpPr>
            <p:spPr>
              <a:xfrm>
                <a:off x="3899756" y="3305887"/>
                <a:ext cx="503983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G2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96B02BB-0ED9-4D37-B890-6714B3169D80}"/>
                  </a:ext>
                </a:extLst>
              </p:cNvPr>
              <p:cNvSpPr txBox="1"/>
              <p:nvPr/>
            </p:nvSpPr>
            <p:spPr>
              <a:xfrm>
                <a:off x="4151783" y="4093621"/>
                <a:ext cx="477015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L6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435D683-9427-47C1-A27D-CBC9201AC931}"/>
                  </a:ext>
                </a:extLst>
              </p:cNvPr>
              <p:cNvSpPr txBox="1"/>
              <p:nvPr/>
            </p:nvSpPr>
            <p:spPr>
              <a:xfrm>
                <a:off x="4151783" y="2487379"/>
                <a:ext cx="477015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L5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7AA8D61-9782-4304-B6BA-4791CCC2945C}"/>
                </a:ext>
              </a:extLst>
            </p:cNvPr>
            <p:cNvGrpSpPr/>
            <p:nvPr/>
          </p:nvGrpSpPr>
          <p:grpSpPr>
            <a:xfrm>
              <a:off x="5831759" y="2550966"/>
              <a:ext cx="1259585" cy="1089787"/>
              <a:chOff x="9804412" y="3312566"/>
              <a:chExt cx="1259585" cy="1089787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9852DED6-92E1-46B7-9204-1286DB986A0A}"/>
                  </a:ext>
                </a:extLst>
              </p:cNvPr>
              <p:cNvGrpSpPr/>
              <p:nvPr/>
            </p:nvGrpSpPr>
            <p:grpSpPr>
              <a:xfrm>
                <a:off x="9804412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22CE3870-8E0D-440B-95B0-98D0D804CE5C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41FD4A5-26EF-49B0-9B7F-3B3928946995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1C579A11-913B-49BE-A972-7881919E641F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160C59FE-2CBE-406C-9FC3-D8A9DB708631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406B26E-6981-42FE-8486-C5C6568D22E3}"/>
                  </a:ext>
                </a:extLst>
              </p:cNvPr>
              <p:cNvSpPr txBox="1"/>
              <p:nvPr/>
            </p:nvSpPr>
            <p:spPr>
              <a:xfrm>
                <a:off x="10164453" y="3312566"/>
                <a:ext cx="602860" cy="30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G2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225D864-E382-4B78-A141-9688813D44C8}"/>
                  </a:ext>
                </a:extLst>
              </p:cNvPr>
              <p:cNvSpPr txBox="1"/>
              <p:nvPr/>
            </p:nvSpPr>
            <p:spPr>
              <a:xfrm>
                <a:off x="9912423" y="4093621"/>
                <a:ext cx="590875" cy="30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1FBB381-7B0C-46EF-9686-CC49A96ED01E}"/>
                  </a:ext>
                </a:extLst>
              </p:cNvPr>
              <p:cNvSpPr txBox="1"/>
              <p:nvPr/>
            </p:nvSpPr>
            <p:spPr>
              <a:xfrm>
                <a:off x="10332293" y="3625570"/>
                <a:ext cx="731704" cy="30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SG2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D050E6B-D49E-4A0F-8279-EE2BF3D35592}"/>
                </a:ext>
              </a:extLst>
            </p:cNvPr>
            <p:cNvGrpSpPr/>
            <p:nvPr/>
          </p:nvGrpSpPr>
          <p:grpSpPr>
            <a:xfrm>
              <a:off x="6929548" y="728700"/>
              <a:ext cx="864023" cy="1848816"/>
              <a:chOff x="4799856" y="2487379"/>
              <a:chExt cx="864023" cy="1848816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6180B7EB-B1DE-47EA-92DD-809A27056DF4}"/>
                  </a:ext>
                </a:extLst>
              </p:cNvPr>
              <p:cNvGrpSpPr/>
              <p:nvPr/>
            </p:nvGrpSpPr>
            <p:grpSpPr>
              <a:xfrm>
                <a:off x="4799856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13CFEDA7-DDA7-46BD-8923-DD7FBD9C1557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7DA1DCF-5659-4E62-BD0F-72A2FD1D788D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72290C1E-AF58-42C0-9024-0C2D4DDADC79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8BF7234E-D179-4B12-B44A-49E0333A9585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24AD2CCC-434C-4488-8CF7-322F38ADCA45}"/>
                  </a:ext>
                </a:extLst>
              </p:cNvPr>
              <p:cNvGrpSpPr/>
              <p:nvPr/>
            </p:nvGrpSpPr>
            <p:grpSpPr>
              <a:xfrm>
                <a:off x="4799856" y="2750440"/>
                <a:ext cx="576064" cy="720080"/>
                <a:chOff x="2351584" y="2744924"/>
                <a:chExt cx="576064" cy="720080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305B93B-5BDA-440A-AA4A-747B894078E2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25B1555F-2CCA-4A67-A5C2-328E76C6567E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594025CB-A0B5-4DA6-B7C2-8A20A61D1CDF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F73DDA95-E89C-438F-8157-8CBF8921C67A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EA3377D-7A7C-451A-8581-49A5232D28ED}"/>
                  </a:ext>
                </a:extLst>
              </p:cNvPr>
              <p:cNvSpPr txBox="1"/>
              <p:nvPr/>
            </p:nvSpPr>
            <p:spPr>
              <a:xfrm>
                <a:off x="5159895" y="3312568"/>
                <a:ext cx="50398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G1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B9D7977-9255-45B7-9C72-DC52D707E8A0}"/>
                  </a:ext>
                </a:extLst>
              </p:cNvPr>
              <p:cNvSpPr txBox="1"/>
              <p:nvPr/>
            </p:nvSpPr>
            <p:spPr>
              <a:xfrm>
                <a:off x="4907868" y="4093621"/>
                <a:ext cx="54293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L14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F520B07-5D4D-4D22-9FF2-B61B71E11E03}"/>
                  </a:ext>
                </a:extLst>
              </p:cNvPr>
              <p:cNvSpPr txBox="1"/>
              <p:nvPr/>
            </p:nvSpPr>
            <p:spPr>
              <a:xfrm>
                <a:off x="5123892" y="3645023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S8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04F9263-3ED7-4ECF-B89F-24C2052738C7}"/>
                  </a:ext>
                </a:extLst>
              </p:cNvPr>
              <p:cNvSpPr txBox="1"/>
              <p:nvPr/>
            </p:nvSpPr>
            <p:spPr>
              <a:xfrm>
                <a:off x="5123892" y="2996952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S7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5AA296B-A4BF-4ADE-93EF-F2907419BDC6}"/>
                  </a:ext>
                </a:extLst>
              </p:cNvPr>
              <p:cNvSpPr txBox="1"/>
              <p:nvPr/>
            </p:nvSpPr>
            <p:spPr>
              <a:xfrm>
                <a:off x="4913324" y="2487379"/>
                <a:ext cx="54293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L13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9564B591-A478-4FE2-8065-7FAB5C7037F7}"/>
                </a:ext>
              </a:extLst>
            </p:cNvPr>
            <p:cNvGrpSpPr/>
            <p:nvPr/>
          </p:nvGrpSpPr>
          <p:grpSpPr>
            <a:xfrm>
              <a:off x="7505612" y="734217"/>
              <a:ext cx="864023" cy="1848816"/>
              <a:chOff x="4799856" y="2487379"/>
              <a:chExt cx="864023" cy="1848816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B5D22F07-D0BA-4550-A118-748850107561}"/>
                  </a:ext>
                </a:extLst>
              </p:cNvPr>
              <p:cNvGrpSpPr/>
              <p:nvPr/>
            </p:nvGrpSpPr>
            <p:grpSpPr>
              <a:xfrm>
                <a:off x="4799856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D5FF3CFB-682F-415E-8F79-DE930E5B987A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2A4C760E-0D58-4FAF-83BD-B1C0353C3361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E9030042-BE82-4989-8C3F-215C78AC1000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7070F807-8DC9-43CD-AE9F-279FCE860217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E90F1E51-0365-4BBA-9A1D-48F367E552B3}"/>
                  </a:ext>
                </a:extLst>
              </p:cNvPr>
              <p:cNvGrpSpPr/>
              <p:nvPr/>
            </p:nvGrpSpPr>
            <p:grpSpPr>
              <a:xfrm>
                <a:off x="4799856" y="2750440"/>
                <a:ext cx="576064" cy="720080"/>
                <a:chOff x="2351584" y="2744924"/>
                <a:chExt cx="576064" cy="720080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8E1CFB99-6628-4217-B1D7-BF7B4EB37F3C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69801141-4A7E-48F4-83E6-28EAF1109301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CD5A1DF4-E828-4B19-8556-0FB59E18214C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2490B41B-C978-4F6C-A3BB-226F6AA39084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5FAC7BA-13FF-424B-9B92-A3AAEBFBF9F9}"/>
                  </a:ext>
                </a:extLst>
              </p:cNvPr>
              <p:cNvSpPr txBox="1"/>
              <p:nvPr/>
            </p:nvSpPr>
            <p:spPr>
              <a:xfrm>
                <a:off x="5159895" y="3312568"/>
                <a:ext cx="50398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G2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304D1DD-3CA4-4A31-A4FD-76E55B6B74E1}"/>
                  </a:ext>
                </a:extLst>
              </p:cNvPr>
              <p:cNvSpPr txBox="1"/>
              <p:nvPr/>
            </p:nvSpPr>
            <p:spPr>
              <a:xfrm>
                <a:off x="4907868" y="4093621"/>
                <a:ext cx="54293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L16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0BD67C4-859E-45FC-A847-97B68FE79005}"/>
                  </a:ext>
                </a:extLst>
              </p:cNvPr>
              <p:cNvSpPr txBox="1"/>
              <p:nvPr/>
            </p:nvSpPr>
            <p:spPr>
              <a:xfrm>
                <a:off x="5123892" y="3645023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S8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339C402-A2DF-4BFF-87E1-0D4C1BCC29C4}"/>
                  </a:ext>
                </a:extLst>
              </p:cNvPr>
              <p:cNvSpPr txBox="1"/>
              <p:nvPr/>
            </p:nvSpPr>
            <p:spPr>
              <a:xfrm>
                <a:off x="5123892" y="2996952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S7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E43E0C5-7714-49EC-B6ED-0CF5DE1AAEDD}"/>
                  </a:ext>
                </a:extLst>
              </p:cNvPr>
              <p:cNvSpPr txBox="1"/>
              <p:nvPr/>
            </p:nvSpPr>
            <p:spPr>
              <a:xfrm>
                <a:off x="4913324" y="2487379"/>
                <a:ext cx="54293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L15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F557E572-56B7-46BA-B035-1E9A0C0A8803}"/>
                </a:ext>
              </a:extLst>
            </p:cNvPr>
            <p:cNvGrpSpPr/>
            <p:nvPr/>
          </p:nvGrpSpPr>
          <p:grpSpPr>
            <a:xfrm>
              <a:off x="4187788" y="728700"/>
              <a:ext cx="864023" cy="1848816"/>
              <a:chOff x="4799856" y="2487379"/>
              <a:chExt cx="864023" cy="1848816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349DA20C-613B-49F7-87C4-CB0AFDECBDBC}"/>
                  </a:ext>
                </a:extLst>
              </p:cNvPr>
              <p:cNvGrpSpPr/>
              <p:nvPr/>
            </p:nvGrpSpPr>
            <p:grpSpPr>
              <a:xfrm>
                <a:off x="4799856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7200D04-0CB3-4BE0-93D0-49C946472FE2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DB11D91A-1D04-495E-B7CF-137B2D998622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6F61FB9E-DED5-4719-A54A-AACA7B3645B6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234C8FE8-B8C1-4E08-9C39-AF51A015764F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32272B00-1C07-4626-80DB-8E68B8DFA825}"/>
                  </a:ext>
                </a:extLst>
              </p:cNvPr>
              <p:cNvGrpSpPr/>
              <p:nvPr/>
            </p:nvGrpSpPr>
            <p:grpSpPr>
              <a:xfrm>
                <a:off x="4799856" y="2750440"/>
                <a:ext cx="576064" cy="720080"/>
                <a:chOff x="2351584" y="2744924"/>
                <a:chExt cx="576064" cy="720080"/>
              </a:xfrm>
            </p:grpSpPr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D47E17A4-E1C6-4EF1-A705-80D80A98EA87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E78222C-FA24-4AA0-8DA6-AF6D406AD757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20AC782B-0D9F-43D2-BC9E-64FC4BF3EF80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0675C13C-7F8F-4FBA-9287-26673DA09FB7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D9F3A1C0-2101-439C-8033-4121D8BD973C}"/>
                  </a:ext>
                </a:extLst>
              </p:cNvPr>
              <p:cNvSpPr txBox="1"/>
              <p:nvPr/>
            </p:nvSpPr>
            <p:spPr>
              <a:xfrm>
                <a:off x="5159895" y="3312568"/>
                <a:ext cx="50398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G1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69C2848-12B4-4D74-8FA0-230DF080D0FF}"/>
                  </a:ext>
                </a:extLst>
              </p:cNvPr>
              <p:cNvSpPr txBox="1"/>
              <p:nvPr/>
            </p:nvSpPr>
            <p:spPr>
              <a:xfrm>
                <a:off x="4907868" y="4093621"/>
                <a:ext cx="54293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L10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CD00971D-A52F-4961-88DA-1CBC219DF893}"/>
                  </a:ext>
                </a:extLst>
              </p:cNvPr>
              <p:cNvSpPr txBox="1"/>
              <p:nvPr/>
            </p:nvSpPr>
            <p:spPr>
              <a:xfrm>
                <a:off x="5123892" y="3645023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S6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87DC47C-5246-4570-B9C5-AACD5B3AEA7C}"/>
                  </a:ext>
                </a:extLst>
              </p:cNvPr>
              <p:cNvSpPr txBox="1"/>
              <p:nvPr/>
            </p:nvSpPr>
            <p:spPr>
              <a:xfrm>
                <a:off x="5123892" y="2996952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S5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EA617EA4-7D4E-49AA-9D30-3657BD84D397}"/>
                  </a:ext>
                </a:extLst>
              </p:cNvPr>
              <p:cNvSpPr txBox="1"/>
              <p:nvPr/>
            </p:nvSpPr>
            <p:spPr>
              <a:xfrm>
                <a:off x="4913324" y="2487379"/>
                <a:ext cx="477015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L9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F90F06CF-DC36-473B-8819-7D12B3300EF8}"/>
                </a:ext>
              </a:extLst>
            </p:cNvPr>
            <p:cNvGrpSpPr/>
            <p:nvPr/>
          </p:nvGrpSpPr>
          <p:grpSpPr>
            <a:xfrm>
              <a:off x="4763852" y="734217"/>
              <a:ext cx="864023" cy="1848816"/>
              <a:chOff x="4799856" y="2487379"/>
              <a:chExt cx="864023" cy="1848816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BB1F9576-E32F-44E2-85A6-F8CB5E202543}"/>
                  </a:ext>
                </a:extLst>
              </p:cNvPr>
              <p:cNvGrpSpPr/>
              <p:nvPr/>
            </p:nvGrpSpPr>
            <p:grpSpPr>
              <a:xfrm>
                <a:off x="4799856" y="3409545"/>
                <a:ext cx="576064" cy="720080"/>
                <a:chOff x="2351584" y="2744924"/>
                <a:chExt cx="576064" cy="720080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7A0A454-19B6-4FE6-A204-C4E68E64EDA5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0D15C3B1-1F13-48E0-AE45-05B4C0BE75FE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595B9678-DC11-4B7F-BF4B-230FAD50CDAC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0EA5C353-074D-4E08-AEE7-F5D0EEB80652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2078E43F-9C37-400B-BE86-74B4B3C6566D}"/>
                  </a:ext>
                </a:extLst>
              </p:cNvPr>
              <p:cNvGrpSpPr/>
              <p:nvPr/>
            </p:nvGrpSpPr>
            <p:grpSpPr>
              <a:xfrm>
                <a:off x="4799856" y="2750440"/>
                <a:ext cx="576064" cy="720080"/>
                <a:chOff x="2351584" y="2744924"/>
                <a:chExt cx="576064" cy="720080"/>
              </a:xfrm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427906F-FF63-4D9D-9FF6-50CE84BD5342}"/>
                    </a:ext>
                  </a:extLst>
                </p:cNvPr>
                <p:cNvSpPr/>
                <p:nvPr/>
              </p:nvSpPr>
              <p:spPr>
                <a:xfrm>
                  <a:off x="2495600" y="2780928"/>
                  <a:ext cx="288032" cy="64983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BE418987-F31A-4A70-BA98-A71BD4EC61CA}"/>
                    </a:ext>
                  </a:extLst>
                </p:cNvPr>
                <p:cNvSpPr/>
                <p:nvPr/>
              </p:nvSpPr>
              <p:spPr>
                <a:xfrm>
                  <a:off x="2351584" y="3032956"/>
                  <a:ext cx="576064" cy="145782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highlight>
                      <a:srgbClr val="00FF00"/>
                    </a:highlight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DBB8C130-AE49-45AA-8EC4-1B7994E8C858}"/>
                    </a:ext>
                  </a:extLst>
                </p:cNvPr>
                <p:cNvSpPr/>
                <p:nvPr/>
              </p:nvSpPr>
              <p:spPr>
                <a:xfrm>
                  <a:off x="2603612" y="2744924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0D0A795D-ABC7-47C1-B774-7918BE244994}"/>
                    </a:ext>
                  </a:extLst>
                </p:cNvPr>
                <p:cNvSpPr/>
                <p:nvPr/>
              </p:nvSpPr>
              <p:spPr>
                <a:xfrm>
                  <a:off x="2603612" y="3383281"/>
                  <a:ext cx="82296" cy="8172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AF5F086B-5D1F-4F4C-8269-3F2CE39C02D0}"/>
                  </a:ext>
                </a:extLst>
              </p:cNvPr>
              <p:cNvSpPr txBox="1"/>
              <p:nvPr/>
            </p:nvSpPr>
            <p:spPr>
              <a:xfrm>
                <a:off x="5159895" y="3312568"/>
                <a:ext cx="50398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G2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2ED32DB4-E5E9-4A94-B860-891433F41502}"/>
                  </a:ext>
                </a:extLst>
              </p:cNvPr>
              <p:cNvSpPr txBox="1"/>
              <p:nvPr/>
            </p:nvSpPr>
            <p:spPr>
              <a:xfrm>
                <a:off x="4907868" y="4093621"/>
                <a:ext cx="54293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L12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51A9ABF-6F81-4E4B-B94D-AF43A89B77AA}"/>
                  </a:ext>
                </a:extLst>
              </p:cNvPr>
              <p:cNvSpPr txBox="1"/>
              <p:nvPr/>
            </p:nvSpPr>
            <p:spPr>
              <a:xfrm>
                <a:off x="5123892" y="3645023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S6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6AAD1DA4-DD56-459E-9524-44A201D1E944}"/>
                  </a:ext>
                </a:extLst>
              </p:cNvPr>
              <p:cNvSpPr txBox="1"/>
              <p:nvPr/>
            </p:nvSpPr>
            <p:spPr>
              <a:xfrm>
                <a:off x="5123892" y="2996952"/>
                <a:ext cx="491999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S5</a:t>
                </a: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F1EF0B10-51AF-46E0-BCED-DB5F7DD153C0}"/>
                  </a:ext>
                </a:extLst>
              </p:cNvPr>
              <p:cNvSpPr txBox="1"/>
              <p:nvPr/>
            </p:nvSpPr>
            <p:spPr>
              <a:xfrm>
                <a:off x="4913324" y="2487379"/>
                <a:ext cx="542934" cy="24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L11</a:t>
                </a:r>
              </a:p>
            </p:txBody>
          </p:sp>
        </p:grp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5C40D2B-48B5-4F8B-9568-4069B40AAF6B}"/>
                </a:ext>
              </a:extLst>
            </p:cNvPr>
            <p:cNvCxnSpPr>
              <a:cxnSpLocks/>
              <a:endCxn id="188" idx="5"/>
            </p:cNvCxnSpPr>
            <p:nvPr/>
          </p:nvCxnSpPr>
          <p:spPr>
            <a:xfrm flipH="1" flipV="1">
              <a:off x="4510060" y="1699873"/>
              <a:ext cx="1585940" cy="961352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4A2BAB3-AFBF-4EF9-B170-56EC4B9253E4}"/>
                </a:ext>
              </a:extLst>
            </p:cNvPr>
            <p:cNvCxnSpPr>
              <a:cxnSpLocks/>
              <a:endCxn id="172" idx="3"/>
            </p:cNvCxnSpPr>
            <p:nvPr/>
          </p:nvCxnSpPr>
          <p:spPr>
            <a:xfrm flipV="1">
              <a:off x="6096000" y="1705390"/>
              <a:ext cx="1673692" cy="955834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1B1312D-DA87-4D88-9C7F-07A06B96D80F}"/>
                </a:ext>
              </a:extLst>
            </p:cNvPr>
            <p:cNvSpPr/>
            <p:nvPr/>
          </p:nvSpPr>
          <p:spPr>
            <a:xfrm>
              <a:off x="7788584" y="1695281"/>
              <a:ext cx="845638" cy="1768110"/>
            </a:xfrm>
            <a:custGeom>
              <a:avLst/>
              <a:gdLst>
                <a:gd name="connsiteX0" fmla="*/ 20230 w 845638"/>
                <a:gd name="connsiteY0" fmla="*/ 0 h 1768110"/>
                <a:gd name="connsiteX1" fmla="*/ 845618 w 845638"/>
                <a:gd name="connsiteY1" fmla="*/ 720192 h 1768110"/>
                <a:gd name="connsiteX2" fmla="*/ 0 w 845638"/>
                <a:gd name="connsiteY2" fmla="*/ 1768110 h 1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38" h="1768110">
                  <a:moveTo>
                    <a:pt x="20230" y="0"/>
                  </a:moveTo>
                  <a:cubicBezTo>
                    <a:pt x="434610" y="212753"/>
                    <a:pt x="848990" y="425507"/>
                    <a:pt x="845618" y="720192"/>
                  </a:cubicBezTo>
                  <a:cubicBezTo>
                    <a:pt x="842246" y="1014877"/>
                    <a:pt x="421123" y="1391493"/>
                    <a:pt x="0" y="1768110"/>
                  </a:cubicBezTo>
                </a:path>
              </a:pathLst>
            </a:cu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9DCA419-396B-497B-BBE0-DCC19F41B517}"/>
                </a:ext>
              </a:extLst>
            </p:cNvPr>
            <p:cNvSpPr/>
            <p:nvPr/>
          </p:nvSpPr>
          <p:spPr>
            <a:xfrm>
              <a:off x="7176120" y="1660890"/>
              <a:ext cx="845638" cy="1768110"/>
            </a:xfrm>
            <a:custGeom>
              <a:avLst/>
              <a:gdLst>
                <a:gd name="connsiteX0" fmla="*/ 20230 w 845638"/>
                <a:gd name="connsiteY0" fmla="*/ 0 h 1768110"/>
                <a:gd name="connsiteX1" fmla="*/ 845618 w 845638"/>
                <a:gd name="connsiteY1" fmla="*/ 720192 h 1768110"/>
                <a:gd name="connsiteX2" fmla="*/ 0 w 845638"/>
                <a:gd name="connsiteY2" fmla="*/ 1768110 h 1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38" h="1768110">
                  <a:moveTo>
                    <a:pt x="20230" y="0"/>
                  </a:moveTo>
                  <a:cubicBezTo>
                    <a:pt x="434610" y="212753"/>
                    <a:pt x="848990" y="425507"/>
                    <a:pt x="845618" y="720192"/>
                  </a:cubicBezTo>
                  <a:cubicBezTo>
                    <a:pt x="842246" y="1014877"/>
                    <a:pt x="421123" y="1391493"/>
                    <a:pt x="0" y="1768110"/>
                  </a:cubicBezTo>
                </a:path>
              </a:pathLst>
            </a:custGeom>
            <a:ln w="57150">
              <a:solidFill>
                <a:srgbClr val="006FE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22B950D-B0F5-4EB3-B129-D0410D0582A5}"/>
                </a:ext>
              </a:extLst>
            </p:cNvPr>
            <p:cNvSpPr/>
            <p:nvPr/>
          </p:nvSpPr>
          <p:spPr>
            <a:xfrm flipH="1">
              <a:off x="4331804" y="1663024"/>
              <a:ext cx="720080" cy="1768110"/>
            </a:xfrm>
            <a:custGeom>
              <a:avLst/>
              <a:gdLst>
                <a:gd name="connsiteX0" fmla="*/ 20230 w 845638"/>
                <a:gd name="connsiteY0" fmla="*/ 0 h 1768110"/>
                <a:gd name="connsiteX1" fmla="*/ 845618 w 845638"/>
                <a:gd name="connsiteY1" fmla="*/ 720192 h 1768110"/>
                <a:gd name="connsiteX2" fmla="*/ 0 w 845638"/>
                <a:gd name="connsiteY2" fmla="*/ 1768110 h 1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38" h="1768110">
                  <a:moveTo>
                    <a:pt x="20230" y="0"/>
                  </a:moveTo>
                  <a:cubicBezTo>
                    <a:pt x="434610" y="212753"/>
                    <a:pt x="848990" y="425507"/>
                    <a:pt x="845618" y="720192"/>
                  </a:cubicBezTo>
                  <a:cubicBezTo>
                    <a:pt x="842246" y="1014877"/>
                    <a:pt x="421123" y="1391493"/>
                    <a:pt x="0" y="1768110"/>
                  </a:cubicBezTo>
                </a:path>
              </a:pathLst>
            </a:custGeom>
            <a:ln w="57150">
              <a:solidFill>
                <a:srgbClr val="006FE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86A9DAF-B341-4D4E-958F-A4159C19B900}"/>
                </a:ext>
              </a:extLst>
            </p:cNvPr>
            <p:cNvSpPr/>
            <p:nvPr/>
          </p:nvSpPr>
          <p:spPr>
            <a:xfrm flipH="1">
              <a:off x="3791744" y="1700808"/>
              <a:ext cx="720080" cy="1768110"/>
            </a:xfrm>
            <a:custGeom>
              <a:avLst/>
              <a:gdLst>
                <a:gd name="connsiteX0" fmla="*/ 20230 w 845638"/>
                <a:gd name="connsiteY0" fmla="*/ 0 h 1768110"/>
                <a:gd name="connsiteX1" fmla="*/ 845618 w 845638"/>
                <a:gd name="connsiteY1" fmla="*/ 720192 h 1768110"/>
                <a:gd name="connsiteX2" fmla="*/ 0 w 845638"/>
                <a:gd name="connsiteY2" fmla="*/ 1768110 h 1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638" h="1768110">
                  <a:moveTo>
                    <a:pt x="20230" y="0"/>
                  </a:moveTo>
                  <a:cubicBezTo>
                    <a:pt x="434610" y="212753"/>
                    <a:pt x="848990" y="425507"/>
                    <a:pt x="845618" y="720192"/>
                  </a:cubicBezTo>
                  <a:cubicBezTo>
                    <a:pt x="842246" y="1014877"/>
                    <a:pt x="421123" y="1391493"/>
                    <a:pt x="0" y="1768110"/>
                  </a:cubicBezTo>
                </a:path>
              </a:pathLst>
            </a:custGeom>
            <a:ln w="57150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BDEABA-BF9F-4C6A-9750-F5991B284558}"/>
                </a:ext>
              </a:extLst>
            </p:cNvPr>
            <p:cNvSpPr txBox="1"/>
            <p:nvPr/>
          </p:nvSpPr>
          <p:spPr>
            <a:xfrm>
              <a:off x="9048328" y="1916832"/>
              <a:ext cx="2579599" cy="396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Vert. Global route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039EB402-2846-42C9-B26B-4AC26AF0F4E9}"/>
                </a:ext>
              </a:extLst>
            </p:cNvPr>
            <p:cNvSpPr txBox="1"/>
            <p:nvPr/>
          </p:nvSpPr>
          <p:spPr>
            <a:xfrm>
              <a:off x="8976321" y="2924944"/>
              <a:ext cx="2736245" cy="396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Horiz</a:t>
              </a:r>
              <a:r>
                <a:rPr lang="en-US" sz="1200" dirty="0"/>
                <a:t>. Global route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CC7D439-EB7E-4EFF-A476-22F68FF6D492}"/>
                </a:ext>
              </a:extLst>
            </p:cNvPr>
            <p:cNvCxnSpPr/>
            <p:nvPr/>
          </p:nvCxnSpPr>
          <p:spPr>
            <a:xfrm flipH="1" flipV="1">
              <a:off x="6780076" y="2276872"/>
              <a:ext cx="2268252" cy="75608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C96CAAA-103F-4D3E-964C-CD8C155E8E03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8472264" y="2060849"/>
              <a:ext cx="576064" cy="5445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0C76F69F-E3E7-4489-AC04-43BC117356E6}"/>
                </a:ext>
              </a:extLst>
            </p:cNvPr>
            <p:cNvSpPr txBox="1"/>
            <p:nvPr/>
          </p:nvSpPr>
          <p:spPr>
            <a:xfrm>
              <a:off x="1205531" y="1193044"/>
              <a:ext cx="2520510" cy="396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16 + 16 </a:t>
              </a:r>
              <a:r>
                <a:rPr lang="en-US" sz="1200" dirty="0" err="1"/>
                <a:t>predriver</a:t>
              </a:r>
              <a:endParaRPr lang="en-US" sz="1200" dirty="0"/>
            </a:p>
          </p:txBody>
        </p: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29CBAE36-0395-4CE9-8FB7-C746E104C798}"/>
                </a:ext>
              </a:extLst>
            </p:cNvPr>
            <p:cNvCxnSpPr>
              <a:cxnSpLocks/>
              <a:endCxn id="190" idx="1"/>
            </p:cNvCxnSpPr>
            <p:nvPr/>
          </p:nvCxnSpPr>
          <p:spPr>
            <a:xfrm>
              <a:off x="2387588" y="1736812"/>
              <a:ext cx="1800200" cy="274977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BF13D773-54AF-4A47-81DB-4E414C4A7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7588" y="1363717"/>
              <a:ext cx="4536504" cy="373095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CDF9C20-BDEB-4294-8F70-F639A31BEED4}"/>
                </a:ext>
              </a:extLst>
            </p:cNvPr>
            <p:cNvSpPr txBox="1"/>
            <p:nvPr/>
          </p:nvSpPr>
          <p:spPr>
            <a:xfrm>
              <a:off x="3157188" y="4753018"/>
              <a:ext cx="2301778" cy="661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32 global driver</a:t>
              </a:r>
            </a:p>
            <a:p>
              <a:r>
                <a:rPr lang="en-US" sz="800" dirty="0"/>
                <a:t>(</a:t>
              </a:r>
              <a:r>
                <a:rPr lang="en-US" sz="800" dirty="0" err="1"/>
                <a:t>Desel</a:t>
              </a:r>
              <a:r>
                <a:rPr lang="en-US" sz="800" dirty="0"/>
                <a:t> not shown)</a:t>
              </a:r>
              <a:r>
                <a:rPr lang="en-US" sz="1200" dirty="0"/>
                <a:t>.</a:t>
              </a: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A115A67D-94CF-4D43-BB88-5A085EDE8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5840" y="4617132"/>
              <a:ext cx="1332148" cy="21602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0F400D9D-7E0A-4B75-9F90-B56BF648B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240868"/>
            <a:ext cx="6368558" cy="3048947"/>
          </a:xfrm>
          <a:prstGeom prst="rect">
            <a:avLst/>
          </a:prstGeom>
          <a:noFill/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78D710-DA75-4A2B-BD65-7DD0B4C6ADF5}"/>
              </a:ext>
            </a:extLst>
          </p:cNvPr>
          <p:cNvCxnSpPr/>
          <p:nvPr/>
        </p:nvCxnSpPr>
        <p:spPr>
          <a:xfrm flipH="1">
            <a:off x="6240016" y="2096852"/>
            <a:ext cx="108012" cy="100811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61127D-277B-4A5B-B029-018B7C6F735C}"/>
              </a:ext>
            </a:extLst>
          </p:cNvPr>
          <p:cNvCxnSpPr/>
          <p:nvPr/>
        </p:nvCxnSpPr>
        <p:spPr>
          <a:xfrm flipH="1">
            <a:off x="587388" y="2096852"/>
            <a:ext cx="5760640" cy="154817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977446-D9AA-4E07-9EAA-7F3C0846900E}"/>
              </a:ext>
            </a:extLst>
          </p:cNvPr>
          <p:cNvSpPr/>
          <p:nvPr/>
        </p:nvSpPr>
        <p:spPr>
          <a:xfrm>
            <a:off x="3179676" y="2960948"/>
            <a:ext cx="360040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7228270E-1631-49E6-9AAA-C54B1D0F0236}"/>
              </a:ext>
            </a:extLst>
          </p:cNvPr>
          <p:cNvSpPr/>
          <p:nvPr/>
        </p:nvSpPr>
        <p:spPr>
          <a:xfrm>
            <a:off x="5879976" y="2960948"/>
            <a:ext cx="10801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F8065F2F-FFD4-4914-995D-3A618215AB48}"/>
              </a:ext>
            </a:extLst>
          </p:cNvPr>
          <p:cNvSpPr/>
          <p:nvPr/>
        </p:nvSpPr>
        <p:spPr>
          <a:xfrm>
            <a:off x="731404" y="2996952"/>
            <a:ext cx="10801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E385C2-E440-4DED-8327-95895A85CFC4}"/>
              </a:ext>
            </a:extLst>
          </p:cNvPr>
          <p:cNvCxnSpPr/>
          <p:nvPr/>
        </p:nvCxnSpPr>
        <p:spPr>
          <a:xfrm flipH="1">
            <a:off x="875420" y="4401108"/>
            <a:ext cx="6516724" cy="10801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2A8D72-3B91-461D-A9A3-CB165A269B31}"/>
              </a:ext>
            </a:extLst>
          </p:cNvPr>
          <p:cNvCxnSpPr/>
          <p:nvPr/>
        </p:nvCxnSpPr>
        <p:spPr>
          <a:xfrm flipH="1" flipV="1">
            <a:off x="3359696" y="4005064"/>
            <a:ext cx="4032448" cy="39604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F989B4-6374-4F01-9B83-9C80AB25DEC8}"/>
              </a:ext>
            </a:extLst>
          </p:cNvPr>
          <p:cNvCxnSpPr/>
          <p:nvPr/>
        </p:nvCxnSpPr>
        <p:spPr>
          <a:xfrm flipH="1" flipV="1">
            <a:off x="5915980" y="3753036"/>
            <a:ext cx="1476164" cy="64807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106F4E9-09B9-4849-BBEF-27C5558A5B34}"/>
              </a:ext>
            </a:extLst>
          </p:cNvPr>
          <p:cNvSpPr txBox="1"/>
          <p:nvPr/>
        </p:nvSpPr>
        <p:spPr>
          <a:xfrm>
            <a:off x="1703512" y="3681028"/>
            <a:ext cx="85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32 x 16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lsel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ED3675D4-B4B3-4398-86C8-8B01E4F8A045}"/>
              </a:ext>
            </a:extLst>
          </p:cNvPr>
          <p:cNvSpPr txBox="1"/>
          <p:nvPr/>
        </p:nvSpPr>
        <p:spPr>
          <a:xfrm>
            <a:off x="4475820" y="3465004"/>
            <a:ext cx="85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32 x 16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lsel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A334755-4EC8-4DB7-B99B-895CB5F7B8DD}"/>
              </a:ext>
            </a:extLst>
          </p:cNvPr>
          <p:cNvSpPr txBox="1"/>
          <p:nvPr/>
        </p:nvSpPr>
        <p:spPr>
          <a:xfrm>
            <a:off x="1595500" y="2420888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64 x 4 </a:t>
            </a:r>
            <a:r>
              <a:rPr lang="en-US" sz="1600" dirty="0" err="1">
                <a:solidFill>
                  <a:schemeClr val="bg1"/>
                </a:solidFill>
              </a:rPr>
              <a:t>ldsel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4A2E367-9A98-4012-AEBA-BC6957DEAD7C}"/>
              </a:ext>
            </a:extLst>
          </p:cNvPr>
          <p:cNvSpPr txBox="1"/>
          <p:nvPr/>
        </p:nvSpPr>
        <p:spPr>
          <a:xfrm>
            <a:off x="4691844" y="252890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64 x 4 </a:t>
            </a:r>
            <a:r>
              <a:rPr lang="en-US" sz="1600" dirty="0" err="1">
                <a:solidFill>
                  <a:schemeClr val="bg1"/>
                </a:solidFill>
              </a:rPr>
              <a:t>ldsel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A91BB601-D248-4B83-B574-CD230DE74031}"/>
              </a:ext>
            </a:extLst>
          </p:cNvPr>
          <p:cNvSpPr txBox="1"/>
          <p:nvPr/>
        </p:nvSpPr>
        <p:spPr>
          <a:xfrm>
            <a:off x="4295800" y="468914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64 x 4 </a:t>
            </a:r>
            <a:r>
              <a:rPr lang="en-US" sz="1600" dirty="0" err="1">
                <a:solidFill>
                  <a:schemeClr val="bg1"/>
                </a:solidFill>
              </a:rPr>
              <a:t>ldsel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DBCC577-E40A-4FA6-A41A-26A864A5C49D}"/>
              </a:ext>
            </a:extLst>
          </p:cNvPr>
          <p:cNvSpPr txBox="1"/>
          <p:nvPr/>
        </p:nvSpPr>
        <p:spPr>
          <a:xfrm>
            <a:off x="839416" y="468914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64 x 4 </a:t>
            </a:r>
            <a:r>
              <a:rPr lang="en-US" sz="1600" dirty="0" err="1">
                <a:solidFill>
                  <a:schemeClr val="bg1"/>
                </a:solidFill>
              </a:rPr>
              <a:t>ldsel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29AD7C-B1A9-415E-A449-B56739E23DEA}"/>
              </a:ext>
            </a:extLst>
          </p:cNvPr>
          <p:cNvCxnSpPr/>
          <p:nvPr/>
        </p:nvCxnSpPr>
        <p:spPr>
          <a:xfrm>
            <a:off x="2603612" y="2996952"/>
            <a:ext cx="0" cy="14761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CAA2237-974C-426A-B4CA-092D10C55A37}"/>
              </a:ext>
            </a:extLst>
          </p:cNvPr>
          <p:cNvCxnSpPr/>
          <p:nvPr/>
        </p:nvCxnSpPr>
        <p:spPr>
          <a:xfrm>
            <a:off x="5375920" y="2996952"/>
            <a:ext cx="0" cy="14761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BB3AFFD0-CC7C-43E3-9697-C5935CC21FFE}"/>
              </a:ext>
            </a:extLst>
          </p:cNvPr>
          <p:cNvCxnSpPr>
            <a:cxnSpLocks/>
          </p:cNvCxnSpPr>
          <p:nvPr/>
        </p:nvCxnSpPr>
        <p:spPr>
          <a:xfrm>
            <a:off x="2603612" y="3320988"/>
            <a:ext cx="277230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733C36-3C2F-4F45-BA85-EFA2AEE01E28}"/>
              </a:ext>
            </a:extLst>
          </p:cNvPr>
          <p:cNvCxnSpPr>
            <a:stCxn id="214" idx="1"/>
          </p:cNvCxnSpPr>
          <p:nvPr/>
        </p:nvCxnSpPr>
        <p:spPr>
          <a:xfrm flipH="1">
            <a:off x="4979876" y="3227909"/>
            <a:ext cx="5381426" cy="9307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E3A739-D2E3-4FEC-9D37-79FC3CD0D5D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339917" y="2524413"/>
            <a:ext cx="5059908" cy="61655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EA374A44-94AB-4C1E-8A18-7B81AB02696E}"/>
              </a:ext>
            </a:extLst>
          </p:cNvPr>
          <p:cNvCxnSpPr/>
          <p:nvPr/>
        </p:nvCxnSpPr>
        <p:spPr>
          <a:xfrm>
            <a:off x="3755740" y="1304764"/>
            <a:ext cx="180020" cy="201622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2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95BD-3FA5-4B5F-B6F1-E07A5D9F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rotated poly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539E2C-CE92-4F82-9EC9-30173ED386EF}"/>
              </a:ext>
            </a:extLst>
          </p:cNvPr>
          <p:cNvGraphicFramePr>
            <a:graphicFrameLocks noGrp="1"/>
          </p:cNvGraphicFramePr>
          <p:nvPr/>
        </p:nvGraphicFramePr>
        <p:xfrm>
          <a:off x="2436219" y="1219204"/>
          <a:ext cx="7319561" cy="4876791"/>
        </p:xfrm>
        <a:graphic>
          <a:graphicData uri="http://schemas.openxmlformats.org/drawingml/2006/table">
            <a:tbl>
              <a:tblPr/>
              <a:tblGrid>
                <a:gridCol w="1185084">
                  <a:extLst>
                    <a:ext uri="{9D8B030D-6E8A-4147-A177-3AD203B41FA5}">
                      <a16:colId xmlns:a16="http://schemas.microsoft.com/office/drawing/2014/main" val="3034106725"/>
                    </a:ext>
                  </a:extLst>
                </a:gridCol>
                <a:gridCol w="269338">
                  <a:extLst>
                    <a:ext uri="{9D8B030D-6E8A-4147-A177-3AD203B41FA5}">
                      <a16:colId xmlns:a16="http://schemas.microsoft.com/office/drawing/2014/main" val="3092398113"/>
                    </a:ext>
                  </a:extLst>
                </a:gridCol>
                <a:gridCol w="678730">
                  <a:extLst>
                    <a:ext uri="{9D8B030D-6E8A-4147-A177-3AD203B41FA5}">
                      <a16:colId xmlns:a16="http://schemas.microsoft.com/office/drawing/2014/main" val="2142245387"/>
                    </a:ext>
                  </a:extLst>
                </a:gridCol>
                <a:gridCol w="355525">
                  <a:extLst>
                    <a:ext uri="{9D8B030D-6E8A-4147-A177-3AD203B41FA5}">
                      <a16:colId xmlns:a16="http://schemas.microsoft.com/office/drawing/2014/main" val="2903544564"/>
                    </a:ext>
                  </a:extLst>
                </a:gridCol>
                <a:gridCol w="366298">
                  <a:extLst>
                    <a:ext uri="{9D8B030D-6E8A-4147-A177-3AD203B41FA5}">
                      <a16:colId xmlns:a16="http://schemas.microsoft.com/office/drawing/2014/main" val="4214401960"/>
                    </a:ext>
                  </a:extLst>
                </a:gridCol>
                <a:gridCol w="538674">
                  <a:extLst>
                    <a:ext uri="{9D8B030D-6E8A-4147-A177-3AD203B41FA5}">
                      <a16:colId xmlns:a16="http://schemas.microsoft.com/office/drawing/2014/main" val="3622560585"/>
                    </a:ext>
                  </a:extLst>
                </a:gridCol>
                <a:gridCol w="678730">
                  <a:extLst>
                    <a:ext uri="{9D8B030D-6E8A-4147-A177-3AD203B41FA5}">
                      <a16:colId xmlns:a16="http://schemas.microsoft.com/office/drawing/2014/main" val="2343795135"/>
                    </a:ext>
                  </a:extLst>
                </a:gridCol>
                <a:gridCol w="333978">
                  <a:extLst>
                    <a:ext uri="{9D8B030D-6E8A-4147-A177-3AD203B41FA5}">
                      <a16:colId xmlns:a16="http://schemas.microsoft.com/office/drawing/2014/main" val="1587029479"/>
                    </a:ext>
                  </a:extLst>
                </a:gridCol>
                <a:gridCol w="398619">
                  <a:extLst>
                    <a:ext uri="{9D8B030D-6E8A-4147-A177-3AD203B41FA5}">
                      <a16:colId xmlns:a16="http://schemas.microsoft.com/office/drawing/2014/main" val="4273145789"/>
                    </a:ext>
                  </a:extLst>
                </a:gridCol>
                <a:gridCol w="112099">
                  <a:extLst>
                    <a:ext uri="{9D8B030D-6E8A-4147-A177-3AD203B41FA5}">
                      <a16:colId xmlns:a16="http://schemas.microsoft.com/office/drawing/2014/main" val="3213477166"/>
                    </a:ext>
                  </a:extLst>
                </a:gridCol>
                <a:gridCol w="258563">
                  <a:extLst>
                    <a:ext uri="{9D8B030D-6E8A-4147-A177-3AD203B41FA5}">
                      <a16:colId xmlns:a16="http://schemas.microsoft.com/office/drawing/2014/main" val="750629735"/>
                    </a:ext>
                  </a:extLst>
                </a:gridCol>
                <a:gridCol w="667956">
                  <a:extLst>
                    <a:ext uri="{9D8B030D-6E8A-4147-A177-3AD203B41FA5}">
                      <a16:colId xmlns:a16="http://schemas.microsoft.com/office/drawing/2014/main" val="1187566917"/>
                    </a:ext>
                  </a:extLst>
                </a:gridCol>
                <a:gridCol w="258563">
                  <a:extLst>
                    <a:ext uri="{9D8B030D-6E8A-4147-A177-3AD203B41FA5}">
                      <a16:colId xmlns:a16="http://schemas.microsoft.com/office/drawing/2014/main" val="825950271"/>
                    </a:ext>
                  </a:extLst>
                </a:gridCol>
                <a:gridCol w="667956">
                  <a:extLst>
                    <a:ext uri="{9D8B030D-6E8A-4147-A177-3AD203B41FA5}">
                      <a16:colId xmlns:a16="http://schemas.microsoft.com/office/drawing/2014/main" val="1547744925"/>
                    </a:ext>
                  </a:extLst>
                </a:gridCol>
                <a:gridCol w="549448">
                  <a:extLst>
                    <a:ext uri="{9D8B030D-6E8A-4147-A177-3AD203B41FA5}">
                      <a16:colId xmlns:a16="http://schemas.microsoft.com/office/drawing/2014/main" val="2757473359"/>
                    </a:ext>
                  </a:extLst>
                </a:gridCol>
              </a:tblGrid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5419" marR="5419" marT="54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059279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U2B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350896"/>
                  </a:ext>
                </a:extLst>
              </a:tr>
              <a:tr h="314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394344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LMIN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488551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521363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70595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33866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39112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01993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013964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67873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554495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037670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270023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81508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258705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01335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856519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P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498102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N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492063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P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736313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N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726022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271662"/>
                  </a:ext>
                </a:extLst>
              </a:tr>
              <a:tr h="1571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only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411779"/>
                  </a:ext>
                </a:extLst>
              </a:tr>
              <a:tr h="1571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+ Global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276546"/>
                  </a:ext>
                </a:extLst>
              </a:tr>
              <a:tr h="162560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normalized to Unipolar 2T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0.95X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96610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87043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 Dr.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17545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 Dr.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37096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35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351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C03773-FD0F-4D47-BA61-FC591D7B6A95}"/>
              </a:ext>
            </a:extLst>
          </p:cNvPr>
          <p:cNvSpPr txBox="1"/>
          <p:nvPr/>
        </p:nvSpPr>
        <p:spPr>
          <a:xfrm>
            <a:off x="227348" y="4797152"/>
            <a:ext cx="10397975" cy="1099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0.67 * 64 = 42.88L is pitch cell</a:t>
            </a:r>
          </a:p>
          <a:p>
            <a:r>
              <a:rPr lang="en-US" dirty="0"/>
              <a:t>42.88/4 – 2.2 = 8.52L select transistor size</a:t>
            </a:r>
          </a:p>
          <a:p>
            <a:r>
              <a:rPr lang="en-US" dirty="0"/>
              <a:t>Increasing local select size increases decoder footprint beyond unipolar. Not viable.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0023B1-55FC-4213-A0FC-327CCDB69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12821"/>
              </p:ext>
            </p:extLst>
          </p:nvPr>
        </p:nvGraphicFramePr>
        <p:xfrm>
          <a:off x="263352" y="224644"/>
          <a:ext cx="10371702" cy="3803679"/>
        </p:xfrm>
        <a:graphic>
          <a:graphicData uri="http://schemas.openxmlformats.org/drawingml/2006/table">
            <a:tbl>
              <a:tblPr/>
              <a:tblGrid>
                <a:gridCol w="926766">
                  <a:extLst>
                    <a:ext uri="{9D8B030D-6E8A-4147-A177-3AD203B41FA5}">
                      <a16:colId xmlns:a16="http://schemas.microsoft.com/office/drawing/2014/main" val="1176081821"/>
                    </a:ext>
                  </a:extLst>
                </a:gridCol>
                <a:gridCol w="210628">
                  <a:extLst>
                    <a:ext uri="{9D8B030D-6E8A-4147-A177-3AD203B41FA5}">
                      <a16:colId xmlns:a16="http://schemas.microsoft.com/office/drawing/2014/main" val="2241143123"/>
                    </a:ext>
                  </a:extLst>
                </a:gridCol>
                <a:gridCol w="530784">
                  <a:extLst>
                    <a:ext uri="{9D8B030D-6E8A-4147-A177-3AD203B41FA5}">
                      <a16:colId xmlns:a16="http://schemas.microsoft.com/office/drawing/2014/main" val="1243698956"/>
                    </a:ext>
                  </a:extLst>
                </a:gridCol>
                <a:gridCol w="278030">
                  <a:extLst>
                    <a:ext uri="{9D8B030D-6E8A-4147-A177-3AD203B41FA5}">
                      <a16:colId xmlns:a16="http://schemas.microsoft.com/office/drawing/2014/main" val="4116999066"/>
                    </a:ext>
                  </a:extLst>
                </a:gridCol>
                <a:gridCol w="286455">
                  <a:extLst>
                    <a:ext uri="{9D8B030D-6E8A-4147-A177-3AD203B41FA5}">
                      <a16:colId xmlns:a16="http://schemas.microsoft.com/office/drawing/2014/main" val="3145386595"/>
                    </a:ext>
                  </a:extLst>
                </a:gridCol>
                <a:gridCol w="421257">
                  <a:extLst>
                    <a:ext uri="{9D8B030D-6E8A-4147-A177-3AD203B41FA5}">
                      <a16:colId xmlns:a16="http://schemas.microsoft.com/office/drawing/2014/main" val="1371627813"/>
                    </a:ext>
                  </a:extLst>
                </a:gridCol>
                <a:gridCol w="530784">
                  <a:extLst>
                    <a:ext uri="{9D8B030D-6E8A-4147-A177-3AD203B41FA5}">
                      <a16:colId xmlns:a16="http://schemas.microsoft.com/office/drawing/2014/main" val="822437996"/>
                    </a:ext>
                  </a:extLst>
                </a:gridCol>
                <a:gridCol w="261180">
                  <a:extLst>
                    <a:ext uri="{9D8B030D-6E8A-4147-A177-3AD203B41FA5}">
                      <a16:colId xmlns:a16="http://schemas.microsoft.com/office/drawing/2014/main" val="3261193822"/>
                    </a:ext>
                  </a:extLst>
                </a:gridCol>
                <a:gridCol w="311730">
                  <a:extLst>
                    <a:ext uri="{9D8B030D-6E8A-4147-A177-3AD203B41FA5}">
                      <a16:colId xmlns:a16="http://schemas.microsoft.com/office/drawing/2014/main" val="3757790752"/>
                    </a:ext>
                  </a:extLst>
                </a:gridCol>
                <a:gridCol w="93021">
                  <a:extLst>
                    <a:ext uri="{9D8B030D-6E8A-4147-A177-3AD203B41FA5}">
                      <a16:colId xmlns:a16="http://schemas.microsoft.com/office/drawing/2014/main" val="2045596296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112323767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2634881374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3434458114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2664101474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609086762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610394789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1940509661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3892921643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1938063999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1928448537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684576562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3667757941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1249041574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2049320335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4018266704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1507426372"/>
                    </a:ext>
                  </a:extLst>
                </a:gridCol>
                <a:gridCol w="202204">
                  <a:extLst>
                    <a:ext uri="{9D8B030D-6E8A-4147-A177-3AD203B41FA5}">
                      <a16:colId xmlns:a16="http://schemas.microsoft.com/office/drawing/2014/main" val="158341687"/>
                    </a:ext>
                  </a:extLst>
                </a:gridCol>
                <a:gridCol w="522359">
                  <a:extLst>
                    <a:ext uri="{9D8B030D-6E8A-4147-A177-3AD203B41FA5}">
                      <a16:colId xmlns:a16="http://schemas.microsoft.com/office/drawing/2014/main" val="3357587420"/>
                    </a:ext>
                  </a:extLst>
                </a:gridCol>
              </a:tblGrid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962770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27183"/>
                  </a:ext>
                </a:extLst>
              </a:tr>
              <a:tr h="245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48789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LMIN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379684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84792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680479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46445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64666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75882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85871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084801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02221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6756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rowmux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934103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45384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35346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20505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colmux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30487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P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580261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N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68666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P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867113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N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69805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812733"/>
                  </a:ext>
                </a:extLst>
              </a:tr>
              <a:tr h="122563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only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603607"/>
                  </a:ext>
                </a:extLst>
              </a:tr>
              <a:tr h="122563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+ Global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534.2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1056.7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35456"/>
                  </a:ext>
                </a:extLst>
              </a:tr>
              <a:tr h="126789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normalized to Unipolar 2T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395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1.35X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114633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251737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 Dr.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264937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 Dr.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768382"/>
                  </a:ext>
                </a:extLst>
              </a:tr>
              <a:tr h="12256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6" marR="4226" marT="42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26" marR="4226" marT="4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28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56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5C42-F084-48D1-956A-41A0C518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2" y="152400"/>
            <a:ext cx="11953328" cy="838200"/>
          </a:xfrm>
        </p:spPr>
        <p:txBody>
          <a:bodyPr/>
          <a:lstStyle/>
          <a:p>
            <a:r>
              <a:rPr lang="en-US" sz="2800" dirty="0"/>
              <a:t>CUA tile logic is larger for Bipolar, so decoder needs to ~10% smaller for bipolar.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747FBD-D9DF-4316-9808-1A5BD0CF3B8F}"/>
              </a:ext>
            </a:extLst>
          </p:cNvPr>
          <p:cNvGraphicFramePr>
            <a:graphicFrameLocks noGrp="1"/>
          </p:cNvGraphicFramePr>
          <p:nvPr/>
        </p:nvGraphicFramePr>
        <p:xfrm>
          <a:off x="2453667" y="1217207"/>
          <a:ext cx="7284666" cy="4880786"/>
        </p:xfrm>
        <a:graphic>
          <a:graphicData uri="http://schemas.openxmlformats.org/drawingml/2006/table">
            <a:tbl>
              <a:tblPr/>
              <a:tblGrid>
                <a:gridCol w="810336">
                  <a:extLst>
                    <a:ext uri="{9D8B030D-6E8A-4147-A177-3AD203B41FA5}">
                      <a16:colId xmlns:a16="http://schemas.microsoft.com/office/drawing/2014/main" val="1760392959"/>
                    </a:ext>
                  </a:extLst>
                </a:gridCol>
                <a:gridCol w="1211327">
                  <a:extLst>
                    <a:ext uri="{9D8B030D-6E8A-4147-A177-3AD203B41FA5}">
                      <a16:colId xmlns:a16="http://schemas.microsoft.com/office/drawing/2014/main" val="2354010327"/>
                    </a:ext>
                  </a:extLst>
                </a:gridCol>
                <a:gridCol w="400991">
                  <a:extLst>
                    <a:ext uri="{9D8B030D-6E8A-4147-A177-3AD203B41FA5}">
                      <a16:colId xmlns:a16="http://schemas.microsoft.com/office/drawing/2014/main" val="2943426074"/>
                    </a:ext>
                  </a:extLst>
                </a:gridCol>
                <a:gridCol w="1762689">
                  <a:extLst>
                    <a:ext uri="{9D8B030D-6E8A-4147-A177-3AD203B41FA5}">
                      <a16:colId xmlns:a16="http://schemas.microsoft.com/office/drawing/2014/main" val="545469720"/>
                    </a:ext>
                  </a:extLst>
                </a:gridCol>
                <a:gridCol w="497061">
                  <a:extLst>
                    <a:ext uri="{9D8B030D-6E8A-4147-A177-3AD203B41FA5}">
                      <a16:colId xmlns:a16="http://schemas.microsoft.com/office/drawing/2014/main" val="1556033465"/>
                    </a:ext>
                  </a:extLst>
                </a:gridCol>
                <a:gridCol w="680849">
                  <a:extLst>
                    <a:ext uri="{9D8B030D-6E8A-4147-A177-3AD203B41FA5}">
                      <a16:colId xmlns:a16="http://schemas.microsoft.com/office/drawing/2014/main" val="650848815"/>
                    </a:ext>
                  </a:extLst>
                </a:gridCol>
                <a:gridCol w="497061">
                  <a:extLst>
                    <a:ext uri="{9D8B030D-6E8A-4147-A177-3AD203B41FA5}">
                      <a16:colId xmlns:a16="http://schemas.microsoft.com/office/drawing/2014/main" val="686481628"/>
                    </a:ext>
                  </a:extLst>
                </a:gridCol>
                <a:gridCol w="497061">
                  <a:extLst>
                    <a:ext uri="{9D8B030D-6E8A-4147-A177-3AD203B41FA5}">
                      <a16:colId xmlns:a16="http://schemas.microsoft.com/office/drawing/2014/main" val="2498428383"/>
                    </a:ext>
                  </a:extLst>
                </a:gridCol>
                <a:gridCol w="927291">
                  <a:extLst>
                    <a:ext uri="{9D8B030D-6E8A-4147-A177-3AD203B41FA5}">
                      <a16:colId xmlns:a16="http://schemas.microsoft.com/office/drawing/2014/main" val="2279473971"/>
                    </a:ext>
                  </a:extLst>
                </a:gridCol>
              </a:tblGrid>
              <a:tr h="105417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192246"/>
                  </a:ext>
                </a:extLst>
              </a:tr>
              <a:tr h="116322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195386"/>
                  </a:ext>
                </a:extLst>
              </a:tr>
              <a:tr h="213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block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synergy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synergy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sz="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Occupancy [%]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sz="7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Occupancy [%]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884197"/>
                  </a:ext>
                </a:extLst>
              </a:tr>
              <a:tr h="112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8460694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8913071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519825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ROWMUX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New circuit topo due to Bipolar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2556053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3235510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417894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COLMUX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New circuit topo due to Bipolar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2556053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2986803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297675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2X2 LOGIC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1386388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788352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30890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blsupmux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55892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111784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748981"/>
                  </a:ext>
                </a:extLst>
              </a:tr>
              <a:tr h="31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axn sw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336000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168000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123969"/>
                  </a:ext>
                </a:extLst>
              </a:tr>
              <a:tr h="31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hnreg sw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152032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753562"/>
                  </a:ext>
                </a:extLst>
              </a:tr>
              <a:tr h="21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gwl_gnd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removed circuit due to bipolar/signaling (functionality demonstrated in unipolar)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273568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136784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2171"/>
                  </a:ext>
                </a:extLst>
              </a:tr>
              <a:tr h="21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gbl gnd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removed circuit due to bipolar/signaling (functionality demonstrated in unipolar)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218080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109040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07528"/>
                  </a:ext>
                </a:extLst>
              </a:tr>
              <a:tr h="21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and3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31248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898817"/>
                  </a:ext>
                </a:extLst>
              </a:tr>
              <a:tr h="21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ccellbias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144896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72448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633033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guardring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Identical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22640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22640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034914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LOGIC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1761655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1489824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61914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iref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374234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374234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20916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blvdm_mux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381470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381470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688877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tko_bl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53421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tko_wl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40158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40158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630777"/>
                  </a:ext>
                </a:extLst>
              </a:tr>
              <a:tr h="21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tilelogic_bl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101437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101437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835984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masklogic_bl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90432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90432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54706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data_lat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49560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49560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606137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masklogic_wl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54302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54302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407795"/>
                  </a:ext>
                </a:extLst>
              </a:tr>
              <a:tr h="21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tilelogic_wl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699939"/>
                  </a:ext>
                </a:extLst>
              </a:tr>
              <a:tr h="210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lwlselv_mux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487264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243632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113348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wl_supmux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56398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28199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19058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capacitor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40108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40108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663468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SPACE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-40108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171351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98475"/>
                  </a:ext>
                </a:extLst>
              </a:tr>
              <a:tr h="109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SLIVER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26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240653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241231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94275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logic + 2 x 2 logic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66970"/>
                  </a:ext>
                </a:extLst>
              </a:tr>
              <a:tr h="109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area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8913071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L^2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8913071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844198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Logic Area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3348588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2690758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50506"/>
                  </a:ext>
                </a:extLst>
              </a:tr>
              <a:tr h="105417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052" marR="3635" marT="36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logic area Normalized to array</a:t>
                      </a:r>
                    </a:p>
                  </a:txBody>
                  <a:tcPr marL="109052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69.81%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89.43%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39498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576A5C-0BA5-4578-992E-5DC821CA0474}"/>
              </a:ext>
            </a:extLst>
          </p:cNvPr>
          <p:cNvSpPr/>
          <p:nvPr/>
        </p:nvSpPr>
        <p:spPr>
          <a:xfrm>
            <a:off x="4331804" y="5733256"/>
            <a:ext cx="5328592" cy="5400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5D838-4E57-4528-AD26-539040B3AC9A}"/>
              </a:ext>
            </a:extLst>
          </p:cNvPr>
          <p:cNvSpPr txBox="1"/>
          <p:nvPr/>
        </p:nvSpPr>
        <p:spPr>
          <a:xfrm>
            <a:off x="7680176" y="6381328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Decoder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327DA5-101A-44B6-884D-1B0D59FABE5E}"/>
              </a:ext>
            </a:extLst>
          </p:cNvPr>
          <p:cNvCxnSpPr/>
          <p:nvPr/>
        </p:nvCxnSpPr>
        <p:spPr>
          <a:xfrm flipH="1" flipV="1">
            <a:off x="7500156" y="6165304"/>
            <a:ext cx="288032" cy="28803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9EC130-C642-441E-8A24-BA6C30D7EA9D}"/>
              </a:ext>
            </a:extLst>
          </p:cNvPr>
          <p:cNvCxnSpPr/>
          <p:nvPr/>
        </p:nvCxnSpPr>
        <p:spPr>
          <a:xfrm flipV="1">
            <a:off x="8400256" y="6129300"/>
            <a:ext cx="144016" cy="28803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0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BB8D-4E24-49B1-9C33-E13808D7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2" y="44624"/>
            <a:ext cx="12025336" cy="838200"/>
          </a:xfrm>
        </p:spPr>
        <p:txBody>
          <a:bodyPr/>
          <a:lstStyle/>
          <a:p>
            <a:r>
              <a:rPr lang="en-US" sz="4000" dirty="0"/>
              <a:t>Proposed decoder footprint 0.79x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65ABA-9E7D-4522-8678-54BC12BCB5BC}"/>
              </a:ext>
            </a:extLst>
          </p:cNvPr>
          <p:cNvSpPr txBox="1"/>
          <p:nvPr/>
        </p:nvSpPr>
        <p:spPr>
          <a:xfrm>
            <a:off x="1919536" y="5733256"/>
            <a:ext cx="8472063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Diffusion limited footprint is 0.79x of ATF, but routing may grow this.</a:t>
            </a:r>
            <a:br>
              <a:rPr lang="en-US" dirty="0"/>
            </a:br>
            <a:r>
              <a:rPr lang="en-US" dirty="0"/>
              <a:t>Assumption is metal requirement is TBD.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95E13-0809-43AA-B4EF-DDEF8A50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25" y="872716"/>
            <a:ext cx="7880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2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FD3B-CDC9-4DD7-8F81-4B8B84C1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32756"/>
            <a:ext cx="2805336" cy="3744652"/>
          </a:xfrm>
        </p:spPr>
        <p:txBody>
          <a:bodyPr/>
          <a:lstStyle/>
          <a:p>
            <a:r>
              <a:rPr lang="en-US" dirty="0"/>
              <a:t>IDEA#1</a:t>
            </a:r>
            <a:br>
              <a:rPr lang="en-US" dirty="0"/>
            </a:br>
            <a:r>
              <a:rPr lang="en-US" dirty="0"/>
              <a:t>Poly break</a:t>
            </a:r>
            <a:br>
              <a:rPr lang="en-US" dirty="0"/>
            </a:br>
            <a:r>
              <a:rPr lang="en-US" dirty="0"/>
              <a:t>Die size</a:t>
            </a:r>
            <a:br>
              <a:rPr lang="en-US" dirty="0"/>
            </a:br>
            <a:r>
              <a:rPr lang="en-US" dirty="0"/>
              <a:t>137mm^2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A63E8-2236-4ABE-99ED-CE9E3FDF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35224"/>
            <a:ext cx="6084676" cy="64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CFC5708-B7ED-4EF5-B431-1C1DCE3541E6}"/>
              </a:ext>
            </a:extLst>
          </p:cNvPr>
          <p:cNvGrpSpPr/>
          <p:nvPr/>
        </p:nvGrpSpPr>
        <p:grpSpPr>
          <a:xfrm rot="5400000">
            <a:off x="754922" y="2487379"/>
            <a:ext cx="2052228" cy="1883241"/>
            <a:chOff x="6059996" y="681663"/>
            <a:chExt cx="2052228" cy="188324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6DCE365-414E-483B-AC35-6FCCA1C92F43}"/>
                </a:ext>
              </a:extLst>
            </p:cNvPr>
            <p:cNvGrpSpPr/>
            <p:nvPr/>
          </p:nvGrpSpPr>
          <p:grpSpPr>
            <a:xfrm>
              <a:off x="6456040" y="1603829"/>
              <a:ext cx="576064" cy="720080"/>
              <a:chOff x="2351584" y="2744924"/>
              <a:chExt cx="576064" cy="72008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3F0280B-80C4-4431-B0AA-4062595D38D6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DB2E5CF-A8CD-4A97-940D-164B0EE7186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86FDB29-063B-4EEF-982C-32AC7D68B64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C1A743D-883F-4E60-B11D-DD0BD6B0D018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E454428-9CBA-4392-B041-832E10EDB853}"/>
                </a:ext>
              </a:extLst>
            </p:cNvPr>
            <p:cNvSpPr txBox="1"/>
            <p:nvPr/>
          </p:nvSpPr>
          <p:spPr>
            <a:xfrm>
              <a:off x="6059996" y="185585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S2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D76E0CF-F155-4C76-955E-1402F625B986}"/>
                </a:ext>
              </a:extLst>
            </p:cNvPr>
            <p:cNvGrpSpPr/>
            <p:nvPr/>
          </p:nvGrpSpPr>
          <p:grpSpPr>
            <a:xfrm>
              <a:off x="6456040" y="944724"/>
              <a:ext cx="576064" cy="720080"/>
              <a:chOff x="2351584" y="2744924"/>
              <a:chExt cx="576064" cy="72008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1BAE78C-21F9-4016-A66C-2C5309F272D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23EE436-60B9-447E-852B-AB019A8BDE5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8FE6DBC-2137-4133-A833-573A1D3B20EA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E57E3E2-A733-4857-B579-A619296CA82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5F363E3-21FB-4AF2-AAAF-6B9A171A4F16}"/>
                </a:ext>
              </a:extLst>
            </p:cNvPr>
            <p:cNvSpPr txBox="1"/>
            <p:nvPr/>
          </p:nvSpPr>
          <p:spPr>
            <a:xfrm>
              <a:off x="6059996" y="1196752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0F9D6DE-FF02-4844-AC19-0EA2D5E0E963}"/>
                </a:ext>
              </a:extLst>
            </p:cNvPr>
            <p:cNvSpPr txBox="1"/>
            <p:nvPr/>
          </p:nvSpPr>
          <p:spPr>
            <a:xfrm>
              <a:off x="6282214" y="149581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241A725-29A2-467A-87B6-3A385C698523}"/>
                </a:ext>
              </a:extLst>
            </p:cNvPr>
            <p:cNvSpPr txBox="1"/>
            <p:nvPr/>
          </p:nvSpPr>
          <p:spPr>
            <a:xfrm>
              <a:off x="6564052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L2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AACD041-DB0A-4DD6-8C9B-2196416FFDAD}"/>
                </a:ext>
              </a:extLst>
            </p:cNvPr>
            <p:cNvGrpSpPr/>
            <p:nvPr/>
          </p:nvGrpSpPr>
          <p:grpSpPr>
            <a:xfrm>
              <a:off x="7212124" y="1603829"/>
              <a:ext cx="576064" cy="720080"/>
              <a:chOff x="2351584" y="2744924"/>
              <a:chExt cx="576064" cy="72008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E5357DE-0F47-4597-BAFB-942722E44B51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F868867-3258-4D97-B3C8-D5FC784B8379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1CC4F67-4D50-4C92-8F35-4BE62B1D9318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320420F-AB55-420C-936A-C1A335DF7BC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ECE2A5B-C091-43F4-B0BB-C7FE7F9F8B42}"/>
                </a:ext>
              </a:extLst>
            </p:cNvPr>
            <p:cNvGrpSpPr/>
            <p:nvPr/>
          </p:nvGrpSpPr>
          <p:grpSpPr>
            <a:xfrm>
              <a:off x="7212124" y="944724"/>
              <a:ext cx="576064" cy="720080"/>
              <a:chOff x="2351584" y="2744924"/>
              <a:chExt cx="576064" cy="72008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05F57F7-B784-4EE4-9299-1AC160FE0484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84E04CD-8EC7-4C42-8758-AAFBA4307FF4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AAA3D6C-52D2-412C-9DDF-1E6BCEF078E1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693E70C-A4A7-4204-A3B6-EA45974A7E4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106A6C0-40FB-49C2-AC26-DD3C75362156}"/>
                </a:ext>
              </a:extLst>
            </p:cNvPr>
            <p:cNvSpPr txBox="1"/>
            <p:nvPr/>
          </p:nvSpPr>
          <p:spPr>
            <a:xfrm>
              <a:off x="7572164" y="150685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6430304-2956-4E6D-A313-A54A2D5E9B24}"/>
                </a:ext>
              </a:extLst>
            </p:cNvPr>
            <p:cNvSpPr txBox="1"/>
            <p:nvPr/>
          </p:nvSpPr>
          <p:spPr>
            <a:xfrm>
              <a:off x="7320136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L4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50C044E-E9F0-4782-A1D2-F500F472CDB2}"/>
                </a:ext>
              </a:extLst>
            </p:cNvPr>
            <p:cNvSpPr txBox="1"/>
            <p:nvPr/>
          </p:nvSpPr>
          <p:spPr>
            <a:xfrm>
              <a:off x="7740006" y="1819853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S4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F108C1B-AFFB-4CF9-8F7B-7734D89C167A}"/>
                </a:ext>
              </a:extLst>
            </p:cNvPr>
            <p:cNvSpPr txBox="1"/>
            <p:nvPr/>
          </p:nvSpPr>
          <p:spPr>
            <a:xfrm>
              <a:off x="7740006" y="1160748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S3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B4B32CA-BD5F-432E-A154-E0AE6C86FD6B}"/>
                </a:ext>
              </a:extLst>
            </p:cNvPr>
            <p:cNvSpPr txBox="1"/>
            <p:nvPr/>
          </p:nvSpPr>
          <p:spPr>
            <a:xfrm>
              <a:off x="6564052" y="68166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F7EB397-9830-416E-9735-A407B3FC2A00}"/>
                </a:ext>
              </a:extLst>
            </p:cNvPr>
            <p:cNvSpPr txBox="1"/>
            <p:nvPr/>
          </p:nvSpPr>
          <p:spPr>
            <a:xfrm>
              <a:off x="7325592" y="68166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L3</a:t>
              </a:r>
            </a:p>
          </p:txBody>
        </p:sp>
      </p:grpSp>
      <p:sp>
        <p:nvSpPr>
          <p:cNvPr id="161" name="Title 160">
            <a:extLst>
              <a:ext uri="{FF2B5EF4-FFF2-40B4-BE49-F238E27FC236}">
                <a16:creationId xmlns:a16="http://schemas.microsoft.com/office/drawing/2014/main" id="{3F90FFCE-4E11-4DAF-97DE-4C1A126F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16360"/>
          </a:xfrm>
        </p:spPr>
        <p:txBody>
          <a:bodyPr/>
          <a:lstStyle/>
          <a:p>
            <a:r>
              <a:rPr lang="en-US" dirty="0"/>
              <a:t>IDEA 2 :rotated POLY relaxed DR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62022D4-30FF-4D04-9FEC-7F158FCFF781}"/>
              </a:ext>
            </a:extLst>
          </p:cNvPr>
          <p:cNvSpPr txBox="1"/>
          <p:nvPr/>
        </p:nvSpPr>
        <p:spPr>
          <a:xfrm>
            <a:off x="1222974" y="1857309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D35226-8954-4FD8-BA7C-074B2CBA4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34175"/>
              </p:ext>
            </p:extLst>
          </p:nvPr>
        </p:nvGraphicFramePr>
        <p:xfrm>
          <a:off x="3107668" y="2060848"/>
          <a:ext cx="8915400" cy="25781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875264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62380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46568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0830300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13004475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63177668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9405910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128029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30226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43031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213712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807098275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15615144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004251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XTOR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XTOR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7685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6371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2510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Con2gate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1276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ConOv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9895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8888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1049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2990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Width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Width/Pitch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Width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Width/Pitch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2368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139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377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4815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9539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integers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integers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0360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D0F61E-3B7F-4C7F-A48A-907A48B5962A}"/>
              </a:ext>
            </a:extLst>
          </p:cNvPr>
          <p:cNvSpPr txBox="1"/>
          <p:nvPr/>
        </p:nvSpPr>
        <p:spPr>
          <a:xfrm>
            <a:off x="947428" y="5013176"/>
            <a:ext cx="9454063" cy="1099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transistor pitch is 16L: we can fit only 2 in  pitch of 64 cells </a:t>
            </a:r>
            <a:r>
              <a:rPr lang="en-US" dirty="0" err="1"/>
              <a:t>ie</a:t>
            </a:r>
            <a:r>
              <a:rPr lang="en-US" dirty="0"/>
              <a:t> 42.88L</a:t>
            </a:r>
          </a:p>
          <a:p>
            <a:r>
              <a:rPr lang="en-US" dirty="0"/>
              <a:t>Shared drain single transistor pitch is 28L we can only fit one pair in 42.88L</a:t>
            </a:r>
          </a:p>
          <a:p>
            <a:r>
              <a:rPr lang="en-US" dirty="0"/>
              <a:t> implication </a:t>
            </a:r>
            <a:r>
              <a:rPr lang="en-US" dirty="0" err="1"/>
              <a:t>isa</a:t>
            </a:r>
            <a:r>
              <a:rPr lang="en-US" dirty="0"/>
              <a:t> gross inefficiency in the Local select P/N FP</a:t>
            </a:r>
          </a:p>
        </p:txBody>
      </p:sp>
    </p:spTree>
    <p:extLst>
      <p:ext uri="{BB962C8B-B14F-4D97-AF65-F5344CB8AC3E}">
        <p14:creationId xmlns:p14="http://schemas.microsoft.com/office/powerpoint/2010/main" val="170349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6204-3D2D-4E9A-B947-F7F58298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 Rotated Poly Relaxed DR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BEBFE-BC35-422D-890A-D1BDDFE0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12192000" cy="1957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EB1EC-E58F-4244-87B2-47337BA6B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681028"/>
            <a:ext cx="5974706" cy="298833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B2B397-0304-4EAF-B2C4-E3BD82421211}"/>
              </a:ext>
            </a:extLst>
          </p:cNvPr>
          <p:cNvCxnSpPr/>
          <p:nvPr/>
        </p:nvCxnSpPr>
        <p:spPr>
          <a:xfrm flipV="1">
            <a:off x="3899756" y="2600908"/>
            <a:ext cx="684076" cy="104411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F7C9FD-A619-4404-AFA5-9BBAED62F3F1}"/>
              </a:ext>
            </a:extLst>
          </p:cNvPr>
          <p:cNvCxnSpPr/>
          <p:nvPr/>
        </p:nvCxnSpPr>
        <p:spPr>
          <a:xfrm flipH="1" flipV="1">
            <a:off x="6240016" y="2672916"/>
            <a:ext cx="3132348" cy="97210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537D34-6AAE-4591-8FF6-B81D5DD4F585}"/>
              </a:ext>
            </a:extLst>
          </p:cNvPr>
          <p:cNvSpPr txBox="1"/>
          <p:nvPr/>
        </p:nvSpPr>
        <p:spPr>
          <a:xfrm>
            <a:off x="875420" y="4365104"/>
            <a:ext cx="2634054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relaxed DR</a:t>
            </a:r>
          </a:p>
          <a:p>
            <a:r>
              <a:rPr lang="en-US" dirty="0"/>
              <a:t>Sea of gates is next</a:t>
            </a:r>
          </a:p>
        </p:txBody>
      </p:sp>
    </p:spTree>
    <p:extLst>
      <p:ext uri="{BB962C8B-B14F-4D97-AF65-F5344CB8AC3E}">
        <p14:creationId xmlns:p14="http://schemas.microsoft.com/office/powerpoint/2010/main" val="78691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6204-3D2D-4E9A-B947-F7F58298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 Rotated Poly Relaxed DR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DE6FF9-5E2D-46E4-84DC-34F4C246D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01635"/>
              </p:ext>
            </p:extLst>
          </p:nvPr>
        </p:nvGraphicFramePr>
        <p:xfrm>
          <a:off x="2459596" y="1376772"/>
          <a:ext cx="7319561" cy="4876791"/>
        </p:xfrm>
        <a:graphic>
          <a:graphicData uri="http://schemas.openxmlformats.org/drawingml/2006/table">
            <a:tbl>
              <a:tblPr/>
              <a:tblGrid>
                <a:gridCol w="1185084">
                  <a:extLst>
                    <a:ext uri="{9D8B030D-6E8A-4147-A177-3AD203B41FA5}">
                      <a16:colId xmlns:a16="http://schemas.microsoft.com/office/drawing/2014/main" val="1734407437"/>
                    </a:ext>
                  </a:extLst>
                </a:gridCol>
                <a:gridCol w="269338">
                  <a:extLst>
                    <a:ext uri="{9D8B030D-6E8A-4147-A177-3AD203B41FA5}">
                      <a16:colId xmlns:a16="http://schemas.microsoft.com/office/drawing/2014/main" val="1390183213"/>
                    </a:ext>
                  </a:extLst>
                </a:gridCol>
                <a:gridCol w="678730">
                  <a:extLst>
                    <a:ext uri="{9D8B030D-6E8A-4147-A177-3AD203B41FA5}">
                      <a16:colId xmlns:a16="http://schemas.microsoft.com/office/drawing/2014/main" val="2055713037"/>
                    </a:ext>
                  </a:extLst>
                </a:gridCol>
                <a:gridCol w="355525">
                  <a:extLst>
                    <a:ext uri="{9D8B030D-6E8A-4147-A177-3AD203B41FA5}">
                      <a16:colId xmlns:a16="http://schemas.microsoft.com/office/drawing/2014/main" val="4016391853"/>
                    </a:ext>
                  </a:extLst>
                </a:gridCol>
                <a:gridCol w="366298">
                  <a:extLst>
                    <a:ext uri="{9D8B030D-6E8A-4147-A177-3AD203B41FA5}">
                      <a16:colId xmlns:a16="http://schemas.microsoft.com/office/drawing/2014/main" val="2648211800"/>
                    </a:ext>
                  </a:extLst>
                </a:gridCol>
                <a:gridCol w="538674">
                  <a:extLst>
                    <a:ext uri="{9D8B030D-6E8A-4147-A177-3AD203B41FA5}">
                      <a16:colId xmlns:a16="http://schemas.microsoft.com/office/drawing/2014/main" val="3967281933"/>
                    </a:ext>
                  </a:extLst>
                </a:gridCol>
                <a:gridCol w="678730">
                  <a:extLst>
                    <a:ext uri="{9D8B030D-6E8A-4147-A177-3AD203B41FA5}">
                      <a16:colId xmlns:a16="http://schemas.microsoft.com/office/drawing/2014/main" val="3039980592"/>
                    </a:ext>
                  </a:extLst>
                </a:gridCol>
                <a:gridCol w="333978">
                  <a:extLst>
                    <a:ext uri="{9D8B030D-6E8A-4147-A177-3AD203B41FA5}">
                      <a16:colId xmlns:a16="http://schemas.microsoft.com/office/drawing/2014/main" val="465186224"/>
                    </a:ext>
                  </a:extLst>
                </a:gridCol>
                <a:gridCol w="398619">
                  <a:extLst>
                    <a:ext uri="{9D8B030D-6E8A-4147-A177-3AD203B41FA5}">
                      <a16:colId xmlns:a16="http://schemas.microsoft.com/office/drawing/2014/main" val="1524062187"/>
                    </a:ext>
                  </a:extLst>
                </a:gridCol>
                <a:gridCol w="112099">
                  <a:extLst>
                    <a:ext uri="{9D8B030D-6E8A-4147-A177-3AD203B41FA5}">
                      <a16:colId xmlns:a16="http://schemas.microsoft.com/office/drawing/2014/main" val="1592967742"/>
                    </a:ext>
                  </a:extLst>
                </a:gridCol>
                <a:gridCol w="258563">
                  <a:extLst>
                    <a:ext uri="{9D8B030D-6E8A-4147-A177-3AD203B41FA5}">
                      <a16:colId xmlns:a16="http://schemas.microsoft.com/office/drawing/2014/main" val="3175021599"/>
                    </a:ext>
                  </a:extLst>
                </a:gridCol>
                <a:gridCol w="667956">
                  <a:extLst>
                    <a:ext uri="{9D8B030D-6E8A-4147-A177-3AD203B41FA5}">
                      <a16:colId xmlns:a16="http://schemas.microsoft.com/office/drawing/2014/main" val="4279602821"/>
                    </a:ext>
                  </a:extLst>
                </a:gridCol>
                <a:gridCol w="258563">
                  <a:extLst>
                    <a:ext uri="{9D8B030D-6E8A-4147-A177-3AD203B41FA5}">
                      <a16:colId xmlns:a16="http://schemas.microsoft.com/office/drawing/2014/main" val="1854985244"/>
                    </a:ext>
                  </a:extLst>
                </a:gridCol>
                <a:gridCol w="667956">
                  <a:extLst>
                    <a:ext uri="{9D8B030D-6E8A-4147-A177-3AD203B41FA5}">
                      <a16:colId xmlns:a16="http://schemas.microsoft.com/office/drawing/2014/main" val="525551930"/>
                    </a:ext>
                  </a:extLst>
                </a:gridCol>
                <a:gridCol w="549448">
                  <a:extLst>
                    <a:ext uri="{9D8B030D-6E8A-4147-A177-3AD203B41FA5}">
                      <a16:colId xmlns:a16="http://schemas.microsoft.com/office/drawing/2014/main" val="4275546771"/>
                    </a:ext>
                  </a:extLst>
                </a:gridCol>
              </a:tblGrid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5419" marR="5419" marT="54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Predriver</a:t>
                      </a: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6941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U2B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361911"/>
                  </a:ext>
                </a:extLst>
              </a:tr>
              <a:tr h="314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81213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LMIN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48638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3189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13638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751803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48485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149362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411553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21805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46599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37154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rowmux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030978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255404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05191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204118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colmux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36141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P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43040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N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967590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P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823264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INVT N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54105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024061"/>
                  </a:ext>
                </a:extLst>
              </a:tr>
              <a:tr h="1571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only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992751"/>
                  </a:ext>
                </a:extLst>
              </a:tr>
              <a:tr h="1571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+ Global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46241"/>
                  </a:ext>
                </a:extLst>
              </a:tr>
              <a:tr h="162560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normalized to Unipolar 2T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80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0.95X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090834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200931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 Dr.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685757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 Dr.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51122"/>
                  </a:ext>
                </a:extLst>
              </a:tr>
              <a:tr h="15714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153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60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DC99-C0DB-49A5-8419-1A1F120E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152400"/>
            <a:ext cx="4968552" cy="2772544"/>
          </a:xfrm>
        </p:spPr>
        <p:txBody>
          <a:bodyPr/>
          <a:lstStyle/>
          <a:p>
            <a:r>
              <a:rPr lang="en-US" dirty="0"/>
              <a:t>IDEA #2 </a:t>
            </a:r>
            <a:br>
              <a:rPr lang="en-US" dirty="0"/>
            </a:br>
            <a:r>
              <a:rPr lang="en-US" dirty="0"/>
              <a:t>Rotated Select gate: relaxed DR</a:t>
            </a:r>
            <a:br>
              <a:rPr lang="en-US" dirty="0"/>
            </a:br>
            <a:r>
              <a:rPr lang="en-US" dirty="0"/>
              <a:t>144mm^2</a:t>
            </a:r>
            <a:br>
              <a:rPr lang="en-US" dirty="0"/>
            </a:br>
            <a:r>
              <a:rPr lang="en-US" dirty="0"/>
              <a:t>worse than poly break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F4A82-34F6-4B7C-9E4E-9E820AD7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28" y="0"/>
            <a:ext cx="6167298" cy="64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4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E28DDF9-769D-4E5F-8077-2560F10A4CF6}"/>
              </a:ext>
            </a:extLst>
          </p:cNvPr>
          <p:cNvGrpSpPr/>
          <p:nvPr/>
        </p:nvGrpSpPr>
        <p:grpSpPr>
          <a:xfrm>
            <a:off x="587388" y="1369803"/>
            <a:ext cx="1758002" cy="1861175"/>
            <a:chOff x="587388" y="559713"/>
            <a:chExt cx="1758002" cy="18611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573436-1EF2-4F28-820F-8787249EE77B}"/>
                </a:ext>
              </a:extLst>
            </p:cNvPr>
            <p:cNvGrpSpPr/>
            <p:nvPr/>
          </p:nvGrpSpPr>
          <p:grpSpPr>
            <a:xfrm>
              <a:off x="983432" y="1459813"/>
              <a:ext cx="576064" cy="720080"/>
              <a:chOff x="2351584" y="2744924"/>
              <a:chExt cx="576064" cy="7200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1DCE77-D8FF-4F4B-93FE-A708A8B9AED9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E492A72-1AA7-4D39-80D1-1C961374766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46DFFC6-F4C4-4426-B65B-330CA1709837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DAB5BBB-407B-4BFA-B023-03ACD5EDF530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E12367-23F6-4D50-9E2D-DC145EAD8282}"/>
                </a:ext>
              </a:extLst>
            </p:cNvPr>
            <p:cNvSpPr txBox="1"/>
            <p:nvPr/>
          </p:nvSpPr>
          <p:spPr>
            <a:xfrm>
              <a:off x="587388" y="1711841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S2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25740C-F22E-43B3-8F55-3421A88745AD}"/>
                </a:ext>
              </a:extLst>
            </p:cNvPr>
            <p:cNvGrpSpPr/>
            <p:nvPr/>
          </p:nvGrpSpPr>
          <p:grpSpPr>
            <a:xfrm>
              <a:off x="983432" y="811741"/>
              <a:ext cx="576064" cy="720080"/>
              <a:chOff x="2351584" y="2744924"/>
              <a:chExt cx="576064" cy="72008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73E97F-27C8-430F-91FA-9D606B3E5B98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B747A7-3D0F-42C0-B66A-BB939B089F62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232D38B-A69B-4258-8678-4CE9AADC1B08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89F857A-4E6D-4E93-B5BB-EC4D6778FBCF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ADE35F-9496-4AC9-9198-10C1E7289897}"/>
                </a:ext>
              </a:extLst>
            </p:cNvPr>
            <p:cNvSpPr txBox="1"/>
            <p:nvPr/>
          </p:nvSpPr>
          <p:spPr>
            <a:xfrm>
              <a:off x="587388" y="1063769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8F5F97-AD89-4BE4-B870-9C88F74E9C6B}"/>
                </a:ext>
              </a:extLst>
            </p:cNvPr>
            <p:cNvSpPr txBox="1"/>
            <p:nvPr/>
          </p:nvSpPr>
          <p:spPr>
            <a:xfrm>
              <a:off x="1379476" y="13518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B56B83-212D-4589-889A-1CA7F6C044EC}"/>
                </a:ext>
              </a:extLst>
            </p:cNvPr>
            <p:cNvSpPr txBox="1"/>
            <p:nvPr/>
          </p:nvSpPr>
          <p:spPr>
            <a:xfrm>
              <a:off x="1091444" y="55971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E3E929-532A-482D-9F59-188987F92631}"/>
                </a:ext>
              </a:extLst>
            </p:cNvPr>
            <p:cNvSpPr txBox="1"/>
            <p:nvPr/>
          </p:nvSpPr>
          <p:spPr>
            <a:xfrm>
              <a:off x="1091444" y="214388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L2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EA42E0-6F63-48B4-8C11-93AE9FCD5FC0}"/>
                </a:ext>
              </a:extLst>
            </p:cNvPr>
            <p:cNvGrpSpPr/>
            <p:nvPr/>
          </p:nvGrpSpPr>
          <p:grpSpPr>
            <a:xfrm>
              <a:off x="1559496" y="1459813"/>
              <a:ext cx="576064" cy="720080"/>
              <a:chOff x="2351584" y="2744924"/>
              <a:chExt cx="576064" cy="72008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846D74-D78D-47F5-8DEC-C5E1EFF37A15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83AB104-F313-4778-932B-3A76AE6EA11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297A090-6F26-475A-9EF2-039A9F5B11AC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8F1EF98-DE9F-45DA-BEE1-D7524307A34E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A45BCD-6038-4A01-9367-E00C3B1D3727}"/>
                </a:ext>
              </a:extLst>
            </p:cNvPr>
            <p:cNvGrpSpPr/>
            <p:nvPr/>
          </p:nvGrpSpPr>
          <p:grpSpPr>
            <a:xfrm>
              <a:off x="1559496" y="811741"/>
              <a:ext cx="576064" cy="720080"/>
              <a:chOff x="2351584" y="2744924"/>
              <a:chExt cx="576064" cy="72008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FE8D61-E358-4390-89D8-B66675EC3BE1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832B8B-ABAB-48A2-9D07-D9FDF58FB3B8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2BBCAA7-7488-435D-A740-71A9A396F743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4FDC5EC-8EAD-4176-AA3F-6704772B7B39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E0391E-325F-4635-8CC8-67270E2497CA}"/>
                </a:ext>
              </a:extLst>
            </p:cNvPr>
            <p:cNvSpPr txBox="1"/>
            <p:nvPr/>
          </p:nvSpPr>
          <p:spPr>
            <a:xfrm>
              <a:off x="1955540" y="135180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33C2ED-390F-4A5B-9898-F3C2368CC1F5}"/>
                </a:ext>
              </a:extLst>
            </p:cNvPr>
            <p:cNvSpPr txBox="1"/>
            <p:nvPr/>
          </p:nvSpPr>
          <p:spPr>
            <a:xfrm>
              <a:off x="1667508" y="55971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436C4C-A62C-43C2-A99B-80DA08EDEED6}"/>
                </a:ext>
              </a:extLst>
            </p:cNvPr>
            <p:cNvSpPr txBox="1"/>
            <p:nvPr/>
          </p:nvSpPr>
          <p:spPr>
            <a:xfrm>
              <a:off x="1667508" y="214388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L4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89AB04A-13E0-4E84-8B41-6E81A2546026}"/>
              </a:ext>
            </a:extLst>
          </p:cNvPr>
          <p:cNvGrpSpPr/>
          <p:nvPr/>
        </p:nvGrpSpPr>
        <p:grpSpPr>
          <a:xfrm>
            <a:off x="3251684" y="1243789"/>
            <a:ext cx="1728192" cy="2113203"/>
            <a:chOff x="3251684" y="404664"/>
            <a:chExt cx="1728192" cy="211320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DF2C856-9207-4BB1-92D5-0A81B8ED1619}"/>
                </a:ext>
              </a:extLst>
            </p:cNvPr>
            <p:cNvGrpSpPr/>
            <p:nvPr/>
          </p:nvGrpSpPr>
          <p:grpSpPr>
            <a:xfrm>
              <a:off x="3647728" y="1556792"/>
              <a:ext cx="576064" cy="720080"/>
              <a:chOff x="2351584" y="2744924"/>
              <a:chExt cx="576064" cy="72008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B910A8F-6EC3-41E8-A036-D5F5E07EBD6B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D0EB086-74AE-442C-B4B0-FEC863067214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D39393D-8A9E-49CC-883F-C4132CFF7467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7FA35CF-61B8-4371-BA28-F605BF8308D3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25DB480-B325-41E9-AB73-3B3F9EC339D9}"/>
                </a:ext>
              </a:extLst>
            </p:cNvPr>
            <p:cNvSpPr txBox="1"/>
            <p:nvPr/>
          </p:nvSpPr>
          <p:spPr>
            <a:xfrm>
              <a:off x="3251684" y="180882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S2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6C1D913-CB8A-47CF-ADBE-E6470AB9BA3E}"/>
                </a:ext>
              </a:extLst>
            </p:cNvPr>
            <p:cNvGrpSpPr/>
            <p:nvPr/>
          </p:nvGrpSpPr>
          <p:grpSpPr>
            <a:xfrm>
              <a:off x="3647728" y="656692"/>
              <a:ext cx="576064" cy="720080"/>
              <a:chOff x="2351584" y="2744924"/>
              <a:chExt cx="576064" cy="72008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9AFB380-CE5D-4172-9697-46D97ADAF28D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D9C08EF-C18C-441F-B668-C7EE6AD39315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E3B65A4-BE8B-4205-B57D-04066BF9CF13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9CFAA05-0761-498A-BB1E-D8131EA81842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26585C7-7508-4D80-B550-C4D83F04425D}"/>
                </a:ext>
              </a:extLst>
            </p:cNvPr>
            <p:cNvSpPr txBox="1"/>
            <p:nvPr/>
          </p:nvSpPr>
          <p:spPr>
            <a:xfrm>
              <a:off x="3251684" y="90872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7600D71-F939-4BE4-83EE-E4B902D8218B}"/>
                </a:ext>
              </a:extLst>
            </p:cNvPr>
            <p:cNvSpPr txBox="1"/>
            <p:nvPr/>
          </p:nvSpPr>
          <p:spPr>
            <a:xfrm>
              <a:off x="3473902" y="144878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207C6E8-D1F4-4819-B17E-585734F6E31D}"/>
                </a:ext>
              </a:extLst>
            </p:cNvPr>
            <p:cNvSpPr txBox="1"/>
            <p:nvPr/>
          </p:nvSpPr>
          <p:spPr>
            <a:xfrm>
              <a:off x="3755740" y="4046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257CA6D-1BEE-4769-9C9A-F429474B6800}"/>
                </a:ext>
              </a:extLst>
            </p:cNvPr>
            <p:cNvSpPr txBox="1"/>
            <p:nvPr/>
          </p:nvSpPr>
          <p:spPr>
            <a:xfrm>
              <a:off x="3755740" y="22408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L2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4A2687C-3898-4B81-9664-9129CB0E02AD}"/>
                </a:ext>
              </a:extLst>
            </p:cNvPr>
            <p:cNvGrpSpPr/>
            <p:nvPr/>
          </p:nvGrpSpPr>
          <p:grpSpPr>
            <a:xfrm>
              <a:off x="4223792" y="1556792"/>
              <a:ext cx="576064" cy="720080"/>
              <a:chOff x="2351584" y="2744924"/>
              <a:chExt cx="576064" cy="72008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6D00391-9135-4B14-9ADD-DCB00E999E6A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95A7270-620D-4154-9EAE-540CB13B26D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D59231B-EA75-4939-B5E2-61D5D8BC6DF6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765F361-D13D-4BCD-A517-E9CAD5C89EE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ED2F4F9-DB84-40CD-AC35-8523D6E0B50B}"/>
                </a:ext>
              </a:extLst>
            </p:cNvPr>
            <p:cNvGrpSpPr/>
            <p:nvPr/>
          </p:nvGrpSpPr>
          <p:grpSpPr>
            <a:xfrm>
              <a:off x="4223792" y="656692"/>
              <a:ext cx="576064" cy="720080"/>
              <a:chOff x="2351584" y="2744924"/>
              <a:chExt cx="576064" cy="720080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22507E0-FB73-4BF9-88A7-49191CEE2A2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7458E4B-7C32-4A4B-B253-87E0EFA6AB9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BC9BF8E-0BD3-46BD-A45C-64B4727E0A50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91211B2-CBAC-4256-BD06-11CC21F51F6E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73F80E-1A9C-4C34-BAE8-ACA9459F9403}"/>
                </a:ext>
              </a:extLst>
            </p:cNvPr>
            <p:cNvSpPr txBox="1"/>
            <p:nvPr/>
          </p:nvSpPr>
          <p:spPr>
            <a:xfrm>
              <a:off x="4583832" y="1459813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190E89-4749-4529-88CB-168863AF44B0}"/>
                </a:ext>
              </a:extLst>
            </p:cNvPr>
            <p:cNvSpPr txBox="1"/>
            <p:nvPr/>
          </p:nvSpPr>
          <p:spPr>
            <a:xfrm>
              <a:off x="4331804" y="4046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8DA3003-6C43-41BE-92ED-F5DEE381E6F7}"/>
                </a:ext>
              </a:extLst>
            </p:cNvPr>
            <p:cNvSpPr txBox="1"/>
            <p:nvPr/>
          </p:nvSpPr>
          <p:spPr>
            <a:xfrm>
              <a:off x="4331804" y="224086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EFDDE9-DA55-4FCE-8E00-55CA06D820CF}"/>
                </a:ext>
              </a:extLst>
            </p:cNvPr>
            <p:cNvSpPr txBox="1"/>
            <p:nvPr/>
          </p:nvSpPr>
          <p:spPr>
            <a:xfrm>
              <a:off x="3473902" y="1196752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5F7089C-9CBD-45A3-B94C-E599B3A4263A}"/>
                </a:ext>
              </a:extLst>
            </p:cNvPr>
            <p:cNvSpPr txBox="1"/>
            <p:nvPr/>
          </p:nvSpPr>
          <p:spPr>
            <a:xfrm>
              <a:off x="4590026" y="1196752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G2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CFC5708-B7ED-4EF5-B431-1C1DCE3541E6}"/>
              </a:ext>
            </a:extLst>
          </p:cNvPr>
          <p:cNvGrpSpPr/>
          <p:nvPr/>
        </p:nvGrpSpPr>
        <p:grpSpPr>
          <a:xfrm>
            <a:off x="6059996" y="1358770"/>
            <a:ext cx="2052228" cy="1883241"/>
            <a:chOff x="6059996" y="681663"/>
            <a:chExt cx="2052228" cy="188324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6DCE365-414E-483B-AC35-6FCCA1C92F43}"/>
                </a:ext>
              </a:extLst>
            </p:cNvPr>
            <p:cNvGrpSpPr/>
            <p:nvPr/>
          </p:nvGrpSpPr>
          <p:grpSpPr>
            <a:xfrm>
              <a:off x="6456040" y="1603829"/>
              <a:ext cx="576064" cy="720080"/>
              <a:chOff x="2351584" y="2744924"/>
              <a:chExt cx="576064" cy="72008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3F0280B-80C4-4431-B0AA-4062595D38D6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DB2E5CF-A8CD-4A97-940D-164B0EE7186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86FDB29-063B-4EEF-982C-32AC7D68B64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C1A743D-883F-4E60-B11D-DD0BD6B0D018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E454428-9CBA-4392-B041-832E10EDB853}"/>
                </a:ext>
              </a:extLst>
            </p:cNvPr>
            <p:cNvSpPr txBox="1"/>
            <p:nvPr/>
          </p:nvSpPr>
          <p:spPr>
            <a:xfrm>
              <a:off x="6059996" y="185585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S2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D76E0CF-F155-4C76-955E-1402F625B986}"/>
                </a:ext>
              </a:extLst>
            </p:cNvPr>
            <p:cNvGrpSpPr/>
            <p:nvPr/>
          </p:nvGrpSpPr>
          <p:grpSpPr>
            <a:xfrm>
              <a:off x="6456040" y="944724"/>
              <a:ext cx="576064" cy="720080"/>
              <a:chOff x="2351584" y="2744924"/>
              <a:chExt cx="576064" cy="72008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1BAE78C-21F9-4016-A66C-2C5309F272D7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23EE436-60B9-447E-852B-AB019A8BDE5D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8FE6DBC-2137-4133-A833-573A1D3B20EA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E57E3E2-A733-4857-B579-A619296CA82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5F363E3-21FB-4AF2-AAAF-6B9A171A4F16}"/>
                </a:ext>
              </a:extLst>
            </p:cNvPr>
            <p:cNvSpPr txBox="1"/>
            <p:nvPr/>
          </p:nvSpPr>
          <p:spPr>
            <a:xfrm>
              <a:off x="6059996" y="1196752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0F9D6DE-FF02-4844-AC19-0EA2D5E0E963}"/>
                </a:ext>
              </a:extLst>
            </p:cNvPr>
            <p:cNvSpPr txBox="1"/>
            <p:nvPr/>
          </p:nvSpPr>
          <p:spPr>
            <a:xfrm>
              <a:off x="6282214" y="149581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241A725-29A2-467A-87B6-3A385C698523}"/>
                </a:ext>
              </a:extLst>
            </p:cNvPr>
            <p:cNvSpPr txBox="1"/>
            <p:nvPr/>
          </p:nvSpPr>
          <p:spPr>
            <a:xfrm>
              <a:off x="6564052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L2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AACD041-DB0A-4DD6-8C9B-2196416FFDAD}"/>
                </a:ext>
              </a:extLst>
            </p:cNvPr>
            <p:cNvGrpSpPr/>
            <p:nvPr/>
          </p:nvGrpSpPr>
          <p:grpSpPr>
            <a:xfrm>
              <a:off x="7212124" y="1603829"/>
              <a:ext cx="576064" cy="720080"/>
              <a:chOff x="2351584" y="2744924"/>
              <a:chExt cx="576064" cy="72008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E5357DE-0F47-4597-BAFB-942722E44B51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F868867-3258-4D97-B3C8-D5FC784B8379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1CC4F67-4D50-4C92-8F35-4BE62B1D9318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320420F-AB55-420C-936A-C1A335DF7BC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ECE2A5B-C091-43F4-B0BB-C7FE7F9F8B42}"/>
                </a:ext>
              </a:extLst>
            </p:cNvPr>
            <p:cNvGrpSpPr/>
            <p:nvPr/>
          </p:nvGrpSpPr>
          <p:grpSpPr>
            <a:xfrm>
              <a:off x="7212124" y="944724"/>
              <a:ext cx="576064" cy="720080"/>
              <a:chOff x="2351584" y="2744924"/>
              <a:chExt cx="576064" cy="72008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05F57F7-B784-4EE4-9299-1AC160FE0484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84E04CD-8EC7-4C42-8758-AAFBA4307FF4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AAA3D6C-52D2-412C-9DDF-1E6BCEF078E1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693E70C-A4A7-4204-A3B6-EA45974A7E4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106A6C0-40FB-49C2-AC26-DD3C75362156}"/>
                </a:ext>
              </a:extLst>
            </p:cNvPr>
            <p:cNvSpPr txBox="1"/>
            <p:nvPr/>
          </p:nvSpPr>
          <p:spPr>
            <a:xfrm>
              <a:off x="7572164" y="150685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6430304-2956-4E6D-A313-A54A2D5E9B24}"/>
                </a:ext>
              </a:extLst>
            </p:cNvPr>
            <p:cNvSpPr txBox="1"/>
            <p:nvPr/>
          </p:nvSpPr>
          <p:spPr>
            <a:xfrm>
              <a:off x="7320136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L4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50C044E-E9F0-4782-A1D2-F500F472CDB2}"/>
                </a:ext>
              </a:extLst>
            </p:cNvPr>
            <p:cNvSpPr txBox="1"/>
            <p:nvPr/>
          </p:nvSpPr>
          <p:spPr>
            <a:xfrm>
              <a:off x="7740006" y="1819853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S4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F108C1B-AFFB-4CF9-8F7B-7734D89C167A}"/>
                </a:ext>
              </a:extLst>
            </p:cNvPr>
            <p:cNvSpPr txBox="1"/>
            <p:nvPr/>
          </p:nvSpPr>
          <p:spPr>
            <a:xfrm>
              <a:off x="7740006" y="1160748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S3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B4B32CA-BD5F-432E-A154-E0AE6C86FD6B}"/>
                </a:ext>
              </a:extLst>
            </p:cNvPr>
            <p:cNvSpPr txBox="1"/>
            <p:nvPr/>
          </p:nvSpPr>
          <p:spPr>
            <a:xfrm>
              <a:off x="6564052" y="68166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F7EB397-9830-416E-9735-A407B3FC2A00}"/>
                </a:ext>
              </a:extLst>
            </p:cNvPr>
            <p:cNvSpPr txBox="1"/>
            <p:nvPr/>
          </p:nvSpPr>
          <p:spPr>
            <a:xfrm>
              <a:off x="7325592" y="68166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L3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A63FFB1-BA79-4A23-9EBC-4597F5B23C69}"/>
              </a:ext>
            </a:extLst>
          </p:cNvPr>
          <p:cNvGrpSpPr/>
          <p:nvPr/>
        </p:nvGrpSpPr>
        <p:grpSpPr>
          <a:xfrm>
            <a:off x="9084332" y="1243789"/>
            <a:ext cx="2052228" cy="2113203"/>
            <a:chOff x="9084332" y="451701"/>
            <a:chExt cx="2052228" cy="211320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244697D-F273-469B-9D39-5AFBAB3DBB13}"/>
                </a:ext>
              </a:extLst>
            </p:cNvPr>
            <p:cNvGrpSpPr/>
            <p:nvPr/>
          </p:nvGrpSpPr>
          <p:grpSpPr>
            <a:xfrm>
              <a:off x="9480376" y="1603829"/>
              <a:ext cx="576064" cy="720080"/>
              <a:chOff x="2351584" y="2744924"/>
              <a:chExt cx="576064" cy="72008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F6D92E-9F6A-41CC-BC73-63EA48A939CA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15A09A6-AFE9-4D2C-967C-BE23E5C829F2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90DC1C7-EF9C-456E-92E1-3882536E1074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4DB5A30-CCB1-496A-9A1A-C1238EC9A14F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AE42F2E-C081-42E6-9C91-1D37AA893CBF}"/>
                </a:ext>
              </a:extLst>
            </p:cNvPr>
            <p:cNvSpPr txBox="1"/>
            <p:nvPr/>
          </p:nvSpPr>
          <p:spPr>
            <a:xfrm>
              <a:off x="9084332" y="185585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S2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6B2EC99-29E1-43D1-B74D-A1DAC4140353}"/>
                </a:ext>
              </a:extLst>
            </p:cNvPr>
            <p:cNvGrpSpPr/>
            <p:nvPr/>
          </p:nvGrpSpPr>
          <p:grpSpPr>
            <a:xfrm>
              <a:off x="9480376" y="703729"/>
              <a:ext cx="576064" cy="720080"/>
              <a:chOff x="2351584" y="2744924"/>
              <a:chExt cx="576064" cy="72008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7882B78-1E4E-4A43-94C8-CB80F1504DDF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45FE710-C9A5-438D-9EF4-BB7F81BC370B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02B0565-F253-4B7E-86D8-5558FD3AC3E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F6181A3-5622-4776-A022-CFEDDFABAF3A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504010E-B64D-4B68-95A0-D355ED6E23DD}"/>
                </a:ext>
              </a:extLst>
            </p:cNvPr>
            <p:cNvSpPr txBox="1"/>
            <p:nvPr/>
          </p:nvSpPr>
          <p:spPr>
            <a:xfrm>
              <a:off x="9084332" y="95575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F7CD97D-AA45-4FFA-BBBB-5E772EA5212B}"/>
                </a:ext>
              </a:extLst>
            </p:cNvPr>
            <p:cNvSpPr txBox="1"/>
            <p:nvPr/>
          </p:nvSpPr>
          <p:spPr>
            <a:xfrm>
              <a:off x="9306550" y="1495817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9B50CFE-A337-4519-8498-F9D19273BE47}"/>
                </a:ext>
              </a:extLst>
            </p:cNvPr>
            <p:cNvSpPr txBox="1"/>
            <p:nvPr/>
          </p:nvSpPr>
          <p:spPr>
            <a:xfrm>
              <a:off x="9588388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L2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5D78E69-D25F-43C7-880F-6EBB4251FFC0}"/>
                </a:ext>
              </a:extLst>
            </p:cNvPr>
            <p:cNvGrpSpPr/>
            <p:nvPr/>
          </p:nvGrpSpPr>
          <p:grpSpPr>
            <a:xfrm>
              <a:off x="10236460" y="1603829"/>
              <a:ext cx="576064" cy="720080"/>
              <a:chOff x="2351584" y="2744924"/>
              <a:chExt cx="576064" cy="72008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95798B8-CAF3-4189-8FC0-14C6F9BFA8CE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B746FF2-5186-40C6-84F0-310482404019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CB740A7-D1A0-405B-B86C-4348727740E3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47EDA84-B347-4BC5-BD1D-F84389299697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AAF8788-BE35-4AD7-BB77-F40A25D7507E}"/>
                </a:ext>
              </a:extLst>
            </p:cNvPr>
            <p:cNvGrpSpPr/>
            <p:nvPr/>
          </p:nvGrpSpPr>
          <p:grpSpPr>
            <a:xfrm>
              <a:off x="10236460" y="703729"/>
              <a:ext cx="576064" cy="720080"/>
              <a:chOff x="2351584" y="2744924"/>
              <a:chExt cx="576064" cy="72008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36520BC-3503-49CD-B394-FA6C1E611DB8}"/>
                  </a:ext>
                </a:extLst>
              </p:cNvPr>
              <p:cNvSpPr/>
              <p:nvPr/>
            </p:nvSpPr>
            <p:spPr>
              <a:xfrm>
                <a:off x="2495600" y="2780928"/>
                <a:ext cx="288032" cy="6498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50B308C-C611-4E57-89D9-27302AF6575F}"/>
                  </a:ext>
                </a:extLst>
              </p:cNvPr>
              <p:cNvSpPr/>
              <p:nvPr/>
            </p:nvSpPr>
            <p:spPr>
              <a:xfrm>
                <a:off x="2351584" y="3032956"/>
                <a:ext cx="576064" cy="14578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00FF00"/>
                  </a:highlight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C6A7DED-C524-4E64-8A2A-0E2C5D5F8E2B}"/>
                  </a:ext>
                </a:extLst>
              </p:cNvPr>
              <p:cNvSpPr/>
              <p:nvPr/>
            </p:nvSpPr>
            <p:spPr>
              <a:xfrm>
                <a:off x="2603612" y="2744924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46A4181-461A-4364-BB3A-52767E8F535D}"/>
                  </a:ext>
                </a:extLst>
              </p:cNvPr>
              <p:cNvSpPr/>
              <p:nvPr/>
            </p:nvSpPr>
            <p:spPr>
              <a:xfrm>
                <a:off x="2603612" y="3383281"/>
                <a:ext cx="82296" cy="8172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E79FF0E-1A84-4967-9F1E-C91F64E491A3}"/>
                </a:ext>
              </a:extLst>
            </p:cNvPr>
            <p:cNvSpPr txBox="1"/>
            <p:nvPr/>
          </p:nvSpPr>
          <p:spPr>
            <a:xfrm>
              <a:off x="10596500" y="150685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42F5C0B-5D2C-4139-9AA2-5A71B174D270}"/>
                </a:ext>
              </a:extLst>
            </p:cNvPr>
            <p:cNvSpPr txBox="1"/>
            <p:nvPr/>
          </p:nvSpPr>
          <p:spPr>
            <a:xfrm>
              <a:off x="10344472" y="228790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L4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6E30456-12E5-49FA-B250-528F0D90E2B1}"/>
                </a:ext>
              </a:extLst>
            </p:cNvPr>
            <p:cNvSpPr txBox="1"/>
            <p:nvPr/>
          </p:nvSpPr>
          <p:spPr>
            <a:xfrm>
              <a:off x="9306550" y="1243789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ACDE92D-DC48-4F1D-98DA-271F1FA429F8}"/>
                </a:ext>
              </a:extLst>
            </p:cNvPr>
            <p:cNvSpPr txBox="1"/>
            <p:nvPr/>
          </p:nvSpPr>
          <p:spPr>
            <a:xfrm>
              <a:off x="10602694" y="1243789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G1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C2F27B2-BE83-4355-B7F7-A48AA22898F0}"/>
                </a:ext>
              </a:extLst>
            </p:cNvPr>
            <p:cNvSpPr txBox="1"/>
            <p:nvPr/>
          </p:nvSpPr>
          <p:spPr>
            <a:xfrm>
              <a:off x="10764342" y="1819853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301DDC0-179F-433B-8DE2-98F412258204}"/>
                </a:ext>
              </a:extLst>
            </p:cNvPr>
            <p:cNvSpPr txBox="1"/>
            <p:nvPr/>
          </p:nvSpPr>
          <p:spPr>
            <a:xfrm>
              <a:off x="10764342" y="919753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S3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AD46835-FFCC-4884-BDFB-0EEB3932C583}"/>
                </a:ext>
              </a:extLst>
            </p:cNvPr>
            <p:cNvSpPr txBox="1"/>
            <p:nvPr/>
          </p:nvSpPr>
          <p:spPr>
            <a:xfrm>
              <a:off x="9588388" y="45170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11700DC-5EF2-466A-B726-BCA6A7D5C93A}"/>
                </a:ext>
              </a:extLst>
            </p:cNvPr>
            <p:cNvSpPr txBox="1"/>
            <p:nvPr/>
          </p:nvSpPr>
          <p:spPr>
            <a:xfrm>
              <a:off x="10349928" y="45170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L3</a:t>
              </a:r>
            </a:p>
          </p:txBody>
        </p:sp>
      </p:grpSp>
      <p:sp>
        <p:nvSpPr>
          <p:cNvPr id="161" name="Title 160">
            <a:extLst>
              <a:ext uri="{FF2B5EF4-FFF2-40B4-BE49-F238E27FC236}">
                <a16:creationId xmlns:a16="http://schemas.microsoft.com/office/drawing/2014/main" id="{3F90FFCE-4E11-4DAF-97DE-4C1A126F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40296"/>
          </a:xfrm>
        </p:spPr>
        <p:txBody>
          <a:bodyPr/>
          <a:lstStyle/>
          <a:p>
            <a:r>
              <a:rPr lang="en-US" dirty="0"/>
              <a:t>#S  x  #G  =  #L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C44ABC4-A29F-49DE-9ADA-8BB7ADF4AC63}"/>
              </a:ext>
            </a:extLst>
          </p:cNvPr>
          <p:cNvSpPr txBox="1"/>
          <p:nvPr/>
        </p:nvSpPr>
        <p:spPr>
          <a:xfrm>
            <a:off x="695400" y="3465004"/>
            <a:ext cx="1980220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2S x 2G = 4L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643681E-C1D8-494D-BF15-802234361962}"/>
              </a:ext>
            </a:extLst>
          </p:cNvPr>
          <p:cNvSpPr txBox="1"/>
          <p:nvPr/>
        </p:nvSpPr>
        <p:spPr>
          <a:xfrm>
            <a:off x="3467708" y="3429000"/>
            <a:ext cx="1980220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2S x 2G = 4L 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C100B16-1BCA-43B9-80F6-8E3C45690810}"/>
              </a:ext>
            </a:extLst>
          </p:cNvPr>
          <p:cNvSpPr txBox="1"/>
          <p:nvPr/>
        </p:nvSpPr>
        <p:spPr>
          <a:xfrm>
            <a:off x="6276020" y="3429000"/>
            <a:ext cx="1980220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4S x 1G = 4L 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10783D6-62AB-4D47-8FF4-BD15649CF615}"/>
              </a:ext>
            </a:extLst>
          </p:cNvPr>
          <p:cNvSpPr txBox="1"/>
          <p:nvPr/>
        </p:nvSpPr>
        <p:spPr>
          <a:xfrm>
            <a:off x="9336360" y="3429000"/>
            <a:ext cx="1980220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4S x 1G = 4L 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0EF7AA9-A255-46DE-A683-8049103E9A42}"/>
              </a:ext>
            </a:extLst>
          </p:cNvPr>
          <p:cNvSpPr txBox="1"/>
          <p:nvPr/>
        </p:nvSpPr>
        <p:spPr>
          <a:xfrm>
            <a:off x="983432" y="728700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1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D76B4B0-27AF-48D8-AFBF-50F291EE64F5}"/>
              </a:ext>
            </a:extLst>
          </p:cNvPr>
          <p:cNvSpPr txBox="1"/>
          <p:nvPr/>
        </p:nvSpPr>
        <p:spPr>
          <a:xfrm>
            <a:off x="3683732" y="728700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2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62022D4-30FF-4D04-9FEC-7F158FCFF781}"/>
              </a:ext>
            </a:extLst>
          </p:cNvPr>
          <p:cNvSpPr txBox="1"/>
          <p:nvPr/>
        </p:nvSpPr>
        <p:spPr>
          <a:xfrm>
            <a:off x="6528048" y="728700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3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5588908-03C4-4F29-86F5-EBA12DF7D192}"/>
              </a:ext>
            </a:extLst>
          </p:cNvPr>
          <p:cNvSpPr txBox="1"/>
          <p:nvPr/>
        </p:nvSpPr>
        <p:spPr>
          <a:xfrm>
            <a:off x="9696400" y="728700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4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00EA4D-BA1B-41D9-A580-750F8E384E9E}"/>
              </a:ext>
            </a:extLst>
          </p:cNvPr>
          <p:cNvSpPr txBox="1"/>
          <p:nvPr/>
        </p:nvSpPr>
        <p:spPr>
          <a:xfrm>
            <a:off x="191344" y="3969060"/>
            <a:ext cx="11269252" cy="239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#S x #G = #L  ; </a:t>
            </a:r>
            <a:r>
              <a:rPr lang="en-US" sz="1600" dirty="0">
                <a:solidFill>
                  <a:srgbClr val="00B050"/>
                </a:solidFill>
              </a:rPr>
              <a:t>#L count local, #G count global driver, #S count of </a:t>
            </a:r>
            <a:r>
              <a:rPr lang="en-US" sz="1600" dirty="0" err="1">
                <a:solidFill>
                  <a:srgbClr val="00B050"/>
                </a:solidFill>
              </a:rPr>
              <a:t>predriver</a:t>
            </a:r>
            <a:endParaRPr lang="en-US" sz="1600" dirty="0">
              <a:solidFill>
                <a:srgbClr val="00B050"/>
              </a:solidFill>
            </a:endParaRPr>
          </a:p>
          <a:p>
            <a:pPr algn="ctr"/>
            <a:endParaRPr lang="en-US" sz="2000" dirty="0">
              <a:highlight>
                <a:srgbClr val="FFFF00"/>
              </a:highlight>
            </a:endParaRPr>
          </a:p>
          <a:p>
            <a:pPr algn="ctr"/>
            <a:r>
              <a:rPr lang="en-US" sz="2000" dirty="0">
                <a:highlight>
                  <a:srgbClr val="FFFF00"/>
                </a:highlight>
              </a:rPr>
              <a:t>Product of </a:t>
            </a:r>
            <a:r>
              <a:rPr lang="en-US" sz="2000" dirty="0" err="1">
                <a:highlight>
                  <a:srgbClr val="FFFF00"/>
                </a:highlight>
              </a:rPr>
              <a:t>Predriver</a:t>
            </a:r>
            <a:r>
              <a:rPr lang="en-US" sz="2000" dirty="0">
                <a:highlight>
                  <a:srgbClr val="FFFF00"/>
                </a:highlight>
              </a:rPr>
              <a:t> count  and Global driver Count = LWL/LBL count.</a:t>
            </a:r>
          </a:p>
          <a:p>
            <a:pPr algn="ctr"/>
            <a:r>
              <a:rPr lang="en-US" sz="2000" dirty="0">
                <a:highlight>
                  <a:srgbClr val="FFFF00"/>
                </a:highlight>
              </a:rPr>
              <a:t>Increasing one will decrease the other.</a:t>
            </a:r>
          </a:p>
          <a:p>
            <a:pPr algn="ctr"/>
            <a:endParaRPr lang="en-US" sz="2000" dirty="0">
              <a:highlight>
                <a:srgbClr val="FFFF00"/>
              </a:highlight>
            </a:endParaRPr>
          </a:p>
          <a:p>
            <a:pPr algn="ctr"/>
            <a:r>
              <a:rPr lang="en-US" sz="2000" dirty="0">
                <a:highlight>
                  <a:srgbClr val="FFFF00"/>
                </a:highlight>
              </a:rPr>
              <a:t>STRATEGY: area of global driver &gt; area of </a:t>
            </a:r>
            <a:r>
              <a:rPr lang="en-US" sz="2000" dirty="0" err="1">
                <a:highlight>
                  <a:srgbClr val="FFFF00"/>
                </a:highlight>
              </a:rPr>
              <a:t>predriver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en-US" sz="2000" dirty="0">
                <a:highlight>
                  <a:srgbClr val="FFFF00"/>
                </a:highlight>
              </a:rPr>
              <a:t>Increase </a:t>
            </a:r>
            <a:r>
              <a:rPr lang="en-US" sz="2000" dirty="0" err="1">
                <a:highlight>
                  <a:srgbClr val="FFFF00"/>
                </a:highlight>
              </a:rPr>
              <a:t>predriver</a:t>
            </a:r>
            <a:r>
              <a:rPr lang="en-US" sz="2000" dirty="0">
                <a:highlight>
                  <a:srgbClr val="FFFF00"/>
                </a:highlight>
              </a:rPr>
              <a:t>, to reduce Footprint</a:t>
            </a:r>
          </a:p>
          <a:p>
            <a:pPr algn="ctr"/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1ED4B3-7704-4C84-9935-47F2156D8936}"/>
              </a:ext>
            </a:extLst>
          </p:cNvPr>
          <p:cNvSpPr/>
          <p:nvPr/>
        </p:nvSpPr>
        <p:spPr>
          <a:xfrm>
            <a:off x="371364" y="5409220"/>
            <a:ext cx="11017224" cy="648072"/>
          </a:xfrm>
          <a:prstGeom prst="roundRect">
            <a:avLst/>
          </a:prstGeom>
          <a:noFill/>
          <a:ln>
            <a:solidFill>
              <a:srgbClr val="005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414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ydefaultpptemplate.pptm" id="{B6525F30-E692-4E4B-902D-18A466CEB7E4}" vid="{CD02AEA9-6993-45CF-8CA8-0E07FFAAF0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0b7a245-a7c3-4504-88b2-cf85318e6b7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mydefault</Template>
  <TotalTime>1122</TotalTime>
  <Words>4422</Words>
  <Application>Microsoft Office PowerPoint</Application>
  <PresentationFormat>Widescreen</PresentationFormat>
  <Paragraphs>2939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(Body)</vt:lpstr>
      <vt:lpstr>Neo Sans Intel</vt:lpstr>
      <vt:lpstr>Neo Sans Intel Medium</vt:lpstr>
      <vt:lpstr>Symbol</vt:lpstr>
      <vt:lpstr>blank</vt:lpstr>
      <vt:lpstr>IDEA#1 poly break</vt:lpstr>
      <vt:lpstr>IDEA#1 Poly Break</vt:lpstr>
      <vt:lpstr>Proposed decoder footprint 0.79x</vt:lpstr>
      <vt:lpstr>IDEA#1 Poly break Die size 137mm^2</vt:lpstr>
      <vt:lpstr>IDEA 2 :rotated POLY relaxed DR</vt:lpstr>
      <vt:lpstr>IDEA 2 Rotated Poly Relaxed DR</vt:lpstr>
      <vt:lpstr>IDEA 2 Rotated Poly Relaxed DR</vt:lpstr>
      <vt:lpstr>IDEA #2  Rotated Select gate: relaxed DR 144mm^2 worse than poly break </vt:lpstr>
      <vt:lpstr>#S  x  #G  =  #L</vt:lpstr>
      <vt:lpstr>PowerPoint Presentation</vt:lpstr>
      <vt:lpstr>Backup</vt:lpstr>
      <vt:lpstr>Decoder Strategy</vt:lpstr>
      <vt:lpstr>Proposal</vt:lpstr>
      <vt:lpstr>Proposed decoder footprint 0.74x</vt:lpstr>
      <vt:lpstr>Die size 133.7 mm^2 array limited</vt:lpstr>
      <vt:lpstr>Transistor Footprint</vt:lpstr>
      <vt:lpstr>#S  x  #G  =  #L</vt:lpstr>
      <vt:lpstr>ATF is Case 3 with shared global.</vt:lpstr>
      <vt:lpstr>ATF is Case 3 with shared global.</vt:lpstr>
      <vt:lpstr>ATF is Case 3 with shared global.</vt:lpstr>
      <vt:lpstr>ATF is Case 3 with shared global. Takeaway: The shorting of global nodes left to right amortizes the global driver by 1/2</vt:lpstr>
      <vt:lpstr>With rotated poly</vt:lpstr>
      <vt:lpstr>PowerPoint Presentation</vt:lpstr>
      <vt:lpstr>CUA tile logic is larger for Bipolar, so decoder needs to ~10% smaller for bipolar.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Srinivasan, Balaji</dc:creator>
  <cp:keywords>CTPClassification=CTP_NT</cp:keywords>
  <cp:lastModifiedBy>Srinivasan, Balaji</cp:lastModifiedBy>
  <cp:revision>18</cp:revision>
  <dcterms:created xsi:type="dcterms:W3CDTF">2021-02-25T16:09:43Z</dcterms:created>
  <dcterms:modified xsi:type="dcterms:W3CDTF">2021-04-07T21:33:18Z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d0e3c434-4e4f-4b06-a76a-f3d162ba1340</vt:lpwstr>
  </property>
  <property fmtid="{D5CDD505-2E9C-101B-9397-08002B2CF9AE}" pid="4" name="CTP_TimeStamp">
    <vt:lpwstr>2019-09-05 22:25:37Z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MSIP_Label_9aa06179-68b3-4e2b-b09b-a2424735516b_Enabled">
    <vt:lpwstr>True</vt:lpwstr>
  </property>
  <property fmtid="{D5CDD505-2E9C-101B-9397-08002B2CF9AE}" pid="10" name="MSIP_Label_9aa06179-68b3-4e2b-b09b-a2424735516b_SiteId">
    <vt:lpwstr>46c98d88-e344-4ed4-8496-4ed7712e255d</vt:lpwstr>
  </property>
  <property fmtid="{D5CDD505-2E9C-101B-9397-08002B2CF9AE}" pid="11" name="MSIP_Label_9aa06179-68b3-4e2b-b09b-a2424735516b_Owner">
    <vt:lpwstr>balaji.srinivasan@intel.com</vt:lpwstr>
  </property>
  <property fmtid="{D5CDD505-2E9C-101B-9397-08002B2CF9AE}" pid="12" name="MSIP_Label_9aa06179-68b3-4e2b-b09b-a2424735516b_SetDate">
    <vt:lpwstr>2020-09-04T21:03:00.4501528Z</vt:lpwstr>
  </property>
  <property fmtid="{D5CDD505-2E9C-101B-9397-08002B2CF9AE}" pid="13" name="MSIP_Label_9aa06179-68b3-4e2b-b09b-a2424735516b_Name">
    <vt:lpwstr>Intel Confidential</vt:lpwstr>
  </property>
  <property fmtid="{D5CDD505-2E9C-101B-9397-08002B2CF9AE}" pid="14" name="MSIP_Label_9aa06179-68b3-4e2b-b09b-a2424735516b_Application">
    <vt:lpwstr>Microsoft Azure Information Protection</vt:lpwstr>
  </property>
  <property fmtid="{D5CDD505-2E9C-101B-9397-08002B2CF9AE}" pid="15" name="MSIP_Label_9aa06179-68b3-4e2b-b09b-a2424735516b_ActionId">
    <vt:lpwstr>1d1aff78-d081-4e5c-897c-c0cbac074e6c</vt:lpwstr>
  </property>
  <property fmtid="{D5CDD505-2E9C-101B-9397-08002B2CF9AE}" pid="16" name="MSIP_Label_9aa06179-68b3-4e2b-b09b-a2424735516b_Extended_MSFT_Method">
    <vt:lpwstr>Manual</vt:lpwstr>
  </property>
  <property fmtid="{D5CDD505-2E9C-101B-9397-08002B2CF9AE}" pid="17" name="Sensitivity">
    <vt:lpwstr>Intel Confidential</vt:lpwstr>
  </property>
</Properties>
</file>