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83" r:id="rId5"/>
    <p:sldId id="280" r:id="rId6"/>
    <p:sldId id="277" r:id="rId7"/>
    <p:sldId id="275" r:id="rId8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50ED"/>
    <a:srgbClr val="005ADE"/>
    <a:srgbClr val="006FEA"/>
    <a:srgbClr val="0064D2"/>
    <a:srgbClr val="0E5EFE"/>
    <a:srgbClr val="0054B0"/>
    <a:srgbClr val="0071EE"/>
    <a:srgbClr val="1E69FE"/>
    <a:srgbClr val="004FE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2E1042-E0DC-443D-8FA9-ECC40ECF9268}" v="2" dt="2021-05-19T17:21:33.1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43" autoAdjust="0"/>
    <p:restoredTop sz="94660"/>
  </p:normalViewPr>
  <p:slideViewPr>
    <p:cSldViewPr>
      <p:cViewPr varScale="1">
        <p:scale>
          <a:sx n="173" d="100"/>
          <a:sy n="173" d="100"/>
        </p:scale>
        <p:origin x="76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rinivasan, Balaji" userId="da3c93ba-acbb-4055-9f84-9f028c820f60" providerId="ADAL" clId="{B52E1042-E0DC-443D-8FA9-ECC40ECF9268}"/>
    <pc:docChg chg="undo custSel addSld delSld modSld sldOrd">
      <pc:chgData name="Srinivasan, Balaji" userId="da3c93ba-acbb-4055-9f84-9f028c820f60" providerId="ADAL" clId="{B52E1042-E0DC-443D-8FA9-ECC40ECF9268}" dt="2021-05-19T17:24:33.273" v="350"/>
      <pc:docMkLst>
        <pc:docMk/>
      </pc:docMkLst>
      <pc:sldChg chg="del">
        <pc:chgData name="Srinivasan, Balaji" userId="da3c93ba-acbb-4055-9f84-9f028c820f60" providerId="ADAL" clId="{B52E1042-E0DC-443D-8FA9-ECC40ECF9268}" dt="2021-05-19T17:14:09.289" v="12" actId="47"/>
        <pc:sldMkLst>
          <pc:docMk/>
          <pc:sldMk cId="2560030188" sldId="256"/>
        </pc:sldMkLst>
      </pc:sldChg>
      <pc:sldChg chg="del">
        <pc:chgData name="Srinivasan, Balaji" userId="da3c93ba-acbb-4055-9f84-9f028c820f60" providerId="ADAL" clId="{B52E1042-E0DC-443D-8FA9-ECC40ECF9268}" dt="2021-05-19T17:14:07.277" v="4" actId="47"/>
        <pc:sldMkLst>
          <pc:docMk/>
          <pc:sldMk cId="2042641474" sldId="257"/>
        </pc:sldMkLst>
      </pc:sldChg>
      <pc:sldChg chg="del">
        <pc:chgData name="Srinivasan, Balaji" userId="da3c93ba-acbb-4055-9f84-9f028c820f60" providerId="ADAL" clId="{B52E1042-E0DC-443D-8FA9-ECC40ECF9268}" dt="2021-05-19T17:14:09.590" v="13" actId="47"/>
        <pc:sldMkLst>
          <pc:docMk/>
          <pc:sldMk cId="4111818560" sldId="260"/>
        </pc:sldMkLst>
      </pc:sldChg>
      <pc:sldChg chg="del">
        <pc:chgData name="Srinivasan, Balaji" userId="da3c93ba-acbb-4055-9f84-9f028c820f60" providerId="ADAL" clId="{B52E1042-E0DC-443D-8FA9-ECC40ECF9268}" dt="2021-05-19T17:14:09.837" v="14" actId="47"/>
        <pc:sldMkLst>
          <pc:docMk/>
          <pc:sldMk cId="3051108153" sldId="261"/>
        </pc:sldMkLst>
      </pc:sldChg>
      <pc:sldChg chg="del">
        <pc:chgData name="Srinivasan, Balaji" userId="da3c93ba-acbb-4055-9f84-9f028c820f60" providerId="ADAL" clId="{B52E1042-E0DC-443D-8FA9-ECC40ECF9268}" dt="2021-05-19T17:14:10.091" v="15" actId="47"/>
        <pc:sldMkLst>
          <pc:docMk/>
          <pc:sldMk cId="3910151243" sldId="262"/>
        </pc:sldMkLst>
      </pc:sldChg>
      <pc:sldChg chg="del">
        <pc:chgData name="Srinivasan, Balaji" userId="da3c93ba-acbb-4055-9f84-9f028c820f60" providerId="ADAL" clId="{B52E1042-E0DC-443D-8FA9-ECC40ECF9268}" dt="2021-05-19T17:14:10.638" v="16" actId="47"/>
        <pc:sldMkLst>
          <pc:docMk/>
          <pc:sldMk cId="1751523681" sldId="264"/>
        </pc:sldMkLst>
      </pc:sldChg>
      <pc:sldChg chg="del">
        <pc:chgData name="Srinivasan, Balaji" userId="da3c93ba-acbb-4055-9f84-9f028c820f60" providerId="ADAL" clId="{B52E1042-E0DC-443D-8FA9-ECC40ECF9268}" dt="2021-05-19T17:14:07.753" v="7" actId="47"/>
        <pc:sldMkLst>
          <pc:docMk/>
          <pc:sldMk cId="1269932004" sldId="265"/>
        </pc:sldMkLst>
      </pc:sldChg>
      <pc:sldChg chg="del">
        <pc:chgData name="Srinivasan, Balaji" userId="da3c93ba-acbb-4055-9f84-9f028c820f60" providerId="ADAL" clId="{B52E1042-E0DC-443D-8FA9-ECC40ECF9268}" dt="2021-05-19T17:14:08.661" v="11" actId="47"/>
        <pc:sldMkLst>
          <pc:docMk/>
          <pc:sldMk cId="3047734427" sldId="266"/>
        </pc:sldMkLst>
      </pc:sldChg>
      <pc:sldChg chg="del">
        <pc:chgData name="Srinivasan, Balaji" userId="da3c93ba-acbb-4055-9f84-9f028c820f60" providerId="ADAL" clId="{B52E1042-E0DC-443D-8FA9-ECC40ECF9268}" dt="2021-05-19T17:14:08.156" v="8" actId="47"/>
        <pc:sldMkLst>
          <pc:docMk/>
          <pc:sldMk cId="4240196900" sldId="267"/>
        </pc:sldMkLst>
      </pc:sldChg>
      <pc:sldChg chg="del">
        <pc:chgData name="Srinivasan, Balaji" userId="da3c93ba-acbb-4055-9f84-9f028c820f60" providerId="ADAL" clId="{B52E1042-E0DC-443D-8FA9-ECC40ECF9268}" dt="2021-05-19T17:14:08.176" v="9" actId="47"/>
        <pc:sldMkLst>
          <pc:docMk/>
          <pc:sldMk cId="2360428242" sldId="268"/>
        </pc:sldMkLst>
      </pc:sldChg>
      <pc:sldChg chg="del">
        <pc:chgData name="Srinivasan, Balaji" userId="da3c93ba-acbb-4055-9f84-9f028c820f60" providerId="ADAL" clId="{B52E1042-E0DC-443D-8FA9-ECC40ECF9268}" dt="2021-05-19T17:14:08.451" v="10" actId="47"/>
        <pc:sldMkLst>
          <pc:docMk/>
          <pc:sldMk cId="592598479" sldId="269"/>
        </pc:sldMkLst>
      </pc:sldChg>
      <pc:sldChg chg="del">
        <pc:chgData name="Srinivasan, Balaji" userId="da3c93ba-acbb-4055-9f84-9f028c820f60" providerId="ADAL" clId="{B52E1042-E0DC-443D-8FA9-ECC40ECF9268}" dt="2021-05-19T17:14:07.362" v="5" actId="47"/>
        <pc:sldMkLst>
          <pc:docMk/>
          <pc:sldMk cId="2598018709" sldId="270"/>
        </pc:sldMkLst>
      </pc:sldChg>
      <pc:sldChg chg="del">
        <pc:chgData name="Srinivasan, Balaji" userId="da3c93ba-acbb-4055-9f84-9f028c820f60" providerId="ADAL" clId="{B52E1042-E0DC-443D-8FA9-ECC40ECF9268}" dt="2021-05-19T17:14:07.462" v="6" actId="47"/>
        <pc:sldMkLst>
          <pc:docMk/>
          <pc:sldMk cId="580919195" sldId="271"/>
        </pc:sldMkLst>
      </pc:sldChg>
      <pc:sldChg chg="del">
        <pc:chgData name="Srinivasan, Balaji" userId="da3c93ba-acbb-4055-9f84-9f028c820f60" providerId="ADAL" clId="{B52E1042-E0DC-443D-8FA9-ECC40ECF9268}" dt="2021-05-19T17:14:11.209" v="18" actId="47"/>
        <pc:sldMkLst>
          <pc:docMk/>
          <pc:sldMk cId="2910556723" sldId="272"/>
        </pc:sldMkLst>
      </pc:sldChg>
      <pc:sldChg chg="del">
        <pc:chgData name="Srinivasan, Balaji" userId="da3c93ba-acbb-4055-9f84-9f028c820f60" providerId="ADAL" clId="{B52E1042-E0DC-443D-8FA9-ECC40ECF9268}" dt="2021-05-19T17:14:11.237" v="19" actId="47"/>
        <pc:sldMkLst>
          <pc:docMk/>
          <pc:sldMk cId="998607825" sldId="273"/>
        </pc:sldMkLst>
      </pc:sldChg>
      <pc:sldChg chg="ord">
        <pc:chgData name="Srinivasan, Balaji" userId="da3c93ba-acbb-4055-9f84-9f028c820f60" providerId="ADAL" clId="{B52E1042-E0DC-443D-8FA9-ECC40ECF9268}" dt="2021-05-19T17:16:24.717" v="127"/>
        <pc:sldMkLst>
          <pc:docMk/>
          <pc:sldMk cId="1703497974" sldId="275"/>
        </pc:sldMkLst>
      </pc:sldChg>
      <pc:sldChg chg="del">
        <pc:chgData name="Srinivasan, Balaji" userId="da3c93ba-acbb-4055-9f84-9f028c820f60" providerId="ADAL" clId="{B52E1042-E0DC-443D-8FA9-ECC40ECF9268}" dt="2021-05-19T17:14:11.005" v="17" actId="47"/>
        <pc:sldMkLst>
          <pc:docMk/>
          <pc:sldMk cId="1946351436" sldId="276"/>
        </pc:sldMkLst>
      </pc:sldChg>
      <pc:sldChg chg="addSp modSp mod">
        <pc:chgData name="Srinivasan, Balaji" userId="da3c93ba-acbb-4055-9f84-9f028c820f60" providerId="ADAL" clId="{B52E1042-E0DC-443D-8FA9-ECC40ECF9268}" dt="2021-05-19T17:22:16.985" v="264" actId="1076"/>
        <pc:sldMkLst>
          <pc:docMk/>
          <pc:sldMk cId="3804609107" sldId="277"/>
        </pc:sldMkLst>
        <pc:spChg chg="mod">
          <ac:chgData name="Srinivasan, Balaji" userId="da3c93ba-acbb-4055-9f84-9f028c820f60" providerId="ADAL" clId="{B52E1042-E0DC-443D-8FA9-ECC40ECF9268}" dt="2021-05-19T17:17:21.528" v="156" actId="20577"/>
          <ac:spMkLst>
            <pc:docMk/>
            <pc:sldMk cId="3804609107" sldId="277"/>
            <ac:spMk id="2" creationId="{69D16204-3D2D-4E9A-B947-F7F582984441}"/>
          </ac:spMkLst>
        </pc:spChg>
        <pc:spChg chg="add mod">
          <ac:chgData name="Srinivasan, Balaji" userId="da3c93ba-acbb-4055-9f84-9f028c820f60" providerId="ADAL" clId="{B52E1042-E0DC-443D-8FA9-ECC40ECF9268}" dt="2021-05-19T17:22:16.985" v="264" actId="1076"/>
          <ac:spMkLst>
            <pc:docMk/>
            <pc:sldMk cId="3804609107" sldId="277"/>
            <ac:spMk id="3" creationId="{F10008B5-B144-4E9C-BF41-AEBB66EC0FFB}"/>
          </ac:spMkLst>
        </pc:spChg>
        <pc:graphicFrameChg chg="mod">
          <ac:chgData name="Srinivasan, Balaji" userId="da3c93ba-acbb-4055-9f84-9f028c820f60" providerId="ADAL" clId="{B52E1042-E0DC-443D-8FA9-ECC40ECF9268}" dt="2021-05-19T17:21:25.226" v="167" actId="1035"/>
          <ac:graphicFrameMkLst>
            <pc:docMk/>
            <pc:sldMk cId="3804609107" sldId="277"/>
            <ac:graphicFrameMk id="4" creationId="{CCDE6FF9-5E2D-46E4-84DC-34F4C246D69C}"/>
          </ac:graphicFrameMkLst>
        </pc:graphicFrameChg>
      </pc:sldChg>
      <pc:sldChg chg="del">
        <pc:chgData name="Srinivasan, Balaji" userId="da3c93ba-acbb-4055-9f84-9f028c820f60" providerId="ADAL" clId="{B52E1042-E0DC-443D-8FA9-ECC40ECF9268}" dt="2021-05-19T17:13:31.217" v="0" actId="47"/>
        <pc:sldMkLst>
          <pc:docMk/>
          <pc:sldMk cId="2675041266" sldId="278"/>
        </pc:sldMkLst>
      </pc:sldChg>
      <pc:sldChg chg="del">
        <pc:chgData name="Srinivasan, Balaji" userId="da3c93ba-acbb-4055-9f84-9f028c820f60" providerId="ADAL" clId="{B52E1042-E0DC-443D-8FA9-ECC40ECF9268}" dt="2021-05-19T17:13:36.668" v="1" actId="47"/>
        <pc:sldMkLst>
          <pc:docMk/>
          <pc:sldMk cId="3025239132" sldId="279"/>
        </pc:sldMkLst>
      </pc:sldChg>
      <pc:sldChg chg="addSp modSp add del mod ord">
        <pc:chgData name="Srinivasan, Balaji" userId="da3c93ba-acbb-4055-9f84-9f028c820f60" providerId="ADAL" clId="{B52E1042-E0DC-443D-8FA9-ECC40ECF9268}" dt="2021-05-19T17:24:01.617" v="348" actId="167"/>
        <pc:sldMkLst>
          <pc:docMk/>
          <pc:sldMk cId="4145345798" sldId="280"/>
        </pc:sldMkLst>
        <pc:spChg chg="mod">
          <ac:chgData name="Srinivasan, Balaji" userId="da3c93ba-acbb-4055-9f84-9f028c820f60" providerId="ADAL" clId="{B52E1042-E0DC-443D-8FA9-ECC40ECF9268}" dt="2021-05-19T17:14:51.528" v="58" actId="20577"/>
          <ac:spMkLst>
            <pc:docMk/>
            <pc:sldMk cId="4145345798" sldId="280"/>
            <ac:spMk id="2" creationId="{7281DC99-C0DB-49A5-8419-1A1F120EF18E}"/>
          </ac:spMkLst>
        </pc:spChg>
        <pc:spChg chg="add mod">
          <ac:chgData name="Srinivasan, Balaji" userId="da3c93ba-acbb-4055-9f84-9f028c820f60" providerId="ADAL" clId="{B52E1042-E0DC-443D-8FA9-ECC40ECF9268}" dt="2021-05-19T17:23:41.711" v="345" actId="1076"/>
          <ac:spMkLst>
            <pc:docMk/>
            <pc:sldMk cId="4145345798" sldId="280"/>
            <ac:spMk id="3" creationId="{52FD3D7D-DD61-4C74-A1A3-9CF550429094}"/>
          </ac:spMkLst>
        </pc:spChg>
        <pc:spChg chg="add ord">
          <ac:chgData name="Srinivasan, Balaji" userId="da3c93ba-acbb-4055-9f84-9f028c820f60" providerId="ADAL" clId="{B52E1042-E0DC-443D-8FA9-ECC40ECF9268}" dt="2021-05-19T17:24:01.617" v="348" actId="167"/>
          <ac:spMkLst>
            <pc:docMk/>
            <pc:sldMk cId="4145345798" sldId="280"/>
            <ac:spMk id="8" creationId="{1446EE61-5739-45BB-AAE3-72B1BE767B6D}"/>
          </ac:spMkLst>
        </pc:spChg>
        <pc:cxnChg chg="add mod">
          <ac:chgData name="Srinivasan, Balaji" userId="da3c93ba-acbb-4055-9f84-9f028c820f60" providerId="ADAL" clId="{B52E1042-E0DC-443D-8FA9-ECC40ECF9268}" dt="2021-05-19T17:23:46.323" v="346" actId="14100"/>
          <ac:cxnSpMkLst>
            <pc:docMk/>
            <pc:sldMk cId="4145345798" sldId="280"/>
            <ac:cxnSpMk id="6" creationId="{E8676BF0-177F-4A79-8D98-44F19B73211B}"/>
          </ac:cxnSpMkLst>
        </pc:cxnChg>
      </pc:sldChg>
      <pc:sldChg chg="del">
        <pc:chgData name="Srinivasan, Balaji" userId="da3c93ba-acbb-4055-9f84-9f028c820f60" providerId="ADAL" clId="{B52E1042-E0DC-443D-8FA9-ECC40ECF9268}" dt="2021-05-19T17:13:46.001" v="3" actId="47"/>
        <pc:sldMkLst>
          <pc:docMk/>
          <pc:sldMk cId="1374858802" sldId="281"/>
        </pc:sldMkLst>
      </pc:sldChg>
      <pc:sldChg chg="del">
        <pc:chgData name="Srinivasan, Balaji" userId="da3c93ba-acbb-4055-9f84-9f028c820f60" providerId="ADAL" clId="{B52E1042-E0DC-443D-8FA9-ECC40ECF9268}" dt="2021-05-19T17:13:40.531" v="2" actId="47"/>
        <pc:sldMkLst>
          <pc:docMk/>
          <pc:sldMk cId="2985322547" sldId="282"/>
        </pc:sldMkLst>
      </pc:sldChg>
      <pc:sldChg chg="modSp mod ord">
        <pc:chgData name="Srinivasan, Balaji" userId="da3c93ba-acbb-4055-9f84-9f028c820f60" providerId="ADAL" clId="{B52E1042-E0DC-443D-8FA9-ECC40ECF9268}" dt="2021-05-19T17:24:33.273" v="350"/>
        <pc:sldMkLst>
          <pc:docMk/>
          <pc:sldMk cId="786912422" sldId="283"/>
        </pc:sldMkLst>
        <pc:spChg chg="mod">
          <ac:chgData name="Srinivasan, Balaji" userId="da3c93ba-acbb-4055-9f84-9f028c820f60" providerId="ADAL" clId="{B52E1042-E0DC-443D-8FA9-ECC40ECF9268}" dt="2021-05-19T17:17:09.342" v="152" actId="14100"/>
          <ac:spMkLst>
            <pc:docMk/>
            <pc:sldMk cId="786912422" sldId="283"/>
            <ac:spMk id="2" creationId="{69D16204-3D2D-4E9A-B947-F7F58298444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6204-3D2D-4E9A-B947-F7F582984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340" y="152400"/>
            <a:ext cx="11737304" cy="838200"/>
          </a:xfrm>
        </p:spPr>
        <p:txBody>
          <a:bodyPr/>
          <a:lstStyle/>
          <a:p>
            <a:r>
              <a:rPr lang="en-US" dirty="0"/>
              <a:t>CASE 2 Rotated Poly LMIN=7 &amp; relaxed DR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BEBFE-BC35-422D-890A-D1BDDFE00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08720"/>
            <a:ext cx="12192000" cy="19570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0DEB1EC-E58F-4244-87B2-47337BA6B8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1704" y="3681028"/>
            <a:ext cx="5974706" cy="2988332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5B2B397-0304-4EAF-B2C4-E3BD82421211}"/>
              </a:ext>
            </a:extLst>
          </p:cNvPr>
          <p:cNvCxnSpPr/>
          <p:nvPr/>
        </p:nvCxnSpPr>
        <p:spPr>
          <a:xfrm flipV="1">
            <a:off x="3899756" y="2600908"/>
            <a:ext cx="684076" cy="1044116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0F7C9FD-A619-4404-AFA5-9BBAED62F3F1}"/>
              </a:ext>
            </a:extLst>
          </p:cNvPr>
          <p:cNvCxnSpPr/>
          <p:nvPr/>
        </p:nvCxnSpPr>
        <p:spPr>
          <a:xfrm flipH="1" flipV="1">
            <a:off x="6240016" y="2672916"/>
            <a:ext cx="3132348" cy="972108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7537D34-6AAE-4591-8FF6-B81D5DD4F585}"/>
              </a:ext>
            </a:extLst>
          </p:cNvPr>
          <p:cNvSpPr txBox="1"/>
          <p:nvPr/>
        </p:nvSpPr>
        <p:spPr>
          <a:xfrm>
            <a:off x="875420" y="4365104"/>
            <a:ext cx="2634054" cy="763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is relaxed DR</a:t>
            </a:r>
          </a:p>
          <a:p>
            <a:r>
              <a:rPr lang="en-US" dirty="0"/>
              <a:t>Sea of gates is next</a:t>
            </a:r>
          </a:p>
        </p:txBody>
      </p:sp>
    </p:spTree>
    <p:extLst>
      <p:ext uri="{BB962C8B-B14F-4D97-AF65-F5344CB8AC3E}">
        <p14:creationId xmlns:p14="http://schemas.microsoft.com/office/powerpoint/2010/main" val="786912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446EE61-5739-45BB-AAE3-72B1BE767B6D}"/>
              </a:ext>
            </a:extLst>
          </p:cNvPr>
          <p:cNvSpPr/>
          <p:nvPr/>
        </p:nvSpPr>
        <p:spPr>
          <a:xfrm>
            <a:off x="371364" y="3717032"/>
            <a:ext cx="4680520" cy="21962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81DC99-C0DB-49A5-8419-1A1F120EF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356" y="152400"/>
            <a:ext cx="4968552" cy="2772544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CASE 2</a:t>
            </a:r>
            <a:br>
              <a:rPr lang="en-US" dirty="0"/>
            </a:br>
            <a:r>
              <a:rPr lang="en-US" dirty="0" err="1"/>
              <a:t>sel</a:t>
            </a:r>
            <a:r>
              <a:rPr lang="en-US" dirty="0"/>
              <a:t>/</a:t>
            </a:r>
            <a:r>
              <a:rPr lang="en-US" dirty="0" err="1"/>
              <a:t>desel</a:t>
            </a:r>
            <a:br>
              <a:rPr lang="en-US" dirty="0"/>
            </a:br>
            <a:r>
              <a:rPr lang="en-US" dirty="0"/>
              <a:t>w/ rotated poly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BF4A82-34F6-4B7C-9E4E-9E820AD7B4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1828" y="0"/>
            <a:ext cx="6167298" cy="648934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2FD3D7D-DD61-4C74-A1A3-9CF550429094}"/>
              </a:ext>
            </a:extLst>
          </p:cNvPr>
          <p:cNvSpPr txBox="1"/>
          <p:nvPr/>
        </p:nvSpPr>
        <p:spPr>
          <a:xfrm>
            <a:off x="623392" y="3933056"/>
            <a:ext cx="4318811" cy="17703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Die size is 144mm^2</a:t>
            </a:r>
          </a:p>
          <a:p>
            <a:r>
              <a:rPr lang="en-US" dirty="0"/>
              <a:t>LMIN=7 for selects and deselects</a:t>
            </a:r>
          </a:p>
          <a:p>
            <a:r>
              <a:rPr lang="en-US" dirty="0"/>
              <a:t>Still need to figure out GN/GP</a:t>
            </a:r>
            <a:br>
              <a:rPr lang="en-US" dirty="0"/>
            </a:br>
            <a:r>
              <a:rPr lang="en-US" dirty="0"/>
              <a:t>decoder placement in layout &amp; </a:t>
            </a:r>
            <a:br>
              <a:rPr lang="en-US" dirty="0"/>
            </a:br>
            <a:r>
              <a:rPr lang="en-US" dirty="0"/>
              <a:t>metal stack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8676BF0-177F-4A79-8D98-44F19B73211B}"/>
              </a:ext>
            </a:extLst>
          </p:cNvPr>
          <p:cNvCxnSpPr>
            <a:cxnSpLocks/>
          </p:cNvCxnSpPr>
          <p:nvPr/>
        </p:nvCxnSpPr>
        <p:spPr>
          <a:xfrm flipH="1" flipV="1">
            <a:off x="3395700" y="4185084"/>
            <a:ext cx="5796644" cy="154817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34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6204-3D2D-4E9A-B947-F7F582984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2 Rotated Poly Relaxed DR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DE6FF9-5E2D-46E4-84DC-34F4C246D6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2603388"/>
              </p:ext>
            </p:extLst>
          </p:nvPr>
        </p:nvGraphicFramePr>
        <p:xfrm>
          <a:off x="2459596" y="980728"/>
          <a:ext cx="7319561" cy="4876791"/>
        </p:xfrm>
        <a:graphic>
          <a:graphicData uri="http://schemas.openxmlformats.org/drawingml/2006/table">
            <a:tbl>
              <a:tblPr/>
              <a:tblGrid>
                <a:gridCol w="1185084">
                  <a:extLst>
                    <a:ext uri="{9D8B030D-6E8A-4147-A177-3AD203B41FA5}">
                      <a16:colId xmlns:a16="http://schemas.microsoft.com/office/drawing/2014/main" val="1734407437"/>
                    </a:ext>
                  </a:extLst>
                </a:gridCol>
                <a:gridCol w="269338">
                  <a:extLst>
                    <a:ext uri="{9D8B030D-6E8A-4147-A177-3AD203B41FA5}">
                      <a16:colId xmlns:a16="http://schemas.microsoft.com/office/drawing/2014/main" val="1390183213"/>
                    </a:ext>
                  </a:extLst>
                </a:gridCol>
                <a:gridCol w="678730">
                  <a:extLst>
                    <a:ext uri="{9D8B030D-6E8A-4147-A177-3AD203B41FA5}">
                      <a16:colId xmlns:a16="http://schemas.microsoft.com/office/drawing/2014/main" val="2055713037"/>
                    </a:ext>
                  </a:extLst>
                </a:gridCol>
                <a:gridCol w="355525">
                  <a:extLst>
                    <a:ext uri="{9D8B030D-6E8A-4147-A177-3AD203B41FA5}">
                      <a16:colId xmlns:a16="http://schemas.microsoft.com/office/drawing/2014/main" val="4016391853"/>
                    </a:ext>
                  </a:extLst>
                </a:gridCol>
                <a:gridCol w="366298">
                  <a:extLst>
                    <a:ext uri="{9D8B030D-6E8A-4147-A177-3AD203B41FA5}">
                      <a16:colId xmlns:a16="http://schemas.microsoft.com/office/drawing/2014/main" val="2648211800"/>
                    </a:ext>
                  </a:extLst>
                </a:gridCol>
                <a:gridCol w="538674">
                  <a:extLst>
                    <a:ext uri="{9D8B030D-6E8A-4147-A177-3AD203B41FA5}">
                      <a16:colId xmlns:a16="http://schemas.microsoft.com/office/drawing/2014/main" val="3967281933"/>
                    </a:ext>
                  </a:extLst>
                </a:gridCol>
                <a:gridCol w="678730">
                  <a:extLst>
                    <a:ext uri="{9D8B030D-6E8A-4147-A177-3AD203B41FA5}">
                      <a16:colId xmlns:a16="http://schemas.microsoft.com/office/drawing/2014/main" val="3039980592"/>
                    </a:ext>
                  </a:extLst>
                </a:gridCol>
                <a:gridCol w="333978">
                  <a:extLst>
                    <a:ext uri="{9D8B030D-6E8A-4147-A177-3AD203B41FA5}">
                      <a16:colId xmlns:a16="http://schemas.microsoft.com/office/drawing/2014/main" val="465186224"/>
                    </a:ext>
                  </a:extLst>
                </a:gridCol>
                <a:gridCol w="398619">
                  <a:extLst>
                    <a:ext uri="{9D8B030D-6E8A-4147-A177-3AD203B41FA5}">
                      <a16:colId xmlns:a16="http://schemas.microsoft.com/office/drawing/2014/main" val="1524062187"/>
                    </a:ext>
                  </a:extLst>
                </a:gridCol>
                <a:gridCol w="112099">
                  <a:extLst>
                    <a:ext uri="{9D8B030D-6E8A-4147-A177-3AD203B41FA5}">
                      <a16:colId xmlns:a16="http://schemas.microsoft.com/office/drawing/2014/main" val="1592967742"/>
                    </a:ext>
                  </a:extLst>
                </a:gridCol>
                <a:gridCol w="258563">
                  <a:extLst>
                    <a:ext uri="{9D8B030D-6E8A-4147-A177-3AD203B41FA5}">
                      <a16:colId xmlns:a16="http://schemas.microsoft.com/office/drawing/2014/main" val="3175021599"/>
                    </a:ext>
                  </a:extLst>
                </a:gridCol>
                <a:gridCol w="667956">
                  <a:extLst>
                    <a:ext uri="{9D8B030D-6E8A-4147-A177-3AD203B41FA5}">
                      <a16:colId xmlns:a16="http://schemas.microsoft.com/office/drawing/2014/main" val="4279602821"/>
                    </a:ext>
                  </a:extLst>
                </a:gridCol>
                <a:gridCol w="258563">
                  <a:extLst>
                    <a:ext uri="{9D8B030D-6E8A-4147-A177-3AD203B41FA5}">
                      <a16:colId xmlns:a16="http://schemas.microsoft.com/office/drawing/2014/main" val="1854985244"/>
                    </a:ext>
                  </a:extLst>
                </a:gridCol>
                <a:gridCol w="667956">
                  <a:extLst>
                    <a:ext uri="{9D8B030D-6E8A-4147-A177-3AD203B41FA5}">
                      <a16:colId xmlns:a16="http://schemas.microsoft.com/office/drawing/2014/main" val="525551930"/>
                    </a:ext>
                  </a:extLst>
                </a:gridCol>
                <a:gridCol w="549448">
                  <a:extLst>
                    <a:ext uri="{9D8B030D-6E8A-4147-A177-3AD203B41FA5}">
                      <a16:colId xmlns:a16="http://schemas.microsoft.com/office/drawing/2014/main" val="4275546771"/>
                    </a:ext>
                  </a:extLst>
                </a:gridCol>
              </a:tblGrid>
              <a:tr h="157141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Predriver</a:t>
                      </a:r>
                    </a:p>
                  </a:txBody>
                  <a:tcPr marL="5419" marR="5419" marT="541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Predriver</a:t>
                      </a: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69417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 2T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 2T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U2B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0361911"/>
                  </a:ext>
                </a:extLst>
              </a:tr>
              <a:tr h="3142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(# of fingers)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(# of fingers)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Unipolar 2T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Bipolar 2T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scope </a:t>
                      </a:r>
                      <a:b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difference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812137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LMIN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 N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dum^2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1: 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dum^2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2848638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LXS - rowmux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161.9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31897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LXD/LYD - rowmux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1136387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LYS - rowmux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7751803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LXS - colmux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4748485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LXD/LYD - colmux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1149362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LYS - colmux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161.9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3411553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GXS - rowmux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218057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GXD - rowmux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0846599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GYS - rowmux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371547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GYD - rowmux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9030978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GXS - colmux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255404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GXD - colmux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051917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GYS - colmux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20.38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2204118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GYD - colmux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9361417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INVT P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43040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INVT N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7967590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INVT P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8823264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INVT N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NHV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6541057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9024061"/>
                  </a:ext>
                </a:extLst>
              </a:tr>
              <a:tr h="157141">
                <a:tc gridSpan="9"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print in dum^2 for 1 decoder. Local only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280" marR="5419" marT="541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483.0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436.1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4992751"/>
                  </a:ext>
                </a:extLst>
              </a:tr>
              <a:tr h="157141">
                <a:tc gridSpan="9"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print in dum^2 for 1 decoder. Local + Global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280" marR="5419" marT="541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534.2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509.9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46241"/>
                  </a:ext>
                </a:extLst>
              </a:tr>
              <a:tr h="162560">
                <a:tc gridSpan="9"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Foot print normalized to Unipolar 2T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280" marR="5419" marT="541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1280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1X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0.95X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090834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200931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 Dr.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28.3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44.9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3685757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 Dr.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23.4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851122"/>
                  </a:ext>
                </a:extLst>
              </a:tr>
              <a:tr h="157141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Ratio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</a:t>
                      </a: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19" marR="5419" marT="541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915379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10008B5-B144-4E9C-BF41-AEBB66EC0FFB}"/>
              </a:ext>
            </a:extLst>
          </p:cNvPr>
          <p:cNvSpPr txBox="1"/>
          <p:nvPr/>
        </p:nvSpPr>
        <p:spPr>
          <a:xfrm>
            <a:off x="587388" y="5481228"/>
            <a:ext cx="5614037" cy="763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Next steps: don’t know how to place GN/GP</a:t>
            </a:r>
            <a:br>
              <a:rPr lang="en-US" dirty="0"/>
            </a:br>
            <a:r>
              <a:rPr lang="en-US" dirty="0"/>
              <a:t>decoders and route them.</a:t>
            </a:r>
          </a:p>
        </p:txBody>
      </p:sp>
    </p:spTree>
    <p:extLst>
      <p:ext uri="{BB962C8B-B14F-4D97-AF65-F5344CB8AC3E}">
        <p14:creationId xmlns:p14="http://schemas.microsoft.com/office/powerpoint/2010/main" val="380460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Group 158">
            <a:extLst>
              <a:ext uri="{FF2B5EF4-FFF2-40B4-BE49-F238E27FC236}">
                <a16:creationId xmlns:a16="http://schemas.microsoft.com/office/drawing/2014/main" id="{CCFC5708-B7ED-4EF5-B431-1C1DCE3541E6}"/>
              </a:ext>
            </a:extLst>
          </p:cNvPr>
          <p:cNvGrpSpPr/>
          <p:nvPr/>
        </p:nvGrpSpPr>
        <p:grpSpPr>
          <a:xfrm rot="5400000">
            <a:off x="754922" y="2487379"/>
            <a:ext cx="2052228" cy="1883241"/>
            <a:chOff x="6059996" y="681663"/>
            <a:chExt cx="2052228" cy="1883241"/>
          </a:xfrm>
        </p:grpSpPr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56DCE365-414E-483B-AC35-6FCCA1C92F43}"/>
                </a:ext>
              </a:extLst>
            </p:cNvPr>
            <p:cNvGrpSpPr/>
            <p:nvPr/>
          </p:nvGrpSpPr>
          <p:grpSpPr>
            <a:xfrm>
              <a:off x="6456040" y="1603829"/>
              <a:ext cx="576064" cy="720080"/>
              <a:chOff x="2351584" y="2744924"/>
              <a:chExt cx="576064" cy="720080"/>
            </a:xfrm>
          </p:grpSpPr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03F0280B-80C4-4431-B0AA-4062595D38D6}"/>
                  </a:ext>
                </a:extLst>
              </p:cNvPr>
              <p:cNvSpPr/>
              <p:nvPr/>
            </p:nvSpPr>
            <p:spPr>
              <a:xfrm>
                <a:off x="2495600" y="2780928"/>
                <a:ext cx="288032" cy="64983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8DB2E5CF-A8CD-4A97-940D-164B0EE7186F}"/>
                  </a:ext>
                </a:extLst>
              </p:cNvPr>
              <p:cNvSpPr/>
              <p:nvPr/>
            </p:nvSpPr>
            <p:spPr>
              <a:xfrm>
                <a:off x="2351584" y="3032956"/>
                <a:ext cx="576064" cy="145782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highlight>
                    <a:srgbClr val="00FF00"/>
                  </a:highlight>
                </a:endParaRPr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F86FDB29-063B-4EEF-982C-32AC7D68B64B}"/>
                  </a:ext>
                </a:extLst>
              </p:cNvPr>
              <p:cNvSpPr/>
              <p:nvPr/>
            </p:nvSpPr>
            <p:spPr>
              <a:xfrm>
                <a:off x="2603612" y="2744924"/>
                <a:ext cx="82296" cy="8172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9C1A743D-883F-4E60-B11D-DD0BD6B0D018}"/>
                  </a:ext>
                </a:extLst>
              </p:cNvPr>
              <p:cNvSpPr/>
              <p:nvPr/>
            </p:nvSpPr>
            <p:spPr>
              <a:xfrm>
                <a:off x="2603612" y="3383281"/>
                <a:ext cx="82296" cy="8172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CE454428-9CBA-4392-B041-832E10EDB853}"/>
                </a:ext>
              </a:extLst>
            </p:cNvPr>
            <p:cNvSpPr txBox="1"/>
            <p:nvPr/>
          </p:nvSpPr>
          <p:spPr>
            <a:xfrm>
              <a:off x="6059996" y="1855857"/>
              <a:ext cx="3722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S2</a:t>
              </a:r>
            </a:p>
          </p:txBody>
        </p: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CD76E0CF-F155-4C76-955E-1402F625B986}"/>
                </a:ext>
              </a:extLst>
            </p:cNvPr>
            <p:cNvGrpSpPr/>
            <p:nvPr/>
          </p:nvGrpSpPr>
          <p:grpSpPr>
            <a:xfrm>
              <a:off x="6456040" y="944724"/>
              <a:ext cx="576064" cy="720080"/>
              <a:chOff x="2351584" y="2744924"/>
              <a:chExt cx="576064" cy="720080"/>
            </a:xfrm>
          </p:grpSpPr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11BAE78C-21F9-4016-A66C-2C5309F272D7}"/>
                  </a:ext>
                </a:extLst>
              </p:cNvPr>
              <p:cNvSpPr/>
              <p:nvPr/>
            </p:nvSpPr>
            <p:spPr>
              <a:xfrm>
                <a:off x="2495600" y="2780928"/>
                <a:ext cx="288032" cy="64983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523EE436-60B9-447E-852B-AB019A8BDE5D}"/>
                  </a:ext>
                </a:extLst>
              </p:cNvPr>
              <p:cNvSpPr/>
              <p:nvPr/>
            </p:nvSpPr>
            <p:spPr>
              <a:xfrm>
                <a:off x="2351584" y="3032956"/>
                <a:ext cx="576064" cy="145782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highlight>
                    <a:srgbClr val="00FF00"/>
                  </a:highlight>
                </a:endParaRPr>
              </a:p>
            </p:txBody>
          </p:sp>
          <p:sp>
            <p:nvSpPr>
              <p:cNvPr id="132" name="Oval 131">
                <a:extLst>
                  <a:ext uri="{FF2B5EF4-FFF2-40B4-BE49-F238E27FC236}">
                    <a16:creationId xmlns:a16="http://schemas.microsoft.com/office/drawing/2014/main" id="{38FE6DBC-2137-4133-A833-573A1D3B20EA}"/>
                  </a:ext>
                </a:extLst>
              </p:cNvPr>
              <p:cNvSpPr/>
              <p:nvPr/>
            </p:nvSpPr>
            <p:spPr>
              <a:xfrm>
                <a:off x="2603612" y="2744924"/>
                <a:ext cx="82296" cy="8172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6E57E3E2-A733-4857-B579-A619296CA827}"/>
                  </a:ext>
                </a:extLst>
              </p:cNvPr>
              <p:cNvSpPr/>
              <p:nvPr/>
            </p:nvSpPr>
            <p:spPr>
              <a:xfrm>
                <a:off x="2603612" y="3383281"/>
                <a:ext cx="82296" cy="8172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B5F363E3-21FB-4AF2-AAAF-6B9A171A4F16}"/>
                </a:ext>
              </a:extLst>
            </p:cNvPr>
            <p:cNvSpPr txBox="1"/>
            <p:nvPr/>
          </p:nvSpPr>
          <p:spPr>
            <a:xfrm>
              <a:off x="6059996" y="1196752"/>
              <a:ext cx="3722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S1</a:t>
              </a: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80F9D6DE-FF02-4844-AC19-0EA2D5E0E963}"/>
                </a:ext>
              </a:extLst>
            </p:cNvPr>
            <p:cNvSpPr txBox="1"/>
            <p:nvPr/>
          </p:nvSpPr>
          <p:spPr>
            <a:xfrm>
              <a:off x="6282214" y="1495817"/>
              <a:ext cx="3898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G1</a:t>
              </a: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F241A725-29A2-467A-87B6-3A385C698523}"/>
                </a:ext>
              </a:extLst>
            </p:cNvPr>
            <p:cNvSpPr txBox="1"/>
            <p:nvPr/>
          </p:nvSpPr>
          <p:spPr>
            <a:xfrm>
              <a:off x="6564052" y="2287905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L2</a:t>
              </a:r>
            </a:p>
          </p:txBody>
        </p: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AAACD041-DB0A-4DD6-8C9B-2196416FFDAD}"/>
                </a:ext>
              </a:extLst>
            </p:cNvPr>
            <p:cNvGrpSpPr/>
            <p:nvPr/>
          </p:nvGrpSpPr>
          <p:grpSpPr>
            <a:xfrm>
              <a:off x="7212124" y="1603829"/>
              <a:ext cx="576064" cy="720080"/>
              <a:chOff x="2351584" y="2744924"/>
              <a:chExt cx="576064" cy="720080"/>
            </a:xfrm>
          </p:grpSpPr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DE5357DE-0F47-4597-BAFB-942722E44B51}"/>
                  </a:ext>
                </a:extLst>
              </p:cNvPr>
              <p:cNvSpPr/>
              <p:nvPr/>
            </p:nvSpPr>
            <p:spPr>
              <a:xfrm>
                <a:off x="2495600" y="2780928"/>
                <a:ext cx="288032" cy="64983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6F868867-3258-4D97-B3C8-D5FC784B8379}"/>
                  </a:ext>
                </a:extLst>
              </p:cNvPr>
              <p:cNvSpPr/>
              <p:nvPr/>
            </p:nvSpPr>
            <p:spPr>
              <a:xfrm>
                <a:off x="2351584" y="3032956"/>
                <a:ext cx="576064" cy="145782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highlight>
                    <a:srgbClr val="00FF00"/>
                  </a:highlight>
                </a:endParaRPr>
              </a:p>
            </p:txBody>
          </p:sp>
          <p:sp>
            <p:nvSpPr>
              <p:cNvPr id="140" name="Oval 139">
                <a:extLst>
                  <a:ext uri="{FF2B5EF4-FFF2-40B4-BE49-F238E27FC236}">
                    <a16:creationId xmlns:a16="http://schemas.microsoft.com/office/drawing/2014/main" id="{41CC4F67-4D50-4C92-8F35-4BE62B1D9318}"/>
                  </a:ext>
                </a:extLst>
              </p:cNvPr>
              <p:cNvSpPr/>
              <p:nvPr/>
            </p:nvSpPr>
            <p:spPr>
              <a:xfrm>
                <a:off x="2603612" y="2744924"/>
                <a:ext cx="82296" cy="8172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id="{3320420F-AB55-420C-936A-C1A335DF7BCD}"/>
                  </a:ext>
                </a:extLst>
              </p:cNvPr>
              <p:cNvSpPr/>
              <p:nvPr/>
            </p:nvSpPr>
            <p:spPr>
              <a:xfrm>
                <a:off x="2603612" y="3383281"/>
                <a:ext cx="82296" cy="8172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EECE2A5B-C091-43F4-B0BB-C7FE7F9F8B42}"/>
                </a:ext>
              </a:extLst>
            </p:cNvPr>
            <p:cNvGrpSpPr/>
            <p:nvPr/>
          </p:nvGrpSpPr>
          <p:grpSpPr>
            <a:xfrm>
              <a:off x="7212124" y="944724"/>
              <a:ext cx="576064" cy="720080"/>
              <a:chOff x="2351584" y="2744924"/>
              <a:chExt cx="576064" cy="720080"/>
            </a:xfrm>
          </p:grpSpPr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105F57F7-B784-4EE4-9299-1AC160FE0484}"/>
                  </a:ext>
                </a:extLst>
              </p:cNvPr>
              <p:cNvSpPr/>
              <p:nvPr/>
            </p:nvSpPr>
            <p:spPr>
              <a:xfrm>
                <a:off x="2495600" y="2780928"/>
                <a:ext cx="288032" cy="64983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F84E04CD-8EC7-4C42-8758-AAFBA4307FF4}"/>
                  </a:ext>
                </a:extLst>
              </p:cNvPr>
              <p:cNvSpPr/>
              <p:nvPr/>
            </p:nvSpPr>
            <p:spPr>
              <a:xfrm>
                <a:off x="2351584" y="3032956"/>
                <a:ext cx="576064" cy="145782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highlight>
                    <a:srgbClr val="00FF00"/>
                  </a:highlight>
                </a:endParaRPr>
              </a:p>
            </p:txBody>
          </p:sp>
          <p:sp>
            <p:nvSpPr>
              <p:cNvPr id="145" name="Oval 144">
                <a:extLst>
                  <a:ext uri="{FF2B5EF4-FFF2-40B4-BE49-F238E27FC236}">
                    <a16:creationId xmlns:a16="http://schemas.microsoft.com/office/drawing/2014/main" id="{9AAA3D6C-52D2-412C-9DDF-1E6BCEF078E1}"/>
                  </a:ext>
                </a:extLst>
              </p:cNvPr>
              <p:cNvSpPr/>
              <p:nvPr/>
            </p:nvSpPr>
            <p:spPr>
              <a:xfrm>
                <a:off x="2603612" y="2744924"/>
                <a:ext cx="82296" cy="8172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Oval 145">
                <a:extLst>
                  <a:ext uri="{FF2B5EF4-FFF2-40B4-BE49-F238E27FC236}">
                    <a16:creationId xmlns:a16="http://schemas.microsoft.com/office/drawing/2014/main" id="{2693E70C-A4A7-4204-A3B6-EA45974A7E4D}"/>
                  </a:ext>
                </a:extLst>
              </p:cNvPr>
              <p:cNvSpPr/>
              <p:nvPr/>
            </p:nvSpPr>
            <p:spPr>
              <a:xfrm>
                <a:off x="2603612" y="3383281"/>
                <a:ext cx="82296" cy="81723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B106A6C0-40FB-49C2-AC26-DD3C75362156}"/>
                </a:ext>
              </a:extLst>
            </p:cNvPr>
            <p:cNvSpPr txBox="1"/>
            <p:nvPr/>
          </p:nvSpPr>
          <p:spPr>
            <a:xfrm>
              <a:off x="7572164" y="1506850"/>
              <a:ext cx="3898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G2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A6430304-2956-4E6D-A313-A54A2D5E9B24}"/>
                </a:ext>
              </a:extLst>
            </p:cNvPr>
            <p:cNvSpPr txBox="1"/>
            <p:nvPr/>
          </p:nvSpPr>
          <p:spPr>
            <a:xfrm>
              <a:off x="7320136" y="2287905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L4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B50C044E-E9F0-4782-A1D2-F500F472CDB2}"/>
                </a:ext>
              </a:extLst>
            </p:cNvPr>
            <p:cNvSpPr txBox="1"/>
            <p:nvPr/>
          </p:nvSpPr>
          <p:spPr>
            <a:xfrm>
              <a:off x="7740006" y="1819853"/>
              <a:ext cx="3722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S4</a:t>
              </a: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DF108C1B-AFFB-4CF9-8F7B-7734D89C167A}"/>
                </a:ext>
              </a:extLst>
            </p:cNvPr>
            <p:cNvSpPr txBox="1"/>
            <p:nvPr/>
          </p:nvSpPr>
          <p:spPr>
            <a:xfrm>
              <a:off x="7740006" y="1160748"/>
              <a:ext cx="3722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S3</a:t>
              </a: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FB4B32CA-BD5F-432E-A154-E0AE6C86FD6B}"/>
                </a:ext>
              </a:extLst>
            </p:cNvPr>
            <p:cNvSpPr txBox="1"/>
            <p:nvPr/>
          </p:nvSpPr>
          <p:spPr>
            <a:xfrm>
              <a:off x="6564052" y="681663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L1</a:t>
              </a: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6F7EB397-9830-416E-9735-A407B3FC2A00}"/>
                </a:ext>
              </a:extLst>
            </p:cNvPr>
            <p:cNvSpPr txBox="1"/>
            <p:nvPr/>
          </p:nvSpPr>
          <p:spPr>
            <a:xfrm>
              <a:off x="7325592" y="681663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L3</a:t>
              </a:r>
            </a:p>
          </p:txBody>
        </p:sp>
      </p:grpSp>
      <p:sp>
        <p:nvSpPr>
          <p:cNvPr id="161" name="Title 160">
            <a:extLst>
              <a:ext uri="{FF2B5EF4-FFF2-40B4-BE49-F238E27FC236}">
                <a16:creationId xmlns:a16="http://schemas.microsoft.com/office/drawing/2014/main" id="{3F90FFCE-4E11-4DAF-97DE-4C1A126F4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1116360"/>
          </a:xfrm>
        </p:spPr>
        <p:txBody>
          <a:bodyPr/>
          <a:lstStyle/>
          <a:p>
            <a:r>
              <a:rPr lang="en-US" dirty="0"/>
              <a:t>IDEA 2 :rotated POLY relaxed DR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062022D4-30FF-4D04-9FEC-7F158FCFF781}"/>
              </a:ext>
            </a:extLst>
          </p:cNvPr>
          <p:cNvSpPr txBox="1"/>
          <p:nvPr/>
        </p:nvSpPr>
        <p:spPr>
          <a:xfrm>
            <a:off x="1222974" y="1857309"/>
            <a:ext cx="1069524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Case 3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D35226-8954-4FD8-BA7C-074B2CBA4D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034175"/>
              </p:ext>
            </p:extLst>
          </p:nvPr>
        </p:nvGraphicFramePr>
        <p:xfrm>
          <a:off x="3107668" y="2060848"/>
          <a:ext cx="8915400" cy="257810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38752649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53623803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946568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08303007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1130044754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631776687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394059107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71280292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8302261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430316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62137124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3807098275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156151444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20042511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XTOR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Dim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XTOR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Dim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276858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63717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425104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Con2gate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712769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ConOv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98955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A2A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788888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Pitch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510496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29906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Width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Width/Pitch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Width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Width/Pitch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23687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881395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21.44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21.44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23775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42.88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1.53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42.88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48151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85.76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85.76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5.36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995399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integers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 integers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503604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2D0F61E-3B7F-4C7F-A48A-907A48B5962A}"/>
              </a:ext>
            </a:extLst>
          </p:cNvPr>
          <p:cNvSpPr txBox="1"/>
          <p:nvPr/>
        </p:nvSpPr>
        <p:spPr>
          <a:xfrm>
            <a:off x="947428" y="5013176"/>
            <a:ext cx="9454063" cy="10991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Single transistor pitch is 16L: we can fit only 2 in  pitch of 64 cells </a:t>
            </a:r>
            <a:r>
              <a:rPr lang="en-US" dirty="0" err="1"/>
              <a:t>ie</a:t>
            </a:r>
            <a:r>
              <a:rPr lang="en-US" dirty="0"/>
              <a:t> 42.88L</a:t>
            </a:r>
          </a:p>
          <a:p>
            <a:r>
              <a:rPr lang="en-US" dirty="0"/>
              <a:t>Shared drain single transistor pitch is 28L we can only fit one pair in 42.88L</a:t>
            </a:r>
          </a:p>
          <a:p>
            <a:r>
              <a:rPr lang="en-US" dirty="0"/>
              <a:t> implication </a:t>
            </a:r>
            <a:r>
              <a:rPr lang="en-US" dirty="0" err="1"/>
              <a:t>isa</a:t>
            </a:r>
            <a:r>
              <a:rPr lang="en-US" dirty="0"/>
              <a:t> gross inefficiency in the Local select P/N FP</a:t>
            </a:r>
          </a:p>
        </p:txBody>
      </p:sp>
    </p:spTree>
    <p:extLst>
      <p:ext uri="{BB962C8B-B14F-4D97-AF65-F5344CB8AC3E}">
        <p14:creationId xmlns:p14="http://schemas.microsoft.com/office/powerpoint/2010/main" val="170349797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ydefaultpptemplate.pptm" id="{B6525F30-E692-4E4B-902D-18A466CEB7E4}" vid="{CD02AEA9-6993-45CF-8CA8-0E07FFAAF0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0b7a245-a7c3-4504-88b2-cf85318e6b78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mydefault</Template>
  <TotalTime>1135</TotalTime>
  <Words>724</Words>
  <Application>Microsoft Office PowerPoint</Application>
  <PresentationFormat>Widescreen</PresentationFormat>
  <Paragraphs>485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Neo Sans Intel</vt:lpstr>
      <vt:lpstr>Neo Sans Intel Medium</vt:lpstr>
      <vt:lpstr>blank</vt:lpstr>
      <vt:lpstr>CASE 2 Rotated Poly LMIN=7 &amp; relaxed DR</vt:lpstr>
      <vt:lpstr> CASE 2 sel/desel w/ rotated poly</vt:lpstr>
      <vt:lpstr>CASE 2 Rotated Poly Relaxed DR</vt:lpstr>
      <vt:lpstr>IDEA 2 :rotated POLY relaxed DR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Srinivasan, Balaji</dc:creator>
  <cp:keywords>CTPClassification=CTP_NT</cp:keywords>
  <cp:lastModifiedBy>Srinivasan, Balaji</cp:lastModifiedBy>
  <cp:revision>18</cp:revision>
  <dcterms:created xsi:type="dcterms:W3CDTF">2021-02-25T16:09:43Z</dcterms:created>
  <dcterms:modified xsi:type="dcterms:W3CDTF">2021-05-19T17:24:44Z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d0e3c434-4e4f-4b06-a76a-f3d162ba1340</vt:lpwstr>
  </property>
  <property fmtid="{D5CDD505-2E9C-101B-9397-08002B2CF9AE}" pid="4" name="CTP_TimeStamp">
    <vt:lpwstr>2019-09-05 22:25:37Z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MSIP_Label_9aa06179-68b3-4e2b-b09b-a2424735516b_Enabled">
    <vt:lpwstr>True</vt:lpwstr>
  </property>
  <property fmtid="{D5CDD505-2E9C-101B-9397-08002B2CF9AE}" pid="10" name="MSIP_Label_9aa06179-68b3-4e2b-b09b-a2424735516b_SiteId">
    <vt:lpwstr>46c98d88-e344-4ed4-8496-4ed7712e255d</vt:lpwstr>
  </property>
  <property fmtid="{D5CDD505-2E9C-101B-9397-08002B2CF9AE}" pid="11" name="MSIP_Label_9aa06179-68b3-4e2b-b09b-a2424735516b_Owner">
    <vt:lpwstr>balaji.srinivasan@intel.com</vt:lpwstr>
  </property>
  <property fmtid="{D5CDD505-2E9C-101B-9397-08002B2CF9AE}" pid="12" name="MSIP_Label_9aa06179-68b3-4e2b-b09b-a2424735516b_SetDate">
    <vt:lpwstr>2020-09-04T21:03:00.4501528Z</vt:lpwstr>
  </property>
  <property fmtid="{D5CDD505-2E9C-101B-9397-08002B2CF9AE}" pid="13" name="MSIP_Label_9aa06179-68b3-4e2b-b09b-a2424735516b_Name">
    <vt:lpwstr>Intel Confidential</vt:lpwstr>
  </property>
  <property fmtid="{D5CDD505-2E9C-101B-9397-08002B2CF9AE}" pid="14" name="MSIP_Label_9aa06179-68b3-4e2b-b09b-a2424735516b_Application">
    <vt:lpwstr>Microsoft Azure Information Protection</vt:lpwstr>
  </property>
  <property fmtid="{D5CDD505-2E9C-101B-9397-08002B2CF9AE}" pid="15" name="MSIP_Label_9aa06179-68b3-4e2b-b09b-a2424735516b_ActionId">
    <vt:lpwstr>1d1aff78-d081-4e5c-897c-c0cbac074e6c</vt:lpwstr>
  </property>
  <property fmtid="{D5CDD505-2E9C-101B-9397-08002B2CF9AE}" pid="16" name="MSIP_Label_9aa06179-68b3-4e2b-b09b-a2424735516b_Extended_MSFT_Method">
    <vt:lpwstr>Manual</vt:lpwstr>
  </property>
  <property fmtid="{D5CDD505-2E9C-101B-9397-08002B2CF9AE}" pid="17" name="Sensitivity">
    <vt:lpwstr>Intel Confidential</vt:lpwstr>
  </property>
</Properties>
</file>