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E5EFE"/>
    <a:srgbClr val="0054B0"/>
    <a:srgbClr val="006FEA"/>
    <a:srgbClr val="0071EE"/>
    <a:srgbClr val="0150ED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96" d="100"/>
          <a:sy n="96" d="100"/>
        </p:scale>
        <p:origin x="86" y="125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77D0EF-3E56-427C-B506-8BB863553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24644"/>
            <a:ext cx="6948772" cy="838200"/>
          </a:xfrm>
        </p:spPr>
        <p:txBody>
          <a:bodyPr/>
          <a:lstStyle/>
          <a:p>
            <a:r>
              <a:rPr lang="en-US" dirty="0"/>
              <a:t>Energy Cost of Refresh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3D471D-7CFA-4FF4-B6EA-0E39F306B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156" y="440668"/>
            <a:ext cx="4343400" cy="5814060"/>
          </a:xfrm>
          <a:prstGeom prst="rect">
            <a:avLst/>
          </a:prstGeo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4C4F25B-F0FD-4DDF-9928-94A7AFF104B0}"/>
              </a:ext>
            </a:extLst>
          </p:cNvPr>
          <p:cNvSpPr/>
          <p:nvPr/>
        </p:nvSpPr>
        <p:spPr>
          <a:xfrm>
            <a:off x="9805294" y="3829050"/>
            <a:ext cx="1841739" cy="1839921"/>
          </a:xfrm>
          <a:custGeom>
            <a:avLst/>
            <a:gdLst>
              <a:gd name="connsiteX0" fmla="*/ 24506 w 1841739"/>
              <a:gd name="connsiteY0" fmla="*/ 1102179 h 1839921"/>
              <a:gd name="connsiteX1" fmla="*/ 228613 w 1841739"/>
              <a:gd name="connsiteY1" fmla="*/ 1690007 h 1839921"/>
              <a:gd name="connsiteX2" fmla="*/ 1681856 w 1841739"/>
              <a:gd name="connsiteY2" fmla="*/ 1690007 h 1839921"/>
              <a:gd name="connsiteX3" fmla="*/ 1739006 w 1841739"/>
              <a:gd name="connsiteY3" fmla="*/ 0 h 1839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39" h="1839921">
                <a:moveTo>
                  <a:pt x="24506" y="1102179"/>
                </a:moveTo>
                <a:cubicBezTo>
                  <a:pt x="-11553" y="1347107"/>
                  <a:pt x="-47612" y="1592036"/>
                  <a:pt x="228613" y="1690007"/>
                </a:cubicBezTo>
                <a:cubicBezTo>
                  <a:pt x="504838" y="1787978"/>
                  <a:pt x="1430124" y="1971675"/>
                  <a:pt x="1681856" y="1690007"/>
                </a:cubicBezTo>
                <a:cubicBezTo>
                  <a:pt x="1933588" y="1408339"/>
                  <a:pt x="1836297" y="704169"/>
                  <a:pt x="1739006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2EDB7A-BFF0-4F5F-A241-C332208920D6}"/>
              </a:ext>
            </a:extLst>
          </p:cNvPr>
          <p:cNvSpPr txBox="1"/>
          <p:nvPr/>
        </p:nvSpPr>
        <p:spPr>
          <a:xfrm>
            <a:off x="479376" y="1772816"/>
            <a:ext cx="6984776" cy="2777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To transition to Refresh condition from Tile in Idle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LWLSEL = 0   &amp;&amp;  PATCH SELECT = 0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will refresh 32 LBWL’S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Need State machine to repeat this till entire</a:t>
            </a:r>
            <a:br>
              <a:rPr lang="en-US" dirty="0"/>
            </a:br>
            <a:r>
              <a:rPr lang="en-US" dirty="0"/>
              <a:t>tile is refreshed.</a:t>
            </a:r>
          </a:p>
          <a:p>
            <a:endParaRPr lang="en-US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8DA648E-8F78-4F3B-A73A-CEC3A0538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806670"/>
              </p:ext>
            </p:extLst>
          </p:nvPr>
        </p:nvGraphicFramePr>
        <p:xfrm>
          <a:off x="479376" y="4905164"/>
          <a:ext cx="7344815" cy="1333500"/>
        </p:xfrm>
        <a:graphic>
          <a:graphicData uri="http://schemas.openxmlformats.org/drawingml/2006/table">
            <a:tbl>
              <a:tblPr/>
              <a:tblGrid>
                <a:gridCol w="1322689">
                  <a:extLst>
                    <a:ext uri="{9D8B030D-6E8A-4147-A177-3AD203B41FA5}">
                      <a16:colId xmlns:a16="http://schemas.microsoft.com/office/drawing/2014/main" val="252836485"/>
                    </a:ext>
                  </a:extLst>
                </a:gridCol>
                <a:gridCol w="762492">
                  <a:extLst>
                    <a:ext uri="{9D8B030D-6E8A-4147-A177-3AD203B41FA5}">
                      <a16:colId xmlns:a16="http://schemas.microsoft.com/office/drawing/2014/main" val="2601774569"/>
                    </a:ext>
                  </a:extLst>
                </a:gridCol>
                <a:gridCol w="217854">
                  <a:extLst>
                    <a:ext uri="{9D8B030D-6E8A-4147-A177-3AD203B41FA5}">
                      <a16:colId xmlns:a16="http://schemas.microsoft.com/office/drawing/2014/main" val="2718353239"/>
                    </a:ext>
                  </a:extLst>
                </a:gridCol>
                <a:gridCol w="5041780">
                  <a:extLst>
                    <a:ext uri="{9D8B030D-6E8A-4147-A177-3AD203B41FA5}">
                      <a16:colId xmlns:a16="http://schemas.microsoft.com/office/drawing/2014/main" val="99140591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LWLSEL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each local  selection refreshes 32 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5572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 SEL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is needed to select a new patch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2726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 to VSS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0.002925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130fF Cap thru 150mV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114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Ref32LBWL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1.7836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each local  selection refreshes 32 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3547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Ref32LBWLPatSel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4.5936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going to new patch, Refresh needs to include patch select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7459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RefPatch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59.8852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x  Ref32LBWL + Ref32LBWLPatSel  : Energy Cost to refresh 1 patch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2310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RefTile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958.1632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x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RefPatch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Energy Cost to refresh a Tile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402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03018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ydefaultpptemplate.pptm" id="{B6525F30-E692-4E4B-902D-18A466CEB7E4}" vid="{CD02AEA9-6993-45CF-8CA8-0E07FFAA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90b7a245-a7c3-4504-88b2-cf85318e6b78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23</TotalTime>
  <Words>121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Energy Cost of Refresh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Cost of Refresh</dc:title>
  <dc:creator>Srinivasan, Balaji</dc:creator>
  <cp:keywords>CTPClassification=CTP_NT</cp:keywords>
  <cp:lastModifiedBy>Srinivasan, Balaji</cp:lastModifiedBy>
  <cp:revision>6</cp:revision>
  <dcterms:created xsi:type="dcterms:W3CDTF">2021-06-16T14:46:28Z</dcterms:created>
  <dcterms:modified xsi:type="dcterms:W3CDTF">2021-06-16T15:10:26Z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2019-09-05 22:25:37Z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balaji.srinivasan@intel.com</vt:lpwstr>
  </property>
  <property fmtid="{D5CDD505-2E9C-101B-9397-08002B2CF9AE}" pid="12" name="MSIP_Label_9aa06179-68b3-4e2b-b09b-a2424735516b_SetDate">
    <vt:lpwstr>2020-09-04T21:03:00.4501528Z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1d1aff78-d081-4e5c-897c-c0cbac074e6c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