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sldIdLst>
    <p:sldId id="280" r:id="rId5"/>
    <p:sldId id="281" r:id="rId6"/>
    <p:sldId id="296" r:id="rId7"/>
    <p:sldId id="298" r:id="rId8"/>
    <p:sldId id="300" r:id="rId9"/>
    <p:sldId id="299" r:id="rId10"/>
    <p:sldId id="297" r:id="rId11"/>
    <p:sldId id="287" r:id="rId12"/>
    <p:sldId id="294" r:id="rId13"/>
    <p:sldId id="286" r:id="rId14"/>
    <p:sldId id="289" r:id="rId15"/>
    <p:sldId id="295" r:id="rId16"/>
    <p:sldId id="291" r:id="rId17"/>
    <p:sldId id="293" r:id="rId18"/>
    <p:sldId id="292" r:id="rId19"/>
    <p:sldId id="288" r:id="rId20"/>
    <p:sldId id="285" r:id="rId21"/>
    <p:sldId id="282" r:id="rId22"/>
    <p:sldId id="283" r:id="rId23"/>
    <p:sldId id="284" r:id="rId24"/>
    <p:sldId id="273" r:id="rId25"/>
    <p:sldId id="277" r:id="rId26"/>
    <p:sldId id="278" r:id="rId27"/>
    <p:sldId id="276" r:id="rId28"/>
    <p:sldId id="275" r:id="rId29"/>
    <p:sldId id="279" r:id="rId30"/>
    <p:sldId id="274" r:id="rId31"/>
    <p:sldId id="269" r:id="rId32"/>
    <p:sldId id="272" r:id="rId33"/>
    <p:sldId id="266" r:id="rId34"/>
    <p:sldId id="268" r:id="rId35"/>
    <p:sldId id="271" r:id="rId36"/>
    <p:sldId id="267" r:id="rId37"/>
    <p:sldId id="258" r:id="rId38"/>
    <p:sldId id="259" r:id="rId39"/>
    <p:sldId id="257" r:id="rId40"/>
    <p:sldId id="261" r:id="rId41"/>
    <p:sldId id="262" r:id="rId42"/>
    <p:sldId id="264" r:id="rId43"/>
    <p:sldId id="260" r:id="rId44"/>
    <p:sldId id="263" r:id="rId45"/>
    <p:sldId id="265" r:id="rId4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EA"/>
    <a:srgbClr val="000000"/>
    <a:srgbClr val="0E5EFE"/>
    <a:srgbClr val="0071EE"/>
    <a:srgbClr val="0064D2"/>
    <a:srgbClr val="0054B0"/>
    <a:srgbClr val="0150ED"/>
    <a:srgbClr val="1E69FE"/>
    <a:srgbClr val="004FEE"/>
    <a:srgbClr val="005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3B438-D70F-4E6E-A371-2F63966516E4}" v="129" dt="2021-02-03T23:42:05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3" autoAdjust="0"/>
    <p:restoredTop sz="94660"/>
  </p:normalViewPr>
  <p:slideViewPr>
    <p:cSldViewPr>
      <p:cViewPr varScale="1">
        <p:scale>
          <a:sx n="170" d="100"/>
          <a:sy n="170" d="100"/>
        </p:scale>
        <p:origin x="80" y="16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balaji_srinivasan_intel_com/Documents/Documents/Mydocs/NSG/WORK2021/WW0621/BiSM%20Current%20Delivery%20and%20Footprint_ww06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balaji_srinivasan_intel_com/Documents/Documents/Mydocs/NSG/WORK2021/WW0621/BiSM%20Current%20Delivery%20and%20Footprint_ww06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balaji_srinivasan_intel_com/Documents/Documents/Mydocs/NSG/WORK2020/WW5020/BiSM%20Current%20Delivery%20and%20Footprint_ww02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footprint_0621!$Q$29</c:f>
              <c:strCache>
                <c:ptCount val="1"/>
                <c:pt idx="0">
                  <c:v>Area G/Area L</c:v>
                </c:pt>
              </c:strCache>
            </c:strRef>
          </c:tx>
          <c:spPr>
            <a:ln w="952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footprint_0621!$P$30:$P$43</c:f>
              <c:numCache>
                <c:formatCode>General</c:formatCode>
                <c:ptCount val="14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</c:numCache>
            </c:numRef>
          </c:xVal>
          <c:yVal>
            <c:numRef>
              <c:f>footprint_0621!$Q$30:$Q$43</c:f>
              <c:numCache>
                <c:formatCode>0.0%</c:formatCode>
                <c:ptCount val="14"/>
                <c:pt idx="0">
                  <c:v>0.60878864605543703</c:v>
                </c:pt>
                <c:pt idx="1">
                  <c:v>0.48703091684434968</c:v>
                </c:pt>
                <c:pt idx="2">
                  <c:v>0.40585909737029141</c:v>
                </c:pt>
                <c:pt idx="3">
                  <c:v>0.3478792263173926</c:v>
                </c:pt>
                <c:pt idx="4">
                  <c:v>0.30439432302771852</c:v>
                </c:pt>
                <c:pt idx="5">
                  <c:v>0.27057273158019424</c:v>
                </c:pt>
                <c:pt idx="6">
                  <c:v>0.24351545842217484</c:v>
                </c:pt>
                <c:pt idx="7">
                  <c:v>0.22137768947470438</c:v>
                </c:pt>
                <c:pt idx="8">
                  <c:v>0.20292954868514571</c:v>
                </c:pt>
                <c:pt idx="9">
                  <c:v>0.18731958340167296</c:v>
                </c:pt>
                <c:pt idx="10">
                  <c:v>0.1739396131586963</c:v>
                </c:pt>
                <c:pt idx="11">
                  <c:v>0.16234363894811657</c:v>
                </c:pt>
                <c:pt idx="12">
                  <c:v>0.15219716151385926</c:v>
                </c:pt>
                <c:pt idx="13">
                  <c:v>0.14324438730716166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20-4556-8219-B91C953BB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7121144"/>
        <c:axId val="637125408"/>
      </c:scatterChart>
      <c:valAx>
        <c:axId val="637121144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L:G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125408"/>
        <c:crosses val="autoZero"/>
        <c:crossBetween val="midCat"/>
      </c:valAx>
      <c:valAx>
        <c:axId val="63712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Area G/AreaL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12114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8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footprint_0621!$R$29</c:f>
              <c:strCache>
                <c:ptCount val="1"/>
                <c:pt idx="0">
                  <c:v>FP Ratio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footprint_0621!$P$30:$P$43</c:f>
              <c:numCache>
                <c:formatCode>General</c:formatCode>
                <c:ptCount val="14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</c:numCache>
            </c:numRef>
          </c:xVal>
          <c:yVal>
            <c:numRef>
              <c:f>footprint_0621!$R$30:$R$43</c:f>
              <c:numCache>
                <c:formatCode>0.00</c:formatCode>
                <c:ptCount val="14"/>
                <c:pt idx="0">
                  <c:v>0.94</c:v>
                </c:pt>
                <c:pt idx="1">
                  <c:v>0.87</c:v>
                </c:pt>
                <c:pt idx="2">
                  <c:v>0.82</c:v>
                </c:pt>
                <c:pt idx="3">
                  <c:v>0.79</c:v>
                </c:pt>
                <c:pt idx="4">
                  <c:v>0.76</c:v>
                </c:pt>
                <c:pt idx="5">
                  <c:v>0.74</c:v>
                </c:pt>
                <c:pt idx="6">
                  <c:v>0.73</c:v>
                </c:pt>
                <c:pt idx="7">
                  <c:v>0.71</c:v>
                </c:pt>
                <c:pt idx="8">
                  <c:v>0.7</c:v>
                </c:pt>
                <c:pt idx="9">
                  <c:v>0.69</c:v>
                </c:pt>
                <c:pt idx="10">
                  <c:v>0.68</c:v>
                </c:pt>
                <c:pt idx="11">
                  <c:v>0.68</c:v>
                </c:pt>
                <c:pt idx="12">
                  <c:v>0.67</c:v>
                </c:pt>
                <c:pt idx="13">
                  <c:v>0.67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0A8-472C-8DDA-F7AD805E5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832680"/>
        <c:axId val="888833008"/>
      </c:scatterChart>
      <c:valAx>
        <c:axId val="888832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L:G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833008"/>
        <c:crosses val="autoZero"/>
        <c:crossBetween val="midCat"/>
      </c:valAx>
      <c:valAx>
        <c:axId val="888833008"/>
        <c:scaling>
          <c:orientation val="minMax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FP compared with Unipolar 2T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9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832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900" b="0" i="0" u="none" strike="noStrike" kern="1200" baseline="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9F-44CB-B028-44CFBCC44E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9F-44CB-B028-44CFBCC44E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9F-44CB-B028-44CFBCC44E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89F-44CB-B028-44CFBCC44E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89F-44CB-B028-44CFBCC44E8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'Die size ww51'!$Q$31:$Q$35</c:f>
              <c:strCache>
                <c:ptCount val="5"/>
                <c:pt idx="0">
                  <c:v>identical</c:v>
                </c:pt>
                <c:pt idx="1">
                  <c:v>resize</c:v>
                </c:pt>
                <c:pt idx="2">
                  <c:v>added ckt</c:v>
                </c:pt>
                <c:pt idx="3">
                  <c:v>new ckt</c:v>
                </c:pt>
                <c:pt idx="4">
                  <c:v>remove </c:v>
                </c:pt>
              </c:strCache>
            </c:strRef>
          </c:cat>
          <c:val>
            <c:numRef>
              <c:f>'Die size ww51'!$R$31:$R$35</c:f>
              <c:numCache>
                <c:formatCode>0</c:formatCode>
                <c:ptCount val="5"/>
                <c:pt idx="0">
                  <c:v>374234</c:v>
                </c:pt>
                <c:pt idx="1">
                  <c:v>1159670</c:v>
                </c:pt>
                <c:pt idx="2">
                  <c:v>1474085</c:v>
                </c:pt>
                <c:pt idx="3">
                  <c:v>10547763.121599998</c:v>
                </c:pt>
                <c:pt idx="4">
                  <c:v>491648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9F-44CB-B028-44CFBCC44E8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289F-44CB-B028-44CFBCC44E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289F-44CB-B028-44CFBCC44E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289F-44CB-B028-44CFBCC44E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289F-44CB-B028-44CFBCC44E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289F-44CB-B028-44CFBCC44E8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'Die size ww51'!$Q$31:$Q$35</c:f>
              <c:strCache>
                <c:ptCount val="5"/>
                <c:pt idx="0">
                  <c:v>identical</c:v>
                </c:pt>
                <c:pt idx="1">
                  <c:v>resize</c:v>
                </c:pt>
                <c:pt idx="2">
                  <c:v>added ckt</c:v>
                </c:pt>
                <c:pt idx="3">
                  <c:v>new ckt</c:v>
                </c:pt>
                <c:pt idx="4">
                  <c:v>remove </c:v>
                </c:pt>
              </c:strCache>
            </c:strRef>
          </c:cat>
          <c:val>
            <c:numRef>
              <c:f>'Die size ww51'!$S$31:$S$35</c:f>
              <c:numCache>
                <c:formatCode>0%</c:formatCode>
                <c:ptCount val="5"/>
                <c:pt idx="0">
                  <c:v>2.6640801625957725E-2</c:v>
                </c:pt>
                <c:pt idx="1">
                  <c:v>8.2554066230151185E-2</c:v>
                </c:pt>
                <c:pt idx="2">
                  <c:v>0.10493649979638379</c:v>
                </c:pt>
                <c:pt idx="3">
                  <c:v>0.75086941571353261</c:v>
                </c:pt>
                <c:pt idx="4">
                  <c:v>3.4999216633974636E-2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89F-44CB-B028-44CFBCC44E8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4T21:49:57.340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4T21:43:39.858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4T21:43:45.847"/>
    </inkml:context>
    <inkml:brush xml:id="br0">
      <inkml:brushProperty name="width" value="0.35" units="cm"/>
      <inkml:brushProperty name="height" value="0.35" units="cm"/>
      <inkml:brushProperty name="color" value="#5B2D90"/>
      <inkml:brushProperty name="ignorePressure" value="1"/>
    </inkml:brush>
  </inkml:definitions>
  <inkml:trace contextRef="#ctx0" brushRef="#br0">2046 49,'-56'-6,"-105"7,-323-2,216-20,25 1,180 18,0 3,-55 8,103-7,-1 0,1 1,0 1,-15 6,24-8,-1 1,1 0,0 1,1 0,-1-1,1 2,0-1,0 1,0 0,0 0,1 0,-3 4,-10 13,-1-1,0-1,-2-1,0 0,-8 3,19-14,-18 18,1 1,1 0,2 2,1 1,1 1,1 1,-12 29,-9 25,-3 21,40-90,0 1,1-1,1 0,1 1,0 0,1-1,1 1,1 2,0 37,-1-41,0 0,1 1,1-1,1 0,0-1,1 1,0-1,3 4,6 12,2-1,1-1,11 13,12 17,-19-29,-2 1,-1 0,-1 1,-2 1,3 10,-18-42,190 473,-187-464,0 1,-1 0,0 0,0 6,-1-5,1-1,0 0,1 0,0 1,41 117,-32-100,2 1,1-2,2 0,0-1,2-1,2 1,27 41,-22-30,-6-6,1-1,2-1,22 22,45 30,3-4,26 11,-21-16,-4 5,22 26,-90-75,-20-22,-1 0,2-1,-1 0,1 0,0 0,0-1,0 0,1 0,0-1,2 1,12 6,0 0,17 13,-23-13,2-1,-1 0,1-1,12 3,-4-2,1 1,-2 2,5 3,44 21,-58-33,-15-4,-1 0,0 0,0 0,0 0,0 0,0 0,0 0,1 0,-1 0,0 0,0 0,0 0,0 0,0 0,0 0,0-1,0 1,1 0,-1 0,0 0,0 0,0 0,0 0,0 0,0 0,0-1,0 1,0 0,0 0,0 0,0 0,0 0,0 0,0-1,0 1,0 0,0 0,0 0,0 0,0 0,0 0,0-1,0 1,0 0,0 0,0 0,0 0,0 0,0 0,-1 0,1 0,0-1,-1 0,0 0,0 0,0-1,-1 1,1 0,0 0,-1 0,1 0,-1 1,1-1,-1 0,1 0,-1 1,0-1,1 1,-1 0,-10-1,0 0,0 2,0-1,0 2,1-1,-1 2,0-1,1 2,-11 4,-31 7,-32 0,-31-1,29-3,-29 9,87-14,1 2,1 1,-1 1,2 1,-1 1,0 3,8-6,1-1,-1-1,-1 0,-6 0,-21 8,-37 12,24-8,-52 25,92-35,1 2,0 0,0 0,1 2,1 0,0 1,-7 9,3 1,0 2,-9 15,9-11,-19 20,31-41,1 0,-1-1,0 0,-1-1,0 0,0-1,-4 2,9-4,0 0,1 0,0 0,0 0,0 1,0-1,1 1,0 0,0 0,0 1,0-1,1 0,0 1,-1 3,-7 15,-10 23,2 1,3 1,1 0,3 1,-1 19,12-64,0 1,0 0,1 0,0 0,0-1,0 1,1 0,0-1,0 1,2 2,9 32,-10-11,-1 0,-1 12,0 7,0-39,1-1,0 1,1-1,0 0,0 0,1 0,0 0,1 1,9 22,-8-17,0-2,-1 0,-1 0,0 0,-1 0,0 1,-1 0,1 11,-1 6,2-1,0 0,5 8,2 21,-7-45,0-1,1 1,0-1,1 0,0 0,1-1,6 8,-3-3,-6-11,0 0,0-1,0 1,1-1,0 0,0-1,0 1,3 1,14 11,-17-11,1-1,-1 0,0 0,1-1,0 1,0-1,0-1,0 1,0-1,0 0,1 0,-1-1,1 1,-1-2,1 1,5-1,-9 0,0 0,0 0,-1-1,1 0,0 1,0-1,-1 0,1 0,0-1,-1 1,3-2,0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4T21:43:52.607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6 0,'-1'0,"-1"0,-1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4T21:43:54.095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4T21:43:55.766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4T21:44:02.032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0 3,'3'-1,"1"0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4T21:44:05.277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14T21:44:08.823"/>
    </inkml:context>
    <inkml:brush xml:id="br0">
      <inkml:brushProperty name="width" value="0.35" units="cm"/>
      <inkml:brushProperty name="height" value="0.3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customXml" Target="../ink/ink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3" Type="http://schemas.openxmlformats.org/officeDocument/2006/relationships/image" Target="../media/image29.tmp"/><Relationship Id="rId7" Type="http://schemas.openxmlformats.org/officeDocument/2006/relationships/image" Target="../media/image16.png"/><Relationship Id="rId12" Type="http://schemas.openxmlformats.org/officeDocument/2006/relationships/customXml" Target="../ink/ink6.xml"/><Relationship Id="rId2" Type="http://schemas.openxmlformats.org/officeDocument/2006/relationships/image" Target="../media/image19.tmp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3.xml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customXml" Target="../ink/ink8.xml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543D0-F698-4A00-923D-3289D659C6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BiSM Decoders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837D1-E142-497A-9294-7839E6EFF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 3’21</a:t>
            </a:r>
          </a:p>
          <a:p>
            <a:r>
              <a:rPr lang="en-US" dirty="0"/>
              <a:t>Balaji/Mase/Derchang</a:t>
            </a:r>
          </a:p>
        </p:txBody>
      </p:sp>
    </p:spTree>
    <p:extLst>
      <p:ext uri="{BB962C8B-B14F-4D97-AF65-F5344CB8AC3E}">
        <p14:creationId xmlns:p14="http://schemas.microsoft.com/office/powerpoint/2010/main" val="104874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16632"/>
            <a:ext cx="7776864" cy="838200"/>
          </a:xfrm>
        </p:spPr>
        <p:txBody>
          <a:bodyPr/>
          <a:lstStyle/>
          <a:p>
            <a:r>
              <a:rPr lang="en-US" sz="4000" dirty="0"/>
              <a:t>2T bipolar Decoder with ATF FE DR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DBD00-44E8-4E4F-8B0A-D7EA163B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548680"/>
            <a:ext cx="2295449" cy="3753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272FF-D4A7-4EA9-A4B2-B1BE2A55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99299" y="-474799"/>
            <a:ext cx="1130509" cy="12034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58605-04BC-4808-9565-3498FE21AEC1}"/>
              </a:ext>
            </a:extLst>
          </p:cNvPr>
          <p:cNvSpPr txBox="1"/>
          <p:nvPr/>
        </p:nvSpPr>
        <p:spPr>
          <a:xfrm>
            <a:off x="371364" y="4581128"/>
            <a:ext cx="1271502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GSELP1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B7099-3214-4941-B1EE-964ADB109A1E}"/>
              </a:ext>
            </a:extLst>
          </p:cNvPr>
          <p:cNvSpPr txBox="1"/>
          <p:nvPr/>
        </p:nvSpPr>
        <p:spPr>
          <a:xfrm>
            <a:off x="2279576" y="4581128"/>
            <a:ext cx="105349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LSELP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C220E-27DB-491B-82FF-72A715E36D78}"/>
              </a:ext>
            </a:extLst>
          </p:cNvPr>
          <p:cNvSpPr txBox="1"/>
          <p:nvPr/>
        </p:nvSpPr>
        <p:spPr>
          <a:xfrm>
            <a:off x="8760296" y="4581128"/>
            <a:ext cx="105349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LSELP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EE271-ABD9-4FAC-860E-23E19A8234F0}"/>
              </a:ext>
            </a:extLst>
          </p:cNvPr>
          <p:cNvSpPr txBox="1"/>
          <p:nvPr/>
        </p:nvSpPr>
        <p:spPr>
          <a:xfrm>
            <a:off x="4619836" y="4617132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LSELN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022F2-A272-4BD6-AC27-7D8484CD46EE}"/>
              </a:ext>
            </a:extLst>
          </p:cNvPr>
          <p:cNvSpPr txBox="1"/>
          <p:nvPr/>
        </p:nvSpPr>
        <p:spPr>
          <a:xfrm>
            <a:off x="10632504" y="4545124"/>
            <a:ext cx="1271502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GSELP1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2AA6BF-29BC-4273-A4F6-0A826FE250FC}"/>
              </a:ext>
            </a:extLst>
          </p:cNvPr>
          <p:cNvSpPr txBox="1"/>
          <p:nvPr/>
        </p:nvSpPr>
        <p:spPr>
          <a:xfrm>
            <a:off x="6636060" y="4581128"/>
            <a:ext cx="113204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GSELN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BC8EA-5BD6-486E-8BB7-5BB719435141}"/>
              </a:ext>
            </a:extLst>
          </p:cNvPr>
          <p:cNvSpPr txBox="1"/>
          <p:nvPr/>
        </p:nvSpPr>
        <p:spPr>
          <a:xfrm>
            <a:off x="-13418" y="609329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 5.2/7?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CE902-ED88-40F4-B6E7-1F6FAE1AB675}"/>
              </a:ext>
            </a:extLst>
          </p:cNvPr>
          <p:cNvSpPr txBox="1"/>
          <p:nvPr/>
        </p:nvSpPr>
        <p:spPr>
          <a:xfrm>
            <a:off x="1163452" y="6093296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8.52/7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D1997-36F8-47F7-B205-2464D7771CF2}"/>
              </a:ext>
            </a:extLst>
          </p:cNvPr>
          <p:cNvSpPr txBox="1"/>
          <p:nvPr/>
        </p:nvSpPr>
        <p:spPr>
          <a:xfrm>
            <a:off x="2423592" y="6093296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3.16/7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CBDF2-D8DA-415F-86BE-B766F1A18B2C}"/>
              </a:ext>
            </a:extLst>
          </p:cNvPr>
          <p:cNvSpPr txBox="1"/>
          <p:nvPr/>
        </p:nvSpPr>
        <p:spPr>
          <a:xfrm>
            <a:off x="4367808" y="6093296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TWN 3.16/7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BBC031-EB4A-4D63-A2E6-6EB5F895C3BF}"/>
              </a:ext>
            </a:extLst>
          </p:cNvPr>
          <p:cNvSpPr txBox="1"/>
          <p:nvPr/>
        </p:nvSpPr>
        <p:spPr>
          <a:xfrm>
            <a:off x="6276020" y="61293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TWN 8.52/7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048C7-6AC1-4CDA-B345-EFF3EC084701}"/>
              </a:ext>
            </a:extLst>
          </p:cNvPr>
          <p:cNvSpPr txBox="1"/>
          <p:nvPr/>
        </p:nvSpPr>
        <p:spPr>
          <a:xfrm>
            <a:off x="7824192" y="6129300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3.16/7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8DAEEB-D245-4873-81DB-B06F1376604B}"/>
              </a:ext>
            </a:extLst>
          </p:cNvPr>
          <p:cNvSpPr txBox="1"/>
          <p:nvPr/>
        </p:nvSpPr>
        <p:spPr>
          <a:xfrm>
            <a:off x="8868308" y="6129300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3.16/7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221FA1-C5C6-402B-95C4-696C85044FCC}"/>
              </a:ext>
            </a:extLst>
          </p:cNvPr>
          <p:cNvSpPr txBox="1"/>
          <p:nvPr/>
        </p:nvSpPr>
        <p:spPr>
          <a:xfrm>
            <a:off x="10020436" y="6129300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8.52/7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182CF9-46DB-44D8-A669-1F1566DAD7C3}"/>
              </a:ext>
            </a:extLst>
          </p:cNvPr>
          <p:cNvSpPr txBox="1"/>
          <p:nvPr/>
        </p:nvSpPr>
        <p:spPr>
          <a:xfrm>
            <a:off x="11181787" y="612930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 5.2/7?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9D244-EB4B-4572-867B-9131D06860C4}"/>
              </a:ext>
            </a:extLst>
          </p:cNvPr>
          <p:cNvSpPr txBox="1"/>
          <p:nvPr/>
        </p:nvSpPr>
        <p:spPr>
          <a:xfrm>
            <a:off x="9588388" y="1772816"/>
            <a:ext cx="2316660" cy="143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+ M1/2/3</a:t>
            </a:r>
          </a:p>
          <a:p>
            <a:r>
              <a:rPr lang="en-US" dirty="0"/>
              <a:t>Finer pitch. </a:t>
            </a:r>
          </a:p>
          <a:p>
            <a:r>
              <a:rPr lang="en-US" dirty="0"/>
              <a:t>M1 16 tracks</a:t>
            </a:r>
          </a:p>
          <a:p>
            <a:r>
              <a:rPr lang="en-US" dirty="0"/>
              <a:t>M2/3 18 tracks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0B8AC1A-44D2-4F1E-AA1B-AF391FE2D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64" y="1052736"/>
            <a:ext cx="6204814" cy="31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7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2144672" cy="838200"/>
          </a:xfrm>
        </p:spPr>
        <p:txBody>
          <a:bodyPr/>
          <a:lstStyle/>
          <a:p>
            <a:r>
              <a:rPr lang="en-US" sz="4000" dirty="0"/>
              <a:t>2T bipolar Decoder with ATF FE DR + addl. metal layer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DBD00-44E8-4E4F-8B0A-D7EA163B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548680"/>
            <a:ext cx="2295449" cy="3753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58605-04BC-4808-9565-3498FE21AEC1}"/>
              </a:ext>
            </a:extLst>
          </p:cNvPr>
          <p:cNvSpPr txBox="1"/>
          <p:nvPr/>
        </p:nvSpPr>
        <p:spPr>
          <a:xfrm>
            <a:off x="371364" y="4581128"/>
            <a:ext cx="1271502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GSELP1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B7099-3214-4941-B1EE-964ADB109A1E}"/>
              </a:ext>
            </a:extLst>
          </p:cNvPr>
          <p:cNvSpPr txBox="1"/>
          <p:nvPr/>
        </p:nvSpPr>
        <p:spPr>
          <a:xfrm>
            <a:off x="2279576" y="4581128"/>
            <a:ext cx="105349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LSELP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C220E-27DB-491B-82FF-72A715E36D78}"/>
              </a:ext>
            </a:extLst>
          </p:cNvPr>
          <p:cNvSpPr txBox="1"/>
          <p:nvPr/>
        </p:nvSpPr>
        <p:spPr>
          <a:xfrm>
            <a:off x="8760296" y="4581128"/>
            <a:ext cx="105349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LSELP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EE271-ABD9-4FAC-860E-23E19A8234F0}"/>
              </a:ext>
            </a:extLst>
          </p:cNvPr>
          <p:cNvSpPr txBox="1"/>
          <p:nvPr/>
        </p:nvSpPr>
        <p:spPr>
          <a:xfrm>
            <a:off x="4619836" y="4617132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LSELN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2AA6BF-29BC-4273-A4F6-0A826FE250FC}"/>
              </a:ext>
            </a:extLst>
          </p:cNvPr>
          <p:cNvSpPr txBox="1"/>
          <p:nvPr/>
        </p:nvSpPr>
        <p:spPr>
          <a:xfrm>
            <a:off x="6636060" y="4581128"/>
            <a:ext cx="113204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GSELN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BC8EA-5BD6-486E-8BB7-5BB719435141}"/>
              </a:ext>
            </a:extLst>
          </p:cNvPr>
          <p:cNvSpPr txBox="1"/>
          <p:nvPr/>
        </p:nvSpPr>
        <p:spPr>
          <a:xfrm>
            <a:off x="-13418" y="609329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 5.2/7?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CE902-ED88-40F4-B6E7-1F6FAE1AB675}"/>
              </a:ext>
            </a:extLst>
          </p:cNvPr>
          <p:cNvSpPr txBox="1"/>
          <p:nvPr/>
        </p:nvSpPr>
        <p:spPr>
          <a:xfrm>
            <a:off x="1163452" y="6093296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8.52/7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D1997-36F8-47F7-B205-2464D7771CF2}"/>
              </a:ext>
            </a:extLst>
          </p:cNvPr>
          <p:cNvSpPr txBox="1"/>
          <p:nvPr/>
        </p:nvSpPr>
        <p:spPr>
          <a:xfrm>
            <a:off x="2423592" y="6093296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3.16/7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CBDF2-D8DA-415F-86BE-B766F1A18B2C}"/>
              </a:ext>
            </a:extLst>
          </p:cNvPr>
          <p:cNvSpPr txBox="1"/>
          <p:nvPr/>
        </p:nvSpPr>
        <p:spPr>
          <a:xfrm>
            <a:off x="4367808" y="6093296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TWN 3.16/7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BBC031-EB4A-4D63-A2E6-6EB5F895C3BF}"/>
              </a:ext>
            </a:extLst>
          </p:cNvPr>
          <p:cNvSpPr txBox="1"/>
          <p:nvPr/>
        </p:nvSpPr>
        <p:spPr>
          <a:xfrm>
            <a:off x="6276020" y="61293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TWN 8.52/7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048C7-6AC1-4CDA-B345-EFF3EC084701}"/>
              </a:ext>
            </a:extLst>
          </p:cNvPr>
          <p:cNvSpPr txBox="1"/>
          <p:nvPr/>
        </p:nvSpPr>
        <p:spPr>
          <a:xfrm>
            <a:off x="7824192" y="6129300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3.16/7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8DAEEB-D245-4873-81DB-B06F1376604B}"/>
              </a:ext>
            </a:extLst>
          </p:cNvPr>
          <p:cNvSpPr txBox="1"/>
          <p:nvPr/>
        </p:nvSpPr>
        <p:spPr>
          <a:xfrm>
            <a:off x="8868308" y="6129300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3.16/7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9D244-EB4B-4572-867B-9131D06860C4}"/>
              </a:ext>
            </a:extLst>
          </p:cNvPr>
          <p:cNvSpPr txBox="1"/>
          <p:nvPr/>
        </p:nvSpPr>
        <p:spPr>
          <a:xfrm>
            <a:off x="9336360" y="1700808"/>
            <a:ext cx="2498376" cy="2441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+ M1/2/3</a:t>
            </a:r>
          </a:p>
          <a:p>
            <a:r>
              <a:rPr lang="en-US" dirty="0"/>
              <a:t>Finer pitch. </a:t>
            </a:r>
          </a:p>
          <a:p>
            <a:r>
              <a:rPr lang="en-US" dirty="0"/>
              <a:t>M1 16 tracks</a:t>
            </a:r>
          </a:p>
          <a:p>
            <a:r>
              <a:rPr lang="en-US" dirty="0"/>
              <a:t>M2/3 18 tracks</a:t>
            </a:r>
          </a:p>
          <a:p>
            <a:r>
              <a:rPr lang="en-US" dirty="0"/>
              <a:t>M3A for GP routes</a:t>
            </a:r>
          </a:p>
          <a:p>
            <a:r>
              <a:rPr lang="en-US" dirty="0"/>
              <a:t>Removes need to</a:t>
            </a:r>
          </a:p>
          <a:p>
            <a:r>
              <a:rPr lang="en-US" dirty="0"/>
              <a:t>Duplicate decoder.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22AC7A-5224-4DB4-A802-25D1840B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56790" y="639720"/>
            <a:ext cx="1082181" cy="9757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295528-937E-47FB-9D33-523DDD78E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872716"/>
            <a:ext cx="670214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16632"/>
            <a:ext cx="11089232" cy="838200"/>
          </a:xfrm>
        </p:spPr>
        <p:txBody>
          <a:bodyPr/>
          <a:lstStyle/>
          <a:p>
            <a:r>
              <a:rPr lang="en-US" sz="4000" dirty="0"/>
              <a:t>2T bipolar Decoder with ATF FE DR and 18 tr/pc M3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DBD00-44E8-4E4F-8B0A-D7EA163B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548680"/>
            <a:ext cx="2295449" cy="3753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58605-04BC-4808-9565-3498FE21AEC1}"/>
              </a:ext>
            </a:extLst>
          </p:cNvPr>
          <p:cNvSpPr txBox="1"/>
          <p:nvPr/>
        </p:nvSpPr>
        <p:spPr>
          <a:xfrm>
            <a:off x="371364" y="4581128"/>
            <a:ext cx="1271502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GSELP1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AB7099-3214-4941-B1EE-964ADB109A1E}"/>
              </a:ext>
            </a:extLst>
          </p:cNvPr>
          <p:cNvSpPr txBox="1"/>
          <p:nvPr/>
        </p:nvSpPr>
        <p:spPr>
          <a:xfrm>
            <a:off x="2279576" y="4581128"/>
            <a:ext cx="105349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LSELP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C220E-27DB-491B-82FF-72A715E36D78}"/>
              </a:ext>
            </a:extLst>
          </p:cNvPr>
          <p:cNvSpPr txBox="1"/>
          <p:nvPr/>
        </p:nvSpPr>
        <p:spPr>
          <a:xfrm>
            <a:off x="8760296" y="4581128"/>
            <a:ext cx="105349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LSELP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EE271-ABD9-4FAC-860E-23E19A8234F0}"/>
              </a:ext>
            </a:extLst>
          </p:cNvPr>
          <p:cNvSpPr txBox="1"/>
          <p:nvPr/>
        </p:nvSpPr>
        <p:spPr>
          <a:xfrm>
            <a:off x="4619836" y="4617132"/>
            <a:ext cx="106952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LSELN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022F2-A272-4BD6-AC27-7D8484CD46EE}"/>
              </a:ext>
            </a:extLst>
          </p:cNvPr>
          <p:cNvSpPr txBox="1"/>
          <p:nvPr/>
        </p:nvSpPr>
        <p:spPr>
          <a:xfrm>
            <a:off x="10632504" y="4545124"/>
            <a:ext cx="1271502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GSELP1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2AA6BF-29BC-4273-A4F6-0A826FE250FC}"/>
              </a:ext>
            </a:extLst>
          </p:cNvPr>
          <p:cNvSpPr txBox="1"/>
          <p:nvPr/>
        </p:nvSpPr>
        <p:spPr>
          <a:xfrm>
            <a:off x="6636060" y="4581128"/>
            <a:ext cx="113204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GSELN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BC8EA-5BD6-486E-8BB7-5BB719435141}"/>
              </a:ext>
            </a:extLst>
          </p:cNvPr>
          <p:cNvSpPr txBox="1"/>
          <p:nvPr/>
        </p:nvSpPr>
        <p:spPr>
          <a:xfrm>
            <a:off x="-13418" y="609329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 5.2/7?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CE902-ED88-40F4-B6E7-1F6FAE1AB675}"/>
              </a:ext>
            </a:extLst>
          </p:cNvPr>
          <p:cNvSpPr txBox="1"/>
          <p:nvPr/>
        </p:nvSpPr>
        <p:spPr>
          <a:xfrm>
            <a:off x="1163452" y="6093296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8.52/7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D1997-36F8-47F7-B205-2464D7771CF2}"/>
              </a:ext>
            </a:extLst>
          </p:cNvPr>
          <p:cNvSpPr txBox="1"/>
          <p:nvPr/>
        </p:nvSpPr>
        <p:spPr>
          <a:xfrm>
            <a:off x="2423592" y="6093296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3.16/7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CBDF2-D8DA-415F-86BE-B766F1A18B2C}"/>
              </a:ext>
            </a:extLst>
          </p:cNvPr>
          <p:cNvSpPr txBox="1"/>
          <p:nvPr/>
        </p:nvSpPr>
        <p:spPr>
          <a:xfrm>
            <a:off x="4367808" y="6093296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TWN 3.16/7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BBC031-EB4A-4D63-A2E6-6EB5F895C3BF}"/>
              </a:ext>
            </a:extLst>
          </p:cNvPr>
          <p:cNvSpPr txBox="1"/>
          <p:nvPr/>
        </p:nvSpPr>
        <p:spPr>
          <a:xfrm>
            <a:off x="6276020" y="6129300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TWN 8.52/7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048C7-6AC1-4CDA-B345-EFF3EC084701}"/>
              </a:ext>
            </a:extLst>
          </p:cNvPr>
          <p:cNvSpPr txBox="1"/>
          <p:nvPr/>
        </p:nvSpPr>
        <p:spPr>
          <a:xfrm>
            <a:off x="7824192" y="6129300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3.16/7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8DAEEB-D245-4873-81DB-B06F1376604B}"/>
              </a:ext>
            </a:extLst>
          </p:cNvPr>
          <p:cNvSpPr txBox="1"/>
          <p:nvPr/>
        </p:nvSpPr>
        <p:spPr>
          <a:xfrm>
            <a:off x="8868308" y="6129300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3.16/7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221FA1-C5C6-402B-95C4-696C85044FCC}"/>
              </a:ext>
            </a:extLst>
          </p:cNvPr>
          <p:cNvSpPr txBox="1"/>
          <p:nvPr/>
        </p:nvSpPr>
        <p:spPr>
          <a:xfrm>
            <a:off x="10020436" y="6129300"/>
            <a:ext cx="84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 8.52/7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182CF9-46DB-44D8-A669-1F1566DAD7C3}"/>
              </a:ext>
            </a:extLst>
          </p:cNvPr>
          <p:cNvSpPr txBox="1"/>
          <p:nvPr/>
        </p:nvSpPr>
        <p:spPr>
          <a:xfrm>
            <a:off x="11181787" y="6129300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 5.2/7?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9D244-EB4B-4572-867B-9131D06860C4}"/>
              </a:ext>
            </a:extLst>
          </p:cNvPr>
          <p:cNvSpPr txBox="1"/>
          <p:nvPr/>
        </p:nvSpPr>
        <p:spPr>
          <a:xfrm>
            <a:off x="9588388" y="1772816"/>
            <a:ext cx="2316660" cy="143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+ M1/2/3</a:t>
            </a:r>
          </a:p>
          <a:p>
            <a:r>
              <a:rPr lang="en-US" dirty="0"/>
              <a:t>Finer pitch. </a:t>
            </a:r>
          </a:p>
          <a:p>
            <a:r>
              <a:rPr lang="en-US" dirty="0"/>
              <a:t>M1 16 tracks</a:t>
            </a:r>
          </a:p>
          <a:p>
            <a:r>
              <a:rPr lang="en-US" dirty="0"/>
              <a:t>M2/3 18 tracks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6E24B-7DD7-4370-9015-409602B2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0" y="1016732"/>
            <a:ext cx="6624736" cy="3416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B57FD-2A4B-4BA0-96C2-DF34ADB3BE61}"/>
              </a:ext>
            </a:extLst>
          </p:cNvPr>
          <p:cNvSpPr txBox="1"/>
          <p:nvPr/>
        </p:nvSpPr>
        <p:spPr>
          <a:xfrm>
            <a:off x="4403812" y="5337212"/>
            <a:ext cx="3672408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is TBD</a:t>
            </a:r>
          </a:p>
        </p:txBody>
      </p:sp>
    </p:spTree>
    <p:extLst>
      <p:ext uri="{BB962C8B-B14F-4D97-AF65-F5344CB8AC3E}">
        <p14:creationId xmlns:p14="http://schemas.microsoft.com/office/powerpoint/2010/main" val="15043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5C15C-A978-4906-B556-2AA52FAD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152400"/>
            <a:ext cx="8133928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8x8 vs 4x16 : # global </a:t>
            </a:r>
            <a:r>
              <a:rPr lang="en-US" dirty="0" err="1"/>
              <a:t>xtors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1501EE3-691D-4B8A-AE4B-E4F02EB5F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60748"/>
            <a:ext cx="5335004" cy="4935252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4x16  4 GWL/ </a:t>
            </a:r>
            <a:r>
              <a:rPr lang="en-US" dirty="0" err="1">
                <a:sym typeface="Wingdings" panose="05000000000000000000" pitchFamily="2" charset="2"/>
              </a:rPr>
              <a:t>Pitchcell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r>
              <a:rPr lang="en-US" dirty="0">
                <a:sym typeface="Wingdings" panose="05000000000000000000" pitchFamily="2" charset="2"/>
              </a:rPr>
              <a:t>4 </a:t>
            </a:r>
            <a:r>
              <a:rPr lang="en-US" dirty="0" err="1">
                <a:sym typeface="Wingdings" panose="05000000000000000000" pitchFamily="2" charset="2"/>
              </a:rPr>
              <a:t>gbl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pitchcell</a:t>
            </a:r>
            <a:r>
              <a:rPr lang="en-US" dirty="0">
                <a:sym typeface="Wingdings" panose="05000000000000000000" pitchFamily="2" charset="2"/>
              </a:rPr>
              <a:t> x 8 </a:t>
            </a:r>
            <a:r>
              <a:rPr lang="en-US" dirty="0" err="1">
                <a:sym typeface="Wingdings" panose="05000000000000000000" pitchFamily="2" charset="2"/>
              </a:rPr>
              <a:t>pitchcell</a:t>
            </a:r>
            <a:r>
              <a:rPr lang="en-US" dirty="0">
                <a:sym typeface="Wingdings" panose="05000000000000000000" pitchFamily="2" charset="2"/>
              </a:rPr>
              <a:t>/side x 2 sides</a:t>
            </a:r>
          </a:p>
          <a:p>
            <a:r>
              <a:rPr lang="en-US" dirty="0">
                <a:sym typeface="Wingdings" panose="05000000000000000000" pitchFamily="2" charset="2"/>
              </a:rPr>
              <a:t>32 </a:t>
            </a:r>
            <a:r>
              <a:rPr lang="en-US" dirty="0" err="1">
                <a:sym typeface="Wingdings" panose="05000000000000000000" pitchFamily="2" charset="2"/>
              </a:rPr>
              <a:t>GWl</a:t>
            </a:r>
            <a:r>
              <a:rPr lang="en-US" dirty="0">
                <a:sym typeface="Wingdings" panose="05000000000000000000" pitchFamily="2" charset="2"/>
              </a:rPr>
              <a:t>/per side.</a:t>
            </a:r>
          </a:p>
          <a:p>
            <a:r>
              <a:rPr lang="en-US" dirty="0">
                <a:sym typeface="Wingdings" panose="05000000000000000000" pitchFamily="2" charset="2"/>
              </a:rPr>
              <a:t>64 GSEL + 64 GDSEL devices/patch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C8729-92B1-4954-9E17-AFC65CDDD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522376"/>
            <a:ext cx="48505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1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5C15C-A978-4906-B556-2AA52FAD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152400"/>
            <a:ext cx="8133928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8x8 vs 4x16 : # global </a:t>
            </a:r>
            <a:r>
              <a:rPr lang="en-US" dirty="0" err="1"/>
              <a:t>xtors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1501EE3-691D-4B8A-AE4B-E4F02EB5F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60748"/>
            <a:ext cx="5335004" cy="5256584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4x16  4 GWL/ </a:t>
            </a:r>
            <a:r>
              <a:rPr lang="en-US" dirty="0" err="1">
                <a:sym typeface="Wingdings" panose="05000000000000000000" pitchFamily="2" charset="2"/>
              </a:rPr>
              <a:t>Pitchcell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r>
              <a:rPr lang="en-US" dirty="0">
                <a:sym typeface="Wingdings" panose="05000000000000000000" pitchFamily="2" charset="2"/>
              </a:rPr>
              <a:t>4 </a:t>
            </a:r>
            <a:r>
              <a:rPr lang="en-US" dirty="0" err="1">
                <a:sym typeface="Wingdings" panose="05000000000000000000" pitchFamily="2" charset="2"/>
              </a:rPr>
              <a:t>gbl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pitchcell</a:t>
            </a:r>
            <a:r>
              <a:rPr lang="en-US" dirty="0">
                <a:sym typeface="Wingdings" panose="05000000000000000000" pitchFamily="2" charset="2"/>
              </a:rPr>
              <a:t> x 8 </a:t>
            </a:r>
            <a:r>
              <a:rPr lang="en-US" dirty="0" err="1">
                <a:sym typeface="Wingdings" panose="05000000000000000000" pitchFamily="2" charset="2"/>
              </a:rPr>
              <a:t>pitcell</a:t>
            </a:r>
            <a:r>
              <a:rPr lang="en-US" dirty="0">
                <a:sym typeface="Wingdings" panose="05000000000000000000" pitchFamily="2" charset="2"/>
              </a:rPr>
              <a:t>/side x 2 sides</a:t>
            </a:r>
          </a:p>
          <a:p>
            <a:r>
              <a:rPr lang="en-US" dirty="0">
                <a:sym typeface="Wingdings" panose="05000000000000000000" pitchFamily="2" charset="2"/>
              </a:rPr>
              <a:t>32 </a:t>
            </a:r>
            <a:r>
              <a:rPr lang="en-US" dirty="0" err="1">
                <a:sym typeface="Wingdings" panose="05000000000000000000" pitchFamily="2" charset="2"/>
              </a:rPr>
              <a:t>GWl</a:t>
            </a:r>
            <a:r>
              <a:rPr lang="en-US" dirty="0">
                <a:sym typeface="Wingdings" panose="05000000000000000000" pitchFamily="2" charset="2"/>
              </a:rPr>
              <a:t>/per side.</a:t>
            </a:r>
          </a:p>
          <a:p>
            <a:r>
              <a:rPr lang="en-US" dirty="0">
                <a:sym typeface="Wingdings" panose="05000000000000000000" pitchFamily="2" charset="2"/>
              </a:rPr>
              <a:t>32 Shorter M3 tracks per side :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ATF POR</a:t>
            </a:r>
          </a:p>
          <a:p>
            <a:r>
              <a:rPr lang="en-US" dirty="0">
                <a:sym typeface="Wingdings" panose="05000000000000000000" pitchFamily="2" charset="2"/>
              </a:rPr>
              <a:t>32 GSEL + 32 GDSEL devices/patch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16E164-CD76-4E90-8FF0-C63C72D04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0" y="1556792"/>
            <a:ext cx="5724636" cy="45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3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5C15C-A978-4906-B556-2AA52FAD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152400"/>
            <a:ext cx="8133928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8x8 vs 4x16 : # global </a:t>
            </a:r>
            <a:r>
              <a:rPr lang="en-US" dirty="0" err="1"/>
              <a:t>xtors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1501EE3-691D-4B8A-AE4B-E4F02EB5F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160748"/>
            <a:ext cx="5335004" cy="4935252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8x8  8 GWL/ </a:t>
            </a:r>
            <a:r>
              <a:rPr lang="en-US" dirty="0" err="1">
                <a:sym typeface="Wingdings" panose="05000000000000000000" pitchFamily="2" charset="2"/>
              </a:rPr>
              <a:t>Pitchcell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r>
              <a:rPr lang="en-US" dirty="0">
                <a:sym typeface="Wingdings" panose="05000000000000000000" pitchFamily="2" charset="2"/>
              </a:rPr>
              <a:t>8 </a:t>
            </a:r>
            <a:r>
              <a:rPr lang="en-US" dirty="0" err="1">
                <a:sym typeface="Wingdings" panose="05000000000000000000" pitchFamily="2" charset="2"/>
              </a:rPr>
              <a:t>gbl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pitchcell</a:t>
            </a:r>
            <a:r>
              <a:rPr lang="en-US" dirty="0">
                <a:sym typeface="Wingdings" panose="05000000000000000000" pitchFamily="2" charset="2"/>
              </a:rPr>
              <a:t> x 8 </a:t>
            </a:r>
            <a:r>
              <a:rPr lang="en-US" dirty="0" err="1">
                <a:sym typeface="Wingdings" panose="05000000000000000000" pitchFamily="2" charset="2"/>
              </a:rPr>
              <a:t>pitcell</a:t>
            </a:r>
            <a:r>
              <a:rPr lang="en-US" dirty="0">
                <a:sym typeface="Wingdings" panose="05000000000000000000" pitchFamily="2" charset="2"/>
              </a:rPr>
              <a:t>/side x 2 sides</a:t>
            </a:r>
          </a:p>
          <a:p>
            <a:r>
              <a:rPr lang="en-US" dirty="0">
                <a:sym typeface="Wingdings" panose="05000000000000000000" pitchFamily="2" charset="2"/>
              </a:rPr>
              <a:t>64 </a:t>
            </a:r>
            <a:r>
              <a:rPr lang="en-US" dirty="0" err="1">
                <a:sym typeface="Wingdings" panose="05000000000000000000" pitchFamily="2" charset="2"/>
              </a:rPr>
              <a:t>GWl</a:t>
            </a:r>
            <a:r>
              <a:rPr lang="en-US" dirty="0">
                <a:sym typeface="Wingdings" panose="05000000000000000000" pitchFamily="2" charset="2"/>
              </a:rPr>
              <a:t>/per side.</a:t>
            </a:r>
          </a:p>
          <a:p>
            <a:r>
              <a:rPr lang="en-US" dirty="0">
                <a:sym typeface="Wingdings" panose="05000000000000000000" pitchFamily="2" charset="2"/>
              </a:rPr>
              <a:t>128 GSEL + 128 GDSEL devices/patch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BB2D87-7B9D-4359-8275-7155F9BB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04764"/>
            <a:ext cx="5544616" cy="43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4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8E8D-1AE8-48EF-BEA0-E2D5C2068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1309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2T bipolar vs. 2T unipolar Decoder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A546E-6FE7-4F1F-A050-39355D95F226}"/>
              </a:ext>
            </a:extLst>
          </p:cNvPr>
          <p:cNvSpPr txBox="1"/>
          <p:nvPr/>
        </p:nvSpPr>
        <p:spPr>
          <a:xfrm>
            <a:off x="947428" y="5445224"/>
            <a:ext cx="105509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Bipolar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0C52F-920B-4A24-941F-BD3D868868E3}"/>
              </a:ext>
            </a:extLst>
          </p:cNvPr>
          <p:cNvSpPr txBox="1"/>
          <p:nvPr/>
        </p:nvSpPr>
        <p:spPr>
          <a:xfrm>
            <a:off x="3395700" y="5409220"/>
            <a:ext cx="122661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Unipolar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697C77F-598A-46EC-8F10-84BDBCDF9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484784"/>
            <a:ext cx="7500156" cy="40135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43EE4F-41D3-41E4-BAFB-CC815C6C92D9}"/>
              </a:ext>
            </a:extLst>
          </p:cNvPr>
          <p:cNvSpPr txBox="1"/>
          <p:nvPr/>
        </p:nvSpPr>
        <p:spPr>
          <a:xfrm>
            <a:off x="6023992" y="5373216"/>
            <a:ext cx="167545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Bipolar-float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C8FF-072F-48F2-91F6-F633A677C81A}"/>
              </a:ext>
            </a:extLst>
          </p:cNvPr>
          <p:cNvSpPr txBox="1"/>
          <p:nvPr/>
        </p:nvSpPr>
        <p:spPr>
          <a:xfrm>
            <a:off x="7860196" y="2348880"/>
            <a:ext cx="3995004" cy="277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FP – </a:t>
            </a:r>
            <a:r>
              <a:rPr lang="en-US" dirty="0" err="1"/>
              <a:t>wip</a:t>
            </a:r>
            <a:r>
              <a:rPr lang="en-US" dirty="0"/>
              <a:t>, expect smaller</a:t>
            </a:r>
            <a:br>
              <a:rPr lang="en-US" dirty="0"/>
            </a:br>
            <a:r>
              <a:rPr lang="en-US" dirty="0"/>
              <a:t>than 3t</a:t>
            </a:r>
          </a:p>
          <a:p>
            <a:pPr marL="342900" indent="-342900">
              <a:buFontTx/>
              <a:buChar char="-"/>
            </a:pPr>
            <a:r>
              <a:rPr lang="en-US" dirty="0"/>
              <a:t>Track count is smaller x16</a:t>
            </a:r>
          </a:p>
          <a:p>
            <a:pPr marL="342900" indent="-342900">
              <a:buFontTx/>
              <a:buChar char="-"/>
            </a:pPr>
            <a:r>
              <a:rPr lang="en-US" dirty="0"/>
              <a:t>Need adjacent </a:t>
            </a:r>
            <a:r>
              <a:rPr lang="en-US" dirty="0" err="1"/>
              <a:t>wl</a:t>
            </a:r>
            <a:r>
              <a:rPr lang="en-US" dirty="0"/>
              <a:t> grounding</a:t>
            </a:r>
            <a:br>
              <a:rPr lang="en-US" dirty="0"/>
            </a:br>
            <a:r>
              <a:rPr lang="en-US" dirty="0"/>
              <a:t>scheme – prevent false </a:t>
            </a:r>
            <a:br>
              <a:rPr lang="en-US" dirty="0"/>
            </a:br>
            <a:r>
              <a:rPr lang="en-US" dirty="0"/>
              <a:t>selection, minimize refresh</a:t>
            </a:r>
          </a:p>
          <a:p>
            <a:pPr marL="342900" indent="-342900">
              <a:buFontTx/>
              <a:buChar char="-"/>
            </a:pPr>
            <a:r>
              <a:rPr lang="en-US" dirty="0"/>
              <a:t>Powerup </a:t>
            </a:r>
            <a:r>
              <a:rPr lang="en-US" dirty="0" err="1"/>
              <a:t>init</a:t>
            </a:r>
            <a:r>
              <a:rPr lang="en-US" dirty="0"/>
              <a:t> and periodic</a:t>
            </a:r>
            <a:br>
              <a:rPr lang="en-US" dirty="0"/>
            </a:br>
            <a:r>
              <a:rPr lang="en-US" dirty="0"/>
              <a:t>refresh.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2E670-2869-4DFF-BB25-F86C7B57B770}"/>
              </a:ext>
            </a:extLst>
          </p:cNvPr>
          <p:cNvSpPr/>
          <p:nvPr/>
        </p:nvSpPr>
        <p:spPr>
          <a:xfrm>
            <a:off x="155340" y="1340768"/>
            <a:ext cx="2448272" cy="482453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AC6DA0F9-4373-4545-ABE7-75B416F6D5E7}"/>
              </a:ext>
            </a:extLst>
          </p:cNvPr>
          <p:cNvSpPr/>
          <p:nvPr/>
        </p:nvSpPr>
        <p:spPr>
          <a:xfrm>
            <a:off x="4691844" y="4041068"/>
            <a:ext cx="1044116" cy="7560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0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F7611CFB-664E-4CD9-8C7B-AD2E048AB643}"/>
              </a:ext>
            </a:extLst>
          </p:cNvPr>
          <p:cNvGrpSpPr/>
          <p:nvPr/>
        </p:nvGrpSpPr>
        <p:grpSpPr>
          <a:xfrm>
            <a:off x="1091444" y="2204864"/>
            <a:ext cx="8604956" cy="2874513"/>
            <a:chOff x="1091444" y="1988840"/>
            <a:chExt cx="8604956" cy="28745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99AA302-DEE0-4140-9372-CB0A2B5BD974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2" y="3429000"/>
              <a:ext cx="7452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14F3ABB-9BA6-418C-B860-DF039735CEFB}"/>
                </a:ext>
              </a:extLst>
            </p:cNvPr>
            <p:cNvGrpSpPr/>
            <p:nvPr/>
          </p:nvGrpSpPr>
          <p:grpSpPr>
            <a:xfrm>
              <a:off x="1091444" y="1988840"/>
              <a:ext cx="1585260" cy="2874513"/>
              <a:chOff x="4043772" y="1988840"/>
              <a:chExt cx="1585260" cy="287451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47E324D-AE64-492F-8F9E-2CA39E9FE1FE}"/>
                  </a:ext>
                </a:extLst>
              </p:cNvPr>
              <p:cNvGrpSpPr/>
              <p:nvPr/>
            </p:nvGrpSpPr>
            <p:grpSpPr>
              <a:xfrm>
                <a:off x="4835860" y="3501008"/>
                <a:ext cx="360040" cy="432048"/>
                <a:chOff x="4979876" y="3320988"/>
                <a:chExt cx="360040" cy="432048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725A0ABD-EC03-4770-996F-4155AE292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9F6CD1C4-E228-4855-A18B-F48BB651BA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3892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E00A0C2-CB8D-4141-BC48-00D98AF3FA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6450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69ECAA2-F769-499A-B1D1-3E860A3B8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BCEC642-D6C0-461E-9602-BB5B52CD8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645024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FC7C1A6-A084-417E-A38B-90AA2797D7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320988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C23C058-0243-46BB-98FE-2565609C7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602732C-DD78-44EE-B7AA-F7E269EF6A42}"/>
                  </a:ext>
                </a:extLst>
              </p:cNvPr>
              <p:cNvGrpSpPr/>
              <p:nvPr/>
            </p:nvGrpSpPr>
            <p:grpSpPr>
              <a:xfrm>
                <a:off x="4835860" y="2924944"/>
                <a:ext cx="360040" cy="432048"/>
                <a:chOff x="4835860" y="2528900"/>
                <a:chExt cx="360040" cy="432048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3351C89-7AAD-4CE2-8E5C-0CB4A2E9B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1E320A6-EEB2-47A5-A5EF-C4043A5C3A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6975A89-62AF-4688-8B5C-D99A8FA769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852936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599A24A-02DF-4C86-91BA-20B86F064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716EF13-BB81-4970-B401-98C1519A69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852936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415814B-CEF4-4EB9-A0F0-3B13A9AFA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528900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24BB5AF-C3EC-4B27-B8C2-157EFEF0C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5860" y="27449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48529C-A290-4CAB-A5E3-5EA680E00523}"/>
                    </a:ext>
                  </a:extLst>
                </p:cNvPr>
                <p:cNvSpPr/>
                <p:nvPr/>
              </p:nvSpPr>
              <p:spPr>
                <a:xfrm>
                  <a:off x="4907868" y="2708920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4E13819-3447-4B0F-81F6-2E068BD4422F}"/>
                  </a:ext>
                </a:extLst>
              </p:cNvPr>
              <p:cNvGrpSpPr/>
              <p:nvPr/>
            </p:nvGrpSpPr>
            <p:grpSpPr>
              <a:xfrm>
                <a:off x="4475820" y="2312876"/>
                <a:ext cx="720080" cy="432048"/>
                <a:chOff x="5951984" y="3320988"/>
                <a:chExt cx="720080" cy="432048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E7506FB3-0CAA-46EB-AF45-33601449528D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7111284-6276-4C2A-81CB-E8667B891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B453EAB-96C2-4FC0-8E43-EAC3BE1680F3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1DE3F50-B7A7-4866-BA42-97CE0B487B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E58E8A-6D5E-485D-8718-9C1137239021}"/>
                  </a:ext>
                </a:extLst>
              </p:cNvPr>
              <p:cNvCxnSpPr/>
              <p:nvPr/>
            </p:nvCxnSpPr>
            <p:spPr>
              <a:xfrm flipV="1">
                <a:off x="5195900" y="3356992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D110E30-52CD-4D3A-9193-CD046CB0E62A}"/>
                  </a:ext>
                </a:extLst>
              </p:cNvPr>
              <p:cNvGrpSpPr/>
              <p:nvPr/>
            </p:nvGrpSpPr>
            <p:grpSpPr>
              <a:xfrm>
                <a:off x="4475820" y="4113076"/>
                <a:ext cx="720080" cy="432048"/>
                <a:chOff x="5951984" y="3320988"/>
                <a:chExt cx="720080" cy="432048"/>
              </a:xfrm>
            </p:grpSpPr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4CD0C4D-9DA7-4224-8FEB-845BBB7A15C0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B340FD2-F0AE-4FBB-9C8D-48DCF809D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7CD59C1-1015-40F7-9721-D84A09FA4921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3A081E2-3E1E-4E42-AD7E-5A4968C2D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E4FDE0B-99CB-4E3E-B79A-D44510E142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2528900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BFC7EC5-2372-46C6-8D5E-E0FD5225FB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3933056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6F9E137-B5B3-438F-8E7A-FD4132FF5464}"/>
                  </a:ext>
                </a:extLst>
              </p:cNvPr>
              <p:cNvSpPr txBox="1"/>
              <p:nvPr/>
            </p:nvSpPr>
            <p:spPr>
              <a:xfrm>
                <a:off x="4475820" y="3002759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8016E6-F64A-402C-B74E-C8B86224B981}"/>
                  </a:ext>
                </a:extLst>
              </p:cNvPr>
              <p:cNvSpPr txBox="1"/>
              <p:nvPr/>
            </p:nvSpPr>
            <p:spPr>
              <a:xfrm>
                <a:off x="4475820" y="357301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E9608FB-6475-4038-B0D2-8ADD91127669}"/>
                  </a:ext>
                </a:extLst>
              </p:cNvPr>
              <p:cNvSpPr txBox="1"/>
              <p:nvPr/>
            </p:nvSpPr>
            <p:spPr>
              <a:xfrm>
                <a:off x="5195900" y="321297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909300C-4F03-4C76-9EDE-B10CF698E1D0}"/>
                  </a:ext>
                </a:extLst>
              </p:cNvPr>
              <p:cNvCxnSpPr>
                <a:cxnSpLocks/>
                <a:stCxn id="37" idx="1"/>
              </p:cNvCxnSpPr>
              <p:nvPr/>
            </p:nvCxnSpPr>
            <p:spPr>
              <a:xfrm flipV="1">
                <a:off x="4799856" y="41130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CE2CEB3-EA9D-4DA9-8F80-FFCFB6231B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44371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57ABB74-5EF0-48B0-BB81-F5C1B7A6FA82}"/>
                  </a:ext>
                </a:extLst>
              </p:cNvPr>
              <p:cNvSpPr txBox="1"/>
              <p:nvPr/>
            </p:nvSpPr>
            <p:spPr>
              <a:xfrm>
                <a:off x="4583832" y="4473116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HNREG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C43D095-17F4-4784-B7FC-F5C1247B0553}"/>
                  </a:ext>
                </a:extLst>
              </p:cNvPr>
              <p:cNvSpPr txBox="1"/>
              <p:nvPr/>
            </p:nvSpPr>
            <p:spPr>
              <a:xfrm>
                <a:off x="4583832" y="4617132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8C700E-509B-400D-BEDC-407E27E5645A}"/>
                  </a:ext>
                </a:extLst>
              </p:cNvPr>
              <p:cNvSpPr txBox="1"/>
              <p:nvPr/>
            </p:nvSpPr>
            <p:spPr>
              <a:xfrm>
                <a:off x="4583832" y="2708920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A268981-AB9E-4704-A046-1158844D4F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6369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1B09C93-5987-4EF6-9EB0-9052E9BBCC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3128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A3C06D2-D197-4E14-8E0B-3F51DFB513AE}"/>
                  </a:ext>
                </a:extLst>
              </p:cNvPr>
              <p:cNvSpPr txBox="1"/>
              <p:nvPr/>
            </p:nvSpPr>
            <p:spPr>
              <a:xfrm>
                <a:off x="4583832" y="2132856"/>
                <a:ext cx="4427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AXN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AED7DF-A891-4BE5-89AF-0851F95659E5}"/>
                  </a:ext>
                </a:extLst>
              </p:cNvPr>
              <p:cNvSpPr txBox="1"/>
              <p:nvPr/>
            </p:nvSpPr>
            <p:spPr>
              <a:xfrm>
                <a:off x="4583832" y="1988840"/>
                <a:ext cx="4876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00F2CDC-D8A4-419E-B5A8-97A10A809DF7}"/>
                  </a:ext>
                </a:extLst>
              </p:cNvPr>
              <p:cNvSpPr txBox="1"/>
              <p:nvPr/>
            </p:nvSpPr>
            <p:spPr>
              <a:xfrm>
                <a:off x="4043772" y="4185084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highlight>
                      <a:srgbClr val="FFFF00"/>
                    </a:highlight>
                    <a:latin typeface="Arial Nova" panose="020B0504020202020204" pitchFamily="34" charset="0"/>
                  </a:rPr>
                  <a:t>VSS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F2A5FAB-69EB-4042-AA30-54D3207260F1}"/>
                  </a:ext>
                </a:extLst>
              </p:cNvPr>
              <p:cNvSpPr txBox="1"/>
              <p:nvPr/>
            </p:nvSpPr>
            <p:spPr>
              <a:xfrm>
                <a:off x="4043772" y="238488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6A9748-BCD9-4CA3-944A-ACD5F3D86851}"/>
                  </a:ext>
                </a:extLst>
              </p:cNvPr>
              <p:cNvSpPr txBox="1"/>
              <p:nvPr/>
            </p:nvSpPr>
            <p:spPr>
              <a:xfrm>
                <a:off x="4583832" y="393305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F0A3A24-ED95-4479-8BA4-A6DEF7BE3DB8}"/>
              </a:ext>
            </a:extLst>
          </p:cNvPr>
          <p:cNvGrpSpPr/>
          <p:nvPr/>
        </p:nvGrpSpPr>
        <p:grpSpPr>
          <a:xfrm flipH="1">
            <a:off x="2747628" y="692696"/>
            <a:ext cx="8544042" cy="2874513"/>
            <a:chOff x="1152358" y="1988840"/>
            <a:chExt cx="8544042" cy="287451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11D3F23-AFA1-48A4-ADF8-EA1B73C890CD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2" y="3429000"/>
              <a:ext cx="7452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E48182F-3B22-4F82-ACE0-8B69CDD81324}"/>
                </a:ext>
              </a:extLst>
            </p:cNvPr>
            <p:cNvGrpSpPr/>
            <p:nvPr/>
          </p:nvGrpSpPr>
          <p:grpSpPr>
            <a:xfrm>
              <a:off x="1152358" y="1988840"/>
              <a:ext cx="1524346" cy="2874513"/>
              <a:chOff x="4104686" y="1988840"/>
              <a:chExt cx="1524346" cy="287451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F20BFDD-7A57-424E-9B9B-D22F1052295D}"/>
                  </a:ext>
                </a:extLst>
              </p:cNvPr>
              <p:cNvGrpSpPr/>
              <p:nvPr/>
            </p:nvGrpSpPr>
            <p:grpSpPr>
              <a:xfrm>
                <a:off x="4835860" y="3501008"/>
                <a:ext cx="360040" cy="432048"/>
                <a:chOff x="4979876" y="3320988"/>
                <a:chExt cx="360040" cy="432048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4E990E7A-267D-4ED7-8A9C-1ED96BA1AC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0BC14790-E201-4B7D-ACBC-926556F776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3892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D4F2560A-D139-4A79-9442-2A0C71E3D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6450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4BF446D4-69AC-4DBD-9CB1-C64F06FFB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E15A1853-B2A3-40A8-B3DF-F97C4F924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645024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9C6A9D47-E53F-49B6-A755-BA392AB7A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320988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0E287078-CF7F-4E83-8B40-8609FEED5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F672375-9036-4315-812C-744DF054710D}"/>
                  </a:ext>
                </a:extLst>
              </p:cNvPr>
              <p:cNvGrpSpPr/>
              <p:nvPr/>
            </p:nvGrpSpPr>
            <p:grpSpPr>
              <a:xfrm>
                <a:off x="4835860" y="2924944"/>
                <a:ext cx="360040" cy="432048"/>
                <a:chOff x="4835860" y="2528900"/>
                <a:chExt cx="360040" cy="432048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D671F2E-23D4-424C-A0A0-D55CDDA9C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1B0BF714-7F3B-4477-BAE6-F2BC0C344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C6237299-9720-42E6-B90C-B47DC0862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852936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FCFAEB8-5C88-490F-9076-146DC999C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7E03D1B-B004-4780-AC16-6C7649478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852936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BBC0B019-726C-4952-8288-811677238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528900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39E2B8C9-7DAA-42C7-B623-48A7D5958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5860" y="27449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67976B6C-4503-474B-A715-8B26A67B6744}"/>
                    </a:ext>
                  </a:extLst>
                </p:cNvPr>
                <p:cNvSpPr/>
                <p:nvPr/>
              </p:nvSpPr>
              <p:spPr>
                <a:xfrm>
                  <a:off x="4907868" y="2708920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1AE7788-950F-433B-BC3D-A536CC305E47}"/>
                  </a:ext>
                </a:extLst>
              </p:cNvPr>
              <p:cNvGrpSpPr/>
              <p:nvPr/>
            </p:nvGrpSpPr>
            <p:grpSpPr>
              <a:xfrm>
                <a:off x="4475820" y="2312876"/>
                <a:ext cx="720080" cy="432048"/>
                <a:chOff x="5951984" y="3320988"/>
                <a:chExt cx="720080" cy="432048"/>
              </a:xfrm>
            </p:grpSpPr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24C7C2C7-C988-4612-9530-1507CF36C4E6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0191530-0BB6-4079-87AF-8ABF56006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5733287-1DEC-49DB-8E12-2A5B73B179C1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00FA143-7E85-4BCA-A202-AB138E09AC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157B449-C35B-45B3-93C8-B3E8A9CA2F6C}"/>
                  </a:ext>
                </a:extLst>
              </p:cNvPr>
              <p:cNvCxnSpPr/>
              <p:nvPr/>
            </p:nvCxnSpPr>
            <p:spPr>
              <a:xfrm flipV="1">
                <a:off x="5195900" y="3356992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CCDF7CD-8D45-4833-9E27-DA264BC9ED4E}"/>
                  </a:ext>
                </a:extLst>
              </p:cNvPr>
              <p:cNvGrpSpPr/>
              <p:nvPr/>
            </p:nvGrpSpPr>
            <p:grpSpPr>
              <a:xfrm>
                <a:off x="4475820" y="4113076"/>
                <a:ext cx="720080" cy="432048"/>
                <a:chOff x="5951984" y="3320988"/>
                <a:chExt cx="720080" cy="432048"/>
              </a:xfrm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4BA4A3BB-45DD-427D-BD27-A79A78CFB052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F9C0BDF3-E8A1-4098-A997-D3A57348E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2C31C00-D77B-4F2F-8716-33D0E34B4CC4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687C8B0-5D40-495D-8B29-8E240ADB43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005A7CE-32C1-4A83-B234-8D3528CD01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2528900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E212887-DA02-40D1-94B9-66EDBEF51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3933056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71EE9A-4CB8-4CBF-A5B7-82BE8554ACFF}"/>
                  </a:ext>
                </a:extLst>
              </p:cNvPr>
              <p:cNvSpPr txBox="1"/>
              <p:nvPr/>
            </p:nvSpPr>
            <p:spPr>
              <a:xfrm>
                <a:off x="4458188" y="3002759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-</a:t>
                </a:r>
                <a:r>
                  <a:rPr lang="en-US" sz="1000" dirty="0">
                    <a:highlight>
                      <a:srgbClr val="FFFF00"/>
                    </a:highlight>
                    <a:latin typeface="Arial Nova" panose="020B0504020202020204" pitchFamily="34" charset="0"/>
                  </a:rPr>
                  <a:t>VEE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83E63CF-106D-4668-919B-A3C930599D40}"/>
                  </a:ext>
                </a:extLst>
              </p:cNvPr>
              <p:cNvSpPr txBox="1"/>
              <p:nvPr/>
            </p:nvSpPr>
            <p:spPr>
              <a:xfrm>
                <a:off x="4475820" y="3573016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44E32C-7322-4876-A5DB-04ED7AD97CFE}"/>
                  </a:ext>
                </a:extLst>
              </p:cNvPr>
              <p:cNvSpPr txBox="1"/>
              <p:nvPr/>
            </p:nvSpPr>
            <p:spPr>
              <a:xfrm>
                <a:off x="5195900" y="321297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A8C899-AF6B-4345-97E7-D99A2B7D4F53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flipV="1">
                <a:off x="4799856" y="41130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36A2C63-D6DB-469D-8F3B-39C1447A0E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44371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F44DF6-589D-4BB7-9A06-C71EF275C2FE}"/>
                  </a:ext>
                </a:extLst>
              </p:cNvPr>
              <p:cNvSpPr txBox="1"/>
              <p:nvPr/>
            </p:nvSpPr>
            <p:spPr>
              <a:xfrm>
                <a:off x="4583832" y="4473116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HNREG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07B64-E66E-418D-9989-5C8FD2652B27}"/>
                  </a:ext>
                </a:extLst>
              </p:cNvPr>
              <p:cNvSpPr txBox="1"/>
              <p:nvPr/>
            </p:nvSpPr>
            <p:spPr>
              <a:xfrm>
                <a:off x="4583832" y="4617132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VNNs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9AA0633-E99C-4485-97FD-3017ADDA1FCB}"/>
                  </a:ext>
                </a:extLst>
              </p:cNvPr>
              <p:cNvSpPr txBox="1"/>
              <p:nvPr/>
            </p:nvSpPr>
            <p:spPr>
              <a:xfrm>
                <a:off x="4583832" y="2708920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24FF4A2-AF9B-4C83-81D8-6897832154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6369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66FC72B-DAA2-4463-9CF4-2108E53F70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3128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6E9E6B8-ECB6-4DBC-A4EF-48B4E5F5D182}"/>
                  </a:ext>
                </a:extLst>
              </p:cNvPr>
              <p:cNvSpPr txBox="1"/>
              <p:nvPr/>
            </p:nvSpPr>
            <p:spPr>
              <a:xfrm>
                <a:off x="4583832" y="2132856"/>
                <a:ext cx="4427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AXN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1BCD29-F416-4F23-990B-CE06EA798FDC}"/>
                  </a:ext>
                </a:extLst>
              </p:cNvPr>
              <p:cNvSpPr txBox="1"/>
              <p:nvPr/>
            </p:nvSpPr>
            <p:spPr>
              <a:xfrm>
                <a:off x="4583832" y="1988840"/>
                <a:ext cx="4876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VPPs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258C934-A91F-4362-ACA7-CA1C0DAE0ADB}"/>
                  </a:ext>
                </a:extLst>
              </p:cNvPr>
              <p:cNvSpPr txBox="1"/>
              <p:nvPr/>
            </p:nvSpPr>
            <p:spPr>
              <a:xfrm>
                <a:off x="4104686" y="4185084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B131B89-A778-4740-B8F4-B7A28FBD2688}"/>
                  </a:ext>
                </a:extLst>
              </p:cNvPr>
              <p:cNvSpPr txBox="1"/>
              <p:nvPr/>
            </p:nvSpPr>
            <p:spPr>
              <a:xfrm>
                <a:off x="4123922" y="238488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F1BF0F8-DACC-403D-92B6-48845B99AE4F}"/>
                  </a:ext>
                </a:extLst>
              </p:cNvPr>
              <p:cNvSpPr txBox="1"/>
              <p:nvPr/>
            </p:nvSpPr>
            <p:spPr>
              <a:xfrm>
                <a:off x="4582748" y="3897052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4E966FE-CA53-453A-87AF-2FD5D934E549}"/>
              </a:ext>
            </a:extLst>
          </p:cNvPr>
          <p:cNvGrpSpPr/>
          <p:nvPr/>
        </p:nvGrpSpPr>
        <p:grpSpPr>
          <a:xfrm flipH="1">
            <a:off x="2783632" y="3614827"/>
            <a:ext cx="8544042" cy="2874513"/>
            <a:chOff x="1152358" y="1988840"/>
            <a:chExt cx="8544042" cy="2874513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AAEA931-963C-4F0C-8581-90AD244EF70F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2" y="3429000"/>
              <a:ext cx="7452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157F77-E1D0-41AA-B94E-54DBFEAB3140}"/>
                </a:ext>
              </a:extLst>
            </p:cNvPr>
            <p:cNvGrpSpPr/>
            <p:nvPr/>
          </p:nvGrpSpPr>
          <p:grpSpPr>
            <a:xfrm>
              <a:off x="1152358" y="1988840"/>
              <a:ext cx="1524346" cy="2874513"/>
              <a:chOff x="4104686" y="1988840"/>
              <a:chExt cx="1524346" cy="2874513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7B516D70-3F79-4258-9B76-B639F4615D5B}"/>
                  </a:ext>
                </a:extLst>
              </p:cNvPr>
              <p:cNvGrpSpPr/>
              <p:nvPr/>
            </p:nvGrpSpPr>
            <p:grpSpPr>
              <a:xfrm>
                <a:off x="4835860" y="3501008"/>
                <a:ext cx="360040" cy="432048"/>
                <a:chOff x="4979876" y="3320988"/>
                <a:chExt cx="360040" cy="432048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A94A6D4D-CF69-4465-A35F-6D1450E96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DA9B5EC-2526-4758-B6FC-AD5A4FB41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3892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B8BB4B8-8BBC-4BFC-8B25-9418E3B34B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6450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F2E14148-9A46-48F7-9FB1-CDFEF38D84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313F179-B919-49AF-877B-D3C2D676C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645024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14B6399E-897D-4D5D-9BBF-14F4C7617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320988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F0BCC1E5-95E7-4BC2-8856-40C6206B4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1034A9AC-57DE-426C-A0F6-C16E8820A216}"/>
                  </a:ext>
                </a:extLst>
              </p:cNvPr>
              <p:cNvGrpSpPr/>
              <p:nvPr/>
            </p:nvGrpSpPr>
            <p:grpSpPr>
              <a:xfrm>
                <a:off x="4835860" y="2924944"/>
                <a:ext cx="360040" cy="432048"/>
                <a:chOff x="4835860" y="2528900"/>
                <a:chExt cx="360040" cy="432048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8EF80A58-C7A8-407D-BA68-AF4AD299B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C09911D-B77D-42AB-8C24-27EA2CFAB4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C420491-B731-41C1-80FB-3892227FD4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852936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57B016A3-7BA1-4D9C-9446-FA331912B3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5BB2A33E-85B4-4313-9E6E-372D3D5348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852936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457161DC-C137-4A51-B6D7-912BA9D8D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528900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3F6D353A-DAF1-44EE-902B-3B27AAF04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5860" y="27449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E20E7AA5-F3C1-426A-B578-BEEE22C26BC1}"/>
                    </a:ext>
                  </a:extLst>
                </p:cNvPr>
                <p:cNvSpPr/>
                <p:nvPr/>
              </p:nvSpPr>
              <p:spPr>
                <a:xfrm>
                  <a:off x="4907868" y="2708920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AF35C467-EE95-464B-A498-E159DDD60B8E}"/>
                  </a:ext>
                </a:extLst>
              </p:cNvPr>
              <p:cNvGrpSpPr/>
              <p:nvPr/>
            </p:nvGrpSpPr>
            <p:grpSpPr>
              <a:xfrm>
                <a:off x="4475820" y="2312876"/>
                <a:ext cx="720080" cy="432048"/>
                <a:chOff x="5951984" y="3320988"/>
                <a:chExt cx="720080" cy="432048"/>
              </a:xfrm>
            </p:grpSpPr>
            <p:sp>
              <p:nvSpPr>
                <p:cNvPr id="146" name="Isosceles Triangle 145">
                  <a:extLst>
                    <a:ext uri="{FF2B5EF4-FFF2-40B4-BE49-F238E27FC236}">
                      <a16:creationId xmlns:a16="http://schemas.microsoft.com/office/drawing/2014/main" id="{1911781B-D1CF-496A-B0CF-A21D558F7506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250A6E57-E475-4CEE-9942-3C2CFAF86D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0B985228-B52F-4387-A439-B520A159537D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F6FBC15-88BC-43A9-AD42-DAE5E4F0A7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B761108-68FC-42C8-B4A3-F6975C4D13FC}"/>
                  </a:ext>
                </a:extLst>
              </p:cNvPr>
              <p:cNvCxnSpPr/>
              <p:nvPr/>
            </p:nvCxnSpPr>
            <p:spPr>
              <a:xfrm flipV="1">
                <a:off x="5195900" y="3356992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A3383AF-B9A0-4D68-AF30-491A2777559A}"/>
                  </a:ext>
                </a:extLst>
              </p:cNvPr>
              <p:cNvGrpSpPr/>
              <p:nvPr/>
            </p:nvGrpSpPr>
            <p:grpSpPr>
              <a:xfrm>
                <a:off x="4475820" y="4113076"/>
                <a:ext cx="720080" cy="432048"/>
                <a:chOff x="5951984" y="3320988"/>
                <a:chExt cx="720080" cy="432048"/>
              </a:xfrm>
            </p:grpSpPr>
            <p:sp>
              <p:nvSpPr>
                <p:cNvPr id="142" name="Isosceles Triangle 141">
                  <a:extLst>
                    <a:ext uri="{FF2B5EF4-FFF2-40B4-BE49-F238E27FC236}">
                      <a16:creationId xmlns:a16="http://schemas.microsoft.com/office/drawing/2014/main" id="{75F12B08-F2E1-4769-816C-05C835F40D10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59307D91-C421-4B94-9871-5E48A4730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3156E13B-3870-4762-83B1-D05C7FB0CD9A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1D72955F-71D5-4AA1-8CFD-6BB966ADB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9EDB336-2315-46D6-8A88-11543CFC1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2528900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5A9B3EC-B9F7-4DC9-BA33-05DE411144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3933056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33DFBCD-B25A-406F-8AAB-E531275364EB}"/>
                  </a:ext>
                </a:extLst>
              </p:cNvPr>
              <p:cNvSpPr txBox="1"/>
              <p:nvPr/>
            </p:nvSpPr>
            <p:spPr>
              <a:xfrm>
                <a:off x="4458188" y="3002759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highlight>
                      <a:srgbClr val="FFFF00"/>
                    </a:highlight>
                    <a:latin typeface="Arial Nova" panose="020B0504020202020204" pitchFamily="34" charset="0"/>
                  </a:rPr>
                  <a:t>-VEE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CA4DBF4-DF14-4707-B070-313F5A2A6ED7}"/>
                  </a:ext>
                </a:extLst>
              </p:cNvPr>
              <p:cNvSpPr txBox="1"/>
              <p:nvPr/>
            </p:nvSpPr>
            <p:spPr>
              <a:xfrm>
                <a:off x="4475820" y="3573016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7974BD2-F585-4D7B-B610-994E83B199DF}"/>
                  </a:ext>
                </a:extLst>
              </p:cNvPr>
              <p:cNvSpPr txBox="1"/>
              <p:nvPr/>
            </p:nvSpPr>
            <p:spPr>
              <a:xfrm>
                <a:off x="5195900" y="321297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0289BF4-5EA2-4C6B-935B-9B484E44A332}"/>
                  </a:ext>
                </a:extLst>
              </p:cNvPr>
              <p:cNvCxnSpPr>
                <a:cxnSpLocks/>
                <a:stCxn id="142" idx="1"/>
              </p:cNvCxnSpPr>
              <p:nvPr/>
            </p:nvCxnSpPr>
            <p:spPr>
              <a:xfrm flipV="1">
                <a:off x="4799856" y="41130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BCEF48C-A341-4720-997B-E5C5CB9B0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44371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2DCED17-F332-404E-8D37-443468447672}"/>
                  </a:ext>
                </a:extLst>
              </p:cNvPr>
              <p:cNvSpPr txBox="1"/>
              <p:nvPr/>
            </p:nvSpPr>
            <p:spPr>
              <a:xfrm>
                <a:off x="4583832" y="4473116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HNREG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FE77D0D-DC09-406F-BB73-3D082CE0BC41}"/>
                  </a:ext>
                </a:extLst>
              </p:cNvPr>
              <p:cNvSpPr txBox="1"/>
              <p:nvPr/>
            </p:nvSpPr>
            <p:spPr>
              <a:xfrm>
                <a:off x="4583832" y="4617132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VNNs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69AF26E1-1CF2-4389-BC98-FD9090A15D60}"/>
                  </a:ext>
                </a:extLst>
              </p:cNvPr>
              <p:cNvSpPr txBox="1"/>
              <p:nvPr/>
            </p:nvSpPr>
            <p:spPr>
              <a:xfrm>
                <a:off x="4583832" y="2708920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F9D3799-D663-4355-A033-B7812E4EFE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6369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F86EFC5B-A383-4415-9B77-83894E6F41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3128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43501B7-9693-4FFF-8AE0-A8030F0FECF4}"/>
                  </a:ext>
                </a:extLst>
              </p:cNvPr>
              <p:cNvSpPr txBox="1"/>
              <p:nvPr/>
            </p:nvSpPr>
            <p:spPr>
              <a:xfrm>
                <a:off x="4583832" y="2132856"/>
                <a:ext cx="4427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AXN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3D873D5-A45A-4B7A-B217-86FF012ED904}"/>
                  </a:ext>
                </a:extLst>
              </p:cNvPr>
              <p:cNvSpPr txBox="1"/>
              <p:nvPr/>
            </p:nvSpPr>
            <p:spPr>
              <a:xfrm>
                <a:off x="4583832" y="1988840"/>
                <a:ext cx="4876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VPPs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B45C98B-9BB2-4989-A42D-D6D1B345D0E5}"/>
                  </a:ext>
                </a:extLst>
              </p:cNvPr>
              <p:cNvSpPr txBox="1"/>
              <p:nvPr/>
            </p:nvSpPr>
            <p:spPr>
              <a:xfrm>
                <a:off x="4104686" y="4185084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10B91E7-6712-41CC-AFEB-B854F956542E}"/>
                  </a:ext>
                </a:extLst>
              </p:cNvPr>
              <p:cNvSpPr txBox="1"/>
              <p:nvPr/>
            </p:nvSpPr>
            <p:spPr>
              <a:xfrm>
                <a:off x="4123922" y="238488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C6CE8D1-14C0-4316-8DF7-EC8B2F84F547}"/>
                  </a:ext>
                </a:extLst>
              </p:cNvPr>
              <p:cNvSpPr txBox="1"/>
              <p:nvPr/>
            </p:nvSpPr>
            <p:spPr>
              <a:xfrm>
                <a:off x="4618752" y="3891245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C1687F8-C310-4F5B-A29E-CD2CBE84855C}"/>
              </a:ext>
            </a:extLst>
          </p:cNvPr>
          <p:cNvGrpSpPr/>
          <p:nvPr/>
        </p:nvGrpSpPr>
        <p:grpSpPr>
          <a:xfrm rot="16200000">
            <a:off x="3341694" y="2762925"/>
            <a:ext cx="1512166" cy="252028"/>
            <a:chOff x="4894389" y="5549804"/>
            <a:chExt cx="1020931" cy="219456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97383FE-718D-4AAE-86C4-1C4E2D27B335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849CF8-07FE-404B-AF62-EC814FE812C8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7113391-BA54-45AF-90AF-3CC35BC0EC73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AC4F01B-36F4-422E-BF08-56EBAC445B6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555610" y="5301539"/>
              <a:ext cx="0" cy="719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7395F10-0A7F-45A6-83A1-FA0804AA8B62}"/>
              </a:ext>
            </a:extLst>
          </p:cNvPr>
          <p:cNvGrpSpPr/>
          <p:nvPr/>
        </p:nvGrpSpPr>
        <p:grpSpPr>
          <a:xfrm rot="18367214">
            <a:off x="4494230" y="3137951"/>
            <a:ext cx="860467" cy="304589"/>
            <a:chOff x="4894389" y="5508955"/>
            <a:chExt cx="659445" cy="304589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C13E05A-7002-4D30-91D9-BB58CCF2E0E6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7E19A15-6358-487C-AE34-F6242D85C7FF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F9AAB1F-EF33-4477-93D4-DACE33950085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F25E783-E883-4456-A622-6BABB2A19D3E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40BF21A-0229-4032-B1E4-DB0EB53DB345}"/>
              </a:ext>
            </a:extLst>
          </p:cNvPr>
          <p:cNvGrpSpPr/>
          <p:nvPr/>
        </p:nvGrpSpPr>
        <p:grpSpPr>
          <a:xfrm>
            <a:off x="2567608" y="3825044"/>
            <a:ext cx="972108" cy="288032"/>
            <a:chOff x="5807967" y="2168859"/>
            <a:chExt cx="972108" cy="144016"/>
          </a:xfrm>
        </p:grpSpPr>
        <p:cxnSp>
          <p:nvCxnSpPr>
            <p:cNvPr id="178" name="Connector: Elbow 177">
              <a:extLst>
                <a:ext uri="{FF2B5EF4-FFF2-40B4-BE49-F238E27FC236}">
                  <a16:creationId xmlns:a16="http://schemas.microsoft.com/office/drawing/2014/main" id="{88C89582-0BA4-4704-B7B1-A60059158DC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or: Elbow 178">
              <a:extLst>
                <a:ext uri="{FF2B5EF4-FFF2-40B4-BE49-F238E27FC236}">
                  <a16:creationId xmlns:a16="http://schemas.microsoft.com/office/drawing/2014/main" id="{70F34626-5965-4369-877B-A4EF37A68E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6E228E7-A513-4064-A9CC-7CDFA6C67FDB}"/>
              </a:ext>
            </a:extLst>
          </p:cNvPr>
          <p:cNvCxnSpPr/>
          <p:nvPr/>
        </p:nvCxnSpPr>
        <p:spPr>
          <a:xfrm>
            <a:off x="3143672" y="5193196"/>
            <a:ext cx="1008112" cy="0"/>
          </a:xfrm>
          <a:prstGeom prst="line">
            <a:avLst/>
          </a:prstGeom>
          <a:ln w="25400">
            <a:solidFill>
              <a:srgbClr val="1E6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78A906B-4E01-432C-A3AC-832A46619A66}"/>
              </a:ext>
            </a:extLst>
          </p:cNvPr>
          <p:cNvGrpSpPr/>
          <p:nvPr/>
        </p:nvGrpSpPr>
        <p:grpSpPr>
          <a:xfrm>
            <a:off x="5123892" y="1304764"/>
            <a:ext cx="144016" cy="4608512"/>
            <a:chOff x="5123892" y="1088740"/>
            <a:chExt cx="144016" cy="4608512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D0C48D-FEB6-4B75-8517-F8EBD5060882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0" y="1088740"/>
              <a:ext cx="0" cy="460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5076AA6-AB3B-4B94-AB45-7C500B2EC043}"/>
                </a:ext>
              </a:extLst>
            </p:cNvPr>
            <p:cNvSpPr/>
            <p:nvPr/>
          </p:nvSpPr>
          <p:spPr>
            <a:xfrm>
              <a:off x="5123892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FB70384-F007-4CC0-B2F9-3752E55D105E}"/>
                </a:ext>
              </a:extLst>
            </p:cNvPr>
            <p:cNvSpPr/>
            <p:nvPr/>
          </p:nvSpPr>
          <p:spPr>
            <a:xfrm>
              <a:off x="5123892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9EB15CC-5E53-4BAE-A8B0-2EC26E172B79}"/>
                </a:ext>
              </a:extLst>
            </p:cNvPr>
            <p:cNvSpPr/>
            <p:nvPr/>
          </p:nvSpPr>
          <p:spPr>
            <a:xfrm>
              <a:off x="5123892" y="47611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452DC77-E470-45DB-9626-9953CDAF88A8}"/>
              </a:ext>
            </a:extLst>
          </p:cNvPr>
          <p:cNvGrpSpPr/>
          <p:nvPr/>
        </p:nvGrpSpPr>
        <p:grpSpPr>
          <a:xfrm>
            <a:off x="6600056" y="1304764"/>
            <a:ext cx="144016" cy="4608512"/>
            <a:chOff x="5123892" y="1088740"/>
            <a:chExt cx="144016" cy="4608512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213672F-7FD7-45A2-8AB5-857169C47708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0" y="1088740"/>
              <a:ext cx="0" cy="460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B23532A-5ABC-4822-909F-D6451905DC70}"/>
                </a:ext>
              </a:extLst>
            </p:cNvPr>
            <p:cNvSpPr/>
            <p:nvPr/>
          </p:nvSpPr>
          <p:spPr>
            <a:xfrm>
              <a:off x="5123892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5CD34CF-2CAB-4E20-B4A0-639EEA7B8250}"/>
                </a:ext>
              </a:extLst>
            </p:cNvPr>
            <p:cNvSpPr/>
            <p:nvPr/>
          </p:nvSpPr>
          <p:spPr>
            <a:xfrm>
              <a:off x="5123892" y="3356992"/>
              <a:ext cx="144016" cy="144016"/>
            </a:xfrm>
            <a:prstGeom prst="ellipse">
              <a:avLst/>
            </a:prstGeom>
            <a:solidFill>
              <a:srgbClr val="0E5E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46139E83-F50A-496F-BF8F-ED338C20BB4C}"/>
                </a:ext>
              </a:extLst>
            </p:cNvPr>
            <p:cNvSpPr/>
            <p:nvPr/>
          </p:nvSpPr>
          <p:spPr>
            <a:xfrm>
              <a:off x="5123892" y="47611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F9E4D44-B780-4116-98F7-E5B5116B8719}"/>
              </a:ext>
            </a:extLst>
          </p:cNvPr>
          <p:cNvGrpSpPr/>
          <p:nvPr/>
        </p:nvGrpSpPr>
        <p:grpSpPr>
          <a:xfrm>
            <a:off x="8076220" y="1304764"/>
            <a:ext cx="144016" cy="4608512"/>
            <a:chOff x="5123892" y="1088740"/>
            <a:chExt cx="144016" cy="460851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90BE5CF-D896-49D1-84E3-638B7D8D8717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0" y="1088740"/>
              <a:ext cx="0" cy="460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E8E438F-3B91-4CD2-BF58-5EEE433F1F6F}"/>
                </a:ext>
              </a:extLst>
            </p:cNvPr>
            <p:cNvSpPr/>
            <p:nvPr/>
          </p:nvSpPr>
          <p:spPr>
            <a:xfrm>
              <a:off x="5123892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A797C64-5DF2-44E8-922C-46D68C22D4A5}"/>
                </a:ext>
              </a:extLst>
            </p:cNvPr>
            <p:cNvSpPr/>
            <p:nvPr/>
          </p:nvSpPr>
          <p:spPr>
            <a:xfrm>
              <a:off x="5123892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7937D55-3518-47FF-BD41-36AB8FDFAED9}"/>
                </a:ext>
              </a:extLst>
            </p:cNvPr>
            <p:cNvSpPr/>
            <p:nvPr/>
          </p:nvSpPr>
          <p:spPr>
            <a:xfrm>
              <a:off x="5123892" y="47611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3730DB1-56FC-4739-8FA1-A0D0C915CFEB}"/>
              </a:ext>
            </a:extLst>
          </p:cNvPr>
          <p:cNvGrpSpPr/>
          <p:nvPr/>
        </p:nvGrpSpPr>
        <p:grpSpPr>
          <a:xfrm rot="16200000">
            <a:off x="3161675" y="4203085"/>
            <a:ext cx="1404154" cy="288032"/>
            <a:chOff x="4894389" y="5549804"/>
            <a:chExt cx="1020931" cy="219456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6A31543-AE96-41C2-B83C-7E9D74CCDAEA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9C1ED9F-D1BD-4EDF-9246-87E23E2429AD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8FB2969-8213-4BB9-81BB-3ECF4726C0FB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2E36466-4F89-47FF-94EA-09BEF6A9201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555610" y="5301539"/>
              <a:ext cx="0" cy="719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BA05747-4640-42D7-BEED-6FDEFD01C06C}"/>
              </a:ext>
            </a:extLst>
          </p:cNvPr>
          <p:cNvGrpSpPr/>
          <p:nvPr/>
        </p:nvGrpSpPr>
        <p:grpSpPr>
          <a:xfrm rot="18367214">
            <a:off x="4494230" y="1625784"/>
            <a:ext cx="860467" cy="304589"/>
            <a:chOff x="4894389" y="5508955"/>
            <a:chExt cx="659445" cy="304589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CBA969F-C255-434F-89FC-6535F6466B52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1D758AF-9A43-41A2-91C1-64B55CA5EA35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DFC0450-FF15-4367-BC81-AF6FD30F5CDF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6C361A8-A2CD-4424-90C6-0F4DFD57F66D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5640871-EABF-42A9-9975-513B71ECFF85}"/>
              </a:ext>
            </a:extLst>
          </p:cNvPr>
          <p:cNvGrpSpPr/>
          <p:nvPr/>
        </p:nvGrpSpPr>
        <p:grpSpPr>
          <a:xfrm rot="18367214">
            <a:off x="4494230" y="4542107"/>
            <a:ext cx="860467" cy="304589"/>
            <a:chOff x="4894389" y="5508955"/>
            <a:chExt cx="659445" cy="304589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9911C93-23A4-4B75-9F14-5DE37264E61B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76F43A0-F60C-45FF-B919-B4965BC006D4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F3E21C3-8ECF-4B10-919F-0663A1A35687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0AA6E9F-D3D2-427C-87B4-D3890A1315C9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1B249FA-59D0-4732-904A-4721DA69B0B1}"/>
              </a:ext>
            </a:extLst>
          </p:cNvPr>
          <p:cNvGrpSpPr/>
          <p:nvPr/>
        </p:nvGrpSpPr>
        <p:grpSpPr>
          <a:xfrm rot="18367214">
            <a:off x="7446558" y="4542107"/>
            <a:ext cx="860467" cy="304589"/>
            <a:chOff x="4894389" y="5508955"/>
            <a:chExt cx="659445" cy="304589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54897961-1CC0-4E41-844C-B8413E8CBDC1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96F023A-E120-42B5-B16B-6CC5F8509EBE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D591712A-FA61-4C80-BC7C-6DA36AB9C9DA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67F0E12-5B3B-4250-B426-9D25947AEE39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8A4FD82-0BC7-4707-BD93-0AB0A4E5A984}"/>
              </a:ext>
            </a:extLst>
          </p:cNvPr>
          <p:cNvGrpSpPr/>
          <p:nvPr/>
        </p:nvGrpSpPr>
        <p:grpSpPr>
          <a:xfrm rot="18367214">
            <a:off x="7446558" y="1625783"/>
            <a:ext cx="860467" cy="304589"/>
            <a:chOff x="4894389" y="5508955"/>
            <a:chExt cx="659445" cy="304589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031CA80-44A7-4F92-AF6C-5DB82F1743DA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835594-77AA-4F30-9A94-0B48ACC13E6E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B303648-1DA8-4EF7-A461-16C2A597609B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8E143F4-0847-48F0-9CD5-A52AA7BD6E18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D55AFAB8-9209-4652-8F61-3650F9FCE03A}"/>
              </a:ext>
            </a:extLst>
          </p:cNvPr>
          <p:cNvSpPr txBox="1"/>
          <p:nvPr/>
        </p:nvSpPr>
        <p:spPr>
          <a:xfrm>
            <a:off x="4727848" y="1016732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FLOAT=VSS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44EC3C7-4350-421B-9BD1-36D87B4E6282}"/>
              </a:ext>
            </a:extLst>
          </p:cNvPr>
          <p:cNvSpPr txBox="1"/>
          <p:nvPr/>
        </p:nvSpPr>
        <p:spPr>
          <a:xfrm>
            <a:off x="7716180" y="980728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FLOAT=VSS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DB171AD-B9A5-41E4-97B8-1C63DCD00F04}"/>
              </a:ext>
            </a:extLst>
          </p:cNvPr>
          <p:cNvSpPr txBox="1"/>
          <p:nvPr/>
        </p:nvSpPr>
        <p:spPr>
          <a:xfrm>
            <a:off x="6204012" y="1016732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ACTIVE BL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2A74268-9818-43F7-959A-32DB4E40D3AB}"/>
              </a:ext>
            </a:extLst>
          </p:cNvPr>
          <p:cNvGrpSpPr/>
          <p:nvPr/>
        </p:nvGrpSpPr>
        <p:grpSpPr>
          <a:xfrm flipV="1">
            <a:off x="6168008" y="656692"/>
            <a:ext cx="972108" cy="324036"/>
            <a:chOff x="5807967" y="2168859"/>
            <a:chExt cx="972108" cy="144016"/>
          </a:xfrm>
        </p:grpSpPr>
        <p:cxnSp>
          <p:nvCxnSpPr>
            <p:cNvPr id="231" name="Connector: Elbow 230">
              <a:extLst>
                <a:ext uri="{FF2B5EF4-FFF2-40B4-BE49-F238E27FC236}">
                  <a16:creationId xmlns:a16="http://schemas.microsoft.com/office/drawing/2014/main" id="{4337DFAE-E5CA-4AB3-B170-0B9653AD4DF8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or: Elbow 231">
              <a:extLst>
                <a:ext uri="{FF2B5EF4-FFF2-40B4-BE49-F238E27FC236}">
                  <a16:creationId xmlns:a16="http://schemas.microsoft.com/office/drawing/2014/main" id="{1FF8CCEB-62FB-443D-8B7D-628CEB792F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D895030-6379-4A6E-9C02-8CBFE570E6EC}"/>
              </a:ext>
            </a:extLst>
          </p:cNvPr>
          <p:cNvGrpSpPr/>
          <p:nvPr/>
        </p:nvGrpSpPr>
        <p:grpSpPr>
          <a:xfrm>
            <a:off x="5051884" y="2852936"/>
            <a:ext cx="972108" cy="144016"/>
            <a:chOff x="5807967" y="2168859"/>
            <a:chExt cx="972108" cy="144016"/>
          </a:xfrm>
        </p:grpSpPr>
        <p:cxnSp>
          <p:nvCxnSpPr>
            <p:cNvPr id="234" name="Connector: Elbow 233">
              <a:extLst>
                <a:ext uri="{FF2B5EF4-FFF2-40B4-BE49-F238E27FC236}">
                  <a16:creationId xmlns:a16="http://schemas.microsoft.com/office/drawing/2014/main" id="{47028FA3-617A-45E5-9982-5C1DAE12A84C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or: Elbow 234">
              <a:extLst>
                <a:ext uri="{FF2B5EF4-FFF2-40B4-BE49-F238E27FC236}">
                  <a16:creationId xmlns:a16="http://schemas.microsoft.com/office/drawing/2014/main" id="{DA081594-C658-43D5-AB33-1370A4B02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AE0304E-7FA2-4265-A2C8-2D6C7A5D4B4E}"/>
              </a:ext>
            </a:extLst>
          </p:cNvPr>
          <p:cNvGrpSpPr/>
          <p:nvPr/>
        </p:nvGrpSpPr>
        <p:grpSpPr>
          <a:xfrm>
            <a:off x="8076220" y="2780928"/>
            <a:ext cx="972108" cy="144016"/>
            <a:chOff x="5807967" y="2168859"/>
            <a:chExt cx="972108" cy="144016"/>
          </a:xfrm>
        </p:grpSpPr>
        <p:cxnSp>
          <p:nvCxnSpPr>
            <p:cNvPr id="237" name="Connector: Elbow 236">
              <a:extLst>
                <a:ext uri="{FF2B5EF4-FFF2-40B4-BE49-F238E27FC236}">
                  <a16:creationId xmlns:a16="http://schemas.microsoft.com/office/drawing/2014/main" id="{B3A3CB8F-929D-480B-ACC6-E18DE5B72BA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or: Elbow 237">
              <a:extLst>
                <a:ext uri="{FF2B5EF4-FFF2-40B4-BE49-F238E27FC236}">
                  <a16:creationId xmlns:a16="http://schemas.microsoft.com/office/drawing/2014/main" id="{679C2D2C-435E-4357-9FE4-2A07175FA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4CF7F9D-FB32-43ED-96FB-566907F0A118}"/>
              </a:ext>
            </a:extLst>
          </p:cNvPr>
          <p:cNvGrpSpPr/>
          <p:nvPr/>
        </p:nvGrpSpPr>
        <p:grpSpPr>
          <a:xfrm rot="18367214">
            <a:off x="7446558" y="3137950"/>
            <a:ext cx="860467" cy="304589"/>
            <a:chOff x="4894389" y="5508955"/>
            <a:chExt cx="659445" cy="304589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109953D-FDD5-419B-AA4F-E11F6DB7C86F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414F273-777A-44DA-974E-706743F19066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BD0E7D5-0E14-491F-90EA-08F1E6DF7D97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ABD7EE2-22C7-4070-A959-B116CCA90F8E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36B84887-54B6-426D-A19F-E8529BA431DF}"/>
              </a:ext>
            </a:extLst>
          </p:cNvPr>
          <p:cNvSpPr txBox="1"/>
          <p:nvPr/>
        </p:nvSpPr>
        <p:spPr>
          <a:xfrm>
            <a:off x="-60684" y="44624"/>
            <a:ext cx="5783614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r>
              <a:rPr lang="en-US" sz="2400" dirty="0"/>
              <a:t>2T float with both adjacent lines grounded.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A2F7036-796C-46F1-BA60-3252C4BA01B8}"/>
              </a:ext>
            </a:extLst>
          </p:cNvPr>
          <p:cNvSpPr txBox="1"/>
          <p:nvPr/>
        </p:nvSpPr>
        <p:spPr>
          <a:xfrm>
            <a:off x="2639616" y="3392996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ACTIVE WL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6F0A61F9-FD4A-462D-9798-4FECAF391D4D}"/>
              </a:ext>
            </a:extLst>
          </p:cNvPr>
          <p:cNvCxnSpPr/>
          <p:nvPr/>
        </p:nvCxnSpPr>
        <p:spPr>
          <a:xfrm>
            <a:off x="3071664" y="1988840"/>
            <a:ext cx="1008112" cy="0"/>
          </a:xfrm>
          <a:prstGeom prst="line">
            <a:avLst/>
          </a:prstGeom>
          <a:ln w="25400">
            <a:solidFill>
              <a:srgbClr val="1E6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3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F7611CFB-664E-4CD9-8C7B-AD2E048AB643}"/>
              </a:ext>
            </a:extLst>
          </p:cNvPr>
          <p:cNvGrpSpPr/>
          <p:nvPr/>
        </p:nvGrpSpPr>
        <p:grpSpPr>
          <a:xfrm>
            <a:off x="1091444" y="2204864"/>
            <a:ext cx="8604956" cy="2874513"/>
            <a:chOff x="1091444" y="1988840"/>
            <a:chExt cx="8604956" cy="28745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99AA302-DEE0-4140-9372-CB0A2B5BD974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2" y="3429000"/>
              <a:ext cx="7452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14F3ABB-9BA6-418C-B860-DF039735CEFB}"/>
                </a:ext>
              </a:extLst>
            </p:cNvPr>
            <p:cNvGrpSpPr/>
            <p:nvPr/>
          </p:nvGrpSpPr>
          <p:grpSpPr>
            <a:xfrm>
              <a:off x="1091444" y="1988840"/>
              <a:ext cx="1585260" cy="2874513"/>
              <a:chOff x="4043772" y="1988840"/>
              <a:chExt cx="1585260" cy="287451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47E324D-AE64-492F-8F9E-2CA39E9FE1FE}"/>
                  </a:ext>
                </a:extLst>
              </p:cNvPr>
              <p:cNvGrpSpPr/>
              <p:nvPr/>
            </p:nvGrpSpPr>
            <p:grpSpPr>
              <a:xfrm>
                <a:off x="4835860" y="3501008"/>
                <a:ext cx="360040" cy="432048"/>
                <a:chOff x="4979876" y="3320988"/>
                <a:chExt cx="360040" cy="432048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725A0ABD-EC03-4770-996F-4155AE292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9F6CD1C4-E228-4855-A18B-F48BB651BA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3892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E00A0C2-CB8D-4141-BC48-00D98AF3FA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6450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69ECAA2-F769-499A-B1D1-3E860A3B8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BCEC642-D6C0-461E-9602-BB5B52CD8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645024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FC7C1A6-A084-417E-A38B-90AA2797D7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320988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C23C058-0243-46BB-98FE-2565609C7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602732C-DD78-44EE-B7AA-F7E269EF6A42}"/>
                  </a:ext>
                </a:extLst>
              </p:cNvPr>
              <p:cNvGrpSpPr/>
              <p:nvPr/>
            </p:nvGrpSpPr>
            <p:grpSpPr>
              <a:xfrm>
                <a:off x="4835860" y="2924944"/>
                <a:ext cx="360040" cy="432048"/>
                <a:chOff x="4835860" y="2528900"/>
                <a:chExt cx="360040" cy="432048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3351C89-7AAD-4CE2-8E5C-0CB4A2E9B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1E320A6-EEB2-47A5-A5EF-C4043A5C3A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6975A89-62AF-4688-8B5C-D99A8FA769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852936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599A24A-02DF-4C86-91BA-20B86F064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716EF13-BB81-4970-B401-98C1519A69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852936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415814B-CEF4-4EB9-A0F0-3B13A9AFA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528900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24BB5AF-C3EC-4B27-B8C2-157EFEF0C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5860" y="27449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48529C-A290-4CAB-A5E3-5EA680E00523}"/>
                    </a:ext>
                  </a:extLst>
                </p:cNvPr>
                <p:cNvSpPr/>
                <p:nvPr/>
              </p:nvSpPr>
              <p:spPr>
                <a:xfrm>
                  <a:off x="4907868" y="2708920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4E13819-3447-4B0F-81F6-2E068BD4422F}"/>
                  </a:ext>
                </a:extLst>
              </p:cNvPr>
              <p:cNvGrpSpPr/>
              <p:nvPr/>
            </p:nvGrpSpPr>
            <p:grpSpPr>
              <a:xfrm>
                <a:off x="4475820" y="2312876"/>
                <a:ext cx="720080" cy="432048"/>
                <a:chOff x="5951984" y="3320988"/>
                <a:chExt cx="720080" cy="432048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E7506FB3-0CAA-46EB-AF45-33601449528D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7111284-6276-4C2A-81CB-E8667B891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B453EAB-96C2-4FC0-8E43-EAC3BE1680F3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1DE3F50-B7A7-4866-BA42-97CE0B487B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E58E8A-6D5E-485D-8718-9C1137239021}"/>
                  </a:ext>
                </a:extLst>
              </p:cNvPr>
              <p:cNvCxnSpPr/>
              <p:nvPr/>
            </p:nvCxnSpPr>
            <p:spPr>
              <a:xfrm flipV="1">
                <a:off x="5195900" y="3356992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D110E30-52CD-4D3A-9193-CD046CB0E62A}"/>
                  </a:ext>
                </a:extLst>
              </p:cNvPr>
              <p:cNvGrpSpPr/>
              <p:nvPr/>
            </p:nvGrpSpPr>
            <p:grpSpPr>
              <a:xfrm>
                <a:off x="4475820" y="4113076"/>
                <a:ext cx="720080" cy="432048"/>
                <a:chOff x="5951984" y="3320988"/>
                <a:chExt cx="720080" cy="432048"/>
              </a:xfrm>
            </p:grpSpPr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4CD0C4D-9DA7-4224-8FEB-845BBB7A15C0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B340FD2-F0AE-4FBB-9C8D-48DCF809D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7CD59C1-1015-40F7-9721-D84A09FA4921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3A081E2-3E1E-4E42-AD7E-5A4968C2D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E4FDE0B-99CB-4E3E-B79A-D44510E142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2528900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BFC7EC5-2372-46C6-8D5E-E0FD5225FB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3933056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6F9E137-B5B3-438F-8E7A-FD4132FF5464}"/>
                  </a:ext>
                </a:extLst>
              </p:cNvPr>
              <p:cNvSpPr txBox="1"/>
              <p:nvPr/>
            </p:nvSpPr>
            <p:spPr>
              <a:xfrm>
                <a:off x="4475820" y="3002759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8016E6-F64A-402C-B74E-C8B86224B981}"/>
                  </a:ext>
                </a:extLst>
              </p:cNvPr>
              <p:cNvSpPr txBox="1"/>
              <p:nvPr/>
            </p:nvSpPr>
            <p:spPr>
              <a:xfrm>
                <a:off x="4475820" y="357301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E9608FB-6475-4038-B0D2-8ADD91127669}"/>
                  </a:ext>
                </a:extLst>
              </p:cNvPr>
              <p:cNvSpPr txBox="1"/>
              <p:nvPr/>
            </p:nvSpPr>
            <p:spPr>
              <a:xfrm>
                <a:off x="5195900" y="321297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909300C-4F03-4C76-9EDE-B10CF698E1D0}"/>
                  </a:ext>
                </a:extLst>
              </p:cNvPr>
              <p:cNvCxnSpPr>
                <a:cxnSpLocks/>
                <a:stCxn id="37" idx="1"/>
              </p:cNvCxnSpPr>
              <p:nvPr/>
            </p:nvCxnSpPr>
            <p:spPr>
              <a:xfrm flipV="1">
                <a:off x="4799856" y="41130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CE2CEB3-EA9D-4DA9-8F80-FFCFB6231B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44371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57ABB74-5EF0-48B0-BB81-F5C1B7A6FA82}"/>
                  </a:ext>
                </a:extLst>
              </p:cNvPr>
              <p:cNvSpPr txBox="1"/>
              <p:nvPr/>
            </p:nvSpPr>
            <p:spPr>
              <a:xfrm>
                <a:off x="4583832" y="4473116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HNREG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C43D095-17F4-4784-B7FC-F5C1247B0553}"/>
                  </a:ext>
                </a:extLst>
              </p:cNvPr>
              <p:cNvSpPr txBox="1"/>
              <p:nvPr/>
            </p:nvSpPr>
            <p:spPr>
              <a:xfrm>
                <a:off x="4583832" y="4617132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8C700E-509B-400D-BEDC-407E27E5645A}"/>
                  </a:ext>
                </a:extLst>
              </p:cNvPr>
              <p:cNvSpPr txBox="1"/>
              <p:nvPr/>
            </p:nvSpPr>
            <p:spPr>
              <a:xfrm>
                <a:off x="4583832" y="2708920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A268981-AB9E-4704-A046-1158844D4F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6369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1B09C93-5987-4EF6-9EB0-9052E9BBCC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3128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A3C06D2-D197-4E14-8E0B-3F51DFB513AE}"/>
                  </a:ext>
                </a:extLst>
              </p:cNvPr>
              <p:cNvSpPr txBox="1"/>
              <p:nvPr/>
            </p:nvSpPr>
            <p:spPr>
              <a:xfrm>
                <a:off x="4583832" y="2132856"/>
                <a:ext cx="4427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AXN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AED7DF-A891-4BE5-89AF-0851F95659E5}"/>
                  </a:ext>
                </a:extLst>
              </p:cNvPr>
              <p:cNvSpPr txBox="1"/>
              <p:nvPr/>
            </p:nvSpPr>
            <p:spPr>
              <a:xfrm>
                <a:off x="4583832" y="1988840"/>
                <a:ext cx="4876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00F2CDC-D8A4-419E-B5A8-97A10A809DF7}"/>
                  </a:ext>
                </a:extLst>
              </p:cNvPr>
              <p:cNvSpPr txBox="1"/>
              <p:nvPr/>
            </p:nvSpPr>
            <p:spPr>
              <a:xfrm>
                <a:off x="4043772" y="4185084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highlight>
                      <a:srgbClr val="FFFF00"/>
                    </a:highlight>
                    <a:latin typeface="Arial Nova" panose="020B0504020202020204" pitchFamily="34" charset="0"/>
                  </a:rPr>
                  <a:t>VSS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F2A5FAB-69EB-4042-AA30-54D3207260F1}"/>
                  </a:ext>
                </a:extLst>
              </p:cNvPr>
              <p:cNvSpPr txBox="1"/>
              <p:nvPr/>
            </p:nvSpPr>
            <p:spPr>
              <a:xfrm>
                <a:off x="4043772" y="238488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6A9748-BCD9-4CA3-944A-ACD5F3D86851}"/>
                  </a:ext>
                </a:extLst>
              </p:cNvPr>
              <p:cNvSpPr txBox="1"/>
              <p:nvPr/>
            </p:nvSpPr>
            <p:spPr>
              <a:xfrm>
                <a:off x="4583832" y="393305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F0A3A24-ED95-4479-8BA4-A6DEF7BE3DB8}"/>
              </a:ext>
            </a:extLst>
          </p:cNvPr>
          <p:cNvGrpSpPr/>
          <p:nvPr/>
        </p:nvGrpSpPr>
        <p:grpSpPr>
          <a:xfrm flipH="1">
            <a:off x="2747628" y="692696"/>
            <a:ext cx="8544042" cy="2874513"/>
            <a:chOff x="1152358" y="1988840"/>
            <a:chExt cx="8544042" cy="287451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11D3F23-AFA1-48A4-ADF8-EA1B73C890CD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2" y="3429000"/>
              <a:ext cx="7452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E48182F-3B22-4F82-ACE0-8B69CDD81324}"/>
                </a:ext>
              </a:extLst>
            </p:cNvPr>
            <p:cNvGrpSpPr/>
            <p:nvPr/>
          </p:nvGrpSpPr>
          <p:grpSpPr>
            <a:xfrm>
              <a:off x="1152358" y="1988840"/>
              <a:ext cx="1703282" cy="2874513"/>
              <a:chOff x="4104686" y="1988840"/>
              <a:chExt cx="1703282" cy="287451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F20BFDD-7A57-424E-9B9B-D22F1052295D}"/>
                  </a:ext>
                </a:extLst>
              </p:cNvPr>
              <p:cNvGrpSpPr/>
              <p:nvPr/>
            </p:nvGrpSpPr>
            <p:grpSpPr>
              <a:xfrm>
                <a:off x="4835860" y="3501008"/>
                <a:ext cx="360040" cy="432048"/>
                <a:chOff x="4979876" y="3320988"/>
                <a:chExt cx="360040" cy="432048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4E990E7A-267D-4ED7-8A9C-1ED96BA1AC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0BC14790-E201-4B7D-ACBC-926556F776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3892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D4F2560A-D139-4A79-9442-2A0C71E3D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6450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4BF446D4-69AC-4DBD-9CB1-C64F06FFB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E15A1853-B2A3-40A8-B3DF-F97C4F924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645024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9C6A9D47-E53F-49B6-A755-BA392AB7A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320988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0E287078-CF7F-4E83-8B40-8609FEED5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F672375-9036-4315-812C-744DF054710D}"/>
                  </a:ext>
                </a:extLst>
              </p:cNvPr>
              <p:cNvGrpSpPr/>
              <p:nvPr/>
            </p:nvGrpSpPr>
            <p:grpSpPr>
              <a:xfrm>
                <a:off x="4835860" y="2924944"/>
                <a:ext cx="360040" cy="432048"/>
                <a:chOff x="4835860" y="2528900"/>
                <a:chExt cx="360040" cy="432048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D671F2E-23D4-424C-A0A0-D55CDDA9C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1B0BF714-7F3B-4477-BAE6-F2BC0C344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C6237299-9720-42E6-B90C-B47DC0862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852936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FCFAEB8-5C88-490F-9076-146DC999C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7E03D1B-B004-4780-AC16-6C7649478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852936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BBC0B019-726C-4952-8288-811677238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528900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39E2B8C9-7DAA-42C7-B623-48A7D5958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5860" y="27449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67976B6C-4503-474B-A715-8B26A67B6744}"/>
                    </a:ext>
                  </a:extLst>
                </p:cNvPr>
                <p:cNvSpPr/>
                <p:nvPr/>
              </p:nvSpPr>
              <p:spPr>
                <a:xfrm>
                  <a:off x="4907868" y="2708920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1AE7788-950F-433B-BC3D-A536CC305E47}"/>
                  </a:ext>
                </a:extLst>
              </p:cNvPr>
              <p:cNvGrpSpPr/>
              <p:nvPr/>
            </p:nvGrpSpPr>
            <p:grpSpPr>
              <a:xfrm>
                <a:off x="4475820" y="2312876"/>
                <a:ext cx="720080" cy="432048"/>
                <a:chOff x="5951984" y="3320988"/>
                <a:chExt cx="720080" cy="432048"/>
              </a:xfrm>
            </p:grpSpPr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24C7C2C7-C988-4612-9530-1507CF36C4E6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0191530-0BB6-4079-87AF-8ABF56006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5733287-1DEC-49DB-8E12-2A5B73B179C1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00FA143-7E85-4BCA-A202-AB138E09AC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157B449-C35B-45B3-93C8-B3E8A9CA2F6C}"/>
                  </a:ext>
                </a:extLst>
              </p:cNvPr>
              <p:cNvCxnSpPr/>
              <p:nvPr/>
            </p:nvCxnSpPr>
            <p:spPr>
              <a:xfrm flipV="1">
                <a:off x="5195900" y="3356992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CCDF7CD-8D45-4833-9E27-DA264BC9ED4E}"/>
                  </a:ext>
                </a:extLst>
              </p:cNvPr>
              <p:cNvGrpSpPr/>
              <p:nvPr/>
            </p:nvGrpSpPr>
            <p:grpSpPr>
              <a:xfrm>
                <a:off x="4475820" y="4113076"/>
                <a:ext cx="720080" cy="432048"/>
                <a:chOff x="5951984" y="3320988"/>
                <a:chExt cx="720080" cy="432048"/>
              </a:xfrm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4BA4A3BB-45DD-427D-BD27-A79A78CFB052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F9C0BDF3-E8A1-4098-A997-D3A57348E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2C31C00-D77B-4F2F-8716-33D0E34B4CC4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687C8B0-5D40-495D-8B29-8E240ADB43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005A7CE-32C1-4A83-B234-8D3528CD01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2528900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E212887-DA02-40D1-94B9-66EDBEF51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3933056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71EE9A-4CB8-4CBF-A5B7-82BE8554ACFF}"/>
                  </a:ext>
                </a:extLst>
              </p:cNvPr>
              <p:cNvSpPr txBox="1"/>
              <p:nvPr/>
            </p:nvSpPr>
            <p:spPr>
              <a:xfrm>
                <a:off x="4451776" y="3002759"/>
                <a:ext cx="4700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-</a:t>
                </a:r>
                <a:r>
                  <a:rPr lang="en-US" sz="1000" dirty="0">
                    <a:highlight>
                      <a:srgbClr val="FFFF00"/>
                    </a:highlight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83E63CF-106D-4668-919B-A3C930599D40}"/>
                  </a:ext>
                </a:extLst>
              </p:cNvPr>
              <p:cNvSpPr txBox="1"/>
              <p:nvPr/>
            </p:nvSpPr>
            <p:spPr>
              <a:xfrm>
                <a:off x="4475820" y="3573016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44E32C-7322-4876-A5DB-04ED7AD97CFE}"/>
                  </a:ext>
                </a:extLst>
              </p:cNvPr>
              <p:cNvSpPr txBox="1"/>
              <p:nvPr/>
            </p:nvSpPr>
            <p:spPr>
              <a:xfrm>
                <a:off x="5219345" y="3212976"/>
                <a:ext cx="58862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FLOAT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A8C899-AF6B-4345-97E7-D99A2B7D4F53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flipV="1">
                <a:off x="4799856" y="41130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36A2C63-D6DB-469D-8F3B-39C1447A0E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44371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F44DF6-589D-4BB7-9A06-C71EF275C2FE}"/>
                  </a:ext>
                </a:extLst>
              </p:cNvPr>
              <p:cNvSpPr txBox="1"/>
              <p:nvPr/>
            </p:nvSpPr>
            <p:spPr>
              <a:xfrm>
                <a:off x="4583832" y="4473116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HNREG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07B64-E66E-418D-9989-5C8FD2652B27}"/>
                  </a:ext>
                </a:extLst>
              </p:cNvPr>
              <p:cNvSpPr txBox="1"/>
              <p:nvPr/>
            </p:nvSpPr>
            <p:spPr>
              <a:xfrm>
                <a:off x="4583832" y="4617132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VNNs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9AA0633-E99C-4485-97FD-3017ADDA1FCB}"/>
                  </a:ext>
                </a:extLst>
              </p:cNvPr>
              <p:cNvSpPr txBox="1"/>
              <p:nvPr/>
            </p:nvSpPr>
            <p:spPr>
              <a:xfrm>
                <a:off x="4583832" y="2708920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24FF4A2-AF9B-4C83-81D8-6897832154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6369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66FC72B-DAA2-4463-9CF4-2108E53F70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3128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6E9E6B8-ECB6-4DBC-A4EF-48B4E5F5D182}"/>
                  </a:ext>
                </a:extLst>
              </p:cNvPr>
              <p:cNvSpPr txBox="1"/>
              <p:nvPr/>
            </p:nvSpPr>
            <p:spPr>
              <a:xfrm>
                <a:off x="4583832" y="2132856"/>
                <a:ext cx="4427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AXN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1BCD29-F416-4F23-990B-CE06EA798FDC}"/>
                  </a:ext>
                </a:extLst>
              </p:cNvPr>
              <p:cNvSpPr txBox="1"/>
              <p:nvPr/>
            </p:nvSpPr>
            <p:spPr>
              <a:xfrm>
                <a:off x="4583832" y="1988840"/>
                <a:ext cx="4876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VPPs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258C934-A91F-4362-ACA7-CA1C0DAE0ADB}"/>
                  </a:ext>
                </a:extLst>
              </p:cNvPr>
              <p:cNvSpPr txBox="1"/>
              <p:nvPr/>
            </p:nvSpPr>
            <p:spPr>
              <a:xfrm>
                <a:off x="4104686" y="4185084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B131B89-A778-4740-B8F4-B7A28FBD2688}"/>
                  </a:ext>
                </a:extLst>
              </p:cNvPr>
              <p:cNvSpPr txBox="1"/>
              <p:nvPr/>
            </p:nvSpPr>
            <p:spPr>
              <a:xfrm>
                <a:off x="4123922" y="238488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F1BF0F8-DACC-403D-92B6-48845B99AE4F}"/>
                  </a:ext>
                </a:extLst>
              </p:cNvPr>
              <p:cNvSpPr txBox="1"/>
              <p:nvPr/>
            </p:nvSpPr>
            <p:spPr>
              <a:xfrm>
                <a:off x="4582748" y="3897052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4E966FE-CA53-453A-87AF-2FD5D934E549}"/>
              </a:ext>
            </a:extLst>
          </p:cNvPr>
          <p:cNvGrpSpPr/>
          <p:nvPr/>
        </p:nvGrpSpPr>
        <p:grpSpPr>
          <a:xfrm flipH="1">
            <a:off x="2783632" y="3614827"/>
            <a:ext cx="8544042" cy="2874513"/>
            <a:chOff x="1152358" y="1988840"/>
            <a:chExt cx="8544042" cy="2874513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AAEA931-963C-4F0C-8581-90AD244EF70F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2" y="3429000"/>
              <a:ext cx="7452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157F77-E1D0-41AA-B94E-54DBFEAB3140}"/>
                </a:ext>
              </a:extLst>
            </p:cNvPr>
            <p:cNvGrpSpPr/>
            <p:nvPr/>
          </p:nvGrpSpPr>
          <p:grpSpPr>
            <a:xfrm>
              <a:off x="1152358" y="1988840"/>
              <a:ext cx="1524346" cy="2874513"/>
              <a:chOff x="4104686" y="1988840"/>
              <a:chExt cx="1524346" cy="2874513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7B516D70-3F79-4258-9B76-B639F4615D5B}"/>
                  </a:ext>
                </a:extLst>
              </p:cNvPr>
              <p:cNvGrpSpPr/>
              <p:nvPr/>
            </p:nvGrpSpPr>
            <p:grpSpPr>
              <a:xfrm>
                <a:off x="4835860" y="3501008"/>
                <a:ext cx="360040" cy="432048"/>
                <a:chOff x="4979876" y="3320988"/>
                <a:chExt cx="360040" cy="432048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A94A6D4D-CF69-4465-A35F-6D1450E96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DA9B5EC-2526-4758-B6FC-AD5A4FB41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3892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B8BB4B8-8BBC-4BFC-8B25-9418E3B34B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6450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F2E14148-9A46-48F7-9FB1-CDFEF38D84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313F179-B919-49AF-877B-D3C2D676C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645024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14B6399E-897D-4D5D-9BBF-14F4C7617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320988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F0BCC1E5-95E7-4BC2-8856-40C6206B4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1034A9AC-57DE-426C-A0F6-C16E8820A216}"/>
                  </a:ext>
                </a:extLst>
              </p:cNvPr>
              <p:cNvGrpSpPr/>
              <p:nvPr/>
            </p:nvGrpSpPr>
            <p:grpSpPr>
              <a:xfrm>
                <a:off x="4835860" y="2924944"/>
                <a:ext cx="360040" cy="432048"/>
                <a:chOff x="4835860" y="2528900"/>
                <a:chExt cx="360040" cy="432048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8EF80A58-C7A8-407D-BA68-AF4AD299B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C09911D-B77D-42AB-8C24-27EA2CFAB4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C420491-B731-41C1-80FB-3892227FD4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852936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57B016A3-7BA1-4D9C-9446-FA331912B3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5BB2A33E-85B4-4313-9E6E-372D3D5348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852936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457161DC-C137-4A51-B6D7-912BA9D8D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528900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3F6D353A-DAF1-44EE-902B-3B27AAF04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5860" y="27449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E20E7AA5-F3C1-426A-B578-BEEE22C26BC1}"/>
                    </a:ext>
                  </a:extLst>
                </p:cNvPr>
                <p:cNvSpPr/>
                <p:nvPr/>
              </p:nvSpPr>
              <p:spPr>
                <a:xfrm>
                  <a:off x="4907868" y="2708920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AF35C467-EE95-464B-A498-E159DDD60B8E}"/>
                  </a:ext>
                </a:extLst>
              </p:cNvPr>
              <p:cNvGrpSpPr/>
              <p:nvPr/>
            </p:nvGrpSpPr>
            <p:grpSpPr>
              <a:xfrm>
                <a:off x="4475820" y="2312876"/>
                <a:ext cx="720080" cy="432048"/>
                <a:chOff x="5951984" y="3320988"/>
                <a:chExt cx="720080" cy="432048"/>
              </a:xfrm>
            </p:grpSpPr>
            <p:sp>
              <p:nvSpPr>
                <p:cNvPr id="146" name="Isosceles Triangle 145">
                  <a:extLst>
                    <a:ext uri="{FF2B5EF4-FFF2-40B4-BE49-F238E27FC236}">
                      <a16:creationId xmlns:a16="http://schemas.microsoft.com/office/drawing/2014/main" id="{1911781B-D1CF-496A-B0CF-A21D558F7506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250A6E57-E475-4CEE-9942-3C2CFAF86D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0B985228-B52F-4387-A439-B520A159537D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F6FBC15-88BC-43A9-AD42-DAE5E4F0A7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B761108-68FC-42C8-B4A3-F6975C4D13FC}"/>
                  </a:ext>
                </a:extLst>
              </p:cNvPr>
              <p:cNvCxnSpPr/>
              <p:nvPr/>
            </p:nvCxnSpPr>
            <p:spPr>
              <a:xfrm flipV="1">
                <a:off x="5195900" y="3356992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A3383AF-B9A0-4D68-AF30-491A2777559A}"/>
                  </a:ext>
                </a:extLst>
              </p:cNvPr>
              <p:cNvGrpSpPr/>
              <p:nvPr/>
            </p:nvGrpSpPr>
            <p:grpSpPr>
              <a:xfrm>
                <a:off x="4475820" y="4113076"/>
                <a:ext cx="720080" cy="432048"/>
                <a:chOff x="5951984" y="3320988"/>
                <a:chExt cx="720080" cy="432048"/>
              </a:xfrm>
            </p:grpSpPr>
            <p:sp>
              <p:nvSpPr>
                <p:cNvPr id="142" name="Isosceles Triangle 141">
                  <a:extLst>
                    <a:ext uri="{FF2B5EF4-FFF2-40B4-BE49-F238E27FC236}">
                      <a16:creationId xmlns:a16="http://schemas.microsoft.com/office/drawing/2014/main" id="{75F12B08-F2E1-4769-816C-05C835F40D10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59307D91-C421-4B94-9871-5E48A4730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3156E13B-3870-4762-83B1-D05C7FB0CD9A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1D72955F-71D5-4AA1-8CFD-6BB966ADB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9EDB336-2315-46D6-8A88-11543CFC1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2528900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5A9B3EC-B9F7-4DC9-BA33-05DE411144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3933056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33DFBCD-B25A-406F-8AAB-E531275364EB}"/>
                  </a:ext>
                </a:extLst>
              </p:cNvPr>
              <p:cNvSpPr txBox="1"/>
              <p:nvPr/>
            </p:nvSpPr>
            <p:spPr>
              <a:xfrm>
                <a:off x="4458188" y="3002759"/>
                <a:ext cx="4635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highlight>
                      <a:srgbClr val="FFFF00"/>
                    </a:highlight>
                    <a:latin typeface="Arial Nova" panose="020B0504020202020204" pitchFamily="34" charset="0"/>
                  </a:rPr>
                  <a:t>-VEE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CA4DBF4-DF14-4707-B070-313F5A2A6ED7}"/>
                  </a:ext>
                </a:extLst>
              </p:cNvPr>
              <p:cNvSpPr txBox="1"/>
              <p:nvPr/>
            </p:nvSpPr>
            <p:spPr>
              <a:xfrm>
                <a:off x="4475820" y="3573016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7974BD2-F585-4D7B-B610-994E83B199DF}"/>
                  </a:ext>
                </a:extLst>
              </p:cNvPr>
              <p:cNvSpPr txBox="1"/>
              <p:nvPr/>
            </p:nvSpPr>
            <p:spPr>
              <a:xfrm>
                <a:off x="5195900" y="321297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0289BF4-5EA2-4C6B-935B-9B484E44A332}"/>
                  </a:ext>
                </a:extLst>
              </p:cNvPr>
              <p:cNvCxnSpPr>
                <a:cxnSpLocks/>
                <a:stCxn id="142" idx="1"/>
              </p:cNvCxnSpPr>
              <p:nvPr/>
            </p:nvCxnSpPr>
            <p:spPr>
              <a:xfrm flipV="1">
                <a:off x="4799856" y="41130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BCEF48C-A341-4720-997B-E5C5CB9B0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44371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2DCED17-F332-404E-8D37-443468447672}"/>
                  </a:ext>
                </a:extLst>
              </p:cNvPr>
              <p:cNvSpPr txBox="1"/>
              <p:nvPr/>
            </p:nvSpPr>
            <p:spPr>
              <a:xfrm>
                <a:off x="4583832" y="4473116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HNREG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FE77D0D-DC09-406F-BB73-3D082CE0BC41}"/>
                  </a:ext>
                </a:extLst>
              </p:cNvPr>
              <p:cNvSpPr txBox="1"/>
              <p:nvPr/>
            </p:nvSpPr>
            <p:spPr>
              <a:xfrm>
                <a:off x="4583832" y="4617132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VNNs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69AF26E1-1CF2-4389-BC98-FD9090A15D60}"/>
                  </a:ext>
                </a:extLst>
              </p:cNvPr>
              <p:cNvSpPr txBox="1"/>
              <p:nvPr/>
            </p:nvSpPr>
            <p:spPr>
              <a:xfrm>
                <a:off x="4583832" y="2708920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F9D3799-D663-4355-A033-B7812E4EFE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6369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F86EFC5B-A383-4415-9B77-83894E6F41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3128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43501B7-9693-4FFF-8AE0-A8030F0FECF4}"/>
                  </a:ext>
                </a:extLst>
              </p:cNvPr>
              <p:cNvSpPr txBox="1"/>
              <p:nvPr/>
            </p:nvSpPr>
            <p:spPr>
              <a:xfrm>
                <a:off x="4583832" y="2132856"/>
                <a:ext cx="4427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AXN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3D873D5-A45A-4B7A-B217-86FF012ED904}"/>
                  </a:ext>
                </a:extLst>
              </p:cNvPr>
              <p:cNvSpPr txBox="1"/>
              <p:nvPr/>
            </p:nvSpPr>
            <p:spPr>
              <a:xfrm>
                <a:off x="4583832" y="1988840"/>
                <a:ext cx="4876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VPPs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B45C98B-9BB2-4989-A42D-D6D1B345D0E5}"/>
                  </a:ext>
                </a:extLst>
              </p:cNvPr>
              <p:cNvSpPr txBox="1"/>
              <p:nvPr/>
            </p:nvSpPr>
            <p:spPr>
              <a:xfrm>
                <a:off x="4104686" y="4185084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10B91E7-6712-41CC-AFEB-B854F956542E}"/>
                  </a:ext>
                </a:extLst>
              </p:cNvPr>
              <p:cNvSpPr txBox="1"/>
              <p:nvPr/>
            </p:nvSpPr>
            <p:spPr>
              <a:xfrm>
                <a:off x="4123922" y="238488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C6CE8D1-14C0-4316-8DF7-EC8B2F84F547}"/>
                  </a:ext>
                </a:extLst>
              </p:cNvPr>
              <p:cNvSpPr txBox="1"/>
              <p:nvPr/>
            </p:nvSpPr>
            <p:spPr>
              <a:xfrm>
                <a:off x="4618752" y="3891245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C1687F8-C310-4F5B-A29E-CD2CBE84855C}"/>
              </a:ext>
            </a:extLst>
          </p:cNvPr>
          <p:cNvGrpSpPr/>
          <p:nvPr/>
        </p:nvGrpSpPr>
        <p:grpSpPr>
          <a:xfrm rot="16200000">
            <a:off x="3341694" y="2762925"/>
            <a:ext cx="1512166" cy="252028"/>
            <a:chOff x="4894389" y="5549804"/>
            <a:chExt cx="1020931" cy="219456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97383FE-718D-4AAE-86C4-1C4E2D27B335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849CF8-07FE-404B-AF62-EC814FE812C8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7113391-BA54-45AF-90AF-3CC35BC0EC73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AC4F01B-36F4-422E-BF08-56EBAC445B6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555610" y="5301539"/>
              <a:ext cx="0" cy="719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7395F10-0A7F-45A6-83A1-FA0804AA8B62}"/>
              </a:ext>
            </a:extLst>
          </p:cNvPr>
          <p:cNvGrpSpPr/>
          <p:nvPr/>
        </p:nvGrpSpPr>
        <p:grpSpPr>
          <a:xfrm rot="18367214">
            <a:off x="4494230" y="3137951"/>
            <a:ext cx="860467" cy="304589"/>
            <a:chOff x="4894389" y="5508955"/>
            <a:chExt cx="659445" cy="304589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C13E05A-7002-4D30-91D9-BB58CCF2E0E6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7E19A15-6358-487C-AE34-F6242D85C7FF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F9AAB1F-EF33-4477-93D4-DACE33950085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F25E783-E883-4456-A622-6BABB2A19D3E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40BF21A-0229-4032-B1E4-DB0EB53DB345}"/>
              </a:ext>
            </a:extLst>
          </p:cNvPr>
          <p:cNvGrpSpPr/>
          <p:nvPr/>
        </p:nvGrpSpPr>
        <p:grpSpPr>
          <a:xfrm>
            <a:off x="2567608" y="3825044"/>
            <a:ext cx="972108" cy="288032"/>
            <a:chOff x="5807967" y="2168859"/>
            <a:chExt cx="972108" cy="144016"/>
          </a:xfrm>
        </p:grpSpPr>
        <p:cxnSp>
          <p:nvCxnSpPr>
            <p:cNvPr id="178" name="Connector: Elbow 177">
              <a:extLst>
                <a:ext uri="{FF2B5EF4-FFF2-40B4-BE49-F238E27FC236}">
                  <a16:creationId xmlns:a16="http://schemas.microsoft.com/office/drawing/2014/main" id="{88C89582-0BA4-4704-B7B1-A60059158DC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or: Elbow 178">
              <a:extLst>
                <a:ext uri="{FF2B5EF4-FFF2-40B4-BE49-F238E27FC236}">
                  <a16:creationId xmlns:a16="http://schemas.microsoft.com/office/drawing/2014/main" id="{70F34626-5965-4369-877B-A4EF37A68E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86E228E7-A513-4064-A9CC-7CDFA6C67FDB}"/>
              </a:ext>
            </a:extLst>
          </p:cNvPr>
          <p:cNvCxnSpPr/>
          <p:nvPr/>
        </p:nvCxnSpPr>
        <p:spPr>
          <a:xfrm>
            <a:off x="3143672" y="5193196"/>
            <a:ext cx="1008112" cy="0"/>
          </a:xfrm>
          <a:prstGeom prst="line">
            <a:avLst/>
          </a:prstGeom>
          <a:ln w="25400">
            <a:solidFill>
              <a:srgbClr val="1E69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78A906B-4E01-432C-A3AC-832A46619A66}"/>
              </a:ext>
            </a:extLst>
          </p:cNvPr>
          <p:cNvGrpSpPr/>
          <p:nvPr/>
        </p:nvGrpSpPr>
        <p:grpSpPr>
          <a:xfrm>
            <a:off x="5123892" y="1304764"/>
            <a:ext cx="144016" cy="4608512"/>
            <a:chOff x="5123892" y="1088740"/>
            <a:chExt cx="144016" cy="4608512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D0C48D-FEB6-4B75-8517-F8EBD5060882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0" y="1088740"/>
              <a:ext cx="0" cy="460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5076AA6-AB3B-4B94-AB45-7C500B2EC043}"/>
                </a:ext>
              </a:extLst>
            </p:cNvPr>
            <p:cNvSpPr/>
            <p:nvPr/>
          </p:nvSpPr>
          <p:spPr>
            <a:xfrm>
              <a:off x="5123892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FB70384-F007-4CC0-B2F9-3752E55D105E}"/>
                </a:ext>
              </a:extLst>
            </p:cNvPr>
            <p:cNvSpPr/>
            <p:nvPr/>
          </p:nvSpPr>
          <p:spPr>
            <a:xfrm>
              <a:off x="5123892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9EB15CC-5E53-4BAE-A8B0-2EC26E172B79}"/>
                </a:ext>
              </a:extLst>
            </p:cNvPr>
            <p:cNvSpPr/>
            <p:nvPr/>
          </p:nvSpPr>
          <p:spPr>
            <a:xfrm>
              <a:off x="5123892" y="47611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452DC77-E470-45DB-9626-9953CDAF88A8}"/>
              </a:ext>
            </a:extLst>
          </p:cNvPr>
          <p:cNvGrpSpPr/>
          <p:nvPr/>
        </p:nvGrpSpPr>
        <p:grpSpPr>
          <a:xfrm>
            <a:off x="6600056" y="1304764"/>
            <a:ext cx="144016" cy="4608512"/>
            <a:chOff x="5123892" y="1088740"/>
            <a:chExt cx="144016" cy="4608512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213672F-7FD7-45A2-8AB5-857169C47708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0" y="1088740"/>
              <a:ext cx="0" cy="460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B23532A-5ABC-4822-909F-D6451905DC70}"/>
                </a:ext>
              </a:extLst>
            </p:cNvPr>
            <p:cNvSpPr/>
            <p:nvPr/>
          </p:nvSpPr>
          <p:spPr>
            <a:xfrm>
              <a:off x="5123892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5CD34CF-2CAB-4E20-B4A0-639EEA7B8250}"/>
                </a:ext>
              </a:extLst>
            </p:cNvPr>
            <p:cNvSpPr/>
            <p:nvPr/>
          </p:nvSpPr>
          <p:spPr>
            <a:xfrm>
              <a:off x="5123892" y="3356992"/>
              <a:ext cx="144016" cy="144016"/>
            </a:xfrm>
            <a:prstGeom prst="ellipse">
              <a:avLst/>
            </a:prstGeom>
            <a:solidFill>
              <a:srgbClr val="0E5E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46139E83-F50A-496F-BF8F-ED338C20BB4C}"/>
                </a:ext>
              </a:extLst>
            </p:cNvPr>
            <p:cNvSpPr/>
            <p:nvPr/>
          </p:nvSpPr>
          <p:spPr>
            <a:xfrm>
              <a:off x="5123892" y="47611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F9E4D44-B780-4116-98F7-E5B5116B8719}"/>
              </a:ext>
            </a:extLst>
          </p:cNvPr>
          <p:cNvGrpSpPr/>
          <p:nvPr/>
        </p:nvGrpSpPr>
        <p:grpSpPr>
          <a:xfrm>
            <a:off x="8076220" y="1304764"/>
            <a:ext cx="144016" cy="4608512"/>
            <a:chOff x="5123892" y="1088740"/>
            <a:chExt cx="144016" cy="460851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90BE5CF-D896-49D1-84E3-638B7D8D8717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0" y="1088740"/>
              <a:ext cx="0" cy="460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E8E438F-3B91-4CD2-BF58-5EEE433F1F6F}"/>
                </a:ext>
              </a:extLst>
            </p:cNvPr>
            <p:cNvSpPr/>
            <p:nvPr/>
          </p:nvSpPr>
          <p:spPr>
            <a:xfrm>
              <a:off x="5123892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A797C64-5DF2-44E8-922C-46D68C22D4A5}"/>
                </a:ext>
              </a:extLst>
            </p:cNvPr>
            <p:cNvSpPr/>
            <p:nvPr/>
          </p:nvSpPr>
          <p:spPr>
            <a:xfrm>
              <a:off x="5123892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7937D55-3518-47FF-BD41-36AB8FDFAED9}"/>
                </a:ext>
              </a:extLst>
            </p:cNvPr>
            <p:cNvSpPr/>
            <p:nvPr/>
          </p:nvSpPr>
          <p:spPr>
            <a:xfrm>
              <a:off x="5123892" y="47611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3730DB1-56FC-4739-8FA1-A0D0C915CFEB}"/>
              </a:ext>
            </a:extLst>
          </p:cNvPr>
          <p:cNvGrpSpPr/>
          <p:nvPr/>
        </p:nvGrpSpPr>
        <p:grpSpPr>
          <a:xfrm rot="16200000">
            <a:off x="3161675" y="4203085"/>
            <a:ext cx="1404154" cy="288032"/>
            <a:chOff x="4894389" y="5549804"/>
            <a:chExt cx="1020931" cy="219456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6A31543-AE96-41C2-B83C-7E9D74CCDAEA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9C1ED9F-D1BD-4EDF-9246-87E23E2429AD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8FB2969-8213-4BB9-81BB-3ECF4726C0FB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2E36466-4F89-47FF-94EA-09BEF6A9201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555610" y="5301539"/>
              <a:ext cx="0" cy="719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BA05747-4640-42D7-BEED-6FDEFD01C06C}"/>
              </a:ext>
            </a:extLst>
          </p:cNvPr>
          <p:cNvGrpSpPr/>
          <p:nvPr/>
        </p:nvGrpSpPr>
        <p:grpSpPr>
          <a:xfrm rot="18367214">
            <a:off x="4494230" y="1625784"/>
            <a:ext cx="860467" cy="304589"/>
            <a:chOff x="4894389" y="5508955"/>
            <a:chExt cx="659445" cy="304589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CBA969F-C255-434F-89FC-6535F6466B52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1D758AF-9A43-41A2-91C1-64B55CA5EA35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DFC0450-FF15-4367-BC81-AF6FD30F5CDF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6C361A8-A2CD-4424-90C6-0F4DFD57F66D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5640871-EABF-42A9-9975-513B71ECFF85}"/>
              </a:ext>
            </a:extLst>
          </p:cNvPr>
          <p:cNvGrpSpPr/>
          <p:nvPr/>
        </p:nvGrpSpPr>
        <p:grpSpPr>
          <a:xfrm rot="18367214">
            <a:off x="4494230" y="4542107"/>
            <a:ext cx="860467" cy="304589"/>
            <a:chOff x="4894389" y="5508955"/>
            <a:chExt cx="659445" cy="304589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9911C93-23A4-4B75-9F14-5DE37264E61B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76F43A0-F60C-45FF-B919-B4965BC006D4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F3E21C3-8ECF-4B10-919F-0663A1A35687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0AA6E9F-D3D2-427C-87B4-D3890A1315C9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1B249FA-59D0-4732-904A-4721DA69B0B1}"/>
              </a:ext>
            </a:extLst>
          </p:cNvPr>
          <p:cNvGrpSpPr/>
          <p:nvPr/>
        </p:nvGrpSpPr>
        <p:grpSpPr>
          <a:xfrm rot="18367214">
            <a:off x="7446558" y="4542107"/>
            <a:ext cx="860467" cy="304589"/>
            <a:chOff x="4894389" y="5508955"/>
            <a:chExt cx="659445" cy="304589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54897961-1CC0-4E41-844C-B8413E8CBDC1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96F023A-E120-42B5-B16B-6CC5F8509EBE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D591712A-FA61-4C80-BC7C-6DA36AB9C9DA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67F0E12-5B3B-4250-B426-9D25947AEE39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8A4FD82-0BC7-4707-BD93-0AB0A4E5A984}"/>
              </a:ext>
            </a:extLst>
          </p:cNvPr>
          <p:cNvGrpSpPr/>
          <p:nvPr/>
        </p:nvGrpSpPr>
        <p:grpSpPr>
          <a:xfrm rot="18367214">
            <a:off x="7446558" y="1625783"/>
            <a:ext cx="860467" cy="304589"/>
            <a:chOff x="4894389" y="5508955"/>
            <a:chExt cx="659445" cy="304589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031CA80-44A7-4F92-AF6C-5DB82F1743DA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835594-77AA-4F30-9A94-0B48ACC13E6E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B303648-1DA8-4EF7-A461-16C2A597609B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8E143F4-0847-48F0-9CD5-A52AA7BD6E18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D55AFAB8-9209-4652-8F61-3650F9FCE03A}"/>
              </a:ext>
            </a:extLst>
          </p:cNvPr>
          <p:cNvSpPr txBox="1"/>
          <p:nvPr/>
        </p:nvSpPr>
        <p:spPr>
          <a:xfrm>
            <a:off x="4727848" y="1016732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FLOAT=VSS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44EC3C7-4350-421B-9BD1-36D87B4E6282}"/>
              </a:ext>
            </a:extLst>
          </p:cNvPr>
          <p:cNvSpPr txBox="1"/>
          <p:nvPr/>
        </p:nvSpPr>
        <p:spPr>
          <a:xfrm>
            <a:off x="7716180" y="980728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FLOAT=VSS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DB171AD-B9A5-41E4-97B8-1C63DCD00F04}"/>
              </a:ext>
            </a:extLst>
          </p:cNvPr>
          <p:cNvSpPr txBox="1"/>
          <p:nvPr/>
        </p:nvSpPr>
        <p:spPr>
          <a:xfrm>
            <a:off x="6204012" y="1016732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ACTIVE BL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2A74268-9818-43F7-959A-32DB4E40D3AB}"/>
              </a:ext>
            </a:extLst>
          </p:cNvPr>
          <p:cNvGrpSpPr/>
          <p:nvPr/>
        </p:nvGrpSpPr>
        <p:grpSpPr>
          <a:xfrm flipV="1">
            <a:off x="6168008" y="656692"/>
            <a:ext cx="972108" cy="324036"/>
            <a:chOff x="5807967" y="2168859"/>
            <a:chExt cx="972108" cy="144016"/>
          </a:xfrm>
        </p:grpSpPr>
        <p:cxnSp>
          <p:nvCxnSpPr>
            <p:cNvPr id="231" name="Connector: Elbow 230">
              <a:extLst>
                <a:ext uri="{FF2B5EF4-FFF2-40B4-BE49-F238E27FC236}">
                  <a16:creationId xmlns:a16="http://schemas.microsoft.com/office/drawing/2014/main" id="{4337DFAE-E5CA-4AB3-B170-0B9653AD4DF8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or: Elbow 231">
              <a:extLst>
                <a:ext uri="{FF2B5EF4-FFF2-40B4-BE49-F238E27FC236}">
                  <a16:creationId xmlns:a16="http://schemas.microsoft.com/office/drawing/2014/main" id="{1FF8CCEB-62FB-443D-8B7D-628CEB792F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D895030-6379-4A6E-9C02-8CBFE570E6EC}"/>
              </a:ext>
            </a:extLst>
          </p:cNvPr>
          <p:cNvGrpSpPr/>
          <p:nvPr/>
        </p:nvGrpSpPr>
        <p:grpSpPr>
          <a:xfrm>
            <a:off x="5051884" y="2852936"/>
            <a:ext cx="972108" cy="144016"/>
            <a:chOff x="5807967" y="2168859"/>
            <a:chExt cx="972108" cy="144016"/>
          </a:xfrm>
        </p:grpSpPr>
        <p:cxnSp>
          <p:nvCxnSpPr>
            <p:cNvPr id="234" name="Connector: Elbow 233">
              <a:extLst>
                <a:ext uri="{FF2B5EF4-FFF2-40B4-BE49-F238E27FC236}">
                  <a16:creationId xmlns:a16="http://schemas.microsoft.com/office/drawing/2014/main" id="{47028FA3-617A-45E5-9982-5C1DAE12A84C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or: Elbow 234">
              <a:extLst>
                <a:ext uri="{FF2B5EF4-FFF2-40B4-BE49-F238E27FC236}">
                  <a16:creationId xmlns:a16="http://schemas.microsoft.com/office/drawing/2014/main" id="{DA081594-C658-43D5-AB33-1370A4B02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AE0304E-7FA2-4265-A2C8-2D6C7A5D4B4E}"/>
              </a:ext>
            </a:extLst>
          </p:cNvPr>
          <p:cNvGrpSpPr/>
          <p:nvPr/>
        </p:nvGrpSpPr>
        <p:grpSpPr>
          <a:xfrm>
            <a:off x="8076220" y="2780928"/>
            <a:ext cx="972108" cy="144016"/>
            <a:chOff x="5807967" y="2168859"/>
            <a:chExt cx="972108" cy="144016"/>
          </a:xfrm>
        </p:grpSpPr>
        <p:cxnSp>
          <p:nvCxnSpPr>
            <p:cNvPr id="237" name="Connector: Elbow 236">
              <a:extLst>
                <a:ext uri="{FF2B5EF4-FFF2-40B4-BE49-F238E27FC236}">
                  <a16:creationId xmlns:a16="http://schemas.microsoft.com/office/drawing/2014/main" id="{B3A3CB8F-929D-480B-ACC6-E18DE5B72BA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or: Elbow 237">
              <a:extLst>
                <a:ext uri="{FF2B5EF4-FFF2-40B4-BE49-F238E27FC236}">
                  <a16:creationId xmlns:a16="http://schemas.microsoft.com/office/drawing/2014/main" id="{679C2D2C-435E-4357-9FE4-2A07175FA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4CF7F9D-FB32-43ED-96FB-566907F0A118}"/>
              </a:ext>
            </a:extLst>
          </p:cNvPr>
          <p:cNvGrpSpPr/>
          <p:nvPr/>
        </p:nvGrpSpPr>
        <p:grpSpPr>
          <a:xfrm rot="18367214">
            <a:off x="7446558" y="3137950"/>
            <a:ext cx="860467" cy="304589"/>
            <a:chOff x="4894389" y="5508955"/>
            <a:chExt cx="659445" cy="304589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109953D-FDD5-419B-AA4F-E11F6DB7C86F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414F273-777A-44DA-974E-706743F19066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BD0E7D5-0E14-491F-90EA-08F1E6DF7D97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ABD7EE2-22C7-4070-A959-B116CCA90F8E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36B84887-54B6-426D-A19F-E8529BA431DF}"/>
              </a:ext>
            </a:extLst>
          </p:cNvPr>
          <p:cNvSpPr txBox="1"/>
          <p:nvPr/>
        </p:nvSpPr>
        <p:spPr>
          <a:xfrm>
            <a:off x="-60684" y="44624"/>
            <a:ext cx="5783614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r>
              <a:rPr lang="en-US" sz="2400" dirty="0"/>
              <a:t>2T float with One adjacent line grounded.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A2F7036-796C-46F1-BA60-3252C4BA01B8}"/>
              </a:ext>
            </a:extLst>
          </p:cNvPr>
          <p:cNvSpPr txBox="1"/>
          <p:nvPr/>
        </p:nvSpPr>
        <p:spPr>
          <a:xfrm>
            <a:off x="2639616" y="3392996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ACTIVE WL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797B431-B649-431F-95E3-C47A645AB31A}"/>
              </a:ext>
            </a:extLst>
          </p:cNvPr>
          <p:cNvGrpSpPr/>
          <p:nvPr/>
        </p:nvGrpSpPr>
        <p:grpSpPr>
          <a:xfrm>
            <a:off x="2819636" y="1880828"/>
            <a:ext cx="972108" cy="144016"/>
            <a:chOff x="5807967" y="2168859"/>
            <a:chExt cx="972108" cy="144016"/>
          </a:xfrm>
        </p:grpSpPr>
        <p:cxnSp>
          <p:nvCxnSpPr>
            <p:cNvPr id="222" name="Connector: Elbow 221">
              <a:extLst>
                <a:ext uri="{FF2B5EF4-FFF2-40B4-BE49-F238E27FC236}">
                  <a16:creationId xmlns:a16="http://schemas.microsoft.com/office/drawing/2014/main" id="{2999B38C-2B53-4265-B4CF-C40C99E803F6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or: Elbow 222">
              <a:extLst>
                <a:ext uri="{FF2B5EF4-FFF2-40B4-BE49-F238E27FC236}">
                  <a16:creationId xmlns:a16="http://schemas.microsoft.com/office/drawing/2014/main" id="{95EAFA90-9A22-43AB-B203-2F82F0BA3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717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2543112F-FB21-4F34-918E-343B216FB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8" y="980728"/>
            <a:ext cx="6977371" cy="47165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2T bipolar vs. 2T unipolar Decoder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A546E-6FE7-4F1F-A050-39355D95F226}"/>
              </a:ext>
            </a:extLst>
          </p:cNvPr>
          <p:cNvSpPr txBox="1"/>
          <p:nvPr/>
        </p:nvSpPr>
        <p:spPr>
          <a:xfrm>
            <a:off x="5087888" y="5697252"/>
            <a:ext cx="105509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Bipolar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0C52F-920B-4A24-941F-BD3D868868E3}"/>
              </a:ext>
            </a:extLst>
          </p:cNvPr>
          <p:cNvSpPr txBox="1"/>
          <p:nvPr/>
        </p:nvSpPr>
        <p:spPr>
          <a:xfrm>
            <a:off x="1415480" y="5661248"/>
            <a:ext cx="122661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Unipolar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C8FF-072F-48F2-91F6-F633A677C81A}"/>
              </a:ext>
            </a:extLst>
          </p:cNvPr>
          <p:cNvSpPr txBox="1"/>
          <p:nvPr/>
        </p:nvSpPr>
        <p:spPr>
          <a:xfrm>
            <a:off x="7572164" y="2744924"/>
            <a:ext cx="4118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006FEA"/>
                </a:solidFill>
              </a:rPr>
              <a:t>2T Bipolar: Floated C type cell </a:t>
            </a:r>
            <a:r>
              <a:rPr lang="en-US" sz="1600" b="1" dirty="0">
                <a:solidFill>
                  <a:srgbClr val="006FEA"/>
                </a:solidFill>
                <a:sym typeface="Wingdings" panose="05000000000000000000" pitchFamily="2" charset="2"/>
              </a:rPr>
              <a:t> </a:t>
            </a:r>
          </a:p>
          <a:p>
            <a:pPr marL="896981" lvl="1" indent="-342900">
              <a:buFontTx/>
              <a:buChar char="-"/>
            </a:pPr>
            <a:r>
              <a:rPr lang="en-US" sz="1600" dirty="0">
                <a:sym typeface="Wingdings" panose="05000000000000000000" pitchFamily="2" charset="2"/>
              </a:rPr>
              <a:t>Change from past designs</a:t>
            </a:r>
          </a:p>
          <a:p>
            <a:pPr marL="896981" lvl="1" indent="-342900">
              <a:buFontTx/>
              <a:buChar char="-"/>
            </a:pPr>
            <a:r>
              <a:rPr lang="en-US" sz="1600" dirty="0">
                <a:sym typeface="Wingdings" panose="05000000000000000000" pitchFamily="2" charset="2"/>
              </a:rPr>
              <a:t>How do we make it refresh free?</a:t>
            </a:r>
            <a:endParaRPr lang="en-US" sz="1600" dirty="0"/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006FEA"/>
                </a:solidFill>
              </a:rPr>
              <a:t>Footprint:</a:t>
            </a:r>
          </a:p>
          <a:p>
            <a:pPr marL="896981" lvl="1" indent="-342900">
              <a:buFontTx/>
              <a:buChar char="-"/>
            </a:pPr>
            <a:r>
              <a:rPr lang="en-US" sz="1600" dirty="0"/>
              <a:t>Trade larger Select ( Uni 2T)</a:t>
            </a:r>
            <a:br>
              <a:rPr lang="en-US" sz="1600" dirty="0"/>
            </a:br>
            <a:r>
              <a:rPr lang="en-US" sz="1600" dirty="0"/>
              <a:t>for Extra Global Decoder (</a:t>
            </a:r>
            <a:r>
              <a:rPr lang="en-US" sz="1600" dirty="0" err="1"/>
              <a:t>Bip</a:t>
            </a:r>
            <a:r>
              <a:rPr lang="en-US" sz="1600" dirty="0"/>
              <a:t> 2T)</a:t>
            </a:r>
          </a:p>
          <a:p>
            <a:pPr marL="342900" indent="-342900">
              <a:buFontTx/>
              <a:buChar char="-"/>
            </a:pPr>
            <a:r>
              <a:rPr lang="en-US" sz="1600" b="1" dirty="0">
                <a:solidFill>
                  <a:srgbClr val="006FEA"/>
                </a:solidFill>
              </a:rPr>
              <a:t>Grounded Adjacent select</a:t>
            </a:r>
          </a:p>
          <a:p>
            <a:pPr marL="896981" lvl="1" indent="-342900">
              <a:buFontTx/>
              <a:buChar char="-"/>
            </a:pPr>
            <a:r>
              <a:rPr lang="en-US" sz="1600" dirty="0"/>
              <a:t>Mitigate false selection risk.</a:t>
            </a:r>
          </a:p>
        </p:txBody>
      </p:sp>
    </p:spTree>
    <p:extLst>
      <p:ext uri="{BB962C8B-B14F-4D97-AF65-F5344CB8AC3E}">
        <p14:creationId xmlns:p14="http://schemas.microsoft.com/office/powerpoint/2010/main" val="288891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F7611CFB-664E-4CD9-8C7B-AD2E048AB643}"/>
              </a:ext>
            </a:extLst>
          </p:cNvPr>
          <p:cNvGrpSpPr/>
          <p:nvPr/>
        </p:nvGrpSpPr>
        <p:grpSpPr>
          <a:xfrm>
            <a:off x="1091444" y="2204864"/>
            <a:ext cx="8604956" cy="2874513"/>
            <a:chOff x="1091444" y="1988840"/>
            <a:chExt cx="8604956" cy="287451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99AA302-DEE0-4140-9372-CB0A2B5BD974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2" y="3429000"/>
              <a:ext cx="7452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14F3ABB-9BA6-418C-B860-DF039735CEFB}"/>
                </a:ext>
              </a:extLst>
            </p:cNvPr>
            <p:cNvGrpSpPr/>
            <p:nvPr/>
          </p:nvGrpSpPr>
          <p:grpSpPr>
            <a:xfrm>
              <a:off x="1091444" y="1988840"/>
              <a:ext cx="1585260" cy="2874513"/>
              <a:chOff x="4043772" y="1988840"/>
              <a:chExt cx="1585260" cy="287451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47E324D-AE64-492F-8F9E-2CA39E9FE1FE}"/>
                  </a:ext>
                </a:extLst>
              </p:cNvPr>
              <p:cNvGrpSpPr/>
              <p:nvPr/>
            </p:nvGrpSpPr>
            <p:grpSpPr>
              <a:xfrm>
                <a:off x="4835860" y="3501008"/>
                <a:ext cx="360040" cy="432048"/>
                <a:chOff x="4979876" y="3320988"/>
                <a:chExt cx="360040" cy="432048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725A0ABD-EC03-4770-996F-4155AE292B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9F6CD1C4-E228-4855-A18B-F48BB651BA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3892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DE00A0C2-CB8D-4141-BC48-00D98AF3FA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6450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669ECAA2-F769-499A-B1D1-3E860A3B8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5BCEC642-D6C0-461E-9602-BB5B52CD87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645024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FC7C1A6-A084-417E-A38B-90AA2797D7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320988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C23C058-0243-46BB-98FE-2565609C70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602732C-DD78-44EE-B7AA-F7E269EF6A42}"/>
                  </a:ext>
                </a:extLst>
              </p:cNvPr>
              <p:cNvGrpSpPr/>
              <p:nvPr/>
            </p:nvGrpSpPr>
            <p:grpSpPr>
              <a:xfrm>
                <a:off x="4835860" y="2924944"/>
                <a:ext cx="360040" cy="432048"/>
                <a:chOff x="4835860" y="2528900"/>
                <a:chExt cx="360040" cy="432048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3351C89-7AAD-4CE2-8E5C-0CB4A2E9B3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1E320A6-EEB2-47A5-A5EF-C4043A5C3A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6975A89-62AF-4688-8B5C-D99A8FA769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852936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B599A24A-02DF-4C86-91BA-20B86F064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716EF13-BB81-4970-B401-98C1519A69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852936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0415814B-CEF4-4EB9-A0F0-3B13A9AFA0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528900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24BB5AF-C3EC-4B27-B8C2-157EFEF0C9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5860" y="27449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E48529C-A290-4CAB-A5E3-5EA680E00523}"/>
                    </a:ext>
                  </a:extLst>
                </p:cNvPr>
                <p:cNvSpPr/>
                <p:nvPr/>
              </p:nvSpPr>
              <p:spPr>
                <a:xfrm>
                  <a:off x="4907868" y="2708920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4E13819-3447-4B0F-81F6-2E068BD4422F}"/>
                  </a:ext>
                </a:extLst>
              </p:cNvPr>
              <p:cNvGrpSpPr/>
              <p:nvPr/>
            </p:nvGrpSpPr>
            <p:grpSpPr>
              <a:xfrm>
                <a:off x="4475820" y="2312876"/>
                <a:ext cx="720080" cy="432048"/>
                <a:chOff x="5951984" y="3320988"/>
                <a:chExt cx="720080" cy="432048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E7506FB3-0CAA-46EB-AF45-33601449528D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7111284-6276-4C2A-81CB-E8667B8917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B453EAB-96C2-4FC0-8E43-EAC3BE1680F3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1DE3F50-B7A7-4866-BA42-97CE0B487B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E58E8A-6D5E-485D-8718-9C1137239021}"/>
                  </a:ext>
                </a:extLst>
              </p:cNvPr>
              <p:cNvCxnSpPr/>
              <p:nvPr/>
            </p:nvCxnSpPr>
            <p:spPr>
              <a:xfrm flipV="1">
                <a:off x="5195900" y="3356992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D110E30-52CD-4D3A-9193-CD046CB0E62A}"/>
                  </a:ext>
                </a:extLst>
              </p:cNvPr>
              <p:cNvGrpSpPr/>
              <p:nvPr/>
            </p:nvGrpSpPr>
            <p:grpSpPr>
              <a:xfrm>
                <a:off x="4475820" y="4113076"/>
                <a:ext cx="720080" cy="432048"/>
                <a:chOff x="5951984" y="3320988"/>
                <a:chExt cx="720080" cy="432048"/>
              </a:xfrm>
            </p:grpSpPr>
            <p:sp>
              <p:nvSpPr>
                <p:cNvPr id="37" name="Isosceles Triangle 36">
                  <a:extLst>
                    <a:ext uri="{FF2B5EF4-FFF2-40B4-BE49-F238E27FC236}">
                      <a16:creationId xmlns:a16="http://schemas.microsoft.com/office/drawing/2014/main" id="{94CD0C4D-9DA7-4224-8FEB-845BBB7A15C0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B340FD2-F0AE-4FBB-9C8D-48DCF809D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7CD59C1-1015-40F7-9721-D84A09FA4921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3A081E2-3E1E-4E42-AD7E-5A4968C2D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E4FDE0B-99CB-4E3E-B79A-D44510E142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2528900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BFC7EC5-2372-46C6-8D5E-E0FD5225FB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3933056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6F9E137-B5B3-438F-8E7A-FD4132FF5464}"/>
                  </a:ext>
                </a:extLst>
              </p:cNvPr>
              <p:cNvSpPr txBox="1"/>
              <p:nvPr/>
            </p:nvSpPr>
            <p:spPr>
              <a:xfrm>
                <a:off x="4475820" y="3002759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8016E6-F64A-402C-B74E-C8B86224B981}"/>
                  </a:ext>
                </a:extLst>
              </p:cNvPr>
              <p:cNvSpPr txBox="1"/>
              <p:nvPr/>
            </p:nvSpPr>
            <p:spPr>
              <a:xfrm>
                <a:off x="4475820" y="357301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E9608FB-6475-4038-B0D2-8ADD91127669}"/>
                  </a:ext>
                </a:extLst>
              </p:cNvPr>
              <p:cNvSpPr txBox="1"/>
              <p:nvPr/>
            </p:nvSpPr>
            <p:spPr>
              <a:xfrm>
                <a:off x="5195900" y="321297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909300C-4F03-4C76-9EDE-B10CF698E1D0}"/>
                  </a:ext>
                </a:extLst>
              </p:cNvPr>
              <p:cNvCxnSpPr>
                <a:cxnSpLocks/>
                <a:stCxn id="37" idx="1"/>
              </p:cNvCxnSpPr>
              <p:nvPr/>
            </p:nvCxnSpPr>
            <p:spPr>
              <a:xfrm flipV="1">
                <a:off x="4799856" y="41130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CE2CEB3-EA9D-4DA9-8F80-FFCFB6231B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44371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57ABB74-5EF0-48B0-BB81-F5C1B7A6FA82}"/>
                  </a:ext>
                </a:extLst>
              </p:cNvPr>
              <p:cNvSpPr txBox="1"/>
              <p:nvPr/>
            </p:nvSpPr>
            <p:spPr>
              <a:xfrm>
                <a:off x="4583832" y="4473116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HNREG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C43D095-17F4-4784-B7FC-F5C1247B0553}"/>
                  </a:ext>
                </a:extLst>
              </p:cNvPr>
              <p:cNvSpPr txBox="1"/>
              <p:nvPr/>
            </p:nvSpPr>
            <p:spPr>
              <a:xfrm>
                <a:off x="4583832" y="4617132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C8C700E-509B-400D-BEDC-407E27E5645A}"/>
                  </a:ext>
                </a:extLst>
              </p:cNvPr>
              <p:cNvSpPr txBox="1"/>
              <p:nvPr/>
            </p:nvSpPr>
            <p:spPr>
              <a:xfrm>
                <a:off x="4583832" y="2708920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A268981-AB9E-4704-A046-1158844D4F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6369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1B09C93-5987-4EF6-9EB0-9052E9BBCC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3128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A3C06D2-D197-4E14-8E0B-3F51DFB513AE}"/>
                  </a:ext>
                </a:extLst>
              </p:cNvPr>
              <p:cNvSpPr txBox="1"/>
              <p:nvPr/>
            </p:nvSpPr>
            <p:spPr>
              <a:xfrm>
                <a:off x="4583832" y="2132856"/>
                <a:ext cx="4427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AXN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AED7DF-A891-4BE5-89AF-0851F95659E5}"/>
                  </a:ext>
                </a:extLst>
              </p:cNvPr>
              <p:cNvSpPr txBox="1"/>
              <p:nvPr/>
            </p:nvSpPr>
            <p:spPr>
              <a:xfrm>
                <a:off x="4583832" y="1988840"/>
                <a:ext cx="4876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00F2CDC-D8A4-419E-B5A8-97A10A809DF7}"/>
                  </a:ext>
                </a:extLst>
              </p:cNvPr>
              <p:cNvSpPr txBox="1"/>
              <p:nvPr/>
            </p:nvSpPr>
            <p:spPr>
              <a:xfrm>
                <a:off x="4043772" y="4185084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highlight>
                      <a:srgbClr val="FFFF00"/>
                    </a:highlight>
                    <a:latin typeface="Arial Nova" panose="020B0504020202020204" pitchFamily="34" charset="0"/>
                  </a:rPr>
                  <a:t>VSS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F2A5FAB-69EB-4042-AA30-54D3207260F1}"/>
                  </a:ext>
                </a:extLst>
              </p:cNvPr>
              <p:cNvSpPr txBox="1"/>
              <p:nvPr/>
            </p:nvSpPr>
            <p:spPr>
              <a:xfrm>
                <a:off x="4043772" y="238488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6A9748-BCD9-4CA3-944A-ACD5F3D86851}"/>
                  </a:ext>
                </a:extLst>
              </p:cNvPr>
              <p:cNvSpPr txBox="1"/>
              <p:nvPr/>
            </p:nvSpPr>
            <p:spPr>
              <a:xfrm>
                <a:off x="4583832" y="3933056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F0A3A24-ED95-4479-8BA4-A6DEF7BE3DB8}"/>
              </a:ext>
            </a:extLst>
          </p:cNvPr>
          <p:cNvGrpSpPr/>
          <p:nvPr/>
        </p:nvGrpSpPr>
        <p:grpSpPr>
          <a:xfrm flipH="1">
            <a:off x="2747628" y="692696"/>
            <a:ext cx="8544042" cy="2874513"/>
            <a:chOff x="1152358" y="1988840"/>
            <a:chExt cx="8544042" cy="287451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11D3F23-AFA1-48A4-ADF8-EA1B73C890CD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2" y="3429000"/>
              <a:ext cx="7452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E48182F-3B22-4F82-ACE0-8B69CDD81324}"/>
                </a:ext>
              </a:extLst>
            </p:cNvPr>
            <p:cNvGrpSpPr/>
            <p:nvPr/>
          </p:nvGrpSpPr>
          <p:grpSpPr>
            <a:xfrm>
              <a:off x="1152358" y="1988840"/>
              <a:ext cx="1703282" cy="2874513"/>
              <a:chOff x="4104686" y="1988840"/>
              <a:chExt cx="1703282" cy="2874513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F20BFDD-7A57-424E-9B9B-D22F1052295D}"/>
                  </a:ext>
                </a:extLst>
              </p:cNvPr>
              <p:cNvGrpSpPr/>
              <p:nvPr/>
            </p:nvGrpSpPr>
            <p:grpSpPr>
              <a:xfrm>
                <a:off x="4835860" y="3501008"/>
                <a:ext cx="360040" cy="432048"/>
                <a:chOff x="4979876" y="3320988"/>
                <a:chExt cx="360040" cy="432048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4E990E7A-267D-4ED7-8A9C-1ED96BA1AC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0BC14790-E201-4B7D-ACBC-926556F776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3892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D4F2560A-D139-4A79-9442-2A0C71E3D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6450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4BF446D4-69AC-4DBD-9CB1-C64F06FFB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E15A1853-B2A3-40A8-B3DF-F97C4F924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645024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9C6A9D47-E53F-49B6-A755-BA392AB7A6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320988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0E287078-CF7F-4E83-8B40-8609FEED51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F672375-9036-4315-812C-744DF054710D}"/>
                  </a:ext>
                </a:extLst>
              </p:cNvPr>
              <p:cNvGrpSpPr/>
              <p:nvPr/>
            </p:nvGrpSpPr>
            <p:grpSpPr>
              <a:xfrm>
                <a:off x="4835860" y="2924944"/>
                <a:ext cx="360040" cy="432048"/>
                <a:chOff x="4835860" y="2528900"/>
                <a:chExt cx="360040" cy="432048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ED671F2E-23D4-424C-A0A0-D55CDDA9C4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1B0BF714-7F3B-4477-BAE6-F2BC0C344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C6237299-9720-42E6-B90C-B47DC0862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852936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4FCFAEB8-5C88-490F-9076-146DC999C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7E03D1B-B004-4780-AC16-6C7649478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852936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BBC0B019-726C-4952-8288-811677238D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528900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39E2B8C9-7DAA-42C7-B623-48A7D5958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5860" y="27449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67976B6C-4503-474B-A715-8B26A67B6744}"/>
                    </a:ext>
                  </a:extLst>
                </p:cNvPr>
                <p:cNvSpPr/>
                <p:nvPr/>
              </p:nvSpPr>
              <p:spPr>
                <a:xfrm>
                  <a:off x="4907868" y="2708920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1AE7788-950F-433B-BC3D-A536CC305E47}"/>
                  </a:ext>
                </a:extLst>
              </p:cNvPr>
              <p:cNvGrpSpPr/>
              <p:nvPr/>
            </p:nvGrpSpPr>
            <p:grpSpPr>
              <a:xfrm>
                <a:off x="4475820" y="2312876"/>
                <a:ext cx="720080" cy="432048"/>
                <a:chOff x="5951984" y="3320988"/>
                <a:chExt cx="720080" cy="432048"/>
              </a:xfrm>
            </p:grpSpPr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24C7C2C7-C988-4612-9530-1507CF36C4E6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F0191530-0BB6-4079-87AF-8ABF56006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5733287-1DEC-49DB-8E12-2A5B73B179C1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000FA143-7E85-4BCA-A202-AB138E09AC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157B449-C35B-45B3-93C8-B3E8A9CA2F6C}"/>
                  </a:ext>
                </a:extLst>
              </p:cNvPr>
              <p:cNvCxnSpPr/>
              <p:nvPr/>
            </p:nvCxnSpPr>
            <p:spPr>
              <a:xfrm flipV="1">
                <a:off x="5195900" y="3356992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CCDF7CD-8D45-4833-9E27-DA264BC9ED4E}"/>
                  </a:ext>
                </a:extLst>
              </p:cNvPr>
              <p:cNvGrpSpPr/>
              <p:nvPr/>
            </p:nvGrpSpPr>
            <p:grpSpPr>
              <a:xfrm>
                <a:off x="4475820" y="4113076"/>
                <a:ext cx="720080" cy="432048"/>
                <a:chOff x="5951984" y="3320988"/>
                <a:chExt cx="720080" cy="432048"/>
              </a:xfrm>
            </p:grpSpPr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4BA4A3BB-45DD-427D-BD27-A79A78CFB052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F9C0BDF3-E8A1-4098-A997-D3A57348E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32C31C00-D77B-4F2F-8716-33D0E34B4CC4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9687C8B0-5D40-495D-8B29-8E240ADB43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005A7CE-32C1-4A83-B234-8D3528CD01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2528900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E212887-DA02-40D1-94B9-66EDBEF51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3933056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971EE9A-4CB8-4CBF-A5B7-82BE8554ACFF}"/>
                  </a:ext>
                </a:extLst>
              </p:cNvPr>
              <p:cNvSpPr txBox="1"/>
              <p:nvPr/>
            </p:nvSpPr>
            <p:spPr>
              <a:xfrm>
                <a:off x="4495056" y="3002759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highlight>
                      <a:srgbClr val="FFFF00"/>
                    </a:highlight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83E63CF-106D-4668-919B-A3C930599D40}"/>
                  </a:ext>
                </a:extLst>
              </p:cNvPr>
              <p:cNvSpPr txBox="1"/>
              <p:nvPr/>
            </p:nvSpPr>
            <p:spPr>
              <a:xfrm>
                <a:off x="4475820" y="3573016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44E32C-7322-4876-A5DB-04ED7AD97CFE}"/>
                  </a:ext>
                </a:extLst>
              </p:cNvPr>
              <p:cNvSpPr txBox="1"/>
              <p:nvPr/>
            </p:nvSpPr>
            <p:spPr>
              <a:xfrm>
                <a:off x="5219345" y="3212976"/>
                <a:ext cx="58862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FLOAT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20A8C899-AF6B-4345-97E7-D99A2B7D4F53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flipV="1">
                <a:off x="4799856" y="41130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36A2C63-D6DB-469D-8F3B-39C1447A0E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44371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FF44DF6-589D-4BB7-9A06-C71EF275C2FE}"/>
                  </a:ext>
                </a:extLst>
              </p:cNvPr>
              <p:cNvSpPr txBox="1"/>
              <p:nvPr/>
            </p:nvSpPr>
            <p:spPr>
              <a:xfrm>
                <a:off x="4583832" y="4473116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HNREG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07B64-E66E-418D-9989-5C8FD2652B27}"/>
                  </a:ext>
                </a:extLst>
              </p:cNvPr>
              <p:cNvSpPr txBox="1"/>
              <p:nvPr/>
            </p:nvSpPr>
            <p:spPr>
              <a:xfrm>
                <a:off x="4583832" y="4617132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VNNs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9AA0633-E99C-4485-97FD-3017ADDA1FCB}"/>
                  </a:ext>
                </a:extLst>
              </p:cNvPr>
              <p:cNvSpPr txBox="1"/>
              <p:nvPr/>
            </p:nvSpPr>
            <p:spPr>
              <a:xfrm>
                <a:off x="4583832" y="2708920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A24FF4A2-AF9B-4C83-81D8-6897832154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6369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566FC72B-DAA2-4463-9CF4-2108E53F70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3128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6E9E6B8-ECB6-4DBC-A4EF-48B4E5F5D182}"/>
                  </a:ext>
                </a:extLst>
              </p:cNvPr>
              <p:cNvSpPr txBox="1"/>
              <p:nvPr/>
            </p:nvSpPr>
            <p:spPr>
              <a:xfrm>
                <a:off x="4583832" y="2132856"/>
                <a:ext cx="4427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AXN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41BCD29-F416-4F23-990B-CE06EA798FDC}"/>
                  </a:ext>
                </a:extLst>
              </p:cNvPr>
              <p:cNvSpPr txBox="1"/>
              <p:nvPr/>
            </p:nvSpPr>
            <p:spPr>
              <a:xfrm>
                <a:off x="4583832" y="1988840"/>
                <a:ext cx="4876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VPPs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258C934-A91F-4362-ACA7-CA1C0DAE0ADB}"/>
                  </a:ext>
                </a:extLst>
              </p:cNvPr>
              <p:cNvSpPr txBox="1"/>
              <p:nvPr/>
            </p:nvSpPr>
            <p:spPr>
              <a:xfrm>
                <a:off x="4104686" y="4185084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B131B89-A778-4740-B8F4-B7A28FBD2688}"/>
                  </a:ext>
                </a:extLst>
              </p:cNvPr>
              <p:cNvSpPr txBox="1"/>
              <p:nvPr/>
            </p:nvSpPr>
            <p:spPr>
              <a:xfrm>
                <a:off x="4123922" y="238488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F1BF0F8-DACC-403D-92B6-48845B99AE4F}"/>
                  </a:ext>
                </a:extLst>
              </p:cNvPr>
              <p:cNvSpPr txBox="1"/>
              <p:nvPr/>
            </p:nvSpPr>
            <p:spPr>
              <a:xfrm>
                <a:off x="4582748" y="3897052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4E966FE-CA53-453A-87AF-2FD5D934E549}"/>
              </a:ext>
            </a:extLst>
          </p:cNvPr>
          <p:cNvGrpSpPr/>
          <p:nvPr/>
        </p:nvGrpSpPr>
        <p:grpSpPr>
          <a:xfrm flipH="1">
            <a:off x="2783632" y="3614827"/>
            <a:ext cx="8544042" cy="2874513"/>
            <a:chOff x="1152358" y="1988840"/>
            <a:chExt cx="8544042" cy="2874513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AAEA931-963C-4F0C-8581-90AD244EF70F}"/>
                </a:ext>
              </a:extLst>
            </p:cNvPr>
            <p:cNvCxnSpPr>
              <a:cxnSpLocks/>
            </p:cNvCxnSpPr>
            <p:nvPr/>
          </p:nvCxnSpPr>
          <p:spPr>
            <a:xfrm>
              <a:off x="2243572" y="3429000"/>
              <a:ext cx="74528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157F77-E1D0-41AA-B94E-54DBFEAB3140}"/>
                </a:ext>
              </a:extLst>
            </p:cNvPr>
            <p:cNvGrpSpPr/>
            <p:nvPr/>
          </p:nvGrpSpPr>
          <p:grpSpPr>
            <a:xfrm>
              <a:off x="1152358" y="1988840"/>
              <a:ext cx="1703282" cy="2874513"/>
              <a:chOff x="4104686" y="1988840"/>
              <a:chExt cx="1703282" cy="2874513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7B516D70-3F79-4258-9B76-B639F4615D5B}"/>
                  </a:ext>
                </a:extLst>
              </p:cNvPr>
              <p:cNvGrpSpPr/>
              <p:nvPr/>
            </p:nvGrpSpPr>
            <p:grpSpPr>
              <a:xfrm>
                <a:off x="4835860" y="3501008"/>
                <a:ext cx="360040" cy="432048"/>
                <a:chOff x="4979876" y="3320988"/>
                <a:chExt cx="360040" cy="432048"/>
              </a:xfrm>
            </p:grpSpPr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A94A6D4D-CF69-4465-A35F-6D1450E96B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DA9B5EC-2526-4758-B6FC-AD5A4FB41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23892" y="3429000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B8BB4B8-8BBC-4BFC-8B25-9418E3B34B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6450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F2E14148-9A46-48F7-9FB1-CDFEF38D84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3429000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313F179-B919-49AF-877B-D3C2D676C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645024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14B6399E-897D-4D5D-9BBF-14F4C76177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39916" y="3320988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F0BCC1E5-95E7-4BC2-8856-40C6206B4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1034A9AC-57DE-426C-A0F6-C16E8820A216}"/>
                  </a:ext>
                </a:extLst>
              </p:cNvPr>
              <p:cNvGrpSpPr/>
              <p:nvPr/>
            </p:nvGrpSpPr>
            <p:grpSpPr>
              <a:xfrm>
                <a:off x="4835860" y="2924944"/>
                <a:ext cx="360040" cy="432048"/>
                <a:chOff x="4835860" y="2528900"/>
                <a:chExt cx="360040" cy="432048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8EF80A58-C7A8-407D-BA68-AF4AD299B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7C09911D-B77D-42AB-8C24-27EA2CFAB4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79876" y="2636912"/>
                  <a:ext cx="0" cy="21602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AC420491-B731-41C1-80FB-3892227FD4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852936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57B016A3-7BA1-4D9C-9446-FA331912B3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51884" y="26369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5BB2A33E-85B4-4313-9E6E-372D3D5348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852936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457161DC-C137-4A51-B6D7-912BA9D8D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95900" y="2528900"/>
                  <a:ext cx="0" cy="10801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3F6D353A-DAF1-44EE-902B-3B27AAF04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35860" y="2744924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E20E7AA5-F3C1-426A-B578-BEEE22C26BC1}"/>
                    </a:ext>
                  </a:extLst>
                </p:cNvPr>
                <p:cNvSpPr/>
                <p:nvPr/>
              </p:nvSpPr>
              <p:spPr>
                <a:xfrm>
                  <a:off x="4907868" y="2708920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AF35C467-EE95-464B-A498-E159DDD60B8E}"/>
                  </a:ext>
                </a:extLst>
              </p:cNvPr>
              <p:cNvGrpSpPr/>
              <p:nvPr/>
            </p:nvGrpSpPr>
            <p:grpSpPr>
              <a:xfrm>
                <a:off x="4475820" y="2312876"/>
                <a:ext cx="720080" cy="432048"/>
                <a:chOff x="5951984" y="3320988"/>
                <a:chExt cx="720080" cy="432048"/>
              </a:xfrm>
            </p:grpSpPr>
            <p:sp>
              <p:nvSpPr>
                <p:cNvPr id="146" name="Isosceles Triangle 145">
                  <a:extLst>
                    <a:ext uri="{FF2B5EF4-FFF2-40B4-BE49-F238E27FC236}">
                      <a16:creationId xmlns:a16="http://schemas.microsoft.com/office/drawing/2014/main" id="{1911781B-D1CF-496A-B0CF-A21D558F7506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250A6E57-E475-4CEE-9942-3C2CFAF86D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0B985228-B52F-4387-A439-B520A159537D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9F6FBC15-88BC-43A9-AD42-DAE5E4F0A7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B761108-68FC-42C8-B4A3-F6975C4D13FC}"/>
                  </a:ext>
                </a:extLst>
              </p:cNvPr>
              <p:cNvCxnSpPr/>
              <p:nvPr/>
            </p:nvCxnSpPr>
            <p:spPr>
              <a:xfrm flipV="1">
                <a:off x="5195900" y="3356992"/>
                <a:ext cx="0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7A3383AF-B9A0-4D68-AF30-491A2777559A}"/>
                  </a:ext>
                </a:extLst>
              </p:cNvPr>
              <p:cNvGrpSpPr/>
              <p:nvPr/>
            </p:nvGrpSpPr>
            <p:grpSpPr>
              <a:xfrm>
                <a:off x="4475820" y="4113076"/>
                <a:ext cx="720080" cy="432048"/>
                <a:chOff x="5951984" y="3320988"/>
                <a:chExt cx="720080" cy="432048"/>
              </a:xfrm>
            </p:grpSpPr>
            <p:sp>
              <p:nvSpPr>
                <p:cNvPr id="142" name="Isosceles Triangle 141">
                  <a:extLst>
                    <a:ext uri="{FF2B5EF4-FFF2-40B4-BE49-F238E27FC236}">
                      <a16:creationId xmlns:a16="http://schemas.microsoft.com/office/drawing/2014/main" id="{75F12B08-F2E1-4769-816C-05C835F40D10}"/>
                    </a:ext>
                  </a:extLst>
                </p:cNvPr>
                <p:cNvSpPr/>
                <p:nvPr/>
              </p:nvSpPr>
              <p:spPr>
                <a:xfrm rot="5400000">
                  <a:off x="6059996" y="3356992"/>
                  <a:ext cx="432048" cy="360040"/>
                </a:xfrm>
                <a:prstGeom prst="triangl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59307D91-C421-4B94-9871-5E48A4730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8048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3156E13B-3870-4762-83B1-D05C7FB0CD9A}"/>
                    </a:ext>
                  </a:extLst>
                </p:cNvPr>
                <p:cNvSpPr/>
                <p:nvPr/>
              </p:nvSpPr>
              <p:spPr>
                <a:xfrm>
                  <a:off x="6456040" y="3501008"/>
                  <a:ext cx="72008" cy="7200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1D72955F-71D5-4AA1-8CFD-6BB966ADB2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51984" y="3537012"/>
                  <a:ext cx="14401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F9EDB336-2315-46D6-8A88-11543CFC1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2528900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5A9B3EC-B9F7-4DC9-BA33-05DE411144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5900" y="3933056"/>
                <a:ext cx="0" cy="3960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733DFBCD-B25A-406F-8AAB-E531275364EB}"/>
                  </a:ext>
                </a:extLst>
              </p:cNvPr>
              <p:cNvSpPr txBox="1"/>
              <p:nvPr/>
            </p:nvSpPr>
            <p:spPr>
              <a:xfrm>
                <a:off x="4495056" y="3002759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highlight>
                      <a:srgbClr val="FFFF00"/>
                    </a:highlight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CA4DBF4-DF14-4707-B070-313F5A2A6ED7}"/>
                  </a:ext>
                </a:extLst>
              </p:cNvPr>
              <p:cNvSpPr txBox="1"/>
              <p:nvPr/>
            </p:nvSpPr>
            <p:spPr>
              <a:xfrm>
                <a:off x="4475820" y="3573016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7974BD2-F585-4D7B-B610-994E83B199DF}"/>
                  </a:ext>
                </a:extLst>
              </p:cNvPr>
              <p:cNvSpPr txBox="1"/>
              <p:nvPr/>
            </p:nvSpPr>
            <p:spPr>
              <a:xfrm>
                <a:off x="5219345" y="3212976"/>
                <a:ext cx="58862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FLOAT</a:t>
                </a: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0289BF4-5EA2-4C6B-935B-9B484E44A332}"/>
                  </a:ext>
                </a:extLst>
              </p:cNvPr>
              <p:cNvCxnSpPr>
                <a:cxnSpLocks/>
                <a:stCxn id="142" idx="1"/>
              </p:cNvCxnSpPr>
              <p:nvPr/>
            </p:nvCxnSpPr>
            <p:spPr>
              <a:xfrm flipV="1">
                <a:off x="4799856" y="41130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BCEF48C-A341-4720-997B-E5C5CB9B0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44371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92DCED17-F332-404E-8D37-443468447672}"/>
                  </a:ext>
                </a:extLst>
              </p:cNvPr>
              <p:cNvSpPr txBox="1"/>
              <p:nvPr/>
            </p:nvSpPr>
            <p:spPr>
              <a:xfrm>
                <a:off x="4583832" y="4473116"/>
                <a:ext cx="6190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HNREG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2FE77D0D-DC09-406F-BB73-3D082CE0BC41}"/>
                  </a:ext>
                </a:extLst>
              </p:cNvPr>
              <p:cNvSpPr txBox="1"/>
              <p:nvPr/>
            </p:nvSpPr>
            <p:spPr>
              <a:xfrm>
                <a:off x="4583832" y="4617132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VNNs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69AF26E1-1CF2-4389-BC98-FD9090A15D60}"/>
                  </a:ext>
                </a:extLst>
              </p:cNvPr>
              <p:cNvSpPr txBox="1"/>
              <p:nvPr/>
            </p:nvSpPr>
            <p:spPr>
              <a:xfrm>
                <a:off x="4583832" y="2708920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F9D3799-D663-4355-A033-B7812E4EFE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636912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F86EFC5B-A383-4415-9B77-83894E6F41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9856" y="2312876"/>
                <a:ext cx="0" cy="1080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43501B7-9693-4FFF-8AE0-A8030F0FECF4}"/>
                  </a:ext>
                </a:extLst>
              </p:cNvPr>
              <p:cNvSpPr txBox="1"/>
              <p:nvPr/>
            </p:nvSpPr>
            <p:spPr>
              <a:xfrm>
                <a:off x="4583832" y="2132856"/>
                <a:ext cx="4427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AXN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3D873D5-A45A-4B7A-B217-86FF012ED904}"/>
                  </a:ext>
                </a:extLst>
              </p:cNvPr>
              <p:cNvSpPr txBox="1"/>
              <p:nvPr/>
            </p:nvSpPr>
            <p:spPr>
              <a:xfrm>
                <a:off x="4583832" y="1988840"/>
                <a:ext cx="48763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VPPs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DB45C98B-9BB2-4989-A42D-D6D1B345D0E5}"/>
                  </a:ext>
                </a:extLst>
              </p:cNvPr>
              <p:cNvSpPr txBox="1"/>
              <p:nvPr/>
            </p:nvSpPr>
            <p:spPr>
              <a:xfrm>
                <a:off x="4104686" y="4185084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VNN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10B91E7-6712-41CC-AFEB-B854F956542E}"/>
                  </a:ext>
                </a:extLst>
              </p:cNvPr>
              <p:cNvSpPr txBox="1"/>
              <p:nvPr/>
            </p:nvSpPr>
            <p:spPr>
              <a:xfrm>
                <a:off x="4123922" y="2384884"/>
                <a:ext cx="4267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VPP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FC6CE8D1-14C0-4316-8DF7-EC8B2F84F547}"/>
                  </a:ext>
                </a:extLst>
              </p:cNvPr>
              <p:cNvSpPr txBox="1"/>
              <p:nvPr/>
            </p:nvSpPr>
            <p:spPr>
              <a:xfrm>
                <a:off x="4618752" y="3891245"/>
                <a:ext cx="4331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latin typeface="Arial Nova" panose="020B0504020202020204" pitchFamily="34" charset="0"/>
                  </a:rPr>
                  <a:t>VSS</a:t>
                </a:r>
              </a:p>
            </p:txBody>
          </p: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C1687F8-C310-4F5B-A29E-CD2CBE84855C}"/>
              </a:ext>
            </a:extLst>
          </p:cNvPr>
          <p:cNvGrpSpPr/>
          <p:nvPr/>
        </p:nvGrpSpPr>
        <p:grpSpPr>
          <a:xfrm rot="16200000">
            <a:off x="3341694" y="2762925"/>
            <a:ext cx="1512166" cy="252028"/>
            <a:chOff x="4894389" y="5549804"/>
            <a:chExt cx="1020931" cy="219456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197383FE-718D-4AAE-86C4-1C4E2D27B335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5849CF8-07FE-404B-AF62-EC814FE812C8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7113391-BA54-45AF-90AF-3CC35BC0EC73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AC4F01B-36F4-422E-BF08-56EBAC445B6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555610" y="5301539"/>
              <a:ext cx="0" cy="719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7395F10-0A7F-45A6-83A1-FA0804AA8B62}"/>
              </a:ext>
            </a:extLst>
          </p:cNvPr>
          <p:cNvGrpSpPr/>
          <p:nvPr/>
        </p:nvGrpSpPr>
        <p:grpSpPr>
          <a:xfrm rot="18367214">
            <a:off x="4494230" y="3137951"/>
            <a:ext cx="860467" cy="304589"/>
            <a:chOff x="4894389" y="5508955"/>
            <a:chExt cx="659445" cy="304589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C13E05A-7002-4D30-91D9-BB58CCF2E0E6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7E19A15-6358-487C-AE34-F6242D85C7FF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F9AAB1F-EF33-4477-93D4-DACE33950085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F25E783-E883-4456-A622-6BABB2A19D3E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40BF21A-0229-4032-B1E4-DB0EB53DB345}"/>
              </a:ext>
            </a:extLst>
          </p:cNvPr>
          <p:cNvGrpSpPr/>
          <p:nvPr/>
        </p:nvGrpSpPr>
        <p:grpSpPr>
          <a:xfrm>
            <a:off x="2567608" y="3825044"/>
            <a:ext cx="972108" cy="288032"/>
            <a:chOff x="5807967" y="2168859"/>
            <a:chExt cx="972108" cy="144016"/>
          </a:xfrm>
        </p:grpSpPr>
        <p:cxnSp>
          <p:nvCxnSpPr>
            <p:cNvPr id="178" name="Connector: Elbow 177">
              <a:extLst>
                <a:ext uri="{FF2B5EF4-FFF2-40B4-BE49-F238E27FC236}">
                  <a16:creationId xmlns:a16="http://schemas.microsoft.com/office/drawing/2014/main" id="{88C89582-0BA4-4704-B7B1-A60059158DC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or: Elbow 178">
              <a:extLst>
                <a:ext uri="{FF2B5EF4-FFF2-40B4-BE49-F238E27FC236}">
                  <a16:creationId xmlns:a16="http://schemas.microsoft.com/office/drawing/2014/main" id="{70F34626-5965-4369-877B-A4EF37A68E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78A906B-4E01-432C-A3AC-832A46619A66}"/>
              </a:ext>
            </a:extLst>
          </p:cNvPr>
          <p:cNvGrpSpPr/>
          <p:nvPr/>
        </p:nvGrpSpPr>
        <p:grpSpPr>
          <a:xfrm>
            <a:off x="5123892" y="1304764"/>
            <a:ext cx="144016" cy="4608512"/>
            <a:chOff x="5123892" y="1088740"/>
            <a:chExt cx="144016" cy="4608512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11D0C48D-FEB6-4B75-8517-F8EBD5060882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0" y="1088740"/>
              <a:ext cx="0" cy="460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B5076AA6-AB3B-4B94-AB45-7C500B2EC043}"/>
                </a:ext>
              </a:extLst>
            </p:cNvPr>
            <p:cNvSpPr/>
            <p:nvPr/>
          </p:nvSpPr>
          <p:spPr>
            <a:xfrm>
              <a:off x="5123892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FB70384-F007-4CC0-B2F9-3752E55D105E}"/>
                </a:ext>
              </a:extLst>
            </p:cNvPr>
            <p:cNvSpPr/>
            <p:nvPr/>
          </p:nvSpPr>
          <p:spPr>
            <a:xfrm>
              <a:off x="5123892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9EB15CC-5E53-4BAE-A8B0-2EC26E172B79}"/>
                </a:ext>
              </a:extLst>
            </p:cNvPr>
            <p:cNvSpPr/>
            <p:nvPr/>
          </p:nvSpPr>
          <p:spPr>
            <a:xfrm>
              <a:off x="5123892" y="47611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452DC77-E470-45DB-9626-9953CDAF88A8}"/>
              </a:ext>
            </a:extLst>
          </p:cNvPr>
          <p:cNvGrpSpPr/>
          <p:nvPr/>
        </p:nvGrpSpPr>
        <p:grpSpPr>
          <a:xfrm>
            <a:off x="6600056" y="1304764"/>
            <a:ext cx="144016" cy="4608512"/>
            <a:chOff x="5123892" y="1088740"/>
            <a:chExt cx="144016" cy="4608512"/>
          </a:xfrm>
        </p:grpSpPr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213672F-7FD7-45A2-8AB5-857169C47708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0" y="1088740"/>
              <a:ext cx="0" cy="460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EB23532A-5ABC-4822-909F-D6451905DC70}"/>
                </a:ext>
              </a:extLst>
            </p:cNvPr>
            <p:cNvSpPr/>
            <p:nvPr/>
          </p:nvSpPr>
          <p:spPr>
            <a:xfrm>
              <a:off x="5123892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5CD34CF-2CAB-4E20-B4A0-639EEA7B8250}"/>
                </a:ext>
              </a:extLst>
            </p:cNvPr>
            <p:cNvSpPr/>
            <p:nvPr/>
          </p:nvSpPr>
          <p:spPr>
            <a:xfrm>
              <a:off x="5123892" y="3356992"/>
              <a:ext cx="144016" cy="144016"/>
            </a:xfrm>
            <a:prstGeom prst="ellipse">
              <a:avLst/>
            </a:prstGeom>
            <a:solidFill>
              <a:srgbClr val="0E5E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46139E83-F50A-496F-BF8F-ED338C20BB4C}"/>
                </a:ext>
              </a:extLst>
            </p:cNvPr>
            <p:cNvSpPr/>
            <p:nvPr/>
          </p:nvSpPr>
          <p:spPr>
            <a:xfrm>
              <a:off x="5123892" y="47611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F9E4D44-B780-4116-98F7-E5B5116B8719}"/>
              </a:ext>
            </a:extLst>
          </p:cNvPr>
          <p:cNvGrpSpPr/>
          <p:nvPr/>
        </p:nvGrpSpPr>
        <p:grpSpPr>
          <a:xfrm>
            <a:off x="8076220" y="1304764"/>
            <a:ext cx="144016" cy="4608512"/>
            <a:chOff x="5123892" y="1088740"/>
            <a:chExt cx="144016" cy="460851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90BE5CF-D896-49D1-84E3-638B7D8D8717}"/>
                </a:ext>
              </a:extLst>
            </p:cNvPr>
            <p:cNvCxnSpPr>
              <a:cxnSpLocks/>
            </p:cNvCxnSpPr>
            <p:nvPr/>
          </p:nvCxnSpPr>
          <p:spPr>
            <a:xfrm>
              <a:off x="5195900" y="1088740"/>
              <a:ext cx="0" cy="46085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E8E438F-3B91-4CD2-BF58-5EEE433F1F6F}"/>
                </a:ext>
              </a:extLst>
            </p:cNvPr>
            <p:cNvSpPr/>
            <p:nvPr/>
          </p:nvSpPr>
          <p:spPr>
            <a:xfrm>
              <a:off x="5123892" y="1844824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6A797C64-5DF2-44E8-922C-46D68C22D4A5}"/>
                </a:ext>
              </a:extLst>
            </p:cNvPr>
            <p:cNvSpPr/>
            <p:nvPr/>
          </p:nvSpPr>
          <p:spPr>
            <a:xfrm>
              <a:off x="5123892" y="335699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7937D55-3518-47FF-BD41-36AB8FDFAED9}"/>
                </a:ext>
              </a:extLst>
            </p:cNvPr>
            <p:cNvSpPr/>
            <p:nvPr/>
          </p:nvSpPr>
          <p:spPr>
            <a:xfrm>
              <a:off x="5123892" y="476114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3730DB1-56FC-4739-8FA1-A0D0C915CFEB}"/>
              </a:ext>
            </a:extLst>
          </p:cNvPr>
          <p:cNvGrpSpPr/>
          <p:nvPr/>
        </p:nvGrpSpPr>
        <p:grpSpPr>
          <a:xfrm rot="16200000">
            <a:off x="3161675" y="4203085"/>
            <a:ext cx="1404154" cy="288032"/>
            <a:chOff x="4894389" y="5549804"/>
            <a:chExt cx="1020931" cy="219456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6A31543-AE96-41C2-B83C-7E9D74CCDAEA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9C1ED9F-D1BD-4EDF-9246-87E23E2429AD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8FB2969-8213-4BB9-81BB-3ECF4726C0FB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2E36466-4F89-47FF-94EA-09BEF6A9201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555610" y="5301539"/>
              <a:ext cx="0" cy="7194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BA05747-4640-42D7-BEED-6FDEFD01C06C}"/>
              </a:ext>
            </a:extLst>
          </p:cNvPr>
          <p:cNvGrpSpPr/>
          <p:nvPr/>
        </p:nvGrpSpPr>
        <p:grpSpPr>
          <a:xfrm rot="18367214">
            <a:off x="4494230" y="1625784"/>
            <a:ext cx="860467" cy="304589"/>
            <a:chOff x="4894389" y="5508955"/>
            <a:chExt cx="659445" cy="304589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CBA969F-C255-434F-89FC-6535F6466B52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1D758AF-9A43-41A2-91C1-64B55CA5EA35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9DFC0450-FF15-4367-BC81-AF6FD30F5CDF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6C361A8-A2CD-4424-90C6-0F4DFD57F66D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5640871-EABF-42A9-9975-513B71ECFF85}"/>
              </a:ext>
            </a:extLst>
          </p:cNvPr>
          <p:cNvGrpSpPr/>
          <p:nvPr/>
        </p:nvGrpSpPr>
        <p:grpSpPr>
          <a:xfrm rot="18367214">
            <a:off x="4494230" y="4542107"/>
            <a:ext cx="860467" cy="304589"/>
            <a:chOff x="4894389" y="5508955"/>
            <a:chExt cx="659445" cy="304589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9911C93-23A4-4B75-9F14-5DE37264E61B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276F43A0-F60C-45FF-B919-B4965BC006D4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F3E21C3-8ECF-4B10-919F-0663A1A35687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70AA6E9F-D3D2-427C-87B4-D3890A1315C9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1B249FA-59D0-4732-904A-4721DA69B0B1}"/>
              </a:ext>
            </a:extLst>
          </p:cNvPr>
          <p:cNvGrpSpPr/>
          <p:nvPr/>
        </p:nvGrpSpPr>
        <p:grpSpPr>
          <a:xfrm rot="18367214">
            <a:off x="7446558" y="4542107"/>
            <a:ext cx="860467" cy="304589"/>
            <a:chOff x="4894389" y="5508955"/>
            <a:chExt cx="659445" cy="304589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54897961-1CC0-4E41-844C-B8413E8CBDC1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A96F023A-E120-42B5-B16B-6CC5F8509EBE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D591712A-FA61-4C80-BC7C-6DA36AB9C9DA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267F0E12-5B3B-4250-B426-9D25947AEE39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8A4FD82-0BC7-4707-BD93-0AB0A4E5A984}"/>
              </a:ext>
            </a:extLst>
          </p:cNvPr>
          <p:cNvGrpSpPr/>
          <p:nvPr/>
        </p:nvGrpSpPr>
        <p:grpSpPr>
          <a:xfrm rot="18367214">
            <a:off x="7446558" y="1625783"/>
            <a:ext cx="860467" cy="304589"/>
            <a:chOff x="4894389" y="5508955"/>
            <a:chExt cx="659445" cy="304589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031CA80-44A7-4F92-AF6C-5DB82F1743DA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0835594-77AA-4F30-9A94-0B48ACC13E6E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B303648-1DA8-4EF7-A461-16C2A597609B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8E143F4-0847-48F0-9CD5-A52AA7BD6E18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D55AFAB8-9209-4652-8F61-3650F9FCE03A}"/>
              </a:ext>
            </a:extLst>
          </p:cNvPr>
          <p:cNvSpPr txBox="1"/>
          <p:nvPr/>
        </p:nvSpPr>
        <p:spPr>
          <a:xfrm>
            <a:off x="4727848" y="1016732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FLOAT=VSS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44EC3C7-4350-421B-9BD1-36D87B4E6282}"/>
              </a:ext>
            </a:extLst>
          </p:cNvPr>
          <p:cNvSpPr txBox="1"/>
          <p:nvPr/>
        </p:nvSpPr>
        <p:spPr>
          <a:xfrm>
            <a:off x="7716180" y="980728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FLOAT=VSS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3DB171AD-B9A5-41E4-97B8-1C63DCD00F04}"/>
              </a:ext>
            </a:extLst>
          </p:cNvPr>
          <p:cNvSpPr txBox="1"/>
          <p:nvPr/>
        </p:nvSpPr>
        <p:spPr>
          <a:xfrm>
            <a:off x="6204012" y="1016732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ACTIVE BL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2A74268-9818-43F7-959A-32DB4E40D3AB}"/>
              </a:ext>
            </a:extLst>
          </p:cNvPr>
          <p:cNvGrpSpPr/>
          <p:nvPr/>
        </p:nvGrpSpPr>
        <p:grpSpPr>
          <a:xfrm flipV="1">
            <a:off x="6168008" y="656692"/>
            <a:ext cx="972108" cy="324036"/>
            <a:chOff x="5807967" y="2168859"/>
            <a:chExt cx="972108" cy="144016"/>
          </a:xfrm>
        </p:grpSpPr>
        <p:cxnSp>
          <p:nvCxnSpPr>
            <p:cNvPr id="231" name="Connector: Elbow 230">
              <a:extLst>
                <a:ext uri="{FF2B5EF4-FFF2-40B4-BE49-F238E27FC236}">
                  <a16:creationId xmlns:a16="http://schemas.microsoft.com/office/drawing/2014/main" id="{4337DFAE-E5CA-4AB3-B170-0B9653AD4DF8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or: Elbow 231">
              <a:extLst>
                <a:ext uri="{FF2B5EF4-FFF2-40B4-BE49-F238E27FC236}">
                  <a16:creationId xmlns:a16="http://schemas.microsoft.com/office/drawing/2014/main" id="{1FF8CCEB-62FB-443D-8B7D-628CEB792F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D895030-6379-4A6E-9C02-8CBFE570E6EC}"/>
              </a:ext>
            </a:extLst>
          </p:cNvPr>
          <p:cNvGrpSpPr/>
          <p:nvPr/>
        </p:nvGrpSpPr>
        <p:grpSpPr>
          <a:xfrm>
            <a:off x="5051884" y="2852936"/>
            <a:ext cx="972108" cy="144016"/>
            <a:chOff x="5807967" y="2168859"/>
            <a:chExt cx="972108" cy="144016"/>
          </a:xfrm>
        </p:grpSpPr>
        <p:cxnSp>
          <p:nvCxnSpPr>
            <p:cNvPr id="234" name="Connector: Elbow 233">
              <a:extLst>
                <a:ext uri="{FF2B5EF4-FFF2-40B4-BE49-F238E27FC236}">
                  <a16:creationId xmlns:a16="http://schemas.microsoft.com/office/drawing/2014/main" id="{47028FA3-617A-45E5-9982-5C1DAE12A84C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or: Elbow 234">
              <a:extLst>
                <a:ext uri="{FF2B5EF4-FFF2-40B4-BE49-F238E27FC236}">
                  <a16:creationId xmlns:a16="http://schemas.microsoft.com/office/drawing/2014/main" id="{DA081594-C658-43D5-AB33-1370A4B02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AE0304E-7FA2-4265-A2C8-2D6C7A5D4B4E}"/>
              </a:ext>
            </a:extLst>
          </p:cNvPr>
          <p:cNvGrpSpPr/>
          <p:nvPr/>
        </p:nvGrpSpPr>
        <p:grpSpPr>
          <a:xfrm>
            <a:off x="8076220" y="2780928"/>
            <a:ext cx="972108" cy="144016"/>
            <a:chOff x="5807967" y="2168859"/>
            <a:chExt cx="972108" cy="144016"/>
          </a:xfrm>
        </p:grpSpPr>
        <p:cxnSp>
          <p:nvCxnSpPr>
            <p:cNvPr id="237" name="Connector: Elbow 236">
              <a:extLst>
                <a:ext uri="{FF2B5EF4-FFF2-40B4-BE49-F238E27FC236}">
                  <a16:creationId xmlns:a16="http://schemas.microsoft.com/office/drawing/2014/main" id="{B3A3CB8F-929D-480B-ACC6-E18DE5B72BAF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ctor: Elbow 237">
              <a:extLst>
                <a:ext uri="{FF2B5EF4-FFF2-40B4-BE49-F238E27FC236}">
                  <a16:creationId xmlns:a16="http://schemas.microsoft.com/office/drawing/2014/main" id="{679C2D2C-435E-4357-9FE4-2A07175FA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4CF7F9D-FB32-43ED-96FB-566907F0A118}"/>
              </a:ext>
            </a:extLst>
          </p:cNvPr>
          <p:cNvGrpSpPr/>
          <p:nvPr/>
        </p:nvGrpSpPr>
        <p:grpSpPr>
          <a:xfrm rot="18367214">
            <a:off x="7446558" y="3137950"/>
            <a:ext cx="860467" cy="304589"/>
            <a:chOff x="4894389" y="5508955"/>
            <a:chExt cx="659445" cy="304589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C109953D-FDD5-419B-AA4F-E11F6DB7C86F}"/>
                </a:ext>
              </a:extLst>
            </p:cNvPr>
            <p:cNvCxnSpPr/>
            <p:nvPr/>
          </p:nvCxnSpPr>
          <p:spPr>
            <a:xfrm flipV="1">
              <a:off x="5109754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414F273-777A-44DA-974E-706743F19066}"/>
                </a:ext>
              </a:extLst>
            </p:cNvPr>
            <p:cNvCxnSpPr/>
            <p:nvPr/>
          </p:nvCxnSpPr>
          <p:spPr>
            <a:xfrm flipV="1">
              <a:off x="5195900" y="5549804"/>
              <a:ext cx="0" cy="2194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3BD0E7D5-0E14-491F-90EA-08F1E6DF7D97}"/>
                </a:ext>
              </a:extLst>
            </p:cNvPr>
            <p:cNvCxnSpPr/>
            <p:nvPr/>
          </p:nvCxnSpPr>
          <p:spPr>
            <a:xfrm>
              <a:off x="4894389" y="5664680"/>
              <a:ext cx="2153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ABD7EE2-22C7-4070-A959-B116CCA90F8E}"/>
                </a:ext>
              </a:extLst>
            </p:cNvPr>
            <p:cNvCxnSpPr>
              <a:cxnSpLocks/>
            </p:cNvCxnSpPr>
            <p:nvPr/>
          </p:nvCxnSpPr>
          <p:spPr>
            <a:xfrm rot="3232786" flipV="1">
              <a:off x="5241601" y="5501311"/>
              <a:ext cx="304589" cy="3198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36B84887-54B6-426D-A19F-E8529BA431DF}"/>
              </a:ext>
            </a:extLst>
          </p:cNvPr>
          <p:cNvSpPr txBox="1"/>
          <p:nvPr/>
        </p:nvSpPr>
        <p:spPr>
          <a:xfrm>
            <a:off x="9195" y="44624"/>
            <a:ext cx="5783614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fontAlgn="base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r>
              <a:rPr lang="en-US" sz="2400" dirty="0"/>
              <a:t>2T float with All.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A2F7036-796C-46F1-BA60-3252C4BA01B8}"/>
              </a:ext>
            </a:extLst>
          </p:cNvPr>
          <p:cNvSpPr txBox="1"/>
          <p:nvPr/>
        </p:nvSpPr>
        <p:spPr>
          <a:xfrm>
            <a:off x="2639616" y="3392996"/>
            <a:ext cx="848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 Nova" panose="020B0504020202020204" pitchFamily="34" charset="0"/>
              </a:rPr>
              <a:t>ACTIVE WL</a:t>
            </a: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797B431-B649-431F-95E3-C47A645AB31A}"/>
              </a:ext>
            </a:extLst>
          </p:cNvPr>
          <p:cNvGrpSpPr/>
          <p:nvPr/>
        </p:nvGrpSpPr>
        <p:grpSpPr>
          <a:xfrm>
            <a:off x="2819636" y="1880828"/>
            <a:ext cx="972108" cy="144016"/>
            <a:chOff x="5807967" y="2168859"/>
            <a:chExt cx="972108" cy="144016"/>
          </a:xfrm>
        </p:grpSpPr>
        <p:cxnSp>
          <p:nvCxnSpPr>
            <p:cNvPr id="222" name="Connector: Elbow 221">
              <a:extLst>
                <a:ext uri="{FF2B5EF4-FFF2-40B4-BE49-F238E27FC236}">
                  <a16:creationId xmlns:a16="http://schemas.microsoft.com/office/drawing/2014/main" id="{2999B38C-2B53-4265-B4CF-C40C99E803F6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or: Elbow 222">
              <a:extLst>
                <a:ext uri="{FF2B5EF4-FFF2-40B4-BE49-F238E27FC236}">
                  <a16:creationId xmlns:a16="http://schemas.microsoft.com/office/drawing/2014/main" id="{95EAFA90-9A22-43AB-B203-2F82F0BA32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588645F-0D0E-4364-B6FC-BA298E048844}"/>
              </a:ext>
            </a:extLst>
          </p:cNvPr>
          <p:cNvGrpSpPr/>
          <p:nvPr/>
        </p:nvGrpSpPr>
        <p:grpSpPr>
          <a:xfrm>
            <a:off x="2963652" y="5193196"/>
            <a:ext cx="972108" cy="144016"/>
            <a:chOff x="5807967" y="2168859"/>
            <a:chExt cx="972108" cy="144016"/>
          </a:xfrm>
        </p:grpSpPr>
        <p:cxnSp>
          <p:nvCxnSpPr>
            <p:cNvPr id="225" name="Connector: Elbow 224">
              <a:extLst>
                <a:ext uri="{FF2B5EF4-FFF2-40B4-BE49-F238E27FC236}">
                  <a16:creationId xmlns:a16="http://schemas.microsoft.com/office/drawing/2014/main" id="{F287F89B-62F5-4A11-AB7A-7D4CEFB78B81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7" y="2168859"/>
              <a:ext cx="468052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ctor: Elbow 225">
              <a:extLst>
                <a:ext uri="{FF2B5EF4-FFF2-40B4-BE49-F238E27FC236}">
                  <a16:creationId xmlns:a16="http://schemas.microsoft.com/office/drawing/2014/main" id="{DEE16149-C233-43F5-A080-1945AFD8F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6019" y="2168859"/>
              <a:ext cx="504056" cy="144016"/>
            </a:xfrm>
            <a:prstGeom prst="bentConnector3">
              <a:avLst/>
            </a:prstGeom>
            <a:ln w="25400">
              <a:solidFill>
                <a:srgbClr val="1E6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4770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A247-9B94-469B-B169-7BAB2698B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Bipolar Enabled Die size with 3T decoder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C1D5DF-EBC2-43A8-8347-7AFB4A4DC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17520"/>
              </p:ext>
            </p:extLst>
          </p:nvPr>
        </p:nvGraphicFramePr>
        <p:xfrm>
          <a:off x="263352" y="1484784"/>
          <a:ext cx="11557284" cy="3285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563">
                  <a:extLst>
                    <a:ext uri="{9D8B030D-6E8A-4147-A177-3AD203B41FA5}">
                      <a16:colId xmlns:a16="http://schemas.microsoft.com/office/drawing/2014/main" val="743963942"/>
                    </a:ext>
                  </a:extLst>
                </a:gridCol>
                <a:gridCol w="1704674">
                  <a:extLst>
                    <a:ext uri="{9D8B030D-6E8A-4147-A177-3AD203B41FA5}">
                      <a16:colId xmlns:a16="http://schemas.microsoft.com/office/drawing/2014/main" val="547164866"/>
                    </a:ext>
                  </a:extLst>
                </a:gridCol>
                <a:gridCol w="1456797">
                  <a:extLst>
                    <a:ext uri="{9D8B030D-6E8A-4147-A177-3AD203B41FA5}">
                      <a16:colId xmlns:a16="http://schemas.microsoft.com/office/drawing/2014/main" val="3832837851"/>
                    </a:ext>
                  </a:extLst>
                </a:gridCol>
                <a:gridCol w="1477453">
                  <a:extLst>
                    <a:ext uri="{9D8B030D-6E8A-4147-A177-3AD203B41FA5}">
                      <a16:colId xmlns:a16="http://schemas.microsoft.com/office/drawing/2014/main" val="1845901809"/>
                    </a:ext>
                  </a:extLst>
                </a:gridCol>
                <a:gridCol w="3643797">
                  <a:extLst>
                    <a:ext uri="{9D8B030D-6E8A-4147-A177-3AD203B41FA5}">
                      <a16:colId xmlns:a16="http://schemas.microsoft.com/office/drawing/2014/main" val="2166867866"/>
                    </a:ext>
                  </a:extLst>
                </a:gridCol>
              </a:tblGrid>
              <a:tr h="7201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600" u="none" strike="noStrike">
                          <a:effectLst/>
                        </a:rPr>
                        <a:t> 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 dirty="0" err="1">
                          <a:effectLst/>
                        </a:rPr>
                        <a:t>Sel</a:t>
                      </a:r>
                      <a:r>
                        <a:rPr lang="en-US" sz="2600" u="none" strike="noStrike" dirty="0">
                          <a:effectLst/>
                        </a:rPr>
                        <a:t> </a:t>
                      </a:r>
                      <a:r>
                        <a:rPr lang="en-US" sz="2600" u="none" strike="noStrike" dirty="0" err="1">
                          <a:effectLst/>
                        </a:rPr>
                        <a:t>Xtor</a:t>
                      </a:r>
                      <a:r>
                        <a:rPr lang="en-US" sz="2600" u="none" strike="noStrike" dirty="0">
                          <a:effectLst/>
                        </a:rPr>
                        <a:t> Arr.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>
                          <a:effectLst/>
                        </a:rPr>
                        <a:t>Dec FP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u="none" strike="noStrike">
                          <a:effectLst/>
                        </a:rPr>
                        <a:t>die size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>
                          <a:effectLst/>
                        </a:rPr>
                        <a:t> 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232178774"/>
                  </a:ext>
                </a:extLst>
              </a:tr>
              <a:tr h="3329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#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#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mm^2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3554847686"/>
                  </a:ext>
                </a:extLst>
              </a:tr>
              <a:tr h="33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Unipolar reference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4x16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133.6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682706716"/>
                  </a:ext>
                </a:extLst>
              </a:tr>
              <a:tr h="620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Bipolar 32G - with ATF DR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4x16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1.63X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192.1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Con/M1/M2/M3 limits diff placement eff.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b"/>
                </a:tc>
                <a:extLst>
                  <a:ext uri="{0D108BD9-81ED-4DB2-BD59-A6C34878D82A}">
                    <a16:rowId xmlns:a16="http://schemas.microsoft.com/office/drawing/2014/main" val="2550153611"/>
                  </a:ext>
                </a:extLst>
              </a:tr>
              <a:tr h="11966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Bipolar 32G - ATF FE DR limited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8x8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1.12X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153.4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Con/M1/M2/M3 </a:t>
                      </a:r>
                      <a:r>
                        <a:rPr lang="en-US" sz="2000" u="none" strike="noStrike">
                          <a:effectLst/>
                        </a:rPr>
                        <a:t>need change.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1" marR="9161" marT="9161" marB="0" anchor="ctr"/>
                </a:tc>
                <a:extLst>
                  <a:ext uri="{0D108BD9-81ED-4DB2-BD59-A6C34878D82A}">
                    <a16:rowId xmlns:a16="http://schemas.microsoft.com/office/drawing/2014/main" val="16542354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E656EA8-967F-4CD5-B6CB-3420BF0E726F}"/>
              </a:ext>
            </a:extLst>
          </p:cNvPr>
          <p:cNvSpPr txBox="1"/>
          <p:nvPr/>
        </p:nvSpPr>
        <p:spPr>
          <a:xfrm>
            <a:off x="1634394" y="5481228"/>
            <a:ext cx="8923212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3t decoder: is large compared with unipolar decoder. Need alternatives.</a:t>
            </a:r>
          </a:p>
        </p:txBody>
      </p:sp>
    </p:spTree>
    <p:extLst>
      <p:ext uri="{BB962C8B-B14F-4D97-AF65-F5344CB8AC3E}">
        <p14:creationId xmlns:p14="http://schemas.microsoft.com/office/powerpoint/2010/main" val="424121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4727-561C-4B64-ADCD-B19B1636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8" y="152400"/>
            <a:ext cx="7164796" cy="838200"/>
          </a:xfrm>
        </p:spPr>
        <p:txBody>
          <a:bodyPr/>
          <a:lstStyle/>
          <a:p>
            <a:r>
              <a:rPr lang="en-US" dirty="0"/>
              <a:t>Tile synergy pareto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9AC96A-7938-4D40-90D0-B819A020B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92414"/>
              </p:ext>
            </p:extLst>
          </p:nvPr>
        </p:nvGraphicFramePr>
        <p:xfrm>
          <a:off x="227348" y="1340768"/>
          <a:ext cx="7209536" cy="4876800"/>
        </p:xfrm>
        <a:graphic>
          <a:graphicData uri="http://schemas.openxmlformats.org/drawingml/2006/table">
            <a:tbl>
              <a:tblPr/>
              <a:tblGrid>
                <a:gridCol w="788416">
                  <a:extLst>
                    <a:ext uri="{9D8B030D-6E8A-4147-A177-3AD203B41FA5}">
                      <a16:colId xmlns:a16="http://schemas.microsoft.com/office/drawing/2014/main" val="1938946572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1821329178"/>
                    </a:ext>
                  </a:extLst>
                </a:gridCol>
                <a:gridCol w="390144">
                  <a:extLst>
                    <a:ext uri="{9D8B030D-6E8A-4147-A177-3AD203B41FA5}">
                      <a16:colId xmlns:a16="http://schemas.microsoft.com/office/drawing/2014/main" val="4094114742"/>
                    </a:ext>
                  </a:extLst>
                </a:gridCol>
                <a:gridCol w="1715008">
                  <a:extLst>
                    <a:ext uri="{9D8B030D-6E8A-4147-A177-3AD203B41FA5}">
                      <a16:colId xmlns:a16="http://schemas.microsoft.com/office/drawing/2014/main" val="4214222765"/>
                    </a:ext>
                  </a:extLst>
                </a:gridCol>
                <a:gridCol w="723392">
                  <a:extLst>
                    <a:ext uri="{9D8B030D-6E8A-4147-A177-3AD203B41FA5}">
                      <a16:colId xmlns:a16="http://schemas.microsoft.com/office/drawing/2014/main" val="3174976099"/>
                    </a:ext>
                  </a:extLst>
                </a:gridCol>
                <a:gridCol w="967232">
                  <a:extLst>
                    <a:ext uri="{9D8B030D-6E8A-4147-A177-3AD203B41FA5}">
                      <a16:colId xmlns:a16="http://schemas.microsoft.com/office/drawing/2014/main" val="25575679"/>
                    </a:ext>
                  </a:extLst>
                </a:gridCol>
                <a:gridCol w="723392">
                  <a:extLst>
                    <a:ext uri="{9D8B030D-6E8A-4147-A177-3AD203B41FA5}">
                      <a16:colId xmlns:a16="http://schemas.microsoft.com/office/drawing/2014/main" val="2719995837"/>
                    </a:ext>
                  </a:extLst>
                </a:gridCol>
                <a:gridCol w="723392">
                  <a:extLst>
                    <a:ext uri="{9D8B030D-6E8A-4147-A177-3AD203B41FA5}">
                      <a16:colId xmlns:a16="http://schemas.microsoft.com/office/drawing/2014/main" val="167295154"/>
                    </a:ext>
                  </a:extLst>
                </a:gridCol>
              </a:tblGrid>
              <a:tr h="150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 block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synergy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synergy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Occupancy [%]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Occupancy [%]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620481"/>
                  </a:ext>
                </a:extLst>
              </a:tr>
              <a:tr h="1259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13896351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155.9%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8913071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78349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ROWMUX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New circuit topo due to Bipolar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5273882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3235510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87754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COLMUX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New circuit topo due to Bipolar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5273882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2986803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93914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2X2 LOGIC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1386388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788352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33546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blsupmux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55892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111784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042896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axn sw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336000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168000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8065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hnreg sw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304064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152032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570098"/>
                  </a:ext>
                </a:extLst>
              </a:tr>
              <a:tr h="23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gwl_gnd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removed circuit due to bipolar/signaling (functionality demonstrated in unipolar)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273568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136784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32095"/>
                  </a:ext>
                </a:extLst>
              </a:tr>
              <a:tr h="23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gbl gnd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removed circuit due to bipolar/signaling (functionality demonstrated in unipolar)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218080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109040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852375"/>
                  </a:ext>
                </a:extLst>
              </a:tr>
              <a:tr h="23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and3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31248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15624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780944"/>
                  </a:ext>
                </a:extLst>
              </a:tr>
              <a:tr h="23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ccellbias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144896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72448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721437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guardring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Identical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22640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22640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208531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LOGIC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1761655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1489824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44951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iref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374234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374234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05714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blvdm_mux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381470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381470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883144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tko_bl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17116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17116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645282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tko_wl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40158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40158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435931"/>
                  </a:ext>
                </a:extLst>
              </a:tr>
              <a:tr h="23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tilelogic_bl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101437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101437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553670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masklogic_bl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90432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90432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954137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data_lat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49560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49560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015678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masklogic_wl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54302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54302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74836"/>
                  </a:ext>
                </a:extLst>
              </a:tr>
              <a:tr h="23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tilelogic_wl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69176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69176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386601"/>
                  </a:ext>
                </a:extLst>
              </a:tr>
              <a:tr h="235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lwlselv_mux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Added circuit due to bipolar/signaling (functionality demonstrated in unipolar)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487264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243632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761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wl_supmux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56398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28199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754398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capacitor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Same topo different sizing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40108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40108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249436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SPACE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-40108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171351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191284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SLIVER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96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240653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241231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591755"/>
                  </a:ext>
                </a:extLst>
              </a:tr>
              <a:tr h="1178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logic + 2 x 2 logic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25.6%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621208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area</a:t>
                      </a:r>
                    </a:p>
                  </a:txBody>
                  <a:tcPr marL="121920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13896351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L^2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8913071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064" marR="4064" marT="4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00556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98A8DF-CA85-40CE-8160-46BEA95E6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5375"/>
              </p:ext>
            </p:extLst>
          </p:nvPr>
        </p:nvGraphicFramePr>
        <p:xfrm>
          <a:off x="7860196" y="116632"/>
          <a:ext cx="4080801" cy="327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528A38-0E09-4610-8864-4AC191279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62420"/>
              </p:ext>
            </p:extLst>
          </p:nvPr>
        </p:nvGraphicFramePr>
        <p:xfrm>
          <a:off x="8760296" y="3609020"/>
          <a:ext cx="1841500" cy="127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28093697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22166204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58806569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identical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374234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026362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resize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1159670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78855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added ckt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1474085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10%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2583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new ckt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10547763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408698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remove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491648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58747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14047400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2441263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B574CC9-B4BF-4A51-B469-493C1897E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109391"/>
              </p:ext>
            </p:extLst>
          </p:nvPr>
        </p:nvGraphicFramePr>
        <p:xfrm>
          <a:off x="8328248" y="5157192"/>
          <a:ext cx="2999657" cy="1297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7307">
                  <a:extLst>
                    <a:ext uri="{9D8B030D-6E8A-4147-A177-3AD203B41FA5}">
                      <a16:colId xmlns:a16="http://schemas.microsoft.com/office/drawing/2014/main" val="2832253715"/>
                    </a:ext>
                  </a:extLst>
                </a:gridCol>
                <a:gridCol w="359959">
                  <a:extLst>
                    <a:ext uri="{9D8B030D-6E8A-4147-A177-3AD203B41FA5}">
                      <a16:colId xmlns:a16="http://schemas.microsoft.com/office/drawing/2014/main" val="2889835479"/>
                    </a:ext>
                  </a:extLst>
                </a:gridCol>
                <a:gridCol w="359959">
                  <a:extLst>
                    <a:ext uri="{9D8B030D-6E8A-4147-A177-3AD203B41FA5}">
                      <a16:colId xmlns:a16="http://schemas.microsoft.com/office/drawing/2014/main" val="3285783136"/>
                    </a:ext>
                  </a:extLst>
                </a:gridCol>
                <a:gridCol w="592432">
                  <a:extLst>
                    <a:ext uri="{9D8B030D-6E8A-4147-A177-3AD203B41FA5}">
                      <a16:colId xmlns:a16="http://schemas.microsoft.com/office/drawing/2014/main" val="379280777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1. Identical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6175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2. Same topo different sizing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84034118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3. Added circuit due to bipolar/signaling (functionality demonstrated in unipolar)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64998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4. New circuit topo due to Bipolar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0728036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5. removed circuit due to bipolar/signaling (functionality demonstrated in unipolar)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585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716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F02081-E58E-4332-A1CB-D7044A5D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Decoder pareto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333D9-74A6-417E-87FC-22902021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68760"/>
            <a:ext cx="5702549" cy="2400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7D726-C817-4C41-B484-C734E5BCA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268760"/>
            <a:ext cx="5688632" cy="2394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E5CF2E-F47E-4832-8019-4F0F5F5FDBF6}"/>
              </a:ext>
            </a:extLst>
          </p:cNvPr>
          <p:cNvSpPr txBox="1"/>
          <p:nvPr/>
        </p:nvSpPr>
        <p:spPr>
          <a:xfrm>
            <a:off x="1523492" y="4149080"/>
            <a:ext cx="3687291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ATF DR – local causes bulk </a:t>
            </a:r>
          </a:p>
          <a:p>
            <a:r>
              <a:rPr lang="en-US" dirty="0"/>
              <a:t>Of the area growth.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C94E1-77AB-42BE-9FFA-42E990266858}"/>
              </a:ext>
            </a:extLst>
          </p:cNvPr>
          <p:cNvSpPr txBox="1"/>
          <p:nvPr/>
        </p:nvSpPr>
        <p:spPr>
          <a:xfrm>
            <a:off x="6708068" y="4185084"/>
            <a:ext cx="4693977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ATF DR – with changed metal stack </a:t>
            </a:r>
            <a:br>
              <a:rPr lang="en-US" dirty="0"/>
            </a:br>
            <a:r>
              <a:rPr lang="en-US" dirty="0"/>
              <a:t>the global is the limiter.</a:t>
            </a:r>
          </a:p>
        </p:txBody>
      </p:sp>
    </p:spTree>
    <p:extLst>
      <p:ext uri="{BB962C8B-B14F-4D97-AF65-F5344CB8AC3E}">
        <p14:creationId xmlns:p14="http://schemas.microsoft.com/office/powerpoint/2010/main" val="2038417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D0E5-7403-4088-BAD2-8E6CD17A1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6128-91AD-4503-B206-0295EF6AB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98D7-DE4A-4ABA-84D1-3B096B0A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52400"/>
            <a:ext cx="11989332" cy="838200"/>
          </a:xfrm>
        </p:spPr>
        <p:txBody>
          <a:bodyPr/>
          <a:lstStyle/>
          <a:p>
            <a:r>
              <a:rPr lang="en-US" sz="4000" dirty="0"/>
              <a:t>Die size based on tile that supports </a:t>
            </a:r>
            <a:r>
              <a:rPr lang="en-US" sz="4000"/>
              <a:t>bipolar algorithm</a:t>
            </a:r>
            <a:endParaRPr lang="en-US" sz="4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451C5A-1897-4F8B-B5D5-C723C9A2EC25}"/>
              </a:ext>
            </a:extLst>
          </p:cNvPr>
          <p:cNvGraphicFramePr>
            <a:graphicFrameLocks noGrp="1"/>
          </p:cNvGraphicFramePr>
          <p:nvPr/>
        </p:nvGraphicFramePr>
        <p:xfrm>
          <a:off x="2229188" y="1138136"/>
          <a:ext cx="7733624" cy="5038929"/>
        </p:xfrm>
        <a:graphic>
          <a:graphicData uri="http://schemas.openxmlformats.org/drawingml/2006/table">
            <a:tbl>
              <a:tblPr/>
              <a:tblGrid>
                <a:gridCol w="657935">
                  <a:extLst>
                    <a:ext uri="{9D8B030D-6E8A-4147-A177-3AD203B41FA5}">
                      <a16:colId xmlns:a16="http://schemas.microsoft.com/office/drawing/2014/main" val="3735325022"/>
                    </a:ext>
                  </a:extLst>
                </a:gridCol>
                <a:gridCol w="461709">
                  <a:extLst>
                    <a:ext uri="{9D8B030D-6E8A-4147-A177-3AD203B41FA5}">
                      <a16:colId xmlns:a16="http://schemas.microsoft.com/office/drawing/2014/main" val="1478066952"/>
                    </a:ext>
                  </a:extLst>
                </a:gridCol>
                <a:gridCol w="1373584">
                  <a:extLst>
                    <a:ext uri="{9D8B030D-6E8A-4147-A177-3AD203B41FA5}">
                      <a16:colId xmlns:a16="http://schemas.microsoft.com/office/drawing/2014/main" val="2796675561"/>
                    </a:ext>
                  </a:extLst>
                </a:gridCol>
                <a:gridCol w="2597112">
                  <a:extLst>
                    <a:ext uri="{9D8B030D-6E8A-4147-A177-3AD203B41FA5}">
                      <a16:colId xmlns:a16="http://schemas.microsoft.com/office/drawing/2014/main" val="2147028007"/>
                    </a:ext>
                  </a:extLst>
                </a:gridCol>
                <a:gridCol w="554051">
                  <a:extLst>
                    <a:ext uri="{9D8B030D-6E8A-4147-A177-3AD203B41FA5}">
                      <a16:colId xmlns:a16="http://schemas.microsoft.com/office/drawing/2014/main" val="722912227"/>
                    </a:ext>
                  </a:extLst>
                </a:gridCol>
                <a:gridCol w="554051">
                  <a:extLst>
                    <a:ext uri="{9D8B030D-6E8A-4147-A177-3AD203B41FA5}">
                      <a16:colId xmlns:a16="http://schemas.microsoft.com/office/drawing/2014/main" val="3147317441"/>
                    </a:ext>
                  </a:extLst>
                </a:gridCol>
                <a:gridCol w="911875">
                  <a:extLst>
                    <a:ext uri="{9D8B030D-6E8A-4147-A177-3AD203B41FA5}">
                      <a16:colId xmlns:a16="http://schemas.microsoft.com/office/drawing/2014/main" val="651994270"/>
                    </a:ext>
                  </a:extLst>
                </a:gridCol>
                <a:gridCol w="623307">
                  <a:extLst>
                    <a:ext uri="{9D8B030D-6E8A-4147-A177-3AD203B41FA5}">
                      <a16:colId xmlns:a16="http://schemas.microsoft.com/office/drawing/2014/main" val="1551084421"/>
                    </a:ext>
                  </a:extLst>
                </a:gridCol>
              </a:tblGrid>
              <a:tr h="178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Decoder FP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Area/Tile array area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notes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X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Tile Y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extra/ direction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66439"/>
                  </a:ext>
                </a:extLst>
              </a:tr>
              <a:tr h="1789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ratio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mm^2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to unipolar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L^2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938384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80855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 unipolar die size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8912938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269699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544672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562280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144.3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if decoder matches unipolar foot print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9762228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30862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301768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683146"/>
                  </a:ext>
                </a:extLst>
              </a:tr>
              <a:tr h="334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3t decoder with 8 transistor/pitch cell;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M1/M2/M3 at finer pitch; non starter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10598008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263202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125178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18625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535840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365464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515215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03956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835422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91534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340364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488839"/>
                  </a:ext>
                </a:extLst>
              </a:tr>
              <a:tr h="836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atf process 3T decoder with diffusion limited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print, uses 4 xtor per pitchcell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740 L per side covers the 128 extra tracks needed to support extra partition routes needed by the M2/M3 decoder.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3709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13879078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64882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193.6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116020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197.4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17495"/>
                  </a:ext>
                </a:extLst>
              </a:tr>
              <a:tr h="167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201.2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71" marR="5771" marT="5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57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4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66DE-6E57-488E-909A-F9513993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52400"/>
            <a:ext cx="10477164" cy="838200"/>
          </a:xfrm>
        </p:spPr>
        <p:txBody>
          <a:bodyPr/>
          <a:lstStyle/>
          <a:p>
            <a:r>
              <a:rPr lang="en-US" sz="4800" dirty="0"/>
              <a:t>Decoder Routable with ATF metal stack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714AD9-0773-4307-B685-5E46FC9A9B15}"/>
              </a:ext>
            </a:extLst>
          </p:cNvPr>
          <p:cNvGraphicFramePr>
            <a:graphicFrameLocks noGrp="1"/>
          </p:cNvGraphicFramePr>
          <p:nvPr/>
        </p:nvGraphicFramePr>
        <p:xfrm>
          <a:off x="1565320" y="1230681"/>
          <a:ext cx="10363328" cy="4214543"/>
        </p:xfrm>
        <a:graphic>
          <a:graphicData uri="http://schemas.openxmlformats.org/drawingml/2006/table">
            <a:tbl>
              <a:tblPr/>
              <a:tblGrid>
                <a:gridCol w="1383355">
                  <a:extLst>
                    <a:ext uri="{9D8B030D-6E8A-4147-A177-3AD203B41FA5}">
                      <a16:colId xmlns:a16="http://schemas.microsoft.com/office/drawing/2014/main" val="17088197"/>
                    </a:ext>
                  </a:extLst>
                </a:gridCol>
                <a:gridCol w="314399">
                  <a:extLst>
                    <a:ext uri="{9D8B030D-6E8A-4147-A177-3AD203B41FA5}">
                      <a16:colId xmlns:a16="http://schemas.microsoft.com/office/drawing/2014/main" val="2892607695"/>
                    </a:ext>
                  </a:extLst>
                </a:gridCol>
                <a:gridCol w="943197">
                  <a:extLst>
                    <a:ext uri="{9D8B030D-6E8A-4147-A177-3AD203B41FA5}">
                      <a16:colId xmlns:a16="http://schemas.microsoft.com/office/drawing/2014/main" val="1415120980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3851939870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1388856186"/>
                    </a:ext>
                  </a:extLst>
                </a:gridCol>
                <a:gridCol w="628797">
                  <a:extLst>
                    <a:ext uri="{9D8B030D-6E8A-4147-A177-3AD203B41FA5}">
                      <a16:colId xmlns:a16="http://schemas.microsoft.com/office/drawing/2014/main" val="1391519480"/>
                    </a:ext>
                  </a:extLst>
                </a:gridCol>
                <a:gridCol w="943197">
                  <a:extLst>
                    <a:ext uri="{9D8B030D-6E8A-4147-A177-3AD203B41FA5}">
                      <a16:colId xmlns:a16="http://schemas.microsoft.com/office/drawing/2014/main" val="3461365262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1512261710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2830557030"/>
                    </a:ext>
                  </a:extLst>
                </a:gridCol>
                <a:gridCol w="126499">
                  <a:extLst>
                    <a:ext uri="{9D8B030D-6E8A-4147-A177-3AD203B41FA5}">
                      <a16:colId xmlns:a16="http://schemas.microsoft.com/office/drawing/2014/main" val="3223307444"/>
                    </a:ext>
                  </a:extLst>
                </a:gridCol>
                <a:gridCol w="301823">
                  <a:extLst>
                    <a:ext uri="{9D8B030D-6E8A-4147-A177-3AD203B41FA5}">
                      <a16:colId xmlns:a16="http://schemas.microsoft.com/office/drawing/2014/main" val="2822627145"/>
                    </a:ext>
                  </a:extLst>
                </a:gridCol>
                <a:gridCol w="779710">
                  <a:extLst>
                    <a:ext uri="{9D8B030D-6E8A-4147-A177-3AD203B41FA5}">
                      <a16:colId xmlns:a16="http://schemas.microsoft.com/office/drawing/2014/main" val="2324610295"/>
                    </a:ext>
                  </a:extLst>
                </a:gridCol>
                <a:gridCol w="301823">
                  <a:extLst>
                    <a:ext uri="{9D8B030D-6E8A-4147-A177-3AD203B41FA5}">
                      <a16:colId xmlns:a16="http://schemas.microsoft.com/office/drawing/2014/main" val="4088401462"/>
                    </a:ext>
                  </a:extLst>
                </a:gridCol>
                <a:gridCol w="779710">
                  <a:extLst>
                    <a:ext uri="{9D8B030D-6E8A-4147-A177-3AD203B41FA5}">
                      <a16:colId xmlns:a16="http://schemas.microsoft.com/office/drawing/2014/main" val="1276978340"/>
                    </a:ext>
                  </a:extLst>
                </a:gridCol>
                <a:gridCol w="641374">
                  <a:extLst>
                    <a:ext uri="{9D8B030D-6E8A-4147-A177-3AD203B41FA5}">
                      <a16:colId xmlns:a16="http://schemas.microsoft.com/office/drawing/2014/main" val="1514693554"/>
                    </a:ext>
                  </a:extLst>
                </a:gridCol>
              </a:tblGrid>
              <a:tr h="18324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816180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3T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U2B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420210"/>
                  </a:ext>
                </a:extLst>
              </a:tr>
              <a:tr h="366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(# of fingers)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(# of fingers)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3T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038896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LMIN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092748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613598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689470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250374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55409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589981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colmux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208713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77027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265923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671744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32916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243924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63025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968209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254690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762480"/>
                  </a:ext>
                </a:extLst>
              </a:tr>
              <a:tr h="1832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only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424245"/>
                  </a:ext>
                </a:extLst>
              </a:tr>
              <a:tr h="1832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+ Global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514.5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1071.1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863549"/>
                  </a:ext>
                </a:extLst>
              </a:tr>
              <a:tr h="1832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normalized to Unipolar 2T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2.08X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165079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9E100D8-095B-4890-B11D-1D3823CC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60648"/>
            <a:ext cx="1296144" cy="65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04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01DD3-E477-477C-AFBB-9D59A420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EEF49-4EF2-4F2C-83B4-1D8AF02BF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900808-7E6B-49CB-B2D1-62294C5930DC}"/>
              </a:ext>
            </a:extLst>
          </p:cNvPr>
          <p:cNvSpPr/>
          <p:nvPr/>
        </p:nvSpPr>
        <p:spPr>
          <a:xfrm>
            <a:off x="407368" y="1088740"/>
            <a:ext cx="56886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BOUNDARY CONDITIONS: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Process Tech: P1241</a:t>
            </a:r>
          </a:p>
          <a:p>
            <a:pPr marL="896981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33.5 Cell pitch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6981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ATF CMOS Collateral – metal stack + transistors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96981" lvl="1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Pending: LXD=3.16/5.52 LMIN End of Week. </a:t>
            </a:r>
            <a:r>
              <a:rPr lang="en-US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iOFF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meets requirements.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BiSM Algo. Read/Write already defined.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Die density : 128 tile/part 32 partitions 4Kx4Kx4 32G</a:t>
            </a:r>
          </a:p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What I can Change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Circuit arch</a:t>
            </a:r>
          </a:p>
          <a:p>
            <a:pPr marL="725531" lvl="1" indent="-17145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    Decoder Arch 3T/ 2T float etc.</a:t>
            </a:r>
          </a:p>
          <a:p>
            <a:pPr marL="725531" lvl="1" indent="-17145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     Decoder layout topology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inc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Routing &amp; sizes of devices. W only</a:t>
            </a:r>
          </a:p>
          <a:p>
            <a:pPr marL="725531" lvl="1" indent="-17145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     Tile logic : Circuits needed to enable bipolar operation</a:t>
            </a:r>
          </a:p>
          <a:p>
            <a:pPr marL="1279611" lvl="2" indent="-17145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Algo dependent circuit simplification</a:t>
            </a:r>
          </a:p>
          <a:p>
            <a:pPr marL="1279611" lvl="2" indent="-171450"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 Layout change included for above changes.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D2F978-2F9D-4502-837F-AECC5FF8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 assumptions</a:t>
            </a:r>
          </a:p>
        </p:txBody>
      </p:sp>
    </p:spTree>
    <p:extLst>
      <p:ext uri="{BB962C8B-B14F-4D97-AF65-F5344CB8AC3E}">
        <p14:creationId xmlns:p14="http://schemas.microsoft.com/office/powerpoint/2010/main" val="3752024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A16E32-8D8F-4FB6-81AE-E1D15ADD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Path1 is shown today ….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8BAB2-AE79-40E0-906A-859B961DE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Path 1 – 3T decoder: footprint analysis based on CMOS and Interconnect for  fast fail or decision path</a:t>
            </a:r>
          </a:p>
          <a:p>
            <a:r>
              <a:rPr lang="en-US" dirty="0"/>
              <a:t>Path 2 – 2T decoder with neighboring deselect ground: will it work? if pass, footprint analysis</a:t>
            </a:r>
          </a:p>
          <a:p>
            <a:r>
              <a:rPr lang="en-US" dirty="0"/>
              <a:t>Path 3 – 2T decoder with deselect float: same critical milestone above.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3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FADD3F-7E5D-4F96-81B6-9F4357DCF4B0}"/>
              </a:ext>
            </a:extLst>
          </p:cNvPr>
          <p:cNvSpPr/>
          <p:nvPr/>
        </p:nvSpPr>
        <p:spPr>
          <a:xfrm>
            <a:off x="6276020" y="3140968"/>
            <a:ext cx="58326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F19491-8C80-4915-800F-383BFDD819B2}"/>
              </a:ext>
            </a:extLst>
          </p:cNvPr>
          <p:cNvSpPr/>
          <p:nvPr/>
        </p:nvSpPr>
        <p:spPr>
          <a:xfrm>
            <a:off x="263352" y="3140968"/>
            <a:ext cx="58326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5EFA89-F39F-4492-A50F-B47D339D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0" y="1016732"/>
            <a:ext cx="2700300" cy="1296144"/>
          </a:xfrm>
        </p:spPr>
        <p:txBody>
          <a:bodyPr/>
          <a:lstStyle/>
          <a:p>
            <a:r>
              <a:rPr lang="en-US" sz="2800" dirty="0"/>
              <a:t>Decoder FP</a:t>
            </a:r>
            <a:br>
              <a:rPr lang="en-US" sz="2800" dirty="0"/>
            </a:br>
            <a:r>
              <a:rPr lang="en-US" sz="2800" dirty="0"/>
              <a:t> Uni. 2T vs </a:t>
            </a:r>
            <a:r>
              <a:rPr lang="en-US" sz="2800" dirty="0" err="1"/>
              <a:t>Bip</a:t>
            </a:r>
            <a:r>
              <a:rPr lang="en-US" sz="2800" dirty="0"/>
              <a:t>. 2T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89275B-3F58-442E-87DA-2DFFBC07F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23082"/>
              </p:ext>
            </p:extLst>
          </p:nvPr>
        </p:nvGraphicFramePr>
        <p:xfrm>
          <a:off x="839416" y="4221088"/>
          <a:ext cx="10376377" cy="2357673"/>
        </p:xfrm>
        <a:graphic>
          <a:graphicData uri="http://schemas.openxmlformats.org/drawingml/2006/table">
            <a:tbl>
              <a:tblPr/>
              <a:tblGrid>
                <a:gridCol w="631378">
                  <a:extLst>
                    <a:ext uri="{9D8B030D-6E8A-4147-A177-3AD203B41FA5}">
                      <a16:colId xmlns:a16="http://schemas.microsoft.com/office/drawing/2014/main" val="2488776865"/>
                    </a:ext>
                  </a:extLst>
                </a:gridCol>
                <a:gridCol w="143495">
                  <a:extLst>
                    <a:ext uri="{9D8B030D-6E8A-4147-A177-3AD203B41FA5}">
                      <a16:colId xmlns:a16="http://schemas.microsoft.com/office/drawing/2014/main" val="2597239939"/>
                    </a:ext>
                  </a:extLst>
                </a:gridCol>
                <a:gridCol w="361607">
                  <a:extLst>
                    <a:ext uri="{9D8B030D-6E8A-4147-A177-3AD203B41FA5}">
                      <a16:colId xmlns:a16="http://schemas.microsoft.com/office/drawing/2014/main" val="431545451"/>
                    </a:ext>
                  </a:extLst>
                </a:gridCol>
                <a:gridCol w="123405">
                  <a:extLst>
                    <a:ext uri="{9D8B030D-6E8A-4147-A177-3AD203B41FA5}">
                      <a16:colId xmlns:a16="http://schemas.microsoft.com/office/drawing/2014/main" val="424378923"/>
                    </a:ext>
                  </a:extLst>
                </a:gridCol>
                <a:gridCol w="129145">
                  <a:extLst>
                    <a:ext uri="{9D8B030D-6E8A-4147-A177-3AD203B41FA5}">
                      <a16:colId xmlns:a16="http://schemas.microsoft.com/office/drawing/2014/main" val="2918147056"/>
                    </a:ext>
                  </a:extLst>
                </a:gridCol>
                <a:gridCol w="286990">
                  <a:extLst>
                    <a:ext uri="{9D8B030D-6E8A-4147-A177-3AD203B41FA5}">
                      <a16:colId xmlns:a16="http://schemas.microsoft.com/office/drawing/2014/main" val="2037048283"/>
                    </a:ext>
                  </a:extLst>
                </a:gridCol>
                <a:gridCol w="361607">
                  <a:extLst>
                    <a:ext uri="{9D8B030D-6E8A-4147-A177-3AD203B41FA5}">
                      <a16:colId xmlns:a16="http://schemas.microsoft.com/office/drawing/2014/main" val="2510388352"/>
                    </a:ext>
                  </a:extLst>
                </a:gridCol>
                <a:gridCol w="117666">
                  <a:extLst>
                    <a:ext uri="{9D8B030D-6E8A-4147-A177-3AD203B41FA5}">
                      <a16:colId xmlns:a16="http://schemas.microsoft.com/office/drawing/2014/main" val="3129503856"/>
                    </a:ext>
                  </a:extLst>
                </a:gridCol>
                <a:gridCol w="212373">
                  <a:extLst>
                    <a:ext uri="{9D8B030D-6E8A-4147-A177-3AD203B41FA5}">
                      <a16:colId xmlns:a16="http://schemas.microsoft.com/office/drawing/2014/main" val="664566856"/>
                    </a:ext>
                  </a:extLst>
                </a:gridCol>
                <a:gridCol w="70580">
                  <a:extLst>
                    <a:ext uri="{9D8B030D-6E8A-4147-A177-3AD203B41FA5}">
                      <a16:colId xmlns:a16="http://schemas.microsoft.com/office/drawing/2014/main" val="2102989497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3515852939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1038554351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604457578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1303307887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1860999570"/>
                    </a:ext>
                  </a:extLst>
                </a:gridCol>
                <a:gridCol w="396046">
                  <a:extLst>
                    <a:ext uri="{9D8B030D-6E8A-4147-A177-3AD203B41FA5}">
                      <a16:colId xmlns:a16="http://schemas.microsoft.com/office/drawing/2014/main" val="620016444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2899881011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2710582742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1115596594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4279296583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948305421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149311037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3308226557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2966016316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2480482035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2558984239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2153304105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206351180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1638349149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1746509903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812144056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2707189550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1569690380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644346651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1493380901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3366032589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3864610560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2725884451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430279321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2548580260"/>
                    </a:ext>
                  </a:extLst>
                </a:gridCol>
                <a:gridCol w="137755">
                  <a:extLst>
                    <a:ext uri="{9D8B030D-6E8A-4147-A177-3AD203B41FA5}">
                      <a16:colId xmlns:a16="http://schemas.microsoft.com/office/drawing/2014/main" val="1732776937"/>
                    </a:ext>
                  </a:extLst>
                </a:gridCol>
                <a:gridCol w="355867">
                  <a:extLst>
                    <a:ext uri="{9D8B030D-6E8A-4147-A177-3AD203B41FA5}">
                      <a16:colId xmlns:a16="http://schemas.microsoft.com/office/drawing/2014/main" val="1347087044"/>
                    </a:ext>
                  </a:extLst>
                </a:gridCol>
              </a:tblGrid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72426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of fingers)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32272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LMIN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389302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rowmux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864932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rowmux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29803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rowmux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70248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colmux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521299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colmux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14059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colmux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38051"/>
                  </a:ext>
                </a:extLst>
              </a:tr>
              <a:tr h="15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rowmux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48533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rowmux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82713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rowmux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11234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rowmux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820814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colmux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329651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colmux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81415"/>
                  </a:ext>
                </a:extLst>
              </a:tr>
              <a:tr h="15191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colmux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69497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colmux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96053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889773"/>
                  </a:ext>
                </a:extLst>
              </a:tr>
              <a:tr h="81889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only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56" marR="2824" marT="2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267894"/>
                  </a:ext>
                </a:extLst>
              </a:tr>
              <a:tr h="81889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+ Global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56" marR="2824" marT="2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514.5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422.0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391.5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373.3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366.6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352.4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348.9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345.8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343.2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793201"/>
                  </a:ext>
                </a:extLst>
              </a:tr>
              <a:tr h="81889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normalized to Unipolar 2T</a:t>
                      </a:r>
                    </a:p>
                  </a:txBody>
                  <a:tcPr marL="2824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56" marR="2824" marT="282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56" marR="2824" marT="2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0.67X</a:t>
                      </a:r>
                    </a:p>
                  </a:txBody>
                  <a:tcPr marL="2824" marR="2824" marT="2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35558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910458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255267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182.7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795875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 (G/L)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6.52%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60.88%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48.70%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40.59%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34.79%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27.06%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24.35%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22.14%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18.73%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16.23%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14.32%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592553"/>
                  </a:ext>
                </a:extLst>
              </a:tr>
              <a:tr h="81889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L:G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2824" marR="2824" marT="2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073696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8DC9E08-C5C0-4B8B-BB73-3CB7D15E6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552981"/>
              </p:ext>
            </p:extLst>
          </p:nvPr>
        </p:nvGraphicFramePr>
        <p:xfrm>
          <a:off x="119337" y="224644"/>
          <a:ext cx="3960440" cy="27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022ED36-60E7-4AA1-8ECE-EA91ACD8D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711321"/>
              </p:ext>
            </p:extLst>
          </p:nvPr>
        </p:nvGraphicFramePr>
        <p:xfrm>
          <a:off x="7176120" y="44624"/>
          <a:ext cx="496855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88C465-4326-4CE9-B04F-F965135252A4}"/>
              </a:ext>
            </a:extLst>
          </p:cNvPr>
          <p:cNvSpPr txBox="1"/>
          <p:nvPr/>
        </p:nvSpPr>
        <p:spPr>
          <a:xfrm>
            <a:off x="767408" y="3284984"/>
            <a:ext cx="4874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Figure out how to ↑ L:G ratio in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L are already Min devices, ↑ L:G ratio will reduce FP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en-US" sz="1400" b="1" dirty="0">
                <a:highlight>
                  <a:srgbClr val="FFFF00"/>
                </a:highlight>
              </a:rPr>
              <a:t>without Reducing G device sizes &amp; </a:t>
            </a:r>
            <a:r>
              <a:rPr lang="en-US" sz="1400" b="1" dirty="0" err="1">
                <a:highlight>
                  <a:srgbClr val="FFFF00"/>
                </a:highlight>
              </a:rPr>
              <a:t>iRST</a:t>
            </a:r>
            <a:r>
              <a:rPr lang="en-US" sz="1400" b="1" dirty="0">
                <a:highlight>
                  <a:srgbClr val="FFFF00"/>
                </a:highlight>
              </a:rPr>
              <a:t> capability.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en-US" sz="1400" b="1" dirty="0">
                <a:highlight>
                  <a:srgbClr val="FFFF00"/>
                </a:highlight>
              </a:rPr>
              <a:t>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51866D-91C5-48A5-AF30-85645260CEEE}"/>
              </a:ext>
            </a:extLst>
          </p:cNvPr>
          <p:cNvCxnSpPr>
            <a:cxnSpLocks/>
          </p:cNvCxnSpPr>
          <p:nvPr/>
        </p:nvCxnSpPr>
        <p:spPr>
          <a:xfrm>
            <a:off x="875420" y="2168860"/>
            <a:ext cx="298833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F22F41-B2E8-49FB-8924-8B2C40A61E69}"/>
              </a:ext>
            </a:extLst>
          </p:cNvPr>
          <p:cNvCxnSpPr>
            <a:cxnSpLocks/>
          </p:cNvCxnSpPr>
          <p:nvPr/>
        </p:nvCxnSpPr>
        <p:spPr>
          <a:xfrm>
            <a:off x="7824192" y="1268760"/>
            <a:ext cx="410445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3ADC9F7-64F9-4540-A880-AD20851D4120}"/>
              </a:ext>
            </a:extLst>
          </p:cNvPr>
          <p:cNvSpPr txBox="1"/>
          <p:nvPr/>
        </p:nvSpPr>
        <p:spPr>
          <a:xfrm>
            <a:off x="7032104" y="3212976"/>
            <a:ext cx="5008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Bipolar FP needs to be &lt; 86% of unipolar Decode to</a:t>
            </a:r>
            <a:br>
              <a:rPr lang="en-US" sz="1400" b="1" dirty="0">
                <a:highlight>
                  <a:srgbClr val="FFFF00"/>
                </a:highlight>
              </a:rPr>
            </a:br>
            <a:r>
              <a:rPr lang="en-US" sz="1400" b="1" dirty="0">
                <a:highlight>
                  <a:srgbClr val="FFFF00"/>
                </a:highlight>
              </a:rPr>
              <a:t>make tile array limited.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highlight>
                  <a:srgbClr val="FFFF00"/>
                </a:highlight>
              </a:rPr>
              <a:t>Need to figure out how to raise L:G ratio &gt;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BD4E9-8402-42E7-8093-DFE7732B27D7}"/>
              </a:ext>
            </a:extLst>
          </p:cNvPr>
          <p:cNvSpPr txBox="1"/>
          <p:nvPr/>
        </p:nvSpPr>
        <p:spPr>
          <a:xfrm>
            <a:off x="1271464" y="195283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Uni~6%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009BE-35C2-4C75-A86C-CBA8400388D8}"/>
              </a:ext>
            </a:extLst>
          </p:cNvPr>
          <p:cNvSpPr txBox="1"/>
          <p:nvPr/>
        </p:nvSpPr>
        <p:spPr>
          <a:xfrm>
            <a:off x="1667508" y="1412776"/>
            <a:ext cx="1961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Bipolar G/L Balance curve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0B7C9D-B8D6-40B2-98AC-FCEB69A4D6DC}"/>
              </a:ext>
            </a:extLst>
          </p:cNvPr>
          <p:cNvSpPr txBox="1"/>
          <p:nvPr/>
        </p:nvSpPr>
        <p:spPr>
          <a:xfrm>
            <a:off x="8076220" y="1232756"/>
            <a:ext cx="4284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Tile becomes Array limited when Dec FP &lt; 86% of Uni</a:t>
            </a:r>
          </a:p>
        </p:txBody>
      </p:sp>
    </p:spTree>
    <p:extLst>
      <p:ext uri="{BB962C8B-B14F-4D97-AF65-F5344CB8AC3E}">
        <p14:creationId xmlns:p14="http://schemas.microsoft.com/office/powerpoint/2010/main" val="110675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856D92-E2F9-4931-B59C-1D1358176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85" y="116632"/>
            <a:ext cx="5292807" cy="6489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B615BB-245C-41E8-BAB5-2B747730007C}"/>
              </a:ext>
            </a:extLst>
          </p:cNvPr>
          <p:cNvSpPr txBox="1"/>
          <p:nvPr/>
        </p:nvSpPr>
        <p:spPr>
          <a:xfrm>
            <a:off x="8760296" y="4185084"/>
            <a:ext cx="2988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/>
              <a:t>M4 @ 2X pitch AM0/7</a:t>
            </a:r>
            <a:br>
              <a:rPr lang="en-US" sz="1600" dirty="0"/>
            </a:br>
            <a:r>
              <a:rPr lang="en-US" sz="1600" dirty="0"/>
              <a:t>(red)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/>
              <a:t>AM0/7 Cell pitch</a:t>
            </a:r>
            <a:br>
              <a:rPr lang="en-US" sz="1600" dirty="0"/>
            </a:br>
            <a:r>
              <a:rPr lang="en-US" sz="1600" dirty="0"/>
              <a:t>(blue)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/>
              <a:t>32 + 32 M4 offset at</a:t>
            </a:r>
            <a:br>
              <a:rPr lang="en-US" sz="1600" dirty="0"/>
            </a:br>
            <a:r>
              <a:rPr lang="en-US" sz="1600" dirty="0"/>
              <a:t>middle of the decoder.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/>
              <a:t>32 decoders in top half</a:t>
            </a:r>
            <a:br>
              <a:rPr lang="en-US" sz="1600" dirty="0"/>
            </a:br>
            <a:r>
              <a:rPr lang="en-US" sz="1600" dirty="0"/>
              <a:t>32 decoders in bot half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/>
              <a:t>Decoders connect to M4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31FEF-FD09-4D3D-8E2D-401DD6A620D5}"/>
              </a:ext>
            </a:extLst>
          </p:cNvPr>
          <p:cNvSpPr txBox="1"/>
          <p:nvPr/>
        </p:nvSpPr>
        <p:spPr>
          <a:xfrm>
            <a:off x="6492044" y="1808820"/>
            <a:ext cx="1903150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ATF Decoder </a:t>
            </a:r>
          </a:p>
          <a:p>
            <a:r>
              <a:rPr lang="en-US" dirty="0"/>
              <a:t>background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C4B88-8BD1-4987-BC20-D9DC7B0D0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188640"/>
            <a:ext cx="2700300" cy="393494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BE26775-DF71-4DEC-8B10-93E977ECB3B0}"/>
              </a:ext>
            </a:extLst>
          </p:cNvPr>
          <p:cNvCxnSpPr>
            <a:cxnSpLocks/>
          </p:cNvCxnSpPr>
          <p:nvPr/>
        </p:nvCxnSpPr>
        <p:spPr>
          <a:xfrm flipH="1" flipV="1">
            <a:off x="5879976" y="764704"/>
            <a:ext cx="3744416" cy="75608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76B056-8D80-448F-9456-2CF25D38BF03}"/>
              </a:ext>
            </a:extLst>
          </p:cNvPr>
          <p:cNvCxnSpPr>
            <a:cxnSpLocks/>
          </p:cNvCxnSpPr>
          <p:nvPr/>
        </p:nvCxnSpPr>
        <p:spPr>
          <a:xfrm flipH="1">
            <a:off x="5807968" y="1520788"/>
            <a:ext cx="3816424" cy="478853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7B26D9-288F-48F8-94C4-E2F8FAA6FDF1}"/>
              </a:ext>
            </a:extLst>
          </p:cNvPr>
          <p:cNvCxnSpPr>
            <a:cxnSpLocks/>
          </p:cNvCxnSpPr>
          <p:nvPr/>
        </p:nvCxnSpPr>
        <p:spPr>
          <a:xfrm flipH="1">
            <a:off x="5771964" y="2132856"/>
            <a:ext cx="3888432" cy="144016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947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C13DE7-C7BE-44CD-AE48-735A321B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0"/>
            <a:ext cx="3906212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817BB6-C260-4A51-9BCB-476AE7302589}"/>
              </a:ext>
            </a:extLst>
          </p:cNvPr>
          <p:cNvGrpSpPr/>
          <p:nvPr/>
        </p:nvGrpSpPr>
        <p:grpSpPr>
          <a:xfrm>
            <a:off x="4043773" y="260649"/>
            <a:ext cx="2340260" cy="3039347"/>
            <a:chOff x="4763852" y="260648"/>
            <a:chExt cx="3858124" cy="50706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4433E9-0CC7-4E7B-A138-21A6211CE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3852" y="260648"/>
              <a:ext cx="2340260" cy="498552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AEE0DF-757D-41E5-87A5-BE2B6106468D}"/>
                </a:ext>
              </a:extLst>
            </p:cNvPr>
            <p:cNvSpPr txBox="1"/>
            <p:nvPr/>
          </p:nvSpPr>
          <p:spPr>
            <a:xfrm>
              <a:off x="6132005" y="4869161"/>
              <a:ext cx="2363475" cy="462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Not in pitch cell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6E8B85-A38F-48A7-99AF-F10BBFDA208E}"/>
                </a:ext>
              </a:extLst>
            </p:cNvPr>
            <p:cNvSpPr txBox="1"/>
            <p:nvPr/>
          </p:nvSpPr>
          <p:spPr>
            <a:xfrm>
              <a:off x="6132001" y="3444177"/>
              <a:ext cx="2489975" cy="462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Not in pitch cell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7BA4B70-AE76-4A67-9D1C-6B8CC9C64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076" y="44624"/>
            <a:ext cx="4857977" cy="35370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FD923D-3CAE-457D-B1C4-5EF469615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820" y="3645024"/>
            <a:ext cx="5920762" cy="23374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B4E259-4524-4BCC-812E-F57C1DE38CE5}"/>
              </a:ext>
            </a:extLst>
          </p:cNvPr>
          <p:cNvSpPr txBox="1"/>
          <p:nvPr/>
        </p:nvSpPr>
        <p:spPr>
          <a:xfrm>
            <a:off x="3935760" y="6093296"/>
            <a:ext cx="414087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Unipolar to Bipolar step by step.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90616-B467-4D30-92D9-2E385DA942C6}"/>
              </a:ext>
            </a:extLst>
          </p:cNvPr>
          <p:cNvSpPr txBox="1"/>
          <p:nvPr/>
        </p:nvSpPr>
        <p:spPr>
          <a:xfrm>
            <a:off x="5051884" y="260648"/>
            <a:ext cx="151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1.63x decoder</a:t>
            </a:r>
            <a:br>
              <a:rPr lang="en-US" sz="1200" dirty="0"/>
            </a:br>
            <a:r>
              <a:rPr lang="en-US" sz="1200" dirty="0"/>
              <a:t>includes tracks to</a:t>
            </a:r>
          </a:p>
          <a:p>
            <a:r>
              <a:rPr lang="en-US" sz="1200" dirty="0"/>
              <a:t>Route 32 </a:t>
            </a:r>
            <a:r>
              <a:rPr lang="en-US" sz="1200" dirty="0" err="1"/>
              <a:t>gpsel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696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28DC-C738-4C97-B8FA-DB663125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732001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E84F-EC62-4D92-B594-77C3E986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Unipolar to Bipolar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5AAAC-0B41-4DFC-8F41-8BA655830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+ P 8.52 </a:t>
            </a:r>
            <a:r>
              <a:rPr lang="en-US" dirty="0">
                <a:sym typeface="Wingdings" panose="05000000000000000000" pitchFamily="2" charset="2"/>
              </a:rPr>
              <a:t> 3.16 x 2  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(3.16+2.2)*2 = 8.52+2.2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64*0.67 = 42.88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42.88/1 ??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42.88/2 ??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42.88/4 --&gt; 8.52 routable but 1.63x Foot print</a:t>
            </a:r>
          </a:p>
          <a:p>
            <a:pPr lvl="2"/>
            <a:r>
              <a:rPr lang="en-US" sz="1800" dirty="0">
                <a:sym typeface="Wingdings" panose="05000000000000000000" pitchFamily="2" charset="2"/>
              </a:rPr>
              <a:t>42.88/8 3.16 metal pitch problem, not routable with current metal stack, 1.12x footprint  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Plus Additional Global </a:t>
            </a:r>
            <a:r>
              <a:rPr lang="en-US" dirty="0">
                <a:sym typeface="Wingdings" panose="05000000000000000000" pitchFamily="2" charset="2"/>
              </a:rPr>
              <a:t> cut gr + </a:t>
            </a:r>
            <a:r>
              <a:rPr lang="en-US" dirty="0" err="1">
                <a:sym typeface="Wingdings" panose="05000000000000000000" pitchFamily="2" charset="2"/>
              </a:rPr>
              <a:t>gbl</a:t>
            </a:r>
            <a:r>
              <a:rPr lang="en-US" dirty="0">
                <a:sym typeface="Wingdings" panose="05000000000000000000" pitchFamily="2" charset="2"/>
              </a:rPr>
              <a:t> in half</a:t>
            </a:r>
          </a:p>
          <a:p>
            <a:r>
              <a:rPr lang="en-US" dirty="0">
                <a:sym typeface="Wingdings" panose="05000000000000000000" pitchFamily="2" charset="2"/>
              </a:rPr>
              <a:t>N 8.52 VG increases fits and routable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Bias point change  </a:t>
            </a:r>
            <a:r>
              <a:rPr lang="en-US" dirty="0" err="1">
                <a:sym typeface="Wingdings" panose="05000000000000000000" pitchFamily="2" charset="2"/>
              </a:rPr>
              <a:t>rel</a:t>
            </a:r>
            <a:r>
              <a:rPr lang="en-US" dirty="0">
                <a:sym typeface="Wingdings" panose="05000000000000000000" pitchFamily="2" charset="2"/>
              </a:rPr>
              <a:t> + energy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43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3T Bipolar vs 2T unipolar Decoder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A18B40-D3F1-4E32-A247-3E7328F2E623}"/>
              </a:ext>
            </a:extLst>
          </p:cNvPr>
          <p:cNvGrpSpPr/>
          <p:nvPr/>
        </p:nvGrpSpPr>
        <p:grpSpPr>
          <a:xfrm>
            <a:off x="155340" y="1052736"/>
            <a:ext cx="7280218" cy="5252474"/>
            <a:chOff x="2459596" y="1056846"/>
            <a:chExt cx="7280218" cy="5252474"/>
          </a:xfrm>
        </p:grpSpPr>
        <p:pic>
          <p:nvPicPr>
            <p:cNvPr id="8" name="Picture 7" descr="Diagram, schematic&#10;&#10;Description automatically generated">
              <a:extLst>
                <a:ext uri="{FF2B5EF4-FFF2-40B4-BE49-F238E27FC236}">
                  <a16:creationId xmlns:a16="http://schemas.microsoft.com/office/drawing/2014/main" id="{0C155991-FB4F-43C2-AD63-CA4A0AD8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596" y="1056846"/>
              <a:ext cx="7280218" cy="49106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1A546E-6FE7-4F1F-A050-39355D95F226}"/>
                </a:ext>
              </a:extLst>
            </p:cNvPr>
            <p:cNvSpPr txBox="1"/>
            <p:nvPr/>
          </p:nvSpPr>
          <p:spPr>
            <a:xfrm>
              <a:off x="3791744" y="5881382"/>
              <a:ext cx="1055097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Bipolar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F0C52F-920B-4A24-941F-BD3D868868E3}"/>
                </a:ext>
              </a:extLst>
            </p:cNvPr>
            <p:cNvSpPr txBox="1"/>
            <p:nvPr/>
          </p:nvSpPr>
          <p:spPr>
            <a:xfrm>
              <a:off x="7248128" y="5881382"/>
              <a:ext cx="1226618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Unipolar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78BE1C-C59D-4A76-B253-DF7F6AF7C618}"/>
              </a:ext>
            </a:extLst>
          </p:cNvPr>
          <p:cNvCxnSpPr/>
          <p:nvPr/>
        </p:nvCxnSpPr>
        <p:spPr>
          <a:xfrm>
            <a:off x="6780076" y="1268760"/>
            <a:ext cx="0" cy="504056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ABB6C7-CEE6-4221-916F-24518EF9C228}"/>
              </a:ext>
            </a:extLst>
          </p:cNvPr>
          <p:cNvSpPr txBox="1"/>
          <p:nvPr/>
        </p:nvSpPr>
        <p:spPr>
          <a:xfrm>
            <a:off x="6816080" y="2528900"/>
            <a:ext cx="52328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3T requires extra tracks (red)</a:t>
            </a:r>
          </a:p>
          <a:p>
            <a:endParaRPr lang="en-US" sz="2000" dirty="0"/>
          </a:p>
          <a:p>
            <a:pPr marL="896981" lvl="1" indent="-342900">
              <a:buFont typeface="Wingdings" panose="05000000000000000000" pitchFamily="2" charset="2"/>
              <a:buChar char="q"/>
            </a:pPr>
            <a:r>
              <a:rPr lang="en-US" sz="2000" dirty="0"/>
              <a:t>Pbm#2 32 extra partition </a:t>
            </a:r>
            <a:br>
              <a:rPr lang="en-US" sz="2000" dirty="0"/>
            </a:br>
            <a:r>
              <a:rPr lang="en-US" sz="2000" dirty="0"/>
              <a:t>tracks/patch: 128 tracks/tile/direction</a:t>
            </a:r>
          </a:p>
          <a:p>
            <a:pPr marL="896981" lvl="1" indent="-342900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896981" lvl="1" indent="-342900">
              <a:buFont typeface="Wingdings" panose="05000000000000000000" pitchFamily="2" charset="2"/>
              <a:buChar char="q"/>
            </a:pPr>
            <a:r>
              <a:rPr lang="en-US" sz="2000" dirty="0"/>
              <a:t>Pbm#1 128+128 (8+8/pitch-cell)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095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3T Bipolar vs 2T unipolar Decoder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78BE1C-C59D-4A76-B253-DF7F6AF7C618}"/>
              </a:ext>
            </a:extLst>
          </p:cNvPr>
          <p:cNvCxnSpPr/>
          <p:nvPr/>
        </p:nvCxnSpPr>
        <p:spPr>
          <a:xfrm>
            <a:off x="7032104" y="1268760"/>
            <a:ext cx="0" cy="504056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ABB6C7-CEE6-4221-916F-24518EF9C228}"/>
              </a:ext>
            </a:extLst>
          </p:cNvPr>
          <p:cNvSpPr txBox="1"/>
          <p:nvPr/>
        </p:nvSpPr>
        <p:spPr>
          <a:xfrm>
            <a:off x="7464152" y="1376772"/>
            <a:ext cx="458971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Pbm#1 8+8-4=12 extra global</a:t>
            </a:r>
            <a:br>
              <a:rPr lang="en-US" sz="2400" dirty="0"/>
            </a:br>
            <a:r>
              <a:rPr lang="en-US" sz="2400" dirty="0"/>
              <a:t>nodes in 3T, with no metal</a:t>
            </a:r>
            <a:br>
              <a:rPr lang="en-US" sz="2400" dirty="0"/>
            </a:br>
            <a:r>
              <a:rPr lang="en-US" sz="2400" dirty="0"/>
              <a:t>available.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Short 12 tracks here.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endParaRPr lang="en-US" sz="16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3CE061A-0397-42C6-9E69-2796C8DB6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681896"/>
              </p:ext>
            </p:extLst>
          </p:nvPr>
        </p:nvGraphicFramePr>
        <p:xfrm>
          <a:off x="7284132" y="4329100"/>
          <a:ext cx="4716522" cy="192922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03084">
                  <a:extLst>
                    <a:ext uri="{9D8B030D-6E8A-4147-A177-3AD203B41FA5}">
                      <a16:colId xmlns:a16="http://schemas.microsoft.com/office/drawing/2014/main" val="1959920548"/>
                    </a:ext>
                  </a:extLst>
                </a:gridCol>
                <a:gridCol w="703084">
                  <a:extLst>
                    <a:ext uri="{9D8B030D-6E8A-4147-A177-3AD203B41FA5}">
                      <a16:colId xmlns:a16="http://schemas.microsoft.com/office/drawing/2014/main" val="877218081"/>
                    </a:ext>
                  </a:extLst>
                </a:gridCol>
                <a:gridCol w="703084">
                  <a:extLst>
                    <a:ext uri="{9D8B030D-6E8A-4147-A177-3AD203B41FA5}">
                      <a16:colId xmlns:a16="http://schemas.microsoft.com/office/drawing/2014/main" val="3021843273"/>
                    </a:ext>
                  </a:extLst>
                </a:gridCol>
                <a:gridCol w="1303635">
                  <a:extLst>
                    <a:ext uri="{9D8B030D-6E8A-4147-A177-3AD203B41FA5}">
                      <a16:colId xmlns:a16="http://schemas.microsoft.com/office/drawing/2014/main" val="3521264858"/>
                    </a:ext>
                  </a:extLst>
                </a:gridCol>
                <a:gridCol w="1303635">
                  <a:extLst>
                    <a:ext uri="{9D8B030D-6E8A-4147-A177-3AD203B41FA5}">
                      <a16:colId xmlns:a16="http://schemas.microsoft.com/office/drawing/2014/main" val="1152296943"/>
                    </a:ext>
                  </a:extLst>
                </a:gridCol>
              </a:tblGrid>
              <a:tr h="319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Arial Black" panose="020B0A04020102020204" pitchFamily="34" charset="0"/>
                        </a:rPr>
                        <a:t>Metal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Arial Black" panose="020B0A04020102020204" pitchFamily="34" charset="0"/>
                        </a:rPr>
                        <a:t>Pitch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Arial Black" panose="020B0A04020102020204" pitchFamily="34" charset="0"/>
                        </a:rPr>
                        <a:t>Count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Arial Black" panose="020B0A04020102020204" pitchFamily="34" charset="0"/>
                        </a:rPr>
                        <a:t>ATF usage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Arial Black" panose="020B0A04020102020204" pitchFamily="34" charset="0"/>
                        </a:rPr>
                        <a:t>BiSM usage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23038583"/>
                  </a:ext>
                </a:extLst>
              </a:tr>
              <a:tr h="319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4 LWL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8 LBWL + </a:t>
                      </a:r>
                    </a:p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6 Free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7919570"/>
                  </a:ext>
                </a:extLst>
              </a:tr>
              <a:tr h="630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2.68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4 LWL + </a:t>
                      </a:r>
                    </a:p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4 GWL 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+ 8 </a:t>
                      </a:r>
                      <a:r>
                        <a:rPr lang="en-US" sz="1050" u="none" strike="noStrike" dirty="0" err="1">
                          <a:effectLst/>
                        </a:rPr>
                        <a:t>Feedthrus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8 LBWL + </a:t>
                      </a:r>
                    </a:p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8 </a:t>
                      </a:r>
                      <a:r>
                        <a:rPr lang="en-US" sz="1050" u="none" strike="noStrike" dirty="0" err="1">
                          <a:effectLst/>
                        </a:rPr>
                        <a:t>Feedthrus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2689668"/>
                  </a:ext>
                </a:extLst>
              </a:tr>
              <a:tr h="319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2.68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16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0: ortho </a:t>
                      </a:r>
                    </a:p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direction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0: ortho </a:t>
                      </a:r>
                    </a:p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direction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7708678"/>
                  </a:ext>
                </a:extLst>
              </a:tr>
              <a:tr h="319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1.34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All used for </a:t>
                      </a:r>
                    </a:p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LWL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All used for </a:t>
                      </a:r>
                    </a:p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LBWL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675151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8FD852A-42BA-42FB-8A62-B86E06A2D7CC}"/>
              </a:ext>
            </a:extLst>
          </p:cNvPr>
          <p:cNvGrpSpPr/>
          <p:nvPr/>
        </p:nvGrpSpPr>
        <p:grpSpPr>
          <a:xfrm>
            <a:off x="2639616" y="1780677"/>
            <a:ext cx="4212468" cy="3299822"/>
            <a:chOff x="551384" y="1104462"/>
            <a:chExt cx="6048672" cy="46522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BFF851-4461-4946-B33A-80A95ACCE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384" y="1104462"/>
              <a:ext cx="6048672" cy="4652252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670746-C5A4-4E80-A7AD-FD7D3693466C}"/>
                </a:ext>
              </a:extLst>
            </p:cNvPr>
            <p:cNvSpPr/>
            <p:nvPr/>
          </p:nvSpPr>
          <p:spPr>
            <a:xfrm>
              <a:off x="1163452" y="2132856"/>
              <a:ext cx="540060" cy="648072"/>
            </a:xfrm>
            <a:prstGeom prst="ellipse">
              <a:avLst/>
            </a:prstGeom>
            <a:noFill/>
            <a:ln w="57150">
              <a:solidFill>
                <a:srgbClr val="0E5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35C9FD-3BCC-4C88-90F9-1074846204AB}"/>
                </a:ext>
              </a:extLst>
            </p:cNvPr>
            <p:cNvSpPr/>
            <p:nvPr/>
          </p:nvSpPr>
          <p:spPr>
            <a:xfrm>
              <a:off x="4547828" y="4221088"/>
              <a:ext cx="540060" cy="648072"/>
            </a:xfrm>
            <a:prstGeom prst="ellipse">
              <a:avLst/>
            </a:prstGeom>
            <a:noFill/>
            <a:ln w="57150">
              <a:solidFill>
                <a:srgbClr val="0E5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A66D77-0019-4AB1-B210-284AF3FC07B7}"/>
                </a:ext>
              </a:extLst>
            </p:cNvPr>
            <p:cNvSpPr/>
            <p:nvPr/>
          </p:nvSpPr>
          <p:spPr>
            <a:xfrm>
              <a:off x="1127448" y="4365104"/>
              <a:ext cx="540060" cy="648072"/>
            </a:xfrm>
            <a:prstGeom prst="ellipse">
              <a:avLst/>
            </a:prstGeom>
            <a:noFill/>
            <a:ln w="57150">
              <a:solidFill>
                <a:srgbClr val="0E5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4F7B12-77FE-4D70-9535-FE92B1ABCF01}"/>
              </a:ext>
            </a:extLst>
          </p:cNvPr>
          <p:cNvGrpSpPr/>
          <p:nvPr/>
        </p:nvGrpSpPr>
        <p:grpSpPr>
          <a:xfrm>
            <a:off x="407368" y="7403"/>
            <a:ext cx="2664296" cy="6140193"/>
            <a:chOff x="371364" y="260648"/>
            <a:chExt cx="2664296" cy="61401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A91F11-DBEB-4AA7-9B0E-FE7385843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1309" b="16096"/>
            <a:stretch/>
          </p:blipFill>
          <p:spPr>
            <a:xfrm>
              <a:off x="947428" y="260648"/>
              <a:ext cx="684076" cy="6140193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0B6DF3-792E-41C6-91CA-B58D642BA383}"/>
                </a:ext>
              </a:extLst>
            </p:cNvPr>
            <p:cNvCxnSpPr/>
            <p:nvPr/>
          </p:nvCxnSpPr>
          <p:spPr>
            <a:xfrm>
              <a:off x="1775520" y="2420888"/>
              <a:ext cx="0" cy="2340260"/>
            </a:xfrm>
            <a:prstGeom prst="line">
              <a:avLst/>
            </a:prstGeom>
            <a:ln w="57150">
              <a:solidFill>
                <a:srgbClr val="0071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3187B9-3731-4ABB-976A-7380048D93EC}"/>
                </a:ext>
              </a:extLst>
            </p:cNvPr>
            <p:cNvCxnSpPr>
              <a:cxnSpLocks/>
            </p:cNvCxnSpPr>
            <p:nvPr/>
          </p:nvCxnSpPr>
          <p:spPr>
            <a:xfrm>
              <a:off x="803412" y="476672"/>
              <a:ext cx="0" cy="5616624"/>
            </a:xfrm>
            <a:prstGeom prst="line">
              <a:avLst/>
            </a:prstGeom>
            <a:ln w="57150">
              <a:solidFill>
                <a:srgbClr val="0071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1B5C62E-FAB6-4246-BE5C-7DE31BCE6BB2}"/>
                </a:ext>
              </a:extLst>
            </p:cNvPr>
            <p:cNvSpPr/>
            <p:nvPr/>
          </p:nvSpPr>
          <p:spPr>
            <a:xfrm>
              <a:off x="1811524" y="4222305"/>
              <a:ext cx="1034728" cy="1393777"/>
            </a:xfrm>
            <a:custGeom>
              <a:avLst/>
              <a:gdLst>
                <a:gd name="connsiteX0" fmla="*/ 0 w 2071757"/>
                <a:gd name="connsiteY0" fmla="*/ 0 h 1393777"/>
                <a:gd name="connsiteX1" fmla="*/ 870227 w 2071757"/>
                <a:gd name="connsiteY1" fmla="*/ 1369391 h 1393777"/>
                <a:gd name="connsiteX2" fmla="*/ 2071757 w 2071757"/>
                <a:gd name="connsiteY2" fmla="*/ 746539 h 13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1757" h="1393777">
                  <a:moveTo>
                    <a:pt x="0" y="0"/>
                  </a:moveTo>
                  <a:cubicBezTo>
                    <a:pt x="262467" y="622484"/>
                    <a:pt x="524934" y="1244968"/>
                    <a:pt x="870227" y="1369391"/>
                  </a:cubicBezTo>
                  <a:cubicBezTo>
                    <a:pt x="1215520" y="1493814"/>
                    <a:pt x="1643638" y="1120176"/>
                    <a:pt x="2071757" y="746539"/>
                  </a:cubicBezTo>
                </a:path>
              </a:pathLst>
            </a:custGeom>
            <a:noFill/>
            <a:ln w="12700"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CF00B4-B6D9-4DAF-9120-1A75357B9CEC}"/>
                </a:ext>
              </a:extLst>
            </p:cNvPr>
            <p:cNvSpPr/>
            <p:nvPr/>
          </p:nvSpPr>
          <p:spPr>
            <a:xfrm>
              <a:off x="839416" y="1761511"/>
              <a:ext cx="2196244" cy="984630"/>
            </a:xfrm>
            <a:custGeom>
              <a:avLst/>
              <a:gdLst>
                <a:gd name="connsiteX0" fmla="*/ 0 w 2513496"/>
                <a:gd name="connsiteY0" fmla="*/ 221898 h 301411"/>
                <a:gd name="connsiteX1" fmla="*/ 1060174 w 2513496"/>
                <a:gd name="connsiteY1" fmla="*/ 1028 h 301411"/>
                <a:gd name="connsiteX2" fmla="*/ 2513496 w 2513496"/>
                <a:gd name="connsiteY2" fmla="*/ 301411 h 30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3496" h="301411">
                  <a:moveTo>
                    <a:pt x="0" y="221898"/>
                  </a:moveTo>
                  <a:cubicBezTo>
                    <a:pt x="320629" y="104837"/>
                    <a:pt x="641258" y="-12224"/>
                    <a:pt x="1060174" y="1028"/>
                  </a:cubicBezTo>
                  <a:cubicBezTo>
                    <a:pt x="1479090" y="14280"/>
                    <a:pt x="1996293" y="157845"/>
                    <a:pt x="2513496" y="301411"/>
                  </a:cubicBezTo>
                </a:path>
              </a:pathLst>
            </a:cu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9888AC-FB6B-43E8-B1A7-38AE0AD4F626}"/>
                </a:ext>
              </a:extLst>
            </p:cNvPr>
            <p:cNvSpPr txBox="1"/>
            <p:nvPr/>
          </p:nvSpPr>
          <p:spPr>
            <a:xfrm rot="16200000">
              <a:off x="-174651" y="2272344"/>
              <a:ext cx="1519968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8/pitch-cell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65EE46-3A69-4A97-B633-0E17B8F9C818}"/>
                </a:ext>
              </a:extLst>
            </p:cNvPr>
            <p:cNvSpPr txBox="1"/>
            <p:nvPr/>
          </p:nvSpPr>
          <p:spPr>
            <a:xfrm rot="16200000">
              <a:off x="1193501" y="3316460"/>
              <a:ext cx="1519968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8/pitch-cell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28EB79-8FFD-4E8B-BA73-2A97F96A1C96}"/>
                  </a:ext>
                </a:extLst>
              </p14:cNvPr>
              <p14:cNvContentPartPr/>
              <p14:nvPr/>
            </p14:nvContentPartPr>
            <p14:xfrm>
              <a:off x="10170726" y="432820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28EB79-8FFD-4E8B-BA73-2A97F96A1C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7726" y="4265569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7430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4867-1F1F-46E3-BEF4-7120FDCA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540" y="152400"/>
            <a:ext cx="9322060" cy="838200"/>
          </a:xfrm>
        </p:spPr>
        <p:txBody>
          <a:bodyPr/>
          <a:lstStyle/>
          <a:p>
            <a:r>
              <a:rPr lang="en-US" sz="2800" dirty="0"/>
              <a:t>Pbm#1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58D7DCE-E43A-4FA8-B8FF-102161EF7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1296144" cy="6552233"/>
          </a:xfrm>
          <a:prstGeom prst="rect">
            <a:avLst/>
          </a:prstGeom>
        </p:spPr>
      </p:pic>
      <p:pic>
        <p:nvPicPr>
          <p:cNvPr id="7" name="Picture 6" descr="Letter&#10;&#10;Description automatically generated">
            <a:extLst>
              <a:ext uri="{FF2B5EF4-FFF2-40B4-BE49-F238E27FC236}">
                <a16:creationId xmlns:a16="http://schemas.microsoft.com/office/drawing/2014/main" id="{72AB26F5-6323-4C6C-9E59-FD8C9085D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04" y="3320988"/>
            <a:ext cx="7537837" cy="2502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B80E10-8659-4580-8A38-67CB138CAE00}"/>
              </a:ext>
            </a:extLst>
          </p:cNvPr>
          <p:cNvSpPr txBox="1"/>
          <p:nvPr/>
        </p:nvSpPr>
        <p:spPr>
          <a:xfrm>
            <a:off x="2063552" y="1124744"/>
            <a:ext cx="9256060" cy="143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approach to solving the first route problem is to add die size.</a:t>
            </a:r>
          </a:p>
          <a:p>
            <a:r>
              <a:rPr lang="en-US" dirty="0"/>
              <a:t> I move the locals to a relaxed pitch from 8 per pitch cell to 4 per pitch cell</a:t>
            </a:r>
            <a:br>
              <a:rPr lang="en-US" dirty="0"/>
            </a:br>
            <a:r>
              <a:rPr lang="en-US" dirty="0"/>
              <a:t>and make two copied of the global decode this allows me to route the</a:t>
            </a:r>
          </a:p>
          <a:p>
            <a:r>
              <a:rPr lang="en-US" dirty="0"/>
              <a:t>GN/GP routes.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EF86E9C-6A5D-4935-8ADC-2D6FD7344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-63388"/>
            <a:ext cx="1296144" cy="6552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0E209F-D5E6-4DAC-84EE-99ED42815EE8}"/>
              </a:ext>
            </a:extLst>
          </p:cNvPr>
          <p:cNvSpPr txBox="1"/>
          <p:nvPr/>
        </p:nvSpPr>
        <p:spPr>
          <a:xfrm>
            <a:off x="3719736" y="3537012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3034F0-7603-41BB-B187-D9A28069E65B}"/>
              </a:ext>
            </a:extLst>
          </p:cNvPr>
          <p:cNvGrpSpPr/>
          <p:nvPr/>
        </p:nvGrpSpPr>
        <p:grpSpPr>
          <a:xfrm>
            <a:off x="3719736" y="3825044"/>
            <a:ext cx="278378" cy="1115544"/>
            <a:chOff x="3719736" y="3825044"/>
            <a:chExt cx="278378" cy="11155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A19D8E-4922-45A8-B0EB-1C3E2CCAE61A}"/>
                </a:ext>
              </a:extLst>
            </p:cNvPr>
            <p:cNvSpPr txBox="1"/>
            <p:nvPr/>
          </p:nvSpPr>
          <p:spPr>
            <a:xfrm>
              <a:off x="3719736" y="3825044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872477-C1F7-4B56-8F46-141F1C43AFCA}"/>
                </a:ext>
              </a:extLst>
            </p:cNvPr>
            <p:cNvSpPr txBox="1"/>
            <p:nvPr/>
          </p:nvSpPr>
          <p:spPr>
            <a:xfrm>
              <a:off x="3755740" y="4113076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7E699A-681F-4362-8B63-C3700C914C8D}"/>
                </a:ext>
              </a:extLst>
            </p:cNvPr>
            <p:cNvSpPr txBox="1"/>
            <p:nvPr/>
          </p:nvSpPr>
          <p:spPr>
            <a:xfrm>
              <a:off x="3719736" y="4401108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2D36B8-694B-409D-9F15-D6D91F9EF7C6}"/>
                </a:ext>
              </a:extLst>
            </p:cNvPr>
            <p:cNvSpPr txBox="1"/>
            <p:nvPr/>
          </p:nvSpPr>
          <p:spPr>
            <a:xfrm>
              <a:off x="3719736" y="4725144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AF6E6C-535A-4BC0-9893-C97E038AA079}"/>
              </a:ext>
            </a:extLst>
          </p:cNvPr>
          <p:cNvGrpSpPr/>
          <p:nvPr/>
        </p:nvGrpSpPr>
        <p:grpSpPr>
          <a:xfrm>
            <a:off x="3693386" y="5049180"/>
            <a:ext cx="278378" cy="1115544"/>
            <a:chOff x="3719736" y="3825044"/>
            <a:chExt cx="278378" cy="11155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0A01FA-901B-40B5-9909-02305C87DE02}"/>
                </a:ext>
              </a:extLst>
            </p:cNvPr>
            <p:cNvSpPr txBox="1"/>
            <p:nvPr/>
          </p:nvSpPr>
          <p:spPr>
            <a:xfrm>
              <a:off x="3719736" y="3825044"/>
              <a:ext cx="2648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F4B006-0DE0-4B2C-8C35-A6A1191EEA5C}"/>
                </a:ext>
              </a:extLst>
            </p:cNvPr>
            <p:cNvSpPr txBox="1"/>
            <p:nvPr/>
          </p:nvSpPr>
          <p:spPr>
            <a:xfrm>
              <a:off x="3755740" y="4113076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C708F8-8917-43D5-9A4E-7CE6C59789B0}"/>
                </a:ext>
              </a:extLst>
            </p:cNvPr>
            <p:cNvSpPr txBox="1"/>
            <p:nvPr/>
          </p:nvSpPr>
          <p:spPr>
            <a:xfrm>
              <a:off x="3719736" y="4401108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0BE78F-EDB4-4818-9770-B5F7C425FE0D}"/>
                </a:ext>
              </a:extLst>
            </p:cNvPr>
            <p:cNvSpPr txBox="1"/>
            <p:nvPr/>
          </p:nvSpPr>
          <p:spPr>
            <a:xfrm>
              <a:off x="3719736" y="4725144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DE1355-907A-4EDC-A766-04E282528EC7}"/>
                  </a:ext>
                </a:extLst>
              </p14:cNvPr>
              <p14:cNvContentPartPr/>
              <p14:nvPr/>
            </p14:nvContentPartPr>
            <p14:xfrm>
              <a:off x="3505080" y="396833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DE1355-907A-4EDC-A766-04E282528E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2080" y="39056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32FD6B-D208-401F-9283-40C2A650DE01}"/>
                  </a:ext>
                </a:extLst>
              </p14:cNvPr>
              <p14:cNvContentPartPr/>
              <p14:nvPr/>
            </p14:nvContentPartPr>
            <p14:xfrm>
              <a:off x="3261720" y="3929810"/>
              <a:ext cx="736560" cy="1908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32FD6B-D208-401F-9283-40C2A650DE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99080" y="3866810"/>
                <a:ext cx="862200" cy="20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3EFE6A9-862C-4B00-B589-C57453117662}"/>
                  </a:ext>
                </a:extLst>
              </p14:cNvPr>
              <p14:cNvContentPartPr/>
              <p14:nvPr/>
            </p14:nvContentPartPr>
            <p14:xfrm>
              <a:off x="4034280" y="4243730"/>
              <a:ext cx="252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3EFE6A9-862C-4B00-B589-C57453117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1280" y="4180730"/>
                <a:ext cx="128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E31CC91-7441-4F26-B1A3-6A669227BAB2}"/>
                  </a:ext>
                </a:extLst>
              </p14:cNvPr>
              <p14:cNvContentPartPr/>
              <p14:nvPr/>
            </p14:nvContentPartPr>
            <p14:xfrm>
              <a:off x="4036080" y="364253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E31CC91-7441-4F26-B1A3-6A669227BA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3440" y="35798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7C86B5-8F0C-4729-BF21-76ACFAAA0DA8}"/>
                  </a:ext>
                </a:extLst>
              </p14:cNvPr>
              <p14:cNvContentPartPr/>
              <p14:nvPr/>
            </p14:nvContentPartPr>
            <p14:xfrm>
              <a:off x="4036080" y="483197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7C86B5-8F0C-4729-BF21-76ACFAAA0D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3440" y="47693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409186F-1F22-46B2-B34E-7CC16FAC4539}"/>
                  </a:ext>
                </a:extLst>
              </p14:cNvPr>
              <p14:cNvContentPartPr/>
              <p14:nvPr/>
            </p14:nvContentPartPr>
            <p14:xfrm>
              <a:off x="4015200" y="5449370"/>
              <a:ext cx="2880" cy="1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409186F-1F22-46B2-B34E-7CC16FAC45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52200" y="5386730"/>
                <a:ext cx="1285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33D4003-D7BB-498D-95C5-3EE00A152FA7}"/>
                  </a:ext>
                </a:extLst>
              </p14:cNvPr>
              <p14:cNvContentPartPr/>
              <p14:nvPr/>
            </p14:nvContentPartPr>
            <p14:xfrm>
              <a:off x="4019160" y="454001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33D4003-D7BB-498D-95C5-3EE00A152F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6520" y="44773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AE02B41-ECBB-46F4-9E7F-4CD221F80DC5}"/>
                  </a:ext>
                </a:extLst>
              </p14:cNvPr>
              <p14:cNvContentPartPr/>
              <p14:nvPr/>
            </p14:nvContentPartPr>
            <p14:xfrm>
              <a:off x="4055160" y="573809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AE02B41-ECBB-46F4-9E7F-4CD221F80D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92520" y="5675090"/>
                <a:ext cx="126000" cy="12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BAE84E4-50D2-4E73-AFBE-24D1B4E94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49454"/>
              </p:ext>
            </p:extLst>
          </p:nvPr>
        </p:nvGraphicFramePr>
        <p:xfrm>
          <a:off x="3899756" y="980728"/>
          <a:ext cx="4013438" cy="191521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03084">
                  <a:extLst>
                    <a:ext uri="{9D8B030D-6E8A-4147-A177-3AD203B41FA5}">
                      <a16:colId xmlns:a16="http://schemas.microsoft.com/office/drawing/2014/main" val="1959920548"/>
                    </a:ext>
                  </a:extLst>
                </a:gridCol>
                <a:gridCol w="703084">
                  <a:extLst>
                    <a:ext uri="{9D8B030D-6E8A-4147-A177-3AD203B41FA5}">
                      <a16:colId xmlns:a16="http://schemas.microsoft.com/office/drawing/2014/main" val="877218081"/>
                    </a:ext>
                  </a:extLst>
                </a:gridCol>
                <a:gridCol w="1303635">
                  <a:extLst>
                    <a:ext uri="{9D8B030D-6E8A-4147-A177-3AD203B41FA5}">
                      <a16:colId xmlns:a16="http://schemas.microsoft.com/office/drawing/2014/main" val="3521264858"/>
                    </a:ext>
                  </a:extLst>
                </a:gridCol>
                <a:gridCol w="1303635">
                  <a:extLst>
                    <a:ext uri="{9D8B030D-6E8A-4147-A177-3AD203B41FA5}">
                      <a16:colId xmlns:a16="http://schemas.microsoft.com/office/drawing/2014/main" val="1152296943"/>
                    </a:ext>
                  </a:extLst>
                </a:gridCol>
              </a:tblGrid>
              <a:tr h="319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Arial Black" panose="020B0A04020102020204" pitchFamily="34" charset="0"/>
                        </a:rPr>
                        <a:t>Metal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Arial Black" panose="020B0A04020102020204" pitchFamily="34" charset="0"/>
                        </a:rPr>
                        <a:t>Pitch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Arial Black" panose="020B0A04020102020204" pitchFamily="34" charset="0"/>
                        </a:rPr>
                        <a:t>ATF usage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  <a:latin typeface="Arial Black" panose="020B0A04020102020204" pitchFamily="34" charset="0"/>
                        </a:rPr>
                        <a:t>BiSM usage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23038583"/>
                  </a:ext>
                </a:extLst>
              </a:tr>
              <a:tr h="319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M1/V/Con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3/2.68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4L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L + 8G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7919570"/>
                  </a:ext>
                </a:extLst>
              </a:tr>
              <a:tr h="630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2.68/2.38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4 L + 4 G + 8 F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8 L + 10 F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2689668"/>
                  </a:ext>
                </a:extLst>
              </a:tr>
              <a:tr h="319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2.68/2.38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0: ortho </a:t>
                      </a:r>
                    </a:p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direction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0: ortho </a:t>
                      </a:r>
                    </a:p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direction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7708678"/>
                  </a:ext>
                </a:extLst>
              </a:tr>
              <a:tr h="3193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M4 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1.34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050" u="none" strike="noStrike" dirty="0">
                          <a:effectLst/>
                        </a:rPr>
                        <a:t>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6751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124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66DE-6E57-488E-909A-F9513993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152400"/>
            <a:ext cx="10477164" cy="838200"/>
          </a:xfrm>
        </p:spPr>
        <p:txBody>
          <a:bodyPr/>
          <a:lstStyle/>
          <a:p>
            <a:r>
              <a:rPr lang="en-US" sz="4800" dirty="0"/>
              <a:t>Decoder Routable with ATF metal stack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714AD9-0773-4307-B685-5E46FC9A9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89586"/>
              </p:ext>
            </p:extLst>
          </p:nvPr>
        </p:nvGraphicFramePr>
        <p:xfrm>
          <a:off x="1565320" y="1230681"/>
          <a:ext cx="10363328" cy="4214543"/>
        </p:xfrm>
        <a:graphic>
          <a:graphicData uri="http://schemas.openxmlformats.org/drawingml/2006/table">
            <a:tbl>
              <a:tblPr/>
              <a:tblGrid>
                <a:gridCol w="1383355">
                  <a:extLst>
                    <a:ext uri="{9D8B030D-6E8A-4147-A177-3AD203B41FA5}">
                      <a16:colId xmlns:a16="http://schemas.microsoft.com/office/drawing/2014/main" val="17088197"/>
                    </a:ext>
                  </a:extLst>
                </a:gridCol>
                <a:gridCol w="314399">
                  <a:extLst>
                    <a:ext uri="{9D8B030D-6E8A-4147-A177-3AD203B41FA5}">
                      <a16:colId xmlns:a16="http://schemas.microsoft.com/office/drawing/2014/main" val="2892607695"/>
                    </a:ext>
                  </a:extLst>
                </a:gridCol>
                <a:gridCol w="943197">
                  <a:extLst>
                    <a:ext uri="{9D8B030D-6E8A-4147-A177-3AD203B41FA5}">
                      <a16:colId xmlns:a16="http://schemas.microsoft.com/office/drawing/2014/main" val="1415120980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3851939870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1388856186"/>
                    </a:ext>
                  </a:extLst>
                </a:gridCol>
                <a:gridCol w="628797">
                  <a:extLst>
                    <a:ext uri="{9D8B030D-6E8A-4147-A177-3AD203B41FA5}">
                      <a16:colId xmlns:a16="http://schemas.microsoft.com/office/drawing/2014/main" val="1391519480"/>
                    </a:ext>
                  </a:extLst>
                </a:gridCol>
                <a:gridCol w="943197">
                  <a:extLst>
                    <a:ext uri="{9D8B030D-6E8A-4147-A177-3AD203B41FA5}">
                      <a16:colId xmlns:a16="http://schemas.microsoft.com/office/drawing/2014/main" val="3461365262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1512261710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2830557030"/>
                    </a:ext>
                  </a:extLst>
                </a:gridCol>
                <a:gridCol w="126499">
                  <a:extLst>
                    <a:ext uri="{9D8B030D-6E8A-4147-A177-3AD203B41FA5}">
                      <a16:colId xmlns:a16="http://schemas.microsoft.com/office/drawing/2014/main" val="3223307444"/>
                    </a:ext>
                  </a:extLst>
                </a:gridCol>
                <a:gridCol w="301823">
                  <a:extLst>
                    <a:ext uri="{9D8B030D-6E8A-4147-A177-3AD203B41FA5}">
                      <a16:colId xmlns:a16="http://schemas.microsoft.com/office/drawing/2014/main" val="2822627145"/>
                    </a:ext>
                  </a:extLst>
                </a:gridCol>
                <a:gridCol w="779710">
                  <a:extLst>
                    <a:ext uri="{9D8B030D-6E8A-4147-A177-3AD203B41FA5}">
                      <a16:colId xmlns:a16="http://schemas.microsoft.com/office/drawing/2014/main" val="2324610295"/>
                    </a:ext>
                  </a:extLst>
                </a:gridCol>
                <a:gridCol w="301823">
                  <a:extLst>
                    <a:ext uri="{9D8B030D-6E8A-4147-A177-3AD203B41FA5}">
                      <a16:colId xmlns:a16="http://schemas.microsoft.com/office/drawing/2014/main" val="4088401462"/>
                    </a:ext>
                  </a:extLst>
                </a:gridCol>
                <a:gridCol w="779710">
                  <a:extLst>
                    <a:ext uri="{9D8B030D-6E8A-4147-A177-3AD203B41FA5}">
                      <a16:colId xmlns:a16="http://schemas.microsoft.com/office/drawing/2014/main" val="1276978340"/>
                    </a:ext>
                  </a:extLst>
                </a:gridCol>
                <a:gridCol w="641374">
                  <a:extLst>
                    <a:ext uri="{9D8B030D-6E8A-4147-A177-3AD203B41FA5}">
                      <a16:colId xmlns:a16="http://schemas.microsoft.com/office/drawing/2014/main" val="1514693554"/>
                    </a:ext>
                  </a:extLst>
                </a:gridCol>
              </a:tblGrid>
              <a:tr h="18324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816180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3T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U2B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420210"/>
                  </a:ext>
                </a:extLst>
              </a:tr>
              <a:tr h="366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(# of fingers)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(# of fingers)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3T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038896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LMIN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092748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613598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689470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250374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55409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589981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colmux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208713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77027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265923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671744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32916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243924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863025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968209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254690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762480"/>
                  </a:ext>
                </a:extLst>
              </a:tr>
              <a:tr h="1832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only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424245"/>
                  </a:ext>
                </a:extLst>
              </a:tr>
              <a:tr h="1832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+ Global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514.5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1071.1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863549"/>
                  </a:ext>
                </a:extLst>
              </a:tr>
              <a:tr h="1832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normalized to Unipolar 2T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2.08X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165079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9E100D8-095B-4890-B11D-1D3823CCC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60648"/>
            <a:ext cx="1296144" cy="65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85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C3F7-3C21-4F50-B580-262521065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limited decoder.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18D0BB8-5552-4567-8F42-2ED5BFC4B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60648"/>
            <a:ext cx="1296144" cy="65522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1440A9-D57F-4ACB-BCDB-974F4AA85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216074"/>
              </p:ext>
            </p:extLst>
          </p:nvPr>
        </p:nvGraphicFramePr>
        <p:xfrm>
          <a:off x="1565320" y="1232756"/>
          <a:ext cx="10363328" cy="4214543"/>
        </p:xfrm>
        <a:graphic>
          <a:graphicData uri="http://schemas.openxmlformats.org/drawingml/2006/table">
            <a:tbl>
              <a:tblPr/>
              <a:tblGrid>
                <a:gridCol w="1383355">
                  <a:extLst>
                    <a:ext uri="{9D8B030D-6E8A-4147-A177-3AD203B41FA5}">
                      <a16:colId xmlns:a16="http://schemas.microsoft.com/office/drawing/2014/main" val="3459409211"/>
                    </a:ext>
                  </a:extLst>
                </a:gridCol>
                <a:gridCol w="314399">
                  <a:extLst>
                    <a:ext uri="{9D8B030D-6E8A-4147-A177-3AD203B41FA5}">
                      <a16:colId xmlns:a16="http://schemas.microsoft.com/office/drawing/2014/main" val="3809047477"/>
                    </a:ext>
                  </a:extLst>
                </a:gridCol>
                <a:gridCol w="943197">
                  <a:extLst>
                    <a:ext uri="{9D8B030D-6E8A-4147-A177-3AD203B41FA5}">
                      <a16:colId xmlns:a16="http://schemas.microsoft.com/office/drawing/2014/main" val="2884303557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4149432302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3155512039"/>
                    </a:ext>
                  </a:extLst>
                </a:gridCol>
                <a:gridCol w="628797">
                  <a:extLst>
                    <a:ext uri="{9D8B030D-6E8A-4147-A177-3AD203B41FA5}">
                      <a16:colId xmlns:a16="http://schemas.microsoft.com/office/drawing/2014/main" val="4209546339"/>
                    </a:ext>
                  </a:extLst>
                </a:gridCol>
                <a:gridCol w="943197">
                  <a:extLst>
                    <a:ext uri="{9D8B030D-6E8A-4147-A177-3AD203B41FA5}">
                      <a16:colId xmlns:a16="http://schemas.microsoft.com/office/drawing/2014/main" val="527028697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4235332080"/>
                    </a:ext>
                  </a:extLst>
                </a:gridCol>
                <a:gridCol w="804861">
                  <a:extLst>
                    <a:ext uri="{9D8B030D-6E8A-4147-A177-3AD203B41FA5}">
                      <a16:colId xmlns:a16="http://schemas.microsoft.com/office/drawing/2014/main" val="2118782375"/>
                    </a:ext>
                  </a:extLst>
                </a:gridCol>
                <a:gridCol w="126499">
                  <a:extLst>
                    <a:ext uri="{9D8B030D-6E8A-4147-A177-3AD203B41FA5}">
                      <a16:colId xmlns:a16="http://schemas.microsoft.com/office/drawing/2014/main" val="97829810"/>
                    </a:ext>
                  </a:extLst>
                </a:gridCol>
                <a:gridCol w="301823">
                  <a:extLst>
                    <a:ext uri="{9D8B030D-6E8A-4147-A177-3AD203B41FA5}">
                      <a16:colId xmlns:a16="http://schemas.microsoft.com/office/drawing/2014/main" val="3201269042"/>
                    </a:ext>
                  </a:extLst>
                </a:gridCol>
                <a:gridCol w="779710">
                  <a:extLst>
                    <a:ext uri="{9D8B030D-6E8A-4147-A177-3AD203B41FA5}">
                      <a16:colId xmlns:a16="http://schemas.microsoft.com/office/drawing/2014/main" val="2831255515"/>
                    </a:ext>
                  </a:extLst>
                </a:gridCol>
                <a:gridCol w="301823">
                  <a:extLst>
                    <a:ext uri="{9D8B030D-6E8A-4147-A177-3AD203B41FA5}">
                      <a16:colId xmlns:a16="http://schemas.microsoft.com/office/drawing/2014/main" val="3621169500"/>
                    </a:ext>
                  </a:extLst>
                </a:gridCol>
                <a:gridCol w="779710">
                  <a:extLst>
                    <a:ext uri="{9D8B030D-6E8A-4147-A177-3AD203B41FA5}">
                      <a16:colId xmlns:a16="http://schemas.microsoft.com/office/drawing/2014/main" val="2584891863"/>
                    </a:ext>
                  </a:extLst>
                </a:gridCol>
                <a:gridCol w="641374">
                  <a:extLst>
                    <a:ext uri="{9D8B030D-6E8A-4147-A177-3AD203B41FA5}">
                      <a16:colId xmlns:a16="http://schemas.microsoft.com/office/drawing/2014/main" val="45104277"/>
                    </a:ext>
                  </a:extLst>
                </a:gridCol>
              </a:tblGrid>
              <a:tr h="18324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07000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3T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U2B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43217"/>
                  </a:ext>
                </a:extLst>
              </a:tr>
              <a:tr h="366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(# of fingers)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(# of fingers)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3T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scope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981192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LMIN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 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dum^2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898958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446467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440405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777776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531992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LXD/LYD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533898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LYS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973711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36959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773486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689740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rowmux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266298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339613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GXD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796401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GYS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018262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GYD - colmux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NHV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400696"/>
                  </a:ext>
                </a:extLst>
              </a:tr>
              <a:tr h="18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388112"/>
                  </a:ext>
                </a:extLst>
              </a:tr>
              <a:tr h="1832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only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391.5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259766"/>
                  </a:ext>
                </a:extLst>
              </a:tr>
              <a:tr h="1832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in dum^2 for 1 decoder. Local + Global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514.5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574.2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054341"/>
                  </a:ext>
                </a:extLst>
              </a:tr>
              <a:tr h="183241">
                <a:tc gridSpan="9"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 print normalized to Unipolar 2T</a:t>
                      </a:r>
                    </a:p>
                  </a:txBody>
                  <a:tcPr marL="6319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780" marR="6319" marT="6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1.12X</a:t>
                      </a: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9" marR="6319" marT="6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269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003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3T Bipolar vs 2T unipolar Decoder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A18B40-D3F1-4E32-A247-3E7328F2E623}"/>
              </a:ext>
            </a:extLst>
          </p:cNvPr>
          <p:cNvGrpSpPr/>
          <p:nvPr/>
        </p:nvGrpSpPr>
        <p:grpSpPr>
          <a:xfrm>
            <a:off x="155340" y="1052736"/>
            <a:ext cx="7280218" cy="5252474"/>
            <a:chOff x="2459596" y="1056846"/>
            <a:chExt cx="7280218" cy="5252474"/>
          </a:xfrm>
        </p:grpSpPr>
        <p:pic>
          <p:nvPicPr>
            <p:cNvPr id="8" name="Picture 7" descr="Diagram, schematic&#10;&#10;Description automatically generated">
              <a:extLst>
                <a:ext uri="{FF2B5EF4-FFF2-40B4-BE49-F238E27FC236}">
                  <a16:creationId xmlns:a16="http://schemas.microsoft.com/office/drawing/2014/main" id="{0C155991-FB4F-43C2-AD63-CA4A0AD8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596" y="1056846"/>
              <a:ext cx="7280218" cy="49106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1A546E-6FE7-4F1F-A050-39355D95F226}"/>
                </a:ext>
              </a:extLst>
            </p:cNvPr>
            <p:cNvSpPr txBox="1"/>
            <p:nvPr/>
          </p:nvSpPr>
          <p:spPr>
            <a:xfrm>
              <a:off x="3791744" y="5881382"/>
              <a:ext cx="1055097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Bipolar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F0C52F-920B-4A24-941F-BD3D868868E3}"/>
                </a:ext>
              </a:extLst>
            </p:cNvPr>
            <p:cNvSpPr txBox="1"/>
            <p:nvPr/>
          </p:nvSpPr>
          <p:spPr>
            <a:xfrm>
              <a:off x="7248128" y="5881382"/>
              <a:ext cx="1226618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Unipolar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78BE1C-C59D-4A76-B253-DF7F6AF7C618}"/>
              </a:ext>
            </a:extLst>
          </p:cNvPr>
          <p:cNvCxnSpPr/>
          <p:nvPr/>
        </p:nvCxnSpPr>
        <p:spPr>
          <a:xfrm>
            <a:off x="7608168" y="1268760"/>
            <a:ext cx="0" cy="504056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ABB6C7-CEE6-4221-916F-24518EF9C228}"/>
              </a:ext>
            </a:extLst>
          </p:cNvPr>
          <p:cNvSpPr txBox="1"/>
          <p:nvPr/>
        </p:nvSpPr>
        <p:spPr>
          <a:xfrm>
            <a:off x="7860196" y="3032956"/>
            <a:ext cx="40097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/>
              <a:t>3T requires extra tracks (red)</a:t>
            </a:r>
          </a:p>
          <a:p>
            <a:pPr marL="896981" lvl="1" indent="-342900">
              <a:buFont typeface="Wingdings" panose="05000000000000000000" pitchFamily="2" charset="2"/>
              <a:buChar char="q"/>
            </a:pPr>
            <a:r>
              <a:rPr lang="en-US" sz="1600" dirty="0"/>
              <a:t>Pbm#2 32 extra partition tracks</a:t>
            </a:r>
          </a:p>
          <a:p>
            <a:pPr marL="896981" lvl="1" indent="-342900">
              <a:buFont typeface="Wingdings" panose="05000000000000000000" pitchFamily="2" charset="2"/>
              <a:buChar char="q"/>
            </a:pPr>
            <a:r>
              <a:rPr lang="en-US" sz="1600" dirty="0"/>
              <a:t>Pbm#1 128+128 (8+8/pitch-cell)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777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2806-9FDE-4DE4-BC27-D7EFED53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52400"/>
            <a:ext cx="11593288" cy="838200"/>
          </a:xfrm>
        </p:spPr>
        <p:txBody>
          <a:bodyPr/>
          <a:lstStyle/>
          <a:p>
            <a:r>
              <a:rPr lang="en-US" dirty="0"/>
              <a:t>G:L ratio calc. for </a:t>
            </a:r>
            <a:r>
              <a:rPr lang="en-US" dirty="0" err="1"/>
              <a:t>uni</a:t>
            </a:r>
            <a:r>
              <a:rPr lang="en-US" dirty="0"/>
              <a:t>/</a:t>
            </a:r>
            <a:r>
              <a:rPr lang="en-US" dirty="0" err="1"/>
              <a:t>bip</a:t>
            </a:r>
            <a:r>
              <a:rPr lang="en-US" dirty="0"/>
              <a:t> 2T decoders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4CE537-8CC3-4C73-A686-079558B23822}"/>
              </a:ext>
            </a:extLst>
          </p:cNvPr>
          <p:cNvGraphicFramePr>
            <a:graphicFrameLocks noGrp="1"/>
          </p:cNvGraphicFramePr>
          <p:nvPr/>
        </p:nvGraphicFramePr>
        <p:xfrm>
          <a:off x="1466850" y="1124744"/>
          <a:ext cx="9258300" cy="1289050"/>
        </p:xfrm>
        <a:graphic>
          <a:graphicData uri="http://schemas.openxmlformats.org/drawingml/2006/table">
            <a:tbl>
              <a:tblPr/>
              <a:tblGrid>
                <a:gridCol w="1701800">
                  <a:extLst>
                    <a:ext uri="{9D8B030D-6E8A-4147-A177-3AD203B41FA5}">
                      <a16:colId xmlns:a16="http://schemas.microsoft.com/office/drawing/2014/main" val="1281969433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59031968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195018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408156477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Selector array configuration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GWL Count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GSEL GDSEL Count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G:L  count ratio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916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4x16 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gwl/pc x 8 pc/side x 2 side/patch = 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GSEL + 64 GDSEL per patch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: 16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48821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4x16 with 32 M3 Shorter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between patch sides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gwl/pc x 8 pc/side x 2 side/patch = 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64/2=32 GSEL + 64/2=32 GDSEL per patch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 2T POR 1:32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9572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8x8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gwl/pc x 8 pc/side x 2 side/patch = 128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GSEL + 128 GDSEL per patch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: 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99893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8x8 with 64 M3 Shorter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between patch sides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gwl/pc x 8 pc/side x 2 side/patch = 128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GSEL + 64 GDSEL per patch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: 16 still doesn't match Uni 2T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growth for track needed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57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DB37BC-BA90-4078-924C-B267121D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47860"/>
            <a:ext cx="2628292" cy="446596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392787-D106-4FDC-9F56-4B765D59C377}"/>
              </a:ext>
            </a:extLst>
          </p:cNvPr>
          <p:cNvSpPr txBox="1">
            <a:spLocks/>
          </p:cNvSpPr>
          <p:nvPr/>
        </p:nvSpPr>
        <p:spPr>
          <a:xfrm>
            <a:off x="3215680" y="2672916"/>
            <a:ext cx="8280920" cy="1620180"/>
          </a:xfrm>
          <a:prstGeom prst="rect">
            <a:avLst/>
          </a:prstGeom>
        </p:spPr>
        <p:txBody>
          <a:bodyPr/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anose="05000000000000000000" pitchFamily="2" charset="2"/>
              <a:buChar char="Ø"/>
            </a:pPr>
            <a:r>
              <a:rPr lang="en-US" sz="2800" kern="0" dirty="0"/>
              <a:t>M3 shorting bus helps mitigate G:L ratio, by cutting GSEL/GDSEL count in half.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70A12-67F9-4167-AA99-E70C349B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92" y="3786556"/>
            <a:ext cx="3348265" cy="26344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43EF62-C237-4C83-9429-1304DCE78328}"/>
              </a:ext>
            </a:extLst>
          </p:cNvPr>
          <p:cNvCxnSpPr>
            <a:cxnSpLocks/>
          </p:cNvCxnSpPr>
          <p:nvPr/>
        </p:nvCxnSpPr>
        <p:spPr>
          <a:xfrm>
            <a:off x="4655840" y="3537012"/>
            <a:ext cx="36004" cy="2088232"/>
          </a:xfrm>
          <a:prstGeom prst="straightConnector1">
            <a:avLst/>
          </a:prstGeom>
          <a:ln w="254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D65D0A9-23DC-4C4C-A0AD-826B12EF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026" y="3753036"/>
            <a:ext cx="3421187" cy="26905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D24B01E-0B00-436E-B0C4-D0D33F614224}"/>
              </a:ext>
            </a:extLst>
          </p:cNvPr>
          <p:cNvSpPr/>
          <p:nvPr/>
        </p:nvSpPr>
        <p:spPr>
          <a:xfrm>
            <a:off x="3323692" y="5949280"/>
            <a:ext cx="1404156" cy="46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ADD486-252C-44C0-B970-A1190CF7A962}"/>
              </a:ext>
            </a:extLst>
          </p:cNvPr>
          <p:cNvSpPr/>
          <p:nvPr/>
        </p:nvSpPr>
        <p:spPr>
          <a:xfrm>
            <a:off x="7176120" y="5985284"/>
            <a:ext cx="1404156" cy="46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8A460B-573C-4B3A-B95D-E6394036D40F}"/>
              </a:ext>
            </a:extLst>
          </p:cNvPr>
          <p:cNvSpPr/>
          <p:nvPr/>
        </p:nvSpPr>
        <p:spPr>
          <a:xfrm>
            <a:off x="9156340" y="5949280"/>
            <a:ext cx="1404156" cy="46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ED9DFF-99B6-4B0E-84E5-15C45149F06D}"/>
              </a:ext>
            </a:extLst>
          </p:cNvPr>
          <p:cNvSpPr/>
          <p:nvPr/>
        </p:nvSpPr>
        <p:spPr>
          <a:xfrm>
            <a:off x="5393922" y="5949280"/>
            <a:ext cx="1404156" cy="46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7341F5-6400-42DF-B39A-FFC9706B0171}"/>
              </a:ext>
            </a:extLst>
          </p:cNvPr>
          <p:cNvCxnSpPr/>
          <p:nvPr/>
        </p:nvCxnSpPr>
        <p:spPr>
          <a:xfrm>
            <a:off x="4655840" y="3537012"/>
            <a:ext cx="1368152" cy="2628292"/>
          </a:xfrm>
          <a:prstGeom prst="straightConnector1">
            <a:avLst/>
          </a:prstGeom>
          <a:ln w="254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3ED580-A1D7-4D2D-85EE-2122C4AD0CA2}"/>
              </a:ext>
            </a:extLst>
          </p:cNvPr>
          <p:cNvCxnSpPr/>
          <p:nvPr/>
        </p:nvCxnSpPr>
        <p:spPr>
          <a:xfrm>
            <a:off x="4655840" y="3537012"/>
            <a:ext cx="5040560" cy="2556284"/>
          </a:xfrm>
          <a:prstGeom prst="straightConnector1">
            <a:avLst/>
          </a:prstGeom>
          <a:ln w="254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830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3T Bipolar vs 2T unipolar Decoder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78BE1C-C59D-4A76-B253-DF7F6AF7C618}"/>
              </a:ext>
            </a:extLst>
          </p:cNvPr>
          <p:cNvCxnSpPr/>
          <p:nvPr/>
        </p:nvCxnSpPr>
        <p:spPr>
          <a:xfrm>
            <a:off x="7032104" y="1268760"/>
            <a:ext cx="0" cy="504056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ABB6C7-CEE6-4221-916F-24518EF9C228}"/>
              </a:ext>
            </a:extLst>
          </p:cNvPr>
          <p:cNvSpPr txBox="1"/>
          <p:nvPr/>
        </p:nvSpPr>
        <p:spPr>
          <a:xfrm>
            <a:off x="7356140" y="1160748"/>
            <a:ext cx="413119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Pbm#2 32  extra global</a:t>
            </a:r>
            <a:br>
              <a:rPr lang="en-US" sz="2400" dirty="0"/>
            </a:br>
            <a:r>
              <a:rPr lang="en-US" sz="2400" dirty="0"/>
              <a:t>nodes in 3T, with no metal</a:t>
            </a:r>
            <a:br>
              <a:rPr lang="en-US" sz="2400" dirty="0"/>
            </a:br>
            <a:r>
              <a:rPr lang="en-US" sz="2400" dirty="0"/>
              <a:t>available.</a:t>
            </a:r>
          </a:p>
          <a:p>
            <a:pPr marL="896981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ATF is balanced metal</a:t>
            </a:r>
            <a:br>
              <a:rPr lang="en-US" sz="2400" dirty="0"/>
            </a:br>
            <a:r>
              <a:rPr lang="en-US" sz="2400" dirty="0"/>
              <a:t>vs diffusion</a:t>
            </a:r>
          </a:p>
          <a:p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06D210-D269-4175-9460-BA4966847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0" y="1304764"/>
            <a:ext cx="6336704" cy="46716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B702D52-FC76-492F-83E1-4E353AEE0B1D}"/>
              </a:ext>
            </a:extLst>
          </p:cNvPr>
          <p:cNvSpPr/>
          <p:nvPr/>
        </p:nvSpPr>
        <p:spPr>
          <a:xfrm>
            <a:off x="1883532" y="1988840"/>
            <a:ext cx="612068" cy="576064"/>
          </a:xfrm>
          <a:prstGeom prst="ellipse">
            <a:avLst/>
          </a:prstGeom>
          <a:noFill/>
          <a:ln w="57150">
            <a:solidFill>
              <a:srgbClr val="0E5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A85BEA-D7CF-4234-9931-CBDBB36FD62C}"/>
              </a:ext>
            </a:extLst>
          </p:cNvPr>
          <p:cNvSpPr/>
          <p:nvPr/>
        </p:nvSpPr>
        <p:spPr>
          <a:xfrm>
            <a:off x="683812" y="3772894"/>
            <a:ext cx="1967948" cy="966083"/>
          </a:xfrm>
          <a:custGeom>
            <a:avLst/>
            <a:gdLst>
              <a:gd name="connsiteX0" fmla="*/ 0 w 1967948"/>
              <a:gd name="connsiteY0" fmla="*/ 966083 h 966083"/>
              <a:gd name="connsiteX1" fmla="*/ 1594237 w 1967948"/>
              <a:gd name="connsiteY1" fmla="*/ 640080 h 966083"/>
              <a:gd name="connsiteX2" fmla="*/ 1967948 w 1967948"/>
              <a:gd name="connsiteY2" fmla="*/ 0 h 96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7948" h="966083">
                <a:moveTo>
                  <a:pt x="0" y="966083"/>
                </a:moveTo>
                <a:cubicBezTo>
                  <a:pt x="633123" y="883588"/>
                  <a:pt x="1266246" y="801094"/>
                  <a:pt x="1594237" y="640080"/>
                </a:cubicBezTo>
                <a:cubicBezTo>
                  <a:pt x="1922228" y="479066"/>
                  <a:pt x="1945088" y="239533"/>
                  <a:pt x="196794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C6D2B6-ADD4-447F-AD59-311C68D066C1}"/>
              </a:ext>
            </a:extLst>
          </p:cNvPr>
          <p:cNvSpPr/>
          <p:nvPr/>
        </p:nvSpPr>
        <p:spPr>
          <a:xfrm>
            <a:off x="2767054" y="3705308"/>
            <a:ext cx="2890299" cy="1300368"/>
          </a:xfrm>
          <a:custGeom>
            <a:avLst/>
            <a:gdLst>
              <a:gd name="connsiteX0" fmla="*/ 0 w 2890299"/>
              <a:gd name="connsiteY0" fmla="*/ 0 h 1300368"/>
              <a:gd name="connsiteX1" fmla="*/ 830911 w 2890299"/>
              <a:gd name="connsiteY1" fmla="*/ 1300038 h 1300368"/>
              <a:gd name="connsiteX2" fmla="*/ 2890299 w 2890299"/>
              <a:gd name="connsiteY2" fmla="*/ 99391 h 130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0299" h="1300368">
                <a:moveTo>
                  <a:pt x="0" y="0"/>
                </a:moveTo>
                <a:cubicBezTo>
                  <a:pt x="174597" y="641736"/>
                  <a:pt x="349195" y="1283473"/>
                  <a:pt x="830911" y="1300038"/>
                </a:cubicBezTo>
                <a:cubicBezTo>
                  <a:pt x="1312627" y="1316603"/>
                  <a:pt x="2101463" y="707997"/>
                  <a:pt x="2890299" y="993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AA56B-A2F4-4CF0-B146-022BFF7B4444}"/>
              </a:ext>
            </a:extLst>
          </p:cNvPr>
          <p:cNvSpPr txBox="1"/>
          <p:nvPr/>
        </p:nvSpPr>
        <p:spPr>
          <a:xfrm>
            <a:off x="2531604" y="4221088"/>
            <a:ext cx="144462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16+16=32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F39746-DF26-49BA-8816-A707C2F81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52" y="3789040"/>
            <a:ext cx="2479687" cy="24614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BF2B62-24F5-4E06-B03B-5514BFCC1254}"/>
              </a:ext>
            </a:extLst>
          </p:cNvPr>
          <p:cNvSpPr txBox="1"/>
          <p:nvPr/>
        </p:nvSpPr>
        <p:spPr>
          <a:xfrm>
            <a:off x="8040216" y="3501008"/>
            <a:ext cx="4006159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 grow tile size</a:t>
            </a:r>
          </a:p>
        </p:txBody>
      </p:sp>
    </p:spTree>
    <p:extLst>
      <p:ext uri="{BB962C8B-B14F-4D97-AF65-F5344CB8AC3E}">
        <p14:creationId xmlns:p14="http://schemas.microsoft.com/office/powerpoint/2010/main" val="3248896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56642-7601-4CDB-AFBA-FDC342D6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Pbm#2 -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C0C19-2E9A-4562-BF81-1E5365B82158}"/>
              </a:ext>
            </a:extLst>
          </p:cNvPr>
          <p:cNvGrpSpPr/>
          <p:nvPr/>
        </p:nvGrpSpPr>
        <p:grpSpPr>
          <a:xfrm>
            <a:off x="1631504" y="1340768"/>
            <a:ext cx="4932548" cy="4896544"/>
            <a:chOff x="1631504" y="1340768"/>
            <a:chExt cx="4932548" cy="48965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CBEA4A-727B-4F3A-847A-D32D564E697B}"/>
                </a:ext>
              </a:extLst>
            </p:cNvPr>
            <p:cNvSpPr>
              <a:spLocks/>
            </p:cNvSpPr>
            <p:nvPr/>
          </p:nvSpPr>
          <p:spPr>
            <a:xfrm>
              <a:off x="1631504" y="1601788"/>
              <a:ext cx="4392488" cy="43474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462998F-EB35-4B50-A92A-FA930A51E871}"/>
                </a:ext>
              </a:extLst>
            </p:cNvPr>
            <p:cNvSpPr>
              <a:spLocks/>
            </p:cNvSpPr>
            <p:nvPr/>
          </p:nvSpPr>
          <p:spPr>
            <a:xfrm>
              <a:off x="1631504" y="1601788"/>
              <a:ext cx="3657600" cy="3657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ATF Tile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A77472-F9A9-4AB1-A2A7-BA6DAAD17E34}"/>
                </a:ext>
              </a:extLst>
            </p:cNvPr>
            <p:cNvGrpSpPr/>
            <p:nvPr/>
          </p:nvGrpSpPr>
          <p:grpSpPr>
            <a:xfrm>
              <a:off x="5267910" y="1340768"/>
              <a:ext cx="763542" cy="4896544"/>
              <a:chOff x="5267910" y="1340768"/>
              <a:chExt cx="763542" cy="4896544"/>
            </a:xfrm>
          </p:grpSpPr>
          <p:sp>
            <p:nvSpPr>
              <p:cNvPr id="7" name="Arrow: Down 6">
                <a:extLst>
                  <a:ext uri="{FF2B5EF4-FFF2-40B4-BE49-F238E27FC236}">
                    <a16:creationId xmlns:a16="http://schemas.microsoft.com/office/drawing/2014/main" id="{3C77D810-0EEB-4B16-8497-477A05E7D76A}"/>
                  </a:ext>
                </a:extLst>
              </p:cNvPr>
              <p:cNvSpPr/>
              <p:nvPr/>
            </p:nvSpPr>
            <p:spPr>
              <a:xfrm>
                <a:off x="5519936" y="1340768"/>
                <a:ext cx="252028" cy="489654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2FAC98-0790-424B-9A4E-C4E1CF3493F6}"/>
                  </a:ext>
                </a:extLst>
              </p:cNvPr>
              <p:cNvSpPr txBox="1"/>
              <p:nvPr/>
            </p:nvSpPr>
            <p:spPr>
              <a:xfrm rot="16200000">
                <a:off x="4040907" y="3113416"/>
                <a:ext cx="3217547" cy="76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 32x4=128 tracks for</a:t>
                </a:r>
              </a:p>
              <a:p>
                <a:r>
                  <a:rPr lang="en-US" dirty="0" err="1"/>
                  <a:t>rowmux</a:t>
                </a:r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318387-8CF9-4B50-BC44-097F24478DA9}"/>
                </a:ext>
              </a:extLst>
            </p:cNvPr>
            <p:cNvGrpSpPr/>
            <p:nvPr/>
          </p:nvGrpSpPr>
          <p:grpSpPr>
            <a:xfrm rot="16200000">
              <a:off x="3734009" y="3162699"/>
              <a:ext cx="763542" cy="4896544"/>
              <a:chOff x="5267910" y="1340768"/>
              <a:chExt cx="763542" cy="4896544"/>
            </a:xfrm>
          </p:grpSpPr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D4914113-EEE6-4E06-B242-C97C873A3525}"/>
                  </a:ext>
                </a:extLst>
              </p:cNvPr>
              <p:cNvSpPr/>
              <p:nvPr/>
            </p:nvSpPr>
            <p:spPr>
              <a:xfrm>
                <a:off x="5519936" y="1340768"/>
                <a:ext cx="252028" cy="489654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2B3B2-38FC-430A-AFCF-AE9673DB9410}"/>
                  </a:ext>
                </a:extLst>
              </p:cNvPr>
              <p:cNvSpPr txBox="1"/>
              <p:nvPr/>
            </p:nvSpPr>
            <p:spPr>
              <a:xfrm rot="5400000">
                <a:off x="4040907" y="3113417"/>
                <a:ext cx="3217547" cy="76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 32x4=128 tracks for</a:t>
                </a:r>
              </a:p>
              <a:p>
                <a:r>
                  <a:rPr lang="en-US" dirty="0" err="1"/>
                  <a:t>rowmux</a:t>
                </a:r>
                <a:endParaRPr lang="en-US" dirty="0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1A3570-811D-4BC9-9077-5905A04253E4}"/>
              </a:ext>
            </a:extLst>
          </p:cNvPr>
          <p:cNvSpPr txBox="1"/>
          <p:nvPr/>
        </p:nvSpPr>
        <p:spPr>
          <a:xfrm>
            <a:off x="7032104" y="2420888"/>
            <a:ext cx="1093569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3000^2</a:t>
            </a:r>
          </a:p>
          <a:p>
            <a:r>
              <a:rPr lang="en-US" dirty="0"/>
              <a:t>3343^2</a:t>
            </a:r>
          </a:p>
        </p:txBody>
      </p:sp>
    </p:spTree>
    <p:extLst>
      <p:ext uri="{BB962C8B-B14F-4D97-AF65-F5344CB8AC3E}">
        <p14:creationId xmlns:p14="http://schemas.microsoft.com/office/powerpoint/2010/main" val="3386781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60CD-6D49-46CA-B8F9-F1E9D7A2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252" y="152400"/>
            <a:ext cx="2913348" cy="1692424"/>
          </a:xfrm>
        </p:spPr>
        <p:txBody>
          <a:bodyPr/>
          <a:lstStyle/>
          <a:p>
            <a:r>
              <a:rPr lang="en-US" dirty="0"/>
              <a:t>Updated</a:t>
            </a:r>
            <a:br>
              <a:rPr lang="en-US" dirty="0"/>
            </a:br>
            <a:r>
              <a:rPr lang="en-US" dirty="0"/>
              <a:t>Die size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D0D36-50FF-4592-8887-4ECFF433C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0"/>
            <a:ext cx="77806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7D1A1-4924-4138-9E99-59A8ABE0EB9F}"/>
              </a:ext>
            </a:extLst>
          </p:cNvPr>
          <p:cNvSpPr txBox="1"/>
          <p:nvPr/>
        </p:nvSpPr>
        <p:spPr>
          <a:xfrm>
            <a:off x="8256240" y="2996952"/>
            <a:ext cx="3887346" cy="1434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226mm^2 is a showstopper</a:t>
            </a:r>
          </a:p>
          <a:p>
            <a:r>
              <a:rPr lang="en-US" dirty="0"/>
              <a:t>My recommendations is to</a:t>
            </a:r>
            <a:br>
              <a:rPr lang="en-US" dirty="0"/>
            </a:br>
            <a:r>
              <a:rPr lang="en-US" dirty="0"/>
              <a:t>add metals not grow diffusion.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6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FCD2A-76A6-4E87-96DB-94C95ABF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120" y="152400"/>
            <a:ext cx="4752528" cy="3492624"/>
          </a:xfrm>
        </p:spPr>
        <p:txBody>
          <a:bodyPr/>
          <a:lstStyle/>
          <a:p>
            <a:r>
              <a:rPr lang="en-US" dirty="0"/>
              <a:t>0.86X decoder FP</a:t>
            </a:r>
            <a:br>
              <a:rPr lang="en-US" dirty="0"/>
            </a:br>
            <a:r>
              <a:rPr lang="en-US" dirty="0"/>
              <a:t>needed to make tile Array limited.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A96FF-9E9A-46E4-AE80-D0A45C37D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512676"/>
            <a:ext cx="6302482" cy="530120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ED9992-121B-40C4-8105-5CD10FC0C416}"/>
              </a:ext>
            </a:extLst>
          </p:cNvPr>
          <p:cNvSpPr/>
          <p:nvPr/>
        </p:nvSpPr>
        <p:spPr>
          <a:xfrm>
            <a:off x="551384" y="332656"/>
            <a:ext cx="72008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98BF-7C7E-4FA8-8262-F551BBA0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75910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DAB41-424C-4291-93ED-578B94D8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8" y="872716"/>
            <a:ext cx="5832648" cy="45739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4D017CC-E7CA-4332-9FA6-A90B4482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2T bipolar vs. 2T unipolar Decoder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1A546E-6FE7-4F1F-A050-39355D95F226}"/>
              </a:ext>
            </a:extLst>
          </p:cNvPr>
          <p:cNvSpPr txBox="1"/>
          <p:nvPr/>
        </p:nvSpPr>
        <p:spPr>
          <a:xfrm>
            <a:off x="4619836" y="5661248"/>
            <a:ext cx="1055097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Bipolar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F0C52F-920B-4A24-941F-BD3D868868E3}"/>
              </a:ext>
            </a:extLst>
          </p:cNvPr>
          <p:cNvSpPr txBox="1"/>
          <p:nvPr/>
        </p:nvSpPr>
        <p:spPr>
          <a:xfrm>
            <a:off x="1487488" y="5661248"/>
            <a:ext cx="122661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Unipolar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3C8FF-072F-48F2-91F6-F633A677C81A}"/>
              </a:ext>
            </a:extLst>
          </p:cNvPr>
          <p:cNvSpPr txBox="1"/>
          <p:nvPr/>
        </p:nvSpPr>
        <p:spPr>
          <a:xfrm>
            <a:off x="6708068" y="2377607"/>
            <a:ext cx="5234446" cy="277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2T Bipolar: Floated C type cell 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pPr marL="896981" lvl="1" indent="-34290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change from past designs</a:t>
            </a:r>
          </a:p>
          <a:p>
            <a:pPr marL="896981" lvl="1" indent="-34290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Can we live without refresh?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Footprint:</a:t>
            </a:r>
          </a:p>
          <a:p>
            <a:pPr marL="896981" lvl="1" indent="-342900">
              <a:buFontTx/>
              <a:buChar char="-"/>
            </a:pPr>
            <a:r>
              <a:rPr lang="en-US" dirty="0"/>
              <a:t>Trade larger Select ( Uni 2T)</a:t>
            </a:r>
            <a:br>
              <a:rPr lang="en-US" dirty="0"/>
            </a:br>
            <a:r>
              <a:rPr lang="en-US" dirty="0"/>
              <a:t>for Extra Global Decoder (</a:t>
            </a:r>
            <a:r>
              <a:rPr lang="en-US" dirty="0" err="1"/>
              <a:t>Bip</a:t>
            </a:r>
            <a:r>
              <a:rPr lang="en-US" dirty="0"/>
              <a:t> 2T)</a:t>
            </a:r>
          </a:p>
          <a:p>
            <a:pPr marL="342900" indent="-342900">
              <a:buFontTx/>
              <a:buChar char="-"/>
            </a:pPr>
            <a:r>
              <a:rPr lang="en-US" dirty="0"/>
              <a:t>Grounded Adjacent select</a:t>
            </a:r>
          </a:p>
          <a:p>
            <a:pPr marL="896981" lvl="1" indent="-342900">
              <a:buFontTx/>
              <a:buChar char="-"/>
            </a:pPr>
            <a:r>
              <a:rPr lang="en-US" dirty="0"/>
              <a:t>Mitigate false selection risk.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AC6DA0F9-4373-4545-ABE7-75B416F6D5E7}"/>
              </a:ext>
            </a:extLst>
          </p:cNvPr>
          <p:cNvSpPr/>
          <p:nvPr/>
        </p:nvSpPr>
        <p:spPr>
          <a:xfrm>
            <a:off x="3215680" y="4005064"/>
            <a:ext cx="1044116" cy="7560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65E2-EECE-45B0-8B50-5D4582A8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52636"/>
            <a:ext cx="7884876" cy="540060"/>
          </a:xfrm>
        </p:spPr>
        <p:txBody>
          <a:bodyPr/>
          <a:lstStyle/>
          <a:p>
            <a:r>
              <a:rPr lang="en-US" dirty="0"/>
              <a:t>2T bipolar decoder vs. die size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682D1-FD93-440A-AA48-F3825009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1556792"/>
            <a:ext cx="1431094" cy="234026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904810-29AC-4CB6-B37C-6D4033048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79049"/>
              </p:ext>
            </p:extLst>
          </p:nvPr>
        </p:nvGraphicFramePr>
        <p:xfrm>
          <a:off x="83332" y="728700"/>
          <a:ext cx="10363200" cy="3923590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1222363216"/>
                    </a:ext>
                  </a:extLst>
                </a:gridCol>
                <a:gridCol w="793237">
                  <a:extLst>
                    <a:ext uri="{9D8B030D-6E8A-4147-A177-3AD203B41FA5}">
                      <a16:colId xmlns:a16="http://schemas.microsoft.com/office/drawing/2014/main" val="17311704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72816375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0490299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7462279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401288337"/>
                    </a:ext>
                  </a:extLst>
                </a:gridCol>
                <a:gridCol w="3739299">
                  <a:extLst>
                    <a:ext uri="{9D8B030D-6E8A-4147-A177-3AD203B41FA5}">
                      <a16:colId xmlns:a16="http://schemas.microsoft.com/office/drawing/2014/main" val="2671538320"/>
                    </a:ext>
                  </a:extLst>
                </a:gridCol>
              </a:tblGrid>
              <a:tr h="5021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Config</a:t>
                      </a:r>
                    </a:p>
                  </a:txBody>
                  <a:tcPr marL="5342" marR="5342" marT="53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Sel. Xtor.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Decode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G:L ratio count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Dupl.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 dec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size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(mm^2)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63049"/>
                  </a:ext>
                </a:extLst>
              </a:tr>
              <a:tr h="397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Unipolar 2T</a:t>
                      </a:r>
                    </a:p>
                  </a:txBody>
                  <a:tcPr marL="80128" marR="5342" marT="53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4x16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1:32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133.7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Reference</a:t>
                      </a:r>
                    </a:p>
                  </a:txBody>
                  <a:tcPr marL="80128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681982"/>
                  </a:ext>
                </a:extLst>
              </a:tr>
              <a:tr h="50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 - with ATF DR</a:t>
                      </a:r>
                    </a:p>
                  </a:txBody>
                  <a:tcPr marL="80128" marR="5342" marT="53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4x16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1.41x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1:32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Con/M1/M2/M3 limits diffusion 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 duplication of GP decoder</a:t>
                      </a:r>
                    </a:p>
                  </a:txBody>
                  <a:tcPr marL="80128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014023"/>
                  </a:ext>
                </a:extLst>
              </a:tr>
              <a:tr h="5021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 - with ATF  FE DR</a:t>
                      </a:r>
                    </a:p>
                  </a:txBody>
                  <a:tcPr marL="80128" marR="5342" marT="53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8x8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1.12X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1:8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153.4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Con/M1/M2/M3 Need change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 duplication of GP decoder</a:t>
                      </a:r>
                    </a:p>
                  </a:txBody>
                  <a:tcPr marL="80128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907914"/>
                  </a:ext>
                </a:extLst>
              </a:tr>
              <a:tr h="1009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 - with ATF  FE DR + Additional Metal</a:t>
                      </a:r>
                    </a:p>
                  </a:txBody>
                  <a:tcPr marL="80128" marR="5342" marT="53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8x8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0.94x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1:8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Con/M1/M2/M3 Need change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one additional metal beyond ATF stack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metal removes need to duplicate GP decoder</a:t>
                      </a:r>
                    </a:p>
                  </a:txBody>
                  <a:tcPr marL="80128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694207"/>
                  </a:ext>
                </a:extLst>
              </a:tr>
              <a:tr h="10096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Bipolar 2T - with ATF  FE DR + Additional Metal + 18 tr/pc M3</a:t>
                      </a:r>
                    </a:p>
                  </a:txBody>
                  <a:tcPr marL="80128" marR="5342" marT="53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8x8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0.76x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1:16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~133.7</a:t>
                      </a:r>
                    </a:p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Arr.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Limited</a:t>
                      </a:r>
                    </a:p>
                  </a:txBody>
                  <a:tcPr marL="5342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Con/M1/M2/M3 Need change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one additional metal beyond ATF stack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+ 16 tr/pc M3 goes to 18 tr/pc</a:t>
                      </a:r>
                    </a:p>
                  </a:txBody>
                  <a:tcPr marL="80128" marR="5342" marT="53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46073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A819D4-0268-454D-AE6A-CEDC2FE6AB91}"/>
              </a:ext>
            </a:extLst>
          </p:cNvPr>
          <p:cNvSpPr txBox="1"/>
          <p:nvPr/>
        </p:nvSpPr>
        <p:spPr>
          <a:xfrm>
            <a:off x="515380" y="4653136"/>
            <a:ext cx="10909212" cy="185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Causes for High Die size </a:t>
            </a:r>
            <a:r>
              <a:rPr lang="en-US" sz="1800" dirty="0">
                <a:sym typeface="Wingdings" panose="05000000000000000000" pitchFamily="2" charset="2"/>
              </a:rPr>
              <a:t> Decoder footprint </a:t>
            </a:r>
            <a:endParaRPr lang="en-US" sz="1800" dirty="0"/>
          </a:p>
          <a:p>
            <a:pPr marL="896981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/>
              <a:t>Metal limited diffusion </a:t>
            </a:r>
            <a:r>
              <a:rPr lang="en-US" sz="1600" dirty="0">
                <a:sym typeface="Wingdings" panose="05000000000000000000" pitchFamily="2" charset="2"/>
              </a:rPr>
              <a:t> mitigated by enhanced metal capability 175  153</a:t>
            </a:r>
          </a:p>
          <a:p>
            <a:pPr marL="896981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ym typeface="Wingdings" panose="05000000000000000000" pitchFamily="2" charset="2"/>
              </a:rPr>
              <a:t>Duplicated global p decoder/pitch-cell  mitigated by additional metal 153  139 </a:t>
            </a:r>
          </a:p>
          <a:p>
            <a:pPr marL="896981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ym typeface="Wingdings" panose="05000000000000000000" pitchFamily="2" charset="2"/>
              </a:rPr>
              <a:t>High G:L ratio  mitigated by finer </a:t>
            </a:r>
            <a:r>
              <a:rPr lang="en-US" sz="1600">
                <a:sym typeface="Wingdings" panose="05000000000000000000" pitchFamily="2" charset="2"/>
              </a:rPr>
              <a:t>pitch  139  133</a:t>
            </a:r>
            <a:endParaRPr lang="en-US" sz="1600" dirty="0">
              <a:sym typeface="Wingdings" panose="05000000000000000000" pitchFamily="2" charset="2"/>
            </a:endParaRPr>
          </a:p>
          <a:p>
            <a:pPr marL="1451061" lvl="2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00" dirty="0">
                <a:sym typeface="Wingdings" panose="05000000000000000000" pitchFamily="2" charset="2"/>
              </a:rPr>
              <a:t>m3 (16 tr/pc  18 tr/pc &amp; </a:t>
            </a:r>
            <a:r>
              <a:rPr lang="en-US" sz="1200" dirty="0">
                <a:highlight>
                  <a:srgbClr val="FFFF00"/>
                </a:highlight>
                <a:sym typeface="Wingdings" panose="05000000000000000000" pitchFamily="2" charset="2"/>
              </a:rPr>
              <a:t>need dec layout to see if routable</a:t>
            </a:r>
            <a:r>
              <a:rPr lang="en-US" sz="1200" dirty="0"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478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2806-9FDE-4DE4-BC27-D7EFED53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52400"/>
            <a:ext cx="11593288" cy="838200"/>
          </a:xfrm>
        </p:spPr>
        <p:txBody>
          <a:bodyPr/>
          <a:lstStyle/>
          <a:p>
            <a:r>
              <a:rPr lang="en-US" dirty="0"/>
              <a:t>G:L ratio calc. for </a:t>
            </a:r>
            <a:r>
              <a:rPr lang="en-US" dirty="0" err="1"/>
              <a:t>uni</a:t>
            </a:r>
            <a:r>
              <a:rPr lang="en-US" dirty="0"/>
              <a:t>/</a:t>
            </a:r>
            <a:r>
              <a:rPr lang="en-US" dirty="0" err="1"/>
              <a:t>bip</a:t>
            </a:r>
            <a:r>
              <a:rPr lang="en-US" dirty="0"/>
              <a:t> 2T decoders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4CE537-8CC3-4C73-A686-079558B23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66379"/>
              </p:ext>
            </p:extLst>
          </p:nvPr>
        </p:nvGraphicFramePr>
        <p:xfrm>
          <a:off x="1466850" y="1124744"/>
          <a:ext cx="9258300" cy="1289050"/>
        </p:xfrm>
        <a:graphic>
          <a:graphicData uri="http://schemas.openxmlformats.org/drawingml/2006/table">
            <a:tbl>
              <a:tblPr/>
              <a:tblGrid>
                <a:gridCol w="1701800">
                  <a:extLst>
                    <a:ext uri="{9D8B030D-6E8A-4147-A177-3AD203B41FA5}">
                      <a16:colId xmlns:a16="http://schemas.microsoft.com/office/drawing/2014/main" val="1281969433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59031968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9195018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408156477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Selector array configuration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GWL Count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GSEL GDSEL Count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G:L  count ratio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7916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4x16 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gwl/pc x 8 pc/side x 2 side/patch = 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GSEL + 64 GDSEL per patch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: 16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48821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4x16 with 32 M3 Shorter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between patch sides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gwl/pc x 8 pc/side x 2 side/patch = 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64/2=32 GSEL + 64/2=32 GDSEL per patch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 2T POR 1:32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9572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8x8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gwl/pc x 8 pc/side x 2 side/patch = 128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GSEL + 128 GDSEL per patch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: 8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99893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8x8 with 64 M3 Shorter 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between patch sides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gwl/pc x 8 pc/side x 2 side/patch = 128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GSEL + 64 GDSEL per patch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: 16 still doesn't match Uni 2T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 growth for track needed</a:t>
                      </a:r>
                    </a:p>
                  </a:txBody>
                  <a:tcPr marL="952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576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DB37BC-BA90-4078-924C-B267121D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747860"/>
            <a:ext cx="2628292" cy="446596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392787-D106-4FDC-9F56-4B765D59C377}"/>
              </a:ext>
            </a:extLst>
          </p:cNvPr>
          <p:cNvSpPr txBox="1">
            <a:spLocks/>
          </p:cNvSpPr>
          <p:nvPr/>
        </p:nvSpPr>
        <p:spPr>
          <a:xfrm>
            <a:off x="3215680" y="2672916"/>
            <a:ext cx="8280920" cy="1620180"/>
          </a:xfrm>
          <a:prstGeom prst="rect">
            <a:avLst/>
          </a:prstGeom>
        </p:spPr>
        <p:txBody>
          <a:bodyPr/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Font typeface="Wingdings" panose="05000000000000000000" pitchFamily="2" charset="2"/>
              <a:buChar char="Ø"/>
            </a:pPr>
            <a:r>
              <a:rPr lang="en-US" sz="2800" kern="0" dirty="0"/>
              <a:t>M3 shorting bus helps mitigate G:L ratio, by cutting GSEL/GDSEL count in half.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70A12-67F9-4167-AA99-E70C349B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92" y="3786556"/>
            <a:ext cx="3348265" cy="26344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43EF62-C237-4C83-9429-1304DCE78328}"/>
              </a:ext>
            </a:extLst>
          </p:cNvPr>
          <p:cNvCxnSpPr>
            <a:cxnSpLocks/>
          </p:cNvCxnSpPr>
          <p:nvPr/>
        </p:nvCxnSpPr>
        <p:spPr>
          <a:xfrm>
            <a:off x="4655840" y="3537012"/>
            <a:ext cx="36004" cy="2088232"/>
          </a:xfrm>
          <a:prstGeom prst="straightConnector1">
            <a:avLst/>
          </a:prstGeom>
          <a:ln w="254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D65D0A9-23DC-4C4C-A0AD-826B12EF2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026" y="3753036"/>
            <a:ext cx="3421187" cy="26905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D24B01E-0B00-436E-B0C4-D0D33F614224}"/>
              </a:ext>
            </a:extLst>
          </p:cNvPr>
          <p:cNvSpPr/>
          <p:nvPr/>
        </p:nvSpPr>
        <p:spPr>
          <a:xfrm>
            <a:off x="3323692" y="5949280"/>
            <a:ext cx="1404156" cy="46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ADD486-252C-44C0-B970-A1190CF7A962}"/>
              </a:ext>
            </a:extLst>
          </p:cNvPr>
          <p:cNvSpPr/>
          <p:nvPr/>
        </p:nvSpPr>
        <p:spPr>
          <a:xfrm>
            <a:off x="7176120" y="5985284"/>
            <a:ext cx="1404156" cy="46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8A460B-573C-4B3A-B95D-E6394036D40F}"/>
              </a:ext>
            </a:extLst>
          </p:cNvPr>
          <p:cNvSpPr/>
          <p:nvPr/>
        </p:nvSpPr>
        <p:spPr>
          <a:xfrm>
            <a:off x="9156340" y="5949280"/>
            <a:ext cx="1404156" cy="46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ED9DFF-99B6-4B0E-84E5-15C45149F06D}"/>
              </a:ext>
            </a:extLst>
          </p:cNvPr>
          <p:cNvSpPr/>
          <p:nvPr/>
        </p:nvSpPr>
        <p:spPr>
          <a:xfrm>
            <a:off x="5393922" y="5949280"/>
            <a:ext cx="1404156" cy="4680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7341F5-6400-42DF-B39A-FFC9706B0171}"/>
              </a:ext>
            </a:extLst>
          </p:cNvPr>
          <p:cNvCxnSpPr/>
          <p:nvPr/>
        </p:nvCxnSpPr>
        <p:spPr>
          <a:xfrm>
            <a:off x="4655840" y="3537012"/>
            <a:ext cx="1368152" cy="2628292"/>
          </a:xfrm>
          <a:prstGeom prst="straightConnector1">
            <a:avLst/>
          </a:prstGeom>
          <a:ln w="254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3ED580-A1D7-4D2D-85EE-2122C4AD0CA2}"/>
              </a:ext>
            </a:extLst>
          </p:cNvPr>
          <p:cNvCxnSpPr/>
          <p:nvPr/>
        </p:nvCxnSpPr>
        <p:spPr>
          <a:xfrm>
            <a:off x="4655840" y="3537012"/>
            <a:ext cx="5040560" cy="2556284"/>
          </a:xfrm>
          <a:prstGeom prst="straightConnector1">
            <a:avLst/>
          </a:prstGeom>
          <a:ln w="25400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6735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ydefaultpptemplate.pptm" id="{B6525F30-E692-4E4B-902D-18A466CEB7E4}" vid="{CD02AEA9-6993-45CF-8CA8-0E07FFAAF0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3657DB3CA89C42BAF60DC4AEE10EDE" ma:contentTypeVersion="12" ma:contentTypeDescription="Create a new document." ma:contentTypeScope="" ma:versionID="5bce6d19429427900eeeb0af5aa457a5">
  <xsd:schema xmlns:xsd="http://www.w3.org/2001/XMLSchema" xmlns:xs="http://www.w3.org/2001/XMLSchema" xmlns:p="http://schemas.microsoft.com/office/2006/metadata/properties" xmlns:ns3="afff7df5-a137-4180-a445-635b252ac6e7" xmlns:ns4="cfa6e706-8601-4650-be9b-147c2ee1b24b" targetNamespace="http://schemas.microsoft.com/office/2006/metadata/properties" ma:root="true" ma:fieldsID="dc347a32f4ac46f1c0116df8b317af47" ns3:_="" ns4:_="">
    <xsd:import namespace="afff7df5-a137-4180-a445-635b252ac6e7"/>
    <xsd:import namespace="cfa6e706-8601-4650-be9b-147c2ee1b2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f7df5-a137-4180-a445-635b252ac6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6e706-8601-4650-be9b-147c2ee1b24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EB614EE-B29E-4C03-AD3C-4DF8977C2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f7df5-a137-4180-a445-635b252ac6e7"/>
    <ds:schemaRef ds:uri="cfa6e706-8601-4650-be9b-147c2ee1b2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5309</Words>
  <Application>Microsoft Office PowerPoint</Application>
  <PresentationFormat>Widescreen</PresentationFormat>
  <Paragraphs>2749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Arial Nova</vt:lpstr>
      <vt:lpstr>Calibri</vt:lpstr>
      <vt:lpstr>Neo Sans Intel</vt:lpstr>
      <vt:lpstr>Neo Sans Intel Medium</vt:lpstr>
      <vt:lpstr>Wingdings</vt:lpstr>
      <vt:lpstr>blank</vt:lpstr>
      <vt:lpstr>BiSM Decoders</vt:lpstr>
      <vt:lpstr>2T bipolar vs. 2T unipolar Decoder</vt:lpstr>
      <vt:lpstr>Decoder FP  Uni. 2T vs Bip. 2T</vt:lpstr>
      <vt:lpstr>G:L ratio calc. for uni/bip 2T decoders </vt:lpstr>
      <vt:lpstr>0.86X decoder FP needed to make tile Array limited.</vt:lpstr>
      <vt:lpstr>Backup</vt:lpstr>
      <vt:lpstr>2T bipolar vs. 2T unipolar Decoder</vt:lpstr>
      <vt:lpstr>2T bipolar decoder vs. die size</vt:lpstr>
      <vt:lpstr>G:L ratio calc. for uni/bip 2T decoders </vt:lpstr>
      <vt:lpstr>2T bipolar Decoder with ATF FE DR</vt:lpstr>
      <vt:lpstr>2T bipolar Decoder with ATF FE DR + addl. metal layer</vt:lpstr>
      <vt:lpstr>2T bipolar Decoder with ATF FE DR and 18 tr/pc M3</vt:lpstr>
      <vt:lpstr>8x8 vs 4x16 : # global xtors</vt:lpstr>
      <vt:lpstr>8x8 vs 4x16 : # global xtors</vt:lpstr>
      <vt:lpstr>8x8 vs 4x16 : # global xtors</vt:lpstr>
      <vt:lpstr>backup</vt:lpstr>
      <vt:lpstr>2T bipolar vs. 2T unipolar Decoder</vt:lpstr>
      <vt:lpstr>PowerPoint Presentation</vt:lpstr>
      <vt:lpstr>PowerPoint Presentation</vt:lpstr>
      <vt:lpstr>PowerPoint Presentation</vt:lpstr>
      <vt:lpstr>Bipolar Enabled Die size with 3T decoder</vt:lpstr>
      <vt:lpstr>Tile synergy pareto</vt:lpstr>
      <vt:lpstr>Decoder pareto</vt:lpstr>
      <vt:lpstr>Backup</vt:lpstr>
      <vt:lpstr>Die size based on tile that supports bipolar algorithm</vt:lpstr>
      <vt:lpstr>Decoder Routable with ATF metal stack</vt:lpstr>
      <vt:lpstr>PowerPoint Presentation</vt:lpstr>
      <vt:lpstr>Boundary condition assumptions</vt:lpstr>
      <vt:lpstr>Path1 is shown today ….</vt:lpstr>
      <vt:lpstr>PowerPoint Presentation</vt:lpstr>
      <vt:lpstr>PowerPoint Presentation</vt:lpstr>
      <vt:lpstr>Backup</vt:lpstr>
      <vt:lpstr>Unipolar to Bipolar</vt:lpstr>
      <vt:lpstr>3T Bipolar vs 2T unipolar Decoder</vt:lpstr>
      <vt:lpstr>3T Bipolar vs 2T unipolar Decoder</vt:lpstr>
      <vt:lpstr>Pbm#1 </vt:lpstr>
      <vt:lpstr>Decoder Routable with ATF metal stack</vt:lpstr>
      <vt:lpstr>Diffusion limited decoder.</vt:lpstr>
      <vt:lpstr>3T Bipolar vs 2T unipolar Decoder</vt:lpstr>
      <vt:lpstr>3T Bipolar vs 2T unipolar Decoder</vt:lpstr>
      <vt:lpstr>Pbm#2 - </vt:lpstr>
      <vt:lpstr>Updated Die size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BiSM Decoders</dc:title>
  <dc:creator>Srinivasan, Balaji</dc:creator>
  <cp:lastModifiedBy>Srinivasan, Balaji</cp:lastModifiedBy>
  <cp:revision>5</cp:revision>
  <dcterms:created xsi:type="dcterms:W3CDTF">2021-01-27T17:06:52Z</dcterms:created>
  <dcterms:modified xsi:type="dcterms:W3CDTF">2021-02-03T23:46:50Z</dcterms:modified>
</cp:coreProperties>
</file>