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E5EFE"/>
    <a:srgbClr val="0054B0"/>
    <a:srgbClr val="006FEA"/>
    <a:srgbClr val="0071EE"/>
    <a:srgbClr val="0150ED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17C0B8-0A37-46C9-9EB9-05D21860B302}" v="3" dt="2021-06-02T18:00:33.1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>
      <p:cViewPr varScale="1">
        <p:scale>
          <a:sx n="122" d="100"/>
          <a:sy n="122" d="100"/>
        </p:scale>
        <p:origin x="99" y="593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NSG Advanced Pathfinding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5" cstate="screen"/>
          <a:srcRect/>
          <a:stretch>
            <a:fillRect/>
          </a:stretch>
        </p:blipFill>
        <p:spPr bwMode="auto">
          <a:xfrm>
            <a:off x="92363" y="6477003"/>
            <a:ext cx="593437" cy="368498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8376806-3CDF-4AC4-9380-2B53065B9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5860" y="4185084"/>
            <a:ext cx="4608512" cy="1520788"/>
          </a:xfrm>
        </p:spPr>
        <p:txBody>
          <a:bodyPr/>
          <a:lstStyle/>
          <a:p>
            <a:r>
              <a:rPr lang="en-US" dirty="0"/>
              <a:t>BiSM Decoder </a:t>
            </a:r>
            <a:br>
              <a:rPr lang="en-US" dirty="0"/>
            </a:br>
            <a:r>
              <a:rPr lang="en-US" dirty="0"/>
              <a:t>Learning Q2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22DB9D-CEDF-480B-A0DE-56C3452773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340" y="1052736"/>
            <a:ext cx="4572508" cy="4876800"/>
          </a:xfrm>
        </p:spPr>
        <p:txBody>
          <a:bodyPr/>
          <a:lstStyle/>
          <a:p>
            <a:r>
              <a:rPr lang="en-US" sz="1400" dirty="0"/>
              <a:t>Key learning: compact decoder enabling bipolar cell operation. 	</a:t>
            </a:r>
          </a:p>
          <a:p>
            <a:pPr lvl="1"/>
            <a:r>
              <a:rPr lang="en-US" sz="1400" dirty="0"/>
              <a:t>Assumption is floating of deselected rows and columns. </a:t>
            </a:r>
          </a:p>
          <a:p>
            <a:r>
              <a:rPr lang="en-US" sz="1400" dirty="0"/>
              <a:t>Strategies deployed:</a:t>
            </a:r>
          </a:p>
          <a:p>
            <a:pPr lvl="1"/>
            <a:r>
              <a:rPr lang="en-US" sz="1400" dirty="0"/>
              <a:t>Rebalance Pre-driver to Global Driver counts to reduce decoder footprint. Achieved thru poly breaks.</a:t>
            </a:r>
          </a:p>
          <a:p>
            <a:pPr lvl="1"/>
            <a:r>
              <a:rPr lang="en-US" sz="1400" dirty="0"/>
              <a:t>Smaller select device size needed to support lower BiSM cell current compare with ATF.</a:t>
            </a:r>
          </a:p>
          <a:p>
            <a:pPr lvl="1"/>
            <a:r>
              <a:rPr lang="en-US" sz="1400" dirty="0"/>
              <a:t>Metal stack: M1/M2/M3 at 8F + added metal to allow tile route-ability.</a:t>
            </a:r>
          </a:p>
          <a:p>
            <a:pPr lvl="1"/>
            <a:r>
              <a:rPr lang="en-US" sz="1400" dirty="0"/>
              <a:t>Double up Global P decoder to minimize metal stack.</a:t>
            </a:r>
          </a:p>
          <a:p>
            <a:r>
              <a:rPr lang="en-US" sz="1400" dirty="0"/>
              <a:t>Unoptimized Die size estimates: For 32G ATF like die are ~137mm^2 </a:t>
            </a:r>
          </a:p>
          <a:p>
            <a:pPr lvl="1"/>
            <a:r>
              <a:rPr lang="en-US" sz="1400" b="0" dirty="0"/>
              <a:t>using ATF transistors-Design rules, with an enhanced metal stack requirements.</a:t>
            </a:r>
          </a:p>
          <a:p>
            <a:r>
              <a:rPr lang="en-US" sz="1400" dirty="0"/>
              <a:t>Optimization is work in progress &amp; addressing float assumptions are next.</a:t>
            </a:r>
          </a:p>
          <a:p>
            <a:endParaRPr lang="en-US" sz="2800" dirty="0"/>
          </a:p>
          <a:p>
            <a:endParaRPr lang="en-US" sz="28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C06191D-9A66-4A70-B5B1-D8529F7CCF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68408" y="1664804"/>
            <a:ext cx="2138462" cy="3800129"/>
          </a:xfrm>
          <a:prstGeom prst="rect">
            <a:avLst/>
          </a:prstGeom>
        </p:spPr>
      </p:pic>
      <p:pic>
        <p:nvPicPr>
          <p:cNvPr id="4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50609BD9-2A14-4492-9494-B5AB60F84A5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1864" y="116632"/>
            <a:ext cx="4546713" cy="334837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0B1EE56-8675-461A-A008-F4C8CA94DF03}"/>
              </a:ext>
            </a:extLst>
          </p:cNvPr>
          <p:cNvSpPr txBox="1"/>
          <p:nvPr/>
        </p:nvSpPr>
        <p:spPr>
          <a:xfrm>
            <a:off x="5879976" y="5733256"/>
            <a:ext cx="28648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ACK:Mase</a:t>
            </a:r>
            <a:r>
              <a:rPr lang="en-US" sz="1400" dirty="0"/>
              <a:t>/Derchang/Eddie/Balaji</a:t>
            </a:r>
          </a:p>
        </p:txBody>
      </p:sp>
    </p:spTree>
    <p:extLst>
      <p:ext uri="{BB962C8B-B14F-4D97-AF65-F5344CB8AC3E}">
        <p14:creationId xmlns:p14="http://schemas.microsoft.com/office/powerpoint/2010/main" val="2560030188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5400">
          <a:solidFill>
            <a:schemeClr val="bg1">
              <a:lumMod val="5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ydefaultpptemplate.pptm" id="{B6525F30-E692-4E4B-902D-18A466CEB7E4}" vid="{CD02AEA9-6993-45CF-8CA8-0E07FFAAF0C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A9757D6-16EA-49DF-BF94-FEF25FAF8351}">
  <ds:schemaRefs>
    <ds:schemaRef ds:uri="http://schemas.microsoft.com/office/2006/documentManagement/types"/>
    <ds:schemaRef ds:uri="90b7a245-a7c3-4504-88b2-cf85318e6b78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mydefault</Template>
  <TotalTime>73</TotalTime>
  <Words>135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Neo Sans Intel</vt:lpstr>
      <vt:lpstr>Neo Sans Intel Medium</vt:lpstr>
      <vt:lpstr>blank</vt:lpstr>
      <vt:lpstr>BiSM Decoder  Learning Q2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BiSM Decoder Learning Q2</dc:title>
  <dc:creator>Srinivasan, Balaji</dc:creator>
  <cp:keywords>CTPClassification=CTP_NT</cp:keywords>
  <cp:lastModifiedBy>Srinivasan, Balaji</cp:lastModifiedBy>
  <cp:revision>12</cp:revision>
  <dcterms:created xsi:type="dcterms:W3CDTF">2021-06-01T22:16:15Z</dcterms:created>
  <dcterms:modified xsi:type="dcterms:W3CDTF">2021-06-02T18:04:49Z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d0e3c434-4e4f-4b06-a76a-f3d162ba1340</vt:lpwstr>
  </property>
  <property fmtid="{D5CDD505-2E9C-101B-9397-08002B2CF9AE}" pid="4" name="CTP_TimeStamp">
    <vt:lpwstr>2019-09-05 22:25:37Z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MSIP_Label_9aa06179-68b3-4e2b-b09b-a2424735516b_Enabled">
    <vt:lpwstr>True</vt:lpwstr>
  </property>
  <property fmtid="{D5CDD505-2E9C-101B-9397-08002B2CF9AE}" pid="10" name="MSIP_Label_9aa06179-68b3-4e2b-b09b-a2424735516b_SiteId">
    <vt:lpwstr>46c98d88-e344-4ed4-8496-4ed7712e255d</vt:lpwstr>
  </property>
  <property fmtid="{D5CDD505-2E9C-101B-9397-08002B2CF9AE}" pid="11" name="MSIP_Label_9aa06179-68b3-4e2b-b09b-a2424735516b_Owner">
    <vt:lpwstr>balaji.srinivasan@intel.com</vt:lpwstr>
  </property>
  <property fmtid="{D5CDD505-2E9C-101B-9397-08002B2CF9AE}" pid="12" name="MSIP_Label_9aa06179-68b3-4e2b-b09b-a2424735516b_SetDate">
    <vt:lpwstr>2020-09-04T21:03:00.4501528Z</vt:lpwstr>
  </property>
  <property fmtid="{D5CDD505-2E9C-101B-9397-08002B2CF9AE}" pid="13" name="MSIP_Label_9aa06179-68b3-4e2b-b09b-a2424735516b_Name">
    <vt:lpwstr>Intel Confidential</vt:lpwstr>
  </property>
  <property fmtid="{D5CDD505-2E9C-101B-9397-08002B2CF9AE}" pid="14" name="MSIP_Label_9aa06179-68b3-4e2b-b09b-a2424735516b_Application">
    <vt:lpwstr>Microsoft Azure Information Protection</vt:lpwstr>
  </property>
  <property fmtid="{D5CDD505-2E9C-101B-9397-08002B2CF9AE}" pid="15" name="MSIP_Label_9aa06179-68b3-4e2b-b09b-a2424735516b_ActionId">
    <vt:lpwstr>1d1aff78-d081-4e5c-897c-c0cbac074e6c</vt:lpwstr>
  </property>
  <property fmtid="{D5CDD505-2E9C-101B-9397-08002B2CF9AE}" pid="16" name="MSIP_Label_9aa06179-68b3-4e2b-b09b-a2424735516b_Extended_MSFT_Method">
    <vt:lpwstr>Manual</vt:lpwstr>
  </property>
  <property fmtid="{D5CDD505-2E9C-101B-9397-08002B2CF9AE}" pid="17" name="Sensitivity">
    <vt:lpwstr>Intel Confidential</vt:lpwstr>
  </property>
</Properties>
</file>