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273" r:id="rId5"/>
    <p:sldId id="275" r:id="rId6"/>
    <p:sldId id="276" r:id="rId7"/>
    <p:sldId id="274" r:id="rId8"/>
    <p:sldId id="269" r:id="rId9"/>
    <p:sldId id="272" r:id="rId10"/>
    <p:sldId id="266" r:id="rId11"/>
    <p:sldId id="268" r:id="rId12"/>
    <p:sldId id="271" r:id="rId13"/>
    <p:sldId id="267" r:id="rId14"/>
    <p:sldId id="258" r:id="rId15"/>
    <p:sldId id="259" r:id="rId16"/>
    <p:sldId id="257" r:id="rId17"/>
    <p:sldId id="261" r:id="rId18"/>
    <p:sldId id="262" r:id="rId19"/>
    <p:sldId id="264" r:id="rId20"/>
    <p:sldId id="260" r:id="rId21"/>
    <p:sldId id="263" r:id="rId22"/>
    <p:sldId id="265" r:id="rId2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EFE"/>
    <a:srgbClr val="0071EE"/>
    <a:srgbClr val="0064D2"/>
    <a:srgbClr val="0054B0"/>
    <a:srgbClr val="006FEA"/>
    <a:srgbClr val="0150ED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0BFC4A-6D25-4074-908B-AFCD18E662DE}" v="27" dt="2021-01-12T20:57:11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85" autoAdjust="0"/>
    <p:restoredTop sz="94660"/>
  </p:normalViewPr>
  <p:slideViewPr>
    <p:cSldViewPr>
      <p:cViewPr varScale="1">
        <p:scale>
          <a:sx n="157" d="100"/>
          <a:sy n="157" d="100"/>
        </p:scale>
        <p:origin x="108" y="44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2A247-9B94-469B-B169-7BAB2698B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Ww01-02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2E7BB-1381-4827-9F3F-9885D2BED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2029780"/>
          </a:xfrm>
        </p:spPr>
        <p:txBody>
          <a:bodyPr/>
          <a:lstStyle/>
          <a:p>
            <a:pPr fontAlgn="ctr"/>
            <a:r>
              <a:rPr lang="en-US" sz="2800"/>
              <a:t>Tile with 3T bipolar read/write decoding.</a:t>
            </a:r>
          </a:p>
          <a:p>
            <a:pPr lvl="1" fontAlgn="ctr"/>
            <a:r>
              <a:rPr lang="en-US" sz="2800"/>
              <a:t>CMOS limited dies size: ATF all the M1 ( contact included )</a:t>
            </a:r>
          </a:p>
          <a:p>
            <a:pPr lvl="1" fontAlgn="ctr"/>
            <a:r>
              <a:rPr lang="en-US" sz="2800"/>
              <a:t>routing limited die size M1 port (Via1) to AM socket )</a:t>
            </a:r>
          </a:p>
          <a:p>
            <a:pPr lvl="1" fontAlgn="ctr"/>
            <a:r>
              <a:rPr lang="en-US" sz="2800"/>
              <a:t>Energy (Next)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254C881-6CC9-485E-BA7B-212ADA9D42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399274"/>
              </p:ext>
            </p:extLst>
          </p:nvPr>
        </p:nvGraphicFramePr>
        <p:xfrm>
          <a:off x="875420" y="3573016"/>
          <a:ext cx="10363199" cy="1183443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828516">
                  <a:extLst>
                    <a:ext uri="{9D8B030D-6E8A-4147-A177-3AD203B41FA5}">
                      <a16:colId xmlns:a16="http://schemas.microsoft.com/office/drawing/2014/main" val="2453608460"/>
                    </a:ext>
                  </a:extLst>
                </a:gridCol>
                <a:gridCol w="1239732">
                  <a:extLst>
                    <a:ext uri="{9D8B030D-6E8A-4147-A177-3AD203B41FA5}">
                      <a16:colId xmlns:a16="http://schemas.microsoft.com/office/drawing/2014/main" val="3403263587"/>
                    </a:ext>
                  </a:extLst>
                </a:gridCol>
                <a:gridCol w="1287877">
                  <a:extLst>
                    <a:ext uri="{9D8B030D-6E8A-4147-A177-3AD203B41FA5}">
                      <a16:colId xmlns:a16="http://schemas.microsoft.com/office/drawing/2014/main" val="750206828"/>
                    </a:ext>
                  </a:extLst>
                </a:gridCol>
                <a:gridCol w="409232">
                  <a:extLst>
                    <a:ext uri="{9D8B030D-6E8A-4147-A177-3AD203B41FA5}">
                      <a16:colId xmlns:a16="http://schemas.microsoft.com/office/drawing/2014/main" val="834651425"/>
                    </a:ext>
                  </a:extLst>
                </a:gridCol>
                <a:gridCol w="950863">
                  <a:extLst>
                    <a:ext uri="{9D8B030D-6E8A-4147-A177-3AD203B41FA5}">
                      <a16:colId xmlns:a16="http://schemas.microsoft.com/office/drawing/2014/main" val="2695583460"/>
                    </a:ext>
                  </a:extLst>
                </a:gridCol>
                <a:gridCol w="577739">
                  <a:extLst>
                    <a:ext uri="{9D8B030D-6E8A-4147-A177-3AD203B41FA5}">
                      <a16:colId xmlns:a16="http://schemas.microsoft.com/office/drawing/2014/main" val="2326249916"/>
                    </a:ext>
                  </a:extLst>
                </a:gridCol>
                <a:gridCol w="577739">
                  <a:extLst>
                    <a:ext uri="{9D8B030D-6E8A-4147-A177-3AD203B41FA5}">
                      <a16:colId xmlns:a16="http://schemas.microsoft.com/office/drawing/2014/main" val="221549625"/>
                    </a:ext>
                  </a:extLst>
                </a:gridCol>
                <a:gridCol w="2491501">
                  <a:extLst>
                    <a:ext uri="{9D8B030D-6E8A-4147-A177-3AD203B41FA5}">
                      <a16:colId xmlns:a16="http://schemas.microsoft.com/office/drawing/2014/main" val="2261254803"/>
                    </a:ext>
                  </a:extLst>
                </a:gridCol>
              </a:tblGrid>
              <a:tr h="17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decoder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xtor per decoder pitch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dec FP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ATF CMOS + Mtl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summary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die size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Notes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extLst>
                  <a:ext uri="{0D108BD9-81ED-4DB2-BD59-A6C34878D82A}">
                    <a16:rowId xmlns:a16="http://schemas.microsoft.com/office/drawing/2014/main" val="1626523502"/>
                  </a:ext>
                </a:extLst>
              </a:tr>
              <a:tr h="17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mm^2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extLst>
                  <a:ext uri="{0D108BD9-81ED-4DB2-BD59-A6C34878D82A}">
                    <a16:rowId xmlns:a16="http://schemas.microsoft.com/office/drawing/2014/main" val="3463210497"/>
                  </a:ext>
                </a:extLst>
              </a:tr>
              <a:tr h="17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reference: 3dxp -balanced metal/diffusion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unipolar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 xtr / pitch cell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product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133.66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reference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extLst>
                  <a:ext uri="{0D108BD9-81ED-4DB2-BD59-A6C34878D82A}">
                    <a16:rowId xmlns:a16="http://schemas.microsoft.com/office/drawing/2014/main" val="4150937660"/>
                  </a:ext>
                </a:extLst>
              </a:tr>
              <a:tr h="17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diffusion limited die size -  M1 &amp; below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bipolar 3t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 xtr / pitch cell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1.63x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include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192.09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atf cmos + metal --&gt; diffusion limited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extLst>
                  <a:ext uri="{0D108BD9-81ED-4DB2-BD59-A6C34878D82A}">
                    <a16:rowId xmlns:a16="http://schemas.microsoft.com/office/drawing/2014/main" val="249784264"/>
                  </a:ext>
                </a:extLst>
              </a:tr>
              <a:tr h="17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diffusion limited die size -  M1 &amp; below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bipolar 3t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8 xtr / pitch cell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1.12x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no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zbb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153.40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need M1/M2/M3 to be 16 track/pitch cell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extLst>
                  <a:ext uri="{0D108BD9-81ED-4DB2-BD59-A6C34878D82A}">
                    <a16:rowId xmlns:a16="http://schemas.microsoft.com/office/drawing/2014/main" val="3429987598"/>
                  </a:ext>
                </a:extLst>
              </a:tr>
              <a:tr h="17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diffusion limited die size -  M1 &amp; below + Mtl stack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bipolar 3t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 xtr / pitch cell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1.63x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include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192.09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atf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cmos</a:t>
                      </a:r>
                      <a:r>
                        <a:rPr lang="en-US" sz="1000" u="none" strike="noStrike" dirty="0">
                          <a:effectLst/>
                        </a:rPr>
                        <a:t> + metal --&gt; </a:t>
                      </a:r>
                      <a:r>
                        <a:rPr lang="en-US" sz="1000" u="none" strike="noStrike" dirty="0" err="1">
                          <a:effectLst/>
                        </a:rPr>
                        <a:t>metl</a:t>
                      </a:r>
                      <a:r>
                        <a:rPr lang="en-US" sz="1000" u="none" strike="noStrike" dirty="0">
                          <a:effectLst/>
                        </a:rPr>
                        <a:t> + diffusion limited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8" marR="6018" marT="6018" marB="0" anchor="ctr"/>
                </a:tc>
                <a:extLst>
                  <a:ext uri="{0D108BD9-81ED-4DB2-BD59-A6C34878D82A}">
                    <a16:rowId xmlns:a16="http://schemas.microsoft.com/office/drawing/2014/main" val="2762904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210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E84F-EC62-4D92-B594-77C3E986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Unipolar to Bipolar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5AAAC-0B41-4DFC-8F41-8BA655830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 + P 8.52 </a:t>
            </a:r>
            <a:r>
              <a:rPr lang="en-US" dirty="0">
                <a:sym typeface="Wingdings" panose="05000000000000000000" pitchFamily="2" charset="2"/>
              </a:rPr>
              <a:t> 3.16 x 2  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(3.16+2.2)*2 = 8.52+2.2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64*0.67 = 42.88</a:t>
            </a:r>
          </a:p>
          <a:p>
            <a:pPr lvl="2"/>
            <a:r>
              <a:rPr lang="en-US" sz="1800" dirty="0">
                <a:sym typeface="Wingdings" panose="05000000000000000000" pitchFamily="2" charset="2"/>
              </a:rPr>
              <a:t>42.88/1 ??</a:t>
            </a:r>
          </a:p>
          <a:p>
            <a:pPr lvl="2"/>
            <a:r>
              <a:rPr lang="en-US" sz="1800" dirty="0">
                <a:sym typeface="Wingdings" panose="05000000000000000000" pitchFamily="2" charset="2"/>
              </a:rPr>
              <a:t>42.88/2 ??</a:t>
            </a:r>
          </a:p>
          <a:p>
            <a:pPr lvl="2"/>
            <a:r>
              <a:rPr lang="en-US" sz="1800" dirty="0">
                <a:sym typeface="Wingdings" panose="05000000000000000000" pitchFamily="2" charset="2"/>
              </a:rPr>
              <a:t>42.88/4 --&gt; 8.52 routable but 1.63x Foot print</a:t>
            </a:r>
          </a:p>
          <a:p>
            <a:pPr lvl="2"/>
            <a:r>
              <a:rPr lang="en-US" sz="1800" dirty="0">
                <a:sym typeface="Wingdings" panose="05000000000000000000" pitchFamily="2" charset="2"/>
              </a:rPr>
              <a:t>42.88/8 3.16 metal pitch problem, not routable with current metal stack, 1.12x footprint  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Plus Additional Global </a:t>
            </a:r>
            <a:r>
              <a:rPr lang="en-US" dirty="0">
                <a:sym typeface="Wingdings" panose="05000000000000000000" pitchFamily="2" charset="2"/>
              </a:rPr>
              <a:t> cut gr + </a:t>
            </a:r>
            <a:r>
              <a:rPr lang="en-US" dirty="0" err="1">
                <a:sym typeface="Wingdings" panose="05000000000000000000" pitchFamily="2" charset="2"/>
              </a:rPr>
              <a:t>gbl</a:t>
            </a:r>
            <a:r>
              <a:rPr lang="en-US" dirty="0">
                <a:sym typeface="Wingdings" panose="05000000000000000000" pitchFamily="2" charset="2"/>
              </a:rPr>
              <a:t> in half</a:t>
            </a:r>
          </a:p>
          <a:p>
            <a:r>
              <a:rPr lang="en-US" dirty="0">
                <a:sym typeface="Wingdings" panose="05000000000000000000" pitchFamily="2" charset="2"/>
              </a:rPr>
              <a:t>N 8.52 VG increases fits and routable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Bias point change  </a:t>
            </a:r>
            <a:r>
              <a:rPr lang="en-US" dirty="0" err="1">
                <a:sym typeface="Wingdings" panose="05000000000000000000" pitchFamily="2" charset="2"/>
              </a:rPr>
              <a:t>rel</a:t>
            </a:r>
            <a:r>
              <a:rPr lang="en-US" dirty="0">
                <a:sym typeface="Wingdings" panose="05000000000000000000" pitchFamily="2" charset="2"/>
              </a:rPr>
              <a:t> + energy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743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D017CC-E7CA-4332-9FA6-A90B4482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3T Bipolar vs 2T unipolar Decoder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5A18B40-D3F1-4E32-A247-3E7328F2E623}"/>
              </a:ext>
            </a:extLst>
          </p:cNvPr>
          <p:cNvGrpSpPr/>
          <p:nvPr/>
        </p:nvGrpSpPr>
        <p:grpSpPr>
          <a:xfrm>
            <a:off x="155340" y="1052736"/>
            <a:ext cx="7280218" cy="5252474"/>
            <a:chOff x="2459596" y="1056846"/>
            <a:chExt cx="7280218" cy="5252474"/>
          </a:xfrm>
        </p:grpSpPr>
        <p:pic>
          <p:nvPicPr>
            <p:cNvPr id="8" name="Picture 7" descr="Diagram, schematic&#10;&#10;Description automatically generated">
              <a:extLst>
                <a:ext uri="{FF2B5EF4-FFF2-40B4-BE49-F238E27FC236}">
                  <a16:creationId xmlns:a16="http://schemas.microsoft.com/office/drawing/2014/main" id="{0C155991-FB4F-43C2-AD63-CA4A0AD80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9596" y="1056846"/>
              <a:ext cx="7280218" cy="491067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71A546E-6FE7-4F1F-A050-39355D95F226}"/>
                </a:ext>
              </a:extLst>
            </p:cNvPr>
            <p:cNvSpPr txBox="1"/>
            <p:nvPr/>
          </p:nvSpPr>
          <p:spPr>
            <a:xfrm>
              <a:off x="3791744" y="5881382"/>
              <a:ext cx="1055097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Bipolar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9F0C52F-920B-4A24-941F-BD3D868868E3}"/>
                </a:ext>
              </a:extLst>
            </p:cNvPr>
            <p:cNvSpPr txBox="1"/>
            <p:nvPr/>
          </p:nvSpPr>
          <p:spPr>
            <a:xfrm>
              <a:off x="7248128" y="5881382"/>
              <a:ext cx="1226618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Unipolar</a:t>
              </a: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78BE1C-C59D-4A76-B253-DF7F6AF7C618}"/>
              </a:ext>
            </a:extLst>
          </p:cNvPr>
          <p:cNvCxnSpPr/>
          <p:nvPr/>
        </p:nvCxnSpPr>
        <p:spPr>
          <a:xfrm>
            <a:off x="6780076" y="1268760"/>
            <a:ext cx="0" cy="504056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6ABB6C7-CEE6-4221-916F-24518EF9C228}"/>
              </a:ext>
            </a:extLst>
          </p:cNvPr>
          <p:cNvSpPr txBox="1"/>
          <p:nvPr/>
        </p:nvSpPr>
        <p:spPr>
          <a:xfrm>
            <a:off x="6816080" y="2528900"/>
            <a:ext cx="523284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/>
              <a:t>3T requires extra tracks (red)</a:t>
            </a:r>
          </a:p>
          <a:p>
            <a:endParaRPr lang="en-US" sz="2000" dirty="0"/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2000" dirty="0"/>
              <a:t>Pbm#2 32 extra partition </a:t>
            </a:r>
            <a:br>
              <a:rPr lang="en-US" sz="2000" dirty="0"/>
            </a:br>
            <a:r>
              <a:rPr lang="en-US" sz="2000" dirty="0"/>
              <a:t>tracks/patch: 128 tracks/tile/direction</a:t>
            </a:r>
          </a:p>
          <a:p>
            <a:pPr marL="896981" lvl="1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2000" dirty="0"/>
              <a:t>Pbm#1 128+128 (8+8/pitch-cell)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2095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D017CC-E7CA-4332-9FA6-A90B4482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3T Bipolar vs 2T unipolar Decoder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78BE1C-C59D-4A76-B253-DF7F6AF7C618}"/>
              </a:ext>
            </a:extLst>
          </p:cNvPr>
          <p:cNvCxnSpPr/>
          <p:nvPr/>
        </p:nvCxnSpPr>
        <p:spPr>
          <a:xfrm>
            <a:off x="7032104" y="1268760"/>
            <a:ext cx="0" cy="504056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6ABB6C7-CEE6-4221-916F-24518EF9C228}"/>
              </a:ext>
            </a:extLst>
          </p:cNvPr>
          <p:cNvSpPr txBox="1"/>
          <p:nvPr/>
        </p:nvSpPr>
        <p:spPr>
          <a:xfrm>
            <a:off x="7464152" y="1376772"/>
            <a:ext cx="4589718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Pbm#1 8+8-4=12 extra global</a:t>
            </a:r>
            <a:br>
              <a:rPr lang="en-US" sz="2400" dirty="0"/>
            </a:br>
            <a:r>
              <a:rPr lang="en-US" sz="2400" dirty="0"/>
              <a:t>nodes in 3T, with no metal</a:t>
            </a:r>
            <a:br>
              <a:rPr lang="en-US" sz="2400" dirty="0"/>
            </a:br>
            <a:r>
              <a:rPr lang="en-US" sz="2400" dirty="0"/>
              <a:t>available.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Short 12 tracks here.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/>
          </a:p>
          <a:p>
            <a:endParaRPr lang="en-US" sz="1600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3CE061A-0397-42C6-9E69-2796C8DB6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81896"/>
              </p:ext>
            </p:extLst>
          </p:nvPr>
        </p:nvGraphicFramePr>
        <p:xfrm>
          <a:off x="7284132" y="4329100"/>
          <a:ext cx="4716522" cy="192922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703084">
                  <a:extLst>
                    <a:ext uri="{9D8B030D-6E8A-4147-A177-3AD203B41FA5}">
                      <a16:colId xmlns:a16="http://schemas.microsoft.com/office/drawing/2014/main" val="1959920548"/>
                    </a:ext>
                  </a:extLst>
                </a:gridCol>
                <a:gridCol w="703084">
                  <a:extLst>
                    <a:ext uri="{9D8B030D-6E8A-4147-A177-3AD203B41FA5}">
                      <a16:colId xmlns:a16="http://schemas.microsoft.com/office/drawing/2014/main" val="877218081"/>
                    </a:ext>
                  </a:extLst>
                </a:gridCol>
                <a:gridCol w="703084">
                  <a:extLst>
                    <a:ext uri="{9D8B030D-6E8A-4147-A177-3AD203B41FA5}">
                      <a16:colId xmlns:a16="http://schemas.microsoft.com/office/drawing/2014/main" val="3021843273"/>
                    </a:ext>
                  </a:extLst>
                </a:gridCol>
                <a:gridCol w="1303635">
                  <a:extLst>
                    <a:ext uri="{9D8B030D-6E8A-4147-A177-3AD203B41FA5}">
                      <a16:colId xmlns:a16="http://schemas.microsoft.com/office/drawing/2014/main" val="3521264858"/>
                    </a:ext>
                  </a:extLst>
                </a:gridCol>
                <a:gridCol w="1303635">
                  <a:extLst>
                    <a:ext uri="{9D8B030D-6E8A-4147-A177-3AD203B41FA5}">
                      <a16:colId xmlns:a16="http://schemas.microsoft.com/office/drawing/2014/main" val="1152296943"/>
                    </a:ext>
                  </a:extLst>
                </a:gridCol>
              </a:tblGrid>
              <a:tr h="3193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Arial Black" panose="020B0A04020102020204" pitchFamily="34" charset="0"/>
                        </a:rPr>
                        <a:t>Metal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Arial Black" panose="020B0A04020102020204" pitchFamily="34" charset="0"/>
                        </a:rPr>
                        <a:t>Pitch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Arial Black" panose="020B0A04020102020204" pitchFamily="34" charset="0"/>
                        </a:rPr>
                        <a:t>Count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Arial Black" panose="020B0A04020102020204" pitchFamily="34" charset="0"/>
                        </a:rPr>
                        <a:t>ATF usage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  <a:latin typeface="Arial Black" panose="020B0A04020102020204" pitchFamily="34" charset="0"/>
                        </a:rPr>
                        <a:t>BiSM usage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3038583"/>
                  </a:ext>
                </a:extLst>
              </a:tr>
              <a:tr h="3193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M1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4 LWL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8 LBWL +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6 Free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27919570"/>
                  </a:ext>
                </a:extLst>
              </a:tr>
              <a:tr h="6306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M2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2.68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4 LWL +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4 GWL </a:t>
                      </a:r>
                      <a:br>
                        <a:rPr lang="en-US" sz="1050" u="none" strike="noStrike" dirty="0">
                          <a:effectLst/>
                        </a:rPr>
                      </a:br>
                      <a:r>
                        <a:rPr lang="en-US" sz="1050" u="none" strike="noStrike" dirty="0">
                          <a:effectLst/>
                        </a:rPr>
                        <a:t>+ 8 </a:t>
                      </a:r>
                      <a:r>
                        <a:rPr lang="en-US" sz="1050" u="none" strike="noStrike" dirty="0" err="1">
                          <a:effectLst/>
                        </a:rPr>
                        <a:t>Feedthrus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8 LBWL +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8 </a:t>
                      </a:r>
                      <a:r>
                        <a:rPr lang="en-US" sz="1050" u="none" strike="noStrike" dirty="0" err="1">
                          <a:effectLst/>
                        </a:rPr>
                        <a:t>Feedthrus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52689668"/>
                  </a:ext>
                </a:extLst>
              </a:tr>
              <a:tr h="3193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M3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2.68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0: ortho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direction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0: ortho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direction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47708678"/>
                  </a:ext>
                </a:extLst>
              </a:tr>
              <a:tr h="3193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M4 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1.34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32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All used for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LWL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All used for </a:t>
                      </a:r>
                    </a:p>
                    <a:p>
                      <a:pPr lvl="0" algn="ctr" fontAlgn="b"/>
                      <a:r>
                        <a:rPr lang="en-US" sz="1050" u="none" strike="noStrike" dirty="0">
                          <a:effectLst/>
                        </a:rPr>
                        <a:t>LBWL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16751519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28FD852A-42BA-42FB-8A62-B86E06A2D7CC}"/>
              </a:ext>
            </a:extLst>
          </p:cNvPr>
          <p:cNvGrpSpPr/>
          <p:nvPr/>
        </p:nvGrpSpPr>
        <p:grpSpPr>
          <a:xfrm>
            <a:off x="2639616" y="1780677"/>
            <a:ext cx="4212468" cy="3299822"/>
            <a:chOff x="551384" y="1104462"/>
            <a:chExt cx="6048672" cy="465225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EFBFF851-4461-4946-B33A-80A95ACCE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1384" y="1104462"/>
              <a:ext cx="6048672" cy="4652252"/>
            </a:xfrm>
            <a:prstGeom prst="rect">
              <a:avLst/>
            </a:prstGeom>
          </p:spPr>
        </p:pic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C670746-C5A4-4E80-A7AD-FD7D3693466C}"/>
                </a:ext>
              </a:extLst>
            </p:cNvPr>
            <p:cNvSpPr/>
            <p:nvPr/>
          </p:nvSpPr>
          <p:spPr>
            <a:xfrm>
              <a:off x="1163452" y="2132856"/>
              <a:ext cx="540060" cy="648072"/>
            </a:xfrm>
            <a:prstGeom prst="ellipse">
              <a:avLst/>
            </a:prstGeom>
            <a:noFill/>
            <a:ln w="57150">
              <a:solidFill>
                <a:srgbClr val="0E5EF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735C9FD-3BCC-4C88-90F9-1074846204AB}"/>
                </a:ext>
              </a:extLst>
            </p:cNvPr>
            <p:cNvSpPr/>
            <p:nvPr/>
          </p:nvSpPr>
          <p:spPr>
            <a:xfrm>
              <a:off x="4547828" y="4221088"/>
              <a:ext cx="540060" cy="648072"/>
            </a:xfrm>
            <a:prstGeom prst="ellipse">
              <a:avLst/>
            </a:prstGeom>
            <a:noFill/>
            <a:ln w="57150">
              <a:solidFill>
                <a:srgbClr val="0E5EF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AA66D77-0019-4AB1-B210-284AF3FC07B7}"/>
                </a:ext>
              </a:extLst>
            </p:cNvPr>
            <p:cNvSpPr/>
            <p:nvPr/>
          </p:nvSpPr>
          <p:spPr>
            <a:xfrm>
              <a:off x="1127448" y="4365104"/>
              <a:ext cx="540060" cy="648072"/>
            </a:xfrm>
            <a:prstGeom prst="ellipse">
              <a:avLst/>
            </a:prstGeom>
            <a:noFill/>
            <a:ln w="57150">
              <a:solidFill>
                <a:srgbClr val="0E5EF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4F7B12-77FE-4D70-9535-FE92B1ABCF01}"/>
              </a:ext>
            </a:extLst>
          </p:cNvPr>
          <p:cNvGrpSpPr/>
          <p:nvPr/>
        </p:nvGrpSpPr>
        <p:grpSpPr>
          <a:xfrm>
            <a:off x="407368" y="7403"/>
            <a:ext cx="2664296" cy="6140193"/>
            <a:chOff x="371364" y="260648"/>
            <a:chExt cx="2664296" cy="6140193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90A91F11-DBEB-4AA7-9B0E-FE73858439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11309" b="16096"/>
            <a:stretch/>
          </p:blipFill>
          <p:spPr>
            <a:xfrm>
              <a:off x="947428" y="260648"/>
              <a:ext cx="684076" cy="6140193"/>
            </a:xfrm>
            <a:prstGeom prst="rect">
              <a:avLst/>
            </a:prstGeom>
          </p:spPr>
        </p:pic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50B6DF3-792E-41C6-91CA-B58D642BA383}"/>
                </a:ext>
              </a:extLst>
            </p:cNvPr>
            <p:cNvCxnSpPr/>
            <p:nvPr/>
          </p:nvCxnSpPr>
          <p:spPr>
            <a:xfrm>
              <a:off x="1775520" y="2420888"/>
              <a:ext cx="0" cy="2340260"/>
            </a:xfrm>
            <a:prstGeom prst="line">
              <a:avLst/>
            </a:prstGeom>
            <a:ln w="57150">
              <a:solidFill>
                <a:srgbClr val="0071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F3187B9-3731-4ABB-976A-7380048D93EC}"/>
                </a:ext>
              </a:extLst>
            </p:cNvPr>
            <p:cNvCxnSpPr>
              <a:cxnSpLocks/>
            </p:cNvCxnSpPr>
            <p:nvPr/>
          </p:nvCxnSpPr>
          <p:spPr>
            <a:xfrm>
              <a:off x="803412" y="476672"/>
              <a:ext cx="0" cy="5616624"/>
            </a:xfrm>
            <a:prstGeom prst="line">
              <a:avLst/>
            </a:prstGeom>
            <a:ln w="57150">
              <a:solidFill>
                <a:srgbClr val="0071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1B5C62E-FAB6-4246-BE5C-7DE31BCE6BB2}"/>
                </a:ext>
              </a:extLst>
            </p:cNvPr>
            <p:cNvSpPr/>
            <p:nvPr/>
          </p:nvSpPr>
          <p:spPr>
            <a:xfrm>
              <a:off x="1811524" y="4222305"/>
              <a:ext cx="1034728" cy="1393777"/>
            </a:xfrm>
            <a:custGeom>
              <a:avLst/>
              <a:gdLst>
                <a:gd name="connsiteX0" fmla="*/ 0 w 2071757"/>
                <a:gd name="connsiteY0" fmla="*/ 0 h 1393777"/>
                <a:gd name="connsiteX1" fmla="*/ 870227 w 2071757"/>
                <a:gd name="connsiteY1" fmla="*/ 1369391 h 1393777"/>
                <a:gd name="connsiteX2" fmla="*/ 2071757 w 2071757"/>
                <a:gd name="connsiteY2" fmla="*/ 746539 h 1393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71757" h="1393777">
                  <a:moveTo>
                    <a:pt x="0" y="0"/>
                  </a:moveTo>
                  <a:cubicBezTo>
                    <a:pt x="262467" y="622484"/>
                    <a:pt x="524934" y="1244968"/>
                    <a:pt x="870227" y="1369391"/>
                  </a:cubicBezTo>
                  <a:cubicBezTo>
                    <a:pt x="1215520" y="1493814"/>
                    <a:pt x="1643638" y="1120176"/>
                    <a:pt x="2071757" y="746539"/>
                  </a:cubicBezTo>
                </a:path>
              </a:pathLst>
            </a:custGeom>
            <a:noFill/>
            <a:ln w="127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9CF00B4-B6D9-4DAF-9120-1A75357B9CEC}"/>
                </a:ext>
              </a:extLst>
            </p:cNvPr>
            <p:cNvSpPr/>
            <p:nvPr/>
          </p:nvSpPr>
          <p:spPr>
            <a:xfrm>
              <a:off x="839416" y="1761511"/>
              <a:ext cx="2196244" cy="984630"/>
            </a:xfrm>
            <a:custGeom>
              <a:avLst/>
              <a:gdLst>
                <a:gd name="connsiteX0" fmla="*/ 0 w 2513496"/>
                <a:gd name="connsiteY0" fmla="*/ 221898 h 301411"/>
                <a:gd name="connsiteX1" fmla="*/ 1060174 w 2513496"/>
                <a:gd name="connsiteY1" fmla="*/ 1028 h 301411"/>
                <a:gd name="connsiteX2" fmla="*/ 2513496 w 2513496"/>
                <a:gd name="connsiteY2" fmla="*/ 301411 h 30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13496" h="301411">
                  <a:moveTo>
                    <a:pt x="0" y="221898"/>
                  </a:moveTo>
                  <a:cubicBezTo>
                    <a:pt x="320629" y="104837"/>
                    <a:pt x="641258" y="-12224"/>
                    <a:pt x="1060174" y="1028"/>
                  </a:cubicBezTo>
                  <a:cubicBezTo>
                    <a:pt x="1479090" y="14280"/>
                    <a:pt x="1996293" y="157845"/>
                    <a:pt x="2513496" y="301411"/>
                  </a:cubicBezTo>
                </a:path>
              </a:pathLst>
            </a:custGeom>
            <a:noFill/>
            <a:ln w="12700"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E9888AC-FB6B-43E8-B1A7-38AE0AD4F626}"/>
                </a:ext>
              </a:extLst>
            </p:cNvPr>
            <p:cNvSpPr txBox="1"/>
            <p:nvPr/>
          </p:nvSpPr>
          <p:spPr>
            <a:xfrm rot="16200000">
              <a:off x="-174651" y="2272344"/>
              <a:ext cx="1519968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8/pitch-cell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265EE46-3A69-4A97-B633-0E17B8F9C818}"/>
                </a:ext>
              </a:extLst>
            </p:cNvPr>
            <p:cNvSpPr txBox="1"/>
            <p:nvPr/>
          </p:nvSpPr>
          <p:spPr>
            <a:xfrm rot="16200000">
              <a:off x="1193501" y="3316460"/>
              <a:ext cx="1519968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8/pitch-cell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7430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B4867-1F1F-46E3-BEF4-7120FDCA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540" y="152400"/>
            <a:ext cx="9322060" cy="838200"/>
          </a:xfrm>
        </p:spPr>
        <p:txBody>
          <a:bodyPr/>
          <a:lstStyle/>
          <a:p>
            <a:r>
              <a:rPr lang="en-US" sz="2800" dirty="0"/>
              <a:t>Pbm#1 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58D7DCE-E43A-4FA8-B8FF-102161EF7D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96144" cy="6552233"/>
          </a:xfrm>
          <a:prstGeom prst="rect">
            <a:avLst/>
          </a:prstGeom>
        </p:spPr>
      </p:pic>
      <p:pic>
        <p:nvPicPr>
          <p:cNvPr id="7" name="Picture 6" descr="Letter&#10;&#10;Description automatically generated">
            <a:extLst>
              <a:ext uri="{FF2B5EF4-FFF2-40B4-BE49-F238E27FC236}">
                <a16:creationId xmlns:a16="http://schemas.microsoft.com/office/drawing/2014/main" id="{72AB26F5-6323-4C6C-9E59-FD8C9085D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604" y="3320988"/>
            <a:ext cx="7537837" cy="25020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B80E10-8659-4580-8A38-67CB138CAE00}"/>
              </a:ext>
            </a:extLst>
          </p:cNvPr>
          <p:cNvSpPr txBox="1"/>
          <p:nvPr/>
        </p:nvSpPr>
        <p:spPr>
          <a:xfrm>
            <a:off x="2063552" y="1124744"/>
            <a:ext cx="9256060" cy="14347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 approach to solving the first route problem is to add die size.</a:t>
            </a:r>
          </a:p>
          <a:p>
            <a:r>
              <a:rPr lang="en-US" dirty="0"/>
              <a:t> I move the locals to a relaxed pitch from 8 per pitch cell to 4 per pitch cell</a:t>
            </a:r>
            <a:br>
              <a:rPr lang="en-US" dirty="0"/>
            </a:br>
            <a:r>
              <a:rPr lang="en-US" dirty="0"/>
              <a:t>and make two copied of the global decode this allows me to route the</a:t>
            </a:r>
          </a:p>
          <a:p>
            <a:r>
              <a:rPr lang="en-US" dirty="0"/>
              <a:t>GN/GP routes.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BEF86E9C-6A5D-4935-8ADC-2D6FD7344B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-63388"/>
            <a:ext cx="1296144" cy="655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124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66DE-6E57-488E-909A-F95139938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152400"/>
            <a:ext cx="10477164" cy="838200"/>
          </a:xfrm>
        </p:spPr>
        <p:txBody>
          <a:bodyPr/>
          <a:lstStyle/>
          <a:p>
            <a:r>
              <a:rPr lang="en-US" sz="4800" dirty="0"/>
              <a:t>Decoder Routable with ATF metal stack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714AD9-0773-4307-B685-5E46FC9A9B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189586"/>
              </p:ext>
            </p:extLst>
          </p:nvPr>
        </p:nvGraphicFramePr>
        <p:xfrm>
          <a:off x="1565320" y="1230681"/>
          <a:ext cx="10363328" cy="4214543"/>
        </p:xfrm>
        <a:graphic>
          <a:graphicData uri="http://schemas.openxmlformats.org/drawingml/2006/table">
            <a:tbl>
              <a:tblPr/>
              <a:tblGrid>
                <a:gridCol w="1383355">
                  <a:extLst>
                    <a:ext uri="{9D8B030D-6E8A-4147-A177-3AD203B41FA5}">
                      <a16:colId xmlns:a16="http://schemas.microsoft.com/office/drawing/2014/main" val="17088197"/>
                    </a:ext>
                  </a:extLst>
                </a:gridCol>
                <a:gridCol w="314399">
                  <a:extLst>
                    <a:ext uri="{9D8B030D-6E8A-4147-A177-3AD203B41FA5}">
                      <a16:colId xmlns:a16="http://schemas.microsoft.com/office/drawing/2014/main" val="2892607695"/>
                    </a:ext>
                  </a:extLst>
                </a:gridCol>
                <a:gridCol w="943197">
                  <a:extLst>
                    <a:ext uri="{9D8B030D-6E8A-4147-A177-3AD203B41FA5}">
                      <a16:colId xmlns:a16="http://schemas.microsoft.com/office/drawing/2014/main" val="1415120980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3851939870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1388856186"/>
                    </a:ext>
                  </a:extLst>
                </a:gridCol>
                <a:gridCol w="628797">
                  <a:extLst>
                    <a:ext uri="{9D8B030D-6E8A-4147-A177-3AD203B41FA5}">
                      <a16:colId xmlns:a16="http://schemas.microsoft.com/office/drawing/2014/main" val="1391519480"/>
                    </a:ext>
                  </a:extLst>
                </a:gridCol>
                <a:gridCol w="943197">
                  <a:extLst>
                    <a:ext uri="{9D8B030D-6E8A-4147-A177-3AD203B41FA5}">
                      <a16:colId xmlns:a16="http://schemas.microsoft.com/office/drawing/2014/main" val="3461365262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1512261710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2830557030"/>
                    </a:ext>
                  </a:extLst>
                </a:gridCol>
                <a:gridCol w="126499">
                  <a:extLst>
                    <a:ext uri="{9D8B030D-6E8A-4147-A177-3AD203B41FA5}">
                      <a16:colId xmlns:a16="http://schemas.microsoft.com/office/drawing/2014/main" val="3223307444"/>
                    </a:ext>
                  </a:extLst>
                </a:gridCol>
                <a:gridCol w="301823">
                  <a:extLst>
                    <a:ext uri="{9D8B030D-6E8A-4147-A177-3AD203B41FA5}">
                      <a16:colId xmlns:a16="http://schemas.microsoft.com/office/drawing/2014/main" val="2822627145"/>
                    </a:ext>
                  </a:extLst>
                </a:gridCol>
                <a:gridCol w="779710">
                  <a:extLst>
                    <a:ext uri="{9D8B030D-6E8A-4147-A177-3AD203B41FA5}">
                      <a16:colId xmlns:a16="http://schemas.microsoft.com/office/drawing/2014/main" val="2324610295"/>
                    </a:ext>
                  </a:extLst>
                </a:gridCol>
                <a:gridCol w="301823">
                  <a:extLst>
                    <a:ext uri="{9D8B030D-6E8A-4147-A177-3AD203B41FA5}">
                      <a16:colId xmlns:a16="http://schemas.microsoft.com/office/drawing/2014/main" val="4088401462"/>
                    </a:ext>
                  </a:extLst>
                </a:gridCol>
                <a:gridCol w="779710">
                  <a:extLst>
                    <a:ext uri="{9D8B030D-6E8A-4147-A177-3AD203B41FA5}">
                      <a16:colId xmlns:a16="http://schemas.microsoft.com/office/drawing/2014/main" val="1276978340"/>
                    </a:ext>
                  </a:extLst>
                </a:gridCol>
                <a:gridCol w="641374">
                  <a:extLst>
                    <a:ext uri="{9D8B030D-6E8A-4147-A177-3AD203B41FA5}">
                      <a16:colId xmlns:a16="http://schemas.microsoft.com/office/drawing/2014/main" val="1514693554"/>
                    </a:ext>
                  </a:extLst>
                </a:gridCol>
              </a:tblGrid>
              <a:tr h="18324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816180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2T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3T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U2B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420210"/>
                  </a:ext>
                </a:extLst>
              </a:tr>
              <a:tr h="3664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(# of fingers)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(# of fingers)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2T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3T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 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difference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038896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 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dum^2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 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dum^2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092748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13598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LXD/LYD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689470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LYS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250374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55409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LXD/LYD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589981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LYS -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colmux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208713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677027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GXD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265923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671744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GYD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32916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243924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GXD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863025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968209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GYD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254690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762480"/>
                  </a:ext>
                </a:extLst>
              </a:tr>
              <a:tr h="1832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in dum^2 for 1 decoder. Local only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424245"/>
                  </a:ext>
                </a:extLst>
              </a:tr>
              <a:tr h="1832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in dum^2 for 1 decoder. Local + Global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514.5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1071.1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1863549"/>
                  </a:ext>
                </a:extLst>
              </a:tr>
              <a:tr h="1832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normalized to Unipolar 2T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2.08X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165079"/>
                  </a:ext>
                </a:extLst>
              </a:tr>
            </a:tbl>
          </a:graphicData>
        </a:graphic>
      </p:graphicFrame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9E100D8-095B-4890-B11D-1D3823CCC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260648"/>
            <a:ext cx="1296144" cy="655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85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3F7-3C21-4F50-B580-262521065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 limited decoder.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918D0BB8-5552-4567-8F42-2ED5BFC4B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260648"/>
            <a:ext cx="1296144" cy="6552233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21440A9-D57F-4ACB-BCDB-974F4AA85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216074"/>
              </p:ext>
            </p:extLst>
          </p:nvPr>
        </p:nvGraphicFramePr>
        <p:xfrm>
          <a:off x="1565320" y="1232756"/>
          <a:ext cx="10363328" cy="4214543"/>
        </p:xfrm>
        <a:graphic>
          <a:graphicData uri="http://schemas.openxmlformats.org/drawingml/2006/table">
            <a:tbl>
              <a:tblPr/>
              <a:tblGrid>
                <a:gridCol w="1383355">
                  <a:extLst>
                    <a:ext uri="{9D8B030D-6E8A-4147-A177-3AD203B41FA5}">
                      <a16:colId xmlns:a16="http://schemas.microsoft.com/office/drawing/2014/main" val="3459409211"/>
                    </a:ext>
                  </a:extLst>
                </a:gridCol>
                <a:gridCol w="314399">
                  <a:extLst>
                    <a:ext uri="{9D8B030D-6E8A-4147-A177-3AD203B41FA5}">
                      <a16:colId xmlns:a16="http://schemas.microsoft.com/office/drawing/2014/main" val="3809047477"/>
                    </a:ext>
                  </a:extLst>
                </a:gridCol>
                <a:gridCol w="943197">
                  <a:extLst>
                    <a:ext uri="{9D8B030D-6E8A-4147-A177-3AD203B41FA5}">
                      <a16:colId xmlns:a16="http://schemas.microsoft.com/office/drawing/2014/main" val="2884303557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4149432302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3155512039"/>
                    </a:ext>
                  </a:extLst>
                </a:gridCol>
                <a:gridCol w="628797">
                  <a:extLst>
                    <a:ext uri="{9D8B030D-6E8A-4147-A177-3AD203B41FA5}">
                      <a16:colId xmlns:a16="http://schemas.microsoft.com/office/drawing/2014/main" val="4209546339"/>
                    </a:ext>
                  </a:extLst>
                </a:gridCol>
                <a:gridCol w="943197">
                  <a:extLst>
                    <a:ext uri="{9D8B030D-6E8A-4147-A177-3AD203B41FA5}">
                      <a16:colId xmlns:a16="http://schemas.microsoft.com/office/drawing/2014/main" val="527028697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4235332080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2118782375"/>
                    </a:ext>
                  </a:extLst>
                </a:gridCol>
                <a:gridCol w="126499">
                  <a:extLst>
                    <a:ext uri="{9D8B030D-6E8A-4147-A177-3AD203B41FA5}">
                      <a16:colId xmlns:a16="http://schemas.microsoft.com/office/drawing/2014/main" val="97829810"/>
                    </a:ext>
                  </a:extLst>
                </a:gridCol>
                <a:gridCol w="301823">
                  <a:extLst>
                    <a:ext uri="{9D8B030D-6E8A-4147-A177-3AD203B41FA5}">
                      <a16:colId xmlns:a16="http://schemas.microsoft.com/office/drawing/2014/main" val="3201269042"/>
                    </a:ext>
                  </a:extLst>
                </a:gridCol>
                <a:gridCol w="779710">
                  <a:extLst>
                    <a:ext uri="{9D8B030D-6E8A-4147-A177-3AD203B41FA5}">
                      <a16:colId xmlns:a16="http://schemas.microsoft.com/office/drawing/2014/main" val="2831255515"/>
                    </a:ext>
                  </a:extLst>
                </a:gridCol>
                <a:gridCol w="301823">
                  <a:extLst>
                    <a:ext uri="{9D8B030D-6E8A-4147-A177-3AD203B41FA5}">
                      <a16:colId xmlns:a16="http://schemas.microsoft.com/office/drawing/2014/main" val="3621169500"/>
                    </a:ext>
                  </a:extLst>
                </a:gridCol>
                <a:gridCol w="779710">
                  <a:extLst>
                    <a:ext uri="{9D8B030D-6E8A-4147-A177-3AD203B41FA5}">
                      <a16:colId xmlns:a16="http://schemas.microsoft.com/office/drawing/2014/main" val="2584891863"/>
                    </a:ext>
                  </a:extLst>
                </a:gridCol>
                <a:gridCol w="641374">
                  <a:extLst>
                    <a:ext uri="{9D8B030D-6E8A-4147-A177-3AD203B41FA5}">
                      <a16:colId xmlns:a16="http://schemas.microsoft.com/office/drawing/2014/main" val="45104277"/>
                    </a:ext>
                  </a:extLst>
                </a:gridCol>
              </a:tblGrid>
              <a:tr h="18324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07000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2T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3T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U2B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943217"/>
                  </a:ext>
                </a:extLst>
              </a:tr>
              <a:tr h="3664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(# of fingers)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(# of fingers)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2T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3T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 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difference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981192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 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dum^2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 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dum^2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898958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446467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LXD/LYD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440405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LYS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777776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531992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LXD/LYD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533898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LYS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973711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236959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GXD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773486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GYS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689740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GYD - rowmux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266298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339613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GXD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796401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GYS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018262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GYD - colmux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400696"/>
                  </a:ext>
                </a:extLst>
              </a:tr>
              <a:tr h="18324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388112"/>
                  </a:ext>
                </a:extLst>
              </a:tr>
              <a:tr h="1832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in dum^2 for 1 decoder. Local only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483.0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391.5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259766"/>
                  </a:ext>
                </a:extLst>
              </a:tr>
              <a:tr h="1832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in dum^2 for 1 decoder. Local + Global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514.5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574.2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054341"/>
                  </a:ext>
                </a:extLst>
              </a:tr>
              <a:tr h="1832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normalized to Unipolar 2T</a:t>
                      </a:r>
                    </a:p>
                  </a:txBody>
                  <a:tcPr marL="6319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780" marR="6319" marT="63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1.12X</a:t>
                      </a: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269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003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D017CC-E7CA-4332-9FA6-A90B4482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3T Bipolar vs 2T unipolar Decoder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5A18B40-D3F1-4E32-A247-3E7328F2E623}"/>
              </a:ext>
            </a:extLst>
          </p:cNvPr>
          <p:cNvGrpSpPr/>
          <p:nvPr/>
        </p:nvGrpSpPr>
        <p:grpSpPr>
          <a:xfrm>
            <a:off x="155340" y="1052736"/>
            <a:ext cx="7280218" cy="5252474"/>
            <a:chOff x="2459596" y="1056846"/>
            <a:chExt cx="7280218" cy="5252474"/>
          </a:xfrm>
        </p:grpSpPr>
        <p:pic>
          <p:nvPicPr>
            <p:cNvPr id="8" name="Picture 7" descr="Diagram, schematic&#10;&#10;Description automatically generated">
              <a:extLst>
                <a:ext uri="{FF2B5EF4-FFF2-40B4-BE49-F238E27FC236}">
                  <a16:creationId xmlns:a16="http://schemas.microsoft.com/office/drawing/2014/main" id="{0C155991-FB4F-43C2-AD63-CA4A0AD80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9596" y="1056846"/>
              <a:ext cx="7280218" cy="491067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71A546E-6FE7-4F1F-A050-39355D95F226}"/>
                </a:ext>
              </a:extLst>
            </p:cNvPr>
            <p:cNvSpPr txBox="1"/>
            <p:nvPr/>
          </p:nvSpPr>
          <p:spPr>
            <a:xfrm>
              <a:off x="3791744" y="5881382"/>
              <a:ext cx="1055097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Bipolar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9F0C52F-920B-4A24-941F-BD3D868868E3}"/>
                </a:ext>
              </a:extLst>
            </p:cNvPr>
            <p:cNvSpPr txBox="1"/>
            <p:nvPr/>
          </p:nvSpPr>
          <p:spPr>
            <a:xfrm>
              <a:off x="7248128" y="5881382"/>
              <a:ext cx="1226618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Unipolar</a:t>
              </a: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78BE1C-C59D-4A76-B253-DF7F6AF7C618}"/>
              </a:ext>
            </a:extLst>
          </p:cNvPr>
          <p:cNvCxnSpPr/>
          <p:nvPr/>
        </p:nvCxnSpPr>
        <p:spPr>
          <a:xfrm>
            <a:off x="7608168" y="1268760"/>
            <a:ext cx="0" cy="504056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6ABB6C7-CEE6-4221-916F-24518EF9C228}"/>
              </a:ext>
            </a:extLst>
          </p:cNvPr>
          <p:cNvSpPr txBox="1"/>
          <p:nvPr/>
        </p:nvSpPr>
        <p:spPr>
          <a:xfrm>
            <a:off x="7860196" y="3032956"/>
            <a:ext cx="400975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/>
              <a:t>3T requires extra tracks (red)</a:t>
            </a:r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1600" dirty="0"/>
              <a:t>Pbm#2 32 extra partition tracks</a:t>
            </a:r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1600" dirty="0"/>
              <a:t>Pbm#1 128+128 (8+8/pitch-cell)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17773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D017CC-E7CA-4332-9FA6-A90B4482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3T Bipolar vs 2T unipolar Decoder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78BE1C-C59D-4A76-B253-DF7F6AF7C618}"/>
              </a:ext>
            </a:extLst>
          </p:cNvPr>
          <p:cNvCxnSpPr/>
          <p:nvPr/>
        </p:nvCxnSpPr>
        <p:spPr>
          <a:xfrm>
            <a:off x="7032104" y="1268760"/>
            <a:ext cx="0" cy="504056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6ABB6C7-CEE6-4221-916F-24518EF9C228}"/>
              </a:ext>
            </a:extLst>
          </p:cNvPr>
          <p:cNvSpPr txBox="1"/>
          <p:nvPr/>
        </p:nvSpPr>
        <p:spPr>
          <a:xfrm>
            <a:off x="7356140" y="1160748"/>
            <a:ext cx="4131196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Pbm#2 32  extra global</a:t>
            </a:r>
            <a:br>
              <a:rPr lang="en-US" sz="2400" dirty="0"/>
            </a:br>
            <a:r>
              <a:rPr lang="en-US" sz="2400" dirty="0"/>
              <a:t>nodes in 3T, with no metal</a:t>
            </a:r>
            <a:br>
              <a:rPr lang="en-US" sz="2400" dirty="0"/>
            </a:br>
            <a:r>
              <a:rPr lang="en-US" sz="2400" dirty="0"/>
              <a:t>available.</a:t>
            </a:r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2400" dirty="0"/>
              <a:t>ATF is balanced metal</a:t>
            </a:r>
            <a:br>
              <a:rPr lang="en-US" sz="2400" dirty="0"/>
            </a:br>
            <a:r>
              <a:rPr lang="en-US" sz="2400" dirty="0"/>
              <a:t>vs diffusion</a:t>
            </a:r>
          </a:p>
          <a:p>
            <a:endParaRPr lang="en-US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06D210-D269-4175-9460-BA4966847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40" y="1304764"/>
            <a:ext cx="6336704" cy="4671663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AB702D52-FC76-492F-83E1-4E353AEE0B1D}"/>
              </a:ext>
            </a:extLst>
          </p:cNvPr>
          <p:cNvSpPr/>
          <p:nvPr/>
        </p:nvSpPr>
        <p:spPr>
          <a:xfrm>
            <a:off x="1883532" y="1988840"/>
            <a:ext cx="612068" cy="576064"/>
          </a:xfrm>
          <a:prstGeom prst="ellipse">
            <a:avLst/>
          </a:prstGeom>
          <a:noFill/>
          <a:ln w="57150">
            <a:solidFill>
              <a:srgbClr val="0E5E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9A85BEA-D7CF-4234-9931-CBDBB36FD62C}"/>
              </a:ext>
            </a:extLst>
          </p:cNvPr>
          <p:cNvSpPr/>
          <p:nvPr/>
        </p:nvSpPr>
        <p:spPr>
          <a:xfrm>
            <a:off x="683812" y="3772894"/>
            <a:ext cx="1967948" cy="966083"/>
          </a:xfrm>
          <a:custGeom>
            <a:avLst/>
            <a:gdLst>
              <a:gd name="connsiteX0" fmla="*/ 0 w 1967948"/>
              <a:gd name="connsiteY0" fmla="*/ 966083 h 966083"/>
              <a:gd name="connsiteX1" fmla="*/ 1594237 w 1967948"/>
              <a:gd name="connsiteY1" fmla="*/ 640080 h 966083"/>
              <a:gd name="connsiteX2" fmla="*/ 1967948 w 1967948"/>
              <a:gd name="connsiteY2" fmla="*/ 0 h 966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7948" h="966083">
                <a:moveTo>
                  <a:pt x="0" y="966083"/>
                </a:moveTo>
                <a:cubicBezTo>
                  <a:pt x="633123" y="883588"/>
                  <a:pt x="1266246" y="801094"/>
                  <a:pt x="1594237" y="640080"/>
                </a:cubicBezTo>
                <a:cubicBezTo>
                  <a:pt x="1922228" y="479066"/>
                  <a:pt x="1945088" y="239533"/>
                  <a:pt x="196794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4C6D2B6-ADD4-447F-AD59-311C68D066C1}"/>
              </a:ext>
            </a:extLst>
          </p:cNvPr>
          <p:cNvSpPr/>
          <p:nvPr/>
        </p:nvSpPr>
        <p:spPr>
          <a:xfrm>
            <a:off x="2767054" y="3705308"/>
            <a:ext cx="2890299" cy="1300368"/>
          </a:xfrm>
          <a:custGeom>
            <a:avLst/>
            <a:gdLst>
              <a:gd name="connsiteX0" fmla="*/ 0 w 2890299"/>
              <a:gd name="connsiteY0" fmla="*/ 0 h 1300368"/>
              <a:gd name="connsiteX1" fmla="*/ 830911 w 2890299"/>
              <a:gd name="connsiteY1" fmla="*/ 1300038 h 1300368"/>
              <a:gd name="connsiteX2" fmla="*/ 2890299 w 2890299"/>
              <a:gd name="connsiteY2" fmla="*/ 99391 h 1300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90299" h="1300368">
                <a:moveTo>
                  <a:pt x="0" y="0"/>
                </a:moveTo>
                <a:cubicBezTo>
                  <a:pt x="174597" y="641736"/>
                  <a:pt x="349195" y="1283473"/>
                  <a:pt x="830911" y="1300038"/>
                </a:cubicBezTo>
                <a:cubicBezTo>
                  <a:pt x="1312627" y="1316603"/>
                  <a:pt x="2101463" y="707997"/>
                  <a:pt x="2890299" y="9939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1AA56B-A2F4-4CF0-B146-022BFF7B4444}"/>
              </a:ext>
            </a:extLst>
          </p:cNvPr>
          <p:cNvSpPr txBox="1"/>
          <p:nvPr/>
        </p:nvSpPr>
        <p:spPr>
          <a:xfrm>
            <a:off x="2531604" y="4221088"/>
            <a:ext cx="1444626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16+16=32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F39746-DF26-49BA-8816-A707C2F81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4252" y="3789040"/>
            <a:ext cx="2479687" cy="246140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6BF2B62-24F5-4E06-B03B-5514BFCC1254}"/>
              </a:ext>
            </a:extLst>
          </p:cNvPr>
          <p:cNvSpPr txBox="1"/>
          <p:nvPr/>
        </p:nvSpPr>
        <p:spPr>
          <a:xfrm>
            <a:off x="8040216" y="3501008"/>
            <a:ext cx="4006159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Solution: grow tile size</a:t>
            </a:r>
          </a:p>
        </p:txBody>
      </p:sp>
    </p:spTree>
    <p:extLst>
      <p:ext uri="{BB962C8B-B14F-4D97-AF65-F5344CB8AC3E}">
        <p14:creationId xmlns:p14="http://schemas.microsoft.com/office/powerpoint/2010/main" val="3248896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6642-7601-4CDB-AFBA-FDC342D6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Pbm#2 -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AC0C19-2E9A-4562-BF81-1E5365B82158}"/>
              </a:ext>
            </a:extLst>
          </p:cNvPr>
          <p:cNvGrpSpPr/>
          <p:nvPr/>
        </p:nvGrpSpPr>
        <p:grpSpPr>
          <a:xfrm>
            <a:off x="1631504" y="1340768"/>
            <a:ext cx="4932548" cy="4896544"/>
            <a:chOff x="1631504" y="1340768"/>
            <a:chExt cx="4932548" cy="489654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2CBEA4A-727B-4F3A-847A-D32D564E697B}"/>
                </a:ext>
              </a:extLst>
            </p:cNvPr>
            <p:cNvSpPr>
              <a:spLocks/>
            </p:cNvSpPr>
            <p:nvPr/>
          </p:nvSpPr>
          <p:spPr>
            <a:xfrm>
              <a:off x="1631504" y="1601788"/>
              <a:ext cx="4392488" cy="434749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462998F-EB35-4B50-A92A-FA930A51E871}"/>
                </a:ext>
              </a:extLst>
            </p:cNvPr>
            <p:cNvSpPr>
              <a:spLocks/>
            </p:cNvSpPr>
            <p:nvPr/>
          </p:nvSpPr>
          <p:spPr>
            <a:xfrm>
              <a:off x="1631504" y="1601788"/>
              <a:ext cx="3657600" cy="3657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ATF Tile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4A77472-F9A9-4AB1-A2A7-BA6DAAD17E34}"/>
                </a:ext>
              </a:extLst>
            </p:cNvPr>
            <p:cNvGrpSpPr/>
            <p:nvPr/>
          </p:nvGrpSpPr>
          <p:grpSpPr>
            <a:xfrm>
              <a:off x="5267910" y="1340768"/>
              <a:ext cx="763542" cy="4896544"/>
              <a:chOff x="5267910" y="1340768"/>
              <a:chExt cx="763542" cy="4896544"/>
            </a:xfrm>
          </p:grpSpPr>
          <p:sp>
            <p:nvSpPr>
              <p:cNvPr id="7" name="Arrow: Down 6">
                <a:extLst>
                  <a:ext uri="{FF2B5EF4-FFF2-40B4-BE49-F238E27FC236}">
                    <a16:creationId xmlns:a16="http://schemas.microsoft.com/office/drawing/2014/main" id="{3C77D810-0EEB-4B16-8497-477A05E7D76A}"/>
                  </a:ext>
                </a:extLst>
              </p:cNvPr>
              <p:cNvSpPr/>
              <p:nvPr/>
            </p:nvSpPr>
            <p:spPr>
              <a:xfrm>
                <a:off x="5519936" y="1340768"/>
                <a:ext cx="252028" cy="489654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2FAC98-0790-424B-9A4E-C4E1CF3493F6}"/>
                  </a:ext>
                </a:extLst>
              </p:cNvPr>
              <p:cNvSpPr txBox="1"/>
              <p:nvPr/>
            </p:nvSpPr>
            <p:spPr>
              <a:xfrm rot="16200000">
                <a:off x="4040907" y="3113416"/>
                <a:ext cx="3217547" cy="763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Add 32x4=128 tracks for</a:t>
                </a:r>
              </a:p>
              <a:p>
                <a:r>
                  <a:rPr lang="en-US" dirty="0" err="1"/>
                  <a:t>rowmux</a:t>
                </a:r>
                <a:endParaRPr lang="en-US" dirty="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A318387-8CF9-4B50-BC44-097F24478DA9}"/>
                </a:ext>
              </a:extLst>
            </p:cNvPr>
            <p:cNvGrpSpPr/>
            <p:nvPr/>
          </p:nvGrpSpPr>
          <p:grpSpPr>
            <a:xfrm rot="16200000">
              <a:off x="3734009" y="3162699"/>
              <a:ext cx="763542" cy="4896544"/>
              <a:chOff x="5267910" y="1340768"/>
              <a:chExt cx="763542" cy="4896544"/>
            </a:xfrm>
          </p:grpSpPr>
          <p:sp>
            <p:nvSpPr>
              <p:cNvPr id="11" name="Arrow: Down 10">
                <a:extLst>
                  <a:ext uri="{FF2B5EF4-FFF2-40B4-BE49-F238E27FC236}">
                    <a16:creationId xmlns:a16="http://schemas.microsoft.com/office/drawing/2014/main" id="{D4914113-EEE6-4E06-B242-C97C873A3525}"/>
                  </a:ext>
                </a:extLst>
              </p:cNvPr>
              <p:cNvSpPr/>
              <p:nvPr/>
            </p:nvSpPr>
            <p:spPr>
              <a:xfrm>
                <a:off x="5519936" y="1340768"/>
                <a:ext cx="252028" cy="489654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462B3B2-38FC-430A-AFCF-AE9673DB9410}"/>
                  </a:ext>
                </a:extLst>
              </p:cNvPr>
              <p:cNvSpPr txBox="1"/>
              <p:nvPr/>
            </p:nvSpPr>
            <p:spPr>
              <a:xfrm rot="5400000">
                <a:off x="4040907" y="3113417"/>
                <a:ext cx="3217547" cy="763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Add 32x4=128 tracks for</a:t>
                </a:r>
              </a:p>
              <a:p>
                <a:r>
                  <a:rPr lang="en-US" dirty="0" err="1"/>
                  <a:t>rowmux</a:t>
                </a:r>
                <a:endParaRPr lang="en-US" dirty="0"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9F1A3570-811D-4BC9-9077-5905A04253E4}"/>
              </a:ext>
            </a:extLst>
          </p:cNvPr>
          <p:cNvSpPr txBox="1"/>
          <p:nvPr/>
        </p:nvSpPr>
        <p:spPr>
          <a:xfrm>
            <a:off x="7032104" y="2420888"/>
            <a:ext cx="1093569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3000^2</a:t>
            </a:r>
          </a:p>
          <a:p>
            <a:r>
              <a:rPr lang="en-US" dirty="0"/>
              <a:t>3343^2</a:t>
            </a:r>
          </a:p>
        </p:txBody>
      </p:sp>
    </p:spTree>
    <p:extLst>
      <p:ext uri="{BB962C8B-B14F-4D97-AF65-F5344CB8AC3E}">
        <p14:creationId xmlns:p14="http://schemas.microsoft.com/office/powerpoint/2010/main" val="3386781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460CD-6D49-46CA-B8F9-F1E9D7A2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4252" y="152400"/>
            <a:ext cx="2913348" cy="1692424"/>
          </a:xfrm>
        </p:spPr>
        <p:txBody>
          <a:bodyPr/>
          <a:lstStyle/>
          <a:p>
            <a:r>
              <a:rPr lang="en-US" dirty="0"/>
              <a:t>Updated</a:t>
            </a:r>
            <a:br>
              <a:rPr lang="en-US" dirty="0"/>
            </a:br>
            <a:r>
              <a:rPr lang="en-US" dirty="0"/>
              <a:t>Die size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9D0D36-50FF-4592-8887-4ECFF433C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0"/>
            <a:ext cx="7780629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27D1A1-4924-4138-9E99-59A8ABE0EB9F}"/>
              </a:ext>
            </a:extLst>
          </p:cNvPr>
          <p:cNvSpPr txBox="1"/>
          <p:nvPr/>
        </p:nvSpPr>
        <p:spPr>
          <a:xfrm>
            <a:off x="8256240" y="2996952"/>
            <a:ext cx="3887346" cy="14347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226mm^2 is a showstopper</a:t>
            </a:r>
          </a:p>
          <a:p>
            <a:r>
              <a:rPr lang="en-US" dirty="0"/>
              <a:t>My recommendations is to</a:t>
            </a:r>
            <a:br>
              <a:rPr lang="en-US" dirty="0"/>
            </a:br>
            <a:r>
              <a:rPr lang="en-US" dirty="0"/>
              <a:t>add metals not grow diffusion.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66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98D7-DE4A-4ABA-84D1-3B096B0A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7451C5A-1897-4F8B-B5D5-C723C9A2EC25}"/>
              </a:ext>
            </a:extLst>
          </p:cNvPr>
          <p:cNvGraphicFramePr>
            <a:graphicFrameLocks noGrp="1"/>
          </p:cNvGraphicFramePr>
          <p:nvPr/>
        </p:nvGraphicFramePr>
        <p:xfrm>
          <a:off x="2229188" y="1138136"/>
          <a:ext cx="7733624" cy="5038929"/>
        </p:xfrm>
        <a:graphic>
          <a:graphicData uri="http://schemas.openxmlformats.org/drawingml/2006/table">
            <a:tbl>
              <a:tblPr/>
              <a:tblGrid>
                <a:gridCol w="657935">
                  <a:extLst>
                    <a:ext uri="{9D8B030D-6E8A-4147-A177-3AD203B41FA5}">
                      <a16:colId xmlns:a16="http://schemas.microsoft.com/office/drawing/2014/main" val="3735325022"/>
                    </a:ext>
                  </a:extLst>
                </a:gridCol>
                <a:gridCol w="461709">
                  <a:extLst>
                    <a:ext uri="{9D8B030D-6E8A-4147-A177-3AD203B41FA5}">
                      <a16:colId xmlns:a16="http://schemas.microsoft.com/office/drawing/2014/main" val="1478066952"/>
                    </a:ext>
                  </a:extLst>
                </a:gridCol>
                <a:gridCol w="1373584">
                  <a:extLst>
                    <a:ext uri="{9D8B030D-6E8A-4147-A177-3AD203B41FA5}">
                      <a16:colId xmlns:a16="http://schemas.microsoft.com/office/drawing/2014/main" val="2796675561"/>
                    </a:ext>
                  </a:extLst>
                </a:gridCol>
                <a:gridCol w="2597112">
                  <a:extLst>
                    <a:ext uri="{9D8B030D-6E8A-4147-A177-3AD203B41FA5}">
                      <a16:colId xmlns:a16="http://schemas.microsoft.com/office/drawing/2014/main" val="2147028007"/>
                    </a:ext>
                  </a:extLst>
                </a:gridCol>
                <a:gridCol w="554051">
                  <a:extLst>
                    <a:ext uri="{9D8B030D-6E8A-4147-A177-3AD203B41FA5}">
                      <a16:colId xmlns:a16="http://schemas.microsoft.com/office/drawing/2014/main" val="722912227"/>
                    </a:ext>
                  </a:extLst>
                </a:gridCol>
                <a:gridCol w="554051">
                  <a:extLst>
                    <a:ext uri="{9D8B030D-6E8A-4147-A177-3AD203B41FA5}">
                      <a16:colId xmlns:a16="http://schemas.microsoft.com/office/drawing/2014/main" val="3147317441"/>
                    </a:ext>
                  </a:extLst>
                </a:gridCol>
                <a:gridCol w="911875">
                  <a:extLst>
                    <a:ext uri="{9D8B030D-6E8A-4147-A177-3AD203B41FA5}">
                      <a16:colId xmlns:a16="http://schemas.microsoft.com/office/drawing/2014/main" val="651994270"/>
                    </a:ext>
                  </a:extLst>
                </a:gridCol>
                <a:gridCol w="623307">
                  <a:extLst>
                    <a:ext uri="{9D8B030D-6E8A-4147-A177-3AD203B41FA5}">
                      <a16:colId xmlns:a16="http://schemas.microsoft.com/office/drawing/2014/main" val="1551084421"/>
                    </a:ext>
                  </a:extLst>
                </a:gridCol>
              </a:tblGrid>
              <a:tr h="1789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Decoder FP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Area/Tile array area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notes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X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Y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extra/ direction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466439"/>
                  </a:ext>
                </a:extLst>
              </a:tr>
              <a:tr h="1789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ratio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mm^2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ratio to unipolar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L^2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938384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480855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unipolar die size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8912938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269699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544672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562280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144.3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 if decoder matches unipolar foot print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9762228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30862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2301768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151.9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683146"/>
                  </a:ext>
                </a:extLst>
              </a:tr>
              <a:tr h="3347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153.4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 decoder with 8 transistor/pitch cell;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M1/M2/M3 at finer pitch; non starter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10598008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263202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125178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159.5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418625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163.3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535840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167.1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365464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170.8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515215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503956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178.4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835422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182.2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891534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186.0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340364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189.8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488839"/>
                  </a:ext>
                </a:extLst>
              </a:tr>
              <a:tr h="8368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 process 3T decoder with diffusion limited 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print, uses 4 xtor per pitchcell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740 L per side covers the 128 extra tracks needed to support extra partition routes needed by the M2/M3 decoder.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3709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740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13879078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64882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193.6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116020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197.4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17495"/>
                  </a:ext>
                </a:extLst>
              </a:tr>
              <a:tr h="1673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201.2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71" marR="5771" marT="57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579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74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2D0E5-7403-4088-BAD2-8E6CD17A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A6128-91AD-4503-B206-0295EF6AB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1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01DD3-E477-477C-AFBB-9D59A4204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A4A408E-FAFA-461E-8531-404B2019AE8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26437" y="1219207"/>
          <a:ext cx="6739126" cy="4876785"/>
        </p:xfrm>
        <a:graphic>
          <a:graphicData uri="http://schemas.openxmlformats.org/drawingml/2006/table">
            <a:tbl>
              <a:tblPr/>
              <a:tblGrid>
                <a:gridCol w="762771">
                  <a:extLst>
                    <a:ext uri="{9D8B030D-6E8A-4147-A177-3AD203B41FA5}">
                      <a16:colId xmlns:a16="http://schemas.microsoft.com/office/drawing/2014/main" val="3313011972"/>
                    </a:ext>
                  </a:extLst>
                </a:gridCol>
                <a:gridCol w="1140225">
                  <a:extLst>
                    <a:ext uri="{9D8B030D-6E8A-4147-A177-3AD203B41FA5}">
                      <a16:colId xmlns:a16="http://schemas.microsoft.com/office/drawing/2014/main" val="2834961476"/>
                    </a:ext>
                  </a:extLst>
                </a:gridCol>
                <a:gridCol w="2209678">
                  <a:extLst>
                    <a:ext uri="{9D8B030D-6E8A-4147-A177-3AD203B41FA5}">
                      <a16:colId xmlns:a16="http://schemas.microsoft.com/office/drawing/2014/main" val="837273364"/>
                    </a:ext>
                  </a:extLst>
                </a:gridCol>
                <a:gridCol w="597636">
                  <a:extLst>
                    <a:ext uri="{9D8B030D-6E8A-4147-A177-3AD203B41FA5}">
                      <a16:colId xmlns:a16="http://schemas.microsoft.com/office/drawing/2014/main" val="904942703"/>
                    </a:ext>
                  </a:extLst>
                </a:gridCol>
                <a:gridCol w="467886">
                  <a:extLst>
                    <a:ext uri="{9D8B030D-6E8A-4147-A177-3AD203B41FA5}">
                      <a16:colId xmlns:a16="http://schemas.microsoft.com/office/drawing/2014/main" val="2022845589"/>
                    </a:ext>
                  </a:extLst>
                </a:gridCol>
                <a:gridCol w="625158">
                  <a:extLst>
                    <a:ext uri="{9D8B030D-6E8A-4147-A177-3AD203B41FA5}">
                      <a16:colId xmlns:a16="http://schemas.microsoft.com/office/drawing/2014/main" val="52528781"/>
                    </a:ext>
                  </a:extLst>
                </a:gridCol>
                <a:gridCol w="467886">
                  <a:extLst>
                    <a:ext uri="{9D8B030D-6E8A-4147-A177-3AD203B41FA5}">
                      <a16:colId xmlns:a16="http://schemas.microsoft.com/office/drawing/2014/main" val="312261776"/>
                    </a:ext>
                  </a:extLst>
                </a:gridCol>
                <a:gridCol w="467886">
                  <a:extLst>
                    <a:ext uri="{9D8B030D-6E8A-4147-A177-3AD203B41FA5}">
                      <a16:colId xmlns:a16="http://schemas.microsoft.com/office/drawing/2014/main" val="2198436769"/>
                    </a:ext>
                  </a:extLst>
                </a:gridCol>
              </a:tblGrid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934014"/>
                  </a:ext>
                </a:extLst>
              </a:tr>
              <a:tr h="106047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913179"/>
                  </a:ext>
                </a:extLst>
              </a:tr>
              <a:tr h="2004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Function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block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Synergy - simplest change to functioning bism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r>
                        <a:rPr lang="en-US" sz="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Occupancy [%]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r>
                        <a:rPr lang="en-US" sz="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Occupancy [%]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51961"/>
                  </a:ext>
                </a:extLst>
              </a:tr>
              <a:tr h="1060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13896351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155.9%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8913071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36171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ROWMUX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dedicated 3t decoder - this is new design, even with 33.5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5273882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3235510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5575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COLMUX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dedicated 3t decoder - this is new design, even with 33.5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5273882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2986803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265788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2X2 LOGIC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1386388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788352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46004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blsupmux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55892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111784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892545"/>
                  </a:ext>
                </a:extLst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axn sw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fit, 2 x count needed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cannot share vertically, horizontally only diagonally in 2x2 patch, same as s24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336000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168000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428353"/>
                  </a:ext>
                </a:extLst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hnreg sw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fit, 2 x count needed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cannot share vertically, horizontally only diagonally in 2x2 patch, same as s24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304064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152032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983354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gwl_gnd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not be needed for full cmos global selects. Wip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273568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136784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352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gbl gnd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not be needed for full cmos global selects. Wip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218080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109040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060935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and3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count, bl/wl ccell - same as S24 config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31248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15624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450443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ccellbias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count, bl/wl ccell - same as S24 config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144896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72448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47942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guardring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change, can reuse with minor tweeks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22640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22640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10209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LOGIC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1313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1761655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1489824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05356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iref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374234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374234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285169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blvdm_mux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381470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381470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693565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tko_bl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17116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17116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699225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tko_wl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40158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40158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859552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tilelogic_bl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redesign witl bipolar algo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101437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101437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34161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masklogic_bl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90432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90432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6174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data_lat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49560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49560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655423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masklogic_wl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54302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54302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206835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tilelogic_wl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redesign witl bipolar algo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69176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69176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99467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lwlselv_mux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resize and double circuit count in same layout foot print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487264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243632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89993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wl_supmux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56398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28199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943145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capacitor</a:t>
                      </a:r>
                    </a:p>
                  </a:txBody>
                  <a:tcPr marL="51313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minor re-layout/size change fit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40108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40108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466608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SPACE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1313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-40108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171351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07973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SLIVER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1313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240653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241231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512821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logic + 2 x 2 logic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35.3%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25.6%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0913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area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13896351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L^2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8913071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20710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Count X per partition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16.75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16.75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939515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Count Y per partition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8.75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8.75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990477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Count XY inc Term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146.56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146.56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54557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area + term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2036683950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1306321984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426150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area + term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5.0917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L^2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3.2658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536492"/>
                  </a:ext>
                </a:extLst>
              </a:tr>
              <a:tr h="297616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Ptn overhead (pcl, decoders etc.), assumes extra gx/gy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decoders shrink to fit in same area, need estimate to upsize - wip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0.3733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mm^2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0.3733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8314801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count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78337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area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174.9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mm^2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116.5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064496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IO+Periphery area</a:t>
                      </a:r>
                    </a:p>
                  </a:txBody>
                  <a:tcPr marL="102626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mm^2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21" marR="3421" marT="34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489724"/>
                  </a:ext>
                </a:extLst>
              </a:tr>
              <a:tr h="99205"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102626" marR="3421" marT="34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192.1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mm^2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133.7</a:t>
                      </a: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1" marR="3421" marT="34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474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03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900808-7E6B-49CB-B2D1-62294C5930DC}"/>
              </a:ext>
            </a:extLst>
          </p:cNvPr>
          <p:cNvSpPr/>
          <p:nvPr/>
        </p:nvSpPr>
        <p:spPr>
          <a:xfrm>
            <a:off x="407368" y="1088740"/>
            <a:ext cx="568863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</a:rPr>
              <a:t>BOUNDARY CONDITIONS: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Process Tech: P1241</a:t>
            </a:r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33.5 Cell pitch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ATF CMOS Collateral – metal stack + transistors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96981" lvl="1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Pending: LXD=3.16/5.52 LMIN End of Week. </a:t>
            </a:r>
            <a:r>
              <a:rPr lang="en-US" sz="16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iOFF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meets requirements.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BiSM Algo. Read/Write already defined.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Die density : 128 tile/part 32 partitions 4Kx4Kx4 32G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</a:rPr>
              <a:t>What I can Change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Circuit arch</a:t>
            </a:r>
          </a:p>
          <a:p>
            <a:pPr marL="725531" lvl="1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     Decoder Arch 3T/ 2T float etc.</a:t>
            </a:r>
          </a:p>
          <a:p>
            <a:pPr marL="725531" lvl="1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     Decoder layout topology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</a:rPr>
              <a:t>inc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 Routing &amp; sizes of devices. W only</a:t>
            </a:r>
          </a:p>
          <a:p>
            <a:pPr marL="725531" lvl="1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     Tile logic : Circuits needed to enable bipolar operation</a:t>
            </a:r>
          </a:p>
          <a:p>
            <a:pPr marL="1279611" lvl="2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 Algo dependent circuit simplification</a:t>
            </a:r>
          </a:p>
          <a:p>
            <a:pPr marL="1279611" lvl="2" indent="-17145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 Layout change included for above changes.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CD2F978-2F9D-4502-837F-AECC5FF8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condition assumptions</a:t>
            </a:r>
          </a:p>
        </p:txBody>
      </p:sp>
    </p:spTree>
    <p:extLst>
      <p:ext uri="{BB962C8B-B14F-4D97-AF65-F5344CB8AC3E}">
        <p14:creationId xmlns:p14="http://schemas.microsoft.com/office/powerpoint/2010/main" val="375202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FA16E32-8D8F-4FB6-81AE-E1D15ADD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Path1 is shown today ….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68BAB2-AE79-40E0-906A-859B961DE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Path 1 – 3T decoder: footprint analysis based on CMOS and Interconnect for  fast fail or decision path</a:t>
            </a:r>
          </a:p>
          <a:p>
            <a:r>
              <a:rPr lang="en-US" dirty="0"/>
              <a:t>Path 2 – 2T decoder with neighboring deselect ground: will it work? if pass, footprint analysis</a:t>
            </a:r>
          </a:p>
          <a:p>
            <a:r>
              <a:rPr lang="en-US" dirty="0"/>
              <a:t>Path 3 – 2T decoder with deselect float: same critical milestone above.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13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856D92-E2F9-4931-B59C-1D1358176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185" y="116632"/>
            <a:ext cx="5292807" cy="64893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B615BB-245C-41E8-BAB5-2B747730007C}"/>
              </a:ext>
            </a:extLst>
          </p:cNvPr>
          <p:cNvSpPr txBox="1"/>
          <p:nvPr/>
        </p:nvSpPr>
        <p:spPr>
          <a:xfrm>
            <a:off x="8760296" y="4185084"/>
            <a:ext cx="29883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/>
              <a:t>M4 @ 2X pitch AM0/7</a:t>
            </a:r>
            <a:br>
              <a:rPr lang="en-US" sz="1600" dirty="0"/>
            </a:br>
            <a:r>
              <a:rPr lang="en-US" sz="1600" dirty="0"/>
              <a:t>(red)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/>
              <a:t>AM0/7 Cell pitch</a:t>
            </a:r>
            <a:br>
              <a:rPr lang="en-US" sz="1600" dirty="0"/>
            </a:br>
            <a:r>
              <a:rPr lang="en-US" sz="1600" dirty="0"/>
              <a:t>(blue)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/>
              <a:t>32 + 32 M4 offset at</a:t>
            </a:r>
            <a:br>
              <a:rPr lang="en-US" sz="1600" dirty="0"/>
            </a:br>
            <a:r>
              <a:rPr lang="en-US" sz="1600" dirty="0"/>
              <a:t>middle of the decoder.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/>
              <a:t>32 decoders in top half</a:t>
            </a:r>
            <a:br>
              <a:rPr lang="en-US" sz="1600" dirty="0"/>
            </a:br>
            <a:r>
              <a:rPr lang="en-US" sz="1600" dirty="0"/>
              <a:t>32 decoders in bot half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/>
              <a:t>Decoders connect to M4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31FEF-FD09-4D3D-8E2D-401DD6A620D5}"/>
              </a:ext>
            </a:extLst>
          </p:cNvPr>
          <p:cNvSpPr txBox="1"/>
          <p:nvPr/>
        </p:nvSpPr>
        <p:spPr>
          <a:xfrm>
            <a:off x="6492044" y="1808820"/>
            <a:ext cx="1903150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ATF Decoder </a:t>
            </a:r>
          </a:p>
          <a:p>
            <a:r>
              <a:rPr lang="en-US" dirty="0"/>
              <a:t>background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9C4B88-8BD1-4987-BC20-D9DC7B0D0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6280" y="188640"/>
            <a:ext cx="2700300" cy="3934942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E26775-DF71-4DEC-8B10-93E977ECB3B0}"/>
              </a:ext>
            </a:extLst>
          </p:cNvPr>
          <p:cNvCxnSpPr>
            <a:cxnSpLocks/>
          </p:cNvCxnSpPr>
          <p:nvPr/>
        </p:nvCxnSpPr>
        <p:spPr>
          <a:xfrm flipH="1" flipV="1">
            <a:off x="5879976" y="764704"/>
            <a:ext cx="3744416" cy="75608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176B056-8D80-448F-9456-2CF25D38BF03}"/>
              </a:ext>
            </a:extLst>
          </p:cNvPr>
          <p:cNvCxnSpPr>
            <a:cxnSpLocks/>
          </p:cNvCxnSpPr>
          <p:nvPr/>
        </p:nvCxnSpPr>
        <p:spPr>
          <a:xfrm flipH="1">
            <a:off x="5807968" y="1520788"/>
            <a:ext cx="3816424" cy="478853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F7B26D9-288F-48F8-94C4-E2F8FAA6FDF1}"/>
              </a:ext>
            </a:extLst>
          </p:cNvPr>
          <p:cNvCxnSpPr>
            <a:cxnSpLocks/>
          </p:cNvCxnSpPr>
          <p:nvPr/>
        </p:nvCxnSpPr>
        <p:spPr>
          <a:xfrm flipH="1">
            <a:off x="5771964" y="2132856"/>
            <a:ext cx="3888432" cy="144016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947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2C13DE7-C7BE-44CD-AE48-735A321BC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0"/>
            <a:ext cx="3906212" cy="68580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C817BB6-C260-4A51-9BCB-476AE7302589}"/>
              </a:ext>
            </a:extLst>
          </p:cNvPr>
          <p:cNvGrpSpPr/>
          <p:nvPr/>
        </p:nvGrpSpPr>
        <p:grpSpPr>
          <a:xfrm>
            <a:off x="4043773" y="260649"/>
            <a:ext cx="2340260" cy="3039347"/>
            <a:chOff x="4763852" y="260648"/>
            <a:chExt cx="3858124" cy="507063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A4433E9-0CC7-4E7B-A138-21A6211CE6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3852" y="260648"/>
              <a:ext cx="2340260" cy="498552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AAEE0DF-757D-41E5-87A5-BE2B6106468D}"/>
                </a:ext>
              </a:extLst>
            </p:cNvPr>
            <p:cNvSpPr txBox="1"/>
            <p:nvPr/>
          </p:nvSpPr>
          <p:spPr>
            <a:xfrm>
              <a:off x="6132005" y="4869161"/>
              <a:ext cx="2363475" cy="462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Not in pitch cell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26E8B85-A38F-48A7-99AF-F10BBFDA208E}"/>
                </a:ext>
              </a:extLst>
            </p:cNvPr>
            <p:cNvSpPr txBox="1"/>
            <p:nvPr/>
          </p:nvSpPr>
          <p:spPr>
            <a:xfrm>
              <a:off x="6132001" y="3444177"/>
              <a:ext cx="2489975" cy="462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Not in pitch cell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57BA4B70-AE76-4A67-9D1C-6B8CC9C64E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0076" y="44624"/>
            <a:ext cx="4857977" cy="353701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FFD923D-3CAE-457D-B1C4-5EF4696157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5820" y="3645024"/>
            <a:ext cx="5920762" cy="23374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7B4E259-4524-4BCC-812E-F57C1DE38CE5}"/>
              </a:ext>
            </a:extLst>
          </p:cNvPr>
          <p:cNvSpPr txBox="1"/>
          <p:nvPr/>
        </p:nvSpPr>
        <p:spPr>
          <a:xfrm>
            <a:off x="3935760" y="6093296"/>
            <a:ext cx="4140877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Unipolar to Bipolar step by step.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A90616-B467-4D30-92D9-2E385DA942C6}"/>
              </a:ext>
            </a:extLst>
          </p:cNvPr>
          <p:cNvSpPr txBox="1"/>
          <p:nvPr/>
        </p:nvSpPr>
        <p:spPr>
          <a:xfrm>
            <a:off x="5051884" y="260648"/>
            <a:ext cx="1510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1.63x decoder</a:t>
            </a:r>
            <a:br>
              <a:rPr lang="en-US" sz="1200" dirty="0"/>
            </a:br>
            <a:r>
              <a:rPr lang="en-US" sz="1200" dirty="0"/>
              <a:t>includes tracks to</a:t>
            </a:r>
          </a:p>
          <a:p>
            <a:r>
              <a:rPr lang="en-US" sz="1200" dirty="0"/>
              <a:t>Route 32 </a:t>
            </a:r>
            <a:r>
              <a:rPr lang="en-US" sz="1200" dirty="0" err="1"/>
              <a:t>gpsel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2696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728DC-C738-4C97-B8FA-DB663125C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73200171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ydefaultpptemplate.pptm" id="{B6525F30-E692-4E4B-902D-18A466CEB7E4}" vid="{CD02AEA9-6993-45CF-8CA8-0E07FFAA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3657DB3CA89C42BAF60DC4AEE10EDE" ma:contentTypeVersion="12" ma:contentTypeDescription="Create a new document." ma:contentTypeScope="" ma:versionID="5bce6d19429427900eeeb0af5aa457a5">
  <xsd:schema xmlns:xsd="http://www.w3.org/2001/XMLSchema" xmlns:xs="http://www.w3.org/2001/XMLSchema" xmlns:p="http://schemas.microsoft.com/office/2006/metadata/properties" xmlns:ns3="afff7df5-a137-4180-a445-635b252ac6e7" xmlns:ns4="cfa6e706-8601-4650-be9b-147c2ee1b24b" targetNamespace="http://schemas.microsoft.com/office/2006/metadata/properties" ma:root="true" ma:fieldsID="dc347a32f4ac46f1c0116df8b317af47" ns3:_="" ns4:_="">
    <xsd:import namespace="afff7df5-a137-4180-a445-635b252ac6e7"/>
    <xsd:import namespace="cfa6e706-8601-4650-be9b-147c2ee1b2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ff7df5-a137-4180-a445-635b252ac6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6e706-8601-4650-be9b-147c2ee1b24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EB614EE-B29E-4C03-AD3C-4DF8977C22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ff7df5-a137-4180-a445-635b252ac6e7"/>
    <ds:schemaRef ds:uri="cfa6e706-8601-4650-be9b-147c2ee1b2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686</TotalTime>
  <Words>2475</Words>
  <Application>Microsoft Office PowerPoint</Application>
  <PresentationFormat>Widescreen</PresentationFormat>
  <Paragraphs>1213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Calibri</vt:lpstr>
      <vt:lpstr>Neo Sans Intel</vt:lpstr>
      <vt:lpstr>Neo Sans Intel Medium</vt:lpstr>
      <vt:lpstr>Wingdings</vt:lpstr>
      <vt:lpstr>blank</vt:lpstr>
      <vt:lpstr>Ww01-02 2021</vt:lpstr>
      <vt:lpstr>Details</vt:lpstr>
      <vt:lpstr>Backup</vt:lpstr>
      <vt:lpstr>PowerPoint Presentation</vt:lpstr>
      <vt:lpstr>Boundary condition assumptions</vt:lpstr>
      <vt:lpstr>Path1 is shown today ….</vt:lpstr>
      <vt:lpstr>PowerPoint Presentation</vt:lpstr>
      <vt:lpstr>PowerPoint Presentation</vt:lpstr>
      <vt:lpstr>Backup</vt:lpstr>
      <vt:lpstr>Unipolar to Bipolar</vt:lpstr>
      <vt:lpstr>3T Bipolar vs 2T unipolar Decoder</vt:lpstr>
      <vt:lpstr>3T Bipolar vs 2T unipolar Decoder</vt:lpstr>
      <vt:lpstr>Pbm#1 </vt:lpstr>
      <vt:lpstr>Decoder Routable with ATF metal stack</vt:lpstr>
      <vt:lpstr>Diffusion limited decoder.</vt:lpstr>
      <vt:lpstr>3T Bipolar vs 2T unipolar Decoder</vt:lpstr>
      <vt:lpstr>3T Bipolar vs 2T unipolar Decoder</vt:lpstr>
      <vt:lpstr>Pbm#2 - </vt:lpstr>
      <vt:lpstr>Updated Die size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Diffusion limited decoder layout</dc:title>
  <dc:creator>Srinivasan, Balaji</dc:creator>
  <cp:keywords>CTPClassification=CTP_NT</cp:keywords>
  <cp:lastModifiedBy>Srinivasan, Balaji</cp:lastModifiedBy>
  <cp:revision>2</cp:revision>
  <dcterms:created xsi:type="dcterms:W3CDTF">2020-12-10T17:54:59Z</dcterms:created>
  <dcterms:modified xsi:type="dcterms:W3CDTF">2021-01-12T20:58:35Z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0x010100D53657DB3CA89C42BAF60DC4AEE10EDE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2019-09-05 22:25:37Z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balaji.srinivasan@intel.com</vt:lpwstr>
  </property>
  <property fmtid="{D5CDD505-2E9C-101B-9397-08002B2CF9AE}" pid="12" name="MSIP_Label_9aa06179-68b3-4e2b-b09b-a2424735516b_SetDate">
    <vt:lpwstr>2020-09-04T21:03:00.4501528Z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1d1aff78-d081-4e5c-897c-c0cbac074e6c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