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51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CCFF"/>
    <a:srgbClr val="000000"/>
    <a:srgbClr val="FFCC99"/>
    <a:srgbClr val="FF9933"/>
    <a:srgbClr val="99FF99"/>
    <a:srgbClr val="996600"/>
    <a:srgbClr val="00CC66"/>
    <a:srgbClr val="FF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5" autoAdjust="0"/>
    <p:restoredTop sz="94660"/>
  </p:normalViewPr>
  <p:slideViewPr>
    <p:cSldViewPr>
      <p:cViewPr varScale="1">
        <p:scale>
          <a:sx n="110" d="100"/>
          <a:sy n="110" d="100"/>
        </p:scale>
        <p:origin x="696" y="9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67990-623D-4B4D-9E84-0212FC482A0E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C1B20-3774-467E-8364-B1CD9EEA9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C1B20-3774-467E-8364-B1CD9EEA99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61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14400"/>
            <a:ext cx="10363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6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6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835F-91C9-415B-A179-86162C6E1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Design Rule Scaling Assessment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D7F1B5-4CE5-43DE-94DC-8AF212D47B49}"/>
              </a:ext>
            </a:extLst>
          </p:cNvPr>
          <p:cNvSpPr txBox="1"/>
          <p:nvPr/>
        </p:nvSpPr>
        <p:spPr>
          <a:xfrm>
            <a:off x="685800" y="762000"/>
            <a:ext cx="107028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ATF DR metal pitch 134nm (193 dry) can support </a:t>
            </a:r>
            <a:r>
              <a:rPr lang="en-US" sz="16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BiSM</a:t>
            </a: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3T on 41nm cell pitch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BiSM</a:t>
            </a: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 3T with 33.5/28nm cells requires Metal/Via pitch &lt;120nm (193 immersion)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Significant BEOL process changes to enable tighter metal pitch and smaller </a:t>
            </a:r>
            <a:r>
              <a:rPr lang="en-US" sz="1600" dirty="0" err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vias</a:t>
            </a:r>
            <a:endParaRPr lang="en-US" sz="16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5 layers (M1-M3) from 193 dry to immersion (+$25) + CVD to PVD Cu via fill (+$10)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Electrical/Routing: interconnect RC, high voltage (VPP-VNN BV) routing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Via sizes need to match pitch metal width. Via spacings TBD (use ATF DR as placeholder)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A87AEDC-0907-444B-A91F-17E967E9E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054450"/>
              </p:ext>
            </p:extLst>
          </p:nvPr>
        </p:nvGraphicFramePr>
        <p:xfrm>
          <a:off x="723903" y="2514600"/>
          <a:ext cx="10744193" cy="3677628"/>
        </p:xfrm>
        <a:graphic>
          <a:graphicData uri="http://schemas.openxmlformats.org/drawingml/2006/table">
            <a:tbl>
              <a:tblPr/>
              <a:tblGrid>
                <a:gridCol w="2084758">
                  <a:extLst>
                    <a:ext uri="{9D8B030D-6E8A-4147-A177-3AD203B41FA5}">
                      <a16:colId xmlns:a16="http://schemas.microsoft.com/office/drawing/2014/main" val="1735692489"/>
                    </a:ext>
                  </a:extLst>
                </a:gridCol>
                <a:gridCol w="680534">
                  <a:extLst>
                    <a:ext uri="{9D8B030D-6E8A-4147-A177-3AD203B41FA5}">
                      <a16:colId xmlns:a16="http://schemas.microsoft.com/office/drawing/2014/main" val="3594074143"/>
                    </a:ext>
                  </a:extLst>
                </a:gridCol>
                <a:gridCol w="694422">
                  <a:extLst>
                    <a:ext uri="{9D8B030D-6E8A-4147-A177-3AD203B41FA5}">
                      <a16:colId xmlns:a16="http://schemas.microsoft.com/office/drawing/2014/main" val="929470326"/>
                    </a:ext>
                  </a:extLst>
                </a:gridCol>
                <a:gridCol w="819418">
                  <a:extLst>
                    <a:ext uri="{9D8B030D-6E8A-4147-A177-3AD203B41FA5}">
                      <a16:colId xmlns:a16="http://schemas.microsoft.com/office/drawing/2014/main" val="3212933989"/>
                    </a:ext>
                  </a:extLst>
                </a:gridCol>
                <a:gridCol w="781224">
                  <a:extLst>
                    <a:ext uri="{9D8B030D-6E8A-4147-A177-3AD203B41FA5}">
                      <a16:colId xmlns:a16="http://schemas.microsoft.com/office/drawing/2014/main" val="1205960851"/>
                    </a:ext>
                  </a:extLst>
                </a:gridCol>
                <a:gridCol w="666644">
                  <a:extLst>
                    <a:ext uri="{9D8B030D-6E8A-4147-A177-3AD203B41FA5}">
                      <a16:colId xmlns:a16="http://schemas.microsoft.com/office/drawing/2014/main" val="2980854962"/>
                    </a:ext>
                  </a:extLst>
                </a:gridCol>
                <a:gridCol w="666644">
                  <a:extLst>
                    <a:ext uri="{9D8B030D-6E8A-4147-A177-3AD203B41FA5}">
                      <a16:colId xmlns:a16="http://schemas.microsoft.com/office/drawing/2014/main" val="299964239"/>
                    </a:ext>
                  </a:extLst>
                </a:gridCol>
                <a:gridCol w="902749">
                  <a:extLst>
                    <a:ext uri="{9D8B030D-6E8A-4147-A177-3AD203B41FA5}">
                      <a16:colId xmlns:a16="http://schemas.microsoft.com/office/drawing/2014/main" val="2272403007"/>
                    </a:ext>
                  </a:extLst>
                </a:gridCol>
                <a:gridCol w="666644">
                  <a:extLst>
                    <a:ext uri="{9D8B030D-6E8A-4147-A177-3AD203B41FA5}">
                      <a16:colId xmlns:a16="http://schemas.microsoft.com/office/drawing/2014/main" val="238879513"/>
                    </a:ext>
                  </a:extLst>
                </a:gridCol>
                <a:gridCol w="666644">
                  <a:extLst>
                    <a:ext uri="{9D8B030D-6E8A-4147-A177-3AD203B41FA5}">
                      <a16:colId xmlns:a16="http://schemas.microsoft.com/office/drawing/2014/main" val="2858666911"/>
                    </a:ext>
                  </a:extLst>
                </a:gridCol>
                <a:gridCol w="781224">
                  <a:extLst>
                    <a:ext uri="{9D8B030D-6E8A-4147-A177-3AD203B41FA5}">
                      <a16:colId xmlns:a16="http://schemas.microsoft.com/office/drawing/2014/main" val="389609897"/>
                    </a:ext>
                  </a:extLst>
                </a:gridCol>
                <a:gridCol w="666644">
                  <a:extLst>
                    <a:ext uri="{9D8B030D-6E8A-4147-A177-3AD203B41FA5}">
                      <a16:colId xmlns:a16="http://schemas.microsoft.com/office/drawing/2014/main" val="1672972376"/>
                    </a:ext>
                  </a:extLst>
                </a:gridCol>
                <a:gridCol w="666644">
                  <a:extLst>
                    <a:ext uri="{9D8B030D-6E8A-4147-A177-3AD203B41FA5}">
                      <a16:colId xmlns:a16="http://schemas.microsoft.com/office/drawing/2014/main" val="2612745078"/>
                    </a:ext>
                  </a:extLst>
                </a:gridCol>
              </a:tblGrid>
              <a:tr h="19026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Metal Tracks Required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 41nm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 41nm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 33.5nm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 41nm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OPT3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 33.5nm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OPT3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 28nm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OPT3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209345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Pitchcell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count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747518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tracks per pitchcell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8057545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tracks per tile vertical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768926"/>
                  </a:ext>
                </a:extLst>
              </a:tr>
              <a:tr h="1997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tracks per tile horizontal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69010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Metal/Via Requirements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 41nm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 41nm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 33.5nm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 41nm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OPT3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 33.5nm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OPT3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 28nm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OPT3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600871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Metal1 to Metal3 pitch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3.28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3.28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2.68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3.28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2.90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2.76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2.68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2.24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2.24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640160"/>
                  </a:ext>
                </a:extLst>
              </a:tr>
              <a:tr h="1997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Metal4 pitch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19914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Via1 Size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534596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Via1 Spacing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5656644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Via1 Spacing between rows/cols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144309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Via2 Size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771036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Via2 Spacing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164658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Via2 Spacing between rows/cols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689327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Via3 Size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124407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Via3 Spacing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2973331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Via3 Spacing between rows/cols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2343486"/>
                  </a:ext>
                </a:extLst>
              </a:tr>
              <a:tr h="1902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Rectangular Via3 Size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0.82x1.64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0.82x1.64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0.67x1.34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0.82x1.64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0.82x1.64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0.82x1.64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0.67x1.34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0.67x1.34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0.67x1.34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0.56x1.12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0.56x1.12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0.56x1.12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334261"/>
                  </a:ext>
                </a:extLst>
              </a:tr>
              <a:tr h="1997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Rectangular Via3 Spacing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13" marR="9513" marT="9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27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7191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RWB</Agenda>
    <Date xmlns="90b7a245-a7c3-4504-88b2-cf85318e6b78">2017-11-21T00:00:00-08:00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90b7a245-a7c3-4504-88b2-cf85318e6b78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28007</TotalTime>
  <Words>410</Words>
  <Application>Microsoft Office PowerPoint</Application>
  <PresentationFormat>Widescreen</PresentationFormat>
  <Paragraphs>255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Intel Clear</vt:lpstr>
      <vt:lpstr>blank</vt:lpstr>
      <vt:lpstr>BE Design Rule Scaling Assessment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Q4/17 report</dc:title>
  <dc:creator>Kau, Derchang</dc:creator>
  <cp:keywords>CTPClassification=CTP_NT</cp:keywords>
  <cp:lastModifiedBy>Yuan, Luo</cp:lastModifiedBy>
  <cp:revision>711</cp:revision>
  <dcterms:created xsi:type="dcterms:W3CDTF">2017-11-21T22:01:52Z</dcterms:created>
  <dcterms:modified xsi:type="dcterms:W3CDTF">2020-02-04T23:23:38Z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ff575456-20f9-4cd0-bbe4-5a25779bc98b</vt:lpwstr>
  </property>
  <property fmtid="{D5CDD505-2E9C-101B-9397-08002B2CF9AE}" pid="4" name="CTP_TimeStamp">
    <vt:lpwstr>2020-02-04 23:23:38Z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