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66" r:id="rId5"/>
    <p:sldId id="260" r:id="rId6"/>
    <p:sldId id="261" r:id="rId7"/>
    <p:sldId id="262" r:id="rId8"/>
    <p:sldId id="264" r:id="rId9"/>
    <p:sldId id="267" r:id="rId10"/>
    <p:sldId id="268" r:id="rId11"/>
    <p:sldId id="269" r:id="rId12"/>
    <p:sldId id="263" r:id="rId13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6" autoAdjust="0"/>
    <p:restoredTop sz="94660"/>
  </p:normalViewPr>
  <p:slideViewPr>
    <p:cSldViewPr>
      <p:cViewPr varScale="1">
        <p:scale>
          <a:sx n="127" d="100"/>
          <a:sy n="127" d="100"/>
        </p:scale>
        <p:origin x="192" y="26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9/5/19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FB67D-4619-9140-B066-34A9CD8984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Occupancy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49DA71-43C7-8247-86E6-9D9CA2D7C8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Balaji, Mase &amp; DerChang, WW36.4/2019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66464-F54B-8C42-958D-654E72867EB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3DXP vs. </a:t>
            </a:r>
            <a:r>
              <a:rPr lang="en-US" dirty="0" err="1"/>
              <a:t>BiSM</a:t>
            </a:r>
            <a:r>
              <a:rPr lang="en-US" dirty="0"/>
              <a:t> </a:t>
            </a:r>
          </a:p>
          <a:p>
            <a:r>
              <a:rPr lang="en-US" dirty="0" err="1"/>
              <a:t>BiSM</a:t>
            </a:r>
            <a:r>
              <a:rPr lang="en-US" dirty="0"/>
              <a:t> Gap to goal and ideas for bridging</a:t>
            </a:r>
          </a:p>
          <a:p>
            <a:r>
              <a:rPr lang="en-US" dirty="0"/>
              <a:t>Topics for symmetric memory </a:t>
            </a:r>
          </a:p>
        </p:txBody>
      </p:sp>
    </p:spTree>
    <p:extLst>
      <p:ext uri="{BB962C8B-B14F-4D97-AF65-F5344CB8AC3E}">
        <p14:creationId xmlns:p14="http://schemas.microsoft.com/office/powerpoint/2010/main" val="83077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784626-D221-2B41-AF8F-7F8B523083EF}"/>
              </a:ext>
            </a:extLst>
          </p:cNvPr>
          <p:cNvSpPr txBox="1"/>
          <p:nvPr/>
        </p:nvSpPr>
        <p:spPr>
          <a:xfrm>
            <a:off x="520530" y="1308987"/>
            <a:ext cx="27862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Read Occupancy = 100ns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13937F-0FB8-0240-9CD5-2C53D3E19D57}"/>
              </a:ext>
            </a:extLst>
          </p:cNvPr>
          <p:cNvSpPr txBox="1"/>
          <p:nvPr/>
        </p:nvSpPr>
        <p:spPr>
          <a:xfrm>
            <a:off x="518757" y="3581400"/>
            <a:ext cx="27272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Read. Occupancy = 70ns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6F8FF0-C539-3340-8919-45B5EA2D6B87}"/>
              </a:ext>
            </a:extLst>
          </p:cNvPr>
          <p:cNvGrpSpPr/>
          <p:nvPr/>
        </p:nvGrpSpPr>
        <p:grpSpPr>
          <a:xfrm>
            <a:off x="1041985" y="4191000"/>
            <a:ext cx="10351920" cy="914400"/>
            <a:chOff x="1041985" y="4191000"/>
            <a:chExt cx="10351920" cy="9144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38E43F9-3786-3A46-BF94-6E62B48F5BBB}"/>
                </a:ext>
              </a:extLst>
            </p:cNvPr>
            <p:cNvSpPr/>
            <p:nvPr/>
          </p:nvSpPr>
          <p:spPr>
            <a:xfrm>
              <a:off x="2334127" y="4271264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A2DA8B8-E653-2041-8941-337CE68EBC75}"/>
                </a:ext>
              </a:extLst>
            </p:cNvPr>
            <p:cNvSpPr/>
            <p:nvPr/>
          </p:nvSpPr>
          <p:spPr>
            <a:xfrm>
              <a:off x="4138864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17258EC-5FDF-E84C-B89D-D9F5C03B5F23}"/>
                </a:ext>
              </a:extLst>
            </p:cNvPr>
            <p:cNvSpPr/>
            <p:nvPr/>
          </p:nvSpPr>
          <p:spPr>
            <a:xfrm>
              <a:off x="9220200" y="427126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9E21A39-588A-794E-BC98-668D725482AC}"/>
                </a:ext>
              </a:extLst>
            </p:cNvPr>
            <p:cNvCxnSpPr>
              <a:cxnSpLocks/>
              <a:stCxn id="37" idx="6"/>
              <a:endCxn id="17" idx="1"/>
            </p:cNvCxnSpPr>
            <p:nvPr/>
          </p:nvCxnSpPr>
          <p:spPr>
            <a:xfrm>
              <a:off x="1956385" y="4648200"/>
              <a:ext cx="377742" cy="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95BF187-2AF8-7A46-81C1-7ADDED31A4E0}"/>
                </a:ext>
              </a:extLst>
            </p:cNvPr>
            <p:cNvCxnSpPr>
              <a:cxnSpLocks/>
              <a:stCxn id="17" idx="3"/>
              <a:endCxn id="18" idx="1"/>
            </p:cNvCxnSpPr>
            <p:nvPr/>
          </p:nvCxnSpPr>
          <p:spPr>
            <a:xfrm flipV="1">
              <a:off x="3745832" y="4648201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EE63045-2898-7E4F-BBDA-F0F144BB7724}"/>
                </a:ext>
              </a:extLst>
            </p:cNvPr>
            <p:cNvCxnSpPr>
              <a:cxnSpLocks/>
              <a:stCxn id="18" idx="3"/>
              <a:endCxn id="19" idx="1"/>
            </p:cNvCxnSpPr>
            <p:nvPr/>
          </p:nvCxnSpPr>
          <p:spPr>
            <a:xfrm>
              <a:off x="5550569" y="4648201"/>
              <a:ext cx="366963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B0314BD-6879-E54E-BF09-E42CB6339699}"/>
                </a:ext>
              </a:extLst>
            </p:cNvPr>
            <p:cNvSpPr/>
            <p:nvPr/>
          </p:nvSpPr>
          <p:spPr>
            <a:xfrm>
              <a:off x="1041985" y="4191000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EF577126-70B7-4D45-A2F7-3789EE271CC5}"/>
                </a:ext>
              </a:extLst>
            </p:cNvPr>
            <p:cNvCxnSpPr>
              <a:cxnSpLocks/>
              <a:stCxn id="19" idx="3"/>
            </p:cNvCxnSpPr>
            <p:nvPr/>
          </p:nvCxnSpPr>
          <p:spPr>
            <a:xfrm>
              <a:off x="10631905" y="4648201"/>
              <a:ext cx="76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C43971-B39E-8341-9F0A-9C392B57A63B}"/>
              </a:ext>
            </a:extLst>
          </p:cNvPr>
          <p:cNvGrpSpPr/>
          <p:nvPr/>
        </p:nvGrpSpPr>
        <p:grpSpPr>
          <a:xfrm>
            <a:off x="1036714" y="1301608"/>
            <a:ext cx="10357191" cy="1724319"/>
            <a:chOff x="1036714" y="1301608"/>
            <a:chExt cx="10357191" cy="172431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B8645A-5D9F-0448-A0C5-6CC4EDD8003D}"/>
                </a:ext>
              </a:extLst>
            </p:cNvPr>
            <p:cNvSpPr/>
            <p:nvPr/>
          </p:nvSpPr>
          <p:spPr>
            <a:xfrm>
              <a:off x="2334127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incl.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3CF0772-F662-8349-AEC2-67378B28B731}"/>
                </a:ext>
              </a:extLst>
            </p:cNvPr>
            <p:cNvSpPr/>
            <p:nvPr/>
          </p:nvSpPr>
          <p:spPr>
            <a:xfrm>
              <a:off x="4138864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EDA7C88-69F5-B642-B926-A4B7DB414F4E}"/>
                </a:ext>
              </a:extLst>
            </p:cNvPr>
            <p:cNvSpPr/>
            <p:nvPr/>
          </p:nvSpPr>
          <p:spPr>
            <a:xfrm>
              <a:off x="716280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 Pulse 3 (25ns)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DEA5271-244D-5042-A836-B2342C512200}"/>
                </a:ext>
              </a:extLst>
            </p:cNvPr>
            <p:cNvSpPr/>
            <p:nvPr/>
          </p:nvSpPr>
          <p:spPr>
            <a:xfrm>
              <a:off x="9187010" y="1301608"/>
              <a:ext cx="1411705" cy="77579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Termination (20ns)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A5BDFC-61A1-3941-9CF5-BFFB455B25CF}"/>
                </a:ext>
              </a:extLst>
            </p:cNvPr>
            <p:cNvCxnSpPr>
              <a:cxnSpLocks/>
              <a:stCxn id="34" idx="6"/>
              <a:endCxn id="5" idx="1"/>
            </p:cNvCxnSpPr>
            <p:nvPr/>
          </p:nvCxnSpPr>
          <p:spPr>
            <a:xfrm flipV="1">
              <a:off x="1951114" y="2560021"/>
              <a:ext cx="383013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D9DBD7-DC90-B644-A2F6-0C1B0BE3BFF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3745832" y="2560018"/>
              <a:ext cx="393032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28582AB-BD91-5F40-B878-2396C36321B3}"/>
                </a:ext>
              </a:extLst>
            </p:cNvPr>
            <p:cNvCxnSpPr>
              <a:cxnSpLocks/>
              <a:stCxn id="6" idx="3"/>
              <a:endCxn id="14" idx="1"/>
            </p:cNvCxnSpPr>
            <p:nvPr/>
          </p:nvCxnSpPr>
          <p:spPr>
            <a:xfrm flipV="1">
              <a:off x="5550569" y="2560015"/>
              <a:ext cx="280098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FC1170FB-AEEE-4B47-AC90-D0B4FE9A8A92}"/>
                </a:ext>
              </a:extLst>
            </p:cNvPr>
            <p:cNvSpPr/>
            <p:nvPr/>
          </p:nvSpPr>
          <p:spPr>
            <a:xfrm>
              <a:off x="5830667" y="2183081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583DC8-28A3-774A-BFE6-90536096C483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>
              <a:off x="7660883" y="2560015"/>
              <a:ext cx="3733022" cy="17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4E4BFD35-6E32-CC40-8CF7-BC8264FB60CF}"/>
                </a:ext>
              </a:extLst>
            </p:cNvPr>
            <p:cNvCxnSpPr>
              <a:cxnSpLocks/>
              <a:stCxn id="14" idx="0"/>
              <a:endCxn id="7" idx="1"/>
            </p:cNvCxnSpPr>
            <p:nvPr/>
          </p:nvCxnSpPr>
          <p:spPr>
            <a:xfrm rot="5400000" flipH="1" flipV="1">
              <a:off x="6707500" y="1727782"/>
              <a:ext cx="493574" cy="41702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A6EF17D-8FFA-D049-ADE6-C366C81194C8}"/>
                </a:ext>
              </a:extLst>
            </p:cNvPr>
            <p:cNvSpPr txBox="1"/>
            <p:nvPr/>
          </p:nvSpPr>
          <p:spPr>
            <a:xfrm>
              <a:off x="6401119" y="1763620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12F4852-868F-DA4B-9AC0-C7CDBF8441A6}"/>
                </a:ext>
              </a:extLst>
            </p:cNvPr>
            <p:cNvSpPr txBox="1"/>
            <p:nvPr/>
          </p:nvSpPr>
          <p:spPr>
            <a:xfrm>
              <a:off x="7635404" y="2310394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0A99F7B-9741-FD41-9503-3BFDA26B7F3A}"/>
                </a:ext>
              </a:extLst>
            </p:cNvPr>
            <p:cNvCxnSpPr>
              <a:cxnSpLocks/>
              <a:stCxn id="8" idx="2"/>
            </p:cNvCxnSpPr>
            <p:nvPr/>
          </p:nvCxnSpPr>
          <p:spPr>
            <a:xfrm>
              <a:off x="9892863" y="2077405"/>
              <a:ext cx="0" cy="5000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84EB65-EC13-8E49-AE5E-C2628FE2E932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9693F3C6-C2CF-4A4A-A15F-61C96932F5DC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8574505" y="1689507"/>
              <a:ext cx="6125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6557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EA51D-2B54-8445-A306-98468682D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a reset cell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B7D3BDF-8C0F-8843-9B17-3388C93D66BF}"/>
              </a:ext>
            </a:extLst>
          </p:cNvPr>
          <p:cNvSpPr txBox="1"/>
          <p:nvPr/>
        </p:nvSpPr>
        <p:spPr>
          <a:xfrm>
            <a:off x="520530" y="990600"/>
            <a:ext cx="749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Set Occupancy = 394ns (additional 55ns cycle time required for on chip pre-read)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887CDCB-3C1D-4246-B559-3290D9FA4A78}"/>
              </a:ext>
            </a:extLst>
          </p:cNvPr>
          <p:cNvSpPr txBox="1"/>
          <p:nvPr/>
        </p:nvSpPr>
        <p:spPr>
          <a:xfrm>
            <a:off x="520530" y="3419437"/>
            <a:ext cx="5312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Set Occupancy = 311ns (vs. 185ns required, 126ns gap)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F825A8F-9289-D947-9EC3-9F0FECD0E2DD}"/>
              </a:ext>
            </a:extLst>
          </p:cNvPr>
          <p:cNvGrpSpPr/>
          <p:nvPr/>
        </p:nvGrpSpPr>
        <p:grpSpPr>
          <a:xfrm>
            <a:off x="715210" y="1413461"/>
            <a:ext cx="9081201" cy="1921669"/>
            <a:chOff x="715210" y="1413461"/>
            <a:chExt cx="9081201" cy="1921669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CADEE89-73ED-1C4E-9270-FD21A8A2AFE8}"/>
                </a:ext>
              </a:extLst>
            </p:cNvPr>
            <p:cNvSpPr/>
            <p:nvPr/>
          </p:nvSpPr>
          <p:spPr>
            <a:xfrm>
              <a:off x="1915470" y="1413461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(211ns)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Spike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Miti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(71ns)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31076EF0-5F7C-0746-B9CF-3422D865C06B}"/>
                </a:ext>
              </a:extLst>
            </p:cNvPr>
            <p:cNvSpPr/>
            <p:nvPr/>
          </p:nvSpPr>
          <p:spPr>
            <a:xfrm>
              <a:off x="4118848" y="199736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low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(P1)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6F19E1B4-7CD3-6040-90BE-2BA920C9F603}"/>
                </a:ext>
              </a:extLst>
            </p:cNvPr>
            <p:cNvCxnSpPr>
              <a:cxnSpLocks/>
              <a:stCxn id="91" idx="6"/>
              <a:endCxn id="41" idx="1"/>
            </p:cNvCxnSpPr>
            <p:nvPr/>
          </p:nvCxnSpPr>
          <p:spPr>
            <a:xfrm>
              <a:off x="1629610" y="2368818"/>
              <a:ext cx="285860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593B4AD8-18FD-A94E-B1BB-CE505C130B51}"/>
                </a:ext>
              </a:extLst>
            </p:cNvPr>
            <p:cNvCxnSpPr>
              <a:cxnSpLocks/>
              <a:stCxn id="41" idx="3"/>
              <a:endCxn id="42" idx="1"/>
            </p:cNvCxnSpPr>
            <p:nvPr/>
          </p:nvCxnSpPr>
          <p:spPr>
            <a:xfrm>
              <a:off x="3801281" y="2374296"/>
              <a:ext cx="317567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8642CBF-1110-EA4C-A98B-A51E95EFDFBF}"/>
                </a:ext>
              </a:extLst>
            </p:cNvPr>
            <p:cNvCxnSpPr>
              <a:cxnSpLocks/>
              <a:stCxn id="42" idx="3"/>
              <a:endCxn id="64" idx="1"/>
            </p:cNvCxnSpPr>
            <p:nvPr/>
          </p:nvCxnSpPr>
          <p:spPr>
            <a:xfrm flipV="1">
              <a:off x="5137305" y="2371772"/>
              <a:ext cx="307344" cy="25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7BF2C3FB-CB60-BD41-844F-6169D8A42CAD}"/>
                </a:ext>
              </a:extLst>
            </p:cNvPr>
            <p:cNvSpPr/>
            <p:nvPr/>
          </p:nvSpPr>
          <p:spPr>
            <a:xfrm>
              <a:off x="5444649" y="199483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(103ns)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BAC036BD-0FD6-9A44-8034-E6205000A48C}"/>
                </a:ext>
              </a:extLst>
            </p:cNvPr>
            <p:cNvCxnSpPr>
              <a:cxnSpLocks/>
              <a:stCxn id="64" idx="3"/>
              <a:endCxn id="69" idx="1"/>
            </p:cNvCxnSpPr>
            <p:nvPr/>
          </p:nvCxnSpPr>
          <p:spPr>
            <a:xfrm flipV="1">
              <a:off x="6463106" y="2368818"/>
              <a:ext cx="387592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C7DCB8C-14A2-5E40-A7A0-A9CB81208481}"/>
                </a:ext>
              </a:extLst>
            </p:cNvPr>
            <p:cNvSpPr/>
            <p:nvPr/>
          </p:nvSpPr>
          <p:spPr>
            <a:xfrm>
              <a:off x="6850698" y="1991882"/>
              <a:ext cx="899593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P4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4F3EA482-DE4A-AA49-B27A-48E5FB734515}"/>
                </a:ext>
              </a:extLst>
            </p:cNvPr>
            <p:cNvCxnSpPr>
              <a:cxnSpLocks/>
              <a:stCxn id="69" idx="3"/>
              <a:endCxn id="27" idx="1"/>
            </p:cNvCxnSpPr>
            <p:nvPr/>
          </p:nvCxnSpPr>
          <p:spPr>
            <a:xfrm>
              <a:off x="7750291" y="2368818"/>
              <a:ext cx="402753" cy="7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EB12E07-0B9D-074E-B12E-9915D62CC760}"/>
                </a:ext>
              </a:extLst>
            </p:cNvPr>
            <p:cNvSpPr/>
            <p:nvPr/>
          </p:nvSpPr>
          <p:spPr>
            <a:xfrm>
              <a:off x="715210" y="1911618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C995967-205F-6043-BFEF-E3AC5FE9B429}"/>
                </a:ext>
              </a:extLst>
            </p:cNvPr>
            <p:cNvSpPr/>
            <p:nvPr/>
          </p:nvSpPr>
          <p:spPr>
            <a:xfrm>
              <a:off x="8153044" y="1999880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F7C4A6C-0D24-6B40-9099-D395255378B9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8991600" y="2376816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C518B32-10C5-E649-8A66-9494EF968C57}"/>
              </a:ext>
            </a:extLst>
          </p:cNvPr>
          <p:cNvGrpSpPr/>
          <p:nvPr/>
        </p:nvGrpSpPr>
        <p:grpSpPr>
          <a:xfrm>
            <a:off x="725100" y="3811818"/>
            <a:ext cx="9143463" cy="1921669"/>
            <a:chOff x="725100" y="3811818"/>
            <a:chExt cx="9143463" cy="1921669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5A5277A-AC7D-0045-8388-DB465A322F7F}"/>
                </a:ext>
              </a:extLst>
            </p:cNvPr>
            <p:cNvSpPr/>
            <p:nvPr/>
          </p:nvSpPr>
          <p:spPr>
            <a:xfrm>
              <a:off x="1987622" y="3811818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(211ns)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Spike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Miti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(71ns)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 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77886AAC-0B32-4A41-81F4-39FF9BA339F9}"/>
                </a:ext>
              </a:extLst>
            </p:cNvPr>
            <p:cNvCxnSpPr>
              <a:cxnSpLocks/>
              <a:stCxn id="90" idx="6"/>
              <a:endCxn id="78" idx="1"/>
            </p:cNvCxnSpPr>
            <p:nvPr/>
          </p:nvCxnSpPr>
          <p:spPr>
            <a:xfrm>
              <a:off x="1639500" y="4767175"/>
              <a:ext cx="348122" cy="547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967FD0D0-E2AA-ED45-93A8-A8FDA93B09B1}"/>
                </a:ext>
              </a:extLst>
            </p:cNvPr>
            <p:cNvCxnSpPr>
              <a:cxnSpLocks/>
              <a:stCxn id="78" idx="3"/>
              <a:endCxn id="83" idx="1"/>
            </p:cNvCxnSpPr>
            <p:nvPr/>
          </p:nvCxnSpPr>
          <p:spPr>
            <a:xfrm flipV="1">
              <a:off x="3873433" y="4770129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8F2C23AA-9AC5-4744-A459-7583412B15D2}"/>
                </a:ext>
              </a:extLst>
            </p:cNvPr>
            <p:cNvSpPr/>
            <p:nvPr/>
          </p:nvSpPr>
          <p:spPr>
            <a:xfrm>
              <a:off x="5516801" y="4393193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10CC8866-89C2-A34F-A398-4E0E7FE6A687}"/>
                </a:ext>
              </a:extLst>
            </p:cNvPr>
            <p:cNvCxnSpPr>
              <a:cxnSpLocks/>
              <a:stCxn id="83" idx="3"/>
            </p:cNvCxnSpPr>
            <p:nvPr/>
          </p:nvCxnSpPr>
          <p:spPr>
            <a:xfrm flipV="1">
              <a:off x="6535258" y="4767175"/>
              <a:ext cx="387592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CA120EA4-3FAF-FB4E-9FE5-323E774D8AFF}"/>
                </a:ext>
              </a:extLst>
            </p:cNvPr>
            <p:cNvSpPr/>
            <p:nvPr/>
          </p:nvSpPr>
          <p:spPr>
            <a:xfrm>
              <a:off x="725100" y="430997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5E0D743-7164-A446-95BE-0A768B9DE9B2}"/>
                </a:ext>
              </a:extLst>
            </p:cNvPr>
            <p:cNvSpPr/>
            <p:nvPr/>
          </p:nvSpPr>
          <p:spPr>
            <a:xfrm>
              <a:off x="6922850" y="4390239"/>
              <a:ext cx="899593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P4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9ACB5651-4B50-344B-9E4B-1E6FBC4F1D24}"/>
                </a:ext>
              </a:extLst>
            </p:cNvPr>
            <p:cNvCxnSpPr>
              <a:cxnSpLocks/>
              <a:stCxn id="37" idx="3"/>
              <a:endCxn id="40" idx="1"/>
            </p:cNvCxnSpPr>
            <p:nvPr/>
          </p:nvCxnSpPr>
          <p:spPr>
            <a:xfrm>
              <a:off x="7822443" y="4767175"/>
              <a:ext cx="402753" cy="7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3E88840-0591-DF4A-BEC2-B1B8AEC61CB6}"/>
                </a:ext>
              </a:extLst>
            </p:cNvPr>
            <p:cNvSpPr/>
            <p:nvPr/>
          </p:nvSpPr>
          <p:spPr>
            <a:xfrm>
              <a:off x="8225196" y="4398237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8D8E393-2B2A-1449-B6AE-5E9F2975A4F8}"/>
                </a:ext>
              </a:extLst>
            </p:cNvPr>
            <p:cNvCxnSpPr>
              <a:cxnSpLocks/>
              <a:stCxn id="40" idx="3"/>
            </p:cNvCxnSpPr>
            <p:nvPr/>
          </p:nvCxnSpPr>
          <p:spPr>
            <a:xfrm>
              <a:off x="9063752" y="4775173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006A1EC3-B505-3B48-8CF3-74E243488435}"/>
              </a:ext>
            </a:extLst>
          </p:cNvPr>
          <p:cNvSpPr txBox="1"/>
          <p:nvPr/>
        </p:nvSpPr>
        <p:spPr>
          <a:xfrm>
            <a:off x="251291" y="5867400"/>
            <a:ext cx="11689418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Reset state (</a:t>
            </a:r>
            <a:r>
              <a:rPr lang="en-US" dirty="0">
                <a:sym typeface="Wingdings" pitchFamily="2" charset="2"/>
              </a:rPr>
              <a:t>done with pos write previously) 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need negative write </a:t>
            </a:r>
            <a:r>
              <a:rPr lang="en-US" dirty="0">
                <a:sym typeface="Wingdings" pitchFamily="2" charset="2"/>
              </a:rPr>
              <a:t>(need to select a high Vt)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5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a set cell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433CDD0-D364-804B-B7CA-2414905DC340}"/>
              </a:ext>
            </a:extLst>
          </p:cNvPr>
          <p:cNvSpPr txBox="1"/>
          <p:nvPr/>
        </p:nvSpPr>
        <p:spPr>
          <a:xfrm>
            <a:off x="520530" y="990600"/>
            <a:ext cx="2723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3DXP Reset Occupancy = 70ns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8E0B46-714B-F949-A2DB-744856E039D9}"/>
              </a:ext>
            </a:extLst>
          </p:cNvPr>
          <p:cNvSpPr txBox="1"/>
          <p:nvPr/>
        </p:nvSpPr>
        <p:spPr>
          <a:xfrm>
            <a:off x="520530" y="3111314"/>
            <a:ext cx="5464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Reset Occupancy = 311ns(vs. 185ns required, 126ns gap)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9555DD-D3F1-2E42-AC6A-27F5388E4195}"/>
              </a:ext>
            </a:extLst>
          </p:cNvPr>
          <p:cNvSpPr txBox="1"/>
          <p:nvPr/>
        </p:nvSpPr>
        <p:spPr>
          <a:xfrm>
            <a:off x="520530" y="5693052"/>
            <a:ext cx="11285462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state (</a:t>
            </a:r>
            <a:r>
              <a:rPr lang="en-US" dirty="0">
                <a:sym typeface="Wingdings" pitchFamily="2" charset="2"/>
              </a:rPr>
              <a:t>done with neg write previously) 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need positive write </a:t>
            </a:r>
            <a:r>
              <a:rPr lang="en-US" dirty="0">
                <a:sym typeface="Wingdings" pitchFamily="2" charset="2"/>
              </a:rPr>
              <a:t>(need to select a high Vt) 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22190D-75AB-CA4A-9D9C-17F990BA50AB}"/>
              </a:ext>
            </a:extLst>
          </p:cNvPr>
          <p:cNvGrpSpPr/>
          <p:nvPr/>
        </p:nvGrpSpPr>
        <p:grpSpPr>
          <a:xfrm>
            <a:off x="635632" y="1320686"/>
            <a:ext cx="9756977" cy="1518649"/>
            <a:chOff x="635632" y="1320686"/>
            <a:chExt cx="9756977" cy="151864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82635F-AE35-B74E-8B78-7536BCD56330}"/>
                </a:ext>
              </a:extLst>
            </p:cNvPr>
            <p:cNvSpPr/>
            <p:nvPr/>
          </p:nvSpPr>
          <p:spPr>
            <a:xfrm>
              <a:off x="1894304" y="1997358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41651C6-FCCE-E24B-95EF-22D366457239}"/>
                </a:ext>
              </a:extLst>
            </p:cNvPr>
            <p:cNvSpPr/>
            <p:nvPr/>
          </p:nvSpPr>
          <p:spPr>
            <a:xfrm>
              <a:off x="3610809" y="1997359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854E894-1EA3-E049-B827-3FABDCA3ED85}"/>
                </a:ext>
              </a:extLst>
            </p:cNvPr>
            <p:cNvCxnSpPr>
              <a:cxnSpLocks/>
              <a:stCxn id="57" idx="6"/>
              <a:endCxn id="19" idx="1"/>
            </p:cNvCxnSpPr>
            <p:nvPr/>
          </p:nvCxnSpPr>
          <p:spPr>
            <a:xfrm flipV="1">
              <a:off x="1550032" y="2374298"/>
              <a:ext cx="344272" cy="78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1C244A8-0B22-0F40-88BB-4F791FF0CC5A}"/>
                </a:ext>
              </a:extLst>
            </p:cNvPr>
            <p:cNvCxnSpPr>
              <a:cxnSpLocks/>
              <a:stCxn id="19" idx="3"/>
              <a:endCxn id="20" idx="1"/>
            </p:cNvCxnSpPr>
            <p:nvPr/>
          </p:nvCxnSpPr>
          <p:spPr>
            <a:xfrm flipV="1">
              <a:off x="3306009" y="2374295"/>
              <a:ext cx="304800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955F678-2B5B-3B4F-8C37-4EB60474426D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 flipV="1">
              <a:off x="5022514" y="2374292"/>
              <a:ext cx="644279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815EC89-99A7-DB43-B875-D7DFC52FFD3C}"/>
                </a:ext>
              </a:extLst>
            </p:cNvPr>
            <p:cNvSpPr/>
            <p:nvPr/>
          </p:nvSpPr>
          <p:spPr>
            <a:xfrm>
              <a:off x="7480076" y="1320686"/>
              <a:ext cx="1411705" cy="73193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Reset Pulse (15ns)</a:t>
              </a:r>
            </a:p>
          </p:txBody>
        </p:sp>
        <p:sp>
          <p:nvSpPr>
            <p:cNvPr id="27" name="Diamond 26">
              <a:extLst>
                <a:ext uri="{FF2B5EF4-FFF2-40B4-BE49-F238E27FC236}">
                  <a16:creationId xmlns:a16="http://schemas.microsoft.com/office/drawing/2014/main" id="{5153F568-AB67-D349-8955-FC698216E4AD}"/>
                </a:ext>
              </a:extLst>
            </p:cNvPr>
            <p:cNvSpPr/>
            <p:nvPr/>
          </p:nvSpPr>
          <p:spPr>
            <a:xfrm>
              <a:off x="5666793" y="2005842"/>
              <a:ext cx="1830216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Set? (5ns)</a:t>
              </a:r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0928D8EB-B0C2-7448-BE4F-78192BEAE46D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7497009" y="2382776"/>
              <a:ext cx="2895600" cy="1096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B0A30FEA-4201-6140-8F84-D2C38CA6FBD5}"/>
                </a:ext>
              </a:extLst>
            </p:cNvPr>
            <p:cNvCxnSpPr>
              <a:cxnSpLocks/>
              <a:stCxn id="27" idx="0"/>
              <a:endCxn id="25" idx="1"/>
            </p:cNvCxnSpPr>
            <p:nvPr/>
          </p:nvCxnSpPr>
          <p:spPr>
            <a:xfrm rot="5400000" flipH="1" flipV="1">
              <a:off x="6871395" y="1397162"/>
              <a:ext cx="319187" cy="89817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826DEB8E-4F2A-4C4F-B458-45862268AC5C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8891781" y="1686655"/>
              <a:ext cx="435444" cy="70708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C419F92-D1AA-F74C-B933-081EBA70E322}"/>
                </a:ext>
              </a:extLst>
            </p:cNvPr>
            <p:cNvSpPr txBox="1"/>
            <p:nvPr/>
          </p:nvSpPr>
          <p:spPr>
            <a:xfrm>
              <a:off x="6811528" y="1586381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54B170B-100D-EC4C-A226-776B84FE66BC}"/>
                </a:ext>
              </a:extLst>
            </p:cNvPr>
            <p:cNvSpPr txBox="1"/>
            <p:nvPr/>
          </p:nvSpPr>
          <p:spPr>
            <a:xfrm>
              <a:off x="8045813" y="2133155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8CEB52D-944E-B748-8FE1-13D0F15425F1}"/>
                </a:ext>
              </a:extLst>
            </p:cNvPr>
            <p:cNvSpPr/>
            <p:nvPr/>
          </p:nvSpPr>
          <p:spPr>
            <a:xfrm>
              <a:off x="635632" y="192493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8748D13-5866-CA4B-AA8B-F97B5C019EEC}"/>
              </a:ext>
            </a:extLst>
          </p:cNvPr>
          <p:cNvGrpSpPr/>
          <p:nvPr/>
        </p:nvGrpSpPr>
        <p:grpSpPr>
          <a:xfrm>
            <a:off x="635632" y="3505200"/>
            <a:ext cx="9160779" cy="1921669"/>
            <a:chOff x="635632" y="3505200"/>
            <a:chExt cx="9160779" cy="1921669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B91CDAC-56C9-8F46-B5DE-7C4C066886DE}"/>
                </a:ext>
              </a:extLst>
            </p:cNvPr>
            <p:cNvSpPr/>
            <p:nvPr/>
          </p:nvSpPr>
          <p:spPr>
            <a:xfrm>
              <a:off x="1915470" y="3505200"/>
              <a:ext cx="1885811" cy="192166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(211ns)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Incl.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Spike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Miti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(71ns)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Snap Detect(45ns)</a:t>
              </a: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C-cell (95ns)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AA7AEF3F-9E39-3A4D-9FFD-9A081B0B37B6}"/>
                </a:ext>
              </a:extLst>
            </p:cNvPr>
            <p:cNvCxnSpPr>
              <a:cxnSpLocks/>
              <a:stCxn id="58" idx="6"/>
              <a:endCxn id="38" idx="1"/>
            </p:cNvCxnSpPr>
            <p:nvPr/>
          </p:nvCxnSpPr>
          <p:spPr>
            <a:xfrm flipV="1">
              <a:off x="1550032" y="4466035"/>
              <a:ext cx="365438" cy="5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3C4C513-EEEC-0948-8C4F-2BEB3DFB4BBF}"/>
                </a:ext>
              </a:extLst>
            </p:cNvPr>
            <p:cNvCxnSpPr>
              <a:cxnSpLocks/>
              <a:stCxn id="38" idx="3"/>
              <a:endCxn id="41" idx="1"/>
            </p:cNvCxnSpPr>
            <p:nvPr/>
          </p:nvCxnSpPr>
          <p:spPr>
            <a:xfrm flipV="1">
              <a:off x="3801281" y="4463511"/>
              <a:ext cx="1643368" cy="25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846FDAD-306D-9547-ACAC-A1CC3C65C917}"/>
                </a:ext>
              </a:extLst>
            </p:cNvPr>
            <p:cNvSpPr/>
            <p:nvPr/>
          </p:nvSpPr>
          <p:spPr>
            <a:xfrm>
              <a:off x="5444649" y="4086575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0D6EE9F-7329-884B-8DB4-865F49DE8A8F}"/>
                </a:ext>
              </a:extLst>
            </p:cNvPr>
            <p:cNvCxnSpPr>
              <a:cxnSpLocks/>
              <a:stCxn id="41" idx="3"/>
            </p:cNvCxnSpPr>
            <p:nvPr/>
          </p:nvCxnSpPr>
          <p:spPr>
            <a:xfrm flipV="1">
              <a:off x="6463106" y="4460557"/>
              <a:ext cx="387592" cy="295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7C069BA-FD95-4B4F-9D54-512A2900C068}"/>
                </a:ext>
              </a:extLst>
            </p:cNvPr>
            <p:cNvSpPr/>
            <p:nvPr/>
          </p:nvSpPr>
          <p:spPr>
            <a:xfrm>
              <a:off x="635632" y="400936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5067CA7-BD1A-A649-98D0-FB2C82BF6165}"/>
                </a:ext>
              </a:extLst>
            </p:cNvPr>
            <p:cNvSpPr/>
            <p:nvPr/>
          </p:nvSpPr>
          <p:spPr>
            <a:xfrm>
              <a:off x="6850698" y="4081491"/>
              <a:ext cx="899593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P4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(30ns)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110C56F-96F2-364D-81B9-FAC058EDFD67}"/>
                </a:ext>
              </a:extLst>
            </p:cNvPr>
            <p:cNvCxnSpPr>
              <a:cxnSpLocks/>
              <a:stCxn id="30" idx="3"/>
              <a:endCxn id="32" idx="1"/>
            </p:cNvCxnSpPr>
            <p:nvPr/>
          </p:nvCxnSpPr>
          <p:spPr>
            <a:xfrm>
              <a:off x="7750291" y="4458427"/>
              <a:ext cx="402753" cy="79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734AF77-C4A5-3C46-8EF8-8A90157322A5}"/>
                </a:ext>
              </a:extLst>
            </p:cNvPr>
            <p:cNvSpPr/>
            <p:nvPr/>
          </p:nvSpPr>
          <p:spPr>
            <a:xfrm>
              <a:off x="8153044" y="4089489"/>
              <a:ext cx="838556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921E7C1D-0F06-9A45-8245-534EF57F34C2}"/>
                </a:ext>
              </a:extLst>
            </p:cNvPr>
            <p:cNvCxnSpPr>
              <a:cxnSpLocks/>
              <a:stCxn id="32" idx="3"/>
            </p:cNvCxnSpPr>
            <p:nvPr/>
          </p:nvCxnSpPr>
          <p:spPr>
            <a:xfrm>
              <a:off x="8991600" y="4466425"/>
              <a:ext cx="80481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265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735C1-890E-4B4E-A2F0-5F938A6CA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BiSM</a:t>
            </a:r>
            <a:r>
              <a:rPr lang="en-US" sz="3600" dirty="0"/>
              <a:t> Occupancy Gap to Goal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7C963-6CEB-E447-86BE-90AB07562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19200"/>
            <a:ext cx="10363200" cy="838200"/>
          </a:xfrm>
        </p:spPr>
        <p:txBody>
          <a:bodyPr/>
          <a:lstStyle/>
          <a:p>
            <a:r>
              <a:rPr lang="en-US" sz="2800" dirty="0"/>
              <a:t>Set/Reset occupancy gap: 126ns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971DDD5-2B65-5947-8251-6BA120F4C23C}"/>
              </a:ext>
            </a:extLst>
          </p:cNvPr>
          <p:cNvSpPr txBox="1">
            <a:spLocks/>
          </p:cNvSpPr>
          <p:nvPr/>
        </p:nvSpPr>
        <p:spPr bwMode="auto">
          <a:xfrm>
            <a:off x="914400" y="2057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3600" kern="0" dirty="0"/>
              <a:t>Ideas for bridging the gap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B346BCF-6C50-AB41-8F23-568F54DC57F7}"/>
              </a:ext>
            </a:extLst>
          </p:cNvPr>
          <p:cNvSpPr txBox="1">
            <a:spLocks/>
          </p:cNvSpPr>
          <p:nvPr/>
        </p:nvSpPr>
        <p:spPr bwMode="auto">
          <a:xfrm>
            <a:off x="910046" y="2895600"/>
            <a:ext cx="10363200" cy="29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/>
              <a:t>Selection</a:t>
            </a:r>
          </a:p>
          <a:p>
            <a:pPr lvl="1" defTabSz="914400"/>
            <a:r>
              <a:rPr lang="en-US" sz="2800" kern="0" dirty="0"/>
              <a:t>C-cell bias consumes 140ns</a:t>
            </a:r>
          </a:p>
          <a:p>
            <a:pPr lvl="1" defTabSz="914400"/>
            <a:r>
              <a:rPr lang="en-US" sz="2800" kern="0" dirty="0"/>
              <a:t>Ramp reduction to match “Read” (33.5ns)</a:t>
            </a:r>
          </a:p>
          <a:p>
            <a:pPr defTabSz="914400"/>
            <a:r>
              <a:rPr lang="en-US" sz="2800" kern="0" dirty="0"/>
              <a:t>Pulse Termination</a:t>
            </a:r>
          </a:p>
          <a:p>
            <a:pPr lvl="1" defTabSz="914400"/>
            <a:r>
              <a:rPr lang="en-US" sz="2800" kern="0" dirty="0"/>
              <a:t>P4 (30ns)</a:t>
            </a:r>
          </a:p>
          <a:p>
            <a:pPr defTabSz="914400"/>
            <a:endParaRPr 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1500659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BiSM</a:t>
            </a:r>
            <a:r>
              <a:rPr lang="en-US" sz="3200" dirty="0"/>
              <a:t> Write Spec – 240ns including </a:t>
            </a:r>
            <a:r>
              <a:rPr lang="en-US" sz="3200" dirty="0" err="1"/>
              <a:t>preRead</a:t>
            </a:r>
            <a:endParaRPr lang="en-US" sz="3200" dirty="0"/>
          </a:p>
        </p:txBody>
      </p:sp>
      <p:sp>
        <p:nvSpPr>
          <p:cNvPr id="89" name="Content Placeholder 88">
            <a:extLst>
              <a:ext uri="{FF2B5EF4-FFF2-40B4-BE49-F238E27FC236}">
                <a16:creationId xmlns:a16="http://schemas.microsoft.com/office/drawing/2014/main" id="{523B47AA-39AF-5E4E-AE79-A82D15D36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56667"/>
            <a:ext cx="10744200" cy="1835776"/>
          </a:xfrm>
        </p:spPr>
        <p:txBody>
          <a:bodyPr/>
          <a:lstStyle/>
          <a:p>
            <a:r>
              <a:rPr lang="en-US" sz="2000" dirty="0"/>
              <a:t>Gap closure: c-cell eliminated +  “Read” Ramp + Set P4 elimination ( – 203.5ns)</a:t>
            </a:r>
          </a:p>
          <a:p>
            <a:r>
              <a:rPr lang="en-US" sz="2000" dirty="0"/>
              <a:t>Match </a:t>
            </a:r>
            <a:r>
              <a:rPr lang="en-US" sz="2000" dirty="0" err="1"/>
              <a:t>preRead</a:t>
            </a:r>
            <a:r>
              <a:rPr lang="en-US" sz="2000" dirty="0"/>
              <a:t> polarity to write – no polarity switching  </a:t>
            </a:r>
          </a:p>
          <a:p>
            <a:pPr marL="0" indent="0">
              <a:buNone/>
            </a:pPr>
            <a:r>
              <a:rPr lang="en-US" sz="2000" dirty="0">
                <a:sym typeface="Wingdings" pitchFamily="2" charset="2"/>
              </a:rPr>
              <a:t> Gain 203.5ns  77.5ns margin to Spec  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784626-D221-2B41-AF8F-7F8B523083EF}"/>
              </a:ext>
            </a:extLst>
          </p:cNvPr>
          <p:cNvSpPr txBox="1"/>
          <p:nvPr/>
        </p:nvSpPr>
        <p:spPr>
          <a:xfrm>
            <a:off x="520530" y="2763573"/>
            <a:ext cx="3891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Occupancy = 162.5ns including pre-read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041E39A9-FC29-EE4B-87C0-0214FE948EF7}"/>
              </a:ext>
            </a:extLst>
          </p:cNvPr>
          <p:cNvGrpSpPr/>
          <p:nvPr/>
        </p:nvGrpSpPr>
        <p:grpSpPr>
          <a:xfrm>
            <a:off x="1036714" y="2659775"/>
            <a:ext cx="9880423" cy="1820738"/>
            <a:chOff x="1036714" y="1205189"/>
            <a:chExt cx="9880423" cy="182073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12F4852-868F-DA4B-9AC0-C7CDBF8441A6}"/>
                </a:ext>
              </a:extLst>
            </p:cNvPr>
            <p:cNvSpPr txBox="1"/>
            <p:nvPr/>
          </p:nvSpPr>
          <p:spPr>
            <a:xfrm>
              <a:off x="7362436" y="2240228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B8645A-5D9F-0448-A0C5-6CC4EDD8003D}"/>
                </a:ext>
              </a:extLst>
            </p:cNvPr>
            <p:cNvSpPr/>
            <p:nvPr/>
          </p:nvSpPr>
          <p:spPr>
            <a:xfrm>
              <a:off x="2133600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Negative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3CF0772-F662-8349-AEC2-67378B28B731}"/>
                </a:ext>
              </a:extLst>
            </p:cNvPr>
            <p:cNvSpPr/>
            <p:nvPr/>
          </p:nvSpPr>
          <p:spPr>
            <a:xfrm>
              <a:off x="3810000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A5BDFC-61A1-3941-9CF5-BFFB455B25CF}"/>
                </a:ext>
              </a:extLst>
            </p:cNvPr>
            <p:cNvCxnSpPr>
              <a:cxnSpLocks/>
              <a:stCxn id="34" idx="6"/>
              <a:endCxn id="5" idx="1"/>
            </p:cNvCxnSpPr>
            <p:nvPr/>
          </p:nvCxnSpPr>
          <p:spPr>
            <a:xfrm flipV="1">
              <a:off x="1951114" y="2560021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D9DBD7-DC90-B644-A2F6-0C1B0BE3BFF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3545305" y="2560018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28582AB-BD91-5F40-B878-2396C36321B3}"/>
                </a:ext>
              </a:extLst>
            </p:cNvPr>
            <p:cNvCxnSpPr>
              <a:cxnSpLocks/>
              <a:stCxn id="6" idx="3"/>
              <a:endCxn id="14" idx="1"/>
            </p:cNvCxnSpPr>
            <p:nvPr/>
          </p:nvCxnSpPr>
          <p:spPr>
            <a:xfrm flipV="1">
              <a:off x="5221705" y="2560015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FC1170FB-AEEE-4B47-AC90-D0B4FE9A8A92}"/>
                </a:ext>
              </a:extLst>
            </p:cNvPr>
            <p:cNvSpPr/>
            <p:nvPr/>
          </p:nvSpPr>
          <p:spPr>
            <a:xfrm>
              <a:off x="5410200" y="2183081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583DC8-28A3-774A-BFE6-90536096C483}"/>
                </a:ext>
              </a:extLst>
            </p:cNvPr>
            <p:cNvCxnSpPr>
              <a:cxnSpLocks/>
              <a:stCxn id="14" idx="3"/>
              <a:endCxn id="52" idx="1"/>
            </p:cNvCxnSpPr>
            <p:nvPr/>
          </p:nvCxnSpPr>
          <p:spPr>
            <a:xfrm>
              <a:off x="7408423" y="2560015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4E4BFD35-6E32-CC40-8CF7-BC8264FB60CF}"/>
                </a:ext>
              </a:extLst>
            </p:cNvPr>
            <p:cNvCxnSpPr>
              <a:cxnSpLocks/>
              <a:stCxn id="14" idx="0"/>
              <a:endCxn id="44" idx="1"/>
            </p:cNvCxnSpPr>
            <p:nvPr/>
          </p:nvCxnSpPr>
          <p:spPr>
            <a:xfrm rot="5400000" flipH="1" flipV="1">
              <a:off x="6471899" y="1568380"/>
              <a:ext cx="552115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A6EF17D-8FFA-D049-ADE6-C366C81194C8}"/>
                </a:ext>
              </a:extLst>
            </p:cNvPr>
            <p:cNvSpPr txBox="1"/>
            <p:nvPr/>
          </p:nvSpPr>
          <p:spPr>
            <a:xfrm>
              <a:off x="6401119" y="1763620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84EB65-EC13-8E49-AE5E-C2628FE2E932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535E675-D25F-174D-B4F2-899942BFF757}"/>
                </a:ext>
              </a:extLst>
            </p:cNvPr>
            <p:cNvSpPr/>
            <p:nvPr/>
          </p:nvSpPr>
          <p:spPr>
            <a:xfrm>
              <a:off x="7086600" y="1211318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606FE64-50F5-5843-9A35-9FE560B647C5}"/>
                </a:ext>
              </a:extLst>
            </p:cNvPr>
            <p:cNvSpPr/>
            <p:nvPr/>
          </p:nvSpPr>
          <p:spPr>
            <a:xfrm>
              <a:off x="9306259" y="1205189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80E078F-A01E-E340-AD92-90A6DA869907}"/>
                </a:ext>
              </a:extLst>
            </p:cNvPr>
            <p:cNvSpPr/>
            <p:nvPr/>
          </p:nvSpPr>
          <p:spPr>
            <a:xfrm>
              <a:off x="9308152" y="220184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D30E83F-BBEF-254F-BE08-1BE24497DDC2}"/>
                </a:ext>
              </a:extLst>
            </p:cNvPr>
            <p:cNvCxnSpPr>
              <a:cxnSpLocks/>
              <a:stCxn id="44" idx="3"/>
              <a:endCxn id="51" idx="1"/>
            </p:cNvCxnSpPr>
            <p:nvPr/>
          </p:nvCxnSpPr>
          <p:spPr>
            <a:xfrm flipV="1">
              <a:off x="8972411" y="1625662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72D1F5B4-19F2-E943-96E5-5101BFDBFF94}"/>
                </a:ext>
              </a:extLst>
            </p:cNvPr>
            <p:cNvCxnSpPr>
              <a:cxnSpLocks/>
              <a:stCxn id="51" idx="2"/>
              <a:endCxn id="52" idx="0"/>
            </p:cNvCxnSpPr>
            <p:nvPr/>
          </p:nvCxnSpPr>
          <p:spPr>
            <a:xfrm>
              <a:off x="9815488" y="2046134"/>
              <a:ext cx="1893" cy="155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E2D78606-89E9-AF4C-9FDC-BB997C3E7BC0}"/>
                </a:ext>
              </a:extLst>
            </p:cNvPr>
            <p:cNvCxnSpPr>
              <a:cxnSpLocks/>
              <a:stCxn id="52" idx="3"/>
            </p:cNvCxnSpPr>
            <p:nvPr/>
          </p:nvCxnSpPr>
          <p:spPr>
            <a:xfrm flipV="1">
              <a:off x="10326609" y="2577036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8F35D5D2-47D9-104A-866F-11F67D9AB413}"/>
              </a:ext>
            </a:extLst>
          </p:cNvPr>
          <p:cNvSpPr txBox="1"/>
          <p:nvPr/>
        </p:nvSpPr>
        <p:spPr>
          <a:xfrm>
            <a:off x="520530" y="4876800"/>
            <a:ext cx="4106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Reset Occupancy = 162.5ns including pre-read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FF294EA-1081-9841-BC9E-84CEC7D27DC8}"/>
              </a:ext>
            </a:extLst>
          </p:cNvPr>
          <p:cNvGrpSpPr/>
          <p:nvPr/>
        </p:nvGrpSpPr>
        <p:grpSpPr>
          <a:xfrm>
            <a:off x="1036714" y="4717175"/>
            <a:ext cx="9880423" cy="1810337"/>
            <a:chOff x="1036714" y="3904663"/>
            <a:chExt cx="9880423" cy="181033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0CE215-ABCA-9940-B904-DF8D54278807}"/>
                </a:ext>
              </a:extLst>
            </p:cNvPr>
            <p:cNvSpPr txBox="1"/>
            <p:nvPr/>
          </p:nvSpPr>
          <p:spPr>
            <a:xfrm>
              <a:off x="7362436" y="4929301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E40C328E-C88B-084A-A420-B577C6A5C06D}"/>
                </a:ext>
              </a:extLst>
            </p:cNvPr>
            <p:cNvSpPr/>
            <p:nvPr/>
          </p:nvSpPr>
          <p:spPr>
            <a:xfrm>
              <a:off x="2133600" y="4872154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Positive 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D8A3EE-8B05-ED42-BCD6-0FC4A57B56F4}"/>
                </a:ext>
              </a:extLst>
            </p:cNvPr>
            <p:cNvSpPr/>
            <p:nvPr/>
          </p:nvSpPr>
          <p:spPr>
            <a:xfrm>
              <a:off x="3810000" y="487215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6936BA48-841C-C540-B99C-6E9847C8E0EA}"/>
                </a:ext>
              </a:extLst>
            </p:cNvPr>
            <p:cNvCxnSpPr>
              <a:cxnSpLocks/>
              <a:stCxn id="80" idx="6"/>
              <a:endCxn id="70" idx="1"/>
            </p:cNvCxnSpPr>
            <p:nvPr/>
          </p:nvCxnSpPr>
          <p:spPr>
            <a:xfrm flipV="1">
              <a:off x="1951114" y="5249094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CC749742-1459-2F45-8E10-0680B3532DBA}"/>
                </a:ext>
              </a:extLst>
            </p:cNvPr>
            <p:cNvCxnSpPr>
              <a:cxnSpLocks/>
              <a:stCxn id="70" idx="3"/>
              <a:endCxn id="71" idx="1"/>
            </p:cNvCxnSpPr>
            <p:nvPr/>
          </p:nvCxnSpPr>
          <p:spPr>
            <a:xfrm flipV="1">
              <a:off x="3545305" y="5249091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3F2C395-F5AD-0F45-A50C-2DC90DB52497}"/>
                </a:ext>
              </a:extLst>
            </p:cNvPr>
            <p:cNvCxnSpPr>
              <a:cxnSpLocks/>
              <a:stCxn id="71" idx="3"/>
              <a:endCxn id="76" idx="1"/>
            </p:cNvCxnSpPr>
            <p:nvPr/>
          </p:nvCxnSpPr>
          <p:spPr>
            <a:xfrm flipV="1">
              <a:off x="5221705" y="5249088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Diamond 75">
              <a:extLst>
                <a:ext uri="{FF2B5EF4-FFF2-40B4-BE49-F238E27FC236}">
                  <a16:creationId xmlns:a16="http://schemas.microsoft.com/office/drawing/2014/main" id="{DF1152B7-9CFE-F843-B8B4-957E668AC4E6}"/>
                </a:ext>
              </a:extLst>
            </p:cNvPr>
            <p:cNvSpPr/>
            <p:nvPr/>
          </p:nvSpPr>
          <p:spPr>
            <a:xfrm>
              <a:off x="5410200" y="4872154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1FEFC57F-C570-CB46-9BC4-FBC884702D3B}"/>
                </a:ext>
              </a:extLst>
            </p:cNvPr>
            <p:cNvCxnSpPr>
              <a:cxnSpLocks/>
              <a:stCxn id="76" idx="3"/>
              <a:endCxn id="83" idx="1"/>
            </p:cNvCxnSpPr>
            <p:nvPr/>
          </p:nvCxnSpPr>
          <p:spPr>
            <a:xfrm>
              <a:off x="7408423" y="5249088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Elbow Connector 77">
              <a:extLst>
                <a:ext uri="{FF2B5EF4-FFF2-40B4-BE49-F238E27FC236}">
                  <a16:creationId xmlns:a16="http://schemas.microsoft.com/office/drawing/2014/main" id="{05BE2EC3-2E02-FA49-A1F8-26FEB240FFBF}"/>
                </a:ext>
              </a:extLst>
            </p:cNvPr>
            <p:cNvCxnSpPr>
              <a:cxnSpLocks/>
              <a:stCxn id="76" idx="0"/>
              <a:endCxn id="81" idx="1"/>
            </p:cNvCxnSpPr>
            <p:nvPr/>
          </p:nvCxnSpPr>
          <p:spPr>
            <a:xfrm rot="5400000" flipH="1" flipV="1">
              <a:off x="6477099" y="4262653"/>
              <a:ext cx="541714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9547D35-B99C-F24F-8E0D-CA1E297FE0D9}"/>
                </a:ext>
              </a:extLst>
            </p:cNvPr>
            <p:cNvSpPr txBox="1"/>
            <p:nvPr/>
          </p:nvSpPr>
          <p:spPr>
            <a:xfrm>
              <a:off x="6401119" y="4452693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8DF1E3E0-7BD9-2A48-865B-48A598B4BD56}"/>
                </a:ext>
              </a:extLst>
            </p:cNvPr>
            <p:cNvSpPr/>
            <p:nvPr/>
          </p:nvSpPr>
          <p:spPr>
            <a:xfrm>
              <a:off x="1036714" y="4800600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0240EB2C-9F94-A646-A650-7F93AB757A77}"/>
                </a:ext>
              </a:extLst>
            </p:cNvPr>
            <p:cNvSpPr/>
            <p:nvPr/>
          </p:nvSpPr>
          <p:spPr>
            <a:xfrm>
              <a:off x="7086600" y="3910792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88B7321-AC5E-6E40-B673-668A1C25BB7C}"/>
                </a:ext>
              </a:extLst>
            </p:cNvPr>
            <p:cNvSpPr/>
            <p:nvPr/>
          </p:nvSpPr>
          <p:spPr>
            <a:xfrm>
              <a:off x="9306259" y="3904663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50C79F84-4026-EA49-8B70-F58EF2B8F35B}"/>
                </a:ext>
              </a:extLst>
            </p:cNvPr>
            <p:cNvSpPr/>
            <p:nvPr/>
          </p:nvSpPr>
          <p:spPr>
            <a:xfrm>
              <a:off x="9308152" y="4890919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A908A652-E86C-C24D-9BA5-152EE5E6EAA6}"/>
                </a:ext>
              </a:extLst>
            </p:cNvPr>
            <p:cNvCxnSpPr>
              <a:cxnSpLocks/>
              <a:stCxn id="81" idx="3"/>
              <a:endCxn id="82" idx="1"/>
            </p:cNvCxnSpPr>
            <p:nvPr/>
          </p:nvCxnSpPr>
          <p:spPr>
            <a:xfrm flipV="1">
              <a:off x="8972411" y="4325136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9AA47AAB-1737-E94B-9E1D-04486AC2D107}"/>
                </a:ext>
              </a:extLst>
            </p:cNvPr>
            <p:cNvCxnSpPr>
              <a:cxnSpLocks/>
              <a:stCxn id="82" idx="2"/>
              <a:endCxn id="83" idx="0"/>
            </p:cNvCxnSpPr>
            <p:nvPr/>
          </p:nvCxnSpPr>
          <p:spPr>
            <a:xfrm>
              <a:off x="9815488" y="4745608"/>
              <a:ext cx="1893" cy="1453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B53D37AC-D71C-0F4F-9AA4-9AE23B65CF6C}"/>
                </a:ext>
              </a:extLst>
            </p:cNvPr>
            <p:cNvCxnSpPr>
              <a:cxnSpLocks/>
              <a:stCxn id="83" idx="3"/>
            </p:cNvCxnSpPr>
            <p:nvPr/>
          </p:nvCxnSpPr>
          <p:spPr>
            <a:xfrm flipV="1">
              <a:off x="10326609" y="5266109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8395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F75E-D5F6-EA43-9142-FC85582DF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1278591"/>
          </a:xfrm>
        </p:spPr>
        <p:txBody>
          <a:bodyPr/>
          <a:lstStyle/>
          <a:p>
            <a:r>
              <a:rPr lang="en-US" sz="3600" dirty="0"/>
              <a:t>Ideas for symmetric memory</a:t>
            </a:r>
            <a:br>
              <a:rPr lang="en-US" sz="2800" dirty="0"/>
            </a:br>
            <a:r>
              <a:rPr lang="en-US" sz="2400" dirty="0"/>
              <a:t>Match cycle time of WRITE to READ’s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E1FA0-B706-A046-A8E3-6D534B88A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698" y="2667000"/>
            <a:ext cx="9249338" cy="1980103"/>
          </a:xfrm>
        </p:spPr>
        <p:txBody>
          <a:bodyPr/>
          <a:lstStyle/>
          <a:p>
            <a:r>
              <a:rPr lang="en-US" sz="2800" dirty="0"/>
              <a:t>WRITE: need 92.5ns reduction</a:t>
            </a:r>
          </a:p>
          <a:p>
            <a:pPr lvl="1" defTabSz="914400"/>
            <a:r>
              <a:rPr lang="en-US" sz="2800" dirty="0"/>
              <a:t>Memory organization to “hide” </a:t>
            </a:r>
            <a:r>
              <a:rPr lang="en-US" sz="2800" dirty="0" err="1"/>
              <a:t>preRead</a:t>
            </a:r>
            <a:r>
              <a:rPr lang="en-US" sz="2800" dirty="0"/>
              <a:t> (55ns)</a:t>
            </a:r>
            <a:br>
              <a:rPr lang="en-US" sz="2800" dirty="0"/>
            </a:br>
            <a:r>
              <a:rPr lang="en-US" sz="2800" dirty="0"/>
              <a:t>(common mode to 3DXP) </a:t>
            </a:r>
          </a:p>
          <a:p>
            <a:pPr lvl="1" defTabSz="914400"/>
            <a:r>
              <a:rPr lang="en-US" sz="2800" dirty="0"/>
              <a:t>P3 width reduction (~35ns?)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DFB706-0E65-C54F-8ADB-4C44E843B8FB}"/>
              </a:ext>
            </a:extLst>
          </p:cNvPr>
          <p:cNvGrpSpPr/>
          <p:nvPr/>
        </p:nvGrpSpPr>
        <p:grpSpPr>
          <a:xfrm>
            <a:off x="2170490" y="4233446"/>
            <a:ext cx="9499423" cy="2243175"/>
            <a:chOff x="1722514" y="4068362"/>
            <a:chExt cx="9499423" cy="224317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07931DD-7D53-0A49-96A9-4B39E7D6DAFB}"/>
                </a:ext>
              </a:extLst>
            </p:cNvPr>
            <p:cNvSpPr txBox="1"/>
            <p:nvPr/>
          </p:nvSpPr>
          <p:spPr>
            <a:xfrm>
              <a:off x="8048236" y="5525838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82761B8-21C2-3E4F-9783-A31FD2D8166B}"/>
                </a:ext>
              </a:extLst>
            </p:cNvPr>
            <p:cNvSpPr/>
            <p:nvPr/>
          </p:nvSpPr>
          <p:spPr>
            <a:xfrm>
              <a:off x="2819400" y="5387785"/>
              <a:ext cx="1411705" cy="9144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Write-Polarity Read +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133363F-B9B4-8647-A28F-8985417B43E2}"/>
                </a:ext>
              </a:extLst>
            </p:cNvPr>
            <p:cNvSpPr/>
            <p:nvPr/>
          </p:nvSpPr>
          <p:spPr>
            <a:xfrm>
              <a:off x="4495800" y="546869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EA54823-7BE7-AB4B-8006-F7CE3C8BE205}"/>
                </a:ext>
              </a:extLst>
            </p:cNvPr>
            <p:cNvCxnSpPr>
              <a:cxnSpLocks/>
              <a:stCxn id="25" idx="6"/>
              <a:endCxn id="15" idx="1"/>
            </p:cNvCxnSpPr>
            <p:nvPr/>
          </p:nvCxnSpPr>
          <p:spPr>
            <a:xfrm flipV="1">
              <a:off x="2636914" y="5844985"/>
              <a:ext cx="182486" cy="935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5E47A6A-396E-8943-BF7F-19F53C0129D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>
              <a:off x="4231105" y="5844985"/>
              <a:ext cx="264695" cy="6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5A419E7-E0B9-3249-9203-9F0B81FE6CE4}"/>
                </a:ext>
              </a:extLst>
            </p:cNvPr>
            <p:cNvCxnSpPr>
              <a:cxnSpLocks/>
              <a:stCxn id="16" idx="3"/>
              <a:endCxn id="21" idx="1"/>
            </p:cNvCxnSpPr>
            <p:nvPr/>
          </p:nvCxnSpPr>
          <p:spPr>
            <a:xfrm flipV="1">
              <a:off x="5907505" y="5845625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DEB6DC6-E0CF-3042-9F68-A32685A4261F}"/>
                </a:ext>
              </a:extLst>
            </p:cNvPr>
            <p:cNvSpPr txBox="1"/>
            <p:nvPr/>
          </p:nvSpPr>
          <p:spPr>
            <a:xfrm>
              <a:off x="7008376" y="4068362"/>
              <a:ext cx="4106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Reset Occupancy = 162.5ns including pre-read</a:t>
              </a:r>
            </a:p>
          </p:txBody>
        </p:sp>
        <p:sp>
          <p:nvSpPr>
            <p:cNvPr id="21" name="Diamond 20">
              <a:extLst>
                <a:ext uri="{FF2B5EF4-FFF2-40B4-BE49-F238E27FC236}">
                  <a16:creationId xmlns:a16="http://schemas.microsoft.com/office/drawing/2014/main" id="{B835715D-6733-5B46-9D76-CB39B566CF3E}"/>
                </a:ext>
              </a:extLst>
            </p:cNvPr>
            <p:cNvSpPr/>
            <p:nvPr/>
          </p:nvSpPr>
          <p:spPr>
            <a:xfrm>
              <a:off x="6096000" y="5468691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37DF328-B3B1-B64B-9439-4EC29DCDE4C3}"/>
                </a:ext>
              </a:extLst>
            </p:cNvPr>
            <p:cNvCxnSpPr>
              <a:cxnSpLocks/>
              <a:stCxn id="21" idx="3"/>
              <a:endCxn id="28" idx="1"/>
            </p:cNvCxnSpPr>
            <p:nvPr/>
          </p:nvCxnSpPr>
          <p:spPr>
            <a:xfrm>
              <a:off x="8094223" y="5845625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>
              <a:extLst>
                <a:ext uri="{FF2B5EF4-FFF2-40B4-BE49-F238E27FC236}">
                  <a16:creationId xmlns:a16="http://schemas.microsoft.com/office/drawing/2014/main" id="{E03B5AC1-F088-044F-9C21-0C4E39E989E6}"/>
                </a:ext>
              </a:extLst>
            </p:cNvPr>
            <p:cNvCxnSpPr>
              <a:cxnSpLocks/>
              <a:stCxn id="21" idx="0"/>
              <a:endCxn id="26" idx="1"/>
            </p:cNvCxnSpPr>
            <p:nvPr/>
          </p:nvCxnSpPr>
          <p:spPr>
            <a:xfrm rot="5400000" flipH="1" flipV="1">
              <a:off x="7150245" y="4846536"/>
              <a:ext cx="567023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ED31512-38CA-3047-B6E1-30107577B918}"/>
                </a:ext>
              </a:extLst>
            </p:cNvPr>
            <p:cNvSpPr txBox="1"/>
            <p:nvPr/>
          </p:nvSpPr>
          <p:spPr>
            <a:xfrm>
              <a:off x="7086919" y="5049230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CD3BE27-D004-2C4B-96DE-56CF98FC02D2}"/>
                </a:ext>
              </a:extLst>
            </p:cNvPr>
            <p:cNvSpPr/>
            <p:nvPr/>
          </p:nvSpPr>
          <p:spPr>
            <a:xfrm>
              <a:off x="1722514" y="539713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EE53705-18AB-7D46-91C3-CA74F88C80E7}"/>
                </a:ext>
              </a:extLst>
            </p:cNvPr>
            <p:cNvSpPr/>
            <p:nvPr/>
          </p:nvSpPr>
          <p:spPr>
            <a:xfrm>
              <a:off x="7772400" y="4482020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0BC8288-1F43-D441-A96C-42967E95CC72}"/>
                </a:ext>
              </a:extLst>
            </p:cNvPr>
            <p:cNvSpPr/>
            <p:nvPr/>
          </p:nvSpPr>
          <p:spPr>
            <a:xfrm>
              <a:off x="9992059" y="4475891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E8BC352-3834-3F49-B4DF-8C66E94C118E}"/>
                </a:ext>
              </a:extLst>
            </p:cNvPr>
            <p:cNvSpPr/>
            <p:nvPr/>
          </p:nvSpPr>
          <p:spPr>
            <a:xfrm>
              <a:off x="9993952" y="548745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D4A5E1F-CDB9-5246-8848-C6F9916850B7}"/>
                </a:ext>
              </a:extLst>
            </p:cNvPr>
            <p:cNvCxnSpPr>
              <a:cxnSpLocks/>
              <a:stCxn id="26" idx="3"/>
              <a:endCxn id="27" idx="1"/>
            </p:cNvCxnSpPr>
            <p:nvPr/>
          </p:nvCxnSpPr>
          <p:spPr>
            <a:xfrm flipV="1">
              <a:off x="9658211" y="4896364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6798C0A-24FE-864A-BD22-FFB5EE9A5F21}"/>
                </a:ext>
              </a:extLst>
            </p:cNvPr>
            <p:cNvCxnSpPr>
              <a:cxnSpLocks/>
              <a:stCxn id="27" idx="2"/>
              <a:endCxn id="28" idx="0"/>
            </p:cNvCxnSpPr>
            <p:nvPr/>
          </p:nvCxnSpPr>
          <p:spPr>
            <a:xfrm>
              <a:off x="10501288" y="5316836"/>
              <a:ext cx="1893" cy="1706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AC4B511-D80D-3C40-A8A0-205610B2DFB9}"/>
                </a:ext>
              </a:extLst>
            </p:cNvPr>
            <p:cNvCxnSpPr>
              <a:cxnSpLocks/>
              <a:stCxn id="28" idx="3"/>
            </p:cNvCxnSpPr>
            <p:nvPr/>
          </p:nvCxnSpPr>
          <p:spPr>
            <a:xfrm>
              <a:off x="11012409" y="5864392"/>
              <a:ext cx="20952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24B9839-3C68-9E4E-AD83-259F7F71B818}"/>
              </a:ext>
            </a:extLst>
          </p:cNvPr>
          <p:cNvGrpSpPr/>
          <p:nvPr/>
        </p:nvGrpSpPr>
        <p:grpSpPr>
          <a:xfrm>
            <a:off x="7026764" y="1447800"/>
            <a:ext cx="4784236" cy="1878307"/>
            <a:chOff x="7097369" y="2590800"/>
            <a:chExt cx="4784236" cy="1878307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67162F5-7649-F34F-84F0-859F6F1B10BF}"/>
                </a:ext>
              </a:extLst>
            </p:cNvPr>
            <p:cNvSpPr txBox="1"/>
            <p:nvPr/>
          </p:nvSpPr>
          <p:spPr>
            <a:xfrm>
              <a:off x="8774333" y="2590800"/>
              <a:ext cx="27272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BiSM</a:t>
              </a:r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Read. Occupancy = 70ns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570821E-7A55-B244-AF14-45D331D25548}"/>
                </a:ext>
              </a:extLst>
            </p:cNvPr>
            <p:cNvSpPr/>
            <p:nvPr/>
          </p:nvSpPr>
          <p:spPr>
            <a:xfrm>
              <a:off x="8290981" y="2920158"/>
              <a:ext cx="1885811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Pulse </a:t>
              </a:r>
            </a:p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9E04C1D-1C59-2543-BC43-F6630F3DC308}"/>
                </a:ext>
              </a:extLst>
            </p:cNvPr>
            <p:cNvSpPr/>
            <p:nvPr/>
          </p:nvSpPr>
          <p:spPr>
            <a:xfrm>
              <a:off x="10459957" y="2923687"/>
              <a:ext cx="1116848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50BCD89-D915-994D-A05E-D9B4744255A3}"/>
                </a:ext>
              </a:extLst>
            </p:cNvPr>
            <p:cNvSpPr/>
            <p:nvPr/>
          </p:nvSpPr>
          <p:spPr>
            <a:xfrm>
              <a:off x="10459957" y="3884959"/>
              <a:ext cx="1119180" cy="584148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 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 (20ns)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938872EB-B1C6-1548-AC59-AB518DCF684E}"/>
                </a:ext>
              </a:extLst>
            </p:cNvPr>
            <p:cNvCxnSpPr>
              <a:cxnSpLocks/>
              <a:stCxn id="40" idx="6"/>
              <a:endCxn id="34" idx="1"/>
            </p:cNvCxnSpPr>
            <p:nvPr/>
          </p:nvCxnSpPr>
          <p:spPr>
            <a:xfrm flipV="1">
              <a:off x="8011769" y="3297098"/>
              <a:ext cx="279212" cy="53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6832FCDC-E5DF-4442-9D8A-CF833DA4DB47}"/>
                </a:ext>
              </a:extLst>
            </p:cNvPr>
            <p:cNvCxnSpPr>
              <a:cxnSpLocks/>
              <a:stCxn id="34" idx="3"/>
              <a:endCxn id="35" idx="1"/>
            </p:cNvCxnSpPr>
            <p:nvPr/>
          </p:nvCxnSpPr>
          <p:spPr>
            <a:xfrm>
              <a:off x="10176792" y="3297098"/>
              <a:ext cx="283165" cy="35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9CD7ECCE-69AF-0249-A405-53566EFEB68E}"/>
                </a:ext>
              </a:extLst>
            </p:cNvPr>
            <p:cNvCxnSpPr>
              <a:cxnSpLocks/>
              <a:stCxn id="35" idx="2"/>
              <a:endCxn id="36" idx="0"/>
            </p:cNvCxnSpPr>
            <p:nvPr/>
          </p:nvCxnSpPr>
          <p:spPr>
            <a:xfrm>
              <a:off x="11018381" y="3677559"/>
              <a:ext cx="1166" cy="2074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D62BBBA3-3C4A-8F47-8EF4-2CBC546E7152}"/>
                </a:ext>
              </a:extLst>
            </p:cNvPr>
            <p:cNvSpPr/>
            <p:nvPr/>
          </p:nvSpPr>
          <p:spPr>
            <a:xfrm>
              <a:off x="7097369" y="2845285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60E3881C-2A2F-DD44-8EFB-E4FA19F2AA6F}"/>
                </a:ext>
              </a:extLst>
            </p:cNvPr>
            <p:cNvCxnSpPr>
              <a:cxnSpLocks/>
              <a:stCxn id="36" idx="3"/>
            </p:cNvCxnSpPr>
            <p:nvPr/>
          </p:nvCxnSpPr>
          <p:spPr>
            <a:xfrm>
              <a:off x="11579137" y="4177033"/>
              <a:ext cx="30246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5238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824DF-AF67-E949-A16D-FF294BE77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BiSM</a:t>
            </a:r>
            <a:r>
              <a:rPr lang="en-US" dirty="0"/>
              <a:t> features and IP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9B620-BF87-5344-903E-70F1D7898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Built-in low energy write: Bipolar normal write</a:t>
            </a:r>
          </a:p>
          <a:p>
            <a:r>
              <a:rPr lang="en-US" dirty="0"/>
              <a:t>C-cell elimination: bipolar read refresh</a:t>
            </a:r>
          </a:p>
          <a:p>
            <a:r>
              <a:rPr lang="en-US" dirty="0"/>
              <a:t>Program Verification without disturb</a:t>
            </a:r>
          </a:p>
          <a:p>
            <a:r>
              <a:rPr lang="en-US"/>
              <a:t>Page </a:t>
            </a:r>
            <a:r>
              <a:rPr lang="en-US" dirty="0"/>
              <a:t>b</a:t>
            </a:r>
            <a:r>
              <a:rPr lang="en-US"/>
              <a:t>uffer </a:t>
            </a:r>
            <a:r>
              <a:rPr lang="en-US" dirty="0"/>
              <a:t>for symmetric memory   </a:t>
            </a:r>
          </a:p>
        </p:txBody>
      </p:sp>
    </p:spTree>
    <p:extLst>
      <p:ext uri="{BB962C8B-B14F-4D97-AF65-F5344CB8AC3E}">
        <p14:creationId xmlns:p14="http://schemas.microsoft.com/office/powerpoint/2010/main" val="44280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0110F0-2277-E94E-BC09-A7361F15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Scratch Pad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81DEE-4C03-934C-8762-87F7B03DD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1544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1315</TotalTime>
  <Words>662</Words>
  <Application>Microsoft Macintosh PowerPoint</Application>
  <PresentationFormat>Widescreen</PresentationFormat>
  <Paragraphs>165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Neo Sans Intel</vt:lpstr>
      <vt:lpstr>Neo Sans Intel Medium</vt:lpstr>
      <vt:lpstr>Arial</vt:lpstr>
      <vt:lpstr>Calibri</vt:lpstr>
      <vt:lpstr>blank</vt:lpstr>
      <vt:lpstr>BiSM Occupancy</vt:lpstr>
      <vt:lpstr>Read</vt:lpstr>
      <vt:lpstr>Set a reset cell</vt:lpstr>
      <vt:lpstr>Reset a set cell</vt:lpstr>
      <vt:lpstr>BiSM Occupancy Gap to Goal</vt:lpstr>
      <vt:lpstr>BiSM Write Spec – 240ns including preRead</vt:lpstr>
      <vt:lpstr>Ideas for symmetric memory Match cycle time of WRITE to READ’s</vt:lpstr>
      <vt:lpstr>BiSM features and IP ideas</vt:lpstr>
      <vt:lpstr>Scratch Pad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48</cp:revision>
  <dcterms:created xsi:type="dcterms:W3CDTF">2019-08-30T20:49:52Z</dcterms:created>
  <dcterms:modified xsi:type="dcterms:W3CDTF">2019-09-05T22:49:35Z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