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5" r:id="rId2"/>
    <p:sldId id="256" r:id="rId3"/>
    <p:sldId id="273" r:id="rId4"/>
    <p:sldId id="271" r:id="rId5"/>
    <p:sldId id="270" r:id="rId6"/>
    <p:sldId id="262" r:id="rId7"/>
    <p:sldId id="274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41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4C117-190E-464A-9C96-6F0D35521311}" type="datetimeFigureOut">
              <a:rPr lang="en-US" smtClean="0"/>
              <a:t>11/8/2018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B6521D-0639-4A5E-BABF-A1A8CCEBB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4801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6521D-0639-4A5E-BABF-A1A8CCEBB6D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4885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6521D-0639-4A5E-BABF-A1A8CCEBB6D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741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B6521D-0639-4A5E-BABF-A1A8CCEBB6D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3841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72112-7A42-4212-99B3-491E49A4B1A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032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272112-7A42-4212-99B3-491E49A4B1A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8695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64B39-CCEA-4604-9CD2-2DE252F89507}" type="datetime1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3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AA5A4-AF2D-4CEC-99EC-3E9EFF1A39C6}" type="datetime1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914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D3C013-EC21-4DD7-9F9E-02CA1E3EA6B0}" type="datetime1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91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8D685-3426-43A4-AE2A-5DCF72EFB9AA}" type="datetime1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12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24BD-E528-453F-9FC0-3FB23F7FCFFD}" type="datetime1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29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A020A-3DA8-4558-9E76-3965CADC4614}" type="datetime1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523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BAF5-D5C9-4B8E-A47C-784CDAC072D7}" type="datetime1">
              <a:rPr lang="en-US" smtClean="0"/>
              <a:t>11/8/2018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8035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95F75-11E1-4EB1-8987-50164D568183}" type="datetime1">
              <a:rPr lang="en-US" smtClean="0"/>
              <a:t>11/8/2018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6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98CB-068C-44FD-B1B3-CFFA89498095}" type="datetime1">
              <a:rPr lang="en-US" smtClean="0"/>
              <a:t>11/8/2018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009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B6853-93B9-4246-A35F-EDBF44551F32}" type="datetime1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763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5919AC-5432-4913-B537-8D33463E2B74}" type="datetime1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797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F4DF4-28D2-4BD2-96B2-FD114FAA11C3}" type="datetime1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7E6D9-C89D-44D7-B336-3A1FD30A6C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897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BISM64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Balaji/Mase/Luo/Divesh/Derchang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64B39-CCEA-4604-9CD2-2DE252F89507}" type="datetime1">
              <a:rPr lang="en-US" smtClean="0"/>
              <a:t>11/8/2018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114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4573181"/>
              </p:ext>
            </p:extLst>
          </p:nvPr>
        </p:nvGraphicFramePr>
        <p:xfrm>
          <a:off x="936690" y="175600"/>
          <a:ext cx="10418536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59039"/>
                <a:gridCol w="1877845"/>
                <a:gridCol w="1758296"/>
                <a:gridCol w="1758296"/>
                <a:gridCol w="216506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ATF64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BISM64_1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BISM64_2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Density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Gb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Partitions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Architecture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4kx4k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4kx4k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8kx4k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Bl</a:t>
                      </a:r>
                      <a:r>
                        <a:rPr lang="en-US" dirty="0" smtClean="0"/>
                        <a:t> x </a:t>
                      </a:r>
                      <a:r>
                        <a:rPr lang="en-US" dirty="0" err="1" smtClean="0"/>
                        <a:t>Wl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Select Transistor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HV (unipolar)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tgHV</a:t>
                      </a:r>
                      <a:r>
                        <a:rPr lang="en-US" dirty="0" smtClean="0"/>
                        <a:t> (bipolar)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tgHV</a:t>
                      </a:r>
                      <a:r>
                        <a:rPr lang="en-US" dirty="0" smtClean="0"/>
                        <a:t>(bipolar)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Die size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269-214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198</a:t>
                      </a:r>
                      <a:r>
                        <a:rPr lang="en-US" dirty="0" smtClean="0"/>
                        <a:t>-191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mm^2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Energy Write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77</a:t>
                      </a:r>
                      <a:endParaRPr lang="en-US" sz="18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>
                        <a:buFont typeface="Wingdings" panose="05000000000000000000" pitchFamily="2" charset="2"/>
                        <a:buNone/>
                      </a:pP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&gt;80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??-80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 smtClean="0"/>
                        <a:t>mWr</a:t>
                      </a:r>
                      <a:r>
                        <a:rPr lang="en-US" baseline="0" dirty="0" smtClean="0"/>
                        <a:t> in </a:t>
                      </a:r>
                      <a:r>
                        <a:rPr lang="en-US" baseline="0" dirty="0" err="1" smtClean="0"/>
                        <a:t>pJ</a:t>
                      </a:r>
                      <a:r>
                        <a:rPr lang="en-US" baseline="0" dirty="0" smtClean="0"/>
                        <a:t>/bit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Energy Read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&gt;28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??-28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Rd</a:t>
                      </a:r>
                      <a:r>
                        <a:rPr lang="en-US" baseline="0" dirty="0" smtClean="0"/>
                        <a:t> in </a:t>
                      </a:r>
                      <a:r>
                        <a:rPr lang="en-US" baseline="0" dirty="0" err="1" smtClean="0"/>
                        <a:t>pJ</a:t>
                      </a:r>
                      <a:r>
                        <a:rPr lang="en-US" baseline="0" dirty="0" smtClean="0"/>
                        <a:t>/bit</a:t>
                      </a:r>
                      <a:endParaRPr lang="en-US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BW </a:t>
                      </a:r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/Rd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5400/2200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5400/2200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5400/2200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MT/s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 Completion time/Rd Latency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475/95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240/95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240/95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Wr</a:t>
                      </a:r>
                      <a:r>
                        <a:rPr lang="en-US" dirty="0" smtClean="0"/>
                        <a:t>/Rd</a:t>
                      </a:r>
                      <a:r>
                        <a:rPr lang="en-US" baseline="0" dirty="0" smtClean="0"/>
                        <a:t> in </a:t>
                      </a:r>
                      <a:r>
                        <a:rPr lang="en-US" baseline="0" dirty="0" err="1" smtClean="0"/>
                        <a:t>nS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F9182-8BEF-4892-8E40-04A9BDCD34EE}" type="datetime1">
              <a:rPr lang="en-US" smtClean="0"/>
              <a:t>11/8/2018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Intel Confidential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86732" y="5073538"/>
            <a:ext cx="10418536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Forward Strategy:</a:t>
            </a:r>
          </a:p>
          <a:p>
            <a:r>
              <a:rPr lang="en-US" dirty="0"/>
              <a:t>1.) Change tile size from 4kx4k to 8kx4k to </a:t>
            </a:r>
            <a:r>
              <a:rPr lang="en-US" dirty="0" smtClean="0"/>
              <a:t>make room </a:t>
            </a:r>
            <a:r>
              <a:rPr lang="en-US" dirty="0"/>
              <a:t>for larger </a:t>
            </a:r>
            <a:r>
              <a:rPr lang="en-US" dirty="0" err="1" smtClean="0"/>
              <a:t>tgMOS</a:t>
            </a:r>
            <a:r>
              <a:rPr lang="en-US" dirty="0" smtClean="0"/>
              <a:t> device.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smtClean="0"/>
              <a:t>Enabled </a:t>
            </a:r>
            <a:r>
              <a:rPr lang="en-US" dirty="0"/>
              <a:t>by </a:t>
            </a:r>
            <a:r>
              <a:rPr lang="en-US" dirty="0" smtClean="0"/>
              <a:t>shorter BISM64 </a:t>
            </a:r>
            <a:r>
              <a:rPr lang="en-US" dirty="0"/>
              <a:t>write completion </a:t>
            </a:r>
            <a:r>
              <a:rPr lang="en-US" dirty="0" smtClean="0"/>
              <a:t>time.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6690" y="4328056"/>
            <a:ext cx="10418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Problem: Die </a:t>
            </a:r>
            <a:r>
              <a:rPr lang="en-US" dirty="0"/>
              <a:t>size &gt;&gt; </a:t>
            </a:r>
            <a:r>
              <a:rPr lang="en-US" dirty="0" smtClean="0"/>
              <a:t>198mm^2 at best known </a:t>
            </a:r>
            <a:r>
              <a:rPr lang="en-US" dirty="0" err="1" smtClean="0"/>
              <a:t>TGmos</a:t>
            </a:r>
            <a:r>
              <a:rPr lang="en-US" dirty="0" smtClean="0"/>
              <a:t> device dimension (P806 HVT </a:t>
            </a:r>
            <a:r>
              <a:rPr lang="en-US" dirty="0" err="1" smtClean="0"/>
              <a:t>Tox</a:t>
            </a:r>
            <a:r>
              <a:rPr lang="en-US" dirty="0" smtClean="0"/>
              <a:t>=148A, </a:t>
            </a:r>
            <a:r>
              <a:rPr lang="en-US" dirty="0" err="1" smtClean="0"/>
              <a:t>Ldrawn</a:t>
            </a:r>
            <a:r>
              <a:rPr lang="en-US" dirty="0" smtClean="0"/>
              <a:t>=9.87um, </a:t>
            </a:r>
            <a:r>
              <a:rPr lang="en-US" dirty="0" err="1" smtClean="0"/>
              <a:t>Lg</a:t>
            </a:r>
            <a:r>
              <a:rPr lang="en-US" dirty="0" smtClean="0"/>
              <a:t>=0.5um)</a:t>
            </a:r>
          </a:p>
        </p:txBody>
      </p:sp>
    </p:spTree>
    <p:extLst>
      <p:ext uri="{BB962C8B-B14F-4D97-AF65-F5344CB8AC3E}">
        <p14:creationId xmlns:p14="http://schemas.microsoft.com/office/powerpoint/2010/main" val="447113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27912"/>
            <a:ext cx="10515600" cy="977994"/>
          </a:xfrm>
        </p:spPr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E98CB-068C-44FD-B1B3-CFFA89498095}" type="datetime1">
              <a:rPr lang="en-US" smtClean="0"/>
              <a:t>11/8/2018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117142"/>
              </p:ext>
            </p:extLst>
          </p:nvPr>
        </p:nvGraphicFramePr>
        <p:xfrm>
          <a:off x="474382" y="1005906"/>
          <a:ext cx="11054229" cy="19202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00777"/>
                <a:gridCol w="1441866"/>
                <a:gridCol w="3017520"/>
                <a:gridCol w="3048810"/>
                <a:gridCol w="2245256"/>
              </a:tblGrid>
              <a:tr h="19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Item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Enablers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Issues/Concerns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Next Steps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Die Size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</a:t>
                      </a:r>
                      <a:r>
                        <a:rPr lang="en-US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Tgmos</a:t>
                      </a:r>
                      <a:endParaRPr lang="en-US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8Kx4K Tile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Close on TOX=148A,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Wmin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en-US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Lmin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= </a:t>
                      </a:r>
                      <a:r>
                        <a:rPr lang="en-US" sz="1400" b="0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7.16/9.87</a:t>
                      </a:r>
                      <a:endParaRPr lang="en-US" sz="1400" b="0" i="0" u="none" strike="noStrike" baseline="0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l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BL Leakage increase impact on selection window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Self-consistent energy assessment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1.+2.) Die Size:  198mm^2 – 192mm^2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1a.) Define requirement for Set/Reset currents (ww48)</a:t>
                      </a: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1b.) Close w/ device on risk (ww48)</a:t>
                      </a:r>
                    </a:p>
                    <a:p>
                      <a:pPr algn="l" fontAlgn="b"/>
                      <a:r>
                        <a:rPr lang="en-US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BL</a:t>
                      </a:r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leakage impact to Selection Window (ww48)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Complete energy assessment (ww48)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47129" y="62573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38200" y="4509275"/>
            <a:ext cx="10418536" cy="92333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Summary:</a:t>
            </a:r>
            <a:endParaRPr lang="en-US" dirty="0"/>
          </a:p>
          <a:p>
            <a:r>
              <a:rPr lang="en-US" dirty="0" smtClean="0"/>
              <a:t>To achieve die size goal need to align on window w/ technology and close on device requirements w/ process.</a:t>
            </a:r>
          </a:p>
          <a:p>
            <a:r>
              <a:rPr lang="en-US" dirty="0" smtClean="0"/>
              <a:t>Depending on self consistent energy, may need to explore energy reduction items</a:t>
            </a:r>
          </a:p>
        </p:txBody>
      </p:sp>
    </p:spTree>
    <p:extLst>
      <p:ext uri="{BB962C8B-B14F-4D97-AF65-F5344CB8AC3E}">
        <p14:creationId xmlns:p14="http://schemas.microsoft.com/office/powerpoint/2010/main" val="68118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40B5E5-F2B8-46B3-B075-153221C095F6}" type="datetime1">
              <a:rPr lang="en-US" smtClean="0"/>
              <a:t>11/8/2018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1422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8kx4k Pulse current delivery to Far cell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698056"/>
              </p:ext>
            </p:extLst>
          </p:nvPr>
        </p:nvGraphicFramePr>
        <p:xfrm>
          <a:off x="1070840" y="2885787"/>
          <a:ext cx="9268114" cy="2194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3147"/>
                <a:gridCol w="1125406"/>
                <a:gridCol w="2016357"/>
                <a:gridCol w="3673204"/>
              </a:tblGrid>
              <a:tr h="182880"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ATF64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BISM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HPVPP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4.85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4.85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HNVNN_RST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-3.9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-3.9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VON cel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2.6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2.6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iPULSE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6.90E-05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5.76E-05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needs 50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Rcol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8.91E+04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8.91E+04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Rcol 8k bl impact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1.77E+04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2048*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u="none" strike="noStrike">
                          <a:effectLst/>
                        </a:rPr>
                        <a:t>Rcol total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8.91E+04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u="none" strike="noStrike">
                          <a:effectLst/>
                        </a:rPr>
                        <a:t>1.07E+05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11496" y="1626373"/>
            <a:ext cx="104733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92D050"/>
                </a:solidFill>
              </a:rPr>
              <a:t>Reduced Set/Reset Pulse current requirement </a:t>
            </a:r>
            <a:r>
              <a:rPr lang="en-US" sz="2000" dirty="0" smtClean="0">
                <a:solidFill>
                  <a:srgbClr val="92D050"/>
                </a:solidFill>
                <a:sym typeface="Wingdings" panose="05000000000000000000" pitchFamily="2" charset="2"/>
              </a:rPr>
              <a:t> we can tolerate a longer BL compared with ATF64</a:t>
            </a:r>
            <a:endParaRPr lang="en-US" sz="2000" dirty="0">
              <a:solidFill>
                <a:srgbClr val="92D05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EE686-CFBE-41E3-AAE0-79E9B548236F}" type="datetime1">
              <a:rPr lang="en-US" smtClean="0"/>
              <a:t>11/8/2018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065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545838"/>
              </p:ext>
            </p:extLst>
          </p:nvPr>
        </p:nvGraphicFramePr>
        <p:xfrm>
          <a:off x="98615" y="91440"/>
          <a:ext cx="12003738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1220"/>
                <a:gridCol w="1547595"/>
                <a:gridCol w="2210857"/>
                <a:gridCol w="1125774"/>
                <a:gridCol w="1125774"/>
                <a:gridCol w="4272518"/>
              </a:tblGrid>
              <a:tr h="144655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200" u="none" strike="noStrike" dirty="0" smtClean="0">
                          <a:effectLst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Today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Sub enablers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Owners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Next RO Date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Notes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200" u="none" strike="noStrike" dirty="0" smtClean="0">
                          <a:effectLst/>
                        </a:rPr>
                        <a:t>   Thick </a:t>
                      </a:r>
                      <a:r>
                        <a:rPr lang="en-US" sz="1200" u="none" strike="noStrike" dirty="0">
                          <a:effectLst/>
                        </a:rPr>
                        <a:t>Gate </a:t>
                      </a:r>
                      <a:r>
                        <a:rPr lang="en-US" sz="1200" u="none" strike="noStrike" dirty="0" err="1">
                          <a:effectLst/>
                        </a:rPr>
                        <a:t>Xtrs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TOX = 148A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Optimal TOX? To support 9.25V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Luo/Divesh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Scaled for 9.25V from 10V 160A 806 based process used on TC03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200" u="none" strike="noStrike" dirty="0" smtClean="0">
                          <a:effectLst/>
                        </a:rPr>
                        <a:t>   tgNMOS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9311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L=9.87;  from 6x148/90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Optimal L to support iON 50u/25u/7V vdm iOFF 10n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Luo/Divesh/Balaji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ww48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Local+ Global Stack xtrs to support iON;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Lmax of Global needs 12L socket increase from process min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9311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WL=7.16 WG=16.95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Optimal WL &amp; WG?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Luo/Divesh/Balaji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WL max limited by cell pitch, 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WG is 9.21 + 2 x ( 9.87 - 6 ) or socket area grows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iON selection=25uA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redux Strategies: cell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Fuga/Derchang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ww48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25uA leakage ; simple calculation 8192*2*50%*60%*5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redux strategies: optimal ccell?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Balaji/Mase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ww48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25uA leakage ; simple calculation 8192*2*50%*60%*5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9311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first fire strategy? Biasing the stack for First fire selection/Seasoning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Derchang/Balaji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200" u="none" strike="noStrike" dirty="0" smtClean="0">
                          <a:effectLst/>
                        </a:rPr>
                        <a:t>   </a:t>
                      </a:r>
                      <a:r>
                        <a:rPr lang="en-US" sz="1200" u="none" strike="noStrike" dirty="0" err="1" smtClean="0">
                          <a:effectLst/>
                        </a:rPr>
                        <a:t>tgPMOS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L=8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Lmax limited to 8 in by cell pitch, but iOFF 100nA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W=2.4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Optimal W?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Luo/Divesh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ww48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Scaled for 9.25V from 10V 160A 802 based process used on TC03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9311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VT @ VGS/VDS/VBS: -3.7/0/5 to ground rows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Luo/Divesh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200" u="none" strike="noStrike" dirty="0" smtClean="0">
                          <a:effectLst/>
                        </a:rPr>
                        <a:t>  8k </a:t>
                      </a:r>
                      <a:r>
                        <a:rPr lang="en-US" sz="1200" u="none" strike="noStrike" dirty="0">
                          <a:effectLst/>
                        </a:rPr>
                        <a:t>x 4k array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8k </a:t>
                      </a:r>
                      <a:r>
                        <a:rPr lang="en-US" sz="1200" u="none" strike="noStrike" dirty="0" err="1">
                          <a:effectLst/>
                        </a:rPr>
                        <a:t>bl</a:t>
                      </a:r>
                      <a:r>
                        <a:rPr lang="en-US" sz="1200" u="none" strike="noStrike" dirty="0">
                          <a:effectLst/>
                        </a:rPr>
                        <a:t> : BL cell impacts?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200fF Cap impact on cell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Fuga/Derchang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ww48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9311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8k bl : Sense SNR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will atf64 sense work with reduced SNR due to 8kbl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Balaji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ww48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9311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8k bl: 50uA Pulse delivery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50uA support for far cell at  due to 2k more cells in path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Balaji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89311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Cmos Fit under tile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expanded shift,ccell logic &amp; axn/hnreg swicthes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Balaji/Eddie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partition decoder fit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will the HV decoders fit in area?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Eddie/Balaji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ww48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routability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expanded routing for shift/ccell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Eddie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it worked on S24S, so this is assigned med low risk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Energy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Balaji/Mase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BL partition decode &amp; tile logic energy goes up, need assesment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r>
                        <a:rPr lang="en-US" sz="1200" u="none" strike="noStrike" dirty="0" smtClean="0">
                          <a:effectLst/>
                        </a:rPr>
                        <a:t>  240nS </a:t>
                      </a:r>
                      <a:r>
                        <a:rPr lang="en-US" sz="1200" u="none" strike="noStrike" dirty="0">
                          <a:effectLst/>
                        </a:rPr>
                        <a:t>write comp time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32 partition array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50% redux in write comp time --&gt; need 50% ptns as ATF64 for iso BW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191mm^2 die &lt; than ATF64 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Balaji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4655">
                <a:tc>
                  <a:txBody>
                    <a:bodyPr/>
                    <a:lstStyle/>
                    <a:p>
                      <a:pPr lvl="0"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package socket fit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Balaji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ww48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12.48mm x 15.27mm fits in package socket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5884C0-2AF5-4529-B945-691C69EC0360}" type="datetime1">
              <a:rPr lang="en-US" smtClean="0"/>
              <a:t>11/8/2018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45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055957"/>
              </p:ext>
            </p:extLst>
          </p:nvPr>
        </p:nvGraphicFramePr>
        <p:xfrm>
          <a:off x="6654800" y="1122162"/>
          <a:ext cx="3911600" cy="3238500"/>
        </p:xfrm>
        <a:graphic>
          <a:graphicData uri="http://schemas.openxmlformats.org/drawingml/2006/table">
            <a:tbl>
              <a:tblPr/>
              <a:tblGrid>
                <a:gridCol w="1358900"/>
                <a:gridCol w="723900"/>
                <a:gridCol w="609600"/>
                <a:gridCol w="609600"/>
                <a:gridCol w="609600"/>
              </a:tblGrid>
              <a:tr h="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Device Sizes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120"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 Lambda)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width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LDESEL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tgPMOS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tgNMOS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9.87-7</a:t>
                      </a:r>
                      <a:endParaRPr lang="en-US" sz="1200" b="1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tgNMOS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9.87-7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GDESEL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tgPMOS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 INV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tgPMOS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tgNMOS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 INV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tgPMOS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tgNMOS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8" y="526980"/>
            <a:ext cx="5943612" cy="5943612"/>
          </a:xfrm>
          <a:prstGeom prst="rect">
            <a:avLst/>
          </a:prstGeom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C48A-1EAE-479F-952A-AF93F7E9FA64}" type="datetime1">
              <a:rPr lang="en-US" smtClean="0"/>
              <a:t>11/8/2018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C669-9175-41C2-902D-A233E4EEBB94}" type="slidenum">
              <a:rPr lang="en-US" smtClean="0"/>
              <a:t>7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08134" y="0"/>
            <a:ext cx="810972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Optimal Decoder Arch for bipolar arch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207264" y="4967698"/>
            <a:ext cx="58944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Enables the Following Features without Changing decode.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Bipolar Biasing of cell @ lowest energy cost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Polarity Toggle in Write operations.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oncurrent Set/Reset operations within a Partition.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67673" y="1229142"/>
            <a:ext cx="1260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3.5/3.8tcad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461247" y="2447365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949" y="459836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4.85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85381" y="371937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4.85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77194" y="199920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4.85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5459" y="1814543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-4.0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194" y="436066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19.8/7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92210" y="2191128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7.16/9.87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7673" y="2436243"/>
            <a:ext cx="12026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14.5/7tcad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838193" y="4598366"/>
            <a:ext cx="12026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14.5/7tcad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628156" y="3976666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33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001300" y="640805"/>
            <a:ext cx="589449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Enables the Following Features without Changing decode.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Polarity Toggle in Write operations.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C</a:t>
            </a:r>
            <a:r>
              <a:rPr lang="en-US" dirty="0" smtClean="0"/>
              <a:t>oncurrent Set/Reset operations within a Partition.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Zero Energy cost of polarity toggle.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66664" y="2383205"/>
            <a:ext cx="52006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err="1" smtClean="0"/>
              <a:t>Sel</a:t>
            </a:r>
            <a:r>
              <a:rPr lang="en-US" dirty="0" smtClean="0"/>
              <a:t>/</a:t>
            </a:r>
            <a:r>
              <a:rPr lang="en-US" dirty="0" err="1" smtClean="0"/>
              <a:t>Desel</a:t>
            </a:r>
            <a:r>
              <a:rPr lang="en-US" dirty="0" smtClean="0"/>
              <a:t> devices can pass/block </a:t>
            </a:r>
            <a:r>
              <a:rPr lang="en-US" dirty="0" err="1" smtClean="0"/>
              <a:t>vpp</a:t>
            </a:r>
            <a:r>
              <a:rPr lang="en-US" dirty="0" smtClean="0"/>
              <a:t>, </a:t>
            </a:r>
            <a:r>
              <a:rPr lang="en-US" dirty="0" err="1" smtClean="0"/>
              <a:t>vnn</a:t>
            </a:r>
            <a:endParaRPr lang="en-US" dirty="0" smtClean="0"/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/>
              <a:t>Device See VPP – VNN across the oxide</a:t>
            </a:r>
          </a:p>
          <a:p>
            <a:pPr marL="285750" indent="-285750">
              <a:buFont typeface="Wingdings" panose="05000000000000000000" pitchFamily="2" charset="2"/>
              <a:buChar char="à"/>
            </a:pPr>
            <a:r>
              <a:rPr lang="en-US" dirty="0" smtClean="0"/>
              <a:t>Need Thick Gate for reliability.</a:t>
            </a:r>
            <a:endParaRPr lang="en-US" dirty="0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578" y="404399"/>
            <a:ext cx="5509271" cy="6065532"/>
          </a:xfrm>
          <a:prstGeom prst="rect">
            <a:avLst/>
          </a:prstGeom>
        </p:spPr>
      </p:pic>
      <p:sp>
        <p:nvSpPr>
          <p:cNvPr id="26" name="TextBox 25"/>
          <p:cNvSpPr txBox="1"/>
          <p:nvPr/>
        </p:nvSpPr>
        <p:spPr>
          <a:xfrm>
            <a:off x="6131379" y="4122965"/>
            <a:ext cx="514057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Design uses</a:t>
            </a:r>
          </a:p>
          <a:p>
            <a:r>
              <a:rPr lang="en-US" sz="2800" dirty="0" smtClean="0"/>
              <a:t>TOX  =   160A x (9.25/10) </a:t>
            </a:r>
            <a:r>
              <a:rPr lang="en-US" sz="2800" dirty="0" smtClean="0">
                <a:sym typeface="Wingdings" panose="05000000000000000000" pitchFamily="2" charset="2"/>
              </a:rPr>
              <a:t> 148A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27" name="Rounded Rectangle 26"/>
          <p:cNvSpPr/>
          <p:nvPr/>
        </p:nvSpPr>
        <p:spPr>
          <a:xfrm>
            <a:off x="5910943" y="3959679"/>
            <a:ext cx="5756371" cy="124913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482216" y="5723458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smtClean="0"/>
              <a:t>The design rules above apply to 160A 10V HVT devices used for TC03 derived from P802</a:t>
            </a:r>
            <a:endParaRPr lang="en-US" sz="1200" dirty="0"/>
          </a:p>
        </p:txBody>
      </p:sp>
      <p:cxnSp>
        <p:nvCxnSpPr>
          <p:cNvPr id="30" name="Straight Arrow Connector 29"/>
          <p:cNvCxnSpPr/>
          <p:nvPr/>
        </p:nvCxnSpPr>
        <p:spPr>
          <a:xfrm flipV="1">
            <a:off x="7698921" y="5077072"/>
            <a:ext cx="16329" cy="54812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V="1">
            <a:off x="7756071" y="5000625"/>
            <a:ext cx="1559379" cy="591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075213" y="6196693"/>
            <a:ext cx="1036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Tile ‘n’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080530" y="6196693"/>
            <a:ext cx="1036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Tile ‘m’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3739793" y="4479080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</a:rPr>
              <a:t>vnn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739793" y="3959679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</a:rPr>
              <a:t>vnn</a:t>
            </a:r>
            <a:endParaRPr lang="en-US" dirty="0">
              <a:solidFill>
                <a:srgbClr val="FFC000"/>
              </a:solidFill>
            </a:endParaRPr>
          </a:p>
        </p:txBody>
      </p:sp>
      <p:cxnSp>
        <p:nvCxnSpPr>
          <p:cNvPr id="39" name="Straight Arrow Connector 38"/>
          <p:cNvCxnSpPr>
            <a:endCxn id="13" idx="1"/>
          </p:cNvCxnSpPr>
          <p:nvPr/>
        </p:nvCxnSpPr>
        <p:spPr>
          <a:xfrm flipV="1">
            <a:off x="5249636" y="2844870"/>
            <a:ext cx="1217028" cy="1299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688181" y="5008583"/>
            <a:ext cx="532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FFC000"/>
                </a:solidFill>
              </a:rPr>
              <a:t>vnn</a:t>
            </a:r>
            <a:endParaRPr lang="en-US" dirty="0">
              <a:solidFill>
                <a:srgbClr val="FFC000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2930979" y="4057650"/>
            <a:ext cx="2318657" cy="1293482"/>
          </a:xfrm>
          <a:prstGeom prst="roundRect">
            <a:avLst/>
          </a:prstGeom>
          <a:noFill/>
          <a:ln>
            <a:solidFill>
              <a:srgbClr val="0070C0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1B5CAE-9387-4908-B591-426020236B00}" type="datetime1">
              <a:rPr lang="en-US" smtClean="0"/>
              <a:t>11/8/2018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7E6D9-C89D-44D7-B336-3A1FD30A6CA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285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2055957"/>
              </p:ext>
            </p:extLst>
          </p:nvPr>
        </p:nvGraphicFramePr>
        <p:xfrm>
          <a:off x="6654800" y="1122162"/>
          <a:ext cx="3911600" cy="3238500"/>
        </p:xfrm>
        <a:graphic>
          <a:graphicData uri="http://schemas.openxmlformats.org/drawingml/2006/table">
            <a:tbl>
              <a:tblPr/>
              <a:tblGrid>
                <a:gridCol w="1358900"/>
                <a:gridCol w="723900"/>
                <a:gridCol w="609600"/>
                <a:gridCol w="609600"/>
                <a:gridCol w="609600"/>
              </a:tblGrid>
              <a:tr h="0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Decode Device Sizes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8120"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(in Lambda)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type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width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len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LDESEL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tgPMOS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tgNMOS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en-US" sz="1200" b="1" i="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9.87-7</a:t>
                      </a:r>
                      <a:endParaRPr lang="en-US" sz="1200" b="1" i="0" u="none" strike="noStrike" kern="12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tgNMOS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9.87-7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GDESEL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tgPMOS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LSEL INV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tgPMOS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tgNMOS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GSEL INV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tgPMOS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tgNMOS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5.14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8" y="526980"/>
            <a:ext cx="5943612" cy="5943612"/>
          </a:xfrm>
          <a:prstGeom prst="rect">
            <a:avLst/>
          </a:prstGeom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FC48A-1EAE-479F-952A-AF93F7E9FA64}" type="datetime1">
              <a:rPr lang="en-US" smtClean="0"/>
              <a:t>11/8/2018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Intel Confidential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02C669-9175-41C2-902D-A233E4EEBB94}" type="slidenum">
              <a:rPr lang="en-US" smtClean="0"/>
              <a:t>9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3208134" y="0"/>
            <a:ext cx="48394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Optimal Decoder Sizes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362385" y="4609019"/>
            <a:ext cx="6166303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Tcad</a:t>
            </a:r>
            <a:r>
              <a:rPr lang="en-US" dirty="0" smtClean="0"/>
              <a:t> assumed symmetric device size, we are better on global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flexible on global.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VDM Positive dropped from 3.8 </a:t>
            </a:r>
            <a:r>
              <a:rPr lang="en-US" dirty="0" smtClean="0">
                <a:sym typeface="Wingdings" panose="05000000000000000000" pitchFamily="2" charset="2"/>
              </a:rPr>
              <a:t> 3.5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Type b target remains same as </a:t>
            </a:r>
            <a:r>
              <a:rPr lang="en-US" dirty="0" err="1" smtClean="0">
                <a:sym typeface="Wingdings" panose="05000000000000000000" pitchFamily="2" charset="2"/>
              </a:rPr>
              <a:t>tcad</a:t>
            </a:r>
            <a:r>
              <a:rPr lang="en-US" dirty="0" smtClean="0">
                <a:sym typeface="Wingdings" panose="05000000000000000000" pitchFamily="2" charset="2"/>
              </a:rPr>
              <a:t>, due to cell scaling.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Need to close device size.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ym typeface="Wingdings" panose="05000000000000000000" pitchFamily="2" charset="2"/>
              </a:rPr>
              <a:t>We can fit 15/7 local if needed  energy cost to vetted out.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267673" y="1229142"/>
            <a:ext cx="1260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3.5/</a:t>
            </a:r>
            <a:r>
              <a:rPr lang="en-US" dirty="0" smtClean="0">
                <a:solidFill>
                  <a:srgbClr val="00B0F0"/>
                </a:solidFill>
              </a:rPr>
              <a:t>3.8tcad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61247" y="2447365"/>
            <a:ext cx="4587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3.x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949" y="4598366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4.85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785381" y="3719374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4.85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277194" y="1999209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4.85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5459" y="1814543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-4.0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838194" y="4360662"/>
            <a:ext cx="8002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19.8/7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92210" y="2191128"/>
            <a:ext cx="10919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7.16/9.87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67673" y="2436243"/>
            <a:ext cx="12026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14.5/7tcad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838193" y="4598366"/>
            <a:ext cx="12026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F0"/>
                </a:solidFill>
              </a:rPr>
              <a:t>14.5/7tcad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28156" y="3976666"/>
            <a:ext cx="5469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-4.0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92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2013</TotalTime>
  <Words>952</Words>
  <Application>Microsoft Office PowerPoint</Application>
  <PresentationFormat>Widescreen</PresentationFormat>
  <Paragraphs>388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BISM64 Update</vt:lpstr>
      <vt:lpstr>PowerPoint Presentation</vt:lpstr>
      <vt:lpstr>Next Steps</vt:lpstr>
      <vt:lpstr>Backup</vt:lpstr>
      <vt:lpstr>8kx4k Pulse current delivery to Far cell</vt:lpstr>
      <vt:lpstr>PowerPoint Presentation</vt:lpstr>
      <vt:lpstr>PowerPoint Presentation</vt:lpstr>
      <vt:lpstr>PowerPoint Presentation</vt:lpstr>
      <vt:lpstr>PowerPoint Presentation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Srinivasan, Balaji</dc:creator>
  <cp:keywords>CTPClassification=CTP_NT</cp:keywords>
  <cp:lastModifiedBy>Srinivasan, Balaji</cp:lastModifiedBy>
  <cp:revision>137</cp:revision>
  <dcterms:created xsi:type="dcterms:W3CDTF">2018-11-06T17:44:06Z</dcterms:created>
  <dcterms:modified xsi:type="dcterms:W3CDTF">2018-11-08T20:10:24Z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9253a4bf-ce00-4b05-a965-c6040a4f8a16</vt:lpwstr>
  </property>
  <property fmtid="{D5CDD505-2E9C-101B-9397-08002B2CF9AE}" pid="3" name="CTP_TimeStamp">
    <vt:lpwstr>2018-11-08 20:10:24Z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