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9" r:id="rId6"/>
    <p:sldId id="258" r:id="rId7"/>
    <p:sldId id="262" r:id="rId8"/>
    <p:sldId id="273" r:id="rId9"/>
    <p:sldId id="277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>
      <p:cViewPr varScale="1">
        <p:scale>
          <a:sx n="78" d="100"/>
          <a:sy n="78" d="100"/>
        </p:scale>
        <p:origin x="114" y="15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92B8D-2691-4BB1-8222-B595CEAECF4E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44ACD-7CA1-4774-B040-37026932B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3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4ACD-7CA1-4774-B040-37026932B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4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4C29B-BCB3-4B96-BBE1-51630E7D82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0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4C29B-BCB3-4B96-BBE1-51630E7D82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4C29B-BCB3-4B96-BBE1-51630E7D82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8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552A-4D3F-4580-8621-5F139EC9F9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552A-4D3F-4580-8621-5F139EC9F9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4-Segmentation 5-ID’d 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2079621"/>
          </a:xfrm>
        </p:spPr>
        <p:txBody>
          <a:bodyPr/>
          <a:lstStyle/>
          <a:p>
            <a:r>
              <a:rPr lang="en-US" sz="3600" dirty="0"/>
              <a:t>Exploring New Classes of Glass Materials</a:t>
            </a:r>
            <a:br>
              <a:rPr lang="en-US" sz="3600" dirty="0"/>
            </a:br>
            <a:r>
              <a:rPr lang="en-US" sz="3600" dirty="0"/>
              <a:t>for</a:t>
            </a:r>
            <a:br>
              <a:rPr lang="en-US" sz="3600" dirty="0"/>
            </a:br>
            <a:r>
              <a:rPr lang="en-US" sz="3600" dirty="0"/>
              <a:t>Built-in-Select Memory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36820"/>
            <a:ext cx="8534400" cy="533401"/>
          </a:xfrm>
        </p:spPr>
        <p:txBody>
          <a:bodyPr/>
          <a:lstStyle/>
          <a:p>
            <a:r>
              <a:rPr lang="en-US" sz="2000" dirty="0"/>
              <a:t>DerChang Kau, Oct/3/2018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057400" y="3222621"/>
            <a:ext cx="81534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3DXP cell architecture in memory subsystem</a:t>
            </a:r>
          </a:p>
          <a:p>
            <a:pPr marL="0" indent="0">
              <a:buNone/>
            </a:pPr>
            <a:r>
              <a:rPr lang="en-US" sz="2400" dirty="0"/>
              <a:t>Introduction to atomistic memory switch with built-in selector</a:t>
            </a:r>
          </a:p>
          <a:p>
            <a:pPr marL="0" indent="0">
              <a:buNone/>
            </a:pPr>
            <a:r>
              <a:rPr lang="en-US" sz="2400" dirty="0"/>
              <a:t>Value proposition and incentive </a:t>
            </a:r>
          </a:p>
          <a:p>
            <a:pPr marL="0" indent="0">
              <a:buNone/>
            </a:pPr>
            <a:r>
              <a:rPr lang="en-US" sz="2400" dirty="0"/>
              <a:t>Project proposal and collaboration</a:t>
            </a:r>
          </a:p>
          <a:p>
            <a:pPr marL="0" indent="0">
              <a:buNone/>
            </a:pPr>
            <a:r>
              <a:rPr lang="en-US" sz="2400" dirty="0"/>
              <a:t>Milestone and Decision Point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94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599" y="1219200"/>
            <a:ext cx="1104900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L1E/L3, including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EoL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reliability (FM-TEM):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root-causing to intercept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PE, (ii) PI, and (iii) TD changes</a:t>
            </a: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Metrology and methodology main gaps and plan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24" y="152400"/>
            <a:ext cx="10744200" cy="838200"/>
          </a:xfrm>
        </p:spPr>
        <p:txBody>
          <a:bodyPr/>
          <a:lstStyle/>
          <a:p>
            <a:r>
              <a:rPr lang="en-US" sz="3600" dirty="0"/>
              <a:t>L1E/L3 Physical characterization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89190" y="1741576"/>
          <a:ext cx="6397410" cy="271272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977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 [multi-bit cut]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Metrics (</a:t>
                      </a:r>
                      <a:r>
                        <a:rPr lang="en-US" sz="1300" dirty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[Automated]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 ‘grounding’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Reduce beam sensitivity artifacts on element </a:t>
                      </a:r>
                      <a:r>
                        <a:rPr lang="en-US" sz="13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^</a:t>
                      </a:r>
                    </a:p>
                    <a:p>
                      <a:endParaRPr lang="en-US" sz="1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CDx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CDy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thicknesses</a:t>
                      </a:r>
                    </a:p>
                    <a:p>
                      <a:endParaRPr lang="en-US" sz="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Composition/x-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contam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EDS,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(EELS)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%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vertical/lateral elem. gradients</a:t>
                      </a:r>
                    </a:p>
                    <a:p>
                      <a:endParaRPr lang="en-US" sz="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Crystallinity /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(amorphous)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STEM-ADF (coarse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NBD (fine)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Crystalline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fraction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determination</a:t>
                      </a:r>
                    </a:p>
                    <a:p>
                      <a:endParaRPr lang="en-US" sz="3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Atomic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resolution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HR-TEM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CDx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CDy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thicknesses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Phases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location</a:t>
                      </a:r>
                    </a:p>
                    <a:p>
                      <a:endParaRPr lang="en-US" sz="5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689190" y="5086697"/>
          <a:ext cx="6321210" cy="126492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977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Gap/Challenge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and current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selector fingerprint (elem. profile, bonding, band align.) Vs. e-stimuli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 w/ OR-CQN started w.r.t.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APT and XPS/IPE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Raman also being evaluated (TBD)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Mobile species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553807"/>
            <a:ext cx="4359018" cy="2487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041191"/>
            <a:ext cx="4206605" cy="2523963"/>
          </a:xfrm>
          <a:prstGeom prst="rect">
            <a:avLst/>
          </a:prstGeom>
        </p:spPr>
      </p:pic>
      <p:sp>
        <p:nvSpPr>
          <p:cNvPr id="11" name="Striped Right Arrow 10">
            <a:hlinkClick r:id="rId5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Moat isolated Thin Film Device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85" y="1545160"/>
            <a:ext cx="3072650" cy="20362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56" y="1539063"/>
            <a:ext cx="3846909" cy="2042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525" y="4836415"/>
            <a:ext cx="1066800" cy="562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60989"/>
            <a:ext cx="3828620" cy="274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4648200"/>
            <a:ext cx="2243522" cy="1066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864" y="3886200"/>
            <a:ext cx="6000600" cy="21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3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52400"/>
            <a:ext cx="6172200" cy="838200"/>
          </a:xfrm>
        </p:spPr>
        <p:txBody>
          <a:bodyPr/>
          <a:lstStyle/>
          <a:p>
            <a:r>
              <a:rPr lang="en-US" sz="3200" dirty="0"/>
              <a:t>Connectivity of “Bottom” Electrode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452" y="1219200"/>
            <a:ext cx="6208948" cy="4876800"/>
          </a:xfrm>
        </p:spPr>
        <p:txBody>
          <a:bodyPr/>
          <a:lstStyle/>
          <a:p>
            <a:r>
              <a:rPr lang="en-US" sz="2800" dirty="0"/>
              <a:t>Connectivity below top electrode</a:t>
            </a:r>
          </a:p>
          <a:p>
            <a:pPr lvl="1"/>
            <a:r>
              <a:rPr lang="en-US" sz="2800" dirty="0"/>
              <a:t>DUT load-line, such as</a:t>
            </a:r>
            <a:br>
              <a:rPr lang="en-US" sz="2800" dirty="0"/>
            </a:br>
            <a:r>
              <a:rPr lang="en-US" sz="2800" dirty="0"/>
              <a:t>Ballast Resistors, MOSTs</a:t>
            </a:r>
          </a:p>
          <a:p>
            <a:pPr lvl="1"/>
            <a:r>
              <a:rPr lang="en-US" sz="2800" dirty="0"/>
              <a:t>Proximity heaters</a:t>
            </a:r>
          </a:p>
          <a:p>
            <a:pPr lvl="1"/>
            <a:r>
              <a:rPr lang="en-US" sz="2800" dirty="0"/>
              <a:t>And other active components</a:t>
            </a:r>
          </a:p>
          <a:p>
            <a:r>
              <a:rPr lang="en-US" sz="2800" dirty="0"/>
              <a:t>Options including </a:t>
            </a:r>
          </a:p>
          <a:p>
            <a:pPr lvl="1"/>
            <a:r>
              <a:rPr lang="en-US" sz="2800" dirty="0"/>
              <a:t>“C-pad” – 10~100K:1 high “R” ratio </a:t>
            </a:r>
          </a:p>
          <a:p>
            <a:pPr lvl="1"/>
            <a:r>
              <a:rPr lang="en-US" sz="2800" dirty="0"/>
              <a:t>Budding contact to backside </a:t>
            </a:r>
          </a:p>
          <a:p>
            <a:pPr lvl="1"/>
            <a:r>
              <a:rPr lang="en-US" sz="2800"/>
              <a:t>Poor man’s </a:t>
            </a:r>
            <a:r>
              <a:rPr lang="en-US" sz="2800" dirty="0"/>
              <a:t>Anti Fuse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152400"/>
            <a:ext cx="4770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3200" kern="0" dirty="0"/>
              <a:t>Basic Device Formation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770437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4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726" y="152400"/>
            <a:ext cx="5391061" cy="838200"/>
          </a:xfrm>
        </p:spPr>
        <p:txBody>
          <a:bodyPr/>
          <a:lstStyle/>
          <a:p>
            <a:r>
              <a:rPr lang="en-US" sz="3600" dirty="0"/>
              <a:t>DUT examples</a:t>
            </a:r>
            <a:br>
              <a:rPr lang="en-US" sz="3600" dirty="0"/>
            </a:br>
            <a:endParaRPr lang="en-US" sz="1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54418" y="244930"/>
            <a:ext cx="2301222" cy="2972828"/>
            <a:chOff x="554418" y="244930"/>
            <a:chExt cx="2301222" cy="2972828"/>
          </a:xfrm>
        </p:grpSpPr>
        <p:grpSp>
          <p:nvGrpSpPr>
            <p:cNvPr id="32" name="Group 31"/>
            <p:cNvGrpSpPr/>
            <p:nvPr/>
          </p:nvGrpSpPr>
          <p:grpSpPr>
            <a:xfrm>
              <a:off x="1502718" y="322820"/>
              <a:ext cx="704850" cy="2839617"/>
              <a:chOff x="8120063" y="2874963"/>
              <a:chExt cx="704850" cy="2839617"/>
            </a:xfrm>
          </p:grpSpPr>
          <p:sp>
            <p:nvSpPr>
              <p:cNvPr id="33" name="Oval 58"/>
              <p:cNvSpPr>
                <a:spLocks noChangeArrowheads="1"/>
              </p:cNvSpPr>
              <p:nvPr/>
            </p:nvSpPr>
            <p:spPr bwMode="auto">
              <a:xfrm>
                <a:off x="8296771" y="3785854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rgbClr val="FF9900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4" name="Group 59"/>
              <p:cNvGrpSpPr>
                <a:grpSpLocks/>
              </p:cNvGrpSpPr>
              <p:nvPr/>
            </p:nvGrpSpPr>
            <p:grpSpPr bwMode="auto">
              <a:xfrm>
                <a:off x="8347075" y="3835400"/>
                <a:ext cx="344488" cy="342900"/>
                <a:chOff x="5040" y="2688"/>
                <a:chExt cx="288" cy="288"/>
              </a:xfrm>
            </p:grpSpPr>
            <p:sp>
              <p:nvSpPr>
                <p:cNvPr id="50" name="Oval 60"/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Line 61"/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Line 66"/>
              <p:cNvSpPr>
                <a:spLocks noChangeShapeType="1"/>
              </p:cNvSpPr>
              <p:nvPr/>
            </p:nvSpPr>
            <p:spPr bwMode="auto">
              <a:xfrm>
                <a:off x="8516938" y="3149600"/>
                <a:ext cx="0" cy="6873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8120063" y="2874963"/>
                <a:ext cx="704850" cy="3127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TE</a:t>
                </a:r>
              </a:p>
            </p:txBody>
          </p:sp>
          <p:sp>
            <p:nvSpPr>
              <p:cNvPr id="38" name="Line 113"/>
              <p:cNvSpPr>
                <a:spLocks noChangeShapeType="1"/>
              </p:cNvSpPr>
              <p:nvPr/>
            </p:nvSpPr>
            <p:spPr bwMode="auto">
              <a:xfrm flipH="1">
                <a:off x="8540453" y="4176698"/>
                <a:ext cx="0" cy="3373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132"/>
              <p:cNvSpPr>
                <a:spLocks noChangeArrowheads="1"/>
              </p:cNvSpPr>
              <p:nvPr/>
            </p:nvSpPr>
            <p:spPr bwMode="auto">
              <a:xfrm>
                <a:off x="8259701" y="5297067"/>
                <a:ext cx="550552" cy="41751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BE</a:t>
                </a:r>
              </a:p>
            </p:txBody>
          </p:sp>
          <p:sp>
            <p:nvSpPr>
              <p:cNvPr id="40" name="Line 133"/>
              <p:cNvSpPr>
                <a:spLocks noChangeShapeType="1"/>
              </p:cNvSpPr>
              <p:nvPr/>
            </p:nvSpPr>
            <p:spPr bwMode="auto">
              <a:xfrm flipH="1">
                <a:off x="8516938" y="4948356"/>
                <a:ext cx="15873" cy="3552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2" name="Group 34"/>
              <p:cNvGrpSpPr>
                <a:grpSpLocks/>
              </p:cNvGrpSpPr>
              <p:nvPr/>
            </p:nvGrpSpPr>
            <p:grpSpPr bwMode="auto">
              <a:xfrm>
                <a:off x="8428038" y="4527550"/>
                <a:ext cx="209550" cy="411163"/>
                <a:chOff x="3557" y="3009"/>
                <a:chExt cx="192" cy="313"/>
              </a:xfrm>
            </p:grpSpPr>
            <p:sp>
              <p:nvSpPr>
                <p:cNvPr id="43" name="Line 35"/>
                <p:cNvSpPr>
                  <a:spLocks noChangeShapeType="1"/>
                </p:cNvSpPr>
                <p:nvPr/>
              </p:nvSpPr>
              <p:spPr bwMode="auto">
                <a:xfrm>
                  <a:off x="3653" y="3009"/>
                  <a:ext cx="96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557" y="304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Line 37"/>
                <p:cNvSpPr>
                  <a:spLocks noChangeShapeType="1"/>
                </p:cNvSpPr>
                <p:nvPr/>
              </p:nvSpPr>
              <p:spPr bwMode="auto">
                <a:xfrm>
                  <a:off x="3557" y="3096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557" y="3144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Line 39"/>
                <p:cNvSpPr>
                  <a:spLocks noChangeShapeType="1"/>
                </p:cNvSpPr>
                <p:nvPr/>
              </p:nvSpPr>
              <p:spPr bwMode="auto">
                <a:xfrm>
                  <a:off x="3557" y="3192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557" y="3240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Line 41"/>
                <p:cNvSpPr>
                  <a:spLocks noChangeShapeType="1"/>
                </p:cNvSpPr>
                <p:nvPr/>
              </p:nvSpPr>
              <p:spPr bwMode="auto">
                <a:xfrm>
                  <a:off x="3557" y="3288"/>
                  <a:ext cx="103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Rounded Rectangle 19"/>
            <p:cNvSpPr/>
            <p:nvPr/>
          </p:nvSpPr>
          <p:spPr>
            <a:xfrm>
              <a:off x="554418" y="244930"/>
              <a:ext cx="2301222" cy="2972828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305800" y="215368"/>
            <a:ext cx="3335818" cy="3017142"/>
            <a:chOff x="8376807" y="3531671"/>
            <a:chExt cx="3335818" cy="3017142"/>
          </a:xfrm>
        </p:grpSpPr>
        <p:grpSp>
          <p:nvGrpSpPr>
            <p:cNvPr id="295" name="Group 294"/>
            <p:cNvGrpSpPr/>
            <p:nvPr/>
          </p:nvGrpSpPr>
          <p:grpSpPr>
            <a:xfrm>
              <a:off x="8466397" y="3570891"/>
              <a:ext cx="3178369" cy="2948380"/>
              <a:chOff x="8546074" y="2424836"/>
              <a:chExt cx="3178369" cy="294838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9199319" y="3767450"/>
                <a:ext cx="1978225" cy="196095"/>
                <a:chOff x="9249371" y="3760543"/>
                <a:chExt cx="1978225" cy="196095"/>
              </a:xfrm>
              <a:effectLst>
                <a:glow rad="127000">
                  <a:srgbClr val="FF0000">
                    <a:alpha val="50000"/>
                  </a:srgbClr>
                </a:glow>
              </a:effectLst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876490" y="3769683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192099" y="3774990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503162" y="3770498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818771" y="3775805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249371" y="3760543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4980" y="3765850"/>
                  <a:ext cx="408825" cy="180833"/>
                </a:xfrm>
                <a:prstGeom prst="rect">
                  <a:avLst/>
                </a:prstGeom>
              </p:spPr>
            </p:pic>
          </p:grpSp>
          <p:grpSp>
            <p:nvGrpSpPr>
              <p:cNvPr id="152" name="Group 151"/>
              <p:cNvGrpSpPr/>
              <p:nvPr/>
            </p:nvGrpSpPr>
            <p:grpSpPr>
              <a:xfrm>
                <a:off x="9315908" y="3356992"/>
                <a:ext cx="344488" cy="342900"/>
                <a:chOff x="8260433" y="3273533"/>
                <a:chExt cx="344488" cy="342900"/>
              </a:xfrm>
            </p:grpSpPr>
            <p:sp>
              <p:nvSpPr>
                <p:cNvPr id="154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9776177" y="3358074"/>
                <a:ext cx="344488" cy="342900"/>
                <a:chOff x="8260433" y="3273533"/>
                <a:chExt cx="344488" cy="342900"/>
              </a:xfrm>
            </p:grpSpPr>
            <p:sp>
              <p:nvSpPr>
                <p:cNvPr id="168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10216008" y="3351202"/>
                <a:ext cx="344488" cy="342900"/>
                <a:chOff x="8260433" y="3273533"/>
                <a:chExt cx="344488" cy="342900"/>
              </a:xfrm>
            </p:grpSpPr>
            <p:sp>
              <p:nvSpPr>
                <p:cNvPr id="175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10682328" y="3318806"/>
                <a:ext cx="344488" cy="342900"/>
                <a:chOff x="8260433" y="3273533"/>
                <a:chExt cx="344488" cy="342900"/>
              </a:xfrm>
            </p:grpSpPr>
            <p:sp>
              <p:nvSpPr>
                <p:cNvPr id="182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8" name="Line 128"/>
              <p:cNvSpPr>
                <a:spLocks noChangeShapeType="1"/>
              </p:cNvSpPr>
              <p:nvPr/>
            </p:nvSpPr>
            <p:spPr bwMode="auto">
              <a:xfrm flipH="1">
                <a:off x="9477652" y="3204505"/>
                <a:ext cx="1370875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Line 128"/>
              <p:cNvSpPr>
                <a:spLocks noChangeShapeType="1"/>
              </p:cNvSpPr>
              <p:nvPr/>
            </p:nvSpPr>
            <p:spPr bwMode="auto">
              <a:xfrm flipH="1" flipV="1">
                <a:off x="9482305" y="3211627"/>
                <a:ext cx="1702" cy="1464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Line 128"/>
              <p:cNvSpPr>
                <a:spLocks noChangeShapeType="1"/>
              </p:cNvSpPr>
              <p:nvPr/>
            </p:nvSpPr>
            <p:spPr bwMode="auto">
              <a:xfrm flipH="1" flipV="1">
                <a:off x="9948428" y="3207634"/>
                <a:ext cx="0" cy="1435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Line 128"/>
              <p:cNvSpPr>
                <a:spLocks noChangeShapeType="1"/>
              </p:cNvSpPr>
              <p:nvPr/>
            </p:nvSpPr>
            <p:spPr bwMode="auto">
              <a:xfrm flipV="1">
                <a:off x="10380476" y="3194496"/>
                <a:ext cx="0" cy="1466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Line 128"/>
              <p:cNvSpPr>
                <a:spLocks noChangeShapeType="1"/>
              </p:cNvSpPr>
              <p:nvPr/>
            </p:nvSpPr>
            <p:spPr bwMode="auto">
              <a:xfrm flipH="1" flipV="1">
                <a:off x="10848528" y="3194496"/>
                <a:ext cx="0" cy="1376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Line 128"/>
              <p:cNvSpPr>
                <a:spLocks noChangeShapeType="1"/>
              </p:cNvSpPr>
              <p:nvPr/>
            </p:nvSpPr>
            <p:spPr bwMode="auto">
              <a:xfrm flipV="1">
                <a:off x="9484007" y="3695255"/>
                <a:ext cx="3536" cy="6899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Line 128"/>
              <p:cNvSpPr>
                <a:spLocks noChangeShapeType="1"/>
              </p:cNvSpPr>
              <p:nvPr/>
            </p:nvSpPr>
            <p:spPr bwMode="auto">
              <a:xfrm flipH="1" flipV="1">
                <a:off x="9948428" y="3700672"/>
                <a:ext cx="0" cy="598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Line 128"/>
              <p:cNvSpPr>
                <a:spLocks noChangeShapeType="1"/>
              </p:cNvSpPr>
              <p:nvPr/>
            </p:nvSpPr>
            <p:spPr bwMode="auto">
              <a:xfrm flipV="1">
                <a:off x="10399660" y="3694102"/>
                <a:ext cx="7182" cy="599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Line 128"/>
              <p:cNvSpPr>
                <a:spLocks noChangeShapeType="1"/>
              </p:cNvSpPr>
              <p:nvPr/>
            </p:nvSpPr>
            <p:spPr bwMode="auto">
              <a:xfrm flipH="1" flipV="1">
                <a:off x="10848527" y="3666645"/>
                <a:ext cx="0" cy="6205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4" name="Group 243"/>
              <p:cNvGrpSpPr/>
              <p:nvPr/>
            </p:nvGrpSpPr>
            <p:grpSpPr>
              <a:xfrm>
                <a:off x="9732404" y="4298994"/>
                <a:ext cx="432048" cy="1074222"/>
                <a:chOff x="1337196" y="4179080"/>
                <a:chExt cx="432048" cy="1074222"/>
              </a:xfrm>
            </p:grpSpPr>
            <p:sp>
              <p:nvSpPr>
                <p:cNvPr id="24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BE2</a:t>
                  </a:r>
                </a:p>
              </p:txBody>
            </p:sp>
            <p:sp>
              <p:nvSpPr>
                <p:cNvPr id="246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Line 35"/>
                <p:cNvSpPr>
                  <a:spLocks noChangeShapeType="1"/>
                </p:cNvSpPr>
                <p:nvPr/>
              </p:nvSpPr>
              <p:spPr bwMode="auto">
                <a:xfrm>
                  <a:off x="1557028" y="4179080"/>
                  <a:ext cx="104775" cy="51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9264352" y="4298994"/>
                <a:ext cx="432048" cy="1074222"/>
                <a:chOff x="1337196" y="4179080"/>
                <a:chExt cx="432048" cy="1074222"/>
              </a:xfrm>
            </p:grpSpPr>
            <p:sp>
              <p:nvSpPr>
                <p:cNvPr id="25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BE1</a:t>
                  </a:r>
                </a:p>
              </p:txBody>
            </p:sp>
            <p:sp>
              <p:nvSpPr>
                <p:cNvPr id="256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Line 35"/>
                <p:cNvSpPr>
                  <a:spLocks noChangeShapeType="1"/>
                </p:cNvSpPr>
                <p:nvPr/>
              </p:nvSpPr>
              <p:spPr bwMode="auto">
                <a:xfrm>
                  <a:off x="1557028" y="4179080"/>
                  <a:ext cx="104775" cy="51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10200456" y="4293840"/>
                <a:ext cx="432048" cy="1079376"/>
                <a:chOff x="1337196" y="4173926"/>
                <a:chExt cx="432048" cy="1079376"/>
              </a:xfrm>
            </p:grpSpPr>
            <p:sp>
              <p:nvSpPr>
                <p:cNvPr id="26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BE3</a:t>
                  </a:r>
                </a:p>
              </p:txBody>
            </p:sp>
            <p:sp>
              <p:nvSpPr>
                <p:cNvPr id="266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Line 35"/>
                <p:cNvSpPr>
                  <a:spLocks noChangeShapeType="1"/>
                </p:cNvSpPr>
                <p:nvPr/>
              </p:nvSpPr>
              <p:spPr bwMode="auto">
                <a:xfrm>
                  <a:off x="1543582" y="4173926"/>
                  <a:ext cx="118221" cy="563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10668508" y="4280698"/>
                <a:ext cx="432048" cy="1092518"/>
                <a:chOff x="1337196" y="4160784"/>
                <a:chExt cx="432048" cy="1092518"/>
              </a:xfrm>
            </p:grpSpPr>
            <p:sp>
              <p:nvSpPr>
                <p:cNvPr id="27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BE4</a:t>
                  </a:r>
                </a:p>
              </p:txBody>
            </p:sp>
            <p:sp>
              <p:nvSpPr>
                <p:cNvPr id="277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Line 35"/>
                <p:cNvSpPr>
                  <a:spLocks noChangeShapeType="1"/>
                </p:cNvSpPr>
                <p:nvPr/>
              </p:nvSpPr>
              <p:spPr bwMode="auto">
                <a:xfrm>
                  <a:off x="1517216" y="4160784"/>
                  <a:ext cx="144588" cy="695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0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4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85" name="Line 66"/>
              <p:cNvSpPr>
                <a:spLocks noChangeShapeType="1"/>
              </p:cNvSpPr>
              <p:nvPr/>
            </p:nvSpPr>
            <p:spPr bwMode="auto">
              <a:xfrm>
                <a:off x="10140402" y="2733269"/>
                <a:ext cx="1645" cy="464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Rectangle 67"/>
              <p:cNvSpPr>
                <a:spLocks noChangeArrowheads="1"/>
              </p:cNvSpPr>
              <p:nvPr/>
            </p:nvSpPr>
            <p:spPr bwMode="auto">
              <a:xfrm>
                <a:off x="9790249" y="2424836"/>
                <a:ext cx="704850" cy="3127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TE</a:t>
                </a:r>
              </a:p>
            </p:txBody>
          </p:sp>
          <p:sp>
            <p:nvSpPr>
              <p:cNvPr id="287" name="Rectangle 134"/>
              <p:cNvSpPr>
                <a:spLocks noChangeArrowheads="1"/>
              </p:cNvSpPr>
              <p:nvPr/>
            </p:nvSpPr>
            <p:spPr bwMode="auto">
              <a:xfrm>
                <a:off x="8546074" y="4013157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Heater</a:t>
                </a:r>
              </a:p>
            </p:txBody>
          </p:sp>
          <p:sp>
            <p:nvSpPr>
              <p:cNvPr id="288" name="Rectangle 134"/>
              <p:cNvSpPr>
                <a:spLocks noChangeArrowheads="1"/>
              </p:cNvSpPr>
              <p:nvPr/>
            </p:nvSpPr>
            <p:spPr bwMode="auto">
              <a:xfrm>
                <a:off x="11100556" y="4023837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Heater</a:t>
                </a:r>
              </a:p>
            </p:txBody>
          </p:sp>
          <p:sp>
            <p:nvSpPr>
              <p:cNvPr id="289" name="Line 128"/>
              <p:cNvSpPr>
                <a:spLocks noChangeShapeType="1"/>
              </p:cNvSpPr>
              <p:nvPr/>
            </p:nvSpPr>
            <p:spPr bwMode="auto">
              <a:xfrm flipH="1" flipV="1">
                <a:off x="11413534" y="3933055"/>
                <a:ext cx="0" cy="984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Line 128"/>
              <p:cNvSpPr>
                <a:spLocks noChangeShapeType="1"/>
              </p:cNvSpPr>
              <p:nvPr/>
            </p:nvSpPr>
            <p:spPr bwMode="auto">
              <a:xfrm flipH="1" flipV="1">
                <a:off x="11100556" y="3925516"/>
                <a:ext cx="312978" cy="7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Line 128"/>
              <p:cNvSpPr>
                <a:spLocks noChangeShapeType="1"/>
              </p:cNvSpPr>
              <p:nvPr/>
            </p:nvSpPr>
            <p:spPr bwMode="auto">
              <a:xfrm flipH="1" flipV="1">
                <a:off x="8903811" y="3908179"/>
                <a:ext cx="0" cy="984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Line 128"/>
              <p:cNvSpPr>
                <a:spLocks noChangeShapeType="1"/>
              </p:cNvSpPr>
              <p:nvPr/>
            </p:nvSpPr>
            <p:spPr bwMode="auto">
              <a:xfrm flipH="1" flipV="1">
                <a:off x="8901664" y="3904409"/>
                <a:ext cx="312978" cy="7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Rounded Rectangle 293"/>
              <p:cNvSpPr/>
              <p:nvPr/>
            </p:nvSpPr>
            <p:spPr>
              <a:xfrm>
                <a:off x="9074728" y="3076676"/>
                <a:ext cx="2178061" cy="89593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5" name="Rounded Rectangle 304"/>
            <p:cNvSpPr/>
            <p:nvPr/>
          </p:nvSpPr>
          <p:spPr>
            <a:xfrm>
              <a:off x="8376807" y="3531671"/>
              <a:ext cx="3335818" cy="3017142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4418" y="3406715"/>
            <a:ext cx="2299497" cy="3146486"/>
            <a:chOff x="554418" y="3370218"/>
            <a:chExt cx="2299497" cy="3146486"/>
          </a:xfrm>
        </p:grpSpPr>
        <p:grpSp>
          <p:nvGrpSpPr>
            <p:cNvPr id="135" name="Group 134"/>
            <p:cNvGrpSpPr/>
            <p:nvPr/>
          </p:nvGrpSpPr>
          <p:grpSpPr>
            <a:xfrm>
              <a:off x="762435" y="3419053"/>
              <a:ext cx="1481137" cy="2962275"/>
              <a:chOff x="1919536" y="2400859"/>
              <a:chExt cx="1481137" cy="296227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19536" y="2400859"/>
                <a:ext cx="1481137" cy="2962275"/>
                <a:chOff x="6875463" y="3205163"/>
                <a:chExt cx="1481137" cy="2962275"/>
              </a:xfrm>
            </p:grpSpPr>
            <p:sp>
              <p:nvSpPr>
                <p:cNvPr id="4" name="Oval 58"/>
                <p:cNvSpPr>
                  <a:spLocks noChangeArrowheads="1"/>
                </p:cNvSpPr>
                <p:nvPr/>
              </p:nvSpPr>
              <p:spPr bwMode="auto">
                <a:xfrm>
                  <a:off x="7775574" y="4089399"/>
                  <a:ext cx="489097" cy="487363"/>
                </a:xfrm>
                <a:prstGeom prst="ellipse">
                  <a:avLst/>
                </a:prstGeom>
                <a:noFill/>
                <a:ln w="25400">
                  <a:solidFill>
                    <a:srgbClr val="FF99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" name="Group 59"/>
                <p:cNvGrpSpPr>
                  <a:grpSpLocks/>
                </p:cNvGrpSpPr>
                <p:nvPr/>
              </p:nvGrpSpPr>
              <p:grpSpPr bwMode="auto">
                <a:xfrm>
                  <a:off x="7851775" y="4165600"/>
                  <a:ext cx="344488" cy="342900"/>
                  <a:chOff x="5040" y="2688"/>
                  <a:chExt cx="288" cy="288"/>
                </a:xfrm>
              </p:grpSpPr>
              <p:sp>
                <p:nvSpPr>
                  <p:cNvPr id="2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0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6" name="Line 66"/>
                <p:cNvSpPr>
                  <a:spLocks noChangeShapeType="1"/>
                </p:cNvSpPr>
                <p:nvPr/>
              </p:nvSpPr>
              <p:spPr bwMode="auto">
                <a:xfrm>
                  <a:off x="8021638" y="3479800"/>
                  <a:ext cx="0" cy="6873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Rectangle 67"/>
                <p:cNvSpPr>
                  <a:spLocks noChangeArrowheads="1"/>
                </p:cNvSpPr>
                <p:nvPr/>
              </p:nvSpPr>
              <p:spPr bwMode="auto">
                <a:xfrm>
                  <a:off x="7775573" y="3205163"/>
                  <a:ext cx="554039" cy="310991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TE</a:t>
                  </a:r>
                </a:p>
              </p:txBody>
            </p:sp>
            <p:sp>
              <p:nvSpPr>
                <p:cNvPr id="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042276" y="4519029"/>
                  <a:ext cx="3174" cy="5453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0" name="Group 127"/>
                <p:cNvGrpSpPr>
                  <a:grpSpLocks/>
                </p:cNvGrpSpPr>
                <p:nvPr/>
              </p:nvGrpSpPr>
              <p:grpSpPr bwMode="auto">
                <a:xfrm>
                  <a:off x="7842250" y="5008563"/>
                  <a:ext cx="200025" cy="331787"/>
                  <a:chOff x="5040" y="1968"/>
                  <a:chExt cx="168" cy="240"/>
                </a:xfrm>
              </p:grpSpPr>
              <p:sp>
                <p:nvSpPr>
                  <p:cNvPr id="22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8" y="2016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196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8" y="2160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0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Rectangle 132"/>
                <p:cNvSpPr>
                  <a:spLocks noChangeArrowheads="1"/>
                </p:cNvSpPr>
                <p:nvPr/>
              </p:nvSpPr>
              <p:spPr bwMode="auto">
                <a:xfrm>
                  <a:off x="7580313" y="5749925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GND</a:t>
                  </a:r>
                </a:p>
              </p:txBody>
            </p:sp>
            <p:sp>
              <p:nvSpPr>
                <p:cNvPr id="12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037513" y="5263465"/>
                  <a:ext cx="4762" cy="473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6875463" y="5000625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Control</a:t>
                  </a:r>
                </a:p>
              </p:txBody>
            </p:sp>
            <p:sp>
              <p:nvSpPr>
                <p:cNvPr id="14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7499350" y="5189538"/>
                  <a:ext cx="342900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Line 136"/>
                <p:cNvSpPr>
                  <a:spLocks noChangeShapeType="1"/>
                </p:cNvSpPr>
                <p:nvPr/>
              </p:nvSpPr>
              <p:spPr bwMode="auto">
                <a:xfrm>
                  <a:off x="7915275" y="5192713"/>
                  <a:ext cx="441325" cy="4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Line 138"/>
                <p:cNvSpPr>
                  <a:spLocks noChangeShapeType="1"/>
                </p:cNvSpPr>
                <p:nvPr/>
              </p:nvSpPr>
              <p:spPr bwMode="auto">
                <a:xfrm>
                  <a:off x="8356600" y="5204618"/>
                  <a:ext cx="0" cy="3357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9" name="Line 136"/>
              <p:cNvSpPr>
                <a:spLocks noChangeShapeType="1"/>
              </p:cNvSpPr>
              <p:nvPr/>
            </p:nvSpPr>
            <p:spPr bwMode="auto">
              <a:xfrm>
                <a:off x="3081586" y="4736017"/>
                <a:ext cx="3190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6" name="Rounded Rectangle 305"/>
            <p:cNvSpPr/>
            <p:nvPr/>
          </p:nvSpPr>
          <p:spPr>
            <a:xfrm>
              <a:off x="554418" y="3370218"/>
              <a:ext cx="2299497" cy="3146486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43672" y="3412813"/>
            <a:ext cx="2716271" cy="3140387"/>
            <a:chOff x="3143672" y="2231282"/>
            <a:chExt cx="2716271" cy="3140387"/>
          </a:xfrm>
        </p:grpSpPr>
        <p:grpSp>
          <p:nvGrpSpPr>
            <p:cNvPr id="19" name="Group 18"/>
            <p:cNvGrpSpPr/>
            <p:nvPr/>
          </p:nvGrpSpPr>
          <p:grpSpPr>
            <a:xfrm>
              <a:off x="3224383" y="2306106"/>
              <a:ext cx="2547581" cy="2947923"/>
              <a:chOff x="3959945" y="2400859"/>
              <a:chExt cx="2547581" cy="2947923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959945" y="2400859"/>
                <a:ext cx="1573981" cy="2947923"/>
                <a:chOff x="1799705" y="2400859"/>
                <a:chExt cx="1573981" cy="2947923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>
                  <a:off x="1799705" y="2400859"/>
                  <a:ext cx="1573981" cy="2947923"/>
                  <a:chOff x="6755632" y="3205163"/>
                  <a:chExt cx="1573981" cy="2947923"/>
                </a:xfrm>
              </p:grpSpPr>
              <p:sp>
                <p:nvSpPr>
                  <p:cNvPr id="217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7775574" y="4089399"/>
                    <a:ext cx="489097" cy="487363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9900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1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7851775" y="4165600"/>
                    <a:ext cx="344488" cy="342900"/>
                    <a:chOff x="5040" y="2688"/>
                    <a:chExt cx="288" cy="288"/>
                  </a:xfrm>
                </p:grpSpPr>
                <p:sp>
                  <p:nvSpPr>
                    <p:cNvPr id="233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0" y="2688"/>
                      <a:ext cx="288" cy="28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8" y="283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5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32" y="273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6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08" y="273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7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36" y="2832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8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60" y="2832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19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8021638" y="3479800"/>
                    <a:ext cx="0" cy="6873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7624763" y="3205163"/>
                    <a:ext cx="704850" cy="312737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b="1" dirty="0">
                        <a:solidFill>
                          <a:schemeClr val="bg1"/>
                        </a:solidFill>
                      </a:rPr>
                      <a:t>TE</a:t>
                    </a:r>
                  </a:p>
                </p:txBody>
              </p:sp>
              <p:sp>
                <p:nvSpPr>
                  <p:cNvPr id="22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8037512" y="4510025"/>
                    <a:ext cx="3431" cy="37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2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7520782" y="5008563"/>
                    <a:ext cx="200025" cy="331787"/>
                    <a:chOff x="4770" y="1968"/>
                    <a:chExt cx="168" cy="240"/>
                  </a:xfrm>
                </p:grpSpPr>
                <p:sp>
                  <p:nvSpPr>
                    <p:cNvPr id="229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18" y="2016"/>
                      <a:ext cx="1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8" y="196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1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8" y="2160"/>
                      <a:ext cx="1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2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0" y="2016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23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7518213" y="5735573"/>
                    <a:ext cx="390977" cy="417513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b="1" dirty="0">
                        <a:solidFill>
                          <a:schemeClr val="bg1"/>
                        </a:solidFill>
                      </a:rPr>
                      <a:t>“P”</a:t>
                    </a:r>
                  </a:p>
                </p:txBody>
              </p:sp>
              <p:sp>
                <p:nvSpPr>
                  <p:cNvPr id="224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13477" y="5263465"/>
                    <a:ext cx="4762" cy="4735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6755632" y="5000625"/>
                    <a:ext cx="623887" cy="360363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b="1" dirty="0" err="1">
                        <a:solidFill>
                          <a:schemeClr val="bg1"/>
                        </a:solidFill>
                      </a:rPr>
                      <a:t>Cntl</a:t>
                    </a:r>
                    <a:r>
                      <a:rPr lang="en-US" altLang="en-US" b="1" dirty="0">
                        <a:solidFill>
                          <a:schemeClr val="bg1"/>
                        </a:solidFill>
                      </a:rPr>
                      <a:t>-P</a:t>
                    </a:r>
                  </a:p>
                </p:txBody>
              </p:sp>
              <p:sp>
                <p:nvSpPr>
                  <p:cNvPr id="226" name="Line 1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85237" y="5189537"/>
                    <a:ext cx="132975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7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91240" y="5189537"/>
                    <a:ext cx="203865" cy="31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7799202" y="5196710"/>
                    <a:ext cx="0" cy="3357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16" name="Line 136"/>
                <p:cNvSpPr>
                  <a:spLocks noChangeShapeType="1"/>
                </p:cNvSpPr>
                <p:nvPr/>
              </p:nvSpPr>
              <p:spPr bwMode="auto">
                <a:xfrm>
                  <a:off x="2757154" y="4728109"/>
                  <a:ext cx="8257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5303912" y="4185084"/>
                <a:ext cx="1203614" cy="1145995"/>
                <a:chOff x="5468984" y="5986110"/>
                <a:chExt cx="1203614" cy="1145995"/>
              </a:xfrm>
            </p:grpSpPr>
            <p:sp>
              <p:nvSpPr>
                <p:cNvPr id="239" name="Line 128"/>
                <p:cNvSpPr>
                  <a:spLocks noChangeShapeType="1"/>
                </p:cNvSpPr>
                <p:nvPr/>
              </p:nvSpPr>
              <p:spPr bwMode="auto">
                <a:xfrm>
                  <a:off x="5648860" y="6052467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5791735" y="5986110"/>
                  <a:ext cx="0" cy="3317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Line 130"/>
                <p:cNvSpPr>
                  <a:spLocks noChangeShapeType="1"/>
                </p:cNvSpPr>
                <p:nvPr/>
              </p:nvSpPr>
              <p:spPr bwMode="auto">
                <a:xfrm flipH="1" flipV="1">
                  <a:off x="5648860" y="6251540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5848885" y="6052467"/>
                  <a:ext cx="0" cy="1990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Line 133"/>
                <p:cNvSpPr>
                  <a:spLocks noChangeShapeType="1"/>
                </p:cNvSpPr>
                <p:nvPr/>
              </p:nvSpPr>
              <p:spPr bwMode="auto">
                <a:xfrm>
                  <a:off x="5651428" y="6241012"/>
                  <a:ext cx="4762" cy="473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Rectangle 134"/>
                <p:cNvSpPr>
                  <a:spLocks noChangeArrowheads="1"/>
                </p:cNvSpPr>
                <p:nvPr/>
              </p:nvSpPr>
              <p:spPr bwMode="auto">
                <a:xfrm flipH="1">
                  <a:off x="6048711" y="6004272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err="1">
                      <a:solidFill>
                        <a:schemeClr val="bg1"/>
                      </a:solidFill>
                    </a:rPr>
                    <a:t>Cntl</a:t>
                  </a:r>
                  <a:r>
                    <a:rPr lang="en-US" altLang="en-US" b="1" dirty="0">
                      <a:solidFill>
                        <a:schemeClr val="bg1"/>
                      </a:solidFill>
                    </a:rPr>
                    <a:t>-N</a:t>
                  </a:r>
                </a:p>
              </p:txBody>
            </p:sp>
            <p:sp>
              <p:nvSpPr>
                <p:cNvPr id="291" name="Line 135"/>
                <p:cNvSpPr>
                  <a:spLocks noChangeShapeType="1"/>
                </p:cNvSpPr>
                <p:nvPr/>
              </p:nvSpPr>
              <p:spPr bwMode="auto">
                <a:xfrm>
                  <a:off x="5851453" y="6167085"/>
                  <a:ext cx="197258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5576197" y="6170261"/>
                  <a:ext cx="202230" cy="43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8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5572098" y="6174658"/>
                  <a:ext cx="2" cy="3110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9" name="Line 136"/>
                <p:cNvSpPr>
                  <a:spLocks noChangeShapeType="1"/>
                </p:cNvSpPr>
                <p:nvPr/>
              </p:nvSpPr>
              <p:spPr bwMode="auto">
                <a:xfrm flipH="1" flipV="1">
                  <a:off x="5572099" y="6485747"/>
                  <a:ext cx="767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852983" y="6131081"/>
                  <a:ext cx="77331" cy="7200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132"/>
                <p:cNvSpPr>
                  <a:spLocks noChangeArrowheads="1"/>
                </p:cNvSpPr>
                <p:nvPr/>
              </p:nvSpPr>
              <p:spPr bwMode="auto">
                <a:xfrm>
                  <a:off x="5468984" y="6714592"/>
                  <a:ext cx="41099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“N”</a:t>
                  </a:r>
                </a:p>
              </p:txBody>
            </p:sp>
          </p:grpSp>
          <p:sp>
            <p:nvSpPr>
              <p:cNvPr id="301" name="Line 131"/>
              <p:cNvSpPr>
                <a:spLocks noChangeShapeType="1"/>
              </p:cNvSpPr>
              <p:nvPr/>
            </p:nvSpPr>
            <p:spPr bwMode="auto">
              <a:xfrm>
                <a:off x="4925120" y="4077911"/>
                <a:ext cx="0" cy="199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>
                <a:off x="5483686" y="4068000"/>
                <a:ext cx="0" cy="199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Line 136"/>
              <p:cNvSpPr>
                <a:spLocks noChangeShapeType="1"/>
              </p:cNvSpPr>
              <p:nvPr/>
            </p:nvSpPr>
            <p:spPr bwMode="auto">
              <a:xfrm flipV="1">
                <a:off x="4922210" y="4083546"/>
                <a:ext cx="561476" cy="4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7" name="Rounded Rectangle 306"/>
            <p:cNvSpPr/>
            <p:nvPr/>
          </p:nvSpPr>
          <p:spPr>
            <a:xfrm>
              <a:off x="3143672" y="2231282"/>
              <a:ext cx="2716271" cy="3140387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74888" y="3376318"/>
            <a:ext cx="1913494" cy="3140385"/>
            <a:chOff x="6174888" y="2270987"/>
            <a:chExt cx="1913494" cy="3140385"/>
          </a:xfrm>
        </p:grpSpPr>
        <p:grpSp>
          <p:nvGrpSpPr>
            <p:cNvPr id="296" name="Group 295"/>
            <p:cNvGrpSpPr/>
            <p:nvPr/>
          </p:nvGrpSpPr>
          <p:grpSpPr>
            <a:xfrm>
              <a:off x="6343055" y="2338112"/>
              <a:ext cx="1481137" cy="2962275"/>
              <a:chOff x="6235043" y="2410941"/>
              <a:chExt cx="1481137" cy="2962275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6235043" y="2410941"/>
                <a:ext cx="1481137" cy="2962275"/>
                <a:chOff x="6875463" y="3205163"/>
                <a:chExt cx="1481137" cy="2962275"/>
              </a:xfrm>
            </p:grpSpPr>
            <p:grpSp>
              <p:nvGrpSpPr>
                <p:cNvPr id="114" name="Group 59"/>
                <p:cNvGrpSpPr>
                  <a:grpSpLocks/>
                </p:cNvGrpSpPr>
                <p:nvPr/>
              </p:nvGrpSpPr>
              <p:grpSpPr bwMode="auto">
                <a:xfrm>
                  <a:off x="7851775" y="4028677"/>
                  <a:ext cx="344488" cy="342900"/>
                  <a:chOff x="5040" y="2573"/>
                  <a:chExt cx="288" cy="288"/>
                </a:xfrm>
              </p:grpSpPr>
              <p:sp>
                <p:nvSpPr>
                  <p:cNvPr id="12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573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717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1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2621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2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2621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2717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4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0" y="2717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8037512" y="3517900"/>
                  <a:ext cx="0" cy="5107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Rectangle 67"/>
                <p:cNvSpPr>
                  <a:spLocks noChangeArrowheads="1"/>
                </p:cNvSpPr>
                <p:nvPr/>
              </p:nvSpPr>
              <p:spPr bwMode="auto">
                <a:xfrm>
                  <a:off x="7624763" y="3205163"/>
                  <a:ext cx="704850" cy="31273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TE</a:t>
                  </a:r>
                </a:p>
              </p:txBody>
            </p:sp>
            <p:sp>
              <p:nvSpPr>
                <p:cNvPr id="11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042276" y="4371577"/>
                  <a:ext cx="10450" cy="692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8" name="Group 127"/>
                <p:cNvGrpSpPr>
                  <a:grpSpLocks/>
                </p:cNvGrpSpPr>
                <p:nvPr/>
              </p:nvGrpSpPr>
              <p:grpSpPr bwMode="auto">
                <a:xfrm>
                  <a:off x="7842250" y="5008563"/>
                  <a:ext cx="200025" cy="331787"/>
                  <a:chOff x="5040" y="1968"/>
                  <a:chExt cx="168" cy="240"/>
                </a:xfrm>
              </p:grpSpPr>
              <p:sp>
                <p:nvSpPr>
                  <p:cNvPr id="125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8" y="2016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196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7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8" y="2160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8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0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9" name="Rectangle 132"/>
                <p:cNvSpPr>
                  <a:spLocks noChangeArrowheads="1"/>
                </p:cNvSpPr>
                <p:nvPr/>
              </p:nvSpPr>
              <p:spPr bwMode="auto">
                <a:xfrm>
                  <a:off x="7580313" y="5749925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GND</a:t>
                  </a:r>
                </a:p>
              </p:txBody>
            </p:sp>
            <p:sp>
              <p:nvSpPr>
                <p:cNvPr id="120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037513" y="5263465"/>
                  <a:ext cx="4762" cy="473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34"/>
                <p:cNvSpPr>
                  <a:spLocks noChangeArrowheads="1"/>
                </p:cNvSpPr>
                <p:nvPr/>
              </p:nvSpPr>
              <p:spPr bwMode="auto">
                <a:xfrm>
                  <a:off x="6875463" y="5000625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Control</a:t>
                  </a:r>
                </a:p>
              </p:txBody>
            </p:sp>
            <p:sp>
              <p:nvSpPr>
                <p:cNvPr id="122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7499350" y="5189538"/>
                  <a:ext cx="342900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Line 136"/>
                <p:cNvSpPr>
                  <a:spLocks noChangeShapeType="1"/>
                </p:cNvSpPr>
                <p:nvPr/>
              </p:nvSpPr>
              <p:spPr bwMode="auto">
                <a:xfrm>
                  <a:off x="7915275" y="5192713"/>
                  <a:ext cx="441325" cy="4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Line 138"/>
                <p:cNvSpPr>
                  <a:spLocks noChangeShapeType="1"/>
                </p:cNvSpPr>
                <p:nvPr/>
              </p:nvSpPr>
              <p:spPr bwMode="auto">
                <a:xfrm>
                  <a:off x="8356600" y="5204618"/>
                  <a:ext cx="0" cy="3357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Line 136"/>
              <p:cNvSpPr>
                <a:spLocks noChangeShapeType="1"/>
              </p:cNvSpPr>
              <p:nvPr/>
            </p:nvSpPr>
            <p:spPr bwMode="auto">
              <a:xfrm>
                <a:off x="7397093" y="4728109"/>
                <a:ext cx="3190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134"/>
              <p:cNvSpPr>
                <a:spLocks noChangeArrowheads="1"/>
              </p:cNvSpPr>
              <p:nvPr/>
            </p:nvSpPr>
            <p:spPr bwMode="auto">
              <a:xfrm>
                <a:off x="6240016" y="3702780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Heater</a:t>
                </a:r>
              </a:p>
            </p:txBody>
          </p:sp>
          <p:sp>
            <p:nvSpPr>
              <p:cNvPr id="139" name="Rectangle 134"/>
              <p:cNvSpPr>
                <a:spLocks noChangeArrowheads="1"/>
              </p:cNvSpPr>
              <p:nvPr/>
            </p:nvSpPr>
            <p:spPr bwMode="auto">
              <a:xfrm>
                <a:off x="6244252" y="2741284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Heater</a:t>
                </a:r>
              </a:p>
            </p:txBody>
          </p:sp>
          <p:sp>
            <p:nvSpPr>
              <p:cNvPr id="149" name="Line 128"/>
              <p:cNvSpPr>
                <a:spLocks noChangeShapeType="1"/>
              </p:cNvSpPr>
              <p:nvPr/>
            </p:nvSpPr>
            <p:spPr bwMode="auto">
              <a:xfrm flipH="1" flipV="1">
                <a:off x="6868453" y="2907986"/>
                <a:ext cx="184654" cy="46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Line 128"/>
              <p:cNvSpPr>
                <a:spLocks noChangeShapeType="1"/>
              </p:cNvSpPr>
              <p:nvPr/>
            </p:nvSpPr>
            <p:spPr bwMode="auto">
              <a:xfrm flipH="1" flipV="1">
                <a:off x="6868139" y="3882962"/>
                <a:ext cx="180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Line 113"/>
              <p:cNvSpPr>
                <a:spLocks noChangeShapeType="1"/>
              </p:cNvSpPr>
              <p:nvPr/>
            </p:nvSpPr>
            <p:spPr bwMode="auto">
              <a:xfrm flipH="1">
                <a:off x="7056728" y="2909137"/>
                <a:ext cx="1" cy="2973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Line 113"/>
              <p:cNvSpPr>
                <a:spLocks noChangeShapeType="1"/>
              </p:cNvSpPr>
              <p:nvPr/>
            </p:nvSpPr>
            <p:spPr bwMode="auto">
              <a:xfrm flipH="1">
                <a:off x="7048661" y="3585592"/>
                <a:ext cx="1" cy="2973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400000">
                <a:off x="6854424" y="3333742"/>
                <a:ext cx="508069" cy="221466"/>
              </a:xfrm>
              <a:prstGeom prst="rect">
                <a:avLst/>
              </a:prstGeom>
              <a:effectLst>
                <a:glow rad="127000">
                  <a:srgbClr val="FF0000">
                    <a:alpha val="47000"/>
                  </a:srgbClr>
                </a:glow>
              </a:effectLst>
            </p:spPr>
          </p:pic>
          <p:sp>
            <p:nvSpPr>
              <p:cNvPr id="201" name="Rounded Rectangle 200"/>
              <p:cNvSpPr/>
              <p:nvPr/>
            </p:nvSpPr>
            <p:spPr>
              <a:xfrm>
                <a:off x="6997725" y="3068614"/>
                <a:ext cx="610443" cy="646111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8" name="Rounded Rectangle 307"/>
            <p:cNvSpPr/>
            <p:nvPr/>
          </p:nvSpPr>
          <p:spPr>
            <a:xfrm>
              <a:off x="6174888" y="2270987"/>
              <a:ext cx="1913494" cy="314038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Content Placeholder 2"/>
          <p:cNvSpPr txBox="1">
            <a:spLocks/>
          </p:cNvSpPr>
          <p:nvPr/>
        </p:nvSpPr>
        <p:spPr>
          <a:xfrm>
            <a:off x="2999176" y="987286"/>
            <a:ext cx="5170135" cy="2154455"/>
          </a:xfrm>
          <a:prstGeom prst="rect">
            <a:avLst/>
          </a:prstGeom>
        </p:spPr>
        <p:txBody>
          <a:bodyPr/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buFontTx/>
              <a:buNone/>
            </a:pPr>
            <a:r>
              <a:rPr lang="en-US" sz="2000" kern="0" dirty="0"/>
              <a:t>To </a:t>
            </a:r>
            <a:r>
              <a:rPr lang="en-US" sz="2000" kern="0"/>
              <a:t>exploit Intel’s </a:t>
            </a:r>
            <a:r>
              <a:rPr lang="en-US" sz="2000" kern="0" dirty="0"/>
              <a:t>CMOS power house for thin film device characterization in 10s nm regime without thin film patterning.  </a:t>
            </a:r>
          </a:p>
          <a:p>
            <a:pPr marL="457200" indent="-457200" defTabSz="914400">
              <a:buFontTx/>
              <a:buNone/>
            </a:pPr>
            <a:r>
              <a:rPr lang="en-US" sz="2000" kern="0" dirty="0"/>
              <a:t>The CMOS base technology is used for DUT </a:t>
            </a:r>
            <a:r>
              <a:rPr lang="en-US" sz="2000" kern="0" dirty="0" err="1"/>
              <a:t>loadline</a:t>
            </a:r>
            <a:r>
              <a:rPr lang="en-US" sz="2000" kern="0" dirty="0"/>
              <a:t>, electrical/thermal stimuli and sensing metrology.</a:t>
            </a:r>
          </a:p>
        </p:txBody>
      </p:sp>
      <p:grpSp>
        <p:nvGrpSpPr>
          <p:cNvPr id="325" name="Group 324"/>
          <p:cNvGrpSpPr/>
          <p:nvPr/>
        </p:nvGrpSpPr>
        <p:grpSpPr>
          <a:xfrm>
            <a:off x="8305800" y="3376318"/>
            <a:ext cx="3335818" cy="3140385"/>
            <a:chOff x="8396065" y="320111"/>
            <a:chExt cx="3335818" cy="3140385"/>
          </a:xfrm>
        </p:grpSpPr>
        <p:grpSp>
          <p:nvGrpSpPr>
            <p:cNvPr id="326" name="Group 325"/>
            <p:cNvGrpSpPr/>
            <p:nvPr/>
          </p:nvGrpSpPr>
          <p:grpSpPr>
            <a:xfrm>
              <a:off x="8886436" y="405782"/>
              <a:ext cx="2308175" cy="2903356"/>
              <a:chOff x="6571928" y="2433856"/>
              <a:chExt cx="2308175" cy="2903356"/>
            </a:xfrm>
          </p:grpSpPr>
          <p:grpSp>
            <p:nvGrpSpPr>
              <p:cNvPr id="350" name="Group 349"/>
              <p:cNvGrpSpPr/>
              <p:nvPr/>
            </p:nvGrpSpPr>
            <p:grpSpPr>
              <a:xfrm>
                <a:off x="7407374" y="2433856"/>
                <a:ext cx="1472729" cy="1799082"/>
                <a:chOff x="8182656" y="3372092"/>
                <a:chExt cx="1472729" cy="1799082"/>
              </a:xfrm>
            </p:grpSpPr>
            <p:sp>
              <p:nvSpPr>
                <p:cNvPr id="366" name="Oval 58"/>
                <p:cNvSpPr>
                  <a:spLocks noChangeArrowheads="1"/>
                </p:cNvSpPr>
                <p:nvPr/>
              </p:nvSpPr>
              <p:spPr bwMode="auto">
                <a:xfrm>
                  <a:off x="8275438" y="3791171"/>
                  <a:ext cx="473534" cy="465871"/>
                </a:xfrm>
                <a:prstGeom prst="ellipse">
                  <a:avLst/>
                </a:prstGeom>
                <a:noFill/>
                <a:ln w="25400">
                  <a:solidFill>
                    <a:srgbClr val="FF99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7" name="Group 59"/>
                <p:cNvGrpSpPr>
                  <a:grpSpLocks/>
                </p:cNvGrpSpPr>
                <p:nvPr/>
              </p:nvGrpSpPr>
              <p:grpSpPr bwMode="auto">
                <a:xfrm>
                  <a:off x="8347075" y="3835400"/>
                  <a:ext cx="344488" cy="342900"/>
                  <a:chOff x="5040" y="2688"/>
                  <a:chExt cx="288" cy="288"/>
                </a:xfrm>
              </p:grpSpPr>
              <p:sp>
                <p:nvSpPr>
                  <p:cNvPr id="373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5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6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7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8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0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8" name="Line 66"/>
                <p:cNvSpPr>
                  <a:spLocks noChangeShapeType="1"/>
                </p:cNvSpPr>
                <p:nvPr/>
              </p:nvSpPr>
              <p:spPr bwMode="auto">
                <a:xfrm>
                  <a:off x="8532809" y="3680525"/>
                  <a:ext cx="1" cy="164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9" name="Rectangle 67"/>
                <p:cNvSpPr>
                  <a:spLocks noChangeArrowheads="1"/>
                </p:cNvSpPr>
                <p:nvPr/>
              </p:nvSpPr>
              <p:spPr bwMode="auto">
                <a:xfrm>
                  <a:off x="8182656" y="3372092"/>
                  <a:ext cx="704850" cy="31273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TE</a:t>
                  </a:r>
                </a:p>
              </p:txBody>
            </p:sp>
            <p:sp>
              <p:nvSpPr>
                <p:cNvPr id="370" name="Line 113"/>
                <p:cNvSpPr>
                  <a:spLocks noChangeShapeType="1"/>
                </p:cNvSpPr>
                <p:nvPr/>
              </p:nvSpPr>
              <p:spPr bwMode="auto">
                <a:xfrm>
                  <a:off x="8540222" y="4184362"/>
                  <a:ext cx="229" cy="11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1" name="Rectangle 132"/>
                <p:cNvSpPr>
                  <a:spLocks noChangeArrowheads="1"/>
                </p:cNvSpPr>
                <p:nvPr/>
              </p:nvSpPr>
              <p:spPr bwMode="auto">
                <a:xfrm>
                  <a:off x="9021973" y="4753661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Kelvin</a:t>
                  </a:r>
                </a:p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Probe</a:t>
                  </a:r>
                </a:p>
              </p:txBody>
            </p:sp>
            <p:sp>
              <p:nvSpPr>
                <p:cNvPr id="372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540222" y="4967929"/>
                  <a:ext cx="482859" cy="1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6571928" y="3896250"/>
                <a:ext cx="1453628" cy="1440962"/>
                <a:chOff x="6875463" y="4711081"/>
                <a:chExt cx="1453628" cy="1440962"/>
              </a:xfrm>
            </p:grpSpPr>
            <p:sp>
              <p:nvSpPr>
                <p:cNvPr id="353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061063" y="4711081"/>
                  <a:ext cx="7411" cy="3638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54" name="Group 127"/>
                <p:cNvGrpSpPr>
                  <a:grpSpLocks/>
                </p:cNvGrpSpPr>
                <p:nvPr/>
              </p:nvGrpSpPr>
              <p:grpSpPr bwMode="auto">
                <a:xfrm>
                  <a:off x="7842257" y="5008563"/>
                  <a:ext cx="226219" cy="331787"/>
                  <a:chOff x="5040" y="1968"/>
                  <a:chExt cx="190" cy="240"/>
                </a:xfrm>
              </p:grpSpPr>
              <p:sp>
                <p:nvSpPr>
                  <p:cNvPr id="362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8" y="2016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196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1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0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55" name="Rectangle 132"/>
                <p:cNvSpPr>
                  <a:spLocks noChangeArrowheads="1"/>
                </p:cNvSpPr>
                <p:nvPr/>
              </p:nvSpPr>
              <p:spPr bwMode="auto">
                <a:xfrm>
                  <a:off x="7695679" y="5734530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GND</a:t>
                  </a:r>
                </a:p>
              </p:txBody>
            </p:sp>
            <p:sp>
              <p:nvSpPr>
                <p:cNvPr id="356" name="Line 133"/>
                <p:cNvSpPr>
                  <a:spLocks noChangeShapeType="1"/>
                </p:cNvSpPr>
                <p:nvPr/>
              </p:nvSpPr>
              <p:spPr bwMode="auto">
                <a:xfrm>
                  <a:off x="8013700" y="5248275"/>
                  <a:ext cx="3175" cy="4857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7" name="Rectangle 134"/>
                <p:cNvSpPr>
                  <a:spLocks noChangeArrowheads="1"/>
                </p:cNvSpPr>
                <p:nvPr/>
              </p:nvSpPr>
              <p:spPr bwMode="auto">
                <a:xfrm>
                  <a:off x="6875463" y="5000625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Control</a:t>
                  </a:r>
                </a:p>
              </p:txBody>
            </p:sp>
            <p:sp>
              <p:nvSpPr>
                <p:cNvPr id="358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7499350" y="5189538"/>
                  <a:ext cx="342900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9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7915275" y="5191125"/>
                  <a:ext cx="298449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0" name="Oval 137"/>
                <p:cNvSpPr>
                  <a:spLocks noChangeArrowheads="1"/>
                </p:cNvSpPr>
                <p:nvPr/>
              </p:nvSpPr>
              <p:spPr bwMode="auto">
                <a:xfrm>
                  <a:off x="7699375" y="4905375"/>
                  <a:ext cx="457200" cy="528638"/>
                </a:xfrm>
                <a:prstGeom prst="ellipse">
                  <a:avLst/>
                </a:prstGeom>
                <a:noFill/>
                <a:ln w="19050">
                  <a:solidFill>
                    <a:schemeClr val="tx2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1" name="Line 138"/>
                <p:cNvSpPr>
                  <a:spLocks noChangeShapeType="1"/>
                </p:cNvSpPr>
                <p:nvPr/>
              </p:nvSpPr>
              <p:spPr bwMode="auto">
                <a:xfrm>
                  <a:off x="8219816" y="5189663"/>
                  <a:ext cx="1588" cy="3127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2" name="Line 136"/>
              <p:cNvSpPr>
                <a:spLocks noChangeShapeType="1"/>
              </p:cNvSpPr>
              <p:nvPr/>
            </p:nvSpPr>
            <p:spPr bwMode="auto">
              <a:xfrm flipV="1">
                <a:off x="7710165" y="4683795"/>
                <a:ext cx="212724" cy="17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7" name="Rounded Rectangle 326"/>
            <p:cNvSpPr/>
            <p:nvPr/>
          </p:nvSpPr>
          <p:spPr>
            <a:xfrm>
              <a:off x="8396065" y="320111"/>
              <a:ext cx="3335818" cy="314038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9967766" y="1337163"/>
              <a:ext cx="209550" cy="225520"/>
              <a:chOff x="10143098" y="1473732"/>
              <a:chExt cx="209550" cy="411163"/>
            </a:xfrm>
          </p:grpSpPr>
          <p:sp>
            <p:nvSpPr>
              <p:cNvPr id="343" name="Line 35"/>
              <p:cNvSpPr>
                <a:spLocks noChangeShapeType="1"/>
              </p:cNvSpPr>
              <p:nvPr/>
            </p:nvSpPr>
            <p:spPr bwMode="auto">
              <a:xfrm>
                <a:off x="10247873" y="1473732"/>
                <a:ext cx="104775" cy="51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Line 36"/>
              <p:cNvSpPr>
                <a:spLocks noChangeShapeType="1"/>
              </p:cNvSpPr>
              <p:nvPr/>
            </p:nvSpPr>
            <p:spPr bwMode="auto">
              <a:xfrm flipH="1">
                <a:off x="10143098" y="1524963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5" name="Line 37"/>
              <p:cNvSpPr>
                <a:spLocks noChangeShapeType="1"/>
              </p:cNvSpPr>
              <p:nvPr/>
            </p:nvSpPr>
            <p:spPr bwMode="auto">
              <a:xfrm>
                <a:off x="10143098" y="1588017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6" name="Line 38"/>
              <p:cNvSpPr>
                <a:spLocks noChangeShapeType="1"/>
              </p:cNvSpPr>
              <p:nvPr/>
            </p:nvSpPr>
            <p:spPr bwMode="auto">
              <a:xfrm flipH="1">
                <a:off x="10143098" y="1651071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7" name="Line 39"/>
              <p:cNvSpPr>
                <a:spLocks noChangeShapeType="1"/>
              </p:cNvSpPr>
              <p:nvPr/>
            </p:nvSpPr>
            <p:spPr bwMode="auto">
              <a:xfrm>
                <a:off x="10143098" y="1714124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8" name="Line 40"/>
              <p:cNvSpPr>
                <a:spLocks noChangeShapeType="1"/>
              </p:cNvSpPr>
              <p:nvPr/>
            </p:nvSpPr>
            <p:spPr bwMode="auto">
              <a:xfrm flipH="1">
                <a:off x="10143098" y="1777178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9" name="Line 41"/>
              <p:cNvSpPr>
                <a:spLocks noChangeShapeType="1"/>
              </p:cNvSpPr>
              <p:nvPr/>
            </p:nvSpPr>
            <p:spPr bwMode="auto">
              <a:xfrm>
                <a:off x="10143098" y="1840232"/>
                <a:ext cx="112415" cy="44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9977334" y="1643077"/>
              <a:ext cx="209550" cy="225520"/>
              <a:chOff x="10143098" y="1473732"/>
              <a:chExt cx="209550" cy="411163"/>
            </a:xfrm>
          </p:grpSpPr>
          <p:sp>
            <p:nvSpPr>
              <p:cNvPr id="336" name="Line 35"/>
              <p:cNvSpPr>
                <a:spLocks noChangeShapeType="1"/>
              </p:cNvSpPr>
              <p:nvPr/>
            </p:nvSpPr>
            <p:spPr bwMode="auto">
              <a:xfrm>
                <a:off x="10247873" y="1473732"/>
                <a:ext cx="104775" cy="51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7" name="Line 36"/>
              <p:cNvSpPr>
                <a:spLocks noChangeShapeType="1"/>
              </p:cNvSpPr>
              <p:nvPr/>
            </p:nvSpPr>
            <p:spPr bwMode="auto">
              <a:xfrm flipH="1">
                <a:off x="10143098" y="1524963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Line 37"/>
              <p:cNvSpPr>
                <a:spLocks noChangeShapeType="1"/>
              </p:cNvSpPr>
              <p:nvPr/>
            </p:nvSpPr>
            <p:spPr bwMode="auto">
              <a:xfrm>
                <a:off x="10143098" y="1588017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9" name="Line 38"/>
              <p:cNvSpPr>
                <a:spLocks noChangeShapeType="1"/>
              </p:cNvSpPr>
              <p:nvPr/>
            </p:nvSpPr>
            <p:spPr bwMode="auto">
              <a:xfrm flipH="1">
                <a:off x="10143098" y="1651071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0" name="Line 39"/>
              <p:cNvSpPr>
                <a:spLocks noChangeShapeType="1"/>
              </p:cNvSpPr>
              <p:nvPr/>
            </p:nvSpPr>
            <p:spPr bwMode="auto">
              <a:xfrm>
                <a:off x="10143098" y="1714124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Line 40"/>
              <p:cNvSpPr>
                <a:spLocks noChangeShapeType="1"/>
              </p:cNvSpPr>
              <p:nvPr/>
            </p:nvSpPr>
            <p:spPr bwMode="auto">
              <a:xfrm flipH="1">
                <a:off x="10143098" y="1777178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2" name="Line 41"/>
              <p:cNvSpPr>
                <a:spLocks noChangeShapeType="1"/>
              </p:cNvSpPr>
              <p:nvPr/>
            </p:nvSpPr>
            <p:spPr bwMode="auto">
              <a:xfrm>
                <a:off x="10143098" y="1840232"/>
                <a:ext cx="112415" cy="44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0" name="Line 113"/>
            <p:cNvSpPr>
              <a:spLocks noChangeShapeType="1"/>
            </p:cNvSpPr>
            <p:nvPr/>
          </p:nvSpPr>
          <p:spPr bwMode="auto">
            <a:xfrm>
              <a:off x="10079448" y="1566148"/>
              <a:ext cx="0" cy="72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1" name="Rectangle 132"/>
            <p:cNvSpPr>
              <a:spLocks noChangeArrowheads="1"/>
            </p:cNvSpPr>
            <p:nvPr/>
          </p:nvSpPr>
          <p:spPr bwMode="auto">
            <a:xfrm>
              <a:off x="8871642" y="1408678"/>
              <a:ext cx="633412" cy="41751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Kelvin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Probe</a:t>
              </a:r>
            </a:p>
          </p:txBody>
        </p:sp>
        <p:sp>
          <p:nvSpPr>
            <p:cNvPr id="335" name="Line 133"/>
            <p:cNvSpPr>
              <a:spLocks noChangeShapeType="1"/>
            </p:cNvSpPr>
            <p:nvPr/>
          </p:nvSpPr>
          <p:spPr bwMode="auto">
            <a:xfrm flipH="1">
              <a:off x="9507714" y="1602008"/>
              <a:ext cx="5710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04" name="Striped Right Arrow 303">
            <a:hlinkClick r:id="rId5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Info Turn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07668" y="2315322"/>
            <a:ext cx="2340260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Structure Design</a:t>
            </a:r>
          </a:p>
          <a:p>
            <a:r>
              <a:rPr lang="en-US" sz="1400" dirty="0"/>
              <a:t>Collateral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Process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Design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GDS layers </a:t>
            </a:r>
          </a:p>
          <a:p>
            <a:r>
              <a:rPr lang="en-US" sz="1400" dirty="0"/>
              <a:t>       (Device and Frame)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Mask Synthesis</a:t>
            </a:r>
          </a:p>
          <a:p>
            <a:r>
              <a:rPr lang="en-US" sz="1400" dirty="0"/>
              <a:t>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Test Structures</a:t>
            </a:r>
          </a:p>
        </p:txBody>
      </p:sp>
      <p:sp>
        <p:nvSpPr>
          <p:cNvPr id="4" name="Flowchart: Manual Operation 3"/>
          <p:cNvSpPr/>
          <p:nvPr/>
        </p:nvSpPr>
        <p:spPr>
          <a:xfrm rot="16200000">
            <a:off x="551384" y="2458992"/>
            <a:ext cx="1980220" cy="1764196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91440" bIns="274320" rtlCol="0" anchor="ctr"/>
          <a:lstStyle/>
          <a:p>
            <a:pPr algn="r"/>
            <a:r>
              <a:rPr lang="en-US" sz="1800" b="1" dirty="0">
                <a:solidFill>
                  <a:schemeClr val="tx1"/>
                </a:solidFill>
              </a:rPr>
              <a:t>NSG </a:t>
            </a:r>
            <a:r>
              <a:rPr lang="en-US" sz="1800" b="1" dirty="0" err="1">
                <a:solidFill>
                  <a:schemeClr val="tx1"/>
                </a:solidFill>
              </a:rPr>
              <a:t>Adv</a:t>
            </a:r>
            <a:r>
              <a:rPr lang="en-US" sz="1800" b="1" dirty="0">
                <a:solidFill>
                  <a:schemeClr val="tx1"/>
                </a:solidFill>
              </a:rPr>
              <a:t> PF</a:t>
            </a:r>
          </a:p>
          <a:p>
            <a:pPr algn="r"/>
            <a:r>
              <a:rPr lang="en-US" sz="1800" b="1" dirty="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67608" y="3227411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72289" y="2996343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56690" y="2292744"/>
            <a:ext cx="1263446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F11 Bank</a:t>
            </a:r>
          </a:p>
          <a:p>
            <a:endParaRPr lang="en-US" sz="1400" dirty="0"/>
          </a:p>
          <a:p>
            <a:r>
              <a:rPr lang="en-US" sz="1400" dirty="0"/>
              <a:t>TO Production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444497" y="3000692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23536" y="2292744"/>
            <a:ext cx="1232803" cy="5160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TD Fab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23537" y="2969388"/>
            <a:ext cx="972108" cy="5160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23537" y="3665787"/>
            <a:ext cx="1232802" cy="5160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Ext.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014645" y="3054323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466038" y="2292743"/>
            <a:ext cx="1562509" cy="516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SC9 </a:t>
            </a:r>
            <a:r>
              <a:rPr lang="en-US" sz="1400" b="1" u="sng" dirty="0" err="1"/>
              <a:t>Ele</a:t>
            </a:r>
            <a:r>
              <a:rPr lang="en-US" sz="1400" b="1" u="sng" dirty="0"/>
              <a:t>. Char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9458930" y="2996343"/>
            <a:ext cx="1569617" cy="516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FM </a:t>
            </a:r>
            <a:r>
              <a:rPr lang="en-US" sz="1400" b="1" u="sng" dirty="0" err="1"/>
              <a:t>Phy</a:t>
            </a:r>
            <a:r>
              <a:rPr lang="en-US" sz="1400" b="1" u="sng" dirty="0"/>
              <a:t>. Char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9466038" y="3665787"/>
            <a:ext cx="1569617" cy="516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OR </a:t>
            </a:r>
            <a:r>
              <a:rPr lang="en-US" sz="1400" b="1" u="sng" dirty="0" err="1"/>
              <a:t>Phy</a:t>
            </a:r>
            <a:r>
              <a:rPr lang="en-US" sz="1400" b="1" u="sng" dirty="0"/>
              <a:t>. Char</a:t>
            </a:r>
            <a:endParaRPr lang="en-US" sz="1400" dirty="0"/>
          </a:p>
        </p:txBody>
      </p:sp>
      <p:sp>
        <p:nvSpPr>
          <p:cNvPr id="16" name="U-Turn Arrow 15"/>
          <p:cNvSpPr/>
          <p:nvPr/>
        </p:nvSpPr>
        <p:spPr>
          <a:xfrm rot="16200000" flipH="1" flipV="1">
            <a:off x="10437915" y="3906239"/>
            <a:ext cx="1836204" cy="449678"/>
          </a:xfrm>
          <a:prstGeom prst="uturnArrow">
            <a:avLst>
              <a:gd name="adj1" fmla="val 26678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H="1">
            <a:off x="8322865" y="4373638"/>
            <a:ext cx="2705681" cy="615320"/>
          </a:xfrm>
          <a:prstGeom prst="bentUpArrow">
            <a:avLst>
              <a:gd name="adj1" fmla="val 1766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1167" y="1552056"/>
            <a:ext cx="209544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Device 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7668" y="1552056"/>
            <a:ext cx="243848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Structure 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4349" y="1532680"/>
            <a:ext cx="139179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Template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1864" y="1520788"/>
            <a:ext cx="136447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Film Dep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80376" y="1546104"/>
            <a:ext cx="159851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Evaluation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769" y="5361202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Davide Fugazza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7879" y="5361202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Jan Smudski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5361202"/>
            <a:ext cx="1587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Shafqat Ahmed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48800" y="5257800"/>
            <a:ext cx="1664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Davide Fugazza</a:t>
            </a:r>
          </a:p>
          <a:p>
            <a:pPr algn="ctr"/>
            <a:r>
              <a:rPr lang="en-US" sz="1600" dirty="0"/>
              <a:t>Kuma Virwani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66711" y="5376446"/>
            <a:ext cx="1537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Kumar Virwani</a:t>
            </a:r>
          </a:p>
        </p:txBody>
      </p:sp>
      <p:sp>
        <p:nvSpPr>
          <p:cNvPr id="28" name="Striped Right Arrow 27">
            <a:hlinkClick r:id="rId2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 235"/>
          <p:cNvSpPr/>
          <p:nvPr/>
        </p:nvSpPr>
        <p:spPr>
          <a:xfrm>
            <a:off x="54483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ounded Rectangle 233"/>
          <p:cNvSpPr/>
          <p:nvPr/>
        </p:nvSpPr>
        <p:spPr>
          <a:xfrm>
            <a:off x="52959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ounded Rectangle 231"/>
          <p:cNvSpPr/>
          <p:nvPr/>
        </p:nvSpPr>
        <p:spPr>
          <a:xfrm>
            <a:off x="51435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Rounded Rectangle 229"/>
          <p:cNvSpPr/>
          <p:nvPr/>
        </p:nvSpPr>
        <p:spPr>
          <a:xfrm>
            <a:off x="49911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ounded Rectangle 227"/>
          <p:cNvSpPr/>
          <p:nvPr/>
        </p:nvSpPr>
        <p:spPr>
          <a:xfrm>
            <a:off x="48387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ounded Rectangle 225"/>
          <p:cNvSpPr/>
          <p:nvPr/>
        </p:nvSpPr>
        <p:spPr>
          <a:xfrm>
            <a:off x="46863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Rounded Rectangle 223"/>
          <p:cNvSpPr/>
          <p:nvPr/>
        </p:nvSpPr>
        <p:spPr>
          <a:xfrm>
            <a:off x="45339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Rounded Rectangle 221"/>
          <p:cNvSpPr/>
          <p:nvPr/>
        </p:nvSpPr>
        <p:spPr>
          <a:xfrm>
            <a:off x="43815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Density 3DXP Array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2291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3" name="Straight Connector 132"/>
          <p:cNvCxnSpPr>
            <a:endCxn id="77" idx="0"/>
          </p:cNvCxnSpPr>
          <p:nvPr/>
        </p:nvCxnSpPr>
        <p:spPr>
          <a:xfrm flipH="1" flipV="1">
            <a:off x="38567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6053560" y="3639264"/>
            <a:ext cx="23376" cy="2761536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0596" y="5166657"/>
            <a:ext cx="2035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1T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WL</a:t>
            </a:r>
          </a:p>
        </p:txBody>
      </p:sp>
      <p:cxnSp>
        <p:nvCxnSpPr>
          <p:cNvPr id="10" name="Straight Connector 9"/>
          <p:cNvCxnSpPr>
            <a:stCxn id="77" idx="2"/>
            <a:endCxn id="67" idx="0"/>
          </p:cNvCxnSpPr>
          <p:nvPr/>
        </p:nvCxnSpPr>
        <p:spPr>
          <a:xfrm flipH="1" flipV="1">
            <a:off x="28824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747035" y="3109383"/>
            <a:ext cx="630314" cy="523782"/>
            <a:chOff x="3435659" y="2831977"/>
            <a:chExt cx="630314" cy="523782"/>
          </a:xfrm>
        </p:grpSpPr>
        <p:cxnSp>
          <p:nvCxnSpPr>
            <p:cNvPr id="109" name="Straight Connector 108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Rounded Rectangle 111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5463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Local BL Decoder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47288" y="2453915"/>
            <a:ext cx="630314" cy="523782"/>
            <a:chOff x="3435659" y="2831977"/>
            <a:chExt cx="630314" cy="523782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Rounded Rectangle 101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65441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Global BL Decoder</a:t>
            </a:r>
          </a:p>
        </p:txBody>
      </p:sp>
      <p:cxnSp>
        <p:nvCxnSpPr>
          <p:cNvPr id="16" name="Straight Connector 15"/>
          <p:cNvCxnSpPr>
            <a:stCxn id="112" idx="0"/>
            <a:endCxn id="102" idx="2"/>
          </p:cNvCxnSpPr>
          <p:nvPr/>
        </p:nvCxnSpPr>
        <p:spPr>
          <a:xfrm flipV="1">
            <a:off x="60621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748130" y="1740906"/>
            <a:ext cx="630314" cy="523782"/>
            <a:chOff x="3435659" y="2831977"/>
            <a:chExt cx="630314" cy="523782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ounded Rectangle 87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8" name="Straight Connector 17"/>
          <p:cNvCxnSpPr>
            <a:stCxn id="102" idx="0"/>
            <a:endCxn id="88" idx="2"/>
          </p:cNvCxnSpPr>
          <p:nvPr/>
        </p:nvCxnSpPr>
        <p:spPr>
          <a:xfrm flipV="1">
            <a:off x="60624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474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Read/Write circuit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9045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820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029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PP</a:t>
            </a:r>
          </a:p>
        </p:txBody>
      </p:sp>
      <p:grpSp>
        <p:nvGrpSpPr>
          <p:cNvPr id="23" name="Group 22"/>
          <p:cNvGrpSpPr/>
          <p:nvPr/>
        </p:nvGrpSpPr>
        <p:grpSpPr>
          <a:xfrm rot="5400000">
            <a:off x="3259813" y="4541880"/>
            <a:ext cx="630314" cy="563631"/>
            <a:chOff x="3435658" y="2807851"/>
            <a:chExt cx="630314" cy="563631"/>
          </a:xfrm>
        </p:grpSpPr>
        <p:cxnSp>
          <p:nvCxnSpPr>
            <p:cNvPr id="75" name="Straight Connector 7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Group 23"/>
          <p:cNvGrpSpPr/>
          <p:nvPr/>
        </p:nvGrpSpPr>
        <p:grpSpPr>
          <a:xfrm rot="5400000">
            <a:off x="2285514" y="4541383"/>
            <a:ext cx="630314" cy="563631"/>
            <a:chOff x="3435658" y="2807851"/>
            <a:chExt cx="630314" cy="563631"/>
          </a:xfrm>
        </p:grpSpPr>
        <p:cxnSp>
          <p:nvCxnSpPr>
            <p:cNvPr id="65" name="Straight Connector 6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 flipV="1">
            <a:off x="1864370" y="4689011"/>
            <a:ext cx="245019" cy="146788"/>
            <a:chOff x="5094875" y="4796976"/>
            <a:chExt cx="245019" cy="146788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>
            <a:stCxn id="67" idx="2"/>
          </p:cNvCxnSpPr>
          <p:nvPr/>
        </p:nvCxnSpPr>
        <p:spPr>
          <a:xfrm flipH="1">
            <a:off x="19705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12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730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60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Path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37604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17526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355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Address Mux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7490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9260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17754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651760" y="1684734"/>
            <a:ext cx="891540" cy="777240"/>
            <a:chOff x="3435659" y="2831977"/>
            <a:chExt cx="630314" cy="523782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Rounded Rectangle 53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655570" y="2740104"/>
            <a:ext cx="891540" cy="777240"/>
            <a:chOff x="3435659" y="2831977"/>
            <a:chExt cx="630314" cy="523782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ounded Rectangle 43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1407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RR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2538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313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843084" y="388620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4930613" y="4139891"/>
            <a:ext cx="379859" cy="2260909"/>
            <a:chOff x="9067800" y="1981202"/>
            <a:chExt cx="684581" cy="4074605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198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203" name="Oval 202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04" name="Straight Connector 203"/>
              <p:cNvCxnSpPr>
                <a:stCxn id="203" idx="2"/>
                <a:endCxn id="203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0" name="Straight Connector 199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5354106" y="4139892"/>
            <a:ext cx="379859" cy="2260908"/>
            <a:chOff x="9067800" y="1981202"/>
            <a:chExt cx="684581" cy="4074603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92" name="Oval 191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93" name="Straight Connector 192"/>
              <p:cNvCxnSpPr>
                <a:stCxn id="192" idx="2"/>
                <a:endCxn id="192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6072895" y="4266735"/>
            <a:ext cx="379859" cy="549662"/>
            <a:chOff x="9067800" y="2209800"/>
            <a:chExt cx="684581" cy="99060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81" name="Oval 180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82" name="Straight Connector 181"/>
              <p:cNvCxnSpPr>
                <a:stCxn id="181" idx="2"/>
                <a:endCxn id="181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Connector 177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6806565" y="4139892"/>
            <a:ext cx="407263" cy="2260908"/>
            <a:chOff x="9018413" y="1981204"/>
            <a:chExt cx="733968" cy="4074603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0" name="Oval 169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1" name="Straight Connector 170"/>
              <p:cNvCxnSpPr>
                <a:stCxn id="170" idx="2"/>
                <a:endCxn id="17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Straight Connector 166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7256783" y="4139892"/>
            <a:ext cx="379859" cy="2260908"/>
            <a:chOff x="9067800" y="1981202"/>
            <a:chExt cx="684581" cy="4074603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0" name="Straight Connector 159"/>
              <p:cNvCxnSpPr>
                <a:stCxn id="159" idx="2"/>
                <a:endCxn id="159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4800600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23417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110865" y="39284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b</a:t>
            </a:r>
            <a:r>
              <a:rPr lang="en-US" sz="1200" baseline="-25000" dirty="0" err="1">
                <a:latin typeface="Calibri" panose="020F0502020204030204" pitchFamily="34" charset="0"/>
              </a:rPr>
              <a:t>m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635264" y="392848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223" name="Straight Connector 222"/>
          <p:cNvCxnSpPr/>
          <p:nvPr/>
        </p:nvCxnSpPr>
        <p:spPr>
          <a:xfrm flipH="1" flipV="1">
            <a:off x="40091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41615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 flipV="1">
            <a:off x="43139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 flipV="1">
            <a:off x="44663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 flipV="1">
            <a:off x="46187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47711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49235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 flipV="1">
            <a:off x="50759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7984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</a:rPr>
              <a:t>n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8995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0519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48796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8702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398719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/>
          <p:nvPr/>
        </p:nvSpPr>
        <p:spPr>
          <a:xfrm>
            <a:off x="5295900" y="48153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Rounded Rectangle 228"/>
          <p:cNvSpPr/>
          <p:nvPr/>
        </p:nvSpPr>
        <p:spPr>
          <a:xfrm>
            <a:off x="5143500" y="46629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ounded Rectangle 226"/>
          <p:cNvSpPr/>
          <p:nvPr/>
        </p:nvSpPr>
        <p:spPr>
          <a:xfrm>
            <a:off x="4991100" y="45105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ounded Rectangle 224"/>
          <p:cNvSpPr/>
          <p:nvPr/>
        </p:nvSpPr>
        <p:spPr>
          <a:xfrm>
            <a:off x="4838700" y="43581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ounded Rectangle 222"/>
          <p:cNvSpPr/>
          <p:nvPr/>
        </p:nvSpPr>
        <p:spPr>
          <a:xfrm>
            <a:off x="4686300" y="42057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Rounded Rectangle 220"/>
          <p:cNvSpPr/>
          <p:nvPr/>
        </p:nvSpPr>
        <p:spPr>
          <a:xfrm>
            <a:off x="4533900" y="40533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ounded Rectangle 214"/>
          <p:cNvSpPr/>
          <p:nvPr/>
        </p:nvSpPr>
        <p:spPr>
          <a:xfrm>
            <a:off x="4381500" y="39009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3DXP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1752600" y="1295400"/>
            <a:ext cx="6362700" cy="4832386"/>
            <a:chOff x="1752600" y="1295400"/>
            <a:chExt cx="6362700" cy="4832386"/>
          </a:xfrm>
        </p:grpSpPr>
        <p:sp>
          <p:nvSpPr>
            <p:cNvPr id="3" name="Rounded Rectangle 2"/>
            <p:cNvSpPr/>
            <p:nvPr/>
          </p:nvSpPr>
          <p:spPr>
            <a:xfrm>
              <a:off x="4229100" y="3748571"/>
              <a:ext cx="3886200" cy="1549181"/>
            </a:xfrm>
            <a:prstGeom prst="roundRect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3" name="Straight Connector 132"/>
            <p:cNvCxnSpPr>
              <a:endCxn id="77" idx="0"/>
            </p:cNvCxnSpPr>
            <p:nvPr/>
          </p:nvCxnSpPr>
          <p:spPr>
            <a:xfrm flipH="1" flipV="1">
              <a:off x="3856786" y="4823696"/>
              <a:ext cx="4258514" cy="12254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6075729" y="3639264"/>
              <a:ext cx="1206" cy="2488522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630596" y="5014257"/>
              <a:ext cx="2035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1T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05300" y="4610100"/>
              <a:ext cx="2693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WL</a:t>
              </a:r>
            </a:p>
          </p:txBody>
        </p:sp>
        <p:cxnSp>
          <p:nvCxnSpPr>
            <p:cNvPr id="10" name="Straight Connector 9"/>
            <p:cNvCxnSpPr>
              <a:stCxn id="77" idx="2"/>
              <a:endCxn id="67" idx="0"/>
            </p:cNvCxnSpPr>
            <p:nvPr/>
          </p:nvCxnSpPr>
          <p:spPr>
            <a:xfrm flipH="1" flipV="1">
              <a:off x="2882487" y="4823199"/>
              <a:ext cx="410668" cy="497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747035" y="3109383"/>
              <a:ext cx="630314" cy="523782"/>
              <a:chOff x="3435659" y="2831977"/>
              <a:chExt cx="630314" cy="52378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" name="Rounded Rectangle 111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FF0000">
                    <a:alpha val="20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6546391" y="3252558"/>
              <a:ext cx="142160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Local BL Decoder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47288" y="2453915"/>
              <a:ext cx="630314" cy="523782"/>
              <a:chOff x="3435659" y="2831977"/>
              <a:chExt cx="630314" cy="523782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99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2" name="Rounded Rectangle 101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FF0000">
                    <a:alpha val="3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6544118" y="2597090"/>
              <a:ext cx="153394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Global BL Decoder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527381" y="4991100"/>
              <a:ext cx="245019" cy="232224"/>
              <a:chOff x="5094875" y="4796976"/>
              <a:chExt cx="245019" cy="23222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H="1">
                <a:off x="5210136" y="4796976"/>
                <a:ext cx="905" cy="1467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5094875" y="4938265"/>
                <a:ext cx="245019" cy="25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143710" y="4981207"/>
                <a:ext cx="127983" cy="33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177389" y="5028358"/>
                <a:ext cx="61466" cy="8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>
              <a:stCxn id="112" idx="0"/>
              <a:endCxn id="102" idx="2"/>
            </p:cNvCxnSpPr>
            <p:nvPr/>
          </p:nvCxnSpPr>
          <p:spPr>
            <a:xfrm flipV="1">
              <a:off x="6062192" y="2977697"/>
              <a:ext cx="253" cy="13168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748130" y="1740906"/>
              <a:ext cx="630314" cy="523782"/>
              <a:chOff x="3435659" y="2831977"/>
              <a:chExt cx="630314" cy="523782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Rounded Rectangle 87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  <a:alpha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8" name="Straight Connector 17"/>
            <p:cNvCxnSpPr>
              <a:stCxn id="102" idx="0"/>
              <a:endCxn id="88" idx="2"/>
            </p:cNvCxnSpPr>
            <p:nvPr/>
          </p:nvCxnSpPr>
          <p:spPr>
            <a:xfrm flipV="1">
              <a:off x="6062445" y="2264688"/>
              <a:ext cx="842" cy="189227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47431" y="1891410"/>
              <a:ext cx="15176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Read/Write circuit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904587" y="1597601"/>
              <a:ext cx="576" cy="143305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82042" y="1591281"/>
              <a:ext cx="244755" cy="129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02936" y="1295400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V</a:t>
              </a:r>
              <a:r>
                <a:rPr lang="en-US" sz="1600" baseline="-25000" dirty="0">
                  <a:latin typeface="Calibri" panose="020F0502020204030204" pitchFamily="34" charset="0"/>
                </a:rPr>
                <a:t>PP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rot="5400000">
              <a:off x="3259813" y="4541880"/>
              <a:ext cx="630314" cy="563631"/>
              <a:chOff x="3435658" y="2807851"/>
              <a:chExt cx="630314" cy="563631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>
                <a:off x="3435658" y="2807851"/>
                <a:ext cx="630314" cy="563631"/>
                <a:chOff x="3435658" y="2807851"/>
                <a:chExt cx="630314" cy="563631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3435658" y="2807851"/>
                  <a:ext cx="630314" cy="563631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" name="Group 23"/>
            <p:cNvGrpSpPr/>
            <p:nvPr/>
          </p:nvGrpSpPr>
          <p:grpSpPr>
            <a:xfrm rot="5400000">
              <a:off x="2285514" y="4541383"/>
              <a:ext cx="630314" cy="563631"/>
              <a:chOff x="3435658" y="2807851"/>
              <a:chExt cx="630314" cy="56363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3435658" y="2807851"/>
                <a:ext cx="630314" cy="563631"/>
                <a:chOff x="3435658" y="2807851"/>
                <a:chExt cx="630314" cy="563631"/>
              </a:xfrm>
            </p:grpSpPr>
            <p:sp>
              <p:nvSpPr>
                <p:cNvPr id="67" name="Rounded Rectangle 66"/>
                <p:cNvSpPr/>
                <p:nvPr/>
              </p:nvSpPr>
              <p:spPr>
                <a:xfrm>
                  <a:off x="3435658" y="2807851"/>
                  <a:ext cx="630314" cy="563631"/>
                </a:xfrm>
                <a:prstGeom prst="roundRect">
                  <a:avLst/>
                </a:prstGeom>
                <a:solidFill>
                  <a:srgbClr val="FFFF00">
                    <a:alpha val="34902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1864370" y="4826671"/>
              <a:ext cx="245019" cy="232224"/>
              <a:chOff x="5094875" y="4796976"/>
              <a:chExt cx="245019" cy="232224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5210136" y="4796976"/>
                <a:ext cx="905" cy="1467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5094875" y="4938265"/>
                <a:ext cx="245019" cy="25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5143710" y="4981207"/>
                <a:ext cx="127983" cy="33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177389" y="5028358"/>
                <a:ext cx="61466" cy="8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67" idx="2"/>
            </p:cNvCxnSpPr>
            <p:nvPr/>
          </p:nvCxnSpPr>
          <p:spPr>
            <a:xfrm flipH="1">
              <a:off x="1970596" y="4823199"/>
              <a:ext cx="348260" cy="2498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01211" y="5172798"/>
              <a:ext cx="74045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Local WL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Decoder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73072" y="5172650"/>
              <a:ext cx="85279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Global WL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Decoder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26001" y="1403730"/>
              <a:ext cx="8067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Data Path</a:t>
              </a:r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3760470" y="1879044"/>
              <a:ext cx="1573530" cy="2164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1752600" y="1856184"/>
              <a:ext cx="727710" cy="2438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35501" y="2493390"/>
              <a:ext cx="108254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Address Mux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3749039" y="2953464"/>
              <a:ext cx="1640967" cy="2597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926080" y="3730704"/>
              <a:ext cx="320040" cy="560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1775460" y="3002994"/>
              <a:ext cx="742950" cy="3086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651760" y="1684734"/>
              <a:ext cx="891540" cy="777240"/>
              <a:chOff x="3435659" y="2831977"/>
              <a:chExt cx="630314" cy="52378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Rounded Rectangle 53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  <a:alpha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655570" y="2740104"/>
              <a:ext cx="891540" cy="777240"/>
              <a:chOff x="3435659" y="2831977"/>
              <a:chExt cx="630314" cy="52378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Rounded Rectangle 43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00B050">
                    <a:alpha val="3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6140790" y="1299210"/>
              <a:ext cx="2644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V</a:t>
              </a:r>
              <a:r>
                <a:rPr lang="en-US" sz="1600" baseline="-25000" dirty="0">
                  <a:latin typeface="Calibri" panose="020F0502020204030204" pitchFamily="34" charset="0"/>
                </a:rPr>
                <a:t>RR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253872" y="1596521"/>
              <a:ext cx="576" cy="143305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131327" y="1590201"/>
              <a:ext cx="244755" cy="129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3988302" y="3487039"/>
              <a:ext cx="171797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1TmC Memory Array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843084" y="3733800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Bit Lines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4803768" y="4621716"/>
              <a:ext cx="2832874" cy="609695"/>
              <a:chOff x="3657601" y="3661125"/>
              <a:chExt cx="5105400" cy="1098792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6399092" y="3661125"/>
                <a:ext cx="1709" cy="2372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6629401" y="3886201"/>
                <a:ext cx="0" cy="275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6703738" y="386872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6395972" y="3886204"/>
                <a:ext cx="233429" cy="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6395972" y="4142713"/>
                <a:ext cx="233429" cy="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6398941" y="4127526"/>
                <a:ext cx="1860" cy="2379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657601" y="4346925"/>
                <a:ext cx="5105400" cy="0"/>
              </a:xfrm>
              <a:prstGeom prst="line">
                <a:avLst/>
              </a:prstGeom>
              <a:ln w="28575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Isosceles Triangle 216"/>
              <p:cNvSpPr/>
              <p:nvPr/>
            </p:nvSpPr>
            <p:spPr>
              <a:xfrm rot="10800000">
                <a:off x="6324602" y="4572000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6400801" y="4343400"/>
                <a:ext cx="3228" cy="228600"/>
              </a:xfrm>
              <a:prstGeom prst="line">
                <a:avLst/>
              </a:prstGeom>
              <a:ln w="28575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4930613" y="3987490"/>
              <a:ext cx="379859" cy="1226169"/>
              <a:chOff x="9067800" y="1981200"/>
              <a:chExt cx="684581" cy="2209799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203" name="Oval 202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204" name="Straight Connector 203"/>
                <p:cNvCxnSpPr>
                  <a:stCxn id="203" idx="2"/>
                  <a:endCxn id="203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Straight Connector 199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5354106" y="3987491"/>
              <a:ext cx="379859" cy="1226169"/>
              <a:chOff x="9067800" y="1981200"/>
              <a:chExt cx="684581" cy="2209799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" name="Group 187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92" name="Oval 191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93" name="Straight Connector 192"/>
                <p:cNvCxnSpPr>
                  <a:stCxn id="192" idx="2"/>
                  <a:endCxn id="192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6072895" y="4114335"/>
              <a:ext cx="379859" cy="549662"/>
              <a:chOff x="9067800" y="2209800"/>
              <a:chExt cx="684581" cy="990600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Group 176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81" name="Oval 180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82" name="Straight Connector 181"/>
                <p:cNvCxnSpPr>
                  <a:stCxn id="181" idx="2"/>
                  <a:endCxn id="181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8" name="Straight Connector 177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6833966" y="3987490"/>
              <a:ext cx="379859" cy="1226169"/>
              <a:chOff x="9067800" y="1981200"/>
              <a:chExt cx="684581" cy="2209799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70" name="Oval 169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71" name="Straight Connector 170"/>
                <p:cNvCxnSpPr>
                  <a:stCxn id="170" idx="2"/>
                  <a:endCxn id="170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Straight Connector 166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7256783" y="3987491"/>
              <a:ext cx="379859" cy="1226169"/>
              <a:chOff x="9067800" y="1981200"/>
              <a:chExt cx="684581" cy="2209799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" name="Group 154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59" name="Oval 158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60" name="Straight Connector 159"/>
                <p:cNvCxnSpPr>
                  <a:stCxn id="159" idx="2"/>
                  <a:endCxn id="159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/>
            <p:cNvCxnSpPr/>
            <p:nvPr/>
          </p:nvCxnSpPr>
          <p:spPr>
            <a:xfrm>
              <a:off x="5184303" y="4663997"/>
              <a:ext cx="23254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4800600" y="3776082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223417" y="3776082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110865" y="3776082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latin typeface="Calibri" panose="020F0502020204030204" pitchFamily="34" charset="0"/>
                </a:rPr>
                <a:t>b</a:t>
              </a:r>
              <a:r>
                <a:rPr lang="en-US" sz="1200" baseline="-25000" dirty="0" err="1">
                  <a:latin typeface="Calibri" panose="020F0502020204030204" pitchFamily="34" charset="0"/>
                </a:rPr>
                <a:t>m</a:t>
              </a:r>
              <a:endParaRPr lang="en-US" sz="12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635264" y="3776082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m-1</a:t>
              </a:r>
            </a:p>
          </p:txBody>
        </p:sp>
      </p:grpSp>
      <p:cxnSp>
        <p:nvCxnSpPr>
          <p:cNvPr id="219" name="Straight Connector 218"/>
          <p:cNvCxnSpPr/>
          <p:nvPr/>
        </p:nvCxnSpPr>
        <p:spPr>
          <a:xfrm flipH="1" flipV="1">
            <a:off x="4009186" y="49760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 flipV="1">
            <a:off x="4161586" y="51284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 flipV="1">
            <a:off x="4313986" y="52808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 flipV="1">
            <a:off x="4466386" y="54332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 flipV="1">
            <a:off x="4618786" y="55856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 flipV="1">
            <a:off x="4771186" y="57380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 flipV="1">
            <a:off x="4923586" y="58904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3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734800" cy="838200"/>
          </a:xfrm>
        </p:spPr>
        <p:txBody>
          <a:bodyPr/>
          <a:lstStyle/>
          <a:p>
            <a:r>
              <a:rPr lang="en-US" sz="2800" dirty="0"/>
              <a:t>3DXP cell architecture and augmentation in memory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38198" y="2057400"/>
            <a:ext cx="3067402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Basic Cross Point Array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2590799"/>
            <a:ext cx="2466152" cy="2745895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733800" y="3657600"/>
            <a:ext cx="1352200" cy="838200"/>
          </a:xfrm>
          <a:prstGeom prst="bentConnector3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3733800" y="2819400"/>
            <a:ext cx="1352200" cy="838200"/>
          </a:xfrm>
          <a:prstGeom prst="bentConnector3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34000" y="990600"/>
            <a:ext cx="5715000" cy="2667000"/>
            <a:chOff x="5334000" y="990600"/>
            <a:chExt cx="5715000" cy="2667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0" y="1447413"/>
              <a:ext cx="3195541" cy="217563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5791200" y="1038072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914400">
                <a:buFontTx/>
                <a:buNone/>
              </a:pPr>
              <a:r>
                <a:rPr lang="en-US" sz="2000" kern="0" dirty="0"/>
                <a:t>High Density Memory Array (V</a:t>
              </a:r>
              <a:r>
                <a:rPr lang="en-US" sz="2000" kern="0" baseline="-25000" dirty="0"/>
                <a:t>PP</a:t>
              </a:r>
              <a:r>
                <a:rPr lang="en-US" sz="2000" kern="0" dirty="0"/>
                <a:t>-V</a:t>
              </a:r>
              <a:r>
                <a:rPr lang="en-US" sz="2000" kern="0" baseline="-25000" dirty="0"/>
                <a:t>NN</a:t>
              </a:r>
              <a:r>
                <a:rPr lang="en-US" sz="2000" kern="0" dirty="0"/>
                <a:t>= 9V)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6741" y="1752600"/>
              <a:ext cx="1828959" cy="1524132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5334000" y="990600"/>
              <a:ext cx="5715000" cy="2667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34000" y="3810000"/>
            <a:ext cx="5715000" cy="2743200"/>
            <a:chOff x="5334000" y="3810000"/>
            <a:chExt cx="5715000" cy="2743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5000" y="4258792"/>
              <a:ext cx="3195541" cy="2207068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6019799" y="3831940"/>
              <a:ext cx="434340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914400">
                <a:buFontTx/>
                <a:buNone/>
              </a:pPr>
              <a:r>
                <a:rPr lang="en-US" sz="2000" kern="0" dirty="0"/>
                <a:t>Embedded Memory Array (VPP ~4V)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34000" y="3810000"/>
              <a:ext cx="5715000" cy="27432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3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 to atomistic memory switch with Built-in Selector</a:t>
            </a:r>
            <a:br>
              <a:rPr lang="en-US" sz="2800" dirty="0"/>
            </a:br>
            <a:r>
              <a:rPr lang="en-US" sz="2800" dirty="0"/>
              <a:t>a.k.a. </a:t>
            </a:r>
            <a:r>
              <a:rPr lang="en-US" sz="2800" u="sng" dirty="0"/>
              <a:t>B</a:t>
            </a:r>
            <a:r>
              <a:rPr lang="en-US" sz="2800" dirty="0"/>
              <a:t>uilt-</a:t>
            </a:r>
            <a:r>
              <a:rPr lang="en-US" sz="2800" u="sng" dirty="0"/>
              <a:t>i</a:t>
            </a:r>
            <a:r>
              <a:rPr lang="en-US" sz="2800" dirty="0"/>
              <a:t>n-</a:t>
            </a:r>
            <a:r>
              <a:rPr lang="en-US" sz="2800" u="sng" dirty="0"/>
              <a:t>S</a:t>
            </a:r>
            <a:r>
              <a:rPr lang="en-US" sz="2800" dirty="0"/>
              <a:t>elect </a:t>
            </a:r>
            <a:r>
              <a:rPr lang="en-US" sz="2800" u="sng" dirty="0"/>
              <a:t>M</a:t>
            </a:r>
            <a:r>
              <a:rPr lang="en-US" sz="2800" dirty="0"/>
              <a:t>emory (</a:t>
            </a:r>
            <a:r>
              <a:rPr lang="en-US" sz="2800" dirty="0" err="1"/>
              <a:t>BiSM</a:t>
            </a:r>
            <a:r>
              <a:rPr lang="en-US" sz="2800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505200"/>
            <a:ext cx="10744200" cy="2209800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Conceptually, it is a 3D XPoint</a:t>
            </a:r>
            <a:r>
              <a:rPr lang="en-US" sz="1600" dirty="0"/>
              <a:t>™</a:t>
            </a:r>
            <a:r>
              <a:rPr lang="it-IT" sz="1600" dirty="0"/>
              <a:t> technology.</a:t>
            </a:r>
          </a:p>
          <a:p>
            <a:pPr marL="347663" lvl="1" indent="0">
              <a:buNone/>
            </a:pPr>
            <a:r>
              <a:rPr lang="it-IT" sz="1600" dirty="0"/>
              <a:t>Physical construction of BiSM array is BEOL 3D stackable X-Y cross point array comptatible with mainstream CMOS.</a:t>
            </a:r>
          </a:p>
          <a:p>
            <a:pPr marL="347663" lvl="1" indent="0">
              <a:buNone/>
            </a:pPr>
            <a:r>
              <a:rPr lang="it-IT" sz="1600" dirty="0"/>
              <a:t>Read/Write access deploys threshold selecting one cell while inhibiting the rest of cells in an array with subthreshold bias.</a:t>
            </a:r>
          </a:p>
          <a:p>
            <a:pPr marL="347663" indent="-347663">
              <a:buNone/>
            </a:pPr>
            <a:r>
              <a:rPr lang="it-IT" sz="1600" dirty="0"/>
              <a:t>A V</a:t>
            </a:r>
            <a:r>
              <a:rPr lang="it-IT" sz="1600" baseline="-25000" dirty="0"/>
              <a:t>T</a:t>
            </a:r>
            <a:r>
              <a:rPr lang="it-IT" sz="1600" dirty="0"/>
              <a:t> window (</a:t>
            </a:r>
            <a:r>
              <a:rPr lang="en-US" sz="1600" dirty="0"/>
              <a:t>∆V</a:t>
            </a:r>
            <a:r>
              <a:rPr lang="en-US" sz="1600" baseline="-25000" dirty="0"/>
              <a:t>T</a:t>
            </a:r>
            <a:r>
              <a:rPr lang="it-IT" sz="1600" dirty="0"/>
              <a:t>) has been observed by applying programming pulses with opposite polarity.  </a:t>
            </a:r>
            <a:br>
              <a:rPr lang="it-IT" sz="1600" dirty="0"/>
            </a:br>
            <a:r>
              <a:rPr lang="it-IT" sz="1600" dirty="0"/>
              <a:t>The </a:t>
            </a:r>
            <a:r>
              <a:rPr lang="en-US" sz="1600" dirty="0"/>
              <a:t>best known ∆V</a:t>
            </a:r>
            <a:r>
              <a:rPr lang="en-US" sz="1600" baseline="-25000" dirty="0"/>
              <a:t>T</a:t>
            </a:r>
            <a:r>
              <a:rPr lang="en-US" sz="1600" dirty="0"/>
              <a:t> physics is an electrochemical potential modulation subject to mass transport by polarity.</a:t>
            </a:r>
          </a:p>
          <a:p>
            <a:pPr marL="347663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High retention E</a:t>
            </a:r>
            <a:r>
              <a:rPr lang="en-US" sz="1600" baseline="-25000" dirty="0">
                <a:sym typeface="Wingdings" panose="05000000000000000000" pitchFamily="2" charset="2"/>
              </a:rPr>
              <a:t>A</a:t>
            </a:r>
            <a:r>
              <a:rPr lang="en-US" sz="1600" dirty="0">
                <a:sym typeface="Wingdings" panose="05000000000000000000" pitchFamily="2" charset="2"/>
              </a:rPr>
              <a:t> (~3eV) and thermally insensitive bias disturb suggest </a:t>
            </a:r>
            <a:r>
              <a:rPr lang="en-US" sz="1600" dirty="0" err="1">
                <a:sym typeface="Wingdings" panose="05000000000000000000" pitchFamily="2" charset="2"/>
              </a:rPr>
              <a:t>nonvolatility</a:t>
            </a:r>
            <a:r>
              <a:rPr lang="en-US" sz="1600" dirty="0">
                <a:sym typeface="Wingdings" panose="05000000000000000000" pitchFamily="2" charset="2"/>
              </a:rPr>
              <a:t> is different from electrostatic memory.</a:t>
            </a:r>
          </a:p>
          <a:p>
            <a:pPr marL="347663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Bipolar Read signature and write current fingerprint refutes the best known </a:t>
            </a:r>
            <a:r>
              <a:rPr lang="en-US" sz="1600" dirty="0" err="1">
                <a:sym typeface="Wingdings" panose="05000000000000000000" pitchFamily="2" charset="2"/>
              </a:rPr>
              <a:t>filamentation</a:t>
            </a:r>
            <a:r>
              <a:rPr lang="en-US" sz="1600" dirty="0">
                <a:sym typeface="Wingdings" panose="05000000000000000000" pitchFamily="2" charset="2"/>
              </a:rPr>
              <a:t> behavior.</a:t>
            </a:r>
          </a:p>
          <a:p>
            <a:pPr marL="347663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Bipolar Write supports mass transport between electrodes.</a:t>
            </a:r>
          </a:p>
          <a:p>
            <a:pPr marL="411678" indent="-336654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A4E4F4-E0A2-4DBB-8C46-811A58A77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2" b="-1"/>
          <a:stretch/>
        </p:blipFill>
        <p:spPr>
          <a:xfrm>
            <a:off x="6400800" y="1524000"/>
            <a:ext cx="4648200" cy="16105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5029200" cy="176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3034563"/>
            <a:ext cx="4780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 [mV]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77400" y="3034563"/>
            <a:ext cx="4780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 [mV]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1395383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Deck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1395382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Deck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6400" y="1400145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Deck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10800" y="1400144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Deck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3158" y="1234321"/>
            <a:ext cx="7906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Beginning of Life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02247" y="1232607"/>
            <a:ext cx="7521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After 4M cycles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219031" y="2180431"/>
            <a:ext cx="6206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Sigma of Bit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9557" y="1843481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8505061" y="2180431"/>
            <a:ext cx="6206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Sigma of Bit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5552" y="1839159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1833122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68395" y="1828800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69357" y="1833122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65352" y="1828800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59957" y="1833122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55952" y="1828800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296088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03728"/>
            <a:ext cx="5257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6"/>
                </a:solidFill>
                <a:latin typeface="Calibri" panose="020F0502020204030204" pitchFamily="34" charset="0"/>
              </a:rPr>
              <a:t>Value Proposition (ref. tech: 3DXP)</a:t>
            </a:r>
            <a:endParaRPr lang="en-US" sz="2000" dirty="0">
              <a:latin typeface="Calibri" panose="020F0502020204030204" pitchFamily="34" charset="0"/>
            </a:endParaRP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No cross-contamination between Memory  and Selector materials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Lower cell aspect-ratio (10:1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 5:1)</a:t>
            </a:r>
            <a:endParaRPr lang="en-US" sz="1400" dirty="0">
              <a:latin typeface="Calibri" panose="020F0502020204030204" pitchFamily="34" charset="0"/>
            </a:endParaRP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Lower programming current 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400" dirty="0">
                <a:latin typeface="Calibri" panose="020F0502020204030204" pitchFamily="34" charset="0"/>
              </a:rPr>
              <a:t>relaxes metal (WL/BL) requirements and array capacitance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No nucleation required, fast write (40ns) </a:t>
            </a:r>
            <a:br>
              <a:rPr lang="en-US" sz="1400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 an opportunity</a:t>
            </a:r>
            <a:r>
              <a:rPr lang="en-US" sz="1400" dirty="0">
                <a:latin typeface="Calibri" panose="020F0502020204030204" pitchFamily="34" charset="0"/>
              </a:rPr>
              <a:t> for symmetric memory access (read/set/reset)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Perceived as 3D-Tier integration Friendly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8998"/>
            <a:ext cx="11125200" cy="456259"/>
          </a:xfrm>
        </p:spPr>
        <p:txBody>
          <a:bodyPr/>
          <a:lstStyle/>
          <a:p>
            <a:r>
              <a:rPr lang="en-US" sz="2400" dirty="0"/>
              <a:t>Value Proposition of Built-in-Select Memory Architecture &amp; Motivation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20"/>
          <a:stretch/>
        </p:blipFill>
        <p:spPr>
          <a:xfrm>
            <a:off x="7467600" y="838200"/>
            <a:ext cx="636350" cy="1120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7557" y="1337578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BiSM</a:t>
            </a:r>
            <a:endParaRPr lang="en-US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175" b="7124"/>
          <a:stretch/>
        </p:blipFill>
        <p:spPr>
          <a:xfrm>
            <a:off x="6634823" y="821083"/>
            <a:ext cx="680377" cy="1601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0472" y="1586033"/>
            <a:ext cx="58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</a:rPr>
              <a:t>3DXP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47354" y="739913"/>
            <a:ext cx="2413910" cy="2064169"/>
            <a:chOff x="8547354" y="983831"/>
            <a:chExt cx="2413910" cy="20641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r="4598"/>
            <a:stretch/>
          </p:blipFill>
          <p:spPr>
            <a:xfrm>
              <a:off x="8547354" y="983831"/>
              <a:ext cx="2413910" cy="206416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785336" y="2640734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3D-tier</a:t>
              </a:r>
            </a:p>
          </p:txBody>
        </p:sp>
      </p:grpSp>
      <p:sp>
        <p:nvSpPr>
          <p:cNvPr id="3" name="Striped Right Arrow 2"/>
          <p:cNvSpPr/>
          <p:nvPr/>
        </p:nvSpPr>
        <p:spPr>
          <a:xfrm>
            <a:off x="4910520" y="2505199"/>
            <a:ext cx="3586473" cy="15256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200" y="5867400"/>
            <a:ext cx="8915400" cy="461665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and synthesize glass materials for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BiSM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devices &amp; harvest IP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90600" y="2804082"/>
            <a:ext cx="5105400" cy="2904821"/>
            <a:chOff x="990600" y="2804082"/>
            <a:chExt cx="5105400" cy="2904821"/>
          </a:xfrm>
        </p:grpSpPr>
        <p:sp>
          <p:nvSpPr>
            <p:cNvPr id="12" name="Rectangle 11"/>
            <p:cNvSpPr/>
            <p:nvPr/>
          </p:nvSpPr>
          <p:spPr>
            <a:xfrm>
              <a:off x="990600" y="2804082"/>
              <a:ext cx="510540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Motivation</a:t>
              </a:r>
            </a:p>
            <a:p>
              <a:pPr marL="0" lvl="1"/>
              <a:r>
                <a:rPr lang="en-US" sz="1400" dirty="0">
                  <a:latin typeface="Calibri" panose="020F0502020204030204" pitchFamily="34" charset="0"/>
                  <a:sym typeface="Wingdings" panose="05000000000000000000" pitchFamily="2" charset="2"/>
                </a:rPr>
                <a:t>Bipolar memory switching with elemental segregation are observed in wide range of Chalcogenide glasses</a:t>
              </a:r>
            </a:p>
            <a:p>
              <a:pPr marL="288925" lvl="1" indent="-288925">
                <a:buFont typeface="Arial" panose="020B0604020202020204" pitchFamily="34" charset="0"/>
                <a:buChar char="•"/>
              </a:pP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8729" y="3611584"/>
              <a:ext cx="2121671" cy="19510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1800" y="4471711"/>
              <a:ext cx="2619109" cy="10755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9532" y="3413682"/>
              <a:ext cx="1784068" cy="1260962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990600" y="3130284"/>
              <a:ext cx="5029200" cy="25786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0" y="2807041"/>
            <a:ext cx="5040086" cy="2913771"/>
            <a:chOff x="6096000" y="2807041"/>
            <a:chExt cx="5040086" cy="29137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39514" y="3779302"/>
              <a:ext cx="3743268" cy="161558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96000" y="2807041"/>
              <a:ext cx="5029200" cy="1190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 </a:t>
              </a:r>
            </a:p>
            <a:p>
              <a:pPr marL="0" lvl="1"/>
              <a:r>
                <a:rPr lang="en-US" sz="1400" dirty="0">
                  <a:latin typeface="Calibri" panose="020F0502020204030204" pitchFamily="34" charset="0"/>
                </a:rPr>
                <a:t>Threshold switching characteristics are not limited to Chalcogenide glass.   It has been sighted also with other binary oxide, such as </a:t>
              </a:r>
              <a:r>
                <a:rPr lang="en-US" sz="1400" dirty="0" err="1">
                  <a:latin typeface="Calibri" panose="020F0502020204030204" pitchFamily="34" charset="0"/>
                </a:rPr>
                <a:t>NbO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x</a:t>
              </a:r>
              <a:r>
                <a:rPr lang="en-US" sz="1400" dirty="0">
                  <a:latin typeface="Calibri" panose="020F0502020204030204" pitchFamily="34" charset="0"/>
                </a:rPr>
                <a:t>, </a:t>
              </a:r>
              <a:r>
                <a:rPr lang="en-US" sz="1400" dirty="0" err="1">
                  <a:latin typeface="Calibri" panose="020F0502020204030204" pitchFamily="34" charset="0"/>
                </a:rPr>
                <a:t>SiO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x</a:t>
              </a:r>
              <a:r>
                <a:rPr lang="en-US" sz="1400" dirty="0">
                  <a:latin typeface="Calibri" panose="020F0502020204030204" pitchFamily="34" charset="0"/>
                </a:rPr>
                <a:t> and etc.</a:t>
              </a:r>
              <a:endParaRPr lang="en-US" sz="1400" baseline="-25000" dirty="0">
                <a:latin typeface="Calibri" panose="020F0502020204030204" pitchFamily="34" charset="0"/>
              </a:endParaRPr>
            </a:p>
            <a:p>
              <a:pPr marL="288925" lvl="1" indent="-288925">
                <a:buFont typeface="Arial" panose="020B0604020202020204" pitchFamily="34" charset="0"/>
                <a:buChar char="•"/>
              </a:pP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106886" y="3142193"/>
              <a:ext cx="5029200" cy="25786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Strategy &amp; Scope:</a:t>
            </a:r>
            <a:r>
              <a:rPr lang="en-US" sz="2400" dirty="0"/>
              <a:t> “Fail fast or succeed” in 4 incremental stages</a:t>
            </a:r>
          </a:p>
          <a:p>
            <a:pPr lvl="1"/>
            <a:r>
              <a:rPr lang="en-US" sz="2400" dirty="0"/>
              <a:t>This proposal covers </a:t>
            </a:r>
            <a:r>
              <a:rPr lang="en-US" sz="2400" dirty="0">
                <a:hlinkClick r:id="rId2" action="ppaction://hlinksldjump"/>
              </a:rPr>
              <a:t>L0</a:t>
            </a:r>
            <a:r>
              <a:rPr lang="en-US" sz="2400" dirty="0"/>
              <a:t> (thin film, stage-1) and </a:t>
            </a:r>
            <a:r>
              <a:rPr lang="en-US" sz="2400" dirty="0">
                <a:hlinkClick r:id="rId3" action="ppaction://hlinksldjump"/>
              </a:rPr>
              <a:t>L1/L1E</a:t>
            </a:r>
            <a:r>
              <a:rPr lang="en-US" sz="2400" dirty="0"/>
              <a:t> (single bit, stage-2)</a:t>
            </a:r>
          </a:p>
          <a:p>
            <a:pPr marL="914400" lvl="1" indent="-360363"/>
            <a:r>
              <a:rPr lang="en-US" sz="2400" dirty="0"/>
              <a:t>Full-loop integration for mini array (Mb, stage-3) &amp; component level (Gb, stage-4) verification are beyond the project scope. </a:t>
            </a:r>
          </a:p>
          <a:p>
            <a:r>
              <a:rPr lang="en-US" sz="2400" u="sng" dirty="0"/>
              <a:t>Objective:</a:t>
            </a:r>
            <a:r>
              <a:rPr lang="en-US" sz="2400" dirty="0"/>
              <a:t> Identifying glass materials for </a:t>
            </a:r>
            <a:r>
              <a:rPr lang="en-US" sz="2400" dirty="0" err="1"/>
              <a:t>BiSM</a:t>
            </a:r>
            <a:r>
              <a:rPr lang="en-US" sz="2400" dirty="0"/>
              <a:t> devices</a:t>
            </a:r>
          </a:p>
          <a:p>
            <a:r>
              <a:rPr lang="en-US" sz="2400" u="sng" dirty="0" err="1"/>
              <a:t>Porject</a:t>
            </a:r>
            <a:r>
              <a:rPr lang="en-US" sz="2400" u="sng" dirty="0"/>
              <a:t> outline for key results:</a:t>
            </a:r>
          </a:p>
          <a:p>
            <a:pPr lvl="1"/>
            <a:r>
              <a:rPr lang="en-US" sz="2400" dirty="0"/>
              <a:t>Design and synthesize thin film materials for experiment.</a:t>
            </a:r>
          </a:p>
          <a:p>
            <a:pPr lvl="1"/>
            <a:r>
              <a:rPr lang="en-US" sz="2400" dirty="0"/>
              <a:t>L0 physical characterization with score card.</a:t>
            </a:r>
          </a:p>
          <a:p>
            <a:pPr lvl="1"/>
            <a:r>
              <a:rPr lang="en-US" sz="2400" dirty="0"/>
              <a:t>Upon L0 graduation, L1/L1E with </a:t>
            </a:r>
            <a:r>
              <a:rPr lang="en-US" sz="2400" u="sng" dirty="0"/>
              <a:t>M</a:t>
            </a:r>
            <a:r>
              <a:rPr lang="en-US" sz="2400" dirty="0"/>
              <a:t>oat </a:t>
            </a:r>
            <a:r>
              <a:rPr lang="en-US" sz="2400" u="sng" dirty="0"/>
              <a:t>I</a:t>
            </a:r>
            <a:r>
              <a:rPr lang="en-US" sz="2400" dirty="0"/>
              <a:t>solated </a:t>
            </a:r>
            <a:r>
              <a:rPr lang="en-US" sz="2400" u="sng" dirty="0"/>
              <a:t>D</a:t>
            </a:r>
            <a:r>
              <a:rPr lang="en-US" sz="2400" dirty="0"/>
              <a:t>evice (</a:t>
            </a:r>
            <a:r>
              <a:rPr lang="en-US" sz="2400" dirty="0">
                <a:hlinkClick r:id="rId4" action="ppaction://hlinksldjump"/>
              </a:rPr>
              <a:t>MID</a:t>
            </a:r>
            <a:r>
              <a:rPr lang="en-US" sz="2400" dirty="0"/>
              <a:t>) vehicle will be conducted for next level of electrical and physical screening.</a:t>
            </a:r>
          </a:p>
          <a:p>
            <a:pPr lvl="1"/>
            <a:r>
              <a:rPr lang="en-US" sz="2400" dirty="0">
                <a:hlinkClick r:id="rId5" action="ppaction://hlinksldjump"/>
              </a:rPr>
              <a:t>L1E score card and device modeling</a:t>
            </a:r>
            <a:r>
              <a:rPr lang="en-US" sz="2400" dirty="0"/>
              <a:t> will be conducted for mini-array candidate selection.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296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603A25-6AE0-9341-80E8-FD7B90AD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SD/</a:t>
            </a:r>
            <a:r>
              <a:rPr lang="en-US" sz="4000" dirty="0" err="1"/>
              <a:t>BiSM</a:t>
            </a:r>
            <a:r>
              <a:rPr lang="en-US" sz="4000" dirty="0"/>
              <a:t> Exploration Strategy (WIP)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C5A08AF-8B98-6645-A8C6-E67FCF429B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First, establish baseline and optimization at CR for L0/L1E</a:t>
                </a:r>
              </a:p>
              <a:p>
                <a:pPr lvl="1"/>
                <a:r>
                  <a:rPr lang="en-US" sz="2000" dirty="0"/>
                  <a:t>POR is SD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/>
                  <a:t>V12 (Si-SAG base) </a:t>
                </a:r>
              </a:p>
              <a:p>
                <a:pPr lvl="1"/>
                <a:r>
                  <a:rPr lang="en-US" sz="2000" dirty="0"/>
                  <a:t>Establish Baseline, fingerprint &amp; Optimization (In doped V16-like)</a:t>
                </a:r>
              </a:p>
              <a:p>
                <a:pPr lvl="1"/>
                <a:r>
                  <a:rPr lang="en-US" sz="2000" dirty="0"/>
                  <a:t>Memory effect optimization / </a:t>
                </a:r>
                <a:r>
                  <a:rPr lang="en-US" sz="2000" dirty="0" err="1"/>
                  <a:t>BiSM</a:t>
                </a:r>
                <a:r>
                  <a:rPr lang="en-US" sz="2000" dirty="0"/>
                  <a:t> RWB improvement with drift reduction</a:t>
                </a:r>
              </a:p>
              <a:p>
                <a:r>
                  <a:rPr lang="en-US" sz="2000" dirty="0"/>
                  <a:t>Phase – I: In doped SAG (Si elimination)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Sigma improvement, drift optimization </a:t>
                </a:r>
                <a:r>
                  <a:rPr lang="en-US" sz="2000" dirty="0">
                    <a:sym typeface="Wingdings" pitchFamily="2" charset="2"/>
                  </a:rPr>
                  <a:t> RWB improvement</a:t>
                </a:r>
                <a:endParaRPr lang="en-US" sz="2000" dirty="0"/>
              </a:p>
              <a:p>
                <a:pPr>
                  <a:lnSpc>
                    <a:spcPct val="110000"/>
                  </a:lnSpc>
                </a:pPr>
                <a:r>
                  <a:rPr lang="en-US" sz="2000" dirty="0"/>
                  <a:t>Phase – II:  Ga doped SAG</a:t>
                </a:r>
              </a:p>
              <a:p>
                <a:pPr lvl="1"/>
                <a:r>
                  <a:rPr lang="en-US" sz="2000" dirty="0"/>
                  <a:t>All “Phase – I” + leakage improvement  and ‘etch’ friendly</a:t>
                </a:r>
              </a:p>
              <a:p>
                <a:r>
                  <a:rPr lang="en-US" sz="2000" dirty="0"/>
                  <a:t>Phase – III: doped oxide</a:t>
                </a:r>
              </a:p>
              <a:p>
                <a:pPr lvl="1"/>
                <a:r>
                  <a:rPr lang="en-US" sz="2000" dirty="0"/>
                  <a:t>Aiming at flatten cycling evolutions curves. </a:t>
                </a:r>
              </a:p>
              <a:p>
                <a:pPr lvl="1"/>
                <a:r>
                  <a:rPr lang="en-US" sz="2000" dirty="0"/>
                  <a:t>Compositions are yet to be explored.  </a:t>
                </a:r>
              </a:p>
              <a:p>
                <a:pPr marL="812204" indent="-742950">
                  <a:buFont typeface="+mj-lt"/>
                  <a:buAutoNum type="arabicPeriod"/>
                </a:pPr>
                <a:endParaRPr lang="en-US" sz="20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A08AF-8B98-6645-A8C6-E67FCF429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3"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5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B3F9A-46B0-3A46-A7CF-66BFA5DD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SD/</a:t>
            </a:r>
            <a:r>
              <a:rPr lang="en-US" sz="3200" dirty="0" err="1"/>
              <a:t>BiSM</a:t>
            </a:r>
            <a:r>
              <a:rPr lang="en-US" sz="3200" dirty="0"/>
              <a:t> Material Exploration </a:t>
            </a:r>
            <a:r>
              <a:rPr lang="en-US" sz="3200" dirty="0" err="1"/>
              <a:t>iMBO</a:t>
            </a:r>
            <a:r>
              <a:rPr lang="en-US" sz="3200" dirty="0"/>
              <a:t> (WIP)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AEEE15-7115-D140-A95F-E36D8EF1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Objective: Establish Internal SD baseline for alternative SD/</a:t>
            </a:r>
            <a:r>
              <a:rPr lang="en-US" sz="1800" dirty="0" err="1"/>
              <a:t>BiSM</a:t>
            </a:r>
            <a:r>
              <a:rPr lang="en-US" sz="1800" dirty="0"/>
              <a:t> material search</a:t>
            </a:r>
          </a:p>
          <a:p>
            <a:r>
              <a:rPr lang="en-US" sz="1800" dirty="0"/>
              <a:t>Milestone &amp; Key Results for Decision (</a:t>
            </a:r>
            <a:r>
              <a:rPr lang="en-US" sz="1800" dirty="0" err="1"/>
              <a:t>DerChang</a:t>
            </a:r>
            <a:r>
              <a:rPr lang="en-US" sz="1800" dirty="0"/>
              <a:t>, Max, Matt)</a:t>
            </a:r>
          </a:p>
          <a:p>
            <a:pPr lvl="1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xmlns="" id="{A46913A4-8A69-6142-AA98-BA8DE7A64B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8292519"/>
                  </p:ext>
                </p:extLst>
              </p:nvPr>
            </p:nvGraphicFramePr>
            <p:xfrm>
              <a:off x="911771" y="2087880"/>
              <a:ext cx="10363201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8229">
                      <a:extLst>
                        <a:ext uri="{9D8B030D-6E8A-4147-A177-3AD203B41FA5}">
                          <a16:colId xmlns:a16="http://schemas.microsoft.com/office/drawing/2014/main" xmlns="" val="3883429917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xmlns="" val="487115549"/>
                        </a:ext>
                      </a:extLst>
                    </a:gridCol>
                    <a:gridCol w="1597571">
                      <a:extLst>
                        <a:ext uri="{9D8B030D-6E8A-4147-A177-3AD203B41FA5}">
                          <a16:colId xmlns:a16="http://schemas.microsoft.com/office/drawing/2014/main" xmlns="" val="1059810795"/>
                        </a:ext>
                      </a:extLst>
                    </a:gridCol>
                    <a:gridCol w="1066801">
                      <a:extLst>
                        <a:ext uri="{9D8B030D-6E8A-4147-A177-3AD203B41FA5}">
                          <a16:colId xmlns:a16="http://schemas.microsoft.com/office/drawing/2014/main" xmlns="" val="474120387"/>
                        </a:ext>
                      </a:extLst>
                    </a:gridCol>
                  </a:tblGrid>
                  <a:tr h="14180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Milestone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 Results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Owner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ECD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11210138"/>
                      </a:ext>
                    </a:extLst>
                  </a:tr>
                  <a:tr h="141803">
                    <a:tc rowSpan="2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Strategy defined for this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iMBO</a:t>
                          </a:r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Exploration Space (Alloy &amp; Doping) Defined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Kumar,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DerChang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Matt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WW41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99850051"/>
                      </a:ext>
                    </a:extLst>
                  </a:tr>
                  <a:tr h="1418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Combinatorial targets ready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WW42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322212848"/>
                      </a:ext>
                    </a:extLst>
                  </a:tr>
                  <a:tr h="141803">
                    <a:tc rowSpan="3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Process &amp; Characterization readiness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Rev control of L0/L1E Metrology and success criteria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WW43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31236287"/>
                      </a:ext>
                    </a:extLst>
                  </a:tr>
                  <a:tr h="17403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Demonstrated L0 info turn ½W process 2W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phy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char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WW46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71475579"/>
                      </a:ext>
                    </a:extLst>
                  </a:tr>
                  <a:tr h="24493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Establish POR SD material and L0 fingerprint for reference/control (SD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V12, V16)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WW48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57424736"/>
                      </a:ext>
                    </a:extLst>
                  </a:tr>
                  <a:tr h="244932">
                    <a:tc rowSpan="3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prePOR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monolithic target for F11x 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itchFamily="2" charset="2"/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Successful execute doped (In, Ga) SAG L0 combinatorial experiments and scorecard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Kumar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WW08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479470412"/>
                      </a:ext>
                    </a:extLst>
                  </a:tr>
                  <a:tr h="1418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Demonstrated MID L1E info turn 1W electrical char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Giovanni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WW10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73290545"/>
                      </a:ext>
                    </a:extLst>
                  </a:tr>
                  <a:tr h="1418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L1E experiments and scorecard on Si-SAG and SAG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Kumar,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WW17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96477060"/>
                      </a:ext>
                    </a:extLst>
                  </a:tr>
                  <a:tr h="141803">
                    <a:tc rowSpan="2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 Non-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Chal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base composition for MID 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Strategy developed and Execution Plan established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92534049"/>
                      </a:ext>
                    </a:extLst>
                  </a:tr>
                  <a:tr h="1418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 results pending….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49230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46913A4-8A69-6142-AA98-BA8DE7A64B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8292519"/>
                  </p:ext>
                </p:extLst>
              </p:nvPr>
            </p:nvGraphicFramePr>
            <p:xfrm>
              <a:off x="911771" y="2087880"/>
              <a:ext cx="10363201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8229">
                      <a:extLst>
                        <a:ext uri="{9D8B030D-6E8A-4147-A177-3AD203B41FA5}">
                          <a16:colId xmlns:a16="http://schemas.microsoft.com/office/drawing/2014/main" val="3883429917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487115549"/>
                        </a:ext>
                      </a:extLst>
                    </a:gridCol>
                    <a:gridCol w="1597571">
                      <a:extLst>
                        <a:ext uri="{9D8B030D-6E8A-4147-A177-3AD203B41FA5}">
                          <a16:colId xmlns:a16="http://schemas.microsoft.com/office/drawing/2014/main" val="1059810795"/>
                        </a:ext>
                      </a:extLst>
                    </a:gridCol>
                    <a:gridCol w="1066801">
                      <a:extLst>
                        <a:ext uri="{9D8B030D-6E8A-4147-A177-3AD203B41FA5}">
                          <a16:colId xmlns:a16="http://schemas.microsoft.com/office/drawing/2014/main" val="4741203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Milestone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 Results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Owner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ECD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210138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Strategy defined for this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iMBO</a:t>
                          </a:r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Exploration Space (Alloy &amp; Doping) Defined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Kumar,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DerChang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Matt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WW41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850051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Combinatorial targets ready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WW42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2212848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Process &amp; Characterization readiness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Rev control of L0/L1E Metrology and success criteria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WW43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1236287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Demonstrated L0 info turn ½W process 2W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phy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char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WW46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71475579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158" t="-289130" r="-55673" b="-34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WW48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57424736"/>
                      </a:ext>
                    </a:extLst>
                  </a:tr>
                  <a:tr h="579120">
                    <a:tc rowSpan="3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prePOR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monolithic target for F11x 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itchFamily="2" charset="2"/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Successful execute doped (In, Ga) SAG L0 combinatorial experiments and scorecard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Kumar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WW08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9470412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Demonstrated MID L1E info turn 1W electrical char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Giovanni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WW10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3290545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L1E experiments and scorecard on Si-SAG and SAG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Kumar,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WW17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6477060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 Non-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Chal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base composition for MID 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Strategy developed and Execution Plan established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253404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 results pending….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2302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024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Materials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24" y="152400"/>
            <a:ext cx="10744200" cy="838200"/>
          </a:xfrm>
        </p:spPr>
        <p:txBody>
          <a:bodyPr/>
          <a:lstStyle/>
          <a:p>
            <a:r>
              <a:rPr lang="en-US" sz="3600" dirty="0"/>
              <a:t>L0/L1D Physical characterization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328" y="1219200"/>
            <a:ext cx="1043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L0: As-deposited film char: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intrinsic properties 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L1D ’movies’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Composition transfer function &amp; bit-2-bit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769493"/>
          <a:ext cx="6379578" cy="243078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6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1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Metrics (</a:t>
                      </a:r>
                      <a:r>
                        <a:rPr lang="en-US" sz="1300" dirty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Avg.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XRF, ICP-OES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%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 peak ratio x-wafer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635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Int.    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EDS</a:t>
                      </a:r>
                    </a:p>
                    <a:p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‘wrikle’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(200C-340C)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%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 (eq. bit-2-bit)</a:t>
                      </a:r>
                    </a:p>
                    <a:p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‘bubbling’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onset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Electrical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proxy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Vs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scans [30C-650C]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UV-vis spectroscopy</a:t>
                      </a:r>
                    </a:p>
                    <a:p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TDTR [SC9]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R(post-DT)/R(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asdep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E</a:t>
                      </a:r>
                      <a:r>
                        <a:rPr lang="en-US" sz="13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,…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Opt.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Egap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(pre-/post-anneal)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 Resistance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685800" y="4812920"/>
          <a:ext cx="6400800" cy="138684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9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Metrics (m, 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      (composition)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XRF, EDS, (XRD)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%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 x-contamination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CDx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CDy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thicknesses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7639485" y="2746506"/>
            <a:ext cx="1463040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48030" y="1482955"/>
            <a:ext cx="2623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As deposited Elemental mapping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82" y="1877495"/>
            <a:ext cx="1798476" cy="1889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058" y="1877495"/>
            <a:ext cx="2481287" cy="23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334" y="4200273"/>
            <a:ext cx="2950720" cy="2005758"/>
          </a:xfrm>
          <a:prstGeom prst="rect">
            <a:avLst/>
          </a:prstGeom>
        </p:spPr>
      </p:pic>
      <p:sp>
        <p:nvSpPr>
          <p:cNvPr id="11" name="Striped Right Arrow 10">
            <a:hlinkClick r:id="rId6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78DEFD-3646-48EE-8C97-D6FE28CD3BF9}" vid="{7C75099A-B487-48A2-820F-C4A898A41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0b7a245-a7c3-4504-88b2-cf85318e6b7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NSG Adv. Pathfinding V1</Template>
  <TotalTime>4325</TotalTime>
  <Words>1249</Words>
  <Application>Microsoft Office PowerPoint</Application>
  <PresentationFormat>Widescreen</PresentationFormat>
  <Paragraphs>332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Arial</vt:lpstr>
      <vt:lpstr>Calibri</vt:lpstr>
      <vt:lpstr>Cambria Math</vt:lpstr>
      <vt:lpstr>Neo Sans Intel</vt:lpstr>
      <vt:lpstr>Neo Sans Intel Medium</vt:lpstr>
      <vt:lpstr>Symbol</vt:lpstr>
      <vt:lpstr>Tahoma</vt:lpstr>
      <vt:lpstr>Wingdings</vt:lpstr>
      <vt:lpstr>blank</vt:lpstr>
      <vt:lpstr>Exploring New Classes of Glass Materials for Built-in-Select Memory </vt:lpstr>
      <vt:lpstr>3DXP cell architecture and augmentation in memory subsystem</vt:lpstr>
      <vt:lpstr>Introduction to atomistic memory switch with Built-in Selector a.k.a. Built-in-Select Memory (BiSM)</vt:lpstr>
      <vt:lpstr>Value Proposition of Built-in-Select Memory Architecture &amp; Motivation</vt:lpstr>
      <vt:lpstr>Project Proposal</vt:lpstr>
      <vt:lpstr>SD/BiSM Exploration Strategy (WIP)</vt:lpstr>
      <vt:lpstr>SD/BiSM Material Exploration iMBO (WIP)</vt:lpstr>
      <vt:lpstr>Supporting Materials</vt:lpstr>
      <vt:lpstr>L0/L1D Physical characterization</vt:lpstr>
      <vt:lpstr>L1E/L3 Physical characterization</vt:lpstr>
      <vt:lpstr>Moat isolated Thin Film Device </vt:lpstr>
      <vt:lpstr>Connectivity of “Bottom” Electrode </vt:lpstr>
      <vt:lpstr>DUT examples </vt:lpstr>
      <vt:lpstr>MID Info Turn</vt:lpstr>
      <vt:lpstr>High Density 3DXP Array</vt:lpstr>
      <vt:lpstr>Embedded 3DXP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135</cp:revision>
  <dcterms:created xsi:type="dcterms:W3CDTF">2018-08-20T16:56:45Z</dcterms:created>
  <dcterms:modified xsi:type="dcterms:W3CDTF">2019-06-26T17:03:05Z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8964dbb2-58ef-44b9-a234-975d509fef7b</vt:lpwstr>
  </property>
  <property fmtid="{D5CDD505-2E9C-101B-9397-08002B2CF9AE}" pid="4" name="CTP_TimeStamp">
    <vt:lpwstr>2018-08-22 03:33:34Z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