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660"/>
  </p:normalViewPr>
  <p:slideViewPr>
    <p:cSldViewPr>
      <p:cViewPr varScale="1">
        <p:scale>
          <a:sx n="106" d="100"/>
          <a:sy n="106" d="100"/>
        </p:scale>
        <p:origin x="216" y="56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E3DAC76-AD6C-EC43-8BFD-B5DD0CB868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66"/>
          <a:stretch/>
        </p:blipFill>
        <p:spPr>
          <a:xfrm>
            <a:off x="2644093" y="3351678"/>
            <a:ext cx="7365467" cy="32015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24357"/>
          </a:xfrm>
        </p:spPr>
        <p:txBody>
          <a:bodyPr/>
          <a:lstStyle/>
          <a:p>
            <a:r>
              <a:rPr lang="en-US" sz="3200" dirty="0" err="1"/>
              <a:t>BiSM</a:t>
            </a:r>
            <a:r>
              <a:rPr lang="en-US" sz="3200" dirty="0"/>
              <a:t> Die Size Analysis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86DFE9-5179-FF48-9384-B0E192F649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50569"/>
              </p:ext>
            </p:extLst>
          </p:nvPr>
        </p:nvGraphicFramePr>
        <p:xfrm>
          <a:off x="533400" y="762000"/>
          <a:ext cx="11277600" cy="2340864"/>
        </p:xfrm>
        <a:graphic>
          <a:graphicData uri="http://schemas.openxmlformats.org/drawingml/2006/table">
            <a:tbl>
              <a:tblPr/>
              <a:tblGrid>
                <a:gridCol w="920306">
                  <a:extLst>
                    <a:ext uri="{9D8B030D-6E8A-4147-A177-3AD203B41FA5}">
                      <a16:colId xmlns:a16="http://schemas.microsoft.com/office/drawing/2014/main" val="3693104419"/>
                    </a:ext>
                  </a:extLst>
                </a:gridCol>
                <a:gridCol w="361549">
                  <a:extLst>
                    <a:ext uri="{9D8B030D-6E8A-4147-A177-3AD203B41FA5}">
                      <a16:colId xmlns:a16="http://schemas.microsoft.com/office/drawing/2014/main" val="3274157455"/>
                    </a:ext>
                  </a:extLst>
                </a:gridCol>
                <a:gridCol w="525890">
                  <a:extLst>
                    <a:ext uri="{9D8B030D-6E8A-4147-A177-3AD203B41FA5}">
                      <a16:colId xmlns:a16="http://schemas.microsoft.com/office/drawing/2014/main" val="827636110"/>
                    </a:ext>
                  </a:extLst>
                </a:gridCol>
                <a:gridCol w="466727">
                  <a:extLst>
                    <a:ext uri="{9D8B030D-6E8A-4147-A177-3AD203B41FA5}">
                      <a16:colId xmlns:a16="http://schemas.microsoft.com/office/drawing/2014/main" val="1362154892"/>
                    </a:ext>
                  </a:extLst>
                </a:gridCol>
                <a:gridCol w="1358548">
                  <a:extLst>
                    <a:ext uri="{9D8B030D-6E8A-4147-A177-3AD203B41FA5}">
                      <a16:colId xmlns:a16="http://schemas.microsoft.com/office/drawing/2014/main" val="4186415958"/>
                    </a:ext>
                  </a:extLst>
                </a:gridCol>
                <a:gridCol w="929071">
                  <a:extLst>
                    <a:ext uri="{9D8B030D-6E8A-4147-A177-3AD203B41FA5}">
                      <a16:colId xmlns:a16="http://schemas.microsoft.com/office/drawing/2014/main" val="800241559"/>
                    </a:ext>
                  </a:extLst>
                </a:gridCol>
                <a:gridCol w="411947">
                  <a:extLst>
                    <a:ext uri="{9D8B030D-6E8A-4147-A177-3AD203B41FA5}">
                      <a16:colId xmlns:a16="http://schemas.microsoft.com/office/drawing/2014/main" val="2494088949"/>
                    </a:ext>
                  </a:extLst>
                </a:gridCol>
                <a:gridCol w="1113133">
                  <a:extLst>
                    <a:ext uri="{9D8B030D-6E8A-4147-A177-3AD203B41FA5}">
                      <a16:colId xmlns:a16="http://schemas.microsoft.com/office/drawing/2014/main" val="2907519384"/>
                    </a:ext>
                  </a:extLst>
                </a:gridCol>
                <a:gridCol w="2570285">
                  <a:extLst>
                    <a:ext uri="{9D8B030D-6E8A-4147-A177-3AD203B41FA5}">
                      <a16:colId xmlns:a16="http://schemas.microsoft.com/office/drawing/2014/main" val="984878033"/>
                    </a:ext>
                  </a:extLst>
                </a:gridCol>
                <a:gridCol w="2620144">
                  <a:extLst>
                    <a:ext uri="{9D8B030D-6E8A-4147-A177-3AD203B41FA5}">
                      <a16:colId xmlns:a16="http://schemas.microsoft.com/office/drawing/2014/main" val="762378276"/>
                    </a:ext>
                  </a:extLst>
                </a:gridCol>
              </a:tblGrid>
              <a:tr h="1524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normalized to 4kx4k tile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 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Decode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CMOS+DEC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Tile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CUA Gap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 size (</a:t>
                      </a:r>
                      <a:r>
                        <a:rPr lang="en-US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inc.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20mm</a:t>
                      </a:r>
                      <a:r>
                        <a:rPr lang="en-US" sz="1200" b="1" i="0" u="none" strike="noStrike" baseline="30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I/O)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Comment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30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Product/ Density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Deck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Tile Density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 Need + 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Decode Need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mm^2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9959423"/>
                  </a:ext>
                </a:extLst>
              </a:tr>
              <a:tr h="2039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ALF32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4D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4Kx4K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69+29=98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 – 100  = -2 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180 x ( 100 / 100 ) + 20 = 200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813081"/>
                  </a:ext>
                </a:extLst>
              </a:tr>
              <a:tr h="2039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BiSM32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4D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4Kx4K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36+95 = 131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131 - 100 = 31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180 x ( 131 / 100 ) + 20 = 255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Larger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decoder due to higher voltage, lower Vt ==&gt; larger transistor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322541"/>
                  </a:ext>
                </a:extLst>
              </a:tr>
              <a:tr h="66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BiSM32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4D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8Kx4K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 x ( 24 / 16 ) = 143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143+36 = 179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179 - 200 = -22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180 x ( 200 / 200 ) + 20 = 200+2 = 202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50%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decode 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 100%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array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244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BiSM16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4Kx4K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 x ( 12 / 16 ) = 71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 + 26 = 107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107 - 100 = 7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180 x ( 107 / 100 ) + 20 = 211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 --&gt; 25% Decode Footprint Reduction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560701"/>
                  </a:ext>
                </a:extLst>
              </a:tr>
              <a:tr h="2039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BiSM16 OPT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4Kx4K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 x ( 12 / 16 ) = 71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 + 26 = 107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107 - 100 = 7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180 x ( 107 / 100 ) + 20 - 6 = 205 This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Cut BL termination</a:t>
                      </a:r>
                    </a:p>
                  </a:txBody>
                  <a:tcPr marL="9144" marR="6578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23866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F538024-5546-FE4B-8AC9-7BFAC0CB48E4}"/>
              </a:ext>
            </a:extLst>
          </p:cNvPr>
          <p:cNvSpPr txBox="1"/>
          <p:nvPr/>
        </p:nvSpPr>
        <p:spPr>
          <a:xfrm>
            <a:off x="3709068" y="3200400"/>
            <a:ext cx="16249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ALF-32 one Patch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3251EC-281F-3246-8104-D3D9F0887865}"/>
              </a:ext>
            </a:extLst>
          </p:cNvPr>
          <p:cNvSpPr txBox="1"/>
          <p:nvPr/>
        </p:nvSpPr>
        <p:spPr>
          <a:xfrm>
            <a:off x="7619428" y="3242846"/>
            <a:ext cx="1753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BiSM-32 one Patch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</TotalTime>
  <Words>244</Words>
  <Application>Microsoft Macintosh PowerPoint</Application>
  <PresentationFormat>Widescreen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Neo Sans Intel</vt:lpstr>
      <vt:lpstr>Neo Sans Intel Medium</vt:lpstr>
      <vt:lpstr>Arial</vt:lpstr>
      <vt:lpstr>Calibri</vt:lpstr>
      <vt:lpstr>blank</vt:lpstr>
      <vt:lpstr>BiSM Die Size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4</cp:revision>
  <dcterms:created xsi:type="dcterms:W3CDTF">2019-06-20T21:13:43Z</dcterms:created>
  <dcterms:modified xsi:type="dcterms:W3CDTF">2019-06-20T21:36:11Z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